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6"/>
  </p:notesMasterIdLst>
  <p:sldIdLst>
    <p:sldId id="262" r:id="rId4"/>
    <p:sldId id="270" r:id="rId5"/>
    <p:sldId id="256" r:id="rId6"/>
    <p:sldId id="257" r:id="rId7"/>
    <p:sldId id="258" r:id="rId8"/>
    <p:sldId id="263" r:id="rId9"/>
    <p:sldId id="260" r:id="rId10"/>
    <p:sldId id="261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sen, Sandra" userId="518bdf4d-6245-4fc3-a79f-96254a8604a6" providerId="ADAL" clId="{505AE114-CC67-4C69-B701-5EEF90F87111}"/>
    <pc:docChg chg="undo redo custSel modSld">
      <pc:chgData name="Jensen, Sandra" userId="518bdf4d-6245-4fc3-a79f-96254a8604a6" providerId="ADAL" clId="{505AE114-CC67-4C69-B701-5EEF90F87111}" dt="2025-11-21T16:18:02.302" v="250" actId="14100"/>
      <pc:docMkLst>
        <pc:docMk/>
      </pc:docMkLst>
      <pc:sldChg chg="addSp delSp modSp mod">
        <pc:chgData name="Jensen, Sandra" userId="518bdf4d-6245-4fc3-a79f-96254a8604a6" providerId="ADAL" clId="{505AE114-CC67-4C69-B701-5EEF90F87111}" dt="2025-11-20T17:34:43.306" v="85" actId="14100"/>
        <pc:sldMkLst>
          <pc:docMk/>
          <pc:sldMk cId="145117720" sldId="256"/>
        </pc:sldMkLst>
        <pc:spChg chg="mod">
          <ac:chgData name="Jensen, Sandra" userId="518bdf4d-6245-4fc3-a79f-96254a8604a6" providerId="ADAL" clId="{505AE114-CC67-4C69-B701-5EEF90F87111}" dt="2025-11-20T17:32:14.633" v="69" actId="20577"/>
          <ac:spMkLst>
            <pc:docMk/>
            <pc:sldMk cId="145117720" sldId="256"/>
            <ac:spMk id="10" creationId="{00000000-0000-0000-0000-000000000000}"/>
          </ac:spMkLst>
        </pc:spChg>
        <pc:graphicFrameChg chg="add mod">
          <ac:chgData name="Jensen, Sandra" userId="518bdf4d-6245-4fc3-a79f-96254a8604a6" providerId="ADAL" clId="{505AE114-CC67-4C69-B701-5EEF90F87111}" dt="2025-11-20T17:30:22.244" v="35" actId="14100"/>
          <ac:graphicFrameMkLst>
            <pc:docMk/>
            <pc:sldMk cId="145117720" sldId="256"/>
            <ac:graphicFrameMk id="6" creationId="{00000000-0008-0000-0000-000004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0T17:34:43.306" v="85" actId="14100"/>
          <ac:graphicFrameMkLst>
            <pc:docMk/>
            <pc:sldMk cId="145117720" sldId="256"/>
            <ac:graphicFrameMk id="7" creationId="{00000000-0008-0000-0000-000005000000}"/>
          </ac:graphicFrameMkLst>
        </pc:graphicFrameChg>
        <pc:graphicFrameChg chg="add del">
          <ac:chgData name="Jensen, Sandra" userId="518bdf4d-6245-4fc3-a79f-96254a8604a6" providerId="ADAL" clId="{505AE114-CC67-4C69-B701-5EEF90F87111}" dt="2025-11-20T17:29:49.716" v="30" actId="478"/>
          <ac:graphicFrameMkLst>
            <pc:docMk/>
            <pc:sldMk cId="145117720" sldId="256"/>
            <ac:graphicFrameMk id="8" creationId="{00000000-0000-0000-0000-000000000000}"/>
          </ac:graphicFrameMkLst>
        </pc:graphicFrameChg>
        <pc:graphicFrameChg chg="add del">
          <ac:chgData name="Jensen, Sandra" userId="518bdf4d-6245-4fc3-a79f-96254a8604a6" providerId="ADAL" clId="{505AE114-CC67-4C69-B701-5EEF90F87111}" dt="2025-11-20T17:30:32.955" v="36" actId="478"/>
          <ac:graphicFrameMkLst>
            <pc:docMk/>
            <pc:sldMk cId="145117720" sldId="256"/>
            <ac:graphicFrameMk id="9" creationId="{00000000-0000-0000-0000-000000000000}"/>
          </ac:graphicFrameMkLst>
        </pc:graphicFrameChg>
      </pc:sldChg>
      <pc:sldChg chg="addSp delSp modSp mod">
        <pc:chgData name="Jensen, Sandra" userId="518bdf4d-6245-4fc3-a79f-96254a8604a6" providerId="ADAL" clId="{505AE114-CC67-4C69-B701-5EEF90F87111}" dt="2025-11-20T17:34:27.337" v="84" actId="20577"/>
        <pc:sldMkLst>
          <pc:docMk/>
          <pc:sldMk cId="1578073746" sldId="257"/>
        </pc:sldMkLst>
        <pc:spChg chg="mod">
          <ac:chgData name="Jensen, Sandra" userId="518bdf4d-6245-4fc3-a79f-96254a8604a6" providerId="ADAL" clId="{505AE114-CC67-4C69-B701-5EEF90F87111}" dt="2025-11-20T17:34:27.337" v="84" actId="20577"/>
          <ac:spMkLst>
            <pc:docMk/>
            <pc:sldMk cId="1578073746" sldId="257"/>
            <ac:spMk id="3" creationId="{00000000-0000-0000-0000-000000000000}"/>
          </ac:spMkLst>
        </pc:spChg>
        <pc:graphicFrameChg chg="add mod">
          <ac:chgData name="Jensen, Sandra" userId="518bdf4d-6245-4fc3-a79f-96254a8604a6" providerId="ADAL" clId="{505AE114-CC67-4C69-B701-5EEF90F87111}" dt="2025-11-20T17:33:26.855" v="76" actId="14100"/>
          <ac:graphicFrameMkLst>
            <pc:docMk/>
            <pc:sldMk cId="1578073746" sldId="257"/>
            <ac:graphicFrameMk id="5" creationId="{00000000-0008-0000-0100-000006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0T17:34:05.156" v="82" actId="14100"/>
          <ac:graphicFrameMkLst>
            <pc:docMk/>
            <pc:sldMk cId="1578073746" sldId="257"/>
            <ac:graphicFrameMk id="6" creationId="{00000000-0008-0000-0100-000007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32:48.720" v="70" actId="478"/>
          <ac:graphicFrameMkLst>
            <pc:docMk/>
            <pc:sldMk cId="1578073746" sldId="257"/>
            <ac:graphicFrameMk id="8" creationId="{00000000-0000-0000-0000-000000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33:32.388" v="77" actId="478"/>
          <ac:graphicFrameMkLst>
            <pc:docMk/>
            <pc:sldMk cId="1578073746" sldId="257"/>
            <ac:graphicFrameMk id="10" creationId="{00000000-0000-0000-0000-000000000000}"/>
          </ac:graphicFrameMkLst>
        </pc:graphicFrameChg>
      </pc:sldChg>
      <pc:sldChg chg="addSp delSp modSp mod">
        <pc:chgData name="Jensen, Sandra" userId="518bdf4d-6245-4fc3-a79f-96254a8604a6" providerId="ADAL" clId="{505AE114-CC67-4C69-B701-5EEF90F87111}" dt="2025-11-20T17:36:22.987" v="106" actId="20577"/>
        <pc:sldMkLst>
          <pc:docMk/>
          <pc:sldMk cId="4294101876" sldId="258"/>
        </pc:sldMkLst>
        <pc:spChg chg="mod">
          <ac:chgData name="Jensen, Sandra" userId="518bdf4d-6245-4fc3-a79f-96254a8604a6" providerId="ADAL" clId="{505AE114-CC67-4C69-B701-5EEF90F87111}" dt="2025-11-20T17:36:22.987" v="106" actId="20577"/>
          <ac:spMkLst>
            <pc:docMk/>
            <pc:sldMk cId="4294101876" sldId="258"/>
            <ac:spMk id="11" creationId="{00000000-0000-0000-0000-000000000000}"/>
          </ac:spMkLst>
        </pc:spChg>
        <pc:graphicFrameChg chg="add mod">
          <ac:chgData name="Jensen, Sandra" userId="518bdf4d-6245-4fc3-a79f-96254a8604a6" providerId="ADAL" clId="{505AE114-CC67-4C69-B701-5EEF90F87111}" dt="2025-11-20T17:35:32.741" v="92" actId="14100"/>
          <ac:graphicFrameMkLst>
            <pc:docMk/>
            <pc:sldMk cId="4294101876" sldId="258"/>
            <ac:graphicFrameMk id="3" creationId="{00000000-0008-0000-0200-000004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0T17:36:19.678" v="104" actId="14100"/>
          <ac:graphicFrameMkLst>
            <pc:docMk/>
            <pc:sldMk cId="4294101876" sldId="258"/>
            <ac:graphicFrameMk id="5" creationId="{00000000-0008-0000-0200-000005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35:07.822" v="86" actId="478"/>
          <ac:graphicFrameMkLst>
            <pc:docMk/>
            <pc:sldMk cId="4294101876" sldId="258"/>
            <ac:graphicFrameMk id="8" creationId="{00000000-0000-0000-0000-000000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35:43.252" v="93" actId="478"/>
          <ac:graphicFrameMkLst>
            <pc:docMk/>
            <pc:sldMk cId="4294101876" sldId="258"/>
            <ac:graphicFrameMk id="10" creationId="{00000000-0000-0000-0000-000000000000}"/>
          </ac:graphicFrameMkLst>
        </pc:graphicFrameChg>
      </pc:sldChg>
      <pc:sldChg chg="addSp delSp modSp mod">
        <pc:chgData name="Jensen, Sandra" userId="518bdf4d-6245-4fc3-a79f-96254a8604a6" providerId="ADAL" clId="{505AE114-CC67-4C69-B701-5EEF90F87111}" dt="2025-11-20T17:40:12.179" v="139" actId="14100"/>
        <pc:sldMkLst>
          <pc:docMk/>
          <pc:sldMk cId="4229265699" sldId="260"/>
        </pc:sldMkLst>
        <pc:spChg chg="mod">
          <ac:chgData name="Jensen, Sandra" userId="518bdf4d-6245-4fc3-a79f-96254a8604a6" providerId="ADAL" clId="{505AE114-CC67-4C69-B701-5EEF90F87111}" dt="2025-11-20T17:39:46.640" v="136" actId="20577"/>
          <ac:spMkLst>
            <pc:docMk/>
            <pc:sldMk cId="4229265699" sldId="260"/>
            <ac:spMk id="11" creationId="{00000000-0000-0000-0000-000000000000}"/>
          </ac:spMkLst>
        </pc:spChg>
        <pc:graphicFrameChg chg="add mod">
          <ac:chgData name="Jensen, Sandra" userId="518bdf4d-6245-4fc3-a79f-96254a8604a6" providerId="ADAL" clId="{505AE114-CC67-4C69-B701-5EEF90F87111}" dt="2025-11-20T17:39:06.205" v="129" actId="14100"/>
          <ac:graphicFrameMkLst>
            <pc:docMk/>
            <pc:sldMk cId="4229265699" sldId="260"/>
            <ac:graphicFrameMk id="3" creationId="{00000000-0008-0000-0400-000002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0T17:40:12.179" v="139" actId="14100"/>
          <ac:graphicFrameMkLst>
            <pc:docMk/>
            <pc:sldMk cId="4229265699" sldId="260"/>
            <ac:graphicFrameMk id="5" creationId="{00000000-0008-0000-0400-000003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38:52.880" v="125" actId="478"/>
          <ac:graphicFrameMkLst>
            <pc:docMk/>
            <pc:sldMk cId="4229265699" sldId="260"/>
            <ac:graphicFrameMk id="8" creationId="{00000000-0000-0000-0000-000000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39:11.110" v="130" actId="478"/>
          <ac:graphicFrameMkLst>
            <pc:docMk/>
            <pc:sldMk cId="4229265699" sldId="260"/>
            <ac:graphicFrameMk id="10" creationId="{00000000-0000-0000-0000-000000000000}"/>
          </ac:graphicFrameMkLst>
        </pc:graphicFrameChg>
      </pc:sldChg>
      <pc:sldChg chg="addSp delSp modSp mod">
        <pc:chgData name="Jensen, Sandra" userId="518bdf4d-6245-4fc3-a79f-96254a8604a6" providerId="ADAL" clId="{505AE114-CC67-4C69-B701-5EEF90F87111}" dt="2025-11-20T17:42:53.728" v="156" actId="20577"/>
        <pc:sldMkLst>
          <pc:docMk/>
          <pc:sldMk cId="1082084852" sldId="261"/>
        </pc:sldMkLst>
        <pc:spChg chg="mod">
          <ac:chgData name="Jensen, Sandra" userId="518bdf4d-6245-4fc3-a79f-96254a8604a6" providerId="ADAL" clId="{505AE114-CC67-4C69-B701-5EEF90F87111}" dt="2025-11-20T17:42:53.728" v="156" actId="20577"/>
          <ac:spMkLst>
            <pc:docMk/>
            <pc:sldMk cId="1082084852" sldId="261"/>
            <ac:spMk id="12" creationId="{00000000-0000-0000-0000-000000000000}"/>
          </ac:spMkLst>
        </pc:spChg>
        <pc:graphicFrameChg chg="add mod">
          <ac:chgData name="Jensen, Sandra" userId="518bdf4d-6245-4fc3-a79f-96254a8604a6" providerId="ADAL" clId="{505AE114-CC67-4C69-B701-5EEF90F87111}" dt="2025-11-20T17:41:07.150" v="146" actId="14100"/>
          <ac:graphicFrameMkLst>
            <pc:docMk/>
            <pc:sldMk cId="1082084852" sldId="261"/>
            <ac:graphicFrameMk id="3" creationId="{00000000-0008-0000-0500-000002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0T17:41:46.147" v="152" actId="14100"/>
          <ac:graphicFrameMkLst>
            <pc:docMk/>
            <pc:sldMk cId="1082084852" sldId="261"/>
            <ac:graphicFrameMk id="5" creationId="{00000000-0008-0000-0500-000004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40:35.953" v="140" actId="478"/>
          <ac:graphicFrameMkLst>
            <pc:docMk/>
            <pc:sldMk cId="1082084852" sldId="261"/>
            <ac:graphicFrameMk id="8" creationId="{00000000-0000-0000-0000-000000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41:10.128" v="147" actId="478"/>
          <ac:graphicFrameMkLst>
            <pc:docMk/>
            <pc:sldMk cId="1082084852" sldId="261"/>
            <ac:graphicFrameMk id="10" creationId="{00000000-0000-0000-0000-000000000000}"/>
          </ac:graphicFrameMkLst>
        </pc:graphicFrameChg>
      </pc:sldChg>
      <pc:sldChg chg="modSp mod">
        <pc:chgData name="Jensen, Sandra" userId="518bdf4d-6245-4fc3-a79f-96254a8604a6" providerId="ADAL" clId="{505AE114-CC67-4C69-B701-5EEF90F87111}" dt="2025-11-20T17:31:50.760" v="63" actId="20577"/>
        <pc:sldMkLst>
          <pc:docMk/>
          <pc:sldMk cId="550530332" sldId="262"/>
        </pc:sldMkLst>
        <pc:spChg chg="mod">
          <ac:chgData name="Jensen, Sandra" userId="518bdf4d-6245-4fc3-a79f-96254a8604a6" providerId="ADAL" clId="{505AE114-CC67-4C69-B701-5EEF90F87111}" dt="2025-11-20T17:31:36.156" v="48" actId="20577"/>
          <ac:spMkLst>
            <pc:docMk/>
            <pc:sldMk cId="550530332" sldId="262"/>
            <ac:spMk id="11266" creationId="{00000000-0000-0000-0000-000000000000}"/>
          </ac:spMkLst>
        </pc:spChg>
        <pc:spChg chg="mod">
          <ac:chgData name="Jensen, Sandra" userId="518bdf4d-6245-4fc3-a79f-96254a8604a6" providerId="ADAL" clId="{505AE114-CC67-4C69-B701-5EEF90F87111}" dt="2025-11-20T17:31:50.760" v="63" actId="20577"/>
          <ac:spMkLst>
            <pc:docMk/>
            <pc:sldMk cId="550530332" sldId="262"/>
            <ac:spMk id="19461" creationId="{00000000-0000-0000-0000-000000000000}"/>
          </ac:spMkLst>
        </pc:spChg>
      </pc:sldChg>
      <pc:sldChg chg="addSp delSp modSp mod">
        <pc:chgData name="Jensen, Sandra" userId="518bdf4d-6245-4fc3-a79f-96254a8604a6" providerId="ADAL" clId="{505AE114-CC67-4C69-B701-5EEF90F87111}" dt="2025-11-21T16:18:02.302" v="250" actId="14100"/>
        <pc:sldMkLst>
          <pc:docMk/>
          <pc:sldMk cId="719159819" sldId="263"/>
        </pc:sldMkLst>
        <pc:spChg chg="mod">
          <ac:chgData name="Jensen, Sandra" userId="518bdf4d-6245-4fc3-a79f-96254a8604a6" providerId="ADAL" clId="{505AE114-CC67-4C69-B701-5EEF90F87111}" dt="2025-11-20T17:38:32.719" v="124" actId="20577"/>
          <ac:spMkLst>
            <pc:docMk/>
            <pc:sldMk cId="719159819" sldId="263"/>
            <ac:spMk id="10" creationId="{00000000-0000-0000-0000-000000000000}"/>
          </ac:spMkLst>
        </pc:spChg>
        <pc:graphicFrameChg chg="add del mod">
          <ac:chgData name="Jensen, Sandra" userId="518bdf4d-6245-4fc3-a79f-96254a8604a6" providerId="ADAL" clId="{505AE114-CC67-4C69-B701-5EEF90F87111}" dt="2025-11-21T16:11:55.754" v="225" actId="478"/>
          <ac:graphicFrameMkLst>
            <pc:docMk/>
            <pc:sldMk cId="719159819" sldId="263"/>
            <ac:graphicFrameMk id="3" creationId="{00000000-0008-0000-0300-000003000000}"/>
          </ac:graphicFrameMkLst>
        </pc:graphicFrameChg>
        <pc:graphicFrameChg chg="add del mod">
          <ac:chgData name="Jensen, Sandra" userId="518bdf4d-6245-4fc3-a79f-96254a8604a6" providerId="ADAL" clId="{505AE114-CC67-4C69-B701-5EEF90F87111}" dt="2025-11-21T16:13:08.793" v="234" actId="478"/>
          <ac:graphicFrameMkLst>
            <pc:docMk/>
            <pc:sldMk cId="719159819" sldId="263"/>
            <ac:graphicFrameMk id="5" creationId="{00000000-0008-0000-0300-000004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1T16:12:23.323" v="233" actId="14100"/>
          <ac:graphicFrameMkLst>
            <pc:docMk/>
            <pc:sldMk cId="719159819" sldId="263"/>
            <ac:graphicFrameMk id="6" creationId="{00000000-0008-0000-0300-000003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1T16:18:02.302" v="250" actId="14100"/>
          <ac:graphicFrameMkLst>
            <pc:docMk/>
            <pc:sldMk cId="719159819" sldId="263"/>
            <ac:graphicFrameMk id="7" creationId="{00000000-0008-0000-0300-000004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37:09.550" v="107" actId="478"/>
          <ac:graphicFrameMkLst>
            <pc:docMk/>
            <pc:sldMk cId="719159819" sldId="263"/>
            <ac:graphicFrameMk id="8" creationId="{00000000-0000-0000-0000-000000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37:38.827" v="112" actId="478"/>
          <ac:graphicFrameMkLst>
            <pc:docMk/>
            <pc:sldMk cId="719159819" sldId="263"/>
            <ac:graphicFrameMk id="9" creationId="{00000000-0000-0000-0000-000000000000}"/>
          </ac:graphicFrameMkLst>
        </pc:graphicFrameChg>
      </pc:sldChg>
      <pc:sldChg chg="addSp delSp modSp mod">
        <pc:chgData name="Jensen, Sandra" userId="518bdf4d-6245-4fc3-a79f-96254a8604a6" providerId="ADAL" clId="{505AE114-CC67-4C69-B701-5EEF90F87111}" dt="2025-11-20T17:45:24.539" v="176" actId="20577"/>
        <pc:sldMkLst>
          <pc:docMk/>
          <pc:sldMk cId="2209840892" sldId="264"/>
        </pc:sldMkLst>
        <pc:spChg chg="mod">
          <ac:chgData name="Jensen, Sandra" userId="518bdf4d-6245-4fc3-a79f-96254a8604a6" providerId="ADAL" clId="{505AE114-CC67-4C69-B701-5EEF90F87111}" dt="2025-11-20T17:45:24.539" v="176" actId="20577"/>
          <ac:spMkLst>
            <pc:docMk/>
            <pc:sldMk cId="2209840892" sldId="264"/>
            <ac:spMk id="7" creationId="{00000000-0000-0000-0000-000000000000}"/>
          </ac:spMkLst>
        </pc:spChg>
        <pc:graphicFrameChg chg="add mod">
          <ac:chgData name="Jensen, Sandra" userId="518bdf4d-6245-4fc3-a79f-96254a8604a6" providerId="ADAL" clId="{505AE114-CC67-4C69-B701-5EEF90F87111}" dt="2025-11-20T17:43:39.328" v="161" actId="14100"/>
          <ac:graphicFrameMkLst>
            <pc:docMk/>
            <pc:sldMk cId="2209840892" sldId="264"/>
            <ac:graphicFrameMk id="3" creationId="{00000000-0008-0000-0600-000002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0T17:44:32.345" v="166" actId="14100"/>
          <ac:graphicFrameMkLst>
            <pc:docMk/>
            <pc:sldMk cId="2209840892" sldId="264"/>
            <ac:graphicFrameMk id="4" creationId="{00000000-0008-0000-0600-000003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43:14.904" v="157" actId="478"/>
          <ac:graphicFrameMkLst>
            <pc:docMk/>
            <pc:sldMk cId="2209840892" sldId="264"/>
            <ac:graphicFrameMk id="8" creationId="{00000000-0000-0000-0000-000000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44:02.066" v="162" actId="478"/>
          <ac:graphicFrameMkLst>
            <pc:docMk/>
            <pc:sldMk cId="2209840892" sldId="264"/>
            <ac:graphicFrameMk id="10" creationId="{00000000-0000-0000-0000-000000000000}"/>
          </ac:graphicFrameMkLst>
        </pc:graphicFrameChg>
      </pc:sldChg>
      <pc:sldChg chg="addSp delSp modSp mod">
        <pc:chgData name="Jensen, Sandra" userId="518bdf4d-6245-4fc3-a79f-96254a8604a6" providerId="ADAL" clId="{505AE114-CC67-4C69-B701-5EEF90F87111}" dt="2025-11-20T17:46:54.350" v="190" actId="20577"/>
        <pc:sldMkLst>
          <pc:docMk/>
          <pc:sldMk cId="1181185672" sldId="265"/>
        </pc:sldMkLst>
        <pc:spChg chg="mod">
          <ac:chgData name="Jensen, Sandra" userId="518bdf4d-6245-4fc3-a79f-96254a8604a6" providerId="ADAL" clId="{505AE114-CC67-4C69-B701-5EEF90F87111}" dt="2025-11-20T17:46:54.350" v="190" actId="20577"/>
          <ac:spMkLst>
            <pc:docMk/>
            <pc:sldMk cId="1181185672" sldId="265"/>
            <ac:spMk id="11" creationId="{00000000-0000-0000-0000-000000000000}"/>
          </ac:spMkLst>
        </pc:spChg>
        <pc:graphicFrameChg chg="add mod">
          <ac:chgData name="Jensen, Sandra" userId="518bdf4d-6245-4fc3-a79f-96254a8604a6" providerId="ADAL" clId="{505AE114-CC67-4C69-B701-5EEF90F87111}" dt="2025-11-20T17:46:13.834" v="182" actId="14100"/>
          <ac:graphicFrameMkLst>
            <pc:docMk/>
            <pc:sldMk cId="1181185672" sldId="265"/>
            <ac:graphicFrameMk id="3" creationId="{00000000-0008-0000-0700-000002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0T17:46:47.647" v="188" actId="14100"/>
          <ac:graphicFrameMkLst>
            <pc:docMk/>
            <pc:sldMk cId="1181185672" sldId="265"/>
            <ac:graphicFrameMk id="4" creationId="{00000000-0008-0000-0700-000003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45:46.734" v="177" actId="478"/>
          <ac:graphicFrameMkLst>
            <pc:docMk/>
            <pc:sldMk cId="1181185672" sldId="265"/>
            <ac:graphicFrameMk id="9" creationId="{00000000-0000-0000-0000-000000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46:23.037" v="183" actId="478"/>
          <ac:graphicFrameMkLst>
            <pc:docMk/>
            <pc:sldMk cId="1181185672" sldId="265"/>
            <ac:graphicFrameMk id="10" creationId="{00000000-0000-0000-0000-000000000000}"/>
          </ac:graphicFrameMkLst>
        </pc:graphicFrameChg>
      </pc:sldChg>
      <pc:sldChg chg="addSp delSp modSp mod">
        <pc:chgData name="Jensen, Sandra" userId="518bdf4d-6245-4fc3-a79f-96254a8604a6" providerId="ADAL" clId="{505AE114-CC67-4C69-B701-5EEF90F87111}" dt="2025-11-20T17:48:14.187" v="205" actId="20577"/>
        <pc:sldMkLst>
          <pc:docMk/>
          <pc:sldMk cId="3713718572" sldId="266"/>
        </pc:sldMkLst>
        <pc:spChg chg="mod">
          <ac:chgData name="Jensen, Sandra" userId="518bdf4d-6245-4fc3-a79f-96254a8604a6" providerId="ADAL" clId="{505AE114-CC67-4C69-B701-5EEF90F87111}" dt="2025-11-20T17:48:14.187" v="205" actId="20577"/>
          <ac:spMkLst>
            <pc:docMk/>
            <pc:sldMk cId="3713718572" sldId="266"/>
            <ac:spMk id="9" creationId="{00000000-0000-0000-0000-000000000000}"/>
          </ac:spMkLst>
        </pc:spChg>
        <pc:graphicFrameChg chg="add mod">
          <ac:chgData name="Jensen, Sandra" userId="518bdf4d-6245-4fc3-a79f-96254a8604a6" providerId="ADAL" clId="{505AE114-CC67-4C69-B701-5EEF90F87111}" dt="2025-11-20T17:47:29.440" v="196" actId="14100"/>
          <ac:graphicFrameMkLst>
            <pc:docMk/>
            <pc:sldMk cId="3713718572" sldId="266"/>
            <ac:graphicFrameMk id="3" creationId="{00000000-0008-0000-0800-000002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0T17:48:02.640" v="203" actId="14100"/>
          <ac:graphicFrameMkLst>
            <pc:docMk/>
            <pc:sldMk cId="3713718572" sldId="266"/>
            <ac:graphicFrameMk id="4" creationId="{00000000-0008-0000-0800-000003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47:07.241" v="191" actId="478"/>
          <ac:graphicFrameMkLst>
            <pc:docMk/>
            <pc:sldMk cId="3713718572" sldId="266"/>
            <ac:graphicFrameMk id="7" creationId="{00000000-0000-0000-0000-000000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47:32.332" v="197" actId="478"/>
          <ac:graphicFrameMkLst>
            <pc:docMk/>
            <pc:sldMk cId="3713718572" sldId="266"/>
            <ac:graphicFrameMk id="8" creationId="{00000000-0000-0000-0000-000000000000}"/>
          </ac:graphicFrameMkLst>
        </pc:graphicFrameChg>
      </pc:sldChg>
      <pc:sldChg chg="addSp delSp modSp mod">
        <pc:chgData name="Jensen, Sandra" userId="518bdf4d-6245-4fc3-a79f-96254a8604a6" providerId="ADAL" clId="{505AE114-CC67-4C69-B701-5EEF90F87111}" dt="2025-11-21T16:17:57.568" v="248" actId="27918"/>
        <pc:sldMkLst>
          <pc:docMk/>
          <pc:sldMk cId="2384404122" sldId="267"/>
        </pc:sldMkLst>
        <pc:spChg chg="mod">
          <ac:chgData name="Jensen, Sandra" userId="518bdf4d-6245-4fc3-a79f-96254a8604a6" providerId="ADAL" clId="{505AE114-CC67-4C69-B701-5EEF90F87111}" dt="2025-11-20T17:49:19.346" v="220" actId="20577"/>
          <ac:spMkLst>
            <pc:docMk/>
            <pc:sldMk cId="2384404122" sldId="267"/>
            <ac:spMk id="7" creationId="{00000000-0000-0000-0000-000000000000}"/>
          </ac:spMkLst>
        </pc:spChg>
        <pc:graphicFrameChg chg="add mod">
          <ac:chgData name="Jensen, Sandra" userId="518bdf4d-6245-4fc3-a79f-96254a8604a6" providerId="ADAL" clId="{505AE114-CC67-4C69-B701-5EEF90F87111}" dt="2025-11-20T17:48:40.541" v="210" actId="14100"/>
          <ac:graphicFrameMkLst>
            <pc:docMk/>
            <pc:sldMk cId="2384404122" sldId="267"/>
            <ac:graphicFrameMk id="3" creationId="{00000000-0008-0000-0900-000002000000}"/>
          </ac:graphicFrameMkLst>
        </pc:graphicFrameChg>
        <pc:graphicFrameChg chg="add mod">
          <ac:chgData name="Jensen, Sandra" userId="518bdf4d-6245-4fc3-a79f-96254a8604a6" providerId="ADAL" clId="{505AE114-CC67-4C69-B701-5EEF90F87111}" dt="2025-11-20T17:49:14.049" v="218" actId="14100"/>
          <ac:graphicFrameMkLst>
            <pc:docMk/>
            <pc:sldMk cId="2384404122" sldId="267"/>
            <ac:graphicFrameMk id="4" creationId="{00000000-0008-0000-0900-000003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48:27.940" v="206" actId="478"/>
          <ac:graphicFrameMkLst>
            <pc:docMk/>
            <pc:sldMk cId="2384404122" sldId="267"/>
            <ac:graphicFrameMk id="10" creationId="{00000000-0000-0000-0000-000000000000}"/>
          </ac:graphicFrameMkLst>
        </pc:graphicFrameChg>
        <pc:graphicFrameChg chg="del">
          <ac:chgData name="Jensen, Sandra" userId="518bdf4d-6245-4fc3-a79f-96254a8604a6" providerId="ADAL" clId="{505AE114-CC67-4C69-B701-5EEF90F87111}" dt="2025-11-20T17:48:45.960" v="211" actId="478"/>
          <ac:graphicFrameMkLst>
            <pc:docMk/>
            <pc:sldMk cId="2384404122" sldId="267"/>
            <ac:graphicFrameMk id="11" creationId="{00000000-0000-0000-0000-000000000000}"/>
          </ac:graphicFrameMkLst>
        </pc:graphicFrameChg>
      </pc:sldChg>
      <pc:sldChg chg="modSp mod">
        <pc:chgData name="Jensen, Sandra" userId="518bdf4d-6245-4fc3-a79f-96254a8604a6" providerId="ADAL" clId="{505AE114-CC67-4C69-B701-5EEF90F87111}" dt="2025-11-20T17:32:04.061" v="67" actId="20577"/>
        <pc:sldMkLst>
          <pc:docMk/>
          <pc:sldMk cId="1977546223" sldId="270"/>
        </pc:sldMkLst>
        <pc:spChg chg="mod">
          <ac:chgData name="Jensen, Sandra" userId="518bdf4d-6245-4fc3-a79f-96254a8604a6" providerId="ADAL" clId="{505AE114-CC67-4C69-B701-5EEF90F87111}" dt="2025-11-20T17:32:04.061" v="67" actId="20577"/>
          <ac:spMkLst>
            <pc:docMk/>
            <pc:sldMk cId="1977546223" sldId="270"/>
            <ac:spMk id="10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Copy%20of%202019%20Equity%20Indicators%20Dashboard%20tes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Copy%20of%202019%20Equity%20Indicators%20Dashboard%20test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mostategov-my.sharepoint.com/personal/jenses_bds_state_mo_us/Documents/_MigratedHomeFolder/Documents/equity/2025%20Equity/2019%20Equity%20Indicators%20Dashboard%20test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Salaries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'Avg Salaries'!$F$12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'Avg Salaries'!$A$13:$A$15</c:f>
              <c:strCache>
                <c:ptCount val="3"/>
                <c:pt idx="0">
                  <c:v>Title I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'Avg Salaries'!$F$13:$F$15</c:f>
              <c:numCache>
                <c:formatCode>General</c:formatCode>
                <c:ptCount val="3"/>
                <c:pt idx="0">
                  <c:v>46471</c:v>
                </c:pt>
                <c:pt idx="1">
                  <c:v>39273</c:v>
                </c:pt>
                <c:pt idx="2">
                  <c:v>57670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7-45C3-A534-3FA07214D270}"/>
            </c:ext>
          </c:extLst>
        </c:ser>
        <c:ser>
          <c:idx val="1"/>
          <c:order val="1"/>
          <c:tx>
            <c:strRef>
              <c:f>'Avg Salaries'!$G$12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'Avg Salaries'!$A$13:$A$15</c:f>
              <c:strCache>
                <c:ptCount val="3"/>
                <c:pt idx="0">
                  <c:v>Title I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'Avg Salaries'!$G$13:$G$15</c:f>
              <c:numCache>
                <c:formatCode>General</c:formatCode>
                <c:ptCount val="3"/>
                <c:pt idx="0">
                  <c:v>46842</c:v>
                </c:pt>
                <c:pt idx="1">
                  <c:v>39749</c:v>
                </c:pt>
                <c:pt idx="2">
                  <c:v>58253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67-45C3-A534-3FA07214D270}"/>
            </c:ext>
          </c:extLst>
        </c:ser>
        <c:ser>
          <c:idx val="2"/>
          <c:order val="2"/>
          <c:tx>
            <c:strRef>
              <c:f>'Avg Salaries'!$H$12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'Avg Salaries'!$A$13:$A$15</c:f>
              <c:strCache>
                <c:ptCount val="3"/>
                <c:pt idx="0">
                  <c:v>Title I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'Avg Salaries'!$H$13:$H$15</c:f>
              <c:numCache>
                <c:formatCode>General</c:formatCode>
                <c:ptCount val="3"/>
                <c:pt idx="0">
                  <c:v>47728</c:v>
                </c:pt>
                <c:pt idx="1">
                  <c:v>40602</c:v>
                </c:pt>
                <c:pt idx="2">
                  <c:v>57947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67-45C3-A534-3FA07214D270}"/>
            </c:ext>
          </c:extLst>
        </c:ser>
        <c:ser>
          <c:idx val="3"/>
          <c:order val="3"/>
          <c:tx>
            <c:strRef>
              <c:f>'Avg Salaries'!$I$12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'Avg Salaries'!$A$13:$A$15</c:f>
              <c:strCache>
                <c:ptCount val="3"/>
                <c:pt idx="0">
                  <c:v>Title I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'Avg Salaries'!$I$13:$I$15</c:f>
              <c:numCache>
                <c:formatCode>General</c:formatCode>
                <c:ptCount val="3"/>
                <c:pt idx="0">
                  <c:v>50720</c:v>
                </c:pt>
                <c:pt idx="1">
                  <c:v>42756</c:v>
                </c:pt>
                <c:pt idx="2">
                  <c:v>61131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67-45C3-A534-3FA07214D270}"/>
            </c:ext>
          </c:extLst>
        </c:ser>
        <c:ser>
          <c:idx val="4"/>
          <c:order val="4"/>
          <c:tx>
            <c:strRef>
              <c:f>'Avg Salaries'!$J$12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'Avg Salaries'!$A$13:$A$15</c:f>
              <c:strCache>
                <c:ptCount val="3"/>
                <c:pt idx="0">
                  <c:v>Title I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'Avg Salaries'!$J$13:$J$15</c:f>
              <c:numCache>
                <c:formatCode>General</c:formatCode>
                <c:ptCount val="3"/>
                <c:pt idx="0">
                  <c:v>52110</c:v>
                </c:pt>
                <c:pt idx="1">
                  <c:v>45924</c:v>
                </c:pt>
                <c:pt idx="2">
                  <c:v>63013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67-45C3-A534-3FA07214D270}"/>
            </c:ext>
          </c:extLst>
        </c:ser>
        <c:ser>
          <c:idx val="5"/>
          <c:order val="5"/>
          <c:tx>
            <c:strRef>
              <c:f>'Avg Salaries'!$K$12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'Avg Salaries'!$A$13:$A$15</c:f>
              <c:strCache>
                <c:ptCount val="3"/>
                <c:pt idx="0">
                  <c:v>Title I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'Avg Salaries'!$K$13:$K$15</c:f>
              <c:numCache>
                <c:formatCode>General</c:formatCode>
                <c:ptCount val="3"/>
                <c:pt idx="0">
                  <c:v>53640</c:v>
                </c:pt>
                <c:pt idx="1">
                  <c:v>46956</c:v>
                </c:pt>
                <c:pt idx="2">
                  <c:v>64177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67-45C3-A534-3FA07214D2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4481520"/>
        <c:axId val="454480208"/>
      </c:barChart>
      <c:catAx>
        <c:axId val="4544815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Group Title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480208"/>
        <c:crosses val="autoZero"/>
        <c:auto val="1"/>
        <c:lblAlgn val="ctr"/>
        <c:lblOffset val="100"/>
        <c:noMultiLvlLbl val="0"/>
      </c:catAx>
      <c:valAx>
        <c:axId val="454480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Average Salaries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481520"/>
        <c:crosses val="autoZero"/>
        <c:crossBetween val="between"/>
        <c:majorUnit val="100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Teachers Less than 3 Years Experience Gaps</a:t>
            </a:r>
          </a:p>
          <a:p>
            <a:pPr>
              <a:defRPr/>
            </a:pPr>
            <a:endParaRPr lang="en-US" sz="1000" b="0" i="0" baseline="0">
              <a:effectLst/>
            </a:endParaRPr>
          </a:p>
          <a:p>
            <a:pPr>
              <a:defRPr/>
            </a:pPr>
            <a:r>
              <a:rPr lang="en-US" sz="1000" b="1">
                <a:effectLst/>
              </a:rPr>
              <a:t>High</a:t>
            </a:r>
            <a:r>
              <a:rPr lang="en-US" sz="1000" b="1" baseline="0">
                <a:effectLst/>
              </a:rPr>
              <a:t> Minority (HM) High Poverty (HP) Low Poverty (LP)</a:t>
            </a:r>
            <a:endParaRPr lang="en-US" sz="1000" b="1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'Less than 3 years'!$F$18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'Less than 3 years'!$A$19:$A$21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'Less than 3 years'!$F$19:$F$21</c:f>
              <c:numCache>
                <c:formatCode>General</c:formatCode>
                <c:ptCount val="3"/>
                <c:pt idx="0">
                  <c:v>11.5</c:v>
                </c:pt>
                <c:pt idx="1">
                  <c:v>12.3</c:v>
                </c:pt>
                <c:pt idx="2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77-40E0-918D-28F2CAD14DD0}"/>
            </c:ext>
          </c:extLst>
        </c:ser>
        <c:ser>
          <c:idx val="1"/>
          <c:order val="1"/>
          <c:tx>
            <c:strRef>
              <c:f>'Less than 3 years'!$G$18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'Less than 3 years'!$A$19:$A$21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'Less than 3 years'!$G$19:$G$21</c:f>
              <c:numCache>
                <c:formatCode>General</c:formatCode>
                <c:ptCount val="3"/>
                <c:pt idx="0">
                  <c:v>10.7</c:v>
                </c:pt>
                <c:pt idx="1">
                  <c:v>9.1999999999999993</c:v>
                </c:pt>
                <c:pt idx="2">
                  <c:v>19.899999999999999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77-40E0-918D-28F2CAD14DD0}"/>
            </c:ext>
          </c:extLst>
        </c:ser>
        <c:ser>
          <c:idx val="2"/>
          <c:order val="2"/>
          <c:tx>
            <c:strRef>
              <c:f>'Less than 3 years'!$H$18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'Less than 3 years'!$A$19:$A$21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'Less than 3 years'!$H$19:$H$21</c:f>
              <c:numCache>
                <c:formatCode>General</c:formatCode>
                <c:ptCount val="3"/>
                <c:pt idx="0">
                  <c:v>10.1</c:v>
                </c:pt>
                <c:pt idx="1">
                  <c:v>10.4</c:v>
                </c:pt>
                <c:pt idx="2">
                  <c:v>20.5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77-40E0-918D-28F2CAD14DD0}"/>
            </c:ext>
          </c:extLst>
        </c:ser>
        <c:ser>
          <c:idx val="3"/>
          <c:order val="3"/>
          <c:tx>
            <c:strRef>
              <c:f>'Less than 3 years'!$I$18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'Less than 3 years'!$A$19:$A$21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'Less than 3 years'!$I$19:$I$21</c:f>
              <c:numCache>
                <c:formatCode>General</c:formatCode>
                <c:ptCount val="3"/>
                <c:pt idx="0">
                  <c:v>13.5</c:v>
                </c:pt>
                <c:pt idx="1">
                  <c:v>13.099999999999998</c:v>
                </c:pt>
                <c:pt idx="2">
                  <c:v>26.599999999999998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77-40E0-918D-28F2CAD14DD0}"/>
            </c:ext>
          </c:extLst>
        </c:ser>
        <c:ser>
          <c:idx val="4"/>
          <c:order val="4"/>
          <c:tx>
            <c:strRef>
              <c:f>'Less than 3 years'!$J$18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'Less than 3 years'!$A$19:$A$21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'Less than 3 years'!$J$19:$J$21</c:f>
              <c:numCache>
                <c:formatCode>General</c:formatCode>
                <c:ptCount val="3"/>
                <c:pt idx="0">
                  <c:v>13.3</c:v>
                </c:pt>
                <c:pt idx="1">
                  <c:v>12.8</c:v>
                </c:pt>
                <c:pt idx="2">
                  <c:v>26.1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277-40E0-918D-28F2CAD14DD0}"/>
            </c:ext>
          </c:extLst>
        </c:ser>
        <c:ser>
          <c:idx val="5"/>
          <c:order val="5"/>
          <c:tx>
            <c:strRef>
              <c:f>'Less than 3 years'!$K$18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'Less than 3 years'!$A$19:$A$21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'Less than 3 years'!$K$19:$K$21</c:f>
              <c:numCache>
                <c:formatCode>General</c:formatCode>
                <c:ptCount val="3"/>
                <c:pt idx="0">
                  <c:v>11.999999999999998</c:v>
                </c:pt>
                <c:pt idx="1">
                  <c:v>7.7000000000000011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77-40E0-918D-28F2CAD14D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7328312"/>
        <c:axId val="577334216"/>
      </c:barChart>
      <c:catAx>
        <c:axId val="577328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7334216"/>
        <c:crosses val="autoZero"/>
        <c:auto val="1"/>
        <c:lblAlgn val="ctr"/>
        <c:lblOffset val="100"/>
        <c:noMultiLvlLbl val="0"/>
      </c:catAx>
      <c:valAx>
        <c:axId val="577334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0" i="0" baseline="0">
                    <a:effectLst/>
                  </a:rPr>
                  <a:t>Teachers &lt; 3 Years Exp Percent</a:t>
                </a:r>
                <a:endParaRPr lang="en-US" sz="10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7328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Preparation of First Year Teachers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'Teacher Prep'!$F$11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'Teacher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Prep'!$F$12:$F$14</c:f>
              <c:numCache>
                <c:formatCode>General</c:formatCode>
                <c:ptCount val="3"/>
                <c:pt idx="0">
                  <c:v>79.8</c:v>
                </c:pt>
                <c:pt idx="1">
                  <c:v>77.900000000000006</c:v>
                </c:pt>
                <c:pt idx="2">
                  <c:v>87.1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E6-4BAC-A9EC-E6FE8B2196EE}"/>
            </c:ext>
          </c:extLst>
        </c:ser>
        <c:ser>
          <c:idx val="1"/>
          <c:order val="1"/>
          <c:tx>
            <c:strRef>
              <c:f>'Teacher Prep'!$G$11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'Teacher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Prep'!$G$12:$G$14</c:f>
              <c:numCache>
                <c:formatCode>General</c:formatCode>
                <c:ptCount val="3"/>
                <c:pt idx="0">
                  <c:v>76.2</c:v>
                </c:pt>
                <c:pt idx="1">
                  <c:v>75.099999999999994</c:v>
                </c:pt>
                <c:pt idx="2">
                  <c:v>87.5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E6-4BAC-A9EC-E6FE8B2196EE}"/>
            </c:ext>
          </c:extLst>
        </c:ser>
        <c:ser>
          <c:idx val="2"/>
          <c:order val="2"/>
          <c:tx>
            <c:strRef>
              <c:f>'Teacher Prep'!$H$11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'Teacher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Prep'!$H$12:$H$14</c:f>
              <c:numCache>
                <c:formatCode>General</c:formatCode>
                <c:ptCount val="3"/>
                <c:pt idx="0">
                  <c:v>71.2</c:v>
                </c:pt>
                <c:pt idx="1">
                  <c:v>74.7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E6-4BAC-A9EC-E6FE8B2196EE}"/>
            </c:ext>
          </c:extLst>
        </c:ser>
        <c:ser>
          <c:idx val="3"/>
          <c:order val="3"/>
          <c:tx>
            <c:strRef>
              <c:f>'Teacher Prep'!$I$11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'Teacher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Prep'!$I$12:$I$14</c:f>
              <c:numCache>
                <c:formatCode>General</c:formatCode>
                <c:ptCount val="3"/>
                <c:pt idx="0">
                  <c:v>67.8</c:v>
                </c:pt>
                <c:pt idx="1">
                  <c:v>69.3</c:v>
                </c:pt>
                <c:pt idx="2">
                  <c:v>82.2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E6-4BAC-A9EC-E6FE8B2196EE}"/>
            </c:ext>
          </c:extLst>
        </c:ser>
        <c:ser>
          <c:idx val="4"/>
          <c:order val="4"/>
          <c:tx>
            <c:strRef>
              <c:f>'Teacher Prep'!$J$11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'Teacher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Prep'!$J$12:$J$14</c:f>
              <c:numCache>
                <c:formatCode>General</c:formatCode>
                <c:ptCount val="3"/>
                <c:pt idx="0">
                  <c:v>74</c:v>
                </c:pt>
                <c:pt idx="1">
                  <c:v>80.900000000000006</c:v>
                </c:pt>
                <c:pt idx="2">
                  <c:v>80.099999999999994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E6-4BAC-A9EC-E6FE8B2196EE}"/>
            </c:ext>
          </c:extLst>
        </c:ser>
        <c:ser>
          <c:idx val="5"/>
          <c:order val="5"/>
          <c:tx>
            <c:strRef>
              <c:f>'Teacher Prep'!$K$11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'Teacher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Prep'!$K$12:$K$14</c:f>
              <c:numCache>
                <c:formatCode>General</c:formatCode>
                <c:ptCount val="3"/>
                <c:pt idx="0">
                  <c:v>82.5</c:v>
                </c:pt>
                <c:pt idx="1">
                  <c:v>79.599999999999994</c:v>
                </c:pt>
                <c:pt idx="2">
                  <c:v>81.2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E6-4BAC-A9EC-E6FE8B219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8466496"/>
        <c:axId val="588466824"/>
      </c:barChart>
      <c:catAx>
        <c:axId val="5884664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Group Title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466824"/>
        <c:crosses val="autoZero"/>
        <c:auto val="1"/>
        <c:lblAlgn val="ctr"/>
        <c:lblOffset val="100"/>
        <c:noMultiLvlLbl val="0"/>
      </c:catAx>
      <c:valAx>
        <c:axId val="588466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  <a:r>
                  <a:rPr lang="en-US" baseline="0"/>
                  <a:t> of Teachers Rated</a:t>
                </a:r>
              </a:p>
              <a:p>
                <a:pPr>
                  <a:defRPr/>
                </a:pPr>
                <a:r>
                  <a:rPr lang="en-US" baseline="0"/>
                  <a:t>Good/Very Good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466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Preparation of First Year Teachers Gaps</a:t>
            </a:r>
          </a:p>
          <a:p>
            <a:pPr>
              <a:defRPr/>
            </a:pPr>
            <a:endParaRPr lang="en-US" sz="1000"/>
          </a:p>
          <a:p>
            <a:pPr>
              <a:defRPr/>
            </a:pPr>
            <a:r>
              <a:rPr lang="en-US" sz="1000" b="1"/>
              <a:t>High Minorty (HM) High Poverty (HP) Low Poverty (LP)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938648293963253"/>
          <c:y val="0.25965801139962003"/>
          <c:w val="0.69859536307961501"/>
          <c:h val="0.693899092252480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'Teacher Prep'!$F$18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'Teacher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Prep'!$F$19:$F$21</c:f>
              <c:numCache>
                <c:formatCode>General</c:formatCode>
                <c:ptCount val="3"/>
                <c:pt idx="0">
                  <c:v>7.3</c:v>
                </c:pt>
                <c:pt idx="1">
                  <c:v>9.8000000000000007</c:v>
                </c:pt>
                <c:pt idx="2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58-4119-BCBB-AE665132DED0}"/>
            </c:ext>
          </c:extLst>
        </c:ser>
        <c:ser>
          <c:idx val="1"/>
          <c:order val="1"/>
          <c:tx>
            <c:strRef>
              <c:f>'Teacher Prep'!$G$18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'Teacher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Prep'!$G$19:$G$21</c:f>
              <c:numCache>
                <c:formatCode>General</c:formatCode>
                <c:ptCount val="3"/>
                <c:pt idx="0">
                  <c:v>11.3</c:v>
                </c:pt>
                <c:pt idx="1">
                  <c:v>12.400000000000006</c:v>
                </c:pt>
                <c:pt idx="2">
                  <c:v>23.700000000000006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58-4119-BCBB-AE665132DED0}"/>
            </c:ext>
          </c:extLst>
        </c:ser>
        <c:ser>
          <c:idx val="2"/>
          <c:order val="2"/>
          <c:tx>
            <c:strRef>
              <c:f>'Teacher Prep'!$H$18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'Teacher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Prep'!$H$19:$H$21</c:f>
              <c:numCache>
                <c:formatCode>General</c:formatCode>
                <c:ptCount val="3"/>
                <c:pt idx="0">
                  <c:v>3.5</c:v>
                </c:pt>
                <c:pt idx="1">
                  <c:v>8.3000000000000007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58-4119-BCBB-AE665132DED0}"/>
            </c:ext>
          </c:extLst>
        </c:ser>
        <c:ser>
          <c:idx val="3"/>
          <c:order val="3"/>
          <c:tx>
            <c:strRef>
              <c:f>'Teacher Prep'!$I$18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'Teacher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Prep'!$I$19:$I$21</c:f>
              <c:numCache>
                <c:formatCode>General</c:formatCode>
                <c:ptCount val="3"/>
                <c:pt idx="0">
                  <c:v>14.400000000000006</c:v>
                </c:pt>
                <c:pt idx="1">
                  <c:v>12.900000000000006</c:v>
                </c:pt>
                <c:pt idx="2">
                  <c:v>27.300000000000011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58-4119-BCBB-AE665132DED0}"/>
            </c:ext>
          </c:extLst>
        </c:ser>
        <c:ser>
          <c:idx val="4"/>
          <c:order val="4"/>
          <c:tx>
            <c:strRef>
              <c:f>'Teacher Prep'!$J$18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'Teacher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Prep'!$J$19:$J$21</c:f>
              <c:numCache>
                <c:formatCode>General</c:formatCode>
                <c:ptCount val="3"/>
                <c:pt idx="0">
                  <c:v>6.0999999999999943</c:v>
                </c:pt>
                <c:pt idx="1">
                  <c:v>0.80000000000001137</c:v>
                </c:pt>
                <c:pt idx="2">
                  <c:v>6.9000000000000057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58-4119-BCBB-AE665132DED0}"/>
            </c:ext>
          </c:extLst>
        </c:ser>
        <c:ser>
          <c:idx val="5"/>
          <c:order val="5"/>
          <c:tx>
            <c:strRef>
              <c:f>'Teacher Prep'!$K$18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'Teacher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Prep'!$K$19:$K$21</c:f>
              <c:numCache>
                <c:formatCode>General</c:formatCode>
                <c:ptCount val="3"/>
                <c:pt idx="0">
                  <c:v>-1.2999999999999972</c:v>
                </c:pt>
                <c:pt idx="1">
                  <c:v>1.6000000000000085</c:v>
                </c:pt>
                <c:pt idx="2">
                  <c:v>0.30000000000001137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A58-4119-BCBB-AE665132DE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3734144"/>
        <c:axId val="1123735128"/>
      </c:barChart>
      <c:catAx>
        <c:axId val="112373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3735128"/>
        <c:crosses val="autoZero"/>
        <c:auto val="1"/>
        <c:lblAlgn val="ctr"/>
        <c:lblOffset val="100"/>
        <c:noMultiLvlLbl val="0"/>
      </c:catAx>
      <c:valAx>
        <c:axId val="1123735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  <a:r>
                  <a:rPr lang="en-US" baseline="0"/>
                  <a:t> of Teachers Rated</a:t>
                </a:r>
              </a:p>
              <a:p>
                <a:pPr>
                  <a:defRPr/>
                </a:pPr>
                <a:r>
                  <a:rPr lang="en-US" baseline="0"/>
                  <a:t>Good/Very Good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3734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Preparation of First Year Principals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'Principal Prep'!$F$11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'Principal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'Principal Prep'!$F$12:$F$14</c:f>
              <c:numCache>
                <c:formatCode>General</c:formatCode>
                <c:ptCount val="3"/>
                <c:pt idx="0">
                  <c:v>83.3</c:v>
                </c:pt>
                <c:pt idx="1">
                  <c:v>82.9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8C-4344-AE6C-37825A40E874}"/>
            </c:ext>
          </c:extLst>
        </c:ser>
        <c:ser>
          <c:idx val="1"/>
          <c:order val="1"/>
          <c:tx>
            <c:strRef>
              <c:f>'Principal Prep'!$G$11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'Principal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'Principal Prep'!$G$12:$G$14</c:f>
              <c:numCache>
                <c:formatCode>General</c:formatCode>
                <c:ptCount val="3"/>
                <c:pt idx="0">
                  <c:v>88.1</c:v>
                </c:pt>
                <c:pt idx="1">
                  <c:v>96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8C-4344-AE6C-37825A40E874}"/>
            </c:ext>
          </c:extLst>
        </c:ser>
        <c:ser>
          <c:idx val="2"/>
          <c:order val="2"/>
          <c:tx>
            <c:strRef>
              <c:f>'Principal Prep'!$H$11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'Principal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'Principal Prep'!$H$12:$H$14</c:f>
              <c:numCache>
                <c:formatCode>General</c:formatCode>
                <c:ptCount val="3"/>
                <c:pt idx="0">
                  <c:v>95.3</c:v>
                </c:pt>
                <c:pt idx="1">
                  <c:v>92.1</c:v>
                </c:pt>
                <c:pt idx="2">
                  <c:v>94.1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8C-4344-AE6C-37825A40E874}"/>
            </c:ext>
          </c:extLst>
        </c:ser>
        <c:ser>
          <c:idx val="3"/>
          <c:order val="3"/>
          <c:tx>
            <c:strRef>
              <c:f>'Principal Prep'!$I$11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'Principal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'Principal Prep'!$I$12:$I$14</c:f>
              <c:numCache>
                <c:formatCode>General</c:formatCode>
                <c:ptCount val="3"/>
                <c:pt idx="0">
                  <c:v>85.2</c:v>
                </c:pt>
                <c:pt idx="1">
                  <c:v>89.8</c:v>
                </c:pt>
                <c:pt idx="2">
                  <c:v>97.2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8C-4344-AE6C-37825A40E874}"/>
            </c:ext>
          </c:extLst>
        </c:ser>
        <c:ser>
          <c:idx val="4"/>
          <c:order val="4"/>
          <c:tx>
            <c:strRef>
              <c:f>'Principal Prep'!$J$11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'Principal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'Principal Prep'!$J$12:$J$14</c:f>
              <c:numCache>
                <c:formatCode>General</c:formatCode>
                <c:ptCount val="3"/>
                <c:pt idx="0">
                  <c:v>93.2</c:v>
                </c:pt>
                <c:pt idx="1">
                  <c:v>88.1</c:v>
                </c:pt>
                <c:pt idx="2">
                  <c:v>85.7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8C-4344-AE6C-37825A40E874}"/>
            </c:ext>
          </c:extLst>
        </c:ser>
        <c:ser>
          <c:idx val="5"/>
          <c:order val="5"/>
          <c:tx>
            <c:strRef>
              <c:f>'Principal Prep'!$K$11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'Principal Prep'!$A$12:$A$14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'Principal Prep'!$K$12:$K$14</c:f>
              <c:numCache>
                <c:formatCode>General</c:formatCode>
                <c:ptCount val="3"/>
                <c:pt idx="0">
                  <c:v>84.4</c:v>
                </c:pt>
                <c:pt idx="1">
                  <c:v>81.599999999999994</c:v>
                </c:pt>
                <c:pt idx="2">
                  <c:v>93.9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58C-4344-AE6C-37825A40E8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3718072"/>
        <c:axId val="1123711840"/>
      </c:barChart>
      <c:catAx>
        <c:axId val="11237180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Group</a:t>
                </a:r>
                <a:r>
                  <a:rPr lang="en-US" baseline="0"/>
                  <a:t> Title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3711840"/>
        <c:crosses val="autoZero"/>
        <c:auto val="1"/>
        <c:lblAlgn val="ctr"/>
        <c:lblOffset val="100"/>
        <c:noMultiLvlLbl val="0"/>
      </c:catAx>
      <c:valAx>
        <c:axId val="112371184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  <a:r>
                  <a:rPr lang="en-US" baseline="0"/>
                  <a:t> of Principals rated</a:t>
                </a:r>
              </a:p>
              <a:p>
                <a:pPr>
                  <a:defRPr/>
                </a:pPr>
                <a:r>
                  <a:rPr lang="en-US" baseline="0"/>
                  <a:t>Good/Very Good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3718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Preparation of First Year Principal Gaps</a:t>
            </a:r>
          </a:p>
          <a:p>
            <a:pPr>
              <a:defRPr/>
            </a:pPr>
            <a:endParaRPr lang="en-US" sz="1000">
              <a:effectLst/>
            </a:endParaRPr>
          </a:p>
          <a:p>
            <a:pPr>
              <a:defRPr/>
            </a:pPr>
            <a:r>
              <a:rPr lang="en-US" sz="1000" b="1">
                <a:effectLst/>
              </a:rPr>
              <a:t>High</a:t>
            </a:r>
            <a:r>
              <a:rPr lang="en-US" sz="1000" b="1" baseline="0">
                <a:effectLst/>
              </a:rPr>
              <a:t> Minority (HM) High Poverty (HP) Low Poverty (LP)</a:t>
            </a:r>
            <a:endParaRPr lang="en-US" sz="1000" b="1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'Principal Prep'!$F$18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'Principal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'Principal Prep'!$F$19:$F$21</c:f>
              <c:numCache>
                <c:formatCode>General</c:formatCode>
                <c:ptCount val="3"/>
                <c:pt idx="0">
                  <c:v>16.7</c:v>
                </c:pt>
                <c:pt idx="1">
                  <c:v>17.100000000000001</c:v>
                </c:pt>
                <c:pt idx="2">
                  <c:v>33.799999999999997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39-4984-83FC-81749D884393}"/>
            </c:ext>
          </c:extLst>
        </c:ser>
        <c:ser>
          <c:idx val="1"/>
          <c:order val="1"/>
          <c:tx>
            <c:strRef>
              <c:f>'Principal Prep'!$G$18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'Principal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'Principal Prep'!$G$19:$G$21</c:f>
              <c:numCache>
                <c:formatCode>General</c:formatCode>
                <c:ptCount val="3"/>
                <c:pt idx="0">
                  <c:v>11.9</c:v>
                </c:pt>
                <c:pt idx="1">
                  <c:v>4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39-4984-83FC-81749D884393}"/>
            </c:ext>
          </c:extLst>
        </c:ser>
        <c:ser>
          <c:idx val="2"/>
          <c:order val="2"/>
          <c:tx>
            <c:strRef>
              <c:f>'Principal Prep'!$H$18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'Principal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'Principal Prep'!$H$19:$H$21</c:f>
              <c:numCache>
                <c:formatCode>General</c:formatCode>
                <c:ptCount val="3"/>
                <c:pt idx="0">
                  <c:v>1.2</c:v>
                </c:pt>
                <c:pt idx="1">
                  <c:v>-2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39-4984-83FC-81749D884393}"/>
            </c:ext>
          </c:extLst>
        </c:ser>
        <c:ser>
          <c:idx val="3"/>
          <c:order val="3"/>
          <c:tx>
            <c:strRef>
              <c:f>'Principal Prep'!$I$18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'Principal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'Principal Prep'!$I$19:$I$21</c:f>
              <c:numCache>
                <c:formatCode>General</c:formatCode>
                <c:ptCount val="3"/>
                <c:pt idx="0">
                  <c:v>12</c:v>
                </c:pt>
                <c:pt idx="1">
                  <c:v>7.4000000000000057</c:v>
                </c:pt>
                <c:pt idx="2">
                  <c:v>19.400000000000006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39-4984-83FC-81749D884393}"/>
            </c:ext>
          </c:extLst>
        </c:ser>
        <c:ser>
          <c:idx val="4"/>
          <c:order val="4"/>
          <c:tx>
            <c:strRef>
              <c:f>'Principal Prep'!$J$18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'Principal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'Principal Prep'!$J$19:$J$21</c:f>
              <c:numCache>
                <c:formatCode>General</c:formatCode>
                <c:ptCount val="3"/>
                <c:pt idx="0">
                  <c:v>-7.5</c:v>
                </c:pt>
                <c:pt idx="1">
                  <c:v>-2.3999999999999915</c:v>
                </c:pt>
                <c:pt idx="2">
                  <c:v>-9.8999999999999915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839-4984-83FC-81749D884393}"/>
            </c:ext>
          </c:extLst>
        </c:ser>
        <c:ser>
          <c:idx val="5"/>
          <c:order val="5"/>
          <c:tx>
            <c:strRef>
              <c:f>'Principal Prep'!$K$18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'Principal Prep'!$A$19:$A$21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'Principal Prep'!$K$19:$K$21</c:f>
              <c:numCache>
                <c:formatCode>General</c:formatCode>
                <c:ptCount val="3"/>
                <c:pt idx="0">
                  <c:v>9.5</c:v>
                </c:pt>
                <c:pt idx="1">
                  <c:v>12.300000000000011</c:v>
                </c:pt>
                <c:pt idx="2">
                  <c:v>21.800000000000011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839-4984-83FC-81749D8843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9286200"/>
        <c:axId val="829285544"/>
      </c:barChart>
      <c:catAx>
        <c:axId val="829286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9285544"/>
        <c:crosses val="autoZero"/>
        <c:auto val="1"/>
        <c:lblAlgn val="ctr"/>
        <c:lblOffset val="100"/>
        <c:noMultiLvlLbl val="0"/>
      </c:catAx>
      <c:valAx>
        <c:axId val="829285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0" i="0" baseline="0">
                    <a:effectLst/>
                  </a:rPr>
                  <a:t>Percent of Principals rated</a:t>
                </a:r>
                <a:endParaRPr lang="en-US" sz="1000">
                  <a:effectLst/>
                </a:endParaRPr>
              </a:p>
              <a:p>
                <a:pPr>
                  <a:defRPr/>
                </a:pPr>
                <a:r>
                  <a:rPr lang="en-US" sz="1000" b="0" i="0" baseline="0">
                    <a:effectLst/>
                  </a:rPr>
                  <a:t>Good/Very Good</a:t>
                </a:r>
                <a:endParaRPr lang="en-US" sz="10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928620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Less than Fully Qualified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'Less than Fully Qual.'!$F$11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'Less than Fully Qual.'!$A$12:$A$14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'Less than Fully Qual.'!$F$12:$F$14</c:f>
              <c:numCache>
                <c:formatCode>General</c:formatCode>
                <c:ptCount val="3"/>
                <c:pt idx="0">
                  <c:v>13.3</c:v>
                </c:pt>
                <c:pt idx="1">
                  <c:v>18.100000000000001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2-4315-B227-58EFDCD494FF}"/>
            </c:ext>
          </c:extLst>
        </c:ser>
        <c:ser>
          <c:idx val="1"/>
          <c:order val="1"/>
          <c:tx>
            <c:strRef>
              <c:f>'Less than Fully Qual.'!$G$11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'Less than Fully Qual.'!$A$12:$A$14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'Less than Fully Qual.'!$G$12:$G$14</c:f>
              <c:numCache>
                <c:formatCode>General</c:formatCode>
                <c:ptCount val="3"/>
                <c:pt idx="0">
                  <c:v>15.1</c:v>
                </c:pt>
                <c:pt idx="1">
                  <c:v>20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22-4315-B227-58EFDCD494FF}"/>
            </c:ext>
          </c:extLst>
        </c:ser>
        <c:ser>
          <c:idx val="2"/>
          <c:order val="2"/>
          <c:tx>
            <c:strRef>
              <c:f>'Less than Fully Qual.'!$H$11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'Less than Fully Qual.'!$A$12:$A$14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'Less than Fully Qual.'!$H$12:$H$14</c:f>
              <c:numCache>
                <c:formatCode>General</c:formatCode>
                <c:ptCount val="3"/>
                <c:pt idx="0">
                  <c:v>16.399999999999999</c:v>
                </c:pt>
                <c:pt idx="1">
                  <c:v>21.5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22-4315-B227-58EFDCD494FF}"/>
            </c:ext>
          </c:extLst>
        </c:ser>
        <c:ser>
          <c:idx val="3"/>
          <c:order val="3"/>
          <c:tx>
            <c:strRef>
              <c:f>'Less than Fully Qual.'!$I$11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'Less than Fully Qual.'!$A$12:$A$14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'Less than Fully Qual.'!$I$12:$I$14</c:f>
              <c:numCache>
                <c:formatCode>General</c:formatCode>
                <c:ptCount val="3"/>
                <c:pt idx="0">
                  <c:v>22.5</c:v>
                </c:pt>
                <c:pt idx="1">
                  <c:v>26.6</c:v>
                </c:pt>
                <c:pt idx="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22-4315-B227-58EFDCD494FF}"/>
            </c:ext>
          </c:extLst>
        </c:ser>
        <c:ser>
          <c:idx val="4"/>
          <c:order val="4"/>
          <c:tx>
            <c:strRef>
              <c:f>'Less than Fully Qual.'!$J$11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'Less than Fully Qual.'!$A$12:$A$14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'Less than Fully Qual.'!$J$12:$J$14</c:f>
              <c:numCache>
                <c:formatCode>General</c:formatCode>
                <c:ptCount val="3"/>
                <c:pt idx="0">
                  <c:v>26.6</c:v>
                </c:pt>
                <c:pt idx="1">
                  <c:v>28.2</c:v>
                </c:pt>
                <c:pt idx="2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C22-4315-B227-58EFDCD494FF}"/>
            </c:ext>
          </c:extLst>
        </c:ser>
        <c:ser>
          <c:idx val="5"/>
          <c:order val="5"/>
          <c:tx>
            <c:strRef>
              <c:f>'Less than Fully Qual.'!$K$11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'Less than Fully Qual.'!$A$12:$A$14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'Less than Fully Qual.'!$K$12:$K$14</c:f>
              <c:numCache>
                <c:formatCode>General</c:formatCode>
                <c:ptCount val="3"/>
                <c:pt idx="0">
                  <c:v>31.6</c:v>
                </c:pt>
                <c:pt idx="1">
                  <c:v>29.6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C22-4315-B227-58EFDCD494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211400"/>
        <c:axId val="341212712"/>
      </c:barChart>
      <c:catAx>
        <c:axId val="3412114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Group</a:t>
                </a:r>
                <a:r>
                  <a:rPr lang="en-US" baseline="0"/>
                  <a:t> Title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212712"/>
        <c:crosses val="autoZero"/>
        <c:auto val="1"/>
        <c:lblAlgn val="ctr"/>
        <c:lblOffset val="100"/>
        <c:noMultiLvlLbl val="0"/>
      </c:catAx>
      <c:valAx>
        <c:axId val="341212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Less</a:t>
                </a:r>
                <a:r>
                  <a:rPr lang="en-US" baseline="0"/>
                  <a:t> than Fully Qualified Percent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211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Less than Fully Qualified Gaps</a:t>
            </a:r>
          </a:p>
          <a:p>
            <a:pPr>
              <a:defRPr/>
            </a:pPr>
            <a:endParaRPr lang="en-US" sz="1000"/>
          </a:p>
          <a:p>
            <a:pPr>
              <a:defRPr/>
            </a:pPr>
            <a:r>
              <a:rPr lang="en-US" sz="1000" b="1"/>
              <a:t>High Minority (HM) Rural (R) Low Poverty (LP)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'Less than Fully Qual.'!$F$18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'Less than Fully Qual.'!$A$19:$A$21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'Less than Fully Qual.'!$F$19:$F$21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14.1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E0-445A-A950-F64444B5B0F5}"/>
            </c:ext>
          </c:extLst>
        </c:ser>
        <c:ser>
          <c:idx val="1"/>
          <c:order val="1"/>
          <c:tx>
            <c:strRef>
              <c:f>'Less than Fully Qual.'!$G$18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'Less than Fully Qual.'!$A$19:$A$21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'Less than Fully Qual.'!$G$19:$G$21</c:f>
              <c:numCache>
                <c:formatCode>General</c:formatCode>
                <c:ptCount val="3"/>
                <c:pt idx="0">
                  <c:v>11</c:v>
                </c:pt>
                <c:pt idx="1">
                  <c:v>15.9</c:v>
                </c:pt>
                <c:pt idx="2">
                  <c:v>26.9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E0-445A-A950-F64444B5B0F5}"/>
            </c:ext>
          </c:extLst>
        </c:ser>
        <c:ser>
          <c:idx val="2"/>
          <c:order val="2"/>
          <c:tx>
            <c:strRef>
              <c:f>'Less than Fully Qual.'!$H$18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'Less than Fully Qual.'!$A$19:$A$21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'Less than Fully Qual.'!$H$19:$H$21</c:f>
              <c:numCache>
                <c:formatCode>General</c:formatCode>
                <c:ptCount val="3"/>
                <c:pt idx="0">
                  <c:v>11.4</c:v>
                </c:pt>
                <c:pt idx="1">
                  <c:v>16.5</c:v>
                </c:pt>
                <c:pt idx="2">
                  <c:v>27.9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E0-445A-A950-F64444B5B0F5}"/>
            </c:ext>
          </c:extLst>
        </c:ser>
        <c:ser>
          <c:idx val="3"/>
          <c:order val="3"/>
          <c:tx>
            <c:strRef>
              <c:f>'Less than Fully Qual.'!$I$18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'Less than Fully Qual.'!$A$19:$A$21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'Less than Fully Qual.'!$I$19:$I$21</c:f>
              <c:numCache>
                <c:formatCode>General</c:formatCode>
                <c:ptCount val="3"/>
                <c:pt idx="0">
                  <c:v>17</c:v>
                </c:pt>
                <c:pt idx="1">
                  <c:v>21.1</c:v>
                </c:pt>
                <c:pt idx="2">
                  <c:v>38.1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E0-445A-A950-F64444B5B0F5}"/>
            </c:ext>
          </c:extLst>
        </c:ser>
        <c:ser>
          <c:idx val="4"/>
          <c:order val="4"/>
          <c:tx>
            <c:strRef>
              <c:f>'Less than Fully Qual.'!$J$18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'Less than Fully Qual.'!$A$19:$A$21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'Less than Fully Qual.'!$J$19:$J$21</c:f>
              <c:numCache>
                <c:formatCode>General</c:formatCode>
                <c:ptCount val="3"/>
                <c:pt idx="0">
                  <c:v>20</c:v>
                </c:pt>
                <c:pt idx="1">
                  <c:v>21.6</c:v>
                </c:pt>
                <c:pt idx="2">
                  <c:v>41.6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E0-445A-A950-F64444B5B0F5}"/>
            </c:ext>
          </c:extLst>
        </c:ser>
        <c:ser>
          <c:idx val="5"/>
          <c:order val="5"/>
          <c:tx>
            <c:strRef>
              <c:f>'Less than Fully Qual.'!$K$18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'Less than Fully Qual.'!$A$19:$A$21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'Less than Fully Qual.'!$K$19:$K$21</c:f>
              <c:numCache>
                <c:formatCode>General</c:formatCode>
                <c:ptCount val="3"/>
                <c:pt idx="0">
                  <c:v>20.6</c:v>
                </c:pt>
                <c:pt idx="1">
                  <c:v>18.600000000000001</c:v>
                </c:pt>
                <c:pt idx="2">
                  <c:v>39.200000000000003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5E0-445A-A950-F64444B5B0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3725288"/>
        <c:axId val="1123722664"/>
      </c:barChart>
      <c:catAx>
        <c:axId val="1123725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3722664"/>
        <c:crosses val="autoZero"/>
        <c:auto val="1"/>
        <c:lblAlgn val="ctr"/>
        <c:lblOffset val="100"/>
        <c:noMultiLvlLbl val="0"/>
      </c:catAx>
      <c:valAx>
        <c:axId val="1123722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Less</a:t>
                </a:r>
                <a:r>
                  <a:rPr lang="en-US" baseline="0"/>
                  <a:t> than Fully Qualified Percent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3725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Teaching Out-of-Field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548381452318461"/>
          <c:y val="0.16245370370370371"/>
          <c:w val="0.73249803149606296"/>
          <c:h val="0.622716170895304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'Teaching out of field'!$F$11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'Teaching out of field'!$A$12:$A$14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'Teaching out of field'!$F$12:$F$14</c:f>
              <c:numCache>
                <c:formatCode>General</c:formatCode>
                <c:ptCount val="3"/>
                <c:pt idx="0">
                  <c:v>11.4</c:v>
                </c:pt>
                <c:pt idx="1">
                  <c:v>15.6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E5-4B62-88F1-F068BA381327}"/>
            </c:ext>
          </c:extLst>
        </c:ser>
        <c:ser>
          <c:idx val="1"/>
          <c:order val="1"/>
          <c:tx>
            <c:strRef>
              <c:f>'Teaching out of field'!$G$11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'Teaching out of field'!$A$12:$A$14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'Teaching out of field'!$G$12:$G$14</c:f>
              <c:numCache>
                <c:formatCode>General</c:formatCode>
                <c:ptCount val="3"/>
                <c:pt idx="0">
                  <c:v>13.7</c:v>
                </c:pt>
                <c:pt idx="1">
                  <c:v>18.600000000000001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E5-4B62-88F1-F068BA381327}"/>
            </c:ext>
          </c:extLst>
        </c:ser>
        <c:ser>
          <c:idx val="2"/>
          <c:order val="2"/>
          <c:tx>
            <c:strRef>
              <c:f>'Teaching out of field'!$H$11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'Teaching out of field'!$A$12:$A$14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'Teaching out of field'!$H$12:$H$14</c:f>
              <c:numCache>
                <c:formatCode>General</c:formatCode>
                <c:ptCount val="3"/>
                <c:pt idx="0">
                  <c:v>14.9</c:v>
                </c:pt>
                <c:pt idx="1">
                  <c:v>20.100000000000001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E5-4B62-88F1-F068BA381327}"/>
            </c:ext>
          </c:extLst>
        </c:ser>
        <c:ser>
          <c:idx val="3"/>
          <c:order val="3"/>
          <c:tx>
            <c:strRef>
              <c:f>'Teaching out of field'!$I$11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'Teaching out of field'!$A$12:$A$14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'Teaching out of field'!$I$12:$I$14</c:f>
              <c:numCache>
                <c:formatCode>General</c:formatCode>
                <c:ptCount val="3"/>
                <c:pt idx="0">
                  <c:v>20.8</c:v>
                </c:pt>
                <c:pt idx="1">
                  <c:v>24.9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E5-4B62-88F1-F068BA381327}"/>
            </c:ext>
          </c:extLst>
        </c:ser>
        <c:ser>
          <c:idx val="4"/>
          <c:order val="4"/>
          <c:tx>
            <c:strRef>
              <c:f>'Teaching out of field'!$J$11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'Teaching out of field'!$A$12:$A$14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'Teaching out of field'!$J$12:$J$14</c:f>
              <c:numCache>
                <c:formatCode>General</c:formatCode>
                <c:ptCount val="3"/>
                <c:pt idx="0">
                  <c:v>24.5</c:v>
                </c:pt>
                <c:pt idx="1">
                  <c:v>26.1</c:v>
                </c:pt>
                <c:pt idx="2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E5-4B62-88F1-F068BA381327}"/>
            </c:ext>
          </c:extLst>
        </c:ser>
        <c:ser>
          <c:idx val="5"/>
          <c:order val="5"/>
          <c:tx>
            <c:strRef>
              <c:f>'Teaching out of field'!$K$11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'Teaching out of field'!$A$12:$A$14</c:f>
              <c:strCache>
                <c:ptCount val="3"/>
                <c:pt idx="0">
                  <c:v>High Minority</c:v>
                </c:pt>
                <c:pt idx="1">
                  <c:v>Rural</c:v>
                </c:pt>
                <c:pt idx="2">
                  <c:v>Low Poverty</c:v>
                </c:pt>
              </c:strCache>
            </c:strRef>
          </c:cat>
          <c:val>
            <c:numRef>
              <c:f>'Teaching out of field'!$K$12:$K$14</c:f>
              <c:numCache>
                <c:formatCode>General</c:formatCode>
                <c:ptCount val="3"/>
                <c:pt idx="0">
                  <c:v>29.6</c:v>
                </c:pt>
                <c:pt idx="1">
                  <c:v>17.3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FE5-4B62-88F1-F068BA3813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0481752"/>
        <c:axId val="710482080"/>
      </c:barChart>
      <c:catAx>
        <c:axId val="7104817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Group Title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0482080"/>
        <c:crosses val="autoZero"/>
        <c:auto val="1"/>
        <c:lblAlgn val="ctr"/>
        <c:lblOffset val="100"/>
        <c:noMultiLvlLbl val="0"/>
      </c:catAx>
      <c:valAx>
        <c:axId val="710482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Teaching</a:t>
                </a:r>
                <a:r>
                  <a:rPr lang="en-US" baseline="0"/>
                  <a:t> Out-of-Field Percent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0481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Teaching Out-of-Field Gaps</a:t>
            </a:r>
          </a:p>
          <a:p>
            <a:pPr>
              <a:defRPr/>
            </a:pPr>
            <a:endParaRPr lang="en-US" sz="1000"/>
          </a:p>
          <a:p>
            <a:pPr>
              <a:defRPr/>
            </a:pPr>
            <a:r>
              <a:rPr lang="en-US" sz="1000" b="1" i="0" u="none" strike="noStrike" baseline="0">
                <a:effectLst/>
              </a:rPr>
              <a:t>High Minority (HM) Rural (R) Low Poverty (LP)</a:t>
            </a:r>
            <a:endParaRPr lang="en-US" sz="1000"/>
          </a:p>
        </c:rich>
      </c:tx>
      <c:layout>
        <c:manualLayout>
          <c:xMode val="edge"/>
          <c:yMode val="edge"/>
          <c:x val="0.27634711286089236"/>
          <c:y val="1.85185185185185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'Teaching out of field'!$F$18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'Teaching out of field'!$A$19:$A$21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'Teaching out of field'!$F$19:$F$21</c:f>
              <c:numCache>
                <c:formatCode>General</c:formatCode>
                <c:ptCount val="3"/>
                <c:pt idx="0">
                  <c:v>8.1</c:v>
                </c:pt>
                <c:pt idx="1">
                  <c:v>12.3</c:v>
                </c:pt>
                <c:pt idx="2">
                  <c:v>20.100000000000001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8-4752-81C5-FB6AA5220A84}"/>
            </c:ext>
          </c:extLst>
        </c:ser>
        <c:ser>
          <c:idx val="1"/>
          <c:order val="1"/>
          <c:tx>
            <c:strRef>
              <c:f>'Teaching out of field'!$G$18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'Teaching out of field'!$A$19:$A$21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'Teaching out of field'!$G$19:$G$21</c:f>
              <c:numCache>
                <c:formatCode>General</c:formatCode>
                <c:ptCount val="3"/>
                <c:pt idx="0">
                  <c:v>9.9</c:v>
                </c:pt>
                <c:pt idx="1">
                  <c:v>10.4</c:v>
                </c:pt>
                <c:pt idx="2">
                  <c:v>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8-4752-81C5-FB6AA5220A84}"/>
            </c:ext>
          </c:extLst>
        </c:ser>
        <c:ser>
          <c:idx val="2"/>
          <c:order val="2"/>
          <c:tx>
            <c:strRef>
              <c:f>'Teaching out of field'!$H$18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'Teaching out of field'!$A$19:$A$21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'Teaching out of field'!$H$19:$H$21</c:f>
              <c:numCache>
                <c:formatCode>General</c:formatCode>
                <c:ptCount val="3"/>
                <c:pt idx="0">
                  <c:v>10.6</c:v>
                </c:pt>
                <c:pt idx="1">
                  <c:v>15.8</c:v>
                </c:pt>
                <c:pt idx="2">
                  <c:v>26.4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98-4752-81C5-FB6AA5220A84}"/>
            </c:ext>
          </c:extLst>
        </c:ser>
        <c:ser>
          <c:idx val="3"/>
          <c:order val="3"/>
          <c:tx>
            <c:strRef>
              <c:f>'Teaching out of field'!$I$18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'Teaching out of field'!$A$19:$A$21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'Teaching out of field'!$I$19:$I$21</c:f>
              <c:numCache>
                <c:formatCode>General</c:formatCode>
                <c:ptCount val="3"/>
                <c:pt idx="0">
                  <c:v>16.399999999999999</c:v>
                </c:pt>
                <c:pt idx="1">
                  <c:v>20.5</c:v>
                </c:pt>
                <c:pt idx="2">
                  <c:v>36.9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98-4752-81C5-FB6AA5220A84}"/>
            </c:ext>
          </c:extLst>
        </c:ser>
        <c:ser>
          <c:idx val="4"/>
          <c:order val="4"/>
          <c:tx>
            <c:strRef>
              <c:f>'Teaching out of field'!$J$18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'Teaching out of field'!$A$19:$A$21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'Teaching out of field'!$J$19:$J$21</c:f>
              <c:numCache>
                <c:formatCode>General</c:formatCode>
                <c:ptCount val="3"/>
                <c:pt idx="0">
                  <c:v>18.600000000000001</c:v>
                </c:pt>
                <c:pt idx="1">
                  <c:v>20.200000000000003</c:v>
                </c:pt>
                <c:pt idx="2">
                  <c:v>38.800000000000004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98-4752-81C5-FB6AA5220A84}"/>
            </c:ext>
          </c:extLst>
        </c:ser>
        <c:ser>
          <c:idx val="5"/>
          <c:order val="5"/>
          <c:tx>
            <c:strRef>
              <c:f>'Teaching out of field'!$K$18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'Teaching out of field'!$A$19:$A$21</c:f>
              <c:strCache>
                <c:ptCount val="3"/>
                <c:pt idx="0">
                  <c:v>Gap HM-LP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'Teaching out of field'!$K$19:$K$21</c:f>
              <c:numCache>
                <c:formatCode>General</c:formatCode>
                <c:ptCount val="3"/>
                <c:pt idx="0">
                  <c:v>19.600000000000001</c:v>
                </c:pt>
                <c:pt idx="1">
                  <c:v>7.3000000000000007</c:v>
                </c:pt>
                <c:pt idx="2">
                  <c:v>26.900000000000002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F98-4752-81C5-FB6AA5220A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4636464"/>
        <c:axId val="1044633840"/>
      </c:barChart>
      <c:catAx>
        <c:axId val="104463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633840"/>
        <c:crosses val="autoZero"/>
        <c:auto val="1"/>
        <c:lblAlgn val="ctr"/>
        <c:lblOffset val="100"/>
        <c:noMultiLvlLbl val="0"/>
      </c:catAx>
      <c:valAx>
        <c:axId val="1044633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Teaching</a:t>
                </a:r>
                <a:r>
                  <a:rPr lang="en-US" baseline="0"/>
                  <a:t> Out-of-Field Percent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63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Teacher Effectiveness Index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'Teacher Effectiveness'!$F$11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'Teacher Effectiveness'!$A$12:$A$14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Effectiveness'!$F$12:$F$14</c:f>
              <c:numCache>
                <c:formatCode>General</c:formatCode>
                <c:ptCount val="3"/>
                <c:pt idx="0">
                  <c:v>72.7</c:v>
                </c:pt>
                <c:pt idx="1">
                  <c:v>73.8</c:v>
                </c:pt>
                <c:pt idx="2">
                  <c:v>77.8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43-45AC-ABD9-14B8E12745F2}"/>
            </c:ext>
          </c:extLst>
        </c:ser>
        <c:ser>
          <c:idx val="1"/>
          <c:order val="1"/>
          <c:tx>
            <c:strRef>
              <c:f>'Teacher Effectiveness'!$G$11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'Teacher Effectiveness'!$A$12:$A$14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Effectiveness'!$G$12:$G$14</c:f>
              <c:numCache>
                <c:formatCode>General</c:formatCode>
                <c:ptCount val="3"/>
                <c:pt idx="0">
                  <c:v>74.3</c:v>
                </c:pt>
                <c:pt idx="1">
                  <c:v>75.599999999999994</c:v>
                </c:pt>
                <c:pt idx="2">
                  <c:v>79.7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43-45AC-ABD9-14B8E12745F2}"/>
            </c:ext>
          </c:extLst>
        </c:ser>
        <c:ser>
          <c:idx val="2"/>
          <c:order val="2"/>
          <c:tx>
            <c:strRef>
              <c:f>'Teacher Effectiveness'!$H$11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'Teacher Effectiveness'!$A$12:$A$14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Effectiveness'!$H$12:$H$14</c:f>
              <c:numCache>
                <c:formatCode>General</c:formatCode>
                <c:ptCount val="3"/>
                <c:pt idx="0">
                  <c:v>72.099999999999994</c:v>
                </c:pt>
                <c:pt idx="1">
                  <c:v>74.900000000000006</c:v>
                </c:pt>
                <c:pt idx="2">
                  <c:v>78.599999999999994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43-45AC-ABD9-14B8E12745F2}"/>
            </c:ext>
          </c:extLst>
        </c:ser>
        <c:ser>
          <c:idx val="3"/>
          <c:order val="3"/>
          <c:tx>
            <c:strRef>
              <c:f>'Teacher Effectiveness'!$I$11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'Teacher Effectiveness'!$A$12:$A$14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Effectiveness'!$I$12:$I$14</c:f>
              <c:numCache>
                <c:formatCode>General</c:formatCode>
                <c:ptCount val="3"/>
                <c:pt idx="0">
                  <c:v>73.5</c:v>
                </c:pt>
                <c:pt idx="1">
                  <c:v>75</c:v>
                </c:pt>
                <c:pt idx="2">
                  <c:v>79.8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43-45AC-ABD9-14B8E12745F2}"/>
            </c:ext>
          </c:extLst>
        </c:ser>
        <c:ser>
          <c:idx val="4"/>
          <c:order val="4"/>
          <c:tx>
            <c:strRef>
              <c:f>'Teacher Effectiveness'!$J$11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'Teacher Effectiveness'!$A$12:$A$14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Effectiveness'!$J$12:$J$14</c:f>
              <c:numCache>
                <c:formatCode>General</c:formatCode>
                <c:ptCount val="3"/>
                <c:pt idx="0">
                  <c:v>72.8</c:v>
                </c:pt>
                <c:pt idx="1">
                  <c:v>74.900000000000006</c:v>
                </c:pt>
                <c:pt idx="2">
                  <c:v>80.3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E43-45AC-ABD9-14B8E12745F2}"/>
            </c:ext>
          </c:extLst>
        </c:ser>
        <c:ser>
          <c:idx val="5"/>
          <c:order val="5"/>
          <c:tx>
            <c:strRef>
              <c:f>'Teacher Effectiveness'!$K$11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'Teacher Effectiveness'!$A$12:$A$14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'Teacher Effectiveness'!$K$12:$K$14</c:f>
              <c:numCache>
                <c:formatCode>General</c:formatCode>
                <c:ptCount val="3"/>
                <c:pt idx="0">
                  <c:v>71</c:v>
                </c:pt>
                <c:pt idx="1">
                  <c:v>73.8</c:v>
                </c:pt>
                <c:pt idx="2">
                  <c:v>80.900000000000006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E43-45AC-ABD9-14B8E12745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0548880"/>
        <c:axId val="350544944"/>
      </c:barChart>
      <c:catAx>
        <c:axId val="3505488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Group Title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544944"/>
        <c:crosses val="autoZero"/>
        <c:auto val="1"/>
        <c:lblAlgn val="ctr"/>
        <c:lblOffset val="100"/>
        <c:noMultiLvlLbl val="0"/>
      </c:catAx>
      <c:valAx>
        <c:axId val="35054494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Teacher</a:t>
                </a:r>
                <a:r>
                  <a:rPr lang="en-US" baseline="0"/>
                  <a:t> Effectiveness Index Percent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54888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Salary Gaps</a:t>
            </a:r>
          </a:p>
          <a:p>
            <a:pPr>
              <a:defRPr/>
            </a:pPr>
            <a:endParaRPr lang="en-US" sz="1000"/>
          </a:p>
          <a:p>
            <a:pPr>
              <a:defRPr/>
            </a:pPr>
            <a:r>
              <a:rPr lang="en-US" sz="1000" b="1"/>
              <a:t>Title I (TI) Rural (R) Low Poverty (LP)</a:t>
            </a:r>
          </a:p>
        </c:rich>
      </c:tx>
      <c:layout>
        <c:manualLayout>
          <c:xMode val="edge"/>
          <c:yMode val="edge"/>
          <c:x val="0.33235411198600173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'Avg Salaries'!$F$20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'Avg Salaries'!$A$21:$A$23</c:f>
              <c:strCache>
                <c:ptCount val="3"/>
                <c:pt idx="0">
                  <c:v>Gap TI-LP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'Avg Salaries'!$F$21:$F$23</c:f>
              <c:numCache>
                <c:formatCode>General</c:formatCode>
                <c:ptCount val="3"/>
                <c:pt idx="0">
                  <c:v>11200</c:v>
                </c:pt>
                <c:pt idx="1">
                  <c:v>18397</c:v>
                </c:pt>
                <c:pt idx="2">
                  <c:v>29597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41-477B-B9ED-94D65AC98CA0}"/>
            </c:ext>
          </c:extLst>
        </c:ser>
        <c:ser>
          <c:idx val="1"/>
          <c:order val="1"/>
          <c:tx>
            <c:strRef>
              <c:f>'Avg Salaries'!$G$20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'Avg Salaries'!$A$21:$A$23</c:f>
              <c:strCache>
                <c:ptCount val="3"/>
                <c:pt idx="0">
                  <c:v>Gap TI-LP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'Avg Salaries'!$G$21:$G$23</c:f>
              <c:numCache>
                <c:formatCode>General</c:formatCode>
                <c:ptCount val="3"/>
                <c:pt idx="0">
                  <c:v>11411</c:v>
                </c:pt>
                <c:pt idx="1">
                  <c:v>18504</c:v>
                </c:pt>
                <c:pt idx="2">
                  <c:v>29915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41-477B-B9ED-94D65AC98CA0}"/>
            </c:ext>
          </c:extLst>
        </c:ser>
        <c:ser>
          <c:idx val="2"/>
          <c:order val="2"/>
          <c:tx>
            <c:strRef>
              <c:f>'Avg Salaries'!$H$20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'Avg Salaries'!$A$21:$A$23</c:f>
              <c:strCache>
                <c:ptCount val="3"/>
                <c:pt idx="0">
                  <c:v>Gap TI-LP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'Avg Salaries'!$H$21:$H$23</c:f>
              <c:numCache>
                <c:formatCode>General</c:formatCode>
                <c:ptCount val="3"/>
                <c:pt idx="0">
                  <c:v>10219</c:v>
                </c:pt>
                <c:pt idx="1">
                  <c:v>17345</c:v>
                </c:pt>
                <c:pt idx="2">
                  <c:v>27564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41-477B-B9ED-94D65AC98CA0}"/>
            </c:ext>
          </c:extLst>
        </c:ser>
        <c:ser>
          <c:idx val="3"/>
          <c:order val="3"/>
          <c:tx>
            <c:strRef>
              <c:f>'Avg Salaries'!$I$20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'Avg Salaries'!$A$21:$A$23</c:f>
              <c:strCache>
                <c:ptCount val="3"/>
                <c:pt idx="0">
                  <c:v>Gap TI-LP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'Avg Salaries'!$I$21:$I$23</c:f>
              <c:numCache>
                <c:formatCode>General</c:formatCode>
                <c:ptCount val="3"/>
                <c:pt idx="0">
                  <c:v>10411</c:v>
                </c:pt>
                <c:pt idx="1">
                  <c:v>18375</c:v>
                </c:pt>
                <c:pt idx="2">
                  <c:v>28786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41-477B-B9ED-94D65AC98CA0}"/>
            </c:ext>
          </c:extLst>
        </c:ser>
        <c:ser>
          <c:idx val="4"/>
          <c:order val="4"/>
          <c:tx>
            <c:strRef>
              <c:f>'Avg Salaries'!$J$20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'Avg Salaries'!$A$21:$A$23</c:f>
              <c:strCache>
                <c:ptCount val="3"/>
                <c:pt idx="0">
                  <c:v>Gap TI-LP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'Avg Salaries'!$J$21:$J$23</c:f>
              <c:numCache>
                <c:formatCode>General</c:formatCode>
                <c:ptCount val="3"/>
                <c:pt idx="0">
                  <c:v>10903</c:v>
                </c:pt>
                <c:pt idx="1">
                  <c:v>17089</c:v>
                </c:pt>
                <c:pt idx="2">
                  <c:v>27992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41-477B-B9ED-94D65AC98CA0}"/>
            </c:ext>
          </c:extLst>
        </c:ser>
        <c:ser>
          <c:idx val="5"/>
          <c:order val="5"/>
          <c:tx>
            <c:strRef>
              <c:f>'Avg Salaries'!$K$20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'Avg Salaries'!$A$21:$A$23</c:f>
              <c:strCache>
                <c:ptCount val="3"/>
                <c:pt idx="0">
                  <c:v>Gap TI-LP</c:v>
                </c:pt>
                <c:pt idx="1">
                  <c:v>Gap R-LP</c:v>
                </c:pt>
                <c:pt idx="2">
                  <c:v>Overall Gap</c:v>
                </c:pt>
              </c:strCache>
            </c:strRef>
          </c:cat>
          <c:val>
            <c:numRef>
              <c:f>'Avg Salaries'!$K$21:$K$23</c:f>
              <c:numCache>
                <c:formatCode>General</c:formatCode>
                <c:ptCount val="3"/>
                <c:pt idx="0">
                  <c:v>10537</c:v>
                </c:pt>
                <c:pt idx="1">
                  <c:v>17221</c:v>
                </c:pt>
                <c:pt idx="2">
                  <c:v>27758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41-477B-B9ED-94D65AC98C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9350232"/>
        <c:axId val="789344984"/>
      </c:barChart>
      <c:catAx>
        <c:axId val="789350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9344984"/>
        <c:crosses val="autoZero"/>
        <c:auto val="1"/>
        <c:lblAlgn val="ctr"/>
        <c:lblOffset val="100"/>
        <c:noMultiLvlLbl val="0"/>
      </c:catAx>
      <c:valAx>
        <c:axId val="789344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Average Salary</a:t>
                </a:r>
                <a:r>
                  <a:rPr lang="en-US" baseline="0"/>
                  <a:t> Gap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9350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Teacher Effectiveness Index Gaps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100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r>
              <a:rPr lang="en-US" sz="1000" b="1" i="0" baseline="0">
                <a:effectLst/>
              </a:rPr>
              <a:t>High Minority (HM) High Poverty (HP) Low Poverty (LP)</a:t>
            </a:r>
            <a:endParaRPr lang="en-US" sz="1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'Teacher Effectiveness'!$F$18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'Teacher Effectiveness'!$A$19:$A$21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Effectiveness'!$F$19:$F$21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4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26-4A82-9A6D-B3CFDCF9071C}"/>
            </c:ext>
          </c:extLst>
        </c:ser>
        <c:ser>
          <c:idx val="1"/>
          <c:order val="1"/>
          <c:tx>
            <c:strRef>
              <c:f>'Teacher Effectiveness'!$G$18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'Teacher Effectiveness'!$A$19:$A$21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Effectiveness'!$G$19:$G$21</c:f>
              <c:numCache>
                <c:formatCode>General</c:formatCode>
                <c:ptCount val="3"/>
                <c:pt idx="0">
                  <c:v>5.4</c:v>
                </c:pt>
                <c:pt idx="1">
                  <c:v>4.0999999999999996</c:v>
                </c:pt>
                <c:pt idx="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26-4A82-9A6D-B3CFDCF9071C}"/>
            </c:ext>
          </c:extLst>
        </c:ser>
        <c:ser>
          <c:idx val="2"/>
          <c:order val="2"/>
          <c:tx>
            <c:strRef>
              <c:f>'Teacher Effectiveness'!$H$18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'Teacher Effectiveness'!$A$19:$A$21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Effectiveness'!$H$19:$H$21</c:f>
              <c:numCache>
                <c:formatCode>General</c:formatCode>
                <c:ptCount val="3"/>
                <c:pt idx="0">
                  <c:v>6.5</c:v>
                </c:pt>
                <c:pt idx="1">
                  <c:v>3.7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26-4A82-9A6D-B3CFDCF9071C}"/>
            </c:ext>
          </c:extLst>
        </c:ser>
        <c:ser>
          <c:idx val="3"/>
          <c:order val="3"/>
          <c:tx>
            <c:strRef>
              <c:f>'Teacher Effectiveness'!$I$18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'Teacher Effectiveness'!$A$19:$A$21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Effectiveness'!$I$19:$I$21</c:f>
              <c:numCache>
                <c:formatCode>General</c:formatCode>
                <c:ptCount val="3"/>
                <c:pt idx="0">
                  <c:v>6.2999999999999972</c:v>
                </c:pt>
                <c:pt idx="1">
                  <c:v>4.7999999999999972</c:v>
                </c:pt>
                <c:pt idx="2">
                  <c:v>11.099999999999994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26-4A82-9A6D-B3CFDCF9071C}"/>
            </c:ext>
          </c:extLst>
        </c:ser>
        <c:ser>
          <c:idx val="4"/>
          <c:order val="4"/>
          <c:tx>
            <c:strRef>
              <c:f>'Teacher Effectiveness'!$J$18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'Teacher Effectiveness'!$A$19:$A$21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Effectiveness'!$J$19:$J$21</c:f>
              <c:numCache>
                <c:formatCode>General</c:formatCode>
                <c:ptCount val="3"/>
                <c:pt idx="0">
                  <c:v>7.5</c:v>
                </c:pt>
                <c:pt idx="1">
                  <c:v>5.3999999999999915</c:v>
                </c:pt>
                <c:pt idx="2">
                  <c:v>12.899999999999991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26-4A82-9A6D-B3CFDCF9071C}"/>
            </c:ext>
          </c:extLst>
        </c:ser>
        <c:ser>
          <c:idx val="5"/>
          <c:order val="5"/>
          <c:tx>
            <c:strRef>
              <c:f>'Teacher Effectiveness'!$K$18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'Teacher Effectiveness'!$A$19:$A$21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'Teacher Effectiveness'!$K$19:$K$21</c:f>
              <c:numCache>
                <c:formatCode>General</c:formatCode>
                <c:ptCount val="3"/>
                <c:pt idx="0">
                  <c:v>9.9000000000000057</c:v>
                </c:pt>
                <c:pt idx="1">
                  <c:v>7.1000000000000085</c:v>
                </c:pt>
                <c:pt idx="2">
                  <c:v>17.000000000000014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626-4A82-9A6D-B3CFDCF907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7775056"/>
        <c:axId val="717778992"/>
      </c:barChart>
      <c:catAx>
        <c:axId val="717775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7778992"/>
        <c:crosses val="autoZero"/>
        <c:auto val="1"/>
        <c:lblAlgn val="ctr"/>
        <c:lblOffset val="100"/>
        <c:noMultiLvlLbl val="0"/>
      </c:catAx>
      <c:valAx>
        <c:axId val="717778992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Teacher Effectiveness Index 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7775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One Year Retention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815048118985127"/>
          <c:y val="0.15213793103448278"/>
          <c:w val="0.71983136482939636"/>
          <c:h val="0.625318128337406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 year retention'!$F$11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'1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'1 year retention'!$F$12:$F$14</c:f>
              <c:numCache>
                <c:formatCode>General</c:formatCode>
                <c:ptCount val="3"/>
                <c:pt idx="0">
                  <c:v>68.099999999999994</c:v>
                </c:pt>
                <c:pt idx="1">
                  <c:v>70.400000000000006</c:v>
                </c:pt>
                <c:pt idx="2">
                  <c:v>83.9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BD-482B-9CEA-DE09490F12A3}"/>
            </c:ext>
          </c:extLst>
        </c:ser>
        <c:ser>
          <c:idx val="1"/>
          <c:order val="1"/>
          <c:tx>
            <c:strRef>
              <c:f>'1 year retention'!$G$11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'1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'1 year retention'!$G$12:$G$14</c:f>
              <c:numCache>
                <c:formatCode>General</c:formatCode>
                <c:ptCount val="3"/>
                <c:pt idx="0">
                  <c:v>73.8</c:v>
                </c:pt>
                <c:pt idx="1">
                  <c:v>77</c:v>
                </c:pt>
                <c:pt idx="2">
                  <c:v>80.599999999999994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BD-482B-9CEA-DE09490F12A3}"/>
            </c:ext>
          </c:extLst>
        </c:ser>
        <c:ser>
          <c:idx val="2"/>
          <c:order val="2"/>
          <c:tx>
            <c:strRef>
              <c:f>'1 year retention'!$H$11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'1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'1 year retention'!$H$12:$H$14</c:f>
              <c:numCache>
                <c:formatCode>General</c:formatCode>
                <c:ptCount val="3"/>
                <c:pt idx="0">
                  <c:v>73.400000000000006</c:v>
                </c:pt>
                <c:pt idx="1">
                  <c:v>74.400000000000006</c:v>
                </c:pt>
                <c:pt idx="2">
                  <c:v>79.3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BD-482B-9CEA-DE09490F12A3}"/>
            </c:ext>
          </c:extLst>
        </c:ser>
        <c:ser>
          <c:idx val="3"/>
          <c:order val="3"/>
          <c:tx>
            <c:strRef>
              <c:f>'1 year retention'!$I$11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'1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'1 year retention'!$I$12:$I$14</c:f>
              <c:numCache>
                <c:formatCode>General</c:formatCode>
                <c:ptCount val="3"/>
                <c:pt idx="0">
                  <c:v>66.5</c:v>
                </c:pt>
                <c:pt idx="1">
                  <c:v>68.599999999999994</c:v>
                </c:pt>
                <c:pt idx="2">
                  <c:v>79.099999999999994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CBD-482B-9CEA-DE09490F12A3}"/>
            </c:ext>
          </c:extLst>
        </c:ser>
        <c:ser>
          <c:idx val="4"/>
          <c:order val="4"/>
          <c:tx>
            <c:strRef>
              <c:f>'1 year retention'!$J$11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'1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'1 year retention'!$J$12:$J$14</c:f>
              <c:numCache>
                <c:formatCode>General</c:formatCode>
                <c:ptCount val="3"/>
                <c:pt idx="0">
                  <c:v>67.3</c:v>
                </c:pt>
                <c:pt idx="1">
                  <c:v>70.8</c:v>
                </c:pt>
                <c:pt idx="2">
                  <c:v>81.5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CBD-482B-9CEA-DE09490F12A3}"/>
            </c:ext>
          </c:extLst>
        </c:ser>
        <c:ser>
          <c:idx val="5"/>
          <c:order val="5"/>
          <c:tx>
            <c:strRef>
              <c:f>'1 year retention'!$K$11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'1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'1 year retention'!$K$12:$K$14</c:f>
              <c:numCache>
                <c:formatCode>General</c:formatCode>
                <c:ptCount val="3"/>
                <c:pt idx="0">
                  <c:v>68.400000000000006</c:v>
                </c:pt>
                <c:pt idx="1">
                  <c:v>73.099999999999994</c:v>
                </c:pt>
                <c:pt idx="2">
                  <c:v>82.1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CBD-482B-9CEA-DE09490F12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5105096"/>
        <c:axId val="675105424"/>
      </c:barChart>
      <c:catAx>
        <c:axId val="6751050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Group</a:t>
                </a:r>
                <a:r>
                  <a:rPr lang="en-US" baseline="0"/>
                  <a:t> Title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105424"/>
        <c:crosses val="autoZero"/>
        <c:auto val="1"/>
        <c:lblAlgn val="ctr"/>
        <c:lblOffset val="100"/>
        <c:noMultiLvlLbl val="0"/>
      </c:catAx>
      <c:valAx>
        <c:axId val="675105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Retention 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105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One Year Retention Rate Gaps</a:t>
            </a:r>
          </a:p>
          <a:p>
            <a:pPr>
              <a:defRPr/>
            </a:pPr>
            <a:endParaRPr lang="en-US" sz="1000"/>
          </a:p>
          <a:p>
            <a:pPr>
              <a:defRPr/>
            </a:pPr>
            <a:r>
              <a:rPr lang="en-US" sz="1000" b="1"/>
              <a:t>High</a:t>
            </a:r>
            <a:r>
              <a:rPr lang="en-US" sz="1000" b="1" baseline="0"/>
              <a:t> Minority (HM) High Poverty (HP) Low Poverty (LP)</a:t>
            </a:r>
            <a:endParaRPr lang="en-US" sz="1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 year retention'!$F$18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'1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'1 year retention'!$F$19:$F$21</c:f>
              <c:numCache>
                <c:formatCode>General</c:formatCode>
                <c:ptCount val="3"/>
                <c:pt idx="0">
                  <c:v>15.8</c:v>
                </c:pt>
                <c:pt idx="1">
                  <c:v>13.5</c:v>
                </c:pt>
                <c:pt idx="2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42-4A9B-A715-0FFC3CFE64E8}"/>
            </c:ext>
          </c:extLst>
        </c:ser>
        <c:ser>
          <c:idx val="1"/>
          <c:order val="1"/>
          <c:tx>
            <c:strRef>
              <c:f>'1 year retention'!$G$18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'1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'1 year retention'!$G$19:$G$21</c:f>
              <c:numCache>
                <c:formatCode>General</c:formatCode>
                <c:ptCount val="3"/>
                <c:pt idx="0">
                  <c:v>6.8</c:v>
                </c:pt>
                <c:pt idx="1">
                  <c:v>3.6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42-4A9B-A715-0FFC3CFE64E8}"/>
            </c:ext>
          </c:extLst>
        </c:ser>
        <c:ser>
          <c:idx val="2"/>
          <c:order val="2"/>
          <c:tx>
            <c:strRef>
              <c:f>'1 year retention'!$H$18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'1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'1 year retention'!$H$19:$H$21</c:f>
              <c:numCache>
                <c:formatCode>General</c:formatCode>
                <c:ptCount val="3"/>
                <c:pt idx="0">
                  <c:v>5.9</c:v>
                </c:pt>
                <c:pt idx="1">
                  <c:v>4.9000000000000004</c:v>
                </c:pt>
                <c:pt idx="2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42-4A9B-A715-0FFC3CFE64E8}"/>
            </c:ext>
          </c:extLst>
        </c:ser>
        <c:ser>
          <c:idx val="3"/>
          <c:order val="3"/>
          <c:tx>
            <c:strRef>
              <c:f>'1 year retention'!$I$18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'1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'1 year retention'!$I$19:$I$21</c:f>
              <c:numCache>
                <c:formatCode>General</c:formatCode>
                <c:ptCount val="3"/>
                <c:pt idx="0">
                  <c:v>12.599999999999994</c:v>
                </c:pt>
                <c:pt idx="1">
                  <c:v>10.5</c:v>
                </c:pt>
                <c:pt idx="2">
                  <c:v>23.099999999999994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42-4A9B-A715-0FFC3CFE64E8}"/>
            </c:ext>
          </c:extLst>
        </c:ser>
        <c:ser>
          <c:idx val="4"/>
          <c:order val="4"/>
          <c:tx>
            <c:strRef>
              <c:f>'1 year retention'!$J$18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'1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'1 year retention'!$J$19:$J$21</c:f>
              <c:numCache>
                <c:formatCode>General</c:formatCode>
                <c:ptCount val="3"/>
                <c:pt idx="0">
                  <c:v>14.200000000000003</c:v>
                </c:pt>
                <c:pt idx="1">
                  <c:v>10.700000000000003</c:v>
                </c:pt>
                <c:pt idx="2">
                  <c:v>24.900000000000006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242-4A9B-A715-0FFC3CFE64E8}"/>
            </c:ext>
          </c:extLst>
        </c:ser>
        <c:ser>
          <c:idx val="5"/>
          <c:order val="5"/>
          <c:tx>
            <c:strRef>
              <c:f>'1 year retention'!$K$18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'1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'1 year retention'!$K$19:$K$21</c:f>
              <c:numCache>
                <c:formatCode>0.0</c:formatCode>
                <c:ptCount val="3"/>
                <c:pt idx="0" formatCode="General">
                  <c:v>13.699999999999989</c:v>
                </c:pt>
                <c:pt idx="1">
                  <c:v>9</c:v>
                </c:pt>
                <c:pt idx="2" formatCode="General">
                  <c:v>22.699999999999989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42-4A9B-A715-0FFC3CFE64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5694480"/>
        <c:axId val="475694808"/>
      </c:barChart>
      <c:catAx>
        <c:axId val="47569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5694808"/>
        <c:crosses val="autoZero"/>
        <c:auto val="1"/>
        <c:lblAlgn val="ctr"/>
        <c:lblOffset val="100"/>
        <c:noMultiLvlLbl val="0"/>
      </c:catAx>
      <c:valAx>
        <c:axId val="475694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Retention 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569448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3 year Retention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 year retention'!$F$11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'3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'3 year retention'!$F$12:$F$14</c:f>
              <c:numCache>
                <c:formatCode>General</c:formatCode>
                <c:ptCount val="3"/>
                <c:pt idx="0">
                  <c:v>42.4</c:v>
                </c:pt>
                <c:pt idx="1">
                  <c:v>44.5</c:v>
                </c:pt>
                <c:pt idx="2">
                  <c:v>59.8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38-4C88-9F12-5A9310A6652D}"/>
            </c:ext>
          </c:extLst>
        </c:ser>
        <c:ser>
          <c:idx val="1"/>
          <c:order val="1"/>
          <c:tx>
            <c:strRef>
              <c:f>'3 year retention'!$G$11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'3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'3 year retention'!$G$12:$G$14</c:f>
              <c:numCache>
                <c:formatCode>General</c:formatCode>
                <c:ptCount val="3"/>
                <c:pt idx="0">
                  <c:v>42</c:v>
                </c:pt>
                <c:pt idx="1">
                  <c:v>47.3</c:v>
                </c:pt>
                <c:pt idx="2">
                  <c:v>57.4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38-4C88-9F12-5A9310A6652D}"/>
            </c:ext>
          </c:extLst>
        </c:ser>
        <c:ser>
          <c:idx val="2"/>
          <c:order val="2"/>
          <c:tx>
            <c:strRef>
              <c:f>'3 year retention'!$H$11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'3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'3 year retention'!$H$12:$H$14</c:f>
              <c:numCache>
                <c:formatCode>General</c:formatCode>
                <c:ptCount val="3"/>
                <c:pt idx="0">
                  <c:v>43.6</c:v>
                </c:pt>
                <c:pt idx="1">
                  <c:v>46.5</c:v>
                </c:pt>
                <c:pt idx="2">
                  <c:v>60.7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38-4C88-9F12-5A9310A6652D}"/>
            </c:ext>
          </c:extLst>
        </c:ser>
        <c:ser>
          <c:idx val="3"/>
          <c:order val="3"/>
          <c:tx>
            <c:strRef>
              <c:f>'3 year retention'!$I$11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'3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'3 year retention'!$I$12:$I$14</c:f>
              <c:numCache>
                <c:formatCode>General</c:formatCode>
                <c:ptCount val="3"/>
                <c:pt idx="0">
                  <c:v>43.2</c:v>
                </c:pt>
                <c:pt idx="1">
                  <c:v>45.3</c:v>
                </c:pt>
                <c:pt idx="2">
                  <c:v>59.7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338-4C88-9F12-5A9310A6652D}"/>
            </c:ext>
          </c:extLst>
        </c:ser>
        <c:ser>
          <c:idx val="4"/>
          <c:order val="4"/>
          <c:tx>
            <c:strRef>
              <c:f>'3 year retention'!$J$11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'3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'3 year retention'!$J$12:$J$14</c:f>
              <c:numCache>
                <c:formatCode>General</c:formatCode>
                <c:ptCount val="3"/>
                <c:pt idx="0">
                  <c:v>49</c:v>
                </c:pt>
                <c:pt idx="1">
                  <c:v>52.6</c:v>
                </c:pt>
                <c:pt idx="2">
                  <c:v>66.8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38-4C88-9F12-5A9310A6652D}"/>
            </c:ext>
          </c:extLst>
        </c:ser>
        <c:ser>
          <c:idx val="5"/>
          <c:order val="5"/>
          <c:tx>
            <c:strRef>
              <c:f>'3 year retention'!$K$11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'3 year retention'!$A$12:$A$14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'3 year retention'!$K$12:$K$14</c:f>
              <c:numCache>
                <c:formatCode>General</c:formatCode>
                <c:ptCount val="3"/>
                <c:pt idx="0">
                  <c:v>50</c:v>
                </c:pt>
                <c:pt idx="1">
                  <c:v>55.5</c:v>
                </c:pt>
                <c:pt idx="2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338-4C88-9F12-5A9310A66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9380040"/>
        <c:axId val="489384960"/>
      </c:barChart>
      <c:catAx>
        <c:axId val="4893800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Group Title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384960"/>
        <c:crosses val="autoZero"/>
        <c:auto val="1"/>
        <c:lblAlgn val="ctr"/>
        <c:lblOffset val="100"/>
        <c:noMultiLvlLbl val="0"/>
      </c:catAx>
      <c:valAx>
        <c:axId val="489384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Retention</a:t>
                </a:r>
                <a:r>
                  <a:rPr lang="en-US" baseline="0"/>
                  <a:t> Percent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380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3 Year Retention Gaps</a:t>
            </a:r>
          </a:p>
          <a:p>
            <a:pPr>
              <a:defRPr/>
            </a:pPr>
            <a:endParaRPr lang="en-US" sz="1000"/>
          </a:p>
          <a:p>
            <a:pPr>
              <a:defRPr/>
            </a:pPr>
            <a:r>
              <a:rPr lang="en-US" sz="1000" b="1"/>
              <a:t>High Minority (HM) High Poverty (HP) Low Poverty (LP)</a:t>
            </a:r>
          </a:p>
        </c:rich>
      </c:tx>
      <c:layout>
        <c:manualLayout>
          <c:xMode val="edge"/>
          <c:yMode val="edge"/>
          <c:x val="0.1717082239720035"/>
          <c:y val="2.82685512367491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 year retention'!$F$18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'3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'3 year retention'!$F$19:$F$21</c:f>
              <c:numCache>
                <c:formatCode>General</c:formatCode>
                <c:ptCount val="3"/>
                <c:pt idx="0">
                  <c:v>17.399999999999999</c:v>
                </c:pt>
                <c:pt idx="1">
                  <c:v>15.3</c:v>
                </c:pt>
                <c:pt idx="2">
                  <c:v>32.700000000000003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2B-4CAA-966B-1E09C61C3999}"/>
            </c:ext>
          </c:extLst>
        </c:ser>
        <c:ser>
          <c:idx val="1"/>
          <c:order val="1"/>
          <c:tx>
            <c:strRef>
              <c:f>'3 year retention'!$G$18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'3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'3 year retention'!$G$19:$G$21</c:f>
              <c:numCache>
                <c:formatCode>General</c:formatCode>
                <c:ptCount val="3"/>
                <c:pt idx="0">
                  <c:v>15.399999999999999</c:v>
                </c:pt>
                <c:pt idx="1">
                  <c:v>10.100000000000001</c:v>
                </c:pt>
                <c:pt idx="2">
                  <c:v>25.5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2B-4CAA-966B-1E09C61C3999}"/>
            </c:ext>
          </c:extLst>
        </c:ser>
        <c:ser>
          <c:idx val="2"/>
          <c:order val="2"/>
          <c:tx>
            <c:strRef>
              <c:f>'3 year retention'!$H$18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'3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'3 year retention'!$H$19:$H$21</c:f>
              <c:numCache>
                <c:formatCode>General</c:formatCode>
                <c:ptCount val="3"/>
                <c:pt idx="0">
                  <c:v>17.100000000000001</c:v>
                </c:pt>
                <c:pt idx="1">
                  <c:v>14.2</c:v>
                </c:pt>
                <c:pt idx="2">
                  <c:v>31.3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2B-4CAA-966B-1E09C61C3999}"/>
            </c:ext>
          </c:extLst>
        </c:ser>
        <c:ser>
          <c:idx val="3"/>
          <c:order val="3"/>
          <c:tx>
            <c:strRef>
              <c:f>'3 year retention'!$I$18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'3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'3 year retention'!$I$19:$I$21</c:f>
              <c:numCache>
                <c:formatCode>General</c:formatCode>
                <c:ptCount val="3"/>
                <c:pt idx="0">
                  <c:v>16.5</c:v>
                </c:pt>
                <c:pt idx="1">
                  <c:v>14.400000000000006</c:v>
                </c:pt>
                <c:pt idx="2">
                  <c:v>30.900000000000006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2B-4CAA-966B-1E09C61C3999}"/>
            </c:ext>
          </c:extLst>
        </c:ser>
        <c:ser>
          <c:idx val="4"/>
          <c:order val="4"/>
          <c:tx>
            <c:strRef>
              <c:f>'3 year retention'!$J$18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'3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'3 year retention'!$J$19:$J$21</c:f>
              <c:numCache>
                <c:formatCode>General</c:formatCode>
                <c:ptCount val="3"/>
                <c:pt idx="0">
                  <c:v>17.799999999999997</c:v>
                </c:pt>
                <c:pt idx="1">
                  <c:v>14.199999999999996</c:v>
                </c:pt>
                <c:pt idx="2">
                  <c:v>31.999999999999993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62B-4CAA-966B-1E09C61C3999}"/>
            </c:ext>
          </c:extLst>
        </c:ser>
        <c:ser>
          <c:idx val="5"/>
          <c:order val="5"/>
          <c:tx>
            <c:strRef>
              <c:f>'3 year retention'!$K$18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'3 year retention'!$A$19:$A$21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'3 year retention'!$K$19:$K$21</c:f>
              <c:numCache>
                <c:formatCode>General</c:formatCode>
                <c:ptCount val="3"/>
                <c:pt idx="0">
                  <c:v>19</c:v>
                </c:pt>
                <c:pt idx="1">
                  <c:v>13.5</c:v>
                </c:pt>
                <c:pt idx="2">
                  <c:v>32.5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2B-4CAA-966B-1E09C61C39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1320160"/>
        <c:axId val="831317208"/>
      </c:barChart>
      <c:catAx>
        <c:axId val="83132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Gap Groups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17208"/>
        <c:crosses val="autoZero"/>
        <c:auto val="1"/>
        <c:lblAlgn val="ctr"/>
        <c:lblOffset val="100"/>
        <c:noMultiLvlLbl val="0"/>
      </c:catAx>
      <c:valAx>
        <c:axId val="831317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Retention 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2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First Year Teachers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'First year teachers'!$F$11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'First year teachers'!$A$12:$A$14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'First year teachers'!$F$12:$F$14</c:f>
              <c:numCache>
                <c:formatCode>General</c:formatCode>
                <c:ptCount val="3"/>
                <c:pt idx="0">
                  <c:v>11</c:v>
                </c:pt>
                <c:pt idx="1">
                  <c:v>11.7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4C-486C-BC42-A0A578A79BBE}"/>
            </c:ext>
          </c:extLst>
        </c:ser>
        <c:ser>
          <c:idx val="1"/>
          <c:order val="1"/>
          <c:tx>
            <c:strRef>
              <c:f>'First year teachers'!$G$11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'First year teachers'!$A$12:$A$14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'First year teachers'!$G$12:$G$14</c:f>
              <c:numCache>
                <c:formatCode>General</c:formatCode>
                <c:ptCount val="3"/>
                <c:pt idx="0">
                  <c:v>9.5</c:v>
                </c:pt>
                <c:pt idx="1">
                  <c:v>8.5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4C-486C-BC42-A0A578A79BBE}"/>
            </c:ext>
          </c:extLst>
        </c:ser>
        <c:ser>
          <c:idx val="2"/>
          <c:order val="2"/>
          <c:tx>
            <c:strRef>
              <c:f>'First year teachers'!$H$11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'First year teachers'!$A$12:$A$14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'First year teachers'!$H$12:$H$14</c:f>
              <c:numCache>
                <c:formatCode>General</c:formatCode>
                <c:ptCount val="3"/>
                <c:pt idx="0">
                  <c:v>9.8000000000000007</c:v>
                </c:pt>
                <c:pt idx="1">
                  <c:v>10.4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64C-486C-BC42-A0A578A79BBE}"/>
            </c:ext>
          </c:extLst>
        </c:ser>
        <c:ser>
          <c:idx val="3"/>
          <c:order val="3"/>
          <c:tx>
            <c:strRef>
              <c:f>'First year teachers'!$I$11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'First year teachers'!$A$12:$A$14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'First year teachers'!$I$12:$I$14</c:f>
              <c:numCache>
                <c:formatCode>General</c:formatCode>
                <c:ptCount val="3"/>
                <c:pt idx="0">
                  <c:v>13.8</c:v>
                </c:pt>
                <c:pt idx="1">
                  <c:v>13.2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4C-486C-BC42-A0A578A79BBE}"/>
            </c:ext>
          </c:extLst>
        </c:ser>
        <c:ser>
          <c:idx val="4"/>
          <c:order val="4"/>
          <c:tx>
            <c:strRef>
              <c:f>'First year teachers'!$J$11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'First year teachers'!$A$12:$A$14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'First year teachers'!$J$12:$J$14</c:f>
              <c:numCache>
                <c:formatCode>General</c:formatCode>
                <c:ptCount val="3"/>
                <c:pt idx="0">
                  <c:v>11.3</c:v>
                </c:pt>
                <c:pt idx="1">
                  <c:v>11.2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4C-486C-BC42-A0A578A79BBE}"/>
            </c:ext>
          </c:extLst>
        </c:ser>
        <c:ser>
          <c:idx val="5"/>
          <c:order val="5"/>
          <c:tx>
            <c:strRef>
              <c:f>'First year teachers'!$K$11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'First year teachers'!$A$12:$A$14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'First year teachers'!$K$12:$K$14</c:f>
              <c:numCache>
                <c:formatCode>General</c:formatCode>
                <c:ptCount val="3"/>
                <c:pt idx="0">
                  <c:v>12</c:v>
                </c:pt>
                <c:pt idx="1">
                  <c:v>9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64C-486C-BC42-A0A578A79B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0458088"/>
        <c:axId val="500454480"/>
      </c:barChart>
      <c:catAx>
        <c:axId val="5004580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Group Title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454480"/>
        <c:crosses val="autoZero"/>
        <c:auto val="1"/>
        <c:lblAlgn val="ctr"/>
        <c:lblOffset val="100"/>
        <c:noMultiLvlLbl val="0"/>
      </c:catAx>
      <c:valAx>
        <c:axId val="50045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First Year Teacher 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458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First Year Teacher Gaps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100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r>
              <a:rPr lang="en-US" sz="1000" b="1" i="0" baseline="0">
                <a:effectLst/>
              </a:rPr>
              <a:t>High Minority (HM) High Poverty (HP) Low Poverty (LP)</a:t>
            </a:r>
            <a:endParaRPr lang="en-US" sz="10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'First year teachers'!$F$18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'First year teachers'!$A$19:$A$21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'First year teachers'!$F$19:$F$21</c:f>
              <c:numCache>
                <c:formatCode>General</c:formatCode>
                <c:ptCount val="3"/>
                <c:pt idx="0">
                  <c:v>7.1</c:v>
                </c:pt>
                <c:pt idx="1">
                  <c:v>7.8</c:v>
                </c:pt>
                <c:pt idx="2">
                  <c:v>14.899999999999999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3C-4562-8E60-230D4CDAD52D}"/>
            </c:ext>
          </c:extLst>
        </c:ser>
        <c:ser>
          <c:idx val="1"/>
          <c:order val="1"/>
          <c:tx>
            <c:strRef>
              <c:f>'First year teachers'!$G$18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'First year teachers'!$A$19:$A$21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'First year teachers'!$G$19:$G$21</c:f>
              <c:numCache>
                <c:formatCode>General</c:formatCode>
                <c:ptCount val="3"/>
                <c:pt idx="0">
                  <c:v>5.8</c:v>
                </c:pt>
                <c:pt idx="1">
                  <c:v>4.8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3C-4562-8E60-230D4CDAD52D}"/>
            </c:ext>
          </c:extLst>
        </c:ser>
        <c:ser>
          <c:idx val="2"/>
          <c:order val="2"/>
          <c:tx>
            <c:strRef>
              <c:f>'First year teachers'!$H$18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'First year teachers'!$A$19:$A$21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'First year teachers'!$H$19:$H$21</c:f>
              <c:numCache>
                <c:formatCode>General</c:formatCode>
                <c:ptCount val="3"/>
                <c:pt idx="0">
                  <c:v>5</c:v>
                </c:pt>
                <c:pt idx="1">
                  <c:v>5.6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3C-4562-8E60-230D4CDAD52D}"/>
            </c:ext>
          </c:extLst>
        </c:ser>
        <c:ser>
          <c:idx val="3"/>
          <c:order val="3"/>
          <c:tx>
            <c:strRef>
              <c:f>'First year teachers'!$I$18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'First year teachers'!$A$19:$A$21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'First year teachers'!$I$19:$I$21</c:f>
              <c:numCache>
                <c:formatCode>General</c:formatCode>
                <c:ptCount val="3"/>
                <c:pt idx="0">
                  <c:v>9.1000000000000014</c:v>
                </c:pt>
                <c:pt idx="1">
                  <c:v>8.5</c:v>
                </c:pt>
                <c:pt idx="2">
                  <c:v>17.600000000000001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3C-4562-8E60-230D4CDAD52D}"/>
            </c:ext>
          </c:extLst>
        </c:ser>
        <c:ser>
          <c:idx val="4"/>
          <c:order val="4"/>
          <c:tx>
            <c:strRef>
              <c:f>'First year teachers'!$J$18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'First year teachers'!$A$19:$A$21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'First year teachers'!$J$19:$J$21</c:f>
              <c:numCache>
                <c:formatCode>General</c:formatCode>
                <c:ptCount val="3"/>
                <c:pt idx="0">
                  <c:v>7.1000000000000005</c:v>
                </c:pt>
                <c:pt idx="1">
                  <c:v>6.9999999999999991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3C-4562-8E60-230D4CDAD52D}"/>
            </c:ext>
          </c:extLst>
        </c:ser>
        <c:ser>
          <c:idx val="5"/>
          <c:order val="5"/>
          <c:tx>
            <c:strRef>
              <c:f>'First year teachers'!$K$18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'First year teachers'!$A$19:$A$21</c:f>
              <c:strCache>
                <c:ptCount val="3"/>
                <c:pt idx="0">
                  <c:v>Gap HM-LP</c:v>
                </c:pt>
                <c:pt idx="1">
                  <c:v>Gap HP-LP</c:v>
                </c:pt>
                <c:pt idx="2">
                  <c:v>Overall Gap</c:v>
                </c:pt>
              </c:strCache>
            </c:strRef>
          </c:cat>
          <c:val>
            <c:numRef>
              <c:f>'First year teachers'!$K$19:$K$21</c:f>
              <c:numCache>
                <c:formatCode>General</c:formatCode>
                <c:ptCount val="3"/>
                <c:pt idx="0">
                  <c:v>7.2</c:v>
                </c:pt>
                <c:pt idx="1">
                  <c:v>4.2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E3C-4562-8E60-230D4CDAD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99324960"/>
        <c:axId val="699324632"/>
      </c:barChart>
      <c:catAx>
        <c:axId val="699324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9324632"/>
        <c:crosses val="autoZero"/>
        <c:auto val="1"/>
        <c:lblAlgn val="ctr"/>
        <c:lblOffset val="100"/>
        <c:noMultiLvlLbl val="0"/>
      </c:catAx>
      <c:valAx>
        <c:axId val="699324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First Year Teacher 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9324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Teachers Less than 3 Years Experience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'Less than 3 years'!$F$11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'Less than 3 years'!$A$12:$A$14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'Less than 3 years'!$F$12:$F$14</c:f>
              <c:numCache>
                <c:formatCode>General</c:formatCode>
                <c:ptCount val="3"/>
                <c:pt idx="0">
                  <c:v>19.100000000000001</c:v>
                </c:pt>
                <c:pt idx="1">
                  <c:v>19.899999999999999</c:v>
                </c:pt>
                <c:pt idx="2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49-402F-858B-D1EC3A5130B1}"/>
            </c:ext>
          </c:extLst>
        </c:ser>
        <c:ser>
          <c:idx val="1"/>
          <c:order val="1"/>
          <c:tx>
            <c:strRef>
              <c:f>'Less than 3 years'!$G$11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'Less than 3 years'!$A$12:$A$14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'Less than 3 years'!$G$12:$G$14</c:f>
              <c:numCache>
                <c:formatCode>General</c:formatCode>
                <c:ptCount val="3"/>
                <c:pt idx="0">
                  <c:v>18.399999999999999</c:v>
                </c:pt>
                <c:pt idx="1">
                  <c:v>16.899999999999999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49-402F-858B-D1EC3A5130B1}"/>
            </c:ext>
          </c:extLst>
        </c:ser>
        <c:ser>
          <c:idx val="2"/>
          <c:order val="2"/>
          <c:tx>
            <c:strRef>
              <c:f>'Less than 3 years'!$H$11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'Less than 3 years'!$A$12:$A$14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'Less than 3 years'!$H$12:$H$14</c:f>
              <c:numCache>
                <c:formatCode>General</c:formatCode>
                <c:ptCount val="3"/>
                <c:pt idx="0">
                  <c:v>18.100000000000001</c:v>
                </c:pt>
                <c:pt idx="1">
                  <c:v>18.399999999999999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49-402F-858B-D1EC3A5130B1}"/>
            </c:ext>
          </c:extLst>
        </c:ser>
        <c:ser>
          <c:idx val="3"/>
          <c:order val="3"/>
          <c:tx>
            <c:strRef>
              <c:f>'Less than 3 years'!$I$11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'Less than 3 years'!$A$12:$A$14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'Less than 3 years'!$I$12:$I$14</c:f>
              <c:numCache>
                <c:formatCode>General</c:formatCode>
                <c:ptCount val="3"/>
                <c:pt idx="0">
                  <c:v>22.8</c:v>
                </c:pt>
                <c:pt idx="1">
                  <c:v>22.4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49-402F-858B-D1EC3A5130B1}"/>
            </c:ext>
          </c:extLst>
        </c:ser>
        <c:ser>
          <c:idx val="4"/>
          <c:order val="4"/>
          <c:tx>
            <c:strRef>
              <c:f>'Less than 3 years'!$J$11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'Less than 3 years'!$A$12:$A$14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'Less than 3 years'!$J$12:$J$14</c:f>
              <c:numCache>
                <c:formatCode>General</c:formatCode>
                <c:ptCount val="3"/>
                <c:pt idx="0">
                  <c:v>22.6</c:v>
                </c:pt>
                <c:pt idx="1">
                  <c:v>22.1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749-402F-858B-D1EC3A5130B1}"/>
            </c:ext>
          </c:extLst>
        </c:ser>
        <c:ser>
          <c:idx val="5"/>
          <c:order val="5"/>
          <c:tx>
            <c:strRef>
              <c:f>'Less than 3 years'!$K$11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'Less than 3 years'!$A$12:$A$14</c:f>
              <c:strCache>
                <c:ptCount val="3"/>
                <c:pt idx="0">
                  <c:v>High Minority</c:v>
                </c:pt>
                <c:pt idx="1">
                  <c:v>High Poverty</c:v>
                </c:pt>
                <c:pt idx="2">
                  <c:v>Low Poverty</c:v>
                </c:pt>
              </c:strCache>
            </c:strRef>
          </c:cat>
          <c:val>
            <c:numRef>
              <c:f>'Less than 3 years'!$K$12:$K$14</c:f>
              <c:numCache>
                <c:formatCode>General</c:formatCode>
                <c:ptCount val="3"/>
                <c:pt idx="0">
                  <c:v>21.9</c:v>
                </c:pt>
                <c:pt idx="1">
                  <c:v>17.600000000000001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749-402F-858B-D1EC3A513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5924016"/>
        <c:axId val="575932216"/>
      </c:barChart>
      <c:catAx>
        <c:axId val="5759240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Group Title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5932216"/>
        <c:crosses val="autoZero"/>
        <c:auto val="1"/>
        <c:lblAlgn val="ctr"/>
        <c:lblOffset val="100"/>
        <c:noMultiLvlLbl val="0"/>
      </c:catAx>
      <c:valAx>
        <c:axId val="575932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Teachers &lt; 3 Years Exp 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5924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8DE78-1CCF-4B13-B73B-3BEC788A8F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1EC97-645A-4891-8675-92B039331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80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6988" y="382588"/>
            <a:ext cx="2841625" cy="1598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2057400"/>
            <a:ext cx="6705599" cy="6823074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200000"/>
              </a:lnSpc>
            </a:pPr>
            <a:r>
              <a:rPr lang="en-US" dirty="0"/>
              <a:t>	Type comments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D31858-0686-4387-BD57-D473F8B93809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0721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0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04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97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14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46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582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90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55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53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4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8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74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799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894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584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R:\COM\COMM\Branding\PPT Templates\widescreen\Widescreen Powerpoint 20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8355" cy="6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203200" y="177800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</a:defRPr>
            </a:lvl1pPr>
          </a:lstStyle>
          <a:p>
            <a:fld id="{3B745311-16E5-4BEF-BFE6-36758A3427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13"/>
          <p:cNvSpPr>
            <a:spLocks noGrp="1"/>
          </p:cNvSpPr>
          <p:nvPr>
            <p:ph sz="quarter" idx="10"/>
          </p:nvPr>
        </p:nvSpPr>
        <p:spPr>
          <a:xfrm>
            <a:off x="203200" y="2159000"/>
            <a:ext cx="11785600" cy="4419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Placeholder 7"/>
          <p:cNvSpPr>
            <a:spLocks noGrp="1"/>
          </p:cNvSpPr>
          <p:nvPr>
            <p:ph type="title" hasCustomPrompt="1"/>
          </p:nvPr>
        </p:nvSpPr>
        <p:spPr>
          <a:xfrm>
            <a:off x="203200" y="990600"/>
            <a:ext cx="11785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5333" b="1">
                <a:effectLst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0715639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3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12192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-12700" y="6053139"/>
            <a:ext cx="2999317" cy="712787"/>
          </a:xfrm>
          <a:prstGeom prst="rect">
            <a:avLst/>
          </a:prstGeom>
          <a:solidFill>
            <a:srgbClr val="94664B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3145368" y="6043614"/>
            <a:ext cx="9046633" cy="714375"/>
          </a:xfrm>
          <a:prstGeom prst="rect">
            <a:avLst/>
          </a:prstGeom>
          <a:solidFill>
            <a:srgbClr val="3D983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9013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CE99DEA-38B1-4676-9D37-AB5B12832B3A}" type="datetime1">
              <a:rPr lang="en-US"/>
              <a:pPr>
                <a:defRPr/>
              </a:pPr>
              <a:t>11/21/2025</a:t>
            </a:fld>
            <a:endParaRPr lang="en-US"/>
          </a:p>
        </p:txBody>
      </p:sp>
      <p:sp>
        <p:nvSpPr>
          <p:cNvPr id="10" name="Slide Number Placeholder 28"/>
          <p:cNvSpPr>
            <a:spLocks noGrp="1"/>
          </p:cNvSpPr>
          <p:nvPr>
            <p:ph type="sldNum" sz="quarter" idx="11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FF7F66D-CF39-444B-83A5-CA2066CAD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76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6482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9526"/>
            <a:ext cx="711200" cy="24447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2A93B84-147C-46E0-9E88-71D06A51F1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6001" y="5562600"/>
            <a:ext cx="336551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850465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rgbClr val="3D983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rgbClr val="00337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  <a:latin typeface="Cambria" pitchFamily="18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1"/>
            <a:ext cx="17272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CCD4FB9-882A-471A-85B9-D8AF75D2CB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6001" y="5562600"/>
            <a:ext cx="336551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75770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0" y="1279526"/>
            <a:ext cx="711200" cy="24447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A70D081-B734-437D-B075-D0AD319F9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6001" y="5562600"/>
            <a:ext cx="336551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52307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rgbClr val="C13828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rgbClr val="B59B0C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B20F916-0734-4044-945B-DEB71D3BB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6001" y="5562600"/>
            <a:ext cx="336551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845913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401" y="5181601"/>
            <a:ext cx="48683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79526"/>
            <a:ext cx="711200" cy="24447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43789BD-BDD3-49C4-B2AC-53BA04AF2C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34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94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DESE new 20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1D6E79F-0BF7-49E1-AB3C-3499EB6941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6001" y="5562600"/>
            <a:ext cx="336551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243910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solidFill>
            <a:srgbClr val="C13828"/>
          </a:solidFill>
          <a:ln w="50800" cap="sq" cmpd="dbl" algn="ctr">
            <a:solidFill>
              <a:srgbClr val="C13828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1F167-8671-46D1-9A4C-88958819D6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6001" y="5562600"/>
            <a:ext cx="336551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960676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12700" y="4572001"/>
            <a:ext cx="12192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-12699" y="4664075"/>
            <a:ext cx="1951567" cy="712788"/>
          </a:xfrm>
          <a:prstGeom prst="rect">
            <a:avLst/>
          </a:prstGeom>
          <a:solidFill>
            <a:srgbClr val="3D983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2059517" y="4654550"/>
            <a:ext cx="10132483" cy="712788"/>
          </a:xfrm>
          <a:prstGeom prst="rect">
            <a:avLst/>
          </a:prstGeom>
          <a:solidFill>
            <a:srgbClr val="00337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 bwMode="white">
          <a:xfrm>
            <a:off x="1930401" y="1"/>
            <a:ext cx="133351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>
                <a:latin typeface="Cambria" pitchFamily="18" charset="0"/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noFill/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1"/>
            <a:ext cx="19304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62C298D-D6E0-4EB3-A8F0-364DEEBB5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801" y="5638800"/>
            <a:ext cx="336551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773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343DE-C0AD-469D-80D5-4D462E1A2F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401" y="5562600"/>
            <a:ext cx="336551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678407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8128001" y="0"/>
            <a:ext cx="427567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rgbClr val="00337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rgbClr val="3D9833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104717" y="103717"/>
            <a:ext cx="533400" cy="32596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C6598-4225-4F20-BB88-04F1F73086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1" y="5638800"/>
            <a:ext cx="336551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0636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R:\COM\COMM\Branding\PPT Templates\widescreen\Widescreen Powerpoint 20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8355" cy="6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203200" y="177800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</a:defRPr>
            </a:lvl1pPr>
          </a:lstStyle>
          <a:p>
            <a:fld id="{3B745311-16E5-4BEF-BFE6-36758A3427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13"/>
          <p:cNvSpPr>
            <a:spLocks noGrp="1"/>
          </p:cNvSpPr>
          <p:nvPr>
            <p:ph sz="quarter" idx="10"/>
          </p:nvPr>
        </p:nvSpPr>
        <p:spPr>
          <a:xfrm>
            <a:off x="203200" y="2159000"/>
            <a:ext cx="11785600" cy="4419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Placeholder 7"/>
          <p:cNvSpPr>
            <a:spLocks noGrp="1"/>
          </p:cNvSpPr>
          <p:nvPr>
            <p:ph type="title" hasCustomPrompt="1"/>
          </p:nvPr>
        </p:nvSpPr>
        <p:spPr>
          <a:xfrm>
            <a:off x="203200" y="990600"/>
            <a:ext cx="11785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5333" b="1">
                <a:effectLst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69354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73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5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4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6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66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903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0BF32-799E-4916-85AA-5A031694C96E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17CE-C575-488C-A803-E432044D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6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62B55-8F5F-4FF3-8DE4-5B9A659DD59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A0805-97F4-4B75-9B79-2FDA9E2EB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2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21"/>
          <p:cNvSpPr>
            <a:spLocks noGrp="1"/>
          </p:cNvSpPr>
          <p:nvPr>
            <p:ph type="title"/>
          </p:nvPr>
        </p:nvSpPr>
        <p:spPr bwMode="auto">
          <a:xfrm>
            <a:off x="812800" y="228600"/>
            <a:ext cx="1087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817033" y="1600201"/>
            <a:ext cx="10871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7B94901-40CE-426D-AB86-A48AE61D1276}" type="datetime1">
              <a:rPr lang="en-US"/>
              <a:pPr>
                <a:defRPr/>
              </a:pPr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401"/>
            <a:ext cx="7228417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12192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711200" cy="228600"/>
          </a:xfrm>
          <a:prstGeom prst="rect">
            <a:avLst/>
          </a:prstGeom>
          <a:solidFill>
            <a:srgbClr val="3D983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79525"/>
            <a:ext cx="11404600" cy="228600"/>
          </a:xfrm>
          <a:prstGeom prst="rect">
            <a:avLst/>
          </a:prstGeom>
          <a:solidFill>
            <a:srgbClr val="00337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066801"/>
            <a:ext cx="7112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BAD49D6-E43B-49FD-AADA-67F41D49F0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93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0" i="0" u="none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se.mo.gov/educator-quality/equitable-access-excellent-education" TargetMode="Externa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3124200" y="1219201"/>
            <a:ext cx="6934200" cy="4602237"/>
          </a:xfrm>
        </p:spPr>
        <p:txBody>
          <a:bodyPr/>
          <a:lstStyle/>
          <a:p>
            <a:pPr algn="ctr">
              <a:defRPr/>
            </a:pPr>
            <a:br>
              <a:rPr lang="en-US" sz="5000" b="1" dirty="0">
                <a:solidFill>
                  <a:srgbClr val="F9EEAD"/>
                </a:solidFill>
                <a:latin typeface="Cambria" pitchFamily="18" charset="0"/>
              </a:rPr>
            </a:br>
            <a:r>
              <a:rPr lang="en-US" sz="5000" b="1" dirty="0">
                <a:solidFill>
                  <a:srgbClr val="F9EEAD"/>
                </a:solidFill>
                <a:latin typeface="Cambria" pitchFamily="18" charset="0"/>
              </a:rPr>
              <a:t>Equity Indicators</a:t>
            </a:r>
            <a:br>
              <a:rPr lang="en-US" sz="5000" b="1" dirty="0">
                <a:solidFill>
                  <a:srgbClr val="F9EEAD"/>
                </a:solidFill>
                <a:latin typeface="Cambria" pitchFamily="18" charset="0"/>
              </a:rPr>
            </a:br>
            <a:r>
              <a:rPr lang="en-US" sz="5000" b="1" dirty="0">
                <a:solidFill>
                  <a:srgbClr val="F9EEAD"/>
                </a:solidFill>
                <a:latin typeface="Cambria" pitchFamily="18" charset="0"/>
              </a:rPr>
              <a:t>Dashboard</a:t>
            </a:r>
            <a:br>
              <a:rPr lang="en-US" sz="5000" b="1" dirty="0">
                <a:solidFill>
                  <a:srgbClr val="F9EEAD"/>
                </a:solidFill>
                <a:latin typeface="Cambria" pitchFamily="18" charset="0"/>
              </a:rPr>
            </a:br>
            <a:br>
              <a:rPr lang="en-US" sz="5000" b="1" dirty="0">
                <a:solidFill>
                  <a:srgbClr val="F9EEAD"/>
                </a:solidFill>
                <a:latin typeface="Cambria" pitchFamily="18" charset="0"/>
              </a:rPr>
            </a:br>
            <a:r>
              <a:rPr lang="en-US" sz="5000" b="1" dirty="0">
                <a:solidFill>
                  <a:srgbClr val="F9EEAD"/>
                </a:solidFill>
                <a:latin typeface="Cambria" pitchFamily="18" charset="0"/>
              </a:rPr>
              <a:t>2020-2025</a:t>
            </a:r>
            <a:endParaRPr lang="en-US" b="1" dirty="0">
              <a:solidFill>
                <a:srgbClr val="F9EEAD"/>
              </a:solidFill>
              <a:latin typeface="Cambria" pitchFamily="18" charset="0"/>
            </a:endParaRPr>
          </a:p>
        </p:txBody>
      </p:sp>
      <p:sp>
        <p:nvSpPr>
          <p:cNvPr id="1126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en-US" dirty="0">
                <a:latin typeface="Cambria" pitchFamily="18" charset="0"/>
              </a:rPr>
              <a:t>Missouri Department</a:t>
            </a:r>
            <a:br>
              <a:rPr lang="en-US" dirty="0">
                <a:latin typeface="Cambria" pitchFamily="18" charset="0"/>
              </a:rPr>
            </a:br>
            <a:r>
              <a:rPr lang="en-US" dirty="0">
                <a:latin typeface="Cambria" pitchFamily="18" charset="0"/>
              </a:rPr>
              <a:t>of Elementary and Secondary Education</a:t>
            </a:r>
          </a:p>
        </p:txBody>
      </p:sp>
      <p:pic>
        <p:nvPicPr>
          <p:cNvPr id="19460" name="Picture 6" descr="torch-colo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533401"/>
            <a:ext cx="1295400" cy="510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Box 7"/>
          <p:cNvSpPr txBox="1">
            <a:spLocks noChangeArrowheads="1"/>
          </p:cNvSpPr>
          <p:nvPr/>
        </p:nvSpPr>
        <p:spPr bwMode="auto">
          <a:xfrm>
            <a:off x="191311" y="6207993"/>
            <a:ext cx="2209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white"/>
                </a:solidFill>
                <a:latin typeface="Cambria" pitchFamily="18" charset="0"/>
              </a:rPr>
              <a:t>November 2025</a:t>
            </a:r>
          </a:p>
        </p:txBody>
      </p:sp>
    </p:spTree>
    <p:extLst>
      <p:ext uri="{BB962C8B-B14F-4D97-AF65-F5344CB8AC3E}">
        <p14:creationId xmlns:p14="http://schemas.microsoft.com/office/powerpoint/2010/main" val="550530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366" y="1295400"/>
            <a:ext cx="8610600" cy="8001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Less-than-Fully Qualified</a:t>
            </a:r>
            <a:br>
              <a:rPr lang="en-US" sz="3600" dirty="0"/>
            </a:br>
            <a:r>
              <a:rPr lang="en-US" sz="1800" i="1" dirty="0"/>
              <a:t>provisional certificate OR temporary certificate OR inappropriately certified 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96414" y="66503"/>
            <a:ext cx="6828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prstClr val="white"/>
                </a:solidFill>
                <a:latin typeface="Calibri" panose="020F0502020204030204"/>
              </a:rPr>
              <a:t>EQUITY INDICATORS DASHBOARD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97546" y="6461475"/>
            <a:ext cx="2888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Equity Indicators Dashboard, DESE 2025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0709826"/>
              </p:ext>
            </p:extLst>
          </p:nvPr>
        </p:nvGraphicFramePr>
        <p:xfrm>
          <a:off x="425979" y="2095500"/>
          <a:ext cx="5667146" cy="4319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7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564196"/>
              </p:ext>
            </p:extLst>
          </p:nvPr>
        </p:nvGraphicFramePr>
        <p:xfrm>
          <a:off x="6527321" y="2095500"/>
          <a:ext cx="5150032" cy="4020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81185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365" y="1241075"/>
            <a:ext cx="8610600" cy="8001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Teaching Out-of-Field</a:t>
            </a:r>
            <a:br>
              <a:rPr lang="en-US" sz="3600" dirty="0"/>
            </a:br>
            <a:r>
              <a:rPr lang="en-US" sz="1800" i="1" dirty="0"/>
              <a:t>teaching at least one class in a content area for which you are not certified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34373" y="111066"/>
            <a:ext cx="6828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prstClr val="white"/>
                </a:solidFill>
                <a:latin typeface="Calibri" panose="020F0502020204030204"/>
              </a:rPr>
              <a:t>EQUITY INDICATORS DASHBOARD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97546" y="6461475"/>
            <a:ext cx="2888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Equity Indicators Dashboard, DESE 2025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3890051"/>
              </p:ext>
            </p:extLst>
          </p:nvPr>
        </p:nvGraphicFramePr>
        <p:xfrm>
          <a:off x="501497" y="2041173"/>
          <a:ext cx="5281076" cy="4420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3894859"/>
              </p:ext>
            </p:extLst>
          </p:nvPr>
        </p:nvGraphicFramePr>
        <p:xfrm>
          <a:off x="6095999" y="2041174"/>
          <a:ext cx="5594503" cy="3790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3718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365" y="1200150"/>
            <a:ext cx="8610600" cy="8001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Teacher Effectiveness Index</a:t>
            </a:r>
            <a:br>
              <a:rPr lang="en-US" sz="3600" dirty="0"/>
            </a:br>
            <a:r>
              <a:rPr lang="en-US" sz="1800" i="1" dirty="0"/>
              <a:t>relative level of effectiveness based on a teacher’s performance rating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34514" y="60990"/>
            <a:ext cx="6828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prstClr val="white"/>
                </a:solidFill>
                <a:latin typeface="Calibri" panose="020F0502020204030204"/>
              </a:rPr>
              <a:t>EQUITY INDICATORS DASHBOARD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97546" y="6461475"/>
            <a:ext cx="2888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Equity Indicators Dashboard, DESE 2025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148330"/>
              </p:ext>
            </p:extLst>
          </p:nvPr>
        </p:nvGraphicFramePr>
        <p:xfrm>
          <a:off x="474453" y="2000249"/>
          <a:ext cx="5285116" cy="446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9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7137118"/>
              </p:ext>
            </p:extLst>
          </p:nvPr>
        </p:nvGraphicFramePr>
        <p:xfrm>
          <a:off x="6251275" y="2000248"/>
          <a:ext cx="5466272" cy="4159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4404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942" y="66502"/>
            <a:ext cx="9875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EQUITY INDICATORS DASHBOARD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97546" y="6461475"/>
            <a:ext cx="2888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Equity Indicators Dashboard, DESE 2025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816864" y="1600200"/>
            <a:ext cx="10871200" cy="46482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According to the Equity Measures Chart </a:t>
            </a:r>
            <a:r>
              <a:rPr lang="en-US" dirty="0">
                <a:solidFill>
                  <a:srgbClr val="0070C0"/>
                </a:solidFill>
                <a:hlinkClick r:id="rId2"/>
              </a:rPr>
              <a:t>https://dese.mo.gov/educator-quality/equitable-access-excellent-education</a:t>
            </a:r>
            <a:r>
              <a:rPr lang="en-US" dirty="0"/>
              <a:t>, these data suggest that the learning experience of students in high-poverty(HP), high-minority(HM) and rural(R) schools compared to students in low-poverty schools(LP) is quite different. High-poverty, high-minority and rural students appear to learn from less-experienced, unqualified, out-of-field, or less-effective teachers at higher rates than occur in low-poverty schools.</a:t>
            </a:r>
          </a:p>
          <a:p>
            <a:r>
              <a:rPr lang="en-US" dirty="0"/>
              <a:t>The following charts will demonstrate the gaps in various important areas of schooling.  </a:t>
            </a:r>
          </a:p>
        </p:txBody>
      </p:sp>
    </p:spTree>
    <p:extLst>
      <p:ext uri="{BB962C8B-B14F-4D97-AF65-F5344CB8AC3E}">
        <p14:creationId xmlns:p14="http://schemas.microsoft.com/office/powerpoint/2010/main" val="1977546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39800"/>
            <a:ext cx="11480800" cy="1066800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Average Salaries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942" y="66502"/>
            <a:ext cx="9875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EQUITY INDICATORS DASHBOARD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97546" y="6461475"/>
            <a:ext cx="2888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Equity Indicators Dashboard, DESE 2025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7737710"/>
              </p:ext>
            </p:extLst>
          </p:nvPr>
        </p:nvGraphicFramePr>
        <p:xfrm>
          <a:off x="543464" y="2006600"/>
          <a:ext cx="5417026" cy="4213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3125433"/>
              </p:ext>
            </p:extLst>
          </p:nvPr>
        </p:nvGraphicFramePr>
        <p:xfrm>
          <a:off x="6199154" y="2006601"/>
          <a:ext cx="5449382" cy="391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5117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39800"/>
            <a:ext cx="11480800" cy="1066800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One Year Retention Rate</a:t>
            </a:r>
            <a:br>
              <a:rPr lang="en-US" sz="4800" dirty="0"/>
            </a:br>
            <a:r>
              <a:rPr lang="en-US" sz="2200" i="1" dirty="0"/>
              <a:t>same school from one year to the next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157942" y="66502"/>
            <a:ext cx="9875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EQUITY INDICATORS DASHBOARD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97546" y="6461475"/>
            <a:ext cx="2888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Equity Indicators Dashboard, DESE 2025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4373843"/>
              </p:ext>
            </p:extLst>
          </p:nvPr>
        </p:nvGraphicFramePr>
        <p:xfrm>
          <a:off x="406400" y="2044065"/>
          <a:ext cx="5335917" cy="4454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1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5340396"/>
              </p:ext>
            </p:extLst>
          </p:nvPr>
        </p:nvGraphicFramePr>
        <p:xfrm>
          <a:off x="6096000" y="2044065"/>
          <a:ext cx="5689600" cy="3727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78073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39800"/>
            <a:ext cx="11480800" cy="1066800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Three Year Retention Rate</a:t>
            </a:r>
            <a:br>
              <a:rPr lang="en-US" sz="4800" dirty="0"/>
            </a:br>
            <a:r>
              <a:rPr lang="en-US" sz="2000" i="1" dirty="0"/>
              <a:t>same school for three consecutive years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57942" y="66502"/>
            <a:ext cx="9875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EQUITY INDICATORS DASHBOARD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97546" y="6461475"/>
            <a:ext cx="2888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Equity Indicators Dashboard, DESE 2025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8750669"/>
              </p:ext>
            </p:extLst>
          </p:nvPr>
        </p:nvGraphicFramePr>
        <p:xfrm>
          <a:off x="531963" y="2006599"/>
          <a:ext cx="5104920" cy="4325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8318930"/>
              </p:ext>
            </p:extLst>
          </p:nvPr>
        </p:nvGraphicFramePr>
        <p:xfrm>
          <a:off x="6095999" y="2006599"/>
          <a:ext cx="5564037" cy="4325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94101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39800"/>
            <a:ext cx="11480800" cy="1066800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First Year Teachers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942" y="66502"/>
            <a:ext cx="9875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EQUITY INDICATORS DASHBOARD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97546" y="6461475"/>
            <a:ext cx="2888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Equity Indicators Dashboard, DESE 2025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5704253"/>
              </p:ext>
            </p:extLst>
          </p:nvPr>
        </p:nvGraphicFramePr>
        <p:xfrm>
          <a:off x="603755" y="1819990"/>
          <a:ext cx="4966033" cy="4537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3548288"/>
              </p:ext>
            </p:extLst>
          </p:nvPr>
        </p:nvGraphicFramePr>
        <p:xfrm>
          <a:off x="6512942" y="1819989"/>
          <a:ext cx="5272657" cy="4304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19159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39800"/>
            <a:ext cx="11480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/>
              <a:t>Less than 3 Years Experience</a:t>
            </a:r>
            <a:br>
              <a:rPr lang="en-US" sz="4800" dirty="0"/>
            </a:br>
            <a:r>
              <a:rPr lang="en-US" sz="2400" i="1" dirty="0"/>
              <a:t>three years in any school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57942" y="66502"/>
            <a:ext cx="9875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EQUITY INDICATORS DASHBOARD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97546" y="6461475"/>
            <a:ext cx="2888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Equity Indicators Dashboard, DESE 2025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988116"/>
              </p:ext>
            </p:extLst>
          </p:nvPr>
        </p:nvGraphicFramePr>
        <p:xfrm>
          <a:off x="483079" y="2061209"/>
          <a:ext cx="5020143" cy="4327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0607400"/>
              </p:ext>
            </p:extLst>
          </p:nvPr>
        </p:nvGraphicFramePr>
        <p:xfrm>
          <a:off x="6045199" y="2072184"/>
          <a:ext cx="5663721" cy="4018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29265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39800"/>
            <a:ext cx="11480800" cy="1066800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Preparation of First Year Teachers</a:t>
            </a:r>
            <a:br>
              <a:rPr lang="en-US" sz="4800" dirty="0"/>
            </a:br>
            <a:r>
              <a:rPr lang="en-US" sz="2000" i="1" dirty="0"/>
              <a:t>rated the quality of their preparation as good or very good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57942" y="66502"/>
            <a:ext cx="9875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EQUITY INDICATORS DASHBOARD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10153" y="6191860"/>
            <a:ext cx="32035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First Year Teacher Supervisor Surveys, DESE 2025</a:t>
            </a:r>
          </a:p>
          <a:p>
            <a:pPr algn="ctr"/>
            <a:r>
              <a:rPr lang="en-US" sz="1200" i="1" dirty="0"/>
              <a:t>Participation Rate 73.5%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3429905"/>
              </p:ext>
            </p:extLst>
          </p:nvPr>
        </p:nvGraphicFramePr>
        <p:xfrm>
          <a:off x="577970" y="2006600"/>
          <a:ext cx="5518030" cy="4359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5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2084625"/>
              </p:ext>
            </p:extLst>
          </p:nvPr>
        </p:nvGraphicFramePr>
        <p:xfrm>
          <a:off x="6369170" y="2006599"/>
          <a:ext cx="5310996" cy="4247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82084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365" y="1392814"/>
            <a:ext cx="8610600" cy="8001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Preparation of First Year Principals</a:t>
            </a:r>
            <a:br>
              <a:rPr lang="en-US" sz="3600" dirty="0"/>
            </a:br>
            <a:r>
              <a:rPr lang="en-US" sz="2025" i="1" dirty="0"/>
              <a:t>rated the quality of their preparation as good or very good</a:t>
            </a:r>
            <a:endParaRPr lang="en-US" sz="2025" dirty="0"/>
          </a:p>
        </p:txBody>
      </p:sp>
      <p:sp>
        <p:nvSpPr>
          <p:cNvPr id="5" name="TextBox 4"/>
          <p:cNvSpPr txBox="1"/>
          <p:nvPr/>
        </p:nvSpPr>
        <p:spPr>
          <a:xfrm>
            <a:off x="74814" y="58189"/>
            <a:ext cx="6828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prstClr val="white"/>
                </a:solidFill>
                <a:latin typeface="Calibri" panose="020F0502020204030204"/>
              </a:rPr>
              <a:t>EQUITY INDICATORS DASHBOARD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0153" y="6191860"/>
            <a:ext cx="3258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First Year Principal Supervisor Surveys, DESE 2025</a:t>
            </a:r>
          </a:p>
          <a:p>
            <a:pPr algn="ctr"/>
            <a:r>
              <a:rPr lang="en-US" sz="1200" i="1" dirty="0"/>
              <a:t>Participation Rate 76.9%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2452955"/>
              </p:ext>
            </p:extLst>
          </p:nvPr>
        </p:nvGraphicFramePr>
        <p:xfrm>
          <a:off x="664234" y="2192913"/>
          <a:ext cx="5110907" cy="3998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6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4444730"/>
              </p:ext>
            </p:extLst>
          </p:nvPr>
        </p:nvGraphicFramePr>
        <p:xfrm>
          <a:off x="6124152" y="2192913"/>
          <a:ext cx="5403613" cy="3998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9840892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PLATE-Jan2011">
  <a:themeElements>
    <a:clrScheme name="DESE">
      <a:dk1>
        <a:sysClr val="windowText" lastClr="000000"/>
      </a:dk1>
      <a:lt1>
        <a:sysClr val="window" lastClr="FFFFFF"/>
      </a:lt1>
      <a:dk2>
        <a:srgbClr val="00829B"/>
      </a:dk2>
      <a:lt2>
        <a:srgbClr val="EEECE1"/>
      </a:lt2>
      <a:accent1>
        <a:srgbClr val="3D9833"/>
      </a:accent1>
      <a:accent2>
        <a:srgbClr val="843F0F"/>
      </a:accent2>
      <a:accent3>
        <a:srgbClr val="00337F"/>
      </a:accent3>
      <a:accent4>
        <a:srgbClr val="B59B0C"/>
      </a:accent4>
      <a:accent5>
        <a:srgbClr val="C13828"/>
      </a:accent5>
      <a:accent6>
        <a:srgbClr val="939905"/>
      </a:accent6>
      <a:hlink>
        <a:srgbClr val="4C280F"/>
      </a:hlink>
      <a:folHlink>
        <a:srgbClr val="BF7F3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SE">
    <a:dk1>
      <a:sysClr val="windowText" lastClr="000000"/>
    </a:dk1>
    <a:lt1>
      <a:sysClr val="window" lastClr="FFFFFF"/>
    </a:lt1>
    <a:dk2>
      <a:srgbClr val="00829B"/>
    </a:dk2>
    <a:lt2>
      <a:srgbClr val="EEECE1"/>
    </a:lt2>
    <a:accent1>
      <a:srgbClr val="3D9833"/>
    </a:accent1>
    <a:accent2>
      <a:srgbClr val="843F0F"/>
    </a:accent2>
    <a:accent3>
      <a:srgbClr val="00337F"/>
    </a:accent3>
    <a:accent4>
      <a:srgbClr val="B59B0C"/>
    </a:accent4>
    <a:accent5>
      <a:srgbClr val="C13828"/>
    </a:accent5>
    <a:accent6>
      <a:srgbClr val="939905"/>
    </a:accent6>
    <a:hlink>
      <a:srgbClr val="4C280F"/>
    </a:hlink>
    <a:folHlink>
      <a:srgbClr val="BF7F3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13667</TotalTime>
  <Words>692</Words>
  <Application>Microsoft Office PowerPoint</Application>
  <PresentationFormat>Widescreen</PresentationFormat>
  <Paragraphs>116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Tw Cen MT</vt:lpstr>
      <vt:lpstr>Wingdings</vt:lpstr>
      <vt:lpstr>Wingdings 2</vt:lpstr>
      <vt:lpstr>Office Theme</vt:lpstr>
      <vt:lpstr>1_Office Theme</vt:lpstr>
      <vt:lpstr>TEMPLATE-Jan2011</vt:lpstr>
      <vt:lpstr> Equity Indicators Dashboard  2020-2025</vt:lpstr>
      <vt:lpstr>PowerPoint Presentation</vt:lpstr>
      <vt:lpstr>Average Salaries</vt:lpstr>
      <vt:lpstr>One Year Retention Rate same school from one year to the next</vt:lpstr>
      <vt:lpstr>Three Year Retention Rate same school for three consecutive years</vt:lpstr>
      <vt:lpstr>First Year Teachers</vt:lpstr>
      <vt:lpstr>Less than 3 Years Experience three years in any school</vt:lpstr>
      <vt:lpstr>Preparation of First Year Teachers rated the quality of their preparation as good or very good</vt:lpstr>
      <vt:lpstr>Preparation of First Year Principals rated the quality of their preparation as good or very good</vt:lpstr>
      <vt:lpstr>Less-than-Fully Qualified provisional certificate OR temporary certificate OR inappropriately certified </vt:lpstr>
      <vt:lpstr>Teaching Out-of-Field teaching at least one class in a content area for which you are not certified</vt:lpstr>
      <vt:lpstr>Teacher Effectiveness Index relative level of effectiveness based on a teacher’s performance rating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Average Salaries</dc:title>
  <dc:creator>Jensen, Sandra</dc:creator>
  <cp:lastModifiedBy>Jensen, Sandra</cp:lastModifiedBy>
  <cp:revision>67</cp:revision>
  <dcterms:created xsi:type="dcterms:W3CDTF">2019-06-25T21:06:55Z</dcterms:created>
  <dcterms:modified xsi:type="dcterms:W3CDTF">2025-11-21T16:23:12Z</dcterms:modified>
</cp:coreProperties>
</file>