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48" r:id="rId2"/>
    <p:sldMasterId id="2147483777" r:id="rId3"/>
    <p:sldMasterId id="2147483789" r:id="rId4"/>
  </p:sldMasterIdLst>
  <p:notesMasterIdLst>
    <p:notesMasterId r:id="rId22"/>
  </p:notesMasterIdLst>
  <p:handoutMasterIdLst>
    <p:handoutMasterId r:id="rId23"/>
  </p:handoutMasterIdLst>
  <p:sldIdLst>
    <p:sldId id="265" r:id="rId5"/>
    <p:sldId id="325" r:id="rId6"/>
    <p:sldId id="326" r:id="rId7"/>
    <p:sldId id="332" r:id="rId8"/>
    <p:sldId id="331" r:id="rId9"/>
    <p:sldId id="328" r:id="rId10"/>
    <p:sldId id="333" r:id="rId11"/>
    <p:sldId id="334" r:id="rId12"/>
    <p:sldId id="335" r:id="rId13"/>
    <p:sldId id="336" r:id="rId14"/>
    <p:sldId id="338" r:id="rId15"/>
    <p:sldId id="339" r:id="rId16"/>
    <p:sldId id="340" r:id="rId17"/>
    <p:sldId id="341" r:id="rId18"/>
    <p:sldId id="337" r:id="rId19"/>
    <p:sldId id="342" r:id="rId20"/>
    <p:sldId id="32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8CA3D0"/>
    <a:srgbClr val="5A7BBB"/>
    <a:srgbClr val="FFFFFF"/>
    <a:srgbClr val="004B8D"/>
    <a:srgbClr val="007300"/>
    <a:srgbClr val="003399"/>
    <a:srgbClr val="0083A9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467" autoAdjust="0"/>
  </p:normalViewPr>
  <p:slideViewPr>
    <p:cSldViewPr>
      <p:cViewPr varScale="1">
        <p:scale>
          <a:sx n="113" d="100"/>
          <a:sy n="113" d="100"/>
        </p:scale>
        <p:origin x="126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2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3549-48AF-4A47-A563-37BCF58341F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766F-B39D-42FD-ACBC-1002D1306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27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F8AA-71CD-48AE-96C2-778BE54C3BB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A2F3-949C-4DF8-B8FE-27C48E8E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5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0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0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6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5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0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2646569"/>
            <a:ext cx="6095999" cy="2496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8842" y="-2"/>
            <a:ext cx="3048000" cy="5162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 userDrawn="1"/>
        </p:nvSpPr>
        <p:spPr>
          <a:xfrm rot="10800000" flipH="1">
            <a:off x="-46419" y="-2"/>
            <a:ext cx="1722819" cy="5143500"/>
          </a:xfrm>
          <a:prstGeom prst="rt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3124200" y="2679904"/>
            <a:ext cx="6019800" cy="249693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Insert picture here from H:/Powerpoint_Templates/PPT Photos for Title Slide. Click on photo icon in this box to begin. 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>
            <a:off x="-76200" y="-2"/>
            <a:ext cx="3138276" cy="5143500"/>
          </a:xfrm>
          <a:prstGeom prst="parallelogram">
            <a:avLst>
              <a:gd name="adj" fmla="val 5220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46420" y="1277732"/>
            <a:ext cx="9190419" cy="136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318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43442" y="2095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2243850" cy="80778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24200" y="1461190"/>
            <a:ext cx="5753100" cy="993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790951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-76200" y="1269568"/>
            <a:ext cx="9220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Triangle 3"/>
          <p:cNvSpPr/>
          <p:nvPr userDrawn="1"/>
        </p:nvSpPr>
        <p:spPr>
          <a:xfrm flipH="1">
            <a:off x="2667000" y="-17602"/>
            <a:ext cx="415636" cy="12695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458200" y="19645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81534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3048000" cy="3962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3352800" y="819150"/>
            <a:ext cx="5562600" cy="396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0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 or large tables or graphs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19064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1" y="220048"/>
            <a:ext cx="1084789" cy="390524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4750594"/>
            <a:ext cx="8001000" cy="30480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6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 hasCustomPrompt="1"/>
          </p:nvPr>
        </p:nvSpPr>
        <p:spPr>
          <a:xfrm>
            <a:off x="228600" y="819149"/>
            <a:ext cx="8686800" cy="393144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to insert video files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1" y="220048"/>
            <a:ext cx="1084789" cy="390524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19064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2079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004A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413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01" y="675628"/>
            <a:ext cx="1860208" cy="669675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1885950"/>
            <a:ext cx="6629400" cy="182880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495550"/>
            <a:ext cx="4876800" cy="6096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9294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2223"/>
            <a:ext cx="762000" cy="268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3867150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1028700" y="727312"/>
            <a:ext cx="7086600" cy="29026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924"/>
            <a:ext cx="1434854" cy="51654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7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47675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3926" y="3670824"/>
            <a:ext cx="657872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377319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467320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1428750"/>
            <a:ext cx="3352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96" y="309938"/>
            <a:ext cx="1860208" cy="669675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" y="209549"/>
            <a:ext cx="4419600" cy="4143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5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962150"/>
            <a:ext cx="6096000" cy="905845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4350"/>
            <a:ext cx="1860208" cy="6696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897848" y="3265003"/>
            <a:ext cx="7507986" cy="17728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Names</a:t>
            </a:r>
          </a:p>
          <a:p>
            <a:r>
              <a:rPr lang="en-US" dirty="0"/>
              <a:t>Section</a:t>
            </a:r>
          </a:p>
          <a:p>
            <a:r>
              <a:rPr lang="en-US" dirty="0"/>
              <a:t>Phone number &amp; Email address</a:t>
            </a:r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797191" y="0"/>
            <a:ext cx="7709300" cy="3191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9950"/>
            <a:ext cx="354156" cy="12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3185816"/>
            <a:ext cx="6400800" cy="1900534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18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637775" y="2724151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Contact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106965" y="1"/>
            <a:ext cx="7031855" cy="27241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1521758" y="1514777"/>
            <a:ext cx="5143637" cy="211380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 userDrawn="1"/>
        </p:nvSpPr>
        <p:spPr>
          <a:xfrm rot="16200000" flipV="1">
            <a:off x="-1470249" y="1463451"/>
            <a:ext cx="5143637" cy="2216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5002"/>
            <a:ext cx="1434854" cy="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57600" y="2724150"/>
            <a:ext cx="5486400" cy="241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724150"/>
            <a:ext cx="3657600" cy="2419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76504"/>
            <a:ext cx="2362200" cy="850392"/>
          </a:xfrm>
          <a:prstGeom prst="rect">
            <a:avLst/>
          </a:prstGeom>
        </p:spPr>
      </p:pic>
      <p:sp>
        <p:nvSpPr>
          <p:cNvPr id="12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402764" y="2758032"/>
            <a:ext cx="5823872" cy="23854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5" y="170180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5" name="Title 9"/>
          <p:cNvSpPr>
            <a:spLocks noGrp="1"/>
          </p:cNvSpPr>
          <p:nvPr>
            <p:ph type="title" hasCustomPrompt="1"/>
          </p:nvPr>
        </p:nvSpPr>
        <p:spPr>
          <a:xfrm>
            <a:off x="402764" y="148999"/>
            <a:ext cx="5753100" cy="14448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44767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01982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2952750"/>
            <a:ext cx="6400800" cy="2063852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18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1521758" y="1514777"/>
            <a:ext cx="5143637" cy="211380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 userDrawn="1"/>
        </p:nvSpPr>
        <p:spPr>
          <a:xfrm rot="16200000" flipV="1">
            <a:off x="-1470249" y="1482502"/>
            <a:ext cx="5143637" cy="2216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106965" y="1"/>
            <a:ext cx="6808435" cy="272414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5002"/>
            <a:ext cx="1434854" cy="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341"/>
            <a:ext cx="1478577" cy="53228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4123" y="721091"/>
            <a:ext cx="709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Contact Us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246507" y="1352550"/>
            <a:ext cx="8574786" cy="2895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a table for multiple names, titles, email addresses and phone numbers</a:t>
            </a:r>
          </a:p>
        </p:txBody>
      </p:sp>
    </p:spTree>
    <p:extLst>
      <p:ext uri="{BB962C8B-B14F-4D97-AF65-F5344CB8AC3E}">
        <p14:creationId xmlns:p14="http://schemas.microsoft.com/office/powerpoint/2010/main" val="307658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4350"/>
            <a:ext cx="1860208" cy="6696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1435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40792" y="1581150"/>
            <a:ext cx="6400800" cy="26670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20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819150"/>
            <a:ext cx="635635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Contact/Questions</a:t>
            </a:r>
          </a:p>
        </p:txBody>
      </p:sp>
    </p:spTree>
    <p:extLst>
      <p:ext uri="{BB962C8B-B14F-4D97-AF65-F5344CB8AC3E}">
        <p14:creationId xmlns:p14="http://schemas.microsoft.com/office/powerpoint/2010/main" val="24999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5105400" y="38100"/>
            <a:ext cx="4038600" cy="51435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6385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" y="2015298"/>
            <a:ext cx="5753100" cy="12803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0" y="1966314"/>
            <a:ext cx="9144000" cy="489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9052" y="329565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4381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0251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473"/>
            <a:ext cx="41148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235383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" y="116706"/>
            <a:ext cx="2564907" cy="9233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5" y="25717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4276725" y="161812"/>
            <a:ext cx="4629150" cy="1952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600700" y="43243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7169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473"/>
            <a:ext cx="4114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235383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" y="116706"/>
            <a:ext cx="2564907" cy="9233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2554391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4276724" y="169477"/>
            <a:ext cx="4629151" cy="18688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600699" y="4473883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5514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877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3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962400" y="971550"/>
            <a:ext cx="4876800" cy="380463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16150" y="971550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8" y="4552950"/>
            <a:ext cx="3617912" cy="45720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4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258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Input 5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83430"/>
            <a:ext cx="1397000" cy="502920"/>
          </a:xfrm>
          <a:prstGeom prst="rect">
            <a:avLst/>
          </a:prstGeom>
        </p:spPr>
      </p:pic>
      <p:sp>
        <p:nvSpPr>
          <p:cNvPr id="11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304800" y="708748"/>
            <a:ext cx="8839200" cy="37642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4606290"/>
            <a:ext cx="7391400" cy="45720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34400" y="19645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81534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3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9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7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CF09-D7F5-4FCC-A97C-ADA0C7C3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93" r:id="rId2"/>
    <p:sldLayoutId id="2147483760" r:id="rId3"/>
    <p:sldLayoutId id="2147483759" r:id="rId4"/>
    <p:sldLayoutId id="2147483794" r:id="rId5"/>
    <p:sldLayoutId id="2147483758" r:id="rId6"/>
    <p:sldLayoutId id="2147483795" r:id="rId7"/>
    <p:sldLayoutId id="2147483799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2712" lvl="0" indent="0" algn="ctr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93AF-F927-4BC9-926C-498D14E5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96" r:id="rId3"/>
    <p:sldLayoutId id="214748378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baseline="0" dirty="0">
          <a:solidFill>
            <a:srgbClr val="003399"/>
          </a:solidFill>
          <a:latin typeface="+mn-lt"/>
          <a:ea typeface="+mn-ea"/>
          <a:cs typeface="+mn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ED1B7-34A7-429B-B034-B1395CE3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0" r:id="rId2"/>
    <p:sldLayoutId id="2147483798" r:id="rId3"/>
    <p:sldLayoutId id="2147483791" r:id="rId4"/>
    <p:sldLayoutId id="214748379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hyperlink" Target="https://dese.mo.gov/special-education/effective-practices/special-education-directors#202223TopicResources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special-education/effective-practices/special-education-directors#202122TopicResourc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mo.gov/special-education/effective-practices/special-education-directors#202122TopicResources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mo.gov/special-education/effective-practices/special-education-directors#202122TopicResources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2D3C-1F2D-B60C-289F-C9EB89256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6400" y="40430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MO-CASE Special Education </a:t>
            </a:r>
          </a:p>
          <a:p>
            <a:r>
              <a:rPr lang="en-US" b="1" dirty="0"/>
              <a:t>Administrators Conference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34486-68B3-5A19-1332-4CA0A68C5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CE5EF8-F4E2-3485-5A63-9EB39B10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92119"/>
            <a:ext cx="6172200" cy="9906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3600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DESE Updates:</a:t>
            </a:r>
            <a:b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2025 Top 10 Non-Compliance Calls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E9C0D8-DC09-4E94-EC4F-6B954B8C2A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Samantha Ryan</a:t>
            </a:r>
          </a:p>
          <a:p>
            <a:r>
              <a:rPr lang="en-US" dirty="0"/>
              <a:t>Director of Compliance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01100" y="4827630"/>
            <a:ext cx="685800" cy="352425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>
                <a:solidFill>
                  <a:srgbClr val="080808"/>
                </a:solidFill>
              </a:rPr>
              <a:pPr/>
              <a:t>1</a:t>
            </a:fld>
            <a:endParaRPr lang="en-U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0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D1FE3-4DE8-EFD2-56BD-44BD707224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#4 IEP Goal Progress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508C6-DC39-7309-35B9-928397924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FDB90A16-07BE-7556-C0F6-8D9B9601C05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990600" cy="914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5400" b="1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6C622-BB4E-B31E-EA1F-3566D8ADF604}"/>
              </a:ext>
            </a:extLst>
          </p:cNvPr>
          <p:cNvSpPr txBox="1"/>
          <p:nvPr/>
        </p:nvSpPr>
        <p:spPr>
          <a:xfrm>
            <a:off x="1524000" y="819150"/>
            <a:ext cx="6999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200.940.c – Reporting progress on annual goals – the content of the progress report includes the progress toward the annual goal(s)</a:t>
            </a:r>
            <a:endParaRPr lang="en-US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4DFEE-DE12-23C3-ABDC-325CA4D54C67}"/>
              </a:ext>
            </a:extLst>
          </p:cNvPr>
          <p:cNvSpPr txBox="1"/>
          <p:nvPr/>
        </p:nvSpPr>
        <p:spPr>
          <a:xfrm>
            <a:off x="275897" y="2019479"/>
            <a:ext cx="8458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decisions regarding data collection tools and frequency while writing the SMART goals</a:t>
            </a:r>
            <a:endParaRPr lang="en-US"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Ensure the tools used to collect data on progress match the skill/behavior within the goal</a:t>
            </a:r>
            <a:endParaRPr lang="en-US"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Progress monitoring is NOT the same as progress reporting. Typically, progress is reported to parents once a quarter, progress monitoring should be done much more frequently</a:t>
            </a:r>
            <a:endParaRPr lang="en-US"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 to the </a:t>
            </a:r>
            <a:r>
              <a:rPr lang="en-US" sz="1800" i="0" u="sng" strike="noStrike" cap="none" dirty="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September 8, 2022</a:t>
            </a:r>
            <a:r>
              <a:rPr lang="en-US" sz="180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virtual meeting over Progress Monitoring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0" u="sng" strike="noStrike" cap="none" dirty="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 19, 2022</a:t>
            </a:r>
            <a:r>
              <a:rPr lang="en-US" sz="180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virtual meeting over Educational Benefit Review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9ACB5-DFE6-3EB5-3C51-B3466D853E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46 student records, </a:t>
            </a:r>
            <a:r>
              <a:rPr lang="en-US" dirty="0">
                <a:ea typeface="Calibri"/>
                <a:cs typeface="Calibri"/>
                <a:sym typeface="Calibri"/>
              </a:rPr>
              <a:t>28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LEAS</a:t>
            </a: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6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2F2C5-013A-C0A4-36FE-FF13A64AD6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#5 Postsecondary Goals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E892E-0E93-A84A-684D-46C6768EB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4B1271C5-9981-9009-A6BF-B2E3D3383C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990600" cy="92328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5400" b="1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5400" b="1" i="0" u="none" strike="noStrike" cap="none" dirty="0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007A6B-2022-00D0-8FE9-6E7D31F7BDF4}"/>
              </a:ext>
            </a:extLst>
          </p:cNvPr>
          <p:cNvSpPr txBox="1"/>
          <p:nvPr/>
        </p:nvSpPr>
        <p:spPr>
          <a:xfrm>
            <a:off x="1371601" y="680629"/>
            <a:ext cx="7619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200.800.a – Appropriate, measurable postsecondary goals based on age appropriate transition assessments related to training, education, employment and, where appropriate, independent living skills</a:t>
            </a:r>
            <a:endParaRPr lang="en-US"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17249-6397-55E1-E13F-26F465AE4EDC}"/>
              </a:ext>
            </a:extLst>
          </p:cNvPr>
          <p:cNvSpPr txBox="1"/>
          <p:nvPr/>
        </p:nvSpPr>
        <p:spPr>
          <a:xfrm>
            <a:off x="140676" y="1680233"/>
            <a:ext cx="88509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 IEP case managers to review student records far enough ahead of time before IEP meetings to ensure that transition assessment data is available, is current, and is accurate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sure postsecondary goals clearly state what the student will do after high school graduation in the areas of: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Employment,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Education/Training, and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Independent Living (as is consistent with information provided in the Present Level)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sure the postsecondary goals are consistent with the results of age appropriate transition assessments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 to the </a:t>
            </a:r>
            <a:r>
              <a:rPr lang="en-US" b="0" i="0" u="sng" strike="noStrike" cap="none" dirty="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January 6, 2022</a:t>
            </a:r>
            <a:r>
              <a:rPr lang="en-US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virtual meeting over Postsecondary Transition Planning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96BCB-709C-713C-56CE-ED5A4FD46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4</a:t>
            </a:r>
            <a:r>
              <a:rPr lang="en-US" dirty="0">
                <a:ea typeface="Calibri"/>
                <a:cs typeface="Calibri"/>
                <a:sym typeface="Calibri"/>
              </a:rPr>
              <a:t>4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student records, 3</a:t>
            </a:r>
            <a:r>
              <a:rPr lang="en-US" dirty="0">
                <a:ea typeface="Calibri"/>
                <a:cs typeface="Calibri"/>
                <a:sym typeface="Calibri"/>
              </a:rPr>
              <a:t>3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LEAS 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7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F6610-D58B-9520-E84B-5FDD54AD50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#6 Consistency with Present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B90CB-8211-1580-AB64-0F6BD681C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Google Shape;202;p73">
            <a:extLst>
              <a:ext uri="{FF2B5EF4-FFF2-40B4-BE49-F238E27FC236}">
                <a16:creationId xmlns:a16="http://schemas.microsoft.com/office/drawing/2014/main" id="{95162D9C-7A18-643F-25B7-A71B7D0CA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3420" y="819150"/>
            <a:ext cx="969580" cy="92328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5400" b="1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 i="0" u="none" strike="noStrike" cap="none" dirty="0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C020F-4663-6E7D-96DB-98656D285377}"/>
              </a:ext>
            </a:extLst>
          </p:cNvPr>
          <p:cNvSpPr txBox="1"/>
          <p:nvPr/>
        </p:nvSpPr>
        <p:spPr>
          <a:xfrm>
            <a:off x="1371600" y="742950"/>
            <a:ext cx="64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200.810.a - The IEP includes goals that demonstrate consistency with the content of the present level of performance.</a:t>
            </a:r>
            <a:endParaRPr lang="en-US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06;p73">
            <a:extLst>
              <a:ext uri="{FF2B5EF4-FFF2-40B4-BE49-F238E27FC236}">
                <a16:creationId xmlns:a16="http://schemas.microsoft.com/office/drawing/2014/main" id="{762F1044-F1E8-9180-54F8-DEF1708B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8684" b="46175"/>
          <a:stretch/>
        </p:blipFill>
        <p:spPr>
          <a:xfrm>
            <a:off x="7620000" y="750886"/>
            <a:ext cx="1476175" cy="14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6FDE84-A687-DBA6-0414-839B85B2E9C5}"/>
              </a:ext>
            </a:extLst>
          </p:cNvPr>
          <p:cNvSpPr txBox="1"/>
          <p:nvPr/>
        </p:nvSpPr>
        <p:spPr>
          <a:xfrm>
            <a:off x="97220" y="1943279"/>
            <a:ext cx="87971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2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The golden thread concept connects the present levels and changes in current functioning since the previous IEP to the IEP goals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2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The level of attainment for each goal reflects changes in current functioning since previous IEP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2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Include goals, at a minimum, that address educational needs related to the disability as described in the present levels 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2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Refer to the November 4, 2021 </a:t>
            </a:r>
            <a:r>
              <a:rPr lang="en-US" sz="2200" b="0" i="0" u="sng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IEP Goal Rubric</a:t>
            </a:r>
            <a:r>
              <a:rPr lang="en-US" sz="22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Zoom Recording for descriptors and assistance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A7577-B6D6-6C5B-F3AB-0EB8966204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>
                <a:ea typeface="Calibri"/>
                <a:cs typeface="Calibri"/>
                <a:sym typeface="Calibri"/>
              </a:rPr>
              <a:t>43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student records, </a:t>
            </a:r>
            <a:r>
              <a:rPr lang="en-US" dirty="0">
                <a:ea typeface="Calibri"/>
                <a:cs typeface="Calibri"/>
                <a:sym typeface="Calibri"/>
              </a:rPr>
              <a:t>33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LEAS 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3F588-1F7A-1932-FCE0-DECEF3733C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#7 Present Level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10DACE-E01F-6596-1C0D-D1A52D075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Google Shape;212;p9">
            <a:extLst>
              <a:ext uri="{FF2B5EF4-FFF2-40B4-BE49-F238E27FC236}">
                <a16:creationId xmlns:a16="http://schemas.microsoft.com/office/drawing/2014/main" id="{0FC0AC4B-FD4F-80AE-C030-1ACF22452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914400" cy="92328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5400" b="1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93F3F-D725-E49A-5A58-B11BA060552A}"/>
              </a:ext>
            </a:extLst>
          </p:cNvPr>
          <p:cNvSpPr txBox="1"/>
          <p:nvPr/>
        </p:nvSpPr>
        <p:spPr>
          <a:xfrm>
            <a:off x="1295400" y="692823"/>
            <a:ext cx="73473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200.740.f – A statement of the present levels of academic achievement and functional performance: Addresses the academic, developmental, and functional needs of the child.</a:t>
            </a:r>
            <a:endParaRPr lang="en-US" sz="2000" b="1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7FCFE-5A23-DA82-D3C4-A01084C25A8B}"/>
              </a:ext>
            </a:extLst>
          </p:cNvPr>
          <p:cNvSpPr txBox="1"/>
          <p:nvPr/>
        </p:nvSpPr>
        <p:spPr>
          <a:xfrm>
            <a:off x="25400" y="1654430"/>
            <a:ext cx="8762999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sz="17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 information that describes academic and functional needs, including how the student’s disability affects the student’s involvement and progress in the general education curriculum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sz="17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 needs would be related to skill deficits and behaviors that impact the student’s access to the curriculum.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sz="17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Functional (and developmental needs) would be related to age-appropriate skills and behaviors children need to access academic settings and impact the child’s ability to meet his or her personal needs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sz="17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 information describing why the child does not have a need in an area, such as the functional area, because functioning in school settings is age appropriate when compared to peers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7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 to </a:t>
            </a:r>
            <a:r>
              <a:rPr lang="en-US" sz="1700" i="0" u="sng" strike="noStrike" cap="none" dirty="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February 10, 2022</a:t>
            </a:r>
            <a:r>
              <a:rPr lang="en-US" sz="170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virtual meeting over Present Levels of Academic Achievement and Functional Performance (PLAAFP)</a:t>
            </a:r>
            <a:r>
              <a:rPr lang="en-US" sz="17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1B042-2188-C4E6-E9EC-EB0F890C76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33 student records, 2</a:t>
            </a:r>
            <a:r>
              <a:rPr lang="en-US" dirty="0">
                <a:ea typeface="Calibri"/>
                <a:cs typeface="Calibri"/>
                <a:sym typeface="Calibri"/>
              </a:rPr>
              <a:t>3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LEAS</a:t>
            </a: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2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A76C8-2939-DE0B-4980-44D66EF76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#8 Consistency with Evaluation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475DF9-FEEA-A4B0-BF55-6AEA5DB75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Google Shape;222;g3752a2ed032_2_5">
            <a:extLst>
              <a:ext uri="{FF2B5EF4-FFF2-40B4-BE49-F238E27FC236}">
                <a16:creationId xmlns:a16="http://schemas.microsoft.com/office/drawing/2014/main" id="{2BD9EC8E-9CCA-BAB2-0E50-6D1B2B4573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990600" cy="914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5400" b="1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6571C-9D1C-56A6-CFB4-A726A55198E1}"/>
              </a:ext>
            </a:extLst>
          </p:cNvPr>
          <p:cNvSpPr txBox="1"/>
          <p:nvPr/>
        </p:nvSpPr>
        <p:spPr>
          <a:xfrm>
            <a:off x="1600200" y="902553"/>
            <a:ext cx="723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200.740.a- Is consistent with evaluation/re-evaluation results in the evaluation report.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0D79A-2DA1-6C7F-363C-932D296B870B}"/>
              </a:ext>
            </a:extLst>
          </p:cNvPr>
          <p:cNvSpPr txBox="1"/>
          <p:nvPr/>
        </p:nvSpPr>
        <p:spPr>
          <a:xfrm>
            <a:off x="304800" y="1896470"/>
            <a:ext cx="838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 “golden thread” of relevant information should flow from the evaluation report to the present levels</a:t>
            </a:r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The summary of most recent evaluation/re-evaluation results section in the present levels should describe the evaluation data used for developing the IEP</a:t>
            </a:r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Include a summary of the most recent evaluation data</a:t>
            </a:r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Use parent friendly language when describing the educational relevance of the evaluation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57BF7-20AD-B0DD-E8DE-F4DDD7AE36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3</a:t>
            </a:r>
            <a:r>
              <a:rPr lang="en-US" dirty="0">
                <a:ea typeface="Calibri"/>
                <a:cs typeface="Calibri"/>
                <a:sym typeface="Calibri"/>
              </a:rPr>
              <a:t>2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student records, 2</a:t>
            </a:r>
            <a:r>
              <a:rPr lang="en-US" dirty="0">
                <a:ea typeface="Calibri"/>
                <a:cs typeface="Calibri"/>
                <a:sym typeface="Calibri"/>
              </a:rPr>
              <a:t>5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LEAS</a:t>
            </a: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9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ADC7-9129-9487-36E6-696DE344BC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#9 Involvement and Progress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9E0BED-B997-1CBE-3442-A6CE36FB7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Google Shape;233;g3752a2ed032_2_0">
            <a:extLst>
              <a:ext uri="{FF2B5EF4-FFF2-40B4-BE49-F238E27FC236}">
                <a16:creationId xmlns:a16="http://schemas.microsoft.com/office/drawing/2014/main" id="{050DE1EC-8248-647A-3774-F118D3EA95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914400" cy="914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5400" b="1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31232-3B11-2331-25A2-745F78EEB08C}"/>
              </a:ext>
            </a:extLst>
          </p:cNvPr>
          <p:cNvSpPr txBox="1"/>
          <p:nvPr/>
        </p:nvSpPr>
        <p:spPr>
          <a:xfrm>
            <a:off x="1346199" y="659583"/>
            <a:ext cx="7620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200.740.c</a:t>
            </a: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b="1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Addresses how the child’s disability affects her/his involvement and progress in the general education curriculum. (For preschool children, how the disability affects the child’s participation in appropriate activities.)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E7DC1-F68C-E752-537C-9A8E52780AE0}"/>
              </a:ext>
            </a:extLst>
          </p:cNvPr>
          <p:cNvSpPr txBox="1"/>
          <p:nvPr/>
        </p:nvSpPr>
        <p:spPr>
          <a:xfrm>
            <a:off x="603737" y="2320261"/>
            <a:ext cx="7924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350" lvl="0" indent="-342900" algn="l" rtl="0">
              <a:spcBef>
                <a:spcPts val="0"/>
              </a:spcBef>
              <a:spcAft>
                <a:spcPts val="0"/>
              </a:spcAft>
              <a:buSzPts val="29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Impact statement contains specific observable skill deficits and links it back to the general education curriculum</a:t>
            </a: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7350" lvl="0" indent="-342900" algn="l" rtl="0">
              <a:spcBef>
                <a:spcPts val="0"/>
              </a:spcBef>
              <a:spcAft>
                <a:spcPts val="0"/>
              </a:spcAft>
              <a:buSzPts val="29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Do not use vague language such as “impacts reading” without describing how it impacts reading </a:t>
            </a:r>
          </a:p>
        </p:txBody>
      </p:sp>
      <p:pic>
        <p:nvPicPr>
          <p:cNvPr id="11" name="Google Shape;235;g3752a2ed032_2_0">
            <a:extLst>
              <a:ext uri="{FF2B5EF4-FFF2-40B4-BE49-F238E27FC236}">
                <a16:creationId xmlns:a16="http://schemas.microsoft.com/office/drawing/2014/main" id="{7FEE5300-1D16-1126-4097-D37DFD617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685" y="3824194"/>
            <a:ext cx="4195100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BB6EB-17E7-FC43-9BD0-666D39184D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3</a:t>
            </a:r>
            <a:r>
              <a:rPr lang="en-US" dirty="0">
                <a:ea typeface="Calibri"/>
                <a:cs typeface="Calibri"/>
                <a:sym typeface="Calibri"/>
              </a:rPr>
              <a:t>1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student records, 2</a:t>
            </a:r>
            <a:r>
              <a:rPr lang="en-US" dirty="0">
                <a:ea typeface="Calibri"/>
                <a:cs typeface="Calibri"/>
                <a:sym typeface="Calibri"/>
              </a:rPr>
              <a:t>6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LEAS</a:t>
            </a: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0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8A21F-2A3D-57A8-B6EF-3933B76A61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#10 Procedural Safeguards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DEFFC-0C6B-9DF3-2D4D-9A2788FC8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Google Shape;244;g3752a2ed032_2_18">
            <a:extLst>
              <a:ext uri="{FF2B5EF4-FFF2-40B4-BE49-F238E27FC236}">
                <a16:creationId xmlns:a16="http://schemas.microsoft.com/office/drawing/2014/main" id="{6D624374-6E23-C0CB-1592-ADBBAE9034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6047" y="819150"/>
            <a:ext cx="1271753" cy="99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5400" b="1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80E8B-12D5-F26C-21B3-46512C0DA2A9}"/>
              </a:ext>
            </a:extLst>
          </p:cNvPr>
          <p:cNvSpPr txBox="1"/>
          <p:nvPr/>
        </p:nvSpPr>
        <p:spPr>
          <a:xfrm>
            <a:off x="1913467" y="714285"/>
            <a:ext cx="685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200.20.a- The Procedural Safeguards notice was provided within 5 school days of the date of the referral.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AC55D-2286-DD52-B569-5B98824D3F8B}"/>
              </a:ext>
            </a:extLst>
          </p:cNvPr>
          <p:cNvSpPr txBox="1"/>
          <p:nvPr/>
        </p:nvSpPr>
        <p:spPr>
          <a:xfrm>
            <a:off x="457200" y="1980783"/>
            <a:ext cx="7848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Designate a staff member to do this</a:t>
            </a: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Provide it in person and by email </a:t>
            </a: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Document that you did it in the referral </a:t>
            </a: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Make sure the IEP system you use has an area to indicate this was provided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291C0-5876-CED8-F09A-25F9E50DB6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>
                <a:ea typeface="Calibri"/>
                <a:cs typeface="Calibri"/>
                <a:sym typeface="Calibri"/>
              </a:rPr>
              <a:t>22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student records, 18 LEAS</a:t>
            </a: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9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4324350"/>
            <a:ext cx="1860207" cy="669671"/>
          </a:xfrm>
          <a:prstGeom prst="rect">
            <a:avLst/>
          </a:prstGeom>
        </p:spPr>
      </p:pic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1405"/>
            <a:ext cx="9156700" cy="5154930"/>
            <a:chOff x="0" y="-11405"/>
            <a:chExt cx="9156700" cy="51549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66750"/>
            </a:xfrm>
            <a:custGeom>
              <a:avLst/>
              <a:gdLst/>
              <a:ahLst/>
              <a:cxnLst/>
              <a:rect l="l" t="t" r="r" b="b"/>
              <a:pathLst>
                <a:path w="9144000" h="666750">
                  <a:moveTo>
                    <a:pt x="9144000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9144000" y="6667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A8D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z</a:t>
              </a:r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0" y="10172"/>
              <a:ext cx="2270125" cy="647700"/>
            </a:xfrm>
            <a:custGeom>
              <a:avLst/>
              <a:gdLst/>
              <a:ahLst/>
              <a:cxnLst/>
              <a:rect l="l" t="t" r="r" b="b"/>
              <a:pathLst>
                <a:path w="2270125" h="647700">
                  <a:moveTo>
                    <a:pt x="2269718" y="0"/>
                  </a:moveTo>
                  <a:lnTo>
                    <a:pt x="0" y="0"/>
                  </a:lnTo>
                  <a:lnTo>
                    <a:pt x="453936" y="647700"/>
                  </a:lnTo>
                  <a:lnTo>
                    <a:pt x="2269718" y="647700"/>
                  </a:lnTo>
                  <a:lnTo>
                    <a:pt x="2269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7996" y="10171"/>
              <a:ext cx="2270125" cy="647700"/>
            </a:xfrm>
            <a:custGeom>
              <a:avLst/>
              <a:gdLst/>
              <a:ahLst/>
              <a:cxnLst/>
              <a:rect l="l" t="t" r="r" b="b"/>
              <a:pathLst>
                <a:path w="2270125" h="647700">
                  <a:moveTo>
                    <a:pt x="453948" y="647700"/>
                  </a:moveTo>
                  <a:lnTo>
                    <a:pt x="0" y="0"/>
                  </a:lnTo>
                  <a:lnTo>
                    <a:pt x="2269731" y="0"/>
                  </a:lnTo>
                  <a:lnTo>
                    <a:pt x="2269731" y="647700"/>
                  </a:lnTo>
                  <a:lnTo>
                    <a:pt x="453948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6600" y="1291"/>
              <a:ext cx="2057400" cy="647700"/>
            </a:xfrm>
            <a:custGeom>
              <a:avLst/>
              <a:gdLst/>
              <a:ahLst/>
              <a:cxnLst/>
              <a:rect l="l" t="t" r="r" b="b"/>
              <a:pathLst>
                <a:path w="2057400" h="647700">
                  <a:moveTo>
                    <a:pt x="2057400" y="0"/>
                  </a:moveTo>
                  <a:lnTo>
                    <a:pt x="0" y="0"/>
                  </a:lnTo>
                  <a:lnTo>
                    <a:pt x="411480" y="647700"/>
                  </a:lnTo>
                  <a:lnTo>
                    <a:pt x="2057400" y="6477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86600" y="1294"/>
              <a:ext cx="2057400" cy="647700"/>
            </a:xfrm>
            <a:custGeom>
              <a:avLst/>
              <a:gdLst/>
              <a:ahLst/>
              <a:cxnLst/>
              <a:rect l="l" t="t" r="r" b="b"/>
              <a:pathLst>
                <a:path w="2057400" h="647700">
                  <a:moveTo>
                    <a:pt x="411479" y="647700"/>
                  </a:moveTo>
                  <a:lnTo>
                    <a:pt x="0" y="0"/>
                  </a:lnTo>
                  <a:lnTo>
                    <a:pt x="2057399" y="0"/>
                  </a:lnTo>
                  <a:lnTo>
                    <a:pt x="2057399" y="647700"/>
                  </a:lnTo>
                  <a:lnTo>
                    <a:pt x="411479" y="647700"/>
                  </a:lnTo>
                  <a:close/>
                </a:path>
              </a:pathLst>
            </a:custGeom>
            <a:ln w="25400">
              <a:solidFill>
                <a:srgbClr val="007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0"/>
              <a:ext cx="1315953" cy="5143499"/>
            </a:xfrm>
            <a:prstGeom prst="rect">
              <a:avLst/>
            </a:prstGeom>
          </p:spPr>
        </p:pic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52829906-35B9-D4E4-9CCF-4812FBA5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68" y="819150"/>
            <a:ext cx="7886700" cy="993775"/>
          </a:xfrm>
        </p:spPr>
        <p:txBody>
          <a:bodyPr/>
          <a:lstStyle/>
          <a:p>
            <a:r>
              <a:rPr lang="en-US" dirty="0">
                <a:solidFill>
                  <a:srgbClr val="080808"/>
                </a:solidFill>
              </a:rPr>
              <a:t>Contact us: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C5FE1-293C-A9F3-988B-F33621233070}"/>
              </a:ext>
            </a:extLst>
          </p:cNvPr>
          <p:cNvSpPr txBox="1"/>
          <p:nvPr/>
        </p:nvSpPr>
        <p:spPr>
          <a:xfrm>
            <a:off x="2209800" y="1962150"/>
            <a:ext cx="57150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2200"/>
            </a:pPr>
            <a:r>
              <a:rPr lang="en-US" dirty="0">
                <a:solidFill>
                  <a:srgbClr val="080808"/>
                </a:solidFill>
              </a:rPr>
              <a:t>Questions?</a:t>
            </a:r>
          </a:p>
          <a:p>
            <a:pPr lvl="0" algn="ctr">
              <a:spcBef>
                <a:spcPts val="440"/>
              </a:spcBef>
              <a:buClr>
                <a:schemeClr val="dk1"/>
              </a:buClr>
              <a:buSzPts val="2200"/>
            </a:pPr>
            <a:r>
              <a:rPr lang="en-US" dirty="0">
                <a:solidFill>
                  <a:srgbClr val="080808"/>
                </a:solidFill>
              </a:rPr>
              <a:t>Please contact Office of Special Education, Compliance</a:t>
            </a:r>
          </a:p>
          <a:p>
            <a:pPr lvl="0" algn="ctr">
              <a:spcBef>
                <a:spcPts val="440"/>
              </a:spcBef>
              <a:buClr>
                <a:schemeClr val="dk1"/>
              </a:buClr>
              <a:buSzPts val="2200"/>
            </a:pPr>
            <a:r>
              <a:rPr lang="en-US" dirty="0">
                <a:solidFill>
                  <a:srgbClr val="080808"/>
                </a:solidFill>
              </a:rPr>
              <a:t>(573) 751-0699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23034-C903-E92F-3F6B-2A0338CEC9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Are We??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2A795-D0F8-9531-19E9-59B7DF305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Google Shape;110;p2" descr="hand clicking compliance button (Provided by Getty Images)">
            <a:extLst>
              <a:ext uri="{FF2B5EF4-FFF2-40B4-BE49-F238E27FC236}">
                <a16:creationId xmlns:a16="http://schemas.microsoft.com/office/drawing/2014/main" id="{ADFDBE3D-A65E-4355-BC05-B414B4FF1F27}"/>
              </a:ext>
            </a:extLst>
          </p:cNvPr>
          <p:cNvPicPr preferRelativeResize="0">
            <a:picLocks noGrp="1"/>
          </p:cNvPicPr>
          <p:nvPr>
            <p:ph sz="quarter" idx="11"/>
          </p:nvPr>
        </p:nvPicPr>
        <p:blipFill rotWithShape="1">
          <a:blip r:embed="rId2">
            <a:alphaModFix/>
          </a:blip>
          <a:srcRect t="26133"/>
          <a:stretch/>
        </p:blipFill>
        <p:spPr>
          <a:xfrm>
            <a:off x="628118" y="819150"/>
            <a:ext cx="7887764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23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4352E-E6FD-38C3-7610-89A98CC27D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617CD-EAC8-76B0-B6FF-C12F4A94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3466-9338-14CF-9C65-CD8BFE0396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5105400" cy="3886200"/>
          </a:xfrm>
        </p:spPr>
        <p:txBody>
          <a:bodyPr>
            <a:normAutofit lnSpcReduction="10000"/>
          </a:bodyPr>
          <a:lstStyle/>
          <a:p>
            <a:pPr marL="482600" lvl="0" indent="-457200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IDEA- Federal Law</a:t>
            </a:r>
          </a:p>
          <a:p>
            <a:pPr marL="939800" lvl="0" indent="-457200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State Law</a:t>
            </a:r>
          </a:p>
          <a:p>
            <a:pPr marL="939800" lvl="0" indent="-457200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State Plan</a:t>
            </a:r>
          </a:p>
          <a:p>
            <a:pPr marL="1427481" lvl="2" indent="-457200">
              <a:spcBef>
                <a:spcPts val="0"/>
              </a:spcBef>
              <a:buClr>
                <a:srgbClr val="000000"/>
              </a:buClr>
              <a:buSzPts val="272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Guidance</a:t>
            </a:r>
          </a:p>
          <a:p>
            <a:pPr marL="1894840" lvl="3" indent="-457200">
              <a:spcBef>
                <a:spcPts val="0"/>
              </a:spcBef>
              <a:buClr>
                <a:srgbClr val="000000"/>
              </a:buClr>
              <a:buSzPts val="256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Standards and Indicator Manual</a:t>
            </a:r>
          </a:p>
          <a:p>
            <a:pPr marL="1894840" lvl="3" indent="-457200">
              <a:spcBef>
                <a:spcPts val="0"/>
              </a:spcBef>
              <a:buClr>
                <a:srgbClr val="000000"/>
              </a:buClr>
              <a:buSzPts val="256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Myths</a:t>
            </a:r>
          </a:p>
          <a:p>
            <a:pPr marL="1894840" lvl="3" indent="-457200">
              <a:spcBef>
                <a:spcPts val="0"/>
              </a:spcBef>
              <a:buClr>
                <a:srgbClr val="000000"/>
              </a:buClr>
              <a:buSzPts val="256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To-do List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EE6BA-B6B3-7F3C-0802-D4DBEB9B7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685" y="824009"/>
            <a:ext cx="2816596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7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E710F-F229-7C3E-9CEA-57A9F72E86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of Compliance Reviewed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529272-06CB-2B20-BAE8-39CB66D21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66A0D-3FAA-2EA5-B99D-D10AFF49BC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428750"/>
            <a:ext cx="7543800" cy="2743200"/>
          </a:xfrm>
        </p:spPr>
        <p:txBody>
          <a:bodyPr/>
          <a:lstStyle/>
          <a:p>
            <a:pPr lvl="0" indent="-463550">
              <a:spcBef>
                <a:spcPts val="640"/>
              </a:spcBef>
              <a:buClr>
                <a:srgbClr val="000000"/>
              </a:buClr>
              <a:buSzPts val="3700"/>
            </a:pPr>
            <a:r>
              <a:rPr lang="en-US" b="1" dirty="0">
                <a:solidFill>
                  <a:srgbClr val="000000"/>
                </a:solidFill>
              </a:rPr>
              <a:t>200 </a:t>
            </a:r>
            <a:r>
              <a:rPr lang="en-US" dirty="0">
                <a:solidFill>
                  <a:srgbClr val="000000"/>
                </a:solidFill>
              </a:rPr>
              <a:t>- Special Education Process</a:t>
            </a:r>
          </a:p>
          <a:p>
            <a:pPr lvl="0" indent="-463550">
              <a:spcBef>
                <a:spcPts val="640"/>
              </a:spcBef>
              <a:buClr>
                <a:srgbClr val="000000"/>
              </a:buClr>
              <a:buSzPts val="3700"/>
            </a:pPr>
            <a:endParaRPr lang="en-US" sz="1600" dirty="0">
              <a:solidFill>
                <a:srgbClr val="000000"/>
              </a:solidFill>
            </a:endParaRPr>
          </a:p>
          <a:p>
            <a:pPr lvl="0" indent="-463550">
              <a:spcBef>
                <a:spcPts val="0"/>
              </a:spcBef>
              <a:buClr>
                <a:srgbClr val="000000"/>
              </a:buClr>
              <a:buSzPts val="3700"/>
            </a:pPr>
            <a:r>
              <a:rPr lang="en-US" b="1" dirty="0">
                <a:solidFill>
                  <a:srgbClr val="000000"/>
                </a:solidFill>
              </a:rPr>
              <a:t>300</a:t>
            </a:r>
            <a:r>
              <a:rPr lang="en-US" dirty="0">
                <a:solidFill>
                  <a:srgbClr val="000000"/>
                </a:solidFill>
              </a:rPr>
              <a:t> – Discipline</a:t>
            </a:r>
          </a:p>
          <a:p>
            <a:pPr lvl="0" indent="-463550">
              <a:spcBef>
                <a:spcPts val="0"/>
              </a:spcBef>
              <a:buClr>
                <a:srgbClr val="000000"/>
              </a:buClr>
              <a:buSzPts val="3700"/>
            </a:pPr>
            <a:endParaRPr lang="en-US" sz="1600" dirty="0">
              <a:solidFill>
                <a:srgbClr val="000000"/>
              </a:solidFill>
            </a:endParaRPr>
          </a:p>
          <a:p>
            <a:pPr lvl="0" indent="-463550">
              <a:spcBef>
                <a:spcPts val="0"/>
              </a:spcBef>
              <a:buClr>
                <a:srgbClr val="000000"/>
              </a:buClr>
              <a:buSzPts val="3700"/>
            </a:pPr>
            <a:r>
              <a:rPr lang="en-US" b="1" dirty="0">
                <a:solidFill>
                  <a:srgbClr val="000000"/>
                </a:solidFill>
              </a:rPr>
              <a:t>600-2100</a:t>
            </a:r>
            <a:r>
              <a:rPr lang="en-US" dirty="0">
                <a:solidFill>
                  <a:srgbClr val="000000"/>
                </a:solidFill>
              </a:rPr>
              <a:t> Eligibility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D66A9-B0A0-08C8-2960-5246856EB3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OSE Compliance Staff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A66BC-AD7C-33F5-FB03-8E4B47944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DF48-013F-C7F4-3492-2F1BB83B01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8839200" cy="2133600"/>
          </a:xfrm>
        </p:spPr>
        <p:txBody>
          <a:bodyPr/>
          <a:lstStyle/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summer 6 supervisors reviewed 180 districts 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about 2 IEPs per day with 8-80 indicators that were answered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801 IEPs reviewed between May and August </a:t>
            </a:r>
          </a:p>
          <a:p>
            <a:endParaRPr lang="en-US" dirty="0"/>
          </a:p>
        </p:txBody>
      </p:sp>
      <p:pic>
        <p:nvPicPr>
          <p:cNvPr id="6" name="Google Shape;135;g37d0d27f6f2_0_22" descr="Heap of papers work stack documents on office desk ,business documents billing and examination to report the summary results annual report for presented. Business offices concept (Provided by Getty Images)">
            <a:extLst>
              <a:ext uri="{FF2B5EF4-FFF2-40B4-BE49-F238E27FC236}">
                <a16:creationId xmlns:a16="http://schemas.microsoft.com/office/drawing/2014/main" id="{B8E83E1C-DC2D-94CB-E9B3-471FB898E50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4475" y="2999375"/>
            <a:ext cx="3960049" cy="199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55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0A797-ED87-B49D-8038-21701AABC3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 Compliance Staff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4570C-43A7-EA75-1CE0-C3F1F42AB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ED3D59-C4E6-D4F3-93CB-1A73C0980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694418"/>
            <a:ext cx="4038601" cy="1931505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6EB08F9-9F4E-56C4-F38A-DCCCD215E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57200" y="719044"/>
            <a:ext cx="877021" cy="1852706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28FF83-B9DF-CE8A-E570-D54EA337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178" y="695467"/>
            <a:ext cx="1258022" cy="19040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FB503C-9013-89D9-A830-AF81446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696988"/>
            <a:ext cx="915062" cy="1874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481A58-3E42-483C-96BF-2F67CC27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098" y="3013539"/>
            <a:ext cx="1009650" cy="16097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44CE25-5093-811B-40E3-66E570682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204" y="3013539"/>
            <a:ext cx="904875" cy="1581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96CD4F-58E4-507C-53A3-30E2E15F8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3013539"/>
            <a:ext cx="9620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297AF-6575-3C5D-FF5D-76708A1E1E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 IEP Goals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015FE-F68F-25BF-54D7-2372D5C99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C807A-C149-BA8A-504D-F1A3A2E757A0}"/>
              </a:ext>
            </a:extLst>
          </p:cNvPr>
          <p:cNvSpPr txBox="1"/>
          <p:nvPr/>
        </p:nvSpPr>
        <p:spPr>
          <a:xfrm>
            <a:off x="1327179" y="660640"/>
            <a:ext cx="7469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200.810.b –The IEP includes goals that are written in terms that are: Specific to a particular skill or behavior to be achieved, Measurable, Attainable (can reasonably be accomplished within the duration of the IEP), Results oriented, and Time-bound (generally happen within one year). </a:t>
            </a:r>
            <a:endParaRPr lang="en-US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B3D51F-675A-974C-5041-FC0B1548F984}"/>
              </a:ext>
            </a:extLst>
          </p:cNvPr>
          <p:cNvSpPr txBox="1"/>
          <p:nvPr/>
        </p:nvSpPr>
        <p:spPr>
          <a:xfrm>
            <a:off x="160867" y="1813577"/>
            <a:ext cx="8839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S.M.A.R.T. Goals Criteria:</a:t>
            </a:r>
            <a:endParaRPr lang="en-US" sz="2000" dirty="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Specific: Goals should be clear and focused.</a:t>
            </a:r>
            <a:endParaRPr lang="en-US" sz="2000" dirty="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Measurable: Progress should be observable and proficiency clearly defined.</a:t>
            </a:r>
            <a:endParaRPr lang="en-US" sz="2000" dirty="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Attainable: Goals should be realistic based on the student’s current performance.</a:t>
            </a:r>
            <a:endParaRPr lang="en-US" sz="2000" dirty="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Results-Oriented: Skills should be educationally relevant.</a:t>
            </a:r>
            <a:endParaRPr lang="en-US" sz="2000" dirty="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Time-Bound: Goals should include a timeline for when they are expected to be met.</a:t>
            </a:r>
            <a:endParaRPr lang="en-US" sz="2000" dirty="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 to the </a:t>
            </a:r>
            <a:r>
              <a:rPr lang="en-US" sz="2000" b="0" i="0" u="sng" strike="noStrike" cap="none" dirty="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November 4, 2021</a:t>
            </a:r>
            <a:r>
              <a:rPr lang="en-US" sz="20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virtual meeting over S.M.A.R.T. Goals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additional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11B1D-4266-8604-4AED-58D5CBA20473}"/>
              </a:ext>
            </a:extLst>
          </p:cNvPr>
          <p:cNvSpPr txBox="1"/>
          <p:nvPr/>
        </p:nvSpPr>
        <p:spPr>
          <a:xfrm>
            <a:off x="6019800" y="4636810"/>
            <a:ext cx="2821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student records,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60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LEAS </a:t>
            </a:r>
          </a:p>
        </p:txBody>
      </p:sp>
      <p:sp>
        <p:nvSpPr>
          <p:cNvPr id="15" name="Google Shape;156;p3">
            <a:extLst>
              <a:ext uri="{FF2B5EF4-FFF2-40B4-BE49-F238E27FC236}">
                <a16:creationId xmlns:a16="http://schemas.microsoft.com/office/drawing/2014/main" id="{75C86728-4200-0831-274A-87742A73647E}"/>
              </a:ext>
            </a:extLst>
          </p:cNvPr>
          <p:cNvSpPr/>
          <p:nvPr/>
        </p:nvSpPr>
        <p:spPr>
          <a:xfrm>
            <a:off x="285779" y="883897"/>
            <a:ext cx="8803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  <a:endParaRPr sz="5400" b="1" i="0" u="none" strike="noStrike" cap="none" dirty="0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49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15DA4-028A-231D-5939-0A96E406A1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#2 Timelines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3C6562-B338-437E-0B8D-8271D6809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Google Shape;166;g3752a2ed032_2_13">
            <a:extLst>
              <a:ext uri="{FF2B5EF4-FFF2-40B4-BE49-F238E27FC236}">
                <a16:creationId xmlns:a16="http://schemas.microsoft.com/office/drawing/2014/main" id="{7C828C67-3D5F-4692-4E7E-7EA874371F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990600" cy="99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5400" b="1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6C647-8DCD-D690-AFBA-BF5115CF2A43}"/>
              </a:ext>
            </a:extLst>
          </p:cNvPr>
          <p:cNvSpPr txBox="1"/>
          <p:nvPr/>
        </p:nvSpPr>
        <p:spPr>
          <a:xfrm>
            <a:off x="1295402" y="855643"/>
            <a:ext cx="78485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200.180.a- Eligibility staffing held within required timelines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2E160-21E2-9E7F-7028-D9BC05E3531E}"/>
              </a:ext>
            </a:extLst>
          </p:cNvPr>
          <p:cNvSpPr txBox="1"/>
          <p:nvPr/>
        </p:nvSpPr>
        <p:spPr>
          <a:xfrm>
            <a:off x="647700" y="1690374"/>
            <a:ext cx="82295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Timeline is 60 calendar days from the date of parent consent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The only acceptable extensions are snow days, agency vacation days, child’s absence due to illness, holidays and summer break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Weekends are not backed out of the 60 calendar day timeline except during winter holiday and summer break</a:t>
            </a:r>
          </a:p>
          <a:p>
            <a:pPr marL="457200" indent="-374650">
              <a:buSzPts val="23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Make every effort to complete within 60 calendar days regardless of whether there may be just cause to extend the timeline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15D41-89BB-6A25-0B73-1D48915DE0A4}"/>
              </a:ext>
            </a:extLst>
          </p:cNvPr>
          <p:cNvSpPr txBox="1"/>
          <p:nvPr/>
        </p:nvSpPr>
        <p:spPr>
          <a:xfrm>
            <a:off x="5715000" y="4762381"/>
            <a:ext cx="4634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>
              <a:buSzPts val="2300"/>
            </a:pPr>
            <a:r>
              <a:rPr lang="en-US" sz="1800" dirty="0"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89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student records, </a:t>
            </a:r>
            <a:r>
              <a:rPr lang="en-US" sz="1800" dirty="0"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26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LEAS</a:t>
            </a: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57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4748F-1722-ADED-4A25-3B541C4EDE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3"/>
            <a:ext cx="6400800" cy="592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127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#3 Reevaluation 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5AF02-B3CC-F56F-EED1-47FCA3A6B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Google Shape;175;p12">
            <a:extLst>
              <a:ext uri="{FF2B5EF4-FFF2-40B4-BE49-F238E27FC236}">
                <a16:creationId xmlns:a16="http://schemas.microsoft.com/office/drawing/2014/main" id="{E5155C9F-D25E-8E0E-30C9-C8EB47132F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819148"/>
            <a:ext cx="914400" cy="92328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5400" b="1" dirty="0">
                <a:solidFill>
                  <a:srgbClr val="0067C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400" b="1" i="0" u="none" strike="noStrike" cap="none" dirty="0">
              <a:solidFill>
                <a:srgbClr val="0067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2030A-3C18-C54B-0481-85F3293E4ADE}"/>
              </a:ext>
            </a:extLst>
          </p:cNvPr>
          <p:cNvSpPr txBox="1"/>
          <p:nvPr/>
        </p:nvSpPr>
        <p:spPr>
          <a:xfrm>
            <a:off x="1490597" y="680629"/>
            <a:ext cx="7501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200.330.a – Documentation is present that the IEP Team and other qualified professionals, as appropriate, reviewed all relevant existing evaluation data on the child: A description of all data reviewed and a summary of the information gained from the review of the data.</a:t>
            </a:r>
            <a:endParaRPr lang="en-US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B7561-47EA-B8A0-97B2-D7AA932F6970}"/>
              </a:ext>
            </a:extLst>
          </p:cNvPr>
          <p:cNvSpPr txBox="1"/>
          <p:nvPr/>
        </p:nvSpPr>
        <p:spPr>
          <a:xfrm>
            <a:off x="138588" y="1809750"/>
            <a:ext cx="8850923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9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 a description of all data reviewed in each performance area for the review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endParaRPr lang="en-US" sz="11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Name of assessment or tool, such as IEP goal data collection or parent survey</a:t>
            </a: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 of information, at least month and year or semester and year</a:t>
            </a: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– teacher, parent,  counselor, administrator, or related service provider</a:t>
            </a: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Must include some information from each IEP team member, including parent</a:t>
            </a: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</a:pPr>
            <a:endParaRPr lang="en-US" sz="11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-US" sz="19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 a summary of information gained in each performance area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endParaRPr lang="en-US" sz="11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 to </a:t>
            </a:r>
            <a:r>
              <a:rPr lang="en-US" sz="1900" i="0" u="sng" strike="noStrike" cap="none" dirty="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October 7, 2021</a:t>
            </a:r>
            <a:r>
              <a:rPr lang="en-US" sz="190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Review of Existing Data</a:t>
            </a:r>
            <a:r>
              <a:rPr lang="en-US" sz="19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Zoom recording for additional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A45EA4-F7F0-A326-F920-7FF4093270C9}"/>
              </a:ext>
            </a:extLst>
          </p:cNvPr>
          <p:cNvSpPr txBox="1"/>
          <p:nvPr/>
        </p:nvSpPr>
        <p:spPr>
          <a:xfrm>
            <a:off x="6172201" y="4730926"/>
            <a:ext cx="281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53 student records,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40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9340"/>
      </p:ext>
    </p:extLst>
  </p:cSld>
  <p:clrMapOvr>
    <a:masterClrMapping/>
  </p:clrMapOvr>
</p:sld>
</file>

<file path=ppt/theme/theme1.xml><?xml version="1.0" encoding="utf-8"?>
<a:theme xmlns:a="http://schemas.openxmlformats.org/drawingml/2006/main" name="DESE Title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" id="{33CA0BF5-224D-423E-BAFA-BF76A54103B4}" vid="{C357DACF-7FE3-4DCF-92A3-AB1B53D737CA}"/>
    </a:ext>
  </a:extLst>
</a:theme>
</file>

<file path=ppt/theme/theme2.xml><?xml version="1.0" encoding="utf-8"?>
<a:theme xmlns:a="http://schemas.openxmlformats.org/drawingml/2006/main" name="DESE 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" id="{33CA0BF5-224D-423E-BAFA-BF76A54103B4}" vid="{E0DE17CB-F39D-4E94-9C60-77D4BDD88A2B}"/>
    </a:ext>
  </a:extLst>
</a:theme>
</file>

<file path=ppt/theme/theme3.xml><?xml version="1.0" encoding="utf-8"?>
<a:theme xmlns:a="http://schemas.openxmlformats.org/drawingml/2006/main" name="DESE Section Divider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" id="{33CA0BF5-224D-423E-BAFA-BF76A54103B4}" vid="{4297CBB4-9C4C-46B0-AB8C-E51FCAF1DD43}"/>
    </a:ext>
  </a:extLst>
</a:theme>
</file>

<file path=ppt/theme/theme4.xml><?xml version="1.0" encoding="utf-8"?>
<a:theme xmlns:a="http://schemas.openxmlformats.org/drawingml/2006/main" name="DESE Closing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" id="{33CA0BF5-224D-423E-BAFA-BF76A54103B4}" vid="{6388B95E-133C-410F-B547-9D47BD404D8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DESE 2022 PPT Template</Template>
  <TotalTime>914</TotalTime>
  <Words>1324</Words>
  <Application>Microsoft Office PowerPoint</Application>
  <PresentationFormat>On-screen Show (16:9)</PresentationFormat>
  <Paragraphs>142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DESE Title Slides</vt:lpstr>
      <vt:lpstr>DESE Content Slides</vt:lpstr>
      <vt:lpstr>DESE Section Dividers</vt:lpstr>
      <vt:lpstr>DESE Closing Slides</vt:lpstr>
      <vt:lpstr>DESE Updates: 2025 Top 10 Non-Compliance Calls</vt:lpstr>
      <vt:lpstr>Who Are We??</vt:lpstr>
      <vt:lpstr>Guidance</vt:lpstr>
      <vt:lpstr>Areas of Compliance Reviewed</vt:lpstr>
      <vt:lpstr>OSE Compliance Staff</vt:lpstr>
      <vt:lpstr>OCE Compliance Staff</vt:lpstr>
      <vt:lpstr>#1 IEP Goals</vt:lpstr>
      <vt:lpstr>#2 Timelines</vt:lpstr>
      <vt:lpstr>#3 Reevaluation RED</vt:lpstr>
      <vt:lpstr>#4 IEP Goal Progress</vt:lpstr>
      <vt:lpstr>#5 Postsecondary Goals</vt:lpstr>
      <vt:lpstr>#6 Consistency with Present Level</vt:lpstr>
      <vt:lpstr>#7 Present Level </vt:lpstr>
      <vt:lpstr>#8 Consistency with Evaluation</vt:lpstr>
      <vt:lpstr>#9 Involvement and Progress</vt:lpstr>
      <vt:lpstr>#10 Procedural Safeguards</vt:lpstr>
      <vt:lpstr>Contact 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Mueller, Gabrielle</dc:creator>
  <cp:lastModifiedBy>Roth, Connie</cp:lastModifiedBy>
  <cp:revision>25</cp:revision>
  <dcterms:created xsi:type="dcterms:W3CDTF">2024-10-16T13:34:03Z</dcterms:created>
  <dcterms:modified xsi:type="dcterms:W3CDTF">2025-09-30T18:53:15Z</dcterms:modified>
</cp:coreProperties>
</file>