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 id="2147483681" r:id="rId5"/>
  </p:sldMasterIdLst>
  <p:notesMasterIdLst>
    <p:notesMasterId r:id="rId56"/>
  </p:notesMasterIdLst>
  <p:sldIdLst>
    <p:sldId id="257" r:id="rId6"/>
    <p:sldId id="258" r:id="rId7"/>
    <p:sldId id="259" r:id="rId8"/>
    <p:sldId id="260" r:id="rId9"/>
    <p:sldId id="261" r:id="rId10"/>
    <p:sldId id="262" r:id="rId11"/>
    <p:sldId id="263" r:id="rId12"/>
    <p:sldId id="264" r:id="rId13"/>
    <p:sldId id="265" r:id="rId14"/>
    <p:sldId id="266" r:id="rId15"/>
    <p:sldId id="310"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5" r:id="rId31"/>
    <p:sldId id="286" r:id="rId32"/>
    <p:sldId id="287" r:id="rId33"/>
    <p:sldId id="304" r:id="rId34"/>
    <p:sldId id="305" r:id="rId35"/>
    <p:sldId id="306" r:id="rId36"/>
    <p:sldId id="307" r:id="rId37"/>
    <p:sldId id="308" r:id="rId38"/>
    <p:sldId id="288" r:id="rId39"/>
    <p:sldId id="289" r:id="rId40"/>
    <p:sldId id="290" r:id="rId41"/>
    <p:sldId id="291" r:id="rId42"/>
    <p:sldId id="292" r:id="rId43"/>
    <p:sldId id="293" r:id="rId44"/>
    <p:sldId id="294" r:id="rId45"/>
    <p:sldId id="295" r:id="rId46"/>
    <p:sldId id="296" r:id="rId47"/>
    <p:sldId id="311" r:id="rId48"/>
    <p:sldId id="297" r:id="rId49"/>
    <p:sldId id="298" r:id="rId50"/>
    <p:sldId id="299" r:id="rId51"/>
    <p:sldId id="300" r:id="rId52"/>
    <p:sldId id="301" r:id="rId53"/>
    <p:sldId id="302" r:id="rId54"/>
    <p:sldId id="303" r:id="rId5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iley Tennesen" initials="" lastIdx="2" clrIdx="0"/>
  <p:cmAuthor id="1" name="Guest User" initials="GU" lastIdx="2" clrIdx="1">
    <p:extLst>
      <p:ext uri="{19B8F6BF-5375-455C-9EA6-DF929625EA0E}">
        <p15:presenceInfo xmlns:p15="http://schemas.microsoft.com/office/powerpoint/2012/main" userId="S::urn:spo:tenantanon#e67cf741-63ca-444f-b1a7-e66daff5b6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C2320-32F2-2884-F621-4ACF5AE30F77}" v="1" dt="2025-08-20T16:03:39.032"/>
    <p1510:client id="{1F6AD9F5-01D5-038B-1B38-F9CADCC6B933}" v="145" dt="2025-08-20T14:25:10.839"/>
    <p1510:client id="{77DCBAFF-7767-7BBD-D4E6-B3BA92C44969}" v="13" dt="2025-08-21T13:37:55.176"/>
    <p1510:client id="{83D8DB2D-755E-728A-DE2E-D4AA49CC8DCC}" v="121" dt="2025-08-19T17:54:19.822"/>
    <p1510:client id="{AB4F030E-5306-7477-552A-42FAE8E8FEE2}" v="4" dt="2025-08-21T14:47:55.081"/>
  </p1510:revLst>
</p1510:revInfo>
</file>

<file path=ppt/tableStyles.xml><?xml version="1.0" encoding="utf-8"?>
<a:tblStyleLst xmlns:a="http://schemas.openxmlformats.org/drawingml/2006/main" def="{A95135BD-6BD9-4DED-A3AE-17BC45CDA8B9}">
  <a:tblStyle styleId="{A95135BD-6BD9-4DED-A3AE-17BC45CDA8B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b="off" i="off"/>
      <a:tcStyle>
        <a:tcBdr/>
        <a:fill>
          <a:solidFill>
            <a:srgbClr val="CACEDA"/>
          </a:solidFill>
        </a:fill>
      </a:tcStyle>
    </a:band1H>
    <a:band2H>
      <a:tcTxStyle b="off" i="off"/>
      <a:tcStyle>
        <a:tcBdr/>
      </a:tcStyle>
    </a:band2H>
    <a:band1V>
      <a:tcTxStyle b="off" i="off"/>
      <a:tcStyle>
        <a:tcBdr/>
        <a:fill>
          <a:solidFill>
            <a:srgbClr val="CACE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2F0BDA7-0AEF-42BD-BF92-FB931F270F5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75d18cdd5c_2_58: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buNone/>
            </a:pPr>
            <a:r>
              <a:rPr lang="en-US"/>
              <a:t>Dawn- </a:t>
            </a:r>
            <a:r>
              <a:rPr lang="en" sz="1400"/>
              <a:t>To Say: Good Morning and welcome back to school!! My name is </a:t>
            </a:r>
            <a:r>
              <a:rPr lang="en"/>
              <a:t>Dawn Lichtenberg </a:t>
            </a:r>
            <a:r>
              <a:rPr lang="en" sz="1400"/>
              <a:t>and I am the </a:t>
            </a:r>
            <a:r>
              <a:rPr lang="en"/>
              <a:t>Northeast City-Regional Professional Development Center Compliance Consultant and my partner today is Bailey Tennesen from the Kansas City Regional Professional Development Center.</a:t>
            </a:r>
            <a:endParaRPr lang="en-US" sz="1400"/>
          </a:p>
        </p:txBody>
      </p:sp>
      <p:sp>
        <p:nvSpPr>
          <p:cNvPr id="208" name="Google Shape;208;g375d18cdd5c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75d18cdd5c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75d18cdd5c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sz="1200">
                <a:solidFill>
                  <a:schemeClr val="dk1"/>
                </a:solidFill>
                <a:latin typeface="Calibri"/>
                <a:ea typeface="Calibri"/>
                <a:cs typeface="Calibri"/>
                <a:sym typeface="Calibri"/>
              </a:rPr>
              <a:t>To Say: Senate Bill 68 has now changed the continued eligibility for Young Child with a Developmental Delay. In summary, this act provides that a child identified as a young child with a developmental delay before attaining the age of eligibility for kindergarten may continue such eligibility as a young child with a developmental delay. The category of young child with a developmental delay shall not be used to determine continuing eligibility for special educational services for a student </a:t>
            </a:r>
            <a:r>
              <a:rPr lang="en" sz="1200" u="sng">
                <a:solidFill>
                  <a:schemeClr val="dk1"/>
                </a:solidFill>
                <a:latin typeface="Calibri"/>
                <a:ea typeface="Calibri"/>
                <a:cs typeface="Calibri"/>
                <a:sym typeface="Calibri"/>
              </a:rPr>
              <a:t>who is seven years of age before August first of a given school year</a:t>
            </a:r>
            <a:r>
              <a:rPr lang="en" sz="1200">
                <a:solidFill>
                  <a:schemeClr val="dk1"/>
                </a:solidFill>
                <a:latin typeface="Calibri"/>
                <a:ea typeface="Calibri"/>
                <a:cs typeface="Calibri"/>
                <a:sym typeface="Calibri"/>
              </a:rPr>
              <a:t>, but eligibility for special educational services may be determined for such students through any other disability category.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To Say: To better understand the YCDD changes, DESE has created these steps to assist our districts. The first question to ask is "is the student eligible for kindergarten or first grade? If the student has passed first grade, YCDD is over and a new eligibility must be determined. If the student is in kindergarten, first grade or repeating either of these, you would proceed to step 2.  The next question you would ask is " when does the child turn 7?". If the student is age 7 before August 1st of the school year, YCDD will not continue. If the student turns 7 August 1st or later, YCDD can continue until the end of grade one. </a:t>
            </a:r>
          </a:p>
        </p:txBody>
      </p:sp>
    </p:spTree>
    <p:extLst>
      <p:ext uri="{BB962C8B-B14F-4D97-AF65-F5344CB8AC3E}">
        <p14:creationId xmlns:p14="http://schemas.microsoft.com/office/powerpoint/2010/main" val="271786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75d18cdd5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75d18cdd5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sz="1200">
                <a:latin typeface="Calibri"/>
                <a:ea typeface="Calibri"/>
                <a:cs typeface="Calibri"/>
                <a:sym typeface="Calibri"/>
              </a:rPr>
              <a:t>To Say: The other big hot topic we have been fielding a lot of questions on is the cell phone policy in Senate Bill 68. </a:t>
            </a:r>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75d18cdd5c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75d18cdd5c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To Say: On July 9th Senate Bill 68 was signed into law. Within this law it mandates that all public and charter schools in Missouri implement a policy restricting student use of personal electronic communication during the school day. This includes cell phones, tablets and smart watches, with exceptions for emergencies and students with documented needs. Devices must be powered off and stored out of sight during the school day, including in classrooms, hallways, and during passing periods and lunch.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The law aims to minimize distractions, prioritize student engagement, and create a more conducive learning environment. Districts have the ability to create their own cell phone policies. We encourage our special education administrators to be apart of that development process. This law is in effect for the 2025-2026 school year and beyond.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75d18cdd5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375d18cdd5c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To Say: Exceptions may be made for students with IEPs or 504 plans requiring device use for instructional, medical, or behavioral support. However, teams need to ask themselves, was this on the IEP prior? Why do they need it now? What can the specific communication device do that would cause it to be within the IEP that maybe their class Ipad or Laptop cannot?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Teams also need to be specific on where, when and how long they can utilize the communication device. Teams need to ask, is this a need or a benefit. A need may be for medical purposes, a benefit would be that they parent wants to be in contact with them at all times.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For example, if a student uses their phone to check their blood sugar levels, they may only need to use it before/after breakfast at school and before/after lunch or for emergency purposes based upon their health needs only. They most likely would be using this either in the nurse's office, or within the first 5 minutes of that morning or lunch class. This would not be a student that gets to have their cell phone out during class. </a:t>
            </a:r>
            <a:endParaRPr sz="1200">
              <a:solidFill>
                <a:schemeClr val="dk1"/>
              </a:solidFill>
              <a:latin typeface="Calibri"/>
              <a:ea typeface="Calibri"/>
              <a:cs typeface="Calibri"/>
              <a:sym typeface="Calibri"/>
            </a:endParaRPr>
          </a:p>
          <a:p>
            <a:pPr marL="0" indent="0">
              <a:buNone/>
            </a:pPr>
            <a:endParaRPr lang="en">
              <a:solidFill>
                <a:srgbClr val="212121"/>
              </a:solidFill>
              <a:sym typeface="Calibri"/>
            </a:endParaRPr>
          </a:p>
          <a:p>
            <a:pPr marL="0" indent="0">
              <a:buNone/>
            </a:pPr>
            <a:r>
              <a:rPr lang="en">
                <a:solidFill>
                  <a:srgbClr val="212121"/>
                </a:solidFill>
                <a:sym typeface="Calibri"/>
              </a:rPr>
              <a:t>If an exception is granted,  share with those staff members who need to be aware of the exception in accordance with FERPA's "legitimate educational interest" standard.  The obligation is on us to share with those who need to know.</a:t>
            </a:r>
            <a:endParaRPr sz="1200">
              <a:solidFill>
                <a:schemeClr val="dk1"/>
              </a:solidFill>
              <a:latin typeface="Calibri"/>
              <a:ea typeface="Calibri"/>
              <a:cs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75d18cdd5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75d18cdd5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Say: Remember there are five outcomes for assisted technology and least restrictive environment. If the team determines that a cell phone is necessary, they would need to justify one of these five reasons. Once again, we should see alignment throughout the entire IEP that documents with data why this is a need. </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75d18cdd5c_2_19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75d18cdd5c_2_194:notes"/>
          <p:cNvSpPr txBox="1">
            <a:spLocks noGrp="1"/>
          </p:cNvSpPr>
          <p:nvPr>
            <p:ph type="body" idx="1"/>
          </p:nvPr>
        </p:nvSpPr>
        <p:spPr>
          <a:xfrm>
            <a:off x="686361" y="4400262"/>
            <a:ext cx="5485109" cy="3600885"/>
          </a:xfrm>
          <a:prstGeom prst="rect">
            <a:avLst/>
          </a:prstGeom>
          <a:noFill/>
          <a:ln>
            <a:noFill/>
          </a:ln>
        </p:spPr>
        <p:txBody>
          <a:bodyPr spcFirstLastPara="1" wrap="square" lIns="81500" tIns="40725" rIns="81500" bIns="40725" anchor="t" anchorCtr="0">
            <a:noAutofit/>
          </a:bodyPr>
          <a:lstStyle/>
          <a:p>
            <a:pPr marL="0" lvl="0" indent="0" algn="l" rtl="0">
              <a:lnSpc>
                <a:spcPct val="100000"/>
              </a:lnSpc>
              <a:spcBef>
                <a:spcPts val="0"/>
              </a:spcBef>
              <a:spcAft>
                <a:spcPts val="0"/>
              </a:spcAft>
              <a:buSzPts val="1300"/>
              <a:buNone/>
            </a:pPr>
            <a:r>
              <a:rPr lang="en" sz="1400"/>
              <a:t>To Say: Now let’s switch gears and discuss Parentally Placed Private School Students</a:t>
            </a:r>
            <a:endParaRPr sz="1400"/>
          </a:p>
        </p:txBody>
      </p:sp>
      <p:sp>
        <p:nvSpPr>
          <p:cNvPr id="310" name="Google Shape;310;g375d18cdd5c_2_194:notes"/>
          <p:cNvSpPr txBox="1">
            <a:spLocks noGrp="1"/>
          </p:cNvSpPr>
          <p:nvPr>
            <p:ph type="sldNum" idx="12"/>
          </p:nvPr>
        </p:nvSpPr>
        <p:spPr>
          <a:xfrm>
            <a:off x="3884240" y="8685068"/>
            <a:ext cx="2972348" cy="459148"/>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SzPts val="1300"/>
              <a:buNone/>
            </a:pPr>
            <a:fld id="{00000000-1234-1234-1234-123412341234}" type="slidenum">
              <a:rPr lang="en"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75d18cdd5c_2_199: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375d18cdd5c_2_199: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400"/>
              <a:t>To Say: District have child find requirements for all students. </a:t>
            </a:r>
            <a:endParaRPr sz="1400"/>
          </a:p>
        </p:txBody>
      </p:sp>
      <p:sp>
        <p:nvSpPr>
          <p:cNvPr id="316" name="Google Shape;316;g375d18cdd5c_2_199: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75d18cdd5c_2_205: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375d18cdd5c_2_205: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200">
                <a:solidFill>
                  <a:schemeClr val="dk1"/>
                </a:solidFill>
                <a:latin typeface="Calibri"/>
                <a:ea typeface="Calibri"/>
                <a:cs typeface="Calibri"/>
                <a:sym typeface="Calibri"/>
              </a:rPr>
              <a:t>To Say: LEA’s must consult with each nonpublic school located within the school district boundaries including homeschooled students. This must happen at least annually, IDEA requires a timely and meaningful consultation among the public school district, officials of private schools, and representatives of parents of parentally placed school children in private, parochial, and homeschools with disabilities within the jurisdiction of the public school district.</a:t>
            </a:r>
            <a:endParaRPr sz="1200">
              <a:solidFill>
                <a:schemeClr val="dk1"/>
              </a:solidFill>
              <a:latin typeface="Calibri"/>
              <a:ea typeface="Calibri"/>
              <a:cs typeface="Calibri"/>
              <a:sym typeface="Calibri"/>
            </a:endParaRPr>
          </a:p>
        </p:txBody>
      </p:sp>
      <p:sp>
        <p:nvSpPr>
          <p:cNvPr id="323" name="Google Shape;323;g375d18cdd5c_2_205: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75d18cdd5c_2_211: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375d18cdd5c_2_211: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200"/>
              <a:t>To Say: When holding your consultation meeting, remember to document any decisions that are made during that process. It is important that you share the completed plan with your nonpublic representative involved in the consultation. The nonpublic affirmation document that is linked on this slide will help you with documenting any decisions that are made. Keep a copy of this affirmation in case anyone asks for it!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*Also utilize the consultation participation guidance document. This provides specific questions that you should include at your consultation meeting.</a:t>
            </a:r>
            <a:endParaRPr sz="1200"/>
          </a:p>
          <a:p>
            <a:pPr marL="0" lvl="0" indent="0" algn="l" rtl="0">
              <a:lnSpc>
                <a:spcPct val="100000"/>
              </a:lnSpc>
              <a:spcBef>
                <a:spcPts val="0"/>
              </a:spcBef>
              <a:spcAft>
                <a:spcPts val="0"/>
              </a:spcAft>
              <a:buSzPts val="1400"/>
              <a:buNone/>
            </a:pPr>
            <a:endParaRPr sz="1200"/>
          </a:p>
        </p:txBody>
      </p:sp>
      <p:sp>
        <p:nvSpPr>
          <p:cNvPr id="330" name="Google Shape;330;g375d18cdd5c_2_211: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75d18cdd5c_2_162: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375d18cdd5c_2_162: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400">
                <a:solidFill>
                  <a:schemeClr val="dk1"/>
                </a:solidFill>
              </a:rPr>
              <a:t>To Say: Today we are going to discuss the following hot topics</a:t>
            </a:r>
            <a:endParaRPr sz="1400">
              <a:solidFill>
                <a:schemeClr val="dk1"/>
              </a:solidFill>
            </a:endParaRPr>
          </a:p>
          <a:p>
            <a:pPr marL="444500" lvl="0" indent="-292100" algn="l" rtl="0">
              <a:lnSpc>
                <a:spcPct val="100000"/>
              </a:lnSpc>
              <a:spcBef>
                <a:spcPts val="0"/>
              </a:spcBef>
              <a:spcAft>
                <a:spcPts val="0"/>
              </a:spcAft>
              <a:buClr>
                <a:schemeClr val="dk1"/>
              </a:buClr>
              <a:buSzPts val="1200"/>
              <a:buChar char="●"/>
            </a:pPr>
            <a:r>
              <a:rPr lang="en" sz="1400">
                <a:solidFill>
                  <a:schemeClr val="dk1"/>
                </a:solidFill>
              </a:rPr>
              <a:t>Policy and Procedures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Standards &amp; Indicators and State Plan Changes</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What this means for local compliance plan</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Senate Bill 68</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Nonpublic Consultation </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C to B transition</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Administrator Checklist Duties</a:t>
            </a:r>
            <a:endParaRPr sz="1400">
              <a:solidFill>
                <a:schemeClr val="dk1"/>
              </a:solidFill>
            </a:endParaRPr>
          </a:p>
          <a:p>
            <a:pPr lvl="1" indent="-317500">
              <a:buSzPts val="1400"/>
            </a:pPr>
            <a:r>
              <a:rPr lang="en" sz="1400">
                <a:solidFill>
                  <a:schemeClr val="dk1"/>
                </a:solidFill>
              </a:rPr>
              <a:t>Missouri School for the Severely Disabled </a:t>
            </a:r>
          </a:p>
          <a:p>
            <a:pPr marL="0" lvl="0" indent="0" algn="l" rtl="0">
              <a:lnSpc>
                <a:spcPct val="100000"/>
              </a:lnSpc>
              <a:spcBef>
                <a:spcPts val="0"/>
              </a:spcBef>
              <a:spcAft>
                <a:spcPts val="0"/>
              </a:spcAft>
              <a:buNone/>
            </a:pPr>
            <a:r>
              <a:rPr lang="en" sz="1400">
                <a:solidFill>
                  <a:schemeClr val="dk1"/>
                </a:solidFill>
              </a:rPr>
              <a:t>And Resources available at your fingertips! </a:t>
            </a:r>
            <a:endParaRPr sz="1400">
              <a:solidFill>
                <a:schemeClr val="dk1"/>
              </a:solidFill>
            </a:endParaRPr>
          </a:p>
          <a:p>
            <a:pPr marL="152400" lvl="0" indent="0" algn="l" rtl="0">
              <a:lnSpc>
                <a:spcPct val="100000"/>
              </a:lnSpc>
              <a:spcBef>
                <a:spcPts val="0"/>
              </a:spcBef>
              <a:spcAft>
                <a:spcPts val="0"/>
              </a:spcAft>
              <a:buClr>
                <a:schemeClr val="dk1"/>
              </a:buClr>
              <a:buSzPts val="1200"/>
              <a:buNone/>
            </a:pPr>
            <a:endParaRPr lang="en" sz="14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75d18cdd5c_2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g375d18cdd5c_2_217: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200"/>
              <a:t>To Say: Some school districts like to hold their consultation in the spring. If your consultation and affirmation was completed in the spring, it is still important to reach out to those nonpublic schools at the beginning of the school year and reaffirm your understanding of the decisions that were made with the nonpublic schools. </a:t>
            </a:r>
            <a:endParaRPr sz="1200"/>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SzPts val="1400"/>
              <a:buNone/>
            </a:pPr>
            <a:r>
              <a:rPr lang="en" sz="1200"/>
              <a:t>Document that you reached out. </a:t>
            </a:r>
            <a:endParaRPr sz="1200"/>
          </a:p>
        </p:txBody>
      </p:sp>
      <p:sp>
        <p:nvSpPr>
          <p:cNvPr id="337" name="Google Shape;337;g375d18cdd5c_2_217: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75d18cdd5c_2_223: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g375d18cdd5c_2_223: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200"/>
              <a:t>To Say: Remember , children who are parentally placed in a private school or homeschool are not entitled to FAPE and would not receive an Individualized Education Plan or IEP. Students would receive an ISP or an Individualized Service Plan. The consultation will determine how, where and by whom services will be provided.</a:t>
            </a:r>
            <a:endParaRPr sz="1200"/>
          </a:p>
        </p:txBody>
      </p:sp>
      <p:sp>
        <p:nvSpPr>
          <p:cNvPr id="344" name="Google Shape;344;g375d18cdd5c_2_223: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75d18cdd5c_2_229: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375d18cdd5c_2_229: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400"/>
              <a:buNone/>
            </a:pPr>
            <a:r>
              <a:rPr lang="en" sz="1200">
                <a:latin typeface="Calibri"/>
                <a:ea typeface="Calibri"/>
                <a:cs typeface="Calibri"/>
                <a:sym typeface="Calibri"/>
              </a:rPr>
              <a:t>To Say:</a:t>
            </a:r>
            <a:endParaRPr sz="1200">
              <a:solidFill>
                <a:schemeClr val="dk1"/>
              </a:solidFill>
              <a:latin typeface="Calibri"/>
              <a:ea typeface="Calibri"/>
              <a:cs typeface="Calibri"/>
              <a:sym typeface="Calibri"/>
            </a:endParaRPr>
          </a:p>
          <a:p>
            <a:pPr marL="0" lvl="0" indent="0" algn="l" rtl="0">
              <a:spcBef>
                <a:spcPts val="360"/>
              </a:spcBef>
              <a:spcAft>
                <a:spcPts val="0"/>
              </a:spcAft>
              <a:buNone/>
            </a:pPr>
            <a:r>
              <a:rPr lang="en" sz="1200">
                <a:solidFill>
                  <a:schemeClr val="dk1"/>
                </a:solidFill>
                <a:latin typeface="Calibri"/>
                <a:ea typeface="Calibri"/>
                <a:cs typeface="Calibri"/>
                <a:sym typeface="Calibri"/>
              </a:rPr>
              <a:t>The Individual Service Plan (ISP) is not the same as an Individual Education Program (IEP).The ISP is not intended to meet FAPE for the student but rather provide equitable services and related services  that the district will provide to the child in light of the decisions made in the consultation process.  ISP must be reviewed and revised annually. OSEP Question &amp; Answers on Serving Children with Disabilities Placed by their Parents in Private Schools is a great resource to utilize if you have further questions. </a:t>
            </a:r>
            <a:endParaRPr sz="1200">
              <a:solidFill>
                <a:schemeClr val="dk1"/>
              </a:solidFill>
              <a:latin typeface="Calibri"/>
              <a:ea typeface="Calibri"/>
              <a:cs typeface="Calibri"/>
              <a:sym typeface="Calibri"/>
            </a:endParaRPr>
          </a:p>
        </p:txBody>
      </p:sp>
      <p:sp>
        <p:nvSpPr>
          <p:cNvPr id="351" name="Google Shape;351;g375d18cdd5c_2_229: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75d18cdd5c_4_148: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375d18cdd5c_4_148:notes"/>
          <p:cNvSpPr txBox="1">
            <a:spLocks noGrp="1"/>
          </p:cNvSpPr>
          <p:nvPr>
            <p:ph type="body" idx="1"/>
          </p:nvPr>
        </p:nvSpPr>
        <p:spPr>
          <a:xfrm>
            <a:off x="686361" y="4400262"/>
            <a:ext cx="5485200" cy="3600900"/>
          </a:xfrm>
          <a:prstGeom prst="rect">
            <a:avLst/>
          </a:prstGeom>
          <a:noFill/>
          <a:ln>
            <a:noFill/>
          </a:ln>
        </p:spPr>
        <p:txBody>
          <a:bodyPr spcFirstLastPara="1" wrap="square" lIns="81500" tIns="40725" rIns="81500" bIns="40725" anchor="t" anchorCtr="0">
            <a:noAutofit/>
          </a:bodyPr>
          <a:lstStyle/>
          <a:p>
            <a:pPr marL="0" indent="0">
              <a:buSzPts val="1300"/>
              <a:buNone/>
            </a:pPr>
            <a:r>
              <a:rPr lang="en-US" sz="1400"/>
              <a:t>Bailey- Next let's discuss some early childhood reminders</a:t>
            </a:r>
            <a:endParaRPr sz="1400"/>
          </a:p>
        </p:txBody>
      </p:sp>
      <p:sp>
        <p:nvSpPr>
          <p:cNvPr id="359" name="Google Shape;359;g375d18cdd5c_4_148:notes"/>
          <p:cNvSpPr txBox="1">
            <a:spLocks noGrp="1"/>
          </p:cNvSpPr>
          <p:nvPr>
            <p:ph type="sldNum" idx="12"/>
          </p:nvPr>
        </p:nvSpPr>
        <p:spPr>
          <a:xfrm>
            <a:off x="3884240" y="8685068"/>
            <a:ext cx="2972400" cy="459000"/>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SzPts val="1300"/>
              <a:buNone/>
            </a:pPr>
            <a:fld id="{00000000-1234-1234-1234-123412341234}" type="slidenum">
              <a:rPr lang="en" sz="1400"/>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75d18cdd5c_2_235: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375d18cdd5c_2_235: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indent="0">
              <a:buClr>
                <a:schemeClr val="dk1"/>
              </a:buClr>
              <a:buNone/>
            </a:pPr>
            <a:r>
              <a:rPr lang="en"/>
              <a:t>To Say: </a:t>
            </a:r>
            <a:r>
              <a:rPr lang="en" sz="1100">
                <a:latin typeface="Arial"/>
                <a:ea typeface="Arial"/>
                <a:cs typeface="Arial"/>
                <a:sym typeface="Arial"/>
              </a:rPr>
              <a:t>It is important to make a good faith effort when making contact once directory information is received for students transitioning from First Steps. This process should mimic the Notice of Meeting Requirements. </a:t>
            </a:r>
            <a:r>
              <a:rPr lang="en"/>
              <a:t>Be mindful of barriers within the home.</a:t>
            </a:r>
            <a:endParaRPr lang="en-US"/>
          </a:p>
          <a:p>
            <a:pPr marL="0" indent="0">
              <a:buNone/>
            </a:pPr>
            <a:endParaRPr lang="en"/>
          </a:p>
          <a:p>
            <a:pPr marL="0" indent="0">
              <a:buNone/>
            </a:pPr>
            <a:r>
              <a:rPr lang="en" sz="1100">
                <a:latin typeface="Arial"/>
                <a:ea typeface="Arial"/>
                <a:cs typeface="Arial"/>
                <a:sym typeface="Arial"/>
              </a:rPr>
              <a:t>Document what information you know. If families have potentially moved and the district has an incorrect address, there is an option to work with the post office to obtain the new mail address. You would need to inquire at your local post office to determine the local process for having the corrected address returned to the school, so then the district can make contact at the new address. </a:t>
            </a:r>
            <a:endParaRPr lang="en-US"/>
          </a:p>
        </p:txBody>
      </p:sp>
      <p:sp>
        <p:nvSpPr>
          <p:cNvPr id="365" name="Google Shape;365;g375d18cdd5c_2_235: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75d18cdd5c_2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375d18cdd5c_2_241: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indent="0">
              <a:buSzPts val="1400"/>
              <a:buNone/>
            </a:pPr>
            <a:r>
              <a:rPr lang="en" sz="1200">
                <a:solidFill>
                  <a:schemeClr val="dk1"/>
                </a:solidFill>
              </a:rPr>
              <a:t>To Say: LEAD-K is a national campaign to promote language acquisition and kindergarten-readiness for children aged 0-5 who are deaf and hard of hearing. Missouri passed House Bill 447 in August 2023. This campaign a</a:t>
            </a:r>
            <a:r>
              <a:rPr lang="en">
                <a:solidFill>
                  <a:schemeClr val="dk1"/>
                </a:solidFill>
              </a:rPr>
              <a:t>ims to ensure deaf and hard-of-hearing children have strong language foundations, specifically American Sign Language (ASL) and English, for kindergarten readiness and future success</a:t>
            </a:r>
            <a:r>
              <a:rPr lang="en" sz="1200">
                <a:solidFill>
                  <a:schemeClr val="dk1"/>
                </a:solidFill>
              </a:rPr>
              <a:t>.</a:t>
            </a:r>
            <a:endParaRPr sz="1200">
              <a:solidFill>
                <a:schemeClr val="dk1"/>
              </a:solidFill>
            </a:endParaRPr>
          </a:p>
          <a:p>
            <a:pPr marL="0" lvl="0" indent="0" algn="l" rtl="0">
              <a:lnSpc>
                <a:spcPct val="100000"/>
              </a:lnSpc>
              <a:spcBef>
                <a:spcPts val="0"/>
              </a:spcBef>
              <a:spcAft>
                <a:spcPts val="0"/>
              </a:spcAft>
              <a:buSzPts val="1400"/>
              <a:buNone/>
            </a:pPr>
            <a:endParaRPr sz="1200"/>
          </a:p>
        </p:txBody>
      </p:sp>
      <p:sp>
        <p:nvSpPr>
          <p:cNvPr id="372" name="Google Shape;372;g375d18cdd5c_2_241: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75d18cdd5c_2_255:notes"/>
          <p:cNvSpPr>
            <a:spLocks noGrp="1" noRot="1" noChangeAspect="1"/>
          </p:cNvSpPr>
          <p:nvPr>
            <p:ph type="sldImg" idx="2"/>
          </p:nvPr>
        </p:nvSpPr>
        <p:spPr>
          <a:xfrm>
            <a:off x="397565" y="685488"/>
            <a:ext cx="606287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375d18cdd5c_2_255: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indent="0">
              <a:buSzPts val="1400"/>
              <a:buNone/>
            </a:pPr>
            <a:r>
              <a:rPr lang="en" sz="1400"/>
              <a:t>To Say: Another important reminder is to have discussion on how to service our early childhood students. Keep in mind the least restrictive environment that is needed to provide FAPE to the student. Even if we have a full time ECSE program the student may not need to attend the full day ECSE program to meet FAPE in their IEP, they may be able to attend a general education preschool program as well. Make sure each decision is individualized.</a:t>
            </a:r>
            <a:endParaRPr sz="1400"/>
          </a:p>
        </p:txBody>
      </p:sp>
      <p:sp>
        <p:nvSpPr>
          <p:cNvPr id="387" name="Google Shape;387;g375d18cdd5c_2_255:notes"/>
          <p:cNvSpPr txBox="1">
            <a:spLocks noGrp="1"/>
          </p:cNvSpPr>
          <p:nvPr>
            <p:ph type="sldNum" idx="12"/>
          </p:nvPr>
        </p:nvSpPr>
        <p:spPr>
          <a:xfrm>
            <a:off x="3884613" y="8685213"/>
            <a:ext cx="2971761" cy="457082"/>
          </a:xfrm>
          <a:prstGeom prst="rect">
            <a:avLst/>
          </a:prstGeom>
          <a:noFill/>
          <a:ln>
            <a:noFill/>
          </a:ln>
        </p:spPr>
        <p:txBody>
          <a:bodyPr spcFirstLastPara="1" wrap="square" lIns="91325" tIns="45650" rIns="91325" bIns="4565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sz="1400"/>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375d18cdd5c_4_158: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375d18cdd5c_4_158:notes"/>
          <p:cNvSpPr txBox="1">
            <a:spLocks noGrp="1"/>
          </p:cNvSpPr>
          <p:nvPr>
            <p:ph type="body" idx="1"/>
          </p:nvPr>
        </p:nvSpPr>
        <p:spPr>
          <a:xfrm>
            <a:off x="686361" y="4400262"/>
            <a:ext cx="5485200" cy="3600900"/>
          </a:xfrm>
          <a:prstGeom prst="rect">
            <a:avLst/>
          </a:prstGeom>
          <a:noFill/>
          <a:ln>
            <a:noFill/>
          </a:ln>
        </p:spPr>
        <p:txBody>
          <a:bodyPr spcFirstLastPara="1" wrap="square" lIns="81500" tIns="40725" rIns="81500" bIns="40725" anchor="t" anchorCtr="0">
            <a:noAutofit/>
          </a:bodyPr>
          <a:lstStyle/>
          <a:p>
            <a:pPr marL="0" indent="0">
              <a:buSzPts val="1300"/>
              <a:buNone/>
            </a:pPr>
            <a:r>
              <a:rPr lang="en" sz="1400"/>
              <a:t>To Say: The standards and indicators 100’s section has the administrator checklist. This is a list of required activities that districts must complete, that includes timeframe expectations. Now is the perfect time to review the 100’s document. </a:t>
            </a:r>
            <a:endParaRPr sz="1400"/>
          </a:p>
        </p:txBody>
      </p:sp>
      <p:sp>
        <p:nvSpPr>
          <p:cNvPr id="394" name="Google Shape;394;g375d18cdd5c_4_158:notes"/>
          <p:cNvSpPr txBox="1">
            <a:spLocks noGrp="1"/>
          </p:cNvSpPr>
          <p:nvPr>
            <p:ph type="sldNum" idx="12"/>
          </p:nvPr>
        </p:nvSpPr>
        <p:spPr>
          <a:xfrm>
            <a:off x="3884240" y="8685068"/>
            <a:ext cx="2972400" cy="459000"/>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SzPts val="1300"/>
              <a:buNone/>
            </a:pPr>
            <a:fld id="{00000000-1234-1234-1234-123412341234}" type="slidenum">
              <a:rPr lang="en" sz="1400"/>
              <a:t>27</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75d18cdd5c_4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75d18cdd5c_4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Say: This is a friendly reminder that all special education administrators need to become familiar with the Administrators Checklist (section 100 of the standards and indicators). We ask that you review your practices and procedures and ensure full alignment and are within compliance. If this is your first year as a director and are unsure what to do, we have you covered! Last year, Compliance Consultants Julie Harris and Leasa Day, walked us through the ins and outs! If you visit the special education director resource page and click on the 2024-2025 Topic Resource Tab and scroll down to September 5th, you will find a one hour quick hit on the administrators checklist. </a:t>
            </a:r>
            <a:endParaRPr/>
          </a:p>
          <a:p>
            <a:pPr marL="0" lvl="0" indent="0" algn="l" rtl="0">
              <a:spcBef>
                <a:spcPts val="0"/>
              </a:spcBef>
              <a:spcAft>
                <a:spcPts val="0"/>
              </a:spcAft>
              <a:buNone/>
            </a:pPr>
            <a:endParaRPr/>
          </a:p>
          <a:p>
            <a:pPr marL="0" lvl="0" indent="0" algn="l" rtl="0">
              <a:spcBef>
                <a:spcPts val="0"/>
              </a:spcBef>
              <a:spcAft>
                <a:spcPts val="0"/>
              </a:spcAft>
              <a:buNone/>
            </a:pPr>
            <a:r>
              <a:rPr lang="en"/>
              <a:t>This training includes discussions surrounding: public awareness activities, confidentiality training, access to records, hearing aids/devices, related service billing, RTI, paraprofessional requirements, parentally placed private school students with disabilities, contractual services, state board operated programs, destruction of records, release of information, transfer of rights, accessible materials, and Independent Educational Evaluations!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a:extLst>
            <a:ext uri="{FF2B5EF4-FFF2-40B4-BE49-F238E27FC236}">
              <a16:creationId xmlns:a16="http://schemas.microsoft.com/office/drawing/2014/main" id="{FDDFA4B6-23F0-FF24-F140-AB74E63691D4}"/>
            </a:ext>
          </a:extLst>
        </p:cNvPr>
        <p:cNvGrpSpPr/>
        <p:nvPr/>
      </p:nvGrpSpPr>
      <p:grpSpPr>
        <a:xfrm>
          <a:off x="0" y="0"/>
          <a:ext cx="0" cy="0"/>
          <a:chOff x="0" y="0"/>
          <a:chExt cx="0" cy="0"/>
        </a:xfrm>
      </p:grpSpPr>
      <p:sp>
        <p:nvSpPr>
          <p:cNvPr id="392" name="Google Shape;392;g375d18cdd5c_4_158:notes">
            <a:extLst>
              <a:ext uri="{FF2B5EF4-FFF2-40B4-BE49-F238E27FC236}">
                <a16:creationId xmlns:a16="http://schemas.microsoft.com/office/drawing/2014/main" id="{C5751AF5-CA26-921A-8EAD-AABA1F999B1E}"/>
              </a:ext>
            </a:extLst>
          </p:cNvPr>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375d18cdd5c_4_158:notes">
            <a:extLst>
              <a:ext uri="{FF2B5EF4-FFF2-40B4-BE49-F238E27FC236}">
                <a16:creationId xmlns:a16="http://schemas.microsoft.com/office/drawing/2014/main" id="{1944103B-95F1-D894-DDB6-C251526FE570}"/>
              </a:ext>
            </a:extLst>
          </p:cNvPr>
          <p:cNvSpPr txBox="1">
            <a:spLocks noGrp="1"/>
          </p:cNvSpPr>
          <p:nvPr>
            <p:ph type="body" idx="1"/>
          </p:nvPr>
        </p:nvSpPr>
        <p:spPr>
          <a:xfrm>
            <a:off x="686361" y="4400262"/>
            <a:ext cx="5485200" cy="3600900"/>
          </a:xfrm>
          <a:prstGeom prst="rect">
            <a:avLst/>
          </a:prstGeom>
          <a:noFill/>
          <a:ln>
            <a:noFill/>
          </a:ln>
        </p:spPr>
        <p:txBody>
          <a:bodyPr spcFirstLastPara="1" wrap="square" lIns="81500" tIns="40725" rIns="81500" bIns="40725" anchor="t" anchorCtr="0">
            <a:noAutofit/>
          </a:bodyPr>
          <a:lstStyle/>
          <a:p>
            <a:pPr marL="0" indent="0">
              <a:buNone/>
            </a:pPr>
            <a:r>
              <a:rPr lang="en" sz="1400"/>
              <a:t>To Say: </a:t>
            </a:r>
            <a:endParaRPr lang="en-US"/>
          </a:p>
          <a:p>
            <a:pPr marL="0" indent="0">
              <a:buNone/>
            </a:pPr>
            <a:r>
              <a:rPr lang="en" sz="1400"/>
              <a:t>In May, D</a:t>
            </a:r>
            <a:r>
              <a:rPr lang="en">
                <a:solidFill>
                  <a:srgbClr val="212121"/>
                </a:solidFill>
              </a:rPr>
              <a:t>ESE leaders presented possible solutions to the Board to improve services at MSSD. Those solutions were designed to strengthen educational opportunities for both students currently enrolled within MSSD along with all students with extensive support needs (ESN) throughout Missouri</a:t>
            </a:r>
            <a:endParaRPr lang="en-US"/>
          </a:p>
        </p:txBody>
      </p:sp>
      <p:sp>
        <p:nvSpPr>
          <p:cNvPr id="394" name="Google Shape;394;g375d18cdd5c_4_158:notes">
            <a:extLst>
              <a:ext uri="{FF2B5EF4-FFF2-40B4-BE49-F238E27FC236}">
                <a16:creationId xmlns:a16="http://schemas.microsoft.com/office/drawing/2014/main" id="{09C0D2F3-FC13-91B6-D621-2EF201490295}"/>
              </a:ext>
            </a:extLst>
          </p:cNvPr>
          <p:cNvSpPr txBox="1">
            <a:spLocks noGrp="1"/>
          </p:cNvSpPr>
          <p:nvPr>
            <p:ph type="sldNum" idx="12"/>
          </p:nvPr>
        </p:nvSpPr>
        <p:spPr>
          <a:xfrm>
            <a:off x="3884240" y="8685068"/>
            <a:ext cx="2972400" cy="459000"/>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SzPts val="1300"/>
              <a:buNone/>
            </a:pPr>
            <a:fld id="{00000000-1234-1234-1234-123412341234}" type="slidenum">
              <a:rPr lang="en" sz="1400"/>
              <a:t>29</a:t>
            </a:fld>
            <a:endParaRPr sz="1400"/>
          </a:p>
        </p:txBody>
      </p:sp>
    </p:spTree>
    <p:extLst>
      <p:ext uri="{BB962C8B-B14F-4D97-AF65-F5344CB8AC3E}">
        <p14:creationId xmlns:p14="http://schemas.microsoft.com/office/powerpoint/2010/main" val="379692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5d18cdd5c_4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75d18cdd5c_4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latin typeface="Calibri"/>
                <a:ea typeface="Calibri"/>
                <a:cs typeface="Calibri"/>
              </a:rPr>
              <a:t>To Say: </a:t>
            </a:r>
            <a:r>
              <a:rPr lang="en"/>
              <a:t>On August 12th, the Missouri State Board of Education met. </a:t>
            </a:r>
            <a:r>
              <a:rPr lang="en-US">
                <a:latin typeface="Calibri"/>
                <a:ea typeface="Calibri"/>
                <a:cs typeface="Calibri"/>
              </a:rPr>
              <a:t>The State Board of Education approved the recommendation by the Missouri Department of Elementary and Secondary Education (DESE) to permanently close 12 DESE-Operated Missouri Schools for the Severely Disabled by next year. </a:t>
            </a:r>
            <a:br>
              <a:rPr lang="en-US"/>
            </a:br>
            <a:endParaRPr lang="en-US"/>
          </a:p>
        </p:txBody>
      </p:sp>
    </p:spTree>
    <p:extLst>
      <p:ext uri="{BB962C8B-B14F-4D97-AF65-F5344CB8AC3E}">
        <p14:creationId xmlns:p14="http://schemas.microsoft.com/office/powerpoint/2010/main" val="3168055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To Say: Six of the twelve schools will close permanently effective immediately.  These schools had already been temporarily consolidated </a:t>
            </a:r>
            <a:r>
              <a:rPr lang="en-US">
                <a:solidFill>
                  <a:srgbClr val="212121"/>
                </a:solidFill>
              </a:rPr>
              <a:t>due to staff vacancies. The following schools are affected: Briarwood, Lakeview Woods, Gateway/Hubert Wheeler, Rolling Meadow, Delmar Cobble and Ozark Hills.</a:t>
            </a:r>
            <a:endParaRPr lang="en-US">
              <a:latin typeface="Calibri"/>
              <a:ea typeface="Calibri"/>
              <a:cs typeface="Calibri"/>
            </a:endParaRPr>
          </a:p>
        </p:txBody>
      </p:sp>
    </p:spTree>
    <p:extLst>
      <p:ext uri="{BB962C8B-B14F-4D97-AF65-F5344CB8AC3E}">
        <p14:creationId xmlns:p14="http://schemas.microsoft.com/office/powerpoint/2010/main" val="1936247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ea typeface="Calibri"/>
                <a:cs typeface="Calibri"/>
              </a:rPr>
              <a:t>To Say: The other six schools will close at the end of the 25-26 school year. The following schools affected are:</a:t>
            </a:r>
          </a:p>
          <a:p>
            <a:pPr>
              <a:buNone/>
            </a:pPr>
            <a:r>
              <a:rPr lang="en-US">
                <a:latin typeface="Calibri"/>
                <a:ea typeface="Calibri"/>
                <a:cs typeface="Calibri"/>
              </a:rPr>
              <a:t>Citadel, College View, Crowley Ridge, Dogwood Hills, Lillian Schaper and Prairie View. </a:t>
            </a:r>
          </a:p>
        </p:txBody>
      </p:sp>
    </p:spTree>
    <p:extLst>
      <p:ext uri="{BB962C8B-B14F-4D97-AF65-F5344CB8AC3E}">
        <p14:creationId xmlns:p14="http://schemas.microsoft.com/office/powerpoint/2010/main" val="1036807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solidFill>
                  <a:srgbClr val="212121"/>
                </a:solidFill>
              </a:rPr>
              <a:t>To Say: Throughout the last two years, DESE worked with Public Consulting Group LLC (PCG) and Capital Asset Engineering to independently evaluate the operational and educational programming of MSSD to ensure students within the program receive the highest quality educational opportunities. In September 2024, a Long-Range Planning Advisory Committee (LRPAC), made up of more than 50 stakeholders, was established to review the findings of the PCG study and make recommendations to the Board. </a:t>
            </a:r>
            <a:endParaRPr lang="en-US">
              <a:ea typeface="Calibri"/>
            </a:endParaRPr>
          </a:p>
          <a:p>
            <a:pPr marL="0" indent="0">
              <a:buNone/>
            </a:pPr>
            <a:endParaRPr lang="en-US">
              <a:solidFill>
                <a:srgbClr val="212121"/>
              </a:solidFill>
            </a:endParaRPr>
          </a:p>
          <a:p>
            <a:pPr marL="171450" indent="-171450">
              <a:spcBef>
                <a:spcPts val="640"/>
              </a:spcBef>
            </a:pPr>
            <a:r>
              <a:rPr lang="en-US">
                <a:solidFill>
                  <a:srgbClr val="212121"/>
                </a:solidFill>
              </a:rPr>
              <a:t>During this extensive project, the LRPAC identified many strengths among MSSD’s work, including staff and leadership who are supportive and knowledgeable and team members who provide a caring environment for students. The LRPAC also recognized several unique challenges MSSD face. </a:t>
            </a:r>
          </a:p>
          <a:p>
            <a:pPr marL="171450" indent="-171450">
              <a:spcBef>
                <a:spcPts val="640"/>
              </a:spcBef>
            </a:pPr>
            <a:r>
              <a:rPr lang="en-US" b="1">
                <a:solidFill>
                  <a:schemeClr val="tx1"/>
                </a:solidFill>
              </a:rPr>
              <a:t>Enrollment:</a:t>
            </a:r>
            <a:r>
              <a:rPr lang="en-US">
                <a:solidFill>
                  <a:schemeClr val="tx1"/>
                </a:solidFill>
              </a:rPr>
              <a:t> MSSD has experienced a 36 percent enrollment decline during the last 16 years (1,033 to 660 students statewide).</a:t>
            </a:r>
            <a:endParaRPr lang="en-US">
              <a:solidFill>
                <a:srgbClr val="212121"/>
              </a:solidFill>
            </a:endParaRPr>
          </a:p>
          <a:p>
            <a:pPr marL="171450" indent="-171450">
              <a:spcBef>
                <a:spcPts val="640"/>
              </a:spcBef>
            </a:pPr>
            <a:r>
              <a:rPr lang="en-US" b="1">
                <a:solidFill>
                  <a:schemeClr val="tx1"/>
                </a:solidFill>
              </a:rPr>
              <a:t>Staff recruitment and retention</a:t>
            </a:r>
            <a:r>
              <a:rPr lang="en-US">
                <a:solidFill>
                  <a:schemeClr val="tx1"/>
                </a:solidFill>
              </a:rPr>
              <a:t>: There is currently a 23 percent vacancy rate among MSSD staff (115 vacant positions), along with a high turnover rate in MSSD leadership roles.</a:t>
            </a:r>
            <a:endParaRPr lang="en-US">
              <a:solidFill>
                <a:srgbClr val="212121"/>
              </a:solidFill>
            </a:endParaRPr>
          </a:p>
          <a:p>
            <a:pPr marL="0" indent="0">
              <a:buNone/>
            </a:pPr>
            <a:endParaRPr lang="en-US">
              <a:solidFill>
                <a:srgbClr val="212121"/>
              </a:solidFill>
              <a:ea typeface="Calibri"/>
            </a:endParaRPr>
          </a:p>
        </p:txBody>
      </p:sp>
    </p:spTree>
    <p:extLst>
      <p:ext uri="{BB962C8B-B14F-4D97-AF65-F5344CB8AC3E}">
        <p14:creationId xmlns:p14="http://schemas.microsoft.com/office/powerpoint/2010/main" val="4213886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75d18cdd5c_2_261: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indent="0">
              <a:buNone/>
            </a:pPr>
            <a:r>
              <a:rPr lang="en-US"/>
              <a:t>Next let's talk about some resources that all directors have at their finger tips~ </a:t>
            </a:r>
            <a:endParaRPr/>
          </a:p>
        </p:txBody>
      </p:sp>
      <p:sp>
        <p:nvSpPr>
          <p:cNvPr id="405" name="Google Shape;405;g375d18cdd5c_2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75d18cdd5c_2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375d18cdd5c_2_266: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buClr>
                <a:schemeClr val="dk1"/>
              </a:buClr>
              <a:buSzPts val="1200"/>
              <a:buNone/>
            </a:pPr>
            <a:r>
              <a:rPr lang="en-US" sz="1400"/>
              <a:t>To Say: DESE data will be conducting zoom meetings to assist our districts. Their first meeting will be on learning how to read your end of year summary report. This meeting will be held August 28th at 2:00 PM. </a:t>
            </a:r>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75d18cdd5c_2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375d18cdd5c_2_272: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buClr>
                <a:schemeClr val="dk1"/>
              </a:buClr>
              <a:buSzPts val="1200"/>
              <a:buNone/>
            </a:pPr>
            <a:r>
              <a:rPr lang="en-US" sz="1400"/>
              <a:t>To say: In September, DESE Data will discuss the October Cycle Data. </a:t>
            </a:r>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75d18cdd5c_2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375d18cdd5c_2_278:notes"/>
          <p:cNvSpPr txBox="1">
            <a:spLocks noGrp="1"/>
          </p:cNvSpPr>
          <p:nvPr>
            <p:ph type="body" idx="1"/>
          </p:nvPr>
        </p:nvSpPr>
        <p:spPr>
          <a:xfrm>
            <a:off x="685800" y="4343400"/>
            <a:ext cx="5486400" cy="4114800"/>
          </a:xfrm>
          <a:prstGeom prst="rect">
            <a:avLst/>
          </a:prstGeom>
          <a:noFill/>
          <a:ln>
            <a:noFill/>
          </a:ln>
        </p:spPr>
        <p:txBody>
          <a:bodyPr spcFirstLastPara="1" wrap="square" lIns="91325" tIns="45650" rIns="91325" bIns="45650" anchor="t" anchorCtr="0">
            <a:noAutofit/>
          </a:bodyPr>
          <a:lstStyle/>
          <a:p>
            <a:pPr marL="0" indent="0">
              <a:buClr>
                <a:schemeClr val="dk1"/>
              </a:buClr>
              <a:buSzPts val="1200"/>
              <a:buNone/>
            </a:pPr>
            <a:r>
              <a:rPr lang="en-US" sz="1400"/>
              <a:t>To Say: Finally DESE Data will have a Q&amp;A session on October 16th at 2:00 PM to cater to the specific needs of our districts. Please take advantage of these zoom meetings. </a:t>
            </a:r>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75d18cdd5c_4_112: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indent="0">
              <a:buNone/>
            </a:pPr>
            <a:r>
              <a:rPr lang="en-US"/>
              <a:t>To Say: The next resource we would like to share with you is our DESE Special Education Finance Trainings.</a:t>
            </a:r>
            <a:endParaRPr/>
          </a:p>
        </p:txBody>
      </p:sp>
      <p:sp>
        <p:nvSpPr>
          <p:cNvPr id="432" name="Google Shape;432;g375d18cdd5c_4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75d18cdd5c_2_284:notes"/>
          <p:cNvSpPr txBox="1">
            <a:spLocks noGrp="1"/>
          </p:cNvSpPr>
          <p:nvPr>
            <p:ph type="body" idx="1"/>
          </p:nvPr>
        </p:nvSpPr>
        <p:spPr>
          <a:xfrm>
            <a:off x="685800" y="4343400"/>
            <a:ext cx="5486283" cy="4114918"/>
          </a:xfrm>
          <a:prstGeom prst="rect">
            <a:avLst/>
          </a:prstGeom>
          <a:noFill/>
          <a:ln>
            <a:noFill/>
          </a:ln>
        </p:spPr>
        <p:txBody>
          <a:bodyPr spcFirstLastPara="1" wrap="square" lIns="91325" tIns="45650" rIns="91325" bIns="45650" anchor="t" anchorCtr="0">
            <a:noAutofit/>
          </a:bodyPr>
          <a:lstStyle/>
          <a:p>
            <a:pPr marL="0" indent="0">
              <a:buNone/>
            </a:pPr>
            <a:r>
              <a:rPr lang="en" sz="1400"/>
              <a:t>To Say: The special education finance training webinars can be found on the DESE special education webpage. Go to the green tab that says finance in the center. Once on the finance webpage, on the left hand side in the grey box, at the bottom click on Special Education Finance Trainings. From there you will find monthly webinars as well as 14 training modules and activities that have already been created that you can watch on-demand! </a:t>
            </a:r>
            <a:endParaRPr lang="en-US"/>
          </a:p>
        </p:txBody>
      </p:sp>
      <p:sp>
        <p:nvSpPr>
          <p:cNvPr id="438" name="Google Shape;438;g375d18cdd5c_2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75d18cdd5c_4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75d18cdd5c_4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Say: As of now, no changes to the Missouri Standards and Indicators have been made for the 2025-2026 school year.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3736f0b1533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3736f0b153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To Say: The special education finance live webinars will be held the first Tuesday of the month from 9-10 AM.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75d18cdd5c_4_117:notes"/>
          <p:cNvSpPr>
            <a:spLocks noGrp="1" noRot="1" noChangeAspect="1"/>
          </p:cNvSpPr>
          <p:nvPr>
            <p:ph type="sldImg" idx="2"/>
          </p:nvPr>
        </p:nvSpPr>
        <p:spPr>
          <a:xfrm>
            <a:off x="701951" y="1143000"/>
            <a:ext cx="5454000" cy="3085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375d18cdd5c_4_117:notes"/>
          <p:cNvSpPr txBox="1">
            <a:spLocks noGrp="1"/>
          </p:cNvSpPr>
          <p:nvPr>
            <p:ph type="body" idx="1"/>
          </p:nvPr>
        </p:nvSpPr>
        <p:spPr>
          <a:xfrm>
            <a:off x="686361" y="4400262"/>
            <a:ext cx="5485200" cy="3600900"/>
          </a:xfrm>
          <a:prstGeom prst="rect">
            <a:avLst/>
          </a:prstGeom>
          <a:noFill/>
          <a:ln>
            <a:noFill/>
          </a:ln>
        </p:spPr>
        <p:txBody>
          <a:bodyPr spcFirstLastPara="1" wrap="square" lIns="81500" tIns="40725" rIns="81500" bIns="40725" anchor="t" anchorCtr="0">
            <a:noAutofit/>
          </a:bodyPr>
          <a:lstStyle/>
          <a:p>
            <a:pPr marL="0" indent="0">
              <a:buSzPts val="1300"/>
              <a:buNone/>
            </a:pPr>
            <a:r>
              <a:rPr lang="en" sz="1400"/>
              <a:t>Bailey: Next we have some amazing special education effective practice resources that we want to make sure you are familiar with. </a:t>
            </a:r>
          </a:p>
        </p:txBody>
      </p:sp>
      <p:sp>
        <p:nvSpPr>
          <p:cNvPr id="456" name="Google Shape;456;g375d18cdd5c_4_117:notes"/>
          <p:cNvSpPr txBox="1">
            <a:spLocks noGrp="1"/>
          </p:cNvSpPr>
          <p:nvPr>
            <p:ph type="sldNum" idx="12"/>
          </p:nvPr>
        </p:nvSpPr>
        <p:spPr>
          <a:xfrm>
            <a:off x="3884240" y="8685068"/>
            <a:ext cx="2972400" cy="459000"/>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400"/>
              <a:t>41</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75d18cdd5c_4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75d18cdd5c_4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To Say: When you go to the DESE special education webpage and click on the blue tab that says effective practices, you will notice that there is a variety of resources at your fingertips. A couple we would like to highlight is paraprofessional resources. This will populate national and state resources as well as a paraprofessional webinar series. </a:t>
            </a:r>
          </a:p>
          <a:p>
            <a:pPr marL="0" indent="0">
              <a:buNone/>
            </a:pPr>
            <a:endParaRPr lang="en-US"/>
          </a:p>
          <a:p>
            <a:pPr marL="0" indent="0">
              <a:buNone/>
            </a:pPr>
            <a:r>
              <a:rPr lang="en-US"/>
              <a:t>On the effective practice page, we also have post-secondary transition resources for all! This includes all the transition training institute handouts and resources as well as the Missouri Transition Planning resource locator, information on our postsecondary transition liaisons, pre-</a:t>
            </a:r>
            <a:r>
              <a:rPr lang="en-US" err="1"/>
              <a:t>ets</a:t>
            </a:r>
            <a:r>
              <a:rPr lang="en-US"/>
              <a:t> &amp; vocational rehabilitation information. </a:t>
            </a:r>
          </a:p>
          <a:p>
            <a:pPr marL="0" indent="0">
              <a:buNone/>
            </a:pPr>
            <a:endParaRPr lang="en-US"/>
          </a:p>
          <a:p>
            <a:pPr marL="0" indent="0">
              <a:buNone/>
            </a:pPr>
            <a:r>
              <a:rPr lang="en-US"/>
              <a:t>The last resource on our effective practice webpage that we would like to highlight is the Virtual Learning Platform. This can be located on the left side in the grey bar under quick links.  (Go to next slide)</a:t>
            </a:r>
          </a:p>
          <a:p>
            <a:pPr marL="0" indent="0">
              <a:buNone/>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a:latin typeface="Calibri"/>
                <a:ea typeface="Calibri"/>
                <a:cs typeface="Calibri"/>
              </a:rPr>
              <a:t>To Say: T</a:t>
            </a:r>
            <a:r>
              <a:rPr lang="en-US"/>
              <a:t>he VLP is a collection of evidence-based professional development, practice profiles, and needs assessments that is available to educators in Missouri public schools through DESE’s Web Application system. Special education compliance, effective practice and behavior consultants have been working hard on creating and updating our professional development modules to assist districts. </a:t>
            </a:r>
          </a:p>
          <a:p>
            <a:pPr marL="0" indent="0">
              <a:buNone/>
            </a:pPr>
            <a:r>
              <a:rPr lang="en-US">
                <a:latin typeface="Calibri"/>
                <a:ea typeface="Calibri"/>
                <a:cs typeface="Calibri"/>
              </a:rPr>
              <a:t> </a:t>
            </a:r>
            <a:endParaRPr lang="en-US"/>
          </a:p>
          <a:p>
            <a:pPr marL="0" indent="0">
              <a:buNone/>
            </a:pPr>
            <a:r>
              <a:rPr lang="en-US"/>
              <a:t>Professional learning modules include the following topics:</a:t>
            </a:r>
          </a:p>
          <a:p>
            <a:pPr marL="171450" indent="-171450"/>
            <a:r>
              <a:rPr lang="en-US"/>
              <a:t>Collaborative Climate and Culture</a:t>
            </a:r>
          </a:p>
          <a:p>
            <a:pPr marL="171450" indent="-171450"/>
            <a:r>
              <a:rPr lang="en-US"/>
              <a:t>Effective Teaching and Learning, including Academic, Behavioral, and Science of Reading</a:t>
            </a:r>
          </a:p>
          <a:p>
            <a:pPr marL="171450" indent="-171450"/>
            <a:r>
              <a:rPr lang="en-US"/>
              <a:t>Data-based Decision Making</a:t>
            </a:r>
          </a:p>
          <a:p>
            <a:pPr marL="171450" indent="-171450"/>
            <a:r>
              <a:rPr lang="en-US"/>
              <a:t>Standards, Curriculum, and Assessment</a:t>
            </a:r>
          </a:p>
          <a:p>
            <a:pPr marL="171450" indent="-171450"/>
            <a:r>
              <a:rPr lang="en-US"/>
              <a:t>Leadership</a:t>
            </a:r>
          </a:p>
          <a:p>
            <a:pPr marL="171450" indent="-171450"/>
            <a:r>
              <a:rPr lang="en-US"/>
              <a:t>DESE Endorsements &amp; Certifications</a:t>
            </a:r>
          </a:p>
          <a:p>
            <a:pPr>
              <a:buNone/>
            </a:pPr>
            <a:endParaRPr lang="en-US">
              <a:latin typeface="Calibri"/>
              <a:ea typeface="Calibri"/>
              <a:cs typeface="Calibri"/>
            </a:endParaRPr>
          </a:p>
        </p:txBody>
      </p:sp>
    </p:spTree>
    <p:extLst>
      <p:ext uri="{BB962C8B-B14F-4D97-AF65-F5344CB8AC3E}">
        <p14:creationId xmlns:p14="http://schemas.microsoft.com/office/powerpoint/2010/main" val="524362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375d18cdd5c_2_298: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g375d18cdd5c_2_298:notes"/>
          <p:cNvSpPr txBox="1">
            <a:spLocks noGrp="1"/>
          </p:cNvSpPr>
          <p:nvPr>
            <p:ph type="body" idx="1"/>
          </p:nvPr>
        </p:nvSpPr>
        <p:spPr>
          <a:xfrm>
            <a:off x="686361" y="4400262"/>
            <a:ext cx="5485109" cy="3600885"/>
          </a:xfrm>
          <a:prstGeom prst="rect">
            <a:avLst/>
          </a:prstGeom>
          <a:noFill/>
          <a:ln>
            <a:noFill/>
          </a:ln>
        </p:spPr>
        <p:txBody>
          <a:bodyPr spcFirstLastPara="1" wrap="square" lIns="81500" tIns="40725" rIns="81500" bIns="40725" anchor="t" anchorCtr="0">
            <a:noAutofit/>
          </a:bodyPr>
          <a:lstStyle/>
          <a:p>
            <a:pPr marL="0" indent="0">
              <a:buSzPts val="1300"/>
              <a:buNone/>
            </a:pPr>
            <a:r>
              <a:rPr lang="en" sz="1400"/>
              <a:t>To say: Last but not least, we want to direct you to resources on the DESE Special Education Compliance website. </a:t>
            </a:r>
            <a:endParaRPr sz="1400"/>
          </a:p>
        </p:txBody>
      </p:sp>
      <p:sp>
        <p:nvSpPr>
          <p:cNvPr id="470" name="Google Shape;470;g375d18cdd5c_2_298:notes"/>
          <p:cNvSpPr txBox="1">
            <a:spLocks noGrp="1"/>
          </p:cNvSpPr>
          <p:nvPr>
            <p:ph type="sldNum" idx="12"/>
          </p:nvPr>
        </p:nvSpPr>
        <p:spPr>
          <a:xfrm>
            <a:off x="3884240" y="8685068"/>
            <a:ext cx="2972348" cy="459148"/>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400"/>
              <a:t>44</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375d18cdd5c_4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375d18cdd5c_4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To Say :</a:t>
            </a:r>
            <a:r>
              <a:rPr lang="en" sz="1200">
                <a:solidFill>
                  <a:schemeClr val="dk1"/>
                </a:solidFill>
              </a:rPr>
              <a:t>Right side menu under compliance is the General Guidance link this will take you to the Compliance To Do List that are posted monthly.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75d18cdd5c_4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75d18cdd5c_4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To Say: </a:t>
            </a:r>
            <a:r>
              <a:rPr lang="en" sz="1200">
                <a:solidFill>
                  <a:schemeClr val="dk1"/>
                </a:solidFill>
              </a:rPr>
              <a:t>Also under general guidance are Myths of the Month this is information on a particular special education hot topic. These myths provide guidance and misconceptions that surround the topics. </a:t>
            </a:r>
            <a:endParaRPr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75d18cdd5c_4_2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75d18cdd5c_4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300"/>
              <a:buFont typeface="Arial"/>
              <a:buNone/>
            </a:pPr>
            <a:r>
              <a:rPr lang="en" sz="1200">
                <a:solidFill>
                  <a:srgbClr val="444444"/>
                </a:solidFill>
              </a:rPr>
              <a:t>To Say: On this page you will find a calendar with important dates and resources to help you meet requirements as well as technical assistance delivered through the Special Education Director Academy.   </a:t>
            </a: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375d18cdd5c_2_324:notes"/>
          <p:cNvSpPr txBox="1">
            <a:spLocks noGrp="1"/>
          </p:cNvSpPr>
          <p:nvPr>
            <p:ph type="body" idx="1"/>
          </p:nvPr>
        </p:nvSpPr>
        <p:spPr>
          <a:xfrm>
            <a:off x="686361" y="4400262"/>
            <a:ext cx="5485109" cy="3600885"/>
          </a:xfrm>
          <a:prstGeom prst="rect">
            <a:avLst/>
          </a:prstGeom>
          <a:noFill/>
          <a:ln>
            <a:noFill/>
          </a:ln>
        </p:spPr>
        <p:txBody>
          <a:bodyPr spcFirstLastPara="1" wrap="square" lIns="81500" tIns="40725" rIns="81500" bIns="40725" anchor="t" anchorCtr="0">
            <a:noAutofit/>
          </a:bodyPr>
          <a:lstStyle/>
          <a:p>
            <a:pPr marL="0" indent="0">
              <a:buSzPts val="1300"/>
              <a:buNone/>
            </a:pPr>
            <a:r>
              <a:rPr lang="en-US" sz="1400"/>
              <a:t>To Say: Your special education compliance consultants are key to having a successful school year. </a:t>
            </a:r>
          </a:p>
        </p:txBody>
      </p:sp>
      <p:sp>
        <p:nvSpPr>
          <p:cNvPr id="502" name="Google Shape;502;g375d18cdd5c_2_324: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75d18cdd5c_2_328:notes"/>
          <p:cNvSpPr txBox="1">
            <a:spLocks noGrp="1"/>
          </p:cNvSpPr>
          <p:nvPr>
            <p:ph type="body" idx="1"/>
          </p:nvPr>
        </p:nvSpPr>
        <p:spPr>
          <a:xfrm>
            <a:off x="685800" y="4343400"/>
            <a:ext cx="5486400" cy="4114800"/>
          </a:xfrm>
          <a:prstGeom prst="rect">
            <a:avLst/>
          </a:prstGeom>
        </p:spPr>
        <p:txBody>
          <a:bodyPr spcFirstLastPara="1" wrap="square" lIns="89600" tIns="89600" rIns="89600" bIns="89600" anchor="t" anchorCtr="0">
            <a:noAutofit/>
          </a:bodyPr>
          <a:lstStyle/>
          <a:p>
            <a:pPr marL="0" indent="0">
              <a:buNone/>
            </a:pPr>
            <a:r>
              <a:rPr lang="en-US"/>
              <a:t>To Say: If you are in need of assistance, please reach out to your region's consultant. We are happy to help provide technical assistance as well as professional development in the areas of special education compliance. </a:t>
            </a:r>
            <a:endParaRPr/>
          </a:p>
        </p:txBody>
      </p:sp>
      <p:sp>
        <p:nvSpPr>
          <p:cNvPr id="507" name="Google Shape;507;g375d18cdd5c_2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5d18cdd5c_2_167:notes"/>
          <p:cNvSpPr>
            <a:spLocks noGrp="1" noRot="1" noChangeAspect="1"/>
          </p:cNvSpPr>
          <p:nvPr>
            <p:ph type="sldImg" idx="2"/>
          </p:nvPr>
        </p:nvSpPr>
        <p:spPr>
          <a:xfrm>
            <a:off x="701951" y="1143000"/>
            <a:ext cx="5454098"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375d18cdd5c_2_167:notes"/>
          <p:cNvSpPr txBox="1">
            <a:spLocks noGrp="1"/>
          </p:cNvSpPr>
          <p:nvPr>
            <p:ph type="body" idx="1"/>
          </p:nvPr>
        </p:nvSpPr>
        <p:spPr>
          <a:xfrm>
            <a:off x="686361" y="4400262"/>
            <a:ext cx="5485109" cy="3600885"/>
          </a:xfrm>
          <a:prstGeom prst="rect">
            <a:avLst/>
          </a:prstGeom>
          <a:noFill/>
          <a:ln>
            <a:noFill/>
          </a:ln>
        </p:spPr>
        <p:txBody>
          <a:bodyPr spcFirstLastPara="1" wrap="square" lIns="81500" tIns="40725" rIns="81500" bIns="40725" anchor="t" anchorCtr="0">
            <a:noAutofit/>
          </a:bodyPr>
          <a:lstStyle/>
          <a:p>
            <a:pPr marL="0" lvl="0" indent="0" algn="l" rtl="0">
              <a:lnSpc>
                <a:spcPct val="100000"/>
              </a:lnSpc>
              <a:spcBef>
                <a:spcPts val="0"/>
              </a:spcBef>
              <a:spcAft>
                <a:spcPts val="0"/>
              </a:spcAft>
              <a:buSzPts val="1300"/>
              <a:buNone/>
            </a:pPr>
            <a:endParaRPr sz="1400"/>
          </a:p>
          <a:p>
            <a:pPr marL="0" lvl="0" indent="0" algn="l" rtl="0">
              <a:lnSpc>
                <a:spcPct val="100000"/>
              </a:lnSpc>
              <a:spcBef>
                <a:spcPts val="0"/>
              </a:spcBef>
              <a:spcAft>
                <a:spcPts val="0"/>
              </a:spcAft>
              <a:buSzPts val="1300"/>
              <a:buNone/>
            </a:pPr>
            <a:endParaRPr sz="1400"/>
          </a:p>
          <a:p>
            <a:pPr marL="0" lvl="0" indent="0" algn="l" rtl="0">
              <a:lnSpc>
                <a:spcPct val="100000"/>
              </a:lnSpc>
              <a:spcBef>
                <a:spcPts val="0"/>
              </a:spcBef>
              <a:spcAft>
                <a:spcPts val="0"/>
              </a:spcAft>
              <a:buSzPts val="1300"/>
              <a:buNone/>
            </a:pPr>
            <a:r>
              <a:rPr lang="en" sz="1400"/>
              <a:t>To Say: Let’s discuss the Missouri State Plan Updates.</a:t>
            </a:r>
            <a:endParaRPr sz="1400"/>
          </a:p>
        </p:txBody>
      </p:sp>
      <p:sp>
        <p:nvSpPr>
          <p:cNvPr id="233" name="Google Shape;233;g375d18cdd5c_2_167:notes"/>
          <p:cNvSpPr txBox="1">
            <a:spLocks noGrp="1"/>
          </p:cNvSpPr>
          <p:nvPr>
            <p:ph type="sldNum" idx="12"/>
          </p:nvPr>
        </p:nvSpPr>
        <p:spPr>
          <a:xfrm>
            <a:off x="3884240" y="8685068"/>
            <a:ext cx="2972348" cy="459148"/>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 sz="1400"/>
              <a:t>5</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375d18cdd5c_2_3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3" name="Google Shape;513;g375d18cdd5c_2_339:notes"/>
          <p:cNvSpPr txBox="1">
            <a:spLocks noGrp="1"/>
          </p:cNvSpPr>
          <p:nvPr>
            <p:ph type="body" idx="1"/>
          </p:nvPr>
        </p:nvSpPr>
        <p:spPr>
          <a:xfrm>
            <a:off x="686361" y="4400262"/>
            <a:ext cx="5485109" cy="3600885"/>
          </a:xfrm>
          <a:prstGeom prst="rect">
            <a:avLst/>
          </a:prstGeom>
          <a:noFill/>
          <a:ln>
            <a:noFill/>
          </a:ln>
        </p:spPr>
        <p:txBody>
          <a:bodyPr spcFirstLastPara="1" wrap="square" lIns="81500" tIns="40725" rIns="81500" bIns="40725" anchor="t" anchorCtr="0">
            <a:noAutofit/>
          </a:bodyPr>
          <a:lstStyle/>
          <a:p>
            <a:pPr marL="0" indent="0">
              <a:buSzPts val="1300"/>
              <a:buNone/>
            </a:pPr>
            <a:r>
              <a:rPr lang="en" sz="1400"/>
              <a:t>To Say: Thank you so much for spending this hour with us. We appreciate your time and look forward to having a great 24-25 school year!</a:t>
            </a:r>
            <a:endParaRPr sz="1400"/>
          </a:p>
        </p:txBody>
      </p:sp>
      <p:sp>
        <p:nvSpPr>
          <p:cNvPr id="514" name="Google Shape;514;g375d18cdd5c_2_339:notes"/>
          <p:cNvSpPr txBox="1">
            <a:spLocks noGrp="1"/>
          </p:cNvSpPr>
          <p:nvPr>
            <p:ph type="sldNum" idx="12"/>
          </p:nvPr>
        </p:nvSpPr>
        <p:spPr>
          <a:xfrm>
            <a:off x="3884240" y="8685068"/>
            <a:ext cx="2972348" cy="459148"/>
          </a:xfrm>
          <a:prstGeom prst="rect">
            <a:avLst/>
          </a:prstGeom>
          <a:noFill/>
          <a:ln>
            <a:noFill/>
          </a:ln>
        </p:spPr>
        <p:txBody>
          <a:bodyPr spcFirstLastPara="1" wrap="square" lIns="81500" tIns="40725" rIns="81500" bIns="40725" anchor="b"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400"/>
              <a:t>50</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75d18cdd5c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75d18cdd5c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400">
                <a:solidFill>
                  <a:schemeClr val="dk1"/>
                </a:solidFill>
              </a:rPr>
              <a:t>To say:  As of now, there are no changes to the Missouri State Plan. However, DESE is currently in process of getting the Emergency State Plan signed by our governor due to legislation passing Senate Bill 68. As soon as the Emergency State Plan gets signed, a SELs message will be released via email to notify districts about updating their local compliance plan.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75d18cdd5c_2_179:notes"/>
          <p:cNvSpPr>
            <a:spLocks noGrp="1" noRot="1" noChangeAspect="1"/>
          </p:cNvSpPr>
          <p:nvPr>
            <p:ph type="sldImg" idx="2"/>
          </p:nvPr>
        </p:nvSpPr>
        <p:spPr>
          <a:xfrm>
            <a:off x="291962" y="633959"/>
            <a:ext cx="5601632" cy="316979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375d18cdd5c_2_179:notes"/>
          <p:cNvSpPr txBox="1">
            <a:spLocks noGrp="1"/>
          </p:cNvSpPr>
          <p:nvPr>
            <p:ph type="body" idx="1"/>
          </p:nvPr>
        </p:nvSpPr>
        <p:spPr>
          <a:xfrm>
            <a:off x="618565" y="4014354"/>
            <a:ext cx="4948337" cy="3803311"/>
          </a:xfrm>
          <a:prstGeom prst="rect">
            <a:avLst/>
          </a:prstGeom>
          <a:noFill/>
          <a:ln>
            <a:noFill/>
          </a:ln>
        </p:spPr>
        <p:txBody>
          <a:bodyPr spcFirstLastPara="1" wrap="square" lIns="83000" tIns="41475" rIns="83000" bIns="4147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200">
                <a:latin typeface="Calibri"/>
                <a:ea typeface="Calibri"/>
                <a:cs typeface="Calibri"/>
                <a:sym typeface="Calibri"/>
              </a:rPr>
              <a:t>To Say: The next question you are probably thinking is,  what do we need to do with our local compliance plan since there are no current changes?</a:t>
            </a:r>
            <a:endParaRPr sz="12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75d18cdd5c_4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75d18cdd5c_4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300"/>
              <a:buFont typeface="Arial"/>
              <a:buNone/>
            </a:pPr>
            <a:r>
              <a:rPr lang="en" sz="1200">
                <a:solidFill>
                  <a:schemeClr val="dk1"/>
                </a:solidFill>
                <a:latin typeface="Calibri"/>
                <a:ea typeface="Calibri"/>
                <a:cs typeface="Calibri"/>
                <a:sym typeface="Calibri"/>
              </a:rPr>
              <a:t>To Say: Districts do NOT need to adopt a new Local Compliance Plan for the 25-26 school year, at this time. We have had many districts contacting us asking if they would need to go in front of their school boards to get a new local compliance plan approved. This process only needs to happen when updates are made to the Missouri State Plan.</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3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300"/>
              <a:buFont typeface="Arial"/>
              <a:buNone/>
            </a:pPr>
            <a:r>
              <a:rPr lang="en" sz="1200">
                <a:solidFill>
                  <a:schemeClr val="dk1"/>
                </a:solidFill>
                <a:latin typeface="Calibri"/>
                <a:ea typeface="Calibri"/>
                <a:cs typeface="Calibri"/>
                <a:sym typeface="Calibri"/>
              </a:rPr>
              <a:t>Recap: Districts DO NOT need to adopt a new Local Compliance Plan :) Wait for the SELs message from the state on guidance of the impact from Senate Bill 68 on Local Compliance Plans.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75d18cdd5c_4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75d18cdd5c_4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To Say: Lets dive into Senate Bill 68 and discuss the changes that our legislation approved regarding special education. </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60"/>
        <p:cNvGrpSpPr/>
        <p:nvPr/>
      </p:nvGrpSpPr>
      <p:grpSpPr>
        <a:xfrm>
          <a:off x="0" y="0"/>
          <a:ext cx="0" cy="0"/>
          <a:chOff x="0" y="0"/>
          <a:chExt cx="0" cy="0"/>
        </a:xfrm>
      </p:grpSpPr>
      <p:pic>
        <p:nvPicPr>
          <p:cNvPr id="61" name="Google Shape;61;p15"/>
          <p:cNvPicPr preferRelativeResize="0"/>
          <p:nvPr/>
        </p:nvPicPr>
        <p:blipFill rotWithShape="1">
          <a:blip r:embed="rId2">
            <a:alphaModFix/>
          </a:blip>
          <a:srcRect l="41111"/>
          <a:stretch/>
        </p:blipFill>
        <p:spPr>
          <a:xfrm>
            <a:off x="5105400" y="38100"/>
            <a:ext cx="4038600" cy="5143500"/>
          </a:xfrm>
          <a:prstGeom prst="rect">
            <a:avLst/>
          </a:prstGeom>
          <a:noFill/>
          <a:ln>
            <a:noFill/>
          </a:ln>
        </p:spPr>
      </p:pic>
      <p:sp>
        <p:nvSpPr>
          <p:cNvPr id="62" name="Google Shape;62;p15"/>
          <p:cNvSpPr txBox="1">
            <a:spLocks noGrp="1"/>
          </p:cNvSpPr>
          <p:nvPr>
            <p:ph type="body" idx="1"/>
          </p:nvPr>
        </p:nvSpPr>
        <p:spPr>
          <a:xfrm>
            <a:off x="685800" y="36385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15"/>
          <p:cNvSpPr txBox="1">
            <a:spLocks noGrp="1"/>
          </p:cNvSpPr>
          <p:nvPr>
            <p:ph type="title"/>
          </p:nvPr>
        </p:nvSpPr>
        <p:spPr>
          <a:xfrm>
            <a:off x="38100" y="2015298"/>
            <a:ext cx="5753100" cy="128035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 name="Google Shape;64;p15"/>
          <p:cNvCxnSpPr/>
          <p:nvPr/>
        </p:nvCxnSpPr>
        <p:spPr>
          <a:xfrm rot="10800000" flipH="1">
            <a:off x="0" y="1966314"/>
            <a:ext cx="9144000" cy="48984"/>
          </a:xfrm>
          <a:prstGeom prst="straightConnector1">
            <a:avLst/>
          </a:prstGeom>
          <a:noFill/>
          <a:ln w="9525" cap="flat" cmpd="sng">
            <a:solidFill>
              <a:srgbClr val="BFBFBF"/>
            </a:solidFill>
            <a:prstDash val="solid"/>
            <a:round/>
            <a:headEnd type="none" w="sm" len="sm"/>
            <a:tailEnd type="none" w="sm" len="sm"/>
          </a:ln>
        </p:spPr>
      </p:cxnSp>
      <p:cxnSp>
        <p:nvCxnSpPr>
          <p:cNvPr id="65" name="Google Shape;65;p15"/>
          <p:cNvCxnSpPr/>
          <p:nvPr/>
        </p:nvCxnSpPr>
        <p:spPr>
          <a:xfrm>
            <a:off x="-19052" y="3295653"/>
            <a:ext cx="9144000" cy="0"/>
          </a:xfrm>
          <a:prstGeom prst="straightConnector1">
            <a:avLst/>
          </a:prstGeom>
          <a:noFill/>
          <a:ln w="9525" cap="flat" cmpd="sng">
            <a:solidFill>
              <a:srgbClr val="00498C"/>
            </a:solidFill>
            <a:prstDash val="solid"/>
            <a:round/>
            <a:headEnd type="none" w="sm" len="sm"/>
            <a:tailEnd type="none" w="sm" len="sm"/>
          </a:ln>
        </p:spPr>
      </p:cxnSp>
      <p:sp>
        <p:nvSpPr>
          <p:cNvPr id="66" name="Google Shape;66;p15"/>
          <p:cNvSpPr txBox="1">
            <a:spLocks noGrp="1"/>
          </p:cNvSpPr>
          <p:nvPr>
            <p:ph type="body" idx="2"/>
          </p:nvPr>
        </p:nvSpPr>
        <p:spPr>
          <a:xfrm>
            <a:off x="6781800" y="4381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lt1"/>
              </a:buClr>
              <a:buSzPts val="1800"/>
              <a:buNone/>
              <a:defRPr sz="18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Option 3 1">
  <p:cSld name="1_Content Option 3">
    <p:spTree>
      <p:nvGrpSpPr>
        <p:cNvPr id="1" name="Shape 133"/>
        <p:cNvGrpSpPr/>
        <p:nvPr/>
      </p:nvGrpSpPr>
      <p:grpSpPr>
        <a:xfrm>
          <a:off x="0" y="0"/>
          <a:ext cx="0" cy="0"/>
          <a:chOff x="0" y="0"/>
          <a:chExt cx="0" cy="0"/>
        </a:xfrm>
      </p:grpSpPr>
      <p:pic>
        <p:nvPicPr>
          <p:cNvPr id="134" name="Google Shape;134;p25"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135" name="Google Shape;135;p25"/>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chemeClr val="lt1"/>
              </a:buClr>
              <a:buSzPts val="1200"/>
              <a:buFont typeface="Calibri"/>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36" name="Google Shape;136;p25"/>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lvl1pPr marL="457200" marR="0" lvl="0" indent="-317500" algn="l">
              <a:lnSpc>
                <a:spcPct val="90000"/>
              </a:lnSpc>
              <a:spcBef>
                <a:spcPts val="8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37" name="Google Shape;137;p25"/>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4000"/>
              <a:buFont typeface="Calibri"/>
              <a:buNone/>
              <a:defRPr sz="4000"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1">
  <p:cSld name="Content 1">
    <p:spTree>
      <p:nvGrpSpPr>
        <p:cNvPr id="1" name="Shape 138"/>
        <p:cNvGrpSpPr/>
        <p:nvPr/>
      </p:nvGrpSpPr>
      <p:grpSpPr>
        <a:xfrm>
          <a:off x="0" y="0"/>
          <a:ext cx="0" cy="0"/>
          <a:chOff x="0" y="0"/>
          <a:chExt cx="0" cy="0"/>
        </a:xfrm>
      </p:grpSpPr>
      <p:sp>
        <p:nvSpPr>
          <p:cNvPr id="139" name="Google Shape;139;p26"/>
          <p:cNvSpPr/>
          <p:nvPr/>
        </p:nvSpPr>
        <p:spPr>
          <a:xfrm>
            <a:off x="0" y="-8877"/>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26"/>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26"/>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2" name="Google Shape;142;p26"/>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143" name="Google Shape;143;p26"/>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26"/>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26"/>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1">
  <p:cSld name="1_Content 1">
    <p:spTree>
      <p:nvGrpSpPr>
        <p:cNvPr id="1" name="Shape 146"/>
        <p:cNvGrpSpPr/>
        <p:nvPr/>
      </p:nvGrpSpPr>
      <p:grpSpPr>
        <a:xfrm>
          <a:off x="0" y="0"/>
          <a:ext cx="0" cy="0"/>
          <a:chOff x="0" y="0"/>
          <a:chExt cx="0" cy="0"/>
        </a:xfrm>
      </p:grpSpPr>
      <p:sp>
        <p:nvSpPr>
          <p:cNvPr id="147" name="Google Shape;147;p27"/>
          <p:cNvSpPr/>
          <p:nvPr/>
        </p:nvSpPr>
        <p:spPr>
          <a:xfrm>
            <a:off x="0" y="-8877"/>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8" name="Google Shape;148;p27"/>
          <p:cNvSpPr/>
          <p:nvPr/>
        </p:nvSpPr>
        <p:spPr>
          <a:xfrm rot="-5400000">
            <a:off x="7669012" y="-800840"/>
            <a:ext cx="647700" cy="2269724"/>
          </a:xfrm>
          <a:prstGeom prst="flowChartManualInput">
            <a:avLst/>
          </a:prstGeom>
          <a:solidFill>
            <a:schemeClr val="dk2"/>
          </a:solidFill>
          <a:ln w="25400"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27"/>
          <p:cNvSpPr/>
          <p:nvPr/>
        </p:nvSpPr>
        <p:spPr>
          <a:xfrm rot="-5400000">
            <a:off x="7791450" y="-706144"/>
            <a:ext cx="647700" cy="2057400"/>
          </a:xfrm>
          <a:prstGeom prst="flowChartManualInput">
            <a:avLst/>
          </a:prstGeom>
          <a:solidFill>
            <a:srgbClr val="BFBFBF"/>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50" name="Google Shape;150;p27"/>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151" name="Google Shape;151;p27"/>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27"/>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a:lvl3pPr>
            <a:lvl4pPr marL="1828800" lvl="3" indent="-391160" algn="l">
              <a:lnSpc>
                <a:spcPct val="100000"/>
              </a:lnSpc>
              <a:spcBef>
                <a:spcPts val="640"/>
              </a:spcBef>
              <a:spcAft>
                <a:spcPts val="0"/>
              </a:spcAft>
              <a:buSzPts val="2560"/>
              <a:buChar char="❖"/>
              <a:defRPr/>
            </a:lvl4pPr>
            <a:lvl5pPr marL="2286000" lvl="4" indent="-431800" algn="l">
              <a:lnSpc>
                <a:spcPct val="100000"/>
              </a:lnSpc>
              <a:spcBef>
                <a:spcPts val="640"/>
              </a:spcBef>
              <a:spcAft>
                <a:spcPts val="0"/>
              </a:spcAft>
              <a:buSzPts val="32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153" name="Google Shape;153;p27"/>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350519" algn="l">
              <a:lnSpc>
                <a:spcPct val="100000"/>
              </a:lnSpc>
              <a:spcBef>
                <a:spcPts val="640"/>
              </a:spcBef>
              <a:spcAft>
                <a:spcPts val="0"/>
              </a:spcAft>
              <a:buSzPts val="192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154"/>
        <p:cNvGrpSpPr/>
        <p:nvPr/>
      </p:nvGrpSpPr>
      <p:grpSpPr>
        <a:xfrm>
          <a:off x="0" y="0"/>
          <a:ext cx="0" cy="0"/>
          <a:chOff x="0" y="0"/>
          <a:chExt cx="0" cy="0"/>
        </a:xfrm>
      </p:grpSpPr>
      <p:pic>
        <p:nvPicPr>
          <p:cNvPr id="155" name="Google Shape;155;p28" descr="R:\COM\COMM\Branding\PPT Templates\widescreen\Widescreen Powerpoint 5.jpg"/>
          <p:cNvPicPr preferRelativeResize="0"/>
          <p:nvPr/>
        </p:nvPicPr>
        <p:blipFill rotWithShape="1">
          <a:blip r:embed="rId2">
            <a:alphaModFix/>
          </a:blip>
          <a:srcRect/>
          <a:stretch/>
        </p:blipFill>
        <p:spPr>
          <a:xfrm>
            <a:off x="1" y="0"/>
            <a:ext cx="9148769" cy="5148071"/>
          </a:xfrm>
          <a:prstGeom prst="rect">
            <a:avLst/>
          </a:prstGeom>
          <a:noFill/>
          <a:ln>
            <a:noFill/>
          </a:ln>
        </p:spPr>
      </p:pic>
      <p:sp>
        <p:nvSpPr>
          <p:cNvPr id="156" name="Google Shape;156;p28"/>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o"/>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28"/>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8"/>
          <p:cNvSpPr txBox="1">
            <a:spLocks noGrp="1"/>
          </p:cNvSpPr>
          <p:nvPr>
            <p:ph type="sldNum" idx="12"/>
          </p:nvPr>
        </p:nvSpPr>
        <p:spPr>
          <a:xfrm>
            <a:off x="8229600" y="209550"/>
            <a:ext cx="762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3">
  <p:cSld name="Content 3">
    <p:spTree>
      <p:nvGrpSpPr>
        <p:cNvPr id="1" name="Shape 160"/>
        <p:cNvGrpSpPr/>
        <p:nvPr/>
      </p:nvGrpSpPr>
      <p:grpSpPr>
        <a:xfrm>
          <a:off x="0" y="0"/>
          <a:ext cx="0" cy="0"/>
          <a:chOff x="0" y="0"/>
          <a:chExt cx="0" cy="0"/>
        </a:xfrm>
      </p:grpSpPr>
      <p:sp>
        <p:nvSpPr>
          <p:cNvPr id="161" name="Google Shape;161;p30"/>
          <p:cNvSpPr/>
          <p:nvPr/>
        </p:nvSpPr>
        <p:spPr>
          <a:xfrm>
            <a:off x="0" y="-10258"/>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30"/>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30"/>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30"/>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65" name="Google Shape;165;p30"/>
          <p:cNvPicPr preferRelativeResize="0"/>
          <p:nvPr/>
        </p:nvPicPr>
        <p:blipFill rotWithShape="1">
          <a:blip r:embed="rId2">
            <a:alphaModFix/>
          </a:blip>
          <a:srcRect/>
          <a:stretch/>
        </p:blipFill>
        <p:spPr>
          <a:xfrm>
            <a:off x="76200" y="4583430"/>
            <a:ext cx="1397000" cy="502920"/>
          </a:xfrm>
          <a:prstGeom prst="rect">
            <a:avLst/>
          </a:prstGeom>
          <a:noFill/>
          <a:ln>
            <a:noFill/>
          </a:ln>
        </p:spPr>
      </p:pic>
      <p:sp>
        <p:nvSpPr>
          <p:cNvPr id="166" name="Google Shape;166;p30"/>
          <p:cNvSpPr txBox="1">
            <a:spLocks noGrp="1"/>
          </p:cNvSpPr>
          <p:nvPr>
            <p:ph type="body" idx="1"/>
          </p:nvPr>
        </p:nvSpPr>
        <p:spPr>
          <a:xfrm>
            <a:off x="304800" y="708748"/>
            <a:ext cx="8839200" cy="376428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30"/>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30"/>
          <p:cNvSpPr txBox="1">
            <a:spLocks noGrp="1"/>
          </p:cNvSpPr>
          <p:nvPr>
            <p:ph type="body" idx="3"/>
          </p:nvPr>
        </p:nvSpPr>
        <p:spPr>
          <a:xfrm>
            <a:off x="1600200" y="4606290"/>
            <a:ext cx="73914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4">
  <p:cSld name="Content 4">
    <p:spTree>
      <p:nvGrpSpPr>
        <p:cNvPr id="1" name="Shape 169"/>
        <p:cNvGrpSpPr/>
        <p:nvPr/>
      </p:nvGrpSpPr>
      <p:grpSpPr>
        <a:xfrm>
          <a:off x="0" y="0"/>
          <a:ext cx="0" cy="0"/>
          <a:chOff x="0" y="0"/>
          <a:chExt cx="0" cy="0"/>
        </a:xfrm>
      </p:grpSpPr>
      <p:sp>
        <p:nvSpPr>
          <p:cNvPr id="170" name="Google Shape;170;p31"/>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1" name="Google Shape;171;p31"/>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31"/>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31"/>
          <p:cNvSpPr txBox="1">
            <a:spLocks noGrp="1"/>
          </p:cNvSpPr>
          <p:nvPr>
            <p:ph type="sldNum" idx="12"/>
          </p:nvPr>
        </p:nvSpPr>
        <p:spPr>
          <a:xfrm>
            <a:off x="8534400" y="196453"/>
            <a:ext cx="4572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74" name="Google Shape;174;p31"/>
          <p:cNvPicPr preferRelativeResize="0"/>
          <p:nvPr/>
        </p:nvPicPr>
        <p:blipFill rotWithShape="1">
          <a:blip r:embed="rId2">
            <a:alphaModFix/>
          </a:blip>
          <a:srcRect r="89795" b="19640"/>
          <a:stretch/>
        </p:blipFill>
        <p:spPr>
          <a:xfrm>
            <a:off x="8153400" y="18730"/>
            <a:ext cx="228600" cy="648020"/>
          </a:xfrm>
          <a:prstGeom prst="rect">
            <a:avLst/>
          </a:prstGeom>
          <a:noFill/>
          <a:ln>
            <a:noFill/>
          </a:ln>
        </p:spPr>
      </p:pic>
      <p:sp>
        <p:nvSpPr>
          <p:cNvPr id="175" name="Google Shape;175;p31"/>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6" name="Google Shape;176;p31"/>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7" name="Google Shape;177;p31"/>
          <p:cNvSpPr txBox="1">
            <a:spLocks noGrp="1"/>
          </p:cNvSpPr>
          <p:nvPr>
            <p:ph type="body" idx="3"/>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78"/>
        <p:cNvGrpSpPr/>
        <p:nvPr/>
      </p:nvGrpSpPr>
      <p:grpSpPr>
        <a:xfrm>
          <a:off x="0" y="0"/>
          <a:ext cx="0" cy="0"/>
          <a:chOff x="0" y="0"/>
          <a:chExt cx="0" cy="0"/>
        </a:xfrm>
      </p:grpSpPr>
      <p:sp>
        <p:nvSpPr>
          <p:cNvPr id="179" name="Google Shape;179;p32"/>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0" name="Google Shape;180;p32"/>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32"/>
          <p:cNvSpPr/>
          <p:nvPr/>
        </p:nvSpPr>
        <p:spPr>
          <a:xfrm rot="-5400000">
            <a:off x="7791450" y="-703556"/>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32"/>
          <p:cNvSpPr txBox="1">
            <a:spLocks noGrp="1"/>
          </p:cNvSpPr>
          <p:nvPr>
            <p:ph type="sldNum" idx="12"/>
          </p:nvPr>
        </p:nvSpPr>
        <p:spPr>
          <a:xfrm>
            <a:off x="8458200" y="196453"/>
            <a:ext cx="533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83" name="Google Shape;183;p32"/>
          <p:cNvPicPr preferRelativeResize="0"/>
          <p:nvPr/>
        </p:nvPicPr>
        <p:blipFill rotWithShape="1">
          <a:blip r:embed="rId2">
            <a:alphaModFix/>
          </a:blip>
          <a:srcRect r="89795" b="19640"/>
          <a:stretch/>
        </p:blipFill>
        <p:spPr>
          <a:xfrm>
            <a:off x="8153400" y="18730"/>
            <a:ext cx="228600" cy="648020"/>
          </a:xfrm>
          <a:prstGeom prst="rect">
            <a:avLst/>
          </a:prstGeom>
          <a:noFill/>
          <a:ln>
            <a:noFill/>
          </a:ln>
        </p:spPr>
      </p:pic>
      <p:sp>
        <p:nvSpPr>
          <p:cNvPr id="184" name="Google Shape;184;p32"/>
          <p:cNvSpPr txBox="1">
            <a:spLocks noGrp="1"/>
          </p:cNvSpPr>
          <p:nvPr>
            <p:ph type="body" idx="1"/>
          </p:nvPr>
        </p:nvSpPr>
        <p:spPr>
          <a:xfrm>
            <a:off x="152400" y="819150"/>
            <a:ext cx="3048000" cy="3962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32"/>
          <p:cNvSpPr txBox="1">
            <a:spLocks noGrp="1"/>
          </p:cNvSpPr>
          <p:nvPr>
            <p:ph type="body" idx="2"/>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32"/>
          <p:cNvSpPr>
            <a:spLocks noGrp="1"/>
          </p:cNvSpPr>
          <p:nvPr>
            <p:ph type="chart" idx="3"/>
          </p:nvPr>
        </p:nvSpPr>
        <p:spPr>
          <a:xfrm>
            <a:off x="3352800" y="819150"/>
            <a:ext cx="5562600" cy="3962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lnSpc>
                <a:spcPct val="100000"/>
              </a:lnSpc>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32"/>
          <p:cNvSpPr txBox="1">
            <a:spLocks noGrp="1"/>
          </p:cNvSpPr>
          <p:nvPr>
            <p:ph type="body" idx="4"/>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Graph layout">
  <p:cSld name="Table/Graph layout">
    <p:spTree>
      <p:nvGrpSpPr>
        <p:cNvPr id="1" name="Shape 188"/>
        <p:cNvGrpSpPr/>
        <p:nvPr/>
      </p:nvGrpSpPr>
      <p:grpSpPr>
        <a:xfrm>
          <a:off x="0" y="0"/>
          <a:ext cx="0" cy="0"/>
          <a:chOff x="0" y="0"/>
          <a:chExt cx="0" cy="0"/>
        </a:xfrm>
      </p:grpSpPr>
      <p:sp>
        <p:nvSpPr>
          <p:cNvPr id="189" name="Google Shape;189;p33"/>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90" name="Google Shape;190;p33"/>
          <p:cNvSpPr txBox="1">
            <a:spLocks noGrp="1"/>
          </p:cNvSpPr>
          <p:nvPr>
            <p:ph type="body" idx="1"/>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401319" algn="l">
              <a:lnSpc>
                <a:spcPct val="100000"/>
              </a:lnSpc>
              <a:spcBef>
                <a:spcPts val="640"/>
              </a:spcBef>
              <a:spcAft>
                <a:spcPts val="0"/>
              </a:spcAft>
              <a:buSzPts val="2720"/>
              <a:buChar char="o"/>
              <a:defRPr sz="3200"/>
            </a:lvl3pPr>
            <a:lvl4pPr marL="1828800" lvl="3" indent="-391160" algn="l">
              <a:lnSpc>
                <a:spcPct val="100000"/>
              </a:lnSpc>
              <a:spcBef>
                <a:spcPts val="640"/>
              </a:spcBef>
              <a:spcAft>
                <a:spcPts val="0"/>
              </a:spcAft>
              <a:buSzPts val="2560"/>
              <a:buChar char="❖"/>
              <a:defRPr sz="3200"/>
            </a:lvl4pPr>
            <a:lvl5pPr marL="2286000" lvl="4" indent="-431800" algn="l">
              <a:lnSpc>
                <a:spcPct val="100000"/>
              </a:lnSpc>
              <a:spcBef>
                <a:spcPts val="640"/>
              </a:spcBef>
              <a:spcAft>
                <a:spcPts val="0"/>
              </a:spcAft>
              <a:buSzPts val="3200"/>
              <a:buChar char="•"/>
              <a:defRPr sz="3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33"/>
          <p:cNvSpPr txBox="1">
            <a:spLocks noGrp="1"/>
          </p:cNvSpPr>
          <p:nvPr>
            <p:ph type="body" idx="2"/>
          </p:nvPr>
        </p:nvSpPr>
        <p:spPr>
          <a:xfrm>
            <a:off x="1371600" y="119064"/>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2" name="Google Shape;192;p33"/>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193" name="Google Shape;193;p33"/>
          <p:cNvSpPr txBox="1">
            <a:spLocks noGrp="1"/>
          </p:cNvSpPr>
          <p:nvPr>
            <p:ph type="body" idx="3"/>
          </p:nvPr>
        </p:nvSpPr>
        <p:spPr>
          <a:xfrm>
            <a:off x="152400" y="4750594"/>
            <a:ext cx="8001000" cy="304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ideo Layout">
  <p:cSld name="Video Layout">
    <p:spTree>
      <p:nvGrpSpPr>
        <p:cNvPr id="1" name="Shape 194"/>
        <p:cNvGrpSpPr/>
        <p:nvPr/>
      </p:nvGrpSpPr>
      <p:grpSpPr>
        <a:xfrm>
          <a:off x="0" y="0"/>
          <a:ext cx="0" cy="0"/>
          <a:chOff x="0" y="0"/>
          <a:chExt cx="0" cy="0"/>
        </a:xfrm>
      </p:grpSpPr>
      <p:sp>
        <p:nvSpPr>
          <p:cNvPr id="195" name="Google Shape;195;p34"/>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p34"/>
          <p:cNvSpPr>
            <a:spLocks noGrp="1"/>
          </p:cNvSpPr>
          <p:nvPr>
            <p:ph type="media" idx="2"/>
          </p:nvPr>
        </p:nvSpPr>
        <p:spPr>
          <a:xfrm>
            <a:off x="228600" y="819149"/>
            <a:ext cx="8686800" cy="393144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R="0" lvl="1"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lnSpc>
                <a:spcPct val="100000"/>
              </a:lnSpc>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R="0" lvl="3"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R="0" lvl="4"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97" name="Google Shape;197;p34"/>
          <p:cNvPicPr preferRelativeResize="0"/>
          <p:nvPr/>
        </p:nvPicPr>
        <p:blipFill rotWithShape="1">
          <a:blip r:embed="rId2">
            <a:alphaModFix/>
          </a:blip>
          <a:srcRect/>
          <a:stretch/>
        </p:blipFill>
        <p:spPr>
          <a:xfrm>
            <a:off x="7906811" y="220048"/>
            <a:ext cx="1084789" cy="390524"/>
          </a:xfrm>
          <a:prstGeom prst="rect">
            <a:avLst/>
          </a:prstGeom>
          <a:noFill/>
          <a:ln>
            <a:noFill/>
          </a:ln>
        </p:spPr>
      </p:pic>
      <p:sp>
        <p:nvSpPr>
          <p:cNvPr id="198" name="Google Shape;198;p34"/>
          <p:cNvSpPr txBox="1">
            <a:spLocks noGrp="1"/>
          </p:cNvSpPr>
          <p:nvPr>
            <p:ph type="body" idx="1"/>
          </p:nvPr>
        </p:nvSpPr>
        <p:spPr>
          <a:xfrm>
            <a:off x="140676" y="4781550"/>
            <a:ext cx="8850923" cy="28575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9" name="Google Shape;199;p34"/>
          <p:cNvSpPr txBox="1">
            <a:spLocks noGrp="1"/>
          </p:cNvSpPr>
          <p:nvPr>
            <p:ph type="body" idx="3"/>
          </p:nvPr>
        </p:nvSpPr>
        <p:spPr>
          <a:xfrm>
            <a:off x="1371600" y="119064"/>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67"/>
        <p:cNvGrpSpPr/>
        <p:nvPr/>
      </p:nvGrpSpPr>
      <p:grpSpPr>
        <a:xfrm>
          <a:off x="0" y="0"/>
          <a:ext cx="0" cy="0"/>
          <a:chOff x="0" y="0"/>
          <a:chExt cx="0" cy="0"/>
        </a:xfrm>
      </p:grpSpPr>
      <p:sp>
        <p:nvSpPr>
          <p:cNvPr id="68" name="Google Shape;68;p16"/>
          <p:cNvSpPr/>
          <p:nvPr/>
        </p:nvSpPr>
        <p:spPr>
          <a:xfrm>
            <a:off x="3048000" y="2646569"/>
            <a:ext cx="6095999" cy="24969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16"/>
          <p:cNvSpPr/>
          <p:nvPr/>
        </p:nvSpPr>
        <p:spPr>
          <a:xfrm>
            <a:off x="38842" y="-2"/>
            <a:ext cx="3048000" cy="516255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6"/>
          <p:cNvSpPr/>
          <p:nvPr/>
        </p:nvSpPr>
        <p:spPr>
          <a:xfrm rot="10800000" flipH="1">
            <a:off x="-46419" y="-2"/>
            <a:ext cx="1722819" cy="5143500"/>
          </a:xfrm>
          <a:prstGeom prst="rtTriangle">
            <a:avLst/>
          </a:prstGeom>
          <a:solidFill>
            <a:schemeClr val="lt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6"/>
          <p:cNvSpPr>
            <a:spLocks noGrp="1"/>
          </p:cNvSpPr>
          <p:nvPr>
            <p:ph type="pic" idx="2"/>
          </p:nvPr>
        </p:nvSpPr>
        <p:spPr>
          <a:xfrm>
            <a:off x="3124200" y="2679904"/>
            <a:ext cx="6019800" cy="2496932"/>
          </a:xfrm>
          <a:prstGeom prst="rect">
            <a:avLst/>
          </a:prstGeom>
          <a:noFill/>
          <a:ln>
            <a:noFill/>
          </a:ln>
        </p:spPr>
      </p:sp>
      <p:sp>
        <p:nvSpPr>
          <p:cNvPr id="72" name="Google Shape;72;p16"/>
          <p:cNvSpPr/>
          <p:nvPr/>
        </p:nvSpPr>
        <p:spPr>
          <a:xfrm>
            <a:off x="-76200" y="-2"/>
            <a:ext cx="3138276" cy="5143500"/>
          </a:xfrm>
          <a:prstGeom prst="parallelogram">
            <a:avLst>
              <a:gd name="adj" fmla="val 52209"/>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6"/>
          <p:cNvSpPr/>
          <p:nvPr/>
        </p:nvSpPr>
        <p:spPr>
          <a:xfrm>
            <a:off x="-46420" y="1277732"/>
            <a:ext cx="9190419" cy="1360693"/>
          </a:xfrm>
          <a:prstGeom prst="rect">
            <a:avLst/>
          </a:prstGeom>
          <a:solidFill>
            <a:schemeClr val="lt1"/>
          </a:solidFill>
          <a:ln w="25400" cap="flat" cmpd="sng">
            <a:solidFill>
              <a:schemeClr val="lt1"/>
            </a:solidFill>
            <a:prstDash val="solid"/>
            <a:round/>
            <a:headEnd type="none" w="sm" len="sm"/>
            <a:tailEnd type="none" w="sm" len="sm"/>
          </a:ln>
          <a:effectLst>
            <a:outerShdw blurRad="50800" dist="38100" dir="3180000" algn="t" rotWithShape="0">
              <a:srgbClr val="000000">
                <a:alpha val="6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 name="Google Shape;74;p16"/>
          <p:cNvSpPr txBox="1">
            <a:spLocks noGrp="1"/>
          </p:cNvSpPr>
          <p:nvPr>
            <p:ph type="body" idx="1"/>
          </p:nvPr>
        </p:nvSpPr>
        <p:spPr>
          <a:xfrm>
            <a:off x="3943442" y="2095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5" name="Google Shape;75;p16"/>
          <p:cNvPicPr preferRelativeResize="0"/>
          <p:nvPr/>
        </p:nvPicPr>
        <p:blipFill rotWithShape="1">
          <a:blip r:embed="rId2">
            <a:alphaModFix/>
          </a:blip>
          <a:srcRect/>
          <a:stretch/>
        </p:blipFill>
        <p:spPr>
          <a:xfrm>
            <a:off x="457200" y="1504950"/>
            <a:ext cx="2243850" cy="807786"/>
          </a:xfrm>
          <a:prstGeom prst="rect">
            <a:avLst/>
          </a:prstGeom>
          <a:noFill/>
          <a:ln>
            <a:noFill/>
          </a:ln>
        </p:spPr>
      </p:pic>
      <p:sp>
        <p:nvSpPr>
          <p:cNvPr id="76" name="Google Shape;76;p16"/>
          <p:cNvSpPr txBox="1">
            <a:spLocks noGrp="1"/>
          </p:cNvSpPr>
          <p:nvPr>
            <p:ph type="title"/>
          </p:nvPr>
        </p:nvSpPr>
        <p:spPr>
          <a:xfrm>
            <a:off x="3124200" y="1461190"/>
            <a:ext cx="5753100" cy="99377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body" idx="3"/>
          </p:nvPr>
        </p:nvSpPr>
        <p:spPr>
          <a:xfrm>
            <a:off x="685801" y="3790951"/>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lt1"/>
              </a:buClr>
              <a:buSzPts val="1800"/>
              <a:buNone/>
              <a:defRPr sz="18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78" name="Google Shape;78;p16"/>
          <p:cNvCxnSpPr/>
          <p:nvPr/>
        </p:nvCxnSpPr>
        <p:spPr>
          <a:xfrm>
            <a:off x="-76200" y="1269568"/>
            <a:ext cx="9220200" cy="0"/>
          </a:xfrm>
          <a:prstGeom prst="straightConnector1">
            <a:avLst/>
          </a:prstGeom>
          <a:noFill/>
          <a:ln w="9525" cap="flat" cmpd="sng">
            <a:solidFill>
              <a:srgbClr val="BFBFBF"/>
            </a:solidFill>
            <a:prstDash val="solid"/>
            <a:round/>
            <a:headEnd type="none" w="sm" len="sm"/>
            <a:tailEnd type="none" w="sm" len="sm"/>
          </a:ln>
        </p:spPr>
      </p:cxnSp>
      <p:sp>
        <p:nvSpPr>
          <p:cNvPr id="79" name="Google Shape;79;p16"/>
          <p:cNvSpPr/>
          <p:nvPr/>
        </p:nvSpPr>
        <p:spPr>
          <a:xfrm flipH="1">
            <a:off x="2667000" y="-17602"/>
            <a:ext cx="415636" cy="1269568"/>
          </a:xfrm>
          <a:prstGeom prst="rtTriangl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2">
  <p:cSld name="Title 2">
    <p:spTree>
      <p:nvGrpSpPr>
        <p:cNvPr id="1" name="Shape 80"/>
        <p:cNvGrpSpPr/>
        <p:nvPr/>
      </p:nvGrpSpPr>
      <p:grpSpPr>
        <a:xfrm>
          <a:off x="0" y="0"/>
          <a:ext cx="0" cy="0"/>
          <a:chOff x="0" y="0"/>
          <a:chExt cx="0" cy="0"/>
        </a:xfrm>
      </p:grpSpPr>
      <p:sp>
        <p:nvSpPr>
          <p:cNvPr id="81" name="Google Shape;81;p17"/>
          <p:cNvSpPr/>
          <p:nvPr/>
        </p:nvSpPr>
        <p:spPr>
          <a:xfrm>
            <a:off x="3657600" y="2724150"/>
            <a:ext cx="5486400" cy="2419350"/>
          </a:xfrm>
          <a:prstGeom prst="rect">
            <a:avLst/>
          </a:prstGeom>
          <a:solidFill>
            <a:schemeClr val="accent1"/>
          </a:solidFill>
          <a:ln w="25400" cap="flat" cmpd="sng">
            <a:solidFill>
              <a:srgbClr val="003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17"/>
          <p:cNvSpPr/>
          <p:nvPr/>
        </p:nvSpPr>
        <p:spPr>
          <a:xfrm>
            <a:off x="0" y="2724150"/>
            <a:ext cx="3657600" cy="2419350"/>
          </a:xfrm>
          <a:prstGeom prst="rect">
            <a:avLst/>
          </a:prstGeom>
          <a:solidFill>
            <a:srgbClr val="007200"/>
          </a:solidFill>
          <a:ln w="25400" cap="flat" cmpd="sng">
            <a:solidFill>
              <a:srgbClr val="007200"/>
            </a:solidFill>
            <a:prstDash val="solid"/>
            <a:round/>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3" name="Google Shape;83;p17"/>
          <p:cNvPicPr preferRelativeResize="0"/>
          <p:nvPr/>
        </p:nvPicPr>
        <p:blipFill rotWithShape="1">
          <a:blip r:embed="rId2">
            <a:alphaModFix/>
          </a:blip>
          <a:srcRect/>
          <a:stretch/>
        </p:blipFill>
        <p:spPr>
          <a:xfrm>
            <a:off x="6591300" y="476504"/>
            <a:ext cx="2362200" cy="850392"/>
          </a:xfrm>
          <a:prstGeom prst="rect">
            <a:avLst/>
          </a:prstGeom>
          <a:noFill/>
          <a:ln>
            <a:noFill/>
          </a:ln>
        </p:spPr>
      </p:pic>
      <p:sp>
        <p:nvSpPr>
          <p:cNvPr id="84" name="Google Shape;84;p17"/>
          <p:cNvSpPr>
            <a:spLocks noGrp="1"/>
          </p:cNvSpPr>
          <p:nvPr>
            <p:ph type="pic" idx="2"/>
          </p:nvPr>
        </p:nvSpPr>
        <p:spPr>
          <a:xfrm>
            <a:off x="402764" y="2758032"/>
            <a:ext cx="5823872" cy="2385468"/>
          </a:xfrm>
          <a:prstGeom prst="rect">
            <a:avLst/>
          </a:prstGeom>
          <a:noFill/>
          <a:ln>
            <a:noFill/>
          </a:ln>
        </p:spPr>
      </p:sp>
      <p:sp>
        <p:nvSpPr>
          <p:cNvPr id="85" name="Google Shape;85;p17"/>
          <p:cNvSpPr txBox="1">
            <a:spLocks noGrp="1"/>
          </p:cNvSpPr>
          <p:nvPr>
            <p:ph type="body" idx="1"/>
          </p:nvPr>
        </p:nvSpPr>
        <p:spPr>
          <a:xfrm>
            <a:off x="1000125" y="170180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17"/>
          <p:cNvSpPr txBox="1">
            <a:spLocks noGrp="1"/>
          </p:cNvSpPr>
          <p:nvPr>
            <p:ph type="title"/>
          </p:nvPr>
        </p:nvSpPr>
        <p:spPr>
          <a:xfrm>
            <a:off x="402764" y="148999"/>
            <a:ext cx="5753100" cy="144485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7"/>
          <p:cNvSpPr txBox="1">
            <a:spLocks noGrp="1"/>
          </p:cNvSpPr>
          <p:nvPr>
            <p:ph type="body" idx="3"/>
          </p:nvPr>
        </p:nvSpPr>
        <p:spPr>
          <a:xfrm>
            <a:off x="6781800" y="44767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lt1"/>
              </a:buClr>
              <a:buSzPts val="1800"/>
              <a:buNone/>
              <a:defRPr sz="1800">
                <a:solidFill>
                  <a:schemeClr val="lt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4">
  <p:cSld name="Title 4">
    <p:spTree>
      <p:nvGrpSpPr>
        <p:cNvPr id="1" name="Shape 88"/>
        <p:cNvGrpSpPr/>
        <p:nvPr/>
      </p:nvGrpSpPr>
      <p:grpSpPr>
        <a:xfrm>
          <a:off x="0" y="0"/>
          <a:ext cx="0" cy="0"/>
          <a:chOff x="0" y="0"/>
          <a:chExt cx="0" cy="0"/>
        </a:xfrm>
      </p:grpSpPr>
      <p:sp>
        <p:nvSpPr>
          <p:cNvPr id="89" name="Google Shape;89;p18"/>
          <p:cNvSpPr/>
          <p:nvPr/>
        </p:nvSpPr>
        <p:spPr>
          <a:xfrm>
            <a:off x="0" y="-6473"/>
            <a:ext cx="4114800" cy="5143500"/>
          </a:xfrm>
          <a:prstGeom prst="rect">
            <a:avLst/>
          </a:prstGeom>
          <a:solidFill>
            <a:schemeClr val="accent1"/>
          </a:solidFill>
          <a:ln w="25400" cap="flat" cmpd="sng">
            <a:solidFill>
              <a:srgbClr val="0036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8"/>
          <p:cNvSpPr>
            <a:spLocks noGrp="1"/>
          </p:cNvSpPr>
          <p:nvPr>
            <p:ph type="pic" idx="2"/>
          </p:nvPr>
        </p:nvSpPr>
        <p:spPr>
          <a:xfrm>
            <a:off x="228600" y="1235383"/>
            <a:ext cx="3657600" cy="3429000"/>
          </a:xfrm>
          <a:prstGeom prst="rect">
            <a:avLst/>
          </a:prstGeom>
          <a:noFill/>
          <a:ln>
            <a:noFill/>
          </a:ln>
        </p:spPr>
      </p:sp>
      <p:pic>
        <p:nvPicPr>
          <p:cNvPr id="91" name="Google Shape;91;p18"/>
          <p:cNvPicPr preferRelativeResize="0"/>
          <p:nvPr/>
        </p:nvPicPr>
        <p:blipFill rotWithShape="1">
          <a:blip r:embed="rId2">
            <a:alphaModFix/>
          </a:blip>
          <a:srcRect/>
          <a:stretch/>
        </p:blipFill>
        <p:spPr>
          <a:xfrm>
            <a:off x="774946" y="116706"/>
            <a:ext cx="2564907" cy="923367"/>
          </a:xfrm>
          <a:prstGeom prst="rect">
            <a:avLst/>
          </a:prstGeom>
          <a:noFill/>
          <a:ln>
            <a:noFill/>
          </a:ln>
        </p:spPr>
      </p:pic>
      <p:sp>
        <p:nvSpPr>
          <p:cNvPr id="92" name="Google Shape;92;p18"/>
          <p:cNvSpPr txBox="1">
            <a:spLocks noGrp="1"/>
          </p:cNvSpPr>
          <p:nvPr>
            <p:ph type="body" idx="1"/>
          </p:nvPr>
        </p:nvSpPr>
        <p:spPr>
          <a:xfrm>
            <a:off x="4276725" y="2571750"/>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1"/>
              </a:buClr>
              <a:buSzPts val="2000"/>
              <a:buNone/>
              <a:defRPr sz="2000" i="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18"/>
          <p:cNvSpPr txBox="1">
            <a:spLocks noGrp="1"/>
          </p:cNvSpPr>
          <p:nvPr>
            <p:ph type="title"/>
          </p:nvPr>
        </p:nvSpPr>
        <p:spPr>
          <a:xfrm>
            <a:off x="4276725" y="161812"/>
            <a:ext cx="4629150" cy="195273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8"/>
          <p:cNvSpPr txBox="1">
            <a:spLocks noGrp="1"/>
          </p:cNvSpPr>
          <p:nvPr>
            <p:ph type="body" idx="3"/>
          </p:nvPr>
        </p:nvSpPr>
        <p:spPr>
          <a:xfrm>
            <a:off x="5600700" y="4324350"/>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dk2"/>
              </a:buClr>
              <a:buSzPts val="1800"/>
              <a:buNone/>
              <a:defRPr sz="1800">
                <a:solidFill>
                  <a:schemeClr val="dk2"/>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5">
  <p:cSld name="Title 5">
    <p:spTree>
      <p:nvGrpSpPr>
        <p:cNvPr id="1" name="Shape 95"/>
        <p:cNvGrpSpPr/>
        <p:nvPr/>
      </p:nvGrpSpPr>
      <p:grpSpPr>
        <a:xfrm>
          <a:off x="0" y="0"/>
          <a:ext cx="0" cy="0"/>
          <a:chOff x="0" y="0"/>
          <a:chExt cx="0" cy="0"/>
        </a:xfrm>
      </p:grpSpPr>
      <p:sp>
        <p:nvSpPr>
          <p:cNvPr id="96" name="Google Shape;96;p19"/>
          <p:cNvSpPr/>
          <p:nvPr/>
        </p:nvSpPr>
        <p:spPr>
          <a:xfrm>
            <a:off x="0" y="-6473"/>
            <a:ext cx="4114800" cy="5143500"/>
          </a:xfrm>
          <a:prstGeom prst="rec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9"/>
          <p:cNvSpPr>
            <a:spLocks noGrp="1"/>
          </p:cNvSpPr>
          <p:nvPr>
            <p:ph type="pic" idx="2"/>
          </p:nvPr>
        </p:nvSpPr>
        <p:spPr>
          <a:xfrm>
            <a:off x="228600" y="1235383"/>
            <a:ext cx="3657600" cy="3429000"/>
          </a:xfrm>
          <a:prstGeom prst="rect">
            <a:avLst/>
          </a:prstGeom>
          <a:noFill/>
          <a:ln>
            <a:noFill/>
          </a:ln>
        </p:spPr>
      </p:sp>
      <p:pic>
        <p:nvPicPr>
          <p:cNvPr id="98" name="Google Shape;98;p19"/>
          <p:cNvPicPr preferRelativeResize="0"/>
          <p:nvPr/>
        </p:nvPicPr>
        <p:blipFill rotWithShape="1">
          <a:blip r:embed="rId2">
            <a:alphaModFix/>
          </a:blip>
          <a:srcRect/>
          <a:stretch/>
        </p:blipFill>
        <p:spPr>
          <a:xfrm>
            <a:off x="774946" y="116706"/>
            <a:ext cx="2564907" cy="923367"/>
          </a:xfrm>
          <a:prstGeom prst="rect">
            <a:avLst/>
          </a:prstGeom>
          <a:noFill/>
          <a:ln>
            <a:noFill/>
          </a:ln>
        </p:spPr>
      </p:pic>
      <p:sp>
        <p:nvSpPr>
          <p:cNvPr id="99" name="Google Shape;99;p19"/>
          <p:cNvSpPr txBox="1">
            <a:spLocks noGrp="1"/>
          </p:cNvSpPr>
          <p:nvPr>
            <p:ph type="body" idx="1"/>
          </p:nvPr>
        </p:nvSpPr>
        <p:spPr>
          <a:xfrm>
            <a:off x="4276724" y="2554391"/>
            <a:ext cx="4629150" cy="9144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Clr>
                <a:schemeClr val="dk2"/>
              </a:buClr>
              <a:buSzPts val="2000"/>
              <a:buNone/>
              <a:defRPr sz="2000" i="1">
                <a:solidFill>
                  <a:schemeClr val="dk2"/>
                </a:solidFill>
              </a:defRPr>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560"/>
              </a:spcBef>
              <a:spcAft>
                <a:spcPts val="0"/>
              </a:spcAft>
              <a:buClr>
                <a:schemeClr val="dk1"/>
              </a:buClr>
              <a:buSzPts val="2800"/>
              <a:buNone/>
              <a:defRPr/>
            </a:lvl3pPr>
            <a:lvl4pPr marL="1828800" lvl="3" indent="-228600" algn="l">
              <a:lnSpc>
                <a:spcPct val="100000"/>
              </a:lnSpc>
              <a:spcBef>
                <a:spcPts val="560"/>
              </a:spcBef>
              <a:spcAft>
                <a:spcPts val="0"/>
              </a:spcAft>
              <a:buClr>
                <a:schemeClr val="dk1"/>
              </a:buClr>
              <a:buSzPts val="2800"/>
              <a:buNone/>
              <a:defRPr/>
            </a:lvl4pPr>
            <a:lvl5pPr marL="2286000" lvl="4" indent="-228600" algn="l">
              <a:lnSpc>
                <a:spcPct val="100000"/>
              </a:lnSpc>
              <a:spcBef>
                <a:spcPts val="560"/>
              </a:spcBef>
              <a:spcAft>
                <a:spcPts val="0"/>
              </a:spcAft>
              <a:buClr>
                <a:schemeClr val="dk1"/>
              </a:buClr>
              <a:buSzPts val="2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19"/>
          <p:cNvSpPr txBox="1">
            <a:spLocks noGrp="1"/>
          </p:cNvSpPr>
          <p:nvPr>
            <p:ph type="title"/>
          </p:nvPr>
        </p:nvSpPr>
        <p:spPr>
          <a:xfrm>
            <a:off x="4276724" y="169477"/>
            <a:ext cx="4629151" cy="186887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body" idx="3"/>
          </p:nvPr>
        </p:nvSpPr>
        <p:spPr>
          <a:xfrm>
            <a:off x="5600699" y="4473883"/>
            <a:ext cx="1981200" cy="381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60"/>
              </a:spcBef>
              <a:spcAft>
                <a:spcPts val="0"/>
              </a:spcAft>
              <a:buClr>
                <a:schemeClr val="dk1"/>
              </a:buClr>
              <a:buSzPts val="1800"/>
              <a:buNone/>
              <a:defRPr sz="1800">
                <a:solidFill>
                  <a:schemeClr val="dk1"/>
                </a:solidFill>
              </a:defRPr>
            </a:lvl1pPr>
            <a:lvl2pPr marL="914400" lvl="1" indent="-228600" algn="l">
              <a:lnSpc>
                <a:spcPct val="100000"/>
              </a:lnSpc>
              <a:spcBef>
                <a:spcPts val="360"/>
              </a:spcBef>
              <a:spcAft>
                <a:spcPts val="0"/>
              </a:spcAft>
              <a:buClr>
                <a:schemeClr val="lt1"/>
              </a:buClr>
              <a:buSzPts val="1800"/>
              <a:buNone/>
              <a:defRPr sz="1800">
                <a:solidFill>
                  <a:schemeClr val="lt1"/>
                </a:solidFill>
              </a:defRPr>
            </a:lvl2pPr>
            <a:lvl3pPr marL="1371600" lvl="2" indent="-228600" algn="l">
              <a:lnSpc>
                <a:spcPct val="100000"/>
              </a:lnSpc>
              <a:spcBef>
                <a:spcPts val="360"/>
              </a:spcBef>
              <a:spcAft>
                <a:spcPts val="0"/>
              </a:spcAft>
              <a:buClr>
                <a:schemeClr val="lt1"/>
              </a:buClr>
              <a:buSzPts val="1800"/>
              <a:buNone/>
              <a:defRPr sz="1800">
                <a:solidFill>
                  <a:schemeClr val="lt1"/>
                </a:solidFill>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2">
  <p:cSld name="Content 2">
    <p:spTree>
      <p:nvGrpSpPr>
        <p:cNvPr id="1" name="Shape 108"/>
        <p:cNvGrpSpPr/>
        <p:nvPr/>
      </p:nvGrpSpPr>
      <p:grpSpPr>
        <a:xfrm>
          <a:off x="0" y="0"/>
          <a:ext cx="0" cy="0"/>
          <a:chOff x="0" y="0"/>
          <a:chExt cx="0" cy="0"/>
        </a:xfrm>
      </p:grpSpPr>
      <p:sp>
        <p:nvSpPr>
          <p:cNvPr id="109" name="Google Shape;109;p21"/>
          <p:cNvSpPr/>
          <p:nvPr/>
        </p:nvSpPr>
        <p:spPr>
          <a:xfrm>
            <a:off x="0" y="0"/>
            <a:ext cx="9144000" cy="666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21"/>
          <p:cNvSpPr/>
          <p:nvPr/>
        </p:nvSpPr>
        <p:spPr>
          <a:xfrm rot="-5400000">
            <a:off x="7669012" y="-800840"/>
            <a:ext cx="647700" cy="2269724"/>
          </a:xfrm>
          <a:prstGeom prst="flowChartManualInput">
            <a:avLst/>
          </a:prstGeom>
          <a:solidFill>
            <a:schemeClr val="l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21"/>
          <p:cNvSpPr/>
          <p:nvPr/>
        </p:nvSpPr>
        <p:spPr>
          <a:xfrm rot="-5400000">
            <a:off x="7791450" y="-706144"/>
            <a:ext cx="647700" cy="2057400"/>
          </a:xfrm>
          <a:prstGeom prst="flowChartManualInput">
            <a:avLst/>
          </a:prstGeom>
          <a:solidFill>
            <a:srgbClr val="007200"/>
          </a:solidFill>
          <a:ln w="25400" cap="flat" cmpd="sng">
            <a:solidFill>
              <a:srgbClr val="0072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21"/>
          <p:cNvPicPr preferRelativeResize="0"/>
          <p:nvPr/>
        </p:nvPicPr>
        <p:blipFill rotWithShape="1">
          <a:blip r:embed="rId2">
            <a:alphaModFix/>
          </a:blip>
          <a:srcRect/>
          <a:stretch/>
        </p:blipFill>
        <p:spPr>
          <a:xfrm>
            <a:off x="7467600" y="13874"/>
            <a:ext cx="1660124" cy="609600"/>
          </a:xfrm>
          <a:prstGeom prst="rect">
            <a:avLst/>
          </a:prstGeom>
          <a:noFill/>
          <a:ln>
            <a:noFill/>
          </a:ln>
        </p:spPr>
      </p:pic>
      <p:sp>
        <p:nvSpPr>
          <p:cNvPr id="113" name="Google Shape;113;p21"/>
          <p:cNvSpPr txBox="1">
            <a:spLocks noGrp="1"/>
          </p:cNvSpPr>
          <p:nvPr>
            <p:ph type="sldNum" idx="12"/>
          </p:nvPr>
        </p:nvSpPr>
        <p:spPr>
          <a:xfrm>
            <a:off x="8296922" y="4781550"/>
            <a:ext cx="7620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1"/>
          <p:cNvSpPr txBox="1">
            <a:spLocks noGrp="1"/>
          </p:cNvSpPr>
          <p:nvPr>
            <p:ph type="body" idx="1"/>
          </p:nvPr>
        </p:nvSpPr>
        <p:spPr>
          <a:xfrm>
            <a:off x="304800" y="36806"/>
            <a:ext cx="6400800" cy="592491"/>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21"/>
          <p:cNvSpPr txBox="1">
            <a:spLocks noGrp="1"/>
          </p:cNvSpPr>
          <p:nvPr>
            <p:ph type="body" idx="2"/>
          </p:nvPr>
        </p:nvSpPr>
        <p:spPr>
          <a:xfrm>
            <a:off x="3962400" y="971550"/>
            <a:ext cx="4876800" cy="3804636"/>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21"/>
          <p:cNvSpPr>
            <a:spLocks noGrp="1"/>
          </p:cNvSpPr>
          <p:nvPr>
            <p:ph type="pic" idx="3"/>
          </p:nvPr>
        </p:nvSpPr>
        <p:spPr>
          <a:xfrm>
            <a:off x="116150" y="971550"/>
            <a:ext cx="3657600" cy="3429000"/>
          </a:xfrm>
          <a:prstGeom prst="rect">
            <a:avLst/>
          </a:prstGeom>
          <a:noFill/>
          <a:ln>
            <a:noFill/>
          </a:ln>
        </p:spPr>
      </p:sp>
      <p:sp>
        <p:nvSpPr>
          <p:cNvPr id="117" name="Google Shape;117;p21"/>
          <p:cNvSpPr txBox="1">
            <a:spLocks noGrp="1"/>
          </p:cNvSpPr>
          <p:nvPr>
            <p:ph type="body" idx="4"/>
          </p:nvPr>
        </p:nvSpPr>
        <p:spPr>
          <a:xfrm>
            <a:off x="115888" y="4552950"/>
            <a:ext cx="3617912" cy="4572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SzPts val="1400"/>
              <a:buNone/>
              <a:defRPr sz="14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18"/>
        <p:cNvGrpSpPr/>
        <p:nvPr/>
      </p:nvGrpSpPr>
      <p:grpSpPr>
        <a:xfrm>
          <a:off x="0" y="0"/>
          <a:ext cx="0" cy="0"/>
          <a:chOff x="0" y="0"/>
          <a:chExt cx="0" cy="0"/>
        </a:xfrm>
      </p:grpSpPr>
      <p:pic>
        <p:nvPicPr>
          <p:cNvPr id="119" name="Google Shape;119;p22" descr="R:\COM\COMM\Branding\PPT Templates\widescreen\Widescreen Powerpoint 6.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120" name="Google Shape;120;p22"/>
          <p:cNvSpPr txBox="1">
            <a:spLocks noGrp="1"/>
          </p:cNvSpPr>
          <p:nvPr>
            <p:ph type="body" idx="1"/>
          </p:nvPr>
        </p:nvSpPr>
        <p:spPr>
          <a:xfrm>
            <a:off x="152400" y="2800350"/>
            <a:ext cx="8763000" cy="646500"/>
          </a:xfrm>
          <a:prstGeom prst="rect">
            <a:avLst/>
          </a:prstGeom>
          <a:noFill/>
          <a:ln>
            <a:noFill/>
          </a:ln>
        </p:spPr>
        <p:txBody>
          <a:bodyPr spcFirstLastPara="1" wrap="square" lIns="68575" tIns="34275" rIns="68575" bIns="34275" anchor="ctr" anchorCtr="0">
            <a:spAutoFit/>
          </a:bodyPr>
          <a:lstStyle>
            <a:lvl1pPr marL="457200" marR="0" lvl="0" indent="-228600" algn="ctr">
              <a:lnSpc>
                <a:spcPct val="100000"/>
              </a:lnSpc>
              <a:spcBef>
                <a:spcPts val="0"/>
              </a:spcBef>
              <a:spcAft>
                <a:spcPts val="0"/>
              </a:spcAft>
              <a:buClr>
                <a:srgbClr val="000000"/>
              </a:buClr>
              <a:buSzPts val="3600"/>
              <a:buFont typeface="Calibri"/>
              <a:buNone/>
              <a:defRPr sz="3600" b="1" i="0" u="none" strike="noStrike" cap="none">
                <a:solidFill>
                  <a:srgbClr val="000000"/>
                </a:solidFill>
                <a:latin typeface="Calibri"/>
                <a:ea typeface="Calibri"/>
                <a:cs typeface="Calibri"/>
                <a:sym typeface="Calibri"/>
              </a:defRPr>
            </a:lvl1pPr>
            <a:lvl2pPr marL="914400" marR="0" lvl="1"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1" name="Google Shape;121;p22"/>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2"/>
          <p:cNvSpPr txBox="1"/>
          <p:nvPr/>
        </p:nvSpPr>
        <p:spPr>
          <a:xfrm>
            <a:off x="8229600" y="209550"/>
            <a:ext cx="762000" cy="273900"/>
          </a:xfrm>
          <a:prstGeom prst="rect">
            <a:avLst/>
          </a:prstGeom>
          <a:noFill/>
          <a:ln>
            <a:noFill/>
          </a:ln>
        </p:spPr>
        <p:txBody>
          <a:bodyPr spcFirstLastPara="1" wrap="square" lIns="91425" tIns="45725" rIns="91425" bIns="457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23"/>
        <p:cNvGrpSpPr/>
        <p:nvPr/>
      </p:nvGrpSpPr>
      <p:grpSpPr>
        <a:xfrm>
          <a:off x="0" y="0"/>
          <a:ext cx="0" cy="0"/>
          <a:chOff x="0" y="0"/>
          <a:chExt cx="0" cy="0"/>
        </a:xfrm>
      </p:grpSpPr>
      <p:pic>
        <p:nvPicPr>
          <p:cNvPr id="124" name="Google Shape;124;p23" descr="R:\COM\COMM\Branding\PPT Templates\widescreen\Widescreen Powerpoint 20.jpg"/>
          <p:cNvPicPr preferRelativeResize="0"/>
          <p:nvPr/>
        </p:nvPicPr>
        <p:blipFill rotWithShape="1">
          <a:blip r:embed="rId2">
            <a:alphaModFix/>
          </a:blip>
          <a:srcRect/>
          <a:stretch/>
        </p:blipFill>
        <p:spPr>
          <a:xfrm>
            <a:off x="0" y="0"/>
            <a:ext cx="9148769" cy="5148071"/>
          </a:xfrm>
          <a:prstGeom prst="rect">
            <a:avLst/>
          </a:prstGeom>
          <a:noFill/>
          <a:ln>
            <a:noFill/>
          </a:ln>
        </p:spPr>
      </p:pic>
      <p:sp>
        <p:nvSpPr>
          <p:cNvPr id="125" name="Google Shape;125;p23"/>
          <p:cNvSpPr txBox="1">
            <a:spLocks noGrp="1"/>
          </p:cNvSpPr>
          <p:nvPr>
            <p:ph type="sldNum" idx="12"/>
          </p:nvPr>
        </p:nvSpPr>
        <p:spPr>
          <a:xfrm>
            <a:off x="152400" y="133350"/>
            <a:ext cx="7620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126" name="Google Shape;126;p23"/>
          <p:cNvSpPr txBox="1">
            <a:spLocks noGrp="1"/>
          </p:cNvSpPr>
          <p:nvPr>
            <p:ph type="body" idx="1"/>
          </p:nvPr>
        </p:nvSpPr>
        <p:spPr>
          <a:xfrm>
            <a:off x="152400" y="1619250"/>
            <a:ext cx="8839200" cy="3314700"/>
          </a:xfrm>
          <a:prstGeom prst="rect">
            <a:avLst/>
          </a:prstGeom>
          <a:noFill/>
          <a:ln>
            <a:noFill/>
          </a:ln>
        </p:spPr>
        <p:txBody>
          <a:bodyPr spcFirstLastPara="1" wrap="square" lIns="68575" tIns="34275" rIns="68575" bIns="34275" anchor="t" anchorCtr="0">
            <a:noAutofit/>
          </a:bodyPr>
          <a:lstStyle>
            <a:lvl1pPr marL="457200" marR="0" lvl="0"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L="2743200" marR="0" lvl="5"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L="3200400" marR="0" lvl="6"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L="3657600" marR="0" lvl="7"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L="4114800" marR="0" lvl="8" indent="-228600"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7" name="Google Shape;127;p23"/>
          <p:cNvSpPr txBox="1">
            <a:spLocks noGrp="1"/>
          </p:cNvSpPr>
          <p:nvPr>
            <p:ph type="title"/>
          </p:nvPr>
        </p:nvSpPr>
        <p:spPr>
          <a:xfrm>
            <a:off x="152400" y="742950"/>
            <a:ext cx="8839200" cy="800100"/>
          </a:xfrm>
          <a:prstGeom prst="rect">
            <a:avLst/>
          </a:prstGeom>
          <a:noFill/>
          <a:ln>
            <a:noFill/>
          </a:ln>
        </p:spPr>
        <p:txBody>
          <a:bodyPr spcFirstLastPara="1" wrap="square" lIns="68575" tIns="34275" rIns="68575" bIns="34275" anchor="ctr" anchorCtr="0">
            <a:normAutofit/>
          </a:bodyPr>
          <a:lstStyle>
            <a:lvl1pPr marR="0" lvl="0" algn="l">
              <a:lnSpc>
                <a:spcPct val="100000"/>
              </a:lnSpc>
              <a:spcBef>
                <a:spcPts val="0"/>
              </a:spcBef>
              <a:spcAft>
                <a:spcPts val="0"/>
              </a:spcAft>
              <a:buClr>
                <a:srgbClr val="000000"/>
              </a:buClr>
              <a:buSzPts val="1100"/>
              <a:buFont typeface="Arial"/>
              <a:buNone/>
              <a:defRPr sz="4000" b="1"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Break Option 1 1">
  <p:cSld name="1_Section Break Option 1">
    <p:spTree>
      <p:nvGrpSpPr>
        <p:cNvPr id="1" name="Shape 128"/>
        <p:cNvGrpSpPr/>
        <p:nvPr/>
      </p:nvGrpSpPr>
      <p:grpSpPr>
        <a:xfrm>
          <a:off x="0" y="0"/>
          <a:ext cx="0" cy="0"/>
          <a:chOff x="0" y="0"/>
          <a:chExt cx="0" cy="0"/>
        </a:xfrm>
      </p:grpSpPr>
      <p:pic>
        <p:nvPicPr>
          <p:cNvPr id="129" name="Google Shape;129;p24" descr="R:\COM\COMM\Branding\PPT Templates\widescreen\Widescreen Powerpoint 6.jpg"/>
          <p:cNvPicPr preferRelativeResize="0"/>
          <p:nvPr/>
        </p:nvPicPr>
        <p:blipFill rotWithShape="1">
          <a:blip r:embed="rId2">
            <a:alphaModFix/>
          </a:blip>
          <a:srcRect/>
          <a:stretch/>
        </p:blipFill>
        <p:spPr>
          <a:xfrm>
            <a:off x="0" y="1"/>
            <a:ext cx="9153144" cy="5150534"/>
          </a:xfrm>
          <a:prstGeom prst="rect">
            <a:avLst/>
          </a:prstGeom>
          <a:noFill/>
          <a:ln>
            <a:noFill/>
          </a:ln>
        </p:spPr>
      </p:pic>
      <p:sp>
        <p:nvSpPr>
          <p:cNvPr id="130" name="Google Shape;130;p24"/>
          <p:cNvSpPr txBox="1">
            <a:spLocks noGrp="1"/>
          </p:cNvSpPr>
          <p:nvPr>
            <p:ph type="body" idx="1"/>
          </p:nvPr>
        </p:nvSpPr>
        <p:spPr>
          <a:xfrm>
            <a:off x="152400" y="2800350"/>
            <a:ext cx="8763000" cy="646200"/>
          </a:xfrm>
          <a:prstGeom prst="rect">
            <a:avLst/>
          </a:prstGeom>
          <a:noFill/>
          <a:ln>
            <a:noFill/>
          </a:ln>
        </p:spPr>
        <p:txBody>
          <a:bodyPr spcFirstLastPara="1" wrap="square" lIns="68575" tIns="68575" rIns="68575" bIns="68575" anchor="ctr" anchorCtr="0">
            <a:noAutofit/>
          </a:bodyPr>
          <a:lstStyle>
            <a:lvl1pPr marL="457200" marR="0" lvl="0" indent="-228600" algn="ctr">
              <a:lnSpc>
                <a:spcPct val="100000"/>
              </a:lnSpc>
              <a:spcBef>
                <a:spcPts val="700"/>
              </a:spcBef>
              <a:spcAft>
                <a:spcPts val="0"/>
              </a:spcAft>
              <a:buClr>
                <a:srgbClr val="00B050"/>
              </a:buClr>
              <a:buSzPts val="2700"/>
              <a:buFont typeface="Arial"/>
              <a:buNone/>
              <a:defRPr sz="3600" b="1" i="0" u="none" strike="noStrike" cap="none">
                <a:solidFill>
                  <a:schemeClr val="dk1"/>
                </a:solidFill>
                <a:latin typeface="Calibri"/>
                <a:ea typeface="Calibri"/>
                <a:cs typeface="Calibri"/>
                <a:sym typeface="Calibri"/>
              </a:defRPr>
            </a:lvl1pPr>
            <a:lvl2pPr marL="914400" marR="0" lvl="1" indent="-317500" algn="l">
              <a:lnSpc>
                <a:spcPct val="100000"/>
              </a:lnSpc>
              <a:spcBef>
                <a:spcPts val="600"/>
              </a:spcBef>
              <a:spcAft>
                <a:spcPts val="0"/>
              </a:spcAft>
              <a:buClr>
                <a:srgbClr val="00B050"/>
              </a:buClr>
              <a:buSzPts val="1400"/>
              <a:buFont typeface="Noto Sans Symbols"/>
              <a:buChar char="❑"/>
              <a:defRPr sz="32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600"/>
              </a:spcBef>
              <a:spcAft>
                <a:spcPts val="0"/>
              </a:spcAft>
              <a:buClr>
                <a:srgbClr val="00B050"/>
              </a:buClr>
              <a:buSzPts val="1800"/>
              <a:buFont typeface="Courier New"/>
              <a:buChar char="o"/>
              <a:defRPr sz="2800" b="0" i="0" u="none" strike="noStrike" cap="none">
                <a:solidFill>
                  <a:schemeClr val="dk1"/>
                </a:solidFill>
                <a:latin typeface="Calibri"/>
                <a:ea typeface="Calibri"/>
                <a:cs typeface="Calibri"/>
                <a:sym typeface="Calibri"/>
              </a:defRPr>
            </a:lvl3pPr>
            <a:lvl4pPr marL="1828800" marR="0" lvl="3" indent="-317500" algn="l">
              <a:lnSpc>
                <a:spcPct val="100000"/>
              </a:lnSpc>
              <a:spcBef>
                <a:spcPts val="500"/>
              </a:spcBef>
              <a:spcAft>
                <a:spcPts val="0"/>
              </a:spcAft>
              <a:buClr>
                <a:srgbClr val="00B050"/>
              </a:buClr>
              <a:buSzPts val="1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500"/>
              </a:spcBef>
              <a:spcAft>
                <a:spcPts val="0"/>
              </a:spcAft>
              <a:buClr>
                <a:srgbClr val="00B050"/>
              </a:buClr>
              <a:buSzPts val="1800"/>
              <a:buFont typeface="Arial"/>
              <a:buChar char="•"/>
              <a:defRPr sz="2400" b="0" i="0" u="none" strike="noStrike" cap="none">
                <a:solidFill>
                  <a:schemeClr val="dk1"/>
                </a:solidFill>
                <a:latin typeface="Calibri"/>
                <a:ea typeface="Calibri"/>
                <a:cs typeface="Calibri"/>
                <a:sym typeface="Calibri"/>
              </a:defRPr>
            </a:lvl5pPr>
            <a:lvl6pPr marL="2743200" marR="0" lvl="5"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6pPr>
            <a:lvl7pPr marL="3200400" marR="0" lvl="6"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7pPr>
            <a:lvl8pPr marL="3657600" marR="0" lvl="7"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8pPr>
            <a:lvl9pPr marL="4114800" marR="0" lvl="8"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1" name="Google Shape;131;p24"/>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32" name="Google Shape;132;p24"/>
          <p:cNvSpPr txBox="1"/>
          <p:nvPr/>
        </p:nvSpPr>
        <p:spPr>
          <a:xfrm>
            <a:off x="8229600" y="209550"/>
            <a:ext cx="7620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3"/>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3pPr>
            <a:lvl4pPr marL="1828800" marR="0" lvl="3"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4pPr>
            <a:lvl5pPr marL="2286000" marR="0" lvl="4"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628650" y="274638"/>
            <a:ext cx="7886700" cy="993775"/>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4" name="Google Shape;104;p20"/>
          <p:cNvSpPr txBox="1">
            <a:spLocks noGrp="1"/>
          </p:cNvSpPr>
          <p:nvPr>
            <p:ph type="body" idx="1"/>
          </p:nvPr>
        </p:nvSpPr>
        <p:spPr>
          <a:xfrm>
            <a:off x="628650" y="1370013"/>
            <a:ext cx="7886700" cy="326231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401319" algn="l" rtl="0">
              <a:lnSpc>
                <a:spcPct val="100000"/>
              </a:lnSpc>
              <a:spcBef>
                <a:spcPts val="640"/>
              </a:spcBef>
              <a:spcAft>
                <a:spcPts val="0"/>
              </a:spcAft>
              <a:buClr>
                <a:srgbClr val="00B050"/>
              </a:buClr>
              <a:buSzPts val="2720"/>
              <a:buFont typeface="Courier New"/>
              <a:buChar char="o"/>
              <a:defRPr sz="3200" b="0" i="0" u="none" strike="noStrike" cap="none">
                <a:solidFill>
                  <a:schemeClr val="dk1"/>
                </a:solidFill>
                <a:latin typeface="Calibri"/>
                <a:ea typeface="Calibri"/>
                <a:cs typeface="Calibri"/>
                <a:sym typeface="Calibri"/>
              </a:defRPr>
            </a:lvl3pPr>
            <a:lvl4pPr marL="1828800" marR="0" lvl="3" indent="-391160" algn="l" rtl="0">
              <a:lnSpc>
                <a:spcPct val="100000"/>
              </a:lnSpc>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20"/>
          <p:cNvSpPr txBox="1">
            <a:spLocks noGrp="1"/>
          </p:cNvSpPr>
          <p:nvPr>
            <p:ph type="dt" idx="10"/>
          </p:nvPr>
        </p:nvSpPr>
        <p:spPr>
          <a:xfrm>
            <a:off x="628650" y="4767263"/>
            <a:ext cx="20574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sldNum" idx="12"/>
          </p:nvPr>
        </p:nvSpPr>
        <p:spPr>
          <a:xfrm>
            <a:off x="6457950" y="4767263"/>
            <a:ext cx="20574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evisor.mo.gov/main/OneSection.aspx?section=162.700"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revisor.mo.gov/main/OneSection.aspx?section=162.207&amp;bid=57281&amp;hl=%20to%20167.%u2044167.625&amp;hlr=y"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dese.mo.gov/special-education/parentally-placed-private-school-children"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dese.mo.gov/media/pdf/affirmation-nonpublic-school-consultation-participation-guidance-document"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hyperlink" Target="https://dese.mo.gov/media/pdf/affirmation-nonpublic-school-consultation-particip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dese.mo.gov/media/pdf/questions-answers-serving-children-disabilities-placed-their-parents-private-schools-osep"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s://earlyconnections.mo.gov/language-equality-and-acquisition-deaf-kids-lead-k-act"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dese.mo.gov/state-board-education-approves-reorganize-locations-missouri-schools-severely-disabled"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dese.mo.gov/state-board-education-approves-reorganize-locations-missouri-schools-severely-disabled"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hyperlink" Target="https://dese.mo.gov/state-board-education-approves-reorganize-locations-missouri-schools-severely-disabled"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zoomgov.com/j/1612868189"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hyperlink" Target="https://www.zoomgov.com/j/1605701384" TargetMode="External"/><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hyperlink" Target="https://www.zoomgov.com/j/1605701384"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hyperlink" Target="https://dese.mo.gov/financial-admin-services/special-education-finance/special-education-finance-training"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dese.mo.gov/financial-admin-services/special-education-finance/special-education-finance-training"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hyperlink" Target="https://dese.mo.gov/special-education/compliance/general-guidance"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hyperlink" Target="https://dese.mo.gov/special/education/compliance/general-guidanc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hyperlink" Target="https://dese.mo.gov/special-education/effective-practices/special-education-directors" TargetMode="Externa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dese.mo.gov/local-compliance-pla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6"/>
          <p:cNvSpPr txBox="1">
            <a:spLocks noGrp="1"/>
          </p:cNvSpPr>
          <p:nvPr>
            <p:ph type="title"/>
          </p:nvPr>
        </p:nvSpPr>
        <p:spPr>
          <a:xfrm>
            <a:off x="38100" y="2015298"/>
            <a:ext cx="5753100" cy="128035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
              <a:t>Welcome Back to School</a:t>
            </a:r>
            <a:endParaRPr/>
          </a:p>
        </p:txBody>
      </p:sp>
      <p:sp>
        <p:nvSpPr>
          <p:cNvPr id="210" name="Google Shape;210;p36"/>
          <p:cNvSpPr txBox="1">
            <a:spLocks noGrp="1"/>
          </p:cNvSpPr>
          <p:nvPr>
            <p:ph type="body" idx="2"/>
          </p:nvPr>
        </p:nvSpPr>
        <p:spPr>
          <a:xfrm>
            <a:off x="6781800" y="438150"/>
            <a:ext cx="1981200" cy="381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lt1"/>
              </a:buClr>
              <a:buSzPts val="1800"/>
              <a:buNone/>
            </a:pPr>
            <a:r>
              <a:rPr lang="en"/>
              <a:t>August 2025</a:t>
            </a:r>
            <a:endParaRPr/>
          </a:p>
        </p:txBody>
      </p:sp>
      <p:sp>
        <p:nvSpPr>
          <p:cNvPr id="212" name="Google Shape;212;p36"/>
          <p:cNvSpPr txBox="1">
            <a:spLocks noGrp="1"/>
          </p:cNvSpPr>
          <p:nvPr>
            <p:ph type="body" idx="1"/>
          </p:nvPr>
        </p:nvSpPr>
        <p:spPr>
          <a:xfrm>
            <a:off x="111650" y="3494575"/>
            <a:ext cx="6098400" cy="1338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000"/>
              <a:buNone/>
            </a:pPr>
            <a:r>
              <a:rPr lang="en" sz="2200"/>
              <a:t>Bailey Tennesen, Compliance Consultant, KC RPDC</a:t>
            </a:r>
            <a:endParaRPr sz="2200"/>
          </a:p>
          <a:p>
            <a:pPr marL="0" lvl="0" indent="0" algn="ctr" rtl="0">
              <a:lnSpc>
                <a:spcPct val="100000"/>
              </a:lnSpc>
              <a:spcBef>
                <a:spcPts val="0"/>
              </a:spcBef>
              <a:spcAft>
                <a:spcPts val="0"/>
              </a:spcAft>
              <a:buClr>
                <a:schemeClr val="dk1"/>
              </a:buClr>
              <a:buSzPts val="2000"/>
              <a:buNone/>
            </a:pPr>
            <a:r>
              <a:rPr lang="en" sz="2200"/>
              <a:t>Dawn Lichtenberg, Compliance Consultant, NE RPDC</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5"/>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gn="l">
              <a:spcBef>
                <a:spcPts val="640"/>
              </a:spcBef>
              <a:buClr>
                <a:srgbClr val="00B050"/>
              </a:buClr>
              <a:buSzPts val="688"/>
              <a:defRPr/>
            </a:pPr>
            <a:r>
              <a:rPr lang="en-US" sz="4000" err="1">
                <a:solidFill>
                  <a:schemeClr val="lt1"/>
                </a:solidFill>
              </a:rPr>
              <a:t>RSMo</a:t>
            </a:r>
            <a:r>
              <a:rPr lang="en-US" sz="4000">
                <a:solidFill>
                  <a:schemeClr val="lt1"/>
                </a:solidFill>
              </a:rPr>
              <a:t> 162.700</a:t>
            </a: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 YCDD</a:t>
            </a:r>
          </a:p>
        </p:txBody>
      </p:sp>
      <p:sp>
        <p:nvSpPr>
          <p:cNvPr id="264" name="Google Shape;264;p45"/>
          <p:cNvSpPr txBox="1"/>
          <p:nvPr/>
        </p:nvSpPr>
        <p:spPr>
          <a:xfrm>
            <a:off x="5233125" y="4587925"/>
            <a:ext cx="3808500" cy="483900"/>
          </a:xfrm>
          <a:prstGeom prst="rect">
            <a:avLst/>
          </a:prstGeom>
          <a:noFill/>
          <a:ln>
            <a:noFill/>
          </a:ln>
        </p:spPr>
        <p:txBody>
          <a:bodyPr spcFirstLastPara="1" wrap="square" lIns="91425" tIns="91425" rIns="91425" bIns="91425" anchor="t" anchorCtr="0">
            <a:noAutofit/>
          </a:bodyPr>
          <a:lstStyle/>
          <a:p>
            <a:r>
              <a:rPr lang="en" sz="1200">
                <a:solidFill>
                  <a:schemeClr val="dk1"/>
                </a:solidFill>
                <a:ea typeface="Calibri"/>
                <a:hlinkClick r:id="rId3">
                  <a:extLst>
                    <a:ext uri="{A12FA001-AC4F-418D-AE19-62706E023703}">
                      <ahyp:hlinkClr xmlns:ahyp="http://schemas.microsoft.com/office/drawing/2018/hyperlinkcolor" val="tx"/>
                    </a:ext>
                  </a:extLst>
                </a:hlinkClick>
              </a:rPr>
              <a:t>https://revisor.mo.gov/main/OneSection.aspx?section=162.700</a:t>
            </a:r>
            <a:r>
              <a:rPr lang="en" sz="1200">
                <a:solidFill>
                  <a:schemeClr val="dk1"/>
                </a:solidFill>
                <a:ea typeface="Calibri"/>
              </a:rPr>
              <a:t> </a:t>
            </a:r>
            <a:endParaRPr lang="en-US">
              <a:solidFill>
                <a:schemeClr val="dk1"/>
              </a:solidFill>
            </a:endParaRPr>
          </a:p>
        </p:txBody>
      </p:sp>
      <p:pic>
        <p:nvPicPr>
          <p:cNvPr id="2" name="Picture 1" descr="1. A student whose age makes them eligible for kindergarten or grade one may continue eligibility as YCDD if the student was identified as a young child with a developmental delay before attaining eligibility for kindergarten. &#10;2. The category of YCDD shall not be used to determine continued eligibility for special education services for a student who is seven years of age before August first of a given school year, but eligibility for special education services may be determined for such through any other disability category. ">
            <a:extLst>
              <a:ext uri="{FF2B5EF4-FFF2-40B4-BE49-F238E27FC236}">
                <a16:creationId xmlns:a16="http://schemas.microsoft.com/office/drawing/2014/main" id="{4C4354BD-130E-5061-03A2-6BB5B9AAE1B0}"/>
              </a:ext>
            </a:extLst>
          </p:cNvPr>
          <p:cNvPicPr>
            <a:picLocks noChangeAspect="1"/>
          </p:cNvPicPr>
          <p:nvPr/>
        </p:nvPicPr>
        <p:blipFill>
          <a:blip r:embed="rId4"/>
          <a:stretch>
            <a:fillRect/>
          </a:stretch>
        </p:blipFill>
        <p:spPr>
          <a:xfrm>
            <a:off x="678473" y="846398"/>
            <a:ext cx="7505700" cy="38547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8801EF-8279-C559-F993-D239FE7609FD}"/>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457200" marR="0" lvl="0" indent="-22860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a:ln>
                  <a:noFill/>
                </a:ln>
                <a:solidFill>
                  <a:schemeClr val="lt1"/>
                </a:solidFill>
                <a:effectLst/>
                <a:uLnTx/>
                <a:uFillTx/>
                <a:latin typeface="Calibri"/>
                <a:ea typeface="Calibri"/>
                <a:cs typeface="Calibri"/>
                <a:sym typeface="Calibri"/>
              </a:rPr>
              <a:t>Steps to Consider for YCDD</a:t>
            </a:r>
          </a:p>
        </p:txBody>
      </p:sp>
      <p:sp>
        <p:nvSpPr>
          <p:cNvPr id="3" name="Text Placeholder 2">
            <a:extLst>
              <a:ext uri="{FF2B5EF4-FFF2-40B4-BE49-F238E27FC236}">
                <a16:creationId xmlns:a16="http://schemas.microsoft.com/office/drawing/2014/main" id="{8AB709B2-780C-73F4-1DB0-ABEBD1ED7813}"/>
              </a:ext>
            </a:extLst>
          </p:cNvPr>
          <p:cNvSpPr>
            <a:spLocks noGrp="1"/>
          </p:cNvSpPr>
          <p:nvPr>
            <p:ph type="body" idx="2"/>
          </p:nvPr>
        </p:nvSpPr>
        <p:spPr>
          <a:xfrm>
            <a:off x="152400" y="715650"/>
            <a:ext cx="8839200" cy="3503700"/>
          </a:xfrm>
        </p:spPr>
        <p:txBody>
          <a:bodyPr spcFirstLastPara="1" wrap="square" lIns="91425" tIns="45700" rIns="91425" bIns="45700" anchor="t" anchorCtr="0">
            <a:noAutofit/>
          </a:bodyPr>
          <a:lstStyle/>
          <a:p>
            <a:pPr marL="25400" indent="0">
              <a:buNone/>
            </a:pPr>
            <a:r>
              <a:rPr lang="en-US" sz="2400" b="1">
                <a:solidFill>
                  <a:schemeClr val="tx1"/>
                </a:solidFill>
              </a:rPr>
              <a:t>Step 1:</a:t>
            </a:r>
          </a:p>
          <a:p>
            <a:r>
              <a:rPr lang="en-US" sz="2400">
                <a:solidFill>
                  <a:schemeClr val="tx1"/>
                </a:solidFill>
              </a:rPr>
              <a:t>Is the student eligible for kindergarten or grade one?</a:t>
            </a:r>
          </a:p>
          <a:p>
            <a:r>
              <a:rPr lang="en-US" sz="2400">
                <a:solidFill>
                  <a:schemeClr val="tx1"/>
                </a:solidFill>
              </a:rPr>
              <a:t>If the student </a:t>
            </a:r>
            <a:r>
              <a:rPr lang="en-US" sz="2400" b="1">
                <a:solidFill>
                  <a:schemeClr val="tx1"/>
                </a:solidFill>
              </a:rPr>
              <a:t>PASSES</a:t>
            </a:r>
            <a:r>
              <a:rPr lang="en-US" sz="2400">
                <a:solidFill>
                  <a:schemeClr val="tx1"/>
                </a:solidFill>
              </a:rPr>
              <a:t> first grade, YCDD is </a:t>
            </a:r>
            <a:r>
              <a:rPr lang="en-US" sz="2400" b="1">
                <a:solidFill>
                  <a:schemeClr val="tx1"/>
                </a:solidFill>
              </a:rPr>
              <a:t>OVER PERIOD</a:t>
            </a:r>
            <a:r>
              <a:rPr lang="en-US" sz="2400">
                <a:solidFill>
                  <a:schemeClr val="tx1"/>
                </a:solidFill>
              </a:rPr>
              <a:t>.</a:t>
            </a:r>
          </a:p>
          <a:p>
            <a:r>
              <a:rPr lang="en-US" sz="2400">
                <a:solidFill>
                  <a:schemeClr val="tx1"/>
                </a:solidFill>
              </a:rPr>
              <a:t>Students in kindergarten, grade one, or repeating either of these grades </a:t>
            </a:r>
            <a:r>
              <a:rPr lang="en-US" sz="2400" b="1">
                <a:solidFill>
                  <a:schemeClr val="tx1"/>
                </a:solidFill>
              </a:rPr>
              <a:t>proceed to step 2</a:t>
            </a:r>
            <a:r>
              <a:rPr lang="en-US" sz="2400">
                <a:solidFill>
                  <a:schemeClr val="tx1"/>
                </a:solidFill>
              </a:rPr>
              <a:t>.</a:t>
            </a:r>
          </a:p>
          <a:p>
            <a:pPr marL="25400" indent="0">
              <a:buNone/>
            </a:pPr>
            <a:r>
              <a:rPr lang="en-US" sz="2400" b="1">
                <a:solidFill>
                  <a:schemeClr val="tx1"/>
                </a:solidFill>
              </a:rPr>
              <a:t>Step 2:</a:t>
            </a:r>
          </a:p>
          <a:p>
            <a:r>
              <a:rPr lang="en-US" sz="2400">
                <a:solidFill>
                  <a:schemeClr val="tx1"/>
                </a:solidFill>
              </a:rPr>
              <a:t>When does the child turn 7?</a:t>
            </a:r>
          </a:p>
          <a:p>
            <a:r>
              <a:rPr lang="en-US" sz="2400">
                <a:solidFill>
                  <a:schemeClr val="tx1"/>
                </a:solidFill>
              </a:rPr>
              <a:t>Age 7 before August 1 of this school year, YCDD will </a:t>
            </a:r>
            <a:r>
              <a:rPr lang="en-US" sz="2400" b="1">
                <a:solidFill>
                  <a:schemeClr val="tx1"/>
                </a:solidFill>
              </a:rPr>
              <a:t>NOT</a:t>
            </a:r>
            <a:r>
              <a:rPr lang="en-US" sz="2400">
                <a:solidFill>
                  <a:schemeClr val="tx1"/>
                </a:solidFill>
              </a:rPr>
              <a:t> continue.</a:t>
            </a:r>
          </a:p>
          <a:p>
            <a:r>
              <a:rPr lang="en-US" sz="2400">
                <a:solidFill>
                  <a:schemeClr val="tx1"/>
                </a:solidFill>
              </a:rPr>
              <a:t>August 1 or later, YCDD </a:t>
            </a:r>
            <a:r>
              <a:rPr lang="en-US" sz="2400" b="1">
                <a:solidFill>
                  <a:schemeClr val="tx1"/>
                </a:solidFill>
              </a:rPr>
              <a:t>can</a:t>
            </a:r>
            <a:r>
              <a:rPr lang="en-US" sz="2400">
                <a:solidFill>
                  <a:schemeClr val="tx1"/>
                </a:solidFill>
              </a:rPr>
              <a:t> continue until the end of grade one</a:t>
            </a:r>
            <a:r>
              <a:rPr lang="en-US" sz="2400">
                <a:solidFill>
                  <a:srgbClr val="212121"/>
                </a:solidFill>
              </a:rPr>
              <a:t>.</a:t>
            </a:r>
            <a:endParaRPr lang="en-US" sz="2400"/>
          </a:p>
        </p:txBody>
      </p:sp>
    </p:spTree>
    <p:extLst>
      <p:ext uri="{BB962C8B-B14F-4D97-AF65-F5344CB8AC3E}">
        <p14:creationId xmlns:p14="http://schemas.microsoft.com/office/powerpoint/2010/main" val="129598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9"/>
          <p:cNvSpPr txBox="1">
            <a:spLocks noGrp="1"/>
          </p:cNvSpPr>
          <p:nvPr>
            <p:ph type="title" idx="4294967295"/>
          </p:nvPr>
        </p:nvSpPr>
        <p:spPr>
          <a:xfrm>
            <a:off x="152400" y="2800350"/>
            <a:ext cx="8763000" cy="646113"/>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r>
              <a:rPr kumimoji="0" lang="en-US" sz="3600" b="1" i="0" u="none" strike="noStrike" kern="0" cap="none" spc="0" normalizeH="0" baseline="0" noProof="0">
                <a:ln>
                  <a:noFill/>
                </a:ln>
                <a:effectLst/>
                <a:uLnTx/>
                <a:uFillTx/>
                <a:latin typeface="Calibri"/>
                <a:ea typeface="Calibri"/>
                <a:cs typeface="Calibri"/>
                <a:sym typeface="Calibri"/>
              </a:rPr>
              <a:t>Cell Phone Policy</a:t>
            </a:r>
          </a:p>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endParaRPr lang="en-US" sz="3600" b="1" i="0" u="none" strike="noStrike" kern="0" cap="none" spc="0" normalizeH="0" baseline="0" noProof="0">
              <a:ln>
                <a:noFill/>
              </a:ln>
              <a:effectLst/>
              <a:uLnTx/>
              <a:uFillTx/>
              <a:latin typeface="Calibri"/>
              <a:ea typeface="Calibri"/>
              <a:cs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0"/>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gn="l">
              <a:spcBef>
                <a:spcPts val="640"/>
              </a:spcBef>
              <a:buClr>
                <a:srgbClr val="00B050"/>
              </a:buClr>
              <a:buSzPts val="3200"/>
              <a:defRPr/>
            </a:pPr>
            <a:r>
              <a:rPr lang="en-US" sz="4000" err="1">
                <a:solidFill>
                  <a:schemeClr val="lt1"/>
                </a:solidFill>
              </a:rPr>
              <a:t>RSMo</a:t>
            </a:r>
            <a:r>
              <a:rPr lang="en-US" sz="4000">
                <a:solidFill>
                  <a:schemeClr val="lt1"/>
                </a:solidFill>
              </a:rPr>
              <a:t> 162.207</a:t>
            </a: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 Cell Phone</a:t>
            </a:r>
          </a:p>
        </p:txBody>
      </p:sp>
      <p:sp>
        <p:nvSpPr>
          <p:cNvPr id="293" name="Google Shape;293;p50"/>
          <p:cNvSpPr txBox="1">
            <a:spLocks noGrp="1"/>
          </p:cNvSpPr>
          <p:nvPr>
            <p:ph type="body" idx="2"/>
          </p:nvPr>
        </p:nvSpPr>
        <p:spPr>
          <a:xfrm>
            <a:off x="152400" y="720025"/>
            <a:ext cx="8839200" cy="3886200"/>
          </a:xfrm>
          <a:prstGeom prst="rect">
            <a:avLst/>
          </a:prstGeom>
        </p:spPr>
        <p:txBody>
          <a:bodyPr spcFirstLastPara="1" wrap="square" lIns="91425" tIns="45700" rIns="91425" bIns="45700" anchor="t" anchorCtr="0">
            <a:noAutofit/>
          </a:bodyPr>
          <a:lstStyle/>
          <a:p>
            <a:pPr marL="0" lvl="0" indent="0" algn="l" rtl="0">
              <a:lnSpc>
                <a:spcPct val="90000"/>
              </a:lnSpc>
              <a:spcBef>
                <a:spcPts val="640"/>
              </a:spcBef>
              <a:spcAft>
                <a:spcPts val="0"/>
              </a:spcAft>
              <a:buSzPts val="1018"/>
              <a:buNone/>
            </a:pPr>
            <a:r>
              <a:rPr lang="en"/>
              <a:t>Mandates that all public and charter schools in Missouri implement a </a:t>
            </a:r>
            <a:r>
              <a:rPr lang="en" u="sng"/>
              <a:t>policy</a:t>
            </a:r>
            <a:r>
              <a:rPr lang="en"/>
              <a:t> restricting student use of personal electronic communication devices during the school day. </a:t>
            </a:r>
            <a:endParaRPr/>
          </a:p>
          <a:p>
            <a:pPr marL="0" lvl="0" indent="0" algn="l" rtl="0">
              <a:lnSpc>
                <a:spcPct val="90000"/>
              </a:lnSpc>
              <a:spcBef>
                <a:spcPts val="640"/>
              </a:spcBef>
              <a:spcAft>
                <a:spcPts val="0"/>
              </a:spcAft>
              <a:buSzPts val="1018"/>
              <a:buNone/>
            </a:pPr>
            <a:endParaRPr/>
          </a:p>
          <a:p>
            <a:pPr marL="0" lvl="0" indent="0" algn="l" rtl="0">
              <a:lnSpc>
                <a:spcPct val="90000"/>
              </a:lnSpc>
              <a:spcBef>
                <a:spcPts val="640"/>
              </a:spcBef>
              <a:spcAft>
                <a:spcPts val="0"/>
              </a:spcAft>
              <a:buSzPts val="1018"/>
              <a:buNone/>
            </a:pPr>
            <a:r>
              <a:rPr lang="en"/>
              <a:t>This includes cell phones, tablets, and smartwatches, with exceptions for emergencies and students with documented needs. </a:t>
            </a:r>
            <a:endParaRPr/>
          </a:p>
        </p:txBody>
      </p:sp>
      <p:sp>
        <p:nvSpPr>
          <p:cNvPr id="294" name="Google Shape;294;p50"/>
          <p:cNvSpPr txBox="1"/>
          <p:nvPr/>
        </p:nvSpPr>
        <p:spPr>
          <a:xfrm>
            <a:off x="445325" y="4775805"/>
            <a:ext cx="8700506" cy="369302"/>
          </a:xfrm>
          <a:prstGeom prst="rect">
            <a:avLst/>
          </a:prstGeom>
          <a:noFill/>
          <a:ln>
            <a:noFill/>
          </a:ln>
        </p:spPr>
        <p:txBody>
          <a:bodyPr spcFirstLastPara="1" wrap="square" lIns="91425" tIns="91425" rIns="91425" bIns="91425" anchor="t" anchorCtr="0">
            <a:spAutoFit/>
          </a:bodyPr>
          <a:lstStyle/>
          <a:p>
            <a:pPr algn="r"/>
            <a:r>
              <a:rPr lang="en" sz="1200">
                <a:solidFill>
                  <a:schemeClr val="dk1"/>
                </a:solidFill>
                <a:latin typeface="Calibri"/>
                <a:ea typeface="Calibri"/>
                <a:cs typeface="Calibri"/>
                <a:sym typeface="Calibri"/>
              </a:rPr>
              <a:t> </a:t>
            </a:r>
            <a:r>
              <a:rPr lang="en" sz="1200">
                <a:solidFill>
                  <a:schemeClr val="dk1"/>
                </a:solidFill>
                <a:ea typeface="Calibri"/>
                <a:sym typeface="Calibri"/>
                <a:hlinkClick r:id="rId3">
                  <a:extLst>
                    <a:ext uri="{A12FA001-AC4F-418D-AE19-62706E023703}">
                      <ahyp:hlinkClr xmlns:ahyp="http://schemas.microsoft.com/office/drawing/2018/hyperlinkcolor" val="tx"/>
                    </a:ext>
                  </a:extLst>
                </a:hlinkClick>
              </a:rPr>
              <a:t>https://revisor.mo.gov/main/OneSection.aspx?section=162.207&amp;bid=57281&amp;hl=%20to%20167.%u2044167.625&amp;hlr=y</a:t>
            </a:r>
            <a:r>
              <a:rPr lang="en" sz="1200">
                <a:solidFill>
                  <a:schemeClr val="dk1"/>
                </a:solidFill>
                <a:ea typeface="Calibri"/>
                <a:sym typeface="Calibri"/>
              </a:rPr>
              <a:t> </a:t>
            </a:r>
            <a:endParaRPr lang="en" sz="1200" u="sng">
              <a:solidFill>
                <a:schemeClr val="dk1"/>
              </a:solidFill>
              <a:latin typeface="Calibri"/>
              <a:ea typeface="Calibri"/>
              <a:cs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1"/>
          <p:cNvSpPr txBox="1">
            <a:spLocks noGrp="1"/>
          </p:cNvSpPr>
          <p:nvPr>
            <p:ph type="title" idx="4294967295"/>
          </p:nvPr>
        </p:nvSpPr>
        <p:spPr>
          <a:xfrm>
            <a:off x="0" y="0"/>
            <a:ext cx="7048500" cy="68120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935"/>
              <a:buFont typeface="Arial"/>
              <a:buNone/>
              <a:tabLst/>
              <a:defRPr/>
            </a:pPr>
            <a:r>
              <a:rPr kumimoji="0" lang="en-US" sz="3000" b="1" i="0" u="none" strike="noStrike" kern="0" cap="none" spc="0" normalizeH="0" baseline="0" noProof="0">
                <a:ln>
                  <a:noFill/>
                </a:ln>
                <a:solidFill>
                  <a:schemeClr val="lt1"/>
                </a:solidFill>
                <a:effectLst/>
                <a:uLnTx/>
                <a:uFillTx/>
                <a:latin typeface="Calibri"/>
                <a:ea typeface="Calibri"/>
                <a:cs typeface="Calibri"/>
                <a:sym typeface="Calibri"/>
              </a:rPr>
              <a:t>What does this mean for students in SPED?</a:t>
            </a:r>
          </a:p>
        </p:txBody>
      </p:sp>
      <p:sp>
        <p:nvSpPr>
          <p:cNvPr id="300" name="Google Shape;300;p51"/>
          <p:cNvSpPr txBox="1">
            <a:spLocks noGrp="1"/>
          </p:cNvSpPr>
          <p:nvPr>
            <p:ph type="body" idx="2"/>
          </p:nvPr>
        </p:nvSpPr>
        <p:spPr>
          <a:xfrm>
            <a:off x="152400" y="819150"/>
            <a:ext cx="8839200" cy="3886200"/>
          </a:xfrm>
          <a:prstGeom prst="rect">
            <a:avLst/>
          </a:prstGeom>
        </p:spPr>
        <p:txBody>
          <a:bodyPr spcFirstLastPara="1" wrap="square" lIns="91425" tIns="45700" rIns="91425" bIns="45700" anchor="t" anchorCtr="0">
            <a:normAutofit fontScale="92500" lnSpcReduction="20000"/>
          </a:bodyPr>
          <a:lstStyle/>
          <a:p>
            <a:pPr marL="0" indent="0">
              <a:buNone/>
            </a:pPr>
            <a:r>
              <a:rPr lang="en"/>
              <a:t>This needs to be clearly documented within the IEP (possible places we would see the use of a communication device- present level, potentially assistive technology device, health plan, accommodation/modification page) </a:t>
            </a:r>
            <a:endParaRPr lang="en-US"/>
          </a:p>
          <a:p>
            <a:pPr marL="0" lvl="0" indent="0" algn="ctr">
              <a:spcBef>
                <a:spcPts val="640"/>
              </a:spcBef>
              <a:spcAft>
                <a:spcPts val="0"/>
              </a:spcAft>
              <a:buNone/>
            </a:pPr>
            <a:r>
              <a:rPr lang="en"/>
              <a:t>***GOLDEN THREAD***</a:t>
            </a:r>
          </a:p>
          <a:p>
            <a:pPr marL="0" lvl="0" indent="0" algn="l" rtl="0">
              <a:spcBef>
                <a:spcPts val="640"/>
              </a:spcBef>
              <a:spcAft>
                <a:spcPts val="0"/>
              </a:spcAft>
              <a:buNone/>
            </a:pPr>
            <a:endParaRPr/>
          </a:p>
          <a:p>
            <a:pPr marL="0" lvl="0" indent="0" algn="l" rtl="0">
              <a:spcBef>
                <a:spcPts val="640"/>
              </a:spcBef>
              <a:spcAft>
                <a:spcPts val="0"/>
              </a:spcAft>
              <a:buNone/>
            </a:pPr>
            <a:r>
              <a:rPr lang="en"/>
              <a:t>Remember, teams need to determine and document that the cell phone is a </a:t>
            </a:r>
            <a:r>
              <a:rPr lang="en" b="1"/>
              <a:t>need </a:t>
            </a:r>
            <a:r>
              <a:rPr lang="en"/>
              <a:t>not a </a:t>
            </a:r>
            <a:r>
              <a:rPr lang="en" b="1"/>
              <a:t>benefit.</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52"/>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800" b="1" i="0" u="none" strike="noStrike" kern="0" cap="none" spc="0" normalizeH="0" baseline="0" noProof="0">
                <a:ln>
                  <a:noFill/>
                </a:ln>
                <a:solidFill>
                  <a:schemeClr val="lt1"/>
                </a:solidFill>
                <a:effectLst/>
                <a:uLnTx/>
                <a:uFillTx/>
                <a:latin typeface="Calibri"/>
                <a:ea typeface="Calibri"/>
                <a:cs typeface="Calibri"/>
                <a:sym typeface="Calibri"/>
              </a:rPr>
              <a:t>AT and Cell Phones</a:t>
            </a:r>
          </a:p>
        </p:txBody>
      </p:sp>
      <p:sp>
        <p:nvSpPr>
          <p:cNvPr id="306" name="Google Shape;306;p52"/>
          <p:cNvSpPr txBox="1">
            <a:spLocks noGrp="1"/>
          </p:cNvSpPr>
          <p:nvPr>
            <p:ph type="body" idx="2"/>
          </p:nvPr>
        </p:nvSpPr>
        <p:spPr>
          <a:xfrm>
            <a:off x="152400" y="819150"/>
            <a:ext cx="8839200" cy="3886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 sz="2700">
                <a:highlight>
                  <a:srgbClr val="FFFFFF"/>
                </a:highlight>
              </a:rPr>
              <a:t>5 outcomes for Assisted Technology (AT) and least restrictive environment (LRE).</a:t>
            </a:r>
            <a:endParaRPr sz="2700">
              <a:highlight>
                <a:srgbClr val="FFFFFF"/>
              </a:highlight>
            </a:endParaRPr>
          </a:p>
          <a:p>
            <a:pPr marL="457200" lvl="0" indent="-400050" algn="l" rtl="0">
              <a:lnSpc>
                <a:spcPct val="115000"/>
              </a:lnSpc>
              <a:spcBef>
                <a:spcPts val="0"/>
              </a:spcBef>
              <a:spcAft>
                <a:spcPts val="0"/>
              </a:spcAft>
              <a:buClr>
                <a:schemeClr val="dk1"/>
              </a:buClr>
              <a:buSzPts val="2700"/>
              <a:buFont typeface="Calibri"/>
              <a:buAutoNum type="arabicPeriod"/>
            </a:pPr>
            <a:r>
              <a:rPr lang="en" sz="2700">
                <a:highlight>
                  <a:srgbClr val="FFFFFF"/>
                </a:highlight>
              </a:rPr>
              <a:t>Enhance accessibility to curriculum and learning materials</a:t>
            </a:r>
            <a:endParaRPr sz="2700">
              <a:highlight>
                <a:srgbClr val="FFFFFF"/>
              </a:highlight>
            </a:endParaRPr>
          </a:p>
          <a:p>
            <a:pPr marL="457200" lvl="0" indent="-400050" algn="l" rtl="0">
              <a:lnSpc>
                <a:spcPct val="115000"/>
              </a:lnSpc>
              <a:spcBef>
                <a:spcPts val="0"/>
              </a:spcBef>
              <a:spcAft>
                <a:spcPts val="0"/>
              </a:spcAft>
              <a:buClr>
                <a:schemeClr val="dk1"/>
              </a:buClr>
              <a:buSzPts val="2700"/>
              <a:buFont typeface="Calibri"/>
              <a:buAutoNum type="arabicPeriod"/>
            </a:pPr>
            <a:r>
              <a:rPr lang="en" sz="2700">
                <a:highlight>
                  <a:srgbClr val="FFFFFF"/>
                </a:highlight>
              </a:rPr>
              <a:t>Promote independence and active participation</a:t>
            </a:r>
            <a:endParaRPr sz="2700">
              <a:highlight>
                <a:srgbClr val="FFFFFF"/>
              </a:highlight>
            </a:endParaRPr>
          </a:p>
          <a:p>
            <a:pPr marL="457200" lvl="0" indent="-400050" algn="l" rtl="0">
              <a:lnSpc>
                <a:spcPct val="115000"/>
              </a:lnSpc>
              <a:spcBef>
                <a:spcPts val="0"/>
              </a:spcBef>
              <a:spcAft>
                <a:spcPts val="0"/>
              </a:spcAft>
              <a:buClr>
                <a:schemeClr val="dk1"/>
              </a:buClr>
              <a:buSzPts val="2700"/>
              <a:buFont typeface="Calibri"/>
              <a:buAutoNum type="arabicPeriod"/>
            </a:pPr>
            <a:r>
              <a:rPr lang="en" sz="2700">
                <a:highlight>
                  <a:srgbClr val="FFFFFF"/>
                </a:highlight>
              </a:rPr>
              <a:t>Support differentiated instruction and universal design for learning</a:t>
            </a:r>
            <a:endParaRPr sz="2700">
              <a:highlight>
                <a:srgbClr val="FFFFFF"/>
              </a:highlight>
            </a:endParaRPr>
          </a:p>
          <a:p>
            <a:pPr marL="457200" lvl="0" indent="-400050" algn="l" rtl="0">
              <a:lnSpc>
                <a:spcPct val="115000"/>
              </a:lnSpc>
              <a:spcBef>
                <a:spcPts val="0"/>
              </a:spcBef>
              <a:spcAft>
                <a:spcPts val="0"/>
              </a:spcAft>
              <a:buClr>
                <a:schemeClr val="dk1"/>
              </a:buClr>
              <a:buSzPts val="2700"/>
              <a:buFont typeface="Calibri"/>
              <a:buAutoNum type="arabicPeriod"/>
            </a:pPr>
            <a:r>
              <a:rPr lang="en" sz="2700">
                <a:highlight>
                  <a:srgbClr val="FFFFFF"/>
                </a:highlight>
              </a:rPr>
              <a:t>Facilitate communication and social interaction</a:t>
            </a:r>
            <a:endParaRPr sz="2700">
              <a:highlight>
                <a:srgbClr val="FFFFFF"/>
              </a:highlight>
            </a:endParaRPr>
          </a:p>
          <a:p>
            <a:pPr marL="457200" lvl="0" indent="-400050" algn="l" rtl="0">
              <a:lnSpc>
                <a:spcPct val="115000"/>
              </a:lnSpc>
              <a:spcBef>
                <a:spcPts val="0"/>
              </a:spcBef>
              <a:spcAft>
                <a:spcPts val="0"/>
              </a:spcAft>
              <a:buClr>
                <a:schemeClr val="dk1"/>
              </a:buClr>
              <a:buSzPts val="2700"/>
              <a:buFont typeface="Calibri"/>
              <a:buAutoNum type="arabicPeriod"/>
            </a:pPr>
            <a:r>
              <a:rPr lang="en" sz="2700">
                <a:highlight>
                  <a:srgbClr val="FFFFFF"/>
                </a:highlight>
              </a:rPr>
              <a:t>Maximize academic and behavioral support </a:t>
            </a:r>
            <a:endParaRPr sz="2700">
              <a:highlight>
                <a:srgbClr val="FFFFFF"/>
              </a:highlight>
            </a:endParaRPr>
          </a:p>
          <a:p>
            <a:pPr marL="0" lvl="0" indent="0" algn="l" rtl="0">
              <a:spcBef>
                <a:spcPts val="64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3"/>
          <p:cNvSpPr txBox="1">
            <a:spLocks noGrp="1"/>
          </p:cNvSpPr>
          <p:nvPr>
            <p:ph type="title" idx="4294967295"/>
          </p:nvPr>
        </p:nvSpPr>
        <p:spPr>
          <a:xfrm>
            <a:off x="1335088" y="3000375"/>
            <a:ext cx="6572250" cy="485775"/>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700"/>
              </a:spcBef>
              <a:spcAft>
                <a:spcPts val="0"/>
              </a:spcAft>
              <a:buClr>
                <a:srgbClr val="00B050"/>
              </a:buClr>
              <a:buSzPts val="2700"/>
              <a:buFont typeface="Arial"/>
              <a:buNone/>
            </a:pPr>
            <a:r>
              <a:rPr lang="en" sz="3600" b="1" i="0" u="none" strike="noStrike" cap="none">
                <a:solidFill>
                  <a:schemeClr val="dk1"/>
                </a:solidFill>
                <a:latin typeface="Calibri"/>
                <a:ea typeface="Calibri"/>
                <a:cs typeface="Calibri"/>
                <a:sym typeface="Calibri"/>
              </a:rPr>
              <a:t>Parentally Placed Private School Students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a:spLocks noGrp="1"/>
          </p:cNvSpPr>
          <p:nvPr>
            <p:ph type="title" idx="4294967295"/>
          </p:nvPr>
        </p:nvSpPr>
        <p:spPr>
          <a:xfrm>
            <a:off x="304800" y="36513"/>
            <a:ext cx="6400800" cy="592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00B050"/>
              </a:buClr>
              <a:buSzPts val="3556"/>
              <a:buFont typeface="Arial"/>
              <a:buNone/>
            </a:pPr>
            <a:r>
              <a:rPr lang="en" sz="4000" i="0" u="none" strike="noStrike" cap="none">
                <a:solidFill>
                  <a:schemeClr val="lt1"/>
                </a:solidFill>
              </a:rPr>
              <a:t>Nonpublic Child Find </a:t>
            </a:r>
            <a:endParaRPr sz="4000"/>
          </a:p>
        </p:txBody>
      </p:sp>
      <p:sp>
        <p:nvSpPr>
          <p:cNvPr id="319" name="Google Shape;319;p54"/>
          <p:cNvSpPr txBox="1">
            <a:spLocks noGrp="1"/>
          </p:cNvSpPr>
          <p:nvPr>
            <p:ph type="body" idx="2"/>
          </p:nvPr>
        </p:nvSpPr>
        <p:spPr>
          <a:xfrm>
            <a:off x="214009" y="819150"/>
            <a:ext cx="8929991"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 sz="3400">
                <a:latin typeface="Calibri"/>
                <a:ea typeface="Calibri"/>
                <a:cs typeface="Calibri"/>
                <a:sym typeface="Calibri"/>
              </a:rPr>
              <a:t>Districts must identify, locate and evaluate parentally placed private school children with disabilities attending schools located in their jurisdiction. </a:t>
            </a:r>
            <a:endParaRPr sz="3400">
              <a:latin typeface="Calibri"/>
              <a:ea typeface="Calibri"/>
              <a:cs typeface="Calibri"/>
              <a:sym typeface="Calibri"/>
            </a:endParaRPr>
          </a:p>
          <a:p>
            <a:pPr marL="0" lvl="0" indent="0" algn="l" rtl="0">
              <a:lnSpc>
                <a:spcPct val="100000"/>
              </a:lnSpc>
              <a:spcBef>
                <a:spcPts val="640"/>
              </a:spcBef>
              <a:spcAft>
                <a:spcPts val="0"/>
              </a:spcAft>
              <a:buSzPts val="3200"/>
              <a:buNone/>
            </a:pPr>
            <a:endParaRPr sz="1000">
              <a:latin typeface="Calibri"/>
              <a:ea typeface="Calibri"/>
              <a:cs typeface="Calibri"/>
              <a:sym typeface="Calibri"/>
            </a:endParaRPr>
          </a:p>
          <a:p>
            <a:pPr marL="0" lvl="0" indent="0" algn="l" rtl="0">
              <a:lnSpc>
                <a:spcPct val="100000"/>
              </a:lnSpc>
              <a:spcBef>
                <a:spcPts val="640"/>
              </a:spcBef>
              <a:spcAft>
                <a:spcPts val="0"/>
              </a:spcAft>
              <a:buSzPts val="3200"/>
              <a:buNone/>
            </a:pPr>
            <a:r>
              <a:rPr lang="en" sz="3400">
                <a:latin typeface="Calibri"/>
                <a:ea typeface="Calibri"/>
                <a:cs typeface="Calibri"/>
                <a:sym typeface="Calibri"/>
              </a:rPr>
              <a:t>*This includes homeschooled students.</a:t>
            </a:r>
            <a:endParaRPr sz="3400">
              <a:latin typeface="Calibri"/>
              <a:ea typeface="Calibri"/>
              <a:cs typeface="Calibri"/>
              <a:sym typeface="Calibri"/>
            </a:endParaRPr>
          </a:p>
          <a:p>
            <a:pPr marL="0" lvl="0" indent="0" algn="l" rtl="0">
              <a:lnSpc>
                <a:spcPct val="100000"/>
              </a:lnSpc>
              <a:spcBef>
                <a:spcPts val="640"/>
              </a:spcBef>
              <a:spcAft>
                <a:spcPts val="0"/>
              </a:spcAft>
              <a:buSzPts val="3200"/>
              <a:buNone/>
            </a:pPr>
            <a:endParaRPr sz="1000">
              <a:latin typeface="Calibri"/>
              <a:ea typeface="Calibri"/>
              <a:cs typeface="Calibri"/>
              <a:sym typeface="Calibri"/>
            </a:endParaRPr>
          </a:p>
          <a:p>
            <a:pPr marL="0" lvl="0" indent="0" algn="l" rtl="0">
              <a:lnSpc>
                <a:spcPct val="100000"/>
              </a:lnSpc>
              <a:spcBef>
                <a:spcPts val="0"/>
              </a:spcBef>
              <a:spcAft>
                <a:spcPts val="0"/>
              </a:spcAft>
              <a:buSzPts val="3200"/>
              <a:buNone/>
            </a:pPr>
            <a:r>
              <a:rPr lang="en" sz="3400" u="sng">
                <a:solidFill>
                  <a:schemeClr val="hlink"/>
                </a:solidFill>
                <a:latin typeface="Calibri"/>
                <a:ea typeface="Calibri"/>
                <a:cs typeface="Calibri"/>
                <a:sym typeface="Calibri"/>
                <a:hlinkClick r:id="rId3"/>
              </a:rPr>
              <a:t>Parentally Placed Private School Children </a:t>
            </a:r>
            <a:endParaRPr sz="34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txBox="1">
            <a:spLocks noGrp="1"/>
          </p:cNvSpPr>
          <p:nvPr>
            <p:ph type="title" idx="4294967295"/>
          </p:nvPr>
        </p:nvSpPr>
        <p:spPr>
          <a:xfrm>
            <a:off x="304800" y="36513"/>
            <a:ext cx="6400800" cy="592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00B050"/>
              </a:buClr>
              <a:buSzPts val="3556"/>
              <a:buFont typeface="Arial"/>
              <a:buNone/>
            </a:pPr>
            <a:r>
              <a:rPr lang="en" sz="4000" i="0" u="none" strike="noStrike" cap="none">
                <a:solidFill>
                  <a:schemeClr val="lt1"/>
                </a:solidFill>
              </a:rPr>
              <a:t>Nonpublic Consultation </a:t>
            </a:r>
            <a:endParaRPr sz="4000"/>
          </a:p>
        </p:txBody>
      </p:sp>
      <p:sp>
        <p:nvSpPr>
          <p:cNvPr id="326" name="Google Shape;326;p55"/>
          <p:cNvSpPr txBox="1">
            <a:spLocks noGrp="1"/>
          </p:cNvSpPr>
          <p:nvPr>
            <p:ph type="body" idx="2"/>
          </p:nvPr>
        </p:nvSpPr>
        <p:spPr>
          <a:xfrm>
            <a:off x="152400" y="819150"/>
            <a:ext cx="8839200" cy="388620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640"/>
              </a:spcBef>
              <a:spcAft>
                <a:spcPts val="0"/>
              </a:spcAft>
              <a:buSzPct val="108107"/>
              <a:buNone/>
            </a:pPr>
            <a:r>
              <a:rPr lang="en"/>
              <a:t>LEA’s must consult with each nonpublic school located within the school district boundaries including homeschooled students. </a:t>
            </a:r>
            <a:endParaRPr/>
          </a:p>
          <a:p>
            <a:pPr marL="0" lvl="0" indent="0" algn="l" rtl="0">
              <a:lnSpc>
                <a:spcPct val="100000"/>
              </a:lnSpc>
              <a:spcBef>
                <a:spcPts val="640"/>
              </a:spcBef>
              <a:spcAft>
                <a:spcPts val="0"/>
              </a:spcAft>
              <a:buSzPct val="108107"/>
              <a:buNone/>
            </a:pPr>
            <a:endParaRPr/>
          </a:p>
          <a:p>
            <a:pPr marL="457200" lvl="0" indent="-401320" algn="l" rtl="0">
              <a:lnSpc>
                <a:spcPct val="100000"/>
              </a:lnSpc>
              <a:spcBef>
                <a:spcPts val="640"/>
              </a:spcBef>
              <a:spcAft>
                <a:spcPts val="0"/>
              </a:spcAft>
              <a:buSzPct val="100000"/>
              <a:buChar char="●"/>
            </a:pPr>
            <a:r>
              <a:rPr lang="en"/>
              <a:t>At least annually, IDEA requires a timely and meaningful consultation among the public school district, officials of private schools, and representatives of parents of parentally placed school children in private, parochial, and homeschools with disabilities within the jurisdiction of the public school district.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6"/>
          <p:cNvSpPr txBox="1">
            <a:spLocks noGrp="1"/>
          </p:cNvSpPr>
          <p:nvPr>
            <p:ph type="title" idx="4294967295"/>
          </p:nvPr>
        </p:nvSpPr>
        <p:spPr>
          <a:xfrm>
            <a:off x="304800" y="36513"/>
            <a:ext cx="6400800" cy="592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00B050"/>
              </a:buClr>
              <a:buSzPts val="3556"/>
              <a:buFont typeface="Arial"/>
              <a:buNone/>
            </a:pPr>
            <a:r>
              <a:rPr lang="en" sz="3800" i="0" u="none" strike="noStrike" cap="none">
                <a:solidFill>
                  <a:schemeClr val="lt1"/>
                </a:solidFill>
              </a:rPr>
              <a:t>Nonpublic Consultation </a:t>
            </a:r>
            <a:r>
              <a:rPr lang="en" sz="3800">
                <a:solidFill>
                  <a:schemeClr val="lt1"/>
                </a:solidFill>
              </a:rPr>
              <a:t>Cont.</a:t>
            </a:r>
            <a:endParaRPr sz="3800"/>
          </a:p>
        </p:txBody>
      </p:sp>
      <p:sp>
        <p:nvSpPr>
          <p:cNvPr id="333" name="Google Shape;333;p56"/>
          <p:cNvSpPr txBox="1">
            <a:spLocks noGrp="1"/>
          </p:cNvSpPr>
          <p:nvPr>
            <p:ph type="body" idx="2"/>
          </p:nvPr>
        </p:nvSpPr>
        <p:spPr>
          <a:xfrm>
            <a:off x="152400" y="819150"/>
            <a:ext cx="8839200" cy="4118610"/>
          </a:xfrm>
          <a:prstGeom prst="rect">
            <a:avLst/>
          </a:prstGeom>
          <a:noFill/>
          <a:ln>
            <a:noFill/>
          </a:ln>
        </p:spPr>
        <p:txBody>
          <a:bodyPr spcFirstLastPara="1" wrap="square" lIns="91425" tIns="45700" rIns="91425" bIns="45700" anchor="t" anchorCtr="0">
            <a:normAutofit fontScale="47500" lnSpcReduction="20000"/>
          </a:bodyPr>
          <a:lstStyle/>
          <a:p>
            <a:pPr marL="457200" lvl="0" indent="-401320" algn="l" rtl="0">
              <a:lnSpc>
                <a:spcPct val="100000"/>
              </a:lnSpc>
              <a:spcBef>
                <a:spcPts val="640"/>
              </a:spcBef>
              <a:spcAft>
                <a:spcPts val="0"/>
              </a:spcAft>
              <a:buSzPct val="100000"/>
              <a:buChar char="●"/>
            </a:pPr>
            <a:r>
              <a:rPr lang="en" sz="5800"/>
              <a:t>Districts should document decisions made during the consultation process and share the completed plan with nonpublic representatives involved in the consultation. </a:t>
            </a:r>
            <a:endParaRPr sz="5800"/>
          </a:p>
          <a:p>
            <a:pPr marL="0" lvl="0" indent="0" algn="l" rtl="0">
              <a:lnSpc>
                <a:spcPct val="100000"/>
              </a:lnSpc>
              <a:spcBef>
                <a:spcPts val="640"/>
              </a:spcBef>
              <a:spcAft>
                <a:spcPts val="0"/>
              </a:spcAft>
              <a:buSzPct val="116152"/>
              <a:buNone/>
            </a:pPr>
            <a:endParaRPr sz="5800"/>
          </a:p>
          <a:p>
            <a:pPr marL="457200" lvl="0" indent="-401320" algn="l" rtl="0">
              <a:lnSpc>
                <a:spcPct val="100000"/>
              </a:lnSpc>
              <a:spcBef>
                <a:spcPts val="0"/>
              </a:spcBef>
              <a:spcAft>
                <a:spcPts val="0"/>
              </a:spcAft>
              <a:buSzPct val="100000"/>
              <a:buChar char="●"/>
            </a:pPr>
            <a:r>
              <a:rPr lang="en" sz="5800"/>
              <a:t>The district must maintain a copy of the affirmation of nonpublic consultation and participation</a:t>
            </a:r>
            <a:endParaRPr sz="5800"/>
          </a:p>
          <a:p>
            <a:pPr marL="0" lvl="0" indent="0" algn="l" rtl="0">
              <a:lnSpc>
                <a:spcPct val="100000"/>
              </a:lnSpc>
              <a:spcBef>
                <a:spcPts val="0"/>
              </a:spcBef>
              <a:spcAft>
                <a:spcPts val="0"/>
              </a:spcAft>
              <a:buSzPct val="116152"/>
              <a:buNone/>
            </a:pPr>
            <a:endParaRPr sz="5800"/>
          </a:p>
          <a:p>
            <a:pPr marL="457200" lvl="0" indent="-401320" algn="l" rtl="0">
              <a:lnSpc>
                <a:spcPct val="100000"/>
              </a:lnSpc>
              <a:spcBef>
                <a:spcPts val="0"/>
              </a:spcBef>
              <a:spcAft>
                <a:spcPts val="0"/>
              </a:spcAft>
              <a:buSzPct val="100000"/>
              <a:buChar char="●"/>
            </a:pPr>
            <a:r>
              <a:rPr lang="en" sz="5800"/>
              <a:t>DESE Consultation/Affirmation Forms</a:t>
            </a:r>
            <a:endParaRPr sz="5800"/>
          </a:p>
          <a:p>
            <a:pPr marL="914400" lvl="1" indent="-358139" algn="l" rtl="0">
              <a:lnSpc>
                <a:spcPct val="100000"/>
              </a:lnSpc>
              <a:spcBef>
                <a:spcPts val="0"/>
              </a:spcBef>
              <a:spcAft>
                <a:spcPts val="0"/>
              </a:spcAft>
              <a:buSzPct val="100000"/>
              <a:buChar char="○"/>
            </a:pPr>
            <a:r>
              <a:rPr lang="en" sz="5800" u="sng">
                <a:solidFill>
                  <a:schemeClr val="hlink"/>
                </a:solidFill>
                <a:latin typeface="Calibri"/>
                <a:ea typeface="Calibri"/>
                <a:cs typeface="Calibri"/>
                <a:sym typeface="Calibri"/>
                <a:hlinkClick r:id="rId3"/>
              </a:rPr>
              <a:t>Consultation Participation Guidance Document </a:t>
            </a:r>
            <a:endParaRPr sz="5800">
              <a:solidFill>
                <a:schemeClr val="dk1"/>
              </a:solidFill>
              <a:latin typeface="Calibri"/>
              <a:ea typeface="Calibri"/>
              <a:cs typeface="Calibri"/>
              <a:sym typeface="Calibri"/>
            </a:endParaRPr>
          </a:p>
          <a:p>
            <a:pPr marL="914400" lvl="1" indent="-358139" algn="l" rtl="0">
              <a:lnSpc>
                <a:spcPct val="100000"/>
              </a:lnSpc>
              <a:spcBef>
                <a:spcPts val="0"/>
              </a:spcBef>
              <a:spcAft>
                <a:spcPts val="0"/>
              </a:spcAft>
              <a:buSzPct val="100000"/>
              <a:buChar char="○"/>
            </a:pPr>
            <a:r>
              <a:rPr lang="en" sz="5800" u="sng">
                <a:solidFill>
                  <a:schemeClr val="hlink"/>
                </a:solidFill>
                <a:latin typeface="Calibri"/>
                <a:ea typeface="Calibri"/>
                <a:cs typeface="Calibri"/>
                <a:sym typeface="Calibri"/>
                <a:hlinkClick r:id="rId4"/>
              </a:rPr>
              <a:t>Nonpublic Affirmation </a:t>
            </a:r>
            <a:endParaRPr sz="5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7"/>
          <p:cNvSpPr txBox="1">
            <a:spLocks noGrp="1"/>
          </p:cNvSpPr>
          <p:nvPr>
            <p:ph type="title" idx="4294967295"/>
          </p:nvPr>
        </p:nvSpPr>
        <p:spPr>
          <a:xfrm>
            <a:off x="0" y="198114"/>
            <a:ext cx="7886700" cy="431183"/>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4889"/>
              <a:buFont typeface="Calibri"/>
              <a:buNone/>
            </a:pPr>
            <a:r>
              <a:rPr lang="en" sz="4000">
                <a:solidFill>
                  <a:schemeClr val="lt1"/>
                </a:solidFill>
              </a:rPr>
              <a:t>Back to School Hot Topics </a:t>
            </a:r>
            <a:endParaRPr sz="4000"/>
          </a:p>
        </p:txBody>
      </p:sp>
      <p:sp>
        <p:nvSpPr>
          <p:cNvPr id="218" name="Google Shape;218;p37"/>
          <p:cNvSpPr txBox="1">
            <a:spLocks noGrp="1"/>
          </p:cNvSpPr>
          <p:nvPr>
            <p:ph type="body" idx="2"/>
          </p:nvPr>
        </p:nvSpPr>
        <p:spPr>
          <a:xfrm>
            <a:off x="164592" y="731520"/>
            <a:ext cx="8788908" cy="5890880"/>
          </a:xfrm>
          <a:prstGeom prst="rect">
            <a:avLst/>
          </a:prstGeom>
          <a:noFill/>
          <a:ln>
            <a:noFill/>
          </a:ln>
        </p:spPr>
        <p:txBody>
          <a:bodyPr spcFirstLastPara="1" wrap="square" lIns="91425" tIns="45700" rIns="91425" bIns="45700" anchor="t" anchorCtr="0">
            <a:normAutofit/>
          </a:bodyPr>
          <a:lstStyle/>
          <a:p>
            <a:pPr marL="25400" lvl="0" indent="0" algn="l" rtl="0">
              <a:lnSpc>
                <a:spcPct val="100000"/>
              </a:lnSpc>
              <a:spcBef>
                <a:spcPts val="0"/>
              </a:spcBef>
              <a:spcAft>
                <a:spcPts val="0"/>
              </a:spcAft>
              <a:buSzPts val="3200"/>
              <a:buNone/>
            </a:pPr>
            <a:r>
              <a:rPr lang="en"/>
              <a:t>Policy and Procedures</a:t>
            </a:r>
            <a:endParaRPr/>
          </a:p>
          <a:p>
            <a:pPr indent="-297180">
              <a:spcBef>
                <a:spcPts val="0"/>
              </a:spcBef>
              <a:buSzPts val="1080"/>
              <a:buChar char="○"/>
            </a:pPr>
            <a:r>
              <a:rPr lang="en"/>
              <a:t>Standard and Indicators, State Plan and Local Compliance Plan</a:t>
            </a:r>
            <a:endParaRPr/>
          </a:p>
          <a:p>
            <a:pPr marL="457200" lvl="0" indent="-297180" algn="l" rtl="0">
              <a:lnSpc>
                <a:spcPct val="100000"/>
              </a:lnSpc>
              <a:spcBef>
                <a:spcPts val="0"/>
              </a:spcBef>
              <a:spcAft>
                <a:spcPts val="0"/>
              </a:spcAft>
              <a:buSzPts val="1080"/>
              <a:buChar char="○"/>
            </a:pPr>
            <a:r>
              <a:rPr lang="en"/>
              <a:t>Senate Bill 68</a:t>
            </a:r>
            <a:endParaRPr/>
          </a:p>
          <a:p>
            <a:pPr marL="457200" lvl="0" indent="-297180" algn="l" rtl="0">
              <a:lnSpc>
                <a:spcPct val="100000"/>
              </a:lnSpc>
              <a:spcBef>
                <a:spcPts val="0"/>
              </a:spcBef>
              <a:spcAft>
                <a:spcPts val="0"/>
              </a:spcAft>
              <a:buSzPts val="1080"/>
              <a:buChar char="○"/>
            </a:pPr>
            <a:r>
              <a:rPr lang="en"/>
              <a:t>Nonpublic Consultation</a:t>
            </a:r>
            <a:endParaRPr/>
          </a:p>
          <a:p>
            <a:pPr marL="457200" lvl="0" indent="-297180" algn="l" rtl="0">
              <a:lnSpc>
                <a:spcPct val="100000"/>
              </a:lnSpc>
              <a:spcBef>
                <a:spcPts val="0"/>
              </a:spcBef>
              <a:spcAft>
                <a:spcPts val="0"/>
              </a:spcAft>
              <a:buSzPts val="1080"/>
              <a:buChar char="○"/>
            </a:pPr>
            <a:r>
              <a:rPr lang="en"/>
              <a:t>Transition from Part C to B</a:t>
            </a:r>
            <a:endParaRPr/>
          </a:p>
          <a:p>
            <a:pPr marL="457200" lvl="0" indent="-297180" algn="l" rtl="0">
              <a:lnSpc>
                <a:spcPct val="100000"/>
              </a:lnSpc>
              <a:spcBef>
                <a:spcPts val="0"/>
              </a:spcBef>
              <a:spcAft>
                <a:spcPts val="0"/>
              </a:spcAft>
              <a:buSzPts val="1080"/>
              <a:buChar char="○"/>
            </a:pPr>
            <a:r>
              <a:rPr lang="en"/>
              <a:t>Administrator Checklist Duties</a:t>
            </a:r>
            <a:endParaRPr/>
          </a:p>
          <a:p>
            <a:pPr indent="-297180">
              <a:spcBef>
                <a:spcPts val="0"/>
              </a:spcBef>
              <a:buSzPts val="1080"/>
              <a:buChar char="○"/>
            </a:pPr>
            <a:r>
              <a:rPr lang="en"/>
              <a:t>Missouri School for the Severely Disabled</a:t>
            </a:r>
          </a:p>
          <a:p>
            <a:pPr marL="160020" lvl="0" indent="0" algn="l" rtl="0">
              <a:lnSpc>
                <a:spcPct val="100000"/>
              </a:lnSpc>
              <a:spcBef>
                <a:spcPts val="0"/>
              </a:spcBef>
              <a:spcAft>
                <a:spcPts val="0"/>
              </a:spcAft>
              <a:buSzPts val="1080"/>
              <a:buNone/>
            </a:pPr>
            <a:r>
              <a:rPr lang="en"/>
              <a:t>Resources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a:extLst>
              <a:ext uri="{C183D7F6-B498-43B3-948B-1728B52AA6E4}">
                <adec:decorative xmlns:adec="http://schemas.microsoft.com/office/drawing/2017/decorative" val="1"/>
              </a:ext>
            </a:extLst>
          </p:cNvPr>
          <p:cNvSpPr txBox="1">
            <a:spLocks noGrp="1"/>
          </p:cNvSpPr>
          <p:nvPr>
            <p:ph type="body" idx="1"/>
          </p:nvPr>
        </p:nvSpPr>
        <p:spPr>
          <a:xfrm>
            <a:off x="1010478" y="3670"/>
            <a:ext cx="6143022" cy="625630"/>
          </a:xfrm>
          <a:prstGeom prst="rect">
            <a:avLst/>
          </a:prstGeom>
          <a:noFill/>
          <a:ln>
            <a:noFill/>
          </a:ln>
        </p:spPr>
        <p:txBody>
          <a:bodyPr spcFirstLastPara="1" wrap="square" lIns="91425" tIns="45700" rIns="91425" bIns="45700" anchor="t" anchorCtr="0">
            <a:noAutofit/>
          </a:bodyPr>
          <a:lstStyle/>
          <a:p>
            <a:pPr marL="112712" lvl="0" indent="0" algn="l" rtl="0">
              <a:lnSpc>
                <a:spcPct val="100000"/>
              </a:lnSpc>
              <a:spcBef>
                <a:spcPts val="0"/>
              </a:spcBef>
              <a:spcAft>
                <a:spcPts val="0"/>
              </a:spcAft>
              <a:buClr>
                <a:srgbClr val="000000"/>
              </a:buClr>
              <a:buSzPts val="3200"/>
              <a:buFont typeface="Arial"/>
              <a:buNone/>
            </a:pPr>
            <a:r>
              <a:rPr lang="en" sz="3600" b="1"/>
              <a:t>Nonpublic Consultation/Affirmation</a:t>
            </a:r>
            <a:endParaRPr sz="3600" b="1"/>
          </a:p>
        </p:txBody>
      </p:sp>
      <p:sp>
        <p:nvSpPr>
          <p:cNvPr id="340" name="Google Shape;340;p57"/>
          <p:cNvSpPr txBox="1">
            <a:spLocks noGrp="1"/>
          </p:cNvSpPr>
          <p:nvPr>
            <p:ph type="title" idx="4294967295"/>
          </p:nvPr>
        </p:nvSpPr>
        <p:spPr>
          <a:xfrm>
            <a:off x="152400" y="819150"/>
            <a:ext cx="8839200" cy="38862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640"/>
              </a:spcBef>
              <a:spcAft>
                <a:spcPts val="0"/>
              </a:spcAft>
              <a:buClr>
                <a:srgbClr val="00B050"/>
              </a:buClr>
              <a:buSzPts val="3200"/>
              <a:buFont typeface="Arial"/>
              <a:buNone/>
            </a:pPr>
            <a:r>
              <a:rPr lang="en" sz="4000" b="0" i="0" u="none" strike="noStrike" cap="none">
                <a:solidFill>
                  <a:schemeClr val="dk1"/>
                </a:solidFill>
                <a:latin typeface="Calibri"/>
                <a:ea typeface="Calibri"/>
                <a:cs typeface="Calibri"/>
                <a:sym typeface="Calibri"/>
              </a:rPr>
              <a:t>If consultation and affirmation was completed in the spring of the year, the beginning of the school year is a good time to reach out to nonpublic schools and reaffirm understanding of the decisions made during that consultation.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title" idx="4294967295"/>
          </p:nvPr>
        </p:nvSpPr>
        <p:spPr>
          <a:xfrm>
            <a:off x="304800" y="36513"/>
            <a:ext cx="6400800" cy="592137"/>
          </a:xfrm>
          <a:prstGeom prst="rect">
            <a:avLst/>
          </a:prstGeom>
          <a:noFill/>
          <a:ln>
            <a:noFill/>
          </a:ln>
        </p:spPr>
        <p:txBody>
          <a:bodyPr spcFirstLastPara="1" wrap="square" lIns="91425" tIns="45700" rIns="91425" bIns="45700" anchor="t" anchorCtr="0">
            <a:noAutofit/>
          </a:bodyPr>
          <a:lstStyle/>
          <a:p>
            <a:pPr marL="112712" marR="0" lvl="0" indent="0" algn="l" rtl="0">
              <a:lnSpc>
                <a:spcPct val="100000"/>
              </a:lnSpc>
              <a:spcBef>
                <a:spcPts val="0"/>
              </a:spcBef>
              <a:spcAft>
                <a:spcPts val="0"/>
              </a:spcAft>
              <a:buClr>
                <a:srgbClr val="000000"/>
              </a:buClr>
              <a:buSzPts val="3200"/>
              <a:buFont typeface="Arial"/>
              <a:buNone/>
            </a:pPr>
            <a:r>
              <a:rPr lang="en" sz="4000" i="0" u="none" strike="noStrike" cap="none">
                <a:solidFill>
                  <a:schemeClr val="lt1"/>
                </a:solidFill>
              </a:rPr>
              <a:t>Individual Service Plan</a:t>
            </a:r>
            <a:endParaRPr sz="4000"/>
          </a:p>
        </p:txBody>
      </p:sp>
      <p:sp>
        <p:nvSpPr>
          <p:cNvPr id="347" name="Google Shape;347;p58"/>
          <p:cNvSpPr txBox="1">
            <a:spLocks noGrp="1"/>
          </p:cNvSpPr>
          <p:nvPr>
            <p:ph type="body" idx="2"/>
          </p:nvPr>
        </p:nvSpPr>
        <p:spPr>
          <a:xfrm>
            <a:off x="152400" y="694300"/>
            <a:ext cx="8839200" cy="388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00B050"/>
              </a:buClr>
              <a:buSzPts val="4837"/>
              <a:buFont typeface="Arial"/>
              <a:buNone/>
            </a:pPr>
            <a:r>
              <a:rPr lang="en" b="0" i="0" u="none" strike="noStrike" cap="none">
                <a:solidFill>
                  <a:schemeClr val="dk1"/>
                </a:solidFill>
                <a:highlight>
                  <a:srgbClr val="FFFFFF"/>
                </a:highlight>
                <a:latin typeface="Calibri"/>
                <a:ea typeface="Calibri"/>
                <a:cs typeface="Calibri"/>
                <a:sym typeface="Calibri"/>
              </a:rPr>
              <a:t>Children with disabilities placed in private schools by their parents w</a:t>
            </a:r>
            <a:r>
              <a:rPr lang="en">
                <a:highlight>
                  <a:srgbClr val="FFFFFF"/>
                </a:highlight>
              </a:rPr>
              <a:t>ould receive an Individual Service Plan (ISP) not a IEP</a:t>
            </a:r>
            <a:r>
              <a:rPr lang="en" b="0" i="0" u="none" strike="noStrike" cap="none">
                <a:solidFill>
                  <a:schemeClr val="dk1"/>
                </a:solidFill>
                <a:highlight>
                  <a:srgbClr val="FFFFFF"/>
                </a:highlight>
                <a:latin typeface="Calibri"/>
                <a:ea typeface="Calibri"/>
                <a:cs typeface="Calibri"/>
                <a:sym typeface="Calibri"/>
              </a:rPr>
              <a:t>.</a:t>
            </a:r>
            <a:endParaRPr b="0" i="0" u="none" strike="noStrike" cap="none">
              <a:solidFill>
                <a:schemeClr val="dk1"/>
              </a:solidFill>
              <a:highlight>
                <a:srgbClr val="FFFFFF"/>
              </a:highlight>
              <a:latin typeface="Calibri"/>
              <a:ea typeface="Calibri"/>
              <a:cs typeface="Calibri"/>
              <a:sym typeface="Calibri"/>
            </a:endParaRPr>
          </a:p>
          <a:p>
            <a:pPr marL="0" marR="0" lvl="0" indent="0" algn="l" rtl="0">
              <a:lnSpc>
                <a:spcPct val="100000"/>
              </a:lnSpc>
              <a:spcBef>
                <a:spcPts val="640"/>
              </a:spcBef>
              <a:spcAft>
                <a:spcPts val="0"/>
              </a:spcAft>
              <a:buClr>
                <a:srgbClr val="00B050"/>
              </a:buClr>
              <a:buSzPts val="4837"/>
              <a:buFont typeface="Arial"/>
              <a:buNone/>
            </a:pPr>
            <a:endParaRPr/>
          </a:p>
          <a:p>
            <a:pPr marL="0" marR="0" lvl="0" indent="0" algn="l" rtl="0">
              <a:lnSpc>
                <a:spcPct val="100000"/>
              </a:lnSpc>
              <a:spcBef>
                <a:spcPts val="640"/>
              </a:spcBef>
              <a:spcAft>
                <a:spcPts val="0"/>
              </a:spcAft>
              <a:buClr>
                <a:srgbClr val="00B050"/>
              </a:buClr>
              <a:buSzPts val="4837"/>
              <a:buFont typeface="Arial"/>
              <a:buNone/>
            </a:pPr>
            <a:r>
              <a:rPr lang="en" b="0" i="0" u="none" strike="noStrike" cap="none">
                <a:solidFill>
                  <a:schemeClr val="dk1"/>
                </a:solidFill>
                <a:latin typeface="Calibri"/>
                <a:ea typeface="Calibri"/>
                <a:cs typeface="Calibri"/>
                <a:sym typeface="Calibri"/>
              </a:rPr>
              <a:t>The consultation process determines how, where, and by whom equitable services will be provided to parentally placed private school students. </a:t>
            </a:r>
            <a:endParaRPr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9"/>
          <p:cNvSpPr txBox="1">
            <a:spLocks noGrp="1"/>
          </p:cNvSpPr>
          <p:nvPr>
            <p:ph type="title" idx="4294967295"/>
          </p:nvPr>
        </p:nvSpPr>
        <p:spPr>
          <a:xfrm>
            <a:off x="304800" y="36513"/>
            <a:ext cx="6400800" cy="592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00B050"/>
              </a:buClr>
              <a:buSzPts val="3556"/>
              <a:buFont typeface="Arial"/>
              <a:buNone/>
            </a:pPr>
            <a:r>
              <a:rPr lang="en" sz="4000" i="0" u="none" strike="noStrike" cap="none">
                <a:solidFill>
                  <a:schemeClr val="lt1"/>
                </a:solidFill>
              </a:rPr>
              <a:t>Individual Service Plan </a:t>
            </a:r>
            <a:endParaRPr sz="4000"/>
          </a:p>
        </p:txBody>
      </p:sp>
      <p:sp>
        <p:nvSpPr>
          <p:cNvPr id="354" name="Google Shape;354;p59"/>
          <p:cNvSpPr txBox="1">
            <a:spLocks noGrp="1"/>
          </p:cNvSpPr>
          <p:nvPr>
            <p:ph type="body" idx="2"/>
          </p:nvPr>
        </p:nvSpPr>
        <p:spPr>
          <a:xfrm>
            <a:off x="145473" y="819150"/>
            <a:ext cx="8846127" cy="388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None/>
            </a:pPr>
            <a:r>
              <a:rPr lang="en"/>
              <a:t>The ISP is not intended to meet FAPE for the student but rather provide equitable services and related services  that the district will provide to the child in light of the decisions made in the consultation process. </a:t>
            </a:r>
            <a:endParaRPr/>
          </a:p>
          <a:p>
            <a:pPr marL="914400" lvl="0" indent="0" algn="l" rtl="0">
              <a:lnSpc>
                <a:spcPct val="100000"/>
              </a:lnSpc>
              <a:spcBef>
                <a:spcPts val="640"/>
              </a:spcBef>
              <a:spcAft>
                <a:spcPts val="0"/>
              </a:spcAft>
              <a:buSzPts val="3765"/>
              <a:buNone/>
            </a:pPr>
            <a:endParaRPr/>
          </a:p>
          <a:p>
            <a:pPr marL="0" lvl="0" indent="0" algn="l" rtl="0">
              <a:lnSpc>
                <a:spcPct val="100000"/>
              </a:lnSpc>
              <a:spcBef>
                <a:spcPts val="360"/>
              </a:spcBef>
              <a:spcAft>
                <a:spcPts val="0"/>
              </a:spcAft>
              <a:buNone/>
            </a:pPr>
            <a:r>
              <a:rPr lang="en"/>
              <a:t>ISP must be reviewed and revised annually.</a:t>
            </a:r>
            <a:endParaRPr>
              <a:latin typeface="Calibri"/>
              <a:ea typeface="Calibri"/>
              <a:cs typeface="Calibri"/>
              <a:sym typeface="Calibri"/>
            </a:endParaRPr>
          </a:p>
        </p:txBody>
      </p:sp>
      <p:sp>
        <p:nvSpPr>
          <p:cNvPr id="355" name="Google Shape;355;p59"/>
          <p:cNvSpPr txBox="1"/>
          <p:nvPr/>
        </p:nvSpPr>
        <p:spPr>
          <a:xfrm>
            <a:off x="304800" y="4456375"/>
            <a:ext cx="8774100" cy="8004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None/>
            </a:pPr>
            <a:r>
              <a:rPr lang="en" sz="20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Questions &amp; Answers on Serving Children with Disabilities Placed by Their Parents in Private Schools (OSEP, Updated Feb 2022</a:t>
            </a:r>
            <a:r>
              <a:rPr lang="en"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t>
            </a:r>
            <a:endParaRPr sz="12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0"/>
          <p:cNvSpPr txBox="1">
            <a:spLocks noGrp="1"/>
          </p:cNvSpPr>
          <p:nvPr>
            <p:ph type="title" idx="4294967295"/>
          </p:nvPr>
        </p:nvSpPr>
        <p:spPr>
          <a:xfrm>
            <a:off x="1335100" y="3000375"/>
            <a:ext cx="6572400" cy="14004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700"/>
              </a:spcBef>
              <a:spcAft>
                <a:spcPts val="0"/>
              </a:spcAft>
              <a:buClr>
                <a:srgbClr val="00B050"/>
              </a:buClr>
              <a:buSzPts val="2700"/>
              <a:buFont typeface="Arial"/>
              <a:buNone/>
            </a:pPr>
            <a:r>
              <a:rPr lang="en" sz="3600"/>
              <a:t>Early Childhood Reminders</a:t>
            </a:r>
            <a:endParaRPr sz="36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1"/>
          <p:cNvSpPr txBox="1">
            <a:spLocks noGrp="1"/>
          </p:cNvSpPr>
          <p:nvPr>
            <p:ph type="title" idx="4294967295"/>
          </p:nvPr>
        </p:nvSpPr>
        <p:spPr>
          <a:xfrm>
            <a:off x="-609600" y="22572"/>
            <a:ext cx="8241000" cy="1038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rgbClr val="00B050"/>
              </a:buClr>
              <a:buSzPts val="3097"/>
              <a:buFont typeface="Arial"/>
              <a:buNone/>
            </a:pPr>
            <a:r>
              <a:rPr lang="en" sz="3600">
                <a:solidFill>
                  <a:schemeClr val="lt1"/>
                </a:solidFill>
              </a:rPr>
              <a:t>Transition </a:t>
            </a:r>
            <a:r>
              <a:rPr lang="en" sz="3600" i="0" u="none" strike="noStrike" cap="none">
                <a:solidFill>
                  <a:schemeClr val="lt1"/>
                </a:solidFill>
              </a:rPr>
              <a:t>Part C to B Directory </a:t>
            </a:r>
            <a:r>
              <a:rPr lang="en" sz="3600">
                <a:solidFill>
                  <a:schemeClr val="lt1"/>
                </a:solidFill>
              </a:rPr>
              <a:t>Info</a:t>
            </a:r>
            <a:endParaRPr sz="3600"/>
          </a:p>
        </p:txBody>
      </p:sp>
      <p:sp>
        <p:nvSpPr>
          <p:cNvPr id="368" name="Google Shape;368;p61"/>
          <p:cNvSpPr txBox="1">
            <a:spLocks noGrp="1"/>
          </p:cNvSpPr>
          <p:nvPr>
            <p:ph type="body" idx="2"/>
          </p:nvPr>
        </p:nvSpPr>
        <p:spPr>
          <a:xfrm>
            <a:off x="152400" y="628650"/>
            <a:ext cx="8839200" cy="38862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1455"/>
              <a:buNone/>
            </a:pPr>
            <a:r>
              <a:rPr lang="en" sz="2800"/>
              <a:t>GOOD FAITH EFFORT  </a:t>
            </a:r>
            <a:endParaRPr sz="2800"/>
          </a:p>
          <a:p>
            <a:pPr marL="0" lvl="0" indent="0" algn="l" rtl="0">
              <a:lnSpc>
                <a:spcPct val="80000"/>
              </a:lnSpc>
              <a:spcBef>
                <a:spcPts val="0"/>
              </a:spcBef>
              <a:spcAft>
                <a:spcPts val="0"/>
              </a:spcAft>
              <a:buSzPts val="1455"/>
              <a:buNone/>
            </a:pPr>
            <a:endParaRPr sz="2800"/>
          </a:p>
          <a:p>
            <a:pPr marL="0" lvl="0" indent="0" algn="l" rtl="0">
              <a:lnSpc>
                <a:spcPct val="80000"/>
              </a:lnSpc>
              <a:spcBef>
                <a:spcPts val="0"/>
              </a:spcBef>
              <a:spcAft>
                <a:spcPts val="0"/>
              </a:spcAft>
              <a:buSzPts val="1455"/>
              <a:buNone/>
            </a:pPr>
            <a:r>
              <a:rPr lang="en" sz="2800"/>
              <a:t>2 attempts with 2 different forms of communication (mimicking the Notice of Meeting). Phone and registered mail. If you do not have an address or phone number make sure districts document that. </a:t>
            </a:r>
            <a:endParaRPr sz="2800"/>
          </a:p>
          <a:p>
            <a:pPr marL="0" lvl="0" indent="0" algn="l" rtl="0">
              <a:lnSpc>
                <a:spcPct val="80000"/>
              </a:lnSpc>
              <a:spcBef>
                <a:spcPts val="0"/>
              </a:spcBef>
              <a:spcAft>
                <a:spcPts val="0"/>
              </a:spcAft>
              <a:buSzPts val="1455"/>
              <a:buNone/>
            </a:pPr>
            <a:endParaRPr sz="2800"/>
          </a:p>
          <a:p>
            <a:pPr marL="0" lvl="0" indent="0" algn="l" rtl="0">
              <a:lnSpc>
                <a:spcPct val="80000"/>
              </a:lnSpc>
              <a:spcBef>
                <a:spcPts val="0"/>
              </a:spcBef>
              <a:spcAft>
                <a:spcPts val="0"/>
              </a:spcAft>
              <a:buSzPts val="1455"/>
              <a:buNone/>
            </a:pPr>
            <a:r>
              <a:rPr lang="en" sz="2800"/>
              <a:t>Put</a:t>
            </a:r>
            <a:r>
              <a:rPr lang="en" sz="2800" i="1"/>
              <a:t> "Do not forward. Address correction requested.”</a:t>
            </a:r>
            <a:r>
              <a:rPr lang="en" sz="2800"/>
              <a:t> on mail (need to ask your local post office about the process). The post office would send the mail back to the district and state where the family moved and then the district could mail to the new address.</a:t>
            </a:r>
            <a:endParaRPr sz="2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idx="4294967295"/>
          </p:nvPr>
        </p:nvSpPr>
        <p:spPr>
          <a:xfrm>
            <a:off x="88322" y="-12"/>
            <a:ext cx="7461900" cy="592200"/>
          </a:xfrm>
          <a:prstGeom prst="rect">
            <a:avLst/>
          </a:prstGeom>
          <a:noFill/>
          <a:ln>
            <a:noFill/>
          </a:ln>
        </p:spPr>
        <p:txBody>
          <a:bodyPr spcFirstLastPara="1" wrap="square" lIns="91425" tIns="45700" rIns="91425" bIns="45700" anchor="t" anchorCtr="0">
            <a:noAutofit/>
          </a:bodyPr>
          <a:lstStyle/>
          <a:p>
            <a:pPr marL="152400" marR="0" lvl="0" indent="0" algn="l" rtl="0">
              <a:lnSpc>
                <a:spcPct val="90000"/>
              </a:lnSpc>
              <a:spcBef>
                <a:spcPts val="1000"/>
              </a:spcBef>
              <a:spcAft>
                <a:spcPts val="0"/>
              </a:spcAft>
              <a:buClr>
                <a:srgbClr val="00B050"/>
              </a:buClr>
              <a:buSzPts val="2824"/>
              <a:buFont typeface="Arial"/>
              <a:buNone/>
            </a:pPr>
            <a:r>
              <a:rPr lang="en" sz="4000" i="0" u="none" strike="noStrike" cap="none">
                <a:solidFill>
                  <a:srgbClr val="FFFFFF"/>
                </a:solidFill>
              </a:rPr>
              <a:t>LEAD-K Act </a:t>
            </a:r>
            <a:endParaRPr sz="4000" i="0" u="none" strike="noStrike" cap="none">
              <a:solidFill>
                <a:schemeClr val="lt1"/>
              </a:solidFill>
            </a:endParaRPr>
          </a:p>
        </p:txBody>
      </p:sp>
      <p:sp>
        <p:nvSpPr>
          <p:cNvPr id="375" name="Google Shape;375;p62"/>
          <p:cNvSpPr txBox="1"/>
          <p:nvPr/>
        </p:nvSpPr>
        <p:spPr>
          <a:xfrm>
            <a:off x="337100" y="1148550"/>
            <a:ext cx="8364300" cy="350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400"/>
              <a:buFont typeface="Arial"/>
              <a:buNone/>
            </a:pPr>
            <a:r>
              <a:rPr lang="en" sz="3200">
                <a:solidFill>
                  <a:schemeClr val="dk1"/>
                </a:solidFill>
                <a:latin typeface="Calibri"/>
                <a:ea typeface="Calibri"/>
                <a:cs typeface="Calibri"/>
                <a:sym typeface="Calibri"/>
              </a:rPr>
              <a:t>Language Equality and Acquisition for Deaf Kid (L</a:t>
            </a:r>
            <a:r>
              <a:rPr lang="en" sz="3200" b="0" i="0" u="none" strike="noStrike" cap="none">
                <a:solidFill>
                  <a:schemeClr val="dk1"/>
                </a:solidFill>
                <a:latin typeface="Calibri"/>
                <a:ea typeface="Calibri"/>
                <a:cs typeface="Calibri"/>
                <a:sym typeface="Calibri"/>
              </a:rPr>
              <a:t>EAD-K) is a national campaign to promote language acquisition and kindergarten-readiness for children aged 0-5 who are deaf and hard of hearing. Missouri passed House Bill 447 in August 2023.</a:t>
            </a:r>
            <a:endParaRPr sz="3200" b="0" i="0" u="none" strike="noStrike" cap="none">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4E503A9C-3719-EF1D-7374-69A5D68C6538}"/>
              </a:ext>
            </a:extLst>
          </p:cNvPr>
          <p:cNvSpPr txBox="1"/>
          <p:nvPr/>
        </p:nvSpPr>
        <p:spPr>
          <a:xfrm>
            <a:off x="1648179" y="4657373"/>
            <a:ext cx="731519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solidFill>
                  <a:schemeClr val="tx1"/>
                </a:solidFill>
                <a:hlinkClick r:id="rId3">
                  <a:extLst>
                    <a:ext uri="{A12FA001-AC4F-418D-AE19-62706E023703}">
                      <ahyp:hlinkClr xmlns:ahyp="http://schemas.microsoft.com/office/drawing/2018/hyperlinkcolor" val="tx"/>
                    </a:ext>
                  </a:extLst>
                </a:hlinkClick>
              </a:rPr>
              <a:t>https://earlyconnections.mo.gov/language-equality-and-acquisition-deaf-kids-lead-k-act</a:t>
            </a:r>
            <a:r>
              <a:rPr lang="en-US">
                <a:solidFill>
                  <a:schemeClr val="tx1"/>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4"/>
          <p:cNvSpPr txBox="1">
            <a:spLocks noGrp="1"/>
          </p:cNvSpPr>
          <p:nvPr>
            <p:ph type="title" idx="4294967295"/>
          </p:nvPr>
        </p:nvSpPr>
        <p:spPr>
          <a:xfrm>
            <a:off x="304800" y="36513"/>
            <a:ext cx="6400800" cy="5921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640"/>
              </a:spcBef>
              <a:spcAft>
                <a:spcPts val="0"/>
              </a:spcAft>
              <a:buClr>
                <a:srgbClr val="00B050"/>
              </a:buClr>
              <a:buSzPts val="3200"/>
              <a:buFont typeface="Arial"/>
              <a:buNone/>
            </a:pPr>
            <a:r>
              <a:rPr lang="en" sz="3480" i="0" u="none" strike="noStrike" cap="none">
                <a:solidFill>
                  <a:schemeClr val="lt1"/>
                </a:solidFill>
              </a:rPr>
              <a:t>Early Childhood Special Education</a:t>
            </a:r>
            <a:endParaRPr sz="4560"/>
          </a:p>
        </p:txBody>
      </p:sp>
      <p:sp>
        <p:nvSpPr>
          <p:cNvPr id="390" name="Google Shape;390;p64"/>
          <p:cNvSpPr/>
          <p:nvPr/>
        </p:nvSpPr>
        <p:spPr>
          <a:xfrm>
            <a:off x="49689" y="629306"/>
            <a:ext cx="9044622" cy="4186890"/>
          </a:xfrm>
          <a:prstGeom prst="irregularSeal2">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700" b="0" i="0" u="none" strike="noStrike" cap="none">
                <a:solidFill>
                  <a:schemeClr val="lt1"/>
                </a:solidFill>
                <a:latin typeface="Calibri"/>
                <a:ea typeface="Calibri"/>
                <a:cs typeface="Calibri"/>
                <a:sym typeface="Calibri"/>
              </a:rPr>
              <a:t>Remember to always make decisions based on the child’s Least Restrictive Environment</a:t>
            </a:r>
            <a:endParaRPr sz="2700" b="0" i="0" u="none" strike="noStrike" cap="none">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5"/>
          <p:cNvSpPr txBox="1">
            <a:spLocks noGrp="1"/>
          </p:cNvSpPr>
          <p:nvPr>
            <p:ph type="title" idx="4294967295"/>
          </p:nvPr>
        </p:nvSpPr>
        <p:spPr>
          <a:xfrm>
            <a:off x="1335100" y="3000375"/>
            <a:ext cx="6572400" cy="10695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700"/>
              </a:spcBef>
              <a:spcAft>
                <a:spcPts val="0"/>
              </a:spcAft>
              <a:buClr>
                <a:srgbClr val="00B050"/>
              </a:buClr>
              <a:buSzPts val="2700"/>
              <a:buFont typeface="Arial"/>
              <a:buNone/>
            </a:pPr>
            <a:r>
              <a:rPr lang="en" sz="3600"/>
              <a:t>Administrators Checklist Reminder</a:t>
            </a:r>
            <a:endParaRPr sz="3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Administrators Checklist</a:t>
            </a:r>
          </a:p>
        </p:txBody>
      </p:sp>
      <p:sp>
        <p:nvSpPr>
          <p:cNvPr id="402" name="Google Shape;402;p66"/>
          <p:cNvSpPr txBox="1">
            <a:spLocks noGrp="1"/>
          </p:cNvSpPr>
          <p:nvPr>
            <p:ph type="body" idx="2"/>
          </p:nvPr>
        </p:nvSpPr>
        <p:spPr>
          <a:xfrm>
            <a:off x="0" y="629300"/>
            <a:ext cx="9051000" cy="4382100"/>
          </a:xfrm>
          <a:prstGeom prst="rect">
            <a:avLst/>
          </a:prstGeom>
        </p:spPr>
        <p:txBody>
          <a:bodyPr spcFirstLastPara="1" wrap="square" lIns="91425" tIns="45700" rIns="91425" bIns="45700" anchor="t" anchorCtr="0">
            <a:noAutofit/>
          </a:bodyPr>
          <a:lstStyle/>
          <a:p>
            <a:pPr marL="12700" lvl="0" indent="0" algn="l" rtl="0">
              <a:lnSpc>
                <a:spcPct val="95000"/>
              </a:lnSpc>
              <a:spcBef>
                <a:spcPts val="600"/>
              </a:spcBef>
              <a:spcAft>
                <a:spcPts val="0"/>
              </a:spcAft>
              <a:buNone/>
            </a:pPr>
            <a:r>
              <a:rPr lang="en" sz="3000">
                <a:solidFill>
                  <a:srgbClr val="004B8D"/>
                </a:solidFill>
              </a:rPr>
              <a:t>Review your Local Education Agency (LEA) procedures and practices to ensure alignment with the Administrator’s Checklist – Standards and Indicators 100s Section</a:t>
            </a:r>
            <a:endParaRPr sz="3000">
              <a:solidFill>
                <a:srgbClr val="004B8D"/>
              </a:solidFill>
            </a:endParaRPr>
          </a:p>
          <a:p>
            <a:pPr marL="12700" lvl="0" indent="0" algn="l" rtl="0">
              <a:lnSpc>
                <a:spcPct val="95000"/>
              </a:lnSpc>
              <a:spcBef>
                <a:spcPts val="600"/>
              </a:spcBef>
              <a:spcAft>
                <a:spcPts val="0"/>
              </a:spcAft>
              <a:buNone/>
            </a:pPr>
            <a:endParaRPr sz="3000">
              <a:solidFill>
                <a:srgbClr val="004B8D"/>
              </a:solidFill>
            </a:endParaRPr>
          </a:p>
          <a:p>
            <a:pPr marL="12700" lvl="0" indent="0" algn="l" rtl="0">
              <a:lnSpc>
                <a:spcPct val="95000"/>
              </a:lnSpc>
              <a:spcBef>
                <a:spcPts val="600"/>
              </a:spcBef>
              <a:spcAft>
                <a:spcPts val="0"/>
              </a:spcAft>
              <a:buNone/>
            </a:pPr>
            <a:r>
              <a:rPr lang="en" sz="3000">
                <a:solidFill>
                  <a:srgbClr val="004B8D"/>
                </a:solidFill>
              </a:rPr>
              <a:t>View the September 5th, 2024 </a:t>
            </a:r>
            <a:r>
              <a:rPr lang="en" sz="3000" u="sng">
                <a:solidFill>
                  <a:schemeClr val="hlink"/>
                </a:solidFill>
                <a:hlinkClick r:id="rId3"/>
              </a:rPr>
              <a:t>Virtual Support Meeting on the Administrators Checklist</a:t>
            </a:r>
            <a:r>
              <a:rPr lang="en" sz="3000">
                <a:solidFill>
                  <a:srgbClr val="004B8D"/>
                </a:solidFill>
              </a:rPr>
              <a:t> for further details. </a:t>
            </a:r>
            <a:endParaRPr sz="3000">
              <a:solidFill>
                <a:srgbClr val="004B8D"/>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a:extLst>
            <a:ext uri="{FF2B5EF4-FFF2-40B4-BE49-F238E27FC236}">
              <a16:creationId xmlns:a16="http://schemas.microsoft.com/office/drawing/2014/main" id="{8C59DEC6-EBB3-2AA5-E504-20B7F94CBAA9}"/>
            </a:ext>
          </a:extLst>
        </p:cNvPr>
        <p:cNvGrpSpPr/>
        <p:nvPr/>
      </p:nvGrpSpPr>
      <p:grpSpPr>
        <a:xfrm>
          <a:off x="0" y="0"/>
          <a:ext cx="0" cy="0"/>
          <a:chOff x="0" y="0"/>
          <a:chExt cx="0" cy="0"/>
        </a:xfrm>
      </p:grpSpPr>
      <p:sp>
        <p:nvSpPr>
          <p:cNvPr id="396" name="Google Shape;396;p65">
            <a:extLst>
              <a:ext uri="{FF2B5EF4-FFF2-40B4-BE49-F238E27FC236}">
                <a16:creationId xmlns:a16="http://schemas.microsoft.com/office/drawing/2014/main" id="{C3249D19-7C73-5DD8-075F-A1C17B316939}"/>
              </a:ext>
            </a:extLst>
          </p:cNvPr>
          <p:cNvSpPr txBox="1">
            <a:spLocks noGrp="1"/>
          </p:cNvSpPr>
          <p:nvPr>
            <p:ph type="title" idx="4294967295"/>
          </p:nvPr>
        </p:nvSpPr>
        <p:spPr>
          <a:xfrm>
            <a:off x="1335100" y="3000375"/>
            <a:ext cx="6572400" cy="1069500"/>
          </a:xfrm>
          <a:prstGeom prst="rect">
            <a:avLst/>
          </a:prstGeom>
          <a:noFill/>
          <a:ln>
            <a:noFill/>
          </a:ln>
        </p:spPr>
        <p:txBody>
          <a:bodyPr spcFirstLastPara="1" wrap="square" lIns="68575" tIns="68575" rIns="68575" bIns="68575" anchor="ctr" anchorCtr="0">
            <a:noAutofit/>
          </a:bodyPr>
          <a:lstStyle/>
          <a:p>
            <a:pPr>
              <a:spcBef>
                <a:spcPts val="700"/>
              </a:spcBef>
            </a:pPr>
            <a:r>
              <a:rPr lang="en" sz="3600"/>
              <a:t>Missouri Schools for the Severely Disabled (MSSD) Update</a:t>
            </a:r>
            <a:endParaRPr lang="en-US"/>
          </a:p>
        </p:txBody>
      </p:sp>
    </p:spTree>
    <p:extLst>
      <p:ext uri="{BB962C8B-B14F-4D97-AF65-F5344CB8AC3E}">
        <p14:creationId xmlns:p14="http://schemas.microsoft.com/office/powerpoint/2010/main" val="80303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idx="4294967295"/>
          </p:nvPr>
        </p:nvSpPr>
        <p:spPr>
          <a:xfrm>
            <a:off x="152400" y="2800350"/>
            <a:ext cx="8763000" cy="1177925"/>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a:ln>
                  <a:noFill/>
                </a:ln>
                <a:solidFill>
                  <a:schemeClr val="dk1"/>
                </a:solidFill>
                <a:effectLst/>
                <a:uLnTx/>
                <a:uFillTx/>
                <a:latin typeface="Calibri"/>
                <a:ea typeface="Calibri"/>
                <a:cs typeface="Calibri"/>
                <a:sym typeface="Calibri"/>
              </a:rPr>
              <a:t>Missouri Standards and Indicators for Special Education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6BA0BA-F407-147E-CC5A-468A4F74A80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457200" marR="0" lvl="0" indent="-22860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a:ln>
                  <a:noFill/>
                </a:ln>
                <a:solidFill>
                  <a:schemeClr val="lt1"/>
                </a:solidFill>
                <a:effectLst/>
                <a:uLnTx/>
                <a:uFillTx/>
                <a:latin typeface="Calibri"/>
                <a:ea typeface="Calibri"/>
                <a:cs typeface="Calibri"/>
                <a:sym typeface="Calibri"/>
              </a:rPr>
              <a:t>State Board Approval</a:t>
            </a:r>
          </a:p>
        </p:txBody>
      </p:sp>
      <p:sp>
        <p:nvSpPr>
          <p:cNvPr id="2" name="Text Placeholder 1">
            <a:extLst>
              <a:ext uri="{FF2B5EF4-FFF2-40B4-BE49-F238E27FC236}">
                <a16:creationId xmlns:a16="http://schemas.microsoft.com/office/drawing/2014/main" id="{67263774-6ED7-3427-F2DA-4FC46DB6AD69}"/>
              </a:ext>
            </a:extLst>
          </p:cNvPr>
          <p:cNvSpPr>
            <a:spLocks noGrp="1"/>
          </p:cNvSpPr>
          <p:nvPr>
            <p:ph type="body" idx="1"/>
          </p:nvPr>
        </p:nvSpPr>
        <p:spPr/>
        <p:txBody>
          <a:bodyPr>
            <a:normAutofit/>
          </a:bodyPr>
          <a:lstStyle/>
          <a:p>
            <a:r>
              <a:rPr lang="en-US">
                <a:solidFill>
                  <a:schemeClr val="tx1"/>
                </a:solidFill>
              </a:rPr>
              <a:t>The State Board of Education (Board) approved to permanently close 12 DESE-operated Missouri Schools for the Severely Disabled (MSSD) by next year.</a:t>
            </a:r>
            <a:endParaRPr lang="en-US"/>
          </a:p>
        </p:txBody>
      </p:sp>
      <p:sp>
        <p:nvSpPr>
          <p:cNvPr id="5" name="Text Placeholder 4">
            <a:extLst>
              <a:ext uri="{FF2B5EF4-FFF2-40B4-BE49-F238E27FC236}">
                <a16:creationId xmlns:a16="http://schemas.microsoft.com/office/drawing/2014/main" id="{9EE830F7-81E6-4BDF-0F39-FA0519D66392}"/>
              </a:ext>
            </a:extLst>
          </p:cNvPr>
          <p:cNvSpPr>
            <a:spLocks noGrp="1"/>
          </p:cNvSpPr>
          <p:nvPr>
            <p:ph type="body" idx="3"/>
          </p:nvPr>
        </p:nvSpPr>
        <p:spPr/>
        <p:txBody>
          <a:bodyPr>
            <a:normAutofit fontScale="92500" lnSpcReduction="10000"/>
          </a:bodyPr>
          <a:lstStyle/>
          <a:p>
            <a:r>
              <a:rPr lang="en-US" sz="1200">
                <a:hlinkClick r:id="rId3"/>
              </a:rPr>
              <a:t>https://dese.mo.gov/state-board-education-approves-reorganize-locations-missouri-schools-severely-disabled</a:t>
            </a:r>
            <a:endParaRPr lang="en-US" sz="1200"/>
          </a:p>
          <a:p>
            <a:endParaRPr lang="en-US"/>
          </a:p>
        </p:txBody>
      </p:sp>
    </p:spTree>
    <p:extLst>
      <p:ext uri="{BB962C8B-B14F-4D97-AF65-F5344CB8AC3E}">
        <p14:creationId xmlns:p14="http://schemas.microsoft.com/office/powerpoint/2010/main" val="3894149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489DA9E-7923-9F8F-F4A1-CD20DEC7F04E}"/>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457200" marR="0" lvl="0" indent="-22860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a:ln>
                  <a:noFill/>
                </a:ln>
                <a:solidFill>
                  <a:schemeClr val="lt1"/>
                </a:solidFill>
                <a:effectLst/>
                <a:uLnTx/>
                <a:uFillTx/>
                <a:latin typeface="Calibri"/>
                <a:ea typeface="Calibri"/>
                <a:cs typeface="Calibri"/>
                <a:sym typeface="Calibri"/>
              </a:rPr>
              <a:t>Six Schools will Close Immediately</a:t>
            </a:r>
          </a:p>
        </p:txBody>
      </p:sp>
      <p:sp>
        <p:nvSpPr>
          <p:cNvPr id="2" name="Text Placeholder 1">
            <a:extLst>
              <a:ext uri="{FF2B5EF4-FFF2-40B4-BE49-F238E27FC236}">
                <a16:creationId xmlns:a16="http://schemas.microsoft.com/office/drawing/2014/main" id="{3D662920-3400-9B18-8592-80465D701AE8}"/>
              </a:ext>
            </a:extLst>
          </p:cNvPr>
          <p:cNvSpPr>
            <a:spLocks noGrp="1"/>
          </p:cNvSpPr>
          <p:nvPr>
            <p:ph type="body" idx="1"/>
          </p:nvPr>
        </p:nvSpPr>
        <p:spPr/>
        <p:txBody>
          <a:bodyPr spcFirstLastPara="1" wrap="square" lIns="91425" tIns="45700" rIns="91425" bIns="45700" anchor="t" anchorCtr="0">
            <a:noAutofit/>
          </a:bodyPr>
          <a:lstStyle/>
          <a:p>
            <a:pPr marL="482600" indent="-457200"/>
            <a:r>
              <a:rPr lang="en-US">
                <a:solidFill>
                  <a:schemeClr val="tx1"/>
                </a:solidFill>
              </a:rPr>
              <a:t>Briarwood (Harrisonville)</a:t>
            </a:r>
          </a:p>
          <a:p>
            <a:r>
              <a:rPr lang="en-US">
                <a:solidFill>
                  <a:schemeClr val="tx1"/>
                </a:solidFill>
              </a:rPr>
              <a:t>Lakeview Woods (Lee’s Summit)</a:t>
            </a:r>
          </a:p>
          <a:p>
            <a:r>
              <a:rPr lang="en-US">
                <a:solidFill>
                  <a:schemeClr val="tx1"/>
                </a:solidFill>
              </a:rPr>
              <a:t>Gateway/Hubert Wheeler (St. Louis) </a:t>
            </a:r>
          </a:p>
          <a:p>
            <a:r>
              <a:rPr lang="en-US">
                <a:solidFill>
                  <a:schemeClr val="tx1"/>
                </a:solidFill>
              </a:rPr>
              <a:t>Rolling Meadow (Higginsville)</a:t>
            </a:r>
          </a:p>
          <a:p>
            <a:r>
              <a:rPr lang="en-US">
                <a:solidFill>
                  <a:schemeClr val="tx1"/>
                </a:solidFill>
              </a:rPr>
              <a:t>Delmar Cobble (Columbia)</a:t>
            </a:r>
          </a:p>
          <a:p>
            <a:r>
              <a:rPr lang="en-US">
                <a:solidFill>
                  <a:schemeClr val="tx1"/>
                </a:solidFill>
              </a:rPr>
              <a:t>Ozark Hills (Salem)</a:t>
            </a:r>
          </a:p>
        </p:txBody>
      </p:sp>
      <p:sp>
        <p:nvSpPr>
          <p:cNvPr id="4" name="Text Placeholder 3">
            <a:extLst>
              <a:ext uri="{FF2B5EF4-FFF2-40B4-BE49-F238E27FC236}">
                <a16:creationId xmlns:a16="http://schemas.microsoft.com/office/drawing/2014/main" id="{0FFB8D0C-CAF4-3B53-63EF-8FADABD0A46F}"/>
              </a:ext>
            </a:extLst>
          </p:cNvPr>
          <p:cNvSpPr>
            <a:spLocks noGrp="1"/>
          </p:cNvSpPr>
          <p:nvPr>
            <p:ph type="body" idx="3"/>
          </p:nvPr>
        </p:nvSpPr>
        <p:spPr/>
        <p:txBody>
          <a:bodyPr>
            <a:normAutofit fontScale="85000" lnSpcReduction="20000"/>
          </a:bodyPr>
          <a:lstStyle/>
          <a:p>
            <a:r>
              <a:rPr lang="en-US"/>
              <a:t>https://dese.mo.gov/state-board-education-approves-reorganize-locations-missouri-schools-severely-disabled</a:t>
            </a:r>
          </a:p>
        </p:txBody>
      </p:sp>
    </p:spTree>
    <p:extLst>
      <p:ext uri="{BB962C8B-B14F-4D97-AF65-F5344CB8AC3E}">
        <p14:creationId xmlns:p14="http://schemas.microsoft.com/office/powerpoint/2010/main" val="1594832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FE5421A-2D25-CC9A-7A48-AE8C124CCD2C}"/>
              </a:ext>
            </a:extLst>
          </p:cNvPr>
          <p:cNvSpPr>
            <a:spLocks noGrp="1"/>
          </p:cNvSpPr>
          <p:nvPr>
            <p:ph type="title" idx="4294967295"/>
          </p:nvPr>
        </p:nvSpPr>
        <p:spPr>
          <a:xfrm>
            <a:off x="-293688" y="1588"/>
            <a:ext cx="7334251" cy="627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a:ln>
                  <a:noFill/>
                </a:ln>
                <a:solidFill>
                  <a:schemeClr val="lt1"/>
                </a:solidFill>
                <a:effectLst/>
                <a:uLnTx/>
                <a:uFillTx/>
                <a:latin typeface="Calibri"/>
                <a:ea typeface="Calibri"/>
                <a:cs typeface="Calibri"/>
                <a:sym typeface="Calibri"/>
              </a:rPr>
              <a:t>Six Schools will Close at the End of 25-26 </a:t>
            </a:r>
          </a:p>
        </p:txBody>
      </p:sp>
      <p:sp>
        <p:nvSpPr>
          <p:cNvPr id="2" name="Text Placeholder 1">
            <a:extLst>
              <a:ext uri="{FF2B5EF4-FFF2-40B4-BE49-F238E27FC236}">
                <a16:creationId xmlns:a16="http://schemas.microsoft.com/office/drawing/2014/main" id="{0D500F62-8D18-6B43-1128-35DB1D2B29A0}"/>
              </a:ext>
            </a:extLst>
          </p:cNvPr>
          <p:cNvSpPr>
            <a:spLocks noGrp="1"/>
          </p:cNvSpPr>
          <p:nvPr>
            <p:ph type="body" idx="1"/>
          </p:nvPr>
        </p:nvSpPr>
        <p:spPr/>
        <p:txBody>
          <a:bodyPr/>
          <a:lstStyle/>
          <a:p>
            <a:r>
              <a:rPr lang="en-US">
                <a:solidFill>
                  <a:schemeClr val="tx1"/>
                </a:solidFill>
              </a:rPr>
              <a:t>Citadel (Potosi)</a:t>
            </a:r>
          </a:p>
          <a:p>
            <a:r>
              <a:rPr lang="en-US">
                <a:solidFill>
                  <a:schemeClr val="tx1"/>
                </a:solidFill>
              </a:rPr>
              <a:t> College View (Joplin)</a:t>
            </a:r>
          </a:p>
          <a:p>
            <a:r>
              <a:rPr lang="en-US">
                <a:solidFill>
                  <a:schemeClr val="tx1"/>
                </a:solidFill>
              </a:rPr>
              <a:t>Crowley Ridge (Dexter)</a:t>
            </a:r>
          </a:p>
          <a:p>
            <a:r>
              <a:rPr lang="en-US">
                <a:solidFill>
                  <a:schemeClr val="tx1"/>
                </a:solidFill>
              </a:rPr>
              <a:t>Dogwood Hills (Eldon)</a:t>
            </a:r>
          </a:p>
          <a:p>
            <a:r>
              <a:rPr lang="en-US">
                <a:solidFill>
                  <a:schemeClr val="tx1"/>
                </a:solidFill>
              </a:rPr>
              <a:t>Lillian Schaper (Bowling Green)</a:t>
            </a:r>
          </a:p>
          <a:p>
            <a:r>
              <a:rPr lang="en-US">
                <a:solidFill>
                  <a:schemeClr val="tx1"/>
                </a:solidFill>
              </a:rPr>
              <a:t>Prairie View (Marshall).</a:t>
            </a:r>
          </a:p>
        </p:txBody>
      </p:sp>
      <p:sp>
        <p:nvSpPr>
          <p:cNvPr id="4" name="Text Placeholder 3">
            <a:extLst>
              <a:ext uri="{FF2B5EF4-FFF2-40B4-BE49-F238E27FC236}">
                <a16:creationId xmlns:a16="http://schemas.microsoft.com/office/drawing/2014/main" id="{633389B0-1AB2-49F1-8986-761A1527CA9D}"/>
              </a:ext>
            </a:extLst>
          </p:cNvPr>
          <p:cNvSpPr>
            <a:spLocks noGrp="1"/>
          </p:cNvSpPr>
          <p:nvPr>
            <p:ph type="body" idx="3"/>
          </p:nvPr>
        </p:nvSpPr>
        <p:spPr/>
        <p:txBody>
          <a:bodyPr>
            <a:normAutofit fontScale="92500" lnSpcReduction="10000"/>
          </a:bodyPr>
          <a:lstStyle/>
          <a:p>
            <a:r>
              <a:rPr lang="en-US" sz="1200">
                <a:hlinkClick r:id="rId3"/>
              </a:rPr>
              <a:t>https://dese.mo.gov/state-board-education-approves-reorganize-locations-missouri-schools-severely-disabled</a:t>
            </a:r>
            <a:endParaRPr lang="en-US" sz="1200"/>
          </a:p>
          <a:p>
            <a:endParaRPr lang="en-US"/>
          </a:p>
        </p:txBody>
      </p:sp>
    </p:spTree>
    <p:extLst>
      <p:ext uri="{BB962C8B-B14F-4D97-AF65-F5344CB8AC3E}">
        <p14:creationId xmlns:p14="http://schemas.microsoft.com/office/powerpoint/2010/main" val="1036163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6287A-7B6C-4EE5-54C8-EABAF3C5B28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457200" marR="0" lvl="0" indent="-22860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900" b="0" i="0" u="none" strike="noStrike" kern="0" cap="none" spc="0" normalizeH="0" baseline="0" noProof="0">
                <a:ln>
                  <a:noFill/>
                </a:ln>
                <a:solidFill>
                  <a:schemeClr val="lt1"/>
                </a:solidFill>
                <a:effectLst/>
                <a:uLnTx/>
                <a:uFillTx/>
                <a:latin typeface="Calibri"/>
                <a:ea typeface="Calibri"/>
                <a:cs typeface="Calibri"/>
                <a:sym typeface="Calibri"/>
              </a:rPr>
              <a:t>MSSD Challenges</a:t>
            </a:r>
          </a:p>
        </p:txBody>
      </p:sp>
      <p:sp>
        <p:nvSpPr>
          <p:cNvPr id="2" name="Text Placeholder 1">
            <a:extLst>
              <a:ext uri="{FF2B5EF4-FFF2-40B4-BE49-F238E27FC236}">
                <a16:creationId xmlns:a16="http://schemas.microsoft.com/office/drawing/2014/main" id="{6D7B8960-36F3-05B3-B2DD-FDB13734F7E4}"/>
              </a:ext>
            </a:extLst>
          </p:cNvPr>
          <p:cNvSpPr>
            <a:spLocks noGrp="1"/>
          </p:cNvSpPr>
          <p:nvPr>
            <p:ph type="body" idx="1"/>
          </p:nvPr>
        </p:nvSpPr>
        <p:spPr/>
        <p:txBody>
          <a:bodyPr spcFirstLastPara="1" wrap="square" lIns="91425" tIns="45700" rIns="91425" bIns="45700" anchor="t" anchorCtr="0">
            <a:noAutofit/>
          </a:bodyPr>
          <a:lstStyle/>
          <a:p>
            <a:r>
              <a:rPr lang="en-US" b="1">
                <a:solidFill>
                  <a:schemeClr val="tx1"/>
                </a:solidFill>
              </a:rPr>
              <a:t>Enrollment:</a:t>
            </a:r>
            <a:r>
              <a:rPr lang="en-US">
                <a:solidFill>
                  <a:schemeClr val="tx1"/>
                </a:solidFill>
              </a:rPr>
              <a:t> MSSD has experienced a 36 percent enrollment decline during the last 16 years (1,033 to 660 students statewide).</a:t>
            </a:r>
          </a:p>
          <a:p>
            <a:r>
              <a:rPr lang="en-US" b="1">
                <a:solidFill>
                  <a:schemeClr val="tx1"/>
                </a:solidFill>
              </a:rPr>
              <a:t>Staff recruitment and retention</a:t>
            </a:r>
            <a:r>
              <a:rPr lang="en-US">
                <a:solidFill>
                  <a:schemeClr val="tx1"/>
                </a:solidFill>
              </a:rPr>
              <a:t>: There is currently a 23 percent vacancy rate among MSSD staff (115 vacant positions), along with a high turnover rate in MSSD leadership roles.</a:t>
            </a:r>
          </a:p>
        </p:txBody>
      </p:sp>
      <p:sp>
        <p:nvSpPr>
          <p:cNvPr id="4" name="Text Placeholder 3">
            <a:extLst>
              <a:ext uri="{FF2B5EF4-FFF2-40B4-BE49-F238E27FC236}">
                <a16:creationId xmlns:a16="http://schemas.microsoft.com/office/drawing/2014/main" id="{B0BE3B75-2BD7-7653-963F-7C671948B8DA}"/>
              </a:ext>
            </a:extLst>
          </p:cNvPr>
          <p:cNvSpPr>
            <a:spLocks noGrp="1"/>
          </p:cNvSpPr>
          <p:nvPr>
            <p:ph type="body" idx="3"/>
          </p:nvPr>
        </p:nvSpPr>
        <p:spPr/>
        <p:txBody>
          <a:bodyPr>
            <a:normAutofit lnSpcReduction="10000"/>
          </a:bodyPr>
          <a:lstStyle/>
          <a:p>
            <a:r>
              <a:rPr lang="en-US" sz="1100">
                <a:hlinkClick r:id="rId3"/>
              </a:rPr>
              <a:t>https://dese.mo.gov/state-board-education-approves-reorganize-locations-missouri-schools-severely-disabled</a:t>
            </a:r>
            <a:endParaRPr lang="en-US" sz="1100"/>
          </a:p>
          <a:p>
            <a:endParaRPr lang="en-US"/>
          </a:p>
        </p:txBody>
      </p:sp>
    </p:spTree>
    <p:extLst>
      <p:ext uri="{BB962C8B-B14F-4D97-AF65-F5344CB8AC3E}">
        <p14:creationId xmlns:p14="http://schemas.microsoft.com/office/powerpoint/2010/main" val="1210831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7"/>
          <p:cNvSpPr txBox="1">
            <a:spLocks noGrp="1"/>
          </p:cNvSpPr>
          <p:nvPr>
            <p:ph type="title" idx="4294967295"/>
          </p:nvPr>
        </p:nvSpPr>
        <p:spPr>
          <a:xfrm>
            <a:off x="152400" y="2535238"/>
            <a:ext cx="8763000" cy="1176337"/>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457200" marR="0" lvl="0" indent="-22860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a:ln>
                  <a:noFill/>
                </a:ln>
                <a:solidFill>
                  <a:schemeClr val="dk1"/>
                </a:solidFill>
                <a:effectLst/>
                <a:uLnTx/>
                <a:uFillTx/>
                <a:latin typeface="Calibri"/>
                <a:ea typeface="Calibri"/>
                <a:cs typeface="Calibri"/>
                <a:sym typeface="Calibri"/>
              </a:rPr>
              <a:t>Resources at Your Fingertips:</a:t>
            </a:r>
            <a:endParaRPr kumimoji="0" lang="en-US" sz="36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2860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a:ln>
                  <a:noFill/>
                </a:ln>
                <a:solidFill>
                  <a:schemeClr val="dk1"/>
                </a:solidFill>
                <a:effectLst/>
                <a:uLnTx/>
                <a:uFillTx/>
                <a:latin typeface="Calibri"/>
                <a:ea typeface="Calibri"/>
                <a:cs typeface="Calibri"/>
                <a:sym typeface="Calibri"/>
              </a:rPr>
              <a:t>Special Education Data Q&amp;A Sessions</a:t>
            </a:r>
            <a:endParaRPr kumimoji="0" lang="en-US" sz="36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8" name="Google Shape;408;p67"/>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8"/>
          <p:cNvSpPr txBox="1">
            <a:spLocks noGrp="1"/>
          </p:cNvSpPr>
          <p:nvPr>
            <p:ph type="title" idx="4294967295"/>
          </p:nvPr>
        </p:nvSpPr>
        <p:spPr>
          <a:xfrm>
            <a:off x="304800" y="36513"/>
            <a:ext cx="6802438"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9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August Data Q&amp;A</a:t>
            </a:r>
          </a:p>
        </p:txBody>
      </p:sp>
      <p:sp>
        <p:nvSpPr>
          <p:cNvPr id="414" name="Google Shape;414;p68"/>
          <p:cNvSpPr txBox="1"/>
          <p:nvPr/>
        </p:nvSpPr>
        <p:spPr>
          <a:xfrm>
            <a:off x="469325" y="829650"/>
            <a:ext cx="76206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200" i="0" u="none" strike="noStrike" cap="none">
                <a:solidFill>
                  <a:srgbClr val="000000"/>
                </a:solidFill>
                <a:latin typeface="Calibri"/>
                <a:ea typeface="Calibri"/>
                <a:cs typeface="Calibri"/>
                <a:sym typeface="Calibri"/>
              </a:rPr>
              <a:t>What: How to Read Your End of Year Summary Report</a:t>
            </a:r>
            <a:endParaRPr sz="3200">
              <a:latin typeface="Calibri"/>
              <a:ea typeface="Calibri"/>
              <a:cs typeface="Calibri"/>
              <a:sym typeface="Calibri"/>
            </a:endParaRPr>
          </a:p>
          <a:p>
            <a:pPr marL="0" marR="0" lvl="0" indent="0" algn="l" rtl="0">
              <a:lnSpc>
                <a:spcPct val="100000"/>
              </a:lnSpc>
              <a:spcBef>
                <a:spcPts val="0"/>
              </a:spcBef>
              <a:spcAft>
                <a:spcPts val="0"/>
              </a:spcAft>
              <a:buNone/>
            </a:pPr>
            <a:r>
              <a:rPr lang="en" sz="3200" i="0" u="none" strike="noStrike" cap="none">
                <a:solidFill>
                  <a:srgbClr val="000000"/>
                </a:solidFill>
                <a:latin typeface="Calibri"/>
                <a:ea typeface="Calibri"/>
                <a:cs typeface="Calibri"/>
                <a:sym typeface="Calibri"/>
              </a:rPr>
              <a:t>When: August </a:t>
            </a:r>
            <a:r>
              <a:rPr lang="en" sz="3200">
                <a:latin typeface="Calibri"/>
                <a:ea typeface="Calibri"/>
                <a:cs typeface="Calibri"/>
                <a:sym typeface="Calibri"/>
              </a:rPr>
              <a:t>27</a:t>
            </a:r>
            <a:r>
              <a:rPr lang="en" sz="3200" i="0" u="none" strike="noStrike" cap="none">
                <a:solidFill>
                  <a:srgbClr val="000000"/>
                </a:solidFill>
                <a:latin typeface="Calibri"/>
                <a:ea typeface="Calibri"/>
                <a:cs typeface="Calibri"/>
                <a:sym typeface="Calibri"/>
              </a:rPr>
              <a:t>, 2025</a:t>
            </a:r>
            <a:endParaRPr sz="3200">
              <a:latin typeface="Calibri"/>
              <a:ea typeface="Calibri"/>
              <a:cs typeface="Calibri"/>
              <a:sym typeface="Calibri"/>
            </a:endParaRPr>
          </a:p>
          <a:p>
            <a:pPr marL="0" marR="0" lvl="0" indent="0" algn="l" rtl="0">
              <a:lnSpc>
                <a:spcPct val="100000"/>
              </a:lnSpc>
              <a:spcBef>
                <a:spcPts val="0"/>
              </a:spcBef>
              <a:spcAft>
                <a:spcPts val="0"/>
              </a:spcAft>
              <a:buNone/>
            </a:pPr>
            <a:r>
              <a:rPr lang="en" sz="3200" i="0" u="none" strike="noStrike" cap="none">
                <a:solidFill>
                  <a:srgbClr val="000000"/>
                </a:solidFill>
                <a:latin typeface="Calibri"/>
                <a:ea typeface="Calibri"/>
                <a:cs typeface="Calibri"/>
                <a:sym typeface="Calibri"/>
              </a:rPr>
              <a:t>What Time: 2:00 PM CST</a:t>
            </a:r>
            <a:endParaRPr sz="3200">
              <a:latin typeface="Calibri"/>
              <a:ea typeface="Calibri"/>
              <a:cs typeface="Calibri"/>
              <a:sym typeface="Calibri"/>
            </a:endParaRPr>
          </a:p>
          <a:p>
            <a:pPr marL="0" marR="0" lvl="0" indent="0" algn="l" rtl="0">
              <a:lnSpc>
                <a:spcPct val="100000"/>
              </a:lnSpc>
              <a:spcBef>
                <a:spcPts val="0"/>
              </a:spcBef>
              <a:spcAft>
                <a:spcPts val="0"/>
              </a:spcAft>
              <a:buNone/>
            </a:pPr>
            <a:endParaRPr sz="32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320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 sz="3200" i="0" u="none" strike="noStrike" cap="none">
                <a:solidFill>
                  <a:srgbClr val="000000"/>
                </a:solidFill>
                <a:latin typeface="Calibri"/>
                <a:ea typeface="Calibri"/>
                <a:cs typeface="Calibri"/>
                <a:sym typeface="Calibri"/>
              </a:rPr>
              <a:t>Join </a:t>
            </a:r>
            <a:r>
              <a:rPr lang="en" sz="3200" i="0" u="none" strike="noStrike" cap="none" err="1">
                <a:solidFill>
                  <a:srgbClr val="000000"/>
                </a:solidFill>
                <a:latin typeface="Calibri"/>
                <a:ea typeface="Calibri"/>
                <a:cs typeface="Calibri"/>
                <a:sym typeface="Calibri"/>
              </a:rPr>
              <a:t>ZoomGov</a:t>
            </a:r>
            <a:r>
              <a:rPr lang="en" sz="3200" i="0" u="none" strike="noStrike" cap="none">
                <a:solidFill>
                  <a:srgbClr val="000000"/>
                </a:solidFill>
                <a:latin typeface="Calibri"/>
                <a:ea typeface="Calibri"/>
                <a:cs typeface="Calibri"/>
                <a:sym typeface="Calibri"/>
              </a:rPr>
              <a:t> Meeting</a:t>
            </a:r>
            <a:endParaRPr sz="3200">
              <a:latin typeface="Calibri"/>
              <a:ea typeface="Calibri"/>
              <a:cs typeface="Calibri"/>
              <a:sym typeface="Calibri"/>
            </a:endParaRPr>
          </a:p>
          <a:p>
            <a:pPr marL="0" marR="0" lvl="0" indent="0" algn="l" rtl="0">
              <a:lnSpc>
                <a:spcPct val="100000"/>
              </a:lnSpc>
              <a:spcBef>
                <a:spcPts val="0"/>
              </a:spcBef>
              <a:spcAft>
                <a:spcPts val="0"/>
              </a:spcAft>
              <a:buNone/>
            </a:pPr>
            <a:r>
              <a:rPr lang="en" sz="3200" i="0" u="sng" strike="noStrike" cap="none">
                <a:solidFill>
                  <a:schemeClr val="hlink"/>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https://www.zoomgov.com/j/1612868189</a:t>
            </a:r>
            <a:endParaRPr sz="3200" i="0" u="none" strike="noStrike" cap="none">
              <a:solidFill>
                <a:schemeClr val="hlink"/>
              </a:solidFill>
              <a:latin typeface="Calibri"/>
              <a:ea typeface="Calibri"/>
              <a:cs typeface="Calibri"/>
              <a:sym typeface="Calibri"/>
            </a:endParaRPr>
          </a:p>
          <a:p>
            <a:pPr marL="0" marR="0" lvl="0" indent="0" algn="l" rtl="0">
              <a:lnSpc>
                <a:spcPct val="100000"/>
              </a:lnSpc>
              <a:spcBef>
                <a:spcPts val="0"/>
              </a:spcBef>
              <a:spcAft>
                <a:spcPts val="0"/>
              </a:spcAft>
              <a:buNone/>
            </a:pPr>
            <a:endParaRPr sz="3200" i="0" u="none" strike="noStrike" cap="none">
              <a:solidFill>
                <a:srgbClr val="000000"/>
              </a:solidFill>
              <a:latin typeface="Calibri"/>
              <a:ea typeface="Calibri"/>
              <a:cs typeface="Calibri"/>
              <a:sym typeface="Calibri"/>
            </a:endParaRPr>
          </a:p>
        </p:txBody>
      </p:sp>
      <p:pic>
        <p:nvPicPr>
          <p:cNvPr id="415" name="Google Shape;415;p68" descr="Hand checking off a list&#10;"/>
          <p:cNvPicPr preferRelativeResize="0"/>
          <p:nvPr/>
        </p:nvPicPr>
        <p:blipFill rotWithShape="1">
          <a:blip r:embed="rId4">
            <a:alphaModFix/>
          </a:blip>
          <a:srcRect/>
          <a:stretch/>
        </p:blipFill>
        <p:spPr>
          <a:xfrm>
            <a:off x="5416648" y="1510599"/>
            <a:ext cx="3252375" cy="24264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9"/>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112712" marR="0" lvl="0" indent="0" algn="l" defTabSz="914400" rtl="0" eaLnBrk="1" fontAlgn="auto" latinLnBrk="0" hangingPunct="1">
              <a:lnSpc>
                <a:spcPct val="100000"/>
              </a:lnSpc>
              <a:spcBef>
                <a:spcPts val="640"/>
              </a:spcBef>
              <a:spcAft>
                <a:spcPts val="0"/>
              </a:spcAft>
              <a:buClr>
                <a:srgbClr val="00B050"/>
              </a:buClr>
              <a:buSzPts val="3459"/>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September Data Q&amp;A</a:t>
            </a:r>
          </a:p>
        </p:txBody>
      </p:sp>
      <p:sp>
        <p:nvSpPr>
          <p:cNvPr id="421" name="Google Shape;421;p69"/>
          <p:cNvSpPr txBox="1"/>
          <p:nvPr/>
        </p:nvSpPr>
        <p:spPr>
          <a:xfrm>
            <a:off x="396075" y="942025"/>
            <a:ext cx="7593900" cy="4525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What: October Cycle Data – Educator Collection and Educator Assignments</a:t>
            </a:r>
            <a:endParaRPr sz="3200"/>
          </a:p>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When: September 18, 2025</a:t>
            </a:r>
            <a:endParaRPr sz="3200"/>
          </a:p>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What Time: 2:00 PM CST</a:t>
            </a:r>
            <a:endParaRPr sz="3200"/>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Join ZoomGov Meeting</a:t>
            </a:r>
            <a:endParaRPr sz="3200"/>
          </a:p>
          <a:p>
            <a:pPr marL="0" marR="0" lvl="0" indent="0" algn="l" rtl="0">
              <a:lnSpc>
                <a:spcPct val="100000"/>
              </a:lnSpc>
              <a:spcBef>
                <a:spcPts val="0"/>
              </a:spcBef>
              <a:spcAft>
                <a:spcPts val="0"/>
              </a:spcAft>
              <a:buNone/>
            </a:pPr>
            <a:r>
              <a:rPr lang="en" sz="3200" b="0" i="0" u="sng" strike="noStrike" cap="none">
                <a:solidFill>
                  <a:schemeClr val="hlink"/>
                </a:solidFill>
                <a:latin typeface="Arial"/>
                <a:ea typeface="Arial"/>
                <a:cs typeface="Arial"/>
                <a:sym typeface="Arial"/>
                <a:hlinkClick r:id="rId3"/>
              </a:rPr>
              <a:t>https://www.zoomgov.com/j/1605701384</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pic>
        <p:nvPicPr>
          <p:cNvPr id="422" name="Google Shape;422;p69" descr="picture of a hand checking off a list"/>
          <p:cNvPicPr preferRelativeResize="0"/>
          <p:nvPr/>
        </p:nvPicPr>
        <p:blipFill rotWithShape="1">
          <a:blip r:embed="rId4">
            <a:alphaModFix/>
          </a:blip>
          <a:srcRect/>
          <a:stretch/>
        </p:blipFill>
        <p:spPr>
          <a:xfrm>
            <a:off x="5767728" y="2004923"/>
            <a:ext cx="2544726" cy="2144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70"/>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459"/>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October Data Q&amp;A</a:t>
            </a:r>
          </a:p>
        </p:txBody>
      </p:sp>
      <p:sp>
        <p:nvSpPr>
          <p:cNvPr id="428" name="Google Shape;428;p70"/>
          <p:cNvSpPr txBox="1"/>
          <p:nvPr/>
        </p:nvSpPr>
        <p:spPr>
          <a:xfrm>
            <a:off x="609600" y="1417600"/>
            <a:ext cx="7754700" cy="403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What: Answering Your Data Questions</a:t>
            </a:r>
            <a:endParaRPr sz="3200"/>
          </a:p>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When: October 16, 2025</a:t>
            </a:r>
            <a:endParaRPr sz="3200"/>
          </a:p>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What Time: 2:00 PM CST</a:t>
            </a:r>
            <a:endParaRPr sz="3200"/>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3200" b="0" i="0" u="none" strike="noStrike" cap="none">
                <a:solidFill>
                  <a:srgbClr val="000000"/>
                </a:solidFill>
                <a:latin typeface="Arial"/>
                <a:ea typeface="Arial"/>
                <a:cs typeface="Arial"/>
                <a:sym typeface="Arial"/>
              </a:rPr>
              <a:t>Join ZoomGov Meeting</a:t>
            </a:r>
            <a:endParaRPr sz="3200"/>
          </a:p>
          <a:p>
            <a:pPr marL="0" marR="0" lvl="0" indent="0" algn="l" rtl="0">
              <a:lnSpc>
                <a:spcPct val="100000"/>
              </a:lnSpc>
              <a:spcBef>
                <a:spcPts val="0"/>
              </a:spcBef>
              <a:spcAft>
                <a:spcPts val="0"/>
              </a:spcAft>
              <a:buNone/>
            </a:pPr>
            <a:r>
              <a:rPr lang="en" sz="3200" b="0" i="0" u="sng" strike="noStrike" cap="none">
                <a:solidFill>
                  <a:schemeClr val="hlink"/>
                </a:solidFill>
                <a:latin typeface="Arial"/>
                <a:ea typeface="Arial"/>
                <a:cs typeface="Arial"/>
                <a:sym typeface="Arial"/>
                <a:hlinkClick r:id="rId3"/>
              </a:rPr>
              <a:t>https://www.zoomgov.com/j/1605701384</a:t>
            </a:r>
            <a:endParaRPr sz="3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3200" b="0" i="0" u="none" strike="noStrike" cap="none">
              <a:solidFill>
                <a:srgbClr val="000000"/>
              </a:solidFill>
              <a:latin typeface="Arial"/>
              <a:ea typeface="Arial"/>
              <a:cs typeface="Arial"/>
              <a:sym typeface="Arial"/>
            </a:endParaRPr>
          </a:p>
        </p:txBody>
      </p:sp>
      <p:pic>
        <p:nvPicPr>
          <p:cNvPr id="429" name="Google Shape;429;p70" descr="picture of a hand checking off a list&#10;"/>
          <p:cNvPicPr preferRelativeResize="0"/>
          <p:nvPr/>
        </p:nvPicPr>
        <p:blipFill rotWithShape="1">
          <a:blip r:embed="rId4">
            <a:alphaModFix/>
          </a:blip>
          <a:srcRect/>
          <a:stretch/>
        </p:blipFill>
        <p:spPr>
          <a:xfrm>
            <a:off x="5582049" y="2144637"/>
            <a:ext cx="2482649" cy="20922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71"/>
          <p:cNvSpPr txBox="1">
            <a:spLocks noGrp="1"/>
          </p:cNvSpPr>
          <p:nvPr>
            <p:ph type="title" idx="4294967295"/>
          </p:nvPr>
        </p:nvSpPr>
        <p:spPr>
          <a:xfrm>
            <a:off x="152400" y="2535238"/>
            <a:ext cx="8763000" cy="1177925"/>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spAutoFit/>
          </a:bodyPr>
          <a:lstStyle/>
          <a:p>
            <a:pPr marL="457200" marR="0" lvl="0" indent="-22860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a:ln>
                  <a:noFill/>
                </a:ln>
                <a:solidFill>
                  <a:schemeClr val="dk1"/>
                </a:solidFill>
                <a:effectLst/>
                <a:uLnTx/>
                <a:uFillTx/>
                <a:latin typeface="Calibri"/>
                <a:ea typeface="Calibri"/>
                <a:cs typeface="Calibri"/>
                <a:sym typeface="Calibri"/>
              </a:rPr>
              <a:t>Resources at Your Fingertips:</a:t>
            </a:r>
            <a:endParaRPr kumimoji="0" lang="en-US" sz="3600" b="1"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228600" algn="ctr" defTabSz="914400" rtl="0" eaLnBrk="1" fontAlgn="auto" latinLnBrk="0" hangingPunct="1">
              <a:lnSpc>
                <a:spcPct val="100000"/>
              </a:lnSpc>
              <a:spcBef>
                <a:spcPts val="0"/>
              </a:spcBef>
              <a:spcAft>
                <a:spcPts val="0"/>
              </a:spcAft>
              <a:buClr>
                <a:srgbClr val="000000"/>
              </a:buClr>
              <a:buSzPts val="3600"/>
              <a:buFont typeface="Calibri"/>
              <a:buNone/>
              <a:tabLst/>
              <a:defRPr/>
            </a:pPr>
            <a:r>
              <a:rPr kumimoji="0" lang="en-US" sz="3600" b="1" i="0" u="none" strike="noStrike" kern="0" cap="none" spc="0" normalizeH="0" baseline="0" noProof="0">
                <a:ln>
                  <a:noFill/>
                </a:ln>
                <a:solidFill>
                  <a:schemeClr val="dk1"/>
                </a:solidFill>
                <a:effectLst/>
                <a:uLnTx/>
                <a:uFillTx/>
                <a:latin typeface="Calibri"/>
                <a:ea typeface="Calibri"/>
                <a:cs typeface="Calibri"/>
                <a:sym typeface="Calibri"/>
              </a:rPr>
              <a:t>Special Education Finance Trainings</a:t>
            </a:r>
            <a:endParaRPr kumimoji="0" lang="en-US" sz="36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5" name="Google Shape;435;p71"/>
          <p:cNvSpPr txBox="1">
            <a:spLocks noGrp="1"/>
          </p:cNvSpPr>
          <p:nvPr>
            <p:ph type="sldNum" idx="12"/>
          </p:nvPr>
        </p:nvSpPr>
        <p:spPr>
          <a:xfrm>
            <a:off x="8229600" y="4743450"/>
            <a:ext cx="7620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SzPts val="1200"/>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2"/>
          <p:cNvSpPr txBox="1">
            <a:spLocks noGrp="1"/>
          </p:cNvSpPr>
          <p:nvPr>
            <p:ph type="title" idx="4294967295"/>
          </p:nvPr>
        </p:nvSpPr>
        <p:spPr>
          <a:xfrm>
            <a:off x="64294" y="62751"/>
            <a:ext cx="9079800" cy="44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 sz="4000">
                <a:solidFill>
                  <a:schemeClr val="lt1"/>
                </a:solidFill>
              </a:rPr>
              <a:t>Finance Webinars</a:t>
            </a:r>
            <a:endParaRPr sz="4000"/>
          </a:p>
        </p:txBody>
      </p:sp>
      <p:pic>
        <p:nvPicPr>
          <p:cNvPr id="441" name="Google Shape;441;p7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538730" y="624886"/>
            <a:ext cx="6066542" cy="4518614"/>
          </a:xfrm>
          <a:prstGeom prst="rect">
            <a:avLst/>
          </a:prstGeom>
          <a:noFill/>
          <a:ln>
            <a:noFill/>
          </a:ln>
        </p:spPr>
      </p:pic>
      <p:sp>
        <p:nvSpPr>
          <p:cNvPr id="442" name="Google Shape;442;p72" descr="DESE Special Education Finance Training Link"/>
          <p:cNvSpPr/>
          <p:nvPr/>
        </p:nvSpPr>
        <p:spPr>
          <a:xfrm>
            <a:off x="5801868" y="4999482"/>
            <a:ext cx="1323000" cy="141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Calibri"/>
              <a:ea typeface="Calibri"/>
              <a:cs typeface="Calibri"/>
              <a:sym typeface="Calibri"/>
            </a:endParaRPr>
          </a:p>
        </p:txBody>
      </p:sp>
      <p:pic>
        <p:nvPicPr>
          <p:cNvPr id="443" name="Google Shape;443;p72" descr="Monthly Webinars with go to meeting links, webinar, power point and recordings links."/>
          <p:cNvPicPr preferRelativeResize="0"/>
          <p:nvPr/>
        </p:nvPicPr>
        <p:blipFill rotWithShape="1">
          <a:blip r:embed="rId4">
            <a:alphaModFix/>
          </a:blip>
          <a:srcRect/>
          <a:stretch/>
        </p:blipFill>
        <p:spPr>
          <a:xfrm>
            <a:off x="1577340" y="1713675"/>
            <a:ext cx="3981286" cy="1636429"/>
          </a:xfrm>
          <a:prstGeom prst="rect">
            <a:avLst/>
          </a:prstGeom>
          <a:noFill/>
          <a:ln>
            <a:noFill/>
          </a:ln>
        </p:spPr>
      </p:pic>
      <p:pic>
        <p:nvPicPr>
          <p:cNvPr id="444" name="Google Shape;444;p72" descr="DESE Special Education Finance Training Video and Activities Link"/>
          <p:cNvPicPr preferRelativeResize="0"/>
          <p:nvPr/>
        </p:nvPicPr>
        <p:blipFill rotWithShape="1">
          <a:blip r:embed="rId5">
            <a:alphaModFix/>
          </a:blip>
          <a:srcRect/>
          <a:stretch/>
        </p:blipFill>
        <p:spPr>
          <a:xfrm>
            <a:off x="1577340" y="3350104"/>
            <a:ext cx="3969000" cy="931001"/>
          </a:xfrm>
          <a:prstGeom prst="rect">
            <a:avLst/>
          </a:prstGeom>
          <a:noFill/>
          <a:ln>
            <a:noFill/>
          </a:ln>
        </p:spPr>
      </p:pic>
      <p:sp>
        <p:nvSpPr>
          <p:cNvPr id="2" name="TextBox 1">
            <a:extLst>
              <a:ext uri="{FF2B5EF4-FFF2-40B4-BE49-F238E27FC236}">
                <a16:creationId xmlns:a16="http://schemas.microsoft.com/office/drawing/2014/main" id="{BCDDB804-4A36-B7AD-F1F3-D36BB377723E}"/>
              </a:ext>
            </a:extLst>
          </p:cNvPr>
          <p:cNvSpPr txBox="1"/>
          <p:nvPr/>
        </p:nvSpPr>
        <p:spPr>
          <a:xfrm>
            <a:off x="110067" y="4544484"/>
            <a:ext cx="54454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a:hlinkClick r:id="rId6"/>
              </a:rPr>
              <a:t>https://dese.mo.gov/financial-admin-services/special-education-finance/special-education-finance-training</a:t>
            </a: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Standards and Indicators</a:t>
            </a:r>
          </a:p>
        </p:txBody>
      </p:sp>
      <p:sp>
        <p:nvSpPr>
          <p:cNvPr id="229" name="Google Shape;229;p39"/>
          <p:cNvSpPr txBox="1">
            <a:spLocks noGrp="1"/>
          </p:cNvSpPr>
          <p:nvPr>
            <p:ph type="body" idx="2"/>
          </p:nvPr>
        </p:nvSpPr>
        <p:spPr>
          <a:xfrm>
            <a:off x="811475" y="971550"/>
            <a:ext cx="8027700" cy="3804600"/>
          </a:xfrm>
          <a:prstGeom prst="rect">
            <a:avLst/>
          </a:prstGeom>
        </p:spPr>
        <p:txBody>
          <a:bodyPr spcFirstLastPara="1" wrap="square" lIns="91425" tIns="45700" rIns="91425" bIns="45700" anchor="t" anchorCtr="0">
            <a:normAutofit/>
          </a:bodyPr>
          <a:lstStyle/>
          <a:p>
            <a:pPr marL="0" lvl="0" indent="0" algn="ctr" rtl="0">
              <a:spcBef>
                <a:spcPts val="640"/>
              </a:spcBef>
              <a:spcAft>
                <a:spcPts val="0"/>
              </a:spcAft>
              <a:buNone/>
            </a:pPr>
            <a:r>
              <a:rPr lang="en"/>
              <a:t>No changes are currently being made to the Missouri Standards and Indicators for Special Education.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3"/>
          <p:cNvSpPr txBox="1">
            <a:spLocks noGrp="1"/>
          </p:cNvSpPr>
          <p:nvPr>
            <p:ph type="title" idx="4294967295"/>
          </p:nvPr>
        </p:nvSpPr>
        <p:spPr>
          <a:xfrm>
            <a:off x="152400" y="88900"/>
            <a:ext cx="6400800" cy="5921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0"/>
              </a:spcAft>
              <a:buClr>
                <a:srgbClr val="00B050"/>
              </a:buClr>
              <a:buSzPts val="3200"/>
              <a:buFont typeface="Arial"/>
              <a:buNone/>
              <a:tabLst/>
              <a:defRPr/>
            </a:pPr>
            <a:r>
              <a:rPr kumimoji="0" lang="en-US" sz="3600" b="1" i="0" u="none" strike="noStrike" kern="0" cap="none" spc="0" normalizeH="0" baseline="0" noProof="0">
                <a:ln>
                  <a:noFill/>
                </a:ln>
                <a:solidFill>
                  <a:schemeClr val="lt1"/>
                </a:solidFill>
                <a:effectLst/>
                <a:uLnTx/>
                <a:uFillTx/>
                <a:latin typeface="Calibri"/>
                <a:ea typeface="Calibri"/>
                <a:cs typeface="Calibri"/>
                <a:sym typeface="Calibri"/>
              </a:rPr>
              <a:t>SPED Finance Webinars</a:t>
            </a:r>
            <a:endParaRPr kumimoji="0" lang="en-US" sz="3200" b="0" i="0" u="none" strike="noStrike" kern="0" cap="none" spc="0" normalizeH="0" baseline="0" noProof="0">
              <a:ln>
                <a:noFill/>
              </a:ln>
              <a:solidFill>
                <a:schemeClr val="lt1"/>
              </a:solidFill>
              <a:effectLst/>
              <a:uLnTx/>
              <a:uFillTx/>
              <a:latin typeface="Calibri"/>
              <a:ea typeface="Calibri"/>
              <a:cs typeface="Calibri"/>
              <a:sym typeface="Calibri"/>
            </a:endParaRPr>
          </a:p>
        </p:txBody>
      </p:sp>
      <p:sp>
        <p:nvSpPr>
          <p:cNvPr id="450" name="Google Shape;450;p73"/>
          <p:cNvSpPr txBox="1">
            <a:spLocks noGrp="1"/>
          </p:cNvSpPr>
          <p:nvPr>
            <p:ph type="body" idx="2"/>
          </p:nvPr>
        </p:nvSpPr>
        <p:spPr>
          <a:xfrm>
            <a:off x="152400" y="936950"/>
            <a:ext cx="8839200" cy="3886200"/>
          </a:xfrm>
          <a:prstGeom prst="rect">
            <a:avLst/>
          </a:prstGeom>
        </p:spPr>
        <p:txBody>
          <a:bodyPr spcFirstLastPara="1" wrap="square" lIns="91425" tIns="45700" rIns="91425" bIns="45700" anchor="t" anchorCtr="0">
            <a:normAutofit/>
          </a:bodyPr>
          <a:lstStyle/>
          <a:p>
            <a:pPr marL="112707" lvl="0" indent="0" algn="l" rtl="0">
              <a:spcBef>
                <a:spcPts val="0"/>
              </a:spcBef>
              <a:spcAft>
                <a:spcPts val="0"/>
              </a:spcAft>
              <a:buClr>
                <a:srgbClr val="00B050"/>
              </a:buClr>
              <a:buSzPts val="2400"/>
              <a:buFont typeface="Arial"/>
              <a:buNone/>
            </a:pPr>
            <a:r>
              <a:rPr lang="en" sz="3000"/>
              <a:t>FIRST TUESDAY OF THE MONTH, 9-10am</a:t>
            </a:r>
            <a:endParaRPr sz="3000">
              <a:solidFill>
                <a:srgbClr val="000000"/>
              </a:solidFill>
              <a:latin typeface="Arial"/>
              <a:ea typeface="Arial"/>
              <a:cs typeface="Arial"/>
              <a:sym typeface="Arial"/>
            </a:endParaRPr>
          </a:p>
          <a:p>
            <a:pPr marL="0" lvl="0" indent="0" algn="l" rtl="0">
              <a:spcBef>
                <a:spcPts val="640"/>
              </a:spcBef>
              <a:spcAft>
                <a:spcPts val="0"/>
              </a:spcAft>
              <a:buNone/>
            </a:pPr>
            <a:endParaRPr/>
          </a:p>
        </p:txBody>
      </p:sp>
      <p:graphicFrame>
        <p:nvGraphicFramePr>
          <p:cNvPr id="451" name="Google Shape;451;p73"/>
          <p:cNvGraphicFramePr/>
          <p:nvPr/>
        </p:nvGraphicFramePr>
        <p:xfrm>
          <a:off x="2245571" y="1645539"/>
          <a:ext cx="4652875" cy="2469000"/>
        </p:xfrm>
        <a:graphic>
          <a:graphicData uri="http://schemas.openxmlformats.org/drawingml/2006/table">
            <a:tbl>
              <a:tblPr firstRow="1" bandRow="1">
                <a:noFill/>
                <a:tableStyleId>{A95135BD-6BD9-4DED-A3AE-17BC45CDA8B9}</a:tableStyleId>
              </a:tblPr>
              <a:tblGrid>
                <a:gridCol w="4652875">
                  <a:extLst>
                    <a:ext uri="{9D8B030D-6E8A-4147-A177-3AD203B41FA5}">
                      <a16:colId xmlns:a16="http://schemas.microsoft.com/office/drawing/2014/main" val="20000"/>
                    </a:ext>
                  </a:extLst>
                </a:gridCol>
              </a:tblGrid>
              <a:tr h="493800">
                <a:tc>
                  <a:txBody>
                    <a:bodyPr/>
                    <a:lstStyle/>
                    <a:p>
                      <a:pPr marL="0" marR="0" lvl="0" indent="0" algn="ctr" rtl="0">
                        <a:lnSpc>
                          <a:spcPct val="100000"/>
                        </a:lnSpc>
                        <a:spcBef>
                          <a:spcPts val="0"/>
                        </a:spcBef>
                        <a:spcAft>
                          <a:spcPts val="0"/>
                        </a:spcAft>
                        <a:buClr>
                          <a:srgbClr val="000000"/>
                        </a:buClr>
                        <a:buSzPts val="1400"/>
                        <a:buFont typeface="Arial"/>
                        <a:buNone/>
                      </a:pPr>
                      <a:r>
                        <a:rPr lang="en" sz="2400" u="none" strike="noStrike" cap="none"/>
                        <a:t>DATES</a:t>
                      </a:r>
                      <a:endParaRPr sz="2400" u="none" strike="noStrike" cap="none"/>
                    </a:p>
                  </a:txBody>
                  <a:tcPr marL="68575" marR="68575" marT="34300" marB="34300"/>
                </a:tc>
                <a:extLst>
                  <a:ext uri="{0D108BD9-81ED-4DB2-BD59-A6C34878D82A}">
                    <a16:rowId xmlns:a16="http://schemas.microsoft.com/office/drawing/2014/main" val="10000"/>
                  </a:ext>
                </a:extLst>
              </a:tr>
              <a:tr h="493800">
                <a:tc>
                  <a:txBody>
                    <a:bodyPr/>
                    <a:lstStyle/>
                    <a:p>
                      <a:pPr marL="0" marR="0" lvl="0" indent="0" algn="ctr" rtl="0">
                        <a:lnSpc>
                          <a:spcPct val="100000"/>
                        </a:lnSpc>
                        <a:spcBef>
                          <a:spcPts val="0"/>
                        </a:spcBef>
                        <a:spcAft>
                          <a:spcPts val="0"/>
                        </a:spcAft>
                        <a:buClr>
                          <a:srgbClr val="000000"/>
                        </a:buClr>
                        <a:buSzPts val="1400"/>
                        <a:buFont typeface="Arial"/>
                        <a:buNone/>
                      </a:pPr>
                      <a:r>
                        <a:rPr lang="en" sz="2400" u="none" strike="noStrike" cap="none">
                          <a:solidFill>
                            <a:schemeClr val="dk1"/>
                          </a:solidFill>
                        </a:rPr>
                        <a:t>September 3</a:t>
                      </a:r>
                      <a:endParaRPr sz="2400" u="none" strike="noStrike" cap="none"/>
                    </a:p>
                  </a:txBody>
                  <a:tcPr marL="68575" marR="68575" marT="34300" marB="34300"/>
                </a:tc>
                <a:extLst>
                  <a:ext uri="{0D108BD9-81ED-4DB2-BD59-A6C34878D82A}">
                    <a16:rowId xmlns:a16="http://schemas.microsoft.com/office/drawing/2014/main" val="10001"/>
                  </a:ext>
                </a:extLst>
              </a:tr>
              <a:tr h="493800">
                <a:tc>
                  <a:txBody>
                    <a:bodyPr/>
                    <a:lstStyle/>
                    <a:p>
                      <a:pPr marL="0" marR="0" lvl="0" indent="0" algn="ctr" rtl="0">
                        <a:lnSpc>
                          <a:spcPct val="100000"/>
                        </a:lnSpc>
                        <a:spcBef>
                          <a:spcPts val="0"/>
                        </a:spcBef>
                        <a:spcAft>
                          <a:spcPts val="0"/>
                        </a:spcAft>
                        <a:buClr>
                          <a:srgbClr val="000000"/>
                        </a:buClr>
                        <a:buSzPts val="1400"/>
                        <a:buFont typeface="Arial"/>
                        <a:buNone/>
                      </a:pPr>
                      <a:r>
                        <a:rPr lang="en" sz="2400" u="none" strike="noStrike" cap="none">
                          <a:solidFill>
                            <a:schemeClr val="dk1"/>
                          </a:solidFill>
                        </a:rPr>
                        <a:t>October 1</a:t>
                      </a:r>
                      <a:endParaRPr sz="2400" u="none" strike="noStrike" cap="none"/>
                    </a:p>
                  </a:txBody>
                  <a:tcPr marL="68575" marR="68575" marT="34300" marB="34300"/>
                </a:tc>
                <a:extLst>
                  <a:ext uri="{0D108BD9-81ED-4DB2-BD59-A6C34878D82A}">
                    <a16:rowId xmlns:a16="http://schemas.microsoft.com/office/drawing/2014/main" val="10002"/>
                  </a:ext>
                </a:extLst>
              </a:tr>
              <a:tr h="493800">
                <a:tc>
                  <a:txBody>
                    <a:bodyPr/>
                    <a:lstStyle/>
                    <a:p>
                      <a:pPr marL="0" marR="0" lvl="0" indent="0" algn="ctr" rtl="0">
                        <a:lnSpc>
                          <a:spcPct val="100000"/>
                        </a:lnSpc>
                        <a:spcBef>
                          <a:spcPts val="0"/>
                        </a:spcBef>
                        <a:spcAft>
                          <a:spcPts val="0"/>
                        </a:spcAft>
                        <a:buClr>
                          <a:srgbClr val="000000"/>
                        </a:buClr>
                        <a:buSzPts val="1400"/>
                        <a:buFont typeface="Arial"/>
                        <a:buNone/>
                      </a:pPr>
                      <a:r>
                        <a:rPr lang="en" sz="2400" u="none" strike="noStrike" cap="none">
                          <a:solidFill>
                            <a:schemeClr val="dk1"/>
                          </a:solidFill>
                        </a:rPr>
                        <a:t>November 5</a:t>
                      </a:r>
                      <a:endParaRPr sz="2400" u="none" strike="noStrike" cap="none"/>
                    </a:p>
                  </a:txBody>
                  <a:tcPr marL="68575" marR="68575" marT="34300" marB="34300"/>
                </a:tc>
                <a:extLst>
                  <a:ext uri="{0D108BD9-81ED-4DB2-BD59-A6C34878D82A}">
                    <a16:rowId xmlns:a16="http://schemas.microsoft.com/office/drawing/2014/main" val="10003"/>
                  </a:ext>
                </a:extLst>
              </a:tr>
              <a:tr h="493800">
                <a:tc>
                  <a:txBody>
                    <a:bodyPr/>
                    <a:lstStyle/>
                    <a:p>
                      <a:pPr marL="0" marR="0" lvl="0" indent="0" algn="ctr" rtl="0">
                        <a:lnSpc>
                          <a:spcPct val="100000"/>
                        </a:lnSpc>
                        <a:spcBef>
                          <a:spcPts val="0"/>
                        </a:spcBef>
                        <a:spcAft>
                          <a:spcPts val="0"/>
                        </a:spcAft>
                        <a:buClr>
                          <a:srgbClr val="000000"/>
                        </a:buClr>
                        <a:buSzPts val="1400"/>
                        <a:buFont typeface="Arial"/>
                        <a:buNone/>
                      </a:pPr>
                      <a:r>
                        <a:rPr lang="en" sz="2400" u="none" strike="noStrike" cap="none">
                          <a:solidFill>
                            <a:schemeClr val="dk1"/>
                          </a:solidFill>
                        </a:rPr>
                        <a:t>December 3</a:t>
                      </a:r>
                      <a:endParaRPr sz="2400" u="none" strike="noStrike" cap="none"/>
                    </a:p>
                  </a:txBody>
                  <a:tcPr marL="68575" marR="68575" marT="34300" marB="34300"/>
                </a:tc>
                <a:extLst>
                  <a:ext uri="{0D108BD9-81ED-4DB2-BD59-A6C34878D82A}">
                    <a16:rowId xmlns:a16="http://schemas.microsoft.com/office/drawing/2014/main" val="10004"/>
                  </a:ext>
                </a:extLst>
              </a:tr>
            </a:tbl>
          </a:graphicData>
        </a:graphic>
      </p:graphicFrame>
      <p:sp>
        <p:nvSpPr>
          <p:cNvPr id="452" name="Google Shape;452;p73"/>
          <p:cNvSpPr txBox="1"/>
          <p:nvPr/>
        </p:nvSpPr>
        <p:spPr>
          <a:xfrm>
            <a:off x="185250" y="4567625"/>
            <a:ext cx="877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3"/>
              </a:rPr>
              <a:t>https://dese.mo.gov/financial-admin-services/special-education-finance/special-education-finance-training</a:t>
            </a:r>
            <a:r>
              <a:rPr lang="en">
                <a:solidFill>
                  <a:schemeClr val="dk1"/>
                </a:solidFill>
              </a:rPr>
              <a:t> </a:t>
            </a:r>
            <a:endParaRPr>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4"/>
          <p:cNvSpPr txBox="1">
            <a:spLocks noGrp="1"/>
          </p:cNvSpPr>
          <p:nvPr>
            <p:ph type="title" idx="4294967295"/>
          </p:nvPr>
        </p:nvSpPr>
        <p:spPr>
          <a:xfrm>
            <a:off x="152400" y="2523687"/>
            <a:ext cx="8763000" cy="1177500"/>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Clr>
                <a:srgbClr val="000000"/>
              </a:buClr>
              <a:buSzPts val="3600"/>
              <a:buNone/>
            </a:pPr>
            <a:r>
              <a:rPr lang="en" sz="3600" b="1" i="0" u="none" strike="noStrike" cap="none">
                <a:solidFill>
                  <a:schemeClr val="dk1"/>
                </a:solidFill>
                <a:latin typeface="Calibri"/>
                <a:ea typeface="Calibri"/>
                <a:cs typeface="Calibri"/>
                <a:sym typeface="Calibri"/>
              </a:rPr>
              <a:t>Resources at Your </a:t>
            </a:r>
            <a:r>
              <a:rPr lang="en" sz="3600"/>
              <a:t>Fingertips:</a:t>
            </a:r>
            <a:br>
              <a:rPr lang="en" sz="3600"/>
            </a:br>
            <a:r>
              <a:rPr lang="en" sz="3600"/>
              <a:t>SPED Effective Practices</a:t>
            </a:r>
            <a:endParaRPr sz="3600" b="1" i="0" u="none" strike="noStrike" cap="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75"/>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Check Out the Quick Links</a:t>
            </a:r>
          </a:p>
        </p:txBody>
      </p:sp>
      <p:pic>
        <p:nvPicPr>
          <p:cNvPr id="465" name="Google Shape;465;p75" descr="Screenshot showing DESE Special Education Effective Practices Link"/>
          <p:cNvPicPr preferRelativeResize="0"/>
          <p:nvPr/>
        </p:nvPicPr>
        <p:blipFill>
          <a:blip r:embed="rId3">
            <a:alphaModFix/>
          </a:blip>
          <a:stretch>
            <a:fillRect/>
          </a:stretch>
        </p:blipFill>
        <p:spPr>
          <a:xfrm>
            <a:off x="1109350" y="1117931"/>
            <a:ext cx="5200752" cy="3691725"/>
          </a:xfrm>
          <a:prstGeom prst="rect">
            <a:avLst/>
          </a:prstGeom>
          <a:noFill/>
          <a:ln>
            <a:noFill/>
          </a:ln>
        </p:spPr>
      </p:pic>
      <p:sp>
        <p:nvSpPr>
          <p:cNvPr id="466" name="Google Shape;466;p75">
            <a:extLst>
              <a:ext uri="{C183D7F6-B498-43B3-948B-1728B52AA6E4}">
                <adec:decorative xmlns:adec="http://schemas.microsoft.com/office/drawing/2017/decorative" val="1"/>
              </a:ext>
            </a:extLst>
          </p:cNvPr>
          <p:cNvSpPr/>
          <p:nvPr/>
        </p:nvSpPr>
        <p:spPr>
          <a:xfrm>
            <a:off x="148075" y="2521800"/>
            <a:ext cx="1098600" cy="3996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64" name="Google Shape;464;p75" descr="Screenshot of Quick Links on DESE Special Education Page"/>
          <p:cNvPicPr preferRelativeResize="0"/>
          <p:nvPr/>
        </p:nvPicPr>
        <p:blipFill rotWithShape="1">
          <a:blip r:embed="rId4">
            <a:alphaModFix/>
          </a:blip>
          <a:srcRect l="3058" r="2539"/>
          <a:stretch/>
        </p:blipFill>
        <p:spPr>
          <a:xfrm>
            <a:off x="6447425" y="789725"/>
            <a:ext cx="2696575" cy="4019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1C330F-8557-AE01-204D-813FD2CA1DF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fontScale="90000"/>
          </a:bodyPr>
          <a:lstStyle/>
          <a:p>
            <a:pPr marL="457200" marR="0" lvl="0" indent="-228600" algn="ctr"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3200" b="0" i="0" u="none" strike="noStrike" kern="0" cap="none" spc="0" normalizeH="0" baseline="0" noProof="0">
                <a:ln>
                  <a:noFill/>
                </a:ln>
                <a:solidFill>
                  <a:schemeClr val="lt1"/>
                </a:solidFill>
                <a:effectLst/>
                <a:uLnTx/>
                <a:uFillTx/>
                <a:latin typeface="Calibri"/>
                <a:ea typeface="Calibri"/>
                <a:cs typeface="Calibri"/>
                <a:sym typeface="Calibri"/>
              </a:rPr>
              <a:t>Virtual Learning Platform</a:t>
            </a:r>
          </a:p>
        </p:txBody>
      </p:sp>
      <p:pic>
        <p:nvPicPr>
          <p:cNvPr id="4" name="Picture 3" descr="Screen shot of Virtual Learning Platform Website. &#10;">
            <a:extLst>
              <a:ext uri="{FF2B5EF4-FFF2-40B4-BE49-F238E27FC236}">
                <a16:creationId xmlns:a16="http://schemas.microsoft.com/office/drawing/2014/main" id="{83751B96-5753-E574-AE71-A0A295B32AB5}"/>
              </a:ext>
            </a:extLst>
          </p:cNvPr>
          <p:cNvPicPr>
            <a:picLocks noChangeAspect="1"/>
          </p:cNvPicPr>
          <p:nvPr/>
        </p:nvPicPr>
        <p:blipFill>
          <a:blip r:embed="rId3"/>
          <a:stretch>
            <a:fillRect/>
          </a:stretch>
        </p:blipFill>
        <p:spPr>
          <a:xfrm>
            <a:off x="1235096" y="841500"/>
            <a:ext cx="6673808" cy="3906000"/>
          </a:xfrm>
          <a:prstGeom prst="rect">
            <a:avLst/>
          </a:prstGeom>
        </p:spPr>
      </p:pic>
    </p:spTree>
    <p:extLst>
      <p:ext uri="{BB962C8B-B14F-4D97-AF65-F5344CB8AC3E}">
        <p14:creationId xmlns:p14="http://schemas.microsoft.com/office/powerpoint/2010/main" val="1315287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6"/>
          <p:cNvSpPr txBox="1">
            <a:spLocks noGrp="1"/>
          </p:cNvSpPr>
          <p:nvPr>
            <p:ph type="title" idx="4294967295"/>
          </p:nvPr>
        </p:nvSpPr>
        <p:spPr>
          <a:xfrm>
            <a:off x="152400" y="2523687"/>
            <a:ext cx="8763000" cy="1177215"/>
          </a:xfrm>
          <a:prstGeom prst="rect">
            <a:avLst/>
          </a:prstGeom>
          <a:noFill/>
          <a:ln>
            <a:noFill/>
          </a:ln>
        </p:spPr>
        <p:txBody>
          <a:bodyPr spcFirstLastPara="1" wrap="square" lIns="68575" tIns="34275" rIns="68575" bIns="34275" anchor="ctr" anchorCtr="0">
            <a:spAutoFit/>
          </a:bodyPr>
          <a:lstStyle/>
          <a:p>
            <a:pPr marL="0" lvl="0" indent="0" algn="ctr" rtl="0">
              <a:lnSpc>
                <a:spcPct val="100000"/>
              </a:lnSpc>
              <a:spcBef>
                <a:spcPts val="0"/>
              </a:spcBef>
              <a:spcAft>
                <a:spcPts val="0"/>
              </a:spcAft>
              <a:buClr>
                <a:srgbClr val="000000"/>
              </a:buClr>
              <a:buSzPts val="3600"/>
              <a:buNone/>
            </a:pPr>
            <a:r>
              <a:rPr lang="en" sz="3600" b="1" i="0" u="none" strike="noStrike" cap="none">
                <a:solidFill>
                  <a:schemeClr val="dk1"/>
                </a:solidFill>
                <a:latin typeface="Calibri"/>
                <a:ea typeface="Calibri"/>
                <a:cs typeface="Calibri"/>
                <a:sym typeface="Calibri"/>
              </a:rPr>
              <a:t>Resources at Your </a:t>
            </a:r>
            <a:r>
              <a:rPr lang="en" sz="3600"/>
              <a:t>Fingertips:</a:t>
            </a:r>
            <a:br>
              <a:rPr lang="en" sz="3600"/>
            </a:br>
            <a:r>
              <a:rPr lang="en" sz="3600"/>
              <a:t>SPED Compliance</a:t>
            </a:r>
            <a:endParaRPr sz="3600" b="1"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77"/>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To-Do List</a:t>
            </a:r>
          </a:p>
        </p:txBody>
      </p:sp>
      <p:sp>
        <p:nvSpPr>
          <p:cNvPr id="478" name="Google Shape;478;p77"/>
          <p:cNvSpPr txBox="1">
            <a:spLocks noGrp="1"/>
          </p:cNvSpPr>
          <p:nvPr>
            <p:ph type="body" idx="2"/>
          </p:nvPr>
        </p:nvSpPr>
        <p:spPr>
          <a:xfrm>
            <a:off x="152400" y="819150"/>
            <a:ext cx="8839200" cy="3886200"/>
          </a:xfrm>
          <a:prstGeom prst="rect">
            <a:avLst/>
          </a:prstGeom>
        </p:spPr>
        <p:txBody>
          <a:bodyPr spcFirstLastPara="1" wrap="square" lIns="91425" tIns="45700" rIns="91425" bIns="45700" anchor="t" anchorCtr="0">
            <a:normAutofit/>
          </a:bodyPr>
          <a:lstStyle/>
          <a:p>
            <a:pPr marL="25400" lvl="0" indent="0" algn="ctr" rtl="0">
              <a:lnSpc>
                <a:spcPct val="90000"/>
              </a:lnSpc>
              <a:spcBef>
                <a:spcPts val="600"/>
              </a:spcBef>
              <a:spcAft>
                <a:spcPts val="0"/>
              </a:spcAft>
              <a:buClr>
                <a:schemeClr val="dk1"/>
              </a:buClr>
              <a:buSzPts val="2400"/>
              <a:buFont typeface="Arial"/>
              <a:buNone/>
            </a:pPr>
            <a:r>
              <a:rPr lang="en" b="1"/>
              <a:t>The Office of Special Education shares a monthly To Do List to remind LEAs of deadlines and requirements throughout the school year.  </a:t>
            </a:r>
            <a:endParaRPr/>
          </a:p>
          <a:p>
            <a:pPr marL="25400" lvl="0" indent="0" algn="ctr" rtl="0">
              <a:lnSpc>
                <a:spcPct val="90000"/>
              </a:lnSpc>
              <a:spcBef>
                <a:spcPts val="600"/>
              </a:spcBef>
              <a:spcAft>
                <a:spcPts val="0"/>
              </a:spcAft>
              <a:buClr>
                <a:schemeClr val="dk1"/>
              </a:buClr>
              <a:buSzPts val="2400"/>
              <a:buFont typeface="Arial"/>
              <a:buNone/>
            </a:pPr>
            <a:endParaRPr sz="1400" b="1">
              <a:solidFill>
                <a:srgbClr val="000000"/>
              </a:solidFill>
              <a:latin typeface="Arial"/>
              <a:ea typeface="Arial"/>
              <a:cs typeface="Arial"/>
              <a:sym typeface="Arial"/>
            </a:endParaRPr>
          </a:p>
          <a:p>
            <a:pPr marL="0" lvl="0" indent="0" algn="l" rtl="0">
              <a:spcBef>
                <a:spcPts val="640"/>
              </a:spcBef>
              <a:spcAft>
                <a:spcPts val="0"/>
              </a:spcAft>
              <a:buNone/>
            </a:pPr>
            <a:endParaRPr/>
          </a:p>
        </p:txBody>
      </p:sp>
      <p:pic>
        <p:nvPicPr>
          <p:cNvPr id="479" name="Google Shape;479;p77" descr="Screenshot of General Guidance section of the Special Education Compliance webpage. Arrow is pointing to the link for the Compliance To Do List (Monthly Timeline)."/>
          <p:cNvPicPr preferRelativeResize="0"/>
          <p:nvPr/>
        </p:nvPicPr>
        <p:blipFill rotWithShape="1">
          <a:blip r:embed="rId3">
            <a:alphaModFix/>
          </a:blip>
          <a:srcRect/>
          <a:stretch/>
        </p:blipFill>
        <p:spPr>
          <a:xfrm>
            <a:off x="901457" y="2372733"/>
            <a:ext cx="6629402" cy="2275474"/>
          </a:xfrm>
          <a:prstGeom prst="rect">
            <a:avLst/>
          </a:prstGeom>
          <a:noFill/>
          <a:ln>
            <a:noFill/>
          </a:ln>
        </p:spPr>
      </p:pic>
      <p:sp>
        <p:nvSpPr>
          <p:cNvPr id="480" name="Google Shape;480;p77"/>
          <p:cNvSpPr txBox="1"/>
          <p:nvPr/>
        </p:nvSpPr>
        <p:spPr>
          <a:xfrm>
            <a:off x="1350900" y="4705350"/>
            <a:ext cx="7525500" cy="378600"/>
          </a:xfrm>
          <a:prstGeom prst="rect">
            <a:avLst/>
          </a:prstGeom>
          <a:noFill/>
          <a:ln>
            <a:noFill/>
          </a:ln>
        </p:spPr>
        <p:txBody>
          <a:bodyPr spcFirstLastPara="1" wrap="square" lIns="91425" tIns="91425" rIns="91425" bIns="91425" anchor="t" anchorCtr="0">
            <a:spAutoFit/>
          </a:bodyPr>
          <a:lstStyle/>
          <a:p>
            <a:pPr marL="25400" lvl="0" indent="0" algn="ctr" rtl="0">
              <a:lnSpc>
                <a:spcPct val="90000"/>
              </a:lnSpc>
              <a:spcBef>
                <a:spcPts val="600"/>
              </a:spcBef>
              <a:spcAft>
                <a:spcPts val="0"/>
              </a:spcAft>
              <a:buNone/>
            </a:pPr>
            <a:r>
              <a:rPr lang="en" u="sng">
                <a:solidFill>
                  <a:schemeClr val="dk1"/>
                </a:solidFill>
                <a:hlinkClick r:id="rId4">
                  <a:extLst>
                    <a:ext uri="{A12FA001-AC4F-418D-AE19-62706E023703}">
                      <ahyp:hlinkClr xmlns:ahyp="http://schemas.microsoft.com/office/drawing/2018/hyperlinkcolor" val="tx"/>
                    </a:ext>
                  </a:extLst>
                </a:hlinkClick>
              </a:rPr>
              <a:t>https://dese.mo.gov/special-education/compliance/general-guidance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8"/>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Myths of the Month</a:t>
            </a:r>
          </a:p>
        </p:txBody>
      </p:sp>
      <p:sp>
        <p:nvSpPr>
          <p:cNvPr id="486" name="Google Shape;486;p78"/>
          <p:cNvSpPr txBox="1">
            <a:spLocks noGrp="1"/>
          </p:cNvSpPr>
          <p:nvPr>
            <p:ph type="body" idx="2"/>
          </p:nvPr>
        </p:nvSpPr>
        <p:spPr>
          <a:xfrm>
            <a:off x="152400" y="819150"/>
            <a:ext cx="4354500" cy="3886200"/>
          </a:xfrm>
          <a:prstGeom prst="rect">
            <a:avLst/>
          </a:prstGeom>
        </p:spPr>
        <p:txBody>
          <a:bodyPr spcFirstLastPara="1" wrap="square" lIns="91425" tIns="45700" rIns="91425" bIns="45700" anchor="t" anchorCtr="0">
            <a:noAutofit/>
          </a:bodyPr>
          <a:lstStyle/>
          <a:p>
            <a:pPr marL="342900" lvl="0" indent="-368300" algn="l" rtl="0">
              <a:spcBef>
                <a:spcPts val="0"/>
              </a:spcBef>
              <a:spcAft>
                <a:spcPts val="0"/>
              </a:spcAft>
              <a:buClr>
                <a:schemeClr val="dk2"/>
              </a:buClr>
              <a:buSzPts val="3200"/>
              <a:buFont typeface="Calibri"/>
              <a:buChar char="●"/>
            </a:pPr>
            <a:r>
              <a:rPr lang="en"/>
              <a:t>Each month DESE rolls out new information on a particular special education hot topic. </a:t>
            </a:r>
            <a:endParaRPr/>
          </a:p>
          <a:p>
            <a:pPr marL="342900" lvl="0" indent="-368300" algn="l" rtl="0">
              <a:spcBef>
                <a:spcPts val="0"/>
              </a:spcBef>
              <a:spcAft>
                <a:spcPts val="0"/>
              </a:spcAft>
              <a:buClr>
                <a:schemeClr val="dk2"/>
              </a:buClr>
              <a:buSzPts val="3200"/>
              <a:buFont typeface="Calibri"/>
              <a:buChar char="●"/>
            </a:pPr>
            <a:r>
              <a:rPr lang="en"/>
              <a:t>Myths of the Month provides guidance on misconceptions that surrounds topics</a:t>
            </a:r>
            <a:endParaRPr/>
          </a:p>
        </p:txBody>
      </p:sp>
      <p:pic>
        <p:nvPicPr>
          <p:cNvPr id="487" name="Google Shape;487;p78" descr="Screenshot of General Guidance section of the Special Education Compliance webpage. Arrow is pointing to the link for Myth of the Month. "/>
          <p:cNvPicPr preferRelativeResize="0"/>
          <p:nvPr/>
        </p:nvPicPr>
        <p:blipFill rotWithShape="1">
          <a:blip r:embed="rId3">
            <a:alphaModFix/>
          </a:blip>
          <a:srcRect/>
          <a:stretch/>
        </p:blipFill>
        <p:spPr>
          <a:xfrm>
            <a:off x="4369475" y="664475"/>
            <a:ext cx="4716774" cy="3814551"/>
          </a:xfrm>
          <a:prstGeom prst="rect">
            <a:avLst/>
          </a:prstGeom>
          <a:noFill/>
          <a:ln>
            <a:noFill/>
          </a:ln>
        </p:spPr>
      </p:pic>
      <p:sp>
        <p:nvSpPr>
          <p:cNvPr id="488" name="Google Shape;488;p78"/>
          <p:cNvSpPr txBox="1"/>
          <p:nvPr/>
        </p:nvSpPr>
        <p:spPr>
          <a:xfrm>
            <a:off x="2022450" y="4705350"/>
            <a:ext cx="7063800" cy="431100"/>
          </a:xfrm>
          <a:prstGeom prst="rect">
            <a:avLst/>
          </a:prstGeom>
          <a:noFill/>
          <a:ln>
            <a:noFill/>
          </a:ln>
        </p:spPr>
        <p:txBody>
          <a:bodyPr spcFirstLastPara="1" wrap="square" lIns="91425" tIns="91425" rIns="91425" bIns="91425" anchor="t" anchorCtr="0">
            <a:spAutoFit/>
          </a:bodyPr>
          <a:lstStyle/>
          <a:p>
            <a:pPr marL="457200" lvl="0" indent="0" algn="r" rtl="0">
              <a:lnSpc>
                <a:spcPct val="115000"/>
              </a:lnSpc>
              <a:spcBef>
                <a:spcPts val="0"/>
              </a:spcBef>
              <a:spcAft>
                <a:spcPts val="0"/>
              </a:spcAft>
              <a:buNone/>
            </a:pPr>
            <a:r>
              <a:rPr lang="en" sz="1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https://dese.mo.gov/special/education/compliance/general-guidance</a:t>
            </a:r>
            <a:r>
              <a:rPr lang="en" sz="1600">
                <a:solidFill>
                  <a:schemeClr val="dk1"/>
                </a:solidFill>
                <a:latin typeface="Calibri"/>
                <a:ea typeface="Calibri"/>
                <a:cs typeface="Calibri"/>
                <a:sym typeface="Calibri"/>
              </a:rPr>
              <a:t>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9"/>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Virtual  Support</a:t>
            </a:r>
          </a:p>
        </p:txBody>
      </p:sp>
      <p:sp>
        <p:nvSpPr>
          <p:cNvPr id="494" name="Google Shape;494;p79"/>
          <p:cNvSpPr txBox="1">
            <a:spLocks noGrp="1"/>
          </p:cNvSpPr>
          <p:nvPr>
            <p:ph type="body" idx="2"/>
          </p:nvPr>
        </p:nvSpPr>
        <p:spPr>
          <a:xfrm>
            <a:off x="152400" y="819150"/>
            <a:ext cx="8839200" cy="3886200"/>
          </a:xfrm>
          <a:prstGeom prst="rect">
            <a:avLst/>
          </a:prstGeom>
        </p:spPr>
        <p:txBody>
          <a:bodyPr spcFirstLastPara="1" wrap="square" lIns="91425" tIns="45700" rIns="91425" bIns="45700" anchor="t" anchorCtr="0">
            <a:normAutofit/>
          </a:bodyPr>
          <a:lstStyle/>
          <a:p>
            <a:pPr marL="0" lvl="0" indent="0" algn="l" rtl="0">
              <a:spcBef>
                <a:spcPts val="640"/>
              </a:spcBef>
              <a:spcAft>
                <a:spcPts val="0"/>
              </a:spcAft>
              <a:buNone/>
            </a:pPr>
            <a:endParaRPr/>
          </a:p>
        </p:txBody>
      </p:sp>
      <p:pic>
        <p:nvPicPr>
          <p:cNvPr id="495" name="Google Shape;495;p79" descr="Screenshot of the DESE Compliance webpage" title="Screenshot 2025-08-06 at 3.14.24 PM.png"/>
          <p:cNvPicPr preferRelativeResize="0"/>
          <p:nvPr/>
        </p:nvPicPr>
        <p:blipFill>
          <a:blip r:embed="rId3">
            <a:alphaModFix/>
          </a:blip>
          <a:stretch>
            <a:fillRect/>
          </a:stretch>
        </p:blipFill>
        <p:spPr>
          <a:xfrm>
            <a:off x="152400" y="790875"/>
            <a:ext cx="6029901" cy="3740900"/>
          </a:xfrm>
          <a:prstGeom prst="rect">
            <a:avLst/>
          </a:prstGeom>
          <a:noFill/>
          <a:ln>
            <a:noFill/>
          </a:ln>
        </p:spPr>
      </p:pic>
      <p:pic>
        <p:nvPicPr>
          <p:cNvPr id="496" name="Google Shape;496;p79" descr="Screenshot of the DESE special education virtual support meetings webpage" title="Screenshot 2025-08-06 at 3.15.46 PM.png"/>
          <p:cNvPicPr preferRelativeResize="0"/>
          <p:nvPr/>
        </p:nvPicPr>
        <p:blipFill>
          <a:blip r:embed="rId4">
            <a:alphaModFix/>
          </a:blip>
          <a:stretch>
            <a:fillRect/>
          </a:stretch>
        </p:blipFill>
        <p:spPr>
          <a:xfrm>
            <a:off x="6257225" y="1870347"/>
            <a:ext cx="2809299" cy="2661430"/>
          </a:xfrm>
          <a:prstGeom prst="rect">
            <a:avLst/>
          </a:prstGeom>
          <a:noFill/>
          <a:ln>
            <a:noFill/>
          </a:ln>
        </p:spPr>
      </p:pic>
      <p:sp>
        <p:nvSpPr>
          <p:cNvPr id="497" name="Google Shape;497;p79">
            <a:extLst>
              <a:ext uri="{C183D7F6-B498-43B3-948B-1728B52AA6E4}">
                <adec:decorative xmlns:adec="http://schemas.microsoft.com/office/drawing/2017/decorative" val="1"/>
              </a:ext>
            </a:extLst>
          </p:cNvPr>
          <p:cNvSpPr/>
          <p:nvPr/>
        </p:nvSpPr>
        <p:spPr>
          <a:xfrm>
            <a:off x="7278300" y="823950"/>
            <a:ext cx="549300" cy="1298400"/>
          </a:xfrm>
          <a:prstGeom prst="down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98" name="Google Shape;498;p79">
            <a:extLst>
              <a:ext uri="{C183D7F6-B498-43B3-948B-1728B52AA6E4}">
                <adec:decorative xmlns:adec="http://schemas.microsoft.com/office/drawing/2017/decorative" val="1"/>
              </a:ext>
            </a:extLst>
          </p:cNvPr>
          <p:cNvSpPr/>
          <p:nvPr/>
        </p:nvSpPr>
        <p:spPr>
          <a:xfrm>
            <a:off x="2933775" y="4032400"/>
            <a:ext cx="1273500" cy="291600"/>
          </a:xfrm>
          <a:prstGeom prst="rightArrow">
            <a:avLst>
              <a:gd name="adj1" fmla="val 50000"/>
              <a:gd name="adj2"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99" name="Google Shape;499;p79"/>
          <p:cNvSpPr txBox="1"/>
          <p:nvPr/>
        </p:nvSpPr>
        <p:spPr>
          <a:xfrm>
            <a:off x="2302950" y="4789500"/>
            <a:ext cx="6530100" cy="354000"/>
          </a:xfrm>
          <a:prstGeom prst="rect">
            <a:avLst/>
          </a:prstGeom>
          <a:noFill/>
          <a:ln>
            <a:noFill/>
          </a:ln>
        </p:spPr>
        <p:txBody>
          <a:bodyPr spcFirstLastPara="1" wrap="square" lIns="68575" tIns="68575" rIns="68575" bIns="68575" anchor="t" anchorCtr="0">
            <a:spAutoFit/>
          </a:bodyPr>
          <a:lstStyle/>
          <a:p>
            <a:pPr marL="0" marR="0" lvl="0" indent="0" algn="r" rtl="0">
              <a:lnSpc>
                <a:spcPct val="115000"/>
              </a:lnSpc>
              <a:spcBef>
                <a:spcPts val="0"/>
              </a:spcBef>
              <a:spcAft>
                <a:spcPts val="0"/>
              </a:spcAft>
              <a:buClr>
                <a:srgbClr val="000000"/>
              </a:buClr>
              <a:buSzPts val="1400"/>
              <a:buFont typeface="Arial"/>
              <a:buNone/>
            </a:pPr>
            <a:r>
              <a:rPr lang="en" sz="1400" b="0" i="0" u="sng" strike="noStrike" cap="none">
                <a:solidFill>
                  <a:schemeClr val="hlink"/>
                </a:solidFill>
                <a:latin typeface="Calibri"/>
                <a:ea typeface="Calibri"/>
                <a:cs typeface="Calibri"/>
                <a:sym typeface="Calibri"/>
                <a:hlinkClick r:id="rId5"/>
              </a:rPr>
              <a:t>https://dese.mo.gov/special-education/effective-practices/special-education-directors</a:t>
            </a:r>
            <a:endParaRPr sz="1400" b="0" i="0" u="sng" strike="noStrike" cap="none">
              <a:solidFill>
                <a:schemeClr val="hlink"/>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0"/>
          <p:cNvSpPr txBox="1">
            <a:spLocks noGrp="1"/>
          </p:cNvSpPr>
          <p:nvPr>
            <p:ph type="title" idx="4294967295"/>
          </p:nvPr>
        </p:nvSpPr>
        <p:spPr>
          <a:xfrm>
            <a:off x="179388" y="2242430"/>
            <a:ext cx="8763000" cy="2315988"/>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3000"/>
              <a:buFont typeface="Calibri"/>
              <a:buNone/>
            </a:pPr>
            <a:endParaRPr sz="3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Calibri"/>
              <a:buNone/>
            </a:pPr>
            <a:r>
              <a:rPr lang="en" sz="4000" b="1" i="0" u="none" strike="noStrike" cap="none">
                <a:solidFill>
                  <a:schemeClr val="dk1"/>
                </a:solidFill>
                <a:latin typeface="Calibri"/>
                <a:ea typeface="Calibri"/>
                <a:cs typeface="Calibri"/>
                <a:sym typeface="Calibri"/>
              </a:rPr>
              <a:t>Utilize Your Special Education Compliance Consultants</a:t>
            </a:r>
            <a:endParaRPr sz="3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Calibri"/>
              <a:buNone/>
            </a:pPr>
            <a:endParaRPr sz="3600" b="1" i="0" u="none" strike="noStrike" cap="none">
              <a:solidFill>
                <a:srgbClr val="000000"/>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81"/>
          <p:cNvSpPr txBox="1">
            <a:spLocks noGrp="1"/>
          </p:cNvSpPr>
          <p:nvPr>
            <p:ph type="title" idx="4294967295"/>
          </p:nvPr>
        </p:nvSpPr>
        <p:spPr>
          <a:xfrm>
            <a:off x="0" y="-235350"/>
            <a:ext cx="8839200" cy="800100"/>
          </a:xfrm>
          <a:prstGeom prst="rect">
            <a:avLst/>
          </a:prstGeom>
          <a:noFill/>
          <a:ln>
            <a:noFill/>
          </a:ln>
        </p:spPr>
        <p:txBody>
          <a:bodyPr spcFirstLastPara="1" wrap="square" lIns="68575" tIns="34275" rIns="68575" bIns="34275" anchor="ctr" anchorCtr="0">
            <a:normAutofit/>
          </a:bodyPr>
          <a:lstStyle/>
          <a:p>
            <a:pPr marL="0" marR="0" lvl="0" indent="0" algn="l" rtl="0">
              <a:lnSpc>
                <a:spcPct val="100000"/>
              </a:lnSpc>
              <a:spcBef>
                <a:spcPts val="0"/>
              </a:spcBef>
              <a:spcAft>
                <a:spcPts val="0"/>
              </a:spcAft>
              <a:buClr>
                <a:srgbClr val="000000"/>
              </a:buClr>
              <a:buSzPts val="1100"/>
              <a:buFont typeface="Arial"/>
              <a:buNone/>
            </a:pPr>
            <a:r>
              <a:rPr lang="en" sz="4000">
                <a:solidFill>
                  <a:schemeClr val="lt1"/>
                </a:solidFill>
                <a:latin typeface="Calibri"/>
                <a:ea typeface="Calibri"/>
                <a:cs typeface="Calibri"/>
                <a:sym typeface="Calibri"/>
              </a:rPr>
              <a:t>Contact Us</a:t>
            </a:r>
            <a:endParaRPr sz="4000"/>
          </a:p>
        </p:txBody>
      </p:sp>
      <p:graphicFrame>
        <p:nvGraphicFramePr>
          <p:cNvPr id="510" name="Google Shape;510;p81"/>
          <p:cNvGraphicFramePr/>
          <p:nvPr>
            <p:extLst>
              <p:ext uri="{D42A27DB-BD31-4B8C-83A1-F6EECF244321}">
                <p14:modId xmlns:p14="http://schemas.microsoft.com/office/powerpoint/2010/main" val="57229504"/>
              </p:ext>
            </p:extLst>
          </p:nvPr>
        </p:nvGraphicFramePr>
        <p:xfrm>
          <a:off x="0" y="25"/>
          <a:ext cx="9144000" cy="4940588"/>
        </p:xfrm>
        <a:graphic>
          <a:graphicData uri="http://schemas.openxmlformats.org/drawingml/2006/table">
            <a:tbl>
              <a:tblPr firstRow="1">
                <a:noFill/>
                <a:tableStyleId>{92F0BDA7-0AEF-42BD-BF92-FB931F270F55}</a:tableStyleId>
              </a:tblPr>
              <a:tblGrid>
                <a:gridCol w="1780625">
                  <a:extLst>
                    <a:ext uri="{9D8B030D-6E8A-4147-A177-3AD203B41FA5}">
                      <a16:colId xmlns:a16="http://schemas.microsoft.com/office/drawing/2014/main" val="20000"/>
                    </a:ext>
                  </a:extLst>
                </a:gridCol>
                <a:gridCol w="1700225">
                  <a:extLst>
                    <a:ext uri="{9D8B030D-6E8A-4147-A177-3AD203B41FA5}">
                      <a16:colId xmlns:a16="http://schemas.microsoft.com/office/drawing/2014/main" val="20001"/>
                    </a:ext>
                  </a:extLst>
                </a:gridCol>
                <a:gridCol w="1633325">
                  <a:extLst>
                    <a:ext uri="{9D8B030D-6E8A-4147-A177-3AD203B41FA5}">
                      <a16:colId xmlns:a16="http://schemas.microsoft.com/office/drawing/2014/main" val="20002"/>
                    </a:ext>
                  </a:extLst>
                </a:gridCol>
                <a:gridCol w="4029825">
                  <a:extLst>
                    <a:ext uri="{9D8B030D-6E8A-4147-A177-3AD203B41FA5}">
                      <a16:colId xmlns:a16="http://schemas.microsoft.com/office/drawing/2014/main" val="20003"/>
                    </a:ext>
                  </a:extLst>
                </a:gridCol>
              </a:tblGrid>
              <a:tr h="493250">
                <a:tc>
                  <a:txBody>
                    <a:bodyPr/>
                    <a:lstStyle/>
                    <a:p>
                      <a:pPr marL="0" lvl="0" indent="0" algn="l" rtl="0">
                        <a:lnSpc>
                          <a:spcPct val="115000"/>
                        </a:lnSpc>
                        <a:spcBef>
                          <a:spcPts val="0"/>
                        </a:spcBef>
                        <a:spcAft>
                          <a:spcPts val="0"/>
                        </a:spcAft>
                        <a:buNone/>
                      </a:pPr>
                      <a:r>
                        <a:rPr lang="en" b="1">
                          <a:solidFill>
                            <a:srgbClr val="FFFFFF"/>
                          </a:solidFill>
                        </a:rPr>
                        <a:t>Region</a:t>
                      </a:r>
                      <a:endParaRPr b="1">
                        <a:solidFill>
                          <a:srgbClr val="FFFFFF"/>
                        </a:solidFill>
                      </a:endParaRPr>
                    </a:p>
                  </a:txBody>
                  <a:tcPr marL="68575" marR="68575" marT="91425" marB="91425">
                    <a:lnL w="12700" cap="flat" cmpd="sng">
                      <a:solidFill>
                        <a:srgbClr val="156082"/>
                      </a:solidFill>
                      <a:prstDash val="solid"/>
                      <a:round/>
                      <a:headEnd type="none" w="sm" len="sm"/>
                      <a:tailEnd type="none" w="sm" len="sm"/>
                    </a:lnL>
                    <a:lnT w="12700" cap="flat" cmpd="sng" algn="ctr">
                      <a:solidFill>
                        <a:srgbClr val="156082"/>
                      </a:solidFill>
                      <a:prstDash val="solid"/>
                      <a:round/>
                      <a:headEnd type="none" w="sm" len="sm"/>
                      <a:tailEnd type="none" w="sm" len="sm"/>
                    </a:lnT>
                    <a:lnB w="12700" cap="flat" cmpd="sng">
                      <a:solidFill>
                        <a:srgbClr val="156082"/>
                      </a:solidFill>
                      <a:prstDash val="solid"/>
                      <a:round/>
                      <a:headEnd type="none" w="sm" len="sm"/>
                      <a:tailEnd type="none" w="sm" len="sm"/>
                    </a:lnB>
                    <a:solidFill>
                      <a:srgbClr val="156082"/>
                    </a:solidFill>
                  </a:tcPr>
                </a:tc>
                <a:tc>
                  <a:txBody>
                    <a:bodyPr/>
                    <a:lstStyle/>
                    <a:p>
                      <a:pPr marL="0" lvl="0" indent="0" algn="l" rtl="0">
                        <a:lnSpc>
                          <a:spcPct val="115000"/>
                        </a:lnSpc>
                        <a:spcBef>
                          <a:spcPts val="0"/>
                        </a:spcBef>
                        <a:spcAft>
                          <a:spcPts val="0"/>
                        </a:spcAft>
                        <a:buNone/>
                      </a:pPr>
                      <a:r>
                        <a:rPr lang="en" b="1">
                          <a:solidFill>
                            <a:srgbClr val="FFFFFF"/>
                          </a:solidFill>
                        </a:rPr>
                        <a:t>Compliance Consultant</a:t>
                      </a:r>
                      <a:endParaRPr b="1">
                        <a:solidFill>
                          <a:srgbClr val="FFFFFF"/>
                        </a:solidFill>
                      </a:endParaRPr>
                    </a:p>
                  </a:txBody>
                  <a:tcPr marL="68575" marR="68575" marT="91425" marB="91425">
                    <a:lnT w="12700" cap="flat" cmpd="sng" algn="ctr">
                      <a:solidFill>
                        <a:srgbClr val="156082"/>
                      </a:solidFill>
                      <a:prstDash val="solid"/>
                      <a:round/>
                      <a:headEnd type="none" w="sm" len="sm"/>
                      <a:tailEnd type="none" w="sm" len="sm"/>
                    </a:lnT>
                    <a:lnB w="12700" cap="flat" cmpd="sng">
                      <a:solidFill>
                        <a:srgbClr val="156082"/>
                      </a:solidFill>
                      <a:prstDash val="solid"/>
                      <a:round/>
                      <a:headEnd type="none" w="sm" len="sm"/>
                      <a:tailEnd type="none" w="sm" len="sm"/>
                    </a:lnB>
                    <a:solidFill>
                      <a:srgbClr val="156082"/>
                    </a:solidFill>
                  </a:tcPr>
                </a:tc>
                <a:tc>
                  <a:txBody>
                    <a:bodyPr/>
                    <a:lstStyle/>
                    <a:p>
                      <a:pPr marL="0" lvl="0" indent="0" algn="l" rtl="0">
                        <a:lnSpc>
                          <a:spcPct val="115000"/>
                        </a:lnSpc>
                        <a:spcBef>
                          <a:spcPts val="0"/>
                        </a:spcBef>
                        <a:spcAft>
                          <a:spcPts val="0"/>
                        </a:spcAft>
                        <a:buNone/>
                      </a:pPr>
                      <a:r>
                        <a:rPr lang="en" b="1">
                          <a:solidFill>
                            <a:srgbClr val="FFFFFF"/>
                          </a:solidFill>
                        </a:rPr>
                        <a:t>Phone</a:t>
                      </a:r>
                      <a:endParaRPr b="1">
                        <a:solidFill>
                          <a:srgbClr val="FFFFFF"/>
                        </a:solidFill>
                      </a:endParaRPr>
                    </a:p>
                  </a:txBody>
                  <a:tcPr marL="68575" marR="68575" marT="91425" marB="91425">
                    <a:lnT w="12700" cap="flat" cmpd="sng" algn="ctr">
                      <a:solidFill>
                        <a:srgbClr val="156082"/>
                      </a:solidFill>
                      <a:prstDash val="solid"/>
                      <a:round/>
                      <a:headEnd type="none" w="sm" len="sm"/>
                      <a:tailEnd type="none" w="sm" len="sm"/>
                    </a:lnT>
                    <a:lnB w="12700" cap="flat" cmpd="sng">
                      <a:solidFill>
                        <a:srgbClr val="156082"/>
                      </a:solidFill>
                      <a:prstDash val="solid"/>
                      <a:round/>
                      <a:headEnd type="none" w="sm" len="sm"/>
                      <a:tailEnd type="none" w="sm" len="sm"/>
                    </a:lnB>
                    <a:solidFill>
                      <a:srgbClr val="156082"/>
                    </a:solidFill>
                  </a:tcPr>
                </a:tc>
                <a:tc>
                  <a:txBody>
                    <a:bodyPr/>
                    <a:lstStyle/>
                    <a:p>
                      <a:pPr marL="0" lvl="0" indent="0" algn="l" rtl="0">
                        <a:lnSpc>
                          <a:spcPct val="115000"/>
                        </a:lnSpc>
                        <a:spcBef>
                          <a:spcPts val="0"/>
                        </a:spcBef>
                        <a:spcAft>
                          <a:spcPts val="0"/>
                        </a:spcAft>
                        <a:buNone/>
                      </a:pPr>
                      <a:r>
                        <a:rPr lang="en" b="1">
                          <a:solidFill>
                            <a:srgbClr val="FFFFFF"/>
                          </a:solidFill>
                        </a:rPr>
                        <a:t>Email</a:t>
                      </a:r>
                      <a:endParaRPr b="1">
                        <a:solidFill>
                          <a:srgbClr val="FFFFFF"/>
                        </a:solidFill>
                      </a:endParaRPr>
                    </a:p>
                  </a:txBody>
                  <a:tcPr marL="68575" marR="68575" marT="91425" marB="91425">
                    <a:lnR w="12700" cap="flat" cmpd="sng">
                      <a:solidFill>
                        <a:srgbClr val="156082"/>
                      </a:solidFill>
                      <a:prstDash val="solid"/>
                      <a:round/>
                      <a:headEnd type="none" w="sm" len="sm"/>
                      <a:tailEnd type="none" w="sm" len="sm"/>
                    </a:lnR>
                    <a:lnT w="12700" cap="flat" cmpd="sng" algn="ctr">
                      <a:solidFill>
                        <a:srgbClr val="156082"/>
                      </a:solidFill>
                      <a:prstDash val="solid"/>
                      <a:round/>
                      <a:headEnd type="none" w="sm" len="sm"/>
                      <a:tailEnd type="none" w="sm" len="sm"/>
                    </a:lnT>
                    <a:lnB w="12700" cap="flat" cmpd="sng">
                      <a:solidFill>
                        <a:srgbClr val="156082"/>
                      </a:solidFill>
                      <a:prstDash val="solid"/>
                      <a:round/>
                      <a:headEnd type="none" w="sm" len="sm"/>
                      <a:tailEnd type="none" w="sm" len="sm"/>
                    </a:lnB>
                    <a:solidFill>
                      <a:srgbClr val="156082"/>
                    </a:solidFill>
                  </a:tcPr>
                </a:tc>
                <a:extLst>
                  <a:ext uri="{0D108BD9-81ED-4DB2-BD59-A6C34878D82A}">
                    <a16:rowId xmlns:a16="http://schemas.microsoft.com/office/drawing/2014/main" val="10000"/>
                  </a:ext>
                </a:extLst>
              </a:tr>
              <a:tr h="467900">
                <a:tc>
                  <a:txBody>
                    <a:bodyPr/>
                    <a:lstStyle/>
                    <a:p>
                      <a:pPr marL="0" lvl="0" indent="0" algn="l" rtl="0">
                        <a:lnSpc>
                          <a:spcPct val="115000"/>
                        </a:lnSpc>
                        <a:spcBef>
                          <a:spcPts val="0"/>
                        </a:spcBef>
                        <a:spcAft>
                          <a:spcPts val="0"/>
                        </a:spcAft>
                        <a:buNone/>
                      </a:pPr>
                      <a:r>
                        <a:rPr lang="en" sz="1200" b="1"/>
                        <a:t>Southeast</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156082"/>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vacant</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156082"/>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573-651-5161</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156082"/>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 </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156082"/>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extLst>
                  <a:ext uri="{0D108BD9-81ED-4DB2-BD59-A6C34878D82A}">
                    <a16:rowId xmlns:a16="http://schemas.microsoft.com/office/drawing/2014/main" val="10001"/>
                  </a:ext>
                </a:extLst>
              </a:tr>
              <a:tr h="467900">
                <a:tc>
                  <a:txBody>
                    <a:bodyPr/>
                    <a:lstStyle/>
                    <a:p>
                      <a:pPr marL="0" lvl="0" indent="0" algn="l" rtl="0">
                        <a:lnSpc>
                          <a:spcPct val="115000"/>
                        </a:lnSpc>
                        <a:spcBef>
                          <a:spcPts val="0"/>
                        </a:spcBef>
                        <a:spcAft>
                          <a:spcPts val="0"/>
                        </a:spcAft>
                        <a:buNone/>
                      </a:pPr>
                      <a:r>
                        <a:rPr lang="en" sz="1200" b="1"/>
                        <a:t>Heart of Missouri</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Lynn Lynch</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573-424-7847</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lynchly@missouri.edu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extLst>
                  <a:ext uri="{0D108BD9-81ED-4DB2-BD59-A6C34878D82A}">
                    <a16:rowId xmlns:a16="http://schemas.microsoft.com/office/drawing/2014/main" val="10002"/>
                  </a:ext>
                </a:extLst>
              </a:tr>
              <a:tr h="467900">
                <a:tc>
                  <a:txBody>
                    <a:bodyPr/>
                    <a:lstStyle/>
                    <a:p>
                      <a:pPr marL="0" lvl="0" indent="0" algn="l" rtl="0">
                        <a:lnSpc>
                          <a:spcPct val="115000"/>
                        </a:lnSpc>
                        <a:spcBef>
                          <a:spcPts val="0"/>
                        </a:spcBef>
                        <a:spcAft>
                          <a:spcPts val="0"/>
                        </a:spcAft>
                        <a:buNone/>
                      </a:pPr>
                      <a:r>
                        <a:rPr lang="en" sz="1200" b="1"/>
                        <a:t>Kansas City</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Bailey Tennesen</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816-235-5957</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tennesenb@umkc.edu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extLst>
                  <a:ext uri="{0D108BD9-81ED-4DB2-BD59-A6C34878D82A}">
                    <a16:rowId xmlns:a16="http://schemas.microsoft.com/office/drawing/2014/main" val="10003"/>
                  </a:ext>
                </a:extLst>
              </a:tr>
              <a:tr h="633725">
                <a:tc>
                  <a:txBody>
                    <a:bodyPr/>
                    <a:lstStyle/>
                    <a:p>
                      <a:pPr marL="0" lvl="0" indent="0" algn="l" rtl="0">
                        <a:lnSpc>
                          <a:spcPct val="115000"/>
                        </a:lnSpc>
                        <a:spcBef>
                          <a:spcPts val="0"/>
                        </a:spcBef>
                        <a:spcAft>
                          <a:spcPts val="0"/>
                        </a:spcAft>
                        <a:buNone/>
                      </a:pPr>
                      <a:r>
                        <a:rPr lang="en" sz="1200" b="1"/>
                        <a:t>Northeast</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Dawn Lichtenberg</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660-785-4310</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dlichtenberg@truman.edu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extLst>
                  <a:ext uri="{0D108BD9-81ED-4DB2-BD59-A6C34878D82A}">
                    <a16:rowId xmlns:a16="http://schemas.microsoft.com/office/drawing/2014/main" val="10004"/>
                  </a:ext>
                </a:extLst>
              </a:tr>
              <a:tr h="467900">
                <a:tc>
                  <a:txBody>
                    <a:bodyPr/>
                    <a:lstStyle/>
                    <a:p>
                      <a:pPr marL="0" lvl="0" indent="0" algn="l" rtl="0">
                        <a:lnSpc>
                          <a:spcPct val="115000"/>
                        </a:lnSpc>
                        <a:spcBef>
                          <a:spcPts val="0"/>
                        </a:spcBef>
                        <a:spcAft>
                          <a:spcPts val="0"/>
                        </a:spcAft>
                        <a:buNone/>
                      </a:pPr>
                      <a:r>
                        <a:rPr lang="en" sz="1200" b="1"/>
                        <a:t>Northwest</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Julia Schmitz</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660-562-1909</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julia@nwmissouri.edu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extLst>
                  <a:ext uri="{0D108BD9-81ED-4DB2-BD59-A6C34878D82A}">
                    <a16:rowId xmlns:a16="http://schemas.microsoft.com/office/drawing/2014/main" val="10005"/>
                  </a:ext>
                </a:extLst>
              </a:tr>
              <a:tr h="467900">
                <a:tc>
                  <a:txBody>
                    <a:bodyPr/>
                    <a:lstStyle/>
                    <a:p>
                      <a:pPr marL="0" lvl="0" indent="0" algn="l" rtl="0">
                        <a:lnSpc>
                          <a:spcPct val="115000"/>
                        </a:lnSpc>
                        <a:spcBef>
                          <a:spcPts val="0"/>
                        </a:spcBef>
                        <a:spcAft>
                          <a:spcPts val="0"/>
                        </a:spcAft>
                        <a:buNone/>
                      </a:pPr>
                      <a:r>
                        <a:rPr lang="en" sz="1200" b="1"/>
                        <a:t>South Central</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Leasa Day</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573-341-6821</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ldnd3@mst.edu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extLst>
                  <a:ext uri="{0D108BD9-81ED-4DB2-BD59-A6C34878D82A}">
                    <a16:rowId xmlns:a16="http://schemas.microsoft.com/office/drawing/2014/main" val="10006"/>
                  </a:ext>
                </a:extLst>
              </a:tr>
              <a:tr h="381600">
                <a:tc>
                  <a:txBody>
                    <a:bodyPr/>
                    <a:lstStyle/>
                    <a:p>
                      <a:pPr marL="0" lvl="0" indent="0" algn="l" rtl="0">
                        <a:lnSpc>
                          <a:spcPct val="115000"/>
                        </a:lnSpc>
                        <a:spcBef>
                          <a:spcPts val="0"/>
                        </a:spcBef>
                        <a:spcAft>
                          <a:spcPts val="0"/>
                        </a:spcAft>
                        <a:buNone/>
                      </a:pPr>
                      <a:r>
                        <a:rPr lang="en" sz="1200" b="1"/>
                        <a:t>Southwest</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Melynda VanNote</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417-836-4083</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melyndavannote@missouristate.edu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extLst>
                  <a:ext uri="{0D108BD9-81ED-4DB2-BD59-A6C34878D82A}">
                    <a16:rowId xmlns:a16="http://schemas.microsoft.com/office/drawing/2014/main" val="10007"/>
                  </a:ext>
                </a:extLst>
              </a:tr>
              <a:tr h="383875">
                <a:tc>
                  <a:txBody>
                    <a:bodyPr/>
                    <a:lstStyle/>
                    <a:p>
                      <a:pPr marL="0" lvl="0" indent="0" algn="l" rtl="0">
                        <a:lnSpc>
                          <a:spcPct val="115000"/>
                        </a:lnSpc>
                        <a:spcBef>
                          <a:spcPts val="0"/>
                        </a:spcBef>
                        <a:spcAft>
                          <a:spcPts val="0"/>
                        </a:spcAft>
                        <a:buNone/>
                      </a:pPr>
                      <a:r>
                        <a:rPr lang="en" sz="1200" b="1"/>
                        <a:t>St. Louis</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Cheryl Garbs</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314-692-1200</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500"/>
                        <a:t>cgarbs@aplus.org</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tcPr>
                </a:tc>
                <a:extLst>
                  <a:ext uri="{0D108BD9-81ED-4DB2-BD59-A6C34878D82A}">
                    <a16:rowId xmlns:a16="http://schemas.microsoft.com/office/drawing/2014/main" val="10008"/>
                  </a:ext>
                </a:extLst>
              </a:tr>
              <a:tr h="467900">
                <a:tc>
                  <a:txBody>
                    <a:bodyPr/>
                    <a:lstStyle/>
                    <a:p>
                      <a:pPr marL="0" lvl="0" indent="0" algn="l" rtl="0">
                        <a:lnSpc>
                          <a:spcPct val="115000"/>
                        </a:lnSpc>
                        <a:spcBef>
                          <a:spcPts val="0"/>
                        </a:spcBef>
                        <a:spcAft>
                          <a:spcPts val="0"/>
                        </a:spcAft>
                        <a:buNone/>
                      </a:pPr>
                      <a:r>
                        <a:rPr lang="en" sz="1200" b="1"/>
                        <a:t>Central</a:t>
                      </a:r>
                      <a:endParaRPr sz="1200" b="1"/>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Julie Harris</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660-232-0387</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tc>
                  <a:txBody>
                    <a:bodyPr/>
                    <a:lstStyle/>
                    <a:p>
                      <a:pPr marL="0" lvl="0" indent="0" algn="l" rtl="0">
                        <a:lnSpc>
                          <a:spcPct val="115000"/>
                        </a:lnSpc>
                        <a:spcBef>
                          <a:spcPts val="0"/>
                        </a:spcBef>
                        <a:spcAft>
                          <a:spcPts val="0"/>
                        </a:spcAft>
                        <a:buNone/>
                      </a:pPr>
                      <a:r>
                        <a:rPr lang="en" sz="1500"/>
                        <a:t>jlharris@ucmo.edu</a:t>
                      </a:r>
                      <a:endParaRPr sz="1500"/>
                    </a:p>
                  </a:txBody>
                  <a:tcPr marL="68575" marR="68575" marT="91425" marB="91425">
                    <a:lnL w="12700" cap="flat" cmpd="sng">
                      <a:solidFill>
                        <a:srgbClr val="45B0E1"/>
                      </a:solidFill>
                      <a:prstDash val="solid"/>
                      <a:round/>
                      <a:headEnd type="none" w="sm" len="sm"/>
                      <a:tailEnd type="none" w="sm" len="sm"/>
                    </a:lnL>
                    <a:lnR w="12700" cap="flat" cmpd="sng">
                      <a:solidFill>
                        <a:srgbClr val="45B0E1"/>
                      </a:solidFill>
                      <a:prstDash val="solid"/>
                      <a:round/>
                      <a:headEnd type="none" w="sm" len="sm"/>
                      <a:tailEnd type="none" w="sm" len="sm"/>
                    </a:lnR>
                    <a:lnT w="12700" cap="flat" cmpd="sng">
                      <a:solidFill>
                        <a:srgbClr val="45B0E1"/>
                      </a:solidFill>
                      <a:prstDash val="solid"/>
                      <a:round/>
                      <a:headEnd type="none" w="sm" len="sm"/>
                      <a:tailEnd type="none" w="sm" len="sm"/>
                    </a:lnT>
                    <a:lnB w="12700" cap="flat" cmpd="sng">
                      <a:solidFill>
                        <a:srgbClr val="45B0E1"/>
                      </a:solidFill>
                      <a:prstDash val="solid"/>
                      <a:round/>
                      <a:headEnd type="none" w="sm" len="sm"/>
                      <a:tailEnd type="none" w="sm" len="sm"/>
                    </a:lnB>
                    <a:solidFill>
                      <a:srgbClr val="C1E4F5"/>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idx="4294967295"/>
          </p:nvPr>
        </p:nvSpPr>
        <p:spPr>
          <a:xfrm>
            <a:off x="114300" y="2787650"/>
            <a:ext cx="8748000" cy="1177500"/>
          </a:xfrm>
          <a:prstGeom prst="rect">
            <a:avLst/>
          </a:prstGeom>
          <a:noFill/>
          <a:ln>
            <a:noFill/>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3600"/>
              <a:buFont typeface="Calibri"/>
              <a:buNone/>
            </a:pPr>
            <a:r>
              <a:rPr lang="en" sz="3600" b="1" i="0" u="none" strike="noStrike" cap="none">
                <a:solidFill>
                  <a:schemeClr val="dk1"/>
                </a:solidFill>
                <a:latin typeface="Calibri"/>
                <a:ea typeface="Calibri"/>
                <a:cs typeface="Calibri"/>
                <a:sym typeface="Calibri"/>
              </a:rPr>
              <a:t>Missouri State Plan Updates</a:t>
            </a:r>
            <a:endParaRPr/>
          </a:p>
          <a:p>
            <a:pPr marL="0" marR="0" lvl="0" indent="0" algn="ctr" rtl="0">
              <a:lnSpc>
                <a:spcPct val="100000"/>
              </a:lnSpc>
              <a:spcBef>
                <a:spcPts val="0"/>
              </a:spcBef>
              <a:spcAft>
                <a:spcPts val="0"/>
              </a:spcAft>
              <a:buClr>
                <a:srgbClr val="000000"/>
              </a:buClr>
              <a:buSzPts val="3600"/>
              <a:buFont typeface="Calibri"/>
              <a:buNone/>
            </a:pPr>
            <a:endParaRPr sz="3600" b="1" i="0" u="none" strike="noStrike" cap="none">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82"/>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Thank You for Your Time</a:t>
            </a:r>
          </a:p>
        </p:txBody>
      </p:sp>
      <p:pic>
        <p:nvPicPr>
          <p:cNvPr id="516" name="Google Shape;516;p82" descr="Picture of a quote that says &quot;This is your year to sparkle&quot;"/>
          <p:cNvPicPr preferRelativeResize="0"/>
          <p:nvPr/>
        </p:nvPicPr>
        <p:blipFill rotWithShape="1">
          <a:blip r:embed="rId3">
            <a:alphaModFix/>
          </a:blip>
          <a:srcRect/>
          <a:stretch/>
        </p:blipFill>
        <p:spPr>
          <a:xfrm>
            <a:off x="2557044" y="1004943"/>
            <a:ext cx="3570732" cy="35707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1"/>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Hang Tight</a:t>
            </a:r>
          </a:p>
        </p:txBody>
      </p:sp>
      <p:sp>
        <p:nvSpPr>
          <p:cNvPr id="241" name="Google Shape;241;p41"/>
          <p:cNvSpPr/>
          <p:nvPr/>
        </p:nvSpPr>
        <p:spPr>
          <a:xfrm rot="21308778">
            <a:off x="150277" y="761032"/>
            <a:ext cx="8450524" cy="3910284"/>
          </a:xfrm>
          <a:prstGeom prst="irregularSeal1">
            <a:avLst/>
          </a:prstGeom>
          <a:solidFill>
            <a:schemeClr val="dk2"/>
          </a:solidFill>
          <a:ln w="9525"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algn="ctr">
              <a:buSzPts val="2600"/>
            </a:pPr>
            <a:r>
              <a:rPr lang="en" sz="2600" b="1" i="0" u="none" strike="noStrike" cap="none">
                <a:solidFill>
                  <a:schemeClr val="lt1"/>
                </a:solidFill>
                <a:latin typeface="Calibri"/>
                <a:ea typeface="Calibri"/>
                <a:cs typeface="Calibri"/>
                <a:sym typeface="Calibri"/>
              </a:rPr>
              <a:t>Changes are Coming to the Missouri State Plan due to SB 68</a:t>
            </a:r>
            <a:endParaRPr lang="en-US">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idx="4294967295"/>
          </p:nvPr>
        </p:nvSpPr>
        <p:spPr>
          <a:xfrm>
            <a:off x="152400" y="2800350"/>
            <a:ext cx="8763000" cy="64611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700"/>
              <a:buFont typeface="Arial"/>
              <a:buNone/>
            </a:pPr>
            <a:endParaRPr sz="4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700"/>
              <a:buFont typeface="Arial"/>
              <a:buNone/>
            </a:pPr>
            <a:endParaRPr sz="4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B050"/>
              </a:buClr>
              <a:buSzPts val="2700"/>
              <a:buFont typeface="Arial"/>
              <a:buNone/>
            </a:pPr>
            <a:r>
              <a:rPr lang="en" sz="4000" b="1" i="0" u="none" strike="noStrike" cap="none">
                <a:solidFill>
                  <a:schemeClr val="dk1"/>
                </a:solidFill>
                <a:latin typeface="Calibri"/>
                <a:ea typeface="Calibri"/>
                <a:cs typeface="Calibri"/>
                <a:sym typeface="Calibri"/>
              </a:rPr>
              <a:t>Local Compliance Plan </a:t>
            </a:r>
            <a:endParaRPr/>
          </a:p>
          <a:p>
            <a:pPr marL="0" marR="0" lvl="0" indent="0" algn="r" rtl="0">
              <a:lnSpc>
                <a:spcPct val="100000"/>
              </a:lnSpc>
              <a:spcBef>
                <a:spcPts val="0"/>
              </a:spcBef>
              <a:spcAft>
                <a:spcPts val="0"/>
              </a:spcAft>
              <a:buClr>
                <a:schemeClr val="dk1"/>
              </a:buClr>
              <a:buSzPts val="1100"/>
              <a:buFont typeface="Arial"/>
              <a:buNone/>
            </a:pPr>
            <a:r>
              <a:rPr lang="en" sz="4000" b="1" i="0" u="none" strike="noStrike" cap="none">
                <a:solidFill>
                  <a:schemeClr val="dk1"/>
                </a:solidFill>
                <a:latin typeface="Calibri"/>
                <a:ea typeface="Calibri"/>
                <a:cs typeface="Calibri"/>
                <a:sym typeface="Calibri"/>
              </a:rPr>
              <a:t>                                                                   </a:t>
            </a:r>
            <a:r>
              <a:rPr lang="en" sz="1500" b="0" i="0" u="sng" strike="noStrike" cap="none">
                <a:solidFill>
                  <a:schemeClr val="hlink"/>
                </a:solidFill>
                <a:latin typeface="Calibri"/>
                <a:ea typeface="Calibri"/>
                <a:cs typeface="Calibri"/>
                <a:sym typeface="Calibri"/>
                <a:hlinkClick r:id="rId3"/>
              </a:rPr>
              <a:t>http://dese.mo.gov/local-compliance-plan</a:t>
            </a:r>
            <a:r>
              <a:rPr lang="en" sz="1500" b="0" i="0" u="none" strike="noStrike" cap="none">
                <a:solidFill>
                  <a:schemeClr val="dk1"/>
                </a:solidFill>
                <a:latin typeface="Calibri"/>
                <a:ea typeface="Calibri"/>
                <a:cs typeface="Calibri"/>
                <a:sym typeface="Calibri"/>
              </a:rPr>
              <a:t>  </a:t>
            </a:r>
            <a:endParaRPr sz="4400" b="1" i="0" u="none" strike="noStrike" cap="non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a:spLocks noGrp="1"/>
          </p:cNvSpPr>
          <p:nvPr>
            <p:ph type="title" idx="4294967295"/>
          </p:nvPr>
        </p:nvSpPr>
        <p:spPr>
          <a:xfrm>
            <a:off x="304800" y="36513"/>
            <a:ext cx="6400800" cy="5921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640"/>
              </a:spcBef>
              <a:spcAft>
                <a:spcPts val="0"/>
              </a:spcAft>
              <a:buClr>
                <a:srgbClr val="00B050"/>
              </a:buClr>
              <a:buSzPts val="3200"/>
              <a:buFont typeface="Arial"/>
              <a:buNone/>
              <a:tabLst/>
              <a:defRPr/>
            </a:pPr>
            <a:r>
              <a:rPr kumimoji="0" lang="en-US" sz="4000" b="1" i="0" u="none" strike="noStrike" kern="0" cap="none" spc="0" normalizeH="0" baseline="0" noProof="0">
                <a:ln>
                  <a:noFill/>
                </a:ln>
                <a:solidFill>
                  <a:schemeClr val="lt1"/>
                </a:solidFill>
                <a:effectLst/>
                <a:uLnTx/>
                <a:uFillTx/>
                <a:latin typeface="Calibri"/>
                <a:ea typeface="Calibri"/>
                <a:cs typeface="Calibri"/>
                <a:sym typeface="Calibri"/>
              </a:rPr>
              <a:t>Local Compliance Plan</a:t>
            </a:r>
          </a:p>
        </p:txBody>
      </p:sp>
      <p:sp>
        <p:nvSpPr>
          <p:cNvPr id="252" name="Google Shape;252;p43"/>
          <p:cNvSpPr txBox="1">
            <a:spLocks noGrp="1"/>
          </p:cNvSpPr>
          <p:nvPr>
            <p:ph type="body" idx="2"/>
          </p:nvPr>
        </p:nvSpPr>
        <p:spPr>
          <a:xfrm>
            <a:off x="304800" y="971550"/>
            <a:ext cx="8534400" cy="3804600"/>
          </a:xfrm>
          <a:prstGeom prst="rect">
            <a:avLst/>
          </a:prstGeom>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000"/>
              <a:buFont typeface="Arial"/>
              <a:buNone/>
            </a:pPr>
            <a:r>
              <a:rPr lang="en"/>
              <a:t>No changes have been made </a:t>
            </a:r>
            <a:r>
              <a:rPr lang="en" u="sng"/>
              <a:t>YET</a:t>
            </a:r>
            <a:r>
              <a:rPr lang="en"/>
              <a:t> to the Missouri State Plan for Special Education. </a:t>
            </a:r>
            <a:br>
              <a:rPr lang="en"/>
            </a:br>
            <a:br>
              <a:rPr lang="en"/>
            </a:br>
            <a:r>
              <a:rPr lang="en"/>
              <a:t>At this time, LEAs do not need to adopt a new Local Compliance Plan.  Stay tuned on SELs for further guidance.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4"/>
          <p:cNvSpPr txBox="1">
            <a:spLocks noGrp="1"/>
          </p:cNvSpPr>
          <p:nvPr>
            <p:ph type="title" idx="4294967295"/>
          </p:nvPr>
        </p:nvSpPr>
        <p:spPr>
          <a:xfrm>
            <a:off x="152400" y="2800350"/>
            <a:ext cx="8763000" cy="1493838"/>
          </a:xfrm>
          <a:prstGeom prst="rect">
            <a:avLst/>
          </a:prstGeom>
          <a:noFill/>
          <a:ln>
            <a:noFill/>
            <a:prstDash/>
          </a:ln>
          <a:effectLst/>
        </p:spPr>
        <p:txBody>
          <a:bodyPr rot="0" spcFirstLastPara="1" vertOverflow="overflow" horzOverflow="overflow" vert="horz" wrap="square" lIns="68575" tIns="68575" rIns="68575" bIns="685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700"/>
              </a:spcBef>
              <a:spcAft>
                <a:spcPts val="0"/>
              </a:spcAft>
              <a:buClr>
                <a:srgbClr val="00B050"/>
              </a:buClr>
              <a:buSzPts val="2700"/>
              <a:buFont typeface="Arial"/>
              <a:buNone/>
              <a:tabLst/>
              <a:defRPr/>
            </a:pPr>
            <a:r>
              <a:rPr kumimoji="0" lang="en-US" sz="3600" b="1" i="0" u="none" strike="noStrike" kern="0" cap="none" spc="0" normalizeH="0" baseline="0" noProof="0">
                <a:ln>
                  <a:noFill/>
                </a:ln>
                <a:effectLst/>
                <a:uLnTx/>
                <a:uFillTx/>
                <a:latin typeface="Calibri"/>
                <a:ea typeface="Calibri"/>
                <a:cs typeface="Calibri"/>
                <a:sym typeface="Calibri"/>
              </a:rPr>
              <a:t>Young Child with a Developmental Delay (YCDD)</a:t>
            </a:r>
          </a:p>
        </p:txBody>
      </p:sp>
    </p:spTree>
  </p:cSld>
  <p:clrMapOvr>
    <a:masterClrMapping/>
  </p:clrMapOvr>
</p:sld>
</file>

<file path=ppt/theme/theme1.xml><?xml version="1.0" encoding="utf-8"?>
<a:theme xmlns:a="http://schemas.openxmlformats.org/drawingml/2006/main" name="DESE Title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E Content Slide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a9f91267-0af0-4194-bd3b-f3820f4059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150E0E7F4824E83AB9513AEDC983C" ma:contentTypeVersion="6" ma:contentTypeDescription="Create a new document." ma:contentTypeScope="" ma:versionID="7ef6726771403ae995e2c0570d748260">
  <xsd:schema xmlns:xsd="http://www.w3.org/2001/XMLSchema" xmlns:xs="http://www.w3.org/2001/XMLSchema" xmlns:p="http://schemas.microsoft.com/office/2006/metadata/properties" xmlns:ns3="a9f91267-0af0-4194-bd3b-f3820f4059f9" targetNamespace="http://schemas.microsoft.com/office/2006/metadata/properties" ma:root="true" ma:fieldsID="17224672588c94c59666cb22c398a97e" ns3:_="">
    <xsd:import namespace="a9f91267-0af0-4194-bd3b-f3820f4059f9"/>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earchProperties" minOccurs="0"/>
                <xsd:element ref="ns3:_activity"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91267-0af0-4194-bd3b-f3820f4059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8E7C6-3812-4483-8C6F-1167AF27D566}">
  <ds:schemaRefs>
    <ds:schemaRef ds:uri="a9f91267-0af0-4194-bd3b-f3820f4059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359534-5B36-4698-A40D-DDA9BB31C426}">
  <ds:schemaRefs>
    <ds:schemaRef ds:uri="a9f91267-0af0-4194-bd3b-f3820f4059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534D43-90A3-4841-9C1C-10F191C3C2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4782</Words>
  <Application>Microsoft Office PowerPoint</Application>
  <PresentationFormat>On-screen Show (16:9)</PresentationFormat>
  <Paragraphs>337</Paragraphs>
  <Slides>50</Slides>
  <Notes>50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Courier New</vt:lpstr>
      <vt:lpstr>Noto Sans Symbols</vt:lpstr>
      <vt:lpstr>DESE Title Slides</vt:lpstr>
      <vt:lpstr>DESE Content Slides</vt:lpstr>
      <vt:lpstr>Welcome Back to School</vt:lpstr>
      <vt:lpstr>Back to School Hot Topics </vt:lpstr>
      <vt:lpstr>Missouri Standards and Indicators for Special Education</vt:lpstr>
      <vt:lpstr>Standards and Indicators</vt:lpstr>
      <vt:lpstr>Missouri State Plan Updates </vt:lpstr>
      <vt:lpstr>Hang Tight</vt:lpstr>
      <vt:lpstr>  Local Compliance Plan                                                                     http://dese.mo.gov/local-compliance-plan  </vt:lpstr>
      <vt:lpstr>Local Compliance Plan</vt:lpstr>
      <vt:lpstr>Young Child with a Developmental Delay (YCDD)</vt:lpstr>
      <vt:lpstr>RSMo 162.700 YCDD</vt:lpstr>
      <vt:lpstr>Steps to Consider for YCDD</vt:lpstr>
      <vt:lpstr>Cell Phone Policy </vt:lpstr>
      <vt:lpstr>RSMo 162.207 Cell Phone</vt:lpstr>
      <vt:lpstr>What does this mean for students in SPED?</vt:lpstr>
      <vt:lpstr>AT and Cell Phones</vt:lpstr>
      <vt:lpstr>Parentally Placed Private School Students</vt:lpstr>
      <vt:lpstr>Nonpublic Child Find </vt:lpstr>
      <vt:lpstr>Nonpublic Consultation </vt:lpstr>
      <vt:lpstr>Nonpublic Consultation Cont.</vt:lpstr>
      <vt:lpstr>If consultation and affirmation was completed in the spring of the year, the beginning of the school year is a good time to reach out to nonpublic schools and reaffirm understanding of the decisions made during that consultation.</vt:lpstr>
      <vt:lpstr>Individual Service Plan</vt:lpstr>
      <vt:lpstr>Individual Service Plan </vt:lpstr>
      <vt:lpstr>Early Childhood Reminders</vt:lpstr>
      <vt:lpstr>Transition Part C to B Directory Info</vt:lpstr>
      <vt:lpstr>LEAD-K Act </vt:lpstr>
      <vt:lpstr>Early Childhood Special Education</vt:lpstr>
      <vt:lpstr>Administrators Checklist Reminder</vt:lpstr>
      <vt:lpstr>Administrators Checklist</vt:lpstr>
      <vt:lpstr>Missouri Schools for the Severely Disabled (MSSD) Update</vt:lpstr>
      <vt:lpstr>State Board Approval</vt:lpstr>
      <vt:lpstr>Six Schools will Close Immediately</vt:lpstr>
      <vt:lpstr>Six Schools will Close at the End of 25-26 </vt:lpstr>
      <vt:lpstr>MSSD Challenges</vt:lpstr>
      <vt:lpstr>Resources at Your Fingertips: Special Education Data Q&amp;A Sessions</vt:lpstr>
      <vt:lpstr>August Data Q&amp;A</vt:lpstr>
      <vt:lpstr>September Data Q&amp;A</vt:lpstr>
      <vt:lpstr>October Data Q&amp;A</vt:lpstr>
      <vt:lpstr>Resources at Your Fingertips: Special Education Finance Trainings</vt:lpstr>
      <vt:lpstr>Finance Webinars</vt:lpstr>
      <vt:lpstr>SPED Finance Webinars</vt:lpstr>
      <vt:lpstr>Resources at Your Fingertips: SPED Effective Practices</vt:lpstr>
      <vt:lpstr>Check Out the Quick Links</vt:lpstr>
      <vt:lpstr>Virtual Learning Platform</vt:lpstr>
      <vt:lpstr>Resources at Your Fingertips: SPED Compliance</vt:lpstr>
      <vt:lpstr>To-Do List</vt:lpstr>
      <vt:lpstr>Myths of the Month</vt:lpstr>
      <vt:lpstr>Virtual  Support</vt:lpstr>
      <vt:lpstr> Utilize Your Special Education Compliance Consultants </vt:lpstr>
      <vt:lpstr>Contact Us</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to School</dc:title>
  <dc:creator>Lichtenberg, Dawn</dc:creator>
  <cp:lastModifiedBy>Ryan, Samantha</cp:lastModifiedBy>
  <cp:revision>4</cp:revision>
  <dcterms:modified xsi:type="dcterms:W3CDTF">2025-08-21T17:58:12Z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0x010100249150E0E7F4824E83AB9513AEDC983C</vt:lpwstr>
  </property>
</Properties>
</file>