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36"/>
  </p:notesMasterIdLst>
  <p:handoutMasterIdLst>
    <p:handoutMasterId r:id="rId37"/>
  </p:handoutMasterIdLst>
  <p:sldIdLst>
    <p:sldId id="260" r:id="rId6"/>
    <p:sldId id="266" r:id="rId7"/>
    <p:sldId id="327" r:id="rId8"/>
    <p:sldId id="337" r:id="rId9"/>
    <p:sldId id="267" r:id="rId10"/>
    <p:sldId id="268" r:id="rId11"/>
    <p:sldId id="273" r:id="rId12"/>
    <p:sldId id="275" r:id="rId13"/>
    <p:sldId id="276" r:id="rId14"/>
    <p:sldId id="277" r:id="rId15"/>
    <p:sldId id="338" r:id="rId16"/>
    <p:sldId id="299" r:id="rId17"/>
    <p:sldId id="291" r:id="rId18"/>
    <p:sldId id="300" r:id="rId19"/>
    <p:sldId id="284" r:id="rId20"/>
    <p:sldId id="322" r:id="rId21"/>
    <p:sldId id="335" r:id="rId22"/>
    <p:sldId id="339" r:id="rId23"/>
    <p:sldId id="340" r:id="rId24"/>
    <p:sldId id="326" r:id="rId25"/>
    <p:sldId id="328" r:id="rId26"/>
    <p:sldId id="329" r:id="rId27"/>
    <p:sldId id="330" r:id="rId28"/>
    <p:sldId id="331" r:id="rId29"/>
    <p:sldId id="332" r:id="rId30"/>
    <p:sldId id="336" r:id="rId31"/>
    <p:sldId id="341" r:id="rId32"/>
    <p:sldId id="318" r:id="rId33"/>
    <p:sldId id="312" r:id="rId34"/>
    <p:sldId id="261"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3" autoAdjust="0"/>
    <p:restoredTop sz="96357" autoAdjust="0"/>
  </p:normalViewPr>
  <p:slideViewPr>
    <p:cSldViewPr>
      <p:cViewPr varScale="1">
        <p:scale>
          <a:sx n="145" d="100"/>
          <a:sy n="145" d="100"/>
        </p:scale>
        <p:origin x="732" y="114"/>
      </p:cViewPr>
      <p:guideLst>
        <p:guide orient="horz" pos="1620"/>
        <p:guide pos="2880"/>
      </p:guideLst>
    </p:cSldViewPr>
  </p:slideViewPr>
  <p:outlineViewPr>
    <p:cViewPr>
      <p:scale>
        <a:sx n="33" d="100"/>
        <a:sy n="33" d="100"/>
      </p:scale>
      <p:origin x="0" y="-679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12/13/2024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12/13/2024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84429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930514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0639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24179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1291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December 13, 2024</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December 13, 2024</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December 13, 2024</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hyperlink" Target="https://wbte.drcedirect.com/MO/portals/mo"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mo.drcedirect.com/default.aspx?leapp=General+Information"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END-OF-COURSE ASSESSMENTS</a:t>
            </a:r>
          </a:p>
        </p:txBody>
      </p:sp>
      <p:sp>
        <p:nvSpPr>
          <p:cNvPr id="3" name="Text Placeholder 2"/>
          <p:cNvSpPr>
            <a:spLocks noGrp="1"/>
          </p:cNvSpPr>
          <p:nvPr>
            <p:ph type="body" sz="quarter" idx="10"/>
          </p:nvPr>
        </p:nvSpPr>
        <p:spPr/>
        <p:txBody>
          <a:bodyPr/>
          <a:lstStyle/>
          <a:p>
            <a:r>
              <a:rPr lang="en-US"/>
              <a:t>Spring 2025</a:t>
            </a:r>
            <a:endParaRPr lang="en-US" dirty="0"/>
          </a:p>
        </p:txBody>
      </p:sp>
      <p:sp>
        <p:nvSpPr>
          <p:cNvPr id="4" name="Text Placeholder 3"/>
          <p:cNvSpPr>
            <a:spLocks noGrp="1"/>
          </p:cNvSpPr>
          <p:nvPr>
            <p:ph type="body" sz="quarter" idx="11"/>
          </p:nvPr>
        </p:nvSpPr>
        <p:spPr/>
        <p:txBody>
          <a:bodyPr/>
          <a:lstStyle/>
          <a:p>
            <a:r>
              <a:rPr lang="en-US" dirty="0"/>
              <a:t>DESE Assessment</a:t>
            </a:r>
          </a:p>
        </p:txBody>
      </p:sp>
    </p:spTree>
    <p:extLst>
      <p:ext uri="{BB962C8B-B14F-4D97-AF65-F5344CB8AC3E}">
        <p14:creationId xmlns:p14="http://schemas.microsoft.com/office/powerpoint/2010/main" val="393658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EOC Read Aloud (cont.)</a:t>
            </a:r>
          </a:p>
        </p:txBody>
      </p:sp>
      <p:sp>
        <p:nvSpPr>
          <p:cNvPr id="2" name="Content Placeholder 1"/>
          <p:cNvSpPr>
            <a:spLocks noGrp="1"/>
          </p:cNvSpPr>
          <p:nvPr>
            <p:ph sz="quarter" idx="10"/>
          </p:nvPr>
        </p:nvSpPr>
        <p:spPr/>
        <p:txBody>
          <a:bodyPr>
            <a:normAutofit fontScale="47500" lnSpcReduction="20000"/>
          </a:bodyPr>
          <a:lstStyle/>
          <a:p>
            <a:r>
              <a:rPr lang="en-US" sz="4900" dirty="0">
                <a:latin typeface="Calibri" pitchFamily="34" charset="0"/>
              </a:rPr>
              <a:t>Decision to read aloud should be made by educators who work with the student on a regular basis and believe it is necessary.</a:t>
            </a:r>
          </a:p>
          <a:p>
            <a:r>
              <a:rPr lang="en-US" sz="4900" dirty="0">
                <a:latin typeface="Calibri" pitchFamily="34" charset="0"/>
              </a:rPr>
              <a:t>DESE does not recommend the use of Read Aloud for students who do not use it as part of their everyday learning in the classroom.</a:t>
            </a:r>
          </a:p>
          <a:p>
            <a:r>
              <a:rPr lang="en-US" sz="4900" dirty="0">
                <a:latin typeface="Calibri" pitchFamily="34" charset="0"/>
              </a:rPr>
              <a:t>The use of Read Aloud for some students can prove distracting and become a hindrance to student performance.</a:t>
            </a:r>
          </a:p>
          <a:p>
            <a:r>
              <a:rPr lang="en-US" sz="4900" dirty="0">
                <a:latin typeface="Calibri" pitchFamily="34" charset="0"/>
              </a:rPr>
              <a:t>Read Aloud of ELA Listening items will require the download of a script. </a:t>
            </a:r>
          </a:p>
          <a:p>
            <a:r>
              <a:rPr lang="en-US" sz="4900" dirty="0">
                <a:latin typeface="Calibri" pitchFamily="34" charset="0"/>
              </a:rPr>
              <a:t>Listening items also have Closed Captioning and ASL video for the deaf/hard of hearing student.</a:t>
            </a:r>
          </a:p>
          <a:p>
            <a:pPr marL="112712" indent="0">
              <a:buNone/>
            </a:pP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922815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Tickets – Tools/Accommodations</a:t>
            </a:r>
          </a:p>
        </p:txBody>
      </p:sp>
      <p:sp>
        <p:nvSpPr>
          <p:cNvPr id="2" name="Content Placeholder 1"/>
          <p:cNvSpPr>
            <a:spLocks noGrp="1"/>
          </p:cNvSpPr>
          <p:nvPr>
            <p:ph sz="quarter" idx="10"/>
          </p:nvPr>
        </p:nvSpPr>
        <p:spPr/>
        <p:txBody>
          <a:bodyPr/>
          <a:lstStyle/>
          <a:p>
            <a:r>
              <a:rPr lang="en-US" dirty="0"/>
              <a:t>Even when marked in the Portal, not all tools/accommodations will be displayed on test tickets. The tools/accommodations that are displayed are shown in the Test Coordinators Manual.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217853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Paper Based Editions</a:t>
            </a:r>
          </a:p>
        </p:txBody>
      </p:sp>
      <p:sp>
        <p:nvSpPr>
          <p:cNvPr id="2" name="Content Placeholder 1"/>
          <p:cNvSpPr>
            <a:spLocks noGrp="1"/>
          </p:cNvSpPr>
          <p:nvPr>
            <p:ph sz="quarter" idx="10"/>
          </p:nvPr>
        </p:nvSpPr>
        <p:spPr/>
        <p:txBody>
          <a:bodyPr>
            <a:normAutofit/>
          </a:bodyPr>
          <a:lstStyle/>
          <a:p>
            <a:r>
              <a:rPr lang="en-US" sz="2400" dirty="0">
                <a:latin typeface="Calibri" pitchFamily="34" charset="0"/>
              </a:rPr>
              <a:t>Paper Based edition of the test is available for:</a:t>
            </a:r>
          </a:p>
          <a:p>
            <a:pPr lvl="1"/>
            <a:r>
              <a:rPr lang="en-US" sz="2000" dirty="0">
                <a:latin typeface="Calibri" pitchFamily="34" charset="0"/>
              </a:rPr>
              <a:t>Students with an IEP that says the student should take the Paper Based Assessment.</a:t>
            </a:r>
          </a:p>
          <a:p>
            <a:pPr lvl="1"/>
            <a:r>
              <a:rPr lang="en-US" sz="2000" dirty="0">
                <a:latin typeface="Calibri" pitchFamily="34" charset="0"/>
              </a:rPr>
              <a:t>Students who are testing out-of-district.</a:t>
            </a:r>
          </a:p>
          <a:p>
            <a:pPr lvl="1"/>
            <a:r>
              <a:rPr lang="en-US" sz="2000" dirty="0">
                <a:latin typeface="Calibri" pitchFamily="34" charset="0"/>
              </a:rPr>
              <a:t>Homebound students who cannot come to school to test.</a:t>
            </a:r>
          </a:p>
          <a:p>
            <a:pPr lvl="1"/>
            <a:r>
              <a:rPr lang="en-US" sz="2000" dirty="0">
                <a:latin typeface="Calibri" pitchFamily="34" charset="0"/>
              </a:rPr>
              <a:t>For EL Translation when the translator needs to translate prior to assessing the student due to technical language.</a:t>
            </a:r>
            <a:endParaRPr lang="en-US" sz="2400" dirty="0">
              <a:latin typeface="Calibri" pitchFamily="34" charset="0"/>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392590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Special Considerations</a:t>
            </a:r>
          </a:p>
        </p:txBody>
      </p:sp>
      <p:sp>
        <p:nvSpPr>
          <p:cNvPr id="2" name="Content Placeholder 1"/>
          <p:cNvSpPr>
            <a:spLocks noGrp="1"/>
          </p:cNvSpPr>
          <p:nvPr>
            <p:ph sz="quarter" idx="10"/>
          </p:nvPr>
        </p:nvSpPr>
        <p:spPr/>
        <p:txBody>
          <a:bodyPr>
            <a:normAutofit/>
          </a:bodyPr>
          <a:lstStyle/>
          <a:p>
            <a:r>
              <a:rPr lang="en-US" sz="2400" dirty="0">
                <a:latin typeface="Calibri" pitchFamily="34" charset="0"/>
              </a:rPr>
              <a:t>Paper Based, Braille, or Large Print assessments must be marked in INSIGHT prior to testing.</a:t>
            </a:r>
          </a:p>
          <a:p>
            <a:pPr lvl="1"/>
            <a:r>
              <a:rPr lang="en-US" sz="2000" dirty="0">
                <a:latin typeface="Calibri" pitchFamily="34" charset="0"/>
              </a:rPr>
              <a:t>Materials can be ordered during initial window or additional materials ordering window.</a:t>
            </a:r>
          </a:p>
          <a:p>
            <a:pPr lvl="1"/>
            <a:r>
              <a:rPr lang="en-US" sz="2000" dirty="0">
                <a:latin typeface="Calibri" pitchFamily="34" charset="0"/>
              </a:rPr>
              <a:t>Paper Based assessments must be downloaded by the DTC via the Portal and printed locally prior to testing.</a:t>
            </a:r>
          </a:p>
          <a:p>
            <a:r>
              <a:rPr lang="en-US" sz="2400" dirty="0">
                <a:latin typeface="Calibri" pitchFamily="34" charset="0"/>
              </a:rPr>
              <a:t>All accommodations should also be entered at least 48 hours prior to testing.</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230324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Tickets – Student Information</a:t>
            </a:r>
          </a:p>
        </p:txBody>
      </p:sp>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a:latin typeface="Calibri" pitchFamily="34" charset="0"/>
              </a:rPr>
              <a:t>Add student manually</a:t>
            </a: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DRC’s MAP Service Line at 800-544-9868.</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3294057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Blueprints</a:t>
            </a:r>
          </a:p>
        </p:txBody>
      </p:sp>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areas.</a:t>
            </a: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EOC website, under the Resources tab, and in the LEA Guide To The Missouri Assessment Program.</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178658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42950"/>
            <a:ext cx="8839200" cy="533400"/>
          </a:xfrm>
        </p:spPr>
        <p:txBody>
          <a:bodyPr>
            <a:normAutofit fontScale="90000"/>
          </a:bodyPr>
          <a:lstStyle/>
          <a:p>
            <a:r>
              <a:rPr lang="en-US" dirty="0"/>
              <a:t>Timing Guidelines</a:t>
            </a:r>
          </a:p>
        </p:txBody>
      </p:sp>
      <p:sp>
        <p:nvSpPr>
          <p:cNvPr id="5" name="TextBox 4"/>
          <p:cNvSpPr txBox="1"/>
          <p:nvPr/>
        </p:nvSpPr>
        <p:spPr>
          <a:xfrm>
            <a:off x="381000" y="1352550"/>
            <a:ext cx="3882522" cy="461665"/>
          </a:xfrm>
          <a:prstGeom prst="rect">
            <a:avLst/>
          </a:prstGeom>
          <a:noFill/>
        </p:spPr>
        <p:txBody>
          <a:bodyPr wrap="square" rtlCol="0">
            <a:spAutoFit/>
          </a:bodyPr>
          <a:lstStyle/>
          <a:p>
            <a:pPr algn="ctr"/>
            <a:r>
              <a:rPr lang="en-US" sz="2400" dirty="0"/>
              <a:t>Required Assessments</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850678329"/>
              </p:ext>
            </p:extLst>
          </p:nvPr>
        </p:nvGraphicFramePr>
        <p:xfrm>
          <a:off x="381000" y="1809750"/>
          <a:ext cx="3882522" cy="179832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a:t>Algebra</a:t>
                      </a:r>
                      <a:r>
                        <a:rPr lang="en-US" sz="1200" baseline="0" dirty="0"/>
                        <a:t> I</a:t>
                      </a:r>
                      <a:endParaRPr lang="en-US" sz="1200" dirty="0"/>
                    </a:p>
                  </a:txBody>
                  <a:tcPr anchor="ctr"/>
                </a:tc>
                <a:tc>
                  <a:txBody>
                    <a:bodyPr/>
                    <a:lstStyle/>
                    <a:p>
                      <a:pPr algn="ctr" fontAlgn="ctr"/>
                      <a:r>
                        <a:rPr lang="en-US" sz="1200" dirty="0">
                          <a:effectLst/>
                        </a:rPr>
                        <a:t>90-110 minutes</a:t>
                      </a:r>
                    </a:p>
                  </a:txBody>
                  <a:tcPr marL="95250" marR="95250" marT="95250" marB="95250" anchor="ctr"/>
                </a:tc>
                <a:tc>
                  <a:txBody>
                    <a:bodyPr/>
                    <a:lstStyle/>
                    <a:p>
                      <a:pPr algn="ctr" fontAlgn="ctr"/>
                      <a:r>
                        <a:rPr lang="en-US" sz="1200" dirty="0">
                          <a:effectLst/>
                        </a:rPr>
                        <a:t>90-110 minutes</a:t>
                      </a:r>
                    </a:p>
                  </a:txBody>
                  <a:tcPr marL="95250" marR="95250" marT="95250" marB="95250" anchor="ctr"/>
                </a:tc>
                <a:extLst>
                  <a:ext uri="{0D108BD9-81ED-4DB2-BD59-A6C34878D82A}">
                    <a16:rowId xmlns:a16="http://schemas.microsoft.com/office/drawing/2014/main" val="3240949489"/>
                  </a:ext>
                </a:extLst>
              </a:tr>
              <a:tr h="368339">
                <a:tc>
                  <a:txBody>
                    <a:bodyPr/>
                    <a:lstStyle/>
                    <a:p>
                      <a:pPr algn="ctr"/>
                      <a:r>
                        <a:rPr lang="en-US" sz="1200" dirty="0"/>
                        <a:t>Biology</a:t>
                      </a:r>
                    </a:p>
                  </a:txBody>
                  <a:tcPr anchor="ctr"/>
                </a:tc>
                <a:tc>
                  <a:txBody>
                    <a:bodyPr/>
                    <a:lstStyle/>
                    <a:p>
                      <a:pPr algn="ctr" fontAlgn="ctr"/>
                      <a:r>
                        <a:rPr lang="en-US" sz="1200" dirty="0">
                          <a:effectLst/>
                        </a:rPr>
                        <a:t>60-80 minutes</a:t>
                      </a: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497550217"/>
                  </a:ext>
                </a:extLst>
              </a:tr>
              <a:tr h="368339">
                <a:tc>
                  <a:txBody>
                    <a:bodyPr/>
                    <a:lstStyle/>
                    <a:p>
                      <a:pPr algn="ctr"/>
                      <a:r>
                        <a:rPr lang="en-US" sz="1200" dirty="0"/>
                        <a:t>English</a:t>
                      </a:r>
                      <a:r>
                        <a:rPr lang="en-US" sz="1200" baseline="0" dirty="0"/>
                        <a:t> II</a:t>
                      </a:r>
                      <a:endParaRPr lang="en-US" sz="1200" dirty="0"/>
                    </a:p>
                  </a:txBody>
                  <a:tcPr anchor="ctr"/>
                </a:tc>
                <a:tc>
                  <a:txBody>
                    <a:bodyPr/>
                    <a:lstStyle/>
                    <a:p>
                      <a:pPr algn="ctr" fontAlgn="ctr"/>
                      <a:r>
                        <a:rPr lang="en-US" sz="1200" dirty="0">
                          <a:effectLst/>
                        </a:rPr>
                        <a:t>100-120 minutes</a:t>
                      </a:r>
                    </a:p>
                  </a:txBody>
                  <a:tcPr marL="95250" marR="95250" marT="95250" marB="95250" anchor="ctr"/>
                </a:tc>
                <a:tc>
                  <a:txBody>
                    <a:bodyPr/>
                    <a:lstStyle/>
                    <a:p>
                      <a:pPr algn="ctr" fontAlgn="ctr"/>
                      <a:r>
                        <a:rPr lang="en-US" sz="1200" dirty="0">
                          <a:effectLst/>
                        </a:rPr>
                        <a:t>90-110 minutes</a:t>
                      </a:r>
                    </a:p>
                  </a:txBody>
                  <a:tcPr marL="95250" marR="95250" marT="95250" marB="95250" anchor="ctr"/>
                </a:tc>
                <a:extLst>
                  <a:ext uri="{0D108BD9-81ED-4DB2-BD59-A6C34878D82A}">
                    <a16:rowId xmlns:a16="http://schemas.microsoft.com/office/drawing/2014/main" val="202149920"/>
                  </a:ext>
                </a:extLst>
              </a:tr>
              <a:tr h="368339">
                <a:tc>
                  <a:txBody>
                    <a:bodyPr/>
                    <a:lstStyle/>
                    <a:p>
                      <a:pPr algn="ctr"/>
                      <a:r>
                        <a:rPr lang="en-US" sz="1200" dirty="0"/>
                        <a:t>Government</a:t>
                      </a:r>
                    </a:p>
                  </a:txBody>
                  <a:tcPr anchor="ctr"/>
                </a:tc>
                <a:tc>
                  <a:txBody>
                    <a:bodyPr/>
                    <a:lstStyle/>
                    <a:p>
                      <a:pPr algn="ctr" fontAlgn="ctr"/>
                      <a:r>
                        <a:rPr lang="en-US" sz="1200" dirty="0">
                          <a:effectLst/>
                        </a:rPr>
                        <a:t>60-80 minutes</a:t>
                      </a: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128823382"/>
                  </a:ext>
                </a:extLst>
              </a:tr>
            </a:tbl>
          </a:graphicData>
        </a:graphic>
      </p:graphicFrame>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16</a:t>
            </a:fld>
            <a:endParaRPr lang="en-US"/>
          </a:p>
        </p:txBody>
      </p:sp>
      <p:sp>
        <p:nvSpPr>
          <p:cNvPr id="8" name="TextBox 7"/>
          <p:cNvSpPr txBox="1"/>
          <p:nvPr/>
        </p:nvSpPr>
        <p:spPr>
          <a:xfrm>
            <a:off x="4880478" y="1352550"/>
            <a:ext cx="3882522" cy="461665"/>
          </a:xfrm>
          <a:prstGeom prst="rect">
            <a:avLst/>
          </a:prstGeom>
          <a:noFill/>
        </p:spPr>
        <p:txBody>
          <a:bodyPr wrap="square" rtlCol="0">
            <a:spAutoFit/>
          </a:bodyPr>
          <a:lstStyle/>
          <a:p>
            <a:pPr algn="ctr"/>
            <a:r>
              <a:rPr lang="en-US" sz="2400" dirty="0"/>
              <a:t>Optional Assessments</a:t>
            </a:r>
          </a:p>
        </p:txBody>
      </p:sp>
      <p:graphicFrame>
        <p:nvGraphicFramePr>
          <p:cNvPr id="7" name="Content Placeholder 5"/>
          <p:cNvGraphicFramePr>
            <a:graphicFrameLocks/>
          </p:cNvGraphicFramePr>
          <p:nvPr>
            <p:extLst>
              <p:ext uri="{D42A27DB-BD31-4B8C-83A1-F6EECF244321}">
                <p14:modId xmlns:p14="http://schemas.microsoft.com/office/powerpoint/2010/main" val="2755952388"/>
              </p:ext>
            </p:extLst>
          </p:nvPr>
        </p:nvGraphicFramePr>
        <p:xfrm>
          <a:off x="4876800" y="1809750"/>
          <a:ext cx="3882522" cy="254508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a:t>Algebra</a:t>
                      </a:r>
                      <a:r>
                        <a:rPr lang="en-US" sz="1200" baseline="0" dirty="0"/>
                        <a:t> II</a:t>
                      </a:r>
                      <a:endParaRPr lang="en-US" sz="1200" dirty="0"/>
                    </a:p>
                  </a:txBody>
                  <a:tcPr anchor="ctr"/>
                </a:tc>
                <a:tc>
                  <a:txBody>
                    <a:bodyPr/>
                    <a:lstStyle/>
                    <a:p>
                      <a:pPr algn="ctr" fontAlgn="ctr"/>
                      <a:r>
                        <a:rPr lang="en-US" sz="1200" dirty="0">
                          <a:effectLst/>
                        </a:rPr>
                        <a:t>90-110 minutes</a:t>
                      </a:r>
                    </a:p>
                  </a:txBody>
                  <a:tcPr marL="95250" marR="95250" marT="95250" marB="9525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dirty="0">
                          <a:effectLst/>
                        </a:rPr>
                        <a:t>90-110 minutes</a:t>
                      </a:r>
                    </a:p>
                  </a:txBody>
                  <a:tcPr marL="95250" marR="95250" marT="95250" marB="95250" anchor="ctr"/>
                </a:tc>
                <a:extLst>
                  <a:ext uri="{0D108BD9-81ED-4DB2-BD59-A6C34878D82A}">
                    <a16:rowId xmlns:a16="http://schemas.microsoft.com/office/drawing/2014/main" val="1088226583"/>
                  </a:ext>
                </a:extLst>
              </a:tr>
              <a:tr h="368339">
                <a:tc>
                  <a:txBody>
                    <a:bodyPr/>
                    <a:lstStyle/>
                    <a:p>
                      <a:pPr algn="ctr"/>
                      <a:r>
                        <a:rPr lang="en-US" sz="1200" dirty="0"/>
                        <a:t>American History</a:t>
                      </a:r>
                    </a:p>
                  </a:txBody>
                  <a:tcPr anchor="ctr"/>
                </a:tc>
                <a:tc>
                  <a:txBody>
                    <a:bodyPr/>
                    <a:lstStyle/>
                    <a:p>
                      <a:pPr algn="ctr" fontAlgn="ctr"/>
                      <a:r>
                        <a:rPr lang="en-US" sz="1200" dirty="0">
                          <a:effectLst/>
                        </a:rPr>
                        <a:t>60-80 minutes</a:t>
                      </a: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238429574"/>
                  </a:ext>
                </a:extLst>
              </a:tr>
              <a:tr h="368339">
                <a:tc>
                  <a:txBody>
                    <a:bodyPr/>
                    <a:lstStyle/>
                    <a:p>
                      <a:pPr algn="ctr"/>
                      <a:r>
                        <a:rPr lang="en-US" sz="1200" dirty="0"/>
                        <a:t>English I</a:t>
                      </a:r>
                    </a:p>
                  </a:txBody>
                  <a:tcPr anchor="ctr"/>
                </a:tc>
                <a:tc>
                  <a:txBody>
                    <a:bodyPr/>
                    <a:lstStyle/>
                    <a:p>
                      <a:pPr algn="ctr" fontAlgn="ctr"/>
                      <a:r>
                        <a:rPr lang="en-US" sz="1200" dirty="0">
                          <a:effectLst/>
                        </a:rPr>
                        <a:t>100-120 minutes</a:t>
                      </a:r>
                    </a:p>
                  </a:txBody>
                  <a:tcPr marL="95250" marR="95250" marT="95250" marB="95250" anchor="ctr"/>
                </a:tc>
                <a:tc>
                  <a:txBody>
                    <a:bodyPr/>
                    <a:lstStyle/>
                    <a:p>
                      <a:pPr algn="ctr" fontAlgn="ctr"/>
                      <a:r>
                        <a:rPr lang="en-US" sz="1200" dirty="0">
                          <a:effectLst/>
                        </a:rPr>
                        <a:t>90-110 minutes</a:t>
                      </a:r>
                    </a:p>
                  </a:txBody>
                  <a:tcPr marL="95250" marR="95250" marT="95250" marB="95250" anchor="ctr"/>
                </a:tc>
                <a:extLst>
                  <a:ext uri="{0D108BD9-81ED-4DB2-BD59-A6C34878D82A}">
                    <a16:rowId xmlns:a16="http://schemas.microsoft.com/office/drawing/2014/main" val="1714024462"/>
                  </a:ext>
                </a:extLst>
              </a:tr>
              <a:tr h="368339">
                <a:tc>
                  <a:txBody>
                    <a:bodyPr/>
                    <a:lstStyle/>
                    <a:p>
                      <a:pPr algn="ctr"/>
                      <a:r>
                        <a:rPr lang="en-US" sz="1200" dirty="0"/>
                        <a:t>Geometry</a:t>
                      </a:r>
                    </a:p>
                  </a:txBody>
                  <a:tcPr anchor="ctr"/>
                </a:tc>
                <a:tc>
                  <a:txBody>
                    <a:bodyPr/>
                    <a:lstStyle/>
                    <a:p>
                      <a:pPr algn="ctr" fontAlgn="ctr"/>
                      <a:r>
                        <a:rPr lang="en-US" sz="1200" dirty="0">
                          <a:effectLst/>
                        </a:rPr>
                        <a:t>90-110 minutes</a:t>
                      </a:r>
                    </a:p>
                  </a:txBody>
                  <a:tcPr marL="95250" marR="95250" marT="95250" marB="95250" anchor="ctr"/>
                </a:tc>
                <a:tc>
                  <a:txBody>
                    <a:bodyPr/>
                    <a:lstStyle/>
                    <a:p>
                      <a:pPr algn="ctr" fontAlgn="ctr"/>
                      <a:r>
                        <a:rPr lang="en-US" sz="1200" dirty="0">
                          <a:effectLst/>
                        </a:rPr>
                        <a:t>90-110 minutes</a:t>
                      </a:r>
                    </a:p>
                  </a:txBody>
                  <a:tcPr marL="95250" marR="95250" marT="95250" marB="95250" anchor="ctr"/>
                </a:tc>
                <a:extLst>
                  <a:ext uri="{0D108BD9-81ED-4DB2-BD59-A6C34878D82A}">
                    <a16:rowId xmlns:a16="http://schemas.microsoft.com/office/drawing/2014/main" val="4128823382"/>
                  </a:ext>
                </a:extLst>
              </a:tr>
              <a:tr h="368339">
                <a:tc>
                  <a:txBody>
                    <a:bodyPr/>
                    <a:lstStyle/>
                    <a:p>
                      <a:pPr algn="ctr"/>
                      <a:r>
                        <a:rPr lang="en-US" sz="1200" dirty="0"/>
                        <a:t>Personal Finance*</a:t>
                      </a:r>
                    </a:p>
                  </a:txBody>
                  <a:tcPr anchor="ctr"/>
                </a:tc>
                <a:tc>
                  <a:txBody>
                    <a:bodyPr/>
                    <a:lstStyle/>
                    <a:p>
                      <a:pPr algn="ctr" fontAlgn="ctr"/>
                      <a:r>
                        <a:rPr lang="en-US" sz="1200" dirty="0">
                          <a:effectLst/>
                        </a:rPr>
                        <a:t>60-80 minutes</a:t>
                      </a: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86303097"/>
                  </a:ext>
                </a:extLst>
              </a:tr>
              <a:tr h="368339">
                <a:tc>
                  <a:txBody>
                    <a:bodyPr/>
                    <a:lstStyle/>
                    <a:p>
                      <a:pPr algn="ctr"/>
                      <a:r>
                        <a:rPr lang="en-US" sz="1200" dirty="0"/>
                        <a:t>Physical Science</a:t>
                      </a:r>
                    </a:p>
                  </a:txBody>
                  <a:tcPr anchor="ctr"/>
                </a:tc>
                <a:tc>
                  <a:txBody>
                    <a:bodyPr/>
                    <a:lstStyle/>
                    <a:p>
                      <a:pPr algn="ctr" fontAlgn="ctr"/>
                      <a:r>
                        <a:rPr lang="en-US" sz="1200" dirty="0">
                          <a:effectLst/>
                        </a:rPr>
                        <a:t>60-80 minutes</a:t>
                      </a: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1884190858"/>
                  </a:ext>
                </a:extLst>
              </a:tr>
            </a:tbl>
          </a:graphicData>
        </a:graphic>
      </p:graphicFrame>
      <p:sp>
        <p:nvSpPr>
          <p:cNvPr id="9" name="Rectangle 8"/>
          <p:cNvSpPr/>
          <p:nvPr/>
        </p:nvSpPr>
        <p:spPr>
          <a:xfrm>
            <a:off x="3886200" y="4354830"/>
            <a:ext cx="4953000" cy="276999"/>
          </a:xfrm>
          <a:prstGeom prst="rect">
            <a:avLst/>
          </a:prstGeom>
        </p:spPr>
        <p:txBody>
          <a:bodyPr wrap="square">
            <a:spAutoFit/>
          </a:bodyPr>
          <a:lstStyle/>
          <a:p>
            <a:pPr lvl="2"/>
            <a:r>
              <a:rPr lang="en-US" sz="1200" dirty="0"/>
              <a:t>*Required for students taking content in an embedded course</a:t>
            </a:r>
          </a:p>
        </p:txBody>
      </p:sp>
    </p:spTree>
    <p:extLst>
      <p:ext uri="{BB962C8B-B14F-4D97-AF65-F5344CB8AC3E}">
        <p14:creationId xmlns:p14="http://schemas.microsoft.com/office/powerpoint/2010/main" val="2671671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Portal</a:t>
            </a:r>
          </a:p>
        </p:txBody>
      </p:sp>
      <p:sp>
        <p:nvSpPr>
          <p:cNvPr id="2" name="Content Placeholder 1"/>
          <p:cNvSpPr>
            <a:spLocks noGrp="1"/>
          </p:cNvSpPr>
          <p:nvPr>
            <p:ph sz="quarter" idx="10"/>
          </p:nvPr>
        </p:nvSpPr>
        <p:spPr/>
        <p:txBody>
          <a:bodyPr>
            <a:normAutofit fontScale="85000" lnSpcReduction="20000"/>
          </a:bodyPr>
          <a:lstStyle/>
          <a:p>
            <a:r>
              <a:rPr lang="en-US" dirty="0"/>
              <a:t>The Portal Administration site:</a:t>
            </a:r>
          </a:p>
          <a:p>
            <a:pPr lvl="1"/>
            <a:r>
              <a:rPr lang="en-US" dirty="0">
                <a:hlinkClick r:id="rId2"/>
              </a:rPr>
              <a:t>https://mo.drcedirect.com</a:t>
            </a:r>
            <a:endParaRPr lang="en-US" dirty="0"/>
          </a:p>
          <a:p>
            <a:r>
              <a:rPr lang="en-US" dirty="0"/>
              <a:t>Ensure that proper staff have accounts.	</a:t>
            </a:r>
          </a:p>
          <a:p>
            <a:pPr lvl="1"/>
            <a:r>
              <a:rPr lang="en-US" dirty="0"/>
              <a:t>Which may include: District IT Staff, STCs, and Test Examiners</a:t>
            </a:r>
          </a:p>
          <a:p>
            <a:r>
              <a:rPr lang="en-US" dirty="0"/>
              <a:t>District IT staff should log in and download the latest version of the INSIGHT platform and run workstation readiness tests prior to testing.</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3897141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Online Tools Training (OTTs)</a:t>
            </a:r>
          </a:p>
        </p:txBody>
      </p:sp>
      <p:sp>
        <p:nvSpPr>
          <p:cNvPr id="2" name="Content Placeholder 1"/>
          <p:cNvSpPr>
            <a:spLocks noGrp="1"/>
          </p:cNvSpPr>
          <p:nvPr>
            <p:ph sz="quarter" idx="10"/>
          </p:nvPr>
        </p:nvSpPr>
        <p:spPr/>
        <p:txBody>
          <a:bodyPr>
            <a:normAutofit fontScale="85000" lnSpcReduction="10000"/>
          </a:bodyPr>
          <a:lstStyle/>
          <a:p>
            <a:r>
              <a:rPr lang="en-US" dirty="0"/>
              <a:t>OTTs give users the ability to experiment with tools available in the INSIGHT testing platform on a variety of item types. The OTTs allow users to become comfortable with using the built in system tools prior to the summative assessment. The OTTs are accessible at any time with no limits on usage.</a:t>
            </a:r>
          </a:p>
          <a:p>
            <a:r>
              <a:rPr lang="en-US" dirty="0"/>
              <a:t>NOTE: The OTTs are only accessible via Google Chrome.</a:t>
            </a:r>
          </a:p>
          <a:p>
            <a:r>
              <a:rPr lang="en-US" dirty="0">
                <a:hlinkClick r:id="rId2"/>
              </a:rPr>
              <a:t>https://wbte.drcedirect.com/MO/portals/mo</a:t>
            </a: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808327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Tutorials</a:t>
            </a:r>
          </a:p>
        </p:txBody>
      </p:sp>
      <p:sp>
        <p:nvSpPr>
          <p:cNvPr id="2" name="Content Placeholder 1"/>
          <p:cNvSpPr>
            <a:spLocks noGrp="1"/>
          </p:cNvSpPr>
          <p:nvPr>
            <p:ph sz="quarter" idx="10"/>
          </p:nvPr>
        </p:nvSpPr>
        <p:spPr/>
        <p:txBody>
          <a:bodyPr>
            <a:normAutofit fontScale="70000" lnSpcReduction="20000"/>
          </a:bodyPr>
          <a:lstStyle/>
          <a:p>
            <a:pPr fontAlgn="base"/>
            <a:r>
              <a:rPr lang="en-US" dirty="0"/>
              <a:t>Test Tutorials allow users to watch recorded videos that demonstrate the features of INSIGHT and the tools that will be used for the operational assessments. Test Tutorials are available for all subjects and are divided by content into two categories:</a:t>
            </a:r>
          </a:p>
          <a:p>
            <a:pPr lvl="1" fontAlgn="base"/>
            <a:r>
              <a:rPr lang="en-US" dirty="0"/>
              <a:t>General testing topics include tutorials on topics such as testing basics, using the help feature and finishing the test.</a:t>
            </a:r>
          </a:p>
          <a:p>
            <a:pPr lvl="1" fontAlgn="base"/>
            <a:r>
              <a:rPr lang="en-US" dirty="0"/>
              <a:t>Advanced Tools show grade and include tutorials on topics such as highlighting, using a ruler, graphing and more.</a:t>
            </a:r>
          </a:p>
          <a:p>
            <a:pPr lvl="1" fontAlgn="base"/>
            <a:r>
              <a:rPr lang="en-US" dirty="0"/>
              <a:t>Available on the Portal under My Applications&gt;General Information&gt;Test Tutorials at </a:t>
            </a:r>
            <a:r>
              <a:rPr lang="en-US" dirty="0">
                <a:hlinkClick r:id="rId2"/>
              </a:rPr>
              <a:t>https://mo.drcedirect.com/default.aspx?leapp=General+Information</a:t>
            </a: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66801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BC0C-58A1-C211-1743-59FB592EF39D}"/>
              </a:ext>
            </a:extLst>
          </p:cNvPr>
          <p:cNvSpPr>
            <a:spLocks noGrp="1"/>
          </p:cNvSpPr>
          <p:nvPr>
            <p:ph type="title" idx="4294967295"/>
          </p:nvPr>
        </p:nvSpPr>
        <p:spPr>
          <a:xfrm>
            <a:off x="457200" y="-857250"/>
            <a:ext cx="8229600" cy="857250"/>
          </a:xfrm>
        </p:spPr>
        <p:txBody>
          <a:bodyPr vert="horz" lIns="91440" tIns="45720" rIns="91440" bIns="45720" rtlCol="0" anchor="b">
            <a:normAutofit/>
          </a:bodyPr>
          <a:lstStyle/>
          <a:p>
            <a:r>
              <a:rPr lang="en-US" dirty="0"/>
              <a:t>Strategic Plan and Priorities</a:t>
            </a:r>
          </a:p>
        </p:txBody>
      </p:sp>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Practice Form</a:t>
            </a:r>
          </a:p>
        </p:txBody>
      </p:sp>
      <p:sp>
        <p:nvSpPr>
          <p:cNvPr id="2" name="Content Placeholder 1"/>
          <p:cNvSpPr>
            <a:spLocks noGrp="1"/>
          </p:cNvSpPr>
          <p:nvPr>
            <p:ph sz="quarter" idx="10"/>
          </p:nvPr>
        </p:nvSpPr>
        <p:spPr/>
        <p:txBody>
          <a:bodyPr>
            <a:normAutofit lnSpcReduction="1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INSIGHT testing platform.</a:t>
            </a:r>
          </a:p>
          <a:p>
            <a:r>
              <a:rPr lang="en-US" dirty="0"/>
              <a:t>Also available via Paper Based assessment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2352840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Required/Allowed Materials</a:t>
            </a:r>
          </a:p>
        </p:txBody>
      </p:sp>
      <p:sp>
        <p:nvSpPr>
          <p:cNvPr id="2" name="Content Placeholder 1"/>
          <p:cNvSpPr>
            <a:spLocks noGrp="1"/>
          </p:cNvSpPr>
          <p:nvPr>
            <p:ph sz="quarter" idx="10"/>
          </p:nvPr>
        </p:nvSpPr>
        <p:spPr/>
        <p:txBody>
          <a:bodyPr>
            <a:noAutofit/>
          </a:bodyPr>
          <a:lstStyle/>
          <a:p>
            <a:r>
              <a:rPr lang="en-US" sz="1800" dirty="0"/>
              <a:t>A workstation with Internet access, a monitor, a mouse/ touchpad, and a keyboard is required for each students, unless they are testing on a tablet. Devices must have INSIGHT properly loaded and certified. </a:t>
            </a:r>
          </a:p>
          <a:p>
            <a:r>
              <a:rPr lang="en-US" sz="1800" dirty="0"/>
              <a:t>Student Test Tickets provide the secure login credentials (i.e., username and password) required for a student to use the testing software. </a:t>
            </a:r>
          </a:p>
          <a:p>
            <a:r>
              <a:rPr lang="en-US" sz="1800" dirty="0"/>
              <a:t>Writer’s Checklists, Mathematics and Science Reference Sheets are available in the INSIGHT platform during testing for students to access. Physical copies may also be given to students. They may be copied from the appendices of the manuals.</a:t>
            </a:r>
          </a:p>
          <a:p>
            <a:r>
              <a:rPr lang="en-US" sz="1800" dirty="0"/>
              <a:t>During online testing, all students may have access to a printed list of the keyboard shortcuts and icons available in INSIGHT. The list may be printed from the appendices of the manuals. The list of keyboard shortcuts and icons can also be printed from the Documents page of the Portal at </a:t>
            </a:r>
            <a:r>
              <a:rPr lang="en-US" sz="1800" dirty="0">
                <a:hlinkClick r:id="rId2"/>
              </a:rPr>
              <a:t>https://mo.drcedirect.com</a:t>
            </a:r>
            <a:r>
              <a:rPr lang="en-US" sz="1800" dirty="0"/>
              <a:t>.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174705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Dictionary/Thesaurus/Grammar Handbook</a:t>
            </a:r>
            <a:endParaRPr lang="en-US" b="0" dirty="0"/>
          </a:p>
        </p:txBody>
      </p:sp>
      <p:sp>
        <p:nvSpPr>
          <p:cNvPr id="2" name="Content Placeholder 1"/>
          <p:cNvSpPr>
            <a:spLocks noGrp="1"/>
          </p:cNvSpPr>
          <p:nvPr>
            <p:ph sz="quarter" idx="10"/>
          </p:nvPr>
        </p:nvSpPr>
        <p:spPr/>
        <p:txBody>
          <a:bodyPr>
            <a:normAutofit fontScale="77500" lnSpcReduction="20000"/>
          </a:bodyPr>
          <a:lstStyle/>
          <a:p>
            <a:r>
              <a:rPr lang="en-US" dirty="0"/>
              <a:t>A physical English dictionary, physical thesaurus and physical grammar handbook may only be used on the writing prompt in English I and English II. If the grammar handbook is electronic, it may not connect to the internet. The grammar handbook must be one that is published—it cannot be a district, school or classroom created handbook.</a:t>
            </a:r>
          </a:p>
          <a:p>
            <a:r>
              <a:rPr lang="en-US" dirty="0"/>
              <a:t>English Learners (EL) may have access to a physical bilingual dictionary for use only on the writing prompt in English I and English II. If the bilingual dictionary is electronic, it may not connect to the internet.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161090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Calculators</a:t>
            </a:r>
            <a:endParaRPr lang="en-US" b="0" dirty="0"/>
          </a:p>
        </p:txBody>
      </p:sp>
      <p:sp>
        <p:nvSpPr>
          <p:cNvPr id="2" name="Content Placeholder 1"/>
          <p:cNvSpPr>
            <a:spLocks noGrp="1"/>
          </p:cNvSpPr>
          <p:nvPr>
            <p:ph sz="quarter" idx="10"/>
          </p:nvPr>
        </p:nvSpPr>
        <p:spPr/>
        <p:txBody>
          <a:bodyPr>
            <a:normAutofit fontScale="40000" lnSpcReduction="20000"/>
          </a:bodyPr>
          <a:lstStyle/>
          <a:p>
            <a:r>
              <a:rPr lang="en-US" sz="4800" dirty="0"/>
              <a:t>A physical calculator can be accessed for the Mathematics and Science assessments. An electronic calculator is available in the INSIGHT platform for Mathematics assessments.</a:t>
            </a:r>
          </a:p>
          <a:p>
            <a:r>
              <a:rPr lang="en-US" sz="4800" dirty="0"/>
              <a:t>Test Examiners are responsible for ensuring and verifying that any calculator with the ability to store functions and equations, e.g., a scientific calculator, has the memory cleared before and after each Mathematics assessment. </a:t>
            </a:r>
          </a:p>
          <a:p>
            <a:r>
              <a:rPr lang="en-US" sz="4800" dirty="0"/>
              <a:t>Calculators cannot have Internet connectivity or be able to connect to anyone inside or outside the classroom during testing. </a:t>
            </a:r>
          </a:p>
          <a:p>
            <a:r>
              <a:rPr lang="en-US" sz="4800" dirty="0"/>
              <a:t>Students cannot use a calculator on a laptop or other portable computer, pocket organizer, cell phone, watch, device with a typewriter-style keyboard, electronic writing pad, or pen-input device unless a particular assistive device is required for a student and is specified on his or her IEP. No calculators with QWERTY keyboards are allowed.</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3702911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Prohibited Materials</a:t>
            </a:r>
          </a:p>
        </p:txBody>
      </p:sp>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internet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2482694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Cell Phone/Smart Watch Policy</a:t>
            </a:r>
            <a:endParaRPr lang="en-US" b="0" dirty="0"/>
          </a:p>
        </p:txBody>
      </p:sp>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a:t>
            </a:r>
            <a:r>
              <a:rPr lang="en-US"/>
              <a:t>students use </a:t>
            </a:r>
            <a:r>
              <a:rPr lang="en-US" dirty="0"/>
              <a:t>their phone to track medical issues, such as blood pressure, heart rate and blood sugar. If the student uses their phone for a medical issue, they can have it in the testing room, but it should be held on to by the Test Examiner or a test proctor and not by the student. The phone should also be setup to not disturb other students by making noise for phone calls, text messages or other non-medical alerts.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3480297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Moving Students: Disruption or Illness</a:t>
            </a:r>
          </a:p>
        </p:txBody>
      </p:sp>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location.</a:t>
            </a:r>
          </a:p>
          <a:p>
            <a:pPr lvl="1"/>
            <a:r>
              <a:rPr lang="en-US" sz="2000" dirty="0">
                <a:latin typeface="Calibri" pitchFamily="34" charset="0"/>
              </a:rPr>
              <a:t>Login the student using the same test ticket.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2551173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Technical Issues</a:t>
            </a:r>
          </a:p>
        </p:txBody>
      </p:sp>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In the event of a technical issue (i.e., power outage, loss of internet connection, or network failure), students will be logged out and the test will automatically be paused.</a:t>
            </a:r>
          </a:p>
          <a:p>
            <a:pPr lvl="1"/>
            <a:r>
              <a:rPr lang="en-US" sz="2000" dirty="0">
                <a:latin typeface="Calibri" panose="020F0502020204030204" pitchFamily="34" charset="0"/>
              </a:rPr>
              <a:t>Student’s submitted responses will not be lost.  </a:t>
            </a:r>
          </a:p>
          <a:p>
            <a:pPr lvl="2"/>
            <a:r>
              <a:rPr lang="en-US" sz="2000" dirty="0">
                <a:latin typeface="Calibri" panose="020F0502020204030204" pitchFamily="34" charset="0"/>
              </a:rPr>
              <a:t>The system will save up to the last completed item.</a:t>
            </a:r>
          </a:p>
          <a:p>
            <a:pPr lvl="2"/>
            <a:r>
              <a:rPr lang="en-US" sz="2000" dirty="0">
                <a:latin typeface="Calibri" panose="020F0502020204030204" pitchFamily="34" charset="0"/>
              </a:rPr>
              <a:t>Every time students move to the next item, their responses will be saved.</a:t>
            </a:r>
          </a:p>
          <a:p>
            <a:pPr lvl="2"/>
            <a:r>
              <a:rPr lang="en-US" sz="2000" dirty="0">
                <a:latin typeface="Calibri" panose="020F0502020204030204" pitchFamily="34" charset="0"/>
              </a:rPr>
              <a:t>It will not save partial or incomplete responses.</a:t>
            </a:r>
          </a:p>
          <a:p>
            <a:pPr lvl="1"/>
            <a:r>
              <a:rPr lang="en-US" sz="2000" dirty="0">
                <a:latin typeface="Calibri" panose="020F0502020204030204" pitchFamily="34" charset="0"/>
              </a:rPr>
              <a:t>Students will need to log in again when they resume testing.</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27</a:t>
            </a:fld>
            <a:endParaRPr lang="en-US"/>
          </a:p>
        </p:txBody>
      </p:sp>
    </p:spTree>
    <p:extLst>
      <p:ext uri="{BB962C8B-B14F-4D97-AF65-F5344CB8AC3E}">
        <p14:creationId xmlns:p14="http://schemas.microsoft.com/office/powerpoint/2010/main" val="219997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Invalidations</a:t>
            </a:r>
          </a:p>
        </p:txBody>
      </p:sp>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a:latin typeface="Calibri" pitchFamily="34" charset="0"/>
              </a:rPr>
              <a:t>Tests are </a:t>
            </a:r>
            <a:r>
              <a:rPr lang="en-US" sz="2400" b="1" dirty="0">
                <a:latin typeface="Calibri" pitchFamily="34" charset="0"/>
              </a:rPr>
              <a:t>only</a:t>
            </a:r>
            <a:r>
              <a:rPr lang="en-US" sz="2400" dirty="0">
                <a:latin typeface="Calibri" pitchFamily="34" charset="0"/>
              </a:rPr>
              <a:t> 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mind.</a:t>
            </a:r>
            <a:endParaRPr lang="en-US" sz="2100" dirty="0">
              <a:solidFill>
                <a:srgbClr val="FF0000"/>
              </a:solidFill>
              <a:latin typeface="Calibri" pitchFamily="34" charset="0"/>
            </a:endParaRPr>
          </a:p>
          <a:p>
            <a:pPr lvl="1"/>
            <a:r>
              <a:rPr lang="en-US" sz="2100" dirty="0">
                <a:latin typeface="Calibri" pitchFamily="34" charset="0"/>
              </a:rPr>
              <a:t>Follow the instructions from the TCM.</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1535908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After Testing</a:t>
            </a:r>
          </a:p>
        </p:txBody>
      </p:sp>
      <p:sp>
        <p:nvSpPr>
          <p:cNvPr id="2" name="Content Placeholder 1"/>
          <p:cNvSpPr>
            <a:spLocks noGrp="1"/>
          </p:cNvSpPr>
          <p:nvPr>
            <p:ph sz="quarter" idx="10"/>
          </p:nvPr>
        </p:nvSpPr>
        <p:spPr/>
        <p:txBody>
          <a:bodyPr>
            <a:normAutofit fontScale="92500"/>
          </a:bodyPr>
          <a:lstStyle/>
          <a:p>
            <a:r>
              <a:rPr lang="en-US" sz="2400" dirty="0">
                <a:latin typeface="Calibri" pitchFamily="34" charset="0"/>
              </a:rPr>
              <a:t>Paper Based, Large Print and Braille test books and materials must be shipped back to DRC after transcription.</a:t>
            </a:r>
          </a:p>
          <a:p>
            <a:r>
              <a:rPr lang="en-US" sz="2400" dirty="0">
                <a:latin typeface="Calibri" pitchFamily="34" charset="0"/>
              </a:rPr>
              <a:t>DTC responsibilities:</a:t>
            </a:r>
          </a:p>
          <a:p>
            <a:pPr lvl="1"/>
            <a:r>
              <a:rPr lang="en-US" sz="2000" dirty="0">
                <a:latin typeface="Calibri" pitchFamily="34" charset="0"/>
              </a:rPr>
              <a:t>100% return of all Paper Based, Braille and Large Print assessments.</a:t>
            </a:r>
          </a:p>
          <a:p>
            <a:pPr lvl="1"/>
            <a:r>
              <a:rPr lang="en-US" sz="2000" dirty="0">
                <a:latin typeface="Calibri" pitchFamily="34" charset="0"/>
              </a:rPr>
              <a:t>DRC will audit the returned shipments</a:t>
            </a:r>
          </a:p>
          <a:p>
            <a:pPr lvl="1"/>
            <a:r>
              <a:rPr lang="en-US" sz="2000" dirty="0">
                <a:latin typeface="Calibri" pitchFamily="34" charset="0"/>
              </a:rPr>
              <a:t>Use the online Materials </a:t>
            </a:r>
            <a:r>
              <a:rPr lang="en-US" sz="2000">
                <a:latin typeface="Calibri" pitchFamily="34" charset="0"/>
              </a:rPr>
              <a:t>Accountability Form (Available online in the Portal)</a:t>
            </a:r>
            <a:endParaRPr lang="en-US" sz="2000" dirty="0">
              <a:latin typeface="Calibri" pitchFamily="34" charset="0"/>
            </a:endParaRPr>
          </a:p>
          <a:p>
            <a:r>
              <a:rPr lang="en-US" sz="2400" dirty="0">
                <a:latin typeface="Calibri" pitchFamily="34" charset="0"/>
              </a:rPr>
              <a:t>Securely destroy immediately after testing</a:t>
            </a: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132880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a:t>
            </a:fld>
            <a:endParaRPr lang="en-US"/>
          </a:p>
        </p:txBody>
      </p:sp>
      <p:sp>
        <p:nvSpPr>
          <p:cNvPr id="3" name="Title 2"/>
          <p:cNvSpPr>
            <a:spLocks noGrp="1"/>
          </p:cNvSpPr>
          <p:nvPr>
            <p:ph type="title"/>
          </p:nvPr>
        </p:nvSpPr>
        <p:spPr/>
        <p:txBody>
          <a:bodyPr/>
          <a:lstStyle/>
          <a:p>
            <a:r>
              <a:rPr lang="en-US" dirty="0"/>
              <a:t>Versions</a:t>
            </a:r>
          </a:p>
        </p:txBody>
      </p:sp>
      <p:sp>
        <p:nvSpPr>
          <p:cNvPr id="2" name="Content Placeholder 1"/>
          <p:cNvSpPr>
            <a:spLocks noGrp="1"/>
          </p:cNvSpPr>
          <p:nvPr>
            <p:ph sz="quarter" idx="10"/>
          </p:nvPr>
        </p:nvSpPr>
        <p:spPr/>
        <p:txBody>
          <a:bodyPr>
            <a:normAutofit/>
          </a:bodyPr>
          <a:lstStyle/>
          <a:p>
            <a:r>
              <a:rPr lang="en-US" dirty="0"/>
              <a:t>Version 1 – Posted 2024</a:t>
            </a:r>
          </a:p>
          <a:p>
            <a:endParaRPr lang="en-US" dirty="0"/>
          </a:p>
          <a:p>
            <a:endParaRPr lang="en-US"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r>
              <a:rPr lang="en-US" sz="800" dirty="0"/>
              <a:t>The 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p>
        </p:txBody>
      </p:sp>
    </p:spTree>
    <p:extLst>
      <p:ext uri="{BB962C8B-B14F-4D97-AF65-F5344CB8AC3E}">
        <p14:creationId xmlns:p14="http://schemas.microsoft.com/office/powerpoint/2010/main" val="39119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1143000" y="3257550"/>
            <a:ext cx="6762750" cy="1504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B050"/>
              </a:buClr>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Contact</a:t>
            </a:r>
            <a:r>
              <a:rPr kumimoji="0" lang="en-US" sz="2400" b="0" i="0" u="none" strike="noStrike" kern="1200" cap="none" spc="0" normalizeH="0" baseline="0" noProof="0">
                <a:ln>
                  <a:noFill/>
                </a:ln>
                <a:solidFill>
                  <a:schemeClr val="tx1"/>
                </a:solidFill>
                <a:effectLst/>
                <a:uLnTx/>
                <a:uFillTx/>
                <a:latin typeface="+mn-lt"/>
                <a:ea typeface="+mn-ea"/>
                <a:cs typeface="+mn-cs"/>
              </a:rPr>
              <a:t>/Questions</a:t>
            </a:r>
            <a:br>
              <a:rPr kumimoji="0" lang="en-US" sz="2400" b="0" i="0" u="none" strike="noStrike" kern="1200" cap="none" spc="0" normalizeH="0" baseline="0" noProof="0">
                <a:ln>
                  <a:noFill/>
                </a:ln>
                <a:solidFill>
                  <a:schemeClr val="tx1"/>
                </a:solidFill>
                <a:effectLst/>
                <a:uLnTx/>
                <a:uFillTx/>
                <a:latin typeface="+mn-lt"/>
                <a:ea typeface="+mn-ea"/>
                <a:cs typeface="+mn-cs"/>
              </a:rPr>
            </a:br>
            <a:r>
              <a:rPr kumimoji="0" lang="en-US" sz="2400" b="0" i="0" u="none" strike="noStrike" kern="1200" cap="none" spc="0" normalizeH="0" baseline="0" noProof="0">
                <a:ln>
                  <a:noFill/>
                </a:ln>
                <a:solidFill>
                  <a:schemeClr val="tx1"/>
                </a:solidFill>
                <a:effectLst/>
                <a:uLnTx/>
                <a:uFillTx/>
                <a:latin typeface="+mn-lt"/>
                <a:ea typeface="+mn-ea"/>
                <a:cs typeface="+mn-cs"/>
              </a:rPr>
              <a:t>dese.mo.gov/quality-schools/assessment</a:t>
            </a:r>
            <a:br>
              <a:rPr kumimoji="0" lang="en-US" sz="2400" b="0" i="0" u="none" strike="noStrike" kern="1200" cap="none" spc="0" normalizeH="0" baseline="0" noProof="0">
                <a:ln>
                  <a:noFill/>
                </a:ln>
                <a:solidFill>
                  <a:schemeClr val="tx1"/>
                </a:solidFill>
                <a:effectLst/>
                <a:uLnTx/>
                <a:uFillTx/>
                <a:latin typeface="+mn-lt"/>
                <a:ea typeface="+mn-ea"/>
                <a:cs typeface="+mn-cs"/>
              </a:rPr>
            </a:br>
            <a:r>
              <a:rPr kumimoji="0" lang="en-US" sz="2400" b="0" i="0" u="none" strike="noStrike" kern="1200" cap="none" spc="0" normalizeH="0" baseline="0" noProof="0">
                <a:ln>
                  <a:noFill/>
                </a:ln>
                <a:solidFill>
                  <a:schemeClr val="tx1"/>
                </a:solidFill>
                <a:effectLst/>
                <a:uLnTx/>
                <a:uFillTx/>
                <a:latin typeface="+mn-lt"/>
                <a:ea typeface="+mn-ea"/>
                <a:cs typeface="+mn-cs"/>
              </a:rPr>
              <a:t>(573) 751-3545</a:t>
            </a:r>
            <a:br>
              <a:rPr kumimoji="0" lang="en-US" sz="2400" b="0" i="0" u="none" strike="noStrike" kern="1200" cap="none" spc="0" normalizeH="0" baseline="0" noProof="0">
                <a:ln>
                  <a:noFill/>
                </a:ln>
                <a:solidFill>
                  <a:schemeClr val="tx1"/>
                </a:solidFill>
                <a:effectLst/>
                <a:uLnTx/>
                <a:uFillTx/>
                <a:latin typeface="+mn-lt"/>
                <a:ea typeface="+mn-ea"/>
                <a:cs typeface="+mn-cs"/>
              </a:rPr>
            </a:br>
            <a:r>
              <a:rPr kumimoji="0" lang="en-US" sz="2400" b="0" i="0" u="none" strike="noStrike" kern="1200" cap="none" spc="0" normalizeH="0" baseline="0" noProof="0">
                <a:ln>
                  <a:noFill/>
                </a:ln>
                <a:solidFill>
                  <a:schemeClr val="tx1"/>
                </a:solidFill>
                <a:effectLst/>
                <a:uLnTx/>
                <a:uFillTx/>
                <a:latin typeface="+mn-lt"/>
                <a:ea typeface="+mn-ea"/>
                <a:cs typeface="+mn-cs"/>
              </a:rPr>
              <a:t>assessment@dese.mo.gov</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1439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4</a:t>
            </a:fld>
            <a:endParaRPr lang="en-US"/>
          </a:p>
        </p:txBody>
      </p:sp>
      <p:sp>
        <p:nvSpPr>
          <p:cNvPr id="3" name="Title 2"/>
          <p:cNvSpPr>
            <a:spLocks noGrp="1"/>
          </p:cNvSpPr>
          <p:nvPr>
            <p:ph type="title"/>
          </p:nvPr>
        </p:nvSpPr>
        <p:spPr/>
        <p:txBody>
          <a:bodyPr/>
          <a:lstStyle/>
          <a:p>
            <a:r>
              <a:rPr lang="en-US" dirty="0"/>
              <a:t>What Is New</a:t>
            </a:r>
          </a:p>
        </p:txBody>
      </p:sp>
      <p:sp>
        <p:nvSpPr>
          <p:cNvPr id="2" name="Content Placeholder 1"/>
          <p:cNvSpPr>
            <a:spLocks noGrp="1"/>
          </p:cNvSpPr>
          <p:nvPr>
            <p:ph sz="quarter" idx="10"/>
          </p:nvPr>
        </p:nvSpPr>
        <p:spPr/>
        <p:txBody>
          <a:bodyPr>
            <a:normAutofit/>
          </a:bodyPr>
          <a:lstStyle/>
          <a:p>
            <a:r>
              <a:rPr lang="en-US" sz="2000" dirty="0"/>
              <a:t>Navigation buttons in DRC INSIGHT are now located on the top of the screen.</a:t>
            </a:r>
          </a:p>
          <a:p>
            <a:r>
              <a:rPr lang="en-US" sz="2000" dirty="0"/>
              <a:t>The number of </a:t>
            </a:r>
            <a:r>
              <a:rPr lang="en-US" sz="2000" dirty="0" err="1"/>
              <a:t>precode</a:t>
            </a:r>
            <a:r>
              <a:rPr lang="en-US" sz="2000" dirty="0"/>
              <a:t> windows has been reduced to 2 windows.</a:t>
            </a:r>
          </a:p>
          <a:p>
            <a:r>
              <a:rPr lang="en-US" sz="2000" dirty="0"/>
              <a:t>Purchase Order numbers are no longer required fields and have been removed from the portal.</a:t>
            </a:r>
          </a:p>
          <a:p>
            <a:r>
              <a:rPr lang="en-US" sz="2000" dirty="0"/>
              <a:t>The DRC INSIGHT Permissive Mode browser option is available to allow non-embedded speech-to-text and eye tracking technology to run in tandem in a secure environment with the DRC INSIGHT Testing Engine, if accommodations require that the additional software is needed. </a:t>
            </a:r>
          </a:p>
          <a:p>
            <a:endParaRPr lang="en-US" dirty="0"/>
          </a:p>
        </p:txBody>
      </p:sp>
    </p:spTree>
    <p:extLst>
      <p:ext uri="{BB962C8B-B14F-4D97-AF65-F5344CB8AC3E}">
        <p14:creationId xmlns:p14="http://schemas.microsoft.com/office/powerpoint/2010/main" val="1040550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Content Tested</a:t>
            </a:r>
          </a:p>
        </p:txBody>
      </p:sp>
      <p:sp>
        <p:nvSpPr>
          <p:cNvPr id="2" name="Content Placeholder 1"/>
          <p:cNvSpPr>
            <a:spLocks noGrp="1"/>
          </p:cNvSpPr>
          <p:nvPr>
            <p:ph sz="quarter" idx="10"/>
          </p:nvPr>
        </p:nvSpPr>
        <p:spPr/>
        <p:txBody>
          <a:bodyPr>
            <a:normAutofit fontScale="85000" lnSpcReduction="10000"/>
          </a:bodyPr>
          <a:lstStyle/>
          <a:p>
            <a:pPr marL="457200" lvl="1"/>
            <a:r>
              <a:rPr lang="en-US" dirty="0"/>
              <a:t>Required Assessments</a:t>
            </a:r>
          </a:p>
          <a:p>
            <a:pPr marL="914400" lvl="2"/>
            <a:r>
              <a:rPr lang="en-US" dirty="0"/>
              <a:t>Algebra I, Biology, English II, Government</a:t>
            </a:r>
          </a:p>
          <a:p>
            <a:pPr marL="457200" lvl="1"/>
            <a:r>
              <a:rPr lang="en-US" dirty="0"/>
              <a:t>Optional Assessments</a:t>
            </a:r>
          </a:p>
          <a:p>
            <a:pPr marL="914400" lvl="2"/>
            <a:r>
              <a:rPr lang="en-US" dirty="0"/>
              <a:t>Algebra II, American History, English I, Geometry, Physical Science </a:t>
            </a:r>
          </a:p>
          <a:p>
            <a:pPr marL="457200" lvl="1"/>
            <a:r>
              <a:rPr lang="en-US" dirty="0"/>
              <a:t>Personal Finance</a:t>
            </a:r>
          </a:p>
          <a:p>
            <a:pPr marL="914400" lvl="2"/>
            <a:r>
              <a:rPr lang="en-US" dirty="0"/>
              <a:t>Required for students taking content in an embedded course</a:t>
            </a:r>
          </a:p>
          <a:p>
            <a:pPr marL="914400" lvl="2"/>
            <a:r>
              <a:rPr lang="en-US" dirty="0"/>
              <a:t>Optional for students taking a stand alone course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Exceptions</a:t>
            </a:r>
          </a:p>
        </p:txBody>
      </p:sp>
      <p:sp>
        <p:nvSpPr>
          <p:cNvPr id="2" name="Content Placeholder 1"/>
          <p:cNvSpPr>
            <a:spLocks noGrp="1"/>
          </p:cNvSpPr>
          <p:nvPr>
            <p:ph sz="quarter" idx="10"/>
          </p:nvPr>
        </p:nvSpPr>
        <p:spPr/>
        <p:txBody>
          <a:bodyPr>
            <a:normAutofit/>
          </a:bodyPr>
          <a:lstStyle/>
          <a:p>
            <a:r>
              <a:rPr lang="en-US" sz="2700" b="1" dirty="0"/>
              <a:t>English Learner (EL) Students </a:t>
            </a:r>
            <a:r>
              <a:rPr lang="en-US" sz="2700" dirty="0"/>
              <a:t>who have been in the U.S. for less than 12 cumulative months as of April 1 may be exempt from one administration of ELA. </a:t>
            </a:r>
          </a:p>
          <a:p>
            <a:r>
              <a:rPr lang="en-US" sz="2700" dirty="0"/>
              <a:t>Students eligible for MAP-A do not take End-of-Course Assessments.</a:t>
            </a:r>
          </a:p>
          <a:p>
            <a:r>
              <a:rPr lang="en-US" sz="2700" dirty="0"/>
              <a:t>The Test Coordinators Manual covers other special populations.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00160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Universal Tools &amp; Accommodations</a:t>
            </a:r>
          </a:p>
        </p:txBody>
      </p:sp>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EOC 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marked LEP-RCV in Core Data</a:t>
            </a:r>
          </a:p>
          <a:p>
            <a:pPr lvl="1">
              <a:spcBef>
                <a:spcPts val="0"/>
              </a:spcBef>
            </a:pPr>
            <a:r>
              <a:rPr lang="en-US" sz="2400" dirty="0">
                <a:solidFill>
                  <a:srgbClr val="003399"/>
                </a:solidFill>
                <a:latin typeface="Calibri" panose="020F0502020204030204" pitchFamily="34" charset="0"/>
              </a:rPr>
              <a:t>Students coded MY1, MY2, AY3 or AY4 are not eligible for tools/accommodations specifically marked for ELs.</a:t>
            </a:r>
            <a:endParaRPr lang="en-US" sz="2400" dirty="0"/>
          </a:p>
          <a:p>
            <a:pPr lvl="1">
              <a:spcBef>
                <a:spcPts val="0"/>
              </a:spcBef>
            </a:pPr>
            <a:endParaRPr lang="en-US" sz="2400"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120025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Universal Tools and Accommodations</a:t>
            </a:r>
          </a:p>
        </p:txBody>
      </p:sp>
      <p:sp>
        <p:nvSpPr>
          <p:cNvPr id="2" name="Content Placeholder 1"/>
          <p:cNvSpPr>
            <a:spLocks noGrp="1"/>
          </p:cNvSpPr>
          <p:nvPr>
            <p:ph sz="quarter" idx="10"/>
          </p:nvPr>
        </p:nvSpPr>
        <p:spPr/>
        <p:txBody>
          <a:bodyPr>
            <a:normAutofit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the Portal prior to the assessment.</a:t>
            </a:r>
          </a:p>
          <a:p>
            <a:pPr lvl="0">
              <a:spcBef>
                <a:spcPts val="0"/>
              </a:spcBef>
              <a:buClr>
                <a:schemeClr val="tx2"/>
              </a:buClr>
            </a:pPr>
            <a:r>
              <a:rPr lang="en-US" sz="2700" dirty="0">
                <a:solidFill>
                  <a:srgbClr val="003399"/>
                </a:solidFill>
                <a:latin typeface="Calibri" pitchFamily="34" charset="0"/>
              </a:rPr>
              <a:t>Complete descriptions and codes for tools and accommodations are available on the DESE EOC website, under the Resources tab, and in the TCM and TAM.</a:t>
            </a: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369734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EOC Read Aloud</a:t>
            </a:r>
          </a:p>
        </p:txBody>
      </p:sp>
      <p:sp>
        <p:nvSpPr>
          <p:cNvPr id="2" name="Content Placeholder 1"/>
          <p:cNvSpPr>
            <a:spLocks noGrp="1"/>
          </p:cNvSpPr>
          <p:nvPr>
            <p:ph sz="quarter" idx="10"/>
          </p:nvPr>
        </p:nvSpPr>
        <p:spPr>
          <a:xfrm>
            <a:off x="152400" y="1619250"/>
            <a:ext cx="8686800" cy="3314700"/>
          </a:xfrm>
        </p:spPr>
        <p:txBody>
          <a:bodyPr>
            <a:noAutofit/>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four ways:</a:t>
            </a:r>
          </a:p>
          <a:p>
            <a:pPr lvl="1"/>
            <a:r>
              <a:rPr lang="en-US" sz="2100" dirty="0">
                <a:latin typeface="Calibri" panose="020F0502020204030204" pitchFamily="34" charset="0"/>
              </a:rPr>
              <a:t>Text-To-Speech</a:t>
            </a:r>
          </a:p>
          <a:p>
            <a:pPr lvl="1"/>
            <a:r>
              <a:rPr lang="en-US" sz="2100" dirty="0">
                <a:latin typeface="Calibri" panose="020F0502020204030204" pitchFamily="34" charset="0"/>
              </a:rPr>
              <a:t>Human Reader</a:t>
            </a:r>
          </a:p>
          <a:p>
            <a:pPr lvl="1"/>
            <a:r>
              <a:rPr lang="en-US" sz="2100" dirty="0">
                <a:latin typeface="Calibri" panose="020F0502020204030204" pitchFamily="34" charset="0"/>
              </a:rPr>
              <a:t>Assistive Technology</a:t>
            </a:r>
          </a:p>
          <a:p>
            <a:pPr lvl="1"/>
            <a:r>
              <a:rPr lang="en-US" sz="2100" dirty="0">
                <a:latin typeface="Calibri" panose="020F0502020204030204" pitchFamily="34" charset="0"/>
              </a:rPr>
              <a:t>Native Language</a:t>
            </a:r>
          </a:p>
          <a:p>
            <a:pPr>
              <a:spcBef>
                <a:spcPts val="0"/>
              </a:spcBef>
            </a:pPr>
            <a:r>
              <a:rPr lang="en-US" sz="2400" dirty="0">
                <a:latin typeface="Calibri" pitchFamily="34" charset="0"/>
              </a:rPr>
              <a:t>Read 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the Portal before testing.</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696334854"/>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Correct Template 2017</Template>
  <TotalTime>2092</TotalTime>
  <Words>2311</Words>
  <Application>Microsoft Office PowerPoint</Application>
  <PresentationFormat>On-screen Show (16:9)</PresentationFormat>
  <Paragraphs>223</Paragraphs>
  <Slides>30</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Calibri</vt:lpstr>
      <vt:lpstr>Courier New</vt:lpstr>
      <vt:lpstr>Wingdings</vt:lpstr>
      <vt:lpstr>DESE PPT Template Widescreen 2017</vt:lpstr>
      <vt:lpstr>Section Dividers</vt:lpstr>
      <vt:lpstr>Content Layouts</vt:lpstr>
      <vt:lpstr>Content Breakout</vt:lpstr>
      <vt:lpstr>Closing </vt:lpstr>
      <vt:lpstr>END-OF-COURSE ASSESSMENTS</vt:lpstr>
      <vt:lpstr>Strategic Plan and Priorities</vt:lpstr>
      <vt:lpstr>Versions</vt:lpstr>
      <vt:lpstr>What Is New</vt:lpstr>
      <vt:lpstr>Content Tested</vt:lpstr>
      <vt:lpstr>Exceptions</vt:lpstr>
      <vt:lpstr>Universal Tools &amp; Accommodations</vt:lpstr>
      <vt:lpstr>Universal Tools and Accommodations</vt:lpstr>
      <vt:lpstr>EOC Read Aloud</vt:lpstr>
      <vt:lpstr>EOC Read Aloud (cont.)</vt:lpstr>
      <vt:lpstr>Test Tickets – Tools/Accommodations</vt:lpstr>
      <vt:lpstr>Paper Based Editions</vt:lpstr>
      <vt:lpstr>Special Considerations</vt:lpstr>
      <vt:lpstr>Test Tickets – Student Information</vt:lpstr>
      <vt:lpstr>Blueprints</vt:lpstr>
      <vt:lpstr>Timing Guidelines</vt:lpstr>
      <vt:lpstr>The Portal</vt:lpstr>
      <vt:lpstr>Online Tools Training (OTTs)</vt:lpstr>
      <vt:lpstr>Test Tutorials</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Technical Issues</vt:lpstr>
      <vt:lpstr>Invalidations</vt:lpstr>
      <vt:lpstr>After Testing</vt:lpstr>
      <vt:lpstr>Contact/Questions dese.mo.gov/quality-schools/assessment (573) 751-3545 assessment@dese.mo.gov</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EOC Training PowerPoint Spring 2024</dc:title>
  <dc:creator>Missouri Department Of Elementary And Secondary Education</dc:creator>
  <cp:lastModifiedBy>Edwards, Megan</cp:lastModifiedBy>
  <cp:revision>74</cp:revision>
  <dcterms:created xsi:type="dcterms:W3CDTF">2019-03-01T13:53:05Z</dcterms:created>
  <dcterms:modified xsi:type="dcterms:W3CDTF">2024-12-13T19:48:06Z</dcterms:modified>
</cp:coreProperties>
</file>