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tif" ContentType="image/tiff"/>
  <Default Extension="tiff" ContentType="image/tiff"/>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3.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78" r:id="rId1"/>
    <p:sldMasterId id="2147483648" r:id="rId2"/>
    <p:sldMasterId id="2147483777" r:id="rId3"/>
    <p:sldMasterId id="2147483789" r:id="rId4"/>
  </p:sldMasterIdLst>
  <p:notesMasterIdLst>
    <p:notesMasterId r:id="rId32"/>
  </p:notesMasterIdLst>
  <p:handoutMasterIdLst>
    <p:handoutMasterId r:id="rId33"/>
  </p:handoutMasterIdLst>
  <p:sldIdLst>
    <p:sldId id="265" r:id="rId5"/>
    <p:sldId id="266" r:id="rId6"/>
    <p:sldId id="269" r:id="rId7"/>
    <p:sldId id="270" r:id="rId8"/>
    <p:sldId id="271" r:id="rId9"/>
    <p:sldId id="272" r:id="rId10"/>
    <p:sldId id="273" r:id="rId11"/>
    <p:sldId id="274" r:id="rId12"/>
    <p:sldId id="275" r:id="rId13"/>
    <p:sldId id="276" r:id="rId14"/>
    <p:sldId id="277" r:id="rId15"/>
    <p:sldId id="278" r:id="rId16"/>
    <p:sldId id="279" r:id="rId17"/>
    <p:sldId id="280" r:id="rId18"/>
    <p:sldId id="281" r:id="rId19"/>
    <p:sldId id="282" r:id="rId20"/>
    <p:sldId id="283" r:id="rId21"/>
    <p:sldId id="284" r:id="rId22"/>
    <p:sldId id="285" r:id="rId23"/>
    <p:sldId id="286" r:id="rId24"/>
    <p:sldId id="287" r:id="rId25"/>
    <p:sldId id="288" r:id="rId26"/>
    <p:sldId id="290" r:id="rId27"/>
    <p:sldId id="291" r:id="rId28"/>
    <p:sldId id="292" r:id="rId29"/>
    <p:sldId id="293" r:id="rId30"/>
    <p:sldId id="268" r:id="rId31"/>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80808"/>
    <a:srgbClr val="003399"/>
    <a:srgbClr val="FFFFFF"/>
    <a:srgbClr val="0083A9"/>
    <a:srgbClr val="000099"/>
    <a:srgbClr val="0033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9350" autoAdjust="0"/>
    <p:restoredTop sz="86385" autoAdjust="0"/>
  </p:normalViewPr>
  <p:slideViewPr>
    <p:cSldViewPr>
      <p:cViewPr varScale="1">
        <p:scale>
          <a:sx n="130" d="100"/>
          <a:sy n="130" d="100"/>
        </p:scale>
        <p:origin x="1434" y="108"/>
      </p:cViewPr>
      <p:guideLst>
        <p:guide orient="horz" pos="1620"/>
        <p:guide pos="2880"/>
      </p:guideLst>
    </p:cSldViewPr>
  </p:slideViewPr>
  <p:outlineViewPr>
    <p:cViewPr>
      <p:scale>
        <a:sx n="33" d="100"/>
        <a:sy n="33" d="100"/>
      </p:scale>
      <p:origin x="0" y="-18528"/>
    </p:cViewPr>
  </p:outlineViewPr>
  <p:notesTextViewPr>
    <p:cViewPr>
      <p:scale>
        <a:sx n="1" d="1"/>
        <a:sy n="1" d="1"/>
      </p:scale>
      <p:origin x="0" y="0"/>
    </p:cViewPr>
  </p:notesTextViewPr>
  <p:sorterViewPr>
    <p:cViewPr>
      <p:scale>
        <a:sx n="100" d="100"/>
        <a:sy n="100" d="100"/>
      </p:scale>
      <p:origin x="0" y="0"/>
    </p:cViewPr>
  </p:sorterViewPr>
  <p:notesViewPr>
    <p:cSldViewPr>
      <p:cViewPr varScale="1">
        <p:scale>
          <a:sx n="81" d="100"/>
          <a:sy n="81" d="100"/>
        </p:scale>
        <p:origin x="-2124" y="-90"/>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slideMaster" Target="slideMasters/slideMaster3.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handoutMaster" Target="handoutMasters/handoutMaster1.xml"/><Relationship Id="rId2" Type="http://schemas.openxmlformats.org/officeDocument/2006/relationships/slideMaster" Target="slideMasters/slideMaster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slideMaster" Target="slideMasters/slideMaster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4.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D75B3549-48AF-4A47-A563-37BCF58341FB}" type="datetimeFigureOut">
              <a:rPr lang="en-US" smtClean="0"/>
              <a:t>11/8/2024</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FC16766F-B39D-42FD-ACBC-1002D130679C}" type="slidenum">
              <a:rPr lang="en-US" smtClean="0"/>
              <a:t>‹#›</a:t>
            </a:fld>
            <a:endParaRPr lang="en-US"/>
          </a:p>
        </p:txBody>
      </p:sp>
    </p:spTree>
    <p:extLst>
      <p:ext uri="{BB962C8B-B14F-4D97-AF65-F5344CB8AC3E}">
        <p14:creationId xmlns:p14="http://schemas.microsoft.com/office/powerpoint/2010/main" val="3498927610"/>
      </p:ext>
    </p:extLst>
  </p:cSld>
  <p:clrMap bg1="lt1" tx1="dk1" bg2="lt2" tx2="dk2" accent1="accent1" accent2="accent2" accent3="accent3" accent4="accent4" accent5="accent5" accent6="accent6" hlink="hlink" folHlink="folHlink"/>
  <p:hf sldNum="0"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B58CF8AA-71CD-48AE-96C2-778BE54C3BBB}" type="datetimeFigureOut">
              <a:rPr lang="en-US" smtClean="0"/>
              <a:t>11/8/2024</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384A2F3-949C-4DF8-B8FE-27C48E8E5C0D}" type="slidenum">
              <a:rPr lang="en-US" smtClean="0"/>
              <a:t>‹#›</a:t>
            </a:fld>
            <a:endParaRPr lang="en-US"/>
          </a:p>
        </p:txBody>
      </p:sp>
    </p:spTree>
    <p:extLst>
      <p:ext uri="{BB962C8B-B14F-4D97-AF65-F5344CB8AC3E}">
        <p14:creationId xmlns:p14="http://schemas.microsoft.com/office/powerpoint/2010/main" val="1315275792"/>
      </p:ext>
    </p:extLst>
  </p:cSld>
  <p:clrMap bg1="lt1" tx1="dk1" bg2="lt2" tx2="dk2" accent1="accent1" accent2="accent2" accent3="accent3" accent4="accent4" accent5="accent5" accent6="accent6" hlink="hlink" folHlink="folHlink"/>
  <p:hf sldNum="0"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3" Type="http://schemas.openxmlformats.org/officeDocument/2006/relationships/hyperlink" Target="https://dese.mo.gov/media/pdf/approved-private-agencies-agency-081922" TargetMode="External"/><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 am going to talk about </a:t>
            </a:r>
          </a:p>
          <a:p>
            <a:r>
              <a:rPr lang="en-US" dirty="0"/>
              <a:t>1.  the steps in the special education monitoring process for local agency self-assessment,</a:t>
            </a:r>
          </a:p>
          <a:p>
            <a:r>
              <a:rPr lang="en-US" dirty="0"/>
              <a:t>2.  the required activities for the self-assessment and their due dates, and            </a:t>
            </a:r>
          </a:p>
          <a:p>
            <a:r>
              <a:rPr lang="en-US" dirty="0"/>
              <a:t>3.  how to find resources for assistance with questions.</a:t>
            </a:r>
          </a:p>
          <a:p>
            <a:endParaRPr lang="en-US" dirty="0"/>
          </a:p>
        </p:txBody>
      </p:sp>
    </p:spTree>
    <p:extLst>
      <p:ext uri="{BB962C8B-B14F-4D97-AF65-F5344CB8AC3E}">
        <p14:creationId xmlns:p14="http://schemas.microsoft.com/office/powerpoint/2010/main" val="187220310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Districts that have full-time students placed in a </a:t>
            </a:r>
            <a:r>
              <a:rPr lang="en-US" u="sng" dirty="0">
                <a:solidFill>
                  <a:srgbClr val="4C280F"/>
                </a:solidFill>
                <a:hlinkClick r:id="rId3">
                  <a:extLst>
                    <a:ext uri="{A12FA001-AC4F-418D-AE19-62706E023703}">
                      <ahyp:hlinkClr xmlns:ahyp="http://schemas.microsoft.com/office/drawing/2018/hyperlinkcolor" val="tx"/>
                    </a:ext>
                  </a:extLst>
                </a:hlinkClick>
              </a:rPr>
              <a:t>Department of Elementary and Secondary Education Approved Private Agency </a:t>
            </a:r>
            <a:r>
              <a:rPr lang="en-US" dirty="0"/>
              <a:t>(APA) must include one or more of those students in their self-assessment file review.  </a:t>
            </a:r>
          </a:p>
          <a:p>
            <a:pPr marL="0" lvl="0" indent="0" algn="l" rtl="0">
              <a:spcBef>
                <a:spcPts val="700"/>
              </a:spcBef>
              <a:spcAft>
                <a:spcPts val="0"/>
              </a:spcAft>
              <a:buNone/>
            </a:pPr>
            <a:r>
              <a:rPr lang="en-US" u="sng" dirty="0"/>
              <a:t>Resident districts </a:t>
            </a:r>
            <a:r>
              <a:rPr lang="en-US" dirty="0"/>
              <a:t>who have full-time students enrolled in virtual learning through a Memorandum of Understanding (MOU) or enrolled with a non-hosted MOCAP provider must include one or more of those students in their self-assessment file review. A resident district is the public school district or charter school the student would attend if receiving classes in person, and that would receive state aid for the student.</a:t>
            </a:r>
          </a:p>
          <a:p>
            <a:pPr marL="0" lvl="0" indent="0" algn="l" rtl="0">
              <a:spcBef>
                <a:spcPts val="700"/>
              </a:spcBef>
              <a:spcAft>
                <a:spcPts val="0"/>
              </a:spcAft>
              <a:buNone/>
            </a:pPr>
            <a:endParaRPr lang="en-US" dirty="0"/>
          </a:p>
          <a:p>
            <a:pPr marL="0" marR="0" lvl="0" indent="0" algn="l" rtl="0">
              <a:lnSpc>
                <a:spcPct val="100000"/>
              </a:lnSpc>
              <a:spcBef>
                <a:spcPts val="0"/>
              </a:spcBef>
              <a:spcAft>
                <a:spcPts val="0"/>
              </a:spcAft>
              <a:buClr>
                <a:schemeClr val="dk1"/>
              </a:buClr>
              <a:buSzPts val="1200"/>
              <a:buFont typeface="Noto Sans Symbols"/>
              <a:buNone/>
            </a:pPr>
            <a:r>
              <a:rPr lang="en-US" u="sng" dirty="0"/>
              <a:t>Host districts </a:t>
            </a:r>
            <a:r>
              <a:rPr lang="en-US" dirty="0"/>
              <a:t>that have full-time students enrolled with their hosted MOCAP provider must include one or more of those students in their self-assessment file review. A Host District is the public school district, charter school, or higher education institution that enrolls the student in the online provider’s program. </a:t>
            </a:r>
          </a:p>
          <a:p>
            <a:endParaRPr lang="en-US" dirty="0"/>
          </a:p>
        </p:txBody>
      </p:sp>
    </p:spTree>
    <p:extLst>
      <p:ext uri="{BB962C8B-B14F-4D97-AF65-F5344CB8AC3E}">
        <p14:creationId xmlns:p14="http://schemas.microsoft.com/office/powerpoint/2010/main" val="399171924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rtl="0">
              <a:lnSpc>
                <a:spcPct val="100000"/>
              </a:lnSpc>
              <a:spcBef>
                <a:spcPts val="0"/>
              </a:spcBef>
              <a:spcAft>
                <a:spcPts val="0"/>
              </a:spcAft>
              <a:buClr>
                <a:schemeClr val="dk1"/>
              </a:buClr>
              <a:buSzPts val="1200"/>
              <a:buFont typeface="Noto Sans Symbols"/>
              <a:buNone/>
            </a:pPr>
            <a:r>
              <a:rPr lang="en-US" dirty="0"/>
              <a:t>The chart shows you the number of files you should include for your review.</a:t>
            </a:r>
          </a:p>
          <a:p>
            <a:pPr marL="0" marR="0" lvl="0" indent="0" algn="l" rtl="0">
              <a:lnSpc>
                <a:spcPct val="100000"/>
              </a:lnSpc>
              <a:spcBef>
                <a:spcPts val="0"/>
              </a:spcBef>
              <a:spcAft>
                <a:spcPts val="0"/>
              </a:spcAft>
              <a:buClr>
                <a:schemeClr val="dk1"/>
              </a:buClr>
              <a:buSzPts val="1200"/>
              <a:buFont typeface="Noto Sans Symbols"/>
              <a:buNone/>
            </a:pPr>
            <a:endParaRPr lang="en-US" dirty="0"/>
          </a:p>
          <a:p>
            <a:pPr marL="0" marR="0" lvl="0" indent="0" algn="l" defTabSz="914400" rtl="0" eaLnBrk="1" fontAlgn="auto" latinLnBrk="0" hangingPunct="1">
              <a:lnSpc>
                <a:spcPct val="100000"/>
              </a:lnSpc>
              <a:spcBef>
                <a:spcPts val="0"/>
              </a:spcBef>
              <a:spcAft>
                <a:spcPts val="0"/>
              </a:spcAft>
              <a:buClr>
                <a:schemeClr val="dk1"/>
              </a:buClr>
              <a:buSzPts val="1200"/>
              <a:buFont typeface="Noto Sans Symbols"/>
              <a:buNone/>
              <a:tabLst/>
              <a:defRPr/>
            </a:pPr>
            <a:r>
              <a:rPr lang="en-US" dirty="0"/>
              <a:t>APA or virtual learning files selected must meet the selection criteria outlined on slide 8, such as an initial evaluation, a reevaluation, or having a post-secondary transition Individual education program completed. </a:t>
            </a:r>
            <a:r>
              <a:rPr lang="en-US" baseline="0" dirty="0"/>
              <a:t>T</a:t>
            </a:r>
            <a:r>
              <a:rPr lang="en-US" dirty="0"/>
              <a:t>here will be</a:t>
            </a:r>
            <a:r>
              <a:rPr lang="en-US" baseline="0" dirty="0"/>
              <a:t> an expectation </a:t>
            </a:r>
            <a:r>
              <a:rPr lang="en-US" sz="1200" b="0" i="0" u="none" strike="noStrike" cap="none" dirty="0">
                <a:solidFill>
                  <a:schemeClr val="dk1"/>
                </a:solidFill>
                <a:effectLst/>
                <a:latin typeface="Calibri"/>
                <a:ea typeface="Calibri"/>
                <a:cs typeface="Calibri"/>
                <a:sym typeface="Calibri"/>
              </a:rPr>
              <a:t>In the documentation for Year 2</a:t>
            </a:r>
            <a:r>
              <a:rPr lang="en-US" sz="1200" b="0" i="0" u="none" strike="noStrike" cap="none" baseline="0" dirty="0">
                <a:solidFill>
                  <a:schemeClr val="dk1"/>
                </a:solidFill>
                <a:effectLst/>
                <a:latin typeface="Calibri"/>
                <a:ea typeface="Calibri"/>
                <a:cs typeface="Calibri"/>
                <a:sym typeface="Calibri"/>
              </a:rPr>
              <a:t> that</a:t>
            </a:r>
            <a:r>
              <a:rPr lang="en-US" sz="1200" b="0" i="0" u="none" strike="noStrike" cap="none" dirty="0">
                <a:solidFill>
                  <a:schemeClr val="dk1"/>
                </a:solidFill>
                <a:effectLst/>
                <a:latin typeface="Calibri"/>
                <a:ea typeface="Calibri"/>
                <a:cs typeface="Calibri"/>
                <a:sym typeface="Calibri"/>
              </a:rPr>
              <a:t> CAP statements will include how virtual providers will be trained and how needed corrections for them would be monitored. </a:t>
            </a:r>
          </a:p>
          <a:p>
            <a:endParaRPr lang="en-US" dirty="0"/>
          </a:p>
        </p:txBody>
      </p:sp>
    </p:spTree>
    <p:extLst>
      <p:ext uri="{BB962C8B-B14F-4D97-AF65-F5344CB8AC3E}">
        <p14:creationId xmlns:p14="http://schemas.microsoft.com/office/powerpoint/2010/main" val="184851663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Required indicators are those that every public agency must address through student file reviews. </a:t>
            </a:r>
          </a:p>
          <a:p>
            <a:pPr marL="0" lvl="0" indent="0" algn="l" rtl="0">
              <a:spcBef>
                <a:spcPts val="0"/>
              </a:spcBef>
              <a:spcAft>
                <a:spcPts val="0"/>
              </a:spcAft>
              <a:buNone/>
            </a:pPr>
            <a:r>
              <a:rPr lang="en-US" dirty="0"/>
              <a:t>For the required indicators, you and compliance supervisors will review the referral (initial evaluations only), the evaluation, and the Individualized Education Program (Individual education program), including the postsecondary transition planning and goal progress reports.</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Conditional Indicators are those included in the file review only when district special education performance data reflects the need. Conditional indicators are included when districts do not meet performance targets for MAP-Alternate (MAP-A) participation, identification of students in the eligibility areas of Specific Learning Disability, Other Health Impairment and Intellectual Disability, and long-term suspensions of students with disabilities. For a review of students who have been long-term suspended, including records for three students meeting the description in the Special Education Program Review Indicators 300.30 through 300.80 in the self-assessment file review. </a:t>
            </a:r>
          </a:p>
          <a:p>
            <a:pPr marL="0" lvl="0" indent="0" algn="l" rtl="0">
              <a:spcBef>
                <a:spcPts val="0"/>
              </a:spcBef>
              <a:spcAft>
                <a:spcPts val="0"/>
              </a:spcAft>
              <a:buNone/>
            </a:pPr>
            <a:endParaRPr lang="en-US" dirty="0"/>
          </a:p>
          <a:p>
            <a:pPr marL="0" lvl="0" indent="0" algn="l" rtl="0">
              <a:spcBef>
                <a:spcPts val="0"/>
              </a:spcBef>
              <a:spcAft>
                <a:spcPts val="0"/>
              </a:spcAft>
              <a:buNone/>
            </a:pPr>
            <a:r>
              <a:rPr lang="en-US" dirty="0"/>
              <a:t>In the next part of this training that covers how to use IMACS 2.0, we will show you where to look to find out if conditional indicators apply for your district.</a:t>
            </a:r>
          </a:p>
          <a:p>
            <a:endParaRPr lang="en-US" dirty="0"/>
          </a:p>
        </p:txBody>
      </p:sp>
    </p:spTree>
    <p:extLst>
      <p:ext uri="{BB962C8B-B14F-4D97-AF65-F5344CB8AC3E}">
        <p14:creationId xmlns:p14="http://schemas.microsoft.com/office/powerpoint/2010/main" val="17911184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dirty="0"/>
              <a:t>When selecting files for a file review select from a variety of files.</a:t>
            </a:r>
          </a:p>
          <a:p>
            <a:pPr marL="457200" lvl="0" indent="-317500" algn="l" rtl="0">
              <a:lnSpc>
                <a:spcPct val="115000"/>
              </a:lnSpc>
              <a:spcBef>
                <a:spcPts val="0"/>
              </a:spcBef>
              <a:spcAft>
                <a:spcPts val="0"/>
              </a:spcAft>
              <a:buSzPts val="1400"/>
              <a:buChar char="●"/>
            </a:pPr>
            <a:r>
              <a:rPr lang="en-US" b="1" dirty="0"/>
              <a:t>Include a variety Initial Evaluations </a:t>
            </a:r>
            <a:r>
              <a:rPr lang="en-US" dirty="0"/>
              <a:t>so your practices for determining eligibility in several area can be reviewed. If you are required to review conditional indicators, initial evaluation must be used. IMACS 2.0 will not count reevaluations for the required conditional areas when you are submitting files. Initial evaluations must be used for conditional SLD, ID, and OHI files.</a:t>
            </a:r>
          </a:p>
          <a:p>
            <a:pPr marL="457200" lvl="0" indent="-317500" algn="l" rtl="0">
              <a:lnSpc>
                <a:spcPct val="115000"/>
              </a:lnSpc>
              <a:spcBef>
                <a:spcPts val="0"/>
              </a:spcBef>
              <a:spcAft>
                <a:spcPts val="0"/>
              </a:spcAft>
              <a:buSzPts val="1400"/>
              <a:buChar char="●"/>
            </a:pPr>
            <a:r>
              <a:rPr lang="en-US" b="1" dirty="0"/>
              <a:t>Include Reevaluations </a:t>
            </a:r>
            <a:r>
              <a:rPr lang="en-US" dirty="0"/>
              <a:t>(with and without assessment)</a:t>
            </a:r>
            <a:r>
              <a:rPr lang="en-US" b="1" dirty="0"/>
              <a:t>. </a:t>
            </a:r>
            <a:endParaRPr lang="en-US" dirty="0"/>
          </a:p>
          <a:p>
            <a:pPr marL="457200" lvl="0" indent="-317500" algn="l" rtl="0">
              <a:lnSpc>
                <a:spcPct val="115000"/>
              </a:lnSpc>
              <a:spcBef>
                <a:spcPts val="0"/>
              </a:spcBef>
              <a:spcAft>
                <a:spcPts val="0"/>
              </a:spcAft>
              <a:buSzPts val="1400"/>
              <a:buChar char="●"/>
            </a:pPr>
            <a:r>
              <a:rPr lang="en-US" b="1" dirty="0"/>
              <a:t>Include Individual education programs from a </a:t>
            </a:r>
            <a:r>
              <a:rPr lang="en-US" dirty="0"/>
              <a:t>variety of grade levels and placements including one or two ECSE students as well as students enrolled in APAs and virtual learning</a:t>
            </a:r>
          </a:p>
          <a:p>
            <a:pPr marL="0" lvl="0" indent="0" algn="l" rtl="0">
              <a:lnSpc>
                <a:spcPct val="115000"/>
              </a:lnSpc>
              <a:spcBef>
                <a:spcPts val="0"/>
              </a:spcBef>
              <a:spcAft>
                <a:spcPts val="0"/>
              </a:spcAft>
              <a:buClr>
                <a:schemeClr val="dk1"/>
              </a:buClr>
              <a:buSzPts val="1100"/>
              <a:buFont typeface="Arial"/>
              <a:buNone/>
            </a:pPr>
            <a:endParaRPr lang="en-US" dirty="0"/>
          </a:p>
          <a:p>
            <a:pPr marL="0" lvl="0" indent="0" algn="l" rtl="0">
              <a:lnSpc>
                <a:spcPct val="115000"/>
              </a:lnSpc>
              <a:spcBef>
                <a:spcPts val="1200"/>
              </a:spcBef>
              <a:spcAft>
                <a:spcPts val="0"/>
              </a:spcAft>
              <a:buClr>
                <a:schemeClr val="dk1"/>
              </a:buClr>
              <a:buSzPts val="1100"/>
              <a:buFont typeface="Arial"/>
              <a:buNone/>
            </a:pPr>
            <a:r>
              <a:rPr lang="en-US" dirty="0"/>
              <a:t>Please make every effort to include at least five Individual education programs with postsecondary transition plans in the self-assessment. The self-assessment and desk review verification results for the indicators applied to postsecondary transition planning will be used to calculate your district’s Special Education Profile Indicator 13 performance data until the next monitoring cycle. Don’t put all your eggs in one basket. For example, if you only include two students with transition plans in your self-assessment and one of those students has one transition indicator that is out of compliance, the district’s score for Indicator 13 transition planning will be 50% because the score is based on the number of students who meet all of the postsecondary transition planning requirements included for indicator 13 reporting.</a:t>
            </a:r>
          </a:p>
          <a:p>
            <a:endParaRPr lang="en-US" dirty="0"/>
          </a:p>
        </p:txBody>
      </p:sp>
    </p:spTree>
    <p:extLst>
      <p:ext uri="{BB962C8B-B14F-4D97-AF65-F5344CB8AC3E}">
        <p14:creationId xmlns:p14="http://schemas.microsoft.com/office/powerpoint/2010/main" val="2138945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You can enter student demographic data in IMACS 2.0 in two different ways. You can enter data for each student individually by clicking on </a:t>
            </a:r>
            <a:r>
              <a:rPr lang="en-US" i="1" dirty="0"/>
              <a:t>Add New Student File Review</a:t>
            </a:r>
            <a:r>
              <a:rPr lang="en-US" dirty="0"/>
              <a:t> , or you can enter student data in a spreadsheet and import the spreadsheet by clicking on </a:t>
            </a:r>
            <a:r>
              <a:rPr lang="en-US" b="0" i="1" dirty="0"/>
              <a:t>Import Student File Review Data from CSV file </a:t>
            </a:r>
            <a:r>
              <a:rPr lang="en-US" dirty="0"/>
              <a:t>.</a:t>
            </a:r>
          </a:p>
          <a:p>
            <a:endParaRPr lang="en-US" dirty="0"/>
          </a:p>
        </p:txBody>
      </p:sp>
    </p:spTree>
    <p:extLst>
      <p:ext uri="{BB962C8B-B14F-4D97-AF65-F5344CB8AC3E}">
        <p14:creationId xmlns:p14="http://schemas.microsoft.com/office/powerpoint/2010/main" val="39790714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sz="1200" dirty="0"/>
              <a:t> In preparing files for scanning and then uploading, be aware of double-sided pages which only scan one side which causes missing documentation. The order in which the documentation is scanned into the pdf file needs to be according to the special education process with the referral, review of existing data, evaluation report and Individual education program with meeting notifications and Prior Written Notice in the correct order. Double-check uploaded documents to make sure they are complete and readable.</a:t>
            </a:r>
          </a:p>
          <a:p>
            <a:pPr marL="0" lvl="0" indent="0" algn="l" rtl="0">
              <a:lnSpc>
                <a:spcPct val="115000"/>
              </a:lnSpc>
              <a:spcBef>
                <a:spcPts val="0"/>
              </a:spcBef>
              <a:spcAft>
                <a:spcPts val="0"/>
              </a:spcAft>
              <a:buClr>
                <a:schemeClr val="dk1"/>
              </a:buClr>
              <a:buSzPts val="1100"/>
              <a:buFont typeface="Arial"/>
              <a:buNone/>
            </a:pPr>
            <a:r>
              <a:rPr lang="en-US" sz="1200" dirty="0"/>
              <a:t> </a:t>
            </a:r>
          </a:p>
          <a:p>
            <a:pPr marL="0" lvl="0" indent="0" algn="l" rtl="0">
              <a:lnSpc>
                <a:spcPct val="115000"/>
              </a:lnSpc>
              <a:spcBef>
                <a:spcPts val="0"/>
              </a:spcBef>
              <a:spcAft>
                <a:spcPts val="0"/>
              </a:spcAft>
              <a:buClr>
                <a:schemeClr val="dk1"/>
              </a:buClr>
              <a:buSzPts val="1100"/>
              <a:buFont typeface="Arial"/>
              <a:buNone/>
            </a:pPr>
            <a:r>
              <a:rPr lang="en-US" sz="1200" dirty="0"/>
              <a:t>It is helpful to create a file folder on your desktop with the files you are going to upload so that files are easily accessible and all in one place.</a:t>
            </a:r>
          </a:p>
          <a:p>
            <a:endParaRPr lang="en-US" dirty="0"/>
          </a:p>
        </p:txBody>
      </p:sp>
    </p:spTree>
    <p:extLst>
      <p:ext uri="{BB962C8B-B14F-4D97-AF65-F5344CB8AC3E}">
        <p14:creationId xmlns:p14="http://schemas.microsoft.com/office/powerpoint/2010/main" val="14159053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checklist will be posted with other self-assessment guidance and training documents. It includes a general list for initial evaluations, re-evaluation with testing, re-evaluations without testing, files containing post-secondary transition, and </a:t>
            </a:r>
            <a:r>
              <a:rPr lang="en-US" sz="1800" dirty="0">
                <a:effectLst/>
                <a:latin typeface="Calibri" panose="020F0502020204030204" pitchFamily="34" charset="0"/>
                <a:ea typeface="Calibri" panose="020F0502020204030204" pitchFamily="34" charset="0"/>
                <a:cs typeface="Times New Roman" panose="02020603050405020304" pitchFamily="18" charset="0"/>
              </a:rPr>
              <a:t>Disciplinary files. Include the previous Individual education program date documentation if not on the front page of the Individual education program.</a:t>
            </a:r>
            <a:endParaRPr lang="en-US" dirty="0"/>
          </a:p>
          <a:p>
            <a:endParaRPr lang="en-US" dirty="0"/>
          </a:p>
        </p:txBody>
      </p:sp>
    </p:spTree>
    <p:extLst>
      <p:ext uri="{BB962C8B-B14F-4D97-AF65-F5344CB8AC3E}">
        <p14:creationId xmlns:p14="http://schemas.microsoft.com/office/powerpoint/2010/main" val="424583715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0"/>
              </a:spcBef>
              <a:spcAft>
                <a:spcPts val="0"/>
              </a:spcAft>
              <a:buClr>
                <a:schemeClr val="dk1"/>
              </a:buClr>
              <a:buSzPts val="1100"/>
              <a:buFont typeface="Arial"/>
              <a:buNone/>
            </a:pPr>
            <a:r>
              <a:rPr lang="en-US" dirty="0"/>
              <a:t>When Conducting self-assessment for the file review. Read the </a:t>
            </a:r>
            <a:r>
              <a:rPr lang="en-US" b="1" u="sng" dirty="0"/>
              <a:t>entire</a:t>
            </a:r>
            <a:r>
              <a:rPr lang="en-US" b="1" dirty="0"/>
              <a:t> </a:t>
            </a:r>
            <a:r>
              <a:rPr lang="en-US" dirty="0"/>
              <a:t>indicator. </a:t>
            </a:r>
          </a:p>
          <a:p>
            <a:pPr marL="0" lvl="0" indent="0" algn="l" rtl="0">
              <a:lnSpc>
                <a:spcPct val="115000"/>
              </a:lnSpc>
              <a:spcBef>
                <a:spcPts val="0"/>
              </a:spcBef>
              <a:spcAft>
                <a:spcPts val="0"/>
              </a:spcAft>
              <a:buClr>
                <a:schemeClr val="dk1"/>
              </a:buClr>
              <a:buSzPts val="1100"/>
              <a:buFont typeface="Arial"/>
              <a:buNone/>
            </a:pPr>
            <a:r>
              <a:rPr lang="en-US" dirty="0"/>
              <a:t>Use the Special Education Program Review Standards and Indicators manual as you review files and are entering responses into IMACS.  Do </a:t>
            </a:r>
            <a:r>
              <a:rPr lang="en-US" u="sng" dirty="0"/>
              <a:t>not</a:t>
            </a:r>
            <a:r>
              <a:rPr lang="en-US" dirty="0"/>
              <a:t> rely only on the IMACS 2.0 checklist language. </a:t>
            </a:r>
          </a:p>
          <a:p>
            <a:pPr marL="0" lvl="0" indent="0" algn="l" rtl="0">
              <a:lnSpc>
                <a:spcPct val="115000"/>
              </a:lnSpc>
              <a:spcBef>
                <a:spcPts val="0"/>
              </a:spcBef>
              <a:spcAft>
                <a:spcPts val="0"/>
              </a:spcAft>
              <a:buClr>
                <a:schemeClr val="dk1"/>
              </a:buClr>
              <a:buSzPts val="1100"/>
              <a:buFont typeface="Arial"/>
              <a:buNone/>
            </a:pPr>
            <a:r>
              <a:rPr lang="en-US" dirty="0"/>
              <a:t>As you review, you will select</a:t>
            </a:r>
          </a:p>
          <a:p>
            <a:pPr marL="457200" lvl="0" indent="-304800" algn="l" rtl="0">
              <a:lnSpc>
                <a:spcPct val="115000"/>
              </a:lnSpc>
              <a:spcBef>
                <a:spcPts val="0"/>
              </a:spcBef>
              <a:spcAft>
                <a:spcPts val="0"/>
              </a:spcAft>
              <a:buSzPts val="1200"/>
              <a:buFont typeface="Arial"/>
              <a:buChar char="●"/>
            </a:pPr>
            <a:r>
              <a:rPr lang="en-US" b="1" dirty="0">
                <a:solidFill>
                  <a:srgbClr val="3D9833"/>
                </a:solidFill>
              </a:rPr>
              <a:t>Yes</a:t>
            </a:r>
            <a:r>
              <a:rPr lang="en-US" dirty="0"/>
              <a:t> = YES means the documentation is present and meets the compliance requirement.</a:t>
            </a:r>
          </a:p>
          <a:p>
            <a:pPr marL="457200" lvl="0" indent="-304800" algn="l" rtl="0">
              <a:lnSpc>
                <a:spcPct val="115000"/>
              </a:lnSpc>
              <a:spcBef>
                <a:spcPts val="0"/>
              </a:spcBef>
              <a:spcAft>
                <a:spcPts val="0"/>
              </a:spcAft>
              <a:buSzPts val="1200"/>
              <a:buFont typeface="Arial"/>
              <a:buChar char="●"/>
            </a:pPr>
            <a:r>
              <a:rPr lang="en-US" b="1" dirty="0">
                <a:solidFill>
                  <a:srgbClr val="FF0000"/>
                </a:solidFill>
              </a:rPr>
              <a:t>No</a:t>
            </a:r>
            <a:r>
              <a:rPr lang="en-US" dirty="0"/>
              <a:t> = NO means the documentation does not meet compliance requirements.</a:t>
            </a:r>
          </a:p>
          <a:p>
            <a:pPr marL="457200" lvl="0" indent="-304800" algn="l" rtl="0">
              <a:lnSpc>
                <a:spcPct val="115000"/>
              </a:lnSpc>
              <a:spcBef>
                <a:spcPts val="0"/>
              </a:spcBef>
              <a:spcAft>
                <a:spcPts val="0"/>
              </a:spcAft>
              <a:buSzPts val="1200"/>
              <a:buFont typeface="Arial"/>
              <a:buChar char="●"/>
            </a:pPr>
            <a:r>
              <a:rPr lang="en-US" b="1" dirty="0">
                <a:solidFill>
                  <a:srgbClr val="0070C0"/>
                </a:solidFill>
              </a:rPr>
              <a:t>N/A</a:t>
            </a:r>
            <a:r>
              <a:rPr lang="en-US" dirty="0"/>
              <a:t> = NA means the indicator doesn’t apply to the special education process for this student.</a:t>
            </a:r>
          </a:p>
          <a:p>
            <a:endParaRPr lang="en-US" dirty="0"/>
          </a:p>
        </p:txBody>
      </p:sp>
    </p:spTree>
    <p:extLst>
      <p:ext uri="{BB962C8B-B14F-4D97-AF65-F5344CB8AC3E}">
        <p14:creationId xmlns:p14="http://schemas.microsoft.com/office/powerpoint/2010/main" val="220399847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1200"/>
              </a:spcBef>
              <a:spcAft>
                <a:spcPts val="0"/>
              </a:spcAft>
              <a:buClr>
                <a:schemeClr val="dk1"/>
              </a:buClr>
              <a:buSzPts val="1100"/>
              <a:buFont typeface="Arial"/>
              <a:buNone/>
            </a:pPr>
            <a:r>
              <a:rPr lang="en-US" sz="1200" dirty="0">
                <a:latin typeface="Arial"/>
                <a:ea typeface="Arial"/>
                <a:cs typeface="Arial"/>
                <a:sym typeface="Arial"/>
              </a:rPr>
              <a:t>Your Department of Elementary and Secondary Education compliance supervisor will request documents used to verify the self-assessment results through the IMACS 2.0 system. Upload documents described in the request for selected students. Make sure all documentation is included, which determines the decision for a particular indicator. For example, be sure to include all the supporting documents for each part of the process being reviewed.  For an initial evaluation, you will need the referral form, any other documents such as a contact log that includes the date Procedural Safeguards were provided to the parent, Prior Written Notice for consent to evaluate, Notification of Meeting for the eligibility determination, and the evaluation report. </a:t>
            </a:r>
          </a:p>
          <a:p>
            <a:pPr marL="0" lvl="0" indent="0" algn="l" rtl="0">
              <a:lnSpc>
                <a:spcPct val="115000"/>
              </a:lnSpc>
              <a:spcBef>
                <a:spcPts val="1200"/>
              </a:spcBef>
              <a:spcAft>
                <a:spcPts val="0"/>
              </a:spcAft>
              <a:buClr>
                <a:schemeClr val="dk1"/>
              </a:buClr>
              <a:buSzPts val="1100"/>
              <a:buFont typeface="Arial"/>
              <a:buNone/>
            </a:pPr>
            <a:r>
              <a:rPr lang="en-US" sz="1200" dirty="0">
                <a:latin typeface="Arial"/>
                <a:ea typeface="Arial"/>
                <a:cs typeface="Arial"/>
                <a:sym typeface="Arial"/>
              </a:rPr>
              <a:t>Upon request by the compliance supervisor, upload documentation into IMACS 2.0 by April 1, from the files of students chosen for the desk review. </a:t>
            </a:r>
          </a:p>
          <a:p>
            <a:endParaRPr lang="en-US" dirty="0"/>
          </a:p>
        </p:txBody>
      </p:sp>
    </p:spTree>
    <p:extLst>
      <p:ext uri="{BB962C8B-B14F-4D97-AF65-F5344CB8AC3E}">
        <p14:creationId xmlns:p14="http://schemas.microsoft.com/office/powerpoint/2010/main" val="187847837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1200"/>
              </a:spcBef>
              <a:spcAft>
                <a:spcPts val="0"/>
              </a:spcAft>
              <a:buClr>
                <a:schemeClr val="dk1"/>
              </a:buClr>
              <a:buSzPts val="1100"/>
              <a:buFont typeface="Arial"/>
              <a:buNone/>
            </a:pPr>
            <a:r>
              <a:rPr lang="en-US" sz="1200" dirty="0">
                <a:latin typeface="Arial"/>
                <a:ea typeface="Arial"/>
                <a:cs typeface="Arial"/>
                <a:sym typeface="Arial"/>
              </a:rPr>
              <a:t>Compliance supervisors will review and verify each district’s self-assessment in IMACS 2.0 during desk monitoring conducted from </a:t>
            </a:r>
            <a:r>
              <a:rPr lang="en-US" sz="1200" u="sng" dirty="0">
                <a:latin typeface="Arial"/>
                <a:ea typeface="Arial"/>
                <a:cs typeface="Arial"/>
                <a:sym typeface="Arial"/>
              </a:rPr>
              <a:t>April through August 2025</a:t>
            </a:r>
            <a:r>
              <a:rPr lang="en-US" sz="1200" dirty="0">
                <a:latin typeface="Arial"/>
                <a:ea typeface="Arial"/>
                <a:cs typeface="Arial"/>
                <a:sym typeface="Arial"/>
              </a:rPr>
              <a:t>.</a:t>
            </a:r>
          </a:p>
          <a:p>
            <a:pPr marL="0" lvl="0" indent="0" algn="l" rtl="0">
              <a:lnSpc>
                <a:spcPct val="115000"/>
              </a:lnSpc>
              <a:spcBef>
                <a:spcPts val="1200"/>
              </a:spcBef>
              <a:spcAft>
                <a:spcPts val="0"/>
              </a:spcAft>
              <a:buClr>
                <a:schemeClr val="dk1"/>
              </a:buClr>
              <a:buSzPts val="1100"/>
              <a:buFont typeface="Arial"/>
              <a:buNone/>
            </a:pPr>
            <a:r>
              <a:rPr lang="en-US" sz="1200" dirty="0">
                <a:latin typeface="Arial"/>
                <a:ea typeface="Arial"/>
                <a:cs typeface="Arial"/>
                <a:sym typeface="Arial"/>
              </a:rPr>
              <a:t>It is important to provide your compliance supervisor with summer contact info such as your cell phone number or an email address you used in the summer, in case additional documentation is needed to complete the verification or questions arise.</a:t>
            </a:r>
          </a:p>
          <a:p>
            <a:pPr marL="0" lvl="0" indent="0" algn="l" rtl="0">
              <a:lnSpc>
                <a:spcPct val="115000"/>
              </a:lnSpc>
              <a:spcBef>
                <a:spcPts val="1200"/>
              </a:spcBef>
              <a:spcAft>
                <a:spcPts val="0"/>
              </a:spcAft>
              <a:buClr>
                <a:schemeClr val="dk1"/>
              </a:buClr>
              <a:buSzPts val="1100"/>
              <a:buFont typeface="Arial"/>
              <a:buNone/>
            </a:pPr>
            <a:r>
              <a:rPr lang="en-US" sz="1200" dirty="0">
                <a:latin typeface="Arial"/>
                <a:ea typeface="Arial"/>
                <a:cs typeface="Arial"/>
                <a:sym typeface="Arial"/>
              </a:rPr>
              <a:t>Keep an electronic copy of the documents, including those that have signatures, in an easy-to-access, central location preferably one that can be accessed remotely. </a:t>
            </a:r>
          </a:p>
          <a:p>
            <a:endParaRPr lang="en-US" dirty="0"/>
          </a:p>
        </p:txBody>
      </p:sp>
    </p:spTree>
    <p:extLst>
      <p:ext uri="{BB962C8B-B14F-4D97-AF65-F5344CB8AC3E}">
        <p14:creationId xmlns:p14="http://schemas.microsoft.com/office/powerpoint/2010/main" val="248725616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Missouri uses a 3-year cyclical monitoring process. Cohort 2 is beginning their self-assessment year. The cyclical monitoring process includes Self-Assessment (Year 1), Corrective Action (Year 2), and Maintain &amp; Retrain (Year 3). Today we will explain processes for monitoring in Year 1, the Self-Assessment year with file reviews.</a:t>
            </a:r>
          </a:p>
          <a:p>
            <a:endParaRPr lang="en-US" dirty="0"/>
          </a:p>
        </p:txBody>
      </p:sp>
    </p:spTree>
    <p:extLst>
      <p:ext uri="{BB962C8B-B14F-4D97-AF65-F5344CB8AC3E}">
        <p14:creationId xmlns:p14="http://schemas.microsoft.com/office/powerpoint/2010/main" val="349042568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Noto Sans Symbols"/>
              <a:buNone/>
            </a:pPr>
            <a:r>
              <a:rPr lang="en-US" dirty="0"/>
              <a:t>Timeline Submission are due May 15 . Since the timeline collection period ends April 30, do not submit timelines prior to April 30.</a:t>
            </a:r>
          </a:p>
          <a:p>
            <a:pPr marL="0" lvl="0" indent="0" algn="l" rtl="0">
              <a:spcBef>
                <a:spcPts val="0"/>
              </a:spcBef>
              <a:spcAft>
                <a:spcPts val="0"/>
              </a:spcAft>
              <a:buClr>
                <a:schemeClr val="dk1"/>
              </a:buClr>
              <a:buSzPts val="1200"/>
              <a:buFont typeface="Noto Sans Symbols"/>
              <a:buNone/>
            </a:pPr>
            <a:endParaRPr lang="en-US" dirty="0"/>
          </a:p>
          <a:p>
            <a:pPr marL="0" lvl="0" indent="0" algn="l" rtl="0">
              <a:spcBef>
                <a:spcPts val="0"/>
              </a:spcBef>
              <a:spcAft>
                <a:spcPts val="0"/>
              </a:spcAft>
              <a:buClr>
                <a:schemeClr val="dk1"/>
              </a:buClr>
              <a:buSzPts val="1200"/>
              <a:buFont typeface="Noto Sans Symbols"/>
              <a:buNone/>
            </a:pPr>
            <a:r>
              <a:rPr lang="en-US" dirty="0"/>
              <a:t>Initial evaluations include all students (ineligible and eligible). Include initial evaluation that began after July 1 and are finished before April 30.</a:t>
            </a:r>
          </a:p>
          <a:p>
            <a:pPr marL="0" marR="0" lvl="0" indent="0" algn="l" defTabSz="914400" rtl="0" eaLnBrk="1" fontAlgn="auto" latinLnBrk="0" hangingPunct="1">
              <a:lnSpc>
                <a:spcPct val="100000"/>
              </a:lnSpc>
              <a:spcBef>
                <a:spcPts val="0"/>
              </a:spcBef>
              <a:spcAft>
                <a:spcPts val="0"/>
              </a:spcAft>
              <a:buClr>
                <a:schemeClr val="dk1"/>
              </a:buClr>
              <a:buSzPts val="1200"/>
              <a:buFont typeface="Noto Sans Symbols"/>
              <a:buNone/>
              <a:tabLst/>
              <a:defRPr/>
            </a:pPr>
            <a:endParaRPr lang="en-US" sz="1200" dirty="0">
              <a:latin typeface="Calibri"/>
              <a:ea typeface="Calibri"/>
              <a:cs typeface="Calibri"/>
              <a:sym typeface="Calibri"/>
            </a:endParaRPr>
          </a:p>
          <a:p>
            <a:pPr marL="0" marR="0" lvl="0" indent="0" algn="l" defTabSz="914400" rtl="0" eaLnBrk="1" fontAlgn="auto" latinLnBrk="0" hangingPunct="1">
              <a:lnSpc>
                <a:spcPct val="100000"/>
              </a:lnSpc>
              <a:spcBef>
                <a:spcPts val="0"/>
              </a:spcBef>
              <a:spcAft>
                <a:spcPts val="0"/>
              </a:spcAft>
              <a:buClr>
                <a:schemeClr val="dk1"/>
              </a:buClr>
              <a:buSzPts val="1200"/>
              <a:buFont typeface="Noto Sans Symbols"/>
              <a:buNone/>
              <a:tabLst/>
              <a:defRPr/>
            </a:pPr>
            <a:r>
              <a:rPr lang="en-US" sz="1200" dirty="0">
                <a:latin typeface="Calibri"/>
                <a:ea typeface="Calibri"/>
                <a:cs typeface="Calibri"/>
                <a:sym typeface="Calibri"/>
              </a:rPr>
              <a:t>For C to B transition students who were evaluated between these dates, they should be included in the initial evaluation timelines </a:t>
            </a:r>
            <a:endParaRPr lang="en-US" sz="1200" dirty="0">
              <a:latin typeface="Calibri" panose="020F0502020204030204" pitchFamily="34" charset="0"/>
              <a:ea typeface="Calibri"/>
              <a:cs typeface="Calibri" panose="020F0502020204030204" pitchFamily="34" charset="0"/>
              <a:sym typeface="Calibri"/>
            </a:endParaRPr>
          </a:p>
          <a:p>
            <a:endParaRPr lang="en-US" dirty="0"/>
          </a:p>
        </p:txBody>
      </p:sp>
    </p:spTree>
    <p:extLst>
      <p:ext uri="{BB962C8B-B14F-4D97-AF65-F5344CB8AC3E}">
        <p14:creationId xmlns:p14="http://schemas.microsoft.com/office/powerpoint/2010/main" val="14911777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Noto Sans Symbols"/>
              <a:buNone/>
            </a:pPr>
            <a:r>
              <a:rPr lang="en-US" dirty="0"/>
              <a:t>Timeline Submissions are due May 15. Do not submit timelines prior to April 30, as the timeline collection period ends on that date.</a:t>
            </a:r>
          </a:p>
          <a:p>
            <a:pPr marL="0" lvl="0" indent="0" algn="l" rtl="0">
              <a:spcBef>
                <a:spcPts val="0"/>
              </a:spcBef>
              <a:spcAft>
                <a:spcPts val="0"/>
              </a:spcAft>
              <a:buClr>
                <a:schemeClr val="dk1"/>
              </a:buClr>
              <a:buSzPts val="1200"/>
              <a:buFont typeface="Noto Sans Symbols"/>
              <a:buNone/>
            </a:pPr>
            <a:endParaRPr lang="en-US" dirty="0"/>
          </a:p>
          <a:p>
            <a:pPr marL="0" lvl="0" indent="0" algn="l" rtl="0">
              <a:spcBef>
                <a:spcPts val="0"/>
              </a:spcBef>
              <a:spcAft>
                <a:spcPts val="0"/>
              </a:spcAft>
              <a:buClr>
                <a:schemeClr val="dk1"/>
              </a:buClr>
              <a:buSzPts val="1200"/>
              <a:buFont typeface="Noto Sans Symbols"/>
              <a:buNone/>
            </a:pPr>
            <a:endParaRPr lang="en-US" dirty="0"/>
          </a:p>
          <a:p>
            <a:pPr marL="0" lvl="0" indent="0" algn="l" rtl="0">
              <a:spcBef>
                <a:spcPts val="0"/>
              </a:spcBef>
              <a:spcAft>
                <a:spcPts val="0"/>
              </a:spcAft>
              <a:buClr>
                <a:schemeClr val="dk1"/>
              </a:buClr>
              <a:buSzPts val="1200"/>
              <a:buFont typeface="Noto Sans Symbols"/>
              <a:buNone/>
            </a:pPr>
            <a:r>
              <a:rPr lang="en-US" dirty="0"/>
              <a:t>Part C to Part B timelines include any children whose 3</a:t>
            </a:r>
            <a:r>
              <a:rPr lang="en-US" baseline="30000" dirty="0"/>
              <a:t>rd</a:t>
            </a:r>
            <a:r>
              <a:rPr lang="en-US" dirty="0"/>
              <a:t> birthday falls within the data July 1 - April 30 data collection period.</a:t>
            </a:r>
          </a:p>
          <a:p>
            <a:endParaRPr lang="en-US" dirty="0"/>
          </a:p>
        </p:txBody>
      </p:sp>
    </p:spTree>
    <p:extLst>
      <p:ext uri="{BB962C8B-B14F-4D97-AF65-F5344CB8AC3E}">
        <p14:creationId xmlns:p14="http://schemas.microsoft.com/office/powerpoint/2010/main" val="35091065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Department of Elementary and Secondary Education has the following resources posted on their website. The easiest way to locate them is to Google “Department of Elementary and Secondary Education Self-Assessment (Year 1) Guidance and Resources”. Also, remember to reference the Missouri Special Education Standards and Indicators and the Missouri State Plan for Special Education.</a:t>
            </a:r>
          </a:p>
          <a:p>
            <a:endParaRPr lang="en-US" dirty="0"/>
          </a:p>
        </p:txBody>
      </p:sp>
    </p:spTree>
    <p:extLst>
      <p:ext uri="{BB962C8B-B14F-4D97-AF65-F5344CB8AC3E}">
        <p14:creationId xmlns:p14="http://schemas.microsoft.com/office/powerpoint/2010/main" val="318044631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Here you can see a flow chart of the Tiered Monitoring Process. Cohort 1 is beginning Year 1. You can fine this chart on our website. It is easiest to find if you Google “Department of Elementary and Secondary Education Tiered Monitoring Flowchart.”</a:t>
            </a:r>
          </a:p>
          <a:p>
            <a:endParaRPr lang="en-US" dirty="0"/>
          </a:p>
        </p:txBody>
      </p:sp>
    </p:spTree>
    <p:extLst>
      <p:ext uri="{BB962C8B-B14F-4D97-AF65-F5344CB8AC3E}">
        <p14:creationId xmlns:p14="http://schemas.microsoft.com/office/powerpoint/2010/main" val="324288431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Here you can see the steps in the Self-Assessment process and the due dates. Today we are conducting the training for self-assessment and will cover each of the other steps in detail.  From November to January, you will conduct self-assessments. In February, you will use IMACS 2.0 to submit files. In April compliance supervisors will start conducting desk reviews using the documentation districts have uploaded into IMACS 2.0 to determine whether each indicator being reviewed is in or out of compliance. On May 15, you will submit initial and C to B timelines to Department of Elementary and Secondary Education .</a:t>
            </a:r>
          </a:p>
          <a:p>
            <a:pPr marL="0" lvl="0" indent="0" algn="l" rtl="0">
              <a:spcBef>
                <a:spcPts val="0"/>
              </a:spcBef>
              <a:spcAft>
                <a:spcPts val="0"/>
              </a:spcAft>
              <a:buNone/>
            </a:pPr>
            <a:r>
              <a:rPr lang="en-US" dirty="0">
                <a:solidFill>
                  <a:srgbClr val="FF0000"/>
                </a:solidFill>
              </a:rPr>
              <a:t> </a:t>
            </a:r>
          </a:p>
          <a:p>
            <a:endParaRPr lang="en-US" dirty="0"/>
          </a:p>
        </p:txBody>
      </p:sp>
    </p:spTree>
    <p:extLst>
      <p:ext uri="{BB962C8B-B14F-4D97-AF65-F5344CB8AC3E}">
        <p14:creationId xmlns:p14="http://schemas.microsoft.com/office/powerpoint/2010/main" val="15345049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None/>
            </a:pPr>
            <a:r>
              <a:rPr lang="en-US" dirty="0"/>
              <a:t>There are five components in the Self-Assessment process.</a:t>
            </a:r>
          </a:p>
          <a:p>
            <a:pPr marL="228600" lvl="0" indent="-228600" algn="l" rtl="0">
              <a:spcBef>
                <a:spcPts val="0"/>
              </a:spcBef>
              <a:spcAft>
                <a:spcPts val="0"/>
              </a:spcAft>
              <a:buFont typeface="+mj-lt"/>
              <a:buAutoNum type="arabicPeriod"/>
            </a:pPr>
            <a:r>
              <a:rPr lang="en-US" dirty="0"/>
              <a:t>Facilitating Parent Surveys (opens in the fall)</a:t>
            </a:r>
          </a:p>
          <a:p>
            <a:pPr marL="228600" lvl="0" indent="-228600" algn="l" rtl="0">
              <a:spcBef>
                <a:spcPts val="0"/>
              </a:spcBef>
              <a:spcAft>
                <a:spcPts val="0"/>
              </a:spcAft>
              <a:buClr>
                <a:schemeClr val="dk1"/>
              </a:buClr>
              <a:buSzPts val="1200"/>
              <a:buFont typeface="+mj-lt"/>
              <a:buAutoNum type="arabicPeriod"/>
            </a:pPr>
            <a:r>
              <a:rPr lang="en-US" dirty="0"/>
              <a:t>Completing the Self-Assessment File Review</a:t>
            </a:r>
          </a:p>
          <a:p>
            <a:pPr marL="228600" lvl="0" indent="-228600" algn="l" rtl="0">
              <a:spcBef>
                <a:spcPts val="0"/>
              </a:spcBef>
              <a:spcAft>
                <a:spcPts val="0"/>
              </a:spcAft>
              <a:buClr>
                <a:schemeClr val="dk1"/>
              </a:buClr>
              <a:buSzPts val="1200"/>
              <a:buFont typeface="+mj-lt"/>
              <a:buAutoNum type="arabicPeriod"/>
            </a:pPr>
            <a:r>
              <a:rPr lang="en-US" dirty="0"/>
              <a:t>Collecting and submitting initial evaluation timelines</a:t>
            </a:r>
          </a:p>
          <a:p>
            <a:pPr marL="228600" lvl="0" indent="-228600" algn="l" rtl="0">
              <a:spcBef>
                <a:spcPts val="0"/>
              </a:spcBef>
              <a:spcAft>
                <a:spcPts val="0"/>
              </a:spcAft>
              <a:buClr>
                <a:schemeClr val="dk1"/>
              </a:buClr>
              <a:buSzPts val="1200"/>
              <a:buFont typeface="+mj-lt"/>
              <a:buAutoNum type="arabicPeriod"/>
            </a:pPr>
            <a:r>
              <a:rPr lang="en-US" dirty="0"/>
              <a:t>Collecting and submitting C to B transition timelines</a:t>
            </a:r>
          </a:p>
          <a:p>
            <a:pPr marL="228600" lvl="0" indent="-228600" algn="l" rtl="0">
              <a:spcBef>
                <a:spcPts val="0"/>
              </a:spcBef>
              <a:spcAft>
                <a:spcPts val="0"/>
              </a:spcAft>
              <a:buClr>
                <a:schemeClr val="dk1"/>
              </a:buClr>
              <a:buSzPts val="1200"/>
              <a:buFont typeface="+mj-lt"/>
              <a:buAutoNum type="arabicPeriod"/>
            </a:pPr>
            <a:r>
              <a:rPr lang="en-US" dirty="0"/>
              <a:t>Uploading documents for the desk review verification</a:t>
            </a:r>
          </a:p>
          <a:p>
            <a:pPr marL="330521" lvl="0" indent="-254321" algn="l" rtl="0">
              <a:spcBef>
                <a:spcPts val="0"/>
              </a:spcBef>
              <a:spcAft>
                <a:spcPts val="0"/>
              </a:spcAft>
              <a:buClr>
                <a:schemeClr val="dk1"/>
              </a:buClr>
              <a:buSzPts val="1200"/>
              <a:buFont typeface="Calibri"/>
              <a:buNone/>
            </a:pPr>
            <a:endParaRPr lang="en-US" dirty="0"/>
          </a:p>
          <a:p>
            <a:pPr marL="0" lvl="0" indent="0" algn="l" rtl="0">
              <a:spcBef>
                <a:spcPts val="0"/>
              </a:spcBef>
              <a:spcAft>
                <a:spcPts val="0"/>
              </a:spcAft>
              <a:buNone/>
            </a:pPr>
            <a:r>
              <a:rPr lang="en-US" dirty="0"/>
              <a:t>The self-assessment and desk review are tailored to the district based on data collection by Department of Elementary and Secondary Education on several factors.</a:t>
            </a:r>
          </a:p>
          <a:p>
            <a:endParaRPr lang="en-US" dirty="0"/>
          </a:p>
        </p:txBody>
      </p:sp>
    </p:spTree>
    <p:extLst>
      <p:ext uri="{BB962C8B-B14F-4D97-AF65-F5344CB8AC3E}">
        <p14:creationId xmlns:p14="http://schemas.microsoft.com/office/powerpoint/2010/main" val="111980126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lnSpc>
                <a:spcPct val="115000"/>
              </a:lnSpc>
              <a:spcBef>
                <a:spcPts val="1200"/>
              </a:spcBef>
              <a:spcAft>
                <a:spcPts val="0"/>
              </a:spcAft>
              <a:buClr>
                <a:schemeClr val="dk1"/>
              </a:buClr>
              <a:buSzPts val="1100"/>
              <a:buFont typeface="Arial"/>
              <a:buNone/>
            </a:pPr>
            <a:r>
              <a:rPr lang="en-US" dirty="0">
                <a:latin typeface="Calibri" panose="020F0502020204030204" pitchFamily="34" charset="0"/>
                <a:ea typeface="Arial"/>
                <a:cs typeface="Calibri" panose="020F0502020204030204" pitchFamily="34" charset="0"/>
                <a:sym typeface="Arial"/>
              </a:rPr>
              <a:t>The purpose of the Parent Surveys is to improve parent engagement in the special education process and to provide data for SPP Indicator 8 which addresses parent involvement and is included in the district’s special education profile.</a:t>
            </a:r>
            <a:endParaRPr lang="en-US" dirty="0">
              <a:latin typeface="Calibri" panose="020F0502020204030204" pitchFamily="34" charset="0"/>
              <a:ea typeface="Times New Roman"/>
              <a:cs typeface="Calibri" panose="020F0502020204030204" pitchFamily="34" charset="0"/>
              <a:sym typeface="Times New Roman"/>
            </a:endParaRPr>
          </a:p>
          <a:p>
            <a:pPr marL="0" lvl="0" indent="0" algn="l" rtl="0">
              <a:lnSpc>
                <a:spcPct val="115000"/>
              </a:lnSpc>
              <a:spcBef>
                <a:spcPts val="1200"/>
              </a:spcBef>
              <a:spcAft>
                <a:spcPts val="0"/>
              </a:spcAft>
              <a:buClr>
                <a:schemeClr val="dk1"/>
              </a:buClr>
              <a:buSzPts val="1100"/>
              <a:buFont typeface="Arial"/>
              <a:buNone/>
            </a:pPr>
            <a:r>
              <a:rPr lang="en-US" dirty="0">
                <a:latin typeface="Calibri" panose="020F0502020204030204" pitchFamily="34" charset="0"/>
                <a:ea typeface="Arial"/>
                <a:cs typeface="Calibri" panose="020F0502020204030204" pitchFamily="34" charset="0"/>
                <a:sym typeface="Arial"/>
              </a:rPr>
              <a:t>During fall the University of Missouri will send an email containing the survey information to each director. This email is copied to the superintendent, as well. It will contain instructions, timelines, and district specific surveys. The surveys are available online, but since some parents do not have access to the internet, paper copies are also distributed. The paper copies should be mailed by the parent, not the district, to IPP. It is important to note that each Local Education Agency will receive a copy of their Parent Survey results to assist the Local Education Agency to increase parent engagement and involvement. The results are not parent specific. </a:t>
            </a:r>
          </a:p>
          <a:p>
            <a:endParaRPr lang="en-US" dirty="0"/>
          </a:p>
        </p:txBody>
      </p:sp>
    </p:spTree>
    <p:extLst>
      <p:ext uri="{BB962C8B-B14F-4D97-AF65-F5344CB8AC3E}">
        <p14:creationId xmlns:p14="http://schemas.microsoft.com/office/powerpoint/2010/main" val="176166640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slide describes the number of files you will review based on the number of students with Individual education programs reported in your most recent December 1 child count. Files are then selected by your Department of Elementary and Secondary Education compliance supervisor for the desk review verification. Compliance supervisors will generally select files which serve multiple purposes for review.  For example, files for a high-school student would be used to review reevaluation indicators, Individual education program indicators, and postsecondary transition indicators.  This chart is posted on our website.</a:t>
            </a:r>
          </a:p>
          <a:p>
            <a:endParaRPr lang="en-US" dirty="0"/>
          </a:p>
        </p:txBody>
      </p:sp>
    </p:spTree>
    <p:extLst>
      <p:ext uri="{BB962C8B-B14F-4D97-AF65-F5344CB8AC3E}">
        <p14:creationId xmlns:p14="http://schemas.microsoft.com/office/powerpoint/2010/main" val="17891811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Noto Sans Symbols"/>
              <a:buNone/>
            </a:pPr>
            <a:r>
              <a:rPr lang="en-US" dirty="0"/>
              <a:t>Student selection for self-assessment file review should include</a:t>
            </a:r>
          </a:p>
          <a:p>
            <a:pPr marL="457200" lvl="0" indent="-76200" algn="l" rtl="0">
              <a:spcBef>
                <a:spcPts val="550"/>
              </a:spcBef>
              <a:spcAft>
                <a:spcPts val="0"/>
              </a:spcAft>
              <a:buClr>
                <a:schemeClr val="dk1"/>
              </a:buClr>
              <a:buSzPts val="1200"/>
              <a:buFont typeface="Calibri"/>
              <a:buChar char="●"/>
            </a:pPr>
            <a:r>
              <a:rPr lang="en-US" dirty="0"/>
              <a:t>A cross-section of ages, grade levels, and buildings within the district, </a:t>
            </a:r>
            <a:r>
              <a:rPr lang="en-US" u="sng" dirty="0"/>
              <a:t>i</a:t>
            </a:r>
            <a:r>
              <a:rPr lang="en-US" u="sng"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0"/>
                  </a:ext>
                </a:extLst>
              </a:rPr>
              <a:t>ncluding ECSE students and students with postsecondary transition plans</a:t>
            </a:r>
            <a:r>
              <a:rPr lang="en-US" dirty="0">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xmlns:lc="http://schemas.openxmlformats.org/drawingml/2006/lockedCanvas" textRoundtripDataId="1"/>
                  </a:ext>
                </a:extLst>
              </a:rPr>
              <a:t>,</a:t>
            </a:r>
            <a:r>
              <a:rPr lang="en-US" dirty="0"/>
              <a:t> that have had an initial evaluation, a reevaluation, or have post-secondary transition Individual education program completed since August 2023</a:t>
            </a:r>
          </a:p>
          <a:p>
            <a:pPr marL="457200" lvl="0" indent="-76200" algn="l" rtl="0">
              <a:spcBef>
                <a:spcPts val="550"/>
              </a:spcBef>
              <a:spcAft>
                <a:spcPts val="0"/>
              </a:spcAft>
              <a:buClr>
                <a:schemeClr val="dk1"/>
              </a:buClr>
              <a:buSzPts val="1200"/>
              <a:buFont typeface="Calibri"/>
              <a:buChar char="●"/>
            </a:pPr>
            <a:r>
              <a:rPr lang="en-US" dirty="0"/>
              <a:t>Select districts will be asked for specific conditional areas such as: Intellectual Disabilities (ID), Other Health Impaired (OHI), and Specific Learning Disability (SLD)</a:t>
            </a:r>
          </a:p>
          <a:p>
            <a:pPr marL="457200" lvl="0" indent="-76200" algn="l" rtl="0">
              <a:spcBef>
                <a:spcPts val="550"/>
              </a:spcBef>
              <a:spcAft>
                <a:spcPts val="0"/>
              </a:spcAft>
              <a:buClr>
                <a:schemeClr val="dk1"/>
              </a:buClr>
              <a:buSzPts val="1200"/>
              <a:buChar char="●"/>
            </a:pPr>
            <a:r>
              <a:rPr lang="en-US" dirty="0"/>
              <a:t>Students from your districts who are enrolled in an Approved Private Agency or virtual learning. If you are a MOCAP Host district, you will be required to submit a few student files of those with Individual education programs attending their district’s virtual school.  </a:t>
            </a:r>
          </a:p>
          <a:p>
            <a:pPr marL="457200" lvl="0" indent="-76200" algn="l" rtl="0">
              <a:spcBef>
                <a:spcPts val="550"/>
              </a:spcBef>
              <a:spcAft>
                <a:spcPts val="0"/>
              </a:spcAft>
              <a:buClr>
                <a:schemeClr val="dk1"/>
              </a:buClr>
              <a:buSzPts val="1200"/>
              <a:buChar char="●"/>
            </a:pPr>
            <a:r>
              <a:rPr lang="en-US" dirty="0"/>
              <a:t>Select files for students who were evaluated or reevaluated in the current (24/25) and prior school year (23/24).</a:t>
            </a:r>
          </a:p>
          <a:p>
            <a:endParaRPr lang="en-US" dirty="0"/>
          </a:p>
        </p:txBody>
      </p:sp>
    </p:spTree>
    <p:extLst>
      <p:ext uri="{BB962C8B-B14F-4D97-AF65-F5344CB8AC3E}">
        <p14:creationId xmlns:p14="http://schemas.microsoft.com/office/powerpoint/2010/main" val="451183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gn="l" rtl="0">
              <a:spcBef>
                <a:spcPts val="0"/>
              </a:spcBef>
              <a:spcAft>
                <a:spcPts val="0"/>
              </a:spcAft>
              <a:buClr>
                <a:schemeClr val="dk1"/>
              </a:buClr>
              <a:buSzPts val="1200"/>
              <a:buFont typeface="Noto Sans Symbols"/>
              <a:buNone/>
            </a:pPr>
            <a:r>
              <a:rPr lang="en-US" dirty="0"/>
              <a:t>DO NOT use files that used triennial waivers. Triennial waivers are not reevaluations.</a:t>
            </a:r>
          </a:p>
          <a:p>
            <a:pPr marL="0" lvl="0" indent="0" algn="l" rtl="0">
              <a:spcBef>
                <a:spcPts val="0"/>
              </a:spcBef>
              <a:spcAft>
                <a:spcPts val="0"/>
              </a:spcAft>
              <a:buClr>
                <a:schemeClr val="dk1"/>
              </a:buClr>
              <a:buSzPts val="1200"/>
              <a:buFont typeface="Noto Sans Symbols"/>
              <a:buNone/>
            </a:pPr>
            <a:endParaRPr lang="en-US" dirty="0"/>
          </a:p>
          <a:p>
            <a:pPr marL="0" lvl="0" indent="0" algn="l" rtl="0">
              <a:spcBef>
                <a:spcPts val="0"/>
              </a:spcBef>
              <a:spcAft>
                <a:spcPts val="0"/>
              </a:spcAft>
              <a:buClr>
                <a:schemeClr val="dk1"/>
              </a:buClr>
              <a:buSzPts val="1200"/>
              <a:buFont typeface="Noto Sans Symbols"/>
              <a:buNone/>
            </a:pPr>
            <a:r>
              <a:rPr lang="en-US" dirty="0"/>
              <a:t>Avoid using transfer students, but if they must be used, contact your supervisor. </a:t>
            </a:r>
          </a:p>
          <a:p>
            <a:endParaRPr lang="en-US" dirty="0"/>
          </a:p>
        </p:txBody>
      </p:sp>
    </p:spTree>
    <p:extLst>
      <p:ext uri="{BB962C8B-B14F-4D97-AF65-F5344CB8AC3E}">
        <p14:creationId xmlns:p14="http://schemas.microsoft.com/office/powerpoint/2010/main" val="205240037"/>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jpeg"/><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Master" Target="../slideMasters/slideMaster4.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Master" Target="../slideMasters/slideMaster4.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10.tiff"/><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3.tiff"/><Relationship Id="rId1" Type="http://schemas.openxmlformats.org/officeDocument/2006/relationships/slideMaster" Target="../slideMasters/slideMaster4.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9.jpeg"/><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tif"/><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4.tiff"/><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5.tiff"/><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7.tiff"/><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1">
    <p:spTree>
      <p:nvGrpSpPr>
        <p:cNvPr id="1" name=""/>
        <p:cNvGrpSpPr/>
        <p:nvPr/>
      </p:nvGrpSpPr>
      <p:grpSpPr>
        <a:xfrm>
          <a:off x="0" y="0"/>
          <a:ext cx="0" cy="0"/>
          <a:chOff x="0" y="0"/>
          <a:chExt cx="0" cy="0"/>
        </a:xfrm>
      </p:grpSpPr>
      <p:sp>
        <p:nvSpPr>
          <p:cNvPr id="2" name="Rectangle 1"/>
          <p:cNvSpPr/>
          <p:nvPr userDrawn="1"/>
        </p:nvSpPr>
        <p:spPr>
          <a:xfrm>
            <a:off x="3048000" y="2646569"/>
            <a:ext cx="6095999" cy="249693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userDrawn="1"/>
        </p:nvSpPr>
        <p:spPr>
          <a:xfrm>
            <a:off x="38842" y="-2"/>
            <a:ext cx="3048000" cy="5162552"/>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ight Triangle 23"/>
          <p:cNvSpPr/>
          <p:nvPr userDrawn="1"/>
        </p:nvSpPr>
        <p:spPr>
          <a:xfrm rot="10800000" flipH="1">
            <a:off x="-46419" y="-2"/>
            <a:ext cx="1722819" cy="5143500"/>
          </a:xfrm>
          <a:prstGeom prst="rtTriangle">
            <a:avLst/>
          </a:prstGeom>
          <a:solidFill>
            <a:schemeClr val="bg1"/>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Picture Placeholder 20"/>
          <p:cNvSpPr>
            <a:spLocks noGrp="1"/>
          </p:cNvSpPr>
          <p:nvPr>
            <p:ph type="pic" sz="quarter" idx="12" hasCustomPrompt="1"/>
          </p:nvPr>
        </p:nvSpPr>
        <p:spPr>
          <a:xfrm>
            <a:off x="3124200" y="2679904"/>
            <a:ext cx="6019800" cy="2496932"/>
          </a:xfrm>
          <a:prstGeom prst="rect">
            <a:avLst/>
          </a:prstGeom>
          <a:ln>
            <a:noFill/>
          </a:ln>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lang="en-US" sz="1100" baseline="0">
                <a:solidFill>
                  <a:schemeClr val="bg1"/>
                </a:solidFill>
                <a:effectLst/>
              </a:defRPr>
            </a:lvl1pPr>
          </a:lstStyle>
          <a:p>
            <a:r>
              <a:rPr lang="en-US" dirty="0"/>
              <a:t>Insert picture here from H:/Powerpoint_Templates/PPT Photos for Title Slide. Click on photo icon in this box to begin.  </a:t>
            </a:r>
            <a:r>
              <a:rPr lang="en-US" sz="1100" b="1" dirty="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1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23" name="Parallelogram 22"/>
          <p:cNvSpPr/>
          <p:nvPr userDrawn="1"/>
        </p:nvSpPr>
        <p:spPr>
          <a:xfrm>
            <a:off x="-76200" y="-2"/>
            <a:ext cx="3138276" cy="5143500"/>
          </a:xfrm>
          <a:prstGeom prst="parallelogram">
            <a:avLst>
              <a:gd name="adj" fmla="val 52209"/>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46420" y="1277732"/>
            <a:ext cx="9190419" cy="1360693"/>
          </a:xfrm>
          <a:prstGeom prst="rect">
            <a:avLst/>
          </a:prstGeom>
          <a:solidFill>
            <a:schemeClr val="bg1"/>
          </a:solidFill>
          <a:ln>
            <a:solidFill>
              <a:schemeClr val="bg1"/>
            </a:solidFill>
          </a:ln>
          <a:effectLst>
            <a:outerShdw blurRad="50800" dist="38100" dir="3180000" algn="t" rotWithShape="0">
              <a:prstClr val="black">
                <a:alpha val="6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 Placeholder 2"/>
          <p:cNvSpPr>
            <a:spLocks noGrp="1"/>
          </p:cNvSpPr>
          <p:nvPr>
            <p:ph type="body" sz="quarter" idx="11" hasCustomPrompt="1"/>
          </p:nvPr>
        </p:nvSpPr>
        <p:spPr>
          <a:xfrm>
            <a:off x="3943442" y="209550"/>
            <a:ext cx="4629150" cy="914400"/>
          </a:xfrm>
          <a:prstGeom prst="rect">
            <a:avLst/>
          </a:prstGeom>
        </p:spPr>
        <p:txBody>
          <a:bodyPr anchor="ctr" anchorCtr="0">
            <a:normAutofit/>
          </a:bodyPr>
          <a:lstStyle>
            <a:lvl1pPr marL="0" indent="0" algn="ctr">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Name/Section</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57200" y="1504950"/>
            <a:ext cx="2243850" cy="807786"/>
          </a:xfrm>
          <a:prstGeom prst="rect">
            <a:avLst/>
          </a:prstGeom>
        </p:spPr>
      </p:pic>
      <p:sp>
        <p:nvSpPr>
          <p:cNvPr id="10" name="Title 9"/>
          <p:cNvSpPr>
            <a:spLocks noGrp="1"/>
          </p:cNvSpPr>
          <p:nvPr>
            <p:ph type="title" hasCustomPrompt="1"/>
          </p:nvPr>
        </p:nvSpPr>
        <p:spPr>
          <a:xfrm>
            <a:off x="3124200" y="1461190"/>
            <a:ext cx="5753100" cy="993775"/>
          </a:xfrm>
        </p:spPr>
        <p:txBody>
          <a:bodyPr/>
          <a:lstStyle>
            <a:lvl1pPr>
              <a:defRPr/>
            </a:lvl1pPr>
          </a:lstStyle>
          <a:p>
            <a:r>
              <a:rPr lang="en-US" dirty="0"/>
              <a:t>Click to enter Title</a:t>
            </a:r>
          </a:p>
        </p:txBody>
      </p:sp>
      <p:sp>
        <p:nvSpPr>
          <p:cNvPr id="17" name="Text Placeholder 16"/>
          <p:cNvSpPr>
            <a:spLocks noGrp="1"/>
          </p:cNvSpPr>
          <p:nvPr>
            <p:ph type="body" sz="quarter" idx="13" hasCustomPrompt="1"/>
          </p:nvPr>
        </p:nvSpPr>
        <p:spPr>
          <a:xfrm>
            <a:off x="685801" y="3790951"/>
            <a:ext cx="1981200" cy="381000"/>
          </a:xfr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dirty="0"/>
              <a:t>Date</a:t>
            </a:r>
          </a:p>
        </p:txBody>
      </p:sp>
      <p:cxnSp>
        <p:nvCxnSpPr>
          <p:cNvPr id="25" name="Straight Connector 24"/>
          <p:cNvCxnSpPr/>
          <p:nvPr userDrawn="1"/>
        </p:nvCxnSpPr>
        <p:spPr>
          <a:xfrm>
            <a:off x="-76200" y="1269568"/>
            <a:ext cx="9220200" cy="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4" name="Right Triangle 3"/>
          <p:cNvSpPr/>
          <p:nvPr userDrawn="1"/>
        </p:nvSpPr>
        <p:spPr>
          <a:xfrm flipH="1">
            <a:off x="2667000" y="-17602"/>
            <a:ext cx="415636" cy="1269568"/>
          </a:xfrm>
          <a:prstGeom prst="rtTriangl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088613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5_Custom Layout">
    <p:spTree>
      <p:nvGrpSpPr>
        <p:cNvPr id="1" name=""/>
        <p:cNvGrpSpPr/>
        <p:nvPr/>
      </p:nvGrpSpPr>
      <p:grpSpPr>
        <a:xfrm>
          <a:off x="0" y="0"/>
          <a:ext cx="0" cy="0"/>
          <a:chOff x="0" y="0"/>
          <a:chExt cx="0" cy="0"/>
        </a:xfrm>
      </p:grpSpPr>
      <p:sp>
        <p:nvSpPr>
          <p:cNvPr id="2" name="Rectangle 1"/>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anual Input 6"/>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nual Input 8"/>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1"/>
          <p:cNvSpPr>
            <a:spLocks noGrp="1"/>
          </p:cNvSpPr>
          <p:nvPr>
            <p:ph type="sldNum" sz="quarter" idx="4"/>
          </p:nvPr>
        </p:nvSpPr>
        <p:spPr>
          <a:xfrm>
            <a:off x="8458200" y="196453"/>
            <a:ext cx="5334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r="89795" b="19643"/>
          <a:stretch/>
        </p:blipFill>
        <p:spPr>
          <a:xfrm>
            <a:off x="8153400" y="18730"/>
            <a:ext cx="228600" cy="648020"/>
          </a:xfrm>
          <a:prstGeom prst="rect">
            <a:avLst/>
          </a:prstGeom>
        </p:spPr>
      </p:pic>
      <p:sp>
        <p:nvSpPr>
          <p:cNvPr id="12" name="Content Placeholder 13"/>
          <p:cNvSpPr>
            <a:spLocks noGrp="1"/>
          </p:cNvSpPr>
          <p:nvPr>
            <p:ph sz="quarter" idx="11" hasCustomPrompt="1"/>
          </p:nvPr>
        </p:nvSpPr>
        <p:spPr>
          <a:xfrm>
            <a:off x="152400" y="819150"/>
            <a:ext cx="3048000" cy="3962400"/>
          </a:xfrm>
          <a:prstGeom prst="rect">
            <a:avLst/>
          </a:prstGeom>
        </p:spPr>
        <p:txBody>
          <a:bodyPr/>
          <a:lstStyle>
            <a:lvl1pPr>
              <a:defRPr/>
            </a:lvl1pPr>
            <a:lvl3pPr>
              <a:defRPr sz="3200"/>
            </a:lvl3pPr>
            <a:lvl4pPr>
              <a:defRPr sz="3200"/>
            </a:lvl4pPr>
            <a:lvl5pPr>
              <a:defRPr sz="3200"/>
            </a:lvl5pPr>
          </a:lstStyle>
          <a:p>
            <a:pPr lvl="0"/>
            <a:r>
              <a:rPr lang="en-US" dirty="0"/>
              <a:t>Insert text</a:t>
            </a:r>
          </a:p>
        </p:txBody>
      </p:sp>
      <p:sp>
        <p:nvSpPr>
          <p:cNvPr id="15" name="Text Placeholder 12"/>
          <p:cNvSpPr>
            <a:spLocks noGrp="1"/>
          </p:cNvSpPr>
          <p:nvPr>
            <p:ph type="body" sz="quarter" idx="10" hasCustomPrompt="1"/>
          </p:nvPr>
        </p:nvSpPr>
        <p:spPr>
          <a:xfrm>
            <a:off x="304800" y="36806"/>
            <a:ext cx="6400800" cy="592491"/>
          </a:xfrm>
          <a:prstGeom prst="rect">
            <a:avLst/>
          </a:prstGeom>
        </p:spPr>
        <p:txBody>
          <a:bodyPr/>
          <a:lstStyle>
            <a:lvl1pPr marL="112712" indent="0" algn="ctr">
              <a:buNone/>
              <a:defRPr baseline="0">
                <a:solidFill>
                  <a:schemeClr val="bg1"/>
                </a:solidFill>
              </a:defRPr>
            </a:lvl1pPr>
          </a:lstStyle>
          <a:p>
            <a:pPr lvl="0"/>
            <a:r>
              <a:rPr lang="en-US" dirty="0"/>
              <a:t>Slide Title</a:t>
            </a:r>
          </a:p>
        </p:txBody>
      </p:sp>
      <p:sp>
        <p:nvSpPr>
          <p:cNvPr id="10" name="Chart Placeholder 9"/>
          <p:cNvSpPr>
            <a:spLocks noGrp="1"/>
          </p:cNvSpPr>
          <p:nvPr>
            <p:ph type="chart" sz="quarter" idx="12"/>
          </p:nvPr>
        </p:nvSpPr>
        <p:spPr>
          <a:xfrm>
            <a:off x="3352800" y="819150"/>
            <a:ext cx="5562600" cy="3962400"/>
          </a:xfrm>
          <a:prstGeom prst="rect">
            <a:avLst/>
          </a:prstGeom>
        </p:spPr>
        <p:txBody>
          <a:bodyPr/>
          <a:lstStyle/>
          <a:p>
            <a:endParaRPr lang="en-US"/>
          </a:p>
        </p:txBody>
      </p:sp>
      <p:sp>
        <p:nvSpPr>
          <p:cNvPr id="14" name="Text Placeholder 4"/>
          <p:cNvSpPr>
            <a:spLocks noGrp="1"/>
          </p:cNvSpPr>
          <p:nvPr>
            <p:ph type="body" sz="quarter" idx="14" hasCustomPrompt="1"/>
          </p:nvPr>
        </p:nvSpPr>
        <p:spPr>
          <a:xfrm>
            <a:off x="140676" y="4781550"/>
            <a:ext cx="8850923" cy="285750"/>
          </a:xfrm>
          <a:prstGeom prst="rect">
            <a:avLst/>
          </a:prstGeom>
        </p:spPr>
        <p:txBody>
          <a:bodyPr/>
          <a:lstStyle>
            <a:lvl1pPr marL="112712" indent="0">
              <a:buNone/>
              <a:defRPr sz="1400" baseline="0"/>
            </a:lvl1pPr>
          </a:lstStyle>
          <a:p>
            <a:pPr lvl="0"/>
            <a:r>
              <a:rPr lang="en-US" sz="1400" dirty="0"/>
              <a:t>Use this box for source/credit information</a:t>
            </a:r>
            <a:endParaRPr lang="en-US" dirty="0"/>
          </a:p>
        </p:txBody>
      </p:sp>
    </p:spTree>
    <p:extLst>
      <p:ext uri="{BB962C8B-B14F-4D97-AF65-F5344CB8AC3E}">
        <p14:creationId xmlns:p14="http://schemas.microsoft.com/office/powerpoint/2010/main" val="411190774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Table/Graph layout">
    <p:spTree>
      <p:nvGrpSpPr>
        <p:cNvPr id="1" name=""/>
        <p:cNvGrpSpPr/>
        <p:nvPr/>
      </p:nvGrpSpPr>
      <p:grpSpPr>
        <a:xfrm>
          <a:off x="0" y="0"/>
          <a:ext cx="0" cy="0"/>
          <a:chOff x="0" y="0"/>
          <a:chExt cx="0" cy="0"/>
        </a:xfrm>
      </p:grpSpPr>
      <p:sp>
        <p:nvSpPr>
          <p:cNvPr id="4" name="Slide Number Placeholder 11"/>
          <p:cNvSpPr>
            <a:spLocks noGrp="1"/>
          </p:cNvSpPr>
          <p:nvPr>
            <p:ph type="sldNum" sz="quarter" idx="4"/>
          </p:nvPr>
        </p:nvSpPr>
        <p:spPr>
          <a:xfrm>
            <a:off x="8296922" y="4781550"/>
            <a:ext cx="762000" cy="273844"/>
          </a:xfrm>
          <a:prstGeom prst="rect">
            <a:avLst/>
          </a:prstGeom>
        </p:spPr>
        <p:txBody>
          <a:bodyPr vert="horz" lIns="91440" tIns="45720" rIns="91440" bIns="45720" rtlCol="0" anchor="ctr"/>
          <a:lstStyle>
            <a:lvl1pPr algn="r">
              <a:defRPr sz="1200" b="0">
                <a:solidFill>
                  <a:schemeClr val="tx2"/>
                </a:solidFill>
              </a:defRPr>
            </a:lvl1pPr>
          </a:lstStyle>
          <a:p>
            <a:fld id="{3B745311-16E5-4BEF-BFE6-36758A3427EB}" type="slidenum">
              <a:rPr lang="en-US" smtClean="0"/>
              <a:pPr/>
              <a:t>‹#›</a:t>
            </a:fld>
            <a:endParaRPr lang="en-US"/>
          </a:p>
        </p:txBody>
      </p:sp>
      <p:sp>
        <p:nvSpPr>
          <p:cNvPr id="3" name="Content Placeholder 13"/>
          <p:cNvSpPr>
            <a:spLocks noGrp="1"/>
          </p:cNvSpPr>
          <p:nvPr>
            <p:ph sz="quarter" idx="11" hasCustomPrompt="1"/>
          </p:nvPr>
        </p:nvSpPr>
        <p:spPr>
          <a:xfrm>
            <a:off x="152400" y="819150"/>
            <a:ext cx="8839200" cy="3886200"/>
          </a:xfrm>
          <a:prstGeom prst="rect">
            <a:avLst/>
          </a:prstGeom>
        </p:spPr>
        <p:txBody>
          <a:bodyPr/>
          <a:lstStyle>
            <a:lvl1pPr>
              <a:defRPr baseline="0"/>
            </a:lvl1pPr>
            <a:lvl3pPr>
              <a:defRPr sz="3200"/>
            </a:lvl3pPr>
            <a:lvl4pPr>
              <a:defRPr sz="3200"/>
            </a:lvl4pPr>
            <a:lvl5pPr>
              <a:defRPr sz="3200"/>
            </a:lvl5pPr>
          </a:lstStyle>
          <a:p>
            <a:pPr lvl="0"/>
            <a:r>
              <a:rPr lang="en-US" dirty="0"/>
              <a:t>Insert Text or large tables or graphs</a:t>
            </a:r>
          </a:p>
        </p:txBody>
      </p:sp>
      <p:sp>
        <p:nvSpPr>
          <p:cNvPr id="5" name="Text Placeholder 12"/>
          <p:cNvSpPr>
            <a:spLocks noGrp="1"/>
          </p:cNvSpPr>
          <p:nvPr>
            <p:ph type="body" sz="quarter" idx="10" hasCustomPrompt="1"/>
          </p:nvPr>
        </p:nvSpPr>
        <p:spPr>
          <a:xfrm>
            <a:off x="1371600" y="119064"/>
            <a:ext cx="6400800" cy="592491"/>
          </a:xfrm>
          <a:prstGeom prst="rect">
            <a:avLst/>
          </a:prstGeom>
        </p:spPr>
        <p:txBody>
          <a:bodyPr/>
          <a:lstStyle>
            <a:lvl1pPr marL="112712" indent="0" algn="ctr">
              <a:buNone/>
              <a:defRPr baseline="0">
                <a:solidFill>
                  <a:srgbClr val="003399"/>
                </a:solidFill>
              </a:defRPr>
            </a:lvl1pPr>
          </a:lstStyle>
          <a:p>
            <a:pPr lvl="0"/>
            <a:r>
              <a:rPr lang="en-US" dirty="0"/>
              <a:t>Slide Title</a:t>
            </a:r>
          </a:p>
        </p:txBody>
      </p:sp>
      <p:pic>
        <p:nvPicPr>
          <p:cNvPr id="6" name="Picture 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6811" y="220048"/>
            <a:ext cx="1084789" cy="390524"/>
          </a:xfrm>
          <a:prstGeom prst="rect">
            <a:avLst/>
          </a:prstGeom>
        </p:spPr>
      </p:pic>
      <p:sp>
        <p:nvSpPr>
          <p:cNvPr id="7" name="Text Placeholder 4"/>
          <p:cNvSpPr>
            <a:spLocks noGrp="1"/>
          </p:cNvSpPr>
          <p:nvPr>
            <p:ph type="body" sz="quarter" idx="14" hasCustomPrompt="1"/>
          </p:nvPr>
        </p:nvSpPr>
        <p:spPr>
          <a:xfrm>
            <a:off x="152400" y="4750594"/>
            <a:ext cx="8001000" cy="304800"/>
          </a:xfrm>
          <a:prstGeom prst="rect">
            <a:avLst/>
          </a:prstGeom>
        </p:spPr>
        <p:txBody>
          <a:bodyPr/>
          <a:lstStyle>
            <a:lvl1pPr marL="112712" indent="0">
              <a:buNone/>
              <a:defRPr sz="1400" baseline="0"/>
            </a:lvl1pPr>
          </a:lstStyle>
          <a:p>
            <a:pPr lvl="0"/>
            <a:r>
              <a:rPr lang="en-US" sz="1400" dirty="0"/>
              <a:t>Use this box for source/credit information</a:t>
            </a:r>
            <a:endParaRPr lang="en-US" dirty="0"/>
          </a:p>
        </p:txBody>
      </p:sp>
    </p:spTree>
    <p:extLst>
      <p:ext uri="{BB962C8B-B14F-4D97-AF65-F5344CB8AC3E}">
        <p14:creationId xmlns:p14="http://schemas.microsoft.com/office/powerpoint/2010/main" val="17620604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Video Layout">
    <p:spTree>
      <p:nvGrpSpPr>
        <p:cNvPr id="1" name=""/>
        <p:cNvGrpSpPr/>
        <p:nvPr/>
      </p:nvGrpSpPr>
      <p:grpSpPr>
        <a:xfrm>
          <a:off x="0" y="0"/>
          <a:ext cx="0" cy="0"/>
          <a:chOff x="0" y="0"/>
          <a:chExt cx="0" cy="0"/>
        </a:xfrm>
      </p:grpSpPr>
      <p:sp>
        <p:nvSpPr>
          <p:cNvPr id="4" name="Slide Number Placeholder 11"/>
          <p:cNvSpPr>
            <a:spLocks noGrp="1"/>
          </p:cNvSpPr>
          <p:nvPr>
            <p:ph type="sldNum" sz="quarter" idx="4"/>
          </p:nvPr>
        </p:nvSpPr>
        <p:spPr>
          <a:xfrm>
            <a:off x="8296922" y="4781550"/>
            <a:ext cx="762000" cy="273844"/>
          </a:xfrm>
          <a:prstGeom prst="rect">
            <a:avLst/>
          </a:prstGeom>
        </p:spPr>
        <p:txBody>
          <a:bodyPr vert="horz" lIns="91440" tIns="45720" rIns="91440" bIns="45720" rtlCol="0" anchor="ctr"/>
          <a:lstStyle>
            <a:lvl1pPr algn="r">
              <a:defRPr sz="1200" b="0">
                <a:solidFill>
                  <a:schemeClr val="tx2"/>
                </a:solidFill>
              </a:defRPr>
            </a:lvl1pPr>
          </a:lstStyle>
          <a:p>
            <a:fld id="{3B745311-16E5-4BEF-BFE6-36758A3427EB}" type="slidenum">
              <a:rPr lang="en-US" smtClean="0"/>
              <a:pPr/>
              <a:t>‹#›</a:t>
            </a:fld>
            <a:endParaRPr lang="en-US"/>
          </a:p>
        </p:txBody>
      </p:sp>
      <p:sp>
        <p:nvSpPr>
          <p:cNvPr id="6" name="Media Placeholder 5"/>
          <p:cNvSpPr>
            <a:spLocks noGrp="1"/>
          </p:cNvSpPr>
          <p:nvPr>
            <p:ph type="media" sz="quarter" idx="11" hasCustomPrompt="1"/>
          </p:nvPr>
        </p:nvSpPr>
        <p:spPr>
          <a:xfrm>
            <a:off x="228600" y="819149"/>
            <a:ext cx="8686800" cy="3931445"/>
          </a:xfrm>
          <a:prstGeom prst="rect">
            <a:avLst/>
          </a:prstGeom>
        </p:spPr>
        <p:txBody>
          <a:bodyPr/>
          <a:lstStyle>
            <a:lvl1pPr>
              <a:defRPr baseline="0"/>
            </a:lvl1pPr>
          </a:lstStyle>
          <a:p>
            <a:r>
              <a:rPr lang="en-US" dirty="0"/>
              <a:t>Use to insert video files</a:t>
            </a:r>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906811" y="220048"/>
            <a:ext cx="1084789" cy="390524"/>
          </a:xfrm>
          <a:prstGeom prst="rect">
            <a:avLst/>
          </a:prstGeom>
        </p:spPr>
      </p:pic>
      <p:sp>
        <p:nvSpPr>
          <p:cNvPr id="9" name="Text Placeholder 4"/>
          <p:cNvSpPr>
            <a:spLocks noGrp="1"/>
          </p:cNvSpPr>
          <p:nvPr>
            <p:ph type="body" sz="quarter" idx="14" hasCustomPrompt="1"/>
          </p:nvPr>
        </p:nvSpPr>
        <p:spPr>
          <a:xfrm>
            <a:off x="140676" y="4781550"/>
            <a:ext cx="8850923" cy="285750"/>
          </a:xfrm>
          <a:prstGeom prst="rect">
            <a:avLst/>
          </a:prstGeom>
        </p:spPr>
        <p:txBody>
          <a:bodyPr/>
          <a:lstStyle>
            <a:lvl1pPr marL="112712" indent="0">
              <a:buNone/>
              <a:defRPr sz="1400" baseline="0"/>
            </a:lvl1pPr>
          </a:lstStyle>
          <a:p>
            <a:pPr lvl="0"/>
            <a:r>
              <a:rPr lang="en-US" sz="1400" dirty="0"/>
              <a:t>Use this box for source/credit information</a:t>
            </a:r>
            <a:endParaRPr lang="en-US" dirty="0"/>
          </a:p>
        </p:txBody>
      </p:sp>
      <p:sp>
        <p:nvSpPr>
          <p:cNvPr id="8" name="Text Placeholder 12"/>
          <p:cNvSpPr>
            <a:spLocks noGrp="1"/>
          </p:cNvSpPr>
          <p:nvPr>
            <p:ph type="body" sz="quarter" idx="10" hasCustomPrompt="1"/>
          </p:nvPr>
        </p:nvSpPr>
        <p:spPr>
          <a:xfrm>
            <a:off x="1371600" y="119064"/>
            <a:ext cx="6400800" cy="592491"/>
          </a:xfrm>
          <a:prstGeom prst="rect">
            <a:avLst/>
          </a:prstGeom>
        </p:spPr>
        <p:txBody>
          <a:bodyPr/>
          <a:lstStyle>
            <a:lvl1pPr marL="112712" indent="0" algn="ctr">
              <a:buNone/>
              <a:defRPr baseline="0">
                <a:solidFill>
                  <a:srgbClr val="003399"/>
                </a:solidFill>
              </a:defRPr>
            </a:lvl1pPr>
          </a:lstStyle>
          <a:p>
            <a:pPr lvl="0"/>
            <a:r>
              <a:rPr lang="en-US" dirty="0"/>
              <a:t>Slide Title</a:t>
            </a:r>
          </a:p>
        </p:txBody>
      </p:sp>
    </p:spTree>
    <p:extLst>
      <p:ext uri="{BB962C8B-B14F-4D97-AF65-F5344CB8AC3E}">
        <p14:creationId xmlns:p14="http://schemas.microsoft.com/office/powerpoint/2010/main" val="3220792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ection Break 1">
    <p:spTree>
      <p:nvGrpSpPr>
        <p:cNvPr id="1" name=""/>
        <p:cNvGrpSpPr/>
        <p:nvPr/>
      </p:nvGrpSpPr>
      <p:grpSpPr>
        <a:xfrm>
          <a:off x="0" y="0"/>
          <a:ext cx="0" cy="0"/>
          <a:chOff x="0" y="0"/>
          <a:chExt cx="0" cy="0"/>
        </a:xfrm>
      </p:grpSpPr>
      <p:sp>
        <p:nvSpPr>
          <p:cNvPr id="2" name="Rectangle 1"/>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anual Input 6"/>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nual Input 8"/>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1"/>
          <p:cNvSpPr>
            <a:spLocks noGrp="1"/>
          </p:cNvSpPr>
          <p:nvPr>
            <p:ph type="sldNum" sz="quarter" idx="4"/>
          </p:nvPr>
        </p:nvSpPr>
        <p:spPr>
          <a:xfrm>
            <a:off x="8229600" y="196453"/>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247001" y="675628"/>
            <a:ext cx="1860208" cy="669675"/>
          </a:xfrm>
          <a:prstGeom prst="rect">
            <a:avLst/>
          </a:prstGeom>
        </p:spPr>
      </p:pic>
      <p:sp>
        <p:nvSpPr>
          <p:cNvPr id="5" name="Striped Right Arrow 4"/>
          <p:cNvSpPr/>
          <p:nvPr userDrawn="1"/>
        </p:nvSpPr>
        <p:spPr>
          <a:xfrm>
            <a:off x="1363462" y="1885950"/>
            <a:ext cx="6629400" cy="1828800"/>
          </a:xfrm>
          <a:prstGeom prst="stripedRightArrow">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 Placeholder 12"/>
          <p:cNvSpPr>
            <a:spLocks noGrp="1"/>
          </p:cNvSpPr>
          <p:nvPr>
            <p:ph type="body" sz="quarter" idx="10" hasCustomPrompt="1"/>
          </p:nvPr>
        </p:nvSpPr>
        <p:spPr>
          <a:xfrm>
            <a:off x="1998216" y="2495550"/>
            <a:ext cx="4876800" cy="609600"/>
          </a:xfrm>
          <a:prstGeom prst="rect">
            <a:avLst/>
          </a:prstGeom>
        </p:spPr>
        <p:txBody>
          <a:bodyPr/>
          <a:lstStyle>
            <a:lvl1pPr marL="112712" indent="0" algn="ctr">
              <a:buNone/>
              <a:defRPr b="1" baseline="0">
                <a:solidFill>
                  <a:schemeClr val="bg1"/>
                </a:solidFill>
                <a:effectLst/>
              </a:defRPr>
            </a:lvl1pPr>
          </a:lstStyle>
          <a:p>
            <a:pPr lvl="0"/>
            <a:r>
              <a:rPr lang="en-US" dirty="0"/>
              <a:t>Insert Section Title Here</a:t>
            </a:r>
          </a:p>
        </p:txBody>
      </p:sp>
    </p:spTree>
    <p:extLst>
      <p:ext uri="{BB962C8B-B14F-4D97-AF65-F5344CB8AC3E}">
        <p14:creationId xmlns:p14="http://schemas.microsoft.com/office/powerpoint/2010/main" val="129294485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Section Break 2">
    <p:spTree>
      <p:nvGrpSpPr>
        <p:cNvPr id="1" name=""/>
        <p:cNvGrpSpPr/>
        <p:nvPr/>
      </p:nvGrpSpPr>
      <p:grpSpPr>
        <a:xfrm>
          <a:off x="0" y="0"/>
          <a:ext cx="0" cy="0"/>
          <a:chOff x="0" y="0"/>
          <a:chExt cx="0" cy="0"/>
        </a:xfrm>
      </p:grpSpPr>
      <p:sp>
        <p:nvSpPr>
          <p:cNvPr id="3" name="Rectangle 2"/>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Manual Input 3"/>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Manual Input 4"/>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11"/>
          <p:cNvSpPr>
            <a:spLocks noGrp="1"/>
          </p:cNvSpPr>
          <p:nvPr>
            <p:ph type="sldNum" sz="quarter" idx="4"/>
          </p:nvPr>
        </p:nvSpPr>
        <p:spPr>
          <a:xfrm>
            <a:off x="8229600" y="202223"/>
            <a:ext cx="762000" cy="26807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sp>
        <p:nvSpPr>
          <p:cNvPr id="9" name="Text Placeholder 12"/>
          <p:cNvSpPr>
            <a:spLocks noGrp="1"/>
          </p:cNvSpPr>
          <p:nvPr>
            <p:ph type="body" sz="quarter" idx="11" hasCustomPrompt="1"/>
          </p:nvPr>
        </p:nvSpPr>
        <p:spPr>
          <a:xfrm>
            <a:off x="1371600" y="3867150"/>
            <a:ext cx="6400800" cy="592491"/>
          </a:xfrm>
          <a:prstGeom prst="rect">
            <a:avLst/>
          </a:prstGeom>
        </p:spPr>
        <p:txBody>
          <a:bodyPr/>
          <a:lstStyle>
            <a:lvl1pPr marL="112712" indent="0" algn="ctr">
              <a:buNone/>
              <a:defRPr baseline="0">
                <a:solidFill>
                  <a:srgbClr val="003399"/>
                </a:solidFill>
              </a:defRPr>
            </a:lvl1pPr>
          </a:lstStyle>
          <a:p>
            <a:pPr lvl="0"/>
            <a:r>
              <a:rPr lang="en-US" dirty="0"/>
              <a:t>Section Title</a:t>
            </a:r>
          </a:p>
        </p:txBody>
      </p:sp>
      <p:sp>
        <p:nvSpPr>
          <p:cNvPr id="11" name="Picture Placeholder 20"/>
          <p:cNvSpPr>
            <a:spLocks noGrp="1"/>
          </p:cNvSpPr>
          <p:nvPr>
            <p:ph type="pic" sz="quarter" idx="12" hasCustomPrompt="1"/>
          </p:nvPr>
        </p:nvSpPr>
        <p:spPr>
          <a:xfrm>
            <a:off x="1028700" y="727312"/>
            <a:ext cx="7086600" cy="2902683"/>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Insert picture here from H:/Powerpoint_Templates/PPT Photos for Title Slide. Click on photo icon in this box to begin.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pic>
        <p:nvPicPr>
          <p:cNvPr id="12" name="Picture 1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61924"/>
            <a:ext cx="1434854" cy="516548"/>
          </a:xfrm>
          <a:prstGeom prst="rect">
            <a:avLst/>
          </a:prstGeom>
        </p:spPr>
      </p:pic>
      <p:sp>
        <p:nvSpPr>
          <p:cNvPr id="13" name="Text Placeholder 4"/>
          <p:cNvSpPr>
            <a:spLocks noGrp="1"/>
          </p:cNvSpPr>
          <p:nvPr>
            <p:ph type="body" sz="quarter" idx="14" hasCustomPrompt="1"/>
          </p:nvPr>
        </p:nvSpPr>
        <p:spPr>
          <a:xfrm>
            <a:off x="140676" y="4781550"/>
            <a:ext cx="8850923" cy="285750"/>
          </a:xfrm>
          <a:prstGeom prst="rect">
            <a:avLst/>
          </a:prstGeom>
        </p:spPr>
        <p:txBody>
          <a:bodyPr/>
          <a:lstStyle>
            <a:lvl1pPr marL="112712" indent="0">
              <a:buNone/>
              <a:defRPr sz="1400" baseline="0"/>
            </a:lvl1pPr>
          </a:lstStyle>
          <a:p>
            <a:pPr lvl="0"/>
            <a:r>
              <a:rPr lang="en-US" sz="1400" dirty="0"/>
              <a:t>Use this box for source/credit information</a:t>
            </a:r>
            <a:endParaRPr lang="en-US" dirty="0"/>
          </a:p>
        </p:txBody>
      </p:sp>
    </p:spTree>
    <p:extLst>
      <p:ext uri="{BB962C8B-B14F-4D97-AF65-F5344CB8AC3E}">
        <p14:creationId xmlns:p14="http://schemas.microsoft.com/office/powerpoint/2010/main" val="264847208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Break 3">
    <p:spTree>
      <p:nvGrpSpPr>
        <p:cNvPr id="1" name=""/>
        <p:cNvGrpSpPr/>
        <p:nvPr/>
      </p:nvGrpSpPr>
      <p:grpSpPr>
        <a:xfrm>
          <a:off x="0" y="0"/>
          <a:ext cx="0" cy="0"/>
          <a:chOff x="0" y="0"/>
          <a:chExt cx="0" cy="0"/>
        </a:xfrm>
      </p:grpSpPr>
      <p:sp>
        <p:nvSpPr>
          <p:cNvPr id="3" name="Rectangle 2"/>
          <p:cNvSpPr/>
          <p:nvPr userDrawn="1"/>
        </p:nvSpPr>
        <p:spPr>
          <a:xfrm>
            <a:off x="0" y="447675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Manual Input 3"/>
          <p:cNvSpPr/>
          <p:nvPr userDrawn="1"/>
        </p:nvSpPr>
        <p:spPr>
          <a:xfrm rot="16200000">
            <a:off x="7663926" y="3670824"/>
            <a:ext cx="657872"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Manual Input 4"/>
          <p:cNvSpPr/>
          <p:nvPr userDrawn="1"/>
        </p:nvSpPr>
        <p:spPr>
          <a:xfrm rot="16200000">
            <a:off x="7791450" y="3773194"/>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11"/>
          <p:cNvSpPr>
            <a:spLocks noGrp="1"/>
          </p:cNvSpPr>
          <p:nvPr>
            <p:ph type="sldNum" sz="quarter" idx="4"/>
          </p:nvPr>
        </p:nvSpPr>
        <p:spPr>
          <a:xfrm>
            <a:off x="8229600" y="4673203"/>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sp>
        <p:nvSpPr>
          <p:cNvPr id="9" name="Text Placeholder 12"/>
          <p:cNvSpPr>
            <a:spLocks noGrp="1"/>
          </p:cNvSpPr>
          <p:nvPr>
            <p:ph type="body" sz="quarter" idx="11" hasCustomPrompt="1"/>
          </p:nvPr>
        </p:nvSpPr>
        <p:spPr>
          <a:xfrm>
            <a:off x="5105400" y="1428750"/>
            <a:ext cx="3352800" cy="592491"/>
          </a:xfrm>
          <a:prstGeom prst="rect">
            <a:avLst/>
          </a:prstGeom>
        </p:spPr>
        <p:txBody>
          <a:bodyPr/>
          <a:lstStyle>
            <a:lvl1pPr marL="112712" indent="0" algn="ctr">
              <a:buNone/>
              <a:defRPr baseline="0">
                <a:solidFill>
                  <a:srgbClr val="003399"/>
                </a:solidFill>
              </a:defRPr>
            </a:lvl1pPr>
          </a:lstStyle>
          <a:p>
            <a:pPr lvl="0"/>
            <a:r>
              <a:rPr lang="en-US" dirty="0"/>
              <a:t>Section Title</a:t>
            </a:r>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5851696" y="309938"/>
            <a:ext cx="1860208" cy="669675"/>
          </a:xfrm>
          <a:prstGeom prst="rect">
            <a:avLst/>
          </a:prstGeom>
        </p:spPr>
      </p:pic>
      <p:sp>
        <p:nvSpPr>
          <p:cNvPr id="11" name="Picture Placeholder 3"/>
          <p:cNvSpPr>
            <a:spLocks noGrp="1"/>
          </p:cNvSpPr>
          <p:nvPr>
            <p:ph type="pic" sz="quarter" idx="13" hasCustomPrompt="1"/>
          </p:nvPr>
        </p:nvSpPr>
        <p:spPr>
          <a:xfrm>
            <a:off x="152400" y="209549"/>
            <a:ext cx="4419600" cy="4143375"/>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tx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Insert picture here from H:/Powerpoint_Templates/PPT Photos for Title Slide. Click on photo icon in this box to begin.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a:p>
          <a:p>
            <a:endParaRPr lang="en-US" dirty="0"/>
          </a:p>
        </p:txBody>
      </p:sp>
    </p:spTree>
    <p:extLst>
      <p:ext uri="{BB962C8B-B14F-4D97-AF65-F5344CB8AC3E}">
        <p14:creationId xmlns:p14="http://schemas.microsoft.com/office/powerpoint/2010/main" val="402885086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ection Break 4">
    <p:spTree>
      <p:nvGrpSpPr>
        <p:cNvPr id="1" name=""/>
        <p:cNvGrpSpPr/>
        <p:nvPr/>
      </p:nvGrpSpPr>
      <p:grpSpPr>
        <a:xfrm>
          <a:off x="0" y="0"/>
          <a:ext cx="0" cy="0"/>
          <a:chOff x="0" y="0"/>
          <a:chExt cx="0" cy="0"/>
        </a:xfrm>
      </p:grpSpPr>
      <p:sp>
        <p:nvSpPr>
          <p:cNvPr id="4" name="Text Placeholder 12"/>
          <p:cNvSpPr>
            <a:spLocks noGrp="1"/>
          </p:cNvSpPr>
          <p:nvPr>
            <p:ph type="body" sz="quarter" idx="11" hasCustomPrompt="1"/>
          </p:nvPr>
        </p:nvSpPr>
        <p:spPr>
          <a:xfrm>
            <a:off x="2438400" y="1962150"/>
            <a:ext cx="6096000" cy="905845"/>
          </a:xfrm>
          <a:prstGeom prst="rect">
            <a:avLst/>
          </a:prstGeom>
        </p:spPr>
        <p:txBody>
          <a:bodyPr/>
          <a:lstStyle>
            <a:lvl1pPr marL="112712" indent="0" algn="ctr">
              <a:buNone/>
              <a:defRPr baseline="0">
                <a:solidFill>
                  <a:srgbClr val="003399"/>
                </a:solidFill>
              </a:defRPr>
            </a:lvl1pPr>
          </a:lstStyle>
          <a:p>
            <a:pPr lvl="0"/>
            <a:r>
              <a:rPr lang="en-US" dirty="0"/>
              <a:t>Section Title</a:t>
            </a:r>
          </a:p>
        </p:txBody>
      </p:sp>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4324350"/>
            <a:ext cx="1860208" cy="669675"/>
          </a:xfrm>
          <a:prstGeom prst="rect">
            <a:avLst/>
          </a:prstGeom>
        </p:spPr>
      </p:pic>
      <p:sp>
        <p:nvSpPr>
          <p:cNvPr id="7" name="Rectangle 6"/>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anual Input 7"/>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nual Input 8"/>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11"/>
          <p:cNvSpPr>
            <a:spLocks noGrp="1"/>
          </p:cNvSpPr>
          <p:nvPr>
            <p:ph type="sldNum" sz="quarter" idx="4"/>
          </p:nvPr>
        </p:nvSpPr>
        <p:spPr>
          <a:xfrm>
            <a:off x="8229600" y="196453"/>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000" y="0"/>
            <a:ext cx="1315954" cy="5143500"/>
          </a:xfrm>
          <a:prstGeom prst="rect">
            <a:avLst/>
          </a:prstGeom>
        </p:spPr>
      </p:pic>
    </p:spTree>
    <p:extLst>
      <p:ext uri="{BB962C8B-B14F-4D97-AF65-F5344CB8AC3E}">
        <p14:creationId xmlns:p14="http://schemas.microsoft.com/office/powerpoint/2010/main" val="1728637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Closing Slide 1">
    <p:spTree>
      <p:nvGrpSpPr>
        <p:cNvPr id="1" name=""/>
        <p:cNvGrpSpPr/>
        <p:nvPr/>
      </p:nvGrpSpPr>
      <p:grpSpPr>
        <a:xfrm>
          <a:off x="0" y="0"/>
          <a:ext cx="0" cy="0"/>
          <a:chOff x="0" y="0"/>
          <a:chExt cx="0" cy="0"/>
        </a:xfrm>
      </p:grpSpPr>
      <p:sp>
        <p:nvSpPr>
          <p:cNvPr id="7" name="Table Placeholder 6"/>
          <p:cNvSpPr>
            <a:spLocks noGrp="1"/>
          </p:cNvSpPr>
          <p:nvPr>
            <p:ph type="tbl" sz="quarter" idx="10" hasCustomPrompt="1"/>
          </p:nvPr>
        </p:nvSpPr>
        <p:spPr>
          <a:xfrm>
            <a:off x="897848" y="3265003"/>
            <a:ext cx="7507986" cy="1772863"/>
          </a:xfrm>
          <a:prstGeom prst="rect">
            <a:avLst/>
          </a:prstGeom>
        </p:spPr>
        <p:txBody>
          <a:bodyPr/>
          <a:lstStyle>
            <a:lvl1pPr>
              <a:defRPr sz="2800" baseline="0"/>
            </a:lvl1pPr>
          </a:lstStyle>
          <a:p>
            <a:r>
              <a:rPr lang="en-US" dirty="0"/>
              <a:t>Names</a:t>
            </a:r>
          </a:p>
          <a:p>
            <a:r>
              <a:rPr lang="en-US" dirty="0"/>
              <a:t>Section</a:t>
            </a:r>
          </a:p>
          <a:p>
            <a:r>
              <a:rPr lang="en-US" dirty="0"/>
              <a:t>Phone number &amp; Email address</a:t>
            </a:r>
          </a:p>
        </p:txBody>
      </p:sp>
      <p:sp>
        <p:nvSpPr>
          <p:cNvPr id="9" name="Picture Placeholder 20"/>
          <p:cNvSpPr>
            <a:spLocks noGrp="1"/>
          </p:cNvSpPr>
          <p:nvPr>
            <p:ph type="pic" sz="quarter" idx="12" hasCustomPrompt="1"/>
          </p:nvPr>
        </p:nvSpPr>
        <p:spPr>
          <a:xfrm>
            <a:off x="797191" y="0"/>
            <a:ext cx="7709300" cy="3191392"/>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atin typeface="+mn-lt"/>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Insert picture here from H:/Powerpoint_Templates/PPT Photos for Title Slide. Click on photo icon in this box to begin.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304800" y="3409950"/>
            <a:ext cx="354156" cy="1274962"/>
          </a:xfrm>
          <a:prstGeom prst="rect">
            <a:avLst/>
          </a:prstGeom>
        </p:spPr>
      </p:pic>
    </p:spTree>
    <p:extLst>
      <p:ext uri="{BB962C8B-B14F-4D97-AF65-F5344CB8AC3E}">
        <p14:creationId xmlns:p14="http://schemas.microsoft.com/office/powerpoint/2010/main" val="10369605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Closing Slide 2">
    <p:spTree>
      <p:nvGrpSpPr>
        <p:cNvPr id="1" name=""/>
        <p:cNvGrpSpPr/>
        <p:nvPr/>
      </p:nvGrpSpPr>
      <p:grpSpPr>
        <a:xfrm>
          <a:off x="0" y="0"/>
          <a:ext cx="0" cy="0"/>
          <a:chOff x="0" y="0"/>
          <a:chExt cx="0" cy="0"/>
        </a:xfrm>
      </p:grpSpPr>
      <p:sp>
        <p:nvSpPr>
          <p:cNvPr id="14" name="Text Placeholder 12"/>
          <p:cNvSpPr>
            <a:spLocks noGrp="1"/>
          </p:cNvSpPr>
          <p:nvPr>
            <p:ph type="body" sz="quarter" idx="11" hasCustomPrompt="1"/>
          </p:nvPr>
        </p:nvSpPr>
        <p:spPr>
          <a:xfrm>
            <a:off x="2362200" y="3185816"/>
            <a:ext cx="6400800" cy="1900534"/>
          </a:xfrm>
          <a:prstGeom prst="rect">
            <a:avLst/>
          </a:prstGeom>
        </p:spPr>
        <p:txBody>
          <a:bodyPr/>
          <a:lstStyle>
            <a:lvl1pPr marL="112712" indent="0" algn="ctr">
              <a:buNone/>
              <a:defRPr sz="1800" baseline="0">
                <a:solidFill>
                  <a:srgbClr val="003399"/>
                </a:solidFill>
              </a:defRPr>
            </a:lvl1pPr>
          </a:lstStyle>
          <a:p>
            <a:pPr lvl="0"/>
            <a:r>
              <a:rPr lang="en-US" dirty="0"/>
              <a:t>Name</a:t>
            </a:r>
          </a:p>
          <a:p>
            <a:pPr lvl="0"/>
            <a:r>
              <a:rPr lang="en-US" dirty="0"/>
              <a:t>Title</a:t>
            </a:r>
          </a:p>
          <a:p>
            <a:pPr lvl="0"/>
            <a:r>
              <a:rPr lang="en-US" dirty="0"/>
              <a:t>Section</a:t>
            </a:r>
          </a:p>
          <a:p>
            <a:pPr lvl="0"/>
            <a:r>
              <a:rPr lang="en-US" dirty="0"/>
              <a:t>Email</a:t>
            </a:r>
          </a:p>
          <a:p>
            <a:pPr lvl="0"/>
            <a:r>
              <a:rPr lang="en-US" dirty="0"/>
              <a:t>Phone</a:t>
            </a:r>
          </a:p>
        </p:txBody>
      </p:sp>
      <p:sp>
        <p:nvSpPr>
          <p:cNvPr id="3" name="TextBox 2"/>
          <p:cNvSpPr txBox="1"/>
          <p:nvPr userDrawn="1"/>
        </p:nvSpPr>
        <p:spPr>
          <a:xfrm>
            <a:off x="2637775" y="2724151"/>
            <a:ext cx="5867400" cy="461665"/>
          </a:xfrm>
          <a:prstGeom prst="rect">
            <a:avLst/>
          </a:prstGeom>
          <a:noFill/>
        </p:spPr>
        <p:txBody>
          <a:bodyPr wrap="square" rtlCol="0">
            <a:spAutoFit/>
          </a:bodyPr>
          <a:lstStyle/>
          <a:p>
            <a:pPr algn="ctr"/>
            <a:r>
              <a:rPr lang="en-US" sz="2400" b="1" dirty="0"/>
              <a:t>Contact</a:t>
            </a:r>
          </a:p>
        </p:txBody>
      </p:sp>
      <p:sp>
        <p:nvSpPr>
          <p:cNvPr id="16" name="Picture Placeholder 20"/>
          <p:cNvSpPr>
            <a:spLocks noGrp="1"/>
          </p:cNvSpPr>
          <p:nvPr>
            <p:ph type="pic" sz="quarter" idx="12" hasCustomPrompt="1"/>
          </p:nvPr>
        </p:nvSpPr>
        <p:spPr>
          <a:xfrm>
            <a:off x="2106965" y="1"/>
            <a:ext cx="7031855" cy="272415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Insert picture here from H:/Powerpoint_Templates/PPT Photos for Title Slide. Click on photo icon in this box to begin.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endParaRPr lang="en-US" dirty="0"/>
          </a:p>
        </p:txBody>
      </p:sp>
      <p:sp>
        <p:nvSpPr>
          <p:cNvPr id="6" name="Right Triangle 5"/>
          <p:cNvSpPr/>
          <p:nvPr userDrawn="1"/>
        </p:nvSpPr>
        <p:spPr>
          <a:xfrm rot="5400000">
            <a:off x="-1521758" y="1514777"/>
            <a:ext cx="5143637" cy="2113809"/>
          </a:xfrm>
          <a:prstGeom prst="rtTriangl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p:cNvSpPr/>
          <p:nvPr userDrawn="1"/>
        </p:nvSpPr>
        <p:spPr>
          <a:xfrm rot="16200000" flipV="1">
            <a:off x="-1470249" y="1463451"/>
            <a:ext cx="5143637" cy="221645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pic>
        <p:nvPicPr>
          <p:cNvPr id="19" name="Picture 1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4265002"/>
            <a:ext cx="1434854" cy="516548"/>
          </a:xfrm>
          <a:prstGeom prst="rect">
            <a:avLst/>
          </a:prstGeom>
        </p:spPr>
      </p:pic>
    </p:spTree>
    <p:extLst>
      <p:ext uri="{BB962C8B-B14F-4D97-AF65-F5344CB8AC3E}">
        <p14:creationId xmlns:p14="http://schemas.microsoft.com/office/powerpoint/2010/main" val="311997282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1_Closing Slide 2">
    <p:spTree>
      <p:nvGrpSpPr>
        <p:cNvPr id="1" name=""/>
        <p:cNvGrpSpPr/>
        <p:nvPr/>
      </p:nvGrpSpPr>
      <p:grpSpPr>
        <a:xfrm>
          <a:off x="0" y="0"/>
          <a:ext cx="0" cy="0"/>
          <a:chOff x="0" y="0"/>
          <a:chExt cx="0" cy="0"/>
        </a:xfrm>
      </p:grpSpPr>
      <p:sp>
        <p:nvSpPr>
          <p:cNvPr id="14" name="Text Placeholder 12"/>
          <p:cNvSpPr>
            <a:spLocks noGrp="1"/>
          </p:cNvSpPr>
          <p:nvPr>
            <p:ph type="body" sz="quarter" idx="11" hasCustomPrompt="1"/>
          </p:nvPr>
        </p:nvSpPr>
        <p:spPr>
          <a:xfrm>
            <a:off x="2286000" y="2952750"/>
            <a:ext cx="6400800" cy="2063852"/>
          </a:xfrm>
          <a:prstGeom prst="rect">
            <a:avLst/>
          </a:prstGeom>
        </p:spPr>
        <p:txBody>
          <a:bodyPr/>
          <a:lstStyle>
            <a:lvl1pPr marL="112712" indent="0" algn="ctr">
              <a:buNone/>
              <a:defRPr sz="1800" baseline="0">
                <a:solidFill>
                  <a:srgbClr val="003399"/>
                </a:solidFill>
              </a:defRPr>
            </a:lvl1pPr>
          </a:lstStyle>
          <a:p>
            <a:pPr lvl="0"/>
            <a:r>
              <a:rPr lang="en-US" dirty="0"/>
              <a:t>Name</a:t>
            </a:r>
          </a:p>
          <a:p>
            <a:pPr lvl="0"/>
            <a:r>
              <a:rPr lang="en-US" dirty="0"/>
              <a:t>Title</a:t>
            </a:r>
          </a:p>
          <a:p>
            <a:pPr lvl="0"/>
            <a:r>
              <a:rPr lang="en-US" dirty="0"/>
              <a:t>Section</a:t>
            </a:r>
          </a:p>
          <a:p>
            <a:pPr lvl="0"/>
            <a:r>
              <a:rPr lang="en-US" dirty="0"/>
              <a:t>Email</a:t>
            </a:r>
          </a:p>
          <a:p>
            <a:pPr lvl="0"/>
            <a:r>
              <a:rPr lang="en-US" dirty="0"/>
              <a:t>Phone</a:t>
            </a:r>
          </a:p>
        </p:txBody>
      </p:sp>
      <p:sp>
        <p:nvSpPr>
          <p:cNvPr id="6" name="Right Triangle 5"/>
          <p:cNvSpPr/>
          <p:nvPr userDrawn="1"/>
        </p:nvSpPr>
        <p:spPr>
          <a:xfrm rot="5400000">
            <a:off x="-1521758" y="1514777"/>
            <a:ext cx="5143637" cy="2113809"/>
          </a:xfrm>
          <a:prstGeom prst="rtTriangle">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ight Triangle 20"/>
          <p:cNvSpPr/>
          <p:nvPr userDrawn="1"/>
        </p:nvSpPr>
        <p:spPr>
          <a:xfrm rot="16200000" flipV="1">
            <a:off x="-1470249" y="1482502"/>
            <a:ext cx="5143637" cy="2216459"/>
          </a:xfrm>
          <a:prstGeom prst="rtTriangl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a:p>
        </p:txBody>
      </p:sp>
      <p:sp>
        <p:nvSpPr>
          <p:cNvPr id="16" name="Picture Placeholder 20"/>
          <p:cNvSpPr>
            <a:spLocks noGrp="1"/>
          </p:cNvSpPr>
          <p:nvPr>
            <p:ph type="pic" sz="quarter" idx="12" hasCustomPrompt="1"/>
          </p:nvPr>
        </p:nvSpPr>
        <p:spPr>
          <a:xfrm>
            <a:off x="2106965" y="1"/>
            <a:ext cx="6808435" cy="2724149"/>
          </a:xfrm>
          <a:prstGeom prst="rect">
            <a:avLst/>
          </a:prstGeom>
        </p:spPr>
        <p:txBody>
          <a:bodyPr/>
          <a:lstStyle>
            <a:lvl1pPr marL="0" marR="0" indent="0" algn="r" defTabSz="914400" rtl="0" eaLnBrk="1" fontAlgn="auto" latinLnBrk="0" hangingPunct="1">
              <a:lnSpc>
                <a:spcPct val="100000"/>
              </a:lnSpc>
              <a:spcBef>
                <a:spcPct val="20000"/>
              </a:spcBef>
              <a:spcAft>
                <a:spcPts val="0"/>
              </a:spcAft>
              <a:buClrTx/>
              <a:buSzTx/>
              <a:buFont typeface="Arial" panose="020B0604020202020204" pitchFamily="34" charset="0"/>
              <a:buNone/>
              <a:tabLst/>
              <a:defRPr sz="2000" baseline="0">
                <a:latin typeface="+mn-lt"/>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Insert picture here from H:/Powerpoint_Templates/PPT Photos for Title Slide. Click on photo icon in this box to begin. </a:t>
            </a:r>
            <a:r>
              <a:rPr lang="en-US" sz="2000" b="1" dirty="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20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4265002"/>
            <a:ext cx="1434854" cy="516548"/>
          </a:xfrm>
          <a:prstGeom prst="rect">
            <a:avLst/>
          </a:prstGeom>
        </p:spPr>
      </p:pic>
    </p:spTree>
    <p:extLst>
      <p:ext uri="{BB962C8B-B14F-4D97-AF65-F5344CB8AC3E}">
        <p14:creationId xmlns:p14="http://schemas.microsoft.com/office/powerpoint/2010/main" val="245686563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2">
    <p:spTree>
      <p:nvGrpSpPr>
        <p:cNvPr id="1" name=""/>
        <p:cNvGrpSpPr/>
        <p:nvPr/>
      </p:nvGrpSpPr>
      <p:grpSpPr>
        <a:xfrm>
          <a:off x="0" y="0"/>
          <a:ext cx="0" cy="0"/>
          <a:chOff x="0" y="0"/>
          <a:chExt cx="0" cy="0"/>
        </a:xfrm>
      </p:grpSpPr>
      <p:sp>
        <p:nvSpPr>
          <p:cNvPr id="5" name="Rectangle 4"/>
          <p:cNvSpPr/>
          <p:nvPr userDrawn="1"/>
        </p:nvSpPr>
        <p:spPr>
          <a:xfrm>
            <a:off x="3657600" y="2724150"/>
            <a:ext cx="5486400" cy="241935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userDrawn="1"/>
        </p:nvSpPr>
        <p:spPr>
          <a:xfrm>
            <a:off x="0" y="2724150"/>
            <a:ext cx="3657600" cy="2419350"/>
          </a:xfrm>
          <a:prstGeom prst="rect">
            <a:avLst/>
          </a:prstGeom>
          <a:solidFill>
            <a:schemeClr val="tx2">
              <a:lumMod val="75000"/>
            </a:schemeClr>
          </a:solidFill>
          <a:ln>
            <a:solidFill>
              <a:schemeClr val="tx2">
                <a:lumMod val="75000"/>
              </a:schemeClr>
            </a:solid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6591300" y="476504"/>
            <a:ext cx="2362200" cy="850392"/>
          </a:xfrm>
          <a:prstGeom prst="rect">
            <a:avLst/>
          </a:prstGeom>
        </p:spPr>
      </p:pic>
      <p:sp>
        <p:nvSpPr>
          <p:cNvPr id="12" name="Picture Placeholder 20"/>
          <p:cNvSpPr>
            <a:spLocks noGrp="1"/>
          </p:cNvSpPr>
          <p:nvPr>
            <p:ph type="pic" sz="quarter" idx="14" hasCustomPrompt="1"/>
          </p:nvPr>
        </p:nvSpPr>
        <p:spPr>
          <a:xfrm>
            <a:off x="402764" y="2758032"/>
            <a:ext cx="5823872" cy="2385468"/>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400" b="0" baseline="0">
                <a:solidFill>
                  <a:schemeClr val="bg1"/>
                </a:solidFill>
              </a:defRPr>
            </a:lvl1pPr>
          </a:lstStyle>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dirty="0"/>
              <a:t>Insert picture here from H:/Powerpoint_Templates/PPT Photos for Title Slide. Click on photo icon in this box to begin.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13" name="Text Placeholder 2"/>
          <p:cNvSpPr>
            <a:spLocks noGrp="1"/>
          </p:cNvSpPr>
          <p:nvPr>
            <p:ph type="body" sz="quarter" idx="15" hasCustomPrompt="1"/>
          </p:nvPr>
        </p:nvSpPr>
        <p:spPr>
          <a:xfrm>
            <a:off x="1000125" y="1701800"/>
            <a:ext cx="4629150" cy="914400"/>
          </a:xfrm>
          <a:prstGeom prst="rect">
            <a:avLst/>
          </a:prstGeom>
        </p:spPr>
        <p:txBody>
          <a:bodyPr anchor="ctr" anchorCtr="0">
            <a:normAutofit/>
          </a:bodyPr>
          <a:lstStyle>
            <a:lvl1pPr marL="0" indent="0" algn="ctr">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Name/Section</a:t>
            </a:r>
          </a:p>
        </p:txBody>
      </p:sp>
      <p:sp>
        <p:nvSpPr>
          <p:cNvPr id="15" name="Title 9"/>
          <p:cNvSpPr>
            <a:spLocks noGrp="1"/>
          </p:cNvSpPr>
          <p:nvPr>
            <p:ph type="title" hasCustomPrompt="1"/>
          </p:nvPr>
        </p:nvSpPr>
        <p:spPr>
          <a:xfrm>
            <a:off x="402764" y="148999"/>
            <a:ext cx="5753100" cy="1444851"/>
          </a:xfrm>
        </p:spPr>
        <p:txBody>
          <a:bodyPr/>
          <a:lstStyle>
            <a:lvl1pPr>
              <a:defRPr/>
            </a:lvl1pPr>
          </a:lstStyle>
          <a:p>
            <a:r>
              <a:rPr lang="en-US" dirty="0"/>
              <a:t>Click to enter Title</a:t>
            </a:r>
          </a:p>
        </p:txBody>
      </p:sp>
      <p:sp>
        <p:nvSpPr>
          <p:cNvPr id="16" name="Text Placeholder 16"/>
          <p:cNvSpPr>
            <a:spLocks noGrp="1"/>
          </p:cNvSpPr>
          <p:nvPr>
            <p:ph type="body" sz="quarter" idx="13" hasCustomPrompt="1"/>
          </p:nvPr>
        </p:nvSpPr>
        <p:spPr>
          <a:xfrm>
            <a:off x="6781800" y="4476750"/>
            <a:ext cx="1981200" cy="381000"/>
          </a:xfr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dirty="0"/>
              <a:t>Date</a:t>
            </a:r>
          </a:p>
        </p:txBody>
      </p:sp>
    </p:spTree>
    <p:extLst>
      <p:ext uri="{BB962C8B-B14F-4D97-AF65-F5344CB8AC3E}">
        <p14:creationId xmlns:p14="http://schemas.microsoft.com/office/powerpoint/2010/main" val="1401982591"/>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Closing Slide for Section">
    <p:spTree>
      <p:nvGrpSpPr>
        <p:cNvPr id="1" name=""/>
        <p:cNvGrpSpPr/>
        <p:nvPr/>
      </p:nvGrpSpPr>
      <p:grpSpPr>
        <a:xfrm>
          <a:off x="0" y="0"/>
          <a:ext cx="0" cy="0"/>
          <a:chOff x="0" y="0"/>
          <a:chExt cx="0" cy="0"/>
        </a:xfrm>
      </p:grpSpPr>
      <p:sp>
        <p:nvSpPr>
          <p:cNvPr id="3" name="Rectangle 2"/>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Flowchart: Manual Input 3"/>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Manual Input 4"/>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Slide Number Placeholder 11"/>
          <p:cNvSpPr>
            <a:spLocks noGrp="1"/>
          </p:cNvSpPr>
          <p:nvPr>
            <p:ph type="sldNum" sz="quarter" idx="4"/>
          </p:nvPr>
        </p:nvSpPr>
        <p:spPr>
          <a:xfrm>
            <a:off x="8229600" y="196453"/>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11" name="Picture 10"/>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228600" y="54341"/>
            <a:ext cx="1478577" cy="532288"/>
          </a:xfrm>
          <a:prstGeom prst="rect">
            <a:avLst/>
          </a:prstGeom>
        </p:spPr>
      </p:pic>
      <p:sp>
        <p:nvSpPr>
          <p:cNvPr id="12" name="TextBox 11"/>
          <p:cNvSpPr txBox="1"/>
          <p:nvPr userDrawn="1"/>
        </p:nvSpPr>
        <p:spPr>
          <a:xfrm>
            <a:off x="984123" y="721091"/>
            <a:ext cx="7099554" cy="523220"/>
          </a:xfrm>
          <a:prstGeom prst="rect">
            <a:avLst/>
          </a:prstGeom>
          <a:noFill/>
        </p:spPr>
        <p:txBody>
          <a:bodyPr wrap="square" rtlCol="0">
            <a:spAutoFit/>
          </a:bodyPr>
          <a:lstStyle/>
          <a:p>
            <a:pPr algn="ctr"/>
            <a:r>
              <a:rPr lang="en-US" sz="2800" b="1" dirty="0"/>
              <a:t>Contact Us</a:t>
            </a:r>
          </a:p>
        </p:txBody>
      </p:sp>
      <p:sp>
        <p:nvSpPr>
          <p:cNvPr id="7" name="Table Placeholder 6"/>
          <p:cNvSpPr>
            <a:spLocks noGrp="1"/>
          </p:cNvSpPr>
          <p:nvPr>
            <p:ph type="tbl" sz="quarter" idx="10" hasCustomPrompt="1"/>
          </p:nvPr>
        </p:nvSpPr>
        <p:spPr>
          <a:xfrm>
            <a:off x="246507" y="1352550"/>
            <a:ext cx="8574786" cy="2895600"/>
          </a:xfrm>
          <a:prstGeom prst="rect">
            <a:avLst/>
          </a:prstGeom>
        </p:spPr>
        <p:txBody>
          <a:bodyPr/>
          <a:lstStyle>
            <a:lvl1pPr>
              <a:defRPr baseline="0"/>
            </a:lvl1pPr>
          </a:lstStyle>
          <a:p>
            <a:r>
              <a:rPr lang="en-US" dirty="0"/>
              <a:t>Use a table for multiple names, titles, email addresses and phone numbers</a:t>
            </a:r>
          </a:p>
        </p:txBody>
      </p:sp>
    </p:spTree>
    <p:extLst>
      <p:ext uri="{BB962C8B-B14F-4D97-AF65-F5344CB8AC3E}">
        <p14:creationId xmlns:p14="http://schemas.microsoft.com/office/powerpoint/2010/main" val="307658714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losing slide 4">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162800" y="4324350"/>
            <a:ext cx="1860208" cy="669675"/>
          </a:xfrm>
          <a:prstGeom prst="rect">
            <a:avLst/>
          </a:prstGeom>
        </p:spPr>
      </p:pic>
      <p:sp>
        <p:nvSpPr>
          <p:cNvPr id="7" name="Rectangle 6"/>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lowchart: Manual Input 7"/>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nual Input 8"/>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Slide Number Placeholder 11"/>
          <p:cNvSpPr>
            <a:spLocks noGrp="1"/>
          </p:cNvSpPr>
          <p:nvPr>
            <p:ph type="sldNum" sz="quarter" idx="4"/>
          </p:nvPr>
        </p:nvSpPr>
        <p:spPr>
          <a:xfrm>
            <a:off x="8229600" y="196453"/>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3" name="Picture 2"/>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381000" y="0"/>
            <a:ext cx="1315954" cy="5143500"/>
          </a:xfrm>
          <a:prstGeom prst="rect">
            <a:avLst/>
          </a:prstGeom>
        </p:spPr>
      </p:pic>
      <p:sp>
        <p:nvSpPr>
          <p:cNvPr id="11" name="Text Placeholder 12"/>
          <p:cNvSpPr>
            <a:spLocks noGrp="1"/>
          </p:cNvSpPr>
          <p:nvPr>
            <p:ph type="body" sz="quarter" idx="11" hasCustomPrompt="1"/>
          </p:nvPr>
        </p:nvSpPr>
        <p:spPr>
          <a:xfrm>
            <a:off x="2240792" y="1581150"/>
            <a:ext cx="6400800" cy="2667000"/>
          </a:xfrm>
          <a:prstGeom prst="rect">
            <a:avLst/>
          </a:prstGeom>
        </p:spPr>
        <p:txBody>
          <a:bodyPr/>
          <a:lstStyle>
            <a:lvl1pPr marL="112712" indent="0" algn="ctr">
              <a:buNone/>
              <a:defRPr sz="2000" baseline="0">
                <a:solidFill>
                  <a:srgbClr val="003399"/>
                </a:solidFill>
              </a:defRPr>
            </a:lvl1pPr>
          </a:lstStyle>
          <a:p>
            <a:pPr lvl="0"/>
            <a:r>
              <a:rPr lang="en-US" dirty="0"/>
              <a:t>Name</a:t>
            </a:r>
          </a:p>
          <a:p>
            <a:pPr lvl="0"/>
            <a:r>
              <a:rPr lang="en-US" dirty="0"/>
              <a:t>Title</a:t>
            </a:r>
          </a:p>
          <a:p>
            <a:pPr lvl="0"/>
            <a:r>
              <a:rPr lang="en-US" dirty="0"/>
              <a:t>Section</a:t>
            </a:r>
          </a:p>
          <a:p>
            <a:pPr lvl="0"/>
            <a:r>
              <a:rPr lang="en-US" dirty="0"/>
              <a:t>Email</a:t>
            </a:r>
          </a:p>
          <a:p>
            <a:pPr lvl="0"/>
            <a:r>
              <a:rPr lang="en-US" dirty="0"/>
              <a:t>Phone</a:t>
            </a:r>
          </a:p>
        </p:txBody>
      </p:sp>
      <p:sp>
        <p:nvSpPr>
          <p:cNvPr id="6" name="Text Placeholder 5"/>
          <p:cNvSpPr>
            <a:spLocks noGrp="1"/>
          </p:cNvSpPr>
          <p:nvPr>
            <p:ph type="body" sz="quarter" idx="12" hasCustomPrompt="1"/>
          </p:nvPr>
        </p:nvSpPr>
        <p:spPr>
          <a:xfrm>
            <a:off x="2286000" y="819150"/>
            <a:ext cx="6356350" cy="533400"/>
          </a:xfrm>
          <a:prstGeom prst="rect">
            <a:avLst/>
          </a:prstGeom>
        </p:spPr>
        <p:txBody>
          <a:bodyPr>
            <a:normAutofit/>
          </a:bodyPr>
          <a:lstStyle>
            <a:lvl1pPr marL="0" indent="0" algn="ctr" defTabSz="914400" rtl="0" eaLnBrk="1" latinLnBrk="0" hangingPunct="1">
              <a:buNone/>
              <a:defRPr lang="en-US" sz="2800" b="1" kern="1200" dirty="0" smtClean="0">
                <a:solidFill>
                  <a:schemeClr val="tx1"/>
                </a:solidFill>
                <a:latin typeface="+mn-lt"/>
                <a:ea typeface="+mn-ea"/>
                <a:cs typeface="+mn-cs"/>
              </a:defRPr>
            </a:lvl1pPr>
          </a:lstStyle>
          <a:p>
            <a:pPr lvl="0"/>
            <a:r>
              <a:rPr lang="en-US" dirty="0"/>
              <a:t>Contact/Questions</a:t>
            </a:r>
          </a:p>
        </p:txBody>
      </p:sp>
    </p:spTree>
    <p:extLst>
      <p:ext uri="{BB962C8B-B14F-4D97-AF65-F5344CB8AC3E}">
        <p14:creationId xmlns:p14="http://schemas.microsoft.com/office/powerpoint/2010/main" val="249996818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3">
    <p:spTree>
      <p:nvGrpSpPr>
        <p:cNvPr id="1" name=""/>
        <p:cNvGrpSpPr/>
        <p:nvPr/>
      </p:nvGrpSpPr>
      <p:grpSpPr>
        <a:xfrm>
          <a:off x="0" y="0"/>
          <a:ext cx="0" cy="0"/>
          <a:chOff x="0" y="0"/>
          <a:chExt cx="0" cy="0"/>
        </a:xfrm>
      </p:grpSpPr>
      <p:pic>
        <p:nvPicPr>
          <p:cNvPr id="3" name="Picture 2"/>
          <p:cNvPicPr>
            <a:picLocks noChangeAspect="1"/>
          </p:cNvPicPr>
          <p:nvPr userDrawn="1"/>
        </p:nvPicPr>
        <p:blipFill rotWithShape="1">
          <a:blip r:embed="rId2">
            <a:extLst>
              <a:ext uri="{28A0092B-C50C-407E-A947-70E740481C1C}">
                <a14:useLocalDpi xmlns:a14="http://schemas.microsoft.com/office/drawing/2010/main" val="0"/>
              </a:ext>
            </a:extLst>
          </a:blip>
          <a:srcRect l="41111"/>
          <a:stretch/>
        </p:blipFill>
        <p:spPr>
          <a:xfrm>
            <a:off x="5105400" y="38100"/>
            <a:ext cx="4038600" cy="5143500"/>
          </a:xfrm>
          <a:prstGeom prst="rect">
            <a:avLst/>
          </a:prstGeom>
        </p:spPr>
      </p:pic>
      <p:sp>
        <p:nvSpPr>
          <p:cNvPr id="6" name="Text Placeholder 2"/>
          <p:cNvSpPr>
            <a:spLocks noGrp="1"/>
          </p:cNvSpPr>
          <p:nvPr>
            <p:ph type="body" sz="quarter" idx="11" hasCustomPrompt="1"/>
          </p:nvPr>
        </p:nvSpPr>
        <p:spPr>
          <a:xfrm>
            <a:off x="685800" y="3638550"/>
            <a:ext cx="4629150" cy="914400"/>
          </a:xfrm>
          <a:prstGeom prst="rect">
            <a:avLst/>
          </a:prstGeom>
        </p:spPr>
        <p:txBody>
          <a:bodyPr anchor="ctr" anchorCtr="0">
            <a:normAutofit/>
          </a:bodyPr>
          <a:lstStyle>
            <a:lvl1pPr marL="0" indent="0" algn="ctr">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Name/Section</a:t>
            </a:r>
          </a:p>
        </p:txBody>
      </p:sp>
      <p:sp>
        <p:nvSpPr>
          <p:cNvPr id="10" name="Title 9"/>
          <p:cNvSpPr>
            <a:spLocks noGrp="1"/>
          </p:cNvSpPr>
          <p:nvPr>
            <p:ph type="title" hasCustomPrompt="1"/>
          </p:nvPr>
        </p:nvSpPr>
        <p:spPr>
          <a:xfrm>
            <a:off x="38100" y="2015298"/>
            <a:ext cx="5753100" cy="1280355"/>
          </a:xfrm>
        </p:spPr>
        <p:txBody>
          <a:bodyPr/>
          <a:lstStyle>
            <a:lvl1pPr>
              <a:defRPr/>
            </a:lvl1pPr>
          </a:lstStyle>
          <a:p>
            <a:r>
              <a:rPr lang="en-US" dirty="0"/>
              <a:t>Click to enter Title</a:t>
            </a:r>
          </a:p>
        </p:txBody>
      </p:sp>
      <p:cxnSp>
        <p:nvCxnSpPr>
          <p:cNvPr id="4" name="Straight Connector 3"/>
          <p:cNvCxnSpPr/>
          <p:nvPr userDrawn="1"/>
        </p:nvCxnSpPr>
        <p:spPr>
          <a:xfrm flipV="1">
            <a:off x="0" y="1966314"/>
            <a:ext cx="9144000" cy="48984"/>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userDrawn="1"/>
        </p:nvCxnSpPr>
        <p:spPr>
          <a:xfrm>
            <a:off x="-19052" y="3295653"/>
            <a:ext cx="9144000" cy="0"/>
          </a:xfrm>
          <a:prstGeom prst="line">
            <a:avLst/>
          </a:prstGeom>
        </p:spPr>
        <p:style>
          <a:lnRef idx="1">
            <a:schemeClr val="accent1"/>
          </a:lnRef>
          <a:fillRef idx="0">
            <a:schemeClr val="accent1"/>
          </a:fillRef>
          <a:effectRef idx="0">
            <a:schemeClr val="accent1"/>
          </a:effectRef>
          <a:fontRef idx="minor">
            <a:schemeClr val="tx1"/>
          </a:fontRef>
        </p:style>
      </p:cxnSp>
      <p:sp>
        <p:nvSpPr>
          <p:cNvPr id="12" name="Text Placeholder 16"/>
          <p:cNvSpPr>
            <a:spLocks noGrp="1"/>
          </p:cNvSpPr>
          <p:nvPr>
            <p:ph type="body" sz="quarter" idx="13" hasCustomPrompt="1"/>
          </p:nvPr>
        </p:nvSpPr>
        <p:spPr>
          <a:xfrm>
            <a:off x="6781800" y="438150"/>
            <a:ext cx="1981200" cy="381000"/>
          </a:xfrm>
        </p:spPr>
        <p:txBody>
          <a:bodyPr/>
          <a:lstStyle>
            <a:lvl1pPr marL="0" indent="0" algn="ctr">
              <a:buNone/>
              <a:defRPr sz="1800">
                <a:solidFill>
                  <a:schemeClr val="bg1"/>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dirty="0"/>
              <a:t>Date</a:t>
            </a:r>
          </a:p>
        </p:txBody>
      </p:sp>
    </p:spTree>
    <p:extLst>
      <p:ext uri="{BB962C8B-B14F-4D97-AF65-F5344CB8AC3E}">
        <p14:creationId xmlns:p14="http://schemas.microsoft.com/office/powerpoint/2010/main" val="22025128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itle 4">
    <p:spTree>
      <p:nvGrpSpPr>
        <p:cNvPr id="1" name=""/>
        <p:cNvGrpSpPr/>
        <p:nvPr/>
      </p:nvGrpSpPr>
      <p:grpSpPr>
        <a:xfrm>
          <a:off x="0" y="0"/>
          <a:ext cx="0" cy="0"/>
          <a:chOff x="0" y="0"/>
          <a:chExt cx="0" cy="0"/>
        </a:xfrm>
      </p:grpSpPr>
      <p:sp>
        <p:nvSpPr>
          <p:cNvPr id="5" name="Rectangle 4"/>
          <p:cNvSpPr/>
          <p:nvPr userDrawn="1"/>
        </p:nvSpPr>
        <p:spPr>
          <a:xfrm>
            <a:off x="0" y="-6473"/>
            <a:ext cx="4114800" cy="51435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p:cNvSpPr>
            <a:spLocks noGrp="1"/>
          </p:cNvSpPr>
          <p:nvPr>
            <p:ph type="pic" sz="quarter" idx="10" hasCustomPrompt="1"/>
          </p:nvPr>
        </p:nvSpPr>
        <p:spPr>
          <a:xfrm>
            <a:off x="228600" y="1235383"/>
            <a:ext cx="3657600" cy="3429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400">
                <a:solidFill>
                  <a:schemeClr val="bg1"/>
                </a:solidFill>
              </a:defRPr>
            </a:lvl1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t>Insert picture here from H:/Powerpoint_Templates/PPT Photos for Title Slide. Click on photo icon in this box to begin. </a:t>
            </a:r>
            <a:r>
              <a:rPr lang="en-US" sz="1800" b="1" dirty="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a:p>
          <a:p>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946" y="116706"/>
            <a:ext cx="2564907" cy="923367"/>
          </a:xfrm>
          <a:prstGeom prst="rect">
            <a:avLst/>
          </a:prstGeom>
        </p:spPr>
      </p:pic>
      <p:sp>
        <p:nvSpPr>
          <p:cNvPr id="8" name="Text Placeholder 2"/>
          <p:cNvSpPr>
            <a:spLocks noGrp="1"/>
          </p:cNvSpPr>
          <p:nvPr>
            <p:ph type="body" sz="quarter" idx="11" hasCustomPrompt="1"/>
          </p:nvPr>
        </p:nvSpPr>
        <p:spPr>
          <a:xfrm>
            <a:off x="4276725" y="2571750"/>
            <a:ext cx="4629150" cy="914400"/>
          </a:xfrm>
          <a:prstGeom prst="rect">
            <a:avLst/>
          </a:prstGeom>
        </p:spPr>
        <p:txBody>
          <a:bodyPr anchor="ctr" anchorCtr="0">
            <a:normAutofit/>
          </a:bodyPr>
          <a:lstStyle>
            <a:lvl1pPr marL="0" indent="0" algn="ctr">
              <a:buNone/>
              <a:defRPr sz="2000" i="1"/>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Name/Section</a:t>
            </a:r>
          </a:p>
        </p:txBody>
      </p:sp>
      <p:sp>
        <p:nvSpPr>
          <p:cNvPr id="13" name="Title 9"/>
          <p:cNvSpPr>
            <a:spLocks noGrp="1"/>
          </p:cNvSpPr>
          <p:nvPr>
            <p:ph type="title" hasCustomPrompt="1"/>
          </p:nvPr>
        </p:nvSpPr>
        <p:spPr>
          <a:xfrm>
            <a:off x="4276725" y="161812"/>
            <a:ext cx="4629150" cy="1952738"/>
          </a:xfrm>
        </p:spPr>
        <p:txBody>
          <a:bodyPr/>
          <a:lstStyle>
            <a:lvl1pPr>
              <a:defRPr/>
            </a:lvl1pPr>
          </a:lstStyle>
          <a:p>
            <a:r>
              <a:rPr lang="en-US" dirty="0"/>
              <a:t>Click to enter Title</a:t>
            </a:r>
          </a:p>
        </p:txBody>
      </p:sp>
      <p:sp>
        <p:nvSpPr>
          <p:cNvPr id="14" name="Text Placeholder 16"/>
          <p:cNvSpPr>
            <a:spLocks noGrp="1"/>
          </p:cNvSpPr>
          <p:nvPr>
            <p:ph type="body" sz="quarter" idx="13" hasCustomPrompt="1"/>
          </p:nvPr>
        </p:nvSpPr>
        <p:spPr>
          <a:xfrm>
            <a:off x="5600700" y="4324350"/>
            <a:ext cx="1981200" cy="381000"/>
          </a:xfrm>
        </p:spPr>
        <p:txBody>
          <a:bodyPr/>
          <a:lstStyle>
            <a:lvl1pPr marL="0" indent="0" algn="ctr">
              <a:buNone/>
              <a:defRPr sz="1800">
                <a:solidFill>
                  <a:schemeClr val="tx2"/>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dirty="0"/>
              <a:t>Date</a:t>
            </a:r>
          </a:p>
        </p:txBody>
      </p:sp>
    </p:spTree>
    <p:extLst>
      <p:ext uri="{BB962C8B-B14F-4D97-AF65-F5344CB8AC3E}">
        <p14:creationId xmlns:p14="http://schemas.microsoft.com/office/powerpoint/2010/main" val="217169092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5">
    <p:spTree>
      <p:nvGrpSpPr>
        <p:cNvPr id="1" name=""/>
        <p:cNvGrpSpPr/>
        <p:nvPr/>
      </p:nvGrpSpPr>
      <p:grpSpPr>
        <a:xfrm>
          <a:off x="0" y="0"/>
          <a:ext cx="0" cy="0"/>
          <a:chOff x="0" y="0"/>
          <a:chExt cx="0" cy="0"/>
        </a:xfrm>
      </p:grpSpPr>
      <p:sp>
        <p:nvSpPr>
          <p:cNvPr id="5" name="Rectangle 4"/>
          <p:cNvSpPr/>
          <p:nvPr userDrawn="1"/>
        </p:nvSpPr>
        <p:spPr>
          <a:xfrm>
            <a:off x="0" y="-6473"/>
            <a:ext cx="4114800" cy="5143500"/>
          </a:xfrm>
          <a:prstGeom prst="rec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icture Placeholder 3"/>
          <p:cNvSpPr>
            <a:spLocks noGrp="1"/>
          </p:cNvSpPr>
          <p:nvPr>
            <p:ph type="pic" sz="quarter" idx="10" hasCustomPrompt="1"/>
          </p:nvPr>
        </p:nvSpPr>
        <p:spPr>
          <a:xfrm>
            <a:off x="228600" y="1235383"/>
            <a:ext cx="3657600" cy="3429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Tx/>
              <a:buNone/>
              <a:tabLst/>
              <a:defRPr lang="en-US" sz="1400" kern="1200">
                <a:solidFill>
                  <a:schemeClr val="bg1"/>
                </a:solidFill>
                <a:latin typeface="+mn-lt"/>
                <a:ea typeface="+mn-ea"/>
                <a:cs typeface="+mn-cs"/>
              </a:defRPr>
            </a:lvl1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t>Insert picture here from H:/Powerpoint_Templates/PPT Photos for Title Slide. Click on photo icon in this box to begin. </a:t>
            </a:r>
            <a:r>
              <a:rPr lang="en-US" sz="1400" b="1" dirty="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dirty="0"/>
          </a:p>
        </p:txBody>
      </p:sp>
      <p:pic>
        <p:nvPicPr>
          <p:cNvPr id="9" name="Picture 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74946" y="116706"/>
            <a:ext cx="2564907" cy="923367"/>
          </a:xfrm>
          <a:prstGeom prst="rect">
            <a:avLst/>
          </a:prstGeom>
        </p:spPr>
      </p:pic>
      <p:sp>
        <p:nvSpPr>
          <p:cNvPr id="8" name="Text Placeholder 2"/>
          <p:cNvSpPr>
            <a:spLocks noGrp="1"/>
          </p:cNvSpPr>
          <p:nvPr>
            <p:ph type="body" sz="quarter" idx="11" hasCustomPrompt="1"/>
          </p:nvPr>
        </p:nvSpPr>
        <p:spPr>
          <a:xfrm>
            <a:off x="4276724" y="2554391"/>
            <a:ext cx="4629150" cy="914400"/>
          </a:xfrm>
          <a:prstGeom prst="rect">
            <a:avLst/>
          </a:prstGeom>
        </p:spPr>
        <p:txBody>
          <a:bodyPr anchor="ctr" anchorCtr="0">
            <a:normAutofit/>
          </a:bodyPr>
          <a:lstStyle>
            <a:lvl1pPr marL="0" indent="0" algn="ctr">
              <a:buNone/>
              <a:defRPr sz="2000" i="1">
                <a:solidFill>
                  <a:schemeClr val="tx2"/>
                </a:solidFill>
              </a:defRPr>
            </a:lvl1pPr>
            <a:lvl2pPr marL="457200" indent="0">
              <a:buNone/>
              <a:defRPr/>
            </a:lvl2pPr>
            <a:lvl3pPr marL="914400" indent="0">
              <a:buNone/>
              <a:defRPr/>
            </a:lvl3pPr>
            <a:lvl4pPr marL="1371600" indent="0">
              <a:buNone/>
              <a:defRPr/>
            </a:lvl4pPr>
            <a:lvl5pPr marL="1828800" indent="0">
              <a:buNone/>
              <a:defRPr/>
            </a:lvl5pPr>
          </a:lstStyle>
          <a:p>
            <a:pPr lvl="0"/>
            <a:r>
              <a:rPr lang="en-US" dirty="0"/>
              <a:t>Presenter Name/Section</a:t>
            </a:r>
          </a:p>
        </p:txBody>
      </p:sp>
      <p:sp>
        <p:nvSpPr>
          <p:cNvPr id="13" name="Title 9"/>
          <p:cNvSpPr>
            <a:spLocks noGrp="1"/>
          </p:cNvSpPr>
          <p:nvPr>
            <p:ph type="title" hasCustomPrompt="1"/>
          </p:nvPr>
        </p:nvSpPr>
        <p:spPr>
          <a:xfrm>
            <a:off x="4276724" y="169477"/>
            <a:ext cx="4629151" cy="1868873"/>
          </a:xfrm>
        </p:spPr>
        <p:txBody>
          <a:bodyPr/>
          <a:lstStyle>
            <a:lvl1pPr>
              <a:defRPr>
                <a:solidFill>
                  <a:schemeClr val="tx2"/>
                </a:solidFill>
              </a:defRPr>
            </a:lvl1pPr>
          </a:lstStyle>
          <a:p>
            <a:r>
              <a:rPr lang="en-US" dirty="0"/>
              <a:t>Click to enter Title</a:t>
            </a:r>
          </a:p>
        </p:txBody>
      </p:sp>
      <p:sp>
        <p:nvSpPr>
          <p:cNvPr id="14" name="Text Placeholder 16"/>
          <p:cNvSpPr>
            <a:spLocks noGrp="1"/>
          </p:cNvSpPr>
          <p:nvPr>
            <p:ph type="body" sz="quarter" idx="13" hasCustomPrompt="1"/>
          </p:nvPr>
        </p:nvSpPr>
        <p:spPr>
          <a:xfrm>
            <a:off x="5600699" y="4473883"/>
            <a:ext cx="1981200" cy="381000"/>
          </a:xfrm>
        </p:spPr>
        <p:txBody>
          <a:bodyPr/>
          <a:lstStyle>
            <a:lvl1pPr marL="0" indent="0" algn="ctr">
              <a:buNone/>
              <a:defRPr sz="1800">
                <a:solidFill>
                  <a:schemeClr val="tx1"/>
                </a:solidFill>
              </a:defRPr>
            </a:lvl1pPr>
            <a:lvl2pPr marL="457200" indent="0">
              <a:buNone/>
              <a:defRPr sz="1800">
                <a:solidFill>
                  <a:schemeClr val="bg1"/>
                </a:solidFill>
              </a:defRPr>
            </a:lvl2pPr>
            <a:lvl3pPr marL="914400" indent="0">
              <a:buNone/>
              <a:defRPr sz="1800">
                <a:solidFill>
                  <a:schemeClr val="bg1"/>
                </a:solidFill>
              </a:defRPr>
            </a:lvl3pPr>
          </a:lstStyle>
          <a:p>
            <a:pPr lvl="0"/>
            <a:r>
              <a:rPr lang="en-US" dirty="0"/>
              <a:t>Date</a:t>
            </a:r>
          </a:p>
        </p:txBody>
      </p:sp>
    </p:spTree>
    <p:extLst>
      <p:ext uri="{BB962C8B-B14F-4D97-AF65-F5344CB8AC3E}">
        <p14:creationId xmlns:p14="http://schemas.microsoft.com/office/powerpoint/2010/main" val="115514345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Content 1">
    <p:spTree>
      <p:nvGrpSpPr>
        <p:cNvPr id="1" name=""/>
        <p:cNvGrpSpPr/>
        <p:nvPr/>
      </p:nvGrpSpPr>
      <p:grpSpPr>
        <a:xfrm>
          <a:off x="0" y="0"/>
          <a:ext cx="0" cy="0"/>
          <a:chOff x="0" y="0"/>
          <a:chExt cx="0" cy="0"/>
        </a:xfrm>
      </p:grpSpPr>
      <p:sp>
        <p:nvSpPr>
          <p:cNvPr id="2" name="Rectangle 1"/>
          <p:cNvSpPr/>
          <p:nvPr userDrawn="1"/>
        </p:nvSpPr>
        <p:spPr>
          <a:xfrm>
            <a:off x="0" y="-8877"/>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anual Input 6"/>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nual Input 8"/>
          <p:cNvSpPr/>
          <p:nvPr userDrawn="1"/>
        </p:nvSpPr>
        <p:spPr>
          <a:xfrm rot="16200000">
            <a:off x="7791450" y="-706144"/>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flipH="1" flipV="1">
            <a:off x="7467600" y="13874"/>
            <a:ext cx="1660124" cy="609600"/>
          </a:xfrm>
          <a:prstGeom prst="rect">
            <a:avLst/>
          </a:prstGeom>
        </p:spPr>
      </p:pic>
      <p:sp>
        <p:nvSpPr>
          <p:cNvPr id="11" name="Slide Number Placeholder 11"/>
          <p:cNvSpPr>
            <a:spLocks noGrp="1"/>
          </p:cNvSpPr>
          <p:nvPr>
            <p:ph type="sldNum" sz="quarter" idx="4"/>
          </p:nvPr>
        </p:nvSpPr>
        <p:spPr>
          <a:xfrm>
            <a:off x="8296922" y="4781550"/>
            <a:ext cx="762000" cy="273844"/>
          </a:xfrm>
          <a:prstGeom prst="rect">
            <a:avLst/>
          </a:prstGeom>
        </p:spPr>
        <p:txBody>
          <a:bodyPr vert="horz" lIns="91440" tIns="45720" rIns="91440" bIns="45720" rtlCol="0" anchor="ctr"/>
          <a:lstStyle>
            <a:lvl1pPr algn="r">
              <a:defRPr sz="1200" b="0">
                <a:solidFill>
                  <a:schemeClr val="tx2"/>
                </a:solidFill>
              </a:defRPr>
            </a:lvl1pPr>
          </a:lstStyle>
          <a:p>
            <a:fld id="{3B745311-16E5-4BEF-BFE6-36758A3427EB}" type="slidenum">
              <a:rPr lang="en-US" smtClean="0"/>
              <a:pPr/>
              <a:t>‹#›</a:t>
            </a:fld>
            <a:endParaRPr lang="en-US"/>
          </a:p>
        </p:txBody>
      </p:sp>
      <p:sp>
        <p:nvSpPr>
          <p:cNvPr id="13" name="Text Placeholder 12"/>
          <p:cNvSpPr>
            <a:spLocks noGrp="1"/>
          </p:cNvSpPr>
          <p:nvPr>
            <p:ph type="body" sz="quarter" idx="10" hasCustomPrompt="1"/>
          </p:nvPr>
        </p:nvSpPr>
        <p:spPr>
          <a:xfrm>
            <a:off x="304800" y="36806"/>
            <a:ext cx="6400800" cy="592491"/>
          </a:xfrm>
          <a:prstGeom prst="rect">
            <a:avLst/>
          </a:prstGeom>
        </p:spPr>
        <p:txBody>
          <a:bodyPr/>
          <a:lstStyle>
            <a:lvl1pPr marL="112712" indent="0" algn="ctr">
              <a:buNone/>
              <a:defRPr baseline="0">
                <a:solidFill>
                  <a:schemeClr val="bg1"/>
                </a:solidFill>
              </a:defRPr>
            </a:lvl1pPr>
          </a:lstStyle>
          <a:p>
            <a:pPr lvl="0"/>
            <a:r>
              <a:rPr lang="en-US" dirty="0"/>
              <a:t>Slide Title</a:t>
            </a:r>
          </a:p>
        </p:txBody>
      </p:sp>
      <p:sp>
        <p:nvSpPr>
          <p:cNvPr id="14" name="Content Placeholder 13"/>
          <p:cNvSpPr>
            <a:spLocks noGrp="1"/>
          </p:cNvSpPr>
          <p:nvPr>
            <p:ph sz="quarter" idx="11" hasCustomPrompt="1"/>
          </p:nvPr>
        </p:nvSpPr>
        <p:spPr>
          <a:xfrm>
            <a:off x="152400" y="819150"/>
            <a:ext cx="8839200" cy="3886200"/>
          </a:xfrm>
          <a:prstGeom prst="rect">
            <a:avLst/>
          </a:prstGeom>
        </p:spPr>
        <p:txBody>
          <a:bodyPr/>
          <a:lstStyle>
            <a:lvl1pPr>
              <a:defRPr/>
            </a:lvl1pPr>
            <a:lvl3pPr>
              <a:defRPr sz="3200"/>
            </a:lvl3pPr>
            <a:lvl4pPr>
              <a:defRPr sz="3200"/>
            </a:lvl4pPr>
            <a:lvl5pPr>
              <a:defRPr sz="3200"/>
            </a:lvl5pPr>
          </a:lstStyle>
          <a:p>
            <a:pPr lvl="0"/>
            <a:r>
              <a:rPr lang="en-US" dirty="0"/>
              <a:t>Insert Text</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6703449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Content 2">
    <p:spTree>
      <p:nvGrpSpPr>
        <p:cNvPr id="1" name=""/>
        <p:cNvGrpSpPr/>
        <p:nvPr/>
      </p:nvGrpSpPr>
      <p:grpSpPr>
        <a:xfrm>
          <a:off x="0" y="0"/>
          <a:ext cx="0" cy="0"/>
          <a:chOff x="0" y="0"/>
          <a:chExt cx="0" cy="0"/>
        </a:xfrm>
      </p:grpSpPr>
      <p:sp>
        <p:nvSpPr>
          <p:cNvPr id="2" name="Rectangle 1"/>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anual Input 6"/>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nual Input 8"/>
          <p:cNvSpPr/>
          <p:nvPr userDrawn="1"/>
        </p:nvSpPr>
        <p:spPr>
          <a:xfrm rot="16200000">
            <a:off x="7791450" y="-706144"/>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rot="10800000" flipH="1" flipV="1">
            <a:off x="7467600" y="13874"/>
            <a:ext cx="1660124" cy="609600"/>
          </a:xfrm>
          <a:prstGeom prst="rect">
            <a:avLst/>
          </a:prstGeom>
        </p:spPr>
      </p:pic>
      <p:sp>
        <p:nvSpPr>
          <p:cNvPr id="11" name="Slide Number Placeholder 11"/>
          <p:cNvSpPr>
            <a:spLocks noGrp="1"/>
          </p:cNvSpPr>
          <p:nvPr>
            <p:ph type="sldNum" sz="quarter" idx="4"/>
          </p:nvPr>
        </p:nvSpPr>
        <p:spPr>
          <a:xfrm>
            <a:off x="8296922" y="4781550"/>
            <a:ext cx="762000" cy="273844"/>
          </a:xfrm>
          <a:prstGeom prst="rect">
            <a:avLst/>
          </a:prstGeom>
        </p:spPr>
        <p:txBody>
          <a:bodyPr vert="horz" lIns="91440" tIns="45720" rIns="91440" bIns="45720" rtlCol="0" anchor="ctr"/>
          <a:lstStyle>
            <a:lvl1pPr algn="r">
              <a:defRPr sz="1200" b="0">
                <a:solidFill>
                  <a:schemeClr val="tx2"/>
                </a:solidFill>
              </a:defRPr>
            </a:lvl1pPr>
          </a:lstStyle>
          <a:p>
            <a:fld id="{3B745311-16E5-4BEF-BFE6-36758A3427EB}" type="slidenum">
              <a:rPr lang="en-US" smtClean="0"/>
              <a:pPr/>
              <a:t>‹#›</a:t>
            </a:fld>
            <a:endParaRPr lang="en-US"/>
          </a:p>
        </p:txBody>
      </p:sp>
      <p:sp>
        <p:nvSpPr>
          <p:cNvPr id="13" name="Text Placeholder 12"/>
          <p:cNvSpPr>
            <a:spLocks noGrp="1"/>
          </p:cNvSpPr>
          <p:nvPr>
            <p:ph type="body" sz="quarter" idx="10" hasCustomPrompt="1"/>
          </p:nvPr>
        </p:nvSpPr>
        <p:spPr>
          <a:xfrm>
            <a:off x="304800" y="36806"/>
            <a:ext cx="6400800" cy="592491"/>
          </a:xfrm>
          <a:prstGeom prst="rect">
            <a:avLst/>
          </a:prstGeom>
        </p:spPr>
        <p:txBody>
          <a:bodyPr/>
          <a:lstStyle>
            <a:lvl1pPr marL="112712" indent="0" algn="ctr">
              <a:buNone/>
              <a:defRPr baseline="0">
                <a:solidFill>
                  <a:schemeClr val="bg1"/>
                </a:solidFill>
              </a:defRPr>
            </a:lvl1pPr>
          </a:lstStyle>
          <a:p>
            <a:pPr lvl="0"/>
            <a:r>
              <a:rPr lang="en-US" dirty="0"/>
              <a:t>Slide Title</a:t>
            </a:r>
          </a:p>
        </p:txBody>
      </p:sp>
      <p:sp>
        <p:nvSpPr>
          <p:cNvPr id="12" name="Text Placeholder 11"/>
          <p:cNvSpPr>
            <a:spLocks noGrp="1"/>
          </p:cNvSpPr>
          <p:nvPr>
            <p:ph type="body" sz="quarter" idx="12" hasCustomPrompt="1"/>
          </p:nvPr>
        </p:nvSpPr>
        <p:spPr>
          <a:xfrm>
            <a:off x="3962400" y="971550"/>
            <a:ext cx="4876800" cy="3804636"/>
          </a:xfrm>
          <a:prstGeom prst="rect">
            <a:avLst/>
          </a:prstGeom>
        </p:spPr>
        <p:txBody>
          <a:bodyPr/>
          <a:lstStyle>
            <a:lvl1pPr>
              <a:defRPr baseline="0"/>
            </a:lvl1pPr>
          </a:lstStyle>
          <a:p>
            <a:pPr lvl="0"/>
            <a:r>
              <a:rPr lang="en-US" dirty="0"/>
              <a:t>Insert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Picture Placeholder 3"/>
          <p:cNvSpPr>
            <a:spLocks noGrp="1"/>
          </p:cNvSpPr>
          <p:nvPr>
            <p:ph type="pic" sz="quarter" idx="13" hasCustomPrompt="1"/>
          </p:nvPr>
        </p:nvSpPr>
        <p:spPr>
          <a:xfrm>
            <a:off x="116150" y="971550"/>
            <a:ext cx="3657600" cy="3429000"/>
          </a:xfrm>
          <a:prstGeom prst="rect">
            <a:avLst/>
          </a:prstGeom>
        </p:spPr>
        <p:txBody>
          <a:bodyPr/>
          <a:lstStyle>
            <a:lvl1pPr marL="0" marR="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sz="1800">
                <a:solidFill>
                  <a:schemeClr val="tx1"/>
                </a:solidFill>
              </a:defRPr>
            </a:lvl1pPr>
          </a:lstStyle>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r>
              <a:rPr lang="en-US" dirty="0"/>
              <a:t>Insert picture here from H:/Powerpoint_Templates/PPT Photos for Title Slide. Click on photo icon in this box to begin.</a:t>
            </a:r>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a:p>
          <a:p>
            <a:pPr marL="0" marR="0" lvl="0" indent="0" algn="l" defTabSz="914400" rtl="0" eaLnBrk="1" fontAlgn="auto" latinLnBrk="0" hangingPunct="1">
              <a:lnSpc>
                <a:spcPct val="100000"/>
              </a:lnSpc>
              <a:spcBef>
                <a:spcPct val="20000"/>
              </a:spcBef>
              <a:spcAft>
                <a:spcPts val="0"/>
              </a:spcAft>
              <a:buClrTx/>
              <a:buSzTx/>
              <a:buFont typeface="Arial" panose="020B0604020202020204" pitchFamily="34" charset="0"/>
              <a:buNone/>
              <a:tabLst/>
              <a:defRPr/>
            </a:pPr>
            <a:r>
              <a:rPr lang="en-US" sz="1800" b="1" dirty="0">
                <a:effectLst/>
                <a:latin typeface="Calibri" panose="020F0502020204030204" pitchFamily="34" charset="0"/>
                <a:ea typeface="Calibri" panose="020F0502020204030204" pitchFamily="34" charset="0"/>
                <a:cs typeface="Times New Roman" panose="02020603050405020304" pitchFamily="18" charset="0"/>
              </a:rPr>
              <a:t>All photos must show credit: Courtesy of Allison Shelley/The Verbatim Agency for American Education: Images of Teachers and Students in Action</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a:p>
            <a:pPr marL="342900" marR="0" lvl="0" indent="-342900" algn="l" defTabSz="914400" rtl="0" eaLnBrk="1" fontAlgn="auto" latinLnBrk="0" hangingPunct="1">
              <a:lnSpc>
                <a:spcPct val="100000"/>
              </a:lnSpc>
              <a:spcBef>
                <a:spcPct val="20000"/>
              </a:spcBef>
              <a:spcAft>
                <a:spcPts val="0"/>
              </a:spcAft>
              <a:buClrTx/>
              <a:buSzTx/>
              <a:buFont typeface="Arial" panose="020B0604020202020204" pitchFamily="34" charset="0"/>
              <a:buChar char="•"/>
              <a:tabLst/>
              <a:defRPr/>
            </a:pPr>
            <a:endParaRPr lang="en-US" dirty="0"/>
          </a:p>
          <a:p>
            <a:endParaRPr lang="en-US" dirty="0"/>
          </a:p>
        </p:txBody>
      </p:sp>
      <p:sp>
        <p:nvSpPr>
          <p:cNvPr id="5" name="Text Placeholder 4"/>
          <p:cNvSpPr>
            <a:spLocks noGrp="1"/>
          </p:cNvSpPr>
          <p:nvPr>
            <p:ph type="body" sz="quarter" idx="14" hasCustomPrompt="1"/>
          </p:nvPr>
        </p:nvSpPr>
        <p:spPr>
          <a:xfrm>
            <a:off x="115888" y="4552950"/>
            <a:ext cx="3617912" cy="457200"/>
          </a:xfrm>
          <a:prstGeom prst="rect">
            <a:avLst/>
          </a:prstGeom>
        </p:spPr>
        <p:txBody>
          <a:bodyPr/>
          <a:lstStyle>
            <a:lvl1pPr marL="112712" indent="0">
              <a:buNone/>
              <a:defRPr sz="1400" baseline="0"/>
            </a:lvl1pPr>
          </a:lstStyle>
          <a:p>
            <a:pPr lvl="0"/>
            <a:r>
              <a:rPr lang="en-US" sz="1400" dirty="0"/>
              <a:t>Use this box for source/credit information</a:t>
            </a:r>
            <a:endParaRPr lang="en-US" dirty="0"/>
          </a:p>
        </p:txBody>
      </p:sp>
    </p:spTree>
    <p:extLst>
      <p:ext uri="{BB962C8B-B14F-4D97-AF65-F5344CB8AC3E}">
        <p14:creationId xmlns:p14="http://schemas.microsoft.com/office/powerpoint/2010/main" val="39488447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Content 3">
    <p:spTree>
      <p:nvGrpSpPr>
        <p:cNvPr id="1" name=""/>
        <p:cNvGrpSpPr/>
        <p:nvPr/>
      </p:nvGrpSpPr>
      <p:grpSpPr>
        <a:xfrm>
          <a:off x="0" y="0"/>
          <a:ext cx="0" cy="0"/>
          <a:chOff x="0" y="0"/>
          <a:chExt cx="0" cy="0"/>
        </a:xfrm>
      </p:grpSpPr>
      <p:sp>
        <p:nvSpPr>
          <p:cNvPr id="4" name="Rectangle 3"/>
          <p:cNvSpPr/>
          <p:nvPr userDrawn="1"/>
        </p:nvSpPr>
        <p:spPr>
          <a:xfrm>
            <a:off x="0" y="-10258"/>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lowchart: Manual Input 4"/>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lowchart: Manual Input 5"/>
          <p:cNvSpPr/>
          <p:nvPr userDrawn="1"/>
        </p:nvSpPr>
        <p:spPr>
          <a:xfrm rot="16200000">
            <a:off x="7791450" y="-706144"/>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Slide Number Placeholder 11"/>
          <p:cNvSpPr>
            <a:spLocks noGrp="1"/>
          </p:cNvSpPr>
          <p:nvPr>
            <p:ph type="sldNum" sz="quarter" idx="4"/>
          </p:nvPr>
        </p:nvSpPr>
        <p:spPr>
          <a:xfrm>
            <a:off x="8229600" y="209550"/>
            <a:ext cx="7620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10" name="Picture 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76200" y="4583430"/>
            <a:ext cx="1397000" cy="502920"/>
          </a:xfrm>
          <a:prstGeom prst="rect">
            <a:avLst/>
          </a:prstGeom>
        </p:spPr>
      </p:pic>
      <p:sp>
        <p:nvSpPr>
          <p:cNvPr id="11" name="Content Placeholder 13"/>
          <p:cNvSpPr>
            <a:spLocks noGrp="1"/>
          </p:cNvSpPr>
          <p:nvPr>
            <p:ph sz="quarter" idx="12" hasCustomPrompt="1"/>
          </p:nvPr>
        </p:nvSpPr>
        <p:spPr>
          <a:xfrm>
            <a:off x="304800" y="708748"/>
            <a:ext cx="8839200" cy="3764280"/>
          </a:xfrm>
          <a:prstGeom prst="rect">
            <a:avLst/>
          </a:prstGeom>
        </p:spPr>
        <p:txBody>
          <a:bodyPr/>
          <a:lstStyle>
            <a:lvl1pPr>
              <a:defRPr/>
            </a:lvl1pPr>
            <a:lvl3pPr>
              <a:defRPr sz="3200"/>
            </a:lvl3pPr>
            <a:lvl4pPr>
              <a:defRPr sz="3200"/>
            </a:lvl4pPr>
            <a:lvl5pPr>
              <a:defRPr sz="3200"/>
            </a:lvl5pPr>
          </a:lstStyle>
          <a:p>
            <a:pPr lvl="0"/>
            <a:r>
              <a:rPr lang="en-US" dirty="0"/>
              <a:t>Insert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2" name="Text Placeholder 12"/>
          <p:cNvSpPr>
            <a:spLocks noGrp="1"/>
          </p:cNvSpPr>
          <p:nvPr>
            <p:ph type="body" sz="quarter" idx="10" hasCustomPrompt="1"/>
          </p:nvPr>
        </p:nvSpPr>
        <p:spPr>
          <a:xfrm>
            <a:off x="304800" y="36806"/>
            <a:ext cx="6400800" cy="592491"/>
          </a:xfrm>
          <a:prstGeom prst="rect">
            <a:avLst/>
          </a:prstGeom>
        </p:spPr>
        <p:txBody>
          <a:bodyPr/>
          <a:lstStyle>
            <a:lvl1pPr marL="112712" indent="0" algn="ctr">
              <a:buNone/>
              <a:defRPr baseline="0">
                <a:solidFill>
                  <a:schemeClr val="bg1"/>
                </a:solidFill>
              </a:defRPr>
            </a:lvl1pPr>
          </a:lstStyle>
          <a:p>
            <a:pPr lvl="0"/>
            <a:r>
              <a:rPr lang="en-US" dirty="0"/>
              <a:t>Slide Title</a:t>
            </a:r>
          </a:p>
        </p:txBody>
      </p:sp>
      <p:sp>
        <p:nvSpPr>
          <p:cNvPr id="9" name="Text Placeholder 4"/>
          <p:cNvSpPr>
            <a:spLocks noGrp="1"/>
          </p:cNvSpPr>
          <p:nvPr>
            <p:ph type="body" sz="quarter" idx="14" hasCustomPrompt="1"/>
          </p:nvPr>
        </p:nvSpPr>
        <p:spPr>
          <a:xfrm>
            <a:off x="1600200" y="4606290"/>
            <a:ext cx="7391400" cy="457200"/>
          </a:xfrm>
          <a:prstGeom prst="rect">
            <a:avLst/>
          </a:prstGeom>
        </p:spPr>
        <p:txBody>
          <a:bodyPr/>
          <a:lstStyle>
            <a:lvl1pPr marL="112712" indent="0">
              <a:buNone/>
              <a:defRPr sz="1400" baseline="0"/>
            </a:lvl1pPr>
          </a:lstStyle>
          <a:p>
            <a:pPr lvl="0"/>
            <a:r>
              <a:rPr lang="en-US" sz="1400" dirty="0"/>
              <a:t>Use this box for source/credit information</a:t>
            </a:r>
            <a:endParaRPr lang="en-US" dirty="0"/>
          </a:p>
        </p:txBody>
      </p:sp>
    </p:spTree>
    <p:extLst>
      <p:ext uri="{BB962C8B-B14F-4D97-AF65-F5344CB8AC3E}">
        <p14:creationId xmlns:p14="http://schemas.microsoft.com/office/powerpoint/2010/main" val="155836484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ent 4">
    <p:spTree>
      <p:nvGrpSpPr>
        <p:cNvPr id="1" name=""/>
        <p:cNvGrpSpPr/>
        <p:nvPr/>
      </p:nvGrpSpPr>
      <p:grpSpPr>
        <a:xfrm>
          <a:off x="0" y="0"/>
          <a:ext cx="0" cy="0"/>
          <a:chOff x="0" y="0"/>
          <a:chExt cx="0" cy="0"/>
        </a:xfrm>
      </p:grpSpPr>
      <p:sp>
        <p:nvSpPr>
          <p:cNvPr id="2" name="Rectangle 1"/>
          <p:cNvSpPr/>
          <p:nvPr userDrawn="1"/>
        </p:nvSpPr>
        <p:spPr>
          <a:xfrm>
            <a:off x="0" y="0"/>
            <a:ext cx="9144000" cy="66675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Flowchart: Manual Input 6"/>
          <p:cNvSpPr/>
          <p:nvPr userDrawn="1"/>
        </p:nvSpPr>
        <p:spPr>
          <a:xfrm rot="16200000">
            <a:off x="7669012" y="-800840"/>
            <a:ext cx="647700" cy="2269724"/>
          </a:xfrm>
          <a:prstGeom prst="flowChartManualInput">
            <a:avLst/>
          </a:prstGeom>
          <a:solidFill>
            <a:schemeClr val="bg2"/>
          </a:solidFill>
          <a:ln>
            <a:solidFill>
              <a:schemeClr val="bg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lowchart: Manual Input 8"/>
          <p:cNvSpPr/>
          <p:nvPr userDrawn="1"/>
        </p:nvSpPr>
        <p:spPr>
          <a:xfrm rot="16200000">
            <a:off x="7791450" y="-703556"/>
            <a:ext cx="647700" cy="2057400"/>
          </a:xfrm>
          <a:prstGeom prst="flowChartManualInput">
            <a:avLst/>
          </a:prstGeom>
          <a:solidFill>
            <a:schemeClr val="tx2">
              <a:lumMod val="75000"/>
            </a:schemeClr>
          </a:solidFill>
          <a:ln>
            <a:solidFill>
              <a:schemeClr val="tx2">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Slide Number Placeholder 11"/>
          <p:cNvSpPr>
            <a:spLocks noGrp="1"/>
          </p:cNvSpPr>
          <p:nvPr>
            <p:ph type="sldNum" sz="quarter" idx="4"/>
          </p:nvPr>
        </p:nvSpPr>
        <p:spPr>
          <a:xfrm>
            <a:off x="8534400" y="196453"/>
            <a:ext cx="457200" cy="273844"/>
          </a:xfrm>
          <a:prstGeom prst="rect">
            <a:avLst/>
          </a:prstGeom>
        </p:spPr>
        <p:txBody>
          <a:bodyPr vert="horz" lIns="91440" tIns="45720" rIns="91440" bIns="45720" rtlCol="0" anchor="ctr"/>
          <a:lstStyle>
            <a:lvl1pPr algn="r">
              <a:defRPr sz="1100" b="0">
                <a:solidFill>
                  <a:schemeClr val="bg1"/>
                </a:solidFill>
              </a:defRPr>
            </a:lvl1pPr>
          </a:lstStyle>
          <a:p>
            <a:fld id="{3B745311-16E5-4BEF-BFE6-36758A3427EB}" type="slidenum">
              <a:rPr lang="en-US" smtClean="0"/>
              <a:pPr/>
              <a:t>‹#›</a:t>
            </a:fld>
            <a:endParaRPr lang="en-US" dirty="0"/>
          </a:p>
        </p:txBody>
      </p:sp>
      <p:pic>
        <p:nvPicPr>
          <p:cNvPr id="4" name="Picture 3"/>
          <p:cNvPicPr>
            <a:picLocks noChangeAspect="1"/>
          </p:cNvPicPr>
          <p:nvPr userDrawn="1"/>
        </p:nvPicPr>
        <p:blipFill rotWithShape="1">
          <a:blip r:embed="rId2" cstate="print">
            <a:extLst>
              <a:ext uri="{28A0092B-C50C-407E-A947-70E740481C1C}">
                <a14:useLocalDpi xmlns:a14="http://schemas.microsoft.com/office/drawing/2010/main" val="0"/>
              </a:ext>
            </a:extLst>
          </a:blip>
          <a:srcRect r="89795" b="19643"/>
          <a:stretch/>
        </p:blipFill>
        <p:spPr>
          <a:xfrm>
            <a:off x="8153400" y="18730"/>
            <a:ext cx="228600" cy="648020"/>
          </a:xfrm>
          <a:prstGeom prst="rect">
            <a:avLst/>
          </a:prstGeom>
        </p:spPr>
      </p:pic>
      <p:sp>
        <p:nvSpPr>
          <p:cNvPr id="12" name="Content Placeholder 13"/>
          <p:cNvSpPr>
            <a:spLocks noGrp="1"/>
          </p:cNvSpPr>
          <p:nvPr>
            <p:ph sz="quarter" idx="11" hasCustomPrompt="1"/>
          </p:nvPr>
        </p:nvSpPr>
        <p:spPr>
          <a:xfrm>
            <a:off x="152400" y="819150"/>
            <a:ext cx="8839200" cy="3886200"/>
          </a:xfrm>
          <a:prstGeom prst="rect">
            <a:avLst/>
          </a:prstGeom>
        </p:spPr>
        <p:txBody>
          <a:bodyPr/>
          <a:lstStyle>
            <a:lvl1pPr>
              <a:defRPr/>
            </a:lvl1pPr>
            <a:lvl3pPr>
              <a:defRPr sz="3200"/>
            </a:lvl3pPr>
            <a:lvl4pPr>
              <a:defRPr sz="3200"/>
            </a:lvl4pPr>
            <a:lvl5pPr>
              <a:defRPr sz="3200"/>
            </a:lvl5pPr>
          </a:lstStyle>
          <a:p>
            <a:pPr lvl="0"/>
            <a:r>
              <a:rPr lang="en-US" dirty="0"/>
              <a:t>Insert Text</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5" name="Text Placeholder 12"/>
          <p:cNvSpPr>
            <a:spLocks noGrp="1"/>
          </p:cNvSpPr>
          <p:nvPr>
            <p:ph type="body" sz="quarter" idx="10" hasCustomPrompt="1"/>
          </p:nvPr>
        </p:nvSpPr>
        <p:spPr>
          <a:xfrm>
            <a:off x="304800" y="36806"/>
            <a:ext cx="6400800" cy="592491"/>
          </a:xfrm>
          <a:prstGeom prst="rect">
            <a:avLst/>
          </a:prstGeom>
        </p:spPr>
        <p:txBody>
          <a:bodyPr/>
          <a:lstStyle>
            <a:lvl1pPr marL="112712" indent="0" algn="ctr">
              <a:buNone/>
              <a:defRPr baseline="0">
                <a:solidFill>
                  <a:schemeClr val="bg1"/>
                </a:solidFill>
              </a:defRPr>
            </a:lvl1pPr>
          </a:lstStyle>
          <a:p>
            <a:pPr lvl="0"/>
            <a:r>
              <a:rPr lang="en-US" dirty="0"/>
              <a:t>Slide Title</a:t>
            </a:r>
          </a:p>
        </p:txBody>
      </p:sp>
      <p:sp>
        <p:nvSpPr>
          <p:cNvPr id="10" name="Text Placeholder 4"/>
          <p:cNvSpPr>
            <a:spLocks noGrp="1"/>
          </p:cNvSpPr>
          <p:nvPr>
            <p:ph type="body" sz="quarter" idx="14" hasCustomPrompt="1"/>
          </p:nvPr>
        </p:nvSpPr>
        <p:spPr>
          <a:xfrm>
            <a:off x="140676" y="4781550"/>
            <a:ext cx="8850923" cy="285750"/>
          </a:xfrm>
          <a:prstGeom prst="rect">
            <a:avLst/>
          </a:prstGeom>
        </p:spPr>
        <p:txBody>
          <a:bodyPr/>
          <a:lstStyle>
            <a:lvl1pPr marL="112712" indent="0">
              <a:buNone/>
              <a:defRPr sz="1400" baseline="0"/>
            </a:lvl1pPr>
          </a:lstStyle>
          <a:p>
            <a:pPr lvl="0"/>
            <a:r>
              <a:rPr lang="en-US" sz="1400" dirty="0"/>
              <a:t>Use this box for source/credit information</a:t>
            </a:r>
            <a:endParaRPr lang="en-US" dirty="0"/>
          </a:p>
        </p:txBody>
      </p:sp>
    </p:spTree>
    <p:extLst>
      <p:ext uri="{BB962C8B-B14F-4D97-AF65-F5344CB8AC3E}">
        <p14:creationId xmlns:p14="http://schemas.microsoft.com/office/powerpoint/2010/main" val="907231592"/>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theme" Target="../theme/theme2.xml"/><Relationship Id="rId3" Type="http://schemas.openxmlformats.org/officeDocument/2006/relationships/slideLayout" Target="../slideLayouts/slideLayout8.xml"/><Relationship Id="rId7" Type="http://schemas.openxmlformats.org/officeDocument/2006/relationships/slideLayout" Target="../slideLayouts/slideLayout12.xml"/><Relationship Id="rId2" Type="http://schemas.openxmlformats.org/officeDocument/2006/relationships/slideLayout" Target="../slideLayouts/slideLayout7.xml"/><Relationship Id="rId1" Type="http://schemas.openxmlformats.org/officeDocument/2006/relationships/slideLayout" Target="../slideLayouts/slideLayout6.xml"/><Relationship Id="rId6" Type="http://schemas.openxmlformats.org/officeDocument/2006/relationships/slideLayout" Target="../slideLayouts/slideLayout11.xml"/><Relationship Id="rId5" Type="http://schemas.openxmlformats.org/officeDocument/2006/relationships/slideLayout" Target="../slideLayouts/slideLayout10.xml"/><Relationship Id="rId4" Type="http://schemas.openxmlformats.org/officeDocument/2006/relationships/slideLayout" Target="../slideLayouts/slideLayout9.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15.xml"/><Relationship Id="rId2" Type="http://schemas.openxmlformats.org/officeDocument/2006/relationships/slideLayout" Target="../slideLayouts/slideLayout14.xml"/><Relationship Id="rId1" Type="http://schemas.openxmlformats.org/officeDocument/2006/relationships/slideLayout" Target="../slideLayouts/slideLayout13.xml"/><Relationship Id="rId5" Type="http://schemas.openxmlformats.org/officeDocument/2006/relationships/theme" Target="../theme/theme3.xml"/><Relationship Id="rId4" Type="http://schemas.openxmlformats.org/officeDocument/2006/relationships/slideLayout" Target="../slideLayouts/slideLayout16.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19.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theme" Target="../theme/theme4.xml"/><Relationship Id="rId5" Type="http://schemas.openxmlformats.org/officeDocument/2006/relationships/slideLayout" Target="../slideLayouts/slideLayout21.xml"/><Relationship Id="rId4"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5" name="Text Placeholder 4"/>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Footer Placeholder 5"/>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Tree>
    <p:extLst>
      <p:ext uri="{BB962C8B-B14F-4D97-AF65-F5344CB8AC3E}">
        <p14:creationId xmlns:p14="http://schemas.microsoft.com/office/powerpoint/2010/main" val="3736092498"/>
      </p:ext>
    </p:extLst>
  </p:cSld>
  <p:clrMap bg1="lt1" tx1="dk1" bg2="lt2" tx2="dk2" accent1="accent1" accent2="accent2" accent3="accent3" accent4="accent4" accent5="accent5" accent6="accent6" hlink="hlink" folHlink="folHlink"/>
  <p:sldLayoutIdLst>
    <p:sldLayoutId id="2147483741" r:id="rId1"/>
    <p:sldLayoutId id="2147483742" r:id="rId2"/>
    <p:sldLayoutId id="2147483743" r:id="rId3"/>
    <p:sldLayoutId id="2147483744" r:id="rId4"/>
    <p:sldLayoutId id="2147483776" r:id="rId5"/>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CDE0CF09-D7F5-4FCC-A97C-ADA0C7C334B8}" type="slidenum">
              <a:rPr lang="en-US" smtClean="0"/>
              <a:t>‹#›</a:t>
            </a:fld>
            <a:endParaRPr lang="en-US"/>
          </a:p>
        </p:txBody>
      </p:sp>
    </p:spTree>
    <p:extLst>
      <p:ext uri="{BB962C8B-B14F-4D97-AF65-F5344CB8AC3E}">
        <p14:creationId xmlns:p14="http://schemas.microsoft.com/office/powerpoint/2010/main" val="2089011176"/>
      </p:ext>
    </p:extLst>
  </p:cSld>
  <p:clrMap bg1="lt1" tx1="dk1" bg2="lt2" tx2="dk2" accent1="accent1" accent2="accent2" accent3="accent3" accent4="accent4" accent5="accent5" accent6="accent6" hlink="hlink" folHlink="folHlink"/>
  <p:sldLayoutIdLst>
    <p:sldLayoutId id="2147483721" r:id="rId1"/>
    <p:sldLayoutId id="2147483793" r:id="rId2"/>
    <p:sldLayoutId id="2147483760" r:id="rId3"/>
    <p:sldLayoutId id="2147483759" r:id="rId4"/>
    <p:sldLayoutId id="2147483794" r:id="rId5"/>
    <p:sldLayoutId id="2147483758" r:id="rId6"/>
    <p:sldLayoutId id="2147483795" r:id="rId7"/>
  </p:sldLayoutIdLst>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457200" indent="-34448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1pPr>
      <a:lvl2pPr marL="854075" indent="-396875" algn="l" defTabSz="914400" rtl="0" eaLnBrk="1" latinLnBrk="0" hangingPunct="1">
        <a:spcBef>
          <a:spcPct val="20000"/>
        </a:spcBef>
        <a:buClr>
          <a:srgbClr val="00B050"/>
        </a:buClr>
        <a:buSzPct val="60000"/>
        <a:buFont typeface="Wingdings" panose="05000000000000000000" pitchFamily="2" charset="2"/>
        <a:buChar char="q"/>
        <a:defRPr sz="3200" kern="1200">
          <a:solidFill>
            <a:schemeClr val="tx1"/>
          </a:solidFill>
          <a:latin typeface="+mn-lt"/>
          <a:ea typeface="+mn-ea"/>
          <a:cs typeface="+mn-cs"/>
        </a:defRPr>
      </a:lvl2pPr>
      <a:lvl3pPr marL="1201738" indent="-347663" algn="l" defTabSz="914400" rtl="0" eaLnBrk="1" latinLnBrk="0" hangingPunct="1">
        <a:spcBef>
          <a:spcPct val="20000"/>
        </a:spcBef>
        <a:buClr>
          <a:srgbClr val="00B050"/>
        </a:buClr>
        <a:buSzPct val="85000"/>
        <a:buFont typeface="Courier New" panose="02070309020205020404" pitchFamily="49" charset="0"/>
        <a:buChar char="o"/>
        <a:defRPr sz="3200" kern="1200">
          <a:solidFill>
            <a:schemeClr val="tx1"/>
          </a:solidFill>
          <a:latin typeface="+mn-lt"/>
          <a:ea typeface="+mn-ea"/>
          <a:cs typeface="+mn-cs"/>
        </a:defRPr>
      </a:lvl3pPr>
      <a:lvl4pPr marL="1541463" indent="-339725" algn="l" defTabSz="914400" rtl="0" eaLnBrk="1" latinLnBrk="0" hangingPunct="1">
        <a:spcBef>
          <a:spcPct val="20000"/>
        </a:spcBef>
        <a:buClr>
          <a:srgbClr val="00B050"/>
        </a:buClr>
        <a:buSzPct val="80000"/>
        <a:buFont typeface="Wingdings" panose="05000000000000000000" pitchFamily="2" charset="2"/>
        <a:buChar char="v"/>
        <a:defRPr sz="3200" kern="1200">
          <a:solidFill>
            <a:schemeClr val="tx1"/>
          </a:solidFill>
          <a:latin typeface="+mn-lt"/>
          <a:ea typeface="+mn-ea"/>
          <a:cs typeface="+mn-cs"/>
        </a:defRPr>
      </a:lvl4pPr>
      <a:lvl5pPr marL="1828800" indent="-28733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pPr marL="112712" lvl="0" indent="0" algn="ctr" defTabSz="914400" rtl="0" eaLnBrk="1" latinLnBrk="0" hangingPunct="1">
              <a:spcBef>
                <a:spcPct val="20000"/>
              </a:spcBef>
              <a:buClr>
                <a:srgbClr val="00B050"/>
              </a:buClr>
              <a:buFont typeface="Arial" panose="020B0604020202020204" pitchFamily="34" charset="0"/>
              <a:buNone/>
            </a:pPr>
            <a:r>
              <a:rPr lang="en-US" dirty="0"/>
              <a:t>Click to edit Master title style</a:t>
            </a:r>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834793AF-F927-4BC9-926C-498D14E5A4E5}" type="slidenum">
              <a:rPr lang="en-US" smtClean="0"/>
              <a:t>‹#›</a:t>
            </a:fld>
            <a:endParaRPr lang="en-US"/>
          </a:p>
        </p:txBody>
      </p:sp>
    </p:spTree>
    <p:extLst>
      <p:ext uri="{BB962C8B-B14F-4D97-AF65-F5344CB8AC3E}">
        <p14:creationId xmlns:p14="http://schemas.microsoft.com/office/powerpoint/2010/main" val="2328366248"/>
      </p:ext>
    </p:extLst>
  </p:cSld>
  <p:clrMap bg1="lt1" tx1="dk1" bg2="lt2" tx2="dk2" accent1="accent1" accent2="accent2" accent3="accent3" accent4="accent4" accent5="accent5" accent6="accent6" hlink="hlink" folHlink="folHlink"/>
  <p:sldLayoutIdLst>
    <p:sldLayoutId id="2147483782" r:id="rId1"/>
    <p:sldLayoutId id="2147483783" r:id="rId2"/>
    <p:sldLayoutId id="2147483796" r:id="rId3"/>
    <p:sldLayoutId id="2147483784" r:id="rId4"/>
  </p:sldLayoutIdLst>
  <p:hf hdr="0" ftr="0" dt="0"/>
  <p:txStyles>
    <p:titleStyle>
      <a:lvl1pPr algn="ctr" defTabSz="914400" rtl="0" eaLnBrk="1" latinLnBrk="0" hangingPunct="1">
        <a:spcBef>
          <a:spcPct val="0"/>
        </a:spcBef>
        <a:buNone/>
        <a:defRPr lang="en-US" sz="3200" b="1" kern="1200" baseline="0" dirty="0">
          <a:solidFill>
            <a:srgbClr val="003399"/>
          </a:solidFill>
          <a:latin typeface="+mn-lt"/>
          <a:ea typeface="+mn-ea"/>
          <a:cs typeface="+mn-cs"/>
        </a:defRPr>
      </a:lvl1pPr>
    </p:titleStyle>
    <p:bodyStyle>
      <a:lvl1pPr marL="457200" indent="-34448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1pPr>
      <a:lvl2pPr marL="854075" indent="-396875" algn="l" defTabSz="914400" rtl="0" eaLnBrk="1" latinLnBrk="0" hangingPunct="1">
        <a:spcBef>
          <a:spcPct val="20000"/>
        </a:spcBef>
        <a:buClr>
          <a:srgbClr val="00B050"/>
        </a:buClr>
        <a:buSzPct val="60000"/>
        <a:buFont typeface="Wingdings" panose="05000000000000000000" pitchFamily="2" charset="2"/>
        <a:buChar char="q"/>
        <a:defRPr sz="3200" kern="1200">
          <a:solidFill>
            <a:schemeClr val="tx1"/>
          </a:solidFill>
          <a:latin typeface="+mn-lt"/>
          <a:ea typeface="+mn-ea"/>
          <a:cs typeface="+mn-cs"/>
        </a:defRPr>
      </a:lvl2pPr>
      <a:lvl3pPr marL="1201738" indent="-347663" algn="l" defTabSz="914400" rtl="0" eaLnBrk="1" latinLnBrk="0" hangingPunct="1">
        <a:spcBef>
          <a:spcPct val="20000"/>
        </a:spcBef>
        <a:buClr>
          <a:srgbClr val="00B050"/>
        </a:buClr>
        <a:buSzPct val="85000"/>
        <a:buFont typeface="Courier New" panose="02070309020205020404" pitchFamily="49" charset="0"/>
        <a:buChar char="o"/>
        <a:defRPr sz="3200" kern="1200">
          <a:solidFill>
            <a:schemeClr val="tx1"/>
          </a:solidFill>
          <a:latin typeface="+mn-lt"/>
          <a:ea typeface="+mn-ea"/>
          <a:cs typeface="+mn-cs"/>
        </a:defRPr>
      </a:lvl3pPr>
      <a:lvl4pPr marL="1541463" indent="-339725" algn="l" defTabSz="914400" rtl="0" eaLnBrk="1" latinLnBrk="0" hangingPunct="1">
        <a:spcBef>
          <a:spcPct val="20000"/>
        </a:spcBef>
        <a:buClr>
          <a:srgbClr val="00B050"/>
        </a:buClr>
        <a:buSzPct val="80000"/>
        <a:buFont typeface="Wingdings" panose="05000000000000000000" pitchFamily="2" charset="2"/>
        <a:buChar char="v"/>
        <a:defRPr sz="3200" kern="1200">
          <a:solidFill>
            <a:schemeClr val="tx1"/>
          </a:solidFill>
          <a:latin typeface="+mn-lt"/>
          <a:ea typeface="+mn-ea"/>
          <a:cs typeface="+mn-cs"/>
        </a:defRPr>
      </a:lvl4pPr>
      <a:lvl5pPr marL="1828800" indent="-28733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274638"/>
            <a:ext cx="7886700" cy="993775"/>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628650" y="1370013"/>
            <a:ext cx="7886700" cy="3262312"/>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628650" y="4767263"/>
            <a:ext cx="2057400" cy="274637"/>
          </a:xfrm>
          <a:prstGeom prst="rect">
            <a:avLst/>
          </a:prstGeom>
        </p:spPr>
        <p:txBody>
          <a:bodyPr vert="horz" lIns="91440" tIns="45720" rIns="91440" bIns="45720" rtlCol="0" anchor="ctr"/>
          <a:lstStyle>
            <a:lvl1pPr algn="l">
              <a:defRPr sz="1200">
                <a:solidFill>
                  <a:schemeClr val="tx1">
                    <a:tint val="75000"/>
                  </a:schemeClr>
                </a:solidFill>
              </a:defRPr>
            </a:lvl1pPr>
          </a:lstStyle>
          <a:p>
            <a:endParaRPr lang="en-US"/>
          </a:p>
        </p:txBody>
      </p:sp>
      <p:sp>
        <p:nvSpPr>
          <p:cNvPr id="5" name="Footer Placeholder 4"/>
          <p:cNvSpPr>
            <a:spLocks noGrp="1"/>
          </p:cNvSpPr>
          <p:nvPr>
            <p:ph type="ftr" sz="quarter" idx="3"/>
          </p:nvPr>
        </p:nvSpPr>
        <p:spPr>
          <a:xfrm>
            <a:off x="3028950" y="4767263"/>
            <a:ext cx="3086100" cy="274637"/>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D8FED1B7-34A7-429B-B034-B1395CE33F6E}" type="slidenum">
              <a:rPr lang="en-US" smtClean="0"/>
              <a:t>‹#›</a:t>
            </a:fld>
            <a:endParaRPr lang="en-US"/>
          </a:p>
        </p:txBody>
      </p:sp>
    </p:spTree>
    <p:extLst>
      <p:ext uri="{BB962C8B-B14F-4D97-AF65-F5344CB8AC3E}">
        <p14:creationId xmlns:p14="http://schemas.microsoft.com/office/powerpoint/2010/main" val="3301768528"/>
      </p:ext>
    </p:extLst>
  </p:cSld>
  <p:clrMap bg1="lt1" tx1="dk1" bg2="lt2" tx2="dk2" accent1="accent1" accent2="accent2" accent3="accent3" accent4="accent4" accent5="accent5" accent6="accent6" hlink="hlink" folHlink="folHlink"/>
  <p:sldLayoutIdLst>
    <p:sldLayoutId id="2147483797" r:id="rId1"/>
    <p:sldLayoutId id="2147483790" r:id="rId2"/>
    <p:sldLayoutId id="2147483798" r:id="rId3"/>
    <p:sldLayoutId id="2147483791" r:id="rId4"/>
    <p:sldLayoutId id="2147483792" r:id="rId5"/>
  </p:sldLayoutIdLst>
  <p:hf hdr="0" ftr="0" dt="0"/>
  <p:txStyles>
    <p:titleStyle>
      <a:lvl1pPr algn="ctr" defTabSz="914400" rtl="0" eaLnBrk="1" latinLnBrk="0" hangingPunct="1">
        <a:spcBef>
          <a:spcPct val="0"/>
        </a:spcBef>
        <a:buNone/>
        <a:defRPr sz="4400" b="1" kern="1200">
          <a:solidFill>
            <a:schemeClr val="tx1"/>
          </a:solidFill>
          <a:latin typeface="+mj-lt"/>
          <a:ea typeface="+mj-ea"/>
          <a:cs typeface="+mj-cs"/>
        </a:defRPr>
      </a:lvl1pPr>
    </p:titleStyle>
    <p:bodyStyle>
      <a:lvl1pPr marL="457200" indent="-34448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1pPr>
      <a:lvl2pPr marL="854075" indent="-396875" algn="l" defTabSz="914400" rtl="0" eaLnBrk="1" latinLnBrk="0" hangingPunct="1">
        <a:spcBef>
          <a:spcPct val="20000"/>
        </a:spcBef>
        <a:buClr>
          <a:srgbClr val="00B050"/>
        </a:buClr>
        <a:buSzPct val="60000"/>
        <a:buFont typeface="Wingdings" panose="05000000000000000000" pitchFamily="2" charset="2"/>
        <a:buChar char="q"/>
        <a:defRPr sz="3200" kern="1200">
          <a:solidFill>
            <a:schemeClr val="tx1"/>
          </a:solidFill>
          <a:latin typeface="+mn-lt"/>
          <a:ea typeface="+mn-ea"/>
          <a:cs typeface="+mn-cs"/>
        </a:defRPr>
      </a:lvl2pPr>
      <a:lvl3pPr marL="1201738" indent="-347663" algn="l" defTabSz="914400" rtl="0" eaLnBrk="1" latinLnBrk="0" hangingPunct="1">
        <a:spcBef>
          <a:spcPct val="20000"/>
        </a:spcBef>
        <a:buClr>
          <a:srgbClr val="00B050"/>
        </a:buClr>
        <a:buSzPct val="85000"/>
        <a:buFont typeface="Courier New" panose="02070309020205020404" pitchFamily="49" charset="0"/>
        <a:buChar char="o"/>
        <a:defRPr sz="3200" kern="1200">
          <a:solidFill>
            <a:schemeClr val="tx1"/>
          </a:solidFill>
          <a:latin typeface="+mn-lt"/>
          <a:ea typeface="+mn-ea"/>
          <a:cs typeface="+mn-cs"/>
        </a:defRPr>
      </a:lvl3pPr>
      <a:lvl4pPr marL="1541463" indent="-339725" algn="l" defTabSz="914400" rtl="0" eaLnBrk="1" latinLnBrk="0" hangingPunct="1">
        <a:spcBef>
          <a:spcPct val="20000"/>
        </a:spcBef>
        <a:buClr>
          <a:srgbClr val="00B050"/>
        </a:buClr>
        <a:buSzPct val="80000"/>
        <a:buFont typeface="Wingdings" panose="05000000000000000000" pitchFamily="2" charset="2"/>
        <a:buChar char="v"/>
        <a:defRPr sz="3200" kern="1200">
          <a:solidFill>
            <a:schemeClr val="tx1"/>
          </a:solidFill>
          <a:latin typeface="+mn-lt"/>
          <a:ea typeface="+mn-ea"/>
          <a:cs typeface="+mn-cs"/>
        </a:defRPr>
      </a:lvl4pPr>
      <a:lvl5pPr marL="1828800" indent="-287338" algn="l" defTabSz="914400" rtl="0" eaLnBrk="1" latinLnBrk="0" hangingPunct="1">
        <a:spcBef>
          <a:spcPct val="20000"/>
        </a:spcBef>
        <a:buClr>
          <a:srgbClr val="00B050"/>
        </a:buClr>
        <a:buFont typeface="Arial" panose="020B0604020202020204" pitchFamily="34" charset="0"/>
        <a:buChar char="•"/>
        <a:defRPr sz="32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9.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9.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9.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6.xml"/><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9.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9.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4.xml"/><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9.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7.xml"/><Relationship Id="rId1" Type="http://schemas.openxmlformats.org/officeDocument/2006/relationships/slideLayout" Target="../slideLayouts/slideLayout9.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9.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xfrm>
            <a:off x="2971800" y="0"/>
            <a:ext cx="5867400" cy="3320360"/>
          </a:xfrm>
        </p:spPr>
        <p:txBody>
          <a:bodyPr>
            <a:noAutofit/>
          </a:bodyPr>
          <a:lstStyle/>
          <a:p>
            <a:r>
              <a:rPr lang="en-US" sz="2400" b="1" dirty="0"/>
              <a:t>SPECIAL EDUCATION COMPLIANCE  </a:t>
            </a:r>
            <a:br>
              <a:rPr lang="en-US" sz="2400" b="1" dirty="0"/>
            </a:br>
            <a:r>
              <a:rPr lang="en-US" sz="2400" b="1" dirty="0"/>
              <a:t>TIERED FEDERAL MONITORING </a:t>
            </a:r>
            <a:br>
              <a:rPr lang="en-US" sz="2400" b="1" dirty="0"/>
            </a:br>
            <a:r>
              <a:rPr lang="en-US" sz="2400" b="1" dirty="0"/>
              <a:t>  SELF-ASSESSMENT TRAINING</a:t>
            </a:r>
            <a:br>
              <a:rPr lang="en-US" sz="2400" b="1" dirty="0"/>
            </a:br>
            <a:r>
              <a:rPr lang="en-US" sz="2400" b="1" dirty="0"/>
              <a:t>COHORT 2</a:t>
            </a:r>
          </a:p>
        </p:txBody>
      </p:sp>
      <p:sp>
        <p:nvSpPr>
          <p:cNvPr id="10" name="Text Placeholder 9"/>
          <p:cNvSpPr>
            <a:spLocks noGrp="1"/>
          </p:cNvSpPr>
          <p:nvPr>
            <p:ph type="body" sz="quarter" idx="13"/>
          </p:nvPr>
        </p:nvSpPr>
        <p:spPr>
          <a:xfrm>
            <a:off x="152400" y="4006932"/>
            <a:ext cx="1981200" cy="381000"/>
          </a:xfrm>
        </p:spPr>
        <p:txBody>
          <a:bodyPr/>
          <a:lstStyle/>
          <a:p>
            <a:r>
              <a:rPr lang="en-US" dirty="0"/>
              <a:t>2024</a:t>
            </a:r>
          </a:p>
        </p:txBody>
      </p:sp>
      <p:sp>
        <p:nvSpPr>
          <p:cNvPr id="2" name="Slide Number Placeholder 1"/>
          <p:cNvSpPr>
            <a:spLocks noGrp="1"/>
          </p:cNvSpPr>
          <p:nvPr>
            <p:ph type="sldNum" sz="quarter" idx="4294967295"/>
          </p:nvPr>
        </p:nvSpPr>
        <p:spPr>
          <a:xfrm>
            <a:off x="8382000" y="4781550"/>
            <a:ext cx="762000" cy="274638"/>
          </a:xfrm>
          <a:prstGeom prst="rect">
            <a:avLst/>
          </a:prstGeom>
        </p:spPr>
        <p:txBody>
          <a:bodyPr/>
          <a:lstStyle/>
          <a:p>
            <a:fld id="{3B745311-16E5-4BEF-BFE6-36758A3427EB}" type="slidenum">
              <a:rPr lang="en-US" smtClean="0"/>
              <a:pPr/>
              <a:t>1</a:t>
            </a:fld>
            <a:endParaRPr lang="en-US" dirty="0"/>
          </a:p>
        </p:txBody>
      </p:sp>
    </p:spTree>
    <p:extLst>
      <p:ext uri="{BB962C8B-B14F-4D97-AF65-F5344CB8AC3E}">
        <p14:creationId xmlns:p14="http://schemas.microsoft.com/office/powerpoint/2010/main" val="1273501139"/>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B8D8035-D6AB-18C2-C755-7893F800673B}"/>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File Review: Selecting Student Files </a:t>
            </a:r>
          </a:p>
        </p:txBody>
      </p:sp>
      <p:sp>
        <p:nvSpPr>
          <p:cNvPr id="3" name="Content Placeholder 2">
            <a:extLst>
              <a:ext uri="{FF2B5EF4-FFF2-40B4-BE49-F238E27FC236}">
                <a16:creationId xmlns:a16="http://schemas.microsoft.com/office/drawing/2014/main" id="{B8C127B3-05ED-4203-F666-14A6565AB552}"/>
              </a:ext>
            </a:extLst>
          </p:cNvPr>
          <p:cNvSpPr>
            <a:spLocks noGrp="1"/>
          </p:cNvSpPr>
          <p:nvPr>
            <p:ph sz="quarter" idx="11"/>
          </p:nvPr>
        </p:nvSpPr>
        <p:spPr/>
        <p:txBody>
          <a:bodyPr/>
          <a:lstStyle/>
          <a:p>
            <a:r>
              <a:rPr lang="en-US" dirty="0"/>
              <a:t>DO NOT submit files that used triennial waivers.</a:t>
            </a:r>
          </a:p>
          <a:p>
            <a:endParaRPr lang="en-US" dirty="0"/>
          </a:p>
          <a:p>
            <a:r>
              <a:rPr lang="en-US" dirty="0"/>
              <a:t>Avoid using transfer students, but if they must be used, contact your supervisor. </a:t>
            </a:r>
          </a:p>
          <a:p>
            <a:endParaRPr lang="en-US" dirty="0"/>
          </a:p>
        </p:txBody>
      </p:sp>
      <p:sp>
        <p:nvSpPr>
          <p:cNvPr id="2" name="Slide Number Placeholder 1">
            <a:extLst>
              <a:ext uri="{FF2B5EF4-FFF2-40B4-BE49-F238E27FC236}">
                <a16:creationId xmlns:a16="http://schemas.microsoft.com/office/drawing/2014/main" id="{E78DED09-8081-5591-1EA5-670D4F743D17}"/>
              </a:ext>
            </a:extLst>
          </p:cNvPr>
          <p:cNvSpPr>
            <a:spLocks noGrp="1"/>
          </p:cNvSpPr>
          <p:nvPr>
            <p:ph type="sldNum" sz="quarter" idx="4"/>
          </p:nvPr>
        </p:nvSpPr>
        <p:spPr/>
        <p:txBody>
          <a:bodyPr/>
          <a:lstStyle/>
          <a:p>
            <a:fld id="{3B745311-16E5-4BEF-BFE6-36758A3427EB}" type="slidenum">
              <a:rPr lang="en-US" smtClean="0"/>
              <a:pPr/>
              <a:t>10</a:t>
            </a:fld>
            <a:endParaRPr lang="en-US" dirty="0"/>
          </a:p>
        </p:txBody>
      </p:sp>
    </p:spTree>
    <p:extLst>
      <p:ext uri="{BB962C8B-B14F-4D97-AF65-F5344CB8AC3E}">
        <p14:creationId xmlns:p14="http://schemas.microsoft.com/office/powerpoint/2010/main" val="88587635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EB4D21A-8916-72FF-CA7A-69F8C9E02915}"/>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Students Attending Approved Private Agencies </a:t>
            </a:r>
            <a:br>
              <a:rPr kumimoji="0" lang="en-US" sz="3200" b="0" i="0" u="none" strike="noStrike" kern="1200" cap="none" spc="0" normalizeH="0" baseline="0" noProof="0" dirty="0">
                <a:ln>
                  <a:noFill/>
                </a:ln>
                <a:solidFill>
                  <a:schemeClr val="bg1"/>
                </a:solidFill>
                <a:effectLst/>
                <a:uLnTx/>
                <a:uFillTx/>
                <a:latin typeface="+mn-lt"/>
                <a:ea typeface="+mn-ea"/>
                <a:cs typeface="+mn-cs"/>
              </a:rPr>
            </a:br>
            <a:r>
              <a:rPr kumimoji="0" lang="en-US" sz="3200" b="0" i="0" u="none" strike="noStrike" kern="1200" cap="none" spc="0" normalizeH="0" baseline="0" noProof="0" dirty="0">
                <a:ln>
                  <a:noFill/>
                </a:ln>
                <a:solidFill>
                  <a:schemeClr val="bg1"/>
                </a:solidFill>
                <a:effectLst/>
                <a:uLnTx/>
                <a:uFillTx/>
                <a:latin typeface="+mn-lt"/>
                <a:ea typeface="+mn-ea"/>
                <a:cs typeface="+mn-cs"/>
              </a:rPr>
              <a:t>or Enrolled in Virtual Learning </a:t>
            </a:r>
          </a:p>
        </p:txBody>
      </p:sp>
      <p:sp>
        <p:nvSpPr>
          <p:cNvPr id="3" name="Content Placeholder 2">
            <a:extLst>
              <a:ext uri="{FF2B5EF4-FFF2-40B4-BE49-F238E27FC236}">
                <a16:creationId xmlns:a16="http://schemas.microsoft.com/office/drawing/2014/main" id="{DCB504BF-AD6E-C360-0DF3-E55B569D6AB7}"/>
              </a:ext>
            </a:extLst>
          </p:cNvPr>
          <p:cNvSpPr>
            <a:spLocks noGrp="1"/>
          </p:cNvSpPr>
          <p:nvPr>
            <p:ph sz="quarter" idx="11"/>
          </p:nvPr>
        </p:nvSpPr>
        <p:spPr/>
        <p:txBody>
          <a:bodyPr>
            <a:normAutofit fontScale="70000" lnSpcReduction="20000"/>
          </a:bodyPr>
          <a:lstStyle/>
          <a:p>
            <a:r>
              <a:rPr lang="en-US" dirty="0"/>
              <a:t>Districts who have full-time students placed in a Department of Elementary and Secondary Education  Approved Private Agency (APA) must include one or more of those students in their self-assessment file review.  </a:t>
            </a:r>
          </a:p>
          <a:p>
            <a:r>
              <a:rPr lang="en-US" dirty="0"/>
              <a:t>Resident districts who have full time students enrolled in virtual learning  through a Memorandum of Understand (MOU) or enrolled with a non-hosted MOCAP provider must include one or more of those students in their self-assessment file review. </a:t>
            </a:r>
          </a:p>
          <a:p>
            <a:r>
              <a:rPr lang="en-US" dirty="0"/>
              <a:t>Host districts who have full time students enrolled with their hosted MOCAP provider must include one or more of those students in their self-assessment file review.</a:t>
            </a:r>
          </a:p>
          <a:p>
            <a:endParaRPr lang="en-US" dirty="0"/>
          </a:p>
        </p:txBody>
      </p:sp>
      <p:sp>
        <p:nvSpPr>
          <p:cNvPr id="2" name="Slide Number Placeholder 1">
            <a:extLst>
              <a:ext uri="{FF2B5EF4-FFF2-40B4-BE49-F238E27FC236}">
                <a16:creationId xmlns:a16="http://schemas.microsoft.com/office/drawing/2014/main" id="{4627EFE3-31CF-4A64-3477-3A231F41DF47}"/>
              </a:ext>
            </a:extLst>
          </p:cNvPr>
          <p:cNvSpPr>
            <a:spLocks noGrp="1"/>
          </p:cNvSpPr>
          <p:nvPr>
            <p:ph type="sldNum" sz="quarter" idx="4"/>
          </p:nvPr>
        </p:nvSpPr>
        <p:spPr/>
        <p:txBody>
          <a:bodyPr/>
          <a:lstStyle/>
          <a:p>
            <a:fld id="{3B745311-16E5-4BEF-BFE6-36758A3427EB}" type="slidenum">
              <a:rPr lang="en-US" smtClean="0"/>
              <a:pPr/>
              <a:t>11</a:t>
            </a:fld>
            <a:endParaRPr lang="en-US" dirty="0"/>
          </a:p>
        </p:txBody>
      </p:sp>
    </p:spTree>
    <p:extLst>
      <p:ext uri="{BB962C8B-B14F-4D97-AF65-F5344CB8AC3E}">
        <p14:creationId xmlns:p14="http://schemas.microsoft.com/office/powerpoint/2010/main" val="20683573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541DE57D-8E84-AF47-38A8-2F9E7F1E7BD2}"/>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Students Attending Approved Private Agencies </a:t>
            </a:r>
            <a:br>
              <a:rPr kumimoji="0" lang="en-US" sz="3200" b="0" i="0" u="none" strike="noStrike" kern="1200" cap="none" spc="0" normalizeH="0" baseline="0" noProof="0" dirty="0">
                <a:ln>
                  <a:noFill/>
                </a:ln>
                <a:solidFill>
                  <a:schemeClr val="bg1"/>
                </a:solidFill>
                <a:effectLst/>
                <a:uLnTx/>
                <a:uFillTx/>
                <a:latin typeface="+mn-lt"/>
                <a:ea typeface="+mn-ea"/>
                <a:cs typeface="+mn-cs"/>
              </a:rPr>
            </a:br>
            <a:r>
              <a:rPr kumimoji="0" lang="en-US" sz="3200" b="0" i="0" u="none" strike="noStrike" kern="1200" cap="none" spc="0" normalizeH="0" baseline="0" noProof="0" dirty="0">
                <a:ln>
                  <a:noFill/>
                </a:ln>
                <a:solidFill>
                  <a:schemeClr val="bg1"/>
                </a:solidFill>
                <a:effectLst/>
                <a:uLnTx/>
                <a:uFillTx/>
                <a:latin typeface="+mn-lt"/>
                <a:ea typeface="+mn-ea"/>
                <a:cs typeface="+mn-cs"/>
              </a:rPr>
              <a:t>or Enrolled in Virtual learning File Review</a:t>
            </a:r>
          </a:p>
        </p:txBody>
      </p:sp>
      <p:sp>
        <p:nvSpPr>
          <p:cNvPr id="3" name="Content Placeholder 2">
            <a:extLst>
              <a:ext uri="{FF2B5EF4-FFF2-40B4-BE49-F238E27FC236}">
                <a16:creationId xmlns:a16="http://schemas.microsoft.com/office/drawing/2014/main" id="{82453E07-1E04-B9C7-0F53-C7EBDF244926}"/>
              </a:ext>
            </a:extLst>
          </p:cNvPr>
          <p:cNvSpPr>
            <a:spLocks noGrp="1"/>
          </p:cNvSpPr>
          <p:nvPr>
            <p:ph sz="quarter" idx="11"/>
          </p:nvPr>
        </p:nvSpPr>
        <p:spPr>
          <a:xfrm>
            <a:off x="152400" y="3386492"/>
            <a:ext cx="8839200" cy="1623657"/>
          </a:xfrm>
        </p:spPr>
        <p:txBody>
          <a:bodyPr>
            <a:normAutofit fontScale="85000" lnSpcReduction="10000"/>
          </a:bodyPr>
          <a:lstStyle/>
          <a:p>
            <a:r>
              <a:rPr lang="en-US" dirty="0"/>
              <a:t>The APA or virtual learning files selected must be an initial evaluation, a reevaluation, or have a post-secondary transition Individual education program completed, as described in the selection criteria on slide 8.</a:t>
            </a:r>
          </a:p>
          <a:p>
            <a:endParaRPr lang="en-US" dirty="0"/>
          </a:p>
        </p:txBody>
      </p:sp>
      <p:graphicFrame>
        <p:nvGraphicFramePr>
          <p:cNvPr id="7" name="Table 6">
            <a:extLst>
              <a:ext uri="{FF2B5EF4-FFF2-40B4-BE49-F238E27FC236}">
                <a16:creationId xmlns:a16="http://schemas.microsoft.com/office/drawing/2014/main" id="{A50C304B-9674-D701-8C34-C382D8BFD62A}"/>
              </a:ext>
            </a:extLst>
          </p:cNvPr>
          <p:cNvGraphicFramePr>
            <a:graphicFrameLocks noGrp="1"/>
          </p:cNvGraphicFramePr>
          <p:nvPr>
            <p:extLst>
              <p:ext uri="{D42A27DB-BD31-4B8C-83A1-F6EECF244321}">
                <p14:modId xmlns:p14="http://schemas.microsoft.com/office/powerpoint/2010/main" val="1653807462"/>
              </p:ext>
            </p:extLst>
          </p:nvPr>
        </p:nvGraphicFramePr>
        <p:xfrm>
          <a:off x="228600" y="819150"/>
          <a:ext cx="8382000" cy="2377490"/>
        </p:xfrm>
        <a:graphic>
          <a:graphicData uri="http://schemas.openxmlformats.org/drawingml/2006/table">
            <a:tbl>
              <a:tblPr firstRow="1" bandRow="1">
                <a:noFill/>
              </a:tblPr>
              <a:tblGrid>
                <a:gridCol w="5216080">
                  <a:extLst>
                    <a:ext uri="{9D8B030D-6E8A-4147-A177-3AD203B41FA5}">
                      <a16:colId xmlns:a16="http://schemas.microsoft.com/office/drawing/2014/main" val="4104483976"/>
                    </a:ext>
                  </a:extLst>
                </a:gridCol>
                <a:gridCol w="3165920">
                  <a:extLst>
                    <a:ext uri="{9D8B030D-6E8A-4147-A177-3AD203B41FA5}">
                      <a16:colId xmlns:a16="http://schemas.microsoft.com/office/drawing/2014/main" val="3444616292"/>
                    </a:ext>
                  </a:extLst>
                </a:gridCol>
              </a:tblGrid>
              <a:tr h="87922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spcBef>
                          <a:spcPts val="0"/>
                        </a:spcBef>
                        <a:spcAft>
                          <a:spcPts val="0"/>
                        </a:spcAft>
                        <a:buNone/>
                      </a:pPr>
                      <a:r>
                        <a:rPr lang="en-US" sz="1800" u="none" strike="noStrike" cap="none" dirty="0">
                          <a:latin typeface="Twentieth Century"/>
                          <a:ea typeface="Twentieth Century"/>
                          <a:cs typeface="Twentieth Century"/>
                          <a:sym typeface="Twentieth Century"/>
                        </a:rPr>
                        <a:t>Number of students placed in an APA, enrolled in virtual Learning through their resident district, or enrolled in </a:t>
                      </a:r>
                      <a:r>
                        <a:rPr lang="en-US" sz="1800" u="none" strike="noStrike" cap="none">
                          <a:latin typeface="Twentieth Century"/>
                          <a:ea typeface="Twentieth Century"/>
                          <a:cs typeface="Twentieth Century"/>
                          <a:sym typeface="Twentieth Century"/>
                        </a:rPr>
                        <a:t>virtual Learning </a:t>
                      </a:r>
                      <a:r>
                        <a:rPr lang="en-US" sz="1800" u="none" strike="noStrike" cap="none" dirty="0">
                          <a:latin typeface="Twentieth Century"/>
                          <a:ea typeface="Twentieth Century"/>
                          <a:cs typeface="Twentieth Century"/>
                          <a:sym typeface="Twentieth Century"/>
                        </a:rPr>
                        <a:t>with a host district</a:t>
                      </a:r>
                      <a:endParaRPr sz="1800" u="none" strike="noStrike" cap="none" dirty="0">
                        <a:latin typeface="Twentieth Century"/>
                        <a:ea typeface="Twentieth Century"/>
                        <a:cs typeface="Twentieth Century"/>
                        <a:sym typeface="Twentieth Century"/>
                      </a:endParaRPr>
                    </a:p>
                  </a:txBody>
                  <a:tcPr marL="91450" marR="91450" marT="45725" marB="45725">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spcBef>
                          <a:spcPts val="0"/>
                        </a:spcBef>
                        <a:spcAft>
                          <a:spcPts val="0"/>
                        </a:spcAft>
                        <a:buNone/>
                      </a:pPr>
                      <a:r>
                        <a:rPr lang="en-US" sz="1800" u="none" strike="noStrike" cap="none">
                          <a:latin typeface="Twentieth Century"/>
                          <a:ea typeface="Twentieth Century"/>
                          <a:cs typeface="Twentieth Century"/>
                          <a:sym typeface="Twentieth Century"/>
                        </a:rPr>
                        <a:t>Number of files</a:t>
                      </a:r>
                      <a:r>
                        <a:rPr lang="en-US" sz="1800">
                          <a:latin typeface="Twentieth Century"/>
                          <a:ea typeface="Twentieth Century"/>
                          <a:cs typeface="Twentieth Century"/>
                          <a:sym typeface="Twentieth Century"/>
                        </a:rPr>
                        <a:t> to </a:t>
                      </a:r>
                      <a:r>
                        <a:rPr lang="en-US" sz="1800" u="none" strike="noStrike" cap="none">
                          <a:latin typeface="Twentieth Century"/>
                          <a:ea typeface="Twentieth Century"/>
                          <a:cs typeface="Twentieth Century"/>
                          <a:sym typeface="Twentieth Century"/>
                        </a:rPr>
                        <a:t>include in their</a:t>
                      </a:r>
                      <a:endParaRPr sz="1400">
                        <a:latin typeface="Twentieth Century"/>
                        <a:ea typeface="Twentieth Century"/>
                        <a:cs typeface="Twentieth Century"/>
                        <a:sym typeface="Twentieth Century"/>
                      </a:endParaRPr>
                    </a:p>
                    <a:p>
                      <a:pPr marL="0" marR="0" lvl="0" indent="0" algn="ctr" rtl="0">
                        <a:spcBef>
                          <a:spcPts val="0"/>
                        </a:spcBef>
                        <a:spcAft>
                          <a:spcPts val="0"/>
                        </a:spcAft>
                        <a:buNone/>
                      </a:pPr>
                      <a:r>
                        <a:rPr lang="en-US" sz="1800" u="none" strike="noStrike" cap="none">
                          <a:latin typeface="Twentieth Century"/>
                          <a:ea typeface="Twentieth Century"/>
                          <a:cs typeface="Twentieth Century"/>
                          <a:sym typeface="Twentieth Century"/>
                        </a:rPr>
                        <a:t> self-assessment selection</a:t>
                      </a:r>
                      <a:endParaRPr sz="1800" u="none" strike="noStrike" cap="none">
                        <a:latin typeface="Twentieth Century"/>
                        <a:ea typeface="Twentieth Century"/>
                        <a:cs typeface="Twentieth Century"/>
                        <a:sym typeface="Twentieth Century"/>
                      </a:endParaRPr>
                    </a:p>
                  </a:txBody>
                  <a:tcPr marL="91450" marR="91450" marT="45725" marB="45725">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923814144"/>
                  </a:ext>
                </a:extLst>
              </a:tr>
              <a:tr h="35169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spcBef>
                          <a:spcPts val="0"/>
                        </a:spcBef>
                        <a:spcAft>
                          <a:spcPts val="0"/>
                        </a:spcAft>
                        <a:buNone/>
                      </a:pPr>
                      <a:r>
                        <a:rPr lang="en-US" sz="1800" u="none" strike="noStrike" cap="none" dirty="0">
                          <a:latin typeface="Twentieth Century"/>
                          <a:ea typeface="Twentieth Century"/>
                          <a:cs typeface="Twentieth Century"/>
                          <a:sym typeface="Twentieth Century"/>
                        </a:rPr>
                        <a:t>Up to 5 students</a:t>
                      </a:r>
                      <a:endParaRPr sz="1800" u="none" strike="noStrike" cap="none" dirty="0">
                        <a:latin typeface="Twentieth Century"/>
                        <a:ea typeface="Twentieth Century"/>
                        <a:cs typeface="Twentieth Century"/>
                        <a:sym typeface="Twentieth Century"/>
                      </a:endParaRPr>
                    </a:p>
                  </a:txBody>
                  <a:tcPr marL="91450" marR="91450" marT="45725" marB="45725">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spcBef>
                          <a:spcPts val="0"/>
                        </a:spcBef>
                        <a:spcAft>
                          <a:spcPts val="0"/>
                        </a:spcAft>
                        <a:buNone/>
                      </a:pPr>
                      <a:r>
                        <a:rPr lang="en-US" sz="1800" u="none" strike="noStrike" cap="none">
                          <a:latin typeface="Twentieth Century"/>
                          <a:ea typeface="Twentieth Century"/>
                          <a:cs typeface="Twentieth Century"/>
                          <a:sym typeface="Twentieth Century"/>
                        </a:rPr>
                        <a:t>1 or 2 student files</a:t>
                      </a:r>
                      <a:endParaRPr sz="1800" u="none" strike="noStrike" cap="none">
                        <a:latin typeface="Twentieth Century"/>
                        <a:ea typeface="Twentieth Century"/>
                        <a:cs typeface="Twentieth Century"/>
                        <a:sym typeface="Twentieth Century"/>
                      </a:endParaRPr>
                    </a:p>
                  </a:txBody>
                  <a:tcPr marL="91450" marR="91450" marT="45725" marB="45725">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3978559742"/>
                  </a:ext>
                </a:extLst>
              </a:tr>
              <a:tr h="35169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spcBef>
                          <a:spcPts val="0"/>
                        </a:spcBef>
                        <a:spcAft>
                          <a:spcPts val="0"/>
                        </a:spcAft>
                        <a:buNone/>
                      </a:pPr>
                      <a:r>
                        <a:rPr lang="en-US" sz="1800" u="none" strike="noStrike" cap="none" dirty="0">
                          <a:latin typeface="Twentieth Century"/>
                          <a:ea typeface="Twentieth Century"/>
                          <a:cs typeface="Twentieth Century"/>
                          <a:sym typeface="Twentieth Century"/>
                        </a:rPr>
                        <a:t>6 to 10 students</a:t>
                      </a:r>
                      <a:endParaRPr sz="1800" u="none" strike="noStrike" cap="none" dirty="0">
                        <a:latin typeface="Twentieth Century"/>
                        <a:ea typeface="Twentieth Century"/>
                        <a:cs typeface="Twentieth Century"/>
                        <a:sym typeface="Twentieth Century"/>
                      </a:endParaRPr>
                    </a:p>
                  </a:txBody>
                  <a:tcPr marL="91450" marR="91450" marT="45725" marB="45725">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spcBef>
                          <a:spcPts val="0"/>
                        </a:spcBef>
                        <a:spcAft>
                          <a:spcPts val="0"/>
                        </a:spcAft>
                        <a:buNone/>
                      </a:pPr>
                      <a:r>
                        <a:rPr lang="en-US" sz="1800" u="none" strike="noStrike" cap="none">
                          <a:latin typeface="Twentieth Century"/>
                          <a:ea typeface="Twentieth Century"/>
                          <a:cs typeface="Twentieth Century"/>
                          <a:sym typeface="Twentieth Century"/>
                        </a:rPr>
                        <a:t>3 or 4 student files</a:t>
                      </a:r>
                      <a:endParaRPr sz="1600">
                        <a:latin typeface="Twentieth Century"/>
                        <a:ea typeface="Twentieth Century"/>
                        <a:cs typeface="Twentieth Century"/>
                        <a:sym typeface="Twentieth Century"/>
                      </a:endParaRPr>
                    </a:p>
                  </a:txBody>
                  <a:tcPr marL="91450" marR="91450" marT="45725" marB="45725">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2739283062"/>
                  </a:ext>
                </a:extLst>
              </a:tr>
              <a:tr h="35169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spcBef>
                          <a:spcPts val="0"/>
                        </a:spcBef>
                        <a:spcAft>
                          <a:spcPts val="0"/>
                        </a:spcAft>
                        <a:buNone/>
                      </a:pPr>
                      <a:r>
                        <a:rPr lang="en-US" sz="1800" u="none" strike="noStrike" cap="none" dirty="0">
                          <a:latin typeface="Twentieth Century"/>
                          <a:ea typeface="Twentieth Century"/>
                          <a:cs typeface="Twentieth Century"/>
                          <a:sym typeface="Twentieth Century"/>
                        </a:rPr>
                        <a:t>11 to 19 students</a:t>
                      </a:r>
                      <a:endParaRPr sz="1800" u="none" strike="noStrike" cap="none" dirty="0">
                        <a:latin typeface="Twentieth Century"/>
                        <a:ea typeface="Twentieth Century"/>
                        <a:cs typeface="Twentieth Century"/>
                        <a:sym typeface="Twentieth Century"/>
                      </a:endParaRPr>
                    </a:p>
                  </a:txBody>
                  <a:tcPr marL="91450" marR="91450" marT="45725" marB="45725">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spcBef>
                          <a:spcPts val="0"/>
                        </a:spcBef>
                        <a:spcAft>
                          <a:spcPts val="0"/>
                        </a:spcAft>
                        <a:buNone/>
                      </a:pPr>
                      <a:r>
                        <a:rPr lang="en-US" sz="1800" u="none" strike="noStrike" cap="none">
                          <a:latin typeface="Twentieth Century"/>
                          <a:ea typeface="Twentieth Century"/>
                          <a:cs typeface="Twentieth Century"/>
                          <a:sym typeface="Twentieth Century"/>
                        </a:rPr>
                        <a:t>5 or 6 student files</a:t>
                      </a:r>
                      <a:endParaRPr sz="1800" u="none" strike="noStrike" cap="none">
                        <a:latin typeface="Twentieth Century"/>
                        <a:ea typeface="Twentieth Century"/>
                        <a:cs typeface="Twentieth Century"/>
                        <a:sym typeface="Twentieth Century"/>
                      </a:endParaRPr>
                    </a:p>
                  </a:txBody>
                  <a:tcPr marL="91450" marR="91450" marT="45725" marB="45725">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879781030"/>
                  </a:ext>
                </a:extLst>
              </a:tr>
              <a:tr h="35169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spcBef>
                          <a:spcPts val="0"/>
                        </a:spcBef>
                        <a:spcAft>
                          <a:spcPts val="0"/>
                        </a:spcAft>
                        <a:buNone/>
                      </a:pPr>
                      <a:r>
                        <a:rPr lang="en-US" sz="1800" u="none" strike="noStrike" cap="none">
                          <a:latin typeface="Twentieth Century"/>
                          <a:ea typeface="Twentieth Century"/>
                          <a:cs typeface="Twentieth Century"/>
                          <a:sym typeface="Twentieth Century"/>
                        </a:rPr>
                        <a:t>20 or more students</a:t>
                      </a:r>
                      <a:endParaRPr sz="1800" u="none" strike="noStrike" cap="none">
                        <a:latin typeface="Twentieth Century"/>
                        <a:ea typeface="Twentieth Century"/>
                        <a:cs typeface="Twentieth Century"/>
                        <a:sym typeface="Twentieth Century"/>
                      </a:endParaRPr>
                    </a:p>
                  </a:txBody>
                  <a:tcPr marL="91450" marR="91450" marT="45725" marB="45725">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lvl="0" indent="0" algn="ctr" rtl="0">
                        <a:spcBef>
                          <a:spcPts val="0"/>
                        </a:spcBef>
                        <a:spcAft>
                          <a:spcPts val="0"/>
                        </a:spcAft>
                        <a:buNone/>
                      </a:pPr>
                      <a:r>
                        <a:rPr lang="en-US" sz="1800" u="none" strike="noStrike" cap="none" dirty="0">
                          <a:latin typeface="Twentieth Century"/>
                          <a:ea typeface="Twentieth Century"/>
                          <a:cs typeface="Twentieth Century"/>
                          <a:sym typeface="Twentieth Century"/>
                        </a:rPr>
                        <a:t>7 student files</a:t>
                      </a:r>
                      <a:endParaRPr sz="1800" u="none" strike="noStrike" cap="none" dirty="0">
                        <a:latin typeface="Twentieth Century"/>
                        <a:ea typeface="Twentieth Century"/>
                        <a:cs typeface="Twentieth Century"/>
                        <a:sym typeface="Twentieth Century"/>
                      </a:endParaRPr>
                    </a:p>
                  </a:txBody>
                  <a:tcPr marL="91450" marR="91450" marT="45725" marB="45725">
                    <a:lnL w="12700" cmpd="sng">
                      <a:solidFill>
                        <a:prstClr val="black"/>
                      </a:solidFill>
                      <a:prstDash val="solid"/>
                    </a:lnL>
                    <a:lnR w="12700" cmpd="sng">
                      <a:solidFill>
                        <a:prstClr val="black"/>
                      </a:solidFill>
                      <a:prstDash val="solid"/>
                    </a:lnR>
                    <a:lnT w="12700" cmpd="sng">
                      <a:solidFill>
                        <a:prstClr val="black"/>
                      </a:solidFill>
                      <a:prstDash val="solid"/>
                    </a:lnT>
                    <a:lnB w="12700" cmpd="sng">
                      <a:solidFill>
                        <a:prstClr val="black"/>
                      </a:solidFill>
                      <a:prstDash val="solid"/>
                    </a:lnB>
                    <a:lnTlToBr w="12700" cmpd="sng">
                      <a:noFill/>
                      <a:prstDash val="solid"/>
                    </a:lnTlToBr>
                    <a:lnBlToTr w="12700" cmpd="sng">
                      <a:noFill/>
                      <a:prstDash val="solid"/>
                    </a:lnBlToTr>
                    <a:noFill/>
                  </a:tcPr>
                </a:tc>
                <a:extLst>
                  <a:ext uri="{0D108BD9-81ED-4DB2-BD59-A6C34878D82A}">
                    <a16:rowId xmlns:a16="http://schemas.microsoft.com/office/drawing/2014/main" val="1068312613"/>
                  </a:ext>
                </a:extLst>
              </a:tr>
            </a:tbl>
          </a:graphicData>
        </a:graphic>
      </p:graphicFrame>
      <p:sp>
        <p:nvSpPr>
          <p:cNvPr id="2" name="Slide Number Placeholder 1">
            <a:extLst>
              <a:ext uri="{FF2B5EF4-FFF2-40B4-BE49-F238E27FC236}">
                <a16:creationId xmlns:a16="http://schemas.microsoft.com/office/drawing/2014/main" id="{ED2EE801-7BA4-3330-ECA9-6EC239438A6C}"/>
              </a:ext>
            </a:extLst>
          </p:cNvPr>
          <p:cNvSpPr>
            <a:spLocks noGrp="1"/>
          </p:cNvSpPr>
          <p:nvPr>
            <p:ph type="sldNum" sz="quarter" idx="4"/>
          </p:nvPr>
        </p:nvSpPr>
        <p:spPr/>
        <p:txBody>
          <a:bodyPr/>
          <a:lstStyle/>
          <a:p>
            <a:fld id="{3B745311-16E5-4BEF-BFE6-36758A3427EB}" type="slidenum">
              <a:rPr lang="en-US" smtClean="0"/>
              <a:pPr/>
              <a:t>12</a:t>
            </a:fld>
            <a:endParaRPr lang="en-US" dirty="0"/>
          </a:p>
        </p:txBody>
      </p:sp>
    </p:spTree>
    <p:extLst>
      <p:ext uri="{BB962C8B-B14F-4D97-AF65-F5344CB8AC3E}">
        <p14:creationId xmlns:p14="http://schemas.microsoft.com/office/powerpoint/2010/main" val="276316262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B8A78D4-42AC-DF60-8003-EA6EF1418D95}"/>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Required/Conditional Indicators</a:t>
            </a:r>
          </a:p>
        </p:txBody>
      </p:sp>
      <p:sp>
        <p:nvSpPr>
          <p:cNvPr id="3" name="Content Placeholder 2">
            <a:extLst>
              <a:ext uri="{FF2B5EF4-FFF2-40B4-BE49-F238E27FC236}">
                <a16:creationId xmlns:a16="http://schemas.microsoft.com/office/drawing/2014/main" id="{1BD65027-0F3C-33CD-CC11-EBC3D4940ACB}"/>
              </a:ext>
              <a:ext uri="{C183D7F6-B498-43B3-948B-1728B52AA6E4}">
                <adec:decorative xmlns:adec="http://schemas.microsoft.com/office/drawing/2017/decorative" val="1"/>
              </a:ext>
            </a:extLst>
          </p:cNvPr>
          <p:cNvSpPr>
            <a:spLocks noGrp="1"/>
          </p:cNvSpPr>
          <p:nvPr>
            <p:ph sz="quarter" idx="11"/>
          </p:nvPr>
        </p:nvSpPr>
        <p:spPr>
          <a:xfrm>
            <a:off x="152400" y="819150"/>
            <a:ext cx="4191000" cy="3886200"/>
          </a:xfrm>
        </p:spPr>
        <p:txBody>
          <a:bodyPr>
            <a:normAutofit fontScale="70000" lnSpcReduction="20000"/>
          </a:bodyPr>
          <a:lstStyle/>
          <a:p>
            <a:pPr marL="112712" indent="0">
              <a:buNone/>
            </a:pPr>
            <a:r>
              <a:rPr lang="en-US" u="sng" dirty="0"/>
              <a:t>Required Indicators</a:t>
            </a:r>
          </a:p>
          <a:p>
            <a:r>
              <a:rPr lang="en-US" dirty="0"/>
              <a:t>Referral (initial only)</a:t>
            </a:r>
          </a:p>
          <a:p>
            <a:r>
              <a:rPr lang="en-US" dirty="0"/>
              <a:t>Evaluation</a:t>
            </a:r>
          </a:p>
          <a:p>
            <a:r>
              <a:rPr lang="en-US" dirty="0"/>
              <a:t>Reevaluation </a:t>
            </a:r>
          </a:p>
          <a:p>
            <a:r>
              <a:rPr lang="en-US" dirty="0"/>
              <a:t>Individual education program</a:t>
            </a:r>
          </a:p>
          <a:p>
            <a:r>
              <a:rPr lang="en-US" dirty="0"/>
              <a:t>Present Level of Academic and Functional Performance </a:t>
            </a:r>
          </a:p>
          <a:p>
            <a:r>
              <a:rPr lang="en-US" dirty="0"/>
              <a:t>Annual Goals and Goal Progress Reports</a:t>
            </a:r>
          </a:p>
          <a:p>
            <a:r>
              <a:rPr lang="en-US" dirty="0"/>
              <a:t>Postsecondary Transition</a:t>
            </a:r>
          </a:p>
        </p:txBody>
      </p:sp>
      <p:sp>
        <p:nvSpPr>
          <p:cNvPr id="2" name="Slide Number Placeholder 1">
            <a:extLst>
              <a:ext uri="{FF2B5EF4-FFF2-40B4-BE49-F238E27FC236}">
                <a16:creationId xmlns:a16="http://schemas.microsoft.com/office/drawing/2014/main" id="{E9FE4E24-560F-7DD2-BC8B-C7E035066069}"/>
              </a:ext>
            </a:extLst>
          </p:cNvPr>
          <p:cNvSpPr>
            <a:spLocks noGrp="1"/>
          </p:cNvSpPr>
          <p:nvPr>
            <p:ph type="sldNum" sz="quarter" idx="4"/>
          </p:nvPr>
        </p:nvSpPr>
        <p:spPr/>
        <p:txBody>
          <a:bodyPr/>
          <a:lstStyle/>
          <a:p>
            <a:fld id="{3B745311-16E5-4BEF-BFE6-36758A3427EB}" type="slidenum">
              <a:rPr lang="en-US" smtClean="0"/>
              <a:pPr/>
              <a:t>13</a:t>
            </a:fld>
            <a:endParaRPr lang="en-US" dirty="0"/>
          </a:p>
        </p:txBody>
      </p:sp>
      <p:sp>
        <p:nvSpPr>
          <p:cNvPr id="6" name="TextBox 5">
            <a:extLst>
              <a:ext uri="{FF2B5EF4-FFF2-40B4-BE49-F238E27FC236}">
                <a16:creationId xmlns:a16="http://schemas.microsoft.com/office/drawing/2014/main" id="{517B0A03-4618-FB06-94BE-3D3E11535E66}"/>
              </a:ext>
            </a:extLst>
          </p:cNvPr>
          <p:cNvSpPr txBox="1"/>
          <p:nvPr/>
        </p:nvSpPr>
        <p:spPr>
          <a:xfrm>
            <a:off x="4876800" y="971550"/>
            <a:ext cx="3886200" cy="1815882"/>
          </a:xfrm>
          <a:prstGeom prst="rect">
            <a:avLst/>
          </a:prstGeom>
          <a:noFill/>
        </p:spPr>
        <p:txBody>
          <a:bodyPr wrap="square" rtlCol="0">
            <a:spAutoFit/>
          </a:bodyPr>
          <a:lstStyle/>
          <a:p>
            <a:r>
              <a:rPr lang="en-US" sz="2800" u="sng" dirty="0"/>
              <a:t>Conditional Indicators</a:t>
            </a:r>
          </a:p>
          <a:p>
            <a:pPr marL="285750" indent="-285750">
              <a:buFont typeface="Arial" panose="020B0604020202020204" pitchFamily="34" charset="0"/>
              <a:buChar char="•"/>
            </a:pPr>
            <a:r>
              <a:rPr lang="en-US" sz="2800" dirty="0"/>
              <a:t>MAP-A</a:t>
            </a:r>
          </a:p>
          <a:p>
            <a:pPr marL="285750" indent="-285750">
              <a:buFont typeface="Arial" panose="020B0604020202020204" pitchFamily="34" charset="0"/>
              <a:buChar char="•"/>
            </a:pPr>
            <a:r>
              <a:rPr lang="en-US" sz="2800" dirty="0"/>
              <a:t>Eligibility (SLD, OHI, ID)</a:t>
            </a:r>
          </a:p>
          <a:p>
            <a:pPr marL="285750" indent="-285750">
              <a:buFont typeface="Arial" panose="020B0604020202020204" pitchFamily="34" charset="0"/>
              <a:buChar char="•"/>
            </a:pPr>
            <a:r>
              <a:rPr lang="en-US" sz="2800" dirty="0"/>
              <a:t>Long Term Suspensions</a:t>
            </a:r>
          </a:p>
        </p:txBody>
      </p:sp>
    </p:spTree>
    <p:extLst>
      <p:ext uri="{BB962C8B-B14F-4D97-AF65-F5344CB8AC3E}">
        <p14:creationId xmlns:p14="http://schemas.microsoft.com/office/powerpoint/2010/main" val="114974142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C9FE4512-0FAE-8B47-B452-FFB1533927F5}"/>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2500"/>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File Review: Selecting a Variety of Files</a:t>
            </a:r>
          </a:p>
        </p:txBody>
      </p:sp>
      <p:sp>
        <p:nvSpPr>
          <p:cNvPr id="3" name="Content Placeholder 2">
            <a:extLst>
              <a:ext uri="{FF2B5EF4-FFF2-40B4-BE49-F238E27FC236}">
                <a16:creationId xmlns:a16="http://schemas.microsoft.com/office/drawing/2014/main" id="{CAC7F060-7E00-2579-7E28-1EC4A67B4E0D}"/>
              </a:ext>
            </a:extLst>
          </p:cNvPr>
          <p:cNvSpPr>
            <a:spLocks noGrp="1"/>
          </p:cNvSpPr>
          <p:nvPr>
            <p:ph sz="quarter" idx="11"/>
          </p:nvPr>
        </p:nvSpPr>
        <p:spPr/>
        <p:txBody>
          <a:bodyPr>
            <a:normAutofit fontScale="70000" lnSpcReduction="20000"/>
          </a:bodyPr>
          <a:lstStyle/>
          <a:p>
            <a:r>
              <a:rPr lang="en-US" dirty="0"/>
              <a:t>Initial Evaluations</a:t>
            </a:r>
          </a:p>
          <a:p>
            <a:r>
              <a:rPr lang="en-US" dirty="0"/>
              <a:t>When conditional indicators are triggered, include students eligible using criteria for SLD, ID, and/or OHI.  Conditional indicators need initial evaluation for review.</a:t>
            </a:r>
          </a:p>
          <a:p>
            <a:r>
              <a:rPr lang="en-US" dirty="0"/>
              <a:t>Reevaluations (with and without assessment)</a:t>
            </a:r>
          </a:p>
          <a:p>
            <a:r>
              <a:rPr lang="en-US" dirty="0"/>
              <a:t>Individual education programs</a:t>
            </a:r>
          </a:p>
          <a:p>
            <a:r>
              <a:rPr lang="en-US" dirty="0"/>
              <a:t>A variety of grade levels and placements, including ECSE students as well as students enrolled in APAs and virtual learning</a:t>
            </a:r>
          </a:p>
          <a:p>
            <a:r>
              <a:rPr lang="en-US" dirty="0"/>
              <a:t>A minimum of five Individual education programs with postsecondary transition plans</a:t>
            </a:r>
          </a:p>
          <a:p>
            <a:r>
              <a:rPr lang="en-US" dirty="0"/>
              <a:t>Individual education programs for students enrolled in MAP-A when conditional indicators are included</a:t>
            </a:r>
          </a:p>
          <a:p>
            <a:endParaRPr lang="en-US" dirty="0"/>
          </a:p>
        </p:txBody>
      </p:sp>
      <p:sp>
        <p:nvSpPr>
          <p:cNvPr id="2" name="Slide Number Placeholder 1">
            <a:extLst>
              <a:ext uri="{FF2B5EF4-FFF2-40B4-BE49-F238E27FC236}">
                <a16:creationId xmlns:a16="http://schemas.microsoft.com/office/drawing/2014/main" id="{FB016DEB-D115-E908-B5D1-004732215781}"/>
              </a:ext>
            </a:extLst>
          </p:cNvPr>
          <p:cNvSpPr>
            <a:spLocks noGrp="1"/>
          </p:cNvSpPr>
          <p:nvPr>
            <p:ph type="sldNum" sz="quarter" idx="4"/>
          </p:nvPr>
        </p:nvSpPr>
        <p:spPr/>
        <p:txBody>
          <a:bodyPr/>
          <a:lstStyle/>
          <a:p>
            <a:fld id="{3B745311-16E5-4BEF-BFE6-36758A3427EB}" type="slidenum">
              <a:rPr lang="en-US" smtClean="0"/>
              <a:pPr/>
              <a:t>14</a:t>
            </a:fld>
            <a:endParaRPr lang="en-US" dirty="0"/>
          </a:p>
        </p:txBody>
      </p:sp>
    </p:spTree>
    <p:extLst>
      <p:ext uri="{BB962C8B-B14F-4D97-AF65-F5344CB8AC3E}">
        <p14:creationId xmlns:p14="http://schemas.microsoft.com/office/powerpoint/2010/main" val="244901670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0C925BD-C1E9-F9F5-78DE-F52452CD01B3}"/>
              </a:ext>
            </a:extLst>
          </p:cNvPr>
          <p:cNvSpPr>
            <a:spLocks noGrp="1"/>
          </p:cNvSpPr>
          <p:nvPr>
            <p:ph type="title" idx="4294967295"/>
          </p:nvPr>
        </p:nvSpPr>
        <p:spPr>
          <a:xfrm>
            <a:off x="0" y="36513"/>
            <a:ext cx="7239000" cy="7064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de-DE" sz="3200" b="0" i="0" u="none" strike="noStrike" kern="1200" cap="none" spc="0" normalizeH="0" baseline="0" noProof="0" dirty="0">
                <a:ln>
                  <a:noFill/>
                </a:ln>
                <a:solidFill>
                  <a:schemeClr val="bg1"/>
                </a:solidFill>
                <a:effectLst/>
                <a:uLnTx/>
                <a:uFillTx/>
                <a:latin typeface="+mn-lt"/>
                <a:ea typeface="+mn-ea"/>
                <a:cs typeface="+mn-cs"/>
              </a:rPr>
              <a:t>Enter Student Demographic Data In IMACS 2.0</a:t>
            </a:r>
            <a:endParaRPr kumimoji="0" lang="en-US" sz="3200" b="0" i="0" u="none" strike="noStrike" kern="1200" cap="none" spc="0" normalizeH="0" baseline="0" noProof="0" dirty="0">
              <a:ln>
                <a:noFill/>
              </a:ln>
              <a:solidFill>
                <a:schemeClr val="bg1"/>
              </a:solidFill>
              <a:effectLst/>
              <a:uLnTx/>
              <a:uFillTx/>
              <a:latin typeface="+mn-lt"/>
              <a:ea typeface="+mn-ea"/>
              <a:cs typeface="+mn-cs"/>
            </a:endParaRPr>
          </a:p>
        </p:txBody>
      </p:sp>
      <p:sp>
        <p:nvSpPr>
          <p:cNvPr id="3" name="Content Placeholder 2">
            <a:extLst>
              <a:ext uri="{FF2B5EF4-FFF2-40B4-BE49-F238E27FC236}">
                <a16:creationId xmlns:a16="http://schemas.microsoft.com/office/drawing/2014/main" id="{DB22BC3E-1466-A61D-F4B8-F4554819C7BD}"/>
              </a:ext>
            </a:extLst>
          </p:cNvPr>
          <p:cNvSpPr>
            <a:spLocks noGrp="1"/>
          </p:cNvSpPr>
          <p:nvPr>
            <p:ph sz="quarter" idx="11"/>
          </p:nvPr>
        </p:nvSpPr>
        <p:spPr/>
        <p:txBody>
          <a:bodyPr/>
          <a:lstStyle/>
          <a:p>
            <a:pPr marL="112712" indent="0">
              <a:buNone/>
            </a:pPr>
            <a:r>
              <a:rPr lang="en-US" dirty="0"/>
              <a:t>There are now two ways to add data:</a:t>
            </a:r>
          </a:p>
          <a:p>
            <a:r>
              <a:rPr lang="en-US" dirty="0"/>
              <a:t>Type individual student demographic data in IMACS 2.0.</a:t>
            </a:r>
          </a:p>
          <a:p>
            <a:r>
              <a:rPr lang="en-US" dirty="0"/>
              <a:t>Upload bulk student demographic data to IMACS 2.0 via a CSV file.</a:t>
            </a:r>
          </a:p>
          <a:p>
            <a:endParaRPr lang="en-US" dirty="0"/>
          </a:p>
        </p:txBody>
      </p:sp>
      <p:sp>
        <p:nvSpPr>
          <p:cNvPr id="2" name="Slide Number Placeholder 1">
            <a:extLst>
              <a:ext uri="{FF2B5EF4-FFF2-40B4-BE49-F238E27FC236}">
                <a16:creationId xmlns:a16="http://schemas.microsoft.com/office/drawing/2014/main" id="{6EF5BB0F-3024-08FA-7EEA-BCE74FE5CAA1}"/>
              </a:ext>
            </a:extLst>
          </p:cNvPr>
          <p:cNvSpPr>
            <a:spLocks noGrp="1"/>
          </p:cNvSpPr>
          <p:nvPr>
            <p:ph type="sldNum" sz="quarter" idx="4"/>
          </p:nvPr>
        </p:nvSpPr>
        <p:spPr/>
        <p:txBody>
          <a:bodyPr/>
          <a:lstStyle/>
          <a:p>
            <a:fld id="{3B745311-16E5-4BEF-BFE6-36758A3427EB}" type="slidenum">
              <a:rPr lang="en-US" smtClean="0"/>
              <a:pPr/>
              <a:t>15</a:t>
            </a:fld>
            <a:endParaRPr lang="en-US" dirty="0"/>
          </a:p>
        </p:txBody>
      </p:sp>
    </p:spTree>
    <p:extLst>
      <p:ext uri="{BB962C8B-B14F-4D97-AF65-F5344CB8AC3E}">
        <p14:creationId xmlns:p14="http://schemas.microsoft.com/office/powerpoint/2010/main" val="384604511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438CD79-279F-7735-278F-0E44091004B2}"/>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File Review:  Assemble Documents</a:t>
            </a:r>
          </a:p>
        </p:txBody>
      </p:sp>
      <p:sp>
        <p:nvSpPr>
          <p:cNvPr id="3" name="Content Placeholder 2">
            <a:extLst>
              <a:ext uri="{FF2B5EF4-FFF2-40B4-BE49-F238E27FC236}">
                <a16:creationId xmlns:a16="http://schemas.microsoft.com/office/drawing/2014/main" id="{0B77F114-80F1-0071-3743-93A1E5992D3D}"/>
              </a:ext>
            </a:extLst>
          </p:cNvPr>
          <p:cNvSpPr>
            <a:spLocks noGrp="1"/>
          </p:cNvSpPr>
          <p:nvPr>
            <p:ph sz="quarter" idx="11"/>
          </p:nvPr>
        </p:nvSpPr>
        <p:spPr/>
        <p:txBody>
          <a:bodyPr/>
          <a:lstStyle/>
          <a:p>
            <a:r>
              <a:rPr lang="en-US" dirty="0"/>
              <a:t>Be aware of double-sided pages which only scan one side</a:t>
            </a:r>
          </a:p>
          <a:p>
            <a:r>
              <a:rPr lang="en-US" dirty="0"/>
              <a:t>Files should be ordered in the order of the special education process </a:t>
            </a:r>
          </a:p>
          <a:p>
            <a:r>
              <a:rPr lang="en-US" dirty="0"/>
              <a:t>Double-check uploaded documents to make sure they are complete and readable</a:t>
            </a:r>
          </a:p>
          <a:p>
            <a:endParaRPr lang="en-US" dirty="0"/>
          </a:p>
        </p:txBody>
      </p:sp>
      <p:sp>
        <p:nvSpPr>
          <p:cNvPr id="2" name="Slide Number Placeholder 1">
            <a:extLst>
              <a:ext uri="{FF2B5EF4-FFF2-40B4-BE49-F238E27FC236}">
                <a16:creationId xmlns:a16="http://schemas.microsoft.com/office/drawing/2014/main" id="{579F341C-8C6F-7014-37DA-1CF56962B619}"/>
              </a:ext>
            </a:extLst>
          </p:cNvPr>
          <p:cNvSpPr>
            <a:spLocks noGrp="1"/>
          </p:cNvSpPr>
          <p:nvPr>
            <p:ph type="sldNum" sz="quarter" idx="4"/>
          </p:nvPr>
        </p:nvSpPr>
        <p:spPr/>
        <p:txBody>
          <a:bodyPr/>
          <a:lstStyle/>
          <a:p>
            <a:fld id="{3B745311-16E5-4BEF-BFE6-36758A3427EB}" type="slidenum">
              <a:rPr lang="en-US" smtClean="0"/>
              <a:pPr/>
              <a:t>16</a:t>
            </a:fld>
            <a:endParaRPr lang="en-US" dirty="0"/>
          </a:p>
        </p:txBody>
      </p:sp>
    </p:spTree>
    <p:extLst>
      <p:ext uri="{BB962C8B-B14F-4D97-AF65-F5344CB8AC3E}">
        <p14:creationId xmlns:p14="http://schemas.microsoft.com/office/powerpoint/2010/main" val="36638677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3250F460-D813-A982-BB96-284CE23C9D53}"/>
              </a:ext>
            </a:extLst>
          </p:cNvPr>
          <p:cNvSpPr>
            <a:spLocks noGrp="1"/>
          </p:cNvSpPr>
          <p:nvPr>
            <p:ph type="title" idx="4294967295"/>
          </p:nvPr>
        </p:nvSpPr>
        <p:spPr>
          <a:xfrm>
            <a:off x="0" y="36513"/>
            <a:ext cx="72390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2400" b="0" i="0" u="none" strike="noStrike" kern="1200" cap="none" spc="0" normalizeH="0" baseline="0" noProof="0" dirty="0">
                <a:ln>
                  <a:noFill/>
                </a:ln>
                <a:solidFill>
                  <a:schemeClr val="bg1"/>
                </a:solidFill>
                <a:effectLst/>
                <a:uLnTx/>
                <a:uFillTx/>
                <a:latin typeface="+mn-lt"/>
                <a:ea typeface="+mn-ea"/>
                <a:cs typeface="+mn-cs"/>
              </a:rPr>
              <a:t>IMACS 2.0 Checklist Guidance for File Review Uploads</a:t>
            </a:r>
          </a:p>
        </p:txBody>
      </p:sp>
      <p:sp>
        <p:nvSpPr>
          <p:cNvPr id="3" name="Content Placeholder 2">
            <a:extLst>
              <a:ext uri="{FF2B5EF4-FFF2-40B4-BE49-F238E27FC236}">
                <a16:creationId xmlns:a16="http://schemas.microsoft.com/office/drawing/2014/main" id="{82C67ADD-55F6-683B-FEFA-E918FE6D5F3E}"/>
              </a:ext>
            </a:extLst>
          </p:cNvPr>
          <p:cNvSpPr>
            <a:spLocks noGrp="1"/>
          </p:cNvSpPr>
          <p:nvPr>
            <p:ph sz="quarter" idx="11"/>
          </p:nvPr>
        </p:nvSpPr>
        <p:spPr/>
        <p:txBody>
          <a:bodyPr/>
          <a:lstStyle/>
          <a:p>
            <a:r>
              <a:rPr lang="en-US" sz="2400" dirty="0"/>
              <a:t>Below, you can see the documentation needed for an Initial Evaluation. The checklist includes the types of files and documentation. </a:t>
            </a:r>
          </a:p>
          <a:p>
            <a:endParaRPr lang="en-US" dirty="0"/>
          </a:p>
        </p:txBody>
      </p:sp>
      <p:pic>
        <p:nvPicPr>
          <p:cNvPr id="6" name="Picture 5" descr="It includes a general list for initial evaluations, re-evaluation with testing, re-evaluations without testing, files containing post-secondary transition, and Disciplinary files. ">
            <a:extLst>
              <a:ext uri="{FF2B5EF4-FFF2-40B4-BE49-F238E27FC236}">
                <a16:creationId xmlns:a16="http://schemas.microsoft.com/office/drawing/2014/main" id="{FCE0AEB6-C316-6824-9965-563013D1508B}"/>
              </a:ext>
            </a:extLst>
          </p:cNvPr>
          <p:cNvPicPr>
            <a:picLocks noChangeAspect="1"/>
          </p:cNvPicPr>
          <p:nvPr/>
        </p:nvPicPr>
        <p:blipFill>
          <a:blip r:embed="rId3"/>
          <a:stretch>
            <a:fillRect/>
          </a:stretch>
        </p:blipFill>
        <p:spPr>
          <a:xfrm>
            <a:off x="533400" y="1951100"/>
            <a:ext cx="7772400" cy="3155594"/>
          </a:xfrm>
          <a:prstGeom prst="rect">
            <a:avLst/>
          </a:prstGeom>
        </p:spPr>
      </p:pic>
      <p:sp>
        <p:nvSpPr>
          <p:cNvPr id="2" name="Slide Number Placeholder 1">
            <a:extLst>
              <a:ext uri="{FF2B5EF4-FFF2-40B4-BE49-F238E27FC236}">
                <a16:creationId xmlns:a16="http://schemas.microsoft.com/office/drawing/2014/main" id="{911A8383-5806-BA82-E536-9CF247EABF33}"/>
              </a:ext>
            </a:extLst>
          </p:cNvPr>
          <p:cNvSpPr>
            <a:spLocks noGrp="1"/>
          </p:cNvSpPr>
          <p:nvPr>
            <p:ph type="sldNum" sz="quarter" idx="4"/>
          </p:nvPr>
        </p:nvSpPr>
        <p:spPr/>
        <p:txBody>
          <a:bodyPr/>
          <a:lstStyle/>
          <a:p>
            <a:fld id="{3B745311-16E5-4BEF-BFE6-36758A3427EB}" type="slidenum">
              <a:rPr lang="en-US" smtClean="0"/>
              <a:pPr/>
              <a:t>17</a:t>
            </a:fld>
            <a:endParaRPr lang="en-US" dirty="0"/>
          </a:p>
        </p:txBody>
      </p:sp>
    </p:spTree>
    <p:extLst>
      <p:ext uri="{BB962C8B-B14F-4D97-AF65-F5344CB8AC3E}">
        <p14:creationId xmlns:p14="http://schemas.microsoft.com/office/powerpoint/2010/main" val="176863546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7B4E06D2-10FF-1028-A11C-CDB0FDB49DD5}"/>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File Review: Conducting Self-Assessment</a:t>
            </a:r>
          </a:p>
        </p:txBody>
      </p:sp>
      <p:sp>
        <p:nvSpPr>
          <p:cNvPr id="2" name="Slide Number Placeholder 1">
            <a:extLst>
              <a:ext uri="{FF2B5EF4-FFF2-40B4-BE49-F238E27FC236}">
                <a16:creationId xmlns:a16="http://schemas.microsoft.com/office/drawing/2014/main" id="{AAFFEA59-EBDE-7358-0596-FB01663AA952}"/>
              </a:ext>
            </a:extLst>
          </p:cNvPr>
          <p:cNvSpPr>
            <a:spLocks noGrp="1"/>
          </p:cNvSpPr>
          <p:nvPr>
            <p:ph type="sldNum" sz="quarter" idx="4"/>
          </p:nvPr>
        </p:nvSpPr>
        <p:spPr/>
        <p:txBody>
          <a:bodyPr/>
          <a:lstStyle/>
          <a:p>
            <a:fld id="{3B745311-16E5-4BEF-BFE6-36758A3427EB}" type="slidenum">
              <a:rPr lang="en-US" smtClean="0"/>
              <a:pPr/>
              <a:t>18</a:t>
            </a:fld>
            <a:endParaRPr lang="en-US" dirty="0"/>
          </a:p>
        </p:txBody>
      </p:sp>
      <p:sp>
        <p:nvSpPr>
          <p:cNvPr id="3" name="Content Placeholder 2">
            <a:extLst>
              <a:ext uri="{FF2B5EF4-FFF2-40B4-BE49-F238E27FC236}">
                <a16:creationId xmlns:a16="http://schemas.microsoft.com/office/drawing/2014/main" id="{D340B799-5B4D-288B-4C67-26DC007DCCD7}"/>
              </a:ext>
            </a:extLst>
          </p:cNvPr>
          <p:cNvSpPr>
            <a:spLocks noGrp="1"/>
          </p:cNvSpPr>
          <p:nvPr>
            <p:ph sz="quarter" idx="11"/>
          </p:nvPr>
        </p:nvSpPr>
        <p:spPr/>
        <p:txBody>
          <a:bodyPr>
            <a:normAutofit fontScale="85000" lnSpcReduction="20000"/>
          </a:bodyPr>
          <a:lstStyle/>
          <a:p>
            <a:r>
              <a:rPr lang="en-US" dirty="0"/>
              <a:t>Read the entire indicator. </a:t>
            </a:r>
          </a:p>
          <a:p>
            <a:r>
              <a:rPr lang="en-US" dirty="0"/>
              <a:t>Refer often to the Special Education Compliance Program Standards and Indicators manual for guidance and clarification. Do not rely only on the IMACS 2.0 checklist language. </a:t>
            </a:r>
          </a:p>
          <a:p>
            <a:endParaRPr lang="en-US" dirty="0"/>
          </a:p>
          <a:p>
            <a:r>
              <a:rPr lang="en-US" dirty="0"/>
              <a:t>Determinations are</a:t>
            </a:r>
          </a:p>
          <a:p>
            <a:r>
              <a:rPr lang="en-US" dirty="0">
                <a:solidFill>
                  <a:schemeClr val="tx2"/>
                </a:solidFill>
              </a:rPr>
              <a:t>Yes</a:t>
            </a:r>
            <a:r>
              <a:rPr lang="en-US" dirty="0"/>
              <a:t> = documentation is present/correct</a:t>
            </a:r>
          </a:p>
          <a:p>
            <a:r>
              <a:rPr lang="en-US" dirty="0">
                <a:solidFill>
                  <a:schemeClr val="accent5">
                    <a:lumMod val="60000"/>
                    <a:lumOff val="40000"/>
                  </a:schemeClr>
                </a:solidFill>
              </a:rPr>
              <a:t>No</a:t>
            </a:r>
            <a:r>
              <a:rPr lang="en-US" dirty="0"/>
              <a:t> = documentation does not meet compliance</a:t>
            </a:r>
          </a:p>
          <a:p>
            <a:r>
              <a:rPr lang="en-US" dirty="0"/>
              <a:t>N/A = indicator doesn’t apply</a:t>
            </a:r>
          </a:p>
          <a:p>
            <a:endParaRPr lang="en-US" dirty="0"/>
          </a:p>
        </p:txBody>
      </p:sp>
    </p:spTree>
    <p:extLst>
      <p:ext uri="{BB962C8B-B14F-4D97-AF65-F5344CB8AC3E}">
        <p14:creationId xmlns:p14="http://schemas.microsoft.com/office/powerpoint/2010/main" val="417909105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9840E31-A87A-E637-5013-7541BB285CDA}"/>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Documentation Upload for the Desk Review Verification</a:t>
            </a:r>
          </a:p>
        </p:txBody>
      </p:sp>
      <p:sp>
        <p:nvSpPr>
          <p:cNvPr id="3" name="Content Placeholder 2">
            <a:extLst>
              <a:ext uri="{FF2B5EF4-FFF2-40B4-BE49-F238E27FC236}">
                <a16:creationId xmlns:a16="http://schemas.microsoft.com/office/drawing/2014/main" id="{E363DC08-FADE-EE29-A1AC-DBE9FA20B8C1}"/>
              </a:ext>
            </a:extLst>
          </p:cNvPr>
          <p:cNvSpPr>
            <a:spLocks noGrp="1"/>
          </p:cNvSpPr>
          <p:nvPr>
            <p:ph sz="quarter" idx="11"/>
          </p:nvPr>
        </p:nvSpPr>
        <p:spPr/>
        <p:txBody>
          <a:bodyPr/>
          <a:lstStyle/>
          <a:p>
            <a:r>
              <a:rPr lang="en-US" dirty="0"/>
              <a:t>Upon request by the Department of Elementary and Secondary Education compliance supervisor, upload documentation from the files of specific students chosen for the desk review. </a:t>
            </a:r>
          </a:p>
          <a:p>
            <a:r>
              <a:rPr lang="en-US" dirty="0"/>
              <a:t> Upload to IMACS 2.0 no later than April 1, 2025.</a:t>
            </a:r>
          </a:p>
          <a:p>
            <a:endParaRPr lang="en-US" dirty="0"/>
          </a:p>
        </p:txBody>
      </p:sp>
      <p:sp>
        <p:nvSpPr>
          <p:cNvPr id="2" name="Slide Number Placeholder 1">
            <a:extLst>
              <a:ext uri="{FF2B5EF4-FFF2-40B4-BE49-F238E27FC236}">
                <a16:creationId xmlns:a16="http://schemas.microsoft.com/office/drawing/2014/main" id="{E7F14A03-6D6E-A9CC-5A05-73FC65AE8405}"/>
              </a:ext>
            </a:extLst>
          </p:cNvPr>
          <p:cNvSpPr>
            <a:spLocks noGrp="1"/>
          </p:cNvSpPr>
          <p:nvPr>
            <p:ph type="sldNum" sz="quarter" idx="4"/>
          </p:nvPr>
        </p:nvSpPr>
        <p:spPr/>
        <p:txBody>
          <a:bodyPr/>
          <a:lstStyle/>
          <a:p>
            <a:fld id="{3B745311-16E5-4BEF-BFE6-36758A3427EB}" type="slidenum">
              <a:rPr lang="en-US" smtClean="0"/>
              <a:pPr/>
              <a:t>19</a:t>
            </a:fld>
            <a:endParaRPr lang="en-US" dirty="0"/>
          </a:p>
        </p:txBody>
      </p:sp>
    </p:spTree>
    <p:extLst>
      <p:ext uri="{BB962C8B-B14F-4D97-AF65-F5344CB8AC3E}">
        <p14:creationId xmlns:p14="http://schemas.microsoft.com/office/powerpoint/2010/main" val="24283051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title" idx="4294967295"/>
          </p:nvPr>
        </p:nvSpPr>
        <p:spPr>
          <a:xfrm>
            <a:off x="8534400" y="196850"/>
            <a:ext cx="457200" cy="2730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45311-16E5-4BEF-BFE6-36758A3427EB}" type="slidenum">
              <a:rPr kumimoji="0" lang="en-US" sz="11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en-US" sz="1100" b="0" i="0" u="none" strike="noStrike" kern="1200" cap="none" spc="0" normalizeH="0" baseline="0" noProof="0" dirty="0">
              <a:ln>
                <a:noFill/>
              </a:ln>
              <a:solidFill>
                <a:schemeClr val="bg1"/>
              </a:solidFill>
              <a:effectLst/>
              <a:uLnTx/>
              <a:uFillTx/>
              <a:latin typeface="+mn-lt"/>
              <a:ea typeface="+mn-ea"/>
              <a:cs typeface="+mn-cs"/>
            </a:endParaRPr>
          </a:p>
        </p:txBody>
      </p:sp>
      <p:sp>
        <p:nvSpPr>
          <p:cNvPr id="7" name="Text Placeholder 6"/>
          <p:cNvSpPr>
            <a:spLocks noGrp="1"/>
          </p:cNvSpPr>
          <p:nvPr>
            <p:ph type="body" sz="quarter" idx="10"/>
          </p:nvPr>
        </p:nvSpPr>
        <p:spPr/>
        <p:txBody>
          <a:bodyPr>
            <a:normAutofit/>
          </a:bodyPr>
          <a:lstStyle/>
          <a:p>
            <a:r>
              <a:rPr lang="en-US" sz="3200" dirty="0"/>
              <a:t>Learning </a:t>
            </a:r>
            <a:r>
              <a:rPr lang="en-US" sz="3200" dirty="0">
                <a:latin typeface="Calibri"/>
                <a:ea typeface="Calibri"/>
                <a:cs typeface="Calibri"/>
                <a:sym typeface="Calibri"/>
              </a:rPr>
              <a:t>Objectives</a:t>
            </a:r>
            <a:endParaRPr lang="en-US" b="1" dirty="0"/>
          </a:p>
        </p:txBody>
      </p:sp>
      <p:sp>
        <p:nvSpPr>
          <p:cNvPr id="8" name="Content Placeholder 7"/>
          <p:cNvSpPr>
            <a:spLocks noGrp="1"/>
          </p:cNvSpPr>
          <p:nvPr>
            <p:ph sz="quarter" idx="11"/>
          </p:nvPr>
        </p:nvSpPr>
        <p:spPr/>
        <p:txBody>
          <a:bodyPr>
            <a:normAutofit/>
          </a:bodyPr>
          <a:lstStyle/>
          <a:p>
            <a:r>
              <a:rPr lang="en-US" dirty="0"/>
              <a:t>Participants will Learn</a:t>
            </a:r>
          </a:p>
          <a:p>
            <a:r>
              <a:rPr lang="en-US" dirty="0"/>
              <a:t>1.  the steps in the special education monitoring process for local agency self-assessment,</a:t>
            </a:r>
          </a:p>
          <a:p>
            <a:r>
              <a:rPr lang="en-US" dirty="0"/>
              <a:t>2.  the required activities for the self-assessment and their due dates, and            </a:t>
            </a:r>
          </a:p>
          <a:p>
            <a:r>
              <a:rPr lang="en-US" dirty="0"/>
              <a:t>3.  how to find resources for assistance with questions.</a:t>
            </a:r>
          </a:p>
          <a:p>
            <a:endParaRPr lang="en-US" dirty="0"/>
          </a:p>
        </p:txBody>
      </p:sp>
      <p:sp>
        <p:nvSpPr>
          <p:cNvPr id="9" name="Text Placeholder 8">
            <a:extLst>
              <a:ext uri="{C183D7F6-B498-43B3-948B-1728B52AA6E4}">
                <adec:decorative xmlns:adec="http://schemas.microsoft.com/office/drawing/2017/decorative" val="1"/>
              </a:ext>
            </a:extLst>
          </p:cNvPr>
          <p:cNvSpPr>
            <a:spLocks noGrp="1"/>
          </p:cNvSpPr>
          <p:nvPr>
            <p:ph type="body" sz="quarter" idx="14"/>
          </p:nvPr>
        </p:nvSpPr>
        <p:spPr/>
        <p:txBody>
          <a:bodyPr>
            <a:normAutofit lnSpcReduction="10000"/>
          </a:bodyPr>
          <a:lstStyle/>
          <a:p>
            <a:endParaRPr lang="en-US"/>
          </a:p>
        </p:txBody>
      </p:sp>
    </p:spTree>
    <p:extLst>
      <p:ext uri="{BB962C8B-B14F-4D97-AF65-F5344CB8AC3E}">
        <p14:creationId xmlns:p14="http://schemas.microsoft.com/office/powerpoint/2010/main" val="94155426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87E27328-FB1E-8332-475A-F6BB9B443B17}"/>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Documentation for the Desk Review Verification</a:t>
            </a:r>
          </a:p>
        </p:txBody>
      </p:sp>
      <p:sp>
        <p:nvSpPr>
          <p:cNvPr id="3" name="Content Placeholder 2">
            <a:extLst>
              <a:ext uri="{FF2B5EF4-FFF2-40B4-BE49-F238E27FC236}">
                <a16:creationId xmlns:a16="http://schemas.microsoft.com/office/drawing/2014/main" id="{F3A4309D-7AD7-D025-8D77-609B9396E0AD}"/>
              </a:ext>
            </a:extLst>
          </p:cNvPr>
          <p:cNvSpPr>
            <a:spLocks noGrp="1"/>
          </p:cNvSpPr>
          <p:nvPr>
            <p:ph sz="quarter" idx="11"/>
          </p:nvPr>
        </p:nvSpPr>
        <p:spPr/>
        <p:txBody>
          <a:bodyPr>
            <a:normAutofit fontScale="92500" lnSpcReduction="20000"/>
          </a:bodyPr>
          <a:lstStyle/>
          <a:p>
            <a:r>
              <a:rPr lang="en-US" dirty="0"/>
              <a:t>Department of Elementary and Secondary Education supervisors will review and verify each district’s self-assessment in IMACS 2.0 during desk monitoring conducted from April through August 2025.</a:t>
            </a:r>
          </a:p>
          <a:p>
            <a:r>
              <a:rPr lang="en-US" dirty="0"/>
              <a:t>Provide your supervisor with contact info (Phone #, email address) </a:t>
            </a:r>
          </a:p>
          <a:p>
            <a:r>
              <a:rPr lang="en-US" dirty="0"/>
              <a:t>Keep an electronic copy of the documents, including those with signatures, in a central, easy-to-access location.</a:t>
            </a:r>
          </a:p>
          <a:p>
            <a:endParaRPr lang="en-US" dirty="0"/>
          </a:p>
        </p:txBody>
      </p:sp>
      <p:sp>
        <p:nvSpPr>
          <p:cNvPr id="2" name="Slide Number Placeholder 1">
            <a:extLst>
              <a:ext uri="{FF2B5EF4-FFF2-40B4-BE49-F238E27FC236}">
                <a16:creationId xmlns:a16="http://schemas.microsoft.com/office/drawing/2014/main" id="{67B39B82-2C9F-E322-C788-A70BC39757BE}"/>
              </a:ext>
            </a:extLst>
          </p:cNvPr>
          <p:cNvSpPr>
            <a:spLocks noGrp="1"/>
          </p:cNvSpPr>
          <p:nvPr>
            <p:ph type="sldNum" sz="quarter" idx="4"/>
          </p:nvPr>
        </p:nvSpPr>
        <p:spPr/>
        <p:txBody>
          <a:bodyPr/>
          <a:lstStyle/>
          <a:p>
            <a:fld id="{3B745311-16E5-4BEF-BFE6-36758A3427EB}" type="slidenum">
              <a:rPr lang="en-US" smtClean="0"/>
              <a:pPr/>
              <a:t>20</a:t>
            </a:fld>
            <a:endParaRPr lang="en-US" dirty="0"/>
          </a:p>
        </p:txBody>
      </p:sp>
    </p:spTree>
    <p:extLst>
      <p:ext uri="{BB962C8B-B14F-4D97-AF65-F5344CB8AC3E}">
        <p14:creationId xmlns:p14="http://schemas.microsoft.com/office/powerpoint/2010/main" val="411296515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C5ABAAA-60BE-D5DF-894A-D45431DDBD6B}"/>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 Timelines: Submission</a:t>
            </a:r>
          </a:p>
        </p:txBody>
      </p:sp>
      <p:sp>
        <p:nvSpPr>
          <p:cNvPr id="3" name="Content Placeholder 2">
            <a:extLst>
              <a:ext uri="{FF2B5EF4-FFF2-40B4-BE49-F238E27FC236}">
                <a16:creationId xmlns:a16="http://schemas.microsoft.com/office/drawing/2014/main" id="{D4046585-FE0D-DFF9-F234-5BEA250CBFEC}"/>
              </a:ext>
            </a:extLst>
          </p:cNvPr>
          <p:cNvSpPr>
            <a:spLocks noGrp="1"/>
          </p:cNvSpPr>
          <p:nvPr>
            <p:ph sz="quarter" idx="11"/>
          </p:nvPr>
        </p:nvSpPr>
        <p:spPr/>
        <p:txBody>
          <a:bodyPr>
            <a:normAutofit fontScale="92500" lnSpcReduction="20000"/>
          </a:bodyPr>
          <a:lstStyle/>
          <a:p>
            <a:r>
              <a:rPr lang="en-US" dirty="0"/>
              <a:t>Timeline submissions are due May 15, 2025.</a:t>
            </a:r>
          </a:p>
          <a:p>
            <a:r>
              <a:rPr lang="en-US" dirty="0"/>
              <a:t>Initial Evaluations  </a:t>
            </a:r>
          </a:p>
          <a:p>
            <a:r>
              <a:rPr lang="en-US" dirty="0"/>
              <a:t>Include all students with initial evaluations (ineligible and eligible).</a:t>
            </a:r>
          </a:p>
          <a:p>
            <a:r>
              <a:rPr lang="en-US" dirty="0"/>
              <a:t>For C to B transition students who were evaluated between these dates, they should be included in the initial evaluation timelines </a:t>
            </a:r>
          </a:p>
          <a:p>
            <a:r>
              <a:rPr lang="en-US" dirty="0"/>
              <a:t>Include initial evaluations that began after July 1, 2024, and are finished before April 30, 2025</a:t>
            </a:r>
          </a:p>
          <a:p>
            <a:endParaRPr lang="en-US" dirty="0"/>
          </a:p>
        </p:txBody>
      </p:sp>
      <p:sp>
        <p:nvSpPr>
          <p:cNvPr id="2" name="Slide Number Placeholder 1">
            <a:extLst>
              <a:ext uri="{FF2B5EF4-FFF2-40B4-BE49-F238E27FC236}">
                <a16:creationId xmlns:a16="http://schemas.microsoft.com/office/drawing/2014/main" id="{66554832-4A35-1E43-30FF-1CA568FA65E5}"/>
              </a:ext>
            </a:extLst>
          </p:cNvPr>
          <p:cNvSpPr>
            <a:spLocks noGrp="1"/>
          </p:cNvSpPr>
          <p:nvPr>
            <p:ph type="sldNum" sz="quarter" idx="4"/>
          </p:nvPr>
        </p:nvSpPr>
        <p:spPr/>
        <p:txBody>
          <a:bodyPr/>
          <a:lstStyle/>
          <a:p>
            <a:fld id="{3B745311-16E5-4BEF-BFE6-36758A3427EB}" type="slidenum">
              <a:rPr lang="en-US" smtClean="0"/>
              <a:pPr/>
              <a:t>21</a:t>
            </a:fld>
            <a:endParaRPr lang="en-US" dirty="0"/>
          </a:p>
        </p:txBody>
      </p:sp>
    </p:spTree>
    <p:extLst>
      <p:ext uri="{BB962C8B-B14F-4D97-AF65-F5344CB8AC3E}">
        <p14:creationId xmlns:p14="http://schemas.microsoft.com/office/powerpoint/2010/main" val="414603947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84207F4-BFD0-26EC-2AFB-342F8C9FA0CC}"/>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 Timelines: Submissions</a:t>
            </a:r>
          </a:p>
        </p:txBody>
      </p:sp>
      <p:sp>
        <p:nvSpPr>
          <p:cNvPr id="3" name="Content Placeholder 2">
            <a:extLst>
              <a:ext uri="{FF2B5EF4-FFF2-40B4-BE49-F238E27FC236}">
                <a16:creationId xmlns:a16="http://schemas.microsoft.com/office/drawing/2014/main" id="{3CC38153-3F64-BD39-4A1A-F3D9006B5299}"/>
              </a:ext>
            </a:extLst>
          </p:cNvPr>
          <p:cNvSpPr>
            <a:spLocks noGrp="1"/>
          </p:cNvSpPr>
          <p:nvPr>
            <p:ph sz="quarter" idx="11"/>
          </p:nvPr>
        </p:nvSpPr>
        <p:spPr/>
        <p:txBody>
          <a:bodyPr>
            <a:normAutofit fontScale="85000" lnSpcReduction="10000"/>
          </a:bodyPr>
          <a:lstStyle/>
          <a:p>
            <a:r>
              <a:rPr lang="en-US" dirty="0"/>
              <a:t>Timeline submissions are due May 15, 2025.</a:t>
            </a:r>
          </a:p>
          <a:p>
            <a:r>
              <a:rPr lang="en-US" dirty="0"/>
              <a:t>Part C to Part B Transition</a:t>
            </a:r>
          </a:p>
          <a:p>
            <a:r>
              <a:rPr lang="en-US" dirty="0"/>
              <a:t>Include children who were referred from First Steps between </a:t>
            </a:r>
          </a:p>
          <a:p>
            <a:r>
              <a:rPr lang="en-US" dirty="0"/>
              <a:t>For C to B transition students who were evaluated between these dates, they should be included in the initial evaluation timelines </a:t>
            </a:r>
          </a:p>
          <a:p>
            <a:r>
              <a:rPr lang="en-US" dirty="0"/>
              <a:t>July 1, 2024, and April 30, 2025, and whose third birthday </a:t>
            </a:r>
          </a:p>
          <a:p>
            <a:r>
              <a:rPr lang="en-US" dirty="0"/>
              <a:t>occurs before April 30, 2025.</a:t>
            </a:r>
          </a:p>
          <a:p>
            <a:endParaRPr lang="en-US" dirty="0"/>
          </a:p>
        </p:txBody>
      </p:sp>
      <p:sp>
        <p:nvSpPr>
          <p:cNvPr id="2" name="Slide Number Placeholder 1">
            <a:extLst>
              <a:ext uri="{FF2B5EF4-FFF2-40B4-BE49-F238E27FC236}">
                <a16:creationId xmlns:a16="http://schemas.microsoft.com/office/drawing/2014/main" id="{59AF1CF6-7208-FEC7-4E8D-7A18B6D919FA}"/>
              </a:ext>
            </a:extLst>
          </p:cNvPr>
          <p:cNvSpPr>
            <a:spLocks noGrp="1"/>
          </p:cNvSpPr>
          <p:nvPr>
            <p:ph type="sldNum" sz="quarter" idx="4"/>
          </p:nvPr>
        </p:nvSpPr>
        <p:spPr/>
        <p:txBody>
          <a:bodyPr/>
          <a:lstStyle/>
          <a:p>
            <a:fld id="{3B745311-16E5-4BEF-BFE6-36758A3427EB}" type="slidenum">
              <a:rPr lang="en-US" smtClean="0"/>
              <a:pPr/>
              <a:t>22</a:t>
            </a:fld>
            <a:endParaRPr lang="en-US" dirty="0"/>
          </a:p>
        </p:txBody>
      </p:sp>
    </p:spTree>
    <p:extLst>
      <p:ext uri="{BB962C8B-B14F-4D97-AF65-F5344CB8AC3E}">
        <p14:creationId xmlns:p14="http://schemas.microsoft.com/office/powerpoint/2010/main" val="37487173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6AFE9875-77A9-79E9-088B-C311D56F14DA}"/>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The Individual Education Program is not in place by the 3rd birthday</a:t>
            </a:r>
          </a:p>
        </p:txBody>
      </p:sp>
      <p:sp>
        <p:nvSpPr>
          <p:cNvPr id="3" name="Content Placeholder 2">
            <a:extLst>
              <a:ext uri="{FF2B5EF4-FFF2-40B4-BE49-F238E27FC236}">
                <a16:creationId xmlns:a16="http://schemas.microsoft.com/office/drawing/2014/main" id="{1C288494-FD23-4DB1-1772-795BCCB5645D}"/>
              </a:ext>
            </a:extLst>
          </p:cNvPr>
          <p:cNvSpPr>
            <a:spLocks noGrp="1"/>
          </p:cNvSpPr>
          <p:nvPr>
            <p:ph sz="quarter" idx="11"/>
          </p:nvPr>
        </p:nvSpPr>
        <p:spPr/>
        <p:txBody>
          <a:bodyPr>
            <a:noAutofit/>
          </a:bodyPr>
          <a:lstStyle/>
          <a:p>
            <a:r>
              <a:rPr lang="en-US" sz="2300" dirty="0"/>
              <a:t>Must provide specific, detailed reasoning in the “If NO, give reason” box. </a:t>
            </a:r>
          </a:p>
          <a:p>
            <a:pPr marL="112712" indent="0">
              <a:buNone/>
            </a:pPr>
            <a:r>
              <a:rPr lang="en-US" sz="2300" dirty="0"/>
              <a:t>Reasons may include:</a:t>
            </a:r>
          </a:p>
          <a:p>
            <a:r>
              <a:rPr lang="en-US" sz="2300" dirty="0"/>
              <a:t>Child referral to Part C less than 90 days before the third birthday</a:t>
            </a:r>
          </a:p>
          <a:p>
            <a:r>
              <a:rPr lang="en-US" sz="2300" dirty="0"/>
              <a:t>The parents opted out of providing directory information to part B and then changed their minds less than 90 days before the third birthday</a:t>
            </a:r>
          </a:p>
          <a:p>
            <a:r>
              <a:rPr lang="en-US" sz="2300" dirty="0"/>
              <a:t>Delay in providing consent or parents refusing to provide consent  </a:t>
            </a:r>
          </a:p>
          <a:p>
            <a:r>
              <a:rPr lang="en-US" sz="2300" dirty="0"/>
              <a:t>Children with summer birthdays whose parents chose to continue early intervention services</a:t>
            </a:r>
          </a:p>
        </p:txBody>
      </p:sp>
      <p:sp>
        <p:nvSpPr>
          <p:cNvPr id="2" name="Slide Number Placeholder 1">
            <a:extLst>
              <a:ext uri="{FF2B5EF4-FFF2-40B4-BE49-F238E27FC236}">
                <a16:creationId xmlns:a16="http://schemas.microsoft.com/office/drawing/2014/main" id="{F1829EAD-F229-FB1B-CB9C-DC1CF5BAFD47}"/>
              </a:ext>
            </a:extLst>
          </p:cNvPr>
          <p:cNvSpPr>
            <a:spLocks noGrp="1"/>
          </p:cNvSpPr>
          <p:nvPr>
            <p:ph type="sldNum" sz="quarter" idx="4"/>
          </p:nvPr>
        </p:nvSpPr>
        <p:spPr/>
        <p:txBody>
          <a:bodyPr/>
          <a:lstStyle/>
          <a:p>
            <a:fld id="{3B745311-16E5-4BEF-BFE6-36758A3427EB}" type="slidenum">
              <a:rPr lang="en-US" smtClean="0"/>
              <a:pPr/>
              <a:t>23</a:t>
            </a:fld>
            <a:endParaRPr lang="en-US" dirty="0"/>
          </a:p>
        </p:txBody>
      </p:sp>
    </p:spTree>
    <p:extLst>
      <p:ext uri="{BB962C8B-B14F-4D97-AF65-F5344CB8AC3E}">
        <p14:creationId xmlns:p14="http://schemas.microsoft.com/office/powerpoint/2010/main" val="322760888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9207A5C8-D7BC-59D1-4AF3-A94CC9406649}"/>
              </a:ext>
              <a:ext uri="{C183D7F6-B498-43B3-948B-1728B52AA6E4}">
                <adec:decorative xmlns:adec="http://schemas.microsoft.com/office/drawing/2017/decorative" val="0"/>
              </a:ext>
            </a:extLst>
          </p:cNvPr>
          <p:cNvSpPr>
            <a:spLocks noGrp="1"/>
          </p:cNvSpPr>
          <p:nvPr>
            <p:ph type="body" sz="quarter" idx="10"/>
          </p:nvPr>
        </p:nvSpPr>
        <p:spPr/>
        <p:txBody>
          <a:bodyPr>
            <a:normAutofit fontScale="62500" lnSpcReduction="20000"/>
          </a:bodyPr>
          <a:lstStyle/>
          <a:p>
            <a:r>
              <a:rPr lang="en-US" dirty="0"/>
              <a:t>Department of Elementary and Secondary Education ’s Self-Assessment (Year 1) Guidance and Resources</a:t>
            </a:r>
          </a:p>
        </p:txBody>
      </p:sp>
      <p:sp>
        <p:nvSpPr>
          <p:cNvPr id="2" name="Slide Number Placeholder 1">
            <a:extLst>
              <a:ext uri="{FF2B5EF4-FFF2-40B4-BE49-F238E27FC236}">
                <a16:creationId xmlns:a16="http://schemas.microsoft.com/office/drawing/2014/main" id="{781E9AD4-3CF9-CEDA-7861-AE2FCD7DA21A}"/>
              </a:ext>
              <a:ext uri="{C183D7F6-B498-43B3-948B-1728B52AA6E4}">
                <adec:decorative xmlns:adec="http://schemas.microsoft.com/office/drawing/2017/decorative" val="0"/>
              </a:ext>
            </a:extLst>
          </p:cNvPr>
          <p:cNvSpPr>
            <a:spLocks noGrp="1"/>
          </p:cNvSpPr>
          <p:nvPr>
            <p:ph type="sldNum" sz="quarter" idx="4"/>
          </p:nvPr>
        </p:nvSpPr>
        <p:spPr/>
        <p:txBody>
          <a:bodyPr/>
          <a:lstStyle/>
          <a:p>
            <a:fld id="{3B745311-16E5-4BEF-BFE6-36758A3427EB}" type="slidenum">
              <a:rPr lang="en-US" smtClean="0"/>
              <a:pPr/>
              <a:t>24</a:t>
            </a:fld>
            <a:endParaRPr lang="en-US" dirty="0"/>
          </a:p>
        </p:txBody>
      </p:sp>
      <p:sp>
        <p:nvSpPr>
          <p:cNvPr id="3" name="Content Placeholder 2">
            <a:extLst>
              <a:ext uri="{FF2B5EF4-FFF2-40B4-BE49-F238E27FC236}">
                <a16:creationId xmlns:a16="http://schemas.microsoft.com/office/drawing/2014/main" id="{9EFB9798-CB6C-B8DA-BDC3-AEFA2A5C1026}"/>
              </a:ext>
            </a:extLst>
          </p:cNvPr>
          <p:cNvSpPr>
            <a:spLocks noGrp="1"/>
          </p:cNvSpPr>
          <p:nvPr>
            <p:ph type="title" idx="4294967295"/>
          </p:nvPr>
        </p:nvSpPr>
        <p:spPr>
          <a:xfrm>
            <a:off x="152400" y="819150"/>
            <a:ext cx="8839200" cy="3886200"/>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639763" marR="0" lvl="1" indent="-304799" algn="l" defTabSz="914400" rtl="0" eaLnBrk="1" fontAlgn="auto" latinLnBrk="0" hangingPunct="1">
              <a:lnSpc>
                <a:spcPct val="100000"/>
              </a:lnSpc>
              <a:spcBef>
                <a:spcPts val="550"/>
              </a:spcBef>
              <a:spcAft>
                <a:spcPts val="0"/>
              </a:spcAft>
              <a:buClr>
                <a:srgbClr val="000000"/>
              </a:buClr>
              <a:buSzPts val="2320"/>
              <a:buFont typeface="Calibri"/>
              <a:buChar char="○"/>
              <a:tabLst/>
              <a:defRPr/>
            </a:pPr>
            <a:r>
              <a:rPr kumimoji="0" lang="en-US" sz="2700" b="0" i="0" u="none" strike="noStrike" kern="0" cap="none" spc="0" normalizeH="0" baseline="0" noProof="0" dirty="0">
                <a:ln>
                  <a:noFill/>
                </a:ln>
                <a:solidFill>
                  <a:srgbClr val="000000"/>
                </a:solidFill>
                <a:effectLst/>
                <a:uLnTx/>
                <a:uFillTx/>
                <a:latin typeface="Calibri"/>
                <a:ea typeface="Calibri"/>
                <a:cs typeface="Calibri"/>
                <a:sym typeface="Calibri"/>
              </a:rPr>
              <a:t>Copies of both PowerPoints presented today</a:t>
            </a:r>
          </a:p>
          <a:p>
            <a:pPr marL="639763" marR="0" lvl="1" indent="-304799" algn="l" defTabSz="914400" rtl="0" eaLnBrk="1" fontAlgn="auto" latinLnBrk="0" hangingPunct="1">
              <a:lnSpc>
                <a:spcPct val="100000"/>
              </a:lnSpc>
              <a:spcBef>
                <a:spcPts val="0"/>
              </a:spcBef>
              <a:spcAft>
                <a:spcPts val="0"/>
              </a:spcAft>
              <a:buClr>
                <a:srgbClr val="000000"/>
              </a:buClr>
              <a:buSzPts val="2320"/>
              <a:buFont typeface="Calibri"/>
              <a:buChar char="○"/>
              <a:tabLst/>
              <a:defRPr/>
            </a:pPr>
            <a:r>
              <a:rPr kumimoji="0" lang="en-US" sz="2700" b="0" i="0" u="none" strike="noStrike" kern="0" cap="none" spc="0" normalizeH="0" baseline="0" noProof="0" dirty="0">
                <a:ln>
                  <a:noFill/>
                </a:ln>
                <a:solidFill>
                  <a:srgbClr val="000000"/>
                </a:solidFill>
                <a:effectLst/>
                <a:uLnTx/>
                <a:uFillTx/>
                <a:latin typeface="Calibri"/>
                <a:ea typeface="Calibri"/>
                <a:cs typeface="Calibri"/>
                <a:sym typeface="Calibri"/>
              </a:rPr>
              <a:t>List of Things to Remember for Self-Assessment</a:t>
            </a:r>
          </a:p>
          <a:p>
            <a:pPr marL="639763" marR="0" lvl="1" indent="-304799" algn="l" defTabSz="914400" rtl="0" eaLnBrk="1" fontAlgn="auto" latinLnBrk="0" hangingPunct="1">
              <a:lnSpc>
                <a:spcPct val="100000"/>
              </a:lnSpc>
              <a:spcBef>
                <a:spcPts val="0"/>
              </a:spcBef>
              <a:spcAft>
                <a:spcPts val="0"/>
              </a:spcAft>
              <a:buClr>
                <a:srgbClr val="000000"/>
              </a:buClr>
              <a:buSzPts val="2320"/>
              <a:buFont typeface="Calibri"/>
              <a:buChar char="○"/>
              <a:tabLst/>
              <a:defRPr/>
            </a:pPr>
            <a:r>
              <a:rPr kumimoji="0" lang="en-US" sz="2700" b="0" i="0" u="none" strike="noStrike" kern="0" cap="none" spc="0" normalizeH="0" baseline="0" noProof="0" dirty="0">
                <a:ln>
                  <a:noFill/>
                </a:ln>
                <a:solidFill>
                  <a:srgbClr val="000000"/>
                </a:solidFill>
                <a:effectLst/>
                <a:uLnTx/>
                <a:uFillTx/>
                <a:latin typeface="Calibri"/>
                <a:ea typeface="Calibri"/>
                <a:cs typeface="Calibri"/>
                <a:sym typeface="Calibri"/>
              </a:rPr>
              <a:t>Self-Assessment Procedures for Monitoring </a:t>
            </a:r>
          </a:p>
          <a:p>
            <a:pPr marL="639763" marR="0" lvl="1" indent="-304799" algn="l" defTabSz="914400" rtl="0" eaLnBrk="1" fontAlgn="auto" latinLnBrk="0" hangingPunct="1">
              <a:lnSpc>
                <a:spcPct val="100000"/>
              </a:lnSpc>
              <a:spcBef>
                <a:spcPts val="0"/>
              </a:spcBef>
              <a:spcAft>
                <a:spcPts val="0"/>
              </a:spcAft>
              <a:buClr>
                <a:srgbClr val="000000"/>
              </a:buClr>
              <a:buSzPts val="2320"/>
              <a:buFont typeface="Calibri"/>
              <a:buChar char="○"/>
              <a:tabLst/>
              <a:defRPr/>
            </a:pPr>
            <a:r>
              <a:rPr kumimoji="0" lang="en-US" sz="2700" b="0" i="0" u="none" strike="noStrike" kern="0" cap="none" spc="0" normalizeH="0" baseline="0" noProof="0" dirty="0">
                <a:ln>
                  <a:noFill/>
                </a:ln>
                <a:solidFill>
                  <a:srgbClr val="000000"/>
                </a:solidFill>
                <a:effectLst/>
                <a:uLnTx/>
                <a:uFillTx/>
                <a:latin typeface="Calibri"/>
                <a:ea typeface="Calibri"/>
                <a:cs typeface="Calibri"/>
                <a:sym typeface="Calibri"/>
              </a:rPr>
              <a:t>Local Education Agency Special Education Compliance Monitoring Checklist  </a:t>
            </a:r>
          </a:p>
          <a:p>
            <a:pPr marL="639763" marR="0" lvl="1" indent="-304799" algn="l" defTabSz="914400" rtl="0" eaLnBrk="1" fontAlgn="auto" latinLnBrk="0" hangingPunct="1">
              <a:lnSpc>
                <a:spcPct val="100000"/>
              </a:lnSpc>
              <a:spcBef>
                <a:spcPts val="0"/>
              </a:spcBef>
              <a:spcAft>
                <a:spcPts val="0"/>
              </a:spcAft>
              <a:buClr>
                <a:srgbClr val="000000"/>
              </a:buClr>
              <a:buSzPts val="2320"/>
              <a:buFont typeface="Calibri"/>
              <a:buChar char="○"/>
              <a:tabLst/>
              <a:defRPr/>
            </a:pPr>
            <a:r>
              <a:rPr kumimoji="0" lang="en-US" sz="2700" b="0" i="0" u="none" strike="noStrike" kern="0" cap="none" spc="0" normalizeH="0" baseline="0" noProof="0" dirty="0">
                <a:ln>
                  <a:noFill/>
                </a:ln>
                <a:solidFill>
                  <a:srgbClr val="000000"/>
                </a:solidFill>
                <a:effectLst/>
                <a:uLnTx/>
                <a:uFillTx/>
                <a:latin typeface="Calibri"/>
                <a:ea typeface="Calibri"/>
                <a:cs typeface="Calibri"/>
                <a:sym typeface="Calibri"/>
              </a:rPr>
              <a:t>Tiered Monitoring Flowchart </a:t>
            </a:r>
          </a:p>
          <a:p>
            <a:pPr marL="639763" marR="0" lvl="1" indent="-304799" algn="l" defTabSz="914400" rtl="0" eaLnBrk="1" fontAlgn="auto" latinLnBrk="0" hangingPunct="1">
              <a:lnSpc>
                <a:spcPct val="100000"/>
              </a:lnSpc>
              <a:spcBef>
                <a:spcPts val="0"/>
              </a:spcBef>
              <a:spcAft>
                <a:spcPts val="0"/>
              </a:spcAft>
              <a:buClr>
                <a:srgbClr val="000000"/>
              </a:buClr>
              <a:buSzPts val="2320"/>
              <a:buFont typeface="Calibri"/>
              <a:buChar char="○"/>
              <a:tabLst/>
              <a:defRPr/>
            </a:pPr>
            <a:r>
              <a:rPr kumimoji="0" lang="en-US" sz="2700" b="0" i="0" u="none" strike="noStrike" kern="0" cap="none" spc="0" normalizeH="0" baseline="0" noProof="0" dirty="0">
                <a:ln>
                  <a:noFill/>
                </a:ln>
                <a:solidFill>
                  <a:srgbClr val="000000"/>
                </a:solidFill>
                <a:effectLst/>
                <a:uLnTx/>
                <a:uFillTx/>
                <a:latin typeface="Calibri" panose="020F0502020204030204" pitchFamily="34" charset="0"/>
                <a:ea typeface="Cambria"/>
                <a:cs typeface="Calibri" panose="020F0502020204030204" pitchFamily="34" charset="0"/>
                <a:sym typeface="Cambria"/>
              </a:rPr>
              <a:t>IMACS 2.0 Checklist Guidance for File Review Uploads</a:t>
            </a:r>
            <a:endParaRPr kumimoji="0" lang="en-US" sz="2700" b="0" i="0" u="none" strike="noStrike" kern="0" cap="none" spc="0" normalizeH="0" baseline="0" noProof="0" dirty="0">
              <a:ln>
                <a:noFill/>
              </a:ln>
              <a:solidFill>
                <a:srgbClr val="000000"/>
              </a:solidFill>
              <a:effectLst/>
              <a:uLnTx/>
              <a:uFillTx/>
              <a:latin typeface="Calibri"/>
              <a:ea typeface="Calibri"/>
              <a:cs typeface="Calibri"/>
              <a:sym typeface="Calibri"/>
            </a:endParaRPr>
          </a:p>
        </p:txBody>
      </p:sp>
    </p:spTree>
    <p:extLst>
      <p:ext uri="{BB962C8B-B14F-4D97-AF65-F5344CB8AC3E}">
        <p14:creationId xmlns:p14="http://schemas.microsoft.com/office/powerpoint/2010/main" val="345847864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447266C0-0EBC-09E7-51C8-380EEEB15E93}"/>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Compliance Consultants</a:t>
            </a:r>
          </a:p>
        </p:txBody>
      </p:sp>
      <p:graphicFrame>
        <p:nvGraphicFramePr>
          <p:cNvPr id="6" name="Google Shape;294;p20">
            <a:extLst>
              <a:ext uri="{FF2B5EF4-FFF2-40B4-BE49-F238E27FC236}">
                <a16:creationId xmlns:a16="http://schemas.microsoft.com/office/drawing/2014/main" id="{9F5E1905-92B3-9733-C8F1-AF99E63FA40B}"/>
              </a:ext>
            </a:extLst>
          </p:cNvPr>
          <p:cNvGraphicFramePr/>
          <p:nvPr>
            <p:extLst>
              <p:ext uri="{D42A27DB-BD31-4B8C-83A1-F6EECF244321}">
                <p14:modId xmlns:p14="http://schemas.microsoft.com/office/powerpoint/2010/main" val="3452738302"/>
              </p:ext>
            </p:extLst>
          </p:nvPr>
        </p:nvGraphicFramePr>
        <p:xfrm>
          <a:off x="762000" y="826964"/>
          <a:ext cx="7620000" cy="3954588"/>
        </p:xfrm>
        <a:graphic>
          <a:graphicData uri="http://schemas.openxmlformats.org/drawingml/2006/table">
            <a:tbl>
              <a:tblPr firstRow="1">
                <a:noFill/>
              </a:tblPr>
              <a:tblGrid>
                <a:gridCol w="1948272">
                  <a:extLst>
                    <a:ext uri="{9D8B030D-6E8A-4147-A177-3AD203B41FA5}">
                      <a16:colId xmlns:a16="http://schemas.microsoft.com/office/drawing/2014/main" val="20000"/>
                    </a:ext>
                  </a:extLst>
                </a:gridCol>
                <a:gridCol w="1948871">
                  <a:extLst>
                    <a:ext uri="{9D8B030D-6E8A-4147-A177-3AD203B41FA5}">
                      <a16:colId xmlns:a16="http://schemas.microsoft.com/office/drawing/2014/main" val="20001"/>
                    </a:ext>
                  </a:extLst>
                </a:gridCol>
                <a:gridCol w="1401227">
                  <a:extLst>
                    <a:ext uri="{9D8B030D-6E8A-4147-A177-3AD203B41FA5}">
                      <a16:colId xmlns:a16="http://schemas.microsoft.com/office/drawing/2014/main" val="20002"/>
                    </a:ext>
                  </a:extLst>
                </a:gridCol>
                <a:gridCol w="2321630">
                  <a:extLst>
                    <a:ext uri="{9D8B030D-6E8A-4147-A177-3AD203B41FA5}">
                      <a16:colId xmlns:a16="http://schemas.microsoft.com/office/drawing/2014/main" val="20003"/>
                    </a:ext>
                  </a:extLst>
                </a:gridCol>
              </a:tblGrid>
              <a:tr h="383454">
                <a:tc>
                  <a:txBody>
                    <a:bodyPr/>
                    <a:lstStyle/>
                    <a:p>
                      <a:pPr marL="0" marR="0" lvl="0" indent="0" algn="ctr" rtl="0">
                        <a:lnSpc>
                          <a:spcPct val="107000"/>
                        </a:lnSpc>
                        <a:spcBef>
                          <a:spcPts val="0"/>
                        </a:spcBef>
                        <a:spcAft>
                          <a:spcPts val="0"/>
                        </a:spcAft>
                        <a:buNone/>
                      </a:pPr>
                      <a:r>
                        <a:rPr lang="en-US" sz="1100" b="1" dirty="0">
                          <a:solidFill>
                            <a:srgbClr val="FFFFFF"/>
                          </a:solidFill>
                          <a:latin typeface="Calibri"/>
                          <a:ea typeface="Calibri"/>
                          <a:cs typeface="Calibri"/>
                          <a:sym typeface="Calibri"/>
                        </a:rPr>
                        <a:t>Region</a:t>
                      </a:r>
                      <a:endParaRPr sz="900" dirty="0">
                        <a:solidFill>
                          <a:srgbClr val="000000"/>
                        </a:solidFill>
                        <a:latin typeface="Calibri"/>
                        <a:ea typeface="Calibri"/>
                        <a:cs typeface="Calibri"/>
                        <a:sym typeface="Calibri"/>
                      </a:endParaRPr>
                    </a:p>
                  </a:txBody>
                  <a:tcPr marL="55875" marR="558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70C0"/>
                    </a:solidFill>
                  </a:tcPr>
                </a:tc>
                <a:tc>
                  <a:txBody>
                    <a:bodyPr/>
                    <a:lstStyle/>
                    <a:p>
                      <a:pPr marL="0" marR="0" lvl="0" indent="0" algn="ctr" rtl="0">
                        <a:lnSpc>
                          <a:spcPct val="107000"/>
                        </a:lnSpc>
                        <a:spcBef>
                          <a:spcPts val="0"/>
                        </a:spcBef>
                        <a:spcAft>
                          <a:spcPts val="0"/>
                        </a:spcAft>
                        <a:buNone/>
                      </a:pPr>
                      <a:r>
                        <a:rPr lang="en-US" sz="1100" b="1">
                          <a:solidFill>
                            <a:srgbClr val="FFFFFF"/>
                          </a:solidFill>
                          <a:latin typeface="Calibri"/>
                          <a:ea typeface="Calibri"/>
                          <a:cs typeface="Calibri"/>
                          <a:sym typeface="Calibri"/>
                        </a:rPr>
                        <a:t>Compliance Consultant</a:t>
                      </a:r>
                      <a:endParaRPr sz="900">
                        <a:solidFill>
                          <a:srgbClr val="000000"/>
                        </a:solidFill>
                        <a:latin typeface="Calibri"/>
                        <a:ea typeface="Calibri"/>
                        <a:cs typeface="Calibri"/>
                        <a:sym typeface="Calibri"/>
                      </a:endParaRPr>
                    </a:p>
                  </a:txBody>
                  <a:tcPr marL="55875" marR="558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70C0"/>
                    </a:solidFill>
                  </a:tcPr>
                </a:tc>
                <a:tc>
                  <a:txBody>
                    <a:bodyPr/>
                    <a:lstStyle/>
                    <a:p>
                      <a:pPr marL="0" marR="0" lvl="0" indent="0" algn="ctr" rtl="0">
                        <a:lnSpc>
                          <a:spcPct val="107000"/>
                        </a:lnSpc>
                        <a:spcBef>
                          <a:spcPts val="0"/>
                        </a:spcBef>
                        <a:spcAft>
                          <a:spcPts val="0"/>
                        </a:spcAft>
                        <a:buNone/>
                      </a:pPr>
                      <a:r>
                        <a:rPr lang="en-US" sz="1100" b="1">
                          <a:solidFill>
                            <a:srgbClr val="FFFFFF"/>
                          </a:solidFill>
                          <a:latin typeface="Calibri"/>
                          <a:ea typeface="Calibri"/>
                          <a:cs typeface="Calibri"/>
                          <a:sym typeface="Calibri"/>
                        </a:rPr>
                        <a:t>Phone Number</a:t>
                      </a:r>
                      <a:endParaRPr sz="900">
                        <a:solidFill>
                          <a:srgbClr val="000000"/>
                        </a:solidFill>
                        <a:latin typeface="Calibri"/>
                        <a:ea typeface="Calibri"/>
                        <a:cs typeface="Calibri"/>
                        <a:sym typeface="Calibri"/>
                      </a:endParaRPr>
                    </a:p>
                  </a:txBody>
                  <a:tcPr marL="55875" marR="558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70C0"/>
                    </a:solidFill>
                  </a:tcPr>
                </a:tc>
                <a:tc>
                  <a:txBody>
                    <a:bodyPr/>
                    <a:lstStyle/>
                    <a:p>
                      <a:pPr marL="0" marR="0" lvl="0" indent="0" algn="ctr" rtl="0">
                        <a:lnSpc>
                          <a:spcPct val="107000"/>
                        </a:lnSpc>
                        <a:spcBef>
                          <a:spcPts val="0"/>
                        </a:spcBef>
                        <a:spcAft>
                          <a:spcPts val="0"/>
                        </a:spcAft>
                        <a:buNone/>
                      </a:pPr>
                      <a:r>
                        <a:rPr lang="en-US" sz="1100" b="1">
                          <a:solidFill>
                            <a:srgbClr val="FFFFFF"/>
                          </a:solidFill>
                          <a:latin typeface="Calibri"/>
                          <a:ea typeface="Calibri"/>
                          <a:cs typeface="Calibri"/>
                          <a:sym typeface="Calibri"/>
                        </a:rPr>
                        <a:t>Email</a:t>
                      </a:r>
                      <a:endParaRPr sz="900">
                        <a:solidFill>
                          <a:srgbClr val="000000"/>
                        </a:solidFill>
                        <a:latin typeface="Calibri"/>
                        <a:ea typeface="Calibri"/>
                        <a:cs typeface="Calibri"/>
                        <a:sym typeface="Calibri"/>
                      </a:endParaRPr>
                    </a:p>
                  </a:txBody>
                  <a:tcPr marL="55875" marR="558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0070C0"/>
                    </a:solidFill>
                  </a:tcPr>
                </a:tc>
                <a:extLst>
                  <a:ext uri="{0D108BD9-81ED-4DB2-BD59-A6C34878D82A}">
                    <a16:rowId xmlns:a16="http://schemas.microsoft.com/office/drawing/2014/main" val="10000"/>
                  </a:ext>
                </a:extLst>
              </a:tr>
              <a:tr h="383454">
                <a:tc>
                  <a:txBody>
                    <a:bodyPr/>
                    <a:lstStyle/>
                    <a:p>
                      <a:pPr marL="342900" marR="0" lvl="0" indent="-342900" algn="just" rtl="0">
                        <a:lnSpc>
                          <a:spcPct val="107000"/>
                        </a:lnSpc>
                        <a:spcBef>
                          <a:spcPts val="0"/>
                        </a:spcBef>
                        <a:spcAft>
                          <a:spcPts val="0"/>
                        </a:spcAft>
                        <a:buClr>
                          <a:srgbClr val="000000"/>
                        </a:buClr>
                        <a:buSzPts val="1400"/>
                        <a:buFont typeface="Calibri"/>
                        <a:buAutoNum type="arabicPeriod"/>
                      </a:pPr>
                      <a:r>
                        <a:rPr lang="en-US" sz="1400">
                          <a:solidFill>
                            <a:srgbClr val="000000"/>
                          </a:solidFill>
                          <a:latin typeface="Calibri"/>
                          <a:ea typeface="Calibri"/>
                          <a:cs typeface="Calibri"/>
                          <a:sym typeface="Calibri"/>
                        </a:rPr>
                        <a:t>Southeast</a:t>
                      </a:r>
                      <a:endParaRPr/>
                    </a:p>
                  </a:txBody>
                  <a:tcPr marL="55875" marR="558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l" rtl="0">
                        <a:lnSpc>
                          <a:spcPct val="107000"/>
                        </a:lnSpc>
                        <a:spcBef>
                          <a:spcPts val="0"/>
                        </a:spcBef>
                        <a:spcAft>
                          <a:spcPts val="0"/>
                        </a:spcAft>
                        <a:buNone/>
                      </a:pPr>
                      <a:r>
                        <a:rPr lang="en-US" sz="1400">
                          <a:solidFill>
                            <a:srgbClr val="000000"/>
                          </a:solidFill>
                          <a:latin typeface="Calibri"/>
                          <a:ea typeface="Calibri"/>
                          <a:cs typeface="Calibri"/>
                          <a:sym typeface="Calibri"/>
                        </a:rPr>
                        <a:t>Tiffiney Smith</a:t>
                      </a:r>
                      <a:endParaRPr/>
                    </a:p>
                  </a:txBody>
                  <a:tcPr marL="55875" marR="558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l" rtl="0">
                        <a:lnSpc>
                          <a:spcPct val="107000"/>
                        </a:lnSpc>
                        <a:spcBef>
                          <a:spcPts val="0"/>
                        </a:spcBef>
                        <a:spcAft>
                          <a:spcPts val="0"/>
                        </a:spcAft>
                        <a:buNone/>
                      </a:pPr>
                      <a:r>
                        <a:rPr lang="en-US" sz="1400">
                          <a:solidFill>
                            <a:srgbClr val="000000"/>
                          </a:solidFill>
                          <a:latin typeface="Calibri"/>
                          <a:ea typeface="Calibri"/>
                          <a:cs typeface="Calibri"/>
                          <a:sym typeface="Calibri"/>
                        </a:rPr>
                        <a:t>573-651-2621</a:t>
                      </a:r>
                      <a:endParaRPr/>
                    </a:p>
                  </a:txBody>
                  <a:tcPr marL="55875" marR="558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l" rtl="0">
                        <a:lnSpc>
                          <a:spcPct val="107000"/>
                        </a:lnSpc>
                        <a:spcBef>
                          <a:spcPts val="0"/>
                        </a:spcBef>
                        <a:spcAft>
                          <a:spcPts val="0"/>
                        </a:spcAft>
                        <a:buNone/>
                      </a:pPr>
                      <a:r>
                        <a:rPr lang="en-US" sz="1400">
                          <a:solidFill>
                            <a:srgbClr val="000000"/>
                          </a:solidFill>
                          <a:latin typeface="Calibri"/>
                          <a:ea typeface="Calibri"/>
                          <a:cs typeface="Calibri"/>
                          <a:sym typeface="Calibri"/>
                        </a:rPr>
                        <a:t>tdsmith@semo.edu</a:t>
                      </a:r>
                      <a:endParaRPr/>
                    </a:p>
                  </a:txBody>
                  <a:tcPr marL="55875" marR="558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extLst>
                  <a:ext uri="{0D108BD9-81ED-4DB2-BD59-A6C34878D82A}">
                    <a16:rowId xmlns:a16="http://schemas.microsoft.com/office/drawing/2014/main" val="10001"/>
                  </a:ext>
                </a:extLst>
              </a:tr>
              <a:tr h="383454">
                <a:tc>
                  <a:txBody>
                    <a:bodyPr/>
                    <a:lstStyle/>
                    <a:p>
                      <a:pPr marL="0" marR="0" lvl="0" indent="0" algn="just" rtl="0">
                        <a:lnSpc>
                          <a:spcPct val="107000"/>
                        </a:lnSpc>
                        <a:spcBef>
                          <a:spcPts val="0"/>
                        </a:spcBef>
                        <a:spcAft>
                          <a:spcPts val="0"/>
                        </a:spcAft>
                        <a:buClr>
                          <a:srgbClr val="000000"/>
                        </a:buClr>
                        <a:buSzPts val="1400"/>
                        <a:buFont typeface="Calibri"/>
                        <a:buNone/>
                      </a:pPr>
                      <a:r>
                        <a:rPr lang="en-US" sz="1400">
                          <a:solidFill>
                            <a:srgbClr val="000000"/>
                          </a:solidFill>
                          <a:latin typeface="Calibri"/>
                          <a:ea typeface="Calibri"/>
                          <a:cs typeface="Calibri"/>
                          <a:sym typeface="Calibri"/>
                        </a:rPr>
                        <a:t>2.     Heart of Missouri</a:t>
                      </a:r>
                      <a:endParaRPr/>
                    </a:p>
                  </a:txBody>
                  <a:tcPr marL="55875" marR="558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400">
                          <a:solidFill>
                            <a:srgbClr val="000000"/>
                          </a:solidFill>
                          <a:latin typeface="Calibri"/>
                          <a:ea typeface="Calibri"/>
                          <a:cs typeface="Calibri"/>
                          <a:sym typeface="Calibri"/>
                        </a:rPr>
                        <a:t>Lynn Lynch</a:t>
                      </a:r>
                      <a:endParaRPr/>
                    </a:p>
                  </a:txBody>
                  <a:tcPr marL="55875" marR="558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400" dirty="0">
                          <a:solidFill>
                            <a:srgbClr val="080808"/>
                          </a:solidFill>
                          <a:latin typeface="Calibri"/>
                          <a:ea typeface="Calibri"/>
                          <a:cs typeface="Calibri"/>
                          <a:sym typeface="Calibri"/>
                        </a:rPr>
                        <a:t>573-424-7847</a:t>
                      </a:r>
                      <a:endParaRPr sz="1400" dirty="0">
                        <a:solidFill>
                          <a:srgbClr val="080808"/>
                        </a:solidFill>
                      </a:endParaRPr>
                    </a:p>
                  </a:txBody>
                  <a:tcPr marL="55875" marR="558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400">
                          <a:solidFill>
                            <a:srgbClr val="000000"/>
                          </a:solidFill>
                          <a:latin typeface="Calibri"/>
                          <a:ea typeface="Calibri"/>
                          <a:cs typeface="Calibri"/>
                          <a:sym typeface="Calibri"/>
                        </a:rPr>
                        <a:t>lynchly@missouri.edu</a:t>
                      </a:r>
                      <a:endParaRPr/>
                    </a:p>
                  </a:txBody>
                  <a:tcPr marL="55875" marR="558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2"/>
                  </a:ext>
                </a:extLst>
              </a:tr>
              <a:tr h="383454">
                <a:tc>
                  <a:txBody>
                    <a:bodyPr/>
                    <a:lstStyle/>
                    <a:p>
                      <a:pPr marL="0" marR="0" lvl="0" indent="0" algn="just" rtl="0">
                        <a:lnSpc>
                          <a:spcPct val="107000"/>
                        </a:lnSpc>
                        <a:spcBef>
                          <a:spcPts val="0"/>
                        </a:spcBef>
                        <a:spcAft>
                          <a:spcPts val="0"/>
                        </a:spcAft>
                        <a:buClr>
                          <a:srgbClr val="000000"/>
                        </a:buClr>
                        <a:buSzPts val="1400"/>
                        <a:buFont typeface="Calibri"/>
                        <a:buNone/>
                      </a:pPr>
                      <a:r>
                        <a:rPr lang="en-US" sz="1400">
                          <a:solidFill>
                            <a:srgbClr val="000000"/>
                          </a:solidFill>
                          <a:latin typeface="Calibri"/>
                          <a:ea typeface="Calibri"/>
                          <a:cs typeface="Calibri"/>
                          <a:sym typeface="Calibri"/>
                        </a:rPr>
                        <a:t>3.      Kansas City</a:t>
                      </a:r>
                      <a:endParaRPr/>
                    </a:p>
                  </a:txBody>
                  <a:tcPr marL="55875" marR="558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l" rtl="0">
                        <a:lnSpc>
                          <a:spcPct val="107000"/>
                        </a:lnSpc>
                        <a:spcBef>
                          <a:spcPts val="0"/>
                        </a:spcBef>
                        <a:spcAft>
                          <a:spcPts val="0"/>
                        </a:spcAft>
                        <a:buNone/>
                      </a:pPr>
                      <a:r>
                        <a:rPr lang="en-US" sz="1400">
                          <a:solidFill>
                            <a:srgbClr val="000000"/>
                          </a:solidFill>
                          <a:latin typeface="Calibri"/>
                          <a:ea typeface="Calibri"/>
                          <a:cs typeface="Calibri"/>
                          <a:sym typeface="Calibri"/>
                        </a:rPr>
                        <a:t>Bailey Tennesen</a:t>
                      </a:r>
                      <a:endParaRPr/>
                    </a:p>
                  </a:txBody>
                  <a:tcPr marL="55875" marR="558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l" rtl="0">
                        <a:lnSpc>
                          <a:spcPct val="107000"/>
                        </a:lnSpc>
                        <a:spcBef>
                          <a:spcPts val="0"/>
                        </a:spcBef>
                        <a:spcAft>
                          <a:spcPts val="0"/>
                        </a:spcAft>
                        <a:buNone/>
                      </a:pPr>
                      <a:r>
                        <a:rPr lang="en-US" sz="1400">
                          <a:solidFill>
                            <a:srgbClr val="000000"/>
                          </a:solidFill>
                          <a:latin typeface="Calibri"/>
                          <a:ea typeface="Calibri"/>
                          <a:cs typeface="Calibri"/>
                          <a:sym typeface="Calibri"/>
                        </a:rPr>
                        <a:t>816-235-5957</a:t>
                      </a:r>
                      <a:endParaRPr/>
                    </a:p>
                  </a:txBody>
                  <a:tcPr marL="55875" marR="558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l" rtl="0">
                        <a:lnSpc>
                          <a:spcPct val="107000"/>
                        </a:lnSpc>
                        <a:spcBef>
                          <a:spcPts val="0"/>
                        </a:spcBef>
                        <a:spcAft>
                          <a:spcPts val="0"/>
                        </a:spcAft>
                        <a:buNone/>
                      </a:pPr>
                      <a:r>
                        <a:rPr lang="en-US" sz="1400">
                          <a:solidFill>
                            <a:srgbClr val="000000"/>
                          </a:solidFill>
                          <a:latin typeface="Calibri"/>
                          <a:ea typeface="Calibri"/>
                          <a:cs typeface="Calibri"/>
                          <a:sym typeface="Calibri"/>
                        </a:rPr>
                        <a:t>tennesenb@umkc.edu</a:t>
                      </a:r>
                      <a:endParaRPr/>
                    </a:p>
                  </a:txBody>
                  <a:tcPr marL="55875" marR="558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extLst>
                  <a:ext uri="{0D108BD9-81ED-4DB2-BD59-A6C34878D82A}">
                    <a16:rowId xmlns:a16="http://schemas.microsoft.com/office/drawing/2014/main" val="10003"/>
                  </a:ext>
                </a:extLst>
              </a:tr>
              <a:tr h="383454">
                <a:tc>
                  <a:txBody>
                    <a:bodyPr/>
                    <a:lstStyle/>
                    <a:p>
                      <a:pPr marL="0" marR="0" lvl="0" indent="0" algn="just" rtl="0">
                        <a:lnSpc>
                          <a:spcPct val="107000"/>
                        </a:lnSpc>
                        <a:spcBef>
                          <a:spcPts val="0"/>
                        </a:spcBef>
                        <a:spcAft>
                          <a:spcPts val="0"/>
                        </a:spcAft>
                        <a:buClr>
                          <a:srgbClr val="000000"/>
                        </a:buClr>
                        <a:buSzPts val="1400"/>
                        <a:buFont typeface="Calibri"/>
                        <a:buNone/>
                      </a:pPr>
                      <a:r>
                        <a:rPr lang="en-US" sz="1400">
                          <a:solidFill>
                            <a:srgbClr val="000000"/>
                          </a:solidFill>
                          <a:latin typeface="Calibri"/>
                          <a:ea typeface="Calibri"/>
                          <a:cs typeface="Calibri"/>
                          <a:sym typeface="Calibri"/>
                        </a:rPr>
                        <a:t>4.      Northeast</a:t>
                      </a:r>
                      <a:endParaRPr sz="1400">
                        <a:solidFill>
                          <a:srgbClr val="000000"/>
                        </a:solidFill>
                        <a:latin typeface="Calibri"/>
                        <a:ea typeface="Calibri"/>
                        <a:cs typeface="Calibri"/>
                        <a:sym typeface="Calibri"/>
                      </a:endParaRPr>
                    </a:p>
                  </a:txBody>
                  <a:tcPr marL="55875" marR="558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400">
                          <a:solidFill>
                            <a:srgbClr val="000000"/>
                          </a:solidFill>
                          <a:latin typeface="Calibri"/>
                          <a:ea typeface="Calibri"/>
                          <a:cs typeface="Calibri"/>
                          <a:sym typeface="Calibri"/>
                        </a:rPr>
                        <a:t>Dawn Lichtenberg</a:t>
                      </a:r>
                      <a:endParaRPr sz="1400">
                        <a:solidFill>
                          <a:srgbClr val="000000"/>
                        </a:solidFill>
                        <a:latin typeface="Calibri"/>
                        <a:ea typeface="Calibri"/>
                        <a:cs typeface="Calibri"/>
                        <a:sym typeface="Calibri"/>
                      </a:endParaRPr>
                    </a:p>
                  </a:txBody>
                  <a:tcPr marL="55875" marR="558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400" dirty="0">
                          <a:solidFill>
                            <a:srgbClr val="000000"/>
                          </a:solidFill>
                          <a:latin typeface="Calibri"/>
                          <a:ea typeface="Calibri"/>
                          <a:cs typeface="Calibri"/>
                          <a:sym typeface="Calibri"/>
                        </a:rPr>
                        <a:t>660-785-6080</a:t>
                      </a:r>
                      <a:endParaRPr sz="1400" dirty="0">
                        <a:solidFill>
                          <a:srgbClr val="000000"/>
                        </a:solidFill>
                        <a:latin typeface="Calibri"/>
                        <a:ea typeface="Calibri"/>
                        <a:cs typeface="Calibri"/>
                        <a:sym typeface="Calibri"/>
                      </a:endParaRPr>
                    </a:p>
                  </a:txBody>
                  <a:tcPr marL="55875" marR="558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400">
                          <a:solidFill>
                            <a:srgbClr val="000000"/>
                          </a:solidFill>
                          <a:latin typeface="Calibri"/>
                          <a:ea typeface="Calibri"/>
                          <a:cs typeface="Calibri"/>
                          <a:sym typeface="Calibri"/>
                        </a:rPr>
                        <a:t>dlichtenberg@truman.edu</a:t>
                      </a:r>
                      <a:endParaRPr sz="1400">
                        <a:solidFill>
                          <a:srgbClr val="000000"/>
                        </a:solidFill>
                        <a:latin typeface="Calibri"/>
                        <a:ea typeface="Calibri"/>
                        <a:cs typeface="Calibri"/>
                        <a:sym typeface="Calibri"/>
                      </a:endParaRPr>
                    </a:p>
                  </a:txBody>
                  <a:tcPr marL="55875" marR="558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4"/>
                  </a:ext>
                </a:extLst>
              </a:tr>
              <a:tr h="383454">
                <a:tc>
                  <a:txBody>
                    <a:bodyPr/>
                    <a:lstStyle/>
                    <a:p>
                      <a:pPr marL="0" marR="0" lvl="0" indent="0" algn="just" rtl="0">
                        <a:lnSpc>
                          <a:spcPct val="107000"/>
                        </a:lnSpc>
                        <a:spcBef>
                          <a:spcPts val="0"/>
                        </a:spcBef>
                        <a:spcAft>
                          <a:spcPts val="0"/>
                        </a:spcAft>
                        <a:buClr>
                          <a:srgbClr val="000000"/>
                        </a:buClr>
                        <a:buSzPts val="1400"/>
                        <a:buFont typeface="Calibri"/>
                        <a:buNone/>
                      </a:pPr>
                      <a:r>
                        <a:rPr lang="en-US" sz="1400">
                          <a:solidFill>
                            <a:srgbClr val="000000"/>
                          </a:solidFill>
                          <a:latin typeface="Calibri"/>
                          <a:ea typeface="Calibri"/>
                          <a:cs typeface="Calibri"/>
                          <a:sym typeface="Calibri"/>
                        </a:rPr>
                        <a:t>5.      Northwest</a:t>
                      </a:r>
                      <a:endParaRPr sz="1400">
                        <a:solidFill>
                          <a:srgbClr val="000000"/>
                        </a:solidFill>
                        <a:latin typeface="Calibri"/>
                        <a:ea typeface="Calibri"/>
                        <a:cs typeface="Calibri"/>
                        <a:sym typeface="Calibri"/>
                      </a:endParaRPr>
                    </a:p>
                  </a:txBody>
                  <a:tcPr marL="55875" marR="558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l" rtl="0">
                        <a:lnSpc>
                          <a:spcPct val="107000"/>
                        </a:lnSpc>
                        <a:spcBef>
                          <a:spcPts val="0"/>
                        </a:spcBef>
                        <a:spcAft>
                          <a:spcPts val="0"/>
                        </a:spcAft>
                        <a:buNone/>
                      </a:pPr>
                      <a:r>
                        <a:rPr lang="en-US" sz="1400">
                          <a:solidFill>
                            <a:srgbClr val="000000"/>
                          </a:solidFill>
                          <a:latin typeface="Calibri"/>
                          <a:ea typeface="Calibri"/>
                          <a:cs typeface="Calibri"/>
                          <a:sym typeface="Calibri"/>
                        </a:rPr>
                        <a:t>Julia Schmitz</a:t>
                      </a:r>
                      <a:endParaRPr sz="1400">
                        <a:solidFill>
                          <a:srgbClr val="000000"/>
                        </a:solidFill>
                        <a:latin typeface="Calibri"/>
                        <a:ea typeface="Calibri"/>
                        <a:cs typeface="Calibri"/>
                        <a:sym typeface="Calibri"/>
                      </a:endParaRPr>
                    </a:p>
                  </a:txBody>
                  <a:tcPr marL="55875" marR="558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l" rtl="0">
                        <a:lnSpc>
                          <a:spcPct val="107000"/>
                        </a:lnSpc>
                        <a:spcBef>
                          <a:spcPts val="0"/>
                        </a:spcBef>
                        <a:spcAft>
                          <a:spcPts val="0"/>
                        </a:spcAft>
                        <a:buNone/>
                      </a:pPr>
                      <a:r>
                        <a:rPr lang="en-US" sz="1400">
                          <a:solidFill>
                            <a:srgbClr val="000000"/>
                          </a:solidFill>
                          <a:latin typeface="Calibri"/>
                          <a:ea typeface="Calibri"/>
                          <a:cs typeface="Calibri"/>
                          <a:sym typeface="Calibri"/>
                        </a:rPr>
                        <a:t>660-562-1995</a:t>
                      </a:r>
                      <a:endParaRPr/>
                    </a:p>
                  </a:txBody>
                  <a:tcPr marL="55875" marR="558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l" rtl="0">
                        <a:lnSpc>
                          <a:spcPct val="107000"/>
                        </a:lnSpc>
                        <a:spcBef>
                          <a:spcPts val="0"/>
                        </a:spcBef>
                        <a:spcAft>
                          <a:spcPts val="0"/>
                        </a:spcAft>
                        <a:buNone/>
                      </a:pPr>
                      <a:r>
                        <a:rPr lang="en-US" sz="1400">
                          <a:solidFill>
                            <a:srgbClr val="000000"/>
                          </a:solidFill>
                          <a:latin typeface="Calibri"/>
                          <a:ea typeface="Calibri"/>
                          <a:cs typeface="Calibri"/>
                          <a:sym typeface="Calibri"/>
                        </a:rPr>
                        <a:t>julia@nwmissouri.edu</a:t>
                      </a:r>
                      <a:endParaRPr sz="1400">
                        <a:solidFill>
                          <a:srgbClr val="000000"/>
                        </a:solidFill>
                        <a:latin typeface="Calibri"/>
                        <a:ea typeface="Calibri"/>
                        <a:cs typeface="Calibri"/>
                        <a:sym typeface="Calibri"/>
                      </a:endParaRPr>
                    </a:p>
                  </a:txBody>
                  <a:tcPr marL="55875" marR="558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extLst>
                  <a:ext uri="{0D108BD9-81ED-4DB2-BD59-A6C34878D82A}">
                    <a16:rowId xmlns:a16="http://schemas.microsoft.com/office/drawing/2014/main" val="10005"/>
                  </a:ext>
                </a:extLst>
              </a:tr>
              <a:tr h="383454">
                <a:tc>
                  <a:txBody>
                    <a:bodyPr/>
                    <a:lstStyle/>
                    <a:p>
                      <a:pPr marL="0" marR="0" lvl="0" indent="0" algn="just" rtl="0">
                        <a:lnSpc>
                          <a:spcPct val="107000"/>
                        </a:lnSpc>
                        <a:spcBef>
                          <a:spcPts val="0"/>
                        </a:spcBef>
                        <a:spcAft>
                          <a:spcPts val="0"/>
                        </a:spcAft>
                        <a:buClr>
                          <a:srgbClr val="000000"/>
                        </a:buClr>
                        <a:buSzPts val="1400"/>
                        <a:buFont typeface="Calibri"/>
                        <a:buNone/>
                      </a:pPr>
                      <a:r>
                        <a:rPr lang="en-US" sz="1400" dirty="0">
                          <a:solidFill>
                            <a:srgbClr val="000000"/>
                          </a:solidFill>
                          <a:latin typeface="Calibri"/>
                          <a:ea typeface="Calibri"/>
                          <a:cs typeface="Calibri"/>
                          <a:sym typeface="Calibri"/>
                        </a:rPr>
                        <a:t>6.      South Central</a:t>
                      </a:r>
                      <a:endParaRPr dirty="0"/>
                    </a:p>
                  </a:txBody>
                  <a:tcPr marL="55875" marR="558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400">
                          <a:solidFill>
                            <a:srgbClr val="000000"/>
                          </a:solidFill>
                          <a:latin typeface="Calibri"/>
                          <a:ea typeface="Calibri"/>
                          <a:cs typeface="Calibri"/>
                          <a:sym typeface="Calibri"/>
                        </a:rPr>
                        <a:t>Leasa Day</a:t>
                      </a:r>
                      <a:endParaRPr sz="1400" dirty="0">
                        <a:solidFill>
                          <a:srgbClr val="000000"/>
                        </a:solidFill>
                        <a:latin typeface="Calibri"/>
                        <a:ea typeface="Calibri"/>
                        <a:cs typeface="Calibri"/>
                        <a:sym typeface="Calibri"/>
                      </a:endParaRPr>
                    </a:p>
                  </a:txBody>
                  <a:tcPr marL="55875" marR="558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400" dirty="0">
                          <a:solidFill>
                            <a:srgbClr val="000000"/>
                          </a:solidFill>
                          <a:latin typeface="Calibri"/>
                          <a:ea typeface="Calibri"/>
                          <a:cs typeface="Calibri"/>
                          <a:sym typeface="Calibri"/>
                        </a:rPr>
                        <a:t>573-341-6821</a:t>
                      </a:r>
                      <a:endParaRPr sz="1400" dirty="0"/>
                    </a:p>
                  </a:txBody>
                  <a:tcPr marL="55875" marR="558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400">
                          <a:solidFill>
                            <a:srgbClr val="000000"/>
                          </a:solidFill>
                          <a:latin typeface="Calibri"/>
                          <a:ea typeface="Calibri"/>
                          <a:cs typeface="Calibri"/>
                          <a:sym typeface="Calibri"/>
                        </a:rPr>
                        <a:t>ldnd3@mst.edu</a:t>
                      </a:r>
                      <a:endParaRPr sz="1400">
                        <a:solidFill>
                          <a:srgbClr val="000000"/>
                        </a:solidFill>
                        <a:latin typeface="Calibri"/>
                        <a:ea typeface="Calibri"/>
                        <a:cs typeface="Calibri"/>
                        <a:sym typeface="Calibri"/>
                      </a:endParaRPr>
                    </a:p>
                  </a:txBody>
                  <a:tcPr marL="55875" marR="558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6"/>
                  </a:ext>
                </a:extLst>
              </a:tr>
              <a:tr h="503502">
                <a:tc>
                  <a:txBody>
                    <a:bodyPr/>
                    <a:lstStyle/>
                    <a:p>
                      <a:pPr marL="0" marR="0" lvl="0" indent="0" algn="just" rtl="0">
                        <a:lnSpc>
                          <a:spcPct val="107000"/>
                        </a:lnSpc>
                        <a:spcBef>
                          <a:spcPts val="0"/>
                        </a:spcBef>
                        <a:spcAft>
                          <a:spcPts val="0"/>
                        </a:spcAft>
                        <a:buClr>
                          <a:srgbClr val="000000"/>
                        </a:buClr>
                        <a:buSzPts val="1400"/>
                        <a:buFont typeface="Calibri"/>
                        <a:buNone/>
                      </a:pPr>
                      <a:r>
                        <a:rPr lang="en-US" sz="1400">
                          <a:solidFill>
                            <a:srgbClr val="000000"/>
                          </a:solidFill>
                          <a:latin typeface="Calibri"/>
                          <a:ea typeface="Calibri"/>
                          <a:cs typeface="Calibri"/>
                          <a:sym typeface="Calibri"/>
                        </a:rPr>
                        <a:t>7.      Southwest</a:t>
                      </a:r>
                      <a:endParaRPr sz="1400">
                        <a:solidFill>
                          <a:srgbClr val="000000"/>
                        </a:solidFill>
                        <a:latin typeface="Calibri"/>
                        <a:ea typeface="Calibri"/>
                        <a:cs typeface="Calibri"/>
                        <a:sym typeface="Calibri"/>
                      </a:endParaRPr>
                    </a:p>
                  </a:txBody>
                  <a:tcPr marL="55875" marR="558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l" rtl="0">
                        <a:lnSpc>
                          <a:spcPct val="107000"/>
                        </a:lnSpc>
                        <a:spcBef>
                          <a:spcPts val="0"/>
                        </a:spcBef>
                        <a:spcAft>
                          <a:spcPts val="0"/>
                        </a:spcAft>
                        <a:buNone/>
                      </a:pPr>
                      <a:r>
                        <a:rPr lang="en-US" sz="1400">
                          <a:solidFill>
                            <a:srgbClr val="000000"/>
                          </a:solidFill>
                          <a:latin typeface="Calibri"/>
                          <a:ea typeface="Calibri"/>
                          <a:cs typeface="Calibri"/>
                          <a:sym typeface="Calibri"/>
                        </a:rPr>
                        <a:t>Amy Phipps</a:t>
                      </a:r>
                      <a:endParaRPr/>
                    </a:p>
                  </a:txBody>
                  <a:tcPr marL="55875" marR="558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l" rtl="0">
                        <a:lnSpc>
                          <a:spcPct val="107000"/>
                        </a:lnSpc>
                        <a:spcBef>
                          <a:spcPts val="0"/>
                        </a:spcBef>
                        <a:spcAft>
                          <a:spcPts val="0"/>
                        </a:spcAft>
                        <a:buNone/>
                      </a:pPr>
                      <a:r>
                        <a:rPr lang="en-US" sz="1400">
                          <a:solidFill>
                            <a:srgbClr val="000000"/>
                          </a:solidFill>
                          <a:latin typeface="Calibri"/>
                          <a:ea typeface="Calibri"/>
                          <a:cs typeface="Calibri"/>
                          <a:sym typeface="Calibri"/>
                        </a:rPr>
                        <a:t>417-836-4082</a:t>
                      </a:r>
                      <a:endParaRPr/>
                    </a:p>
                  </a:txBody>
                  <a:tcPr marL="55875" marR="558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l" rtl="0">
                        <a:lnSpc>
                          <a:spcPct val="107000"/>
                        </a:lnSpc>
                        <a:spcBef>
                          <a:spcPts val="0"/>
                        </a:spcBef>
                        <a:spcAft>
                          <a:spcPts val="0"/>
                        </a:spcAft>
                        <a:buNone/>
                      </a:pPr>
                      <a:r>
                        <a:rPr lang="en-US" sz="1400">
                          <a:solidFill>
                            <a:srgbClr val="000000"/>
                          </a:solidFill>
                          <a:latin typeface="Calibri"/>
                          <a:ea typeface="Calibri"/>
                          <a:cs typeface="Calibri"/>
                          <a:sym typeface="Calibri"/>
                        </a:rPr>
                        <a:t>amyphipps@missouristate.edu</a:t>
                      </a:r>
                      <a:endParaRPr/>
                    </a:p>
                  </a:txBody>
                  <a:tcPr marL="55875" marR="558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extLst>
                  <a:ext uri="{0D108BD9-81ED-4DB2-BD59-A6C34878D82A}">
                    <a16:rowId xmlns:a16="http://schemas.microsoft.com/office/drawing/2014/main" val="10007"/>
                  </a:ext>
                </a:extLst>
              </a:tr>
              <a:tr h="383454">
                <a:tc>
                  <a:txBody>
                    <a:bodyPr/>
                    <a:lstStyle/>
                    <a:p>
                      <a:pPr marL="0" marR="0" lvl="0" indent="0" algn="just" rtl="0">
                        <a:lnSpc>
                          <a:spcPct val="107000"/>
                        </a:lnSpc>
                        <a:spcBef>
                          <a:spcPts val="0"/>
                        </a:spcBef>
                        <a:spcAft>
                          <a:spcPts val="0"/>
                        </a:spcAft>
                        <a:buClr>
                          <a:srgbClr val="000000"/>
                        </a:buClr>
                        <a:buSzPts val="1400"/>
                        <a:buFont typeface="Calibri"/>
                        <a:buNone/>
                      </a:pPr>
                      <a:r>
                        <a:rPr lang="en-US" sz="1400">
                          <a:solidFill>
                            <a:srgbClr val="000000"/>
                          </a:solidFill>
                          <a:latin typeface="Calibri"/>
                          <a:ea typeface="Calibri"/>
                          <a:cs typeface="Calibri"/>
                          <a:sym typeface="Calibri"/>
                        </a:rPr>
                        <a:t>8.      St. Louis</a:t>
                      </a:r>
                      <a:endParaRPr/>
                    </a:p>
                  </a:txBody>
                  <a:tcPr marL="55875" marR="558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400">
                          <a:solidFill>
                            <a:srgbClr val="000000"/>
                          </a:solidFill>
                          <a:latin typeface="Calibri"/>
                          <a:ea typeface="Calibri"/>
                          <a:cs typeface="Calibri"/>
                          <a:sym typeface="Calibri"/>
                        </a:rPr>
                        <a:t>Jeanne Rothermel</a:t>
                      </a:r>
                      <a:endParaRPr/>
                    </a:p>
                  </a:txBody>
                  <a:tcPr marL="55875" marR="558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400">
                          <a:solidFill>
                            <a:srgbClr val="000000"/>
                          </a:solidFill>
                          <a:latin typeface="Calibri"/>
                          <a:ea typeface="Calibri"/>
                          <a:cs typeface="Calibri"/>
                          <a:sym typeface="Calibri"/>
                        </a:rPr>
                        <a:t>314-724-6736</a:t>
                      </a:r>
                      <a:endParaRPr/>
                    </a:p>
                  </a:txBody>
                  <a:tcPr marL="55875" marR="558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tc>
                  <a:txBody>
                    <a:bodyPr/>
                    <a:lstStyle/>
                    <a:p>
                      <a:pPr marL="0" marR="0" lvl="0" indent="0" algn="l" rtl="0">
                        <a:lnSpc>
                          <a:spcPct val="107000"/>
                        </a:lnSpc>
                        <a:spcBef>
                          <a:spcPts val="0"/>
                        </a:spcBef>
                        <a:spcAft>
                          <a:spcPts val="0"/>
                        </a:spcAft>
                        <a:buNone/>
                      </a:pPr>
                      <a:r>
                        <a:rPr lang="en-US" sz="1400">
                          <a:solidFill>
                            <a:srgbClr val="000000"/>
                          </a:solidFill>
                          <a:latin typeface="Calibri"/>
                          <a:ea typeface="Calibri"/>
                          <a:cs typeface="Calibri"/>
                          <a:sym typeface="Calibri"/>
                        </a:rPr>
                        <a:t>jrothermel@edplus.org</a:t>
                      </a:r>
                      <a:endParaRPr/>
                    </a:p>
                  </a:txBody>
                  <a:tcPr marL="55875" marR="558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tcPr>
                </a:tc>
                <a:extLst>
                  <a:ext uri="{0D108BD9-81ED-4DB2-BD59-A6C34878D82A}">
                    <a16:rowId xmlns:a16="http://schemas.microsoft.com/office/drawing/2014/main" val="10008"/>
                  </a:ext>
                </a:extLst>
              </a:tr>
              <a:tr h="383454">
                <a:tc>
                  <a:txBody>
                    <a:bodyPr/>
                    <a:lstStyle/>
                    <a:p>
                      <a:pPr marL="0" marR="0" lvl="0" indent="0" algn="just" rtl="0">
                        <a:lnSpc>
                          <a:spcPct val="107000"/>
                        </a:lnSpc>
                        <a:spcBef>
                          <a:spcPts val="0"/>
                        </a:spcBef>
                        <a:spcAft>
                          <a:spcPts val="0"/>
                        </a:spcAft>
                        <a:buClr>
                          <a:srgbClr val="000000"/>
                        </a:buClr>
                        <a:buSzPts val="1400"/>
                        <a:buFont typeface="Calibri"/>
                        <a:buNone/>
                      </a:pPr>
                      <a:r>
                        <a:rPr lang="en-US" sz="1400">
                          <a:solidFill>
                            <a:srgbClr val="000000"/>
                          </a:solidFill>
                          <a:latin typeface="Calibri"/>
                          <a:ea typeface="Calibri"/>
                          <a:cs typeface="Calibri"/>
                          <a:sym typeface="Calibri"/>
                        </a:rPr>
                        <a:t>9.      Central</a:t>
                      </a:r>
                      <a:endParaRPr sz="1400">
                        <a:solidFill>
                          <a:srgbClr val="000000"/>
                        </a:solidFill>
                        <a:latin typeface="Calibri"/>
                        <a:ea typeface="Calibri"/>
                        <a:cs typeface="Calibri"/>
                        <a:sym typeface="Calibri"/>
                      </a:endParaRPr>
                    </a:p>
                  </a:txBody>
                  <a:tcPr marL="55875" marR="558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l" rtl="0">
                        <a:lnSpc>
                          <a:spcPct val="107000"/>
                        </a:lnSpc>
                        <a:spcBef>
                          <a:spcPts val="0"/>
                        </a:spcBef>
                        <a:spcAft>
                          <a:spcPts val="0"/>
                        </a:spcAft>
                        <a:buNone/>
                      </a:pPr>
                      <a:r>
                        <a:rPr lang="en-US" sz="1400">
                          <a:solidFill>
                            <a:srgbClr val="000000"/>
                          </a:solidFill>
                          <a:latin typeface="Calibri"/>
                          <a:ea typeface="Calibri"/>
                          <a:cs typeface="Calibri"/>
                          <a:sym typeface="Calibri"/>
                        </a:rPr>
                        <a:t>Julie Harris</a:t>
                      </a:r>
                      <a:endParaRPr/>
                    </a:p>
                  </a:txBody>
                  <a:tcPr marL="55875" marR="558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l" rtl="0">
                        <a:lnSpc>
                          <a:spcPct val="107000"/>
                        </a:lnSpc>
                        <a:spcBef>
                          <a:spcPts val="0"/>
                        </a:spcBef>
                        <a:spcAft>
                          <a:spcPts val="0"/>
                        </a:spcAft>
                        <a:buNone/>
                      </a:pPr>
                      <a:r>
                        <a:rPr lang="en-US" sz="1400" dirty="0">
                          <a:solidFill>
                            <a:srgbClr val="080808"/>
                          </a:solidFill>
                          <a:latin typeface="Calibri"/>
                          <a:ea typeface="Calibri"/>
                          <a:cs typeface="Calibri"/>
                          <a:sym typeface="Calibri"/>
                        </a:rPr>
                        <a:t>660-232-0387</a:t>
                      </a:r>
                      <a:endParaRPr sz="1400" dirty="0">
                        <a:solidFill>
                          <a:srgbClr val="080808"/>
                        </a:solidFill>
                      </a:endParaRPr>
                    </a:p>
                  </a:txBody>
                  <a:tcPr marL="55875" marR="558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tc>
                  <a:txBody>
                    <a:bodyPr/>
                    <a:lstStyle/>
                    <a:p>
                      <a:pPr marL="0" marR="0" lvl="0" indent="0" algn="l" rtl="0">
                        <a:lnSpc>
                          <a:spcPct val="107000"/>
                        </a:lnSpc>
                        <a:spcBef>
                          <a:spcPts val="0"/>
                        </a:spcBef>
                        <a:spcAft>
                          <a:spcPts val="0"/>
                        </a:spcAft>
                        <a:buNone/>
                      </a:pPr>
                      <a:r>
                        <a:rPr lang="en-US" sz="1400" dirty="0">
                          <a:solidFill>
                            <a:srgbClr val="000000"/>
                          </a:solidFill>
                          <a:latin typeface="Calibri"/>
                          <a:ea typeface="Calibri"/>
                          <a:cs typeface="Calibri"/>
                          <a:sym typeface="Calibri"/>
                        </a:rPr>
                        <a:t>jlharris@ucmo.edu</a:t>
                      </a:r>
                      <a:endParaRPr dirty="0"/>
                    </a:p>
                  </a:txBody>
                  <a:tcPr marL="55875" marR="55875" marT="0" marB="0" anchor="ctr">
                    <a:lnL w="12700" cap="flat" cmpd="sng">
                      <a:solidFill>
                        <a:srgbClr val="000000"/>
                      </a:solidFill>
                      <a:prstDash val="solid"/>
                      <a:round/>
                      <a:headEnd type="none" w="sm" len="sm"/>
                      <a:tailEnd type="none" w="sm" len="sm"/>
                    </a:lnL>
                    <a:lnR w="12700" cap="flat" cmpd="sng">
                      <a:solidFill>
                        <a:srgbClr val="000000"/>
                      </a:solidFill>
                      <a:prstDash val="solid"/>
                      <a:round/>
                      <a:headEnd type="none" w="sm" len="sm"/>
                      <a:tailEnd type="none" w="sm" len="sm"/>
                    </a:lnR>
                    <a:lnT w="12700" cap="flat" cmpd="sng">
                      <a:solidFill>
                        <a:srgbClr val="000000"/>
                      </a:solidFill>
                      <a:prstDash val="solid"/>
                      <a:round/>
                      <a:headEnd type="none" w="sm" len="sm"/>
                      <a:tailEnd type="none" w="sm" len="sm"/>
                    </a:lnT>
                    <a:lnB w="12700" cap="flat" cmpd="sng">
                      <a:solidFill>
                        <a:srgbClr val="000000"/>
                      </a:solidFill>
                      <a:prstDash val="solid"/>
                      <a:round/>
                      <a:headEnd type="none" w="sm" len="sm"/>
                      <a:tailEnd type="none" w="sm" len="sm"/>
                    </a:lnB>
                    <a:solidFill>
                      <a:srgbClr val="E2EFD9"/>
                    </a:solidFill>
                  </a:tcPr>
                </a:tc>
                <a:extLst>
                  <a:ext uri="{0D108BD9-81ED-4DB2-BD59-A6C34878D82A}">
                    <a16:rowId xmlns:a16="http://schemas.microsoft.com/office/drawing/2014/main" val="10009"/>
                  </a:ext>
                </a:extLst>
              </a:tr>
            </a:tbl>
          </a:graphicData>
        </a:graphic>
      </p:graphicFrame>
      <p:sp>
        <p:nvSpPr>
          <p:cNvPr id="2" name="Slide Number Placeholder 1">
            <a:extLst>
              <a:ext uri="{FF2B5EF4-FFF2-40B4-BE49-F238E27FC236}">
                <a16:creationId xmlns:a16="http://schemas.microsoft.com/office/drawing/2014/main" id="{40E6B411-E2F3-3975-D93F-4E3C82AF4766}"/>
              </a:ext>
            </a:extLst>
          </p:cNvPr>
          <p:cNvSpPr>
            <a:spLocks noGrp="1"/>
          </p:cNvSpPr>
          <p:nvPr>
            <p:ph type="sldNum" sz="quarter" idx="4"/>
          </p:nvPr>
        </p:nvSpPr>
        <p:spPr/>
        <p:txBody>
          <a:bodyPr/>
          <a:lstStyle/>
          <a:p>
            <a:fld id="{3B745311-16E5-4BEF-BFE6-36758A3427EB}" type="slidenum">
              <a:rPr lang="en-US" smtClean="0"/>
              <a:pPr/>
              <a:t>25</a:t>
            </a:fld>
            <a:endParaRPr lang="en-US" dirty="0"/>
          </a:p>
        </p:txBody>
      </p:sp>
    </p:spTree>
    <p:extLst>
      <p:ext uri="{BB962C8B-B14F-4D97-AF65-F5344CB8AC3E}">
        <p14:creationId xmlns:p14="http://schemas.microsoft.com/office/powerpoint/2010/main" val="100262100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FBC6E2B5-E500-9BD5-8778-ECDB5C731FF5}"/>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Questions? </a:t>
            </a:r>
          </a:p>
        </p:txBody>
      </p:sp>
      <p:sp>
        <p:nvSpPr>
          <p:cNvPr id="3" name="Content Placeholder 2">
            <a:extLst>
              <a:ext uri="{FF2B5EF4-FFF2-40B4-BE49-F238E27FC236}">
                <a16:creationId xmlns:a16="http://schemas.microsoft.com/office/drawing/2014/main" id="{05361777-5BA4-230C-A738-EFF5DE1E818C}"/>
              </a:ext>
            </a:extLst>
          </p:cNvPr>
          <p:cNvSpPr>
            <a:spLocks noGrp="1"/>
          </p:cNvSpPr>
          <p:nvPr>
            <p:ph sz="quarter" idx="11"/>
          </p:nvPr>
        </p:nvSpPr>
        <p:spPr/>
        <p:txBody>
          <a:bodyPr/>
          <a:lstStyle/>
          <a:p>
            <a:r>
              <a:rPr lang="en-US" dirty="0"/>
              <a:t>Office of Special Education</a:t>
            </a:r>
          </a:p>
          <a:p>
            <a:r>
              <a:rPr lang="en-US" dirty="0"/>
              <a:t>Special Education Compliance (Part B)</a:t>
            </a:r>
          </a:p>
          <a:p>
            <a:r>
              <a:rPr lang="en-US" dirty="0"/>
              <a:t>P.O. Box 480, Jefferson City, MO  65102-0480</a:t>
            </a:r>
          </a:p>
          <a:p>
            <a:r>
              <a:rPr lang="en-US" dirty="0"/>
              <a:t>Phone:  573-751-0699</a:t>
            </a:r>
          </a:p>
          <a:p>
            <a:r>
              <a:rPr lang="en-US" dirty="0"/>
              <a:t>Email:  secompliance@dese.mo.gov</a:t>
            </a:r>
          </a:p>
        </p:txBody>
      </p:sp>
      <p:sp>
        <p:nvSpPr>
          <p:cNvPr id="2" name="Slide Number Placeholder 1">
            <a:extLst>
              <a:ext uri="{FF2B5EF4-FFF2-40B4-BE49-F238E27FC236}">
                <a16:creationId xmlns:a16="http://schemas.microsoft.com/office/drawing/2014/main" id="{644CD072-4F94-CD95-BACF-3637AED42AC5}"/>
              </a:ext>
            </a:extLst>
          </p:cNvPr>
          <p:cNvSpPr>
            <a:spLocks noGrp="1"/>
          </p:cNvSpPr>
          <p:nvPr>
            <p:ph type="sldNum" sz="quarter" idx="4"/>
          </p:nvPr>
        </p:nvSpPr>
        <p:spPr/>
        <p:txBody>
          <a:bodyPr/>
          <a:lstStyle/>
          <a:p>
            <a:fld id="{3B745311-16E5-4BEF-BFE6-36758A3427EB}" type="slidenum">
              <a:rPr lang="en-US" smtClean="0"/>
              <a:pPr/>
              <a:t>26</a:t>
            </a:fld>
            <a:endParaRPr lang="en-US" dirty="0"/>
          </a:p>
        </p:txBody>
      </p:sp>
    </p:spTree>
    <p:extLst>
      <p:ext uri="{BB962C8B-B14F-4D97-AF65-F5344CB8AC3E}">
        <p14:creationId xmlns:p14="http://schemas.microsoft.com/office/powerpoint/2010/main" val="17338044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title" idx="4294967295"/>
          </p:nvPr>
        </p:nvSpPr>
        <p:spPr>
          <a:xfrm>
            <a:off x="8229600" y="196850"/>
            <a:ext cx="762000" cy="27305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fld id="{3B745311-16E5-4BEF-BFE6-36758A3427EB}" type="slidenum">
              <a:rPr kumimoji="0" lang="en-US" sz="1100" b="0" i="0" u="none" strike="noStrike" kern="1200" cap="none" spc="0" normalizeH="0" baseline="0" noProof="0" smtClean="0">
                <a:ln>
                  <a:noFill/>
                </a:ln>
                <a:solidFill>
                  <a:schemeClr val="bg1"/>
                </a:solidFill>
                <a:effectLst/>
                <a:uLnTx/>
                <a:uFillTx/>
                <a:latin typeface="+mn-lt"/>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27</a:t>
            </a:fld>
            <a:endParaRPr kumimoji="0" lang="en-US" sz="1100" b="0" i="0" u="none" strike="noStrike" kern="1200" cap="none" spc="0" normalizeH="0" baseline="0" noProof="0" dirty="0">
              <a:ln>
                <a:noFill/>
              </a:ln>
              <a:solidFill>
                <a:schemeClr val="bg1"/>
              </a:solidFill>
              <a:effectLst/>
              <a:uLnTx/>
              <a:uFillTx/>
              <a:latin typeface="+mn-lt"/>
              <a:ea typeface="+mn-ea"/>
              <a:cs typeface="+mn-cs"/>
            </a:endParaRPr>
          </a:p>
        </p:txBody>
      </p:sp>
      <p:sp>
        <p:nvSpPr>
          <p:cNvPr id="9" name="Text Placeholder 8"/>
          <p:cNvSpPr>
            <a:spLocks noGrp="1"/>
          </p:cNvSpPr>
          <p:nvPr>
            <p:ph type="body" sz="quarter" idx="12"/>
          </p:nvPr>
        </p:nvSpPr>
        <p:spPr/>
        <p:txBody>
          <a:bodyPr>
            <a:normAutofit fontScale="62500" lnSpcReduction="20000"/>
          </a:bodyPr>
          <a:lstStyle/>
          <a:p>
            <a:r>
              <a:rPr lang="en-US" sz="2800" dirty="0"/>
              <a:t>Missouri Department of Elementary and Secondary Education </a:t>
            </a:r>
            <a:endParaRPr lang="en-US" dirty="0"/>
          </a:p>
        </p:txBody>
      </p:sp>
      <p:sp>
        <p:nvSpPr>
          <p:cNvPr id="4" name="Google Shape;311;p23">
            <a:extLst>
              <a:ext uri="{FF2B5EF4-FFF2-40B4-BE49-F238E27FC236}">
                <a16:creationId xmlns:a16="http://schemas.microsoft.com/office/drawing/2014/main" id="{3A2BA8B2-AB3D-D39B-E6C6-854230EE9940}"/>
              </a:ext>
            </a:extLst>
          </p:cNvPr>
          <p:cNvSpPr>
            <a:spLocks noGrp="1"/>
          </p:cNvSpPr>
          <p:nvPr>
            <p:ph type="body" sz="quarter" idx="11"/>
          </p:nvPr>
        </p:nvSpPr>
        <p:spPr>
          <a:xfrm>
            <a:off x="2241550" y="1581150"/>
            <a:ext cx="6400800" cy="2667000"/>
          </a:xfrm>
          <a:prstGeom prst="rect">
            <a:avLst/>
          </a:prstGeom>
          <a:noFill/>
          <a:ln>
            <a:noFill/>
          </a:ln>
        </p:spPr>
        <p:txBody>
          <a:bodyPr spcFirstLastPara="1" wrap="square" lIns="91425" tIns="45700" rIns="91425" bIns="45700" anchor="t" anchorCtr="0">
            <a:spAutoFit/>
          </a:bodyPr>
          <a:lstStyle/>
          <a:p>
            <a:pPr rtl="0">
              <a:spcBef>
                <a:spcPts val="0"/>
              </a:spcBef>
              <a:spcAft>
                <a:spcPts val="0"/>
              </a:spcAft>
            </a:pPr>
            <a:br>
              <a:rPr lang="en-US" sz="1100" b="0" dirty="0">
                <a:effectLst/>
                <a:latin typeface="Calibri" panose="020F0502020204030204" pitchFamily="34" charset="0"/>
                <a:cs typeface="Calibri" panose="020F0502020204030204" pitchFamily="34" charset="0"/>
              </a:rPr>
            </a:br>
            <a:r>
              <a:rPr lang="en-US" sz="1100" b="0" i="1" u="none" strike="noStrike" dirty="0">
                <a:solidFill>
                  <a:srgbClr val="000000"/>
                </a:solidFill>
                <a:effectLst/>
                <a:latin typeface="Calibri" panose="020F0502020204030204" pitchFamily="34" charset="0"/>
                <a:cs typeface="Calibri" panose="020F0502020204030204" pitchFamily="34" charset="0"/>
              </a:rPr>
              <a:t>It is the policy of the Missouri Department of Elementary and Secondary Education not to discriminate on the basis of race, color, religion, gender, gender identity, sexual orientation, national origin, age, veteran status, mental or physical disability, or any other basis prohibited by statute in its programs or employment practices as required by Title VI and VII of the Civil Rights Act of 1964, Title IX of the Education Amendments of 1972, Section 504 of the Rehabilitation Act of 1973, the Age Discrimination Act of 1975 and Title II of the Americans with Disabilities Act of 1990, and the Americans with Disabilities Act of 2008 (ADAAA), the Genetic Information Non-Discrimination Act (GINA), or USDA Title VI.</a:t>
            </a:r>
            <a:endParaRPr lang="en-US" sz="1100" b="0" dirty="0">
              <a:effectLst/>
              <a:latin typeface="Calibri" panose="020F0502020204030204" pitchFamily="34" charset="0"/>
              <a:cs typeface="Calibri" panose="020F0502020204030204" pitchFamily="34" charset="0"/>
            </a:endParaRPr>
          </a:p>
          <a:p>
            <a:br>
              <a:rPr lang="en-US" sz="1100" dirty="0"/>
            </a:br>
            <a:endParaRPr dirty="0"/>
          </a:p>
        </p:txBody>
      </p:sp>
    </p:spTree>
    <p:extLst>
      <p:ext uri="{BB962C8B-B14F-4D97-AF65-F5344CB8AC3E}">
        <p14:creationId xmlns:p14="http://schemas.microsoft.com/office/powerpoint/2010/main" val="32806855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FF2A2AA-13F6-FAA6-705A-1055712D6F29}"/>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Program Monitoring of Districts</a:t>
            </a:r>
          </a:p>
        </p:txBody>
      </p:sp>
      <p:sp>
        <p:nvSpPr>
          <p:cNvPr id="3" name="Content Placeholder 2">
            <a:extLst>
              <a:ext uri="{FF2B5EF4-FFF2-40B4-BE49-F238E27FC236}">
                <a16:creationId xmlns:a16="http://schemas.microsoft.com/office/drawing/2014/main" id="{CC7CA888-1332-E846-4F89-5ED7BE01BAA6}"/>
              </a:ext>
              <a:ext uri="{C183D7F6-B498-43B3-948B-1728B52AA6E4}">
                <adec:decorative xmlns:adec="http://schemas.microsoft.com/office/drawing/2017/decorative" val="0"/>
              </a:ext>
            </a:extLst>
          </p:cNvPr>
          <p:cNvSpPr>
            <a:spLocks noGrp="1"/>
          </p:cNvSpPr>
          <p:nvPr>
            <p:ph sz="quarter" idx="11"/>
          </p:nvPr>
        </p:nvSpPr>
        <p:spPr/>
        <p:txBody>
          <a:bodyPr>
            <a:normAutofit fontScale="92500"/>
          </a:bodyPr>
          <a:lstStyle/>
          <a:p>
            <a:r>
              <a:rPr lang="en-US" dirty="0"/>
              <a:t>Missouri uses a 3-year cyclical monitoring process. Cohort 2 is beginning their self-assessment year.</a:t>
            </a:r>
          </a:p>
          <a:p>
            <a:endParaRPr lang="en-US" dirty="0"/>
          </a:p>
          <a:p>
            <a:r>
              <a:rPr lang="en-US" dirty="0"/>
              <a:t>The cyclical monitoring process includes:</a:t>
            </a:r>
          </a:p>
          <a:p>
            <a:r>
              <a:rPr lang="en-US" dirty="0"/>
              <a:t>Self-Assessment (Year 1) </a:t>
            </a:r>
          </a:p>
          <a:p>
            <a:r>
              <a:rPr lang="en-US" dirty="0"/>
              <a:t>Corrective Action (Year 2)</a:t>
            </a:r>
          </a:p>
          <a:p>
            <a:r>
              <a:rPr lang="en-US" dirty="0"/>
              <a:t>Maintain &amp; Retrain (Year 3)</a:t>
            </a:r>
          </a:p>
          <a:p>
            <a:endParaRPr lang="en-US" dirty="0"/>
          </a:p>
        </p:txBody>
      </p:sp>
      <p:sp>
        <p:nvSpPr>
          <p:cNvPr id="2" name="Slide Number Placeholder 1">
            <a:extLst>
              <a:ext uri="{FF2B5EF4-FFF2-40B4-BE49-F238E27FC236}">
                <a16:creationId xmlns:a16="http://schemas.microsoft.com/office/drawing/2014/main" id="{63CEE73C-EC39-9955-F183-7357F20D0BB7}"/>
              </a:ext>
              <a:ext uri="{C183D7F6-B498-43B3-948B-1728B52AA6E4}">
                <adec:decorative xmlns:adec="http://schemas.microsoft.com/office/drawing/2017/decorative" val="0"/>
              </a:ext>
            </a:extLst>
          </p:cNvPr>
          <p:cNvSpPr>
            <a:spLocks noGrp="1"/>
          </p:cNvSpPr>
          <p:nvPr>
            <p:ph type="sldNum" sz="quarter" idx="4"/>
          </p:nvPr>
        </p:nvSpPr>
        <p:spPr/>
        <p:txBody>
          <a:bodyPr/>
          <a:lstStyle/>
          <a:p>
            <a:fld id="{3B745311-16E5-4BEF-BFE6-36758A3427EB}" type="slidenum">
              <a:rPr lang="en-US" smtClean="0"/>
              <a:pPr/>
              <a:t>3</a:t>
            </a:fld>
            <a:endParaRPr lang="en-US" dirty="0"/>
          </a:p>
        </p:txBody>
      </p:sp>
    </p:spTree>
    <p:extLst>
      <p:ext uri="{BB962C8B-B14F-4D97-AF65-F5344CB8AC3E}">
        <p14:creationId xmlns:p14="http://schemas.microsoft.com/office/powerpoint/2010/main" val="74244178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ext Placeholder 1">
            <a:extLst>
              <a:ext uri="{FF2B5EF4-FFF2-40B4-BE49-F238E27FC236}">
                <a16:creationId xmlns:a16="http://schemas.microsoft.com/office/drawing/2014/main" id="{EFE15A26-4FC8-6772-EAAB-89CC10F98796}"/>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Special Education Tiered Monitoring</a:t>
            </a:r>
          </a:p>
        </p:txBody>
      </p:sp>
      <p:pic>
        <p:nvPicPr>
          <p:cNvPr id="6" name="Content Placeholder 5" descr="Here you can see a flow chart of the Tiered Monitoring Process. Cohort 1 is beginning Year 1. You can fine this chart on our website. It is easiest to find if you Google “Department of Elementary and Secondary Education Tiered Monitoring Flowchart.”&#10;">
            <a:extLst>
              <a:ext uri="{FF2B5EF4-FFF2-40B4-BE49-F238E27FC236}">
                <a16:creationId xmlns:a16="http://schemas.microsoft.com/office/drawing/2014/main" id="{92AC1251-CBDB-E42B-3410-835B23A9E5FC}"/>
              </a:ext>
            </a:extLst>
          </p:cNvPr>
          <p:cNvPicPr>
            <a:picLocks noGrp="1" noChangeAspect="1"/>
          </p:cNvPicPr>
          <p:nvPr>
            <p:ph sz="quarter" idx="11"/>
          </p:nvPr>
        </p:nvPicPr>
        <p:blipFill>
          <a:blip r:embed="rId3"/>
          <a:stretch>
            <a:fillRect/>
          </a:stretch>
        </p:blipFill>
        <p:spPr>
          <a:xfrm>
            <a:off x="1600200" y="622554"/>
            <a:ext cx="6093882" cy="4387596"/>
          </a:xfrm>
          <a:prstGeom prst="rect">
            <a:avLst/>
          </a:prstGeom>
          <a:noFill/>
        </p:spPr>
      </p:pic>
      <p:sp>
        <p:nvSpPr>
          <p:cNvPr id="2" name="Slide Number Placeholder 1" hidden="1">
            <a:extLst>
              <a:ext uri="{FF2B5EF4-FFF2-40B4-BE49-F238E27FC236}">
                <a16:creationId xmlns:a16="http://schemas.microsoft.com/office/drawing/2014/main" id="{06ABC890-9585-271F-3E52-C1D729ED9490}"/>
              </a:ext>
            </a:extLst>
          </p:cNvPr>
          <p:cNvSpPr>
            <a:spLocks noGrp="1"/>
          </p:cNvSpPr>
          <p:nvPr>
            <p:ph type="sldNum" sz="quarter" idx="4"/>
          </p:nvPr>
        </p:nvSpPr>
        <p:spPr/>
        <p:txBody>
          <a:bodyPr/>
          <a:lstStyle/>
          <a:p>
            <a:pPr>
              <a:spcAft>
                <a:spcPts val="600"/>
              </a:spcAft>
            </a:pPr>
            <a:fld id="{3B745311-16E5-4BEF-BFE6-36758A3427EB}" type="slidenum">
              <a:rPr lang="en-US" smtClean="0"/>
              <a:pPr>
                <a:spcAft>
                  <a:spcPts val="600"/>
                </a:spcAft>
              </a:pPr>
              <a:t>4</a:t>
            </a:fld>
            <a:endParaRPr lang="en-US"/>
          </a:p>
        </p:txBody>
      </p:sp>
    </p:spTree>
    <p:extLst>
      <p:ext uri="{BB962C8B-B14F-4D97-AF65-F5344CB8AC3E}">
        <p14:creationId xmlns:p14="http://schemas.microsoft.com/office/powerpoint/2010/main" val="42543198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B87C461F-C990-CDD5-E475-CE4D19B3B72D}"/>
              </a:ext>
              <a:ext uri="{C183D7F6-B498-43B3-948B-1728B52AA6E4}">
                <adec:decorative xmlns:adec="http://schemas.microsoft.com/office/drawing/2017/decorative" val="0"/>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Self-Assessment Year 1 </a:t>
            </a:r>
          </a:p>
        </p:txBody>
      </p:sp>
      <p:pic>
        <p:nvPicPr>
          <p:cNvPr id="6" name="Content Placeholder 5" descr="Here you can see the steps in the Self-Assessment process and the due dates. ">
            <a:extLst>
              <a:ext uri="{FF2B5EF4-FFF2-40B4-BE49-F238E27FC236}">
                <a16:creationId xmlns:a16="http://schemas.microsoft.com/office/drawing/2014/main" id="{DACE6D45-D37B-3AA2-155A-6C94B8FA8052}"/>
              </a:ext>
              <a:ext uri="{C183D7F6-B498-43B3-948B-1728B52AA6E4}">
                <adec:decorative xmlns:adec="http://schemas.microsoft.com/office/drawing/2017/decorative" val="0"/>
              </a:ext>
            </a:extLst>
          </p:cNvPr>
          <p:cNvPicPr>
            <a:picLocks noGrp="1" noChangeAspect="1"/>
          </p:cNvPicPr>
          <p:nvPr>
            <p:ph sz="quarter" idx="11"/>
          </p:nvPr>
        </p:nvPicPr>
        <p:blipFill>
          <a:blip r:embed="rId3"/>
          <a:stretch>
            <a:fillRect/>
          </a:stretch>
        </p:blipFill>
        <p:spPr>
          <a:xfrm>
            <a:off x="478656" y="819150"/>
            <a:ext cx="8186688" cy="3886200"/>
          </a:xfrm>
          <a:prstGeom prst="rect">
            <a:avLst/>
          </a:prstGeom>
        </p:spPr>
      </p:pic>
      <p:sp>
        <p:nvSpPr>
          <p:cNvPr id="2" name="Slide Number Placeholder 1">
            <a:extLst>
              <a:ext uri="{FF2B5EF4-FFF2-40B4-BE49-F238E27FC236}">
                <a16:creationId xmlns:a16="http://schemas.microsoft.com/office/drawing/2014/main" id="{7422C1A1-21D4-871A-2141-4CF395ADBC41}"/>
              </a:ext>
            </a:extLst>
          </p:cNvPr>
          <p:cNvSpPr>
            <a:spLocks noGrp="1"/>
          </p:cNvSpPr>
          <p:nvPr>
            <p:ph type="sldNum" sz="quarter" idx="4"/>
          </p:nvPr>
        </p:nvSpPr>
        <p:spPr/>
        <p:txBody>
          <a:bodyPr/>
          <a:lstStyle/>
          <a:p>
            <a:fld id="{3B745311-16E5-4BEF-BFE6-36758A3427EB}" type="slidenum">
              <a:rPr lang="en-US" smtClean="0"/>
              <a:pPr/>
              <a:t>5</a:t>
            </a:fld>
            <a:endParaRPr lang="en-US" dirty="0"/>
          </a:p>
        </p:txBody>
      </p:sp>
    </p:spTree>
    <p:extLst>
      <p:ext uri="{BB962C8B-B14F-4D97-AF65-F5344CB8AC3E}">
        <p14:creationId xmlns:p14="http://schemas.microsoft.com/office/powerpoint/2010/main" val="312203169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ABE717F0-D500-2EF9-7827-1D854B0D064A}"/>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Five Components of the Self-Assessment</a:t>
            </a:r>
          </a:p>
        </p:txBody>
      </p:sp>
      <p:sp>
        <p:nvSpPr>
          <p:cNvPr id="3" name="Content Placeholder 2">
            <a:extLst>
              <a:ext uri="{FF2B5EF4-FFF2-40B4-BE49-F238E27FC236}">
                <a16:creationId xmlns:a16="http://schemas.microsoft.com/office/drawing/2014/main" id="{CDB59369-0A1B-BE59-E476-A9112B8671C2}"/>
              </a:ext>
            </a:extLst>
          </p:cNvPr>
          <p:cNvSpPr>
            <a:spLocks noGrp="1"/>
          </p:cNvSpPr>
          <p:nvPr>
            <p:ph sz="quarter" idx="11"/>
          </p:nvPr>
        </p:nvSpPr>
        <p:spPr>
          <a:xfrm>
            <a:off x="0" y="895350"/>
            <a:ext cx="8839200" cy="3886200"/>
          </a:xfrm>
        </p:spPr>
        <p:txBody>
          <a:bodyPr/>
          <a:lstStyle/>
          <a:p>
            <a:pPr marL="627062" indent="-514350">
              <a:buFont typeface="+mj-lt"/>
              <a:buAutoNum type="arabicPeriod"/>
            </a:pPr>
            <a:r>
              <a:rPr lang="en-US" dirty="0"/>
              <a:t>Parent Surveys </a:t>
            </a:r>
          </a:p>
          <a:p>
            <a:pPr marL="627062" indent="-514350">
              <a:buFont typeface="+mj-lt"/>
              <a:buAutoNum type="arabicPeriod"/>
            </a:pPr>
            <a:r>
              <a:rPr lang="en-US" dirty="0"/>
              <a:t>File Review</a:t>
            </a:r>
          </a:p>
          <a:p>
            <a:pPr marL="627062" indent="-514350">
              <a:buFont typeface="+mj-lt"/>
              <a:buAutoNum type="arabicPeriod"/>
            </a:pPr>
            <a:r>
              <a:rPr lang="en-US" dirty="0"/>
              <a:t>Initial Evaluation Timelines</a:t>
            </a:r>
          </a:p>
          <a:p>
            <a:pPr marL="627062" indent="-514350">
              <a:buFont typeface="+mj-lt"/>
              <a:buAutoNum type="arabicPeriod"/>
            </a:pPr>
            <a:r>
              <a:rPr lang="en-US" dirty="0"/>
              <a:t>C to B Transition Timelines</a:t>
            </a:r>
          </a:p>
          <a:p>
            <a:pPr marL="627062" indent="-514350">
              <a:buFont typeface="+mj-lt"/>
              <a:buAutoNum type="arabicPeriod"/>
            </a:pPr>
            <a:r>
              <a:rPr lang="en-US" dirty="0"/>
              <a:t>Upload requested documents in IMACS 2.0</a:t>
            </a:r>
          </a:p>
          <a:p>
            <a:endParaRPr lang="en-US" dirty="0"/>
          </a:p>
        </p:txBody>
      </p:sp>
    </p:spTree>
    <p:extLst>
      <p:ext uri="{BB962C8B-B14F-4D97-AF65-F5344CB8AC3E}">
        <p14:creationId xmlns:p14="http://schemas.microsoft.com/office/powerpoint/2010/main" val="399866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6278A40-2AE7-37AE-2533-9B4430B57CF1}"/>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Parent Surveys</a:t>
            </a:r>
          </a:p>
        </p:txBody>
      </p:sp>
      <p:sp>
        <p:nvSpPr>
          <p:cNvPr id="3" name="Content Placeholder 2">
            <a:extLst>
              <a:ext uri="{FF2B5EF4-FFF2-40B4-BE49-F238E27FC236}">
                <a16:creationId xmlns:a16="http://schemas.microsoft.com/office/drawing/2014/main" id="{D02F8160-3F80-FD75-B6CD-52E098431F96}"/>
              </a:ext>
            </a:extLst>
          </p:cNvPr>
          <p:cNvSpPr>
            <a:spLocks noGrp="1"/>
          </p:cNvSpPr>
          <p:nvPr>
            <p:ph sz="quarter" idx="11"/>
          </p:nvPr>
        </p:nvSpPr>
        <p:spPr/>
        <p:txBody>
          <a:bodyPr>
            <a:normAutofit fontScale="55000" lnSpcReduction="20000"/>
          </a:bodyPr>
          <a:lstStyle/>
          <a:p>
            <a:r>
              <a:rPr lang="en-US" dirty="0"/>
              <a:t>Purpose is to increase parent engagement and provide data for State Performance Plan (SPP) Indicator 8 which states:</a:t>
            </a:r>
          </a:p>
          <a:p>
            <a:r>
              <a:rPr lang="en-US" dirty="0"/>
              <a:t>Percent of parents with a child receiving special education services, who report school facilitated parent involvement as a means of improving services and results for children with disabilities.</a:t>
            </a:r>
          </a:p>
          <a:p>
            <a:r>
              <a:rPr lang="en-US" dirty="0"/>
              <a:t>All parents of students with disabilities served by the Local Education Agency should participate in the Parent Survey.</a:t>
            </a:r>
          </a:p>
          <a:p>
            <a:r>
              <a:rPr lang="en-US" dirty="0"/>
              <a:t>During first semester of the 2024-25 school year, </a:t>
            </a:r>
          </a:p>
          <a:p>
            <a:r>
              <a:rPr lang="en-US" dirty="0"/>
              <a:t> University of Missouri Institute of Public Policy (IPP) will send out the survey,</a:t>
            </a:r>
          </a:p>
          <a:p>
            <a:r>
              <a:rPr lang="en-US" dirty="0"/>
              <a:t> Local Education Agency’s provide parent with the survey or a survey link, and</a:t>
            </a:r>
          </a:p>
          <a:p>
            <a:r>
              <a:rPr lang="en-US" dirty="0"/>
              <a:t> parents complete the survey and mail it back to the IPP or submit it electronically. </a:t>
            </a:r>
          </a:p>
          <a:p>
            <a:r>
              <a:rPr lang="en-US" dirty="0"/>
              <a:t>Local Education Agencies will receive the results of surveys to use in planning for increasing parent involvement.</a:t>
            </a:r>
          </a:p>
          <a:p>
            <a:endParaRPr lang="en-US" dirty="0"/>
          </a:p>
        </p:txBody>
      </p:sp>
      <p:sp>
        <p:nvSpPr>
          <p:cNvPr id="2" name="Slide Number Placeholder 1">
            <a:extLst>
              <a:ext uri="{FF2B5EF4-FFF2-40B4-BE49-F238E27FC236}">
                <a16:creationId xmlns:a16="http://schemas.microsoft.com/office/drawing/2014/main" id="{80E6A364-61C5-1999-AB50-5EA246CE1718}"/>
              </a:ext>
            </a:extLst>
          </p:cNvPr>
          <p:cNvSpPr>
            <a:spLocks noGrp="1"/>
          </p:cNvSpPr>
          <p:nvPr>
            <p:ph type="sldNum" sz="quarter" idx="4"/>
          </p:nvPr>
        </p:nvSpPr>
        <p:spPr/>
        <p:txBody>
          <a:bodyPr/>
          <a:lstStyle/>
          <a:p>
            <a:fld id="{3B745311-16E5-4BEF-BFE6-36758A3427EB}" type="slidenum">
              <a:rPr lang="en-US" smtClean="0"/>
              <a:pPr/>
              <a:t>7</a:t>
            </a:fld>
            <a:endParaRPr lang="en-US" dirty="0"/>
          </a:p>
        </p:txBody>
      </p:sp>
    </p:spTree>
    <p:extLst>
      <p:ext uri="{BB962C8B-B14F-4D97-AF65-F5344CB8AC3E}">
        <p14:creationId xmlns:p14="http://schemas.microsoft.com/office/powerpoint/2010/main" val="104093499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2F0CCB71-4943-F206-AA63-CA9CD01D3559}"/>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fontScale="90000"/>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File Review: Number of Student Files Included</a:t>
            </a:r>
          </a:p>
        </p:txBody>
      </p:sp>
      <p:sp>
        <p:nvSpPr>
          <p:cNvPr id="3" name="Content Placeholder 2">
            <a:extLst>
              <a:ext uri="{FF2B5EF4-FFF2-40B4-BE49-F238E27FC236}">
                <a16:creationId xmlns:a16="http://schemas.microsoft.com/office/drawing/2014/main" id="{2333478C-0487-BA7E-556B-9F2D4FB281FA}"/>
              </a:ext>
            </a:extLst>
          </p:cNvPr>
          <p:cNvSpPr>
            <a:spLocks noGrp="1"/>
          </p:cNvSpPr>
          <p:nvPr>
            <p:ph sz="quarter" idx="11"/>
          </p:nvPr>
        </p:nvSpPr>
        <p:spPr/>
        <p:txBody>
          <a:bodyPr/>
          <a:lstStyle/>
          <a:p>
            <a:r>
              <a:rPr lang="en-US" dirty="0"/>
              <a:t>Based on the December 1, 2023, child count for the agency, the following number of files should be used as a guideline for determining the total number of files included in file review:</a:t>
            </a:r>
          </a:p>
          <a:p>
            <a:endParaRPr lang="en-US" dirty="0"/>
          </a:p>
        </p:txBody>
      </p:sp>
      <p:pic>
        <p:nvPicPr>
          <p:cNvPr id="6" name="Picture 5" descr="the number of files you will review based on the number of students with Individual education programs reported in your most recent December 1 child count">
            <a:extLst>
              <a:ext uri="{FF2B5EF4-FFF2-40B4-BE49-F238E27FC236}">
                <a16:creationId xmlns:a16="http://schemas.microsoft.com/office/drawing/2014/main" id="{9C74279E-3008-67D2-FCCB-789B2EE6F65A}"/>
              </a:ext>
            </a:extLst>
          </p:cNvPr>
          <p:cNvPicPr>
            <a:picLocks noChangeAspect="1"/>
          </p:cNvPicPr>
          <p:nvPr/>
        </p:nvPicPr>
        <p:blipFill>
          <a:blip r:embed="rId3"/>
          <a:stretch>
            <a:fillRect/>
          </a:stretch>
        </p:blipFill>
        <p:spPr>
          <a:xfrm>
            <a:off x="1676400" y="2835401"/>
            <a:ext cx="5206303" cy="2271293"/>
          </a:xfrm>
          <a:prstGeom prst="rect">
            <a:avLst/>
          </a:prstGeom>
        </p:spPr>
      </p:pic>
      <p:sp>
        <p:nvSpPr>
          <p:cNvPr id="2" name="Slide Number Placeholder 1">
            <a:extLst>
              <a:ext uri="{FF2B5EF4-FFF2-40B4-BE49-F238E27FC236}">
                <a16:creationId xmlns:a16="http://schemas.microsoft.com/office/drawing/2014/main" id="{76B746B0-8C16-8682-4DBF-86C7F73CECB9}"/>
              </a:ext>
            </a:extLst>
          </p:cNvPr>
          <p:cNvSpPr>
            <a:spLocks noGrp="1"/>
          </p:cNvSpPr>
          <p:nvPr>
            <p:ph type="sldNum" sz="quarter" idx="4"/>
          </p:nvPr>
        </p:nvSpPr>
        <p:spPr/>
        <p:txBody>
          <a:bodyPr/>
          <a:lstStyle/>
          <a:p>
            <a:fld id="{3B745311-16E5-4BEF-BFE6-36758A3427EB}" type="slidenum">
              <a:rPr lang="en-US" smtClean="0"/>
              <a:pPr/>
              <a:t>8</a:t>
            </a:fld>
            <a:endParaRPr lang="en-US" dirty="0"/>
          </a:p>
        </p:txBody>
      </p:sp>
    </p:spTree>
    <p:extLst>
      <p:ext uri="{BB962C8B-B14F-4D97-AF65-F5344CB8AC3E}">
        <p14:creationId xmlns:p14="http://schemas.microsoft.com/office/powerpoint/2010/main" val="19134100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a:extLst>
              <a:ext uri="{FF2B5EF4-FFF2-40B4-BE49-F238E27FC236}">
                <a16:creationId xmlns:a16="http://schemas.microsoft.com/office/drawing/2014/main" id="{1B31BE40-CA01-8575-8546-45C380AC1947}"/>
              </a:ext>
            </a:extLst>
          </p:cNvPr>
          <p:cNvSpPr>
            <a:spLocks noGrp="1"/>
          </p:cNvSpPr>
          <p:nvPr>
            <p:ph type="title" idx="4294967295"/>
          </p:nvPr>
        </p:nvSpPr>
        <p:spPr>
          <a:xfrm>
            <a:off x="304800" y="36513"/>
            <a:ext cx="6400800" cy="592137"/>
          </a:xfrm>
          <a:prstGeom prst="rect">
            <a:avLst/>
          </a:prstGeom>
          <a:noFill/>
          <a:ln>
            <a:no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normAutofit/>
          </a:bodyPr>
          <a:lstStyle/>
          <a:p>
            <a:pPr marL="112712" marR="0" lvl="0" indent="0" algn="ctr" defTabSz="914400" rtl="0" eaLnBrk="1" fontAlgn="auto" latinLnBrk="0" hangingPunct="1">
              <a:lnSpc>
                <a:spcPct val="100000"/>
              </a:lnSpc>
              <a:spcBef>
                <a:spcPct val="20000"/>
              </a:spcBef>
              <a:spcAft>
                <a:spcPts val="0"/>
              </a:spcAft>
              <a:buClr>
                <a:srgbClr val="00B050"/>
              </a:buClr>
              <a:buSzTx/>
              <a:buFont typeface="Arial" panose="020B0604020202020204" pitchFamily="34" charset="0"/>
              <a:buNone/>
              <a:tabLst/>
              <a:defRPr/>
            </a:pPr>
            <a:r>
              <a:rPr kumimoji="0" lang="en-US" sz="3200" b="0" i="0" u="none" strike="noStrike" kern="1200" cap="none" spc="0" normalizeH="0" baseline="0" noProof="0" dirty="0">
                <a:ln>
                  <a:noFill/>
                </a:ln>
                <a:solidFill>
                  <a:schemeClr val="bg1"/>
                </a:solidFill>
                <a:effectLst/>
                <a:uLnTx/>
                <a:uFillTx/>
                <a:latin typeface="+mn-lt"/>
                <a:ea typeface="+mn-ea"/>
                <a:cs typeface="+mn-cs"/>
              </a:rPr>
              <a:t>File Review: Selecting Student Files</a:t>
            </a:r>
          </a:p>
        </p:txBody>
      </p:sp>
      <p:sp>
        <p:nvSpPr>
          <p:cNvPr id="3" name="Content Placeholder 2">
            <a:extLst>
              <a:ext uri="{FF2B5EF4-FFF2-40B4-BE49-F238E27FC236}">
                <a16:creationId xmlns:a16="http://schemas.microsoft.com/office/drawing/2014/main" id="{0E749064-7261-DA98-3475-8D8FFE273C35}"/>
              </a:ext>
            </a:extLst>
          </p:cNvPr>
          <p:cNvSpPr>
            <a:spLocks noGrp="1"/>
          </p:cNvSpPr>
          <p:nvPr>
            <p:ph sz="quarter" idx="11"/>
          </p:nvPr>
        </p:nvSpPr>
        <p:spPr/>
        <p:txBody>
          <a:bodyPr>
            <a:normAutofit fontScale="62500" lnSpcReduction="20000"/>
          </a:bodyPr>
          <a:lstStyle/>
          <a:p>
            <a:r>
              <a:rPr lang="en-US" dirty="0"/>
              <a:t>Student files selected by the district for self-assessment should represent:</a:t>
            </a:r>
          </a:p>
          <a:p>
            <a:r>
              <a:rPr lang="en-US" dirty="0"/>
              <a:t>A cross section of ages, grade levels, and buildings within the district, including ECSE students and students with postsecondary transition plans, that have had an initial evaluation, a reevaluation, or have post-secondary transition Individual education program completed since January 2024</a:t>
            </a:r>
          </a:p>
          <a:p>
            <a:r>
              <a:rPr lang="en-US" dirty="0"/>
              <a:t>Provide a variety of disabilities and placements. Select districts will be asked for specific conditional areas such as: Intellectual Disabilities (ID), Other Health Impaired (OHI), and Specific learning Disability (SLD)</a:t>
            </a:r>
          </a:p>
          <a:p>
            <a:r>
              <a:rPr lang="en-US" dirty="0"/>
              <a:t>Students from your districts who are enrolled in an Approved Private Agency or virtual learning. (See next slide for more information.)</a:t>
            </a:r>
          </a:p>
          <a:p>
            <a:r>
              <a:rPr lang="en-US" dirty="0"/>
              <a:t>Select files for students who were evaluated or reevaluated in the current (24/25) and prior school year (23/24).</a:t>
            </a:r>
          </a:p>
          <a:p>
            <a:endParaRPr lang="en-US" dirty="0"/>
          </a:p>
        </p:txBody>
      </p:sp>
      <p:sp>
        <p:nvSpPr>
          <p:cNvPr id="2" name="Slide Number Placeholder 1">
            <a:extLst>
              <a:ext uri="{FF2B5EF4-FFF2-40B4-BE49-F238E27FC236}">
                <a16:creationId xmlns:a16="http://schemas.microsoft.com/office/drawing/2014/main" id="{77E07A7A-99E5-4028-31B5-0B1E3081BFD3}"/>
              </a:ext>
            </a:extLst>
          </p:cNvPr>
          <p:cNvSpPr>
            <a:spLocks noGrp="1"/>
          </p:cNvSpPr>
          <p:nvPr>
            <p:ph type="sldNum" sz="quarter" idx="4"/>
          </p:nvPr>
        </p:nvSpPr>
        <p:spPr/>
        <p:txBody>
          <a:bodyPr/>
          <a:lstStyle/>
          <a:p>
            <a:fld id="{3B745311-16E5-4BEF-BFE6-36758A3427EB}" type="slidenum">
              <a:rPr lang="en-US" smtClean="0"/>
              <a:pPr/>
              <a:t>9</a:t>
            </a:fld>
            <a:endParaRPr lang="en-US" dirty="0"/>
          </a:p>
        </p:txBody>
      </p:sp>
    </p:spTree>
    <p:extLst>
      <p:ext uri="{BB962C8B-B14F-4D97-AF65-F5344CB8AC3E}">
        <p14:creationId xmlns:p14="http://schemas.microsoft.com/office/powerpoint/2010/main" val="3982374408"/>
      </p:ext>
    </p:extLst>
  </p:cSld>
  <p:clrMapOvr>
    <a:masterClrMapping/>
  </p:clrMapOvr>
</p:sld>
</file>

<file path=ppt/theme/theme1.xml><?xml version="1.0" encoding="utf-8"?>
<a:theme xmlns:a="http://schemas.openxmlformats.org/drawingml/2006/main" name="DESE Title Slides">
  <a:themeElements>
    <a:clrScheme name="DESE PPT Colors">
      <a:dk1>
        <a:srgbClr val="004B8D"/>
      </a:dk1>
      <a:lt1>
        <a:sysClr val="window" lastClr="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SE 2020 PPT Template" id="{33CA0BF5-224D-423E-BAFA-BF76A54103B4}" vid="{C357DACF-7FE3-4DCF-92A3-AB1B53D737CA}"/>
    </a:ext>
  </a:extLst>
</a:theme>
</file>

<file path=ppt/theme/theme2.xml><?xml version="1.0" encoding="utf-8"?>
<a:theme xmlns:a="http://schemas.openxmlformats.org/drawingml/2006/main" name="DESE Content Slides">
  <a:themeElements>
    <a:clrScheme name="DESE PPT Colors">
      <a:dk1>
        <a:srgbClr val="004B8D"/>
      </a:dk1>
      <a:lt1>
        <a:sysClr val="window" lastClr="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SE 2020 PPT Template" id="{33CA0BF5-224D-423E-BAFA-BF76A54103B4}" vid="{E0DE17CB-F39D-4E94-9C60-77D4BDD88A2B}"/>
    </a:ext>
  </a:extLst>
</a:theme>
</file>

<file path=ppt/theme/theme3.xml><?xml version="1.0" encoding="utf-8"?>
<a:theme xmlns:a="http://schemas.openxmlformats.org/drawingml/2006/main" name="DESE Section Dividers">
  <a:themeElements>
    <a:clrScheme name="DESE PPT Colors">
      <a:dk1>
        <a:srgbClr val="004B8D"/>
      </a:dk1>
      <a:lt1>
        <a:sysClr val="window" lastClr="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SE 2020 PPT Template" id="{33CA0BF5-224D-423E-BAFA-BF76A54103B4}" vid="{4297CBB4-9C4C-46B0-AB8C-E51FCAF1DD43}"/>
    </a:ext>
  </a:extLst>
</a:theme>
</file>

<file path=ppt/theme/theme4.xml><?xml version="1.0" encoding="utf-8"?>
<a:theme xmlns:a="http://schemas.openxmlformats.org/drawingml/2006/main" name="DESE Closing Slides">
  <a:themeElements>
    <a:clrScheme name="DESE PPT Colors">
      <a:dk1>
        <a:srgbClr val="004B8D"/>
      </a:dk1>
      <a:lt1>
        <a:sysClr val="window" lastClr="FFFFFF"/>
      </a:lt1>
      <a:dk2>
        <a:srgbClr val="009900"/>
      </a:dk2>
      <a:lt2>
        <a:srgbClr val="FFFFFF"/>
      </a:lt2>
      <a:accent1>
        <a:srgbClr val="004B8D"/>
      </a:accent1>
      <a:accent2>
        <a:srgbClr val="9C5708"/>
      </a:accent2>
      <a:accent3>
        <a:srgbClr val="D9541E"/>
      </a:accent3>
      <a:accent4>
        <a:srgbClr val="BA8748"/>
      </a:accent4>
      <a:accent5>
        <a:srgbClr val="AB0635"/>
      </a:accent5>
      <a:accent6>
        <a:srgbClr val="F79646"/>
      </a:accent6>
      <a:hlink>
        <a:srgbClr val="004B8D"/>
      </a:hlink>
      <a:folHlink>
        <a:srgbClr val="6637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Lst>
    <a:ext uri="{05A4C25C-085E-4340-85A3-A5531E510DB2}">
      <thm15:themeFamily xmlns:thm15="http://schemas.microsoft.com/office/thememl/2012/main" name="DESE 2020 PPT Template" id="{33CA0BF5-224D-423E-BAFA-BF76A54103B4}" vid="{6388B95E-133C-410F-B547-9D47BD404D82}"/>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DESE 2022 PPT Template</Template>
  <TotalTime>65</TotalTime>
  <Words>3953</Words>
  <Application>Microsoft Office PowerPoint</Application>
  <PresentationFormat>On-screen Show (16:9)</PresentationFormat>
  <Paragraphs>281</Paragraphs>
  <Slides>27</Slides>
  <Notes>22</Notes>
  <HiddenSlides>0</HiddenSlides>
  <MMClips>0</MMClips>
  <ScaleCrop>false</ScaleCrop>
  <HeadingPairs>
    <vt:vector size="6" baseType="variant">
      <vt:variant>
        <vt:lpstr>Fonts Used</vt:lpstr>
      </vt:variant>
      <vt:variant>
        <vt:i4>6</vt:i4>
      </vt:variant>
      <vt:variant>
        <vt:lpstr>Theme</vt:lpstr>
      </vt:variant>
      <vt:variant>
        <vt:i4>4</vt:i4>
      </vt:variant>
      <vt:variant>
        <vt:lpstr>Slide Titles</vt:lpstr>
      </vt:variant>
      <vt:variant>
        <vt:i4>27</vt:i4>
      </vt:variant>
    </vt:vector>
  </HeadingPairs>
  <TitlesOfParts>
    <vt:vector size="37" baseType="lpstr">
      <vt:lpstr>Arial</vt:lpstr>
      <vt:lpstr>Calibri</vt:lpstr>
      <vt:lpstr>Courier New</vt:lpstr>
      <vt:lpstr>Noto Sans Symbols</vt:lpstr>
      <vt:lpstr>Twentieth Century</vt:lpstr>
      <vt:lpstr>Wingdings</vt:lpstr>
      <vt:lpstr>DESE Title Slides</vt:lpstr>
      <vt:lpstr>DESE Content Slides</vt:lpstr>
      <vt:lpstr>DESE Section Dividers</vt:lpstr>
      <vt:lpstr>DESE Closing Slides</vt:lpstr>
      <vt:lpstr>SPECIAL EDUCATION COMPLIANCE   TIERED FEDERAL MONITORING    SELF-ASSESSMENT TRAINING COHORT 2</vt:lpstr>
      <vt:lpstr>2</vt:lpstr>
      <vt:lpstr>Program Monitoring of Districts</vt:lpstr>
      <vt:lpstr>Special Education Tiered Monitoring</vt:lpstr>
      <vt:lpstr>Self-Assessment Year 1 </vt:lpstr>
      <vt:lpstr>Five Components of the Self-Assessment</vt:lpstr>
      <vt:lpstr>Parent Surveys</vt:lpstr>
      <vt:lpstr>File Review: Number of Student Files Included</vt:lpstr>
      <vt:lpstr>File Review: Selecting Student Files</vt:lpstr>
      <vt:lpstr>File Review: Selecting Student Files </vt:lpstr>
      <vt:lpstr>Students Attending Approved Private Agencies  or Enrolled in Virtual Learning </vt:lpstr>
      <vt:lpstr>Students Attending Approved Private Agencies  or Enrolled in Virtual learning File Review</vt:lpstr>
      <vt:lpstr>Required/Conditional Indicators</vt:lpstr>
      <vt:lpstr>File Review: Selecting a Variety of Files</vt:lpstr>
      <vt:lpstr>Enter Student Demographic Data In IMACS 2.0</vt:lpstr>
      <vt:lpstr>File Review:  Assemble Documents</vt:lpstr>
      <vt:lpstr>IMACS 2.0 Checklist Guidance for File Review Uploads</vt:lpstr>
      <vt:lpstr>File Review: Conducting Self-Assessment</vt:lpstr>
      <vt:lpstr>Documentation Upload for the Desk Review Verification</vt:lpstr>
      <vt:lpstr>Documentation for the Desk Review Verification</vt:lpstr>
      <vt:lpstr> Timelines: Submission</vt:lpstr>
      <vt:lpstr> Timelines: Submissions</vt:lpstr>
      <vt:lpstr>The Individual Education Program is not in place by the 3rd birthday</vt:lpstr>
      <vt:lpstr>Copies of both PowerPoints presented today List of Things to Remember for Self-Assessment Self-Assessment Procedures for Monitoring  Local Education Agency Special Education Compliance Monitoring Checklist   Tiered Monitoring Flowchart  IMACS 2.0 Checklist Guidance for File Review Uploads</vt:lpstr>
      <vt:lpstr>Compliance Consultants</vt:lpstr>
      <vt:lpstr>Questions? </vt:lpstr>
      <vt:lpstr>27</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Mueller, Gabrielle</dc:creator>
  <cp:lastModifiedBy>Mueller, Gabrielle</cp:lastModifiedBy>
  <cp:revision>23</cp:revision>
  <dcterms:created xsi:type="dcterms:W3CDTF">2024-10-16T13:34:03Z</dcterms:created>
  <dcterms:modified xsi:type="dcterms:W3CDTF">2024-11-08T20:19:10Z</dcterms:modified>
</cp:coreProperties>
</file>