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1.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4.jpg" ContentType="image/jpg"/>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50.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67"/>
  </p:notesMasterIdLst>
  <p:handoutMasterIdLst>
    <p:handoutMasterId r:id="rId68"/>
  </p:handoutMasterIdLst>
  <p:sldIdLst>
    <p:sldId id="265" r:id="rId5"/>
    <p:sldId id="26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268"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33" autoAdjust="0"/>
    <p:restoredTop sz="86449" autoAdjust="0"/>
  </p:normalViewPr>
  <p:slideViewPr>
    <p:cSldViewPr>
      <p:cViewPr varScale="1">
        <p:scale>
          <a:sx n="122" d="100"/>
          <a:sy n="122" d="100"/>
        </p:scale>
        <p:origin x="120" y="186"/>
      </p:cViewPr>
      <p:guideLst>
        <p:guide orient="horz" pos="1620"/>
        <p:guide pos="2880"/>
      </p:guideLst>
    </p:cSldViewPr>
  </p:slideViewPr>
  <p:outlineViewPr>
    <p:cViewPr>
      <p:scale>
        <a:sx n="33" d="100"/>
        <a:sy n="33" d="100"/>
      </p:scale>
      <p:origin x="0" y="-1161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talk about </a:t>
            </a:r>
          </a:p>
          <a:p>
            <a:r>
              <a:rPr lang="en-US" dirty="0"/>
              <a:t>1.  the steps in the special education monitoring process for local agency self-assessment,</a:t>
            </a:r>
          </a:p>
          <a:p>
            <a:r>
              <a:rPr lang="en-US" dirty="0"/>
              <a:t>2.  the required activities for the self-assessment and their due dates, and            </a:t>
            </a:r>
          </a:p>
          <a:p>
            <a:r>
              <a:rPr lang="en-US" dirty="0"/>
              <a:t>3.  how to find resources for assistance with questions.</a:t>
            </a:r>
          </a:p>
          <a:p>
            <a:endParaRPr lang="en-US" dirty="0"/>
          </a:p>
        </p:txBody>
      </p:sp>
    </p:spTree>
    <p:extLst>
      <p:ext uri="{BB962C8B-B14F-4D97-AF65-F5344CB8AC3E}">
        <p14:creationId xmlns:p14="http://schemas.microsoft.com/office/powerpoint/2010/main" val="187220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Times New Roman" panose="02020603050405020304" pitchFamily="18" charset="0"/>
              </a:rPr>
              <a:t>C to B transition timelines:</a:t>
            </a:r>
            <a:r>
              <a:rPr lang="en-US" sz="1200" b="0" baseline="0" dirty="0">
                <a:latin typeface="+mn-lt"/>
                <a:cs typeface="Times New Roman" panose="02020603050405020304" pitchFamily="18" charset="0"/>
              </a:rPr>
              <a:t> </a:t>
            </a:r>
            <a:r>
              <a:rPr lang="en-US" sz="1200" b="0" dirty="0">
                <a:latin typeface="+mn-lt"/>
                <a:cs typeface="Times New Roman" panose="02020603050405020304" pitchFamily="18" charset="0"/>
              </a:rPr>
              <a:t>Contains student demographics &amp; important dates for all C to B Transitions done between July 1, 2024, and April 30, 2025. Any communication and uploads regarding C to B transitions timelines files can be viewed here. </a:t>
            </a:r>
            <a:endParaRPr lang="en-US" sz="1200" b="0" u="sng" dirty="0">
              <a:solidFill>
                <a:schemeClr val="tx1"/>
              </a:solidFill>
              <a:latin typeface="+mn-lt"/>
              <a:cs typeface="Times New Roman" panose="02020603050405020304" pitchFamily="18" charset="0"/>
            </a:endParaRPr>
          </a:p>
          <a:p>
            <a:endParaRPr lang="en-US" dirty="0"/>
          </a:p>
        </p:txBody>
      </p:sp>
    </p:spTree>
    <p:extLst>
      <p:ext uri="{BB962C8B-B14F-4D97-AF65-F5344CB8AC3E}">
        <p14:creationId xmlns:p14="http://schemas.microsoft.com/office/powerpoint/2010/main" val="35269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the person responsible for self-assessment monitoring, make sure you are listed as the Local Education Agency contact in IMACS so you receive email notifications when correspondence is waiting for your review. Be sure to enter Local Education Agency contact information on the Monitoring Module page. Contact information should be copied to the other assignments in IMACS (student file review, initial evaluations, and C to B). You can also find contact information for your supervisor at the top of each assignment. </a:t>
            </a:r>
          </a:p>
          <a:p>
            <a:endParaRPr lang="en-US" dirty="0"/>
          </a:p>
        </p:txBody>
      </p:sp>
    </p:spTree>
    <p:extLst>
      <p:ext uri="{BB962C8B-B14F-4D97-AF65-F5344CB8AC3E}">
        <p14:creationId xmlns:p14="http://schemas.microsoft.com/office/powerpoint/2010/main" val="247200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Correspondence Type you will be able to tell if it is a message, a notification about a change in status, a document request, or a report.</a:t>
            </a:r>
          </a:p>
          <a:p>
            <a:endParaRPr lang="en-US" dirty="0"/>
          </a:p>
          <a:p>
            <a:r>
              <a:rPr lang="en-US" dirty="0"/>
              <a:t>Review Type will let you know if the original communication was sent from main Monitoring module or one of the sub-reviews such as Student File Review, Initial Evaluation, or C to B Transition.</a:t>
            </a:r>
          </a:p>
          <a:p>
            <a:endParaRPr lang="en-US" dirty="0"/>
          </a:p>
          <a:p>
            <a:r>
              <a:rPr lang="en-US" dirty="0"/>
              <a:t>The Date and By (User) columns will list time, date, and from whom the correspondence originated.</a:t>
            </a:r>
          </a:p>
          <a:p>
            <a:endParaRPr lang="en-US" dirty="0"/>
          </a:p>
          <a:p>
            <a:r>
              <a:rPr lang="en-US" dirty="0"/>
              <a:t>The For (DESE or LEA) column will let you know at a glance whether a compliance supervisor at Department of Elementary and Secondary Education  or an agency representative needs to pay attention to the message.</a:t>
            </a:r>
          </a:p>
          <a:p>
            <a:endParaRPr lang="en-US" dirty="0"/>
          </a:p>
          <a:p>
            <a:r>
              <a:rPr lang="en-US" dirty="0"/>
              <a:t>The View / Viewed? column displays icons that distinguish what kind of message it was and the Y/N help to determine if the message has been viewed.</a:t>
            </a:r>
          </a:p>
          <a:p>
            <a:endParaRPr lang="en-US" dirty="0"/>
          </a:p>
          <a:p>
            <a:r>
              <a:rPr lang="en-US" dirty="0"/>
              <a:t>The last column, Action, allows you to respond to that message if the conservation balloon icon is available.</a:t>
            </a:r>
          </a:p>
          <a:p>
            <a:endParaRPr lang="en-US" dirty="0"/>
          </a:p>
          <a:p>
            <a:endParaRPr lang="en-US" dirty="0"/>
          </a:p>
        </p:txBody>
      </p:sp>
    </p:spTree>
    <p:extLst>
      <p:ext uri="{BB962C8B-B14F-4D97-AF65-F5344CB8AC3E}">
        <p14:creationId xmlns:p14="http://schemas.microsoft.com/office/powerpoint/2010/main" val="42281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Add </a:t>
            </a:r>
            <a:r>
              <a:rPr lang="en-US" sz="1200" spc="-5" dirty="0">
                <a:cs typeface="Times New Roman" panose="02020603050405020304" pitchFamily="18" charset="0"/>
              </a:rPr>
              <a:t>the </a:t>
            </a:r>
            <a:r>
              <a:rPr lang="en-US" sz="1200" dirty="0">
                <a:cs typeface="Times New Roman" panose="02020603050405020304" pitchFamily="18" charset="0"/>
              </a:rPr>
              <a:t>names </a:t>
            </a:r>
            <a:r>
              <a:rPr lang="en-US" sz="1200" spc="-5" dirty="0">
                <a:cs typeface="Times New Roman" panose="02020603050405020304" pitchFamily="18" charset="0"/>
              </a:rPr>
              <a:t>of students whose files </a:t>
            </a:r>
            <a:r>
              <a:rPr lang="en-US" sz="1200" spc="-10" dirty="0">
                <a:cs typeface="Times New Roman" panose="02020603050405020304" pitchFamily="18" charset="0"/>
              </a:rPr>
              <a:t>are </a:t>
            </a:r>
            <a:r>
              <a:rPr lang="en-US" sz="1200" spc="-5" dirty="0">
                <a:cs typeface="Times New Roman" panose="02020603050405020304" pitchFamily="18" charset="0"/>
              </a:rPr>
              <a:t>being selected by the Local Education Agency </a:t>
            </a:r>
            <a:r>
              <a:rPr lang="en-US" sz="1200" spc="-15" dirty="0">
                <a:cs typeface="Times New Roman" panose="02020603050405020304" pitchFamily="18" charset="0"/>
              </a:rPr>
              <a:t>for </a:t>
            </a:r>
            <a:r>
              <a:rPr lang="en-US" sz="1200" spc="-10" dirty="0">
                <a:cs typeface="Times New Roman" panose="02020603050405020304" pitchFamily="18" charset="0"/>
              </a:rPr>
              <a:t>review by going to t</a:t>
            </a:r>
            <a:r>
              <a:rPr lang="en-US" sz="1200" spc="-5" dirty="0">
                <a:cs typeface="Times New Roman" panose="02020603050405020304" pitchFamily="18" charset="0"/>
              </a:rPr>
              <a:t>he Local Education Agency </a:t>
            </a:r>
            <a:r>
              <a:rPr lang="en-US" sz="1200" dirty="0">
                <a:cs typeface="Times New Roman" panose="02020603050405020304" pitchFamily="18" charset="0"/>
              </a:rPr>
              <a:t>home page and clicking on </a:t>
            </a:r>
            <a:r>
              <a:rPr lang="en-US" sz="1200" i="1" spc="-5" dirty="0">
                <a:cs typeface="Times New Roman" panose="02020603050405020304" pitchFamily="18" charset="0"/>
              </a:rPr>
              <a:t>Student File</a:t>
            </a:r>
            <a:r>
              <a:rPr lang="en-US" sz="1200" i="1" spc="-55" dirty="0">
                <a:cs typeface="Times New Roman" panose="02020603050405020304" pitchFamily="18" charset="0"/>
              </a:rPr>
              <a:t> </a:t>
            </a:r>
            <a:r>
              <a:rPr lang="en-US" sz="1200" i="1" spc="-60" dirty="0">
                <a:cs typeface="Times New Roman" panose="02020603050405020304" pitchFamily="18" charset="0"/>
              </a:rPr>
              <a:t>Review</a:t>
            </a:r>
            <a:r>
              <a:rPr lang="en-US" sz="1200" spc="-60" dirty="0">
                <a:cs typeface="Times New Roman" panose="02020603050405020304" pitchFamily="18" charset="0"/>
              </a:rPr>
              <a:t>.</a:t>
            </a:r>
            <a:endParaRPr lang="en-US" sz="1200" dirty="0">
              <a:cs typeface="Times New Roman" panose="02020603050405020304" pitchFamily="18" charset="0"/>
            </a:endParaRPr>
          </a:p>
          <a:p>
            <a:endParaRPr lang="en-US" dirty="0"/>
          </a:p>
        </p:txBody>
      </p:sp>
    </p:spTree>
    <p:extLst>
      <p:ext uri="{BB962C8B-B14F-4D97-AF65-F5344CB8AC3E}">
        <p14:creationId xmlns:p14="http://schemas.microsoft.com/office/powerpoint/2010/main" val="200796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Conditional areas listed on the main monitoring page in IMACS are generated by the district’s data. The eligibility areas listed are there because the district is over the state incident rate in those particular areas. The Department of Elementary and Secondary Education needs to review initial evaluations to see the district’s eligibility determination process.</a:t>
            </a:r>
            <a:endParaRPr lang="en-US"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district’s sample we were looking for Other Health Impairment. The district must go through their files and see if there are any students who have been determined initially eligible as Other Health Impairment since Spring 2024. If there are NO students who meet this criteria and the district has not determined anyone eligible in that category since Spring 2024 then they need to mark the check box on their side of IMACS attesting to that fact.</a:t>
            </a:r>
            <a:endParaRPr lang="en-US" dirty="0"/>
          </a:p>
          <a:p>
            <a:endParaRPr lang="en-US" dirty="0"/>
          </a:p>
        </p:txBody>
      </p:sp>
    </p:spTree>
    <p:extLst>
      <p:ext uri="{BB962C8B-B14F-4D97-AF65-F5344CB8AC3E}">
        <p14:creationId xmlns:p14="http://schemas.microsoft.com/office/powerpoint/2010/main" val="115323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two ways to enter students on the Student File Review Summary page. You can either import student demographic data using a</a:t>
            </a:r>
            <a:r>
              <a:rPr lang="en-US" b="0" i="0" baseline="0" dirty="0"/>
              <a:t> </a:t>
            </a:r>
            <a:r>
              <a:rPr lang="en-US" b="0" i="0" dirty="0"/>
              <a:t>comma-separated</a:t>
            </a:r>
            <a:r>
              <a:rPr lang="en-US" b="0" i="0" baseline="0" dirty="0"/>
              <a:t> values (CSV)</a:t>
            </a:r>
            <a:r>
              <a:rPr lang="en-US" b="0" i="0" dirty="0"/>
              <a:t> file or you can enter student</a:t>
            </a:r>
            <a:r>
              <a:rPr lang="en-US" b="0" i="0" baseline="0" dirty="0"/>
              <a:t> demographic data one by one. If you want to import a CSV file you will need to click on Import Student Data from CSV file and if you want to go one by one then click Add New Student File Review for each student record.</a:t>
            </a:r>
          </a:p>
          <a:p>
            <a:endParaRPr lang="en-US" baseline="0" dirty="0"/>
          </a:p>
          <a:p>
            <a:r>
              <a:rPr lang="en-US" baseline="0" dirty="0"/>
              <a:t>The Local Education Agency can also see their Compliance Areas dashboard on this page. The dashboard has information such as how many of the students they are entering are included in compliance areas such as Postsecondary Transition, MAP-A, Discipline, or various areas of eligibility. If the Local Education Agency is required to include students to meet certain conditional areas it will show up on this dashboard.</a:t>
            </a:r>
            <a:endParaRPr lang="en-US" dirty="0"/>
          </a:p>
          <a:p>
            <a:endParaRPr lang="en-US" dirty="0"/>
          </a:p>
        </p:txBody>
      </p:sp>
    </p:spTree>
    <p:extLst>
      <p:ext uri="{BB962C8B-B14F-4D97-AF65-F5344CB8AC3E}">
        <p14:creationId xmlns:p14="http://schemas.microsoft.com/office/powerpoint/2010/main" val="298062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Save and Stay</a:t>
            </a:r>
            <a:r>
              <a:rPr lang="en-US" i="0" baseline="0" dirty="0"/>
              <a:t> will keep you on this page, Save and Return will return you to the Student File Review Summary, and Cancel and Return will erase what you have typed and return you to the Student File Summary.</a:t>
            </a:r>
          </a:p>
          <a:p>
            <a:r>
              <a:rPr lang="en-US" i="0" baseline="0" dirty="0"/>
              <a:t>Make sure you are reporting your files correctly and ask if you are unsure.</a:t>
            </a:r>
          </a:p>
          <a:p>
            <a:r>
              <a:rPr lang="en-US" i="0" baseline="0" dirty="0"/>
              <a:t>Initial files: The student has never had special education services prior to this Individual education program. </a:t>
            </a:r>
          </a:p>
          <a:p>
            <a:r>
              <a:rPr lang="en-US" i="0" baseline="0" dirty="0"/>
              <a:t>Re-evaluation with Assessments: Any re-evaluation in which the district conducted any new assessments.</a:t>
            </a:r>
          </a:p>
          <a:p>
            <a:r>
              <a:rPr lang="en-US" i="0" baseline="0" dirty="0"/>
              <a:t>Re-evaluation without Assessment: Any re-evaluation in which the district determined no new additional data or information is needed and no new assessments were given. This includes when parents bring in new data to consider.</a:t>
            </a:r>
            <a:endParaRPr lang="en-US" i="0" dirty="0"/>
          </a:p>
          <a:p>
            <a:endParaRPr lang="en-US" dirty="0"/>
          </a:p>
        </p:txBody>
      </p:sp>
    </p:spTree>
    <p:extLst>
      <p:ext uri="{BB962C8B-B14F-4D97-AF65-F5344CB8AC3E}">
        <p14:creationId xmlns:p14="http://schemas.microsoft.com/office/powerpoint/2010/main" val="22861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(Help) to read the directions for preparing the CSV/TXT upload. </a:t>
            </a:r>
          </a:p>
          <a:p>
            <a:endParaRPr lang="en-US" dirty="0"/>
          </a:p>
          <a:p>
            <a:r>
              <a:rPr lang="en-US" dirty="0"/>
              <a:t>Click on Choose File to locate the CSV/TXT document and to upload from your computer.</a:t>
            </a:r>
          </a:p>
          <a:p>
            <a:endParaRPr lang="en-US" dirty="0"/>
          </a:p>
          <a:p>
            <a:r>
              <a:rPr lang="en-US" dirty="0"/>
              <a:t>Click on Validate and Commit Data from File once you are done with everything.</a:t>
            </a:r>
          </a:p>
          <a:p>
            <a:endParaRPr lang="en-US" dirty="0"/>
          </a:p>
        </p:txBody>
      </p:sp>
    </p:spTree>
    <p:extLst>
      <p:ext uri="{BB962C8B-B14F-4D97-AF65-F5344CB8AC3E}">
        <p14:creationId xmlns:p14="http://schemas.microsoft.com/office/powerpoint/2010/main" val="380104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CSV stands for comma separated values. This type of record uses commas to separate data. If commas are used within a column (for example in the “reason over 60” column) the file will be corrupted.</a:t>
            </a:r>
          </a:p>
          <a:p>
            <a:endParaRPr lang="en-US" dirty="0"/>
          </a:p>
        </p:txBody>
      </p:sp>
    </p:spTree>
    <p:extLst>
      <p:ext uri="{BB962C8B-B14F-4D97-AF65-F5344CB8AC3E}">
        <p14:creationId xmlns:p14="http://schemas.microsoft.com/office/powerpoint/2010/main" val="152607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Uploads/</a:t>
            </a:r>
            <a:r>
              <a:rPr lang="en-US" dirty="0" err="1"/>
              <a:t>Corresp</a:t>
            </a:r>
            <a:r>
              <a:rPr lang="en-US" dirty="0"/>
              <a:t>/Answers column shows if all the indicator questions have been answered. (yellow circle)</a:t>
            </a:r>
          </a:p>
          <a:p>
            <a:endParaRPr lang="en-US" dirty="0"/>
          </a:p>
          <a:p>
            <a:r>
              <a:rPr lang="en-US" dirty="0"/>
              <a:t>Once the Local Education Agency is sure that it has entered all the required students and answered all the indicator questions, it needs to click on the Submit File Reviews (red circle) button. </a:t>
            </a:r>
          </a:p>
          <a:p>
            <a:endParaRPr lang="en-US" dirty="0"/>
          </a:p>
          <a:p>
            <a:r>
              <a:rPr lang="en-US" dirty="0"/>
              <a:t>It is important to remember that only the Student File Review Assignment is completed and submitted by February 1, 2025.  Do not upload any student records. Department of Elementary and Secondary Education compliance supervisors will request specific student records after March 1, 2025.</a:t>
            </a:r>
          </a:p>
          <a:p>
            <a:endParaRPr lang="en-US" dirty="0"/>
          </a:p>
          <a:p>
            <a:r>
              <a:rPr lang="en-US" dirty="0"/>
              <a:t>Do NOT complete the self-assessment on any file that has not been completed. If the Individual education program is not in place, don’t use the file for self-assessment.</a:t>
            </a:r>
          </a:p>
          <a:p>
            <a:endParaRPr lang="en-US" dirty="0"/>
          </a:p>
        </p:txBody>
      </p:sp>
    </p:spTree>
    <p:extLst>
      <p:ext uri="{BB962C8B-B14F-4D97-AF65-F5344CB8AC3E}">
        <p14:creationId xmlns:p14="http://schemas.microsoft.com/office/powerpoint/2010/main" val="35500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Missouri Department of Elementary and Secondary Education (DESE) has partnered with the University of Missouri’s Institute of Public Policy (IPP) to conduct the 2024-2025 Parent Special Education Survey. This survey is mandatory for federal reporting purposes. We appreciate your cooperation in administering this important survey to parents in your district. The survey are sent out in the fall of the self-assessment year.</a:t>
            </a:r>
          </a:p>
          <a:p>
            <a:endParaRPr lang="en-US" dirty="0"/>
          </a:p>
        </p:txBody>
      </p:sp>
    </p:spTree>
    <p:extLst>
      <p:ext uri="{BB962C8B-B14F-4D97-AF65-F5344CB8AC3E}">
        <p14:creationId xmlns:p14="http://schemas.microsoft.com/office/powerpoint/2010/main" val="282206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SEND ALL DOCUMENTS USED TO MARK INDICATORS!! </a:t>
            </a:r>
          </a:p>
          <a:p>
            <a:r>
              <a:rPr lang="en-US" dirty="0"/>
              <a:t>At the bottom of the Student File Review Summary page is the Assignment Uploads area.  When you click on the blue arrow next to the words Assignment Uploads the document requests from Department of Elementary and Secondary Education will be listed.</a:t>
            </a:r>
          </a:p>
          <a:p>
            <a:endParaRPr lang="en-US" dirty="0"/>
          </a:p>
          <a:p>
            <a:r>
              <a:rPr lang="en-US" dirty="0"/>
              <a:t>To open each individual request click on the pencil at the end of the row (green arrow). This will open the Assignment Upload window for that student.</a:t>
            </a:r>
          </a:p>
          <a:p>
            <a:endParaRPr lang="en-US" dirty="0"/>
          </a:p>
          <a:p>
            <a:r>
              <a:rPr lang="en-US" dirty="0"/>
              <a:t>ONLY UPLOAD IN THE STUDENT REVIEW, INITIAL EVALUATION TIMELINES, AND C TO B TRANSITION TIMELINES</a:t>
            </a:r>
          </a:p>
          <a:p>
            <a:endParaRPr lang="en-US" dirty="0"/>
          </a:p>
        </p:txBody>
      </p:sp>
    </p:spTree>
    <p:extLst>
      <p:ext uri="{BB962C8B-B14F-4D97-AF65-F5344CB8AC3E}">
        <p14:creationId xmlns:p14="http://schemas.microsoft.com/office/powerpoint/2010/main" val="88495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Assignment Upload window has opened, the Local Education Agency may upload the requested student documents. You will receive one document request per student. It is preferred that all documents needed for verification are merged and uploaded as one file, in the order of the special education process, for each requested student. An automated email will be generated to the Supervisor overseeing your district to let them know it is uploaded.</a:t>
            </a:r>
          </a:p>
          <a:p>
            <a:endParaRPr lang="en-US" dirty="0"/>
          </a:p>
          <a:p>
            <a:r>
              <a:rPr lang="en-US" dirty="0"/>
              <a:t>The DESE comment, as seen in this window, includes a list of things that need to be uploaded for that file. We have also created a checklist. </a:t>
            </a:r>
          </a:p>
          <a:p>
            <a:endParaRPr lang="en-US" dirty="0"/>
          </a:p>
        </p:txBody>
      </p:sp>
    </p:spTree>
    <p:extLst>
      <p:ext uri="{BB962C8B-B14F-4D97-AF65-F5344CB8AC3E}">
        <p14:creationId xmlns:p14="http://schemas.microsoft.com/office/powerpoint/2010/main" val="15156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will be posted with other self-assessment guidance and training documents. It includes a general list for initial evaluations, re-evaluation with testing, re-evaluations without testing, files containing post-secondary transition, and Disciplinary files. Please include the previous Individual education program date documentation if not on the front page of the Individual education program.</a:t>
            </a:r>
          </a:p>
          <a:p>
            <a:endParaRPr lang="en-US" dirty="0"/>
          </a:p>
        </p:txBody>
      </p:sp>
    </p:spTree>
    <p:extLst>
      <p:ext uri="{BB962C8B-B14F-4D97-AF65-F5344CB8AC3E}">
        <p14:creationId xmlns:p14="http://schemas.microsoft.com/office/powerpoint/2010/main" val="97728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 on the file or folder. (To select multiple files, hold down the Ctrl key on your keyboard and click on each file you wish to zip. Then right click.) </a:t>
            </a:r>
          </a:p>
          <a:p>
            <a:r>
              <a:rPr lang="en-US" dirty="0"/>
              <a:t>Select Send to</a:t>
            </a:r>
          </a:p>
          <a:p>
            <a:r>
              <a:rPr lang="en-US" dirty="0"/>
              <a:t>Select Compressed (zipped) folder</a:t>
            </a:r>
          </a:p>
          <a:p>
            <a:r>
              <a:rPr lang="en-US" dirty="0"/>
              <a:t>To rename the file, right click on the file and select Rename</a:t>
            </a:r>
          </a:p>
          <a:p>
            <a:r>
              <a:rPr lang="en-US" dirty="0"/>
              <a:t>You can now drag and drop additional files into the folder</a:t>
            </a:r>
          </a:p>
          <a:p>
            <a:endParaRPr lang="en-US" dirty="0"/>
          </a:p>
          <a:p>
            <a:r>
              <a:rPr lang="en-US" dirty="0"/>
              <a:t>Do not use a TIF file. This uses Windows Photo Viewer, and files will be returned.</a:t>
            </a:r>
          </a:p>
          <a:p>
            <a:endParaRPr lang="en-US" dirty="0"/>
          </a:p>
        </p:txBody>
      </p:sp>
    </p:spTree>
    <p:extLst>
      <p:ext uri="{BB962C8B-B14F-4D97-AF65-F5344CB8AC3E}">
        <p14:creationId xmlns:p14="http://schemas.microsoft.com/office/powerpoint/2010/main" val="24596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Merge all documents for a specific student into one file for that student’s Document Request. </a:t>
            </a:r>
          </a:p>
          <a:p>
            <a:pPr marL="171450" indent="-171450">
              <a:buFont typeface="Arial" panose="020B0604020202020204" pitchFamily="34" charset="0"/>
              <a:buChar char="•"/>
            </a:pPr>
            <a:r>
              <a:rPr lang="en-US" sz="1200" dirty="0">
                <a:solidFill>
                  <a:srgbClr val="FF0000"/>
                </a:solidFill>
                <a:latin typeface="+mn-lt"/>
              </a:rPr>
              <a:t>BE SURE to send all documents that were used to mark indicators in IMACS. </a:t>
            </a:r>
          </a:p>
          <a:p>
            <a:pPr marL="171450" indent="-171450">
              <a:buFont typeface="Arial" panose="020B0604020202020204" pitchFamily="34" charset="0"/>
              <a:buChar char="•"/>
            </a:pPr>
            <a:r>
              <a:rPr lang="en-US" sz="1200" dirty="0">
                <a:latin typeface="+mn-lt"/>
                <a:cs typeface="Calibri" panose="020F0502020204030204" pitchFamily="34" charset="0"/>
              </a:rPr>
              <a:t>We only need meeting notices if you use it to answer an indicator. Usually only needed for transition-aged students. </a:t>
            </a:r>
            <a:endParaRPr lang="en-US" sz="1200" dirty="0">
              <a:latin typeface="+mn-lt"/>
            </a:endParaRPr>
          </a:p>
          <a:p>
            <a:pPr marL="171450" indent="-171450">
              <a:buFont typeface="Arial" panose="020B0604020202020204" pitchFamily="34" charset="0"/>
              <a:buChar char="•"/>
            </a:pPr>
            <a:r>
              <a:rPr lang="en-US" sz="1200" dirty="0">
                <a:latin typeface="+mn-lt"/>
              </a:rPr>
              <a:t>Before merging all of one student’s files together, place them in the order of the special education process.</a:t>
            </a:r>
          </a:p>
          <a:p>
            <a:pPr marL="171450" indent="-171450">
              <a:buFont typeface="Arial" panose="020B0604020202020204" pitchFamily="34" charset="0"/>
              <a:buChar char="•"/>
            </a:pPr>
            <a:r>
              <a:rPr lang="en-US" sz="1200" dirty="0">
                <a:latin typeface="+mn-lt"/>
              </a:rPr>
              <a:t>Check to make sure each student’s file is 20 MB or less in size. Merging options impact file size. </a:t>
            </a:r>
          </a:p>
          <a:p>
            <a:pPr marL="171450" indent="-171450">
              <a:buFont typeface="Arial" panose="020B0604020202020204" pitchFamily="34" charset="0"/>
              <a:buChar char="•"/>
            </a:pPr>
            <a:r>
              <a:rPr lang="en-US" sz="1200" dirty="0">
                <a:latin typeface="+mn-lt"/>
              </a:rPr>
              <a:t>Make sure each file’s path name is less than fifty characters. The location for saving your file prior to upload can lengthen the path name. </a:t>
            </a:r>
          </a:p>
          <a:p>
            <a:pPr marL="171450" indent="-171450">
              <a:buFont typeface="Arial" panose="020B0604020202020204" pitchFamily="34" charset="0"/>
              <a:buChar char="•"/>
            </a:pPr>
            <a:r>
              <a:rPr lang="en-US" sz="1200" dirty="0">
                <a:latin typeface="+mn-lt"/>
              </a:rPr>
              <a:t>Only upload </a:t>
            </a:r>
            <a:r>
              <a:rPr lang="en-US" sz="1200" u="none" dirty="0">
                <a:latin typeface="+mn-lt"/>
              </a:rPr>
              <a:t>files under the individual student </a:t>
            </a:r>
            <a:r>
              <a:rPr lang="en-US" sz="1200" dirty="0">
                <a:latin typeface="+mn-lt"/>
              </a:rPr>
              <a:t>and </a:t>
            </a:r>
            <a:r>
              <a:rPr lang="en-US" sz="1200" b="1" dirty="0">
                <a:latin typeface="+mn-lt"/>
              </a:rPr>
              <a:t>NOT</a:t>
            </a:r>
            <a:r>
              <a:rPr lang="en-US" sz="1200" dirty="0">
                <a:latin typeface="+mn-lt"/>
              </a:rPr>
              <a:t> the monitoring module or student file review summary page.</a:t>
            </a:r>
            <a:endParaRPr lang="en-US" b="1" dirty="0"/>
          </a:p>
          <a:p>
            <a:endParaRPr lang="en-US" dirty="0"/>
          </a:p>
          <a:p>
            <a:r>
              <a:rPr lang="en-US" dirty="0"/>
              <a:t>You might need to speak to your district’s IT manager or administrative staff to find out which program with merge capability is available. Documents may be uploaded as WORD, PDF, or zip files. </a:t>
            </a:r>
          </a:p>
          <a:p>
            <a:endParaRPr lang="en-US" dirty="0"/>
          </a:p>
        </p:txBody>
      </p:sp>
    </p:spTree>
    <p:extLst>
      <p:ext uri="{BB962C8B-B14F-4D97-AF65-F5344CB8AC3E}">
        <p14:creationId xmlns:p14="http://schemas.microsoft.com/office/powerpoint/2010/main" val="1392186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quality of your upload. If you can’t read it, neither can we. </a:t>
            </a:r>
          </a:p>
          <a:p>
            <a:endParaRPr lang="en-US" dirty="0"/>
          </a:p>
        </p:txBody>
      </p:sp>
    </p:spTree>
    <p:extLst>
      <p:ext uri="{BB962C8B-B14F-4D97-AF65-F5344CB8AC3E}">
        <p14:creationId xmlns:p14="http://schemas.microsoft.com/office/powerpoint/2010/main" val="172029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status can be found in the Request Status box.  </a:t>
            </a:r>
          </a:p>
          <a:p>
            <a:r>
              <a:rPr lang="en-US" dirty="0"/>
              <a:t>Submitted  - Uploaded, but not yet looked at by the Department of Elementary and Secondary Education </a:t>
            </a:r>
          </a:p>
          <a:p>
            <a:r>
              <a:rPr lang="en-US" dirty="0"/>
              <a:t>Accepted—The Department of Elementary and Secondary Education has reviewed the file, and it seems that everything needed is there.</a:t>
            </a:r>
          </a:p>
          <a:p>
            <a:r>
              <a:rPr lang="en-US" dirty="0"/>
              <a:t>Rejected – The Department of Elementary and Secondary Education has looked over the file and something is not right</a:t>
            </a:r>
          </a:p>
          <a:p>
            <a:r>
              <a:rPr lang="en-US" dirty="0"/>
              <a:t>When a file is rejected, the assigned Department of Elementary and Secondary Education Supervisor will contact you by phone or email to help you understand what to do next. </a:t>
            </a:r>
          </a:p>
          <a:p>
            <a:r>
              <a:rPr lang="en-US" dirty="0"/>
              <a:t>If additional documents are needed you will get an email/phone call from your supervisor and a message will be sent through IMACS2.0 as well.</a:t>
            </a:r>
          </a:p>
          <a:p>
            <a:endParaRPr lang="en-US" dirty="0"/>
          </a:p>
        </p:txBody>
      </p:sp>
    </p:spTree>
    <p:extLst>
      <p:ext uri="{BB962C8B-B14F-4D97-AF65-F5344CB8AC3E}">
        <p14:creationId xmlns:p14="http://schemas.microsoft.com/office/powerpoint/2010/main" val="257153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Add the Initial Evaluation Timelines information by going to the Local Education Agency home page and clicking on the </a:t>
            </a:r>
            <a:r>
              <a:rPr lang="en-US" i="1" dirty="0">
                <a:cs typeface="Times New Roman" panose="02020603050405020304" pitchFamily="18" charset="0"/>
              </a:rPr>
              <a:t>Initial Evaluation Timelines </a:t>
            </a:r>
            <a:r>
              <a:rPr lang="en-US" dirty="0">
                <a:cs typeface="Times New Roman" panose="02020603050405020304" pitchFamily="18" charset="0"/>
              </a:rPr>
              <a:t>review type.</a:t>
            </a:r>
          </a:p>
          <a:p>
            <a:endParaRPr lang="en-US" dirty="0"/>
          </a:p>
        </p:txBody>
      </p:sp>
    </p:spTree>
    <p:extLst>
      <p:ext uri="{BB962C8B-B14F-4D97-AF65-F5344CB8AC3E}">
        <p14:creationId xmlns:p14="http://schemas.microsoft.com/office/powerpoint/2010/main" val="315817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entering the Initial</a:t>
            </a:r>
            <a:r>
              <a:rPr lang="en-US" baseline="0" dirty="0"/>
              <a:t> Evaluation T</a:t>
            </a:r>
            <a:r>
              <a:rPr lang="en-US" dirty="0"/>
              <a:t>imeline information now in IMACS 2.0.  </a:t>
            </a:r>
          </a:p>
          <a:p>
            <a:endParaRPr lang="en-US" dirty="0"/>
          </a:p>
          <a:p>
            <a:r>
              <a:rPr lang="en-US" dirty="0"/>
              <a:t>You can either compile the data collection on a spreadsheet and import that by clicking on </a:t>
            </a:r>
            <a:r>
              <a:rPr lang="en-US" i="1" dirty="0"/>
              <a:t>Import Initial Evaluation Data from CSV file </a:t>
            </a:r>
            <a:r>
              <a:rPr lang="en-US" dirty="0"/>
              <a:t>(green arrow) or you can enter each student individually by clicking on </a:t>
            </a:r>
            <a:r>
              <a:rPr lang="en-US" i="1" dirty="0"/>
              <a:t>Add New Initial Evaluation Timelines Review </a:t>
            </a:r>
            <a:r>
              <a:rPr lang="en-US" dirty="0"/>
              <a:t>(blue arrow).</a:t>
            </a:r>
          </a:p>
          <a:p>
            <a:endParaRPr lang="en-US" dirty="0"/>
          </a:p>
        </p:txBody>
      </p:sp>
    </p:spTree>
    <p:extLst>
      <p:ext uri="{BB962C8B-B14F-4D97-AF65-F5344CB8AC3E}">
        <p14:creationId xmlns:p14="http://schemas.microsoft.com/office/powerpoint/2010/main" val="216521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timeline is not met (exceeded 60</a:t>
            </a:r>
            <a:r>
              <a:rPr lang="en-US" baseline="0" dirty="0"/>
              <a:t> calendar days) the Local Education Agency will need to make sure that specific dates that the student was absent or school was not in session are put into the “If NO, give reasons:” box. </a:t>
            </a:r>
            <a:r>
              <a:rPr lang="en-US" b="1" baseline="0" dirty="0"/>
              <a:t>The compliance supervisor is NOT responsible for reviewing school calendars.</a:t>
            </a:r>
            <a:r>
              <a:rPr lang="en-US" b="0" baseline="0" dirty="0"/>
              <a:t> Be </a:t>
            </a:r>
            <a:r>
              <a:rPr lang="en-US" baseline="0" dirty="0"/>
              <a:t>specific by identifying the days as snow/weather related, student absence, district scheduled out (holiday/PD)</a:t>
            </a:r>
            <a:endParaRPr lang="en-US" dirty="0"/>
          </a:p>
          <a:p>
            <a:endParaRPr lang="en-US" dirty="0"/>
          </a:p>
          <a:p>
            <a:r>
              <a:rPr lang="en-US" dirty="0"/>
              <a:t>At the bottom of the screen there are many save options. </a:t>
            </a:r>
            <a:r>
              <a:rPr lang="en-US" i="1" dirty="0"/>
              <a:t>Save and Stay </a:t>
            </a:r>
            <a:r>
              <a:rPr lang="en-US" dirty="0"/>
              <a:t>will keep you on the same page after saving. </a:t>
            </a:r>
            <a:r>
              <a:rPr lang="en-US" i="1" dirty="0"/>
              <a:t>Save and Add Another </a:t>
            </a:r>
            <a:r>
              <a:rPr lang="en-US" dirty="0"/>
              <a:t>will save the student you just finished working on and give you a new student demographic screen to begin the next student. </a:t>
            </a:r>
            <a:r>
              <a:rPr lang="en-US" i="1" dirty="0"/>
              <a:t>Save and Return </a:t>
            </a:r>
            <a:r>
              <a:rPr lang="en-US" dirty="0"/>
              <a:t>will save the student you just finished working on and then take you back out to the main timeline page.</a:t>
            </a:r>
          </a:p>
          <a:p>
            <a:endParaRPr lang="en-US" dirty="0"/>
          </a:p>
          <a:p>
            <a:r>
              <a:rPr lang="en-US" dirty="0"/>
              <a:t>As you enter students you do have the option to edit (pencil icon) or delete (red cross) your entry on the right hand side of the main </a:t>
            </a:r>
            <a:r>
              <a:rPr lang="en-US" i="1" dirty="0"/>
              <a:t>Initial Evaluation Timeline Summary </a:t>
            </a:r>
            <a:r>
              <a:rPr lang="en-US" dirty="0"/>
              <a:t>page.</a:t>
            </a:r>
          </a:p>
          <a:p>
            <a:endParaRPr lang="en-US" dirty="0"/>
          </a:p>
          <a:p>
            <a:r>
              <a:rPr lang="en-US" dirty="0"/>
              <a:t>Remember the only weekends that are counted as an exception are the weekends included in the scheduled winter break.</a:t>
            </a:r>
          </a:p>
          <a:p>
            <a:endParaRPr lang="en-US" dirty="0"/>
          </a:p>
        </p:txBody>
      </p:sp>
    </p:spTree>
    <p:extLst>
      <p:ext uri="{BB962C8B-B14F-4D97-AF65-F5344CB8AC3E}">
        <p14:creationId xmlns:p14="http://schemas.microsoft.com/office/powerpoint/2010/main" val="168621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through the helpful hints and implement these to increase response rates. </a:t>
            </a:r>
          </a:p>
          <a:p>
            <a:endParaRPr lang="en-US" dirty="0"/>
          </a:p>
        </p:txBody>
      </p:sp>
    </p:spTree>
    <p:extLst>
      <p:ext uri="{BB962C8B-B14F-4D97-AF65-F5344CB8AC3E}">
        <p14:creationId xmlns:p14="http://schemas.microsoft.com/office/powerpoint/2010/main" val="374993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CSV stands for comma separated values. This type of record uses commas to separate data. If commas are used within a column (for example in the “reason over 60” column) the file will be corrupted.  </a:t>
            </a:r>
          </a:p>
          <a:p>
            <a:r>
              <a:rPr lang="en-US" dirty="0"/>
              <a:t>When the timeline is not met (exceeded 60 days) the Local Education Agency will need to make sure that specific dates that the student was absent or dates school was not in session are put into the “If NO, give reasons:” field. Do NOT use any commas within dates. Do not use any commas or hard returns within the description of the reason why the evaluation exceeded 60 days. Using commas and hard returns will result in data corruption in your upload because the system uses commas to separate the data being reported. </a:t>
            </a:r>
          </a:p>
          <a:p>
            <a:endParaRPr lang="en-US" dirty="0"/>
          </a:p>
          <a:p>
            <a:r>
              <a:rPr lang="en-US" dirty="0"/>
              <a:t>The system will allow as many CSV/TXT imports as needed. It will take the file and add the data to the existing records with no overwriting of previous information. Please review records in IMACS to make sure that there are no duplicates before submitting the Timelines for review. </a:t>
            </a:r>
          </a:p>
          <a:p>
            <a:endParaRPr lang="en-US" dirty="0"/>
          </a:p>
          <a:p>
            <a:r>
              <a:rPr lang="en-US" dirty="0"/>
              <a:t>After student timelines have been uploaded, you do have the option to edit (pencil icon) or delete (red cross) your entry on the right hand side of the main Initial Evaluation Timeline page.</a:t>
            </a:r>
          </a:p>
          <a:p>
            <a:endParaRPr lang="en-US" dirty="0"/>
          </a:p>
        </p:txBody>
      </p:sp>
    </p:spTree>
    <p:extLst>
      <p:ext uri="{BB962C8B-B14F-4D97-AF65-F5344CB8AC3E}">
        <p14:creationId xmlns:p14="http://schemas.microsoft.com/office/powerpoint/2010/main" val="2340857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cs typeface="Times New Roman" panose="02020603050405020304" pitchFamily="18" charset="0"/>
              </a:rPr>
              <a:t>After </a:t>
            </a:r>
            <a:r>
              <a:rPr lang="en-US" sz="1200" spc="-5" dirty="0">
                <a:cs typeface="Times New Roman" panose="02020603050405020304" pitchFamily="18" charset="0"/>
              </a:rPr>
              <a:t>the district has entered the </a:t>
            </a:r>
            <a:r>
              <a:rPr lang="en-US" sz="1200" spc="-10" dirty="0">
                <a:cs typeface="Times New Roman" panose="02020603050405020304" pitchFamily="18" charset="0"/>
              </a:rPr>
              <a:t>individual </a:t>
            </a:r>
            <a:r>
              <a:rPr lang="en-US" sz="1200" spc="-5" dirty="0">
                <a:cs typeface="Times New Roman" panose="02020603050405020304" pitchFamily="18" charset="0"/>
              </a:rPr>
              <a:t>student information, the district will submit the initial evaluation</a:t>
            </a:r>
            <a:r>
              <a:rPr lang="en-US" sz="1200" dirty="0">
                <a:cs typeface="Times New Roman" panose="02020603050405020304" pitchFamily="18" charset="0"/>
              </a:rPr>
              <a:t> </a:t>
            </a:r>
            <a:r>
              <a:rPr lang="en-US" sz="1200" spc="-15" dirty="0">
                <a:cs typeface="Times New Roman" panose="02020603050405020304" pitchFamily="18" charset="0"/>
              </a:rPr>
              <a:t>review.</a:t>
            </a:r>
            <a:endParaRPr lang="en-US" sz="1200" dirty="0">
              <a:cs typeface="Times New Roman" panose="02020603050405020304" pitchFamily="18" charset="0"/>
            </a:endParaRPr>
          </a:p>
          <a:p>
            <a:endParaRPr lang="en-US" dirty="0"/>
          </a:p>
        </p:txBody>
      </p:sp>
    </p:spTree>
    <p:extLst>
      <p:ext uri="{BB962C8B-B14F-4D97-AF65-F5344CB8AC3E}">
        <p14:creationId xmlns:p14="http://schemas.microsoft.com/office/powerpoint/2010/main" val="2694486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Add the C to B Transition Timelines information by going to the Local Education Agency home page and clicking on the </a:t>
            </a:r>
            <a:r>
              <a:rPr lang="en-US" i="1" u="none" dirty="0">
                <a:cs typeface="Times New Roman" panose="02020603050405020304" pitchFamily="18" charset="0"/>
              </a:rPr>
              <a:t>C to B Transition </a:t>
            </a:r>
            <a:r>
              <a:rPr lang="en-US" dirty="0">
                <a:cs typeface="Times New Roman" panose="02020603050405020304" pitchFamily="18" charset="0"/>
              </a:rPr>
              <a:t>review type. Add the C to B Transition Timelines information by going to the Local Education Agency home page and clicking on the </a:t>
            </a:r>
            <a:r>
              <a:rPr lang="en-US" i="1" dirty="0">
                <a:cs typeface="Times New Roman" panose="02020603050405020304" pitchFamily="18" charset="0"/>
              </a:rPr>
              <a:t>C to B </a:t>
            </a:r>
            <a:r>
              <a:rPr lang="en-US" i="1" u="none" dirty="0">
                <a:cs typeface="Times New Roman" panose="02020603050405020304" pitchFamily="18" charset="0"/>
              </a:rPr>
              <a:t>Transition </a:t>
            </a:r>
            <a:r>
              <a:rPr lang="en-US" dirty="0">
                <a:cs typeface="Times New Roman" panose="02020603050405020304" pitchFamily="18" charset="0"/>
              </a:rPr>
              <a:t>review type.</a:t>
            </a:r>
          </a:p>
          <a:p>
            <a:endParaRPr lang="en-US" dirty="0"/>
          </a:p>
        </p:txBody>
      </p:sp>
    </p:spTree>
    <p:extLst>
      <p:ext uri="{BB962C8B-B14F-4D97-AF65-F5344CB8AC3E}">
        <p14:creationId xmlns:p14="http://schemas.microsoft.com/office/powerpoint/2010/main" val="3117021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entering the C to B Transition</a:t>
            </a:r>
            <a:r>
              <a:rPr lang="en-US" baseline="0" dirty="0"/>
              <a:t> </a:t>
            </a:r>
            <a:r>
              <a:rPr lang="en-US" dirty="0"/>
              <a:t>information now in IMACS 2.0.  </a:t>
            </a:r>
          </a:p>
          <a:p>
            <a:endParaRPr lang="en-US" dirty="0"/>
          </a:p>
          <a:p>
            <a:r>
              <a:rPr lang="en-US" dirty="0"/>
              <a:t>You can either compile the data collection on a spreadsheet and import that by clicking on </a:t>
            </a:r>
            <a:r>
              <a:rPr lang="en-US" i="1" u="none" dirty="0"/>
              <a:t>Import C to B Data from CSV file </a:t>
            </a:r>
            <a:r>
              <a:rPr lang="en-US" dirty="0"/>
              <a:t>(green arrow) or you can enter each student individually by clicking on </a:t>
            </a:r>
            <a:r>
              <a:rPr lang="en-US" i="1" u="none" dirty="0"/>
              <a:t>Add New C to B Review </a:t>
            </a:r>
            <a:r>
              <a:rPr lang="en-US" dirty="0"/>
              <a:t>(blue arrow).</a:t>
            </a:r>
          </a:p>
          <a:p>
            <a:endParaRPr lang="en-US" dirty="0"/>
          </a:p>
        </p:txBody>
      </p:sp>
    </p:spTree>
    <p:extLst>
      <p:ext uri="{BB962C8B-B14F-4D97-AF65-F5344CB8AC3E}">
        <p14:creationId xmlns:p14="http://schemas.microsoft.com/office/powerpoint/2010/main" val="612930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Special Ed Referral Date and First Steps Referral Date are two different</a:t>
            </a:r>
            <a:r>
              <a:rPr lang="en-US" b="1" baseline="0" dirty="0"/>
              <a:t> dates!</a:t>
            </a:r>
          </a:p>
          <a:p>
            <a:r>
              <a:rPr lang="en-US" dirty="0"/>
              <a:t> </a:t>
            </a:r>
          </a:p>
          <a:p>
            <a:r>
              <a:rPr lang="en-US" i="1" u="sng" dirty="0"/>
              <a:t>Special Ed Referral Date </a:t>
            </a:r>
            <a:r>
              <a:rPr lang="en-US" dirty="0"/>
              <a:t>is the date the Local Education Agency</a:t>
            </a:r>
            <a:r>
              <a:rPr lang="en-US" baseline="0" dirty="0"/>
              <a:t> received the directory information from First Step.  </a:t>
            </a:r>
          </a:p>
          <a:p>
            <a:endParaRPr lang="en-US" baseline="0" dirty="0"/>
          </a:p>
          <a:p>
            <a:r>
              <a:rPr lang="en-US" i="1" u="sng" baseline="0" dirty="0"/>
              <a:t>First Steps Referral Date </a:t>
            </a:r>
            <a:r>
              <a:rPr lang="en-US" baseline="0" dirty="0"/>
              <a:t>is the date that the child was first referred for First Steps services.</a:t>
            </a:r>
          </a:p>
          <a:p>
            <a:endParaRPr lang="en-US" baseline="0" dirty="0"/>
          </a:p>
          <a:p>
            <a:r>
              <a:rPr lang="en-US" dirty="0"/>
              <a:t>When the Individual education program is not in place by the 3rd birthday, the Local Education Agency must provide specific, detailed</a:t>
            </a:r>
            <a:r>
              <a:rPr lang="en-US" baseline="0" dirty="0"/>
              <a:t> reasoning in the “If NO, give reason” box. </a:t>
            </a:r>
            <a:endParaRPr lang="en-US" dirty="0"/>
          </a:p>
        </p:txBody>
      </p:sp>
    </p:spTree>
    <p:extLst>
      <p:ext uri="{BB962C8B-B14F-4D97-AF65-F5344CB8AC3E}">
        <p14:creationId xmlns:p14="http://schemas.microsoft.com/office/powerpoint/2010/main" val="3908939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eaLnBrk="0" fontAlgn="base" hangingPunct="0">
              <a:spcBef>
                <a:spcPct val="0"/>
              </a:spcBef>
              <a:spcAft>
                <a:spcPct val="0"/>
              </a:spcAft>
            </a:pPr>
            <a:r>
              <a:rPr lang="en-US" altLang="en-US" sz="1200" kern="1200" dirty="0">
                <a:solidFill>
                  <a:prstClr val="black"/>
                </a:solidFill>
                <a:latin typeface="+mn-lt"/>
                <a:cs typeface="Times New Roman" panose="02020603050405020304" pitchFamily="18" charset="0"/>
              </a:rPr>
              <a:t>Click on the blue </a:t>
            </a:r>
            <a:r>
              <a:rPr lang="en-US" altLang="en-US" sz="1200" i="1" u="sng" kern="1200" dirty="0">
                <a:solidFill>
                  <a:prstClr val="black"/>
                </a:solidFill>
                <a:latin typeface="+mn-lt"/>
                <a:cs typeface="Times New Roman" panose="02020603050405020304" pitchFamily="18" charset="0"/>
              </a:rPr>
              <a:t>Template File </a:t>
            </a:r>
            <a:r>
              <a:rPr lang="en-US" altLang="en-US" sz="1200" kern="1200" dirty="0">
                <a:solidFill>
                  <a:prstClr val="black"/>
                </a:solidFill>
                <a:latin typeface="+mn-lt"/>
                <a:cs typeface="Times New Roman" panose="02020603050405020304" pitchFamily="18" charset="0"/>
              </a:rPr>
              <a:t>to use the blank Excel template that Department of Elementary and Secondary Education created.</a:t>
            </a:r>
          </a:p>
          <a:p>
            <a:pPr lvl="0" algn="l" rtl="0" eaLnBrk="0" fontAlgn="base" hangingPunct="0">
              <a:spcBef>
                <a:spcPct val="0"/>
              </a:spcBef>
              <a:spcAft>
                <a:spcPct val="0"/>
              </a:spcAft>
            </a:pPr>
            <a:endParaRPr lang="en-US" altLang="en-US" sz="12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a:solidFill>
                  <a:prstClr val="black"/>
                </a:solidFill>
                <a:latin typeface="+mn-lt"/>
                <a:cs typeface="Times New Roman" panose="02020603050405020304" pitchFamily="18" charset="0"/>
              </a:rPr>
              <a:t>Click on the blue </a:t>
            </a:r>
            <a:r>
              <a:rPr lang="en-US" altLang="en-US" sz="1200" i="1" u="sng" kern="1200" dirty="0">
                <a:solidFill>
                  <a:prstClr val="black"/>
                </a:solidFill>
                <a:latin typeface="+mn-lt"/>
                <a:cs typeface="Times New Roman" panose="02020603050405020304" pitchFamily="18" charset="0"/>
              </a:rPr>
              <a:t>Help</a:t>
            </a:r>
            <a:r>
              <a:rPr lang="en-US" altLang="en-US" sz="1200" kern="1200" dirty="0">
                <a:solidFill>
                  <a:prstClr val="black"/>
                </a:solidFill>
                <a:latin typeface="+mn-lt"/>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sz="12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a:solidFill>
                  <a:prstClr val="black"/>
                </a:solidFill>
                <a:latin typeface="+mn-lt"/>
                <a:cs typeface="Times New Roman" panose="02020603050405020304" pitchFamily="18" charset="0"/>
              </a:rPr>
              <a:t>Click on </a:t>
            </a:r>
            <a:r>
              <a:rPr lang="en-US" altLang="en-US" sz="1200" i="1" u="sng" kern="1200" dirty="0">
                <a:solidFill>
                  <a:prstClr val="black"/>
                </a:solidFill>
                <a:latin typeface="+mn-lt"/>
                <a:cs typeface="Times New Roman" panose="02020603050405020304" pitchFamily="18" charset="0"/>
              </a:rPr>
              <a:t>Choose File </a:t>
            </a:r>
            <a:r>
              <a:rPr lang="en-US" altLang="en-US" sz="1200" kern="1200" dirty="0">
                <a:solidFill>
                  <a:prstClr val="black"/>
                </a:solidFill>
                <a:latin typeface="+mn-lt"/>
                <a:cs typeface="Times New Roman" panose="02020603050405020304" pitchFamily="18" charset="0"/>
              </a:rPr>
              <a:t>to locate the CSV/TXT document and to upload from your computer.</a:t>
            </a:r>
          </a:p>
          <a:p>
            <a:pPr lvl="0" algn="l" rtl="0" eaLnBrk="0" fontAlgn="base" hangingPunct="0">
              <a:spcBef>
                <a:spcPct val="0"/>
              </a:spcBef>
              <a:spcAft>
                <a:spcPct val="0"/>
              </a:spcAft>
            </a:pPr>
            <a:endParaRPr lang="en-US" altLang="en-US" sz="1200" kern="1200" dirty="0">
              <a:solidFill>
                <a:prstClr val="black"/>
              </a:solidFill>
              <a:latin typeface="+mn-lt"/>
              <a:cs typeface="Times New Roman" panose="02020603050405020304" pitchFamily="18" charset="0"/>
            </a:endParaRPr>
          </a:p>
          <a:p>
            <a:pPr lvl="0" algn="l" rtl="0" eaLnBrk="0" fontAlgn="base" hangingPunct="0">
              <a:spcBef>
                <a:spcPct val="0"/>
              </a:spcBef>
              <a:spcAft>
                <a:spcPct val="0"/>
              </a:spcAft>
            </a:pPr>
            <a:r>
              <a:rPr lang="en-US" altLang="en-US" sz="1200" kern="1200" dirty="0">
                <a:solidFill>
                  <a:prstClr val="black"/>
                </a:solidFill>
                <a:latin typeface="+mn-lt"/>
                <a:cs typeface="Times New Roman" panose="02020603050405020304" pitchFamily="18" charset="0"/>
              </a:rPr>
              <a:t>Click on </a:t>
            </a:r>
            <a:r>
              <a:rPr lang="en-US" altLang="en-US" sz="1200" i="1" u="sng" kern="1200" dirty="0">
                <a:solidFill>
                  <a:prstClr val="black"/>
                </a:solidFill>
                <a:latin typeface="+mn-lt"/>
                <a:cs typeface="Times New Roman" panose="02020603050405020304" pitchFamily="18" charset="0"/>
              </a:rPr>
              <a:t>Validate and Commit Data from File </a:t>
            </a:r>
            <a:r>
              <a:rPr lang="en-US" altLang="en-US" sz="1200" kern="1200" dirty="0">
                <a:solidFill>
                  <a:prstClr val="black"/>
                </a:solidFill>
                <a:latin typeface="+mn-lt"/>
                <a:cs typeface="Times New Roman" panose="02020603050405020304" pitchFamily="18" charset="0"/>
              </a:rPr>
              <a:t>once you are done with everything.</a:t>
            </a:r>
          </a:p>
          <a:p>
            <a:endParaRPr lang="en-US" dirty="0"/>
          </a:p>
        </p:txBody>
      </p:sp>
    </p:spTree>
    <p:extLst>
      <p:ext uri="{BB962C8B-B14F-4D97-AF65-F5344CB8AC3E}">
        <p14:creationId xmlns:p14="http://schemas.microsoft.com/office/powerpoint/2010/main" val="3572436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CSV stands for comma separated</a:t>
            </a:r>
            <a:r>
              <a:rPr lang="en-US" baseline="0" dirty="0"/>
              <a:t> values. This type of record uses commas to separate data. If commas are used within a column the file will be corrupted.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Individual education program is not in place by the 3rd birthday, the Local Education Agency will need to make sure that specific dates that the student was absent or school was not in session are put into the “</a:t>
            </a:r>
            <a:r>
              <a:rPr lang="en-US" i="1" u="sng" dirty="0"/>
              <a:t>If NO, give reasons</a:t>
            </a:r>
            <a:r>
              <a:rPr lang="en-US" dirty="0"/>
              <a:t>:” box. Do NOT use any commas within dates or when describing reasons. Do not use hard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Please review records in IMACS to make sure that there are no duplicate records before submitting the Timelines for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student C to B transition</a:t>
            </a:r>
            <a:r>
              <a:rPr lang="en-US" baseline="0" dirty="0"/>
              <a:t> </a:t>
            </a:r>
            <a:r>
              <a:rPr lang="en-US" dirty="0"/>
              <a:t>timelines have been</a:t>
            </a:r>
            <a:r>
              <a:rPr lang="en-US" baseline="0" dirty="0"/>
              <a:t> uploaded,</a:t>
            </a:r>
            <a:r>
              <a:rPr lang="en-US" dirty="0"/>
              <a:t> you do have the option to edit (pencil icon) or delete (red cross) your entry on the right hand side of the main C to B Transition</a:t>
            </a:r>
            <a:r>
              <a:rPr lang="en-US" baseline="0" dirty="0"/>
              <a:t> </a:t>
            </a:r>
            <a:r>
              <a:rPr lang="en-US" dirty="0"/>
              <a:t>Timeline page.</a:t>
            </a:r>
          </a:p>
          <a:p>
            <a:endParaRPr lang="en-US" dirty="0"/>
          </a:p>
        </p:txBody>
      </p:sp>
    </p:spTree>
    <p:extLst>
      <p:ext uri="{BB962C8B-B14F-4D97-AF65-F5344CB8AC3E}">
        <p14:creationId xmlns:p14="http://schemas.microsoft.com/office/powerpoint/2010/main" val="139130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CAP Year Training &amp;</a:t>
            </a:r>
            <a:r>
              <a:rPr lang="en-US" baseline="0" dirty="0"/>
              <a:t> Guidance can be found at https://dese.mo.gov/special-education/compliance/tiered-monitoring-imacs-faqs and is updated for each cohort. You will receive a notification when it is ready, or you can view the date posted next to the documents to ensure it has been updated.</a:t>
            </a:r>
          </a:p>
          <a:p>
            <a:endParaRPr lang="en-US" dirty="0"/>
          </a:p>
        </p:txBody>
      </p:sp>
    </p:spTree>
    <p:extLst>
      <p:ext uri="{BB962C8B-B14F-4D97-AF65-F5344CB8AC3E}">
        <p14:creationId xmlns:p14="http://schemas.microsoft.com/office/powerpoint/2010/main" val="774986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r>
              <a:rPr lang="en-US" dirty="0"/>
              <a:t>Remember to review your files before entering the student demographics. Documentation submitted and opened by Department of Elementary and Secondary Education may be reviewed for compliance. </a:t>
            </a:r>
          </a:p>
          <a:p>
            <a:endParaRPr lang="en-US" dirty="0"/>
          </a:p>
        </p:txBody>
      </p:sp>
    </p:spTree>
    <p:extLst>
      <p:ext uri="{BB962C8B-B14F-4D97-AF65-F5344CB8AC3E}">
        <p14:creationId xmlns:p14="http://schemas.microsoft.com/office/powerpoint/2010/main" val="48586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IMACS 2.0 for all correspondence regarding any issue so that we have a collection of all communications in one safe, secure place.</a:t>
            </a:r>
          </a:p>
          <a:p>
            <a:r>
              <a:rPr lang="en-US" dirty="0"/>
              <a:t>You will receive notifications via the email address entered by the Local Education Agency in IMACS 2.0. Pay attention to the notification messages so that you are looking in the right place when you open IMACS 2.0. You will get notifications when uploads are requested as well as when there is a communication from the Department of Elementary and Secondary Education to read. If multiple people work within IMACS 2.0 at the district level, the first person who opens new communication needs to make sure the intended receiver knows about it because it will be marked as Read after it has been opened on the district side.  </a:t>
            </a:r>
          </a:p>
          <a:p>
            <a:r>
              <a:rPr lang="en-US" dirty="0"/>
              <a:t>Now IMACS 2.0 automatically saves the information. A box on the indicators page indicates when an auto-save was done.</a:t>
            </a:r>
          </a:p>
          <a:p>
            <a:endParaRPr lang="en-US" dirty="0"/>
          </a:p>
        </p:txBody>
      </p:sp>
    </p:spTree>
    <p:extLst>
      <p:ext uri="{BB962C8B-B14F-4D97-AF65-F5344CB8AC3E}">
        <p14:creationId xmlns:p14="http://schemas.microsoft.com/office/powerpoint/2010/main" val="78605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If a Supervisor is missing something, they can request a document upload at any time. Use the links provided to upload the requested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Times New Roman" panose="02020603050405020304" pitchFamily="18" charset="0"/>
              </a:rPr>
              <a:t>The Department of Elementary and Secondary Education tailors file reviews according to each Local Education Agency’s Special Education Performance Data. Districts meeting performance targets have fewer indicators in their self-assessment file reviews.</a:t>
            </a:r>
            <a:endParaRPr lang="en-US" baseline="0" dirty="0"/>
          </a:p>
          <a:p>
            <a:endParaRPr lang="en-US" dirty="0"/>
          </a:p>
        </p:txBody>
      </p:sp>
    </p:spTree>
    <p:extLst>
      <p:ext uri="{BB962C8B-B14F-4D97-AF65-F5344CB8AC3E}">
        <p14:creationId xmlns:p14="http://schemas.microsoft.com/office/powerpoint/2010/main" val="200798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applications is dependent upon what User Access level you have been granted. Contact your User Manager if you do not see Special Education IMACS 2.0 on your screen. </a:t>
            </a:r>
          </a:p>
          <a:p>
            <a:endParaRPr lang="en-US" dirty="0"/>
          </a:p>
        </p:txBody>
      </p:sp>
    </p:spTree>
    <p:extLst>
      <p:ext uri="{BB962C8B-B14F-4D97-AF65-F5344CB8AC3E}">
        <p14:creationId xmlns:p14="http://schemas.microsoft.com/office/powerpoint/2010/main" val="174219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Monitoring Module includes: </a:t>
            </a:r>
          </a:p>
          <a:p>
            <a:r>
              <a:rPr lang="en-US" u="none" dirty="0"/>
              <a:t>Student File Review,</a:t>
            </a:r>
            <a:r>
              <a:rPr lang="en-US" u="none" baseline="0" dirty="0"/>
              <a:t> </a:t>
            </a:r>
          </a:p>
          <a:p>
            <a:r>
              <a:rPr lang="en-US" u="none" baseline="0" dirty="0"/>
              <a:t>Initial Evaluation Timelines, and </a:t>
            </a:r>
          </a:p>
          <a:p>
            <a:r>
              <a:rPr lang="en-US" u="none" baseline="0" dirty="0"/>
              <a:t>C to B Transition Timelines. </a:t>
            </a:r>
            <a:endParaRPr lang="en-US" u="none" dirty="0"/>
          </a:p>
          <a:p>
            <a:endParaRPr lang="en-US" dirty="0"/>
          </a:p>
        </p:txBody>
      </p:sp>
    </p:spTree>
    <p:extLst>
      <p:ext uri="{BB962C8B-B14F-4D97-AF65-F5344CB8AC3E}">
        <p14:creationId xmlns:p14="http://schemas.microsoft.com/office/powerpoint/2010/main" val="372979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cs typeface="Times New Roman" panose="02020603050405020304" pitchFamily="18" charset="0"/>
              </a:rPr>
              <a:t>The </a:t>
            </a:r>
            <a:r>
              <a:rPr lang="en-US" sz="1200" spc="-20" dirty="0">
                <a:cs typeface="Times New Roman" panose="02020603050405020304" pitchFamily="18" charset="0"/>
              </a:rPr>
              <a:t>Assignments List gives links to each part of the process.</a:t>
            </a:r>
            <a:r>
              <a:rPr lang="en-US" sz="1200" spc="0" baseline="0" dirty="0">
                <a:cs typeface="Times New Roman" panose="02020603050405020304" pitchFamily="18" charset="0"/>
              </a:rPr>
              <a:t> </a:t>
            </a:r>
            <a:r>
              <a:rPr lang="en-US" sz="1200" b="0" spc="-5" dirty="0">
                <a:latin typeface="+mn-lt"/>
                <a:cs typeface="Times New Roman" panose="02020603050405020304" pitchFamily="18" charset="0"/>
              </a:rPr>
              <a:t>Monitoring</a:t>
            </a:r>
            <a:r>
              <a:rPr lang="en-US" sz="1200" b="0" spc="-60" dirty="0">
                <a:latin typeface="+mn-lt"/>
                <a:cs typeface="Times New Roman" panose="02020603050405020304" pitchFamily="18" charset="0"/>
              </a:rPr>
              <a:t> </a:t>
            </a:r>
            <a:r>
              <a:rPr lang="en-US" sz="1200" b="0" spc="-5" dirty="0">
                <a:latin typeface="+mn-lt"/>
                <a:cs typeface="Times New Roman" panose="02020603050405020304" pitchFamily="18" charset="0"/>
              </a:rPr>
              <a:t>Module</a:t>
            </a:r>
            <a:r>
              <a:rPr lang="en-US" sz="1200" b="0" spc="0" dirty="0">
                <a:latin typeface="+mn-lt"/>
                <a:cs typeface="+mn-cs"/>
              </a:rPr>
              <a:t>:</a:t>
            </a:r>
            <a:r>
              <a:rPr lang="en-US" sz="1200" b="0" spc="0" baseline="0" dirty="0">
                <a:latin typeface="+mn-lt"/>
                <a:cs typeface="+mn-cs"/>
              </a:rPr>
              <a:t> </a:t>
            </a:r>
            <a:r>
              <a:rPr lang="en-US" sz="1200" b="0" dirty="0">
                <a:latin typeface="+mn-lt"/>
                <a:cs typeface="Times New Roman" panose="02020603050405020304" pitchFamily="18" charset="0"/>
              </a:rPr>
              <a:t>The </a:t>
            </a:r>
            <a:r>
              <a:rPr lang="en-US" sz="1200" b="0" spc="-15" dirty="0">
                <a:latin typeface="+mn-lt"/>
                <a:cs typeface="Times New Roman" panose="02020603050405020304" pitchFamily="18" charset="0"/>
              </a:rPr>
              <a:t>over-arching </a:t>
            </a:r>
            <a:r>
              <a:rPr lang="en-US" sz="1200" b="0" spc="-20" dirty="0">
                <a:latin typeface="+mn-lt"/>
                <a:cs typeface="Times New Roman" panose="02020603050405020304" pitchFamily="18" charset="0"/>
              </a:rPr>
              <a:t>layer </a:t>
            </a:r>
            <a:r>
              <a:rPr lang="en-US" sz="1200" b="0" dirty="0">
                <a:latin typeface="+mn-lt"/>
                <a:cs typeface="Times New Roman" panose="02020603050405020304" pitchFamily="18" charset="0"/>
              </a:rPr>
              <a:t>of the tiered </a:t>
            </a:r>
            <a:r>
              <a:rPr lang="en-US" sz="1200" b="0" spc="-5" dirty="0">
                <a:latin typeface="+mn-lt"/>
                <a:cs typeface="Times New Roman" panose="02020603050405020304" pitchFamily="18" charset="0"/>
              </a:rPr>
              <a:t>monitoring process </a:t>
            </a:r>
            <a:r>
              <a:rPr lang="en-US" sz="1200" b="0" dirty="0">
                <a:latin typeface="+mn-lt"/>
                <a:cs typeface="Times New Roman" panose="02020603050405020304" pitchFamily="18" charset="0"/>
              </a:rPr>
              <a:t>that</a:t>
            </a:r>
            <a:r>
              <a:rPr lang="en-US" sz="1200" b="0" spc="-125" dirty="0">
                <a:latin typeface="+mn-lt"/>
                <a:cs typeface="Times New Roman" panose="02020603050405020304" pitchFamily="18" charset="0"/>
              </a:rPr>
              <a:t> </a:t>
            </a:r>
            <a:r>
              <a:rPr lang="en-US" sz="1200" b="0" spc="-5" dirty="0">
                <a:latin typeface="+mn-lt"/>
                <a:cs typeface="Times New Roman" panose="02020603050405020304" pitchFamily="18" charset="0"/>
              </a:rPr>
              <a:t>encompasses the Student File review, Initial Evaluation timelines, and the C</a:t>
            </a:r>
            <a:r>
              <a:rPr lang="en-US" sz="1200" b="0" spc="-5" baseline="0" dirty="0">
                <a:latin typeface="+mn-lt"/>
                <a:cs typeface="Times New Roman" panose="02020603050405020304" pitchFamily="18" charset="0"/>
              </a:rPr>
              <a:t> to B Transition Timelines. All communication and uploads can be viewed here. </a:t>
            </a:r>
            <a:r>
              <a:rPr lang="en-US" sz="1200" b="0" u="sng" spc="-5" baseline="0" dirty="0">
                <a:latin typeface="+mn-lt"/>
                <a:cs typeface="Times New Roman" panose="02020603050405020304" pitchFamily="18" charset="0"/>
              </a:rPr>
              <a:t>Nothing should be uploaded here.</a:t>
            </a:r>
            <a:endParaRPr lang="en-US" sz="1200" b="0" u="sng" dirty="0">
              <a:latin typeface="+mn-lt"/>
              <a:cs typeface="Times New Roman" panose="02020603050405020304" pitchFamily="18" charset="0"/>
            </a:endParaRPr>
          </a:p>
          <a:p>
            <a:endParaRPr lang="en-US" dirty="0"/>
          </a:p>
        </p:txBody>
      </p:sp>
    </p:spTree>
    <p:extLst>
      <p:ext uri="{BB962C8B-B14F-4D97-AF65-F5344CB8AC3E}">
        <p14:creationId xmlns:p14="http://schemas.microsoft.com/office/powerpoint/2010/main" val="419845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5" dirty="0">
                <a:latin typeface="+mn-lt"/>
                <a:cs typeface="Times New Roman" panose="02020603050405020304" pitchFamily="18" charset="0"/>
              </a:rPr>
              <a:t>Student</a:t>
            </a:r>
            <a:r>
              <a:rPr lang="en-US" sz="1200" b="0" spc="-85" baseline="0" dirty="0">
                <a:latin typeface="+mn-lt"/>
                <a:cs typeface="Times New Roman" panose="02020603050405020304" pitchFamily="18" charset="0"/>
              </a:rPr>
              <a:t> </a:t>
            </a:r>
            <a:r>
              <a:rPr lang="en-US" sz="1200" b="0" spc="-85" dirty="0">
                <a:latin typeface="+mn-lt"/>
                <a:cs typeface="Times New Roman" panose="02020603050405020304" pitchFamily="18" charset="0"/>
              </a:rPr>
              <a:t>F</a:t>
            </a:r>
            <a:r>
              <a:rPr lang="en-US" sz="1200" b="0" spc="-5" dirty="0">
                <a:latin typeface="+mn-lt"/>
                <a:cs typeface="Times New Roman" panose="02020603050405020304" pitchFamily="18" charset="0"/>
              </a:rPr>
              <a:t>ile </a:t>
            </a:r>
            <a:r>
              <a:rPr lang="en-US" sz="1200" b="0" spc="-15" dirty="0">
                <a:latin typeface="+mn-lt"/>
                <a:cs typeface="Times New Roman" panose="02020603050405020304" pitchFamily="18" charset="0"/>
              </a:rPr>
              <a:t>Review: </a:t>
            </a:r>
            <a:r>
              <a:rPr lang="en-US" sz="1200" b="0" dirty="0">
                <a:latin typeface="+mn-lt"/>
                <a:cs typeface="Times New Roman" panose="02020603050405020304" pitchFamily="18" charset="0"/>
              </a:rPr>
              <a:t>Contains s</a:t>
            </a:r>
            <a:r>
              <a:rPr lang="en-US" sz="1200" b="0" spc="-5" dirty="0">
                <a:latin typeface="+mn-lt"/>
                <a:cs typeface="Times New Roman" panose="02020603050405020304" pitchFamily="18" charset="0"/>
              </a:rPr>
              <a:t>tudent files selected </a:t>
            </a:r>
            <a:r>
              <a:rPr lang="en-US" sz="1200" b="0" spc="-10" dirty="0">
                <a:latin typeface="+mn-lt"/>
                <a:cs typeface="Times New Roman" panose="02020603050405020304" pitchFamily="18" charset="0"/>
              </a:rPr>
              <a:t>for </a:t>
            </a:r>
            <a:r>
              <a:rPr lang="en-US" sz="1200" b="0" spc="-5" dirty="0">
                <a:latin typeface="+mn-lt"/>
                <a:cs typeface="Times New Roman" panose="02020603050405020304" pitchFamily="18" charset="0"/>
              </a:rPr>
              <a:t>monitoring by the Local Education Agency and the student file documentation uploaded </a:t>
            </a:r>
            <a:r>
              <a:rPr lang="en-US" sz="1200" b="0" spc="-15" dirty="0">
                <a:latin typeface="+mn-lt"/>
                <a:cs typeface="Times New Roman" panose="02020603050405020304" pitchFamily="18" charset="0"/>
              </a:rPr>
              <a:t>by </a:t>
            </a:r>
            <a:r>
              <a:rPr lang="en-US" sz="1200" b="0" dirty="0">
                <a:latin typeface="+mn-lt"/>
                <a:cs typeface="Times New Roman" panose="02020603050405020304" pitchFamily="18" charset="0"/>
              </a:rPr>
              <a:t>the </a:t>
            </a:r>
            <a:r>
              <a:rPr lang="en-US" sz="1200" b="0" spc="-5" dirty="0">
                <a:latin typeface="+mn-lt"/>
                <a:cs typeface="Times New Roman" panose="02020603050405020304" pitchFamily="18" charset="0"/>
              </a:rPr>
              <a:t>district. Any communication and uploads regarding student files can be viewed here. </a:t>
            </a:r>
            <a:r>
              <a:rPr lang="en-US" sz="1200" b="0" u="sng" spc="-5" dirty="0">
                <a:latin typeface="+mn-lt"/>
                <a:cs typeface="Times New Roman" panose="02020603050405020304" pitchFamily="18" charset="0"/>
              </a:rPr>
              <a:t>Upload</a:t>
            </a:r>
            <a:r>
              <a:rPr lang="en-US" sz="1200" b="0" u="sng" spc="-5" baseline="0" dirty="0">
                <a:latin typeface="+mn-lt"/>
                <a:cs typeface="Times New Roman" panose="02020603050405020304" pitchFamily="18" charset="0"/>
              </a:rPr>
              <a:t> documentation related to student files here.</a:t>
            </a:r>
            <a:endParaRPr lang="en-US" sz="1200" b="0" u="sng" spc="-15" dirty="0">
              <a:latin typeface="+mn-lt"/>
              <a:cs typeface="Times New Roman" panose="02020603050405020304" pitchFamily="18" charset="0"/>
            </a:endParaRPr>
          </a:p>
          <a:p>
            <a:endParaRPr lang="en-US" dirty="0"/>
          </a:p>
        </p:txBody>
      </p:sp>
    </p:spTree>
    <p:extLst>
      <p:ext uri="{BB962C8B-B14F-4D97-AF65-F5344CB8AC3E}">
        <p14:creationId xmlns:p14="http://schemas.microsoft.com/office/powerpoint/2010/main" val="188763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hyperlink" Target="https://dese.mo.gov/special-education/compliance/tiered-monitoring-imacs-faqs#yr1"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hyperlink" Target="mailto:secompliance@dese.mo.gov" TargetMode="Externa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71800" y="0"/>
            <a:ext cx="5867400" cy="3320360"/>
          </a:xfrm>
        </p:spPr>
        <p:txBody>
          <a:bodyPr>
            <a:noAutofit/>
          </a:bodyPr>
          <a:lstStyle/>
          <a:p>
            <a:r>
              <a:rPr lang="en-US" sz="2400" b="1" dirty="0"/>
              <a:t>SPECIAL EDUCATION COMPLIANCE  </a:t>
            </a:r>
            <a:br>
              <a:rPr lang="en-US" sz="2400" b="1" dirty="0"/>
            </a:br>
            <a:r>
              <a:rPr lang="en-US" sz="2400" b="1" dirty="0"/>
              <a:t>TIERED MONITORING </a:t>
            </a:r>
            <a:br>
              <a:rPr lang="en-US" sz="2400" b="1" dirty="0"/>
            </a:br>
            <a:r>
              <a:rPr lang="en-US" sz="2400" b="1" dirty="0"/>
              <a:t>SELF-ASSESSMENT YEAR </a:t>
            </a:r>
            <a:br>
              <a:rPr lang="en-US" sz="2400" b="1" dirty="0"/>
            </a:br>
            <a:r>
              <a:rPr lang="en-US" sz="2400" b="1" dirty="0"/>
              <a:t>IMACS TRAINING &amp; GUIDANCE</a:t>
            </a:r>
            <a:br>
              <a:rPr lang="en-US" sz="2400" b="1" dirty="0"/>
            </a:br>
            <a:r>
              <a:rPr lang="en-US" sz="2400" b="1" dirty="0"/>
              <a:t>Cohort 2</a:t>
            </a:r>
          </a:p>
        </p:txBody>
      </p:sp>
      <p:sp>
        <p:nvSpPr>
          <p:cNvPr id="10" name="Text Placeholder 9"/>
          <p:cNvSpPr>
            <a:spLocks noGrp="1"/>
          </p:cNvSpPr>
          <p:nvPr>
            <p:ph type="body" sz="quarter" idx="13"/>
          </p:nvPr>
        </p:nvSpPr>
        <p:spPr>
          <a:xfrm>
            <a:off x="152400" y="4006932"/>
            <a:ext cx="1981200" cy="381000"/>
          </a:xfrm>
        </p:spPr>
        <p:txBody>
          <a:bodyPr/>
          <a:lstStyle/>
          <a:p>
            <a:r>
              <a:rPr lang="en-US" dirty="0"/>
              <a:t>2024</a:t>
            </a:r>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dirty="0"/>
          </a:p>
        </p:txBody>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E52A25-01B5-4F71-A514-2EA9B77C636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Access to IMACS 2.0</a:t>
            </a:r>
          </a:p>
        </p:txBody>
      </p:sp>
      <p:sp>
        <p:nvSpPr>
          <p:cNvPr id="3" name="Content Placeholder 2">
            <a:extLst>
              <a:ext uri="{FF2B5EF4-FFF2-40B4-BE49-F238E27FC236}">
                <a16:creationId xmlns:a16="http://schemas.microsoft.com/office/drawing/2014/main" id="{1EEA8BCC-2705-FA07-2A43-3C76D3674FE4}"/>
              </a:ext>
            </a:extLst>
          </p:cNvPr>
          <p:cNvSpPr>
            <a:spLocks noGrp="1"/>
          </p:cNvSpPr>
          <p:nvPr>
            <p:ph sz="quarter" idx="11"/>
          </p:nvPr>
        </p:nvSpPr>
        <p:spPr/>
        <p:txBody>
          <a:bodyPr>
            <a:normAutofit fontScale="85000" lnSpcReduction="20000"/>
          </a:bodyPr>
          <a:lstStyle/>
          <a:p>
            <a:r>
              <a:rPr lang="en-US" dirty="0"/>
              <a:t>There are two access levels for IMACS 2.0: </a:t>
            </a:r>
          </a:p>
          <a:p>
            <a:r>
              <a:rPr lang="en-US" dirty="0"/>
              <a:t>User Manager </a:t>
            </a:r>
          </a:p>
          <a:p>
            <a:r>
              <a:rPr lang="en-US" dirty="0"/>
              <a:t>User  </a:t>
            </a:r>
          </a:p>
          <a:p>
            <a:endParaRPr lang="en-US" dirty="0"/>
          </a:p>
          <a:p>
            <a:r>
              <a:rPr lang="en-US" b="1" dirty="0"/>
              <a:t>User Manager </a:t>
            </a:r>
            <a:r>
              <a:rPr lang="en-US" dirty="0"/>
              <a:t>access includes permissions to all functionality in IMACS 2.0, including the ability to grant access to Users</a:t>
            </a:r>
          </a:p>
          <a:p>
            <a:endParaRPr lang="en-US" dirty="0"/>
          </a:p>
          <a:p>
            <a:r>
              <a:rPr lang="en-US" b="1" dirty="0"/>
              <a:t>User </a:t>
            </a:r>
            <a:r>
              <a:rPr lang="en-US" dirty="0"/>
              <a:t>access includes permission to view only or update specific modules in IMACS 2.0</a:t>
            </a:r>
          </a:p>
          <a:p>
            <a:endParaRPr lang="en-US" dirty="0"/>
          </a:p>
        </p:txBody>
      </p:sp>
      <p:sp>
        <p:nvSpPr>
          <p:cNvPr id="2" name="Slide Number Placeholder 1">
            <a:extLst>
              <a:ext uri="{FF2B5EF4-FFF2-40B4-BE49-F238E27FC236}">
                <a16:creationId xmlns:a16="http://schemas.microsoft.com/office/drawing/2014/main" id="{D162EA84-5BAE-C005-3A47-CFD74E5B5CAA}"/>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Tree>
    <p:extLst>
      <p:ext uri="{BB962C8B-B14F-4D97-AF65-F5344CB8AC3E}">
        <p14:creationId xmlns:p14="http://schemas.microsoft.com/office/powerpoint/2010/main" val="139164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ABD504-E9FE-CBCB-1429-C884490B283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Logging into IMACS 2.0</a:t>
            </a:r>
          </a:p>
        </p:txBody>
      </p:sp>
      <p:sp>
        <p:nvSpPr>
          <p:cNvPr id="3" name="Content Placeholder 2">
            <a:extLst>
              <a:ext uri="{FF2B5EF4-FFF2-40B4-BE49-F238E27FC236}">
                <a16:creationId xmlns:a16="http://schemas.microsoft.com/office/drawing/2014/main" id="{B2111422-4FB1-D8FE-FA26-D5B26BAB772F}"/>
              </a:ext>
            </a:extLst>
          </p:cNvPr>
          <p:cNvSpPr>
            <a:spLocks noGrp="1"/>
          </p:cNvSpPr>
          <p:nvPr>
            <p:ph sz="quarter" idx="11"/>
          </p:nvPr>
        </p:nvSpPr>
        <p:spPr>
          <a:xfrm>
            <a:off x="152400" y="819150"/>
            <a:ext cx="8839200" cy="762000"/>
          </a:xfrm>
        </p:spPr>
        <p:txBody>
          <a:bodyPr>
            <a:normAutofit fontScale="85000" lnSpcReduction="20000"/>
          </a:bodyPr>
          <a:lstStyle/>
          <a:p>
            <a:r>
              <a:rPr lang="en-US" dirty="0"/>
              <a:t>Once you have been granted user access, you can log into IMACS 2.0.</a:t>
            </a:r>
          </a:p>
        </p:txBody>
      </p:sp>
      <p:pic>
        <p:nvPicPr>
          <p:cNvPr id="6" name="Picture 5" descr="Screenshot of the DESE Applications Sign-In page.">
            <a:extLst>
              <a:ext uri="{FF2B5EF4-FFF2-40B4-BE49-F238E27FC236}">
                <a16:creationId xmlns:a16="http://schemas.microsoft.com/office/drawing/2014/main" id="{BF8AD50F-61C5-78BF-BA72-4E9ADE2755FC}"/>
              </a:ext>
            </a:extLst>
          </p:cNvPr>
          <p:cNvPicPr>
            <a:picLocks noChangeAspect="1"/>
          </p:cNvPicPr>
          <p:nvPr/>
        </p:nvPicPr>
        <p:blipFill>
          <a:blip r:embed="rId2"/>
          <a:stretch>
            <a:fillRect/>
          </a:stretch>
        </p:blipFill>
        <p:spPr>
          <a:xfrm>
            <a:off x="2438400" y="1247244"/>
            <a:ext cx="5200896" cy="3881591"/>
          </a:xfrm>
          <a:prstGeom prst="rect">
            <a:avLst/>
          </a:prstGeom>
        </p:spPr>
      </p:pic>
      <p:sp>
        <p:nvSpPr>
          <p:cNvPr id="2" name="Slide Number Placeholder 1">
            <a:extLst>
              <a:ext uri="{FF2B5EF4-FFF2-40B4-BE49-F238E27FC236}">
                <a16:creationId xmlns:a16="http://schemas.microsoft.com/office/drawing/2014/main" id="{B7569C5C-09A2-9FDE-BBBF-5FB91F0AE38B}"/>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Tree>
    <p:extLst>
      <p:ext uri="{BB962C8B-B14F-4D97-AF65-F5344CB8AC3E}">
        <p14:creationId xmlns:p14="http://schemas.microsoft.com/office/powerpoint/2010/main" val="101675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9C312D-CB55-232A-65E7-78BBA2A153C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After Logging In: Menu</a:t>
            </a:r>
          </a:p>
        </p:txBody>
      </p:sp>
      <p:sp>
        <p:nvSpPr>
          <p:cNvPr id="3" name="Content Placeholder 2">
            <a:extLst>
              <a:ext uri="{FF2B5EF4-FFF2-40B4-BE49-F238E27FC236}">
                <a16:creationId xmlns:a16="http://schemas.microsoft.com/office/drawing/2014/main" id="{A321BB00-0E41-10C2-5473-25E7E79CAD53}"/>
              </a:ext>
            </a:extLst>
          </p:cNvPr>
          <p:cNvSpPr>
            <a:spLocks noGrp="1"/>
          </p:cNvSpPr>
          <p:nvPr>
            <p:ph sz="quarter" idx="11"/>
          </p:nvPr>
        </p:nvSpPr>
        <p:spPr>
          <a:xfrm>
            <a:off x="152400" y="819150"/>
            <a:ext cx="8839200" cy="762000"/>
          </a:xfrm>
        </p:spPr>
        <p:txBody>
          <a:bodyPr>
            <a:normAutofit fontScale="77500" lnSpcReduction="20000"/>
          </a:bodyPr>
          <a:lstStyle/>
          <a:p>
            <a:r>
              <a:rPr lang="en-US" dirty="0"/>
              <a:t>Local Education Agency will be taken to the DESE Applications menu page. Click on Special Education IMACS 2.0. </a:t>
            </a:r>
          </a:p>
        </p:txBody>
      </p:sp>
      <p:pic>
        <p:nvPicPr>
          <p:cNvPr id="6" name="Picture 5" descr="Screenshot of the Application Menu with the public and secure links you have access to once you sign into the DESE Application.">
            <a:extLst>
              <a:ext uri="{FF2B5EF4-FFF2-40B4-BE49-F238E27FC236}">
                <a16:creationId xmlns:a16="http://schemas.microsoft.com/office/drawing/2014/main" id="{6934BDAA-E36D-EE95-40BC-E2555B4ADC66}"/>
              </a:ext>
            </a:extLst>
          </p:cNvPr>
          <p:cNvPicPr>
            <a:picLocks noChangeAspect="1"/>
          </p:cNvPicPr>
          <p:nvPr/>
        </p:nvPicPr>
        <p:blipFill>
          <a:blip r:embed="rId3"/>
          <a:stretch>
            <a:fillRect/>
          </a:stretch>
        </p:blipFill>
        <p:spPr>
          <a:xfrm>
            <a:off x="848297" y="1581150"/>
            <a:ext cx="6619303" cy="3355346"/>
          </a:xfrm>
          <a:prstGeom prst="rect">
            <a:avLst/>
          </a:prstGeom>
        </p:spPr>
      </p:pic>
      <p:sp>
        <p:nvSpPr>
          <p:cNvPr id="2" name="Slide Number Placeholder 1">
            <a:extLst>
              <a:ext uri="{FF2B5EF4-FFF2-40B4-BE49-F238E27FC236}">
                <a16:creationId xmlns:a16="http://schemas.microsoft.com/office/drawing/2014/main" id="{74B94810-8277-6072-9E49-0CAF27390AD2}"/>
              </a:ext>
            </a:extLst>
          </p:cNvPr>
          <p:cNvSpPr>
            <a:spLocks noGrp="1"/>
          </p:cNvSpPr>
          <p:nvPr>
            <p:ph type="sldNum" sz="quarter" idx="4"/>
          </p:nvPr>
        </p:nvSpPr>
        <p:spPr/>
        <p:txBody>
          <a:bodyPr/>
          <a:lstStyle/>
          <a:p>
            <a:fld id="{3B745311-16E5-4BEF-BFE6-36758A3427EB}" type="slidenum">
              <a:rPr lang="en-US" smtClean="0"/>
              <a:pPr/>
              <a:t>12</a:t>
            </a:fld>
            <a:endParaRPr lang="en-US" dirty="0"/>
          </a:p>
        </p:txBody>
      </p:sp>
    </p:spTree>
    <p:extLst>
      <p:ext uri="{BB962C8B-B14F-4D97-AF65-F5344CB8AC3E}">
        <p14:creationId xmlns:p14="http://schemas.microsoft.com/office/powerpoint/2010/main" val="415531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C3C3F7-EE62-34AE-A47A-96826B5ED9C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IMACS Monitoring School Year</a:t>
            </a:r>
          </a:p>
        </p:txBody>
      </p:sp>
      <p:pic>
        <p:nvPicPr>
          <p:cNvPr id="6" name="Content Placeholder 5">
            <a:extLst>
              <a:ext uri="{FF2B5EF4-FFF2-40B4-BE49-F238E27FC236}">
                <a16:creationId xmlns:a16="http://schemas.microsoft.com/office/drawing/2014/main" id="{83FEF99D-24A8-8AC8-A7C1-720AC18F7ACB}"/>
              </a:ext>
              <a:ext uri="{C183D7F6-B498-43B3-948B-1728B52AA6E4}">
                <adec:decorative xmlns:adec="http://schemas.microsoft.com/office/drawing/2017/decorative" val="1"/>
              </a:ext>
            </a:extLst>
          </p:cNvPr>
          <p:cNvPicPr>
            <a:picLocks noGrp="1" noChangeAspect="1"/>
          </p:cNvPicPr>
          <p:nvPr>
            <p:ph sz="quarter" idx="11"/>
          </p:nvPr>
        </p:nvPicPr>
        <p:blipFill rotWithShape="1">
          <a:blip r:embed="rId2"/>
          <a:srcRect l="3640" r="24354"/>
          <a:stretch/>
        </p:blipFill>
        <p:spPr>
          <a:xfrm>
            <a:off x="838200" y="928163"/>
            <a:ext cx="6934200" cy="3287173"/>
          </a:xfrm>
          <a:prstGeom prst="rect">
            <a:avLst/>
          </a:prstGeom>
        </p:spPr>
      </p:pic>
      <p:sp>
        <p:nvSpPr>
          <p:cNvPr id="2" name="Slide Number Placeholder 1">
            <a:extLst>
              <a:ext uri="{FF2B5EF4-FFF2-40B4-BE49-F238E27FC236}">
                <a16:creationId xmlns:a16="http://schemas.microsoft.com/office/drawing/2014/main" id="{CD6ABA15-632E-31F7-6C95-BEE95ED918BC}"/>
              </a:ext>
            </a:extLst>
          </p:cNvPr>
          <p:cNvSpPr>
            <a:spLocks noGrp="1"/>
          </p:cNvSpPr>
          <p:nvPr>
            <p:ph type="sldNum" sz="quarter" idx="4"/>
          </p:nvPr>
        </p:nvSpPr>
        <p:spPr/>
        <p:txBody>
          <a:bodyPr/>
          <a:lstStyle/>
          <a:p>
            <a:fld id="{3B745311-16E5-4BEF-BFE6-36758A3427EB}" type="slidenum">
              <a:rPr lang="en-US" smtClean="0"/>
              <a:pPr/>
              <a:t>13</a:t>
            </a:fld>
            <a:endParaRPr lang="en-US" dirty="0"/>
          </a:p>
        </p:txBody>
      </p:sp>
    </p:spTree>
    <p:extLst>
      <p:ext uri="{BB962C8B-B14F-4D97-AF65-F5344CB8AC3E}">
        <p14:creationId xmlns:p14="http://schemas.microsoft.com/office/powerpoint/2010/main" val="84017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7E579-0276-029D-C34F-5DE016EB044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Local Education Agency Home Page in IMACS 2.0</a:t>
            </a:r>
          </a:p>
        </p:txBody>
      </p:sp>
      <p:pic>
        <p:nvPicPr>
          <p:cNvPr id="6" name="Content Placeholder 5" descr="Screenshot of the LEA homepage once IMACS2.0 is entered into. The screenshot shows Search Assignments and Assignments List.">
            <a:extLst>
              <a:ext uri="{FF2B5EF4-FFF2-40B4-BE49-F238E27FC236}">
                <a16:creationId xmlns:a16="http://schemas.microsoft.com/office/drawing/2014/main" id="{37D52BD8-39A3-9CB7-DFF9-FA62097B2A41}"/>
              </a:ext>
            </a:extLst>
          </p:cNvPr>
          <p:cNvPicPr>
            <a:picLocks noGrp="1" noChangeAspect="1"/>
          </p:cNvPicPr>
          <p:nvPr>
            <p:ph sz="quarter" idx="11"/>
          </p:nvPr>
        </p:nvPicPr>
        <p:blipFill>
          <a:blip r:embed="rId2"/>
          <a:stretch>
            <a:fillRect/>
          </a:stretch>
        </p:blipFill>
        <p:spPr>
          <a:xfrm>
            <a:off x="1229868" y="1504950"/>
            <a:ext cx="6684264" cy="3601744"/>
          </a:xfrm>
          <a:prstGeom prst="rect">
            <a:avLst/>
          </a:prstGeom>
        </p:spPr>
      </p:pic>
      <p:sp>
        <p:nvSpPr>
          <p:cNvPr id="9" name="Down Arrow Callout 12">
            <a:extLst>
              <a:ext uri="{FF2B5EF4-FFF2-40B4-BE49-F238E27FC236}">
                <a16:creationId xmlns:a16="http://schemas.microsoft.com/office/drawing/2014/main" id="{EA9A07C4-534D-8128-92BF-BBC8FE8C6CE1}"/>
              </a:ext>
            </a:extLst>
          </p:cNvPr>
          <p:cNvSpPr/>
          <p:nvPr/>
        </p:nvSpPr>
        <p:spPr>
          <a:xfrm>
            <a:off x="1524000" y="629297"/>
            <a:ext cx="1752600" cy="968046"/>
          </a:xfrm>
          <a:prstGeom prst="down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solidFill>
                  <a:sysClr val="windowText" lastClr="000000"/>
                </a:solidFill>
              </a:rPr>
              <a:t>Choose the correct year 2024-25</a:t>
            </a:r>
          </a:p>
        </p:txBody>
      </p:sp>
      <p:sp>
        <p:nvSpPr>
          <p:cNvPr id="2" name="Slide Number Placeholder 1">
            <a:extLst>
              <a:ext uri="{FF2B5EF4-FFF2-40B4-BE49-F238E27FC236}">
                <a16:creationId xmlns:a16="http://schemas.microsoft.com/office/drawing/2014/main" id="{3D098BA5-B3EC-FCDA-5125-12527603172E}"/>
              </a:ext>
            </a:extLst>
          </p:cNvPr>
          <p:cNvSpPr>
            <a:spLocks noGrp="1"/>
          </p:cNvSpPr>
          <p:nvPr>
            <p:ph type="sldNum" sz="quarter" idx="4"/>
          </p:nvPr>
        </p:nvSpPr>
        <p:spPr/>
        <p:txBody>
          <a:bodyPr/>
          <a:lstStyle/>
          <a:p>
            <a:fld id="{3B745311-16E5-4BEF-BFE6-36758A3427EB}" type="slidenum">
              <a:rPr lang="en-US" smtClean="0"/>
              <a:pPr/>
              <a:t>14</a:t>
            </a:fld>
            <a:endParaRPr lang="en-US" dirty="0"/>
          </a:p>
        </p:txBody>
      </p:sp>
    </p:spTree>
    <p:extLst>
      <p:ext uri="{BB962C8B-B14F-4D97-AF65-F5344CB8AC3E}">
        <p14:creationId xmlns:p14="http://schemas.microsoft.com/office/powerpoint/2010/main" val="153200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B8765D-6C9C-A5A0-A0D9-B608D9904ACF}"/>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Monitoring Process</a:t>
            </a:r>
          </a:p>
        </p:txBody>
      </p:sp>
      <p:grpSp>
        <p:nvGrpSpPr>
          <p:cNvPr id="6" name="Group 5" descr="The Monitoring Process has three initial parts under the umbrella of Monitoring Module. The first being Student File Review. Initial Evaluation Timelines and C to B Transition Timelines.">
            <a:extLst>
              <a:ext uri="{FF2B5EF4-FFF2-40B4-BE49-F238E27FC236}">
                <a16:creationId xmlns:a16="http://schemas.microsoft.com/office/drawing/2014/main" id="{2E3FFF58-5D53-B776-8591-BC79B5784A10}"/>
              </a:ext>
            </a:extLst>
          </p:cNvPr>
          <p:cNvGrpSpPr/>
          <p:nvPr/>
        </p:nvGrpSpPr>
        <p:grpSpPr>
          <a:xfrm>
            <a:off x="1295400" y="796326"/>
            <a:ext cx="7067549" cy="4126230"/>
            <a:chOff x="2377342" y="866775"/>
            <a:chExt cx="7690583" cy="4838700"/>
          </a:xfrm>
        </p:grpSpPr>
        <p:pic>
          <p:nvPicPr>
            <p:cNvPr id="7" name="Picture 6" descr="Umbrella Clipart Free Stock Photo - Public Domain Pictures">
              <a:extLst>
                <a:ext uri="{FF2B5EF4-FFF2-40B4-BE49-F238E27FC236}">
                  <a16:creationId xmlns:a16="http://schemas.microsoft.com/office/drawing/2014/main" id="{2E8363CE-4294-7556-5FBE-5D2DB104E8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52"/>
            <a:stretch/>
          </p:blipFill>
          <p:spPr>
            <a:xfrm>
              <a:off x="3000375" y="866775"/>
              <a:ext cx="6715125" cy="4838700"/>
            </a:xfrm>
            <a:prstGeom prst="rect">
              <a:avLst/>
            </a:prstGeom>
            <a:blipFill dpi="0" rotWithShape="1">
              <a:blip r:embed="rId4">
                <a:alphaModFix amt="0"/>
              </a:blip>
              <a:srcRect/>
              <a:tile tx="0" ty="0" sx="100000" sy="100000" flip="none" algn="tl"/>
            </a:blipFill>
          </p:spPr>
        </p:pic>
        <p:grpSp>
          <p:nvGrpSpPr>
            <p:cNvPr id="8" name="Group 7">
              <a:extLst>
                <a:ext uri="{FF2B5EF4-FFF2-40B4-BE49-F238E27FC236}">
                  <a16:creationId xmlns:a16="http://schemas.microsoft.com/office/drawing/2014/main" id="{FED84350-5D8D-6374-49C7-2EDBAA11D9B4}"/>
                </a:ext>
              </a:extLst>
            </p:cNvPr>
            <p:cNvGrpSpPr/>
            <p:nvPr/>
          </p:nvGrpSpPr>
          <p:grpSpPr>
            <a:xfrm>
              <a:off x="2377342" y="1743074"/>
              <a:ext cx="7690583" cy="2881016"/>
              <a:chOff x="2377342" y="1743074"/>
              <a:chExt cx="7690583" cy="2881016"/>
            </a:xfrm>
          </p:grpSpPr>
          <p:sp>
            <p:nvSpPr>
              <p:cNvPr id="9" name="TextBox 8">
                <a:extLst>
                  <a:ext uri="{FF2B5EF4-FFF2-40B4-BE49-F238E27FC236}">
                    <a16:creationId xmlns:a16="http://schemas.microsoft.com/office/drawing/2014/main" id="{3B14786B-E52C-F4E2-BFE5-9011CB763D7B}"/>
                  </a:ext>
                </a:extLst>
              </p:cNvPr>
              <p:cNvSpPr txBox="1"/>
              <p:nvPr/>
            </p:nvSpPr>
            <p:spPr>
              <a:xfrm>
                <a:off x="3362326" y="3200400"/>
                <a:ext cx="3276600" cy="461665"/>
              </a:xfrm>
              <a:prstGeom prst="rect">
                <a:avLst/>
              </a:prstGeom>
              <a:noFill/>
            </p:spPr>
            <p:txBody>
              <a:bodyPr wrap="square" rtlCol="0">
                <a:spAutoFit/>
              </a:bodyPr>
              <a:lstStyle/>
              <a:p>
                <a:pPr algn="ctr"/>
                <a:r>
                  <a:rPr lang="en-US" sz="2400" b="1" dirty="0">
                    <a:solidFill>
                      <a:srgbClr val="7030A0"/>
                    </a:solidFill>
                  </a:rPr>
                  <a:t>Student File Review</a:t>
                </a:r>
              </a:p>
            </p:txBody>
          </p:sp>
          <p:sp>
            <p:nvSpPr>
              <p:cNvPr id="10" name="TextBox 9">
                <a:extLst>
                  <a:ext uri="{FF2B5EF4-FFF2-40B4-BE49-F238E27FC236}">
                    <a16:creationId xmlns:a16="http://schemas.microsoft.com/office/drawing/2014/main" id="{5F8D295A-A8F7-767B-D75A-1EDB8A9EF153}"/>
                  </a:ext>
                </a:extLst>
              </p:cNvPr>
              <p:cNvSpPr txBox="1"/>
              <p:nvPr/>
            </p:nvSpPr>
            <p:spPr>
              <a:xfrm>
                <a:off x="4457701" y="1743074"/>
                <a:ext cx="3724274" cy="523220"/>
              </a:xfrm>
              <a:prstGeom prst="rect">
                <a:avLst/>
              </a:prstGeom>
              <a:noFill/>
            </p:spPr>
            <p:txBody>
              <a:bodyPr wrap="square" rtlCol="0">
                <a:spAutoFit/>
              </a:bodyPr>
              <a:lstStyle/>
              <a:p>
                <a:pPr algn="ctr"/>
                <a:r>
                  <a:rPr lang="en-US" sz="2800" b="1" dirty="0">
                    <a:solidFill>
                      <a:schemeClr val="bg1"/>
                    </a:solidFill>
                  </a:rPr>
                  <a:t>Monitoring Module</a:t>
                </a:r>
              </a:p>
            </p:txBody>
          </p:sp>
          <p:sp>
            <p:nvSpPr>
              <p:cNvPr id="11" name="TextBox 10">
                <a:extLst>
                  <a:ext uri="{FF2B5EF4-FFF2-40B4-BE49-F238E27FC236}">
                    <a16:creationId xmlns:a16="http://schemas.microsoft.com/office/drawing/2014/main" id="{0BF4022F-FE2A-8B31-0B3B-0E09631D2F8A}"/>
                  </a:ext>
                </a:extLst>
              </p:cNvPr>
              <p:cNvSpPr txBox="1"/>
              <p:nvPr/>
            </p:nvSpPr>
            <p:spPr>
              <a:xfrm>
                <a:off x="6172200" y="3657600"/>
                <a:ext cx="3895725" cy="461665"/>
              </a:xfrm>
              <a:prstGeom prst="rect">
                <a:avLst/>
              </a:prstGeom>
              <a:noFill/>
            </p:spPr>
            <p:txBody>
              <a:bodyPr wrap="square" rtlCol="0">
                <a:spAutoFit/>
              </a:bodyPr>
              <a:lstStyle/>
              <a:p>
                <a:pPr algn="ctr"/>
                <a:r>
                  <a:rPr lang="en-US" sz="2400" b="1" dirty="0">
                    <a:solidFill>
                      <a:srgbClr val="C00000"/>
                    </a:solidFill>
                  </a:rPr>
                  <a:t>Initial Evaluation Timelines</a:t>
                </a:r>
              </a:p>
            </p:txBody>
          </p:sp>
          <p:sp>
            <p:nvSpPr>
              <p:cNvPr id="12" name="TextBox 11">
                <a:extLst>
                  <a:ext uri="{FF2B5EF4-FFF2-40B4-BE49-F238E27FC236}">
                    <a16:creationId xmlns:a16="http://schemas.microsoft.com/office/drawing/2014/main" id="{5DB78DA7-B8C0-1915-2DF1-867F4987CD0C}"/>
                  </a:ext>
                </a:extLst>
              </p:cNvPr>
              <p:cNvSpPr txBox="1"/>
              <p:nvPr/>
            </p:nvSpPr>
            <p:spPr>
              <a:xfrm>
                <a:off x="2377342" y="4162426"/>
                <a:ext cx="3867150" cy="461664"/>
              </a:xfrm>
              <a:prstGeom prst="rect">
                <a:avLst/>
              </a:prstGeom>
              <a:noFill/>
            </p:spPr>
            <p:txBody>
              <a:bodyPr wrap="square" rtlCol="0">
                <a:spAutoFit/>
              </a:bodyPr>
              <a:lstStyle/>
              <a:p>
                <a:pPr algn="ctr"/>
                <a:r>
                  <a:rPr lang="en-US" sz="2400" b="1" dirty="0">
                    <a:solidFill>
                      <a:srgbClr val="04CE12"/>
                    </a:solidFill>
                  </a:rPr>
                  <a:t>C to B Transition Timelines</a:t>
                </a:r>
              </a:p>
            </p:txBody>
          </p:sp>
        </p:grpSp>
      </p:grpSp>
      <p:sp>
        <p:nvSpPr>
          <p:cNvPr id="2" name="Slide Number Placeholder 1">
            <a:extLst>
              <a:ext uri="{FF2B5EF4-FFF2-40B4-BE49-F238E27FC236}">
                <a16:creationId xmlns:a16="http://schemas.microsoft.com/office/drawing/2014/main" id="{61696831-6258-5C13-FDC7-4D649E24620C}"/>
              </a:ext>
            </a:extLst>
          </p:cNvPr>
          <p:cNvSpPr>
            <a:spLocks noGrp="1"/>
          </p:cNvSpPr>
          <p:nvPr>
            <p:ph type="sldNum" sz="quarter" idx="4"/>
          </p:nvPr>
        </p:nvSpPr>
        <p:spPr/>
        <p:txBody>
          <a:bodyPr/>
          <a:lstStyle/>
          <a:p>
            <a:fld id="{3B745311-16E5-4BEF-BFE6-36758A3427EB}" type="slidenum">
              <a:rPr lang="en-US" smtClean="0"/>
              <a:pPr/>
              <a:t>15</a:t>
            </a:fld>
            <a:endParaRPr lang="en-US" dirty="0"/>
          </a:p>
        </p:txBody>
      </p:sp>
    </p:spTree>
    <p:extLst>
      <p:ext uri="{BB962C8B-B14F-4D97-AF65-F5344CB8AC3E}">
        <p14:creationId xmlns:p14="http://schemas.microsoft.com/office/powerpoint/2010/main" val="383202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42D78A-9220-3E65-FDF2-A4768638693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Assignments</a:t>
            </a:r>
            <a:r>
              <a:rPr kumimoji="0" lang="en-US" sz="3200" b="0" i="0" u="none" strike="noStrike" kern="1200" cap="none" spc="-125" normalizeH="0" baseline="0" noProof="0" dirty="0">
                <a:ln>
                  <a:noFill/>
                </a:ln>
                <a:solidFill>
                  <a:schemeClr val="bg1"/>
                </a:solidFill>
                <a:effectLst/>
                <a:uLnTx/>
                <a:uFillTx/>
                <a:latin typeface="+mn-lt"/>
                <a:ea typeface="+mn-ea"/>
                <a:cs typeface="Times New Roman" panose="02020603050405020304" pitchFamily="18" charset="0"/>
              </a:rPr>
              <a:t> </a:t>
            </a: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List</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6" name="object 5">
            <a:extLst>
              <a:ext uri="{FF2B5EF4-FFF2-40B4-BE49-F238E27FC236}">
                <a16:creationId xmlns:a16="http://schemas.microsoft.com/office/drawing/2014/main" id="{FB25CADF-54EB-D30F-1B62-9A276D6C9D0D}"/>
              </a:ext>
            </a:extLst>
          </p:cNvPr>
          <p:cNvGraphicFramePr>
            <a:graphicFrameLocks noGrp="1"/>
          </p:cNvGraphicFramePr>
          <p:nvPr>
            <p:extLst>
              <p:ext uri="{D42A27DB-BD31-4B8C-83A1-F6EECF244321}">
                <p14:modId xmlns:p14="http://schemas.microsoft.com/office/powerpoint/2010/main" val="117573163"/>
              </p:ext>
            </p:extLst>
          </p:nvPr>
        </p:nvGraphicFramePr>
        <p:xfrm>
          <a:off x="231775" y="1878159"/>
          <a:ext cx="8680450" cy="3025775"/>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2523111">
                <a:tc>
                  <a:txBody>
                    <a:bodyPr/>
                    <a:lstStyle/>
                    <a:p>
                      <a:pPr marL="97790">
                        <a:lnSpc>
                          <a:spcPct val="100000"/>
                        </a:lnSpc>
                        <a:spcBef>
                          <a:spcPts val="305"/>
                        </a:spcBef>
                      </a:pPr>
                      <a:r>
                        <a:rPr sz="2800" b="0" spc="-5" dirty="0">
                          <a:latin typeface="+mn-lt"/>
                          <a:cs typeface="Times New Roman" panose="02020603050405020304" pitchFamily="18" charset="0"/>
                        </a:rPr>
                        <a:t>Monitoring</a:t>
                      </a:r>
                      <a:r>
                        <a:rPr sz="2800" b="0" spc="-60" dirty="0">
                          <a:latin typeface="+mn-lt"/>
                          <a:cs typeface="Times New Roman" panose="02020603050405020304" pitchFamily="18" charset="0"/>
                        </a:rPr>
                        <a:t> </a:t>
                      </a:r>
                      <a:r>
                        <a:rPr sz="2800" b="0" spc="-5" dirty="0">
                          <a:latin typeface="+mn-lt"/>
                          <a:cs typeface="Times New Roman" panose="02020603050405020304" pitchFamily="18" charset="0"/>
                        </a:rPr>
                        <a:t>Module</a:t>
                      </a:r>
                      <a:endParaRPr sz="2800" b="0" dirty="0">
                        <a:latin typeface="+mn-lt"/>
                        <a:cs typeface="Times New Roman" panose="02020603050405020304" pitchFamily="18" charset="0"/>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CEDDCD"/>
                    </a:solidFill>
                  </a:tcPr>
                </a:tc>
                <a:tc>
                  <a:txBody>
                    <a:bodyPr/>
                    <a:lstStyle/>
                    <a:p>
                      <a:pPr marL="97790" marR="90805">
                        <a:lnSpc>
                          <a:spcPct val="100000"/>
                        </a:lnSpc>
                        <a:spcBef>
                          <a:spcPts val="305"/>
                        </a:spcBef>
                      </a:pPr>
                      <a:r>
                        <a:rPr lang="en-US" sz="2800" b="0" dirty="0">
                          <a:latin typeface="+mn-lt"/>
                          <a:cs typeface="Times New Roman" panose="02020603050405020304" pitchFamily="18" charset="0"/>
                        </a:rPr>
                        <a:t>This is the overarching layer of the tiered monitoring process, which encompasses the Student File review, Initial Evaluation timelines, and the C to B Transition Timelines. All communication and uploads can be viewed here, but nothing</a:t>
                      </a:r>
                      <a:r>
                        <a:rPr lang="en-US" sz="2800" b="0" u="sng" spc="-5" baseline="0" dirty="0">
                          <a:latin typeface="+mn-lt"/>
                          <a:cs typeface="Times New Roman" panose="02020603050405020304" pitchFamily="18" charset="0"/>
                        </a:rPr>
                        <a:t> should be uploaded here.</a:t>
                      </a:r>
                      <a:endParaRPr sz="2800" b="0" u="sng"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bl>
          </a:graphicData>
        </a:graphic>
      </p:graphicFrame>
      <p:sp>
        <p:nvSpPr>
          <p:cNvPr id="3" name="Content Placeholder 2">
            <a:extLst>
              <a:ext uri="{FF2B5EF4-FFF2-40B4-BE49-F238E27FC236}">
                <a16:creationId xmlns:a16="http://schemas.microsoft.com/office/drawing/2014/main" id="{C53E5C5B-0A3C-EA58-3A6B-F3BD8EF4171B}"/>
              </a:ext>
            </a:extLst>
          </p:cNvPr>
          <p:cNvSpPr>
            <a:spLocks noGrp="1"/>
          </p:cNvSpPr>
          <p:nvPr>
            <p:ph sz="quarter" idx="11"/>
          </p:nvPr>
        </p:nvSpPr>
        <p:spPr>
          <a:xfrm>
            <a:off x="152400" y="819150"/>
            <a:ext cx="8839200" cy="869156"/>
          </a:xfrm>
        </p:spPr>
        <p:txBody>
          <a:bodyPr>
            <a:normAutofit fontScale="92500" lnSpcReduction="20000"/>
          </a:bodyPr>
          <a:lstStyle/>
          <a:p>
            <a:r>
              <a:rPr lang="en-US" sz="3200" spc="-5" dirty="0">
                <a:cs typeface="Times New Roman" panose="02020603050405020304" pitchFamily="18" charset="0"/>
              </a:rPr>
              <a:t>The </a:t>
            </a:r>
            <a:r>
              <a:rPr lang="en-US" sz="3200" spc="-20" dirty="0">
                <a:cs typeface="Times New Roman" panose="02020603050405020304" pitchFamily="18" charset="0"/>
              </a:rPr>
              <a:t>Assignments List gives links to each part of the process.</a:t>
            </a:r>
            <a:endParaRPr lang="en-US" sz="3200" dirty="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5F0038F0-8AEF-9551-26D6-ECA54FC2C866}"/>
              </a:ext>
            </a:extLst>
          </p:cNvPr>
          <p:cNvSpPr>
            <a:spLocks noGrp="1"/>
          </p:cNvSpPr>
          <p:nvPr>
            <p:ph type="sldNum" sz="quarter" idx="4"/>
          </p:nvPr>
        </p:nvSpPr>
        <p:spPr/>
        <p:txBody>
          <a:bodyPr/>
          <a:lstStyle/>
          <a:p>
            <a:fld id="{3B745311-16E5-4BEF-BFE6-36758A3427EB}" type="slidenum">
              <a:rPr lang="en-US" smtClean="0"/>
              <a:pPr/>
              <a:t>16</a:t>
            </a:fld>
            <a:endParaRPr lang="en-US" dirty="0"/>
          </a:p>
        </p:txBody>
      </p:sp>
    </p:spTree>
    <p:extLst>
      <p:ext uri="{BB962C8B-B14F-4D97-AF65-F5344CB8AC3E}">
        <p14:creationId xmlns:p14="http://schemas.microsoft.com/office/powerpoint/2010/main" val="379200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A1899B-0772-B0A8-FBCB-14FFFD88057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Assignments List, Continued</a:t>
            </a:r>
          </a:p>
        </p:txBody>
      </p:sp>
      <p:graphicFrame>
        <p:nvGraphicFramePr>
          <p:cNvPr id="6" name="object 5">
            <a:extLst>
              <a:ext uri="{FF2B5EF4-FFF2-40B4-BE49-F238E27FC236}">
                <a16:creationId xmlns:a16="http://schemas.microsoft.com/office/drawing/2014/main" id="{B56A2653-D3F1-93F0-59F6-2EDFEA802536}"/>
              </a:ext>
            </a:extLst>
          </p:cNvPr>
          <p:cNvGraphicFramePr>
            <a:graphicFrameLocks noGrp="1"/>
          </p:cNvGraphicFramePr>
          <p:nvPr>
            <p:ph sz="quarter" idx="11"/>
            <p:extLst>
              <p:ext uri="{D42A27DB-BD31-4B8C-83A1-F6EECF244321}">
                <p14:modId xmlns:p14="http://schemas.microsoft.com/office/powerpoint/2010/main" val="1179545823"/>
              </p:ext>
            </p:extLst>
          </p:nvPr>
        </p:nvGraphicFramePr>
        <p:xfrm>
          <a:off x="152400" y="819150"/>
          <a:ext cx="8680450" cy="3591269"/>
        </p:xfrm>
        <a:graphic>
          <a:graphicData uri="http://schemas.openxmlformats.org/drawingml/2006/table">
            <a:tbl>
              <a:tblPr firstRow="1" bandRow="1">
                <a:tableStyleId>{2D5ABB26-0587-4C30-8999-92F81FD0307C}</a:tableStyleId>
              </a:tblPr>
              <a:tblGrid>
                <a:gridCol w="2451418">
                  <a:extLst>
                    <a:ext uri="{9D8B030D-6E8A-4147-A177-3AD203B41FA5}">
                      <a16:colId xmlns:a16="http://schemas.microsoft.com/office/drawing/2014/main" val="20000"/>
                    </a:ext>
                  </a:extLst>
                </a:gridCol>
                <a:gridCol w="6229032">
                  <a:extLst>
                    <a:ext uri="{9D8B030D-6E8A-4147-A177-3AD203B41FA5}">
                      <a16:colId xmlns:a16="http://schemas.microsoft.com/office/drawing/2014/main" val="20001"/>
                    </a:ext>
                  </a:extLst>
                </a:gridCol>
              </a:tblGrid>
              <a:tr h="3591269">
                <a:tc>
                  <a:txBody>
                    <a:bodyPr/>
                    <a:lstStyle/>
                    <a:p>
                      <a:pPr marL="97790" marR="831215" indent="0">
                        <a:lnSpc>
                          <a:spcPct val="100000"/>
                        </a:lnSpc>
                        <a:spcBef>
                          <a:spcPts val="305"/>
                        </a:spcBef>
                        <a:buNone/>
                        <a:tabLst>
                          <a:tab pos="293370" algn="l"/>
                        </a:tabLst>
                      </a:pPr>
                      <a:r>
                        <a:rPr sz="2800" b="0" spc="-5" dirty="0">
                          <a:latin typeface="+mn-lt"/>
                          <a:cs typeface="Times New Roman" panose="02020603050405020304" pitchFamily="18" charset="0"/>
                        </a:rPr>
                        <a:t>Student</a:t>
                      </a:r>
                      <a:r>
                        <a:rPr lang="en-US" sz="2800" b="0" spc="-85" baseline="0" dirty="0">
                          <a:latin typeface="+mn-lt"/>
                          <a:cs typeface="Times New Roman" panose="02020603050405020304" pitchFamily="18" charset="0"/>
                        </a:rPr>
                        <a:t> </a:t>
                      </a:r>
                      <a:r>
                        <a:rPr lang="en-US" sz="2800" b="0" spc="-85" dirty="0">
                          <a:latin typeface="+mn-lt"/>
                          <a:cs typeface="Times New Roman" panose="02020603050405020304" pitchFamily="18" charset="0"/>
                        </a:rPr>
                        <a:t>F</a:t>
                      </a:r>
                      <a:r>
                        <a:rPr sz="2800" b="0" spc="-5" dirty="0">
                          <a:latin typeface="+mn-lt"/>
                          <a:cs typeface="Times New Roman" panose="02020603050405020304" pitchFamily="18" charset="0"/>
                        </a:rPr>
                        <a:t>ile  </a:t>
                      </a:r>
                      <a:r>
                        <a:rPr sz="2800" b="0" spc="-15" dirty="0">
                          <a:latin typeface="+mn-lt"/>
                          <a:cs typeface="Times New Roman" panose="02020603050405020304" pitchFamily="18" charset="0"/>
                        </a:rPr>
                        <a:t>Review</a:t>
                      </a:r>
                      <a:endParaRPr sz="2800" b="0" dirty="0">
                        <a:latin typeface="+mn-lt"/>
                        <a:cs typeface="Times New Roman" panose="02020603050405020304" pitchFamily="18" charset="0"/>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tc>
                  <a:txBody>
                    <a:bodyPr/>
                    <a:lstStyle/>
                    <a:p>
                      <a:pPr marL="97790" marR="141605">
                        <a:lnSpc>
                          <a:spcPct val="100000"/>
                        </a:lnSpc>
                        <a:spcBef>
                          <a:spcPts val="305"/>
                        </a:spcBef>
                      </a:pPr>
                      <a:r>
                        <a:rPr lang="en-US" sz="2800" b="0" dirty="0">
                          <a:latin typeface="+mn-lt"/>
                          <a:cs typeface="Times New Roman" panose="02020603050405020304" pitchFamily="18" charset="0"/>
                        </a:rPr>
                        <a:t>Contains s</a:t>
                      </a:r>
                      <a:r>
                        <a:rPr sz="2800" b="0" spc="-5" dirty="0">
                          <a:latin typeface="+mn-lt"/>
                          <a:cs typeface="Times New Roman" panose="02020603050405020304" pitchFamily="18" charset="0"/>
                        </a:rPr>
                        <a:t>tudent files selected </a:t>
                      </a:r>
                      <a:r>
                        <a:rPr sz="2800" b="0" spc="-10" dirty="0">
                          <a:latin typeface="+mn-lt"/>
                          <a:cs typeface="Times New Roman" panose="02020603050405020304" pitchFamily="18" charset="0"/>
                        </a:rPr>
                        <a:t>for </a:t>
                      </a:r>
                      <a:r>
                        <a:rPr sz="2800" b="0" spc="-5" dirty="0">
                          <a:latin typeface="+mn-lt"/>
                          <a:cs typeface="Times New Roman" panose="02020603050405020304" pitchFamily="18" charset="0"/>
                        </a:rPr>
                        <a:t>monitoring</a:t>
                      </a:r>
                      <a:r>
                        <a:rPr lang="en-US" sz="2800" b="0" spc="-5" dirty="0">
                          <a:latin typeface="+mn-lt"/>
                          <a:cs typeface="Times New Roman" panose="02020603050405020304" pitchFamily="18" charset="0"/>
                        </a:rPr>
                        <a:t> by the Local Education Agency and the</a:t>
                      </a:r>
                      <a:r>
                        <a:rPr sz="2800" b="0" spc="-5" dirty="0">
                          <a:latin typeface="+mn-lt"/>
                          <a:cs typeface="Times New Roman" panose="02020603050405020304" pitchFamily="18" charset="0"/>
                        </a:rPr>
                        <a:t> </a:t>
                      </a:r>
                      <a:r>
                        <a:rPr lang="en-US" sz="2800" b="0" spc="-5" dirty="0">
                          <a:latin typeface="+mn-lt"/>
                          <a:cs typeface="Times New Roman" panose="02020603050405020304" pitchFamily="18" charset="0"/>
                        </a:rPr>
                        <a:t>student file </a:t>
                      </a:r>
                      <a:r>
                        <a:rPr sz="2800" b="0" spc="-5" dirty="0">
                          <a:latin typeface="+mn-lt"/>
                          <a:cs typeface="Times New Roman" panose="02020603050405020304" pitchFamily="18" charset="0"/>
                        </a:rPr>
                        <a:t>documentation uploaded </a:t>
                      </a:r>
                      <a:r>
                        <a:rPr sz="2800" b="0" spc="-15" dirty="0">
                          <a:latin typeface="+mn-lt"/>
                          <a:cs typeface="Times New Roman" panose="02020603050405020304" pitchFamily="18" charset="0"/>
                        </a:rPr>
                        <a:t>by </a:t>
                      </a:r>
                      <a:r>
                        <a:rPr sz="2800" b="0" dirty="0">
                          <a:latin typeface="+mn-lt"/>
                          <a:cs typeface="Times New Roman" panose="02020603050405020304" pitchFamily="18" charset="0"/>
                        </a:rPr>
                        <a:t>the </a:t>
                      </a:r>
                      <a:r>
                        <a:rPr sz="2800" b="0" spc="-5" dirty="0">
                          <a:latin typeface="+mn-lt"/>
                          <a:cs typeface="Times New Roman" panose="02020603050405020304" pitchFamily="18" charset="0"/>
                        </a:rPr>
                        <a:t>district</a:t>
                      </a:r>
                      <a:r>
                        <a:rPr lang="en-US" sz="2800" b="0" spc="-5" dirty="0">
                          <a:latin typeface="+mn-lt"/>
                          <a:cs typeface="Times New Roman" panose="02020603050405020304" pitchFamily="18" charset="0"/>
                        </a:rPr>
                        <a:t>. Any communication and uploads regarding student files can be viewed here. </a:t>
                      </a:r>
                      <a:r>
                        <a:rPr lang="en-US" sz="2800" b="0" u="sng" spc="-5" dirty="0">
                          <a:latin typeface="+mn-lt"/>
                          <a:cs typeface="Times New Roman" panose="02020603050405020304" pitchFamily="18" charset="0"/>
                        </a:rPr>
                        <a:t>Upload</a:t>
                      </a:r>
                      <a:r>
                        <a:rPr lang="en-US" sz="2800" b="0" u="sng" spc="-5" baseline="0" dirty="0">
                          <a:latin typeface="+mn-lt"/>
                          <a:cs typeface="Times New Roman" panose="02020603050405020304" pitchFamily="18" charset="0"/>
                        </a:rPr>
                        <a:t> documentation related to student files here.</a:t>
                      </a:r>
                      <a:endParaRPr lang="en-US" sz="2800" b="0" u="sng" spc="-15"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144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487B50-9D20-A62F-A97B-E214615F467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Assignments List, Continued 2</a:t>
            </a:r>
          </a:p>
        </p:txBody>
      </p:sp>
      <p:graphicFrame>
        <p:nvGraphicFramePr>
          <p:cNvPr id="8" name="object 5">
            <a:extLst>
              <a:ext uri="{FF2B5EF4-FFF2-40B4-BE49-F238E27FC236}">
                <a16:creationId xmlns:a16="http://schemas.microsoft.com/office/drawing/2014/main" id="{AB9B8D29-ABC6-5986-D35E-DF4829F050A1}"/>
              </a:ext>
            </a:extLst>
          </p:cNvPr>
          <p:cNvGraphicFramePr>
            <a:graphicFrameLocks noGrp="1"/>
          </p:cNvGraphicFramePr>
          <p:nvPr>
            <p:extLst>
              <p:ext uri="{D42A27DB-BD31-4B8C-83A1-F6EECF244321}">
                <p14:modId xmlns:p14="http://schemas.microsoft.com/office/powerpoint/2010/main" val="683237934"/>
              </p:ext>
            </p:extLst>
          </p:nvPr>
        </p:nvGraphicFramePr>
        <p:xfrm>
          <a:off x="140676" y="830635"/>
          <a:ext cx="8680450" cy="3591269"/>
        </p:xfrm>
        <a:graphic>
          <a:graphicData uri="http://schemas.openxmlformats.org/drawingml/2006/table">
            <a:tbl>
              <a:tblPr firstRow="1" bandRow="1">
                <a:tableStyleId>{2D5ABB26-0587-4C30-8999-92F81FD0307C}</a:tableStyleId>
              </a:tblPr>
              <a:tblGrid>
                <a:gridCol w="2451418">
                  <a:extLst>
                    <a:ext uri="{9D8B030D-6E8A-4147-A177-3AD203B41FA5}">
                      <a16:colId xmlns:a16="http://schemas.microsoft.com/office/drawing/2014/main" val="20000"/>
                    </a:ext>
                  </a:extLst>
                </a:gridCol>
                <a:gridCol w="6229032">
                  <a:extLst>
                    <a:ext uri="{9D8B030D-6E8A-4147-A177-3AD203B41FA5}">
                      <a16:colId xmlns:a16="http://schemas.microsoft.com/office/drawing/2014/main" val="20001"/>
                    </a:ext>
                  </a:extLst>
                </a:gridCol>
              </a:tblGrid>
              <a:tr h="3591269">
                <a:tc>
                  <a:txBody>
                    <a:bodyPr/>
                    <a:lstStyle/>
                    <a:p>
                      <a:pPr marL="97790" marR="831215" indent="0">
                        <a:lnSpc>
                          <a:spcPct val="100000"/>
                        </a:lnSpc>
                        <a:spcBef>
                          <a:spcPts val="305"/>
                        </a:spcBef>
                        <a:buNone/>
                        <a:tabLst>
                          <a:tab pos="293370" algn="l"/>
                        </a:tabLst>
                      </a:pPr>
                      <a:r>
                        <a:rPr sz="2800" b="0" spc="-5" dirty="0">
                          <a:latin typeface="+mn-lt"/>
                          <a:cs typeface="Times New Roman" panose="02020603050405020304" pitchFamily="18" charset="0"/>
                        </a:rPr>
                        <a:t>Student</a:t>
                      </a:r>
                      <a:r>
                        <a:rPr lang="en-US" sz="2800" b="0" spc="-85" baseline="0" dirty="0">
                          <a:latin typeface="+mn-lt"/>
                          <a:cs typeface="Times New Roman" panose="02020603050405020304" pitchFamily="18" charset="0"/>
                        </a:rPr>
                        <a:t> </a:t>
                      </a:r>
                      <a:r>
                        <a:rPr lang="en-US" sz="2800" b="0" spc="-85" dirty="0">
                          <a:latin typeface="+mn-lt"/>
                          <a:cs typeface="Times New Roman" panose="02020603050405020304" pitchFamily="18" charset="0"/>
                        </a:rPr>
                        <a:t>F</a:t>
                      </a:r>
                      <a:r>
                        <a:rPr sz="2800" b="0" spc="-5" dirty="0">
                          <a:latin typeface="+mn-lt"/>
                          <a:cs typeface="Times New Roman" panose="02020603050405020304" pitchFamily="18" charset="0"/>
                        </a:rPr>
                        <a:t>ile  </a:t>
                      </a:r>
                      <a:r>
                        <a:rPr sz="2800" b="0" spc="-15" dirty="0">
                          <a:latin typeface="+mn-lt"/>
                          <a:cs typeface="Times New Roman" panose="02020603050405020304" pitchFamily="18" charset="0"/>
                        </a:rPr>
                        <a:t>Review</a:t>
                      </a:r>
                      <a:endParaRPr sz="2800" b="0" dirty="0">
                        <a:latin typeface="+mn-lt"/>
                        <a:cs typeface="Times New Roman" panose="02020603050405020304" pitchFamily="18" charset="0"/>
                      </a:endParaRPr>
                    </a:p>
                  </a:txBody>
                  <a:tcPr marL="0" marR="0" marT="3873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tc>
                  <a:txBody>
                    <a:bodyPr/>
                    <a:lstStyle/>
                    <a:p>
                      <a:pPr marL="97790" marR="141605">
                        <a:lnSpc>
                          <a:spcPct val="100000"/>
                        </a:lnSpc>
                        <a:spcBef>
                          <a:spcPts val="305"/>
                        </a:spcBef>
                      </a:pPr>
                      <a:r>
                        <a:rPr lang="en-US" sz="2800" b="0" dirty="0">
                          <a:latin typeface="+mn-lt"/>
                          <a:cs typeface="Times New Roman" panose="02020603050405020304" pitchFamily="18" charset="0"/>
                        </a:rPr>
                        <a:t>Contains s</a:t>
                      </a:r>
                      <a:r>
                        <a:rPr sz="2800" b="0" spc="-5" dirty="0">
                          <a:latin typeface="+mn-lt"/>
                          <a:cs typeface="Times New Roman" panose="02020603050405020304" pitchFamily="18" charset="0"/>
                        </a:rPr>
                        <a:t>tudent files selected </a:t>
                      </a:r>
                      <a:r>
                        <a:rPr sz="2800" b="0" spc="-10" dirty="0">
                          <a:latin typeface="+mn-lt"/>
                          <a:cs typeface="Times New Roman" panose="02020603050405020304" pitchFamily="18" charset="0"/>
                        </a:rPr>
                        <a:t>for </a:t>
                      </a:r>
                      <a:r>
                        <a:rPr sz="2800" b="0" spc="-5" dirty="0">
                          <a:latin typeface="+mn-lt"/>
                          <a:cs typeface="Times New Roman" panose="02020603050405020304" pitchFamily="18" charset="0"/>
                        </a:rPr>
                        <a:t>monitoring</a:t>
                      </a:r>
                      <a:r>
                        <a:rPr lang="en-US" sz="2800" b="0" spc="-5" dirty="0">
                          <a:latin typeface="+mn-lt"/>
                          <a:cs typeface="Times New Roman" panose="02020603050405020304" pitchFamily="18" charset="0"/>
                        </a:rPr>
                        <a:t> by the Local Education Agency and the</a:t>
                      </a:r>
                      <a:r>
                        <a:rPr sz="2800" b="0" spc="-5" dirty="0">
                          <a:latin typeface="+mn-lt"/>
                          <a:cs typeface="Times New Roman" panose="02020603050405020304" pitchFamily="18" charset="0"/>
                        </a:rPr>
                        <a:t> </a:t>
                      </a:r>
                      <a:r>
                        <a:rPr lang="en-US" sz="2800" b="0" spc="-5" dirty="0">
                          <a:latin typeface="+mn-lt"/>
                          <a:cs typeface="Times New Roman" panose="02020603050405020304" pitchFamily="18" charset="0"/>
                        </a:rPr>
                        <a:t>student file </a:t>
                      </a:r>
                      <a:r>
                        <a:rPr sz="2800" b="0" spc="-5" dirty="0">
                          <a:latin typeface="+mn-lt"/>
                          <a:cs typeface="Times New Roman" panose="02020603050405020304" pitchFamily="18" charset="0"/>
                        </a:rPr>
                        <a:t>documentation uploaded </a:t>
                      </a:r>
                      <a:r>
                        <a:rPr sz="2800" b="0" spc="-15" dirty="0">
                          <a:latin typeface="+mn-lt"/>
                          <a:cs typeface="Times New Roman" panose="02020603050405020304" pitchFamily="18" charset="0"/>
                        </a:rPr>
                        <a:t>by </a:t>
                      </a:r>
                      <a:r>
                        <a:rPr sz="2800" b="0" dirty="0">
                          <a:latin typeface="+mn-lt"/>
                          <a:cs typeface="Times New Roman" panose="02020603050405020304" pitchFamily="18" charset="0"/>
                        </a:rPr>
                        <a:t>the </a:t>
                      </a:r>
                      <a:r>
                        <a:rPr sz="2800" b="0" spc="-5" dirty="0">
                          <a:latin typeface="+mn-lt"/>
                          <a:cs typeface="Times New Roman" panose="02020603050405020304" pitchFamily="18" charset="0"/>
                        </a:rPr>
                        <a:t>district</a:t>
                      </a:r>
                      <a:r>
                        <a:rPr lang="en-US" sz="2800" b="0" spc="-5" dirty="0">
                          <a:latin typeface="+mn-lt"/>
                          <a:cs typeface="Times New Roman" panose="02020603050405020304" pitchFamily="18" charset="0"/>
                        </a:rPr>
                        <a:t>. Any communication and uploads regarding student files can be viewed here. </a:t>
                      </a:r>
                      <a:r>
                        <a:rPr lang="en-US" sz="2800" b="0" u="sng" spc="-5" dirty="0">
                          <a:latin typeface="+mn-lt"/>
                          <a:cs typeface="Times New Roman" panose="02020603050405020304" pitchFamily="18" charset="0"/>
                        </a:rPr>
                        <a:t>Upload</a:t>
                      </a:r>
                      <a:r>
                        <a:rPr lang="en-US" sz="2800" b="0" u="sng" spc="-5" baseline="0" dirty="0">
                          <a:latin typeface="+mn-lt"/>
                          <a:cs typeface="Times New Roman" panose="02020603050405020304" pitchFamily="18" charset="0"/>
                        </a:rPr>
                        <a:t> documentation related to student files here.</a:t>
                      </a:r>
                      <a:endParaRPr lang="en-US" sz="2800" b="0" u="sng" spc="-15"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182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8C8486-8553-C763-419B-D78BD486BA6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Assignments List, Continued 3 </a:t>
            </a:r>
          </a:p>
        </p:txBody>
      </p:sp>
      <p:graphicFrame>
        <p:nvGraphicFramePr>
          <p:cNvPr id="6" name="object 5">
            <a:extLst>
              <a:ext uri="{FF2B5EF4-FFF2-40B4-BE49-F238E27FC236}">
                <a16:creationId xmlns:a16="http://schemas.microsoft.com/office/drawing/2014/main" id="{1DC34A38-F8FA-42A7-FB86-7DC2A345FB67}"/>
              </a:ext>
            </a:extLst>
          </p:cNvPr>
          <p:cNvGraphicFramePr>
            <a:graphicFrameLocks noGrp="1"/>
          </p:cNvGraphicFramePr>
          <p:nvPr>
            <p:extLst>
              <p:ext uri="{D42A27DB-BD31-4B8C-83A1-F6EECF244321}">
                <p14:modId xmlns:p14="http://schemas.microsoft.com/office/powerpoint/2010/main" val="4292486647"/>
              </p:ext>
            </p:extLst>
          </p:nvPr>
        </p:nvGraphicFramePr>
        <p:xfrm>
          <a:off x="152400" y="895350"/>
          <a:ext cx="8680450" cy="312420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6699250">
                  <a:extLst>
                    <a:ext uri="{9D8B030D-6E8A-4147-A177-3AD203B41FA5}">
                      <a16:colId xmlns:a16="http://schemas.microsoft.com/office/drawing/2014/main" val="20001"/>
                    </a:ext>
                  </a:extLst>
                </a:gridCol>
              </a:tblGrid>
              <a:tr h="3124200">
                <a:tc>
                  <a:txBody>
                    <a:bodyPr/>
                    <a:lstStyle/>
                    <a:p>
                      <a:pPr marL="153035" indent="0">
                        <a:lnSpc>
                          <a:spcPct val="100000"/>
                        </a:lnSpc>
                        <a:spcBef>
                          <a:spcPts val="5"/>
                        </a:spcBef>
                        <a:buNone/>
                        <a:tabLst>
                          <a:tab pos="294005" algn="l"/>
                        </a:tabLst>
                      </a:pPr>
                      <a:r>
                        <a:rPr lang="en-US" sz="2800" b="0" dirty="0">
                          <a:latin typeface="+mn-lt"/>
                          <a:cs typeface="Times New Roman" panose="02020603050405020304" pitchFamily="18" charset="0"/>
                        </a:rPr>
                        <a:t>Initial Evaluation</a:t>
                      </a:r>
                      <a:r>
                        <a:rPr lang="en-US" sz="2800" b="0" baseline="0" dirty="0">
                          <a:latin typeface="+mn-lt"/>
                          <a:cs typeface="Times New Roman" panose="02020603050405020304" pitchFamily="18" charset="0"/>
                        </a:rPr>
                        <a:t> Timelines</a:t>
                      </a:r>
                      <a:endParaRPr sz="2800" b="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tc>
                  <a:txBody>
                    <a:bodyPr/>
                    <a:lstStyle/>
                    <a:p>
                      <a:r>
                        <a:rPr lang="en-US" sz="2800" b="0" dirty="0">
                          <a:latin typeface="+mn-lt"/>
                          <a:cs typeface="Times New Roman" panose="02020603050405020304" pitchFamily="18" charset="0"/>
                        </a:rPr>
                        <a:t>Contains student</a:t>
                      </a:r>
                      <a:r>
                        <a:rPr lang="en-US" sz="2800" b="0" baseline="0" dirty="0">
                          <a:latin typeface="+mn-lt"/>
                          <a:cs typeface="Times New Roman" panose="02020603050405020304" pitchFamily="18" charset="0"/>
                        </a:rPr>
                        <a:t> </a:t>
                      </a:r>
                      <a:r>
                        <a:rPr lang="en-US" sz="2800" b="0" dirty="0">
                          <a:latin typeface="+mn-lt"/>
                          <a:cs typeface="Times New Roman" panose="02020603050405020304" pitchFamily="18" charset="0"/>
                        </a:rPr>
                        <a:t>demographics &amp; important dates for all initial evaluations</a:t>
                      </a:r>
                      <a:r>
                        <a:rPr lang="en-US" sz="2800" b="0" baseline="0" dirty="0">
                          <a:latin typeface="+mn-lt"/>
                          <a:cs typeface="Times New Roman" panose="02020603050405020304" pitchFamily="18" charset="0"/>
                        </a:rPr>
                        <a:t> completed between July 1, 2024, and April 30, 2025. Any communication and uploads regarding initial evaluation timelines files can be viewed here. </a:t>
                      </a:r>
                      <a:endParaRPr lang="en-US" sz="2800" b="0" u="sng" dirty="0">
                        <a:solidFill>
                          <a:schemeClr val="tx1"/>
                        </a:solidFill>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3043239112"/>
                  </a:ext>
                </a:extLst>
              </a:tr>
            </a:tbl>
          </a:graphicData>
        </a:graphic>
      </p:graphicFrame>
    </p:spTree>
    <p:extLst>
      <p:ext uri="{BB962C8B-B14F-4D97-AF65-F5344CB8AC3E}">
        <p14:creationId xmlns:p14="http://schemas.microsoft.com/office/powerpoint/2010/main" val="287646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 Placeholder 6"/>
          <p:cNvSpPr>
            <a:spLocks noGrp="1"/>
          </p:cNvSpPr>
          <p:nvPr>
            <p:ph type="body" sz="quarter" idx="10"/>
          </p:nvPr>
        </p:nvSpPr>
        <p:spPr/>
        <p:txBody>
          <a:bodyPr>
            <a:normAutofit/>
          </a:bodyPr>
          <a:lstStyle/>
          <a:p>
            <a:r>
              <a:rPr lang="en-US" b="1" dirty="0"/>
              <a:t>Questions to Be Answered</a:t>
            </a:r>
          </a:p>
        </p:txBody>
      </p:sp>
      <p:sp>
        <p:nvSpPr>
          <p:cNvPr id="8" name="Content Placeholder 7"/>
          <p:cNvSpPr>
            <a:spLocks noGrp="1"/>
          </p:cNvSpPr>
          <p:nvPr>
            <p:ph sz="quarter" idx="11"/>
          </p:nvPr>
        </p:nvSpPr>
        <p:spPr/>
        <p:txBody>
          <a:bodyPr>
            <a:normAutofit fontScale="92500" lnSpcReduction="20000"/>
          </a:bodyPr>
          <a:lstStyle/>
          <a:p>
            <a:r>
              <a:rPr lang="en-US" dirty="0"/>
              <a:t>What is the Parent Special Education Survey?</a:t>
            </a:r>
          </a:p>
          <a:p>
            <a:r>
              <a:rPr lang="en-US" dirty="0"/>
              <a:t>Why do I have to use IMACS?</a:t>
            </a:r>
          </a:p>
          <a:p>
            <a:r>
              <a:rPr lang="en-US" dirty="0"/>
              <a:t>Where did the Correspondence go?</a:t>
            </a:r>
          </a:p>
          <a:p>
            <a:r>
              <a:rPr lang="en-US" dirty="0"/>
              <a:t>Where do I go in IMACS for each step?</a:t>
            </a:r>
          </a:p>
          <a:p>
            <a:r>
              <a:rPr lang="en-US" dirty="0"/>
              <a:t>Which student do I pick for the Student file review? </a:t>
            </a:r>
          </a:p>
          <a:p>
            <a:r>
              <a:rPr lang="en-US" dirty="0"/>
              <a:t>When do I turn in Timelines? What is the collection period?</a:t>
            </a:r>
          </a:p>
          <a:p>
            <a:r>
              <a:rPr lang="en-US" dirty="0"/>
              <a:t>Why is it not uploading my file? </a:t>
            </a:r>
          </a:p>
          <a:p>
            <a:endParaRPr lang="en-US" dirty="0"/>
          </a:p>
        </p:txBody>
      </p:sp>
    </p:spTree>
    <p:extLst>
      <p:ext uri="{BB962C8B-B14F-4D97-AF65-F5344CB8AC3E}">
        <p14:creationId xmlns:p14="http://schemas.microsoft.com/office/powerpoint/2010/main" val="94155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C4152D-9A38-800F-B4D7-166DEC8065B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Assignments List, Continued 4 </a:t>
            </a:r>
          </a:p>
        </p:txBody>
      </p:sp>
      <p:graphicFrame>
        <p:nvGraphicFramePr>
          <p:cNvPr id="6" name="object 5">
            <a:extLst>
              <a:ext uri="{FF2B5EF4-FFF2-40B4-BE49-F238E27FC236}">
                <a16:creationId xmlns:a16="http://schemas.microsoft.com/office/drawing/2014/main" id="{31445795-9802-E1FF-B505-467F62A5E058}"/>
              </a:ext>
            </a:extLst>
          </p:cNvPr>
          <p:cNvGraphicFramePr>
            <a:graphicFrameLocks noGrp="1"/>
          </p:cNvGraphicFramePr>
          <p:nvPr>
            <p:extLst>
              <p:ext uri="{D42A27DB-BD31-4B8C-83A1-F6EECF244321}">
                <p14:modId xmlns:p14="http://schemas.microsoft.com/office/powerpoint/2010/main" val="1518873439"/>
              </p:ext>
            </p:extLst>
          </p:nvPr>
        </p:nvGraphicFramePr>
        <p:xfrm>
          <a:off x="231775" y="1047750"/>
          <a:ext cx="8680450" cy="334031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3340318">
                <a:tc>
                  <a:txBody>
                    <a:bodyPr/>
                    <a:lstStyle/>
                    <a:p>
                      <a:pPr marL="153035" indent="0">
                        <a:lnSpc>
                          <a:spcPct val="100000"/>
                        </a:lnSpc>
                        <a:spcBef>
                          <a:spcPts val="5"/>
                        </a:spcBef>
                        <a:buNone/>
                        <a:tabLst>
                          <a:tab pos="294005" algn="l"/>
                        </a:tabLst>
                      </a:pPr>
                      <a:r>
                        <a:rPr lang="en-US" sz="2800" b="0" dirty="0">
                          <a:latin typeface="+mn-lt"/>
                          <a:cs typeface="Times New Roman" panose="02020603050405020304" pitchFamily="18" charset="0"/>
                        </a:rPr>
                        <a:t>C to B Transition Timelines</a:t>
                      </a:r>
                      <a:endParaRPr sz="2800" b="0" dirty="0">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0" dirty="0">
                          <a:latin typeface="+mn-lt"/>
                          <a:cs typeface="Times New Roman" panose="02020603050405020304" pitchFamily="18" charset="0"/>
                        </a:rPr>
                        <a:t>Contains student demographics &amp; important dates for all C to B Transitions completed between July 1, 2024, and April 30, 2025. Any communication and uploads regarding C to B transitions timelines files can be viewed here. </a:t>
                      </a:r>
                      <a:endParaRPr lang="en-US" sz="2800" b="0" u="sng" dirty="0">
                        <a:solidFill>
                          <a:schemeClr val="tx1"/>
                        </a:solidFill>
                        <a:latin typeface="+mn-lt"/>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extLst>
                  <a:ext uri="{0D108BD9-81ED-4DB2-BD59-A6C34878D82A}">
                    <a16:rowId xmlns:a16="http://schemas.microsoft.com/office/drawing/2014/main" val="3873273931"/>
                  </a:ext>
                </a:extLst>
              </a:tr>
            </a:tbl>
          </a:graphicData>
        </a:graphic>
      </p:graphicFrame>
    </p:spTree>
    <p:extLst>
      <p:ext uri="{BB962C8B-B14F-4D97-AF65-F5344CB8AC3E}">
        <p14:creationId xmlns:p14="http://schemas.microsoft.com/office/powerpoint/2010/main" val="300034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F51914-7D92-7A08-2701-80515ADF629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Locating Correspondence</a:t>
            </a:r>
          </a:p>
        </p:txBody>
      </p:sp>
      <p:sp>
        <p:nvSpPr>
          <p:cNvPr id="3" name="Content Placeholder 2">
            <a:extLst>
              <a:ext uri="{FF2B5EF4-FFF2-40B4-BE49-F238E27FC236}">
                <a16:creationId xmlns:a16="http://schemas.microsoft.com/office/drawing/2014/main" id="{1F0BA7DB-198E-15AE-A1B2-BD35FFB2C57D}"/>
              </a:ext>
            </a:extLst>
          </p:cNvPr>
          <p:cNvSpPr>
            <a:spLocks noGrp="1"/>
          </p:cNvSpPr>
          <p:nvPr>
            <p:ph sz="quarter" idx="11"/>
          </p:nvPr>
        </p:nvSpPr>
        <p:spPr>
          <a:xfrm>
            <a:off x="152400" y="819150"/>
            <a:ext cx="8839200" cy="592491"/>
          </a:xfrm>
        </p:spPr>
        <p:txBody>
          <a:bodyPr>
            <a:normAutofit fontScale="62500" lnSpcReduction="20000"/>
          </a:bodyPr>
          <a:lstStyle/>
          <a:p>
            <a:r>
              <a:rPr lang="en-US" dirty="0"/>
              <a:t>To locate letters, from the Local Education Agency home page click on Correspondence under Task Menu. </a:t>
            </a:r>
          </a:p>
          <a:p>
            <a:endParaRPr lang="en-US" dirty="0"/>
          </a:p>
        </p:txBody>
      </p:sp>
      <p:pic>
        <p:nvPicPr>
          <p:cNvPr id="6" name="Picture 5" descr="A screenshot of IMACs 2.0 Correspondence. ">
            <a:extLst>
              <a:ext uri="{FF2B5EF4-FFF2-40B4-BE49-F238E27FC236}">
                <a16:creationId xmlns:a16="http://schemas.microsoft.com/office/drawing/2014/main" id="{C935FDEE-5AB3-D09D-E413-C1EBE015A72B}"/>
              </a:ext>
            </a:extLst>
          </p:cNvPr>
          <p:cNvPicPr>
            <a:picLocks noChangeAspect="1"/>
          </p:cNvPicPr>
          <p:nvPr/>
        </p:nvPicPr>
        <p:blipFill>
          <a:blip r:embed="rId2"/>
          <a:stretch>
            <a:fillRect/>
          </a:stretch>
        </p:blipFill>
        <p:spPr>
          <a:xfrm>
            <a:off x="1009650" y="1324775"/>
            <a:ext cx="7124700" cy="3792805"/>
          </a:xfrm>
          <a:prstGeom prst="rect">
            <a:avLst/>
          </a:prstGeom>
        </p:spPr>
      </p:pic>
    </p:spTree>
    <p:extLst>
      <p:ext uri="{BB962C8B-B14F-4D97-AF65-F5344CB8AC3E}">
        <p14:creationId xmlns:p14="http://schemas.microsoft.com/office/powerpoint/2010/main" val="136157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BFF930-0FDD-1ADF-2B10-9AB70E832909}"/>
              </a:ext>
            </a:extLst>
          </p:cNvPr>
          <p:cNvSpPr>
            <a:spLocks noGrp="1"/>
          </p:cNvSpPr>
          <p:nvPr>
            <p:ph type="title" idx="4294967295"/>
          </p:nvPr>
        </p:nvSpPr>
        <p:spPr>
          <a:xfrm>
            <a:off x="152400" y="36513"/>
            <a:ext cx="6553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5" normalizeH="0" baseline="0" noProof="0" dirty="0">
                <a:ln>
                  <a:noFill/>
                </a:ln>
                <a:solidFill>
                  <a:schemeClr val="bg1"/>
                </a:solidFill>
                <a:effectLst/>
                <a:uLnTx/>
                <a:uFillTx/>
                <a:latin typeface="+mn-lt"/>
                <a:ea typeface="+mn-ea"/>
                <a:cs typeface="Times New Roman" panose="02020603050405020304" pitchFamily="18" charset="0"/>
              </a:rPr>
              <a:t>Local Education Agency Contact Information</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These are the boxes in IMACS 2.0 that house the contact information for the DESE Lead Supervisor. ">
            <a:extLst>
              <a:ext uri="{FF2B5EF4-FFF2-40B4-BE49-F238E27FC236}">
                <a16:creationId xmlns:a16="http://schemas.microsoft.com/office/drawing/2014/main" id="{6D3CF666-E3F0-048D-5B5C-900636320972}"/>
              </a:ext>
            </a:extLst>
          </p:cNvPr>
          <p:cNvPicPr>
            <a:picLocks noChangeAspect="1"/>
          </p:cNvPicPr>
          <p:nvPr/>
        </p:nvPicPr>
        <p:blipFill>
          <a:blip r:embed="rId3"/>
          <a:stretch>
            <a:fillRect/>
          </a:stretch>
        </p:blipFill>
        <p:spPr>
          <a:xfrm>
            <a:off x="1415377" y="666750"/>
            <a:ext cx="6313245" cy="2712880"/>
          </a:xfrm>
          <a:prstGeom prst="rect">
            <a:avLst/>
          </a:prstGeom>
        </p:spPr>
      </p:pic>
      <p:pic>
        <p:nvPicPr>
          <p:cNvPr id="7" name="Picture 6" descr="Screenshot of the LEA contact information.">
            <a:extLst>
              <a:ext uri="{FF2B5EF4-FFF2-40B4-BE49-F238E27FC236}">
                <a16:creationId xmlns:a16="http://schemas.microsoft.com/office/drawing/2014/main" id="{099ECFBA-31C7-CB50-CD43-BF019B6755A2}"/>
              </a:ext>
            </a:extLst>
          </p:cNvPr>
          <p:cNvPicPr>
            <a:picLocks noChangeAspect="1"/>
          </p:cNvPicPr>
          <p:nvPr/>
        </p:nvPicPr>
        <p:blipFill>
          <a:blip r:embed="rId4"/>
          <a:stretch>
            <a:fillRect/>
          </a:stretch>
        </p:blipFill>
        <p:spPr>
          <a:xfrm>
            <a:off x="2057400" y="3350458"/>
            <a:ext cx="5207622" cy="1756236"/>
          </a:xfrm>
          <a:prstGeom prst="rect">
            <a:avLst/>
          </a:prstGeom>
        </p:spPr>
      </p:pic>
    </p:spTree>
    <p:extLst>
      <p:ext uri="{BB962C8B-B14F-4D97-AF65-F5344CB8AC3E}">
        <p14:creationId xmlns:p14="http://schemas.microsoft.com/office/powerpoint/2010/main" val="377228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E69948-13AB-BB96-B345-829F7A701F8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Locating Individual Correspondence</a:t>
            </a:r>
          </a:p>
        </p:txBody>
      </p:sp>
      <p:pic>
        <p:nvPicPr>
          <p:cNvPr id="7" name="Content Placeholder 6" descr="Screenshot of correspondence between the LEA and the DESE Compliance Supervisor, including any automatic notifications of actions completed in the system.">
            <a:extLst>
              <a:ext uri="{FF2B5EF4-FFF2-40B4-BE49-F238E27FC236}">
                <a16:creationId xmlns:a16="http://schemas.microsoft.com/office/drawing/2014/main" id="{13BB74C6-8F17-B068-0937-3B5EF8AC3E03}"/>
              </a:ext>
            </a:extLst>
          </p:cNvPr>
          <p:cNvPicPr>
            <a:picLocks noGrp="1" noChangeAspect="1"/>
          </p:cNvPicPr>
          <p:nvPr>
            <p:ph sz="quarter" idx="11"/>
          </p:nvPr>
        </p:nvPicPr>
        <p:blipFill>
          <a:blip r:embed="rId3"/>
          <a:stretch>
            <a:fillRect/>
          </a:stretch>
        </p:blipFill>
        <p:spPr>
          <a:xfrm>
            <a:off x="152400" y="1394896"/>
            <a:ext cx="8839200" cy="2734708"/>
          </a:xfrm>
          <a:prstGeom prst="rect">
            <a:avLst/>
          </a:prstGeom>
        </p:spPr>
      </p:pic>
    </p:spTree>
    <p:extLst>
      <p:ext uri="{BB962C8B-B14F-4D97-AF65-F5344CB8AC3E}">
        <p14:creationId xmlns:p14="http://schemas.microsoft.com/office/powerpoint/2010/main" val="2036020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7061AC-5671-39A6-771C-33F6B35AF20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 File Review Summary Page</a:t>
            </a:r>
          </a:p>
        </p:txBody>
      </p:sp>
      <p:sp>
        <p:nvSpPr>
          <p:cNvPr id="3" name="Content Placeholder 2">
            <a:extLst>
              <a:ext uri="{FF2B5EF4-FFF2-40B4-BE49-F238E27FC236}">
                <a16:creationId xmlns:a16="http://schemas.microsoft.com/office/drawing/2014/main" id="{C7DF6311-3074-1A76-E57A-E4884731828A}"/>
              </a:ext>
            </a:extLst>
          </p:cNvPr>
          <p:cNvSpPr>
            <a:spLocks noGrp="1"/>
          </p:cNvSpPr>
          <p:nvPr>
            <p:ph sz="quarter" idx="11"/>
          </p:nvPr>
        </p:nvSpPr>
        <p:spPr>
          <a:xfrm>
            <a:off x="152400" y="819150"/>
            <a:ext cx="8839200" cy="592491"/>
          </a:xfrm>
        </p:spPr>
        <p:txBody>
          <a:bodyPr>
            <a:normAutofit fontScale="47500" lnSpcReduction="20000"/>
          </a:bodyPr>
          <a:lstStyle/>
          <a:p>
            <a:r>
              <a:rPr lang="en-US" dirty="0"/>
              <a:t>Add the names of students whose files are being selected by the Local Education Agency for review by going to the Local Education Agency home page and clicking on Student File Review.</a:t>
            </a:r>
          </a:p>
          <a:p>
            <a:endParaRPr lang="en-US" dirty="0"/>
          </a:p>
        </p:txBody>
      </p:sp>
      <p:pic>
        <p:nvPicPr>
          <p:cNvPr id="6" name="Picture 5" descr="Screenshot of the LEA Home Page. Specifically the Assignments List which identifies the 3 parts of Tiered Monitoring.">
            <a:extLst>
              <a:ext uri="{FF2B5EF4-FFF2-40B4-BE49-F238E27FC236}">
                <a16:creationId xmlns:a16="http://schemas.microsoft.com/office/drawing/2014/main" id="{4F63E72C-E4FD-5C07-AB23-CF86D4D06348}"/>
              </a:ext>
            </a:extLst>
          </p:cNvPr>
          <p:cNvPicPr>
            <a:picLocks noChangeAspect="1"/>
          </p:cNvPicPr>
          <p:nvPr/>
        </p:nvPicPr>
        <p:blipFill>
          <a:blip r:embed="rId3"/>
          <a:stretch>
            <a:fillRect/>
          </a:stretch>
        </p:blipFill>
        <p:spPr>
          <a:xfrm>
            <a:off x="799163" y="1258321"/>
            <a:ext cx="7430437" cy="3828029"/>
          </a:xfrm>
          <a:prstGeom prst="rect">
            <a:avLst/>
          </a:prstGeom>
        </p:spPr>
      </p:pic>
    </p:spTree>
    <p:extLst>
      <p:ext uri="{BB962C8B-B14F-4D97-AF65-F5344CB8AC3E}">
        <p14:creationId xmlns:p14="http://schemas.microsoft.com/office/powerpoint/2010/main" val="245875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D1F736-E30B-DFF3-D858-52D0F055D3B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 File Review Summary Page </a:t>
            </a:r>
          </a:p>
        </p:txBody>
      </p:sp>
      <p:sp>
        <p:nvSpPr>
          <p:cNvPr id="3" name="Content Placeholder 2">
            <a:extLst>
              <a:ext uri="{FF2B5EF4-FFF2-40B4-BE49-F238E27FC236}">
                <a16:creationId xmlns:a16="http://schemas.microsoft.com/office/drawing/2014/main" id="{8B44689E-B304-DB8E-D7AD-660C189A896A}"/>
              </a:ext>
            </a:extLst>
          </p:cNvPr>
          <p:cNvSpPr>
            <a:spLocks noGrp="1"/>
          </p:cNvSpPr>
          <p:nvPr>
            <p:ph sz="quarter" idx="11"/>
          </p:nvPr>
        </p:nvSpPr>
        <p:spPr>
          <a:xfrm>
            <a:off x="152400" y="819150"/>
            <a:ext cx="8839200" cy="457200"/>
          </a:xfrm>
        </p:spPr>
        <p:txBody>
          <a:bodyPr>
            <a:normAutofit fontScale="47500" lnSpcReduction="20000"/>
          </a:bodyPr>
          <a:lstStyle/>
          <a:p>
            <a:r>
              <a:rPr lang="en-US" dirty="0"/>
              <a:t>The Student File Review Summary page is where LEAs add student names and demographic information.</a:t>
            </a:r>
          </a:p>
          <a:p>
            <a:endParaRPr lang="en-US" dirty="0"/>
          </a:p>
        </p:txBody>
      </p:sp>
      <p:pic>
        <p:nvPicPr>
          <p:cNvPr id="7" name="Picture 6">
            <a:extLst>
              <a:ext uri="{FF2B5EF4-FFF2-40B4-BE49-F238E27FC236}">
                <a16:creationId xmlns:a16="http://schemas.microsoft.com/office/drawing/2014/main" id="{104189CE-D6E6-7A6F-076D-24C1DAE167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1123950"/>
            <a:ext cx="7547618" cy="4166273"/>
          </a:xfrm>
          <a:prstGeom prst="rect">
            <a:avLst/>
          </a:prstGeom>
        </p:spPr>
      </p:pic>
      <p:grpSp>
        <p:nvGrpSpPr>
          <p:cNvPr id="8" name="Group 7">
            <a:extLst>
              <a:ext uri="{FF2B5EF4-FFF2-40B4-BE49-F238E27FC236}">
                <a16:creationId xmlns:a16="http://schemas.microsoft.com/office/drawing/2014/main" id="{6A312E5A-1BE8-FA29-B5E9-A0D4B2CF8CF4}"/>
              </a:ext>
              <a:ext uri="{C183D7F6-B498-43B3-948B-1728B52AA6E4}">
                <adec:decorative xmlns:adec="http://schemas.microsoft.com/office/drawing/2017/decorative" val="1"/>
              </a:ext>
            </a:extLst>
          </p:cNvPr>
          <p:cNvGrpSpPr/>
          <p:nvPr/>
        </p:nvGrpSpPr>
        <p:grpSpPr>
          <a:xfrm>
            <a:off x="1066800" y="1200150"/>
            <a:ext cx="3581400" cy="1599407"/>
            <a:chOff x="990600" y="2645547"/>
            <a:chExt cx="3310890" cy="1564027"/>
          </a:xfrm>
        </p:grpSpPr>
        <p:pic>
          <p:nvPicPr>
            <p:cNvPr id="9" name="Picture 8" descr="A screenshot of conditional areas listed on the main monitoring page in IMACS is generated using the district’s data. ">
              <a:extLst>
                <a:ext uri="{FF2B5EF4-FFF2-40B4-BE49-F238E27FC236}">
                  <a16:creationId xmlns:a16="http://schemas.microsoft.com/office/drawing/2014/main" id="{F7E7900A-ED1B-AB45-4EEA-635D9DE4C226}"/>
                </a:ext>
              </a:extLst>
            </p:cNvPr>
            <p:cNvPicPr>
              <a:picLocks noChangeAspect="1"/>
            </p:cNvPicPr>
            <p:nvPr/>
          </p:nvPicPr>
          <p:blipFill>
            <a:blip r:embed="rId4"/>
            <a:stretch>
              <a:fillRect/>
            </a:stretch>
          </p:blipFill>
          <p:spPr>
            <a:xfrm>
              <a:off x="1005092" y="2645547"/>
              <a:ext cx="3192920" cy="1564027"/>
            </a:xfrm>
            <a:prstGeom prst="rect">
              <a:avLst/>
            </a:prstGeom>
          </p:spPr>
        </p:pic>
        <p:sp>
          <p:nvSpPr>
            <p:cNvPr id="10" name="Rectangle 9">
              <a:extLst>
                <a:ext uri="{FF2B5EF4-FFF2-40B4-BE49-F238E27FC236}">
                  <a16:creationId xmlns:a16="http://schemas.microsoft.com/office/drawing/2014/main" id="{9E86CE6E-877F-8422-C665-0386990CCD33}"/>
                </a:ext>
              </a:extLst>
            </p:cNvPr>
            <p:cNvSpPr/>
            <p:nvPr/>
          </p:nvSpPr>
          <p:spPr>
            <a:xfrm>
              <a:off x="990600" y="2645547"/>
              <a:ext cx="3310890" cy="1469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3805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990023-92FE-C161-01F7-97C3EB8FC936}"/>
              </a:ext>
            </a:extLst>
          </p:cNvPr>
          <p:cNvSpPr>
            <a:spLocks noGrp="1"/>
          </p:cNvSpPr>
          <p:nvPr>
            <p:ph type="title" idx="4294967295"/>
          </p:nvPr>
        </p:nvSpPr>
        <p:spPr>
          <a:xfrm>
            <a:off x="0" y="36513"/>
            <a:ext cx="7315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Student File Review Summary Page Continued </a:t>
            </a:r>
          </a:p>
        </p:txBody>
      </p:sp>
      <p:sp>
        <p:nvSpPr>
          <p:cNvPr id="3" name="Content Placeholder 2">
            <a:extLst>
              <a:ext uri="{FF2B5EF4-FFF2-40B4-BE49-F238E27FC236}">
                <a16:creationId xmlns:a16="http://schemas.microsoft.com/office/drawing/2014/main" id="{BD01AA8D-A2A3-3A3F-795E-519AF9124775}"/>
              </a:ext>
            </a:extLst>
          </p:cNvPr>
          <p:cNvSpPr>
            <a:spLocks noGrp="1"/>
          </p:cNvSpPr>
          <p:nvPr>
            <p:ph sz="quarter" idx="11"/>
          </p:nvPr>
        </p:nvSpPr>
        <p:spPr>
          <a:xfrm>
            <a:off x="152400" y="819150"/>
            <a:ext cx="8839200" cy="685800"/>
          </a:xfrm>
        </p:spPr>
        <p:txBody>
          <a:bodyPr>
            <a:normAutofit fontScale="70000" lnSpcReduction="20000"/>
          </a:bodyPr>
          <a:lstStyle/>
          <a:p>
            <a:r>
              <a:rPr lang="en-US" sz="3200" spc="-5" dirty="0">
                <a:cs typeface="Times New Roman" panose="02020603050405020304" pitchFamily="18" charset="0"/>
              </a:rPr>
              <a:t>The </a:t>
            </a:r>
            <a:r>
              <a:rPr lang="en-US" sz="3200" i="1" dirty="0">
                <a:cs typeface="Times New Roman" panose="02020603050405020304" pitchFamily="18" charset="0"/>
              </a:rPr>
              <a:t>Student File </a:t>
            </a:r>
            <a:r>
              <a:rPr lang="en-US" sz="3200" i="1" spc="-15" dirty="0">
                <a:cs typeface="Times New Roman" panose="02020603050405020304" pitchFamily="18" charset="0"/>
              </a:rPr>
              <a:t>Review </a:t>
            </a:r>
            <a:r>
              <a:rPr lang="en-US" sz="3200" i="1" spc="-5" dirty="0">
                <a:cs typeface="Times New Roman" panose="02020603050405020304" pitchFamily="18" charset="0"/>
              </a:rPr>
              <a:t>Summary </a:t>
            </a:r>
            <a:r>
              <a:rPr lang="en-US" sz="3200" dirty="0">
                <a:cs typeface="Times New Roman" panose="02020603050405020304" pitchFamily="18" charset="0"/>
              </a:rPr>
              <a:t>page </a:t>
            </a:r>
            <a:r>
              <a:rPr lang="en-US" sz="3200" spc="-5" dirty="0">
                <a:cs typeface="Times New Roman" panose="02020603050405020304" pitchFamily="18" charset="0"/>
              </a:rPr>
              <a:t>is </a:t>
            </a:r>
            <a:r>
              <a:rPr lang="en-US" sz="3200" spc="-15" dirty="0">
                <a:cs typeface="Times New Roman" panose="02020603050405020304" pitchFamily="18" charset="0"/>
              </a:rPr>
              <a:t>where LEAs</a:t>
            </a:r>
            <a:r>
              <a:rPr lang="en-US" sz="3200" spc="-5" dirty="0">
                <a:cs typeface="Times New Roman" panose="02020603050405020304" pitchFamily="18" charset="0"/>
              </a:rPr>
              <a:t> add student names and demographic information</a:t>
            </a:r>
            <a:r>
              <a:rPr lang="en-US" sz="3200" spc="-15" dirty="0">
                <a:cs typeface="Times New Roman" panose="02020603050405020304" pitchFamily="18" charset="0"/>
              </a:rPr>
              <a:t>.</a:t>
            </a:r>
            <a:endParaRPr lang="en-US" sz="3200" dirty="0">
              <a:cs typeface="Times New Roman" panose="02020603050405020304" pitchFamily="18" charset="0"/>
            </a:endParaRPr>
          </a:p>
          <a:p>
            <a:endParaRPr lang="en-US" dirty="0"/>
          </a:p>
        </p:txBody>
      </p:sp>
      <p:grpSp>
        <p:nvGrpSpPr>
          <p:cNvPr id="6" name="Group 5" descr="There are two ways to enter students on the Student File Review Summary page.">
            <a:extLst>
              <a:ext uri="{FF2B5EF4-FFF2-40B4-BE49-F238E27FC236}">
                <a16:creationId xmlns:a16="http://schemas.microsoft.com/office/drawing/2014/main" id="{24330D03-411D-B87A-FDCB-0FD9807A98CC}"/>
              </a:ext>
            </a:extLst>
          </p:cNvPr>
          <p:cNvGrpSpPr/>
          <p:nvPr/>
        </p:nvGrpSpPr>
        <p:grpSpPr>
          <a:xfrm>
            <a:off x="990600" y="1428750"/>
            <a:ext cx="6705600" cy="3714750"/>
            <a:chOff x="838200" y="2175369"/>
            <a:chExt cx="7162800" cy="4505064"/>
          </a:xfrm>
        </p:grpSpPr>
        <p:pic>
          <p:nvPicPr>
            <p:cNvPr id="7" name="Picture 6" descr="Tiered monitoring: student file review heading">
              <a:extLst>
                <a:ext uri="{FF2B5EF4-FFF2-40B4-BE49-F238E27FC236}">
                  <a16:creationId xmlns:a16="http://schemas.microsoft.com/office/drawing/2014/main" id="{1DA24878-CCE7-30D9-8BC9-656CAD63BAD1}"/>
                </a:ext>
              </a:extLst>
            </p:cNvPr>
            <p:cNvPicPr>
              <a:picLocks noChangeAspect="1"/>
            </p:cNvPicPr>
            <p:nvPr/>
          </p:nvPicPr>
          <p:blipFill>
            <a:blip r:embed="rId3"/>
            <a:stretch>
              <a:fillRect/>
            </a:stretch>
          </p:blipFill>
          <p:spPr>
            <a:xfrm>
              <a:off x="990600" y="2175369"/>
              <a:ext cx="7010400" cy="438150"/>
            </a:xfrm>
            <a:prstGeom prst="rect">
              <a:avLst/>
            </a:prstGeom>
          </p:spPr>
        </p:pic>
        <p:pic>
          <p:nvPicPr>
            <p:cNvPr id="8" name="Picture 7" descr="Screenshot of the Tiered Monitoring Student File Review Summary Page,  Which identifies the Conditional Compliance Areas, Student File Review Summary and the Student File Review List">
              <a:extLst>
                <a:ext uri="{FF2B5EF4-FFF2-40B4-BE49-F238E27FC236}">
                  <a16:creationId xmlns:a16="http://schemas.microsoft.com/office/drawing/2014/main" id="{D049AFF1-04CC-3C1B-A6AA-109E6D5F55EB}"/>
                </a:ext>
              </a:extLst>
            </p:cNvPr>
            <p:cNvPicPr>
              <a:picLocks noChangeAspect="1"/>
            </p:cNvPicPr>
            <p:nvPr/>
          </p:nvPicPr>
          <p:blipFill>
            <a:blip r:embed="rId4"/>
            <a:stretch>
              <a:fillRect/>
            </a:stretch>
          </p:blipFill>
          <p:spPr>
            <a:xfrm>
              <a:off x="990600" y="2623044"/>
              <a:ext cx="6981825" cy="4057389"/>
            </a:xfrm>
            <a:prstGeom prst="rect">
              <a:avLst/>
            </a:prstGeom>
          </p:spPr>
        </p:pic>
        <p:pic>
          <p:nvPicPr>
            <p:cNvPr id="9" name="Picture 8" descr="Screenshot of the buttons to import a CSV file and add a new student file review ">
              <a:extLst>
                <a:ext uri="{FF2B5EF4-FFF2-40B4-BE49-F238E27FC236}">
                  <a16:creationId xmlns:a16="http://schemas.microsoft.com/office/drawing/2014/main" id="{74161196-12BB-33B6-73BE-C23EA046A2A2}"/>
                </a:ext>
              </a:extLst>
            </p:cNvPr>
            <p:cNvPicPr>
              <a:picLocks noChangeAspect="1"/>
            </p:cNvPicPr>
            <p:nvPr/>
          </p:nvPicPr>
          <p:blipFill>
            <a:blip r:embed="rId5"/>
            <a:stretch>
              <a:fillRect/>
            </a:stretch>
          </p:blipFill>
          <p:spPr>
            <a:xfrm>
              <a:off x="838200" y="4650777"/>
              <a:ext cx="2194767" cy="627076"/>
            </a:xfrm>
            <a:prstGeom prst="rect">
              <a:avLst/>
            </a:prstGeom>
          </p:spPr>
        </p:pic>
        <p:sp>
          <p:nvSpPr>
            <p:cNvPr id="10" name="Right Arrow 7" descr="An arrow pointing to import student data from CSV file">
              <a:extLst>
                <a:ext uri="{FF2B5EF4-FFF2-40B4-BE49-F238E27FC236}">
                  <a16:creationId xmlns:a16="http://schemas.microsoft.com/office/drawing/2014/main" id="{6174AAA6-B308-A6E5-7613-A71C4CED5968}"/>
                </a:ext>
              </a:extLst>
            </p:cNvPr>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n arrow pointing to a new student file review button">
              <a:extLst>
                <a:ext uri="{FF2B5EF4-FFF2-40B4-BE49-F238E27FC236}">
                  <a16:creationId xmlns:a16="http://schemas.microsoft.com/office/drawing/2014/main" id="{40F86F07-6543-B70E-EA1F-D3E3ACDDD995}"/>
                </a:ext>
              </a:extLst>
            </p:cNvPr>
            <p:cNvPicPr>
              <a:picLocks noChangeAspect="1"/>
            </p:cNvPicPr>
            <p:nvPr/>
          </p:nvPicPr>
          <p:blipFill>
            <a:blip r:embed="rId6"/>
            <a:stretch>
              <a:fillRect/>
            </a:stretch>
          </p:blipFill>
          <p:spPr>
            <a:xfrm>
              <a:off x="2647059" y="4991733"/>
              <a:ext cx="719390" cy="292633"/>
            </a:xfrm>
            <a:prstGeom prst="rect">
              <a:avLst/>
            </a:prstGeom>
            <a:ln>
              <a:noFill/>
            </a:ln>
          </p:spPr>
        </p:pic>
      </p:grpSp>
    </p:spTree>
    <p:extLst>
      <p:ext uri="{BB962C8B-B14F-4D97-AF65-F5344CB8AC3E}">
        <p14:creationId xmlns:p14="http://schemas.microsoft.com/office/powerpoint/2010/main" val="311224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E90562-B66B-2969-11C7-766B47073FEB}"/>
              </a:ext>
            </a:extLst>
          </p:cNvPr>
          <p:cNvSpPr>
            <a:spLocks noGrp="1"/>
          </p:cNvSpPr>
          <p:nvPr>
            <p:ph type="title" idx="4294967295"/>
          </p:nvPr>
        </p:nvSpPr>
        <p:spPr>
          <a:xfrm>
            <a:off x="152400" y="36513"/>
            <a:ext cx="6553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Adding New Student Reviews Individually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8BB7925B-9925-1746-FA7A-B72846468AE1}"/>
              </a:ext>
            </a:extLst>
          </p:cNvPr>
          <p:cNvSpPr>
            <a:spLocks noGrp="1"/>
          </p:cNvSpPr>
          <p:nvPr>
            <p:ph sz="quarter" idx="11"/>
          </p:nvPr>
        </p:nvSpPr>
        <p:spPr>
          <a:xfrm>
            <a:off x="152400" y="666750"/>
            <a:ext cx="8839200" cy="762000"/>
          </a:xfrm>
        </p:spPr>
        <p:txBody>
          <a:bodyPr>
            <a:normAutofit fontScale="55000" lnSpcReduction="20000"/>
          </a:bodyPr>
          <a:lstStyle/>
          <a:p>
            <a:r>
              <a:rPr lang="en-US" dirty="0"/>
              <a:t>If you decide to enter your student demographics for the reviews one student at a time in IMACS 2.0 then you will do so by clicking on Add New Student File Review. It will bring up the familiar student demographic screen below.</a:t>
            </a:r>
          </a:p>
          <a:p>
            <a:endParaRPr lang="en-US" dirty="0"/>
          </a:p>
        </p:txBody>
      </p:sp>
      <p:pic>
        <p:nvPicPr>
          <p:cNvPr id="6" name="Picture 5" descr="Screenshot of the Student Information page. All Yellow fields are required.">
            <a:extLst>
              <a:ext uri="{FF2B5EF4-FFF2-40B4-BE49-F238E27FC236}">
                <a16:creationId xmlns:a16="http://schemas.microsoft.com/office/drawing/2014/main" id="{D472C1B4-AD98-94F2-AA3D-5DBBDD0BE7C4}"/>
              </a:ext>
            </a:extLst>
          </p:cNvPr>
          <p:cNvPicPr>
            <a:picLocks noChangeAspect="1"/>
          </p:cNvPicPr>
          <p:nvPr/>
        </p:nvPicPr>
        <p:blipFill>
          <a:blip r:embed="rId3"/>
          <a:stretch>
            <a:fillRect/>
          </a:stretch>
        </p:blipFill>
        <p:spPr>
          <a:xfrm>
            <a:off x="1371600" y="1352551"/>
            <a:ext cx="5638800" cy="3086182"/>
          </a:xfrm>
          <a:prstGeom prst="rect">
            <a:avLst/>
          </a:prstGeom>
        </p:spPr>
      </p:pic>
      <p:sp>
        <p:nvSpPr>
          <p:cNvPr id="7" name="Rectangle 6" descr="The RED box identifies the action necessary once student information is entered. Save and Stay, Save and Return, Cancel and Return.">
            <a:extLst>
              <a:ext uri="{FF2B5EF4-FFF2-40B4-BE49-F238E27FC236}">
                <a16:creationId xmlns:a16="http://schemas.microsoft.com/office/drawing/2014/main" id="{55040AFC-6F49-8714-7010-8A97F42DAC38}"/>
              </a:ext>
            </a:extLst>
          </p:cNvPr>
          <p:cNvSpPr/>
          <p:nvPr/>
        </p:nvSpPr>
        <p:spPr>
          <a:xfrm>
            <a:off x="2819400" y="4152514"/>
            <a:ext cx="2895600" cy="32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4733430-1209-7F3C-0F61-21EA8CDD97F3}"/>
              </a:ext>
            </a:extLst>
          </p:cNvPr>
          <p:cNvSpPr txBox="1"/>
          <p:nvPr/>
        </p:nvSpPr>
        <p:spPr>
          <a:xfrm>
            <a:off x="38100" y="4476750"/>
            <a:ext cx="8953500" cy="646331"/>
          </a:xfrm>
          <a:prstGeom prst="rect">
            <a:avLst/>
          </a:prstGeom>
          <a:noFill/>
        </p:spPr>
        <p:txBody>
          <a:bodyPr wrap="square" rtlCol="0">
            <a:spAutoFit/>
          </a:bodyPr>
          <a:lstStyle/>
          <a:p>
            <a:r>
              <a:rPr lang="en-US" dirty="0"/>
              <a:t>After the Local Education Agency has completed filling in the boxes, they need to select either the Save and Stay or Save and Return button. The Cancel and Return button does not save.</a:t>
            </a:r>
          </a:p>
        </p:txBody>
      </p:sp>
    </p:spTree>
    <p:extLst>
      <p:ext uri="{BB962C8B-B14F-4D97-AF65-F5344CB8AC3E}">
        <p14:creationId xmlns:p14="http://schemas.microsoft.com/office/powerpoint/2010/main" val="103687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0CCB91-13BE-BDD2-217C-B18607034C8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Importing Data from CSV file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7830BD63-C6DA-4371-ADF2-0DB49E8F07C5}"/>
              </a:ext>
            </a:extLst>
          </p:cNvPr>
          <p:cNvSpPr>
            <a:spLocks noGrp="1"/>
          </p:cNvSpPr>
          <p:nvPr>
            <p:ph sz="quarter" idx="11"/>
          </p:nvPr>
        </p:nvSpPr>
        <p:spPr>
          <a:xfrm>
            <a:off x="152400" y="3105150"/>
            <a:ext cx="8839200" cy="2001544"/>
          </a:xfrm>
        </p:spPr>
        <p:txBody>
          <a:bodyPr>
            <a:normAutofit fontScale="55000" lnSpcReduction="20000"/>
          </a:bodyPr>
          <a:lstStyle/>
          <a:p>
            <a:r>
              <a:rPr lang="en-US" dirty="0"/>
              <a:t>Click on (Help) to read the directions for preparing the CSV/TXT upload. </a:t>
            </a:r>
          </a:p>
          <a:p>
            <a:endParaRPr lang="en-US" dirty="0"/>
          </a:p>
          <a:p>
            <a:r>
              <a:rPr lang="en-US" dirty="0"/>
              <a:t>Click on Choose File to locate the CSV/TXT document and to upload from your computer.</a:t>
            </a:r>
          </a:p>
          <a:p>
            <a:endParaRPr lang="en-US" dirty="0"/>
          </a:p>
          <a:p>
            <a:r>
              <a:rPr lang="en-US" dirty="0"/>
              <a:t>Click on Validate and Commit Data from File once you are done with everything.</a:t>
            </a:r>
          </a:p>
        </p:txBody>
      </p:sp>
      <p:pic>
        <p:nvPicPr>
          <p:cNvPr id="6" name="Picture 5" descr="Screenshot of the Import CSV file pop-up.">
            <a:extLst>
              <a:ext uri="{FF2B5EF4-FFF2-40B4-BE49-F238E27FC236}">
                <a16:creationId xmlns:a16="http://schemas.microsoft.com/office/drawing/2014/main" id="{39849DDA-E299-0C01-D37E-D577629529AC}"/>
              </a:ext>
            </a:extLst>
          </p:cNvPr>
          <p:cNvPicPr>
            <a:picLocks noChangeAspect="1"/>
          </p:cNvPicPr>
          <p:nvPr/>
        </p:nvPicPr>
        <p:blipFill>
          <a:blip r:embed="rId3"/>
          <a:stretch>
            <a:fillRect/>
          </a:stretch>
        </p:blipFill>
        <p:spPr>
          <a:xfrm>
            <a:off x="1956239" y="781050"/>
            <a:ext cx="4749361" cy="2286000"/>
          </a:xfrm>
          <a:prstGeom prst="rect">
            <a:avLst/>
          </a:prstGeom>
        </p:spPr>
      </p:pic>
    </p:spTree>
    <p:extLst>
      <p:ext uri="{BB962C8B-B14F-4D97-AF65-F5344CB8AC3E}">
        <p14:creationId xmlns:p14="http://schemas.microsoft.com/office/powerpoint/2010/main" val="92014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CC0AC0-2B5F-9BAF-A107-400E4CB6CC9B}"/>
              </a:ext>
            </a:extLst>
          </p:cNvPr>
          <p:cNvSpPr>
            <a:spLocks noGrp="1"/>
          </p:cNvSpPr>
          <p:nvPr>
            <p:ph type="title" idx="4294967295"/>
          </p:nvPr>
        </p:nvSpPr>
        <p:spPr>
          <a:xfrm>
            <a:off x="0" y="36513"/>
            <a:ext cx="6781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IMACS 2.0 Student Information Upload for Student File Review</a:t>
            </a:r>
          </a:p>
        </p:txBody>
      </p:sp>
      <p:sp>
        <p:nvSpPr>
          <p:cNvPr id="3" name="Content Placeholder 2">
            <a:extLst>
              <a:ext uri="{FF2B5EF4-FFF2-40B4-BE49-F238E27FC236}">
                <a16:creationId xmlns:a16="http://schemas.microsoft.com/office/drawing/2014/main" id="{E7C76E39-7C1B-C2BA-7E56-53CA7B5CA2AD}"/>
              </a:ext>
            </a:extLst>
          </p:cNvPr>
          <p:cNvSpPr>
            <a:spLocks noGrp="1"/>
          </p:cNvSpPr>
          <p:nvPr>
            <p:ph sz="quarter" idx="11"/>
          </p:nvPr>
        </p:nvSpPr>
        <p:spPr>
          <a:xfrm>
            <a:off x="152400" y="819150"/>
            <a:ext cx="8839200" cy="1593600"/>
          </a:xfrm>
        </p:spPr>
        <p:txBody>
          <a:bodyPr>
            <a:normAutofit fontScale="77500" lnSpcReduction="20000"/>
          </a:bodyPr>
          <a:lstStyle/>
          <a:p>
            <a:r>
              <a:rPr lang="en-US" dirty="0"/>
              <a:t>The file can have an extension of .csv or .txt.</a:t>
            </a:r>
          </a:p>
          <a:p>
            <a:r>
              <a:rPr lang="en-US" dirty="0"/>
              <a:t>Upon submitting a file, the website will first validate the file, and if valid will then prompt the user to commit the data.</a:t>
            </a:r>
          </a:p>
          <a:p>
            <a:r>
              <a:rPr lang="en-US" dirty="0"/>
              <a:t>The spreadsheet should look like this: </a:t>
            </a:r>
          </a:p>
        </p:txBody>
      </p:sp>
      <p:pic>
        <p:nvPicPr>
          <p:cNvPr id="6" name="Picture 5" descr="Screenshot of CSV file with required fields and sample student information.">
            <a:extLst>
              <a:ext uri="{FF2B5EF4-FFF2-40B4-BE49-F238E27FC236}">
                <a16:creationId xmlns:a16="http://schemas.microsoft.com/office/drawing/2014/main" id="{2FBCCD12-0B4B-B50F-2AD8-1605763696A6}"/>
              </a:ext>
            </a:extLst>
          </p:cNvPr>
          <p:cNvPicPr>
            <a:picLocks noChangeAspect="1"/>
          </p:cNvPicPr>
          <p:nvPr/>
        </p:nvPicPr>
        <p:blipFill>
          <a:blip r:embed="rId3"/>
          <a:stretch>
            <a:fillRect/>
          </a:stretch>
        </p:blipFill>
        <p:spPr>
          <a:xfrm>
            <a:off x="94654" y="2571750"/>
            <a:ext cx="8973146" cy="1524000"/>
          </a:xfrm>
          <a:prstGeom prst="rect">
            <a:avLst/>
          </a:prstGeom>
        </p:spPr>
      </p:pic>
      <p:sp>
        <p:nvSpPr>
          <p:cNvPr id="7" name="TextBox 6">
            <a:extLst>
              <a:ext uri="{FF2B5EF4-FFF2-40B4-BE49-F238E27FC236}">
                <a16:creationId xmlns:a16="http://schemas.microsoft.com/office/drawing/2014/main" id="{B95D8608-587F-A87D-2595-4C37C33B24E5}"/>
              </a:ext>
            </a:extLst>
          </p:cNvPr>
          <p:cNvSpPr txBox="1"/>
          <p:nvPr/>
        </p:nvSpPr>
        <p:spPr>
          <a:xfrm>
            <a:off x="381000" y="4248150"/>
            <a:ext cx="5748177" cy="369332"/>
          </a:xfrm>
          <a:prstGeom prst="rect">
            <a:avLst/>
          </a:prstGeom>
          <a:noFill/>
        </p:spPr>
        <p:txBody>
          <a:bodyPr wrap="none" rtlCol="0">
            <a:spAutoFit/>
          </a:bodyPr>
          <a:lstStyle/>
          <a:p>
            <a:r>
              <a:rPr lang="en-US"/>
              <a:t>Use the codes listed on the next slide for columns G and H. </a:t>
            </a:r>
            <a:endParaRPr lang="en-US" dirty="0"/>
          </a:p>
        </p:txBody>
      </p:sp>
      <p:sp>
        <p:nvSpPr>
          <p:cNvPr id="2" name="Slide Number Placeholder 1">
            <a:extLst>
              <a:ext uri="{FF2B5EF4-FFF2-40B4-BE49-F238E27FC236}">
                <a16:creationId xmlns:a16="http://schemas.microsoft.com/office/drawing/2014/main" id="{C46E702F-51C8-E479-F09E-180EEDD32836}"/>
              </a:ext>
            </a:extLst>
          </p:cNvPr>
          <p:cNvSpPr>
            <a:spLocks noGrp="1"/>
          </p:cNvSpPr>
          <p:nvPr>
            <p:ph type="sldNum" sz="quarter" idx="4"/>
          </p:nvPr>
        </p:nvSpPr>
        <p:spPr/>
        <p:txBody>
          <a:bodyPr/>
          <a:lstStyle/>
          <a:p>
            <a:fld id="{3B745311-16E5-4BEF-BFE6-36758A3427EB}" type="slidenum">
              <a:rPr lang="en-US" smtClean="0"/>
              <a:pPr/>
              <a:t>29</a:t>
            </a:fld>
            <a:endParaRPr lang="en-US" dirty="0"/>
          </a:p>
        </p:txBody>
      </p:sp>
    </p:spTree>
    <p:extLst>
      <p:ext uri="{BB962C8B-B14F-4D97-AF65-F5344CB8AC3E}">
        <p14:creationId xmlns:p14="http://schemas.microsoft.com/office/powerpoint/2010/main" val="331997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3DBBA7-A536-D3AA-DF2A-B1AE2916902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Special Education Survey</a:t>
            </a:r>
          </a:p>
        </p:txBody>
      </p:sp>
      <p:sp>
        <p:nvSpPr>
          <p:cNvPr id="3" name="Content Placeholder 2">
            <a:extLst>
              <a:ext uri="{FF2B5EF4-FFF2-40B4-BE49-F238E27FC236}">
                <a16:creationId xmlns:a16="http://schemas.microsoft.com/office/drawing/2014/main" id="{F8D7EAE3-4C22-DD79-6611-31FD03509D72}"/>
              </a:ext>
            </a:extLst>
          </p:cNvPr>
          <p:cNvSpPr>
            <a:spLocks noGrp="1"/>
          </p:cNvSpPr>
          <p:nvPr>
            <p:ph sz="quarter" idx="11"/>
          </p:nvPr>
        </p:nvSpPr>
        <p:spPr/>
        <p:txBody>
          <a:bodyPr>
            <a:normAutofit fontScale="92500" lnSpcReduction="10000"/>
          </a:bodyPr>
          <a:lstStyle/>
          <a:p>
            <a:r>
              <a:rPr lang="en-US" dirty="0"/>
              <a:t>The Missouri Department of Elementary and Secondary Education has partnered with the University of Missouri’s Institute of Public Policy (IPP) to conduct the 2024-2025 Parent Special Education Survey. This survey is mandatory for federal reporting purposes and part of the self-assessment process. We appreciate your cooperation in administering this important survey to parents in your district.</a:t>
            </a:r>
          </a:p>
          <a:p>
            <a:endParaRPr lang="en-US" dirty="0"/>
          </a:p>
        </p:txBody>
      </p:sp>
      <p:sp>
        <p:nvSpPr>
          <p:cNvPr id="2" name="Slide Number Placeholder 1">
            <a:extLst>
              <a:ext uri="{FF2B5EF4-FFF2-40B4-BE49-F238E27FC236}">
                <a16:creationId xmlns:a16="http://schemas.microsoft.com/office/drawing/2014/main" id="{62672D92-9EA1-9EE2-2EF4-C0390423FB0B}"/>
              </a:ext>
            </a:extLst>
          </p:cNvPr>
          <p:cNvSpPr>
            <a:spLocks noGrp="1"/>
          </p:cNvSpPr>
          <p:nvPr>
            <p:ph type="sldNum" sz="quarter" idx="4"/>
          </p:nvPr>
        </p:nvSpPr>
        <p:spPr/>
        <p:txBody>
          <a:bodyPr/>
          <a:lstStyle/>
          <a:p>
            <a:fld id="{3B745311-16E5-4BEF-BFE6-36758A3427EB}" type="slidenum">
              <a:rPr lang="en-US" smtClean="0"/>
              <a:pPr/>
              <a:t>3</a:t>
            </a:fld>
            <a:endParaRPr lang="en-US" dirty="0"/>
          </a:p>
        </p:txBody>
      </p:sp>
    </p:spTree>
    <p:extLst>
      <p:ext uri="{BB962C8B-B14F-4D97-AF65-F5344CB8AC3E}">
        <p14:creationId xmlns:p14="http://schemas.microsoft.com/office/powerpoint/2010/main" val="425345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DB28C3-C682-645A-18A1-BC4BC2397BA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mn-cs"/>
              </a:rPr>
              <a:t>Importing Student Data for Student File Review</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Content Placeholder 5" descr="Screenshot of Category Codes for Disability and Category Codes for Placement for CSV file setup.">
            <a:extLst>
              <a:ext uri="{FF2B5EF4-FFF2-40B4-BE49-F238E27FC236}">
                <a16:creationId xmlns:a16="http://schemas.microsoft.com/office/drawing/2014/main" id="{1AE7F380-E098-EE32-542B-0225C3022B88}"/>
              </a:ext>
            </a:extLst>
          </p:cNvPr>
          <p:cNvPicPr>
            <a:picLocks noGrp="1" noChangeAspect="1"/>
          </p:cNvPicPr>
          <p:nvPr>
            <p:ph sz="quarter" idx="11"/>
          </p:nvPr>
        </p:nvPicPr>
        <p:blipFill>
          <a:blip r:embed="rId2"/>
          <a:stretch>
            <a:fillRect/>
          </a:stretch>
        </p:blipFill>
        <p:spPr>
          <a:xfrm>
            <a:off x="333375" y="1019175"/>
            <a:ext cx="8477250" cy="3486150"/>
          </a:xfrm>
          <a:prstGeom prst="rect">
            <a:avLst/>
          </a:prstGeom>
        </p:spPr>
      </p:pic>
      <p:sp>
        <p:nvSpPr>
          <p:cNvPr id="2" name="Slide Number Placeholder 1">
            <a:extLst>
              <a:ext uri="{FF2B5EF4-FFF2-40B4-BE49-F238E27FC236}">
                <a16:creationId xmlns:a16="http://schemas.microsoft.com/office/drawing/2014/main" id="{DF74B02A-1577-D010-9BC1-6AFA9318FB17}"/>
              </a:ext>
            </a:extLst>
          </p:cNvPr>
          <p:cNvSpPr>
            <a:spLocks noGrp="1"/>
          </p:cNvSpPr>
          <p:nvPr>
            <p:ph type="sldNum" sz="quarter" idx="4"/>
          </p:nvPr>
        </p:nvSpPr>
        <p:spPr/>
        <p:txBody>
          <a:bodyPr/>
          <a:lstStyle/>
          <a:p>
            <a:fld id="{3B745311-16E5-4BEF-BFE6-36758A3427EB}" type="slidenum">
              <a:rPr lang="en-US" smtClean="0"/>
              <a:pPr/>
              <a:t>30</a:t>
            </a:fld>
            <a:endParaRPr lang="en-US" dirty="0"/>
          </a:p>
        </p:txBody>
      </p:sp>
    </p:spTree>
    <p:extLst>
      <p:ext uri="{BB962C8B-B14F-4D97-AF65-F5344CB8AC3E}">
        <p14:creationId xmlns:p14="http://schemas.microsoft.com/office/powerpoint/2010/main" val="137147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11B80-BCE1-91DD-5E3D-C84351CDC3A5}"/>
              </a:ext>
            </a:extLst>
          </p:cNvPr>
          <p:cNvSpPr>
            <a:spLocks noGrp="1"/>
          </p:cNvSpPr>
          <p:nvPr>
            <p:ph type="title" idx="4294967295"/>
          </p:nvPr>
        </p:nvSpPr>
        <p:spPr>
          <a:xfrm>
            <a:off x="152400" y="819150"/>
            <a:ext cx="8839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457200" marR="0" lvl="0" indent="-344488"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r>
              <a:rPr kumimoji="0" lang="en-US" sz="32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After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district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has </a:t>
            </a:r>
            <a:r>
              <a:rPr kumimoji="0" lang="en-US" sz="32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answered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32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individual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indicators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under each </a:t>
            </a:r>
            <a:r>
              <a:rPr kumimoji="0" lang="en-US" sz="32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individual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student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on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3200" b="0" i="1"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Student </a:t>
            </a:r>
            <a:r>
              <a:rPr kumimoji="0" lang="en-US" sz="3200" b="0" i="1"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File </a:t>
            </a:r>
            <a:r>
              <a:rPr kumimoji="0" lang="en-US" sz="3200" b="0" i="1"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Review </a:t>
            </a:r>
            <a:r>
              <a:rPr kumimoji="0" lang="en-US" sz="3200" b="0" i="1"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List</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district will need </a:t>
            </a:r>
            <a:r>
              <a:rPr kumimoji="0" lang="en-US" sz="32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to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submit </a:t>
            </a:r>
            <a:r>
              <a:rPr kumimoji="0" lang="en-US" sz="3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the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file </a:t>
            </a:r>
            <a:r>
              <a:rPr kumimoji="0" lang="en-US" sz="32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reviews. </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Complete the review and submit no later than  </a:t>
            </a:r>
            <a:r>
              <a:rPr kumimoji="0" lang="en-US" sz="3200" b="1" i="0" u="heavy" strike="noStrike" kern="1200" cap="none" spc="-20"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February 1</a:t>
            </a:r>
            <a:r>
              <a:rPr kumimoji="0" lang="en-US" sz="3200" b="1" i="0" u="heavy" strike="noStrike" kern="1200" cap="none" spc="-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a:t>
            </a:r>
            <a:r>
              <a:rPr kumimoji="0" lang="en-US" sz="3200" b="1" i="0" u="heavy" strike="noStrike" kern="1200" cap="none" spc="-1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 </a:t>
            </a:r>
            <a:r>
              <a:rPr kumimoji="0" lang="en-US" sz="3200" b="1" i="0" u="heavy" strike="noStrike" kern="1200" cap="none" spc="-5" normalizeH="0" baseline="0" noProof="0" dirty="0">
                <a:ln>
                  <a:noFill/>
                </a:ln>
                <a:solidFill>
                  <a:schemeClr val="tx1"/>
                </a:solidFill>
                <a:effectLst/>
                <a:uLnTx/>
                <a:uFill>
                  <a:solidFill>
                    <a:srgbClr val="000000"/>
                  </a:solidFill>
                </a:uFill>
                <a:latin typeface="+mn-lt"/>
                <a:ea typeface="+mn-ea"/>
                <a:cs typeface="Times New Roman" panose="02020603050405020304" pitchFamily="18" charset="0"/>
              </a:rPr>
              <a:t>2025</a:t>
            </a:r>
            <a:r>
              <a:rPr kumimoji="0" lang="en-US" sz="32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a:t>
            </a:r>
          </a:p>
          <a:p>
            <a:pPr marL="457200" marR="0" lvl="0" indent="-344488"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creenshot of the Student File Review List">
            <a:extLst>
              <a:ext uri="{FF2B5EF4-FFF2-40B4-BE49-F238E27FC236}">
                <a16:creationId xmlns:a16="http://schemas.microsoft.com/office/drawing/2014/main" id="{C31C9C29-8501-50EA-5921-DC5DF24D5747}"/>
              </a:ext>
            </a:extLst>
          </p:cNvPr>
          <p:cNvPicPr>
            <a:picLocks noChangeAspect="1"/>
          </p:cNvPicPr>
          <p:nvPr/>
        </p:nvPicPr>
        <p:blipFill>
          <a:blip r:embed="rId3"/>
          <a:stretch>
            <a:fillRect/>
          </a:stretch>
        </p:blipFill>
        <p:spPr>
          <a:xfrm>
            <a:off x="505334" y="1657350"/>
            <a:ext cx="8257666" cy="3338384"/>
          </a:xfrm>
          <a:prstGeom prst="rect">
            <a:avLst/>
          </a:prstGeom>
        </p:spPr>
      </p:pic>
      <p:sp>
        <p:nvSpPr>
          <p:cNvPr id="4" name="Text Placeholder 3">
            <a:extLst>
              <a:ext uri="{FF2B5EF4-FFF2-40B4-BE49-F238E27FC236}">
                <a16:creationId xmlns:a16="http://schemas.microsoft.com/office/drawing/2014/main" id="{34F466FB-2D51-3F43-6822-2DC259848284}"/>
              </a:ext>
            </a:extLst>
          </p:cNvPr>
          <p:cNvSpPr>
            <a:spLocks noGrp="1"/>
          </p:cNvSpPr>
          <p:nvPr>
            <p:ph type="body" sz="quarter" idx="10"/>
          </p:nvPr>
        </p:nvSpPr>
        <p:spPr/>
        <p:txBody>
          <a:bodyPr/>
          <a:lstStyle/>
          <a:p>
            <a:r>
              <a:rPr lang="en-US" dirty="0"/>
              <a:t>Student File Review Screen, cont.</a:t>
            </a:r>
          </a:p>
        </p:txBody>
      </p:sp>
      <p:sp>
        <p:nvSpPr>
          <p:cNvPr id="7" name="Oval 6">
            <a:extLst>
              <a:ext uri="{FF2B5EF4-FFF2-40B4-BE49-F238E27FC236}">
                <a16:creationId xmlns:a16="http://schemas.microsoft.com/office/drawing/2014/main" id="{AD9671BE-4FE2-B8C4-DFE7-8784632DC259}"/>
              </a:ext>
              <a:ext uri="{C183D7F6-B498-43B3-948B-1728B52AA6E4}">
                <adec:decorative xmlns:adec="http://schemas.microsoft.com/office/drawing/2017/decorative" val="1"/>
              </a:ext>
            </a:extLst>
          </p:cNvPr>
          <p:cNvSpPr/>
          <p:nvPr/>
        </p:nvSpPr>
        <p:spPr>
          <a:xfrm>
            <a:off x="7086600" y="1885950"/>
            <a:ext cx="914400" cy="1600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01E1882-B671-5210-357C-21FBB13C644F}"/>
              </a:ext>
              <a:ext uri="{C183D7F6-B498-43B3-948B-1728B52AA6E4}">
                <adec:decorative xmlns:adec="http://schemas.microsoft.com/office/drawing/2017/decorative" val="1"/>
              </a:ext>
            </a:extLst>
          </p:cNvPr>
          <p:cNvSpPr/>
          <p:nvPr/>
        </p:nvSpPr>
        <p:spPr>
          <a:xfrm>
            <a:off x="3986467" y="4552950"/>
            <a:ext cx="1295400" cy="442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DA1B3E2-3CFC-80A4-6792-9155493CA368}"/>
              </a:ext>
            </a:extLst>
          </p:cNvPr>
          <p:cNvSpPr>
            <a:spLocks noGrp="1"/>
          </p:cNvSpPr>
          <p:nvPr>
            <p:ph type="sldNum" sz="quarter" idx="4"/>
          </p:nvPr>
        </p:nvSpPr>
        <p:spPr/>
        <p:txBody>
          <a:bodyPr/>
          <a:lstStyle/>
          <a:p>
            <a:fld id="{3B745311-16E5-4BEF-BFE6-36758A3427EB}" type="slidenum">
              <a:rPr lang="en-US" smtClean="0"/>
              <a:pPr/>
              <a:t>31</a:t>
            </a:fld>
            <a:endParaRPr lang="en-US" dirty="0"/>
          </a:p>
        </p:txBody>
      </p:sp>
    </p:spTree>
    <p:extLst>
      <p:ext uri="{BB962C8B-B14F-4D97-AF65-F5344CB8AC3E}">
        <p14:creationId xmlns:p14="http://schemas.microsoft.com/office/powerpoint/2010/main" val="1166166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2155D2-E291-4D16-2D2B-AAA56ADCCD6A}"/>
              </a:ext>
            </a:extLst>
          </p:cNvPr>
          <p:cNvSpPr>
            <a:spLocks noGrp="1"/>
          </p:cNvSpPr>
          <p:nvPr>
            <p:ph type="title" idx="4294967295"/>
          </p:nvPr>
        </p:nvSpPr>
        <p:spPr>
          <a:xfrm>
            <a:off x="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Uploading Documentation for the Desk Review</a:t>
            </a:r>
          </a:p>
        </p:txBody>
      </p:sp>
      <p:sp>
        <p:nvSpPr>
          <p:cNvPr id="3" name="Content Placeholder 2">
            <a:extLst>
              <a:ext uri="{FF2B5EF4-FFF2-40B4-BE49-F238E27FC236}">
                <a16:creationId xmlns:a16="http://schemas.microsoft.com/office/drawing/2014/main" id="{0A3F6D5F-19C2-46B3-2D62-2D50A3BDEFE0}"/>
              </a:ext>
            </a:extLst>
          </p:cNvPr>
          <p:cNvSpPr>
            <a:spLocks noGrp="1"/>
          </p:cNvSpPr>
          <p:nvPr>
            <p:ph sz="quarter" idx="11"/>
          </p:nvPr>
        </p:nvSpPr>
        <p:spPr>
          <a:xfrm>
            <a:off x="152400" y="819150"/>
            <a:ext cx="8839200" cy="1600200"/>
          </a:xfrm>
        </p:spPr>
        <p:txBody>
          <a:bodyPr>
            <a:normAutofit fontScale="47500" lnSpcReduction="20000"/>
          </a:bodyPr>
          <a:lstStyle/>
          <a:p>
            <a:r>
              <a:rPr lang="en-US" dirty="0"/>
              <a:t>During late February/early March 2025 time period, districts will be notified via IMACS 2.0 correspondence of the student files chosen for desk review verification and what documents must be uploaded.</a:t>
            </a:r>
          </a:p>
          <a:p>
            <a:r>
              <a:rPr lang="en-US" dirty="0"/>
              <a:t>Most individual education program systems allow users to “print to PDF” rather than print and scan documents.</a:t>
            </a:r>
          </a:p>
          <a:p>
            <a:r>
              <a:rPr lang="en-US" dirty="0"/>
              <a:t>Student documents should be uploaded under the individual student file review page.</a:t>
            </a:r>
          </a:p>
          <a:p>
            <a:r>
              <a:rPr lang="en-US" dirty="0"/>
              <a:t>This documentation is due in IMACS 2.0 no later than April 1, 2025. </a:t>
            </a:r>
          </a:p>
          <a:p>
            <a:endParaRPr lang="en-US" dirty="0"/>
          </a:p>
        </p:txBody>
      </p:sp>
      <p:grpSp>
        <p:nvGrpSpPr>
          <p:cNvPr id="6" name="Group 5" descr="At the bottom of the Student File Review Summary page is the Assignment Uploads area.  When you click on the blue arrow next to the words Assignment Uploads the document requests from Department of Elementary and Secondary Education will be listed.&#10;">
            <a:extLst>
              <a:ext uri="{FF2B5EF4-FFF2-40B4-BE49-F238E27FC236}">
                <a16:creationId xmlns:a16="http://schemas.microsoft.com/office/drawing/2014/main" id="{180B1C58-EE8C-29A8-235F-75EF8A67480A}"/>
              </a:ext>
            </a:extLst>
          </p:cNvPr>
          <p:cNvGrpSpPr/>
          <p:nvPr/>
        </p:nvGrpSpPr>
        <p:grpSpPr>
          <a:xfrm>
            <a:off x="990600" y="2419350"/>
            <a:ext cx="6863410" cy="2519001"/>
            <a:chOff x="1104728" y="4191000"/>
            <a:chExt cx="6863410" cy="2519001"/>
          </a:xfrm>
        </p:grpSpPr>
        <p:pic>
          <p:nvPicPr>
            <p:cNvPr id="7" name="Picture 6" descr="Screenshot of the Assignment Uploads.">
              <a:extLst>
                <a:ext uri="{FF2B5EF4-FFF2-40B4-BE49-F238E27FC236}">
                  <a16:creationId xmlns:a16="http://schemas.microsoft.com/office/drawing/2014/main" id="{8A6ED830-0638-662A-4285-206E14F6CD9D}"/>
                </a:ext>
              </a:extLst>
            </p:cNvPr>
            <p:cNvPicPr>
              <a:picLocks noChangeAspect="1"/>
            </p:cNvPicPr>
            <p:nvPr/>
          </p:nvPicPr>
          <p:blipFill>
            <a:blip r:embed="rId3"/>
            <a:stretch>
              <a:fillRect/>
            </a:stretch>
          </p:blipFill>
          <p:spPr>
            <a:xfrm>
              <a:off x="1104728" y="4191000"/>
              <a:ext cx="6468282" cy="2519001"/>
            </a:xfrm>
            <a:prstGeom prst="rect">
              <a:avLst/>
            </a:prstGeom>
          </p:spPr>
        </p:pic>
        <p:sp>
          <p:nvSpPr>
            <p:cNvPr id="8" name="Left Arrow 8" descr="The Blue Pencil in the screenshot of the Assignment Uploads indicates the student file is available to be worked on by the LEA.">
              <a:extLst>
                <a:ext uri="{FF2B5EF4-FFF2-40B4-BE49-F238E27FC236}">
                  <a16:creationId xmlns:a16="http://schemas.microsoft.com/office/drawing/2014/main" id="{B128029B-DAEC-4A17-D8B8-6DCA5E1D4E48}"/>
                </a:ext>
              </a:extLst>
            </p:cNvPr>
            <p:cNvSpPr/>
            <p:nvPr/>
          </p:nvSpPr>
          <p:spPr>
            <a:xfrm>
              <a:off x="7434738" y="5562643"/>
              <a:ext cx="533400" cy="1524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87340613-B54F-F45B-C5E9-CC831E197C07}"/>
              </a:ext>
            </a:extLst>
          </p:cNvPr>
          <p:cNvSpPr>
            <a:spLocks noGrp="1"/>
          </p:cNvSpPr>
          <p:nvPr>
            <p:ph type="sldNum" sz="quarter" idx="4"/>
          </p:nvPr>
        </p:nvSpPr>
        <p:spPr/>
        <p:txBody>
          <a:bodyPr/>
          <a:lstStyle/>
          <a:p>
            <a:fld id="{3B745311-16E5-4BEF-BFE6-36758A3427EB}" type="slidenum">
              <a:rPr lang="en-US" smtClean="0"/>
              <a:pPr/>
              <a:t>32</a:t>
            </a:fld>
            <a:endParaRPr lang="en-US" dirty="0"/>
          </a:p>
        </p:txBody>
      </p:sp>
    </p:spTree>
    <p:extLst>
      <p:ext uri="{BB962C8B-B14F-4D97-AF65-F5344CB8AC3E}">
        <p14:creationId xmlns:p14="http://schemas.microsoft.com/office/powerpoint/2010/main" val="356137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1CFD5E-93A1-D68B-272C-D1D1CD6497B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Uploading Documentation</a:t>
            </a:r>
          </a:p>
        </p:txBody>
      </p:sp>
      <p:sp>
        <p:nvSpPr>
          <p:cNvPr id="3" name="Content Placeholder 2">
            <a:extLst>
              <a:ext uri="{FF2B5EF4-FFF2-40B4-BE49-F238E27FC236}">
                <a16:creationId xmlns:a16="http://schemas.microsoft.com/office/drawing/2014/main" id="{79A0EE04-F979-99BE-E34A-120125815A43}"/>
              </a:ext>
            </a:extLst>
          </p:cNvPr>
          <p:cNvSpPr>
            <a:spLocks noGrp="1"/>
          </p:cNvSpPr>
          <p:nvPr>
            <p:ph sz="quarter" idx="11"/>
          </p:nvPr>
        </p:nvSpPr>
        <p:spPr>
          <a:xfrm>
            <a:off x="152400" y="819150"/>
            <a:ext cx="8839200" cy="1219200"/>
          </a:xfrm>
        </p:spPr>
        <p:txBody>
          <a:bodyPr>
            <a:normAutofit fontScale="70000" lnSpcReduction="20000"/>
          </a:bodyPr>
          <a:lstStyle/>
          <a:p>
            <a:r>
              <a:rPr lang="en-US" dirty="0"/>
              <a:t>Once the Assignment Upload window has opened, the Local Education Agency may upload the requested student documents. You will receive one document request per student. It is preferred that all documents needed for verification are merged and uploaded as one file. </a:t>
            </a:r>
          </a:p>
          <a:p>
            <a:endParaRPr lang="en-US" dirty="0"/>
          </a:p>
        </p:txBody>
      </p:sp>
      <p:pic>
        <p:nvPicPr>
          <p:cNvPr id="6" name="Picture 5" descr="Screenshot of the Assignment Upload For, this open when you click the Blue pencil. This is used for uploading student file information. &#10;The Green arrow points to how you access your file to upload. Browse LEA files.">
            <a:extLst>
              <a:ext uri="{FF2B5EF4-FFF2-40B4-BE49-F238E27FC236}">
                <a16:creationId xmlns:a16="http://schemas.microsoft.com/office/drawing/2014/main" id="{432501B7-73B2-6D56-8B95-C09A09C9B4C4}"/>
              </a:ext>
            </a:extLst>
          </p:cNvPr>
          <p:cNvPicPr>
            <a:picLocks noChangeAspect="1"/>
          </p:cNvPicPr>
          <p:nvPr/>
        </p:nvPicPr>
        <p:blipFill>
          <a:blip r:embed="rId3"/>
          <a:stretch>
            <a:fillRect/>
          </a:stretch>
        </p:blipFill>
        <p:spPr>
          <a:xfrm>
            <a:off x="1503929" y="2057400"/>
            <a:ext cx="5658871" cy="2973025"/>
          </a:xfrm>
          <a:prstGeom prst="rect">
            <a:avLst/>
          </a:prstGeom>
        </p:spPr>
      </p:pic>
      <p:sp>
        <p:nvSpPr>
          <p:cNvPr id="2" name="Slide Number Placeholder 1">
            <a:extLst>
              <a:ext uri="{FF2B5EF4-FFF2-40B4-BE49-F238E27FC236}">
                <a16:creationId xmlns:a16="http://schemas.microsoft.com/office/drawing/2014/main" id="{89643247-5755-679E-1629-94759AFDC270}"/>
              </a:ext>
            </a:extLst>
          </p:cNvPr>
          <p:cNvSpPr>
            <a:spLocks noGrp="1"/>
          </p:cNvSpPr>
          <p:nvPr>
            <p:ph type="sldNum" sz="quarter" idx="4"/>
          </p:nvPr>
        </p:nvSpPr>
        <p:spPr/>
        <p:txBody>
          <a:bodyPr/>
          <a:lstStyle/>
          <a:p>
            <a:fld id="{3B745311-16E5-4BEF-BFE6-36758A3427EB}" type="slidenum">
              <a:rPr lang="en-US" smtClean="0"/>
              <a:pPr/>
              <a:t>33</a:t>
            </a:fld>
            <a:endParaRPr lang="en-US" dirty="0"/>
          </a:p>
        </p:txBody>
      </p:sp>
    </p:spTree>
    <p:extLst>
      <p:ext uri="{BB962C8B-B14F-4D97-AF65-F5344CB8AC3E}">
        <p14:creationId xmlns:p14="http://schemas.microsoft.com/office/powerpoint/2010/main" val="1352760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A531E6-ED43-6D02-01E7-80AAFD78B8F7}"/>
              </a:ext>
            </a:extLst>
          </p:cNvPr>
          <p:cNvSpPr>
            <a:spLocks noGrp="1"/>
          </p:cNvSpPr>
          <p:nvPr>
            <p:ph type="title" idx="4294967295"/>
          </p:nvPr>
        </p:nvSpPr>
        <p:spPr>
          <a:xfrm>
            <a:off x="7620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IMACS 2.0 Checklist Guidance for File Review Uploads</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This is IMACS 2.0 Checklist Guidance for File Review Uploads.">
            <a:extLst>
              <a:ext uri="{FF2B5EF4-FFF2-40B4-BE49-F238E27FC236}">
                <a16:creationId xmlns:a16="http://schemas.microsoft.com/office/drawing/2014/main" id="{95D95C82-14A6-D271-06F0-AB2718DEB9D6}"/>
              </a:ext>
            </a:extLst>
          </p:cNvPr>
          <p:cNvPicPr>
            <a:picLocks noChangeAspect="1"/>
          </p:cNvPicPr>
          <p:nvPr/>
        </p:nvPicPr>
        <p:blipFill>
          <a:blip r:embed="rId3"/>
          <a:stretch>
            <a:fillRect/>
          </a:stretch>
        </p:blipFill>
        <p:spPr>
          <a:xfrm>
            <a:off x="377724" y="1736451"/>
            <a:ext cx="8398559" cy="3407049"/>
          </a:xfrm>
          <a:prstGeom prst="rect">
            <a:avLst/>
          </a:prstGeom>
        </p:spPr>
      </p:pic>
      <p:sp>
        <p:nvSpPr>
          <p:cNvPr id="3" name="Content Placeholder 2">
            <a:extLst>
              <a:ext uri="{FF2B5EF4-FFF2-40B4-BE49-F238E27FC236}">
                <a16:creationId xmlns:a16="http://schemas.microsoft.com/office/drawing/2014/main" id="{A7B4049F-25A0-95C6-8585-ACC5AA019CAB}"/>
              </a:ext>
            </a:extLst>
          </p:cNvPr>
          <p:cNvSpPr>
            <a:spLocks noGrp="1"/>
          </p:cNvSpPr>
          <p:nvPr>
            <p:ph sz="quarter" idx="11"/>
          </p:nvPr>
        </p:nvSpPr>
        <p:spPr>
          <a:xfrm>
            <a:off x="152400" y="819150"/>
            <a:ext cx="8839200" cy="1066800"/>
          </a:xfrm>
        </p:spPr>
        <p:txBody>
          <a:bodyPr>
            <a:normAutofit fontScale="77500" lnSpcReduction="20000"/>
          </a:bodyPr>
          <a:lstStyle/>
          <a:p>
            <a:r>
              <a:rPr lang="en-US" dirty="0"/>
              <a:t>Below, you can see the documentation needed for an Initial Evaluation. The checklist includes the types of files and documentation. </a:t>
            </a:r>
          </a:p>
          <a:p>
            <a:endParaRPr lang="en-US" dirty="0"/>
          </a:p>
        </p:txBody>
      </p:sp>
      <p:sp>
        <p:nvSpPr>
          <p:cNvPr id="2" name="Slide Number Placeholder 1">
            <a:extLst>
              <a:ext uri="{FF2B5EF4-FFF2-40B4-BE49-F238E27FC236}">
                <a16:creationId xmlns:a16="http://schemas.microsoft.com/office/drawing/2014/main" id="{8F8AB91C-2ED6-DF7E-3390-B5D901459959}"/>
              </a:ext>
            </a:extLst>
          </p:cNvPr>
          <p:cNvSpPr>
            <a:spLocks noGrp="1"/>
          </p:cNvSpPr>
          <p:nvPr>
            <p:ph type="sldNum" sz="quarter" idx="4"/>
          </p:nvPr>
        </p:nvSpPr>
        <p:spPr/>
        <p:txBody>
          <a:bodyPr/>
          <a:lstStyle/>
          <a:p>
            <a:fld id="{3B745311-16E5-4BEF-BFE6-36758A3427EB}" type="slidenum">
              <a:rPr lang="en-US" smtClean="0"/>
              <a:pPr/>
              <a:t>34</a:t>
            </a:fld>
            <a:endParaRPr lang="en-US" dirty="0"/>
          </a:p>
        </p:txBody>
      </p:sp>
    </p:spTree>
    <p:extLst>
      <p:ext uri="{BB962C8B-B14F-4D97-AF65-F5344CB8AC3E}">
        <p14:creationId xmlns:p14="http://schemas.microsoft.com/office/powerpoint/2010/main" val="2885631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78E3DE-0C25-C0BD-9F68-66F2E8663C3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Creating a zip file</a:t>
            </a:r>
          </a:p>
        </p:txBody>
      </p:sp>
      <p:sp>
        <p:nvSpPr>
          <p:cNvPr id="3" name="Content Placeholder 2">
            <a:extLst>
              <a:ext uri="{FF2B5EF4-FFF2-40B4-BE49-F238E27FC236}">
                <a16:creationId xmlns:a16="http://schemas.microsoft.com/office/drawing/2014/main" id="{538CE587-A315-48F9-E622-1B3DACFC37E6}"/>
              </a:ext>
            </a:extLst>
          </p:cNvPr>
          <p:cNvSpPr>
            <a:spLocks noGrp="1"/>
          </p:cNvSpPr>
          <p:nvPr>
            <p:ph sz="quarter" idx="11"/>
          </p:nvPr>
        </p:nvSpPr>
        <p:spPr>
          <a:xfrm>
            <a:off x="152400" y="819150"/>
            <a:ext cx="4191000" cy="3886200"/>
          </a:xfrm>
        </p:spPr>
        <p:txBody>
          <a:bodyPr>
            <a:normAutofit fontScale="70000" lnSpcReduction="20000"/>
          </a:bodyPr>
          <a:lstStyle/>
          <a:p>
            <a:pPr marL="342900" indent="-342900">
              <a:buAutoNum type="arabicPeriod"/>
            </a:pPr>
            <a:r>
              <a:rPr lang="en-US" sz="3200" dirty="0"/>
              <a:t>Right click on the file or folder. (To select multiple files, hold down the Ctrl key on your keyboard and click on each file you wish to zip. Then right click.) </a:t>
            </a:r>
          </a:p>
          <a:p>
            <a:pPr marL="342900" indent="-342900">
              <a:buAutoNum type="arabicPeriod"/>
            </a:pPr>
            <a:r>
              <a:rPr lang="en-US" sz="3200" dirty="0"/>
              <a:t>Select </a:t>
            </a:r>
            <a:r>
              <a:rPr lang="en-US" sz="3200" i="1" dirty="0"/>
              <a:t>Send to</a:t>
            </a:r>
          </a:p>
          <a:p>
            <a:pPr marL="342900" indent="-342900">
              <a:buAutoNum type="arabicPeriod"/>
            </a:pPr>
            <a:r>
              <a:rPr lang="en-US" sz="3200" dirty="0"/>
              <a:t>Select </a:t>
            </a:r>
            <a:r>
              <a:rPr lang="en-US" sz="3200" i="1" dirty="0"/>
              <a:t>Compressed               (zipped) folder</a:t>
            </a:r>
          </a:p>
          <a:p>
            <a:pPr marL="342900" indent="-342900">
              <a:buAutoNum type="arabicPeriod"/>
            </a:pPr>
            <a:r>
              <a:rPr lang="en-US" sz="3200" dirty="0"/>
              <a:t>To rename the file, right click on the file and select Rename</a:t>
            </a:r>
          </a:p>
          <a:p>
            <a:pPr marL="342900" indent="-342900">
              <a:buAutoNum type="arabicPeriod"/>
            </a:pPr>
            <a:r>
              <a:rPr lang="en-US" sz="3200" dirty="0"/>
              <a:t>You can now drag and drop additional files into the folder</a:t>
            </a:r>
          </a:p>
          <a:p>
            <a:endParaRPr lang="en-US" dirty="0"/>
          </a:p>
        </p:txBody>
      </p:sp>
      <p:grpSp>
        <p:nvGrpSpPr>
          <p:cNvPr id="6" name="Group 5" descr="Creating a zip file.">
            <a:extLst>
              <a:ext uri="{FF2B5EF4-FFF2-40B4-BE49-F238E27FC236}">
                <a16:creationId xmlns:a16="http://schemas.microsoft.com/office/drawing/2014/main" id="{02B3606C-2D98-9294-9D0C-3836EC4D4436}"/>
              </a:ext>
            </a:extLst>
          </p:cNvPr>
          <p:cNvGrpSpPr/>
          <p:nvPr/>
        </p:nvGrpSpPr>
        <p:grpSpPr>
          <a:xfrm>
            <a:off x="3164048" y="696619"/>
            <a:ext cx="5979952" cy="4410075"/>
            <a:chOff x="2362200" y="1808128"/>
            <a:chExt cx="6320790" cy="4410075"/>
          </a:xfrm>
        </p:grpSpPr>
        <p:pic>
          <p:nvPicPr>
            <p:cNvPr id="7" name="Picture 6" descr="Screenshot of steps necessary to upload a ZIP file.">
              <a:extLst>
                <a:ext uri="{FF2B5EF4-FFF2-40B4-BE49-F238E27FC236}">
                  <a16:creationId xmlns:a16="http://schemas.microsoft.com/office/drawing/2014/main" id="{DC859028-8018-0082-EB42-397D41FF5031}"/>
                </a:ext>
              </a:extLst>
            </p:cNvPr>
            <p:cNvPicPr>
              <a:picLocks noChangeAspect="1"/>
            </p:cNvPicPr>
            <p:nvPr/>
          </p:nvPicPr>
          <p:blipFill>
            <a:blip r:embed="rId3"/>
            <a:stretch>
              <a:fillRect/>
            </a:stretch>
          </p:blipFill>
          <p:spPr>
            <a:xfrm>
              <a:off x="3701415" y="1808128"/>
              <a:ext cx="4981575" cy="4410075"/>
            </a:xfrm>
            <a:prstGeom prst="rect">
              <a:avLst/>
            </a:prstGeom>
          </p:spPr>
        </p:pic>
        <p:cxnSp>
          <p:nvCxnSpPr>
            <p:cNvPr id="8" name="Straight Arrow Connector 7">
              <a:extLst>
                <a:ext uri="{FF2B5EF4-FFF2-40B4-BE49-F238E27FC236}">
                  <a16:creationId xmlns:a16="http://schemas.microsoft.com/office/drawing/2014/main" id="{AD55C8D5-E612-1F7B-35B2-60F3D70F5EFF}"/>
                </a:ext>
                <a:ext uri="{C183D7F6-B498-43B3-948B-1728B52AA6E4}">
                  <adec:decorative xmlns:adec="http://schemas.microsoft.com/office/drawing/2017/decorative" val="1"/>
                </a:ext>
              </a:extLst>
            </p:cNvPr>
            <p:cNvCxnSpPr>
              <a:cxnSpLocks/>
            </p:cNvCxnSpPr>
            <p:nvPr/>
          </p:nvCxnSpPr>
          <p:spPr>
            <a:xfrm>
              <a:off x="2438400" y="4416493"/>
              <a:ext cx="4191000" cy="32452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C323069-9929-BE80-5ABE-A8EF398258F3}"/>
                </a:ext>
                <a:ext uri="{C183D7F6-B498-43B3-948B-1728B52AA6E4}">
                  <adec:decorative xmlns:adec="http://schemas.microsoft.com/office/drawing/2017/decorative" val="1"/>
                </a:ext>
              </a:extLst>
            </p:cNvPr>
            <p:cNvCxnSpPr>
              <a:cxnSpLocks/>
            </p:cNvCxnSpPr>
            <p:nvPr/>
          </p:nvCxnSpPr>
          <p:spPr>
            <a:xfrm>
              <a:off x="2362200" y="3809158"/>
              <a:ext cx="1714976" cy="60901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2" name="Slide Number Placeholder 1">
            <a:extLst>
              <a:ext uri="{FF2B5EF4-FFF2-40B4-BE49-F238E27FC236}">
                <a16:creationId xmlns:a16="http://schemas.microsoft.com/office/drawing/2014/main" id="{42FD2F4C-60B5-0FF3-250C-30324066D7BF}"/>
              </a:ext>
            </a:extLst>
          </p:cNvPr>
          <p:cNvSpPr>
            <a:spLocks noGrp="1"/>
          </p:cNvSpPr>
          <p:nvPr>
            <p:ph type="sldNum" sz="quarter" idx="4"/>
          </p:nvPr>
        </p:nvSpPr>
        <p:spPr/>
        <p:txBody>
          <a:bodyPr/>
          <a:lstStyle/>
          <a:p>
            <a:fld id="{3B745311-16E5-4BEF-BFE6-36758A3427EB}" type="slidenum">
              <a:rPr lang="en-US" smtClean="0"/>
              <a:pPr/>
              <a:t>35</a:t>
            </a:fld>
            <a:endParaRPr lang="en-US" dirty="0"/>
          </a:p>
        </p:txBody>
      </p:sp>
    </p:spTree>
    <p:extLst>
      <p:ext uri="{BB962C8B-B14F-4D97-AF65-F5344CB8AC3E}">
        <p14:creationId xmlns:p14="http://schemas.microsoft.com/office/powerpoint/2010/main" val="651247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1594FD-B5C8-1D4C-3C50-F8069DA910F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Helpful Hints for Uploading of Documents</a:t>
            </a:r>
          </a:p>
        </p:txBody>
      </p:sp>
      <p:sp>
        <p:nvSpPr>
          <p:cNvPr id="3" name="Content Placeholder 2">
            <a:extLst>
              <a:ext uri="{FF2B5EF4-FFF2-40B4-BE49-F238E27FC236}">
                <a16:creationId xmlns:a16="http://schemas.microsoft.com/office/drawing/2014/main" id="{66BA1331-9D10-FCB9-4FE8-FCAFD5647DD3}"/>
              </a:ext>
            </a:extLst>
          </p:cNvPr>
          <p:cNvSpPr>
            <a:spLocks noGrp="1"/>
          </p:cNvSpPr>
          <p:nvPr>
            <p:ph sz="quarter" idx="11"/>
          </p:nvPr>
        </p:nvSpPr>
        <p:spPr>
          <a:xfrm>
            <a:off x="152400" y="819149"/>
            <a:ext cx="8839200" cy="4127897"/>
          </a:xfrm>
        </p:spPr>
        <p:txBody>
          <a:bodyPr>
            <a:normAutofit fontScale="62500" lnSpcReduction="20000"/>
          </a:bodyPr>
          <a:lstStyle/>
          <a:p>
            <a:pPr marL="342900" indent="-342900">
              <a:buFont typeface="Arial" panose="020B0604020202020204" pitchFamily="34" charset="0"/>
              <a:buChar char="•"/>
            </a:pPr>
            <a:r>
              <a:rPr lang="en-US" sz="4000" dirty="0">
                <a:latin typeface="+mn-lt"/>
              </a:rPr>
              <a:t>Merge all documents into one file for that student’s Document Request. </a:t>
            </a:r>
          </a:p>
          <a:p>
            <a:pPr marL="342900" indent="-342900">
              <a:buFont typeface="Arial" panose="020B0604020202020204" pitchFamily="34" charset="0"/>
              <a:buChar char="•"/>
            </a:pPr>
            <a:r>
              <a:rPr lang="en-US" sz="4000" b="1" dirty="0">
                <a:latin typeface="+mn-lt"/>
              </a:rPr>
              <a:t>Send all documents that were used to mark indicators in IMACS. </a:t>
            </a:r>
          </a:p>
          <a:p>
            <a:pPr marL="342900" indent="-342900">
              <a:buFont typeface="Arial" panose="020B0604020202020204" pitchFamily="34" charset="0"/>
              <a:buChar char="•"/>
            </a:pPr>
            <a:r>
              <a:rPr lang="en-US" sz="4000" dirty="0">
                <a:latin typeface="+mn-lt"/>
                <a:cs typeface="Calibri" panose="020F0502020204030204" pitchFamily="34" charset="0"/>
              </a:rPr>
              <a:t>Provide meeting notices only if used to answer an indicator</a:t>
            </a:r>
            <a:endParaRPr lang="en-US" sz="4000" dirty="0">
              <a:latin typeface="+mn-lt"/>
            </a:endParaRPr>
          </a:p>
          <a:p>
            <a:pPr marL="342900" indent="-342900">
              <a:buFont typeface="Arial" panose="020B0604020202020204" pitchFamily="34" charset="0"/>
              <a:buChar char="•"/>
            </a:pPr>
            <a:r>
              <a:rPr lang="en-US" sz="4000" dirty="0">
                <a:latin typeface="+mn-lt"/>
              </a:rPr>
              <a:t>Place documents in the order of the special education process.</a:t>
            </a:r>
          </a:p>
          <a:p>
            <a:pPr marL="342900" indent="-342900">
              <a:buFont typeface="Arial" panose="020B0604020202020204" pitchFamily="34" charset="0"/>
              <a:buChar char="•"/>
            </a:pPr>
            <a:r>
              <a:rPr lang="en-US" sz="4000" dirty="0">
                <a:latin typeface="+mn-lt"/>
              </a:rPr>
              <a:t>Check to make sure each student’s file is 20 MB or less in size. Merging options impact file size. </a:t>
            </a:r>
          </a:p>
          <a:p>
            <a:pPr marL="342900" indent="-342900">
              <a:buFont typeface="Arial" panose="020B0604020202020204" pitchFamily="34" charset="0"/>
              <a:buChar char="•"/>
            </a:pPr>
            <a:r>
              <a:rPr lang="en-US" sz="4000" dirty="0">
                <a:latin typeface="+mn-lt"/>
              </a:rPr>
              <a:t>Make sure each file’s path name is less than fifty characters. </a:t>
            </a:r>
          </a:p>
          <a:p>
            <a:pPr marL="342900" indent="-342900">
              <a:buFont typeface="Arial" panose="020B0604020202020204" pitchFamily="34" charset="0"/>
              <a:buChar char="•"/>
            </a:pPr>
            <a:r>
              <a:rPr lang="en-US" sz="4000" dirty="0">
                <a:latin typeface="+mn-lt"/>
              </a:rPr>
              <a:t>Only upload files </a:t>
            </a:r>
            <a:r>
              <a:rPr lang="en-US" sz="4000" u="sng" dirty="0">
                <a:latin typeface="+mn-lt"/>
              </a:rPr>
              <a:t>under the individual student </a:t>
            </a:r>
            <a:r>
              <a:rPr lang="en-US" sz="4000" dirty="0">
                <a:latin typeface="+mn-lt"/>
              </a:rPr>
              <a:t>and </a:t>
            </a:r>
            <a:r>
              <a:rPr lang="en-US" sz="4000" b="1" dirty="0">
                <a:latin typeface="+mn-lt"/>
              </a:rPr>
              <a:t>NOT</a:t>
            </a:r>
            <a:r>
              <a:rPr lang="en-US" sz="4000" dirty="0">
                <a:latin typeface="+mn-lt"/>
              </a:rPr>
              <a:t> the monitoring module or student file review summary page.</a:t>
            </a:r>
          </a:p>
        </p:txBody>
      </p:sp>
      <p:sp>
        <p:nvSpPr>
          <p:cNvPr id="2" name="Slide Number Placeholder 1">
            <a:extLst>
              <a:ext uri="{FF2B5EF4-FFF2-40B4-BE49-F238E27FC236}">
                <a16:creationId xmlns:a16="http://schemas.microsoft.com/office/drawing/2014/main" id="{1704F770-6EF5-D310-8172-CBF732E722C3}"/>
              </a:ext>
            </a:extLst>
          </p:cNvPr>
          <p:cNvSpPr>
            <a:spLocks noGrp="1"/>
          </p:cNvSpPr>
          <p:nvPr>
            <p:ph type="sldNum" sz="quarter" idx="4"/>
          </p:nvPr>
        </p:nvSpPr>
        <p:spPr/>
        <p:txBody>
          <a:bodyPr/>
          <a:lstStyle/>
          <a:p>
            <a:fld id="{3B745311-16E5-4BEF-BFE6-36758A3427EB}" type="slidenum">
              <a:rPr lang="en-US" smtClean="0"/>
              <a:pPr/>
              <a:t>36</a:t>
            </a:fld>
            <a:endParaRPr lang="en-US" dirty="0"/>
          </a:p>
        </p:txBody>
      </p:sp>
    </p:spTree>
    <p:extLst>
      <p:ext uri="{BB962C8B-B14F-4D97-AF65-F5344CB8AC3E}">
        <p14:creationId xmlns:p14="http://schemas.microsoft.com/office/powerpoint/2010/main" val="3441982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07DC8C-C5E3-CD5A-5AF3-DF9B1FB14E3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Upload Quality</a:t>
            </a:r>
          </a:p>
        </p:txBody>
      </p:sp>
      <p:sp>
        <p:nvSpPr>
          <p:cNvPr id="3" name="Content Placeholder 2">
            <a:extLst>
              <a:ext uri="{FF2B5EF4-FFF2-40B4-BE49-F238E27FC236}">
                <a16:creationId xmlns:a16="http://schemas.microsoft.com/office/drawing/2014/main" id="{0F3D004B-3E13-32D3-638D-5C1BD8EE7469}"/>
              </a:ext>
            </a:extLst>
          </p:cNvPr>
          <p:cNvSpPr>
            <a:spLocks noGrp="1"/>
          </p:cNvSpPr>
          <p:nvPr>
            <p:ph sz="quarter" idx="11"/>
          </p:nvPr>
        </p:nvSpPr>
        <p:spPr>
          <a:xfrm>
            <a:off x="152400" y="819149"/>
            <a:ext cx="8839200" cy="4127897"/>
          </a:xfrm>
        </p:spPr>
        <p:txBody>
          <a:bodyPr/>
          <a:lstStyle/>
          <a:p>
            <a:r>
              <a:rPr lang="en-US" dirty="0"/>
              <a:t>Check the quality of your upload. If you can’t read it, neither can we. </a:t>
            </a:r>
          </a:p>
          <a:p>
            <a:r>
              <a:rPr lang="en-US" dirty="0"/>
              <a:t>Make sure no part of the page is cut off.</a:t>
            </a:r>
          </a:p>
          <a:p>
            <a:r>
              <a:rPr lang="en-US" dirty="0"/>
              <a:t>Make sure both sides of double-sided copies are scanned.</a:t>
            </a:r>
          </a:p>
          <a:p>
            <a:r>
              <a:rPr lang="en-US" dirty="0"/>
              <a:t>Make sure there are no missing pages.</a:t>
            </a:r>
          </a:p>
        </p:txBody>
      </p:sp>
      <p:sp>
        <p:nvSpPr>
          <p:cNvPr id="2" name="Slide Number Placeholder 1">
            <a:extLst>
              <a:ext uri="{FF2B5EF4-FFF2-40B4-BE49-F238E27FC236}">
                <a16:creationId xmlns:a16="http://schemas.microsoft.com/office/drawing/2014/main" id="{0AEFDF2C-476A-7050-DC13-87D21ADBAB49}"/>
              </a:ext>
            </a:extLst>
          </p:cNvPr>
          <p:cNvSpPr>
            <a:spLocks noGrp="1"/>
          </p:cNvSpPr>
          <p:nvPr>
            <p:ph type="sldNum" sz="quarter" idx="4"/>
          </p:nvPr>
        </p:nvSpPr>
        <p:spPr/>
        <p:txBody>
          <a:bodyPr/>
          <a:lstStyle/>
          <a:p>
            <a:fld id="{3B745311-16E5-4BEF-BFE6-36758A3427EB}" type="slidenum">
              <a:rPr lang="en-US" smtClean="0"/>
              <a:pPr/>
              <a:t>37</a:t>
            </a:fld>
            <a:endParaRPr lang="en-US" dirty="0"/>
          </a:p>
        </p:txBody>
      </p:sp>
    </p:spTree>
    <p:extLst>
      <p:ext uri="{BB962C8B-B14F-4D97-AF65-F5344CB8AC3E}">
        <p14:creationId xmlns:p14="http://schemas.microsoft.com/office/powerpoint/2010/main" val="3806850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11752B-C3D2-89D1-1CD7-125490EA987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Documentation Request Status</a:t>
            </a:r>
          </a:p>
        </p:txBody>
      </p:sp>
      <p:sp>
        <p:nvSpPr>
          <p:cNvPr id="9" name="TextBox 8">
            <a:extLst>
              <a:ext uri="{FF2B5EF4-FFF2-40B4-BE49-F238E27FC236}">
                <a16:creationId xmlns:a16="http://schemas.microsoft.com/office/drawing/2014/main" id="{61034B9B-275F-4A89-B3CA-A4DFB30E5C98}"/>
              </a:ext>
            </a:extLst>
          </p:cNvPr>
          <p:cNvSpPr txBox="1"/>
          <p:nvPr/>
        </p:nvSpPr>
        <p:spPr>
          <a:xfrm>
            <a:off x="152559" y="4019550"/>
            <a:ext cx="8610441" cy="1138773"/>
          </a:xfrm>
          <a:prstGeom prst="rect">
            <a:avLst/>
          </a:prstGeom>
          <a:noFill/>
        </p:spPr>
        <p:txBody>
          <a:bodyPr wrap="square" rtlCol="0">
            <a:spAutoFit/>
          </a:bodyPr>
          <a:lstStyle/>
          <a:p>
            <a:r>
              <a:rPr lang="en-US" sz="1700" dirty="0"/>
              <a:t>If your file is rejected and you need to upload new information be aware that you will need to either:</a:t>
            </a:r>
          </a:p>
          <a:p>
            <a:r>
              <a:rPr lang="en-US" sz="1700" dirty="0"/>
              <a:t>1) merge new information into your file and re-upload the entire thing, or </a:t>
            </a:r>
          </a:p>
          <a:p>
            <a:r>
              <a:rPr lang="en-US" sz="1700" dirty="0"/>
              <a:t>2) upload the missing information under the student’s record using “New Upload” link.</a:t>
            </a:r>
          </a:p>
        </p:txBody>
      </p:sp>
      <p:grpSp>
        <p:nvGrpSpPr>
          <p:cNvPr id="6" name="Group 5" descr="Assignment uploads screen.">
            <a:extLst>
              <a:ext uri="{FF2B5EF4-FFF2-40B4-BE49-F238E27FC236}">
                <a16:creationId xmlns:a16="http://schemas.microsoft.com/office/drawing/2014/main" id="{46BCE678-BAEE-798F-3D02-87F659E2C8CE}"/>
              </a:ext>
            </a:extLst>
          </p:cNvPr>
          <p:cNvGrpSpPr/>
          <p:nvPr/>
        </p:nvGrpSpPr>
        <p:grpSpPr>
          <a:xfrm>
            <a:off x="1524000" y="2292599"/>
            <a:ext cx="6096000" cy="1631701"/>
            <a:chOff x="609600" y="2895600"/>
            <a:chExt cx="8144959" cy="2430779"/>
          </a:xfrm>
        </p:grpSpPr>
        <p:sp>
          <p:nvSpPr>
            <p:cNvPr id="7" name="object 3" descr="Screenshot of Assignment Uploads page. Indicating if student files information has been uploaded.">
              <a:extLst>
                <a:ext uri="{FF2B5EF4-FFF2-40B4-BE49-F238E27FC236}">
                  <a16:creationId xmlns:a16="http://schemas.microsoft.com/office/drawing/2014/main" id="{A3A3F97F-9CFC-06F6-1CC4-4621EC5F22B1}"/>
                </a:ext>
              </a:extLst>
            </p:cNvPr>
            <p:cNvSpPr/>
            <p:nvPr/>
          </p:nvSpPr>
          <p:spPr>
            <a:xfrm>
              <a:off x="609600" y="2895600"/>
              <a:ext cx="8144959" cy="2430779"/>
            </a:xfrm>
            <a:prstGeom prst="rect">
              <a:avLst/>
            </a:prstGeom>
            <a:blipFill>
              <a:blip r:embed="rId3" cstate="print"/>
              <a:stretch>
                <a:fillRect/>
              </a:stretch>
            </a:blipFill>
          </p:spPr>
          <p:txBody>
            <a:bodyPr wrap="square" lIns="0" tIns="0" rIns="0" bIns="0" rtlCol="0"/>
            <a:lstStyle/>
            <a:p>
              <a:endParaRPr dirty="0"/>
            </a:p>
          </p:txBody>
        </p:sp>
        <p:sp>
          <p:nvSpPr>
            <p:cNvPr id="8" name="Down Arrow 5" descr="The Green down arrow points to the status of the DESE requested file. ">
              <a:extLst>
                <a:ext uri="{FF2B5EF4-FFF2-40B4-BE49-F238E27FC236}">
                  <a16:creationId xmlns:a16="http://schemas.microsoft.com/office/drawing/2014/main" id="{2EAB4D93-7128-70DD-6646-0195357DEA28}"/>
                </a:ext>
              </a:extLst>
            </p:cNvPr>
            <p:cNvSpPr/>
            <p:nvPr/>
          </p:nvSpPr>
          <p:spPr>
            <a:xfrm>
              <a:off x="4800600" y="3048000"/>
              <a:ext cx="304800" cy="457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D0CD28C-878F-8CCE-F685-9860F616F4F5}"/>
              </a:ext>
            </a:extLst>
          </p:cNvPr>
          <p:cNvSpPr>
            <a:spLocks noGrp="1"/>
          </p:cNvSpPr>
          <p:nvPr>
            <p:ph sz="quarter" idx="11"/>
          </p:nvPr>
        </p:nvSpPr>
        <p:spPr>
          <a:xfrm>
            <a:off x="152400" y="819150"/>
            <a:ext cx="8839200" cy="1517401"/>
          </a:xfrm>
        </p:spPr>
        <p:txBody>
          <a:bodyPr>
            <a:normAutofit fontScale="47500" lnSpcReduction="20000"/>
          </a:bodyPr>
          <a:lstStyle/>
          <a:p>
            <a:r>
              <a:rPr lang="en-US" dirty="0"/>
              <a:t>The document status can be found in the Request Status box.  </a:t>
            </a:r>
          </a:p>
          <a:p>
            <a:r>
              <a:rPr lang="en-US" dirty="0">
                <a:solidFill>
                  <a:schemeClr val="accent6"/>
                </a:solidFill>
              </a:rPr>
              <a:t>Submitted</a:t>
            </a:r>
            <a:r>
              <a:rPr lang="en-US" dirty="0"/>
              <a:t>  - Uploaded, but not yet looked at by Department of Elementary and Secondary Education </a:t>
            </a:r>
          </a:p>
          <a:p>
            <a:r>
              <a:rPr lang="en-US" dirty="0">
                <a:solidFill>
                  <a:schemeClr val="tx2"/>
                </a:solidFill>
              </a:rPr>
              <a:t>Accepted</a:t>
            </a:r>
            <a:r>
              <a:rPr lang="en-US" dirty="0"/>
              <a:t> – Department of Elementary and Secondary Education  has looked over the file and it seems like everything needed is there.</a:t>
            </a:r>
          </a:p>
          <a:p>
            <a:r>
              <a:rPr lang="en-US" dirty="0">
                <a:solidFill>
                  <a:srgbClr val="FF0000"/>
                </a:solidFill>
              </a:rPr>
              <a:t>Rejected</a:t>
            </a:r>
            <a:r>
              <a:rPr lang="en-US" dirty="0"/>
              <a:t> – Department of Elementary and Secondary Education  has looked over the file and something is not right. </a:t>
            </a:r>
          </a:p>
        </p:txBody>
      </p:sp>
      <p:sp>
        <p:nvSpPr>
          <p:cNvPr id="2" name="Slide Number Placeholder 1">
            <a:extLst>
              <a:ext uri="{FF2B5EF4-FFF2-40B4-BE49-F238E27FC236}">
                <a16:creationId xmlns:a16="http://schemas.microsoft.com/office/drawing/2014/main" id="{6743D6C1-80CA-EA1C-29FB-F33298C50E6C}"/>
              </a:ext>
            </a:extLst>
          </p:cNvPr>
          <p:cNvSpPr>
            <a:spLocks noGrp="1"/>
          </p:cNvSpPr>
          <p:nvPr>
            <p:ph type="sldNum" sz="quarter" idx="4"/>
          </p:nvPr>
        </p:nvSpPr>
        <p:spPr/>
        <p:txBody>
          <a:bodyPr/>
          <a:lstStyle/>
          <a:p>
            <a:fld id="{3B745311-16E5-4BEF-BFE6-36758A3427EB}" type="slidenum">
              <a:rPr lang="en-US" smtClean="0"/>
              <a:pPr/>
              <a:t>38</a:t>
            </a:fld>
            <a:endParaRPr lang="en-US" dirty="0"/>
          </a:p>
        </p:txBody>
      </p:sp>
    </p:spTree>
    <p:extLst>
      <p:ext uri="{BB962C8B-B14F-4D97-AF65-F5344CB8AC3E}">
        <p14:creationId xmlns:p14="http://schemas.microsoft.com/office/powerpoint/2010/main" val="20972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738F7D-8171-AC82-9605-411C4C13A58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Initial</a:t>
            </a:r>
            <a:r>
              <a:rPr kumimoji="0" lang="en-US" sz="3200" b="0" i="0" u="none" strike="noStrike" kern="1200" cap="none" spc="-1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Evaluations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Timelines</a:t>
            </a:r>
            <a:r>
              <a:rPr kumimoji="0" lang="en-US" sz="3200" b="0" i="0" u="none" strike="noStrike" kern="1200" cap="none" spc="-7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Submission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1290AFB1-78AD-A521-9EE1-33EC037DFF8F}"/>
              </a:ext>
            </a:extLst>
          </p:cNvPr>
          <p:cNvSpPr>
            <a:spLocks noGrp="1"/>
          </p:cNvSpPr>
          <p:nvPr>
            <p:ph sz="quarter" idx="11"/>
          </p:nvPr>
        </p:nvSpPr>
        <p:spPr/>
        <p:txBody>
          <a:bodyPr>
            <a:normAutofit lnSpcReduction="10000"/>
          </a:bodyPr>
          <a:lstStyle/>
          <a:p>
            <a:pPr marL="469900" indent="-457200">
              <a:lnSpc>
                <a:spcPct val="100000"/>
              </a:lnSpc>
              <a:spcBef>
                <a:spcPts val="810"/>
              </a:spcBef>
              <a:buSzPct val="59375"/>
              <a:buFont typeface="Arial" panose="020B0604020202020204" pitchFamily="34" charset="0"/>
              <a:buChar char="•"/>
              <a:tabLst>
                <a:tab pos="332740" algn="l"/>
              </a:tabLst>
            </a:pPr>
            <a:r>
              <a:rPr lang="en-US" sz="3000" spc="-5" dirty="0">
                <a:cs typeface="Times New Roman" panose="02020603050405020304" pitchFamily="18" charset="0"/>
              </a:rPr>
              <a:t>Timeline submissions due </a:t>
            </a:r>
            <a:r>
              <a:rPr lang="en-US" sz="3000" spc="-20" dirty="0">
                <a:cs typeface="Times New Roman" panose="02020603050405020304" pitchFamily="18" charset="0"/>
              </a:rPr>
              <a:t>May </a:t>
            </a:r>
            <a:r>
              <a:rPr lang="en-US" sz="3000" dirty="0">
                <a:cs typeface="Times New Roman" panose="02020603050405020304" pitchFamily="18" charset="0"/>
              </a:rPr>
              <a:t>15,</a:t>
            </a:r>
            <a:r>
              <a:rPr lang="en-US" sz="3000" spc="-25" dirty="0">
                <a:cs typeface="Times New Roman" panose="02020603050405020304" pitchFamily="18" charset="0"/>
              </a:rPr>
              <a:t> </a:t>
            </a:r>
            <a:r>
              <a:rPr lang="en-US" sz="3000" dirty="0">
                <a:cs typeface="Times New Roman" panose="02020603050405020304" pitchFamily="18" charset="0"/>
              </a:rPr>
              <a:t>2025.</a:t>
            </a:r>
          </a:p>
          <a:p>
            <a:pPr marL="836930" lvl="1" indent="-457200">
              <a:lnSpc>
                <a:spcPct val="100000"/>
              </a:lnSpc>
              <a:spcBef>
                <a:spcPts val="620"/>
              </a:spcBef>
              <a:buSzPct val="69642"/>
              <a:buFont typeface="Arial" panose="020B0604020202020204" pitchFamily="34" charset="0"/>
              <a:buChar char="•"/>
              <a:tabLst>
                <a:tab pos="652780" algn="l"/>
              </a:tabLst>
            </a:pPr>
            <a:r>
              <a:rPr lang="en-US" sz="3000" spc="-5" dirty="0">
                <a:cs typeface="Times New Roman" panose="02020603050405020304" pitchFamily="18" charset="0"/>
              </a:rPr>
              <a:t>Initial</a:t>
            </a:r>
            <a:r>
              <a:rPr lang="en-US" sz="3000" spc="-15" dirty="0">
                <a:cs typeface="Times New Roman" panose="02020603050405020304" pitchFamily="18" charset="0"/>
              </a:rPr>
              <a:t> Evaluations</a:t>
            </a:r>
            <a:endParaRPr lang="en-US" sz="3000" dirty="0">
              <a:cs typeface="Times New Roman" panose="02020603050405020304" pitchFamily="18" charset="0"/>
            </a:endParaRPr>
          </a:p>
          <a:p>
            <a:pPr marL="1041400" lvl="2" indent="-342900">
              <a:lnSpc>
                <a:spcPct val="100000"/>
              </a:lnSpc>
              <a:spcBef>
                <a:spcPts val="505"/>
              </a:spcBef>
              <a:buSzPct val="75000"/>
              <a:buFont typeface="Arial" panose="020B0604020202020204" pitchFamily="34" charset="0"/>
              <a:buChar char="•"/>
              <a:tabLst>
                <a:tab pos="927100" algn="l"/>
              </a:tabLst>
            </a:pPr>
            <a:r>
              <a:rPr lang="en-US" sz="3000" spc="-5" dirty="0">
                <a:cs typeface="Times New Roman" panose="02020603050405020304" pitchFamily="18" charset="0"/>
              </a:rPr>
              <a:t>Include all students (ineligible </a:t>
            </a:r>
            <a:r>
              <a:rPr lang="en-US" sz="3000" dirty="0">
                <a:cs typeface="Times New Roman" panose="02020603050405020304" pitchFamily="18" charset="0"/>
              </a:rPr>
              <a:t>and</a:t>
            </a:r>
            <a:r>
              <a:rPr lang="en-US" sz="3000" spc="0" dirty="0">
                <a:cs typeface="Times New Roman" panose="02020603050405020304" pitchFamily="18" charset="0"/>
              </a:rPr>
              <a:t> </a:t>
            </a:r>
            <a:r>
              <a:rPr lang="en-US" sz="3000" spc="-5" dirty="0">
                <a:cs typeface="Times New Roman" panose="02020603050405020304" pitchFamily="18" charset="0"/>
              </a:rPr>
              <a:t>eligible) </a:t>
            </a:r>
          </a:p>
          <a:p>
            <a:pPr marL="1041400" lvl="2" indent="-342900">
              <a:spcBef>
                <a:spcPts val="505"/>
              </a:spcBef>
              <a:buSzPct val="75000"/>
              <a:buFont typeface="Arial" panose="020B0604020202020204" pitchFamily="34" charset="0"/>
              <a:buChar char="•"/>
              <a:tabLst>
                <a:tab pos="927100" algn="l"/>
              </a:tabLst>
            </a:pPr>
            <a:r>
              <a:rPr lang="en-US" sz="3000" dirty="0">
                <a:ea typeface="Calibri"/>
                <a:cs typeface="Calibri"/>
                <a:sym typeface="Calibri"/>
              </a:rPr>
              <a:t>For C to B transition students who were evaluated between these dates they should be included in the initial evaluation timelines </a:t>
            </a:r>
            <a:endParaRPr lang="en-US" sz="3000" spc="-5" dirty="0">
              <a:cs typeface="Times New Roman" panose="02020603050405020304" pitchFamily="18" charset="0"/>
            </a:endParaRPr>
          </a:p>
          <a:p>
            <a:pPr marL="469900" marR="5080" indent="-457200">
              <a:lnSpc>
                <a:spcPct val="100000"/>
              </a:lnSpc>
              <a:spcBef>
                <a:spcPts val="675"/>
              </a:spcBef>
              <a:buSzPct val="59375"/>
              <a:buFont typeface="Arial" panose="020B0604020202020204" pitchFamily="34" charset="0"/>
              <a:buChar char="•"/>
              <a:tabLst>
                <a:tab pos="332740" algn="l"/>
              </a:tabLst>
            </a:pPr>
            <a:r>
              <a:rPr lang="en-US" sz="3000" spc="-5" dirty="0">
                <a:cs typeface="Times New Roman" panose="02020603050405020304" pitchFamily="18" charset="0"/>
              </a:rPr>
              <a:t>Data collection </a:t>
            </a:r>
            <a:r>
              <a:rPr lang="en-US" sz="3000" spc="-10" dirty="0">
                <a:cs typeface="Times New Roman" panose="02020603050405020304" pitchFamily="18" charset="0"/>
              </a:rPr>
              <a:t>for </a:t>
            </a:r>
            <a:r>
              <a:rPr lang="en-US" sz="3000" spc="-5" dirty="0">
                <a:cs typeface="Times New Roman" panose="02020603050405020304" pitchFamily="18" charset="0"/>
              </a:rPr>
              <a:t>timelines will </a:t>
            </a:r>
            <a:r>
              <a:rPr lang="en-US" sz="3000" spc="-20" dirty="0">
                <a:cs typeface="Times New Roman" panose="02020603050405020304" pitchFamily="18" charset="0"/>
              </a:rPr>
              <a:t>cover </a:t>
            </a:r>
            <a:r>
              <a:rPr lang="en-US" sz="3000" spc="-5" dirty="0">
                <a:cs typeface="Times New Roman" panose="02020603050405020304" pitchFamily="18" charset="0"/>
              </a:rPr>
              <a:t>the period beginning J</a:t>
            </a:r>
            <a:r>
              <a:rPr lang="en-US" sz="3000" spc="-20" dirty="0">
                <a:cs typeface="Times New Roman" panose="02020603050405020304" pitchFamily="18" charset="0"/>
              </a:rPr>
              <a:t>uly </a:t>
            </a:r>
            <a:r>
              <a:rPr lang="en-US" sz="3000" dirty="0">
                <a:cs typeface="Times New Roman" panose="02020603050405020304" pitchFamily="18" charset="0"/>
              </a:rPr>
              <a:t>1, 2024 and ending </a:t>
            </a:r>
            <a:r>
              <a:rPr lang="en-US" sz="3000" spc="-15" dirty="0">
                <a:cs typeface="Times New Roman" panose="02020603050405020304" pitchFamily="18" charset="0"/>
              </a:rPr>
              <a:t> </a:t>
            </a:r>
            <a:r>
              <a:rPr lang="en-US" sz="3000" spc="-5" dirty="0">
                <a:cs typeface="Times New Roman" panose="02020603050405020304" pitchFamily="18" charset="0"/>
              </a:rPr>
              <a:t>April </a:t>
            </a:r>
            <a:r>
              <a:rPr lang="en-US" sz="3000" dirty="0">
                <a:cs typeface="Times New Roman" panose="02020603050405020304" pitchFamily="18" charset="0"/>
              </a:rPr>
              <a:t>30,</a:t>
            </a:r>
            <a:r>
              <a:rPr lang="en-US" sz="3000" spc="0" dirty="0">
                <a:cs typeface="Times New Roman" panose="02020603050405020304" pitchFamily="18" charset="0"/>
              </a:rPr>
              <a:t> </a:t>
            </a:r>
            <a:r>
              <a:rPr lang="en-US" sz="3000" dirty="0">
                <a:cs typeface="Times New Roman" panose="02020603050405020304" pitchFamily="18" charset="0"/>
              </a:rPr>
              <a:t>2025.</a:t>
            </a:r>
          </a:p>
          <a:p>
            <a:endParaRPr lang="en-US" dirty="0"/>
          </a:p>
        </p:txBody>
      </p:sp>
      <p:sp>
        <p:nvSpPr>
          <p:cNvPr id="2" name="Slide Number Placeholder 1">
            <a:extLst>
              <a:ext uri="{FF2B5EF4-FFF2-40B4-BE49-F238E27FC236}">
                <a16:creationId xmlns:a16="http://schemas.microsoft.com/office/drawing/2014/main" id="{69881117-CF1D-16C5-2F80-1B28CC97D8DF}"/>
              </a:ext>
            </a:extLst>
          </p:cNvPr>
          <p:cNvSpPr>
            <a:spLocks noGrp="1"/>
          </p:cNvSpPr>
          <p:nvPr>
            <p:ph type="sldNum" sz="quarter" idx="4"/>
          </p:nvPr>
        </p:nvSpPr>
        <p:spPr/>
        <p:txBody>
          <a:bodyPr/>
          <a:lstStyle/>
          <a:p>
            <a:fld id="{3B745311-16E5-4BEF-BFE6-36758A3427EB}" type="slidenum">
              <a:rPr lang="en-US" smtClean="0"/>
              <a:pPr/>
              <a:t>39</a:t>
            </a:fld>
            <a:endParaRPr lang="en-US" dirty="0"/>
          </a:p>
        </p:txBody>
      </p:sp>
    </p:spTree>
    <p:extLst>
      <p:ext uri="{BB962C8B-B14F-4D97-AF65-F5344CB8AC3E}">
        <p14:creationId xmlns:p14="http://schemas.microsoft.com/office/powerpoint/2010/main" val="229945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C73693-3CDC-32E3-90E7-130D99625B0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Survey Helpful Hints</a:t>
            </a:r>
          </a:p>
        </p:txBody>
      </p:sp>
      <p:sp>
        <p:nvSpPr>
          <p:cNvPr id="3" name="Content Placeholder 2">
            <a:extLst>
              <a:ext uri="{FF2B5EF4-FFF2-40B4-BE49-F238E27FC236}">
                <a16:creationId xmlns:a16="http://schemas.microsoft.com/office/drawing/2014/main" id="{B385520A-9792-1FD1-567A-793F6BC5D37A}"/>
              </a:ext>
            </a:extLst>
          </p:cNvPr>
          <p:cNvSpPr>
            <a:spLocks noGrp="1"/>
          </p:cNvSpPr>
          <p:nvPr>
            <p:ph sz="quarter" idx="11"/>
          </p:nvPr>
        </p:nvSpPr>
        <p:spPr/>
        <p:txBody>
          <a:bodyPr>
            <a:normAutofit fontScale="70000" lnSpcReduction="20000"/>
          </a:bodyPr>
          <a:lstStyle/>
          <a:p>
            <a:r>
              <a:rPr lang="en-US" dirty="0"/>
              <a:t>Some helpful hints and ways to increase response rates:</a:t>
            </a:r>
          </a:p>
          <a:p>
            <a:r>
              <a:rPr lang="en-US" dirty="0"/>
              <a:t>Provide a translated survey</a:t>
            </a:r>
          </a:p>
          <a:p>
            <a:r>
              <a:rPr lang="en-US" dirty="0"/>
              <a:t>Complete the district name and district code sections</a:t>
            </a:r>
          </a:p>
          <a:p>
            <a:r>
              <a:rPr lang="en-US" dirty="0"/>
              <a:t>Provide a pre-addressed return envelope with a paper copy of the survey and postage</a:t>
            </a:r>
          </a:p>
          <a:p>
            <a:r>
              <a:rPr lang="en-US" dirty="0"/>
              <a:t>Provide a survey for each child who has an Individualized Education Program </a:t>
            </a:r>
          </a:p>
          <a:p>
            <a:r>
              <a:rPr lang="en-US" dirty="0"/>
              <a:t>Use school-wide communication systems and narrow the communication to students with Individualized Education Program </a:t>
            </a:r>
          </a:p>
          <a:p>
            <a:r>
              <a:rPr lang="en-US" dirty="0"/>
              <a:t>Ask parents to fill it out during conferences and meetings</a:t>
            </a:r>
          </a:p>
        </p:txBody>
      </p:sp>
      <p:sp>
        <p:nvSpPr>
          <p:cNvPr id="2" name="Slide Number Placeholder 1">
            <a:extLst>
              <a:ext uri="{FF2B5EF4-FFF2-40B4-BE49-F238E27FC236}">
                <a16:creationId xmlns:a16="http://schemas.microsoft.com/office/drawing/2014/main" id="{C8D9AC00-3C4C-F6BF-D8AD-D1393C56928C}"/>
              </a:ext>
            </a:extLst>
          </p:cNvPr>
          <p:cNvSpPr>
            <a:spLocks noGrp="1"/>
          </p:cNvSpPr>
          <p:nvPr>
            <p:ph type="sldNum" sz="quarter" idx="4"/>
          </p:nvPr>
        </p:nvSpPr>
        <p:spPr/>
        <p:txBody>
          <a:bodyPr/>
          <a:lstStyle/>
          <a:p>
            <a:fld id="{3B745311-16E5-4BEF-BFE6-36758A3427EB}" type="slidenum">
              <a:rPr lang="en-US" smtClean="0"/>
              <a:pPr/>
              <a:t>4</a:t>
            </a:fld>
            <a:endParaRPr lang="en-US" dirty="0"/>
          </a:p>
        </p:txBody>
      </p:sp>
    </p:spTree>
    <p:extLst>
      <p:ext uri="{BB962C8B-B14F-4D97-AF65-F5344CB8AC3E}">
        <p14:creationId xmlns:p14="http://schemas.microsoft.com/office/powerpoint/2010/main" val="949869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825A9-422F-BC37-566A-58AF963C1B81}"/>
              </a:ext>
            </a:extLst>
          </p:cNvPr>
          <p:cNvSpPr>
            <a:spLocks noGrp="1"/>
          </p:cNvSpPr>
          <p:nvPr>
            <p:ph type="title" idx="4294967295"/>
          </p:nvPr>
        </p:nvSpPr>
        <p:spPr>
          <a:xfrm>
            <a:off x="152400" y="819150"/>
            <a:ext cx="8839200" cy="4127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457200" marR="0" lvl="0" indent="-344488"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Patterns of instruction </a:t>
            </a:r>
            <a:r>
              <a:rPr kumimoji="0" lang="en-US" sz="3200" b="0" i="0" u="sng" strike="noStrike" kern="1200" cap="none" spc="0" normalizeH="0" baseline="0" noProof="0" dirty="0">
                <a:ln>
                  <a:noFill/>
                </a:ln>
                <a:solidFill>
                  <a:schemeClr val="tx1"/>
                </a:solidFill>
                <a:effectLst/>
                <a:uLnTx/>
                <a:uFillTx/>
                <a:latin typeface="+mn-lt"/>
                <a:ea typeface="+mn-ea"/>
                <a:cs typeface="+mn-cs"/>
              </a:rPr>
              <a:t>do not </a:t>
            </a:r>
            <a:r>
              <a:rPr kumimoji="0" lang="en-US" sz="3200" b="0" i="0" u="none" strike="noStrike" kern="1200" cap="none" spc="0" normalizeH="0" baseline="0" noProof="0" dirty="0">
                <a:ln>
                  <a:noFill/>
                </a:ln>
                <a:solidFill>
                  <a:schemeClr val="tx1"/>
                </a:solidFill>
                <a:effectLst/>
                <a:uLnTx/>
                <a:uFillTx/>
                <a:latin typeface="+mn-lt"/>
                <a:ea typeface="+mn-ea"/>
                <a:cs typeface="+mn-cs"/>
              </a:rPr>
              <a:t>extend a timeline. For example:</a:t>
            </a:r>
          </a:p>
          <a:p>
            <a:pPr marL="342900" marR="0" lvl="0" indent="-34290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Virtual Schooling—Students attending school virtually are counted as in attendance for reporting and funding purposes. So, it is paradoxical to say a child is attending school but is unavailable for testing. </a:t>
            </a:r>
          </a:p>
          <a:p>
            <a:pPr marL="342900" marR="0" lvl="0" indent="-34290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4-day School Week – weekends are longer, but still count in the 60 calendar day timeline.</a:t>
            </a:r>
          </a:p>
          <a:p>
            <a:pPr marL="457200" marR="0" lvl="0" indent="-344488"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a:extLst>
              <a:ext uri="{FF2B5EF4-FFF2-40B4-BE49-F238E27FC236}">
                <a16:creationId xmlns:a16="http://schemas.microsoft.com/office/drawing/2014/main" id="{52886781-1B03-C7DE-0677-CA37CE21107B}"/>
              </a:ext>
            </a:extLst>
          </p:cNvPr>
          <p:cNvSpPr>
            <a:spLocks noGrp="1"/>
          </p:cNvSpPr>
          <p:nvPr>
            <p:ph type="body" sz="quarter" idx="10"/>
          </p:nvPr>
        </p:nvSpPr>
        <p:spPr/>
        <p:txBody>
          <a:bodyPr/>
          <a:lstStyle/>
          <a:p>
            <a:r>
              <a:rPr lang="en-US" dirty="0">
                <a:latin typeface="+mn-lt"/>
              </a:rPr>
              <a:t>Timeline Exceptions</a:t>
            </a:r>
            <a:endParaRPr lang="en-US" dirty="0"/>
          </a:p>
        </p:txBody>
      </p:sp>
      <p:sp>
        <p:nvSpPr>
          <p:cNvPr id="2" name="Slide Number Placeholder 1">
            <a:extLst>
              <a:ext uri="{FF2B5EF4-FFF2-40B4-BE49-F238E27FC236}">
                <a16:creationId xmlns:a16="http://schemas.microsoft.com/office/drawing/2014/main" id="{EE7F044C-D352-4EFC-EA2F-FFD80A2F2AD5}"/>
              </a:ext>
            </a:extLst>
          </p:cNvPr>
          <p:cNvSpPr>
            <a:spLocks noGrp="1"/>
          </p:cNvSpPr>
          <p:nvPr>
            <p:ph type="sldNum" sz="quarter" idx="4"/>
          </p:nvPr>
        </p:nvSpPr>
        <p:spPr/>
        <p:txBody>
          <a:bodyPr/>
          <a:lstStyle/>
          <a:p>
            <a:fld id="{3B745311-16E5-4BEF-BFE6-36758A3427EB}" type="slidenum">
              <a:rPr lang="en-US" smtClean="0"/>
              <a:pPr/>
              <a:t>40</a:t>
            </a:fld>
            <a:endParaRPr lang="en-US" dirty="0"/>
          </a:p>
        </p:txBody>
      </p:sp>
    </p:spTree>
    <p:extLst>
      <p:ext uri="{BB962C8B-B14F-4D97-AF65-F5344CB8AC3E}">
        <p14:creationId xmlns:p14="http://schemas.microsoft.com/office/powerpoint/2010/main" val="2383116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86D75B-4807-5AF6-CBCC-0DDD84A1A6D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Timeline Exceptions </a:t>
            </a:r>
          </a:p>
        </p:txBody>
      </p:sp>
      <p:sp>
        <p:nvSpPr>
          <p:cNvPr id="2" name="Slide Number Placeholder 1">
            <a:extLst>
              <a:ext uri="{FF2B5EF4-FFF2-40B4-BE49-F238E27FC236}">
                <a16:creationId xmlns:a16="http://schemas.microsoft.com/office/drawing/2014/main" id="{640C0C25-DB81-6F5A-4541-D0E2C624A827}"/>
              </a:ext>
            </a:extLst>
          </p:cNvPr>
          <p:cNvSpPr>
            <a:spLocks noGrp="1"/>
          </p:cNvSpPr>
          <p:nvPr>
            <p:ph type="sldNum" sz="quarter" idx="4"/>
          </p:nvPr>
        </p:nvSpPr>
        <p:spPr/>
        <p:txBody>
          <a:bodyPr/>
          <a:lstStyle/>
          <a:p>
            <a:fld id="{3B745311-16E5-4BEF-BFE6-36758A3427EB}" type="slidenum">
              <a:rPr lang="en-US" smtClean="0"/>
              <a:pPr/>
              <a:t>41</a:t>
            </a:fld>
            <a:endParaRPr lang="en-US" dirty="0"/>
          </a:p>
        </p:txBody>
      </p:sp>
      <p:sp>
        <p:nvSpPr>
          <p:cNvPr id="3" name="Content Placeholder 2">
            <a:extLst>
              <a:ext uri="{FF2B5EF4-FFF2-40B4-BE49-F238E27FC236}">
                <a16:creationId xmlns:a16="http://schemas.microsoft.com/office/drawing/2014/main" id="{400DC01C-04E9-280C-7E70-C1B2C60E7E98}"/>
              </a:ext>
            </a:extLst>
          </p:cNvPr>
          <p:cNvSpPr>
            <a:spLocks noGrp="1"/>
          </p:cNvSpPr>
          <p:nvPr>
            <p:ph sz="quarter" idx="11"/>
          </p:nvPr>
        </p:nvSpPr>
        <p:spPr/>
        <p:txBody>
          <a:bodyPr>
            <a:normAutofit fontScale="85000" lnSpcReduction="20000"/>
          </a:bodyPr>
          <a:lstStyle/>
          <a:p>
            <a:pPr marL="112712" indent="0">
              <a:buNone/>
            </a:pPr>
            <a:r>
              <a:rPr lang="en-US" sz="3200" dirty="0">
                <a:latin typeface="+mn-lt"/>
              </a:rPr>
              <a:t>Timelines may be extended for just cause:</a:t>
            </a:r>
          </a:p>
          <a:p>
            <a:pPr marL="342900" indent="-342900">
              <a:buFont typeface="Arial" panose="020B0604020202020204" pitchFamily="34" charset="0"/>
              <a:buChar char="•"/>
            </a:pPr>
            <a:r>
              <a:rPr lang="en-US" sz="3200" dirty="0">
                <a:latin typeface="+mn-lt"/>
              </a:rPr>
              <a:t>school breaks for summer or holidays, </a:t>
            </a:r>
          </a:p>
          <a:p>
            <a:pPr marL="342900" indent="-342900">
              <a:buFont typeface="Arial" panose="020B0604020202020204" pitchFamily="34" charset="0"/>
              <a:buChar char="•"/>
            </a:pPr>
            <a:r>
              <a:rPr lang="en-US" sz="3200" dirty="0">
                <a:latin typeface="+mn-lt"/>
              </a:rPr>
              <a:t>student absences due to illness, and </a:t>
            </a:r>
          </a:p>
          <a:p>
            <a:pPr marL="342900" indent="-342900">
              <a:buFont typeface="Arial" panose="020B0604020202020204" pitchFamily="34" charset="0"/>
              <a:buChar char="•"/>
            </a:pPr>
            <a:r>
              <a:rPr lang="en-US" sz="3200" dirty="0">
                <a:latin typeface="+mn-lt"/>
              </a:rPr>
              <a:t>repeated failure by the parent to make the child available for testing</a:t>
            </a:r>
          </a:p>
          <a:p>
            <a:pPr marL="342900" indent="-342900">
              <a:buFont typeface="Arial" panose="020B0604020202020204" pitchFamily="34" charset="0"/>
              <a:buChar char="•"/>
            </a:pPr>
            <a:endParaRPr lang="en-US" sz="900" dirty="0">
              <a:latin typeface="+mn-lt"/>
            </a:endParaRPr>
          </a:p>
          <a:p>
            <a:pPr marL="112712" indent="0">
              <a:buNone/>
            </a:pPr>
            <a:r>
              <a:rPr lang="en-US" sz="3200" dirty="0">
                <a:latin typeface="+mn-lt"/>
              </a:rPr>
              <a:t>Districts must document good faith efforts to work with parents to complete assessments. Consider alternative settings or virtual assessments, if necessary, to access the student.</a:t>
            </a:r>
          </a:p>
          <a:p>
            <a:endParaRPr lang="en-US" dirty="0"/>
          </a:p>
        </p:txBody>
      </p:sp>
      <p:sp>
        <p:nvSpPr>
          <p:cNvPr id="5" name="Text Placeholder 4">
            <a:extLst>
              <a:ext uri="{FF2B5EF4-FFF2-40B4-BE49-F238E27FC236}">
                <a16:creationId xmlns:a16="http://schemas.microsoft.com/office/drawing/2014/main" id="{FD023C11-C4BC-BEC1-6C45-486EA0F3AAC3}"/>
              </a:ext>
            </a:extLst>
          </p:cNvPr>
          <p:cNvSpPr>
            <a:spLocks noGrp="1"/>
          </p:cNvSpPr>
          <p:nvPr>
            <p:ph type="body" sz="quarter" idx="14"/>
          </p:nvPr>
        </p:nvSpPr>
        <p:spPr/>
        <p:txBody>
          <a:bodyPr>
            <a:normAutofit lnSpcReduction="10000"/>
          </a:bodyPr>
          <a:lstStyle/>
          <a:p>
            <a:endParaRPr lang="en-US"/>
          </a:p>
        </p:txBody>
      </p:sp>
    </p:spTree>
    <p:extLst>
      <p:ext uri="{BB962C8B-B14F-4D97-AF65-F5344CB8AC3E}">
        <p14:creationId xmlns:p14="http://schemas.microsoft.com/office/powerpoint/2010/main" val="741648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AABE8B-D45A-0EAF-5BA4-E2D8C08CC7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Initial Evaluation Timelines Summary Page</a:t>
            </a:r>
          </a:p>
        </p:txBody>
      </p:sp>
      <p:sp>
        <p:nvSpPr>
          <p:cNvPr id="2" name="Slide Number Placeholder 1">
            <a:extLst>
              <a:ext uri="{FF2B5EF4-FFF2-40B4-BE49-F238E27FC236}">
                <a16:creationId xmlns:a16="http://schemas.microsoft.com/office/drawing/2014/main" id="{71428BCB-4D8D-3BA6-50DA-189C701278B5}"/>
              </a:ext>
            </a:extLst>
          </p:cNvPr>
          <p:cNvSpPr>
            <a:spLocks noGrp="1"/>
          </p:cNvSpPr>
          <p:nvPr>
            <p:ph type="sldNum" sz="quarter" idx="4"/>
          </p:nvPr>
        </p:nvSpPr>
        <p:spPr/>
        <p:txBody>
          <a:bodyPr/>
          <a:lstStyle/>
          <a:p>
            <a:fld id="{3B745311-16E5-4BEF-BFE6-36758A3427EB}" type="slidenum">
              <a:rPr lang="en-US" smtClean="0"/>
              <a:pPr/>
              <a:t>42</a:t>
            </a:fld>
            <a:endParaRPr lang="en-US" dirty="0"/>
          </a:p>
        </p:txBody>
      </p:sp>
      <p:sp>
        <p:nvSpPr>
          <p:cNvPr id="3" name="Content Placeholder 2">
            <a:extLst>
              <a:ext uri="{FF2B5EF4-FFF2-40B4-BE49-F238E27FC236}">
                <a16:creationId xmlns:a16="http://schemas.microsoft.com/office/drawing/2014/main" id="{5D4ED5C2-C58A-88A0-CC5C-5B940C3C3512}"/>
              </a:ext>
            </a:extLst>
          </p:cNvPr>
          <p:cNvSpPr>
            <a:spLocks noGrp="1"/>
          </p:cNvSpPr>
          <p:nvPr>
            <p:ph sz="quarter" idx="11"/>
          </p:nvPr>
        </p:nvSpPr>
        <p:spPr>
          <a:xfrm>
            <a:off x="152400" y="819150"/>
            <a:ext cx="8839200" cy="1143000"/>
          </a:xfrm>
        </p:spPr>
        <p:txBody>
          <a:bodyPr>
            <a:normAutofit fontScale="85000" lnSpcReduction="20000"/>
          </a:bodyPr>
          <a:lstStyle/>
          <a:p>
            <a:r>
              <a:rPr lang="en-US" dirty="0"/>
              <a:t>Add the Initial Evaluation Timelines information by going to the Local Education Agency home page and clicking on the Initial Evaluation Timelines review type.</a:t>
            </a:r>
          </a:p>
          <a:p>
            <a:endParaRPr lang="en-US" dirty="0"/>
          </a:p>
        </p:txBody>
      </p:sp>
      <p:grpSp>
        <p:nvGrpSpPr>
          <p:cNvPr id="8" name="Group 7" descr="IMACS screen shot.">
            <a:extLst>
              <a:ext uri="{FF2B5EF4-FFF2-40B4-BE49-F238E27FC236}">
                <a16:creationId xmlns:a16="http://schemas.microsoft.com/office/drawing/2014/main" id="{89F0C4DD-E4AE-79F3-604E-A7084CCBC91F}"/>
              </a:ext>
            </a:extLst>
          </p:cNvPr>
          <p:cNvGrpSpPr/>
          <p:nvPr/>
        </p:nvGrpSpPr>
        <p:grpSpPr>
          <a:xfrm>
            <a:off x="914400" y="1947995"/>
            <a:ext cx="6858000" cy="3158700"/>
            <a:chOff x="1007269" y="2557003"/>
            <a:chExt cx="7129462" cy="3691397"/>
          </a:xfrm>
        </p:grpSpPr>
        <p:pic>
          <p:nvPicPr>
            <p:cNvPr id="9" name="Picture 8" descr="Screenshot of the LEA Home page with the Search Assignments, Assignment List and Task Menu. ">
              <a:extLst>
                <a:ext uri="{FF2B5EF4-FFF2-40B4-BE49-F238E27FC236}">
                  <a16:creationId xmlns:a16="http://schemas.microsoft.com/office/drawing/2014/main" id="{76758FBA-156E-10F0-F952-D95886A4E499}"/>
                </a:ext>
              </a:extLst>
            </p:cNvPr>
            <p:cNvPicPr>
              <a:picLocks noChangeAspect="1"/>
            </p:cNvPicPr>
            <p:nvPr/>
          </p:nvPicPr>
          <p:blipFill>
            <a:blip r:embed="rId3"/>
            <a:stretch>
              <a:fillRect/>
            </a:stretch>
          </p:blipFill>
          <p:spPr>
            <a:xfrm>
              <a:off x="1007269" y="2557003"/>
              <a:ext cx="7129462" cy="3691397"/>
            </a:xfrm>
            <a:prstGeom prst="rect">
              <a:avLst/>
            </a:prstGeom>
          </p:spPr>
        </p:pic>
        <p:sp>
          <p:nvSpPr>
            <p:cNvPr id="10" name="Oval 9" descr="The Red Oval around Initial Evaluation Timelines indicates the next area to provide training.">
              <a:extLst>
                <a:ext uri="{FF2B5EF4-FFF2-40B4-BE49-F238E27FC236}">
                  <a16:creationId xmlns:a16="http://schemas.microsoft.com/office/drawing/2014/main" id="{02308C3D-4264-3E6B-3703-25C8AA69AEEF}"/>
                </a:ext>
              </a:extLst>
            </p:cNvPr>
            <p:cNvSpPr/>
            <p:nvPr/>
          </p:nvSpPr>
          <p:spPr>
            <a:xfrm>
              <a:off x="3429000" y="56388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2764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738F9E-C4CF-5E4F-5961-9EE29589D22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Initial </a:t>
            </a:r>
            <a:r>
              <a:rPr kumimoji="0" lang="en-US" sz="3200" b="0" i="0" u="none" strike="noStrike" kern="1200" cap="none" spc="-20" normalizeH="0" baseline="0" noProof="0" dirty="0">
                <a:ln>
                  <a:noFill/>
                </a:ln>
                <a:solidFill>
                  <a:schemeClr val="bg1"/>
                </a:solidFill>
                <a:effectLst/>
                <a:uLnTx/>
                <a:uFillTx/>
                <a:latin typeface="+mn-lt"/>
                <a:ea typeface="+mn-ea"/>
                <a:cs typeface="Times New Roman" panose="02020603050405020304" pitchFamily="18" charset="0"/>
              </a:rPr>
              <a:t>Evaluation</a:t>
            </a:r>
            <a:r>
              <a:rPr kumimoji="0" lang="en-US" sz="3200" b="0" i="0" u="none" strike="noStrike" kern="1200" cap="none" spc="-90" normalizeH="0" baseline="0" noProof="0" dirty="0">
                <a:ln>
                  <a:noFill/>
                </a:ln>
                <a:solidFill>
                  <a:schemeClr val="bg1"/>
                </a:solidFill>
                <a:effectLst/>
                <a:uLnTx/>
                <a:uFillTx/>
                <a:latin typeface="+mn-lt"/>
                <a:ea typeface="+mn-ea"/>
                <a:cs typeface="Times New Roman" panose="02020603050405020304" pitchFamily="18" charset="0"/>
              </a:rPr>
              <a:t> Timelines </a:t>
            </a:r>
            <a:r>
              <a:rPr kumimoji="0" lang="en-US" sz="3200" b="0" i="0" u="none" strike="noStrike" kern="1200" cap="none" spc="-5" normalizeH="0" baseline="0" noProof="0" dirty="0">
                <a:ln>
                  <a:noFill/>
                </a:ln>
                <a:solidFill>
                  <a:schemeClr val="bg1"/>
                </a:solidFill>
                <a:effectLst/>
                <a:uLnTx/>
                <a:uFillTx/>
                <a:latin typeface="+mn-lt"/>
                <a:ea typeface="+mn-ea"/>
                <a:cs typeface="Times New Roman" panose="02020603050405020304" pitchFamily="18" charset="0"/>
              </a:rPr>
              <a:t>Summary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56B36FA-8998-6F9B-6AA9-BB72CF057525}"/>
              </a:ext>
            </a:extLst>
          </p:cNvPr>
          <p:cNvSpPr>
            <a:spLocks noGrp="1"/>
          </p:cNvSpPr>
          <p:nvPr>
            <p:ph type="sldNum" sz="quarter" idx="4"/>
          </p:nvPr>
        </p:nvSpPr>
        <p:spPr/>
        <p:txBody>
          <a:bodyPr/>
          <a:lstStyle/>
          <a:p>
            <a:fld id="{3B745311-16E5-4BEF-BFE6-36758A3427EB}" type="slidenum">
              <a:rPr lang="en-US" smtClean="0"/>
              <a:pPr/>
              <a:t>43</a:t>
            </a:fld>
            <a:endParaRPr lang="en-US" dirty="0"/>
          </a:p>
        </p:txBody>
      </p:sp>
      <p:grpSp>
        <p:nvGrpSpPr>
          <p:cNvPr id="6" name="Group 5" descr="Initial timeline page.">
            <a:extLst>
              <a:ext uri="{FF2B5EF4-FFF2-40B4-BE49-F238E27FC236}">
                <a16:creationId xmlns:a16="http://schemas.microsoft.com/office/drawing/2014/main" id="{D100F7BA-B729-DC39-9007-8E1F998596A7}"/>
              </a:ext>
            </a:extLst>
          </p:cNvPr>
          <p:cNvGrpSpPr/>
          <p:nvPr/>
        </p:nvGrpSpPr>
        <p:grpSpPr>
          <a:xfrm>
            <a:off x="732670" y="819150"/>
            <a:ext cx="7268330" cy="4324350"/>
            <a:chOff x="766045" y="1524000"/>
            <a:chExt cx="7678660" cy="4953000"/>
          </a:xfrm>
        </p:grpSpPr>
        <p:pic>
          <p:nvPicPr>
            <p:cNvPr id="7" name="Picture 6" descr="Screenshot of the Tiered Monitoring: Initial Evaluation Timelines Summary page. Assignments Information, LEA Contact Information and Initial Evaluation Timelines Summary Totals, with additional information on how to upload timelines.">
              <a:extLst>
                <a:ext uri="{FF2B5EF4-FFF2-40B4-BE49-F238E27FC236}">
                  <a16:creationId xmlns:a16="http://schemas.microsoft.com/office/drawing/2014/main" id="{0FCCE4BA-B4A4-4CF2-19AC-14733B7D9D20}"/>
                </a:ext>
              </a:extLst>
            </p:cNvPr>
            <p:cNvPicPr>
              <a:picLocks noChangeAspect="1"/>
            </p:cNvPicPr>
            <p:nvPr/>
          </p:nvPicPr>
          <p:blipFill>
            <a:blip r:embed="rId3"/>
            <a:stretch>
              <a:fillRect/>
            </a:stretch>
          </p:blipFill>
          <p:spPr>
            <a:xfrm>
              <a:off x="766045" y="1524000"/>
              <a:ext cx="7678660" cy="4953000"/>
            </a:xfrm>
            <a:prstGeom prst="rect">
              <a:avLst/>
            </a:prstGeom>
          </p:spPr>
        </p:pic>
        <p:sp>
          <p:nvSpPr>
            <p:cNvPr id="8" name="Left Arrow 7" descr="Green arrow points to the blue Import Initial Evaluation Data from CRV file.">
              <a:extLst>
                <a:ext uri="{FF2B5EF4-FFF2-40B4-BE49-F238E27FC236}">
                  <a16:creationId xmlns:a16="http://schemas.microsoft.com/office/drawing/2014/main" id="{AB0FDA74-94C3-6AD0-A233-A88BA475D7C1}"/>
                </a:ext>
              </a:extLst>
            </p:cNvPr>
            <p:cNvSpPr/>
            <p:nvPr/>
          </p:nvSpPr>
          <p:spPr>
            <a:xfrm>
              <a:off x="3048000" y="518160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Left Arrow 8" descr="Blue arrow points to Blue Add New Initial Evaluation Timelines Review. This allows for adding students individually. ">
              <a:extLst>
                <a:ext uri="{FF2B5EF4-FFF2-40B4-BE49-F238E27FC236}">
                  <a16:creationId xmlns:a16="http://schemas.microsoft.com/office/drawing/2014/main" id="{2A0ACB1A-7CC3-C471-9982-2609086210A6}"/>
                </a:ext>
              </a:extLst>
            </p:cNvPr>
            <p:cNvSpPr/>
            <p:nvPr/>
          </p:nvSpPr>
          <p:spPr>
            <a:xfrm>
              <a:off x="3124200" y="54864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8045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6A5686-54EB-233C-AA92-309D9DEEC6EF}"/>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Adding New Student Timeline Data Individually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66ED9CD-49E3-FD00-241A-4A7774E42C67}"/>
              </a:ext>
            </a:extLst>
          </p:cNvPr>
          <p:cNvSpPr>
            <a:spLocks noGrp="1"/>
          </p:cNvSpPr>
          <p:nvPr>
            <p:ph type="sldNum" sz="quarter" idx="4"/>
          </p:nvPr>
        </p:nvSpPr>
        <p:spPr/>
        <p:txBody>
          <a:bodyPr/>
          <a:lstStyle/>
          <a:p>
            <a:fld id="{3B745311-16E5-4BEF-BFE6-36758A3427EB}" type="slidenum">
              <a:rPr lang="en-US" smtClean="0"/>
              <a:pPr/>
              <a:t>44</a:t>
            </a:fld>
            <a:endParaRPr lang="en-US" dirty="0"/>
          </a:p>
        </p:txBody>
      </p:sp>
      <p:sp>
        <p:nvSpPr>
          <p:cNvPr id="3" name="Content Placeholder 2">
            <a:extLst>
              <a:ext uri="{FF2B5EF4-FFF2-40B4-BE49-F238E27FC236}">
                <a16:creationId xmlns:a16="http://schemas.microsoft.com/office/drawing/2014/main" id="{1DB32A51-891B-819C-06AA-E68F14573B61}"/>
              </a:ext>
            </a:extLst>
          </p:cNvPr>
          <p:cNvSpPr>
            <a:spLocks noGrp="1"/>
          </p:cNvSpPr>
          <p:nvPr>
            <p:ph sz="quarter" idx="11"/>
          </p:nvPr>
        </p:nvSpPr>
        <p:spPr>
          <a:xfrm>
            <a:off x="152400" y="666750"/>
            <a:ext cx="8839200" cy="831600"/>
          </a:xfrm>
        </p:spPr>
        <p:txBody>
          <a:bodyPr>
            <a:normAutofit fontScale="62500" lnSpcReduction="20000"/>
          </a:bodyPr>
          <a:lstStyle/>
          <a:p>
            <a:r>
              <a:rPr lang="en-US" dirty="0"/>
              <a:t>If you decide to enter your timeline data one student at a time in IMACS 2.0 by clicking on Add New Initial Evaluation Timelines Review then you will see the familiar student demographic screen below.</a:t>
            </a:r>
          </a:p>
          <a:p>
            <a:endParaRPr lang="en-US" dirty="0"/>
          </a:p>
        </p:txBody>
      </p:sp>
      <p:sp>
        <p:nvSpPr>
          <p:cNvPr id="6" name="object 5" descr="Screenshot of Initial Evaluation Review. All yellow fields are required.&#10;">
            <a:extLst>
              <a:ext uri="{FF2B5EF4-FFF2-40B4-BE49-F238E27FC236}">
                <a16:creationId xmlns:a16="http://schemas.microsoft.com/office/drawing/2014/main" id="{25215761-0947-9812-5397-D567EC6866AA}"/>
              </a:ext>
            </a:extLst>
          </p:cNvPr>
          <p:cNvSpPr/>
          <p:nvPr/>
        </p:nvSpPr>
        <p:spPr>
          <a:xfrm>
            <a:off x="762001" y="1428750"/>
            <a:ext cx="7391400" cy="3581400"/>
          </a:xfrm>
          <a:prstGeom prst="rect">
            <a:avLst/>
          </a:prstGeom>
          <a:blipFill>
            <a:blip r:embed="rId3"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E870E47D-8BD4-8602-BA3C-A4B34E6851DE}"/>
              </a:ext>
            </a:extLst>
          </p:cNvPr>
          <p:cNvSpPr txBox="1"/>
          <p:nvPr/>
        </p:nvSpPr>
        <p:spPr>
          <a:xfrm>
            <a:off x="1056489" y="3943350"/>
            <a:ext cx="2081914" cy="369332"/>
          </a:xfrm>
          <a:prstGeom prst="rect">
            <a:avLst/>
          </a:prstGeom>
          <a:noFill/>
        </p:spPr>
        <p:txBody>
          <a:bodyPr wrap="square" rtlCol="0">
            <a:spAutoFit/>
          </a:bodyPr>
          <a:lstStyle/>
          <a:p>
            <a:r>
              <a:rPr lang="en-US" dirty="0">
                <a:solidFill>
                  <a:srgbClr val="FF0000"/>
                </a:solidFill>
              </a:rPr>
              <a:t>**BE SPECIFIC!</a:t>
            </a:r>
          </a:p>
        </p:txBody>
      </p:sp>
      <p:sp>
        <p:nvSpPr>
          <p:cNvPr id="8" name="TextBox 7">
            <a:extLst>
              <a:ext uri="{FF2B5EF4-FFF2-40B4-BE49-F238E27FC236}">
                <a16:creationId xmlns:a16="http://schemas.microsoft.com/office/drawing/2014/main" id="{8B771C98-45D6-1CC5-AD6F-EC50337D2031}"/>
              </a:ext>
            </a:extLst>
          </p:cNvPr>
          <p:cNvSpPr txBox="1"/>
          <p:nvPr/>
        </p:nvSpPr>
        <p:spPr>
          <a:xfrm>
            <a:off x="3088069" y="3512463"/>
            <a:ext cx="4661262" cy="861774"/>
          </a:xfrm>
          <a:prstGeom prst="rect">
            <a:avLst/>
          </a:prstGeom>
          <a:noFill/>
        </p:spPr>
        <p:txBody>
          <a:bodyPr wrap="square" rtlCol="0">
            <a:spAutoFit/>
          </a:bodyPr>
          <a:lstStyle/>
          <a:p>
            <a:r>
              <a:rPr lang="en-US" sz="1000" dirty="0">
                <a:solidFill>
                  <a:srgbClr val="FF0000"/>
                </a:solidFill>
              </a:rPr>
              <a:t>BAD EXAMPLE </a:t>
            </a:r>
            <a:r>
              <a:rPr lang="en-US" sz="1000" dirty="0"/>
              <a:t>21 vacation days</a:t>
            </a:r>
          </a:p>
          <a:p>
            <a:endParaRPr lang="en-US" sz="1000" dirty="0"/>
          </a:p>
          <a:p>
            <a:r>
              <a:rPr lang="en-US" sz="1000" dirty="0">
                <a:solidFill>
                  <a:srgbClr val="00B050"/>
                </a:solidFill>
              </a:rPr>
              <a:t>GOOD EXAMPLE </a:t>
            </a:r>
            <a:r>
              <a:rPr lang="en-US" sz="1000" dirty="0"/>
              <a:t>12/19/24-01/02/25: Christmas Break, 01/16/25: No School, 01/25/25: Snow Day, 01/31/25-02/03/25: student absence, 02/17/25: Professional Development Day, 02/20/25: President's Day</a:t>
            </a:r>
            <a:endParaRPr lang="en-US" sz="1000" dirty="0">
              <a:solidFill>
                <a:srgbClr val="00B050"/>
              </a:solidFill>
            </a:endParaRPr>
          </a:p>
        </p:txBody>
      </p:sp>
    </p:spTree>
    <p:extLst>
      <p:ext uri="{BB962C8B-B14F-4D97-AF65-F5344CB8AC3E}">
        <p14:creationId xmlns:p14="http://schemas.microsoft.com/office/powerpoint/2010/main" val="1900852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58C5C7-FF50-EB1F-7F11-C160FE83EA7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Importing Data from CSV file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88C391D-1320-EEFA-6375-1156FEF8E9DB}"/>
              </a:ext>
            </a:extLst>
          </p:cNvPr>
          <p:cNvSpPr>
            <a:spLocks noGrp="1"/>
          </p:cNvSpPr>
          <p:nvPr>
            <p:ph type="sldNum" sz="quarter" idx="4"/>
          </p:nvPr>
        </p:nvSpPr>
        <p:spPr/>
        <p:txBody>
          <a:bodyPr/>
          <a:lstStyle/>
          <a:p>
            <a:fld id="{3B745311-16E5-4BEF-BFE6-36758A3427EB}" type="slidenum">
              <a:rPr lang="en-US" smtClean="0"/>
              <a:pPr/>
              <a:t>45</a:t>
            </a:fld>
            <a:endParaRPr lang="en-US" dirty="0"/>
          </a:p>
        </p:txBody>
      </p:sp>
      <p:pic>
        <p:nvPicPr>
          <p:cNvPr id="8" name="Picture 7" descr="Screenshot of Import CSV window that opens when the Import CSV option is chosen.">
            <a:extLst>
              <a:ext uri="{FF2B5EF4-FFF2-40B4-BE49-F238E27FC236}">
                <a16:creationId xmlns:a16="http://schemas.microsoft.com/office/drawing/2014/main" id="{C398DD61-B8BE-8DEE-B53A-8E846A6DD0B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940719" y="699416"/>
            <a:ext cx="5370872" cy="2481933"/>
          </a:xfrm>
          <a:prstGeom prst="rect">
            <a:avLst/>
          </a:prstGeom>
        </p:spPr>
      </p:pic>
      <p:pic>
        <p:nvPicPr>
          <p:cNvPr id="9" name="Picture 8" descr="Yellow arrow points to the link for the CSV template.">
            <a:extLst>
              <a:ext uri="{FF2B5EF4-FFF2-40B4-BE49-F238E27FC236}">
                <a16:creationId xmlns:a16="http://schemas.microsoft.com/office/drawing/2014/main" id="{00DC106A-5E10-80A9-3A44-4CB422DA324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19690235">
            <a:off x="4962260" y="1338862"/>
            <a:ext cx="475529" cy="170703"/>
          </a:xfrm>
          <a:prstGeom prst="rect">
            <a:avLst/>
          </a:prstGeom>
        </p:spPr>
      </p:pic>
      <p:pic>
        <p:nvPicPr>
          <p:cNvPr id="10" name="Picture 9" descr="Screenshot of the Import CSV file, green arrow points to the link for help with importing CSV file.">
            <a:extLst>
              <a:ext uri="{FF2B5EF4-FFF2-40B4-BE49-F238E27FC236}">
                <a16:creationId xmlns:a16="http://schemas.microsoft.com/office/drawing/2014/main" id="{15CB0EDF-1189-86F9-ABF0-94BC3CF845E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845690" y="1643846"/>
            <a:ext cx="477345" cy="231558"/>
          </a:xfrm>
          <a:prstGeom prst="rect">
            <a:avLst/>
          </a:prstGeom>
        </p:spPr>
      </p:pic>
      <p:pic>
        <p:nvPicPr>
          <p:cNvPr id="11" name="Picture 10" descr="Screenshot of the Import CSV, the blue arrow points to Choose File, from LEA.">
            <a:extLst>
              <a:ext uri="{FF2B5EF4-FFF2-40B4-BE49-F238E27FC236}">
                <a16:creationId xmlns:a16="http://schemas.microsoft.com/office/drawing/2014/main" id="{041C7BE1-F744-26BC-BA1D-B6E64BAA02F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rot="10800000">
            <a:off x="2895600" y="1928597"/>
            <a:ext cx="402371" cy="170703"/>
          </a:xfrm>
          <a:prstGeom prst="rect">
            <a:avLst/>
          </a:prstGeom>
        </p:spPr>
      </p:pic>
      <p:sp>
        <p:nvSpPr>
          <p:cNvPr id="12" name="Right Arrow 10" descr="Screenshot of Import CSV, red arrow points to Validate and Commit Data from file, which uploads the selected file into the IMACS 2.0 system.">
            <a:extLst>
              <a:ext uri="{FF2B5EF4-FFF2-40B4-BE49-F238E27FC236}">
                <a16:creationId xmlns:a16="http://schemas.microsoft.com/office/drawing/2014/main" id="{7A1A13C1-9321-CCA9-4B16-8A86F7F31C94}"/>
              </a:ext>
              <a:ext uri="{C183D7F6-B498-43B3-948B-1728B52AA6E4}">
                <adec:decorative xmlns:adec="http://schemas.microsoft.com/office/drawing/2017/decorative" val="0"/>
              </a:ext>
            </a:extLst>
          </p:cNvPr>
          <p:cNvSpPr/>
          <p:nvPr/>
        </p:nvSpPr>
        <p:spPr>
          <a:xfrm rot="10800000">
            <a:off x="5511610" y="2314274"/>
            <a:ext cx="572752" cy="15813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9F438C-8F9A-0D1D-D91C-89BFB6778B0C}"/>
              </a:ext>
            </a:extLst>
          </p:cNvPr>
          <p:cNvSpPr>
            <a:spLocks noGrp="1"/>
          </p:cNvSpPr>
          <p:nvPr>
            <p:ph sz="quarter" idx="11"/>
          </p:nvPr>
        </p:nvSpPr>
        <p:spPr>
          <a:xfrm>
            <a:off x="152400" y="3490260"/>
            <a:ext cx="8839200" cy="1616434"/>
          </a:xfrm>
        </p:spPr>
        <p:txBody>
          <a:bodyPr>
            <a:normAutofit fontScale="47500" lnSpcReduction="20000"/>
          </a:bodyPr>
          <a:lstStyle/>
          <a:p>
            <a:r>
              <a:rPr lang="en-US" sz="3400" dirty="0"/>
              <a:t>Click on the (yellow arrow) Template File to use the blank Excel template that the Department of Elementary and Secondary Education created.</a:t>
            </a:r>
          </a:p>
          <a:p>
            <a:r>
              <a:rPr lang="en-US" sz="3400" dirty="0"/>
              <a:t>Click on the (green arrow) blue Help to read the directions for preparing the CSV/TXT upload. </a:t>
            </a:r>
          </a:p>
          <a:p>
            <a:r>
              <a:rPr lang="en-US" sz="3400" dirty="0"/>
              <a:t>Click on (blue arrow) Choose File to locate the CSV/TXT document and to upload from your computer.</a:t>
            </a:r>
          </a:p>
          <a:p>
            <a:r>
              <a:rPr lang="en-US" sz="3400" dirty="0"/>
              <a:t>Click on (red arrow) Validate and Commit Data from File once you are done with everything.</a:t>
            </a:r>
          </a:p>
        </p:txBody>
      </p:sp>
    </p:spTree>
    <p:extLst>
      <p:ext uri="{BB962C8B-B14F-4D97-AF65-F5344CB8AC3E}">
        <p14:creationId xmlns:p14="http://schemas.microsoft.com/office/powerpoint/2010/main" val="2673266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9D0FBF-698E-4833-F4D7-92E460650203}"/>
              </a:ext>
            </a:extLst>
          </p:cNvPr>
          <p:cNvSpPr>
            <a:spLocks noGrp="1"/>
          </p:cNvSpPr>
          <p:nvPr>
            <p:ph type="title" idx="4294967295"/>
          </p:nvPr>
        </p:nvSpPr>
        <p:spPr>
          <a:xfrm>
            <a:off x="0" y="36513"/>
            <a:ext cx="67056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Importing Student Data for Initial Evaluation Timelines</a:t>
            </a:r>
          </a:p>
        </p:txBody>
      </p:sp>
      <p:pic>
        <p:nvPicPr>
          <p:cNvPr id="6" name="Picture 5" descr="Screenshot of sample CSV file upload for Initial Evaluation Timelines.">
            <a:extLst>
              <a:ext uri="{FF2B5EF4-FFF2-40B4-BE49-F238E27FC236}">
                <a16:creationId xmlns:a16="http://schemas.microsoft.com/office/drawing/2014/main" id="{AB79512E-7739-33F7-9D6F-EF243243F96A}"/>
              </a:ext>
            </a:extLst>
          </p:cNvPr>
          <p:cNvPicPr>
            <a:picLocks noChangeAspect="1"/>
          </p:cNvPicPr>
          <p:nvPr/>
        </p:nvPicPr>
        <p:blipFill>
          <a:blip r:embed="rId3"/>
          <a:stretch>
            <a:fillRect/>
          </a:stretch>
        </p:blipFill>
        <p:spPr>
          <a:xfrm>
            <a:off x="1371600" y="2495550"/>
            <a:ext cx="6705600" cy="2539746"/>
          </a:xfrm>
          <a:prstGeom prst="rect">
            <a:avLst/>
          </a:prstGeom>
        </p:spPr>
      </p:pic>
      <p:sp>
        <p:nvSpPr>
          <p:cNvPr id="3" name="Content Placeholder 2">
            <a:extLst>
              <a:ext uri="{FF2B5EF4-FFF2-40B4-BE49-F238E27FC236}">
                <a16:creationId xmlns:a16="http://schemas.microsoft.com/office/drawing/2014/main" id="{D69C5D7D-78D5-B433-7835-6A5130F50923}"/>
              </a:ext>
            </a:extLst>
          </p:cNvPr>
          <p:cNvSpPr>
            <a:spLocks noGrp="1"/>
          </p:cNvSpPr>
          <p:nvPr>
            <p:ph sz="quarter" idx="11"/>
          </p:nvPr>
        </p:nvSpPr>
        <p:spPr>
          <a:xfrm>
            <a:off x="152400" y="819150"/>
            <a:ext cx="8839200" cy="1905000"/>
          </a:xfrm>
        </p:spPr>
        <p:txBody>
          <a:bodyPr>
            <a:normAutofit fontScale="47500" lnSpcReduction="20000"/>
          </a:bodyPr>
          <a:lstStyle/>
          <a:p>
            <a:r>
              <a:rPr lang="en-US" dirty="0"/>
              <a:t>The file can have an extension of .csv or .txt.</a:t>
            </a:r>
          </a:p>
          <a:p>
            <a:r>
              <a:rPr lang="en-US" dirty="0"/>
              <a:t>Upon submitting a file, the website will first validate and, if valid, will then prompt the user to commit the data.</a:t>
            </a:r>
          </a:p>
          <a:p>
            <a:r>
              <a:rPr lang="en-US" dirty="0"/>
              <a:t>Data rows should contain only information intended for Initial Evaluation Reviews.</a:t>
            </a:r>
          </a:p>
          <a:p>
            <a:r>
              <a:rPr lang="en-US" dirty="0"/>
              <a:t>If 'Is Eligible' is 'N' the remaining fields are not required</a:t>
            </a:r>
          </a:p>
          <a:p>
            <a:r>
              <a:rPr lang="en-US" dirty="0"/>
              <a:t>'Reason 60 Days' column is only required if student eligibility was not determined within 60 days.</a:t>
            </a:r>
          </a:p>
          <a:p>
            <a:r>
              <a:rPr lang="en-US" dirty="0"/>
              <a:t>When you list an acceptable reason in the ‘Reason 60 Days’ column, you also need to list the applicable dates. </a:t>
            </a:r>
          </a:p>
          <a:p>
            <a:endParaRPr lang="en-US" dirty="0"/>
          </a:p>
        </p:txBody>
      </p:sp>
      <p:sp>
        <p:nvSpPr>
          <p:cNvPr id="2" name="Slide Number Placeholder 1">
            <a:extLst>
              <a:ext uri="{FF2B5EF4-FFF2-40B4-BE49-F238E27FC236}">
                <a16:creationId xmlns:a16="http://schemas.microsoft.com/office/drawing/2014/main" id="{26E9E611-904F-E521-E157-33B01BBF7CCF}"/>
              </a:ext>
            </a:extLst>
          </p:cNvPr>
          <p:cNvSpPr>
            <a:spLocks noGrp="1"/>
          </p:cNvSpPr>
          <p:nvPr>
            <p:ph type="sldNum" sz="quarter" idx="4"/>
          </p:nvPr>
        </p:nvSpPr>
        <p:spPr/>
        <p:txBody>
          <a:bodyPr/>
          <a:lstStyle/>
          <a:p>
            <a:fld id="{3B745311-16E5-4BEF-BFE6-36758A3427EB}" type="slidenum">
              <a:rPr lang="en-US" smtClean="0"/>
              <a:pPr/>
              <a:t>46</a:t>
            </a:fld>
            <a:endParaRPr lang="en-US" dirty="0"/>
          </a:p>
        </p:txBody>
      </p:sp>
    </p:spTree>
    <p:extLst>
      <p:ext uri="{BB962C8B-B14F-4D97-AF65-F5344CB8AC3E}">
        <p14:creationId xmlns:p14="http://schemas.microsoft.com/office/powerpoint/2010/main" val="3119560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CA8C66-45BD-4323-61C2-4E945D00004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Submitting Initial Evaluation Reviews</a:t>
            </a:r>
          </a:p>
        </p:txBody>
      </p:sp>
      <p:sp>
        <p:nvSpPr>
          <p:cNvPr id="2" name="Slide Number Placeholder 1">
            <a:extLst>
              <a:ext uri="{FF2B5EF4-FFF2-40B4-BE49-F238E27FC236}">
                <a16:creationId xmlns:a16="http://schemas.microsoft.com/office/drawing/2014/main" id="{65809F18-EC9C-D022-94F7-0312ED2A24D4}"/>
              </a:ext>
            </a:extLst>
          </p:cNvPr>
          <p:cNvSpPr>
            <a:spLocks noGrp="1"/>
          </p:cNvSpPr>
          <p:nvPr>
            <p:ph type="sldNum" sz="quarter" idx="4"/>
          </p:nvPr>
        </p:nvSpPr>
        <p:spPr/>
        <p:txBody>
          <a:bodyPr/>
          <a:lstStyle/>
          <a:p>
            <a:fld id="{3B745311-16E5-4BEF-BFE6-36758A3427EB}" type="slidenum">
              <a:rPr lang="en-US" smtClean="0"/>
              <a:pPr/>
              <a:t>47</a:t>
            </a:fld>
            <a:endParaRPr lang="en-US" dirty="0"/>
          </a:p>
        </p:txBody>
      </p:sp>
      <p:sp>
        <p:nvSpPr>
          <p:cNvPr id="3" name="Content Placeholder 2">
            <a:extLst>
              <a:ext uri="{FF2B5EF4-FFF2-40B4-BE49-F238E27FC236}">
                <a16:creationId xmlns:a16="http://schemas.microsoft.com/office/drawing/2014/main" id="{0F887371-4F9F-4864-AAB4-866CE6D6EFF7}"/>
              </a:ext>
            </a:extLst>
          </p:cNvPr>
          <p:cNvSpPr>
            <a:spLocks noGrp="1"/>
          </p:cNvSpPr>
          <p:nvPr>
            <p:ph sz="quarter" idx="11"/>
          </p:nvPr>
        </p:nvSpPr>
        <p:spPr>
          <a:xfrm>
            <a:off x="152400" y="819150"/>
            <a:ext cx="8839200" cy="1066800"/>
          </a:xfrm>
        </p:spPr>
        <p:txBody>
          <a:bodyPr>
            <a:normAutofit fontScale="77500" lnSpcReduction="20000"/>
          </a:bodyPr>
          <a:lstStyle/>
          <a:p>
            <a:r>
              <a:rPr lang="en-US" dirty="0"/>
              <a:t>After the district has entered the individual student information, the district will submit the initial evaluation review.</a:t>
            </a:r>
          </a:p>
          <a:p>
            <a:endParaRPr lang="en-US" dirty="0"/>
          </a:p>
        </p:txBody>
      </p:sp>
      <p:sp>
        <p:nvSpPr>
          <p:cNvPr id="6" name="object 5" descr="Screenshot of Initial Timelines Review List and Assignment Completion Tasks.">
            <a:extLst>
              <a:ext uri="{FF2B5EF4-FFF2-40B4-BE49-F238E27FC236}">
                <a16:creationId xmlns:a16="http://schemas.microsoft.com/office/drawing/2014/main" id="{E6DEFFA8-0824-D50F-6032-E643527A4AE4}"/>
              </a:ext>
            </a:extLst>
          </p:cNvPr>
          <p:cNvSpPr/>
          <p:nvPr/>
        </p:nvSpPr>
        <p:spPr>
          <a:xfrm>
            <a:off x="762000" y="1885950"/>
            <a:ext cx="7247255" cy="2987039"/>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14769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E90D0-0E7B-AF38-27D8-BA1959A1E55E}"/>
              </a:ext>
            </a:extLst>
          </p:cNvPr>
          <p:cNvSpPr>
            <a:spLocks noGrp="1"/>
          </p:cNvSpPr>
          <p:nvPr>
            <p:ph type="title" idx="4294967295"/>
          </p:nvPr>
        </p:nvSpPr>
        <p:spPr>
          <a:xfrm>
            <a:off x="152400" y="819150"/>
            <a:ext cx="8839200" cy="396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469900" marR="0" lvl="0" indent="-457200" algn="l" defTabSz="914400" rtl="0" eaLnBrk="1" fontAlgn="auto" latinLnBrk="0" hangingPunct="1">
              <a:lnSpc>
                <a:spcPct val="100000"/>
              </a:lnSpc>
              <a:spcBef>
                <a:spcPts val="810"/>
              </a:spcBef>
              <a:spcAft>
                <a:spcPts val="0"/>
              </a:spcAft>
              <a:buClr>
                <a:srgbClr val="00B050"/>
              </a:buClr>
              <a:buSzPct val="59375"/>
              <a:buFont typeface="Arial" panose="020B0604020202020204" pitchFamily="34" charset="0"/>
              <a:buChar char="•"/>
              <a:tabLst>
                <a:tab pos="33274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Timeline submissions due </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May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15,</a:t>
            </a:r>
            <a:r>
              <a:rPr kumimoji="0" lang="en-US" sz="2600" b="0" i="0" u="none" strike="noStrike" kern="1200" cap="none" spc="-2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2025.</a:t>
            </a:r>
          </a:p>
          <a:p>
            <a:pPr marL="836930" marR="0" lvl="1" indent="-457200" algn="l" defTabSz="914400" rtl="0" eaLnBrk="1" fontAlgn="auto" latinLnBrk="0" hangingPunct="1">
              <a:lnSpc>
                <a:spcPct val="100000"/>
              </a:lnSpc>
              <a:spcBef>
                <a:spcPts val="595"/>
              </a:spcBef>
              <a:spcAft>
                <a:spcPts val="0"/>
              </a:spcAft>
              <a:buClr>
                <a:srgbClr val="00B050"/>
              </a:buClr>
              <a:buSzPct val="69642"/>
              <a:buFont typeface="Arial" panose="020B0604020202020204" pitchFamily="34" charset="0"/>
              <a:buChar char="•"/>
              <a:tabLst>
                <a:tab pos="652780" algn="l"/>
              </a:tabLst>
              <a:defRPr/>
            </a:pPr>
            <a:r>
              <a:rPr kumimoji="0" lang="en-US" sz="2600" b="0" i="0" u="none" strike="noStrike" kern="1200" cap="none" spc="-25" normalizeH="0" baseline="0" noProof="0" dirty="0">
                <a:ln>
                  <a:noFill/>
                </a:ln>
                <a:solidFill>
                  <a:schemeClr val="tx1"/>
                </a:solidFill>
                <a:effectLst/>
                <a:uLnTx/>
                <a:uFillTx/>
                <a:latin typeface="+mn-lt"/>
                <a:ea typeface="+mn-ea"/>
                <a:cs typeface="Times New Roman" panose="02020603050405020304" pitchFamily="18" charset="0"/>
              </a:rPr>
              <a:t>Part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C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to </a:t>
            </a:r>
            <a:r>
              <a:rPr kumimoji="0" lang="en-US" sz="2600" b="0" i="0" u="none" strike="noStrike" kern="1200" cap="none" spc="-25" normalizeH="0" baseline="0" noProof="0" dirty="0">
                <a:ln>
                  <a:noFill/>
                </a:ln>
                <a:solidFill>
                  <a:schemeClr val="tx1"/>
                </a:solidFill>
                <a:effectLst/>
                <a:uLnTx/>
                <a:uFillTx/>
                <a:latin typeface="+mn-lt"/>
                <a:ea typeface="+mn-ea"/>
                <a:cs typeface="Times New Roman" panose="02020603050405020304" pitchFamily="18" charset="0"/>
              </a:rPr>
              <a:t>Part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B</a:t>
            </a:r>
            <a:r>
              <a:rPr kumimoji="0" lang="en-US" sz="2600" b="0" i="0" u="none" strike="noStrike" kern="1200" cap="none" spc="7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Transition</a:t>
            </a:r>
            <a:endPar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a:p>
            <a:pPr marL="1041400" marR="660400" lvl="2" indent="-342900" algn="l" defTabSz="914400" rtl="0" eaLnBrk="1" fontAlgn="auto" latinLnBrk="0" hangingPunct="1">
              <a:lnSpc>
                <a:spcPct val="100000"/>
              </a:lnSpc>
              <a:spcBef>
                <a:spcPts val="509"/>
              </a:spcBef>
              <a:spcAft>
                <a:spcPts val="0"/>
              </a:spcAft>
              <a:buClr>
                <a:srgbClr val="00B050"/>
              </a:buClr>
              <a:buSzPct val="75000"/>
              <a:buFont typeface="Arial" panose="020B0604020202020204" pitchFamily="34" charset="0"/>
              <a:buChar char="•"/>
              <a:tabLst>
                <a:tab pos="92710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Include all students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referred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from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Part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C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whose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referral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date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falls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within the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data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collection period and whose 3</a:t>
            </a:r>
            <a:r>
              <a:rPr kumimoji="0" lang="en-US" sz="2600" b="0" i="0" u="none" strike="noStrike" kern="1200" cap="none" spc="-5" normalizeH="0" baseline="30000" noProof="0" dirty="0">
                <a:ln>
                  <a:noFill/>
                </a:ln>
                <a:solidFill>
                  <a:schemeClr val="tx1"/>
                </a:solidFill>
                <a:effectLst/>
                <a:uLnTx/>
                <a:uFillTx/>
                <a:latin typeface="+mn-lt"/>
                <a:ea typeface="+mn-ea"/>
                <a:cs typeface="Times New Roman" panose="02020603050405020304" pitchFamily="18" charset="0"/>
              </a:rPr>
              <a:t>rd</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 birthday is prior to April 30, 2024.</a:t>
            </a:r>
          </a:p>
          <a:p>
            <a:pPr marL="1041400" marR="660400" lvl="2" indent="-342900" algn="l" defTabSz="914400" rtl="0" eaLnBrk="1" fontAlgn="auto" latinLnBrk="0" hangingPunct="1">
              <a:lnSpc>
                <a:spcPct val="100000"/>
              </a:lnSpc>
              <a:spcBef>
                <a:spcPts val="509"/>
              </a:spcBef>
              <a:spcAft>
                <a:spcPts val="0"/>
              </a:spcAft>
              <a:buClr>
                <a:srgbClr val="00B050"/>
              </a:buClr>
              <a:buSzPct val="75000"/>
              <a:buFont typeface="Arial" panose="020B0604020202020204" pitchFamily="34" charset="0"/>
              <a:buChar char="•"/>
              <a:tabLst>
                <a:tab pos="927100" algn="l"/>
              </a:tabLst>
              <a:defRPr/>
            </a:pP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For C to B transition students who were evaluated between these dates they should be included in the initial evaluation timelines </a:t>
            </a:r>
          </a:p>
          <a:p>
            <a:pPr marL="469900" marR="5080" lvl="0" indent="-457200" algn="l" defTabSz="914400" rtl="0" eaLnBrk="1" fontAlgn="auto" latinLnBrk="0" hangingPunct="1">
              <a:lnSpc>
                <a:spcPct val="100000"/>
              </a:lnSpc>
              <a:spcBef>
                <a:spcPts val="675"/>
              </a:spcBef>
              <a:spcAft>
                <a:spcPts val="0"/>
              </a:spcAft>
              <a:buClr>
                <a:srgbClr val="00B050"/>
              </a:buClr>
              <a:buSzPct val="59375"/>
              <a:buFont typeface="Arial" panose="020B0604020202020204" pitchFamily="34" charset="0"/>
              <a:buChar char="•"/>
              <a:tabLst>
                <a:tab pos="332740" algn="l"/>
              </a:tabLst>
              <a:defRPr/>
            </a:pP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Data collection </a:t>
            </a:r>
            <a:r>
              <a:rPr kumimoji="0" lang="en-US" sz="2600" b="0" i="0" u="none" strike="noStrike" kern="1200" cap="none" spc="-10" normalizeH="0" baseline="0" noProof="0" dirty="0">
                <a:ln>
                  <a:noFill/>
                </a:ln>
                <a:solidFill>
                  <a:schemeClr val="tx1"/>
                </a:solidFill>
                <a:effectLst/>
                <a:uLnTx/>
                <a:uFillTx/>
                <a:latin typeface="+mn-lt"/>
                <a:ea typeface="+mn-ea"/>
                <a:cs typeface="Times New Roman" panose="02020603050405020304" pitchFamily="18" charset="0"/>
              </a:rPr>
              <a:t>for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timelines will </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cover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the period beginning J</a:t>
            </a:r>
            <a:r>
              <a:rPr kumimoji="0" lang="en-US" sz="2600" b="0" i="0" u="none" strike="noStrike" kern="1200" cap="none" spc="-20" normalizeH="0" baseline="0" noProof="0" dirty="0">
                <a:ln>
                  <a:noFill/>
                </a:ln>
                <a:solidFill>
                  <a:schemeClr val="tx1"/>
                </a:solidFill>
                <a:effectLst/>
                <a:uLnTx/>
                <a:uFillTx/>
                <a:latin typeface="+mn-lt"/>
                <a:ea typeface="+mn-ea"/>
                <a:cs typeface="Times New Roman" panose="02020603050405020304" pitchFamily="18" charset="0"/>
              </a:rPr>
              <a:t>uly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1, 2024 and ending </a:t>
            </a:r>
            <a:r>
              <a:rPr kumimoji="0" lang="en-US" sz="2600" b="0" i="0" u="none" strike="noStrike" kern="1200" cap="none" spc="-15" normalizeH="0" baseline="0" noProof="0" dirty="0">
                <a:ln>
                  <a:noFill/>
                </a:ln>
                <a:solidFill>
                  <a:schemeClr val="tx1"/>
                </a:solidFill>
                <a:effectLst/>
                <a:uLnTx/>
                <a:uFillTx/>
                <a:latin typeface="+mn-lt"/>
                <a:ea typeface="+mn-ea"/>
                <a:cs typeface="Times New Roman" panose="02020603050405020304" pitchFamily="18" charset="0"/>
              </a:rPr>
              <a:t> </a:t>
            </a:r>
            <a:r>
              <a:rPr kumimoji="0" lang="en-US" sz="2600" b="0" i="0" u="none" strike="noStrike" kern="1200" cap="none" spc="-5" normalizeH="0" baseline="0" noProof="0" dirty="0">
                <a:ln>
                  <a:noFill/>
                </a:ln>
                <a:solidFill>
                  <a:schemeClr val="tx1"/>
                </a:solidFill>
                <a:effectLst/>
                <a:uLnTx/>
                <a:uFillTx/>
                <a:latin typeface="+mn-lt"/>
                <a:ea typeface="+mn-ea"/>
                <a:cs typeface="Times New Roman" panose="02020603050405020304" pitchFamily="18" charset="0"/>
              </a:rPr>
              <a:t>April </a:t>
            </a:r>
            <a:r>
              <a:rPr kumimoji="0" lang="en-US" sz="26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30, 2025</a:t>
            </a:r>
          </a:p>
        </p:txBody>
      </p:sp>
      <p:sp>
        <p:nvSpPr>
          <p:cNvPr id="4" name="Text Placeholder 3">
            <a:extLst>
              <a:ext uri="{FF2B5EF4-FFF2-40B4-BE49-F238E27FC236}">
                <a16:creationId xmlns:a16="http://schemas.microsoft.com/office/drawing/2014/main" id="{BF76AB88-C445-7463-63D9-E92319AD55F0}"/>
              </a:ext>
            </a:extLst>
          </p:cNvPr>
          <p:cNvSpPr>
            <a:spLocks noGrp="1"/>
          </p:cNvSpPr>
          <p:nvPr>
            <p:ph type="body" sz="quarter" idx="10"/>
          </p:nvPr>
        </p:nvSpPr>
        <p:spPr/>
        <p:txBody>
          <a:bodyPr>
            <a:normAutofit fontScale="92500"/>
          </a:bodyPr>
          <a:lstStyle/>
          <a:p>
            <a:r>
              <a:rPr lang="en-US" sz="3200" dirty="0">
                <a:latin typeface="+mn-lt"/>
                <a:cs typeface="Times New Roman" panose="02020603050405020304" pitchFamily="18" charset="0"/>
              </a:rPr>
              <a:t>Part C to Part B Timelines</a:t>
            </a:r>
            <a:r>
              <a:rPr lang="en-US" sz="3200" spc="-75" dirty="0">
                <a:latin typeface="+mn-lt"/>
                <a:cs typeface="Times New Roman" panose="02020603050405020304" pitchFamily="18" charset="0"/>
              </a:rPr>
              <a:t> </a:t>
            </a:r>
            <a:r>
              <a:rPr lang="en-US" sz="3200" dirty="0">
                <a:latin typeface="+mn-lt"/>
                <a:cs typeface="Times New Roman" panose="02020603050405020304" pitchFamily="18" charset="0"/>
              </a:rPr>
              <a:t>Submission</a:t>
            </a:r>
            <a:endParaRPr lang="en-US" dirty="0"/>
          </a:p>
        </p:txBody>
      </p:sp>
      <p:sp>
        <p:nvSpPr>
          <p:cNvPr id="2" name="Slide Number Placeholder 1">
            <a:extLst>
              <a:ext uri="{FF2B5EF4-FFF2-40B4-BE49-F238E27FC236}">
                <a16:creationId xmlns:a16="http://schemas.microsoft.com/office/drawing/2014/main" id="{5B089B99-C05A-7C2F-F824-2DD4F75CFFF1}"/>
              </a:ext>
            </a:extLst>
          </p:cNvPr>
          <p:cNvSpPr>
            <a:spLocks noGrp="1"/>
          </p:cNvSpPr>
          <p:nvPr>
            <p:ph type="sldNum" sz="quarter" idx="4"/>
          </p:nvPr>
        </p:nvSpPr>
        <p:spPr/>
        <p:txBody>
          <a:bodyPr/>
          <a:lstStyle/>
          <a:p>
            <a:fld id="{3B745311-16E5-4BEF-BFE6-36758A3427EB}" type="slidenum">
              <a:rPr lang="en-US" smtClean="0"/>
              <a:pPr/>
              <a:t>48</a:t>
            </a:fld>
            <a:endParaRPr lang="en-US" dirty="0"/>
          </a:p>
        </p:txBody>
      </p:sp>
    </p:spTree>
    <p:extLst>
      <p:ext uri="{BB962C8B-B14F-4D97-AF65-F5344CB8AC3E}">
        <p14:creationId xmlns:p14="http://schemas.microsoft.com/office/powerpoint/2010/main" val="3686872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9912F4-B681-3B83-8BC6-F693F965F63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C to B Transition Summary Page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A1CE0AD5-531B-B003-95A7-9A0350A0C7D3}"/>
              </a:ext>
            </a:extLst>
          </p:cNvPr>
          <p:cNvSpPr>
            <a:spLocks noGrp="1"/>
          </p:cNvSpPr>
          <p:nvPr>
            <p:ph type="sldNum" sz="quarter" idx="4"/>
          </p:nvPr>
        </p:nvSpPr>
        <p:spPr/>
        <p:txBody>
          <a:bodyPr/>
          <a:lstStyle/>
          <a:p>
            <a:fld id="{3B745311-16E5-4BEF-BFE6-36758A3427EB}" type="slidenum">
              <a:rPr lang="en-US" smtClean="0"/>
              <a:pPr/>
              <a:t>49</a:t>
            </a:fld>
            <a:endParaRPr lang="en-US" dirty="0"/>
          </a:p>
        </p:txBody>
      </p:sp>
      <p:sp>
        <p:nvSpPr>
          <p:cNvPr id="3" name="Content Placeholder 2">
            <a:extLst>
              <a:ext uri="{FF2B5EF4-FFF2-40B4-BE49-F238E27FC236}">
                <a16:creationId xmlns:a16="http://schemas.microsoft.com/office/drawing/2014/main" id="{ACFD8729-79EE-82C0-FC27-2BE2F43D83C7}"/>
              </a:ext>
            </a:extLst>
          </p:cNvPr>
          <p:cNvSpPr>
            <a:spLocks noGrp="1"/>
          </p:cNvSpPr>
          <p:nvPr>
            <p:ph sz="quarter" idx="11"/>
          </p:nvPr>
        </p:nvSpPr>
        <p:spPr>
          <a:xfrm>
            <a:off x="152400" y="819150"/>
            <a:ext cx="8839200" cy="990600"/>
          </a:xfrm>
        </p:spPr>
        <p:txBody>
          <a:bodyPr>
            <a:normAutofit fontScale="70000" lnSpcReduction="20000"/>
          </a:bodyPr>
          <a:lstStyle/>
          <a:p>
            <a:r>
              <a:rPr lang="en-US" dirty="0">
                <a:cs typeface="Times New Roman" panose="02020603050405020304" pitchFamily="18" charset="0"/>
              </a:rPr>
              <a:t>Add the C to B Transition Timelines information by going to the Local Education Agency home page and clicking on the </a:t>
            </a:r>
            <a:r>
              <a:rPr lang="en-US" i="1" dirty="0">
                <a:cs typeface="Times New Roman" panose="02020603050405020304" pitchFamily="18" charset="0"/>
              </a:rPr>
              <a:t>C to B Transition </a:t>
            </a:r>
            <a:r>
              <a:rPr lang="en-US" dirty="0">
                <a:cs typeface="Times New Roman" panose="02020603050405020304" pitchFamily="18" charset="0"/>
              </a:rPr>
              <a:t>review type.</a:t>
            </a:r>
          </a:p>
        </p:txBody>
      </p:sp>
      <p:pic>
        <p:nvPicPr>
          <p:cNvPr id="6" name="Picture 5" descr="Screenshot of the LEA Home Page, Search Assignments, Assignments List and Task Menu.">
            <a:extLst>
              <a:ext uri="{FF2B5EF4-FFF2-40B4-BE49-F238E27FC236}">
                <a16:creationId xmlns:a16="http://schemas.microsoft.com/office/drawing/2014/main" id="{BD2BBAE4-ECDB-79FA-187E-69E4F0DBA83D}"/>
              </a:ext>
            </a:extLst>
          </p:cNvPr>
          <p:cNvPicPr>
            <a:picLocks noChangeAspect="1"/>
          </p:cNvPicPr>
          <p:nvPr/>
        </p:nvPicPr>
        <p:blipFill>
          <a:blip r:embed="rId3"/>
          <a:stretch>
            <a:fillRect/>
          </a:stretch>
        </p:blipFill>
        <p:spPr>
          <a:xfrm>
            <a:off x="2133600" y="1581150"/>
            <a:ext cx="6324600" cy="3274666"/>
          </a:xfrm>
          <a:prstGeom prst="rect">
            <a:avLst/>
          </a:prstGeom>
        </p:spPr>
      </p:pic>
    </p:spTree>
    <p:extLst>
      <p:ext uri="{BB962C8B-B14F-4D97-AF65-F5344CB8AC3E}">
        <p14:creationId xmlns:p14="http://schemas.microsoft.com/office/powerpoint/2010/main" val="187904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D1E0C6-6273-8170-749D-E574C498ECC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Special Education Survey Questions</a:t>
            </a:r>
          </a:p>
        </p:txBody>
      </p:sp>
      <p:sp>
        <p:nvSpPr>
          <p:cNvPr id="3" name="Content Placeholder 2">
            <a:extLst>
              <a:ext uri="{FF2B5EF4-FFF2-40B4-BE49-F238E27FC236}">
                <a16:creationId xmlns:a16="http://schemas.microsoft.com/office/drawing/2014/main" id="{BF9211EA-9D60-CCFB-584D-180B58705A20}"/>
              </a:ext>
            </a:extLst>
          </p:cNvPr>
          <p:cNvSpPr>
            <a:spLocks noGrp="1"/>
          </p:cNvSpPr>
          <p:nvPr>
            <p:ph sz="quarter" idx="11"/>
          </p:nvPr>
        </p:nvSpPr>
        <p:spPr/>
        <p:txBody>
          <a:bodyPr/>
          <a:lstStyle/>
          <a:p>
            <a:r>
              <a:rPr lang="en-US" dirty="0"/>
              <a:t>If you have any problems accessing the site, receiving your response rate information, or have any other questions or concerns, please contact the University of Missouri’s Institute of Public Policy (IPP).</a:t>
            </a:r>
          </a:p>
          <a:p>
            <a:pPr marL="112712" indent="0">
              <a:buNone/>
            </a:pPr>
            <a:endParaRPr lang="en-US" dirty="0"/>
          </a:p>
        </p:txBody>
      </p:sp>
      <p:sp>
        <p:nvSpPr>
          <p:cNvPr id="2" name="Slide Number Placeholder 1">
            <a:extLst>
              <a:ext uri="{FF2B5EF4-FFF2-40B4-BE49-F238E27FC236}">
                <a16:creationId xmlns:a16="http://schemas.microsoft.com/office/drawing/2014/main" id="{899C30EA-3552-F6F0-B61E-B87C006DCABC}"/>
              </a:ext>
            </a:extLst>
          </p:cNvPr>
          <p:cNvSpPr>
            <a:spLocks noGrp="1"/>
          </p:cNvSpPr>
          <p:nvPr>
            <p:ph type="sldNum" sz="quarter" idx="4"/>
          </p:nvPr>
        </p:nvSpPr>
        <p:spPr/>
        <p:txBody>
          <a:bodyPr/>
          <a:lstStyle/>
          <a:p>
            <a:fld id="{3B745311-16E5-4BEF-BFE6-36758A3427EB}" type="slidenum">
              <a:rPr lang="en-US" smtClean="0"/>
              <a:pPr/>
              <a:t>5</a:t>
            </a:fld>
            <a:endParaRPr lang="en-US" dirty="0"/>
          </a:p>
        </p:txBody>
      </p:sp>
    </p:spTree>
    <p:extLst>
      <p:ext uri="{BB962C8B-B14F-4D97-AF65-F5344CB8AC3E}">
        <p14:creationId xmlns:p14="http://schemas.microsoft.com/office/powerpoint/2010/main" val="2195836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C5F2BE-371C-7086-E39A-BF09AA3837F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C to B Transition </a:t>
            </a:r>
            <a:r>
              <a:rPr kumimoji="0" lang="en-US" sz="3200" b="0" i="0" u="none" strike="noStrike" kern="1200" cap="none" spc="-5" normalizeH="0" baseline="0" noProof="0" dirty="0">
                <a:ln>
                  <a:noFill/>
                </a:ln>
                <a:solidFill>
                  <a:schemeClr val="bg1"/>
                </a:solidFill>
                <a:effectLst/>
                <a:uLnTx/>
                <a:uFillTx/>
                <a:latin typeface="+mj-lt"/>
                <a:ea typeface="+mn-ea"/>
                <a:cs typeface="Times New Roman" panose="02020603050405020304" pitchFamily="18" charset="0"/>
              </a:rPr>
              <a:t>Summary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D186A59-9F8A-0380-F3B0-4EF42DF411E7}"/>
              </a:ext>
            </a:extLst>
          </p:cNvPr>
          <p:cNvSpPr>
            <a:spLocks noGrp="1"/>
          </p:cNvSpPr>
          <p:nvPr>
            <p:ph type="sldNum" sz="quarter" idx="4"/>
          </p:nvPr>
        </p:nvSpPr>
        <p:spPr/>
        <p:txBody>
          <a:bodyPr/>
          <a:lstStyle/>
          <a:p>
            <a:fld id="{3B745311-16E5-4BEF-BFE6-36758A3427EB}" type="slidenum">
              <a:rPr lang="en-US" smtClean="0"/>
              <a:pPr/>
              <a:t>50</a:t>
            </a:fld>
            <a:endParaRPr lang="en-US" dirty="0"/>
          </a:p>
        </p:txBody>
      </p:sp>
      <p:pic>
        <p:nvPicPr>
          <p:cNvPr id="6" name="Picture 5" descr="Screenshot of Tiered Monitoring: C to B Transition Summary, Assignment Information, LEA Contact Information and C to B Summary Tasks.">
            <a:extLst>
              <a:ext uri="{FF2B5EF4-FFF2-40B4-BE49-F238E27FC236}">
                <a16:creationId xmlns:a16="http://schemas.microsoft.com/office/drawing/2014/main" id="{A15D94C2-68CD-9E9D-93DE-5EBAE1AE81D7}"/>
              </a:ext>
            </a:extLst>
          </p:cNvPr>
          <p:cNvPicPr>
            <a:picLocks noChangeAspect="1"/>
          </p:cNvPicPr>
          <p:nvPr/>
        </p:nvPicPr>
        <p:blipFill>
          <a:blip r:embed="rId3"/>
          <a:stretch>
            <a:fillRect/>
          </a:stretch>
        </p:blipFill>
        <p:spPr>
          <a:xfrm>
            <a:off x="1295400" y="742950"/>
            <a:ext cx="6400800" cy="4252369"/>
          </a:xfrm>
          <a:prstGeom prst="rect">
            <a:avLst/>
          </a:prstGeom>
        </p:spPr>
      </p:pic>
      <p:sp>
        <p:nvSpPr>
          <p:cNvPr id="7" name="Left Arrow 7" descr="Screenshot of the Tiered Monitoring: C to B Transition Summary. The green arrow points to the link to Import C to B Data from CSV file.">
            <a:extLst>
              <a:ext uri="{FF2B5EF4-FFF2-40B4-BE49-F238E27FC236}">
                <a16:creationId xmlns:a16="http://schemas.microsoft.com/office/drawing/2014/main" id="{90FD84DE-5C73-9C05-D7D8-7471CC39BA7E}"/>
              </a:ext>
            </a:extLst>
          </p:cNvPr>
          <p:cNvSpPr/>
          <p:nvPr/>
        </p:nvSpPr>
        <p:spPr>
          <a:xfrm>
            <a:off x="2833382" y="3959079"/>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Left Arrow 8" descr="Screenshot of Tiered Monitoring: C to B Transition Summary. The blue arrow points to Add New C to B Review. This allows for inputting individual student information.">
            <a:extLst>
              <a:ext uri="{FF2B5EF4-FFF2-40B4-BE49-F238E27FC236}">
                <a16:creationId xmlns:a16="http://schemas.microsoft.com/office/drawing/2014/main" id="{27053DFC-0585-7E23-8C34-2286CF173064}"/>
              </a:ext>
            </a:extLst>
          </p:cNvPr>
          <p:cNvSpPr/>
          <p:nvPr/>
        </p:nvSpPr>
        <p:spPr>
          <a:xfrm>
            <a:off x="2565633" y="4187679"/>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6384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60B84-BBF7-F552-621D-4D05E9A18FB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C </a:t>
            </a:r>
            <a:r>
              <a:rPr kumimoji="0" lang="en-US" sz="3200" b="0" i="0" u="none" strike="noStrike" kern="1200" cap="none" spc="-2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to </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B </a:t>
            </a:r>
            <a:r>
              <a:rPr kumimoji="0" lang="en-US" sz="3200" b="0" i="0" u="none" strike="noStrike" kern="1200" cap="none" spc="-2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Transition</a:t>
            </a:r>
            <a:r>
              <a:rPr kumimoji="0" lang="en-US" sz="3200" b="0" i="0" u="none" strike="noStrike" kern="1200" cap="none" spc="-3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25"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Review</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EEE1033-5C37-BA02-9A5B-5A6B0FF7FF2C}"/>
              </a:ext>
            </a:extLst>
          </p:cNvPr>
          <p:cNvSpPr>
            <a:spLocks noGrp="1"/>
          </p:cNvSpPr>
          <p:nvPr>
            <p:ph type="sldNum" sz="quarter" idx="4"/>
          </p:nvPr>
        </p:nvSpPr>
        <p:spPr/>
        <p:txBody>
          <a:bodyPr/>
          <a:lstStyle/>
          <a:p>
            <a:fld id="{3B745311-16E5-4BEF-BFE6-36758A3427EB}" type="slidenum">
              <a:rPr lang="en-US" smtClean="0"/>
              <a:pPr/>
              <a:t>51</a:t>
            </a:fld>
            <a:endParaRPr lang="en-US" dirty="0"/>
          </a:p>
        </p:txBody>
      </p:sp>
      <p:sp>
        <p:nvSpPr>
          <p:cNvPr id="3" name="Content Placeholder 2">
            <a:extLst>
              <a:ext uri="{FF2B5EF4-FFF2-40B4-BE49-F238E27FC236}">
                <a16:creationId xmlns:a16="http://schemas.microsoft.com/office/drawing/2014/main" id="{E4480C60-7068-F375-3E7A-BC7614FB4ECA}"/>
              </a:ext>
            </a:extLst>
          </p:cNvPr>
          <p:cNvSpPr>
            <a:spLocks noGrp="1"/>
          </p:cNvSpPr>
          <p:nvPr>
            <p:ph sz="quarter" idx="11"/>
          </p:nvPr>
        </p:nvSpPr>
        <p:spPr>
          <a:xfrm>
            <a:off x="152400" y="819150"/>
            <a:ext cx="2971800" cy="3886200"/>
          </a:xfrm>
        </p:spPr>
        <p:txBody>
          <a:bodyPr>
            <a:normAutofit lnSpcReduction="10000"/>
          </a:bodyPr>
          <a:lstStyle/>
          <a:p>
            <a:pPr marL="112712" indent="0">
              <a:buNone/>
            </a:pPr>
            <a:r>
              <a:rPr lang="en-US" sz="3200" spc="-5" dirty="0">
                <a:cs typeface="Cambria"/>
              </a:rPr>
              <a:t>Once </a:t>
            </a:r>
            <a:r>
              <a:rPr lang="en-US" sz="3200" spc="-10" dirty="0">
                <a:cs typeface="Cambria"/>
              </a:rPr>
              <a:t>completed, select the </a:t>
            </a:r>
            <a:r>
              <a:rPr lang="en-US" sz="3200" spc="-25" dirty="0">
                <a:cs typeface="Cambria"/>
              </a:rPr>
              <a:t>“Save </a:t>
            </a:r>
            <a:r>
              <a:rPr lang="en-US" sz="3200" spc="-5" dirty="0">
                <a:cs typeface="Cambria"/>
              </a:rPr>
              <a:t>and </a:t>
            </a:r>
            <a:r>
              <a:rPr lang="en-US" sz="3200" spc="-80" dirty="0">
                <a:cs typeface="Cambria"/>
              </a:rPr>
              <a:t>Stay,” </a:t>
            </a:r>
            <a:r>
              <a:rPr lang="en-US" sz="3200" spc="-25" dirty="0">
                <a:cs typeface="Cambria"/>
              </a:rPr>
              <a:t>“Save </a:t>
            </a:r>
            <a:r>
              <a:rPr lang="en-US" sz="3200" spc="-5" dirty="0">
                <a:cs typeface="Cambria"/>
              </a:rPr>
              <a:t>and </a:t>
            </a:r>
            <a:r>
              <a:rPr lang="en-US" sz="3200" spc="-15" dirty="0">
                <a:cs typeface="Cambria"/>
              </a:rPr>
              <a:t>Add  </a:t>
            </a:r>
            <a:r>
              <a:rPr lang="en-US" sz="3200" spc="-55" dirty="0">
                <a:cs typeface="Cambria"/>
              </a:rPr>
              <a:t>Another,” </a:t>
            </a:r>
            <a:r>
              <a:rPr lang="en-US" sz="3200" spc="-5" dirty="0">
                <a:cs typeface="Cambria"/>
              </a:rPr>
              <a:t>or </a:t>
            </a:r>
            <a:r>
              <a:rPr lang="en-US" sz="3200" spc="-25" dirty="0">
                <a:cs typeface="Cambria"/>
              </a:rPr>
              <a:t>“Save </a:t>
            </a:r>
            <a:r>
              <a:rPr lang="en-US" sz="3200" spc="-5" dirty="0">
                <a:cs typeface="Cambria"/>
              </a:rPr>
              <a:t>and </a:t>
            </a:r>
            <a:r>
              <a:rPr lang="en-US" sz="3200" spc="-25" dirty="0">
                <a:cs typeface="Cambria"/>
              </a:rPr>
              <a:t>Return”</a:t>
            </a:r>
            <a:r>
              <a:rPr lang="en-US" sz="3200" spc="155" dirty="0">
                <a:cs typeface="Cambria"/>
              </a:rPr>
              <a:t> </a:t>
            </a:r>
            <a:r>
              <a:rPr lang="en-US" sz="3200" spc="-10" dirty="0">
                <a:cs typeface="Cambria"/>
              </a:rPr>
              <a:t>button.</a:t>
            </a:r>
            <a:endParaRPr lang="en-US" sz="3200" dirty="0">
              <a:cs typeface="Cambria"/>
            </a:endParaRPr>
          </a:p>
          <a:p>
            <a:pPr marL="112712" indent="0">
              <a:buNone/>
            </a:pPr>
            <a:endParaRPr lang="en-US" dirty="0"/>
          </a:p>
        </p:txBody>
      </p:sp>
      <p:pic>
        <p:nvPicPr>
          <p:cNvPr id="6" name="Picture 5" descr="C to B Transition page and the fields that must be filled out">
            <a:extLst>
              <a:ext uri="{FF2B5EF4-FFF2-40B4-BE49-F238E27FC236}">
                <a16:creationId xmlns:a16="http://schemas.microsoft.com/office/drawing/2014/main" id="{3BF75667-745D-7B9E-5A54-258DC5C73976}"/>
              </a:ext>
            </a:extLst>
          </p:cNvPr>
          <p:cNvPicPr>
            <a:picLocks noChangeAspect="1"/>
          </p:cNvPicPr>
          <p:nvPr/>
        </p:nvPicPr>
        <p:blipFill>
          <a:blip r:embed="rId3"/>
          <a:stretch>
            <a:fillRect/>
          </a:stretch>
        </p:blipFill>
        <p:spPr>
          <a:xfrm>
            <a:off x="3733800" y="673286"/>
            <a:ext cx="5113177" cy="4349357"/>
          </a:xfrm>
          <a:prstGeom prst="rect">
            <a:avLst/>
          </a:prstGeom>
        </p:spPr>
      </p:pic>
    </p:spTree>
    <p:extLst>
      <p:ext uri="{BB962C8B-B14F-4D97-AF65-F5344CB8AC3E}">
        <p14:creationId xmlns:p14="http://schemas.microsoft.com/office/powerpoint/2010/main" val="1453945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684877-EF89-864E-7714-1EB7F586AF0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The Individual education program is not in place by the 3rd birthday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D8DC59C-9876-E6AD-E62B-2E182821E1CD}"/>
              </a:ext>
            </a:extLst>
          </p:cNvPr>
          <p:cNvSpPr>
            <a:spLocks noGrp="1"/>
          </p:cNvSpPr>
          <p:nvPr>
            <p:ph type="sldNum" sz="quarter" idx="4"/>
          </p:nvPr>
        </p:nvSpPr>
        <p:spPr/>
        <p:txBody>
          <a:bodyPr/>
          <a:lstStyle/>
          <a:p>
            <a:fld id="{3B745311-16E5-4BEF-BFE6-36758A3427EB}" type="slidenum">
              <a:rPr lang="en-US" smtClean="0"/>
              <a:pPr/>
              <a:t>52</a:t>
            </a:fld>
            <a:endParaRPr lang="en-US" dirty="0"/>
          </a:p>
        </p:txBody>
      </p:sp>
      <p:sp>
        <p:nvSpPr>
          <p:cNvPr id="3" name="Content Placeholder 2">
            <a:extLst>
              <a:ext uri="{FF2B5EF4-FFF2-40B4-BE49-F238E27FC236}">
                <a16:creationId xmlns:a16="http://schemas.microsoft.com/office/drawing/2014/main" id="{1B671028-A3F5-24DB-49A9-4EF977FF9221}"/>
              </a:ext>
            </a:extLst>
          </p:cNvPr>
          <p:cNvSpPr>
            <a:spLocks noGrp="1"/>
          </p:cNvSpPr>
          <p:nvPr>
            <p:ph sz="quarter" idx="11"/>
          </p:nvPr>
        </p:nvSpPr>
        <p:spPr/>
        <p:txBody>
          <a:bodyPr>
            <a:noAutofit/>
          </a:bodyPr>
          <a:lstStyle/>
          <a:p>
            <a:r>
              <a:rPr lang="en-US" sz="2400" dirty="0">
                <a:latin typeface="Calibri" panose="020F0502020204030204" pitchFamily="34" charset="0"/>
                <a:cs typeface="Calibri" panose="020F0502020204030204" pitchFamily="34" charset="0"/>
              </a:rPr>
              <a:t>Must provide specific, detailed reasoning in the “If NO, give reason” box. </a:t>
            </a:r>
          </a:p>
          <a:p>
            <a:pPr marL="112712" indent="0">
              <a:buNone/>
            </a:pPr>
            <a:r>
              <a:rPr lang="en-US" sz="2400" b="1" dirty="0">
                <a:latin typeface="+mn-lt"/>
              </a:rPr>
              <a:t>Reasons may include:</a:t>
            </a:r>
          </a:p>
          <a:p>
            <a:pPr marL="457200" indent="-457200">
              <a:buFont typeface="Arial" panose="020B0604020202020204" pitchFamily="34" charset="0"/>
              <a:buChar char="•"/>
            </a:pPr>
            <a:r>
              <a:rPr lang="en-US" sz="2400" dirty="0">
                <a:latin typeface="+mn-lt"/>
              </a:rPr>
              <a:t>Child referral to Part C less than 90 days before the third birthday</a:t>
            </a:r>
          </a:p>
          <a:p>
            <a:pPr marL="457200" indent="-457200">
              <a:buFont typeface="Arial" panose="020B0604020202020204" pitchFamily="34" charset="0"/>
              <a:buChar char="•"/>
            </a:pPr>
            <a:r>
              <a:rPr lang="en-US" sz="2400" dirty="0">
                <a:latin typeface="+mn-lt"/>
              </a:rPr>
              <a:t>The parents opted out of providing directory information to part B and then changed their minds less than 90 days before the third birthday</a:t>
            </a:r>
          </a:p>
          <a:p>
            <a:pPr marL="457200" indent="-457200">
              <a:buFont typeface="Arial" panose="020B0604020202020204" pitchFamily="34" charset="0"/>
              <a:buChar char="•"/>
            </a:pPr>
            <a:r>
              <a:rPr lang="en-US" sz="2400" dirty="0">
                <a:latin typeface="+mn-lt"/>
              </a:rPr>
              <a:t>Delay in providing consent or </a:t>
            </a:r>
            <a:r>
              <a:rPr lang="en-US" sz="2400" dirty="0"/>
              <a:t>parents refusing to provide consent  </a:t>
            </a:r>
          </a:p>
          <a:p>
            <a:pPr marL="457200" indent="-457200">
              <a:buFont typeface="Arial" panose="020B0604020202020204" pitchFamily="34" charset="0"/>
              <a:buChar char="•"/>
            </a:pPr>
            <a:r>
              <a:rPr lang="en-US" sz="2400" dirty="0">
                <a:latin typeface="+mn-lt"/>
              </a:rPr>
              <a:t>Children with summer birthdays whose parents chose to continue early intervention services</a:t>
            </a:r>
          </a:p>
        </p:txBody>
      </p:sp>
    </p:spTree>
    <p:extLst>
      <p:ext uri="{BB962C8B-B14F-4D97-AF65-F5344CB8AC3E}">
        <p14:creationId xmlns:p14="http://schemas.microsoft.com/office/powerpoint/2010/main" val="2198550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A180F8-0241-32CB-0739-D8040B962F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Importing Data from CSV File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46969EDD-7E4F-5707-E22D-30DF3232FEFB}"/>
              </a:ext>
            </a:extLst>
          </p:cNvPr>
          <p:cNvSpPr>
            <a:spLocks noGrp="1"/>
          </p:cNvSpPr>
          <p:nvPr>
            <p:ph sz="quarter" idx="11"/>
          </p:nvPr>
        </p:nvSpPr>
        <p:spPr>
          <a:xfrm>
            <a:off x="152400" y="3239558"/>
            <a:ext cx="8839200" cy="1707488"/>
          </a:xfrm>
        </p:spPr>
        <p:txBody>
          <a:bodyPr>
            <a:normAutofit fontScale="55000" lnSpcReduction="20000"/>
          </a:bodyPr>
          <a:lstStyle/>
          <a:p>
            <a:r>
              <a:rPr lang="en-US" dirty="0"/>
              <a:t>Click on the blue Template File to use the blank Excel template that Department of Elementary and Secondary Education created.</a:t>
            </a:r>
          </a:p>
          <a:p>
            <a:r>
              <a:rPr lang="en-US" dirty="0"/>
              <a:t>Click on the blue Help to read the directions for preparing the CSV/TXT upload. </a:t>
            </a:r>
          </a:p>
          <a:p>
            <a:r>
              <a:rPr lang="en-US" dirty="0"/>
              <a:t>Click on Choose File to locate the CSV/TXT document and to upload from your computer.</a:t>
            </a:r>
          </a:p>
          <a:p>
            <a:r>
              <a:rPr lang="en-US" dirty="0"/>
              <a:t>Click on Validate and Commit Data from File once you are done with everything.</a:t>
            </a:r>
          </a:p>
          <a:p>
            <a:endParaRPr lang="en-US" dirty="0"/>
          </a:p>
        </p:txBody>
      </p:sp>
      <p:grpSp>
        <p:nvGrpSpPr>
          <p:cNvPr id="6" name="Group 5" descr="Importing Data from CSV File">
            <a:extLst>
              <a:ext uri="{FF2B5EF4-FFF2-40B4-BE49-F238E27FC236}">
                <a16:creationId xmlns:a16="http://schemas.microsoft.com/office/drawing/2014/main" id="{8AB33135-DF62-D0F1-A357-AFBD4FA74F94}"/>
              </a:ext>
            </a:extLst>
          </p:cNvPr>
          <p:cNvGrpSpPr/>
          <p:nvPr/>
        </p:nvGrpSpPr>
        <p:grpSpPr>
          <a:xfrm>
            <a:off x="1987138" y="763705"/>
            <a:ext cx="5169724" cy="2341445"/>
            <a:chOff x="1906206" y="1600200"/>
            <a:chExt cx="5169724" cy="2341445"/>
          </a:xfrm>
        </p:grpSpPr>
        <p:pic>
          <p:nvPicPr>
            <p:cNvPr id="7" name="Picture 6" descr="Screenshot of the Import CSV pop up window.">
              <a:extLst>
                <a:ext uri="{FF2B5EF4-FFF2-40B4-BE49-F238E27FC236}">
                  <a16:creationId xmlns:a16="http://schemas.microsoft.com/office/drawing/2014/main" id="{EAE82F66-5F86-F78F-C045-0316DA1465B3}"/>
                </a:ext>
              </a:extLst>
            </p:cNvPr>
            <p:cNvPicPr>
              <a:picLocks noChangeAspect="1"/>
            </p:cNvPicPr>
            <p:nvPr/>
          </p:nvPicPr>
          <p:blipFill>
            <a:blip r:embed="rId3"/>
            <a:stretch>
              <a:fillRect/>
            </a:stretch>
          </p:blipFill>
          <p:spPr>
            <a:xfrm>
              <a:off x="1906206" y="1600200"/>
              <a:ext cx="5169724" cy="2341445"/>
            </a:xfrm>
            <a:prstGeom prst="rect">
              <a:avLst/>
            </a:prstGeom>
          </p:spPr>
        </p:pic>
        <p:pic>
          <p:nvPicPr>
            <p:cNvPr id="8" name="Picture 7" descr="Yellow arrow points to the link for Template File, used to create CSV files.">
              <a:extLst>
                <a:ext uri="{FF2B5EF4-FFF2-40B4-BE49-F238E27FC236}">
                  <a16:creationId xmlns:a16="http://schemas.microsoft.com/office/drawing/2014/main" id="{16682748-D0EF-2520-A52A-CA0703D28A93}"/>
                </a:ext>
              </a:extLst>
            </p:cNvPr>
            <p:cNvPicPr>
              <a:picLocks noChangeAspect="1"/>
            </p:cNvPicPr>
            <p:nvPr/>
          </p:nvPicPr>
          <p:blipFill>
            <a:blip r:embed="rId4"/>
            <a:stretch>
              <a:fillRect/>
            </a:stretch>
          </p:blipFill>
          <p:spPr>
            <a:xfrm rot="18982989">
              <a:off x="4946247" y="2274058"/>
              <a:ext cx="475529" cy="170703"/>
            </a:xfrm>
            <a:prstGeom prst="rect">
              <a:avLst/>
            </a:prstGeom>
          </p:spPr>
        </p:pic>
        <p:pic>
          <p:nvPicPr>
            <p:cNvPr id="9" name="Picture 8" descr="Green arrow points to the link for help when working with a CSV file.">
              <a:extLst>
                <a:ext uri="{FF2B5EF4-FFF2-40B4-BE49-F238E27FC236}">
                  <a16:creationId xmlns:a16="http://schemas.microsoft.com/office/drawing/2014/main" id="{31F6542C-33A5-4E6F-ADAE-4259B9A0EC49}"/>
                </a:ext>
              </a:extLst>
            </p:cNvPr>
            <p:cNvPicPr>
              <a:picLocks noChangeAspect="1"/>
            </p:cNvPicPr>
            <p:nvPr/>
          </p:nvPicPr>
          <p:blipFill>
            <a:blip r:embed="rId5"/>
            <a:stretch>
              <a:fillRect/>
            </a:stretch>
          </p:blipFill>
          <p:spPr>
            <a:xfrm>
              <a:off x="5715000" y="2538948"/>
              <a:ext cx="627942" cy="188992"/>
            </a:xfrm>
            <a:prstGeom prst="rect">
              <a:avLst/>
            </a:prstGeom>
          </p:spPr>
        </p:pic>
        <p:pic>
          <p:nvPicPr>
            <p:cNvPr id="10" name="Picture 9" descr="Blue arrow points to Choose File, this is where the LEA will chose the file to upload.">
              <a:extLst>
                <a:ext uri="{FF2B5EF4-FFF2-40B4-BE49-F238E27FC236}">
                  <a16:creationId xmlns:a16="http://schemas.microsoft.com/office/drawing/2014/main" id="{78FDAE65-2DB1-BED3-8813-09B12520A070}"/>
                </a:ext>
              </a:extLst>
            </p:cNvPr>
            <p:cNvPicPr>
              <a:picLocks noChangeAspect="1"/>
            </p:cNvPicPr>
            <p:nvPr/>
          </p:nvPicPr>
          <p:blipFill>
            <a:blip r:embed="rId6"/>
            <a:stretch>
              <a:fillRect/>
            </a:stretch>
          </p:blipFill>
          <p:spPr>
            <a:xfrm rot="10800000">
              <a:off x="2895600" y="2780447"/>
              <a:ext cx="402371" cy="170703"/>
            </a:xfrm>
            <a:prstGeom prst="rect">
              <a:avLst/>
            </a:prstGeom>
          </p:spPr>
        </p:pic>
        <p:sp>
          <p:nvSpPr>
            <p:cNvPr id="11" name="Right Arrow 8" descr="Red arrow points to Validate and Commit Data from File, this is the yes, this is the file I want to use.">
              <a:extLst>
                <a:ext uri="{FF2B5EF4-FFF2-40B4-BE49-F238E27FC236}">
                  <a16:creationId xmlns:a16="http://schemas.microsoft.com/office/drawing/2014/main" id="{E99F247A-A3F0-0C67-738B-4D6F8CF6CF06}"/>
                </a:ext>
              </a:extLst>
            </p:cNvPr>
            <p:cNvSpPr/>
            <p:nvPr/>
          </p:nvSpPr>
          <p:spPr>
            <a:xfrm rot="10800000">
              <a:off x="5495571" y="3176052"/>
              <a:ext cx="533400" cy="18220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7E5D61B9-2981-59CE-B162-66E296B80C8C}"/>
              </a:ext>
            </a:extLst>
          </p:cNvPr>
          <p:cNvSpPr>
            <a:spLocks noGrp="1"/>
          </p:cNvSpPr>
          <p:nvPr>
            <p:ph type="sldNum" sz="quarter" idx="4"/>
          </p:nvPr>
        </p:nvSpPr>
        <p:spPr/>
        <p:txBody>
          <a:bodyPr/>
          <a:lstStyle/>
          <a:p>
            <a:fld id="{3B745311-16E5-4BEF-BFE6-36758A3427EB}" type="slidenum">
              <a:rPr lang="en-US" smtClean="0"/>
              <a:pPr/>
              <a:t>53</a:t>
            </a:fld>
            <a:endParaRPr lang="en-US" dirty="0"/>
          </a:p>
        </p:txBody>
      </p:sp>
    </p:spTree>
    <p:extLst>
      <p:ext uri="{BB962C8B-B14F-4D97-AF65-F5344CB8AC3E}">
        <p14:creationId xmlns:p14="http://schemas.microsoft.com/office/powerpoint/2010/main" val="2319909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D92004-35FF-4B0E-6067-C47907E553F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Importing Student Data for C to B Transition Timelines</a:t>
            </a:r>
          </a:p>
        </p:txBody>
      </p:sp>
      <p:sp>
        <p:nvSpPr>
          <p:cNvPr id="3" name="Content Placeholder 2">
            <a:extLst>
              <a:ext uri="{FF2B5EF4-FFF2-40B4-BE49-F238E27FC236}">
                <a16:creationId xmlns:a16="http://schemas.microsoft.com/office/drawing/2014/main" id="{14E026F4-69C1-0560-0ED7-843321E10473}"/>
              </a:ext>
            </a:extLst>
          </p:cNvPr>
          <p:cNvSpPr>
            <a:spLocks noGrp="1"/>
          </p:cNvSpPr>
          <p:nvPr>
            <p:ph sz="quarter" idx="11"/>
          </p:nvPr>
        </p:nvSpPr>
        <p:spPr>
          <a:xfrm>
            <a:off x="152400" y="742950"/>
            <a:ext cx="8839200" cy="1676400"/>
          </a:xfrm>
        </p:spPr>
        <p:txBody>
          <a:bodyPr>
            <a:normAutofit fontScale="55000" lnSpcReduction="20000"/>
          </a:bodyPr>
          <a:lstStyle/>
          <a:p>
            <a:pPr marL="298450" indent="-285750">
              <a:lnSpc>
                <a:spcPct val="100000"/>
              </a:lnSpc>
              <a:spcBef>
                <a:spcPts val="10"/>
              </a:spcBef>
              <a:buSzPct val="60000"/>
              <a:buFont typeface="Arial" panose="020B0604020202020204" pitchFamily="34" charset="0"/>
              <a:buChar char="•"/>
              <a:tabLst>
                <a:tab pos="332105" algn="l"/>
                <a:tab pos="332740" algn="l"/>
              </a:tabLst>
            </a:pPr>
            <a:r>
              <a:rPr lang="en-US" sz="3200" dirty="0">
                <a:cs typeface="Times New Roman"/>
              </a:rPr>
              <a:t>The</a:t>
            </a:r>
            <a:r>
              <a:rPr lang="en-US" sz="3200" spc="-15" dirty="0">
                <a:cs typeface="Times New Roman"/>
              </a:rPr>
              <a:t> </a:t>
            </a:r>
            <a:r>
              <a:rPr lang="en-US" sz="3200" dirty="0">
                <a:cs typeface="Times New Roman"/>
              </a:rPr>
              <a:t>file</a:t>
            </a:r>
            <a:r>
              <a:rPr lang="en-US" sz="3200" spc="-30" dirty="0">
                <a:cs typeface="Times New Roman"/>
              </a:rPr>
              <a:t> </a:t>
            </a:r>
            <a:r>
              <a:rPr lang="en-US" sz="3200" dirty="0">
                <a:cs typeface="Times New Roman"/>
              </a:rPr>
              <a:t>can</a:t>
            </a:r>
            <a:r>
              <a:rPr lang="en-US" sz="3200" spc="-5" dirty="0">
                <a:cs typeface="Times New Roman"/>
              </a:rPr>
              <a:t> </a:t>
            </a:r>
            <a:r>
              <a:rPr lang="en-US" sz="3200" dirty="0">
                <a:cs typeface="Times New Roman"/>
              </a:rPr>
              <a:t>have</a:t>
            </a:r>
            <a:r>
              <a:rPr lang="en-US" sz="3200" spc="-15" dirty="0">
                <a:cs typeface="Times New Roman"/>
              </a:rPr>
              <a:t> </a:t>
            </a:r>
            <a:r>
              <a:rPr lang="en-US" sz="3200" dirty="0">
                <a:cs typeface="Times New Roman"/>
              </a:rPr>
              <a:t>an</a:t>
            </a:r>
            <a:r>
              <a:rPr lang="en-US" sz="3200" spc="-5" dirty="0">
                <a:cs typeface="Times New Roman"/>
              </a:rPr>
              <a:t> </a:t>
            </a:r>
            <a:r>
              <a:rPr lang="en-US" sz="3200" dirty="0">
                <a:cs typeface="Times New Roman"/>
              </a:rPr>
              <a:t>extension</a:t>
            </a:r>
            <a:r>
              <a:rPr lang="en-US" sz="3200" spc="-40" dirty="0">
                <a:cs typeface="Times New Roman"/>
              </a:rPr>
              <a:t> </a:t>
            </a:r>
            <a:r>
              <a:rPr lang="en-US" sz="3200" dirty="0">
                <a:cs typeface="Times New Roman"/>
              </a:rPr>
              <a:t>of</a:t>
            </a:r>
            <a:r>
              <a:rPr lang="en-US" sz="3200" spc="-20" dirty="0">
                <a:cs typeface="Times New Roman"/>
              </a:rPr>
              <a:t> </a:t>
            </a:r>
            <a:r>
              <a:rPr lang="en-US" sz="3200" dirty="0">
                <a:cs typeface="Times New Roman"/>
              </a:rPr>
              <a:t>.csv</a:t>
            </a:r>
            <a:r>
              <a:rPr lang="en-US" sz="3200" spc="10" dirty="0">
                <a:cs typeface="Times New Roman"/>
              </a:rPr>
              <a:t> </a:t>
            </a:r>
            <a:r>
              <a:rPr lang="en-US" sz="3200" dirty="0">
                <a:cs typeface="Times New Roman"/>
              </a:rPr>
              <a:t>or</a:t>
            </a:r>
            <a:r>
              <a:rPr lang="en-US" sz="3200" spc="-15" dirty="0">
                <a:cs typeface="Times New Roman"/>
              </a:rPr>
              <a:t> </a:t>
            </a:r>
            <a:r>
              <a:rPr lang="en-US" sz="3200" spc="-10" dirty="0">
                <a:cs typeface="Times New Roman"/>
              </a:rPr>
              <a:t>.txt.</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Upon</a:t>
            </a:r>
            <a:r>
              <a:rPr lang="en-US" sz="3200" spc="-25" dirty="0">
                <a:cs typeface="Times New Roman"/>
              </a:rPr>
              <a:t> </a:t>
            </a:r>
            <a:r>
              <a:rPr lang="en-US" sz="3200" dirty="0">
                <a:cs typeface="Times New Roman"/>
              </a:rPr>
              <a:t>submitting</a:t>
            </a:r>
            <a:r>
              <a:rPr lang="en-US" sz="3200" spc="-40" dirty="0">
                <a:cs typeface="Times New Roman"/>
              </a:rPr>
              <a:t> </a:t>
            </a:r>
            <a:r>
              <a:rPr lang="en-US" sz="3200" dirty="0">
                <a:cs typeface="Times New Roman"/>
              </a:rPr>
              <a:t>a</a:t>
            </a:r>
            <a:r>
              <a:rPr lang="en-US" sz="3200" spc="-15" dirty="0">
                <a:cs typeface="Times New Roman"/>
              </a:rPr>
              <a:t> </a:t>
            </a:r>
            <a:r>
              <a:rPr lang="en-US" sz="3200" dirty="0">
                <a:cs typeface="Times New Roman"/>
              </a:rPr>
              <a:t>file,</a:t>
            </a:r>
            <a:r>
              <a:rPr lang="en-US" sz="3200" spc="-15" dirty="0">
                <a:cs typeface="Times New Roman"/>
              </a:rPr>
              <a:t> </a:t>
            </a:r>
            <a:r>
              <a:rPr lang="en-US" sz="3200" dirty="0">
                <a:cs typeface="Times New Roman"/>
              </a:rPr>
              <a:t>website</a:t>
            </a:r>
            <a:r>
              <a:rPr lang="en-US" sz="3200" spc="-30" dirty="0">
                <a:cs typeface="Times New Roman"/>
              </a:rPr>
              <a:t> </a:t>
            </a:r>
            <a:r>
              <a:rPr lang="en-US" sz="3200" dirty="0">
                <a:cs typeface="Times New Roman"/>
              </a:rPr>
              <a:t>will</a:t>
            </a:r>
            <a:r>
              <a:rPr lang="en-US" sz="3200" spc="-20" dirty="0">
                <a:cs typeface="Times New Roman"/>
              </a:rPr>
              <a:t> </a:t>
            </a:r>
            <a:r>
              <a:rPr lang="en-US" sz="3200" dirty="0">
                <a:cs typeface="Times New Roman"/>
              </a:rPr>
              <a:t>first</a:t>
            </a:r>
            <a:r>
              <a:rPr lang="en-US" sz="3200" spc="-25" dirty="0">
                <a:cs typeface="Times New Roman"/>
              </a:rPr>
              <a:t> </a:t>
            </a:r>
            <a:r>
              <a:rPr lang="en-US" sz="3200" dirty="0">
                <a:cs typeface="Times New Roman"/>
              </a:rPr>
              <a:t>validate</a:t>
            </a:r>
            <a:r>
              <a:rPr lang="en-US" sz="3200" spc="-40" dirty="0">
                <a:cs typeface="Times New Roman"/>
              </a:rPr>
              <a:t> </a:t>
            </a:r>
            <a:r>
              <a:rPr lang="en-US" sz="3200" dirty="0">
                <a:cs typeface="Times New Roman"/>
              </a:rPr>
              <a:t>and</a:t>
            </a:r>
            <a:r>
              <a:rPr lang="en-US" sz="3200" spc="-5" dirty="0">
                <a:cs typeface="Times New Roman"/>
              </a:rPr>
              <a:t> </a:t>
            </a:r>
            <a:r>
              <a:rPr lang="en-US" sz="3200" dirty="0">
                <a:cs typeface="Times New Roman"/>
              </a:rPr>
              <a:t>if</a:t>
            </a:r>
            <a:r>
              <a:rPr lang="en-US" sz="3200" spc="-20" dirty="0">
                <a:cs typeface="Times New Roman"/>
              </a:rPr>
              <a:t> </a:t>
            </a:r>
            <a:r>
              <a:rPr lang="en-US" sz="3200" dirty="0">
                <a:cs typeface="Times New Roman"/>
              </a:rPr>
              <a:t>valid</a:t>
            </a:r>
            <a:r>
              <a:rPr lang="en-US" sz="3200" spc="-30" dirty="0">
                <a:cs typeface="Times New Roman"/>
              </a:rPr>
              <a:t> </a:t>
            </a:r>
            <a:r>
              <a:rPr lang="en-US" sz="3200" dirty="0">
                <a:cs typeface="Times New Roman"/>
              </a:rPr>
              <a:t>will</a:t>
            </a:r>
            <a:r>
              <a:rPr lang="en-US" sz="3200" spc="-20" dirty="0">
                <a:cs typeface="Times New Roman"/>
              </a:rPr>
              <a:t> </a:t>
            </a:r>
            <a:r>
              <a:rPr lang="en-US" sz="3200" dirty="0">
                <a:cs typeface="Times New Roman"/>
              </a:rPr>
              <a:t>then</a:t>
            </a:r>
            <a:r>
              <a:rPr lang="en-US" sz="3200" spc="-10" dirty="0">
                <a:cs typeface="Times New Roman"/>
              </a:rPr>
              <a:t> </a:t>
            </a:r>
            <a:r>
              <a:rPr lang="en-US" sz="3200" dirty="0">
                <a:cs typeface="Times New Roman"/>
              </a:rPr>
              <a:t>prompt</a:t>
            </a:r>
            <a:r>
              <a:rPr lang="en-US" sz="3200" spc="-20" dirty="0">
                <a:cs typeface="Times New Roman"/>
              </a:rPr>
              <a:t> </a:t>
            </a:r>
            <a:r>
              <a:rPr lang="en-US" sz="3200" dirty="0">
                <a:cs typeface="Times New Roman"/>
              </a:rPr>
              <a:t>the</a:t>
            </a:r>
            <a:r>
              <a:rPr lang="en-US" sz="3200" spc="-30" dirty="0">
                <a:cs typeface="Times New Roman"/>
              </a:rPr>
              <a:t> </a:t>
            </a:r>
            <a:r>
              <a:rPr lang="en-US" sz="3200" dirty="0">
                <a:cs typeface="Times New Roman"/>
              </a:rPr>
              <a:t>user</a:t>
            </a:r>
            <a:r>
              <a:rPr lang="en-US" sz="3200" spc="-5" dirty="0">
                <a:cs typeface="Times New Roman"/>
              </a:rPr>
              <a:t> </a:t>
            </a:r>
            <a:r>
              <a:rPr lang="en-US" sz="3200" dirty="0">
                <a:cs typeface="Times New Roman"/>
              </a:rPr>
              <a:t>to</a:t>
            </a:r>
            <a:r>
              <a:rPr lang="en-US" sz="3200" spc="-15" dirty="0">
                <a:cs typeface="Times New Roman"/>
              </a:rPr>
              <a:t> </a:t>
            </a:r>
            <a:r>
              <a:rPr lang="en-US" sz="3200" dirty="0">
                <a:cs typeface="Times New Roman"/>
              </a:rPr>
              <a:t>commit</a:t>
            </a:r>
            <a:r>
              <a:rPr lang="en-US" sz="3200" spc="-5" dirty="0">
                <a:cs typeface="Times New Roman"/>
              </a:rPr>
              <a:t> </a:t>
            </a:r>
            <a:r>
              <a:rPr lang="en-US" sz="3200" dirty="0">
                <a:cs typeface="Times New Roman"/>
              </a:rPr>
              <a:t>the</a:t>
            </a:r>
            <a:r>
              <a:rPr lang="en-US" sz="3200" spc="-10" dirty="0">
                <a:cs typeface="Times New Roman"/>
              </a:rPr>
              <a:t> data.</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Data</a:t>
            </a:r>
            <a:r>
              <a:rPr lang="en-US" sz="3200" spc="-15" dirty="0">
                <a:cs typeface="Times New Roman"/>
              </a:rPr>
              <a:t> </a:t>
            </a:r>
            <a:r>
              <a:rPr lang="en-US" sz="3200" dirty="0">
                <a:cs typeface="Times New Roman"/>
              </a:rPr>
              <a:t>rows should</a:t>
            </a:r>
            <a:r>
              <a:rPr lang="en-US" sz="3200" spc="-35" dirty="0">
                <a:cs typeface="Times New Roman"/>
              </a:rPr>
              <a:t> </a:t>
            </a:r>
            <a:r>
              <a:rPr lang="en-US" sz="3200" dirty="0">
                <a:cs typeface="Times New Roman"/>
              </a:rPr>
              <a:t>contain</a:t>
            </a:r>
            <a:r>
              <a:rPr lang="en-US" sz="3200" spc="-25" dirty="0">
                <a:cs typeface="Times New Roman"/>
              </a:rPr>
              <a:t> </a:t>
            </a:r>
            <a:r>
              <a:rPr lang="en-US" sz="3200" dirty="0">
                <a:cs typeface="Times New Roman"/>
              </a:rPr>
              <a:t>only</a:t>
            </a:r>
            <a:r>
              <a:rPr lang="en-US" sz="3200" spc="-25" dirty="0">
                <a:cs typeface="Times New Roman"/>
              </a:rPr>
              <a:t> </a:t>
            </a:r>
            <a:r>
              <a:rPr lang="en-US" sz="3200" dirty="0">
                <a:cs typeface="Times New Roman"/>
              </a:rPr>
              <a:t>information</a:t>
            </a:r>
            <a:r>
              <a:rPr lang="en-US" sz="3200" spc="-40" dirty="0">
                <a:cs typeface="Times New Roman"/>
              </a:rPr>
              <a:t> </a:t>
            </a:r>
            <a:r>
              <a:rPr lang="en-US" sz="3200" dirty="0">
                <a:cs typeface="Times New Roman"/>
              </a:rPr>
              <a:t>intended</a:t>
            </a:r>
            <a:r>
              <a:rPr lang="en-US" sz="3200" spc="-25" dirty="0">
                <a:cs typeface="Times New Roman"/>
              </a:rPr>
              <a:t> </a:t>
            </a:r>
            <a:r>
              <a:rPr lang="en-US" sz="3200" dirty="0">
                <a:cs typeface="Times New Roman"/>
              </a:rPr>
              <a:t>for</a:t>
            </a:r>
            <a:r>
              <a:rPr lang="en-US" sz="3200" spc="-15" dirty="0">
                <a:cs typeface="Times New Roman"/>
              </a:rPr>
              <a:t> </a:t>
            </a:r>
            <a:r>
              <a:rPr lang="en-US" sz="3200" dirty="0">
                <a:cs typeface="Times New Roman"/>
              </a:rPr>
              <a:t>C</a:t>
            </a:r>
            <a:r>
              <a:rPr lang="en-US" sz="3200" spc="-10" dirty="0">
                <a:cs typeface="Times New Roman"/>
              </a:rPr>
              <a:t> </a:t>
            </a:r>
            <a:r>
              <a:rPr lang="en-US" sz="3200" dirty="0">
                <a:cs typeface="Times New Roman"/>
              </a:rPr>
              <a:t>to</a:t>
            </a:r>
            <a:r>
              <a:rPr lang="en-US" sz="3200" spc="-10" dirty="0">
                <a:cs typeface="Times New Roman"/>
              </a:rPr>
              <a:t> </a:t>
            </a:r>
            <a:r>
              <a:rPr lang="en-US" sz="3200" dirty="0">
                <a:cs typeface="Times New Roman"/>
              </a:rPr>
              <a:t>B </a:t>
            </a:r>
            <a:r>
              <a:rPr lang="en-US" sz="3200" spc="-10" dirty="0">
                <a:cs typeface="Times New Roman"/>
              </a:rPr>
              <a:t>Reviews.</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If</a:t>
            </a:r>
            <a:r>
              <a:rPr lang="en-US" sz="3200" spc="-40" dirty="0">
                <a:cs typeface="Times New Roman"/>
              </a:rPr>
              <a:t> </a:t>
            </a:r>
            <a:r>
              <a:rPr lang="en-US" sz="3200" dirty="0">
                <a:cs typeface="Times New Roman"/>
              </a:rPr>
              <a:t>'Is</a:t>
            </a:r>
            <a:r>
              <a:rPr lang="en-US" sz="3200" spc="-15" dirty="0">
                <a:cs typeface="Times New Roman"/>
              </a:rPr>
              <a:t> </a:t>
            </a:r>
            <a:r>
              <a:rPr lang="en-US" sz="3200" dirty="0">
                <a:cs typeface="Times New Roman"/>
              </a:rPr>
              <a:t>Parental</a:t>
            </a:r>
            <a:r>
              <a:rPr lang="en-US" sz="3200" spc="-40" dirty="0">
                <a:cs typeface="Times New Roman"/>
              </a:rPr>
              <a:t> </a:t>
            </a:r>
            <a:r>
              <a:rPr lang="en-US" sz="3200" dirty="0">
                <a:cs typeface="Times New Roman"/>
              </a:rPr>
              <a:t>Consent</a:t>
            </a:r>
            <a:r>
              <a:rPr lang="en-US" sz="3200" spc="-25" dirty="0">
                <a:cs typeface="Times New Roman"/>
              </a:rPr>
              <a:t> </a:t>
            </a:r>
            <a:r>
              <a:rPr lang="en-US" sz="3200" dirty="0">
                <a:cs typeface="Times New Roman"/>
              </a:rPr>
              <a:t>Received'</a:t>
            </a:r>
            <a:r>
              <a:rPr lang="en-US" sz="3200" spc="-15" dirty="0">
                <a:cs typeface="Times New Roman"/>
              </a:rPr>
              <a:t> </a:t>
            </a:r>
            <a:r>
              <a:rPr lang="en-US" sz="3200" dirty="0">
                <a:cs typeface="Times New Roman"/>
              </a:rPr>
              <a:t>is</a:t>
            </a:r>
            <a:r>
              <a:rPr lang="en-US" sz="3200" spc="-15" dirty="0">
                <a:cs typeface="Times New Roman"/>
              </a:rPr>
              <a:t> </a:t>
            </a:r>
            <a:r>
              <a:rPr lang="en-US" sz="3200" dirty="0">
                <a:cs typeface="Times New Roman"/>
              </a:rPr>
              <a:t>'N'</a:t>
            </a:r>
            <a:r>
              <a:rPr lang="en-US" sz="3200" spc="-5" dirty="0">
                <a:cs typeface="Times New Roman"/>
              </a:rPr>
              <a:t> </a:t>
            </a:r>
            <a:r>
              <a:rPr lang="en-US" sz="3200" dirty="0">
                <a:cs typeface="Times New Roman"/>
              </a:rPr>
              <a:t>the</a:t>
            </a:r>
            <a:r>
              <a:rPr lang="en-US" sz="3200" spc="-40" dirty="0">
                <a:cs typeface="Times New Roman"/>
              </a:rPr>
              <a:t> </a:t>
            </a:r>
            <a:r>
              <a:rPr lang="en-US" sz="3200" dirty="0">
                <a:cs typeface="Times New Roman"/>
              </a:rPr>
              <a:t>remaining</a:t>
            </a:r>
            <a:r>
              <a:rPr lang="en-US" sz="3200" spc="-45" dirty="0">
                <a:cs typeface="Times New Roman"/>
              </a:rPr>
              <a:t> </a:t>
            </a:r>
            <a:r>
              <a:rPr lang="en-US" sz="3200" dirty="0">
                <a:cs typeface="Times New Roman"/>
              </a:rPr>
              <a:t>fields</a:t>
            </a:r>
            <a:r>
              <a:rPr lang="en-US" sz="3200" spc="-40" dirty="0">
                <a:cs typeface="Times New Roman"/>
              </a:rPr>
              <a:t> </a:t>
            </a:r>
            <a:r>
              <a:rPr lang="en-US" sz="3200" dirty="0">
                <a:cs typeface="Times New Roman"/>
              </a:rPr>
              <a:t>are</a:t>
            </a:r>
            <a:r>
              <a:rPr lang="en-US" sz="3200" spc="-25" dirty="0">
                <a:cs typeface="Times New Roman"/>
              </a:rPr>
              <a:t> </a:t>
            </a:r>
            <a:r>
              <a:rPr lang="en-US" sz="3200" dirty="0">
                <a:cs typeface="Times New Roman"/>
              </a:rPr>
              <a:t>not</a:t>
            </a:r>
            <a:r>
              <a:rPr lang="en-US" sz="3200" spc="-25" dirty="0">
                <a:cs typeface="Times New Roman"/>
              </a:rPr>
              <a:t> </a:t>
            </a:r>
            <a:r>
              <a:rPr lang="en-US" sz="3200" spc="-10" dirty="0">
                <a:cs typeface="Times New Roman"/>
              </a:rPr>
              <a:t>required.</a:t>
            </a:r>
            <a:endParaRPr lang="en-US" sz="3200" dirty="0">
              <a:cs typeface="Times New Roman"/>
            </a:endParaRPr>
          </a:p>
          <a:p>
            <a:pPr marL="298450" indent="-285750">
              <a:lnSpc>
                <a:spcPct val="100000"/>
              </a:lnSpc>
              <a:buSzPct val="60000"/>
              <a:buFont typeface="Arial" panose="020B0604020202020204" pitchFamily="34" charset="0"/>
              <a:buChar char="•"/>
              <a:tabLst>
                <a:tab pos="332105" algn="l"/>
                <a:tab pos="332740" algn="l"/>
              </a:tabLst>
            </a:pPr>
            <a:r>
              <a:rPr lang="en-US" sz="3200" dirty="0">
                <a:cs typeface="Times New Roman"/>
              </a:rPr>
              <a:t>If</a:t>
            </a:r>
            <a:r>
              <a:rPr lang="en-US" sz="3200" spc="-30" dirty="0">
                <a:cs typeface="Times New Roman"/>
              </a:rPr>
              <a:t> </a:t>
            </a:r>
            <a:r>
              <a:rPr lang="en-US" sz="3200" dirty="0">
                <a:cs typeface="Times New Roman"/>
              </a:rPr>
              <a:t>'Is</a:t>
            </a:r>
            <a:r>
              <a:rPr lang="en-US" sz="3200" spc="-5" dirty="0">
                <a:cs typeface="Times New Roman"/>
              </a:rPr>
              <a:t> </a:t>
            </a:r>
            <a:r>
              <a:rPr lang="en-US" sz="3200" dirty="0">
                <a:cs typeface="Times New Roman"/>
              </a:rPr>
              <a:t>Student</a:t>
            </a:r>
            <a:r>
              <a:rPr lang="en-US" sz="3200" spc="-40" dirty="0">
                <a:cs typeface="Times New Roman"/>
              </a:rPr>
              <a:t> </a:t>
            </a:r>
            <a:r>
              <a:rPr lang="en-US" sz="3200" dirty="0">
                <a:cs typeface="Times New Roman"/>
              </a:rPr>
              <a:t>Eligible'</a:t>
            </a:r>
            <a:r>
              <a:rPr lang="en-US" sz="3200" spc="-30" dirty="0">
                <a:cs typeface="Times New Roman"/>
              </a:rPr>
              <a:t> </a:t>
            </a:r>
            <a:r>
              <a:rPr lang="en-US" sz="3200" dirty="0">
                <a:cs typeface="Times New Roman"/>
              </a:rPr>
              <a:t>is</a:t>
            </a:r>
            <a:r>
              <a:rPr lang="en-US" sz="3200" spc="-20" dirty="0">
                <a:cs typeface="Times New Roman"/>
              </a:rPr>
              <a:t> </a:t>
            </a:r>
            <a:r>
              <a:rPr lang="en-US" sz="3200" dirty="0">
                <a:cs typeface="Times New Roman"/>
              </a:rPr>
              <a:t>'N'</a:t>
            </a:r>
            <a:r>
              <a:rPr lang="en-US" sz="3200" spc="10" dirty="0">
                <a:cs typeface="Times New Roman"/>
              </a:rPr>
              <a:t> </a:t>
            </a:r>
            <a:r>
              <a:rPr lang="en-US" sz="3200" dirty="0">
                <a:cs typeface="Times New Roman"/>
              </a:rPr>
              <a:t>the</a:t>
            </a:r>
            <a:r>
              <a:rPr lang="en-US" sz="3200" spc="-30" dirty="0">
                <a:cs typeface="Times New Roman"/>
              </a:rPr>
              <a:t> </a:t>
            </a:r>
            <a:r>
              <a:rPr lang="en-US" sz="3200" dirty="0">
                <a:cs typeface="Times New Roman"/>
              </a:rPr>
              <a:t>remaining</a:t>
            </a:r>
            <a:r>
              <a:rPr lang="en-US" sz="3200" spc="-50" dirty="0">
                <a:cs typeface="Times New Roman"/>
              </a:rPr>
              <a:t> </a:t>
            </a:r>
            <a:r>
              <a:rPr lang="en-US" sz="3200" dirty="0">
                <a:cs typeface="Times New Roman"/>
              </a:rPr>
              <a:t>fields</a:t>
            </a:r>
            <a:r>
              <a:rPr lang="en-US" sz="3200" spc="-25" dirty="0">
                <a:cs typeface="Times New Roman"/>
              </a:rPr>
              <a:t> </a:t>
            </a:r>
            <a:r>
              <a:rPr lang="en-US" sz="3200" dirty="0">
                <a:cs typeface="Times New Roman"/>
              </a:rPr>
              <a:t>are</a:t>
            </a:r>
            <a:r>
              <a:rPr lang="en-US" sz="3200" spc="-5" dirty="0">
                <a:cs typeface="Times New Roman"/>
              </a:rPr>
              <a:t> </a:t>
            </a:r>
            <a:r>
              <a:rPr lang="en-US" sz="3200" dirty="0">
                <a:cs typeface="Times New Roman"/>
              </a:rPr>
              <a:t>not</a:t>
            </a:r>
            <a:r>
              <a:rPr lang="en-US" sz="3200" spc="-25" dirty="0">
                <a:cs typeface="Times New Roman"/>
              </a:rPr>
              <a:t> </a:t>
            </a:r>
            <a:r>
              <a:rPr lang="en-US" sz="3200" spc="-10" dirty="0">
                <a:cs typeface="Times New Roman"/>
              </a:rPr>
              <a:t>required.</a:t>
            </a:r>
            <a:endParaRPr lang="en-US" sz="3200" dirty="0">
              <a:cs typeface="Times New Roman"/>
            </a:endParaRPr>
          </a:p>
          <a:p>
            <a:endParaRPr lang="en-US" dirty="0"/>
          </a:p>
        </p:txBody>
      </p:sp>
      <p:pic>
        <p:nvPicPr>
          <p:cNvPr id="6" name="Picture 5" descr="Screenshot of the CSV template with sample student data.">
            <a:extLst>
              <a:ext uri="{FF2B5EF4-FFF2-40B4-BE49-F238E27FC236}">
                <a16:creationId xmlns:a16="http://schemas.microsoft.com/office/drawing/2014/main" id="{BA01561B-7BBC-066F-31F8-1823402D0186}"/>
              </a:ext>
            </a:extLst>
          </p:cNvPr>
          <p:cNvPicPr>
            <a:picLocks noChangeAspect="1"/>
          </p:cNvPicPr>
          <p:nvPr/>
        </p:nvPicPr>
        <p:blipFill>
          <a:blip r:embed="rId3"/>
          <a:stretch>
            <a:fillRect/>
          </a:stretch>
        </p:blipFill>
        <p:spPr>
          <a:xfrm>
            <a:off x="685800" y="2366870"/>
            <a:ext cx="7578817" cy="2739824"/>
          </a:xfrm>
          <a:prstGeom prst="rect">
            <a:avLst/>
          </a:prstGeom>
        </p:spPr>
      </p:pic>
      <p:sp>
        <p:nvSpPr>
          <p:cNvPr id="2" name="Slide Number Placeholder 1">
            <a:extLst>
              <a:ext uri="{FF2B5EF4-FFF2-40B4-BE49-F238E27FC236}">
                <a16:creationId xmlns:a16="http://schemas.microsoft.com/office/drawing/2014/main" id="{67982542-F818-25FD-3B6C-125D3007E2F4}"/>
              </a:ext>
            </a:extLst>
          </p:cNvPr>
          <p:cNvSpPr>
            <a:spLocks noGrp="1"/>
          </p:cNvSpPr>
          <p:nvPr>
            <p:ph type="sldNum" sz="quarter" idx="4"/>
          </p:nvPr>
        </p:nvSpPr>
        <p:spPr/>
        <p:txBody>
          <a:bodyPr/>
          <a:lstStyle/>
          <a:p>
            <a:fld id="{3B745311-16E5-4BEF-BFE6-36758A3427EB}" type="slidenum">
              <a:rPr lang="en-US" smtClean="0"/>
              <a:pPr/>
              <a:t>54</a:t>
            </a:fld>
            <a:endParaRPr lang="en-US" dirty="0"/>
          </a:p>
        </p:txBody>
      </p:sp>
    </p:spTree>
    <p:extLst>
      <p:ext uri="{BB962C8B-B14F-4D97-AF65-F5344CB8AC3E}">
        <p14:creationId xmlns:p14="http://schemas.microsoft.com/office/powerpoint/2010/main" val="2817778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093DDB-6646-E06E-82BA-BA3180D5372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Submitting the C </a:t>
            </a:r>
            <a:r>
              <a:rPr kumimoji="0" lang="en-US" sz="3200" b="0" i="0" u="none" strike="noStrike" kern="1200" cap="none" spc="-20" normalizeH="0" baseline="0" noProof="0" dirty="0">
                <a:ln>
                  <a:noFill/>
                </a:ln>
                <a:solidFill>
                  <a:schemeClr val="bg1"/>
                </a:solidFill>
                <a:effectLst/>
                <a:uLnTx/>
                <a:uFillTx/>
                <a:latin typeface="+mn-lt"/>
                <a:ea typeface="+mn-ea"/>
                <a:cs typeface="Times New Roman" panose="02020603050405020304" pitchFamily="18" charset="0"/>
              </a:rPr>
              <a:t>to </a:t>
            </a: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B </a:t>
            </a:r>
            <a:r>
              <a:rPr kumimoji="0" lang="en-US" sz="3200" b="0" i="0" u="none" strike="noStrike" kern="1200" cap="none" spc="-25" normalizeH="0" baseline="0" noProof="0" dirty="0">
                <a:ln>
                  <a:noFill/>
                </a:ln>
                <a:solidFill>
                  <a:schemeClr val="bg1"/>
                </a:solidFill>
                <a:effectLst/>
                <a:uLnTx/>
                <a:uFillTx/>
                <a:latin typeface="+mn-lt"/>
                <a:ea typeface="+mn-ea"/>
                <a:cs typeface="Times New Roman" panose="02020603050405020304" pitchFamily="18" charset="0"/>
              </a:rPr>
              <a:t>Transition </a:t>
            </a:r>
            <a:r>
              <a:rPr kumimoji="0" lang="en-US" sz="3200" b="0" i="0" u="none" strike="noStrike" kern="1200" cap="none" spc="-70" normalizeH="0" baseline="0" noProof="0" dirty="0">
                <a:ln>
                  <a:noFill/>
                </a:ln>
                <a:solidFill>
                  <a:schemeClr val="bg1"/>
                </a:solidFill>
                <a:effectLst/>
                <a:uLnTx/>
                <a:uFillTx/>
                <a:latin typeface="+mn-lt"/>
                <a:ea typeface="+mn-ea"/>
                <a:cs typeface="Times New Roman" panose="02020603050405020304" pitchFamily="18" charset="0"/>
              </a:rPr>
              <a:t>Review</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0DB676B-08CD-3B6F-A29B-6FAFBB1E47E0}"/>
              </a:ext>
            </a:extLst>
          </p:cNvPr>
          <p:cNvSpPr>
            <a:spLocks noGrp="1"/>
          </p:cNvSpPr>
          <p:nvPr>
            <p:ph type="sldNum" sz="quarter" idx="4"/>
          </p:nvPr>
        </p:nvSpPr>
        <p:spPr/>
        <p:txBody>
          <a:bodyPr/>
          <a:lstStyle/>
          <a:p>
            <a:fld id="{3B745311-16E5-4BEF-BFE6-36758A3427EB}" type="slidenum">
              <a:rPr lang="en-US" smtClean="0"/>
              <a:pPr/>
              <a:t>55</a:t>
            </a:fld>
            <a:endParaRPr lang="en-US" dirty="0"/>
          </a:p>
        </p:txBody>
      </p:sp>
      <p:sp>
        <p:nvSpPr>
          <p:cNvPr id="3" name="Content Placeholder 2">
            <a:extLst>
              <a:ext uri="{FF2B5EF4-FFF2-40B4-BE49-F238E27FC236}">
                <a16:creationId xmlns:a16="http://schemas.microsoft.com/office/drawing/2014/main" id="{464E39C9-D9A7-F585-6754-3673E280157E}"/>
              </a:ext>
            </a:extLst>
          </p:cNvPr>
          <p:cNvSpPr>
            <a:spLocks noGrp="1"/>
          </p:cNvSpPr>
          <p:nvPr>
            <p:ph sz="quarter" idx="11"/>
          </p:nvPr>
        </p:nvSpPr>
        <p:spPr>
          <a:xfrm>
            <a:off x="152400" y="819149"/>
            <a:ext cx="8839200" cy="2171053"/>
          </a:xfrm>
        </p:spPr>
        <p:txBody>
          <a:bodyPr>
            <a:normAutofit fontScale="77500" lnSpcReduction="20000"/>
          </a:bodyPr>
          <a:lstStyle/>
          <a:p>
            <a:pPr marL="12700" marR="5080">
              <a:lnSpc>
                <a:spcPct val="100000"/>
              </a:lnSpc>
              <a:spcBef>
                <a:spcPts val="105"/>
              </a:spcBef>
            </a:pPr>
            <a:r>
              <a:rPr lang="en-US" sz="3200" spc="-10" dirty="0">
                <a:cs typeface="Times New Roman" panose="02020603050405020304" pitchFamily="18" charset="0"/>
              </a:rPr>
              <a:t>After </a:t>
            </a:r>
            <a:r>
              <a:rPr lang="en-US" sz="3200" spc="-5" dirty="0">
                <a:cs typeface="Times New Roman" panose="02020603050405020304" pitchFamily="18" charset="0"/>
              </a:rPr>
              <a:t>the district has entered the </a:t>
            </a:r>
            <a:r>
              <a:rPr lang="en-US" sz="3200" spc="-10" dirty="0">
                <a:cs typeface="Times New Roman" panose="02020603050405020304" pitchFamily="18" charset="0"/>
              </a:rPr>
              <a:t>individual </a:t>
            </a:r>
            <a:r>
              <a:rPr lang="en-US" sz="3200" spc="-5" dirty="0">
                <a:cs typeface="Times New Roman" panose="02020603050405020304" pitchFamily="18" charset="0"/>
              </a:rPr>
              <a:t>student information, the district will need </a:t>
            </a:r>
            <a:r>
              <a:rPr lang="en-US" sz="3200" spc="-15" dirty="0">
                <a:cs typeface="Times New Roman" panose="02020603050405020304" pitchFamily="18" charset="0"/>
              </a:rPr>
              <a:t>to </a:t>
            </a:r>
            <a:r>
              <a:rPr lang="en-US" sz="3200" spc="-5" dirty="0">
                <a:cs typeface="Times New Roman" panose="02020603050405020304" pitchFamily="18" charset="0"/>
              </a:rPr>
              <a:t>submit the </a:t>
            </a:r>
            <a:r>
              <a:rPr lang="en-US" sz="3200" dirty="0">
                <a:cs typeface="Times New Roman" panose="02020603050405020304" pitchFamily="18" charset="0"/>
              </a:rPr>
              <a:t>C </a:t>
            </a:r>
            <a:r>
              <a:rPr lang="en-US" sz="3200" spc="-15" dirty="0">
                <a:cs typeface="Times New Roman" panose="02020603050405020304" pitchFamily="18" charset="0"/>
              </a:rPr>
              <a:t>to </a:t>
            </a:r>
            <a:r>
              <a:rPr lang="en-US" sz="3200" dirty="0">
                <a:cs typeface="Times New Roman" panose="02020603050405020304" pitchFamily="18" charset="0"/>
              </a:rPr>
              <a:t>B </a:t>
            </a:r>
            <a:r>
              <a:rPr lang="en-US" sz="3200" spc="-20" dirty="0">
                <a:cs typeface="Times New Roman" panose="02020603050405020304" pitchFamily="18" charset="0"/>
              </a:rPr>
              <a:t>Transition</a:t>
            </a:r>
            <a:r>
              <a:rPr lang="en-US" sz="3200" spc="-15" dirty="0">
                <a:cs typeface="Times New Roman" panose="02020603050405020304" pitchFamily="18" charset="0"/>
              </a:rPr>
              <a:t> reviews.</a:t>
            </a:r>
          </a:p>
          <a:p>
            <a:pPr marL="12700" marR="5080">
              <a:lnSpc>
                <a:spcPct val="100000"/>
              </a:lnSpc>
              <a:spcBef>
                <a:spcPts val="105"/>
              </a:spcBef>
            </a:pPr>
            <a:endParaRPr lang="en-US" spc="-15" dirty="0">
              <a:cs typeface="Times New Roman" panose="02020603050405020304" pitchFamily="18" charset="0"/>
            </a:endParaRPr>
          </a:p>
          <a:p>
            <a:pPr marL="12700" marR="5080">
              <a:lnSpc>
                <a:spcPct val="100000"/>
              </a:lnSpc>
              <a:spcBef>
                <a:spcPts val="105"/>
              </a:spcBef>
            </a:pPr>
            <a:r>
              <a:rPr lang="en-US" sz="3200" spc="-15" dirty="0">
                <a:cs typeface="Times New Roman" panose="02020603050405020304" pitchFamily="18" charset="0"/>
              </a:rPr>
              <a:t>If there are no C to B students, then the Local Education Agency with select the </a:t>
            </a:r>
            <a:r>
              <a:rPr lang="en-US" sz="3200" i="1" spc="-15" dirty="0">
                <a:cs typeface="Times New Roman" panose="02020603050405020304" pitchFamily="18" charset="0"/>
              </a:rPr>
              <a:t>Submit with No Students to Report</a:t>
            </a:r>
            <a:r>
              <a:rPr lang="en-US" sz="3200" spc="-15" dirty="0">
                <a:cs typeface="Times New Roman" panose="02020603050405020304" pitchFamily="18" charset="0"/>
              </a:rPr>
              <a:t> button.</a:t>
            </a:r>
            <a:endParaRPr lang="en-US" sz="3200" dirty="0">
              <a:cs typeface="Times New Roman" panose="02020603050405020304" pitchFamily="18" charset="0"/>
            </a:endParaRPr>
          </a:p>
        </p:txBody>
      </p:sp>
      <p:pic>
        <p:nvPicPr>
          <p:cNvPr id="6" name="Picture 5" descr="Screenshot of the C to B Transition Review when the LEA does not have C to B Transition reviews.">
            <a:extLst>
              <a:ext uri="{FF2B5EF4-FFF2-40B4-BE49-F238E27FC236}">
                <a16:creationId xmlns:a16="http://schemas.microsoft.com/office/drawing/2014/main" id="{64B1E4AD-F458-334C-C738-6A6ECC3A83CF}"/>
              </a:ext>
            </a:extLst>
          </p:cNvPr>
          <p:cNvPicPr>
            <a:picLocks noChangeAspect="1"/>
          </p:cNvPicPr>
          <p:nvPr/>
        </p:nvPicPr>
        <p:blipFill rotWithShape="1">
          <a:blip r:embed="rId2"/>
          <a:srcRect l="1721" r="1901"/>
          <a:stretch/>
        </p:blipFill>
        <p:spPr>
          <a:xfrm>
            <a:off x="182461" y="2876550"/>
            <a:ext cx="8839200" cy="2016091"/>
          </a:xfrm>
          <a:prstGeom prst="rect">
            <a:avLst/>
          </a:prstGeom>
        </p:spPr>
      </p:pic>
    </p:spTree>
    <p:extLst>
      <p:ext uri="{BB962C8B-B14F-4D97-AF65-F5344CB8AC3E}">
        <p14:creationId xmlns:p14="http://schemas.microsoft.com/office/powerpoint/2010/main" val="555207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C47B22-1CEA-47D7-AA23-37112D612D3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Self-Assessment Completed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D81DD3C-D0F8-D133-C586-5F2BCC6E1FD4}"/>
              </a:ext>
            </a:extLst>
          </p:cNvPr>
          <p:cNvSpPr>
            <a:spLocks noGrp="1"/>
          </p:cNvSpPr>
          <p:nvPr>
            <p:ph type="sldNum" sz="quarter" idx="4"/>
          </p:nvPr>
        </p:nvSpPr>
        <p:spPr/>
        <p:txBody>
          <a:bodyPr/>
          <a:lstStyle/>
          <a:p>
            <a:fld id="{3B745311-16E5-4BEF-BFE6-36758A3427EB}" type="slidenum">
              <a:rPr lang="en-US" smtClean="0"/>
              <a:pPr/>
              <a:t>56</a:t>
            </a:fld>
            <a:endParaRPr lang="en-US" dirty="0"/>
          </a:p>
        </p:txBody>
      </p:sp>
      <p:grpSp>
        <p:nvGrpSpPr>
          <p:cNvPr id="6" name="Group 5" descr="Self Assessment Completed">
            <a:extLst>
              <a:ext uri="{FF2B5EF4-FFF2-40B4-BE49-F238E27FC236}">
                <a16:creationId xmlns:a16="http://schemas.microsoft.com/office/drawing/2014/main" id="{2516E7C2-6E57-A911-89CF-B158052C0D4D}"/>
              </a:ext>
            </a:extLst>
          </p:cNvPr>
          <p:cNvGrpSpPr/>
          <p:nvPr/>
        </p:nvGrpSpPr>
        <p:grpSpPr>
          <a:xfrm>
            <a:off x="457200" y="703321"/>
            <a:ext cx="8305799" cy="4243725"/>
            <a:chOff x="141105" y="1715249"/>
            <a:chExt cx="8633189" cy="4440178"/>
          </a:xfrm>
        </p:grpSpPr>
        <p:pic>
          <p:nvPicPr>
            <p:cNvPr id="7" name="Picture 6" descr="Screenshot of the LEA Home Page, with Search Assignments, Assignment List and Task Menu.">
              <a:extLst>
                <a:ext uri="{FF2B5EF4-FFF2-40B4-BE49-F238E27FC236}">
                  <a16:creationId xmlns:a16="http://schemas.microsoft.com/office/drawing/2014/main" id="{702E3BB5-C700-076D-2414-D670EC22E7B1}"/>
                </a:ext>
              </a:extLst>
            </p:cNvPr>
            <p:cNvPicPr>
              <a:picLocks noChangeAspect="1"/>
            </p:cNvPicPr>
            <p:nvPr/>
          </p:nvPicPr>
          <p:blipFill>
            <a:blip r:embed="rId3"/>
            <a:stretch>
              <a:fillRect/>
            </a:stretch>
          </p:blipFill>
          <p:spPr>
            <a:xfrm>
              <a:off x="141105" y="1715249"/>
              <a:ext cx="8633189" cy="4440178"/>
            </a:xfrm>
            <a:prstGeom prst="rect">
              <a:avLst/>
            </a:prstGeom>
          </p:spPr>
        </p:pic>
        <p:sp>
          <p:nvSpPr>
            <p:cNvPr id="8" name="Rectangle 7" descr="The Red box provides information on the assignment status of the Student File Review, Initial Evaluation Timelines and C to B Transition have all be submitted for DESE Verification.">
              <a:extLst>
                <a:ext uri="{FF2B5EF4-FFF2-40B4-BE49-F238E27FC236}">
                  <a16:creationId xmlns:a16="http://schemas.microsoft.com/office/drawing/2014/main" id="{BBD9B3B7-9EF5-FA53-0125-035F28319DD7}"/>
                </a:ext>
              </a:extLst>
            </p:cNvPr>
            <p:cNvSpPr/>
            <p:nvPr/>
          </p:nvSpPr>
          <p:spPr>
            <a:xfrm>
              <a:off x="5257800" y="5282252"/>
              <a:ext cx="2085467" cy="797597"/>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5510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0EF079-F70D-D178-3285-6971F305FFC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Reminders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4AAD0F7-AEE2-A07F-5FEE-3066DEA95B53}"/>
              </a:ext>
            </a:extLst>
          </p:cNvPr>
          <p:cNvSpPr>
            <a:spLocks noGrp="1"/>
          </p:cNvSpPr>
          <p:nvPr>
            <p:ph type="sldNum" sz="quarter" idx="4"/>
          </p:nvPr>
        </p:nvSpPr>
        <p:spPr/>
        <p:txBody>
          <a:bodyPr/>
          <a:lstStyle/>
          <a:p>
            <a:fld id="{3B745311-16E5-4BEF-BFE6-36758A3427EB}" type="slidenum">
              <a:rPr lang="en-US" smtClean="0"/>
              <a:pPr/>
              <a:t>57</a:t>
            </a:fld>
            <a:endParaRPr lang="en-US" dirty="0"/>
          </a:p>
        </p:txBody>
      </p:sp>
      <p:sp>
        <p:nvSpPr>
          <p:cNvPr id="3" name="Content Placeholder 2">
            <a:extLst>
              <a:ext uri="{FF2B5EF4-FFF2-40B4-BE49-F238E27FC236}">
                <a16:creationId xmlns:a16="http://schemas.microsoft.com/office/drawing/2014/main" id="{BF8DD211-9CA1-DA3D-3A06-939286AFDE56}"/>
              </a:ext>
            </a:extLst>
          </p:cNvPr>
          <p:cNvSpPr>
            <a:spLocks noGrp="1"/>
          </p:cNvSpPr>
          <p:nvPr>
            <p:ph sz="quarter" idx="11"/>
          </p:nvPr>
        </p:nvSpPr>
        <p:spPr/>
        <p:txBody>
          <a:bodyPr>
            <a:normAutofit fontScale="85000" lnSpcReduction="20000"/>
          </a:bodyPr>
          <a:lstStyle/>
          <a:p>
            <a:pPr marL="527050" marR="181610" lvl="0" indent="-514350">
              <a:spcBef>
                <a:spcPts val="105"/>
              </a:spcBef>
              <a:buSzPct val="100000"/>
              <a:buFont typeface="+mj-lt"/>
              <a:buAutoNum type="arabicPeriod"/>
              <a:tabLst>
                <a:tab pos="525780" algn="l"/>
                <a:tab pos="526415" algn="l"/>
              </a:tabLst>
            </a:pPr>
            <a:r>
              <a:rPr lang="en-US" sz="3200" spc="-5" dirty="0">
                <a:solidFill>
                  <a:prstClr val="black"/>
                </a:solidFill>
                <a:cs typeface="Times New Roman" panose="02020603050405020304" pitchFamily="18" charset="0"/>
              </a:rPr>
              <a:t>All communication </a:t>
            </a:r>
            <a:r>
              <a:rPr lang="en-US" sz="3200" spc="-10" dirty="0">
                <a:solidFill>
                  <a:prstClr val="black"/>
                </a:solidFill>
                <a:cs typeface="Times New Roman" panose="02020603050405020304" pitchFamily="18" charset="0"/>
              </a:rPr>
              <a:t>between </a:t>
            </a:r>
            <a:r>
              <a:rPr lang="en-US" sz="3200" dirty="0">
                <a:solidFill>
                  <a:prstClr val="black"/>
                </a:solidFill>
                <a:cs typeface="Times New Roman" panose="02020603050405020304" pitchFamily="18" charset="0"/>
              </a:rPr>
              <a:t>the Department of Elementary and Secondary Education and the Local Education Agency</a:t>
            </a:r>
            <a:r>
              <a:rPr lang="en-US" sz="3200" spc="-5" dirty="0">
                <a:solidFill>
                  <a:prstClr val="black"/>
                </a:solidFill>
                <a:cs typeface="Times New Roman" panose="02020603050405020304" pitchFamily="18" charset="0"/>
              </a:rPr>
              <a:t> </a:t>
            </a:r>
            <a:r>
              <a:rPr lang="en-US" sz="3200" spc="-15" dirty="0">
                <a:solidFill>
                  <a:prstClr val="black"/>
                </a:solidFill>
                <a:cs typeface="Times New Roman" panose="02020603050405020304" pitchFamily="18" charset="0"/>
              </a:rPr>
              <a:t>regarding </a:t>
            </a:r>
            <a:r>
              <a:rPr lang="en-US" sz="3200" dirty="0">
                <a:solidFill>
                  <a:prstClr val="black"/>
                </a:solidFill>
                <a:cs typeface="Times New Roman" panose="02020603050405020304" pitchFamily="18" charset="0"/>
              </a:rPr>
              <a:t>compliance </a:t>
            </a:r>
            <a:r>
              <a:rPr lang="en-US" sz="3200" spc="-5" dirty="0">
                <a:solidFill>
                  <a:prstClr val="black"/>
                </a:solidFill>
                <a:cs typeface="Times New Roman" panose="02020603050405020304" pitchFamily="18" charset="0"/>
              </a:rPr>
              <a:t>monitoring or containing Personally Identifiable Information (PII) will </a:t>
            </a:r>
            <a:r>
              <a:rPr lang="en-US" sz="3200" dirty="0">
                <a:solidFill>
                  <a:prstClr val="black"/>
                </a:solidFill>
                <a:cs typeface="Times New Roman" panose="02020603050405020304" pitchFamily="18" charset="0"/>
              </a:rPr>
              <a:t>be housed </a:t>
            </a:r>
            <a:r>
              <a:rPr lang="en-US" sz="3200" spc="-5" dirty="0">
                <a:solidFill>
                  <a:prstClr val="black"/>
                </a:solidFill>
                <a:cs typeface="Times New Roman" panose="02020603050405020304" pitchFamily="18" charset="0"/>
              </a:rPr>
              <a:t>in </a:t>
            </a:r>
            <a:r>
              <a:rPr lang="en-US" sz="3200" spc="-10" dirty="0">
                <a:solidFill>
                  <a:prstClr val="black"/>
                </a:solidFill>
                <a:cs typeface="Times New Roman" panose="02020603050405020304" pitchFamily="18" charset="0"/>
              </a:rPr>
              <a:t>IMACS</a:t>
            </a:r>
            <a:r>
              <a:rPr lang="en-US" sz="3200" spc="-25" dirty="0">
                <a:solidFill>
                  <a:prstClr val="black"/>
                </a:solidFill>
                <a:cs typeface="Times New Roman" panose="02020603050405020304" pitchFamily="18" charset="0"/>
              </a:rPr>
              <a:t> </a:t>
            </a:r>
            <a:r>
              <a:rPr lang="en-US" sz="3200" spc="-5" dirty="0">
                <a:solidFill>
                  <a:prstClr val="black"/>
                </a:solidFill>
                <a:cs typeface="Times New Roman" panose="02020603050405020304" pitchFamily="18" charset="0"/>
              </a:rPr>
              <a:t>2.0.</a:t>
            </a:r>
          </a:p>
          <a:p>
            <a:pPr marL="527050" marR="181610" lvl="0" indent="-514350">
              <a:spcBef>
                <a:spcPts val="105"/>
              </a:spcBef>
              <a:buSzPct val="100000"/>
              <a:buFont typeface="+mj-lt"/>
              <a:buAutoNum type="arabicPeriod"/>
              <a:tabLst>
                <a:tab pos="525780" algn="l"/>
                <a:tab pos="526415" algn="l"/>
              </a:tabLst>
            </a:pPr>
            <a:r>
              <a:rPr lang="en-US" sz="3200" spc="-5" dirty="0">
                <a:solidFill>
                  <a:prstClr val="black"/>
                </a:solidFill>
                <a:cs typeface="Times New Roman" panose="02020603050405020304" pitchFamily="18" charset="0"/>
              </a:rPr>
              <a:t>The system will send an email notification to the Special Education contact and Department of Elementary and Secondary Education each time information has been submitted or returned.</a:t>
            </a:r>
          </a:p>
          <a:p>
            <a:pPr marL="527050" marR="181610" lvl="0" indent="-514350">
              <a:spcBef>
                <a:spcPts val="105"/>
              </a:spcBef>
              <a:buSzPct val="100000"/>
              <a:buFont typeface="+mj-lt"/>
              <a:buAutoNum type="arabicPeriod"/>
              <a:tabLst>
                <a:tab pos="525780" algn="l"/>
                <a:tab pos="526415" algn="l"/>
              </a:tabLst>
            </a:pPr>
            <a:r>
              <a:rPr lang="en-US" sz="3200" spc="-5" dirty="0">
                <a:solidFill>
                  <a:prstClr val="black"/>
                </a:solidFill>
                <a:cs typeface="Times New Roman" panose="02020603050405020304" pitchFamily="18" charset="0"/>
              </a:rPr>
              <a:t>Districts will be able to upload requested documentation to the individual student record at any time in IMACS 2.0.</a:t>
            </a:r>
          </a:p>
          <a:p>
            <a:endParaRPr lang="en-US" dirty="0"/>
          </a:p>
        </p:txBody>
      </p:sp>
    </p:spTree>
    <p:extLst>
      <p:ext uri="{BB962C8B-B14F-4D97-AF65-F5344CB8AC3E}">
        <p14:creationId xmlns:p14="http://schemas.microsoft.com/office/powerpoint/2010/main" val="3126456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CE612B-A92C-BF8D-179A-4BD4B49B3A0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Common Issues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72B5E0A-9E55-B99F-1DF6-3390803FA369}"/>
              </a:ext>
            </a:extLst>
          </p:cNvPr>
          <p:cNvSpPr>
            <a:spLocks noGrp="1"/>
          </p:cNvSpPr>
          <p:nvPr>
            <p:ph type="sldNum" sz="quarter" idx="4"/>
          </p:nvPr>
        </p:nvSpPr>
        <p:spPr/>
        <p:txBody>
          <a:bodyPr/>
          <a:lstStyle/>
          <a:p>
            <a:fld id="{3B745311-16E5-4BEF-BFE6-36758A3427EB}" type="slidenum">
              <a:rPr lang="en-US" smtClean="0"/>
              <a:pPr/>
              <a:t>58</a:t>
            </a:fld>
            <a:endParaRPr lang="en-US" dirty="0"/>
          </a:p>
        </p:txBody>
      </p:sp>
      <p:sp>
        <p:nvSpPr>
          <p:cNvPr id="3" name="Content Placeholder 2">
            <a:extLst>
              <a:ext uri="{FF2B5EF4-FFF2-40B4-BE49-F238E27FC236}">
                <a16:creationId xmlns:a16="http://schemas.microsoft.com/office/drawing/2014/main" id="{F064BB07-1B11-0F29-8207-0A09B4A77AF8}"/>
              </a:ext>
            </a:extLst>
          </p:cNvPr>
          <p:cNvSpPr>
            <a:spLocks noGrp="1"/>
          </p:cNvSpPr>
          <p:nvPr>
            <p:ph sz="quarter" idx="11"/>
          </p:nvPr>
        </p:nvSpPr>
        <p:spPr/>
        <p:txBody>
          <a:bodyPr>
            <a:normAutofit fontScale="77500" lnSpcReduction="20000"/>
          </a:bodyPr>
          <a:lstStyle/>
          <a:p>
            <a:pPr marL="527050" marR="181610" indent="-514350">
              <a:spcBef>
                <a:spcPts val="105"/>
              </a:spcBef>
              <a:buSzPct val="100000"/>
              <a:buFont typeface="+mj-lt"/>
              <a:buAutoNum type="arabicPeriod"/>
              <a:tabLst>
                <a:tab pos="525780" algn="l"/>
                <a:tab pos="526415" algn="l"/>
              </a:tabLst>
            </a:pPr>
            <a:r>
              <a:rPr lang="en-US" sz="3200" spc="-5" dirty="0">
                <a:cs typeface="Times New Roman" panose="02020603050405020304" pitchFamily="18" charset="0"/>
              </a:rPr>
              <a:t>When submitting prior written notices, if the signature line is blank because they were sent electronically, you must also submit a copy of the email in which they were received.</a:t>
            </a:r>
          </a:p>
          <a:p>
            <a:pPr marL="527050" marR="181610" lvl="0" indent="-514350">
              <a:spcBef>
                <a:spcPts val="105"/>
              </a:spcBef>
              <a:buSzPct val="100000"/>
              <a:buFont typeface="+mj-lt"/>
              <a:buAutoNum type="arabicPeriod"/>
              <a:tabLst>
                <a:tab pos="525780" algn="l"/>
                <a:tab pos="526415" algn="l"/>
              </a:tabLst>
            </a:pPr>
            <a:r>
              <a:rPr lang="en-US" sz="3200" spc="-5" dirty="0">
                <a:cs typeface="Times New Roman" panose="02020603050405020304" pitchFamily="18" charset="0"/>
              </a:rPr>
              <a:t>Be sure to submit a document that states the previous Individual education program date.</a:t>
            </a:r>
          </a:p>
          <a:p>
            <a:pPr marL="527050" marR="181610" lvl="0" indent="-514350">
              <a:spcBef>
                <a:spcPts val="105"/>
              </a:spcBef>
              <a:buSzPct val="100000"/>
              <a:buFont typeface="+mj-lt"/>
              <a:buAutoNum type="arabicPeriod"/>
              <a:tabLst>
                <a:tab pos="525780" algn="l"/>
                <a:tab pos="526415" algn="l"/>
              </a:tabLst>
            </a:pPr>
            <a:r>
              <a:rPr lang="en-US" sz="3200" spc="-5" dirty="0">
                <a:cs typeface="Times New Roman" panose="02020603050405020304" pitchFamily="18" charset="0"/>
              </a:rPr>
              <a:t>Be sure to submit progress reporting for EVERY Individual education program, even if it is submitted later.</a:t>
            </a:r>
          </a:p>
          <a:p>
            <a:pPr marL="527050" marR="181610" lvl="0" indent="-514350">
              <a:spcBef>
                <a:spcPts val="105"/>
              </a:spcBef>
              <a:buSzPct val="100000"/>
              <a:buFont typeface="+mj-lt"/>
              <a:buAutoNum type="arabicPeriod"/>
              <a:tabLst>
                <a:tab pos="525780" algn="l"/>
                <a:tab pos="526415" algn="l"/>
              </a:tabLst>
            </a:pPr>
            <a:r>
              <a:rPr lang="en-US" sz="3200" spc="-5" dirty="0">
                <a:cs typeface="Times New Roman" panose="02020603050405020304" pitchFamily="18" charset="0"/>
              </a:rPr>
              <a:t>Make sure that the correct contact information for the Local Education Agency is included on every page in IMACS.</a:t>
            </a:r>
          </a:p>
          <a:p>
            <a:pPr marL="527050" marR="181610" lvl="0" indent="-514350">
              <a:spcBef>
                <a:spcPts val="105"/>
              </a:spcBef>
              <a:buSzPct val="100000"/>
              <a:buFont typeface="+mj-lt"/>
              <a:buAutoNum type="arabicPeriod"/>
              <a:tabLst>
                <a:tab pos="525780" algn="l"/>
                <a:tab pos="526415" algn="l"/>
              </a:tabLst>
            </a:pPr>
            <a:r>
              <a:rPr lang="en-US" sz="3200" spc="-5" dirty="0">
                <a:cs typeface="Times New Roman" panose="02020603050405020304" pitchFamily="18" charset="0"/>
              </a:rPr>
              <a:t>Fill out ALL demographic information for student files.</a:t>
            </a:r>
          </a:p>
        </p:txBody>
      </p:sp>
    </p:spTree>
    <p:extLst>
      <p:ext uri="{BB962C8B-B14F-4D97-AF65-F5344CB8AC3E}">
        <p14:creationId xmlns:p14="http://schemas.microsoft.com/office/powerpoint/2010/main" val="1817160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29D02F-4C84-EA7F-6806-AD3B91EE530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Compliance Consultants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216684F3-7622-3F8D-66B1-ED2756C5D46B}"/>
              </a:ext>
            </a:extLst>
          </p:cNvPr>
          <p:cNvSpPr>
            <a:spLocks noGrp="1"/>
          </p:cNvSpPr>
          <p:nvPr>
            <p:ph type="sldNum" sz="quarter" idx="4"/>
          </p:nvPr>
        </p:nvSpPr>
        <p:spPr/>
        <p:txBody>
          <a:bodyPr/>
          <a:lstStyle/>
          <a:p>
            <a:fld id="{3B745311-16E5-4BEF-BFE6-36758A3427EB}" type="slidenum">
              <a:rPr lang="en-US" smtClean="0"/>
              <a:pPr/>
              <a:t>59</a:t>
            </a:fld>
            <a:endParaRPr lang="en-US" dirty="0"/>
          </a:p>
        </p:txBody>
      </p:sp>
      <p:graphicFrame>
        <p:nvGraphicFramePr>
          <p:cNvPr id="6" name="Table 5">
            <a:extLst>
              <a:ext uri="{FF2B5EF4-FFF2-40B4-BE49-F238E27FC236}">
                <a16:creationId xmlns:a16="http://schemas.microsoft.com/office/drawing/2014/main" id="{65BDD85A-F9BB-9FA1-B710-8D4BA4F753CA}"/>
              </a:ext>
            </a:extLst>
          </p:cNvPr>
          <p:cNvGraphicFramePr>
            <a:graphicFrameLocks noGrp="1"/>
          </p:cNvGraphicFramePr>
          <p:nvPr>
            <p:extLst>
              <p:ext uri="{D42A27DB-BD31-4B8C-83A1-F6EECF244321}">
                <p14:modId xmlns:p14="http://schemas.microsoft.com/office/powerpoint/2010/main" val="2574963499"/>
              </p:ext>
            </p:extLst>
          </p:nvPr>
        </p:nvGraphicFramePr>
        <p:xfrm>
          <a:off x="534386" y="742950"/>
          <a:ext cx="7847614" cy="4267197"/>
        </p:xfrm>
        <a:graphic>
          <a:graphicData uri="http://schemas.openxmlformats.org/drawingml/2006/table">
            <a:tbl>
              <a:tblPr firstRow="1" firstCol="1" bandRow="1"/>
              <a:tblGrid>
                <a:gridCol w="2006463">
                  <a:extLst>
                    <a:ext uri="{9D8B030D-6E8A-4147-A177-3AD203B41FA5}">
                      <a16:colId xmlns:a16="http://schemas.microsoft.com/office/drawing/2014/main" val="2371912974"/>
                    </a:ext>
                  </a:extLst>
                </a:gridCol>
                <a:gridCol w="2007083">
                  <a:extLst>
                    <a:ext uri="{9D8B030D-6E8A-4147-A177-3AD203B41FA5}">
                      <a16:colId xmlns:a16="http://schemas.microsoft.com/office/drawing/2014/main" val="735482898"/>
                    </a:ext>
                  </a:extLst>
                </a:gridCol>
                <a:gridCol w="1443086">
                  <a:extLst>
                    <a:ext uri="{9D8B030D-6E8A-4147-A177-3AD203B41FA5}">
                      <a16:colId xmlns:a16="http://schemas.microsoft.com/office/drawing/2014/main" val="1612015304"/>
                    </a:ext>
                  </a:extLst>
                </a:gridCol>
                <a:gridCol w="2390982">
                  <a:extLst>
                    <a:ext uri="{9D8B030D-6E8A-4147-A177-3AD203B41FA5}">
                      <a16:colId xmlns:a16="http://schemas.microsoft.com/office/drawing/2014/main" val="338374279"/>
                    </a:ext>
                  </a:extLst>
                </a:gridCol>
              </a:tblGrid>
              <a:tr h="413766">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Region</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Compliance Consultant</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Phone Number</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rPr>
                        <a:t>Email</a:t>
                      </a:r>
                      <a:endParaRPr lang="en-US" sz="9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881213376"/>
                  </a:ext>
                </a:extLst>
              </a:tr>
              <a:tr h="413766">
                <a:tc>
                  <a:txBody>
                    <a:bodyPr/>
                    <a:lstStyle/>
                    <a:p>
                      <a:pPr marL="342900" marR="0" lvl="0" indent="-342900" algn="just">
                        <a:lnSpc>
                          <a:spcPct val="107000"/>
                        </a:lnSpc>
                        <a:spcBef>
                          <a:spcPts val="0"/>
                        </a:spcBef>
                        <a:spcAft>
                          <a:spcPts val="0"/>
                        </a:spcAft>
                        <a:buFont typeface="+mj-lt"/>
                        <a:buAutoNum type="arabicPeriod"/>
                      </a:pPr>
                      <a:r>
                        <a:rPr lang="en-US" sz="1400" dirty="0">
                          <a:solidFill>
                            <a:srgbClr val="000000"/>
                          </a:solidFill>
                          <a:effectLst/>
                          <a:latin typeface="Calibri" panose="020F0502020204030204" pitchFamily="34" charset="0"/>
                          <a:ea typeface="Calibri" panose="020F0502020204030204" pitchFamily="34" charset="0"/>
                        </a:rPr>
                        <a:t>Southeast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Tiffiney Smith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573-651-2621</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tdsmith@semo.edu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48291585"/>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2.     Heart of Missouri</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Lynn Lynch</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573-424-7847</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lynchly@missouri.edu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75432"/>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3.      Kansas City</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Bailey Tennesen</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816-235-5957</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tennesenb@umkc.edu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952966"/>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4.      Northeast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Dawn Lichtenberg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80808"/>
                          </a:solidFill>
                          <a:effectLst/>
                          <a:latin typeface="Calibri" panose="020F0502020204030204" pitchFamily="34" charset="0"/>
                          <a:ea typeface="Calibri" panose="020F0502020204030204" pitchFamily="34" charset="0"/>
                        </a:rPr>
                        <a:t>660-785-6080</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dlichtenberg@truman.edu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07188"/>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5.      Northwest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Julia</a:t>
                      </a:r>
                      <a:r>
                        <a:rPr lang="en-US" sz="1400" baseline="0" dirty="0">
                          <a:solidFill>
                            <a:srgbClr val="000000"/>
                          </a:solidFill>
                          <a:effectLst/>
                          <a:latin typeface="Calibri" panose="020F0502020204030204" pitchFamily="34" charset="0"/>
                          <a:ea typeface="Calibri" panose="020F0502020204030204" pitchFamily="34" charset="0"/>
                        </a:rPr>
                        <a:t> Schmitz</a:t>
                      </a:r>
                      <a:endParaRPr lang="en-US" sz="1400" dirty="0">
                        <a:solidFill>
                          <a:srgbClr val="000000"/>
                        </a:solidFill>
                        <a:effectLst/>
                        <a:latin typeface="Calibri" panose="020F0502020204030204" pitchFamily="34" charset="0"/>
                        <a:ea typeface="Calibri" panose="020F0502020204030204" pitchFamily="34" charset="0"/>
                      </a:endParaRP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80808"/>
                          </a:solidFill>
                          <a:effectLst/>
                          <a:latin typeface="Calibri" panose="020F0502020204030204" pitchFamily="34" charset="0"/>
                          <a:ea typeface="Calibri" panose="020F0502020204030204" pitchFamily="34" charset="0"/>
                        </a:rPr>
                        <a:t>660-562-1995</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julia@nwmissouri.edu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46045222"/>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6.      South Central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rPr>
                        <a:t>Leasa </a:t>
                      </a:r>
                      <a:r>
                        <a:rPr lang="en-US" sz="1400" dirty="0">
                          <a:solidFill>
                            <a:srgbClr val="000000"/>
                          </a:solidFill>
                          <a:effectLst/>
                          <a:latin typeface="Calibri" panose="020F0502020204030204" pitchFamily="34" charset="0"/>
                          <a:ea typeface="Calibri" panose="020F0502020204030204" pitchFamily="34" charset="0"/>
                        </a:rPr>
                        <a:t>Day</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80808"/>
                          </a:solidFill>
                          <a:effectLst/>
                          <a:latin typeface="Calibri" panose="020F0502020204030204" pitchFamily="34" charset="0"/>
                          <a:ea typeface="Calibri" panose="020F0502020204030204" pitchFamily="34" charset="0"/>
                        </a:rPr>
                        <a:t>573-341-6821</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ldnd3@mst.edu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6760"/>
                  </a:ext>
                </a:extLst>
              </a:tr>
              <a:tr h="543303">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7.      Southwest</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Amy Phipps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417-836-4082</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amyphipps@missouristate.edu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35788314"/>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8.      St. Louis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Jeanne Rothermel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314-724-6736</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jrothermel@edplus.org</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166415"/>
                  </a:ext>
                </a:extLst>
              </a:tr>
              <a:tr h="413766">
                <a:tc>
                  <a:txBody>
                    <a:bodyPr/>
                    <a:lstStyle/>
                    <a:p>
                      <a:pPr marL="0" marR="0" lvl="0" indent="0" algn="just">
                        <a:lnSpc>
                          <a:spcPct val="107000"/>
                        </a:lnSpc>
                        <a:spcBef>
                          <a:spcPts val="0"/>
                        </a:spcBef>
                        <a:spcAft>
                          <a:spcPts val="0"/>
                        </a:spcAft>
                        <a:buFont typeface="+mj-lt"/>
                        <a:buNone/>
                      </a:pPr>
                      <a:r>
                        <a:rPr lang="en-US" sz="1400" dirty="0">
                          <a:solidFill>
                            <a:srgbClr val="000000"/>
                          </a:solidFill>
                          <a:effectLst/>
                          <a:latin typeface="Calibri" panose="020F0502020204030204" pitchFamily="34" charset="0"/>
                          <a:ea typeface="Calibri" panose="020F0502020204030204" pitchFamily="34" charset="0"/>
                        </a:rPr>
                        <a:t>9.      Central</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Julie Harris</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660-232-0387</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jlharris@ucmo.edu</a:t>
                      </a:r>
                    </a:p>
                  </a:txBody>
                  <a:tcPr marL="55880" marR="55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65063402"/>
                  </a:ext>
                </a:extLst>
              </a:tr>
            </a:tbl>
          </a:graphicData>
        </a:graphic>
      </p:graphicFrame>
    </p:spTree>
    <p:extLst>
      <p:ext uri="{BB962C8B-B14F-4D97-AF65-F5344CB8AC3E}">
        <p14:creationId xmlns:p14="http://schemas.microsoft.com/office/powerpoint/2010/main" val="219136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DEFF81-0124-6478-ED0A-B25A07AB2F2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Features in IMACS 2.0 </a:t>
            </a:r>
          </a:p>
        </p:txBody>
      </p:sp>
      <p:sp>
        <p:nvSpPr>
          <p:cNvPr id="3" name="Content Placeholder 2">
            <a:extLst>
              <a:ext uri="{FF2B5EF4-FFF2-40B4-BE49-F238E27FC236}">
                <a16:creationId xmlns:a16="http://schemas.microsoft.com/office/drawing/2014/main" id="{2720FA95-F3AC-F85D-4081-0AC5101F45F5}"/>
              </a:ext>
            </a:extLst>
          </p:cNvPr>
          <p:cNvSpPr>
            <a:spLocks noGrp="1"/>
          </p:cNvSpPr>
          <p:nvPr>
            <p:ph sz="quarter" idx="11"/>
          </p:nvPr>
        </p:nvSpPr>
        <p:spPr/>
        <p:txBody>
          <a:bodyPr>
            <a:normAutofit fontScale="85000" lnSpcReduction="20000"/>
          </a:bodyPr>
          <a:lstStyle/>
          <a:p>
            <a:r>
              <a:rPr lang="en-US" dirty="0"/>
              <a:t>All communication between the Department of Elementary and Secondary Education and LEAs regarding compliance monitoring or containing student Personally Identifiable Information (PII) will be housed in IMACS 2.0.</a:t>
            </a:r>
          </a:p>
          <a:p>
            <a:r>
              <a:rPr lang="en-US" dirty="0"/>
              <a:t>Districts will receive email notifications from IMACS 2.0 when information from the Department of Elementary and Secondary Education is available in IMACS 2.0 (and vice versa).</a:t>
            </a:r>
          </a:p>
          <a:p>
            <a:r>
              <a:rPr lang="en-US" dirty="0"/>
              <a:t>IMACS 2.0 automatically saves each answer in the file review as it is entered.</a:t>
            </a:r>
          </a:p>
          <a:p>
            <a:endParaRPr lang="en-US" dirty="0"/>
          </a:p>
        </p:txBody>
      </p:sp>
      <p:sp>
        <p:nvSpPr>
          <p:cNvPr id="2" name="Slide Number Placeholder 1">
            <a:extLst>
              <a:ext uri="{FF2B5EF4-FFF2-40B4-BE49-F238E27FC236}">
                <a16:creationId xmlns:a16="http://schemas.microsoft.com/office/drawing/2014/main" id="{094FD878-1CE0-D049-2061-31A7036A64ED}"/>
              </a:ext>
            </a:extLst>
          </p:cNvPr>
          <p:cNvSpPr>
            <a:spLocks noGrp="1"/>
          </p:cNvSpPr>
          <p:nvPr>
            <p:ph type="sldNum" sz="quarter" idx="4"/>
          </p:nvPr>
        </p:nvSpPr>
        <p:spPr/>
        <p:txBody>
          <a:bodyPr/>
          <a:lstStyle/>
          <a:p>
            <a:fld id="{3B745311-16E5-4BEF-BFE6-36758A3427EB}" type="slidenum">
              <a:rPr lang="en-US" smtClean="0"/>
              <a:pPr/>
              <a:t>6</a:t>
            </a:fld>
            <a:endParaRPr lang="en-US" dirty="0"/>
          </a:p>
        </p:txBody>
      </p:sp>
    </p:spTree>
    <p:extLst>
      <p:ext uri="{BB962C8B-B14F-4D97-AF65-F5344CB8AC3E}">
        <p14:creationId xmlns:p14="http://schemas.microsoft.com/office/powerpoint/2010/main" val="1686067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9274A2-DF82-D076-9F66-5DF284997DF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Helpful links for Tiered Monitoring and IMACS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9A529ED7-4DE4-C52F-D59E-69644F5171B7}"/>
              </a:ext>
            </a:extLst>
          </p:cNvPr>
          <p:cNvSpPr>
            <a:spLocks noGrp="1"/>
          </p:cNvSpPr>
          <p:nvPr>
            <p:ph type="sldNum" sz="quarter" idx="4"/>
          </p:nvPr>
        </p:nvSpPr>
        <p:spPr/>
        <p:txBody>
          <a:bodyPr/>
          <a:lstStyle/>
          <a:p>
            <a:fld id="{3B745311-16E5-4BEF-BFE6-36758A3427EB}" type="slidenum">
              <a:rPr lang="en-US" smtClean="0"/>
              <a:pPr/>
              <a:t>60</a:t>
            </a:fld>
            <a:endParaRPr lang="en-US" dirty="0"/>
          </a:p>
        </p:txBody>
      </p:sp>
      <p:sp>
        <p:nvSpPr>
          <p:cNvPr id="3" name="Content Placeholder 2">
            <a:extLst>
              <a:ext uri="{FF2B5EF4-FFF2-40B4-BE49-F238E27FC236}">
                <a16:creationId xmlns:a16="http://schemas.microsoft.com/office/drawing/2014/main" id="{402D65FE-9CA9-BE11-7E54-1A1CBD4DE4DE}"/>
              </a:ext>
            </a:extLst>
          </p:cNvPr>
          <p:cNvSpPr>
            <a:spLocks noGrp="1"/>
          </p:cNvSpPr>
          <p:nvPr>
            <p:ph sz="quarter" idx="11"/>
          </p:nvPr>
        </p:nvSpPr>
        <p:spPr>
          <a:xfrm>
            <a:off x="152400" y="819150"/>
            <a:ext cx="8839200" cy="4038600"/>
          </a:xfrm>
        </p:spPr>
        <p:txBody>
          <a:bodyPr>
            <a:normAutofit fontScale="70000" lnSpcReduction="20000"/>
          </a:bodyPr>
          <a:lstStyle/>
          <a:p>
            <a:pPr algn="ctr"/>
            <a:r>
              <a:rPr lang="en-US" sz="3200" b="0" i="0" dirty="0">
                <a:solidFill>
                  <a:srgbClr val="444444"/>
                </a:solidFill>
                <a:effectLst/>
                <a:hlinkClick r:id="rId2"/>
              </a:rPr>
              <a:t>Self-Assessment (Year 1) Guidance and Resources</a:t>
            </a:r>
            <a:endParaRPr lang="en-US" sz="3200" b="0" i="0" dirty="0">
              <a:solidFill>
                <a:srgbClr val="444444"/>
              </a:solidFill>
              <a:effectLst/>
            </a:endParaRPr>
          </a:p>
          <a:p>
            <a:pPr algn="l"/>
            <a:endParaRPr lang="en-US" b="1" i="0" u="none" strike="noStrike" dirty="0">
              <a:solidFill>
                <a:srgbClr val="1E3A62"/>
              </a:solidFill>
              <a:effectLst/>
            </a:endParaRPr>
          </a:p>
          <a:p>
            <a:pPr algn="l"/>
            <a:r>
              <a:rPr lang="en-US" sz="3200" b="1" i="0" u="none" strike="noStrike" dirty="0">
                <a:solidFill>
                  <a:srgbClr val="1E3A62"/>
                </a:solidFill>
                <a:effectLst/>
              </a:rPr>
              <a:t>Self-Assessments IMACS Training PowerPoint</a:t>
            </a:r>
            <a:r>
              <a:rPr lang="en-US" sz="3200" b="0" i="0" dirty="0">
                <a:solidFill>
                  <a:srgbClr val="444444"/>
                </a:solidFill>
                <a:effectLst/>
              </a:rPr>
              <a:t> </a:t>
            </a:r>
          </a:p>
          <a:p>
            <a:pPr algn="l"/>
            <a:r>
              <a:rPr lang="en-US" sz="3200" b="1" i="0" u="none" strike="noStrike" dirty="0">
                <a:solidFill>
                  <a:srgbClr val="1E3A62"/>
                </a:solidFill>
                <a:effectLst/>
              </a:rPr>
              <a:t>Self-Assessment Tiered Monitoring Process PowerPoint</a:t>
            </a:r>
            <a:r>
              <a:rPr lang="en-US" sz="3200" b="0" i="0" dirty="0">
                <a:solidFill>
                  <a:srgbClr val="444444"/>
                </a:solidFill>
                <a:effectLst/>
              </a:rPr>
              <a:t> </a:t>
            </a:r>
          </a:p>
          <a:p>
            <a:pPr marL="342900" indent="-342900" algn="l">
              <a:buFont typeface="Arial" panose="020B0604020202020204" pitchFamily="34" charset="0"/>
              <a:buChar char="•"/>
            </a:pPr>
            <a:r>
              <a:rPr lang="en-US" sz="3200" b="1" i="0" u="none" strike="noStrike" dirty="0">
                <a:solidFill>
                  <a:srgbClr val="1E3A62"/>
                </a:solidFill>
                <a:effectLst/>
              </a:rPr>
              <a:t>Top Indicators Out of Compliance</a:t>
            </a:r>
            <a:r>
              <a:rPr lang="en-US" sz="3200" b="0" i="0" dirty="0">
                <a:solidFill>
                  <a:srgbClr val="444444"/>
                </a:solidFill>
                <a:effectLst/>
              </a:rPr>
              <a:t> </a:t>
            </a:r>
          </a:p>
          <a:p>
            <a:pPr marL="342900" indent="-342900" algn="l">
              <a:buFont typeface="Arial" panose="020B0604020202020204" pitchFamily="34" charset="0"/>
              <a:buChar char="•"/>
            </a:pPr>
            <a:r>
              <a:rPr lang="en-US" sz="3200" b="1" i="0" u="none" strike="noStrike" dirty="0">
                <a:solidFill>
                  <a:srgbClr val="1E3A62"/>
                </a:solidFill>
                <a:effectLst/>
              </a:rPr>
              <a:t>Top Indicators Out of Compliance PowerPoint</a:t>
            </a:r>
            <a:r>
              <a:rPr lang="en-US" sz="3200" b="0" i="0" dirty="0">
                <a:solidFill>
                  <a:srgbClr val="444444"/>
                </a:solidFill>
                <a:effectLst/>
              </a:rPr>
              <a:t> </a:t>
            </a:r>
          </a:p>
          <a:p>
            <a:pPr marL="342900" indent="-342900" algn="l">
              <a:buFont typeface="Arial" panose="020B0604020202020204" pitchFamily="34" charset="0"/>
              <a:buChar char="•"/>
            </a:pPr>
            <a:r>
              <a:rPr lang="en-US" sz="3200" b="1" i="0" u="none" strike="noStrike" dirty="0">
                <a:solidFill>
                  <a:srgbClr val="1E3A62"/>
                </a:solidFill>
                <a:effectLst/>
              </a:rPr>
              <a:t>List of Things to Remember for Self-Assessment</a:t>
            </a:r>
            <a:r>
              <a:rPr lang="en-US" sz="3200" b="0" i="0" dirty="0">
                <a:solidFill>
                  <a:srgbClr val="444444"/>
                </a:solidFill>
                <a:effectLst/>
              </a:rPr>
              <a:t> </a:t>
            </a:r>
          </a:p>
          <a:p>
            <a:pPr marL="342900" indent="-342900" algn="l">
              <a:buFont typeface="Arial" panose="020B0604020202020204" pitchFamily="34" charset="0"/>
              <a:buChar char="•"/>
            </a:pPr>
            <a:r>
              <a:rPr lang="en-US" sz="3200" b="1" i="0" u="none" strike="noStrike" dirty="0">
                <a:solidFill>
                  <a:srgbClr val="1E3A62"/>
                </a:solidFill>
                <a:effectLst/>
              </a:rPr>
              <a:t>Self-Assessment Procedures for Monitoring</a:t>
            </a:r>
            <a:r>
              <a:rPr lang="en-US" sz="3200" b="0" i="1" dirty="0">
                <a:solidFill>
                  <a:srgbClr val="444444"/>
                </a:solidFill>
                <a:effectLst/>
              </a:rPr>
              <a:t> </a:t>
            </a:r>
            <a:endParaRPr lang="en-US" sz="3200" b="0" i="0" dirty="0">
              <a:solidFill>
                <a:srgbClr val="444444"/>
              </a:solidFill>
              <a:effectLst/>
            </a:endParaRPr>
          </a:p>
          <a:p>
            <a:pPr marL="342900" indent="-342900" algn="l">
              <a:buFont typeface="Arial" panose="020B0604020202020204" pitchFamily="34" charset="0"/>
              <a:buChar char="•"/>
            </a:pPr>
            <a:r>
              <a:rPr lang="en-US" sz="3200" b="1" i="0" u="none" strike="noStrike" dirty="0">
                <a:solidFill>
                  <a:srgbClr val="1E3A62"/>
                </a:solidFill>
                <a:effectLst/>
              </a:rPr>
              <a:t>Local Education Agency Special Education Compliance Monitoring Checklist</a:t>
            </a:r>
            <a:r>
              <a:rPr lang="en-US" sz="3200" b="1" i="1" u="none" strike="noStrike" dirty="0">
                <a:solidFill>
                  <a:srgbClr val="1E3A62"/>
                </a:solidFill>
                <a:effectLst/>
              </a:rPr>
              <a:t> </a:t>
            </a:r>
            <a:r>
              <a:rPr lang="en-US" sz="3200" b="0" i="0" dirty="0">
                <a:solidFill>
                  <a:srgbClr val="444444"/>
                </a:solidFill>
                <a:effectLst/>
              </a:rPr>
              <a:t> </a:t>
            </a:r>
            <a:endParaRPr lang="en-US" sz="3200" i="1" dirty="0">
              <a:solidFill>
                <a:srgbClr val="444444"/>
              </a:solidFill>
            </a:endParaRPr>
          </a:p>
          <a:p>
            <a:pPr marL="342900" indent="-342900" algn="l">
              <a:buFont typeface="Arial" panose="020B0604020202020204" pitchFamily="34" charset="0"/>
              <a:buChar char="•"/>
            </a:pPr>
            <a:r>
              <a:rPr lang="en-US" sz="3200" b="1" i="0" u="none" strike="noStrike" dirty="0">
                <a:solidFill>
                  <a:srgbClr val="1E3A62"/>
                </a:solidFill>
                <a:effectLst/>
              </a:rPr>
              <a:t>Tiered Monitoring Flowchart</a:t>
            </a:r>
            <a:r>
              <a:rPr lang="en-US" sz="3200" b="0" i="0" dirty="0">
                <a:solidFill>
                  <a:srgbClr val="444444"/>
                </a:solidFill>
                <a:effectLst/>
              </a:rPr>
              <a:t> </a:t>
            </a:r>
          </a:p>
          <a:p>
            <a:endParaRPr lang="en-US" dirty="0"/>
          </a:p>
        </p:txBody>
      </p:sp>
    </p:spTree>
    <p:extLst>
      <p:ext uri="{BB962C8B-B14F-4D97-AF65-F5344CB8AC3E}">
        <p14:creationId xmlns:p14="http://schemas.microsoft.com/office/powerpoint/2010/main" val="931197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832C43-3F78-45C3-AF6A-D536E9F8B2A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altLang="en-US" sz="3200" b="0" i="0" u="none" strike="noStrike" kern="1200" cap="none" spc="0" normalizeH="0" baseline="0" noProof="0" dirty="0">
                <a:ln>
                  <a:noFill/>
                </a:ln>
                <a:solidFill>
                  <a:schemeClr val="bg1"/>
                </a:solidFill>
                <a:effectLst/>
                <a:uLnTx/>
                <a:uFillTx/>
                <a:latin typeface="+mn-lt"/>
                <a:ea typeface="+mn-ea"/>
                <a:cs typeface="+mn-cs"/>
              </a:rPr>
              <a:t>Resources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C3EB1DE-2D2A-5B6D-188F-230E314F86E2}"/>
              </a:ext>
            </a:extLst>
          </p:cNvPr>
          <p:cNvSpPr>
            <a:spLocks noGrp="1"/>
          </p:cNvSpPr>
          <p:nvPr>
            <p:ph sz="quarter" idx="11"/>
          </p:nvPr>
        </p:nvSpPr>
        <p:spPr>
          <a:xfrm>
            <a:off x="152400" y="819149"/>
            <a:ext cx="8839200" cy="4127897"/>
          </a:xfrm>
        </p:spPr>
        <p:txBody>
          <a:bodyPr/>
          <a:lstStyle/>
          <a:p>
            <a:pPr eaLnBrk="1" hangingPunct="1"/>
            <a:r>
              <a:rPr lang="en-US" altLang="en-US" dirty="0">
                <a:latin typeface="+mn-lt"/>
              </a:rPr>
              <a:t>Office of Special Education</a:t>
            </a:r>
          </a:p>
          <a:p>
            <a:pPr eaLnBrk="1" hangingPunct="1"/>
            <a:r>
              <a:rPr lang="en-US" altLang="en-US" dirty="0">
                <a:latin typeface="+mn-lt"/>
              </a:rPr>
              <a:t>Special Education Compliance (Part B)</a:t>
            </a:r>
          </a:p>
          <a:p>
            <a:pPr eaLnBrk="1" hangingPunct="1"/>
            <a:r>
              <a:rPr lang="en-US" altLang="en-US" dirty="0">
                <a:latin typeface="+mn-lt"/>
              </a:rPr>
              <a:t>P.O. Box 480, Jefferson City, MO  65102-0480</a:t>
            </a:r>
          </a:p>
          <a:p>
            <a:pPr eaLnBrk="1" hangingPunct="1"/>
            <a:r>
              <a:rPr lang="en-US" altLang="en-US" dirty="0">
                <a:latin typeface="+mn-lt"/>
              </a:rPr>
              <a:t>Phone:  573-751-0699</a:t>
            </a:r>
          </a:p>
          <a:p>
            <a:pPr eaLnBrk="1" hangingPunct="1"/>
            <a:r>
              <a:rPr lang="en-US" altLang="en-US" dirty="0">
                <a:latin typeface="+mn-lt"/>
              </a:rPr>
              <a:t>Email:  </a:t>
            </a:r>
            <a:r>
              <a:rPr lang="en-US" altLang="en-US" dirty="0">
                <a:latin typeface="+mn-lt"/>
                <a:hlinkClick r:id="rId2"/>
              </a:rPr>
              <a:t>secompliance@DESE.mo.gov</a:t>
            </a:r>
            <a:endParaRPr lang="en-US" altLang="en-US" dirty="0">
              <a:latin typeface="+mn-lt"/>
            </a:endParaRPr>
          </a:p>
        </p:txBody>
      </p:sp>
    </p:spTree>
    <p:extLst>
      <p:ext uri="{BB962C8B-B14F-4D97-AF65-F5344CB8AC3E}">
        <p14:creationId xmlns:p14="http://schemas.microsoft.com/office/powerpoint/2010/main" val="2351534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229600" y="196850"/>
            <a:ext cx="7620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2"/>
          </p:nvPr>
        </p:nvSpPr>
        <p:spPr/>
        <p:txBody>
          <a:bodyPr>
            <a:normAutofit fontScale="62500" lnSpcReduction="20000"/>
          </a:bodyPr>
          <a:lstStyle/>
          <a:p>
            <a:r>
              <a:rPr lang="en-US" sz="2800" dirty="0"/>
              <a:t>Missouri Department of Elementary and Secondary Education </a:t>
            </a:r>
            <a:endParaRPr lang="en-US" dirty="0"/>
          </a:p>
        </p:txBody>
      </p:sp>
      <p:sp>
        <p:nvSpPr>
          <p:cNvPr id="4" name="Google Shape;311;p23">
            <a:extLst>
              <a:ext uri="{FF2B5EF4-FFF2-40B4-BE49-F238E27FC236}">
                <a16:creationId xmlns:a16="http://schemas.microsoft.com/office/drawing/2014/main" id="{3A2BA8B2-AB3D-D39B-E6C6-854230EE9940}"/>
              </a:ext>
            </a:extLst>
          </p:cNvPr>
          <p:cNvSpPr>
            <a:spLocks noGrp="1"/>
          </p:cNvSpPr>
          <p:nvPr>
            <p:ph type="body" sz="quarter" idx="11"/>
          </p:nvPr>
        </p:nvSpPr>
        <p:spPr>
          <a:xfrm>
            <a:off x="2241550" y="1581150"/>
            <a:ext cx="6400800" cy="266700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br>
              <a:rPr lang="en-US" sz="1100" b="0" dirty="0">
                <a:effectLst/>
                <a:latin typeface="Calibri" panose="020F0502020204030204" pitchFamily="34" charset="0"/>
                <a:cs typeface="Calibri" panose="020F0502020204030204" pitchFamily="34" charset="0"/>
              </a:rPr>
            </a:br>
            <a:r>
              <a:rPr lang="en-US" sz="1100" b="0" i="1" u="none" strike="noStrike" dirty="0">
                <a:solidFill>
                  <a:srgbClr val="000000"/>
                </a:solidFill>
                <a:effectLst/>
                <a:latin typeface="Calibri" panose="020F0502020204030204" pitchFamily="34" charset="0"/>
                <a:cs typeface="Calibri" panose="020F0502020204030204" pitchFamily="34" charset="0"/>
              </a:rPr>
              <a:t>It is the policy of the Missouri Department of Elementary and Secondary Education not to discriminate on the basis of race, color, religion, gender, gender identity, sexual orientation, national origin, age, veteran status, mental or physical disability, or any other basis prohibited by statute in its programs or employment practices as required by Title VI and VII of the Civil Rights Act of 1964, Title IX of the Education Amendments of 1972, Section 504 of the Rehabilitation Act of 1973, the Age Discrimination Act of 1975 and Title II of the Americans with Disabilities Act of 1990, and the Americans with Disabilities Act of 2008 (ADAAA), the Genetic Information Non-Discrimination Act (GINA), or USDA Title VI.</a:t>
            </a:r>
            <a:endParaRPr lang="en-US" sz="1100" b="0" dirty="0">
              <a:effectLst/>
              <a:latin typeface="Calibri" panose="020F0502020204030204" pitchFamily="34" charset="0"/>
              <a:cs typeface="Calibri" panose="020F0502020204030204" pitchFamily="34" charset="0"/>
            </a:endParaRPr>
          </a:p>
          <a:p>
            <a:br>
              <a:rPr lang="en-US" sz="1100" dirty="0"/>
            </a:br>
            <a:endParaRPr dirty="0"/>
          </a:p>
        </p:txBody>
      </p:sp>
    </p:spTree>
    <p:extLst>
      <p:ext uri="{BB962C8B-B14F-4D97-AF65-F5344CB8AC3E}">
        <p14:creationId xmlns:p14="http://schemas.microsoft.com/office/powerpoint/2010/main" val="328068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2D0810-4E48-167D-0A37-92AA79D3467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chemeClr val="bg1"/>
                </a:solidFill>
                <a:effectLst/>
                <a:uLnTx/>
                <a:uFillTx/>
                <a:latin typeface="+mn-lt"/>
                <a:ea typeface="+mn-ea"/>
                <a:cs typeface="Times New Roman" panose="02020603050405020304" pitchFamily="18" charset="0"/>
              </a:rPr>
              <a:t>Features</a:t>
            </a:r>
            <a:r>
              <a:rPr kumimoji="0" lang="en-US" sz="3200" b="0" i="0" u="none" strike="noStrike" kern="1200" cap="none" spc="-15" normalizeH="0" baseline="0" noProof="0" dirty="0">
                <a:ln>
                  <a:noFill/>
                </a:ln>
                <a:solidFill>
                  <a:schemeClr val="bg1"/>
                </a:solidFill>
                <a:effectLst/>
                <a:uLnTx/>
                <a:uFillTx/>
                <a:latin typeface="+mn-lt"/>
                <a:ea typeface="+mn-ea"/>
                <a:cs typeface="Times New Roman" panose="02020603050405020304" pitchFamily="18" charset="0"/>
              </a:rPr>
              <a:t> in IMACS 2.0</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4DFF3C21-8D1A-C862-DA41-86E73024C35B}"/>
              </a:ext>
            </a:extLst>
          </p:cNvPr>
          <p:cNvSpPr>
            <a:spLocks noGrp="1"/>
          </p:cNvSpPr>
          <p:nvPr>
            <p:ph sz="quarter" idx="11"/>
          </p:nvPr>
        </p:nvSpPr>
        <p:spPr/>
        <p:txBody>
          <a:bodyPr>
            <a:normAutofit lnSpcReduction="10000"/>
          </a:bodyPr>
          <a:lstStyle/>
          <a:p>
            <a:pPr marL="527050" marR="188595" indent="-514350">
              <a:lnSpc>
                <a:spcPct val="100000"/>
              </a:lnSpc>
              <a:spcBef>
                <a:spcPts val="600"/>
              </a:spcBef>
              <a:buSzPct val="100000"/>
              <a:buFont typeface="Arial" panose="020B0604020202020204" pitchFamily="34" charset="0"/>
              <a:buChar char="•"/>
              <a:tabLst>
                <a:tab pos="525780" algn="l"/>
                <a:tab pos="526415" algn="l"/>
              </a:tabLst>
            </a:pPr>
            <a:r>
              <a:rPr lang="en-US" sz="3200" dirty="0">
                <a:cs typeface="Times New Roman" panose="02020603050405020304" pitchFamily="18" charset="0"/>
              </a:rPr>
              <a:t>Districts will be able to upload requested documentation at any time in IMACS 2.0.</a:t>
            </a:r>
          </a:p>
          <a:p>
            <a:pPr marL="527050" marR="188595" indent="-514350">
              <a:lnSpc>
                <a:spcPct val="100000"/>
              </a:lnSpc>
              <a:spcBef>
                <a:spcPts val="600"/>
              </a:spcBef>
              <a:buSzPct val="100000"/>
              <a:buFont typeface="Arial" panose="020B0604020202020204" pitchFamily="34" charset="0"/>
              <a:buChar char="•"/>
              <a:tabLst>
                <a:tab pos="525780" algn="l"/>
                <a:tab pos="526415" algn="l"/>
              </a:tabLst>
            </a:pPr>
            <a:r>
              <a:rPr lang="en-US" sz="3200" dirty="0">
                <a:cs typeface="Times New Roman" panose="02020603050405020304" pitchFamily="18" charset="0"/>
              </a:rPr>
              <a:t> The Department of Elementary and Secondary Education tailors file reviews according to each Local Education Agency’s Special Education Performance Data. Districts meeting performance targets have fewer indicators in their self-assessment file reviews.</a:t>
            </a:r>
          </a:p>
          <a:p>
            <a:endParaRPr lang="en-US" dirty="0"/>
          </a:p>
        </p:txBody>
      </p:sp>
      <p:sp>
        <p:nvSpPr>
          <p:cNvPr id="2" name="Slide Number Placeholder 1">
            <a:extLst>
              <a:ext uri="{FF2B5EF4-FFF2-40B4-BE49-F238E27FC236}">
                <a16:creationId xmlns:a16="http://schemas.microsoft.com/office/drawing/2014/main" id="{0286C6BD-C5B8-A475-823C-B319F0D5EC61}"/>
              </a:ext>
            </a:extLst>
          </p:cNvPr>
          <p:cNvSpPr>
            <a:spLocks noGrp="1"/>
          </p:cNvSpPr>
          <p:nvPr>
            <p:ph type="sldNum" sz="quarter" idx="4"/>
          </p:nvPr>
        </p:nvSpPr>
        <p:spPr/>
        <p:txBody>
          <a:bodyPr/>
          <a:lstStyle/>
          <a:p>
            <a:fld id="{3B745311-16E5-4BEF-BFE6-36758A3427EB}" type="slidenum">
              <a:rPr lang="en-US" smtClean="0"/>
              <a:pPr/>
              <a:t>7</a:t>
            </a:fld>
            <a:endParaRPr lang="en-US" dirty="0"/>
          </a:p>
        </p:txBody>
      </p:sp>
    </p:spTree>
    <p:extLst>
      <p:ext uri="{BB962C8B-B14F-4D97-AF65-F5344CB8AC3E}">
        <p14:creationId xmlns:p14="http://schemas.microsoft.com/office/powerpoint/2010/main" val="241929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55FA48-7F1E-C2D1-C4B4-A765075791F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chemeClr val="bg1"/>
                </a:solidFill>
                <a:effectLst/>
                <a:uLnTx/>
                <a:uFillTx/>
                <a:latin typeface="+mn-lt"/>
                <a:ea typeface="+mn-ea"/>
                <a:cs typeface="+mn-cs"/>
              </a:rPr>
              <a:t>How </a:t>
            </a:r>
            <a:r>
              <a:rPr kumimoji="0" lang="en-US" sz="3200" b="0" i="0" u="none" strike="noStrike" kern="1200" cap="none" spc="-20" normalizeH="0" baseline="0" noProof="0" dirty="0">
                <a:ln>
                  <a:noFill/>
                </a:ln>
                <a:solidFill>
                  <a:schemeClr val="bg1"/>
                </a:solidFill>
                <a:effectLst/>
                <a:uLnTx/>
                <a:uFillTx/>
                <a:latin typeface="+mn-lt"/>
                <a:ea typeface="+mn-ea"/>
                <a:cs typeface="+mn-cs"/>
              </a:rPr>
              <a:t>to </a:t>
            </a:r>
            <a:r>
              <a:rPr kumimoji="0" lang="en-US" sz="3200" b="0" i="0" u="none" strike="noStrike" kern="1200" cap="none" spc="0" normalizeH="0" baseline="0" noProof="0" dirty="0">
                <a:ln>
                  <a:noFill/>
                </a:ln>
                <a:solidFill>
                  <a:schemeClr val="bg1"/>
                </a:solidFill>
                <a:effectLst/>
                <a:uLnTx/>
                <a:uFillTx/>
                <a:latin typeface="+mn-lt"/>
                <a:ea typeface="+mn-ea"/>
                <a:cs typeface="+mn-cs"/>
              </a:rPr>
              <a:t>Find </a:t>
            </a:r>
            <a:r>
              <a:rPr kumimoji="0" lang="en-US" sz="3200" b="0" i="0" u="none" strike="noStrike" kern="1200" cap="none" spc="-20" normalizeH="0" baseline="0" noProof="0" dirty="0">
                <a:ln>
                  <a:noFill/>
                </a:ln>
                <a:solidFill>
                  <a:schemeClr val="bg1"/>
                </a:solidFill>
                <a:effectLst/>
                <a:uLnTx/>
                <a:uFillTx/>
                <a:latin typeface="+mn-lt"/>
                <a:ea typeface="+mn-ea"/>
                <a:cs typeface="+mn-cs"/>
              </a:rPr>
              <a:t>IMACS</a:t>
            </a:r>
            <a:r>
              <a:rPr kumimoji="0" lang="en-US" sz="3200" b="0" i="0" u="none" strike="noStrike" kern="1200" cap="none" spc="-50" normalizeH="0" baseline="0" noProof="0" dirty="0">
                <a:ln>
                  <a:noFill/>
                </a:ln>
                <a:solidFill>
                  <a:schemeClr val="bg1"/>
                </a:solidFill>
                <a:effectLst/>
                <a:uLnTx/>
                <a:uFillTx/>
                <a:latin typeface="+mn-lt"/>
                <a:ea typeface="+mn-ea"/>
                <a:cs typeface="+mn-cs"/>
              </a:rPr>
              <a:t> </a:t>
            </a:r>
            <a:r>
              <a:rPr kumimoji="0" lang="en-US" sz="3200" b="0" i="0" u="none" strike="noStrike" kern="1200" cap="none" spc="-5" normalizeH="0" baseline="0" noProof="0" dirty="0">
                <a:ln>
                  <a:noFill/>
                </a:ln>
                <a:solidFill>
                  <a:schemeClr val="bg1"/>
                </a:solidFill>
                <a:effectLst/>
                <a:uLnTx/>
                <a:uFillTx/>
                <a:latin typeface="+mn-lt"/>
                <a:ea typeface="+mn-ea"/>
                <a:cs typeface="+mn-cs"/>
              </a:rPr>
              <a:t>2.0</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Content Placeholder 5" descr="Screenshot of the Missouri Department of Elementary and Secondary Education Home Page, with the DESE Application Sign-In page circled.">
            <a:extLst>
              <a:ext uri="{FF2B5EF4-FFF2-40B4-BE49-F238E27FC236}">
                <a16:creationId xmlns:a16="http://schemas.microsoft.com/office/drawing/2014/main" id="{267865F3-5F7C-868F-C1AB-D79906EA447B}"/>
              </a:ext>
            </a:extLst>
          </p:cNvPr>
          <p:cNvPicPr>
            <a:picLocks noGrp="1" noChangeAspect="1"/>
          </p:cNvPicPr>
          <p:nvPr>
            <p:ph sz="quarter" idx="11"/>
          </p:nvPr>
        </p:nvPicPr>
        <p:blipFill>
          <a:blip r:embed="rId2"/>
          <a:stretch>
            <a:fillRect/>
          </a:stretch>
        </p:blipFill>
        <p:spPr>
          <a:xfrm>
            <a:off x="1480705" y="819150"/>
            <a:ext cx="6182590" cy="3886200"/>
          </a:xfrm>
          <a:prstGeom prst="rect">
            <a:avLst/>
          </a:prstGeom>
        </p:spPr>
      </p:pic>
      <p:sp>
        <p:nvSpPr>
          <p:cNvPr id="2" name="Slide Number Placeholder 1">
            <a:extLst>
              <a:ext uri="{FF2B5EF4-FFF2-40B4-BE49-F238E27FC236}">
                <a16:creationId xmlns:a16="http://schemas.microsoft.com/office/drawing/2014/main" id="{7510D494-3D42-A15C-EDC6-D83A96D160F8}"/>
              </a:ext>
            </a:extLst>
          </p:cNvPr>
          <p:cNvSpPr>
            <a:spLocks noGrp="1"/>
          </p:cNvSpPr>
          <p:nvPr>
            <p:ph type="sldNum" sz="quarter" idx="4"/>
          </p:nvPr>
        </p:nvSpPr>
        <p:spPr/>
        <p:txBody>
          <a:bodyPr/>
          <a:lstStyle/>
          <a:p>
            <a:fld id="{3B745311-16E5-4BEF-BFE6-36758A3427EB}" type="slidenum">
              <a:rPr lang="en-US" smtClean="0"/>
              <a:pPr/>
              <a:t>8</a:t>
            </a:fld>
            <a:endParaRPr lang="en-US" dirty="0"/>
          </a:p>
        </p:txBody>
      </p:sp>
    </p:spTree>
    <p:extLst>
      <p:ext uri="{BB962C8B-B14F-4D97-AF65-F5344CB8AC3E}">
        <p14:creationId xmlns:p14="http://schemas.microsoft.com/office/powerpoint/2010/main" val="269098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6782EA-B8C6-CCFC-EE61-62DEEAADF0F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Gaining DESE Applications Access</a:t>
            </a:r>
          </a:p>
        </p:txBody>
      </p:sp>
      <p:sp>
        <p:nvSpPr>
          <p:cNvPr id="3" name="Content Placeholder 2">
            <a:extLst>
              <a:ext uri="{FF2B5EF4-FFF2-40B4-BE49-F238E27FC236}">
                <a16:creationId xmlns:a16="http://schemas.microsoft.com/office/drawing/2014/main" id="{3807102C-0647-7351-1551-16A9B4A1D9D2}"/>
              </a:ext>
            </a:extLst>
          </p:cNvPr>
          <p:cNvSpPr>
            <a:spLocks noGrp="1"/>
          </p:cNvSpPr>
          <p:nvPr>
            <p:ph sz="quarter" idx="11"/>
          </p:nvPr>
        </p:nvSpPr>
        <p:spPr>
          <a:xfrm>
            <a:off x="152400" y="819150"/>
            <a:ext cx="8686800" cy="1066800"/>
          </a:xfrm>
        </p:spPr>
        <p:txBody>
          <a:bodyPr>
            <a:normAutofit fontScale="77500" lnSpcReduction="20000"/>
          </a:bodyPr>
          <a:lstStyle/>
          <a:p>
            <a:r>
              <a:rPr lang="en-US" spc="-10" dirty="0">
                <a:cs typeface="Times New Roman" panose="02020603050405020304" pitchFamily="18" charset="0"/>
              </a:rPr>
              <a:t>you have not had previous access to DESE Applications, you will need to request it before you can use IMACS 2.0. Your district’s User Manager grants this access</a:t>
            </a:r>
            <a:r>
              <a:rPr lang="en-US" spc="-40" dirty="0">
                <a:cs typeface="Times New Roman" panose="02020603050405020304" pitchFamily="18" charset="0"/>
              </a:rPr>
              <a:t>.</a:t>
            </a:r>
            <a:endParaRPr lang="en-US" dirty="0"/>
          </a:p>
        </p:txBody>
      </p:sp>
      <p:pic>
        <p:nvPicPr>
          <p:cNvPr id="7" name="Picture 6" descr="Screenshot of the page that opens when DESE Application Sign-In is clicked.&#10;This page is where you sign into the secured web applications.">
            <a:extLst>
              <a:ext uri="{FF2B5EF4-FFF2-40B4-BE49-F238E27FC236}">
                <a16:creationId xmlns:a16="http://schemas.microsoft.com/office/drawing/2014/main" id="{5B271A06-E943-FE48-468E-9F8B7C0F7ED8}"/>
              </a:ext>
            </a:extLst>
          </p:cNvPr>
          <p:cNvPicPr>
            <a:picLocks noChangeAspect="1"/>
          </p:cNvPicPr>
          <p:nvPr/>
        </p:nvPicPr>
        <p:blipFill>
          <a:blip r:embed="rId2"/>
          <a:stretch>
            <a:fillRect/>
          </a:stretch>
        </p:blipFill>
        <p:spPr>
          <a:xfrm>
            <a:off x="1524000" y="1909933"/>
            <a:ext cx="5867400" cy="3204748"/>
          </a:xfrm>
          <a:prstGeom prst="rect">
            <a:avLst/>
          </a:prstGeom>
        </p:spPr>
      </p:pic>
    </p:spTree>
    <p:extLst>
      <p:ext uri="{BB962C8B-B14F-4D97-AF65-F5344CB8AC3E}">
        <p14:creationId xmlns:p14="http://schemas.microsoft.com/office/powerpoint/2010/main" val="439288800"/>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150</TotalTime>
  <Words>6573</Words>
  <Application>Microsoft Office PowerPoint</Application>
  <PresentationFormat>On-screen Show (16:9)</PresentationFormat>
  <Paragraphs>460</Paragraphs>
  <Slides>62</Slides>
  <Notes>38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62</vt:i4>
      </vt:variant>
    </vt:vector>
  </HeadingPairs>
  <TitlesOfParts>
    <vt:vector size="72" baseType="lpstr">
      <vt:lpstr>Arial</vt:lpstr>
      <vt:lpstr>Calibri</vt:lpstr>
      <vt:lpstr>Cambria</vt:lpstr>
      <vt:lpstr>Courier New</vt:lpstr>
      <vt:lpstr>Times New Roman</vt:lpstr>
      <vt:lpstr>Wingdings</vt:lpstr>
      <vt:lpstr>DESE Title Slides</vt:lpstr>
      <vt:lpstr>DESE Content Slides</vt:lpstr>
      <vt:lpstr>DESE Section Dividers</vt:lpstr>
      <vt:lpstr>DESE Closing Slides</vt:lpstr>
      <vt:lpstr>SPECIAL EDUCATION COMPLIANCE   TIERED MONITORING  SELF-ASSESSMENT YEAR  IMACS TRAINING &amp; GUIDANCE Cohort 2</vt:lpstr>
      <vt:lpstr>2</vt:lpstr>
      <vt:lpstr>Parent Special Education Survey</vt:lpstr>
      <vt:lpstr>Parent Survey Helpful Hints</vt:lpstr>
      <vt:lpstr>Special Education Survey Questions</vt:lpstr>
      <vt:lpstr>Features in IMACS 2.0 </vt:lpstr>
      <vt:lpstr>Features in IMACS 2.0</vt:lpstr>
      <vt:lpstr>How to Find IMACS 2.0</vt:lpstr>
      <vt:lpstr>Gaining DESE Applications Access</vt:lpstr>
      <vt:lpstr>Access to IMACS 2.0</vt:lpstr>
      <vt:lpstr>Logging into IMACS 2.0</vt:lpstr>
      <vt:lpstr>After Logging In: Menu</vt:lpstr>
      <vt:lpstr>IMACS Monitoring School Year</vt:lpstr>
      <vt:lpstr>Local Education Agency Home Page in IMACS 2.0</vt:lpstr>
      <vt:lpstr>Monitoring Process</vt:lpstr>
      <vt:lpstr>Assignments List</vt:lpstr>
      <vt:lpstr>Assignments List, Continued</vt:lpstr>
      <vt:lpstr>Assignments List, Continued 2</vt:lpstr>
      <vt:lpstr>Assignments List, Continued 3 </vt:lpstr>
      <vt:lpstr>Assignments List, Continued 4 </vt:lpstr>
      <vt:lpstr>Locating Correspondence</vt:lpstr>
      <vt:lpstr>Local Education Agency Contact Information</vt:lpstr>
      <vt:lpstr>Locating Individual Correspondence</vt:lpstr>
      <vt:lpstr>Student File Review Summary Page</vt:lpstr>
      <vt:lpstr>Student File Review Summary Page </vt:lpstr>
      <vt:lpstr>Student File Review Summary Page Continued </vt:lpstr>
      <vt:lpstr>Adding New Student Reviews Individually </vt:lpstr>
      <vt:lpstr>Importing Data from CSV file </vt:lpstr>
      <vt:lpstr>IMACS 2.0 Student Information Upload for Student File Review</vt:lpstr>
      <vt:lpstr>Importing Student Data for Student File Review</vt:lpstr>
      <vt:lpstr>After the district has answered the individual indicators under each individual student on the Student File Review List, the district will need to submit the file reviews. Complete the review and submit no later than  February 1, 2025. </vt:lpstr>
      <vt:lpstr>Uploading Documentation for the Desk Review</vt:lpstr>
      <vt:lpstr>Uploading Documentation</vt:lpstr>
      <vt:lpstr>IMACS 2.0 Checklist Guidance for File Review Uploads</vt:lpstr>
      <vt:lpstr>Creating a zip file</vt:lpstr>
      <vt:lpstr>Helpful Hints for Uploading of Documents</vt:lpstr>
      <vt:lpstr>Upload Quality</vt:lpstr>
      <vt:lpstr>Documentation Request Status</vt:lpstr>
      <vt:lpstr>Initial Evaluations Timelines Submission</vt:lpstr>
      <vt:lpstr>Patterns of instruction do not extend a timeline. For example: Virtual Schooling—Students attending school virtually are counted as in attendance for reporting and funding purposes. So, it is paradoxical to say a child is attending school but is unavailable for testing.  4-day School Week – weekends are longer, but still count in the 60 calendar day timeline. </vt:lpstr>
      <vt:lpstr>Timeline Exceptions </vt:lpstr>
      <vt:lpstr>Initial Evaluation Timelines Summary Page</vt:lpstr>
      <vt:lpstr>Initial Evaluation Timelines Summary</vt:lpstr>
      <vt:lpstr>Adding New Student Timeline Data Individually </vt:lpstr>
      <vt:lpstr>Importing Data from CSV file  </vt:lpstr>
      <vt:lpstr>Importing Student Data for Initial Evaluation Timelines</vt:lpstr>
      <vt:lpstr>Submitting Initial Evaluation Reviews</vt:lpstr>
      <vt:lpstr>Timeline submissions due May 15, 2025. Part C to Part B Transition Include all students referred from Part C whose referral date falls within the data collection period and whose 3rd birthday is prior to April 30, 2024. For C to B transition students who were evaluated between these dates they should be included in the initial evaluation timelines  Data collection for timelines will cover the period beginning July 1, 2024 and ending  April 30, 2025</vt:lpstr>
      <vt:lpstr>C to B Transition Summary Page</vt:lpstr>
      <vt:lpstr>C to B Transition Summary</vt:lpstr>
      <vt:lpstr>C to B Transition Review</vt:lpstr>
      <vt:lpstr>The Individual education program is not in place by the 3rd birthday</vt:lpstr>
      <vt:lpstr>Importing Data from CSV File   </vt:lpstr>
      <vt:lpstr>Importing Student Data for C to B Transition Timelines</vt:lpstr>
      <vt:lpstr>Submitting the C to B Transition Review</vt:lpstr>
      <vt:lpstr>Self-Assessment Completed</vt:lpstr>
      <vt:lpstr>Reminders</vt:lpstr>
      <vt:lpstr>Common Issues</vt:lpstr>
      <vt:lpstr>Compliance Consultants</vt:lpstr>
      <vt:lpstr>Helpful links for Tiered Monitoring and IMACS </vt:lpstr>
      <vt:lpstr>Resources</vt:lpstr>
      <vt:lpstr>62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Mote, Hannah</cp:lastModifiedBy>
  <cp:revision>55</cp:revision>
  <dcterms:created xsi:type="dcterms:W3CDTF">2024-10-16T13:34:03Z</dcterms:created>
  <dcterms:modified xsi:type="dcterms:W3CDTF">2024-11-07T18:49:27Z</dcterms:modified>
</cp:coreProperties>
</file>