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8" r:id="rId2"/>
    <p:sldMasterId id="2147483665" r:id="rId3"/>
    <p:sldMasterId id="2147483670" r:id="rId4"/>
  </p:sldMasterIdLst>
  <p:notesMasterIdLst>
    <p:notesMasterId r:id="rId46"/>
  </p:notesMasterIdLst>
  <p:sldIdLst>
    <p:sldId id="256" r:id="rId5"/>
    <p:sldId id="257" r:id="rId6"/>
    <p:sldId id="296" r:id="rId7"/>
    <p:sldId id="297" r:id="rId8"/>
    <p:sldId id="298" r:id="rId9"/>
    <p:sldId id="295" r:id="rId10"/>
    <p:sldId id="269" r:id="rId11"/>
    <p:sldId id="270" r:id="rId12"/>
    <p:sldId id="271" r:id="rId13"/>
    <p:sldId id="273" r:id="rId14"/>
    <p:sldId id="308" r:id="rId15"/>
    <p:sldId id="285" r:id="rId16"/>
    <p:sldId id="299" r:id="rId17"/>
    <p:sldId id="278" r:id="rId18"/>
    <p:sldId id="258" r:id="rId19"/>
    <p:sldId id="302" r:id="rId20"/>
    <p:sldId id="300" r:id="rId21"/>
    <p:sldId id="272" r:id="rId22"/>
    <p:sldId id="260" r:id="rId23"/>
    <p:sldId id="262" r:id="rId24"/>
    <p:sldId id="304" r:id="rId25"/>
    <p:sldId id="264" r:id="rId26"/>
    <p:sldId id="263" r:id="rId27"/>
    <p:sldId id="305" r:id="rId28"/>
    <p:sldId id="289" r:id="rId29"/>
    <p:sldId id="301" r:id="rId30"/>
    <p:sldId id="275" r:id="rId31"/>
    <p:sldId id="290" r:id="rId32"/>
    <p:sldId id="282" r:id="rId33"/>
    <p:sldId id="283" r:id="rId34"/>
    <p:sldId id="259" r:id="rId35"/>
    <p:sldId id="265" r:id="rId36"/>
    <p:sldId id="277" r:id="rId37"/>
    <p:sldId id="279" r:id="rId38"/>
    <p:sldId id="281" r:id="rId39"/>
    <p:sldId id="287" r:id="rId40"/>
    <p:sldId id="292" r:id="rId41"/>
    <p:sldId id="307" r:id="rId42"/>
    <p:sldId id="310" r:id="rId43"/>
    <p:sldId id="309" r:id="rId44"/>
    <p:sldId id="293"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0SU4fQLC5JplQKWATSMGGdymoQ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4F6CB0-87A2-49FE-9296-B3928ED92A92}">
  <a:tblStyle styleId="{454F6CB0-87A2-49FE-9296-B3928ED92A9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D"/>
          </a:solidFill>
        </a:fill>
      </a:tcStyle>
    </a:wholeTbl>
    <a:band1H>
      <a:tcTxStyle/>
      <a:tcStyle>
        <a:tcBdr/>
        <a:fill>
          <a:solidFill>
            <a:srgbClr val="CACEDA"/>
          </a:solidFill>
        </a:fill>
      </a:tcStyle>
    </a:band1H>
    <a:band2H>
      <a:tcTxStyle/>
      <a:tcStyle>
        <a:tcBdr/>
      </a:tcStyle>
    </a:band2H>
    <a:band1V>
      <a:tcTxStyle/>
      <a:tcStyle>
        <a:tcBdr/>
        <a:fill>
          <a:solidFill>
            <a:srgbClr val="CACED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71563" autoAdjust="0"/>
  </p:normalViewPr>
  <p:slideViewPr>
    <p:cSldViewPr snapToGrid="0">
      <p:cViewPr varScale="1">
        <p:scale>
          <a:sx n="107" d="100"/>
          <a:sy n="107" d="100"/>
        </p:scale>
        <p:origin x="1332" y="132"/>
      </p:cViewPr>
      <p:guideLst>
        <p:guide orient="horz" pos="1620"/>
        <p:guide pos="2880"/>
      </p:guideLst>
    </p:cSldViewPr>
  </p:slideViewPr>
  <p:outlineViewPr>
    <p:cViewPr>
      <p:scale>
        <a:sx n="33" d="100"/>
        <a:sy n="33" d="100"/>
      </p:scale>
      <p:origin x="0" y="-336"/>
    </p:cViewPr>
  </p:outlineViewPr>
  <p:notesTextViewPr>
    <p:cViewPr>
      <p:scale>
        <a:sx n="1" d="1"/>
        <a:sy n="1" d="1"/>
      </p:scale>
      <p:origin x="0" y="0"/>
    </p:cViewPr>
  </p:notesTextViewPr>
  <p:sorterViewPr>
    <p:cViewPr>
      <p:scale>
        <a:sx n="100" d="100"/>
        <a:sy n="100" d="100"/>
      </p:scale>
      <p:origin x="0" y="-2928"/>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ese.mo.gov/media/pdf/regulation-iv-fapeieplre-2023" TargetMode="External"/><Relationship Id="rId7" Type="http://schemas.openxmlformats.org/officeDocument/2006/relationships/hyperlink" Target="http://dese.mo.gov"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dese.mo.gov/special-education/compliance/procedural-safeguards" TargetMode="External"/><Relationship Id="rId5" Type="http://schemas.openxmlformats.org/officeDocument/2006/relationships/hyperlink" Target="https://sites.ed.gov/idea/regs/b/e/300.503" TargetMode="External"/><Relationship Id="rId4" Type="http://schemas.openxmlformats.org/officeDocument/2006/relationships/hyperlink" Target="https://dese.mo.gov/media/pdf/regulation-v-procedural-safeguardsdiscipline-202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ese.mo.gov/special-education/due-processchild-complain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info@missouriparentsact.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tes.ed.gov/ide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ese.mo.gov/media/pdf/missouri-state-plan-special-education-part-b-202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057af6bd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1057af6bd2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31057af6bd2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https://dese.mo.gov/special-education/compliance/special-education-forms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IDEA does not address if a parent wants to revoke only a specific service. There should be an IEP team meeting to discuss the need for the service and the decision documented in a Prior Written Notice.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 the parent know they are losing part or all of the rights to reevaluations, accommodations, modifications, disciplinary protections, and would only receive support and instruction from the general education teacher.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Ensure the parent has received a prior written notice before you stop providing special education services.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Consider if a 504 can address the needs and benefit the students’ right to FAPE?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867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first transition planning meeting should take longer than most IEP meetings.</a:t>
            </a:r>
          </a:p>
          <a:p>
            <a:pPr marL="0" lvl="0" indent="0" algn="l" rtl="0">
              <a:spcBef>
                <a:spcPts val="0"/>
              </a:spcBef>
              <a:spcAft>
                <a:spcPts val="0"/>
              </a:spcAft>
              <a:buNone/>
            </a:pPr>
            <a:endParaRPr dirty="0"/>
          </a:p>
          <a:p>
            <a:pPr marL="0" lvl="0" indent="0" algn="l" rtl="0">
              <a:spcBef>
                <a:spcPts val="0"/>
              </a:spcBef>
              <a:spcAft>
                <a:spcPts val="0"/>
              </a:spcAft>
              <a:buNone/>
            </a:pPr>
            <a:r>
              <a:rPr lang="en-US" dirty="0"/>
              <a:t>Please use the questions on form C and dig deeper when needed. This is an important time to slow down and explain to parents what this section of Form C means and why they need to be involved in helping the student reach post-secondary goals.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At each IEP meeting when discussing transition planning, inform the parent of the expected graduation year. The form has this as a specific location to ensure the team discusses graduation. Our department receives phone calls about this topic every year.</a:t>
            </a:r>
          </a:p>
          <a:p>
            <a:pPr marL="0" lvl="0" indent="0" algn="l" rtl="0">
              <a:spcBef>
                <a:spcPts val="0"/>
              </a:spcBef>
              <a:spcAft>
                <a:spcPts val="0"/>
              </a:spcAft>
              <a:buNone/>
            </a:pPr>
            <a:endParaRPr dirty="0"/>
          </a:p>
          <a:p>
            <a:pPr marL="0" lvl="0" indent="0" algn="l" rtl="0">
              <a:spcBef>
                <a:spcPts val="0"/>
              </a:spcBef>
              <a:spcAft>
                <a:spcPts val="0"/>
              </a:spcAft>
              <a:buNone/>
            </a:pPr>
            <a:r>
              <a:rPr lang="en-US" dirty="0"/>
              <a:t>To keep parents involved in the IEP process, ensure the parent is frequently informed of age of majority. This process should be done as soon as possible. We have model forms on our website that can help you notify the parent.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a2637062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da2637062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31520" indent="-571500"/>
            <a:r>
              <a:rPr lang="en-US" sz="1200" dirty="0">
                <a:solidFill>
                  <a:schemeClr val="bg1"/>
                </a:solidFill>
              </a:rPr>
              <a:t>When are we communicating? </a:t>
            </a:r>
            <a:r>
              <a:rPr lang="en-US" sz="3600" dirty="0"/>
              <a:t>According to IDEA and SP, parents should be involved in every step of the special education process. This means that LEAs should have frequent and regular communication with the parent. Including any time the parent has a concern about their student. </a:t>
            </a:r>
            <a:r>
              <a:rPr lang="en-US" dirty="0"/>
              <a:t>Parent concerns may include items not directly addressed in the IEP such as bullying or safety concerns, social concerns, new concerns that could be added to the IEP.</a:t>
            </a:r>
            <a:endParaRPr dirty="0"/>
          </a:p>
        </p:txBody>
      </p:sp>
      <p:sp>
        <p:nvSpPr>
          <p:cNvPr id="148" name="Google Shape;148;g30da2637062_6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13</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338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0df76117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0df76117e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rgbClr val="3D4551"/>
                </a:solidFill>
              </a:rPr>
              <a:t>Federal laws including Title IV(4) and Title VI(6) of the Civil Rights Act of 1964, Title IX(9) of the Education Amendments of 1972, Section 504 of the Rehabilitation Act of 1973, Titles II(2) and III(3) of the Americans with Disabilities Act, and Individuals with Disabilities Education Act (IDEA) all address bullying.</a:t>
            </a:r>
            <a:endParaRPr sz="1100" dirty="0">
              <a:solidFill>
                <a:srgbClr val="3D4551"/>
              </a:solidFill>
            </a:endParaRPr>
          </a:p>
          <a:p>
            <a:pPr marL="0" lvl="0" indent="0" algn="l" rtl="0">
              <a:spcBef>
                <a:spcPts val="0"/>
              </a:spcBef>
              <a:spcAft>
                <a:spcPts val="0"/>
              </a:spcAft>
              <a:buNone/>
            </a:pPr>
            <a:endParaRPr sz="1350" dirty="0">
              <a:solidFill>
                <a:srgbClr val="3D4551"/>
              </a:solidFill>
              <a:highlight>
                <a:srgbClr val="F7FAFE"/>
              </a:highlight>
              <a:latin typeface="Calibri" panose="020F0502020204030204" pitchFamily="34" charset="0"/>
              <a:ea typeface="Arial"/>
              <a:cs typeface="Calibri" panose="020F0502020204030204" pitchFamily="34" charset="0"/>
              <a:sym typeface="Arial"/>
            </a:endParaRPr>
          </a:p>
        </p:txBody>
      </p:sp>
      <p:sp>
        <p:nvSpPr>
          <p:cNvPr id="269" name="Google Shape;269;g30df76117e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a2637062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da2637062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nSpc>
                <a:spcPct val="115000"/>
              </a:lnSpc>
              <a:spcBef>
                <a:spcPts val="0"/>
              </a:spcBef>
              <a:spcAft>
                <a:spcPts val="1000"/>
              </a:spcAft>
              <a:buFont typeface="Arial" panose="020B0604020202020204" pitchFamily="34" charset="0"/>
              <a:buNone/>
              <a:tabLst>
                <a:tab pos="457200" algn="l"/>
              </a:tabLst>
            </a:pPr>
            <a:r>
              <a:rPr lang="en-US" dirty="0"/>
              <a:t>Why should we communicate with the parent?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Because it is a requirement</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Because the parent is an equally important member of the IEP team, and their input is valuable</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Because LEAs should want parents to be well informed about their student</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To promote mutual trust and respect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Because a positive relationship with the parent benefits the student</a:t>
            </a:r>
          </a:p>
          <a:p>
            <a:pPr marL="0" lvl="0" indent="0" algn="l" rtl="0">
              <a:spcBef>
                <a:spcPts val="0"/>
              </a:spcBef>
              <a:spcAft>
                <a:spcPts val="0"/>
              </a:spcAft>
              <a:buNone/>
            </a:pPr>
            <a:endParaRPr dirty="0"/>
          </a:p>
        </p:txBody>
      </p:sp>
      <p:sp>
        <p:nvSpPr>
          <p:cNvPr id="148" name="Google Shape;148;g30da2637062_6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a2637062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da2637062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How do we communicate with the parent? </a:t>
            </a:r>
            <a:r>
              <a:rPr lang="en-US" sz="1200" dirty="0">
                <a:solidFill>
                  <a:schemeClr val="dk1"/>
                </a:solidFill>
                <a:highlight>
                  <a:srgbClr val="FFFFFF"/>
                </a:highlight>
                <a:latin typeface="Calibri"/>
                <a:ea typeface="Calibri"/>
                <a:cs typeface="Calibri"/>
                <a:sym typeface="Calibri"/>
              </a:rPr>
              <a:t>The State Plan repeatedly states that the student’s and family’s “native language” are to be taken into consideration and accommodated when providing documents, holding Individualized Education Program (IEP) meetings, and communicating with the parent and student.</a:t>
            </a:r>
            <a:r>
              <a:rPr lang="en-US" sz="1000" dirty="0">
                <a:solidFill>
                  <a:schemeClr val="dk1"/>
                </a:solidFill>
                <a:highlight>
                  <a:srgbClr val="FFFFFF"/>
                </a:highlight>
                <a:latin typeface="Calibri"/>
                <a:ea typeface="Calibri"/>
                <a:cs typeface="Calibri"/>
                <a:sym typeface="Calibri"/>
              </a:rPr>
              <a:t> </a:t>
            </a:r>
            <a:endParaRPr lang="en-US" dirty="0"/>
          </a:p>
          <a:p>
            <a:pPr marL="0" lvl="0" indent="0" algn="l" rtl="0">
              <a:spcBef>
                <a:spcPts val="0"/>
              </a:spcBef>
              <a:spcAft>
                <a:spcPts val="0"/>
              </a:spcAft>
              <a:buNone/>
            </a:pPr>
            <a:endParaRPr dirty="0"/>
          </a:p>
        </p:txBody>
      </p:sp>
      <p:sp>
        <p:nvSpPr>
          <p:cNvPr id="148" name="Google Shape;148;g30da2637062_6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16</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5709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a2637062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da2637062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highlight>
                  <a:srgbClr val="FFFFFF"/>
                </a:highlight>
                <a:latin typeface="Calibri"/>
                <a:ea typeface="Calibri"/>
                <a:cs typeface="Calibri"/>
                <a:sym typeface="Calibri"/>
              </a:rPr>
              <a:t>This includes </a:t>
            </a:r>
            <a:r>
              <a:rPr lang="en-US" sz="1200" b="1" dirty="0">
                <a:solidFill>
                  <a:schemeClr val="dk2"/>
                </a:solidFill>
                <a:highlight>
                  <a:srgbClr val="FFFFFF"/>
                </a:highlight>
                <a:latin typeface="Calibri"/>
                <a:ea typeface="Calibri"/>
                <a:cs typeface="Calibri"/>
                <a:sym typeface="Calibri"/>
              </a:rPr>
              <a:t>providing interpreters</a:t>
            </a:r>
            <a:r>
              <a:rPr lang="en-US" sz="1200" dirty="0">
                <a:solidFill>
                  <a:schemeClr val="dk1"/>
                </a:solidFill>
                <a:highlight>
                  <a:srgbClr val="FFFFFF"/>
                </a:highlight>
                <a:latin typeface="Calibri"/>
                <a:ea typeface="Calibri"/>
                <a:cs typeface="Calibri"/>
                <a:sym typeface="Calibri"/>
              </a:rPr>
              <a:t> (</a:t>
            </a:r>
            <a:r>
              <a:rPr lang="en-US" sz="1200" u="sng" dirty="0">
                <a:solidFill>
                  <a:schemeClr val="hlink"/>
                </a:solidFill>
                <a:highlight>
                  <a:srgbClr val="FFFFFF"/>
                </a:highlight>
                <a:latin typeface="Calibri"/>
                <a:ea typeface="Calibri"/>
                <a:cs typeface="Calibri"/>
                <a:sym typeface="Calibri"/>
                <a:hlinkClick r:id="rId3"/>
              </a:rPr>
              <a:t>SP Regulation IV</a:t>
            </a:r>
            <a:r>
              <a:rPr lang="en-US" sz="1200" dirty="0">
                <a:solidFill>
                  <a:schemeClr val="dk1"/>
                </a:solidFill>
                <a:highlight>
                  <a:srgbClr val="FFFFFF"/>
                </a:highlight>
                <a:latin typeface="Calibri"/>
                <a:ea typeface="Calibri"/>
                <a:cs typeface="Calibri"/>
                <a:sym typeface="Calibri"/>
              </a:rPr>
              <a:t>) and </a:t>
            </a:r>
            <a:r>
              <a:rPr lang="en-US" sz="1200" b="1" dirty="0">
                <a:solidFill>
                  <a:schemeClr val="dk2"/>
                </a:solidFill>
                <a:highlight>
                  <a:srgbClr val="FFFFFF"/>
                </a:highlight>
                <a:latin typeface="Calibri"/>
                <a:ea typeface="Calibri"/>
                <a:cs typeface="Calibri"/>
                <a:sym typeface="Calibri"/>
              </a:rPr>
              <a:t>translated documents</a:t>
            </a:r>
            <a:r>
              <a:rPr lang="en-US" sz="1200" dirty="0">
                <a:solidFill>
                  <a:schemeClr val="dk1"/>
                </a:solidFill>
                <a:highlight>
                  <a:srgbClr val="FFFFFF"/>
                </a:highlight>
                <a:latin typeface="Calibri"/>
                <a:ea typeface="Calibri"/>
                <a:cs typeface="Calibri"/>
                <a:sym typeface="Calibri"/>
              </a:rPr>
              <a:t> (</a:t>
            </a:r>
            <a:r>
              <a:rPr lang="en-US" sz="1200" u="sng" dirty="0">
                <a:solidFill>
                  <a:schemeClr val="hlink"/>
                </a:solidFill>
                <a:highlight>
                  <a:srgbClr val="FFFFFF"/>
                </a:highlight>
                <a:latin typeface="Calibri"/>
                <a:ea typeface="Calibri"/>
                <a:cs typeface="Calibri"/>
                <a:sym typeface="Calibri"/>
                <a:hlinkClick r:id="rId4"/>
              </a:rPr>
              <a:t>SP Regulation V</a:t>
            </a:r>
            <a:r>
              <a:rPr lang="en-US" sz="1200" dirty="0">
                <a:solidFill>
                  <a:schemeClr val="dk1"/>
                </a:solidFill>
                <a:highlight>
                  <a:srgbClr val="FFFFFF"/>
                </a:highlight>
                <a:latin typeface="Calibri"/>
                <a:ea typeface="Calibri"/>
                <a:cs typeface="Calibri"/>
                <a:sym typeface="Calibri"/>
              </a:rPr>
              <a:t>, </a:t>
            </a:r>
            <a:r>
              <a:rPr lang="en-US" sz="1200" u="sng" dirty="0">
                <a:solidFill>
                  <a:schemeClr val="hlink"/>
                </a:solidFill>
                <a:highlight>
                  <a:srgbClr val="FFFFFF"/>
                </a:highlight>
                <a:latin typeface="Calibri"/>
                <a:ea typeface="Calibri"/>
                <a:cs typeface="Calibri"/>
                <a:sym typeface="Calibri"/>
                <a:hlinkClick r:id="rId5"/>
              </a:rPr>
              <a:t>IDEA 34 CFR 300.503</a:t>
            </a:r>
            <a:r>
              <a:rPr lang="en-US" sz="1200" dirty="0">
                <a:solidFill>
                  <a:schemeClr val="dk1"/>
                </a:solidFill>
                <a:highlight>
                  <a:srgbClr val="FFFFFF"/>
                </a:highlight>
                <a:latin typeface="Calibri"/>
                <a:ea typeface="Calibri"/>
                <a:cs typeface="Calibri"/>
                <a:sym typeface="Calibri"/>
              </a:rPr>
              <a:t>). DESE provides the Parents’ Bill of Rights and </a:t>
            </a:r>
            <a:r>
              <a:rPr lang="en-US" sz="1200" u="sng" dirty="0">
                <a:solidFill>
                  <a:schemeClr val="hlink"/>
                </a:solidFill>
                <a:highlight>
                  <a:srgbClr val="FFFFFF"/>
                </a:highlight>
                <a:latin typeface="Calibri"/>
                <a:ea typeface="Calibri"/>
                <a:cs typeface="Calibri"/>
                <a:sym typeface="Calibri"/>
                <a:hlinkClick r:id="rId6"/>
              </a:rPr>
              <a:t>Procedural Safeguards</a:t>
            </a:r>
            <a:r>
              <a:rPr lang="en-US" sz="1200" dirty="0">
                <a:solidFill>
                  <a:schemeClr val="dk1"/>
                </a:solidFill>
                <a:highlight>
                  <a:srgbClr val="FFFFFF"/>
                </a:highlight>
                <a:latin typeface="Calibri"/>
                <a:ea typeface="Calibri"/>
                <a:cs typeface="Calibri"/>
                <a:sym typeface="Calibri"/>
              </a:rPr>
              <a:t> translated into forty languages on </a:t>
            </a:r>
            <a:r>
              <a:rPr lang="en-US" sz="1200" u="sng" dirty="0">
                <a:solidFill>
                  <a:schemeClr val="hlink"/>
                </a:solidFill>
                <a:highlight>
                  <a:srgbClr val="FFFFFF"/>
                </a:highlight>
                <a:latin typeface="Calibri"/>
                <a:ea typeface="Calibri"/>
                <a:cs typeface="Calibri"/>
                <a:sym typeface="Calibri"/>
                <a:hlinkClick r:id="rId7"/>
              </a:rPr>
              <a:t>DESE.mo.gov</a:t>
            </a:r>
            <a:r>
              <a:rPr lang="en-US" sz="1200" dirty="0">
                <a:solidFill>
                  <a:schemeClr val="dk1"/>
                </a:solidFill>
                <a:highlight>
                  <a:srgbClr val="FFFFFF"/>
                </a:highlight>
                <a:latin typeface="Calibri"/>
                <a:ea typeface="Calibri"/>
                <a:cs typeface="Calibri"/>
                <a:sym typeface="Calibri"/>
              </a:rPr>
              <a:t> or by calling 573-751-0699.</a:t>
            </a:r>
          </a:p>
        </p:txBody>
      </p:sp>
      <p:sp>
        <p:nvSpPr>
          <p:cNvPr id="148" name="Google Shape;148;g30da2637062_6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17</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2378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information on “Reasonable Effort” see the state plan regulation 5. You should be using all forms of communication available when the normal form of communication you use with the parent is not yielding a response. One attempt at communication or one type of communication is not enough. Make sure as you make these attempts to communicate that you are open to hearing why they are not responding. What barriers are being created by an action proposed or refused?</a:t>
            </a:r>
            <a:endParaRPr dirty="0"/>
          </a:p>
        </p:txBody>
      </p:sp>
      <p:sp>
        <p:nvSpPr>
          <p:cNvPr id="234" name="Google Shape;2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018dc898d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018dc898de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Building mutual trust with a parent should start well before the IEP process and continue throughout the process. Everyone's goal should be to keep the student in the least restrictive environment based on their needs.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Before we even consider special education services, we need to help general education administrators and staff relay to parents what the grade level expectations are and where the student falls within those expectations.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Next, the staff who are implementing interventions should explain the district’s intervention processes and the next steps when those interventions are not working or showing expected progress. Reassure the parent that the use of interventions are in the best interest of the student. </a:t>
            </a: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t>When you get to the discussion of special education referrals and eligibility, each IEP model form includes plenty of prompts as to what to include or say when looking for parent input. These prompts are not only for compliance with IDEA but help teams communicate effectively. Do not send a form or document to a parent without letting them know the purpose of it. Administrators or special education administrators need to review each IEP form with new special education staff, so they know the expectations of parent involvement in each step. </a:t>
            </a:r>
            <a:endParaRPr dirty="0"/>
          </a:p>
        </p:txBody>
      </p:sp>
      <p:sp>
        <p:nvSpPr>
          <p:cNvPr id="162" name="Google Shape;162;g3018dc898de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19</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you send a meeting notice, contact the parent and find a mutually agreed-upon time and place. Ensure you clarify whether the meeting will be held virtually or in person. This meeting notice should be sent 10 days or more before the meeting.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 list of participants allows the parent to be prepared to talk to specific individuals or ask for specific individuals to be invited.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Draft documentation, while not required, will allow the parent to review and create a list of questions prior to the meeting. This way, if the parent has any concerns prior to the meeting, the district can be prepared to address them. If your district sends draft documents, they must be clearly labeled as a draft. Using a clear statement in the form of an email or letter will help the parent understand that this is a draft and not a predetermined decision.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a2637062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da2637062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t>Be sure to ask provoking questions to get to know the parent and their needs. </a:t>
            </a:r>
            <a:r>
              <a:rPr lang="en-US" sz="9600" dirty="0">
                <a:solidFill>
                  <a:srgbClr val="004B8D"/>
                </a:solidFill>
              </a:rPr>
              <a:t>What are the parent’s work hours? Who is in the home? Where do they work? </a:t>
            </a:r>
            <a:r>
              <a:rPr lang="en-US" sz="9600" dirty="0">
                <a:highlight>
                  <a:srgbClr val="FFFFFF"/>
                </a:highlight>
              </a:rPr>
              <a:t>What is the economic situation in the home? Should you provide </a:t>
            </a:r>
            <a:r>
              <a:rPr lang="en-US" sz="9600" b="1" dirty="0">
                <a:solidFill>
                  <a:schemeClr val="dk2"/>
                </a:solidFill>
                <a:highlight>
                  <a:srgbClr val="FFFFFF"/>
                </a:highlight>
              </a:rPr>
              <a:t>alternative IEP meeting hours</a:t>
            </a:r>
            <a:r>
              <a:rPr lang="en-US" sz="9600" dirty="0">
                <a:highlight>
                  <a:srgbClr val="FFFFFF"/>
                </a:highlight>
              </a:rPr>
              <a:t>? Could you </a:t>
            </a:r>
            <a:r>
              <a:rPr lang="en-US" sz="9600" b="1" dirty="0">
                <a:solidFill>
                  <a:schemeClr val="dk2"/>
                </a:solidFill>
                <a:highlight>
                  <a:srgbClr val="FFFFFF"/>
                </a:highlight>
              </a:rPr>
              <a:t>offer transportation</a:t>
            </a:r>
            <a:r>
              <a:rPr lang="en-US" sz="9600" dirty="0">
                <a:highlight>
                  <a:srgbClr val="FFFFFF"/>
                </a:highlight>
              </a:rPr>
              <a:t> to the meetings? Do they have any questions about the process? </a:t>
            </a:r>
          </a:p>
          <a:p>
            <a:pPr marL="0" lvl="0" indent="0" algn="l" rtl="0">
              <a:spcBef>
                <a:spcPts val="0"/>
              </a:spcBef>
              <a:spcAft>
                <a:spcPts val="0"/>
              </a:spcAft>
              <a:buNone/>
            </a:pPr>
            <a:endParaRPr dirty="0"/>
          </a:p>
        </p:txBody>
      </p:sp>
      <p:sp>
        <p:nvSpPr>
          <p:cNvPr id="148" name="Google Shape;148;g30da2637062_6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21</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21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Finding out parents’ communication preferences allows you to know when they are at work and the best way to reach them in an emergency. Please make sure the parents are aware of whom they should bring up concerns to. Create a point person, such as the teacher, but let the parent know the administrator who can be contacted if needed. </a:t>
            </a:r>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Avoid predetermination and making decisions without the parent. </a:t>
            </a:r>
            <a:r>
              <a:rPr lang="en-US" dirty="0"/>
              <a:t>You are proposing a draft IEP. The decisions are made at the IEP meeting.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Using emotional language can be misunderstood, taken the wrong way, or cause tension. Write a script for phone calls or come back to read an email later when emotions are less high. Also, using a meeting checklist or agenda will allow you to focus the meeting on the students needs.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Greeting parents and guests. Let the parents know the procedures and door they will enter for the meeting, such as “You will meet Ms. Sarah at the main office door and will need to provide your ID.”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 only should you greet the parent but also anyone the parent invites to the meeting. This includes guests you didn't expect. You may ask something like “who is with you today?” be sure to explain that you need a release form signed by the parent and have one ready in the meeting room for any meetings as you never know.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you must set time limits for the meeting, have a timekeeper and be upfront that even though you only have a set amount of time to speak that day, you will be willing to set up another meeting if needed.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Districts should have a plan for if things get tense, such as scheduling another meeting or calling for a recess. The administration should be notified ahead of time when a meeting may become heated. Calling for a recess would be a great way to check in and support your staff during the heated meeting.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Always welcome and plan time for questions. The parents may need an explanation of parts of the special education process. Otherwise, parents may do their own research online and be misinformed. </a:t>
            </a:r>
            <a:endParaRPr dirty="0"/>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a2637062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da2637062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hlinkClick r:id="rId3"/>
              </a:rPr>
              <a:t>You may want to consider holding a f</a:t>
            </a:r>
            <a:r>
              <a:rPr lang="en-US" sz="1200" u="sng" dirty="0">
                <a:solidFill>
                  <a:schemeClr val="hlink"/>
                </a:solidFill>
                <a:hlinkClick r:id="rId3"/>
              </a:rPr>
              <a:t>acilitated special education meeting. </a:t>
            </a:r>
            <a:r>
              <a:rPr lang="en-US" sz="1200" dirty="0">
                <a:hlinkClick r:id="rId3"/>
              </a:rPr>
              <a:t> </a:t>
            </a:r>
            <a:r>
              <a:rPr lang="en-US" sz="1200" dirty="0"/>
              <a:t>Facilitated meetings include a trained, neutral facilitator who helps the IEP team communicate openly and effectively in order to reach consensus. A facilitator can be requested for special education meetings such as </a:t>
            </a:r>
            <a:r>
              <a:rPr lang="en-US" sz="1200" b="1" dirty="0">
                <a:solidFill>
                  <a:schemeClr val="dk2"/>
                </a:solidFill>
              </a:rPr>
              <a:t>eligibility determination meetings, review of existing data meetings, and IEP meetings.</a:t>
            </a:r>
            <a:endParaRPr lang="en-US" sz="1200" dirty="0"/>
          </a:p>
          <a:p>
            <a:pPr marL="0" lvl="0" indent="0" algn="l" rtl="0">
              <a:spcBef>
                <a:spcPts val="0"/>
              </a:spcBef>
              <a:spcAft>
                <a:spcPts val="0"/>
              </a:spcAft>
              <a:buNone/>
            </a:pPr>
            <a:endParaRPr dirty="0"/>
          </a:p>
        </p:txBody>
      </p:sp>
      <p:sp>
        <p:nvSpPr>
          <p:cNvPr id="148" name="Google Shape;148;g30da2637062_6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24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6223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12712" lvl="0" indent="0" algn="l" rtl="0">
              <a:spcBef>
                <a:spcPts val="640"/>
              </a:spcBef>
              <a:spcAft>
                <a:spcPts val="0"/>
              </a:spcAft>
              <a:buSzPts val="3200"/>
              <a:buNone/>
            </a:pPr>
            <a:r>
              <a:rPr lang="en-US" dirty="0"/>
              <a:t>Facilitation </a:t>
            </a:r>
          </a:p>
          <a:p>
            <a:pPr marL="457200" lvl="0" indent="-344488" algn="l" rtl="0">
              <a:spcBef>
                <a:spcPts val="640"/>
              </a:spcBef>
              <a:spcAft>
                <a:spcPts val="0"/>
              </a:spcAft>
              <a:buSzPts val="3200"/>
              <a:buChar char="•"/>
            </a:pPr>
            <a:r>
              <a:rPr lang="en-US" sz="1200" dirty="0"/>
              <a:t>Helps guide the student-centered focus of the meeting</a:t>
            </a:r>
          </a:p>
          <a:p>
            <a:pPr marL="457200" lvl="0" indent="-344488" algn="l" rtl="0">
              <a:spcBef>
                <a:spcPts val="640"/>
              </a:spcBef>
              <a:spcAft>
                <a:spcPts val="0"/>
              </a:spcAft>
              <a:buSzPts val="3200"/>
              <a:buChar char="•"/>
            </a:pPr>
            <a:r>
              <a:rPr lang="en-US" sz="1200" dirty="0"/>
              <a:t>Facilitated meetings are voluntary and both parties must agree for it to take place</a:t>
            </a:r>
          </a:p>
          <a:p>
            <a:pPr marL="457200" lvl="0" indent="-344488" algn="l" rtl="0">
              <a:spcBef>
                <a:spcPts val="640"/>
              </a:spcBef>
              <a:spcAft>
                <a:spcPts val="0"/>
              </a:spcAft>
              <a:buSzPts val="3200"/>
              <a:buChar char="•"/>
            </a:pPr>
            <a:r>
              <a:rPr lang="en-US" sz="1200" dirty="0"/>
              <a:t>Offered at no cost to LEAs or families</a:t>
            </a:r>
          </a:p>
          <a:p>
            <a:pPr marL="0" lvl="0" indent="0" algn="l" rtl="0">
              <a:spcBef>
                <a:spcPts val="0"/>
              </a:spcBef>
              <a:spcAft>
                <a:spcPts val="0"/>
              </a:spcAft>
              <a:buNone/>
            </a:pPr>
            <a:endParaRPr dirty="0"/>
          </a:p>
        </p:txBody>
      </p:sp>
      <p:sp>
        <p:nvSpPr>
          <p:cNvPr id="336" name="Google Shape;3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a2637062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da2637062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30da2637062_6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26</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0065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They can help you work with a variety of parents whether they are upset, confused, or vary in culture or language. MPACT has many parent friendly resources to explain special education processes.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MPACT: Monthly webinar series or in person training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u="sng" dirty="0">
                <a:solidFill>
                  <a:schemeClr val="tx1"/>
                </a:solidFill>
                <a:latin typeface="Calibri" panose="020F0502020204030204" pitchFamily="34" charset="0"/>
                <a:cs typeface="Calibri" panose="020F0502020204030204" pitchFamily="34" charset="0"/>
              </a:rPr>
              <a:t>Missouri Parents Act (MPACT)</a:t>
            </a:r>
            <a:r>
              <a:rPr lang="en-US" sz="1200" b="1" dirty="0">
                <a:solidFill>
                  <a:schemeClr val="tx1"/>
                </a:solidFill>
                <a:latin typeface="Calibri" panose="020F0502020204030204" pitchFamily="34" charset="0"/>
                <a:cs typeface="Calibri" panose="020F0502020204030204" pitchFamily="34" charset="0"/>
              </a:rPr>
              <a:t>  </a:t>
            </a:r>
            <a:r>
              <a:rPr lang="en-US" sz="1200" b="1" dirty="0">
                <a:solidFill>
                  <a:srgbClr val="002060"/>
                </a:solidFill>
                <a:latin typeface="Calibri" panose="020F0502020204030204" pitchFamily="34" charset="0"/>
                <a:cs typeface="Calibri" panose="020F0502020204030204" pitchFamily="34" charset="0"/>
              </a:rPr>
              <a:t> </a:t>
            </a:r>
            <a:r>
              <a:rPr lang="en-US" sz="1200" dirty="0">
                <a:solidFill>
                  <a:srgbClr val="002060"/>
                </a:solidFill>
                <a:latin typeface="Calibri" panose="020F0502020204030204" pitchFamily="34" charset="0"/>
                <a:cs typeface="Calibri" panose="020F0502020204030204" pitchFamily="34" charset="0"/>
              </a:rPr>
              <a:t>800.743.7634  </a:t>
            </a:r>
            <a:r>
              <a:rPr lang="en-US" sz="1200" u="sng" dirty="0">
                <a:solidFill>
                  <a:srgbClr val="0000FF"/>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info@missouriparentsact.org</a:t>
            </a:r>
            <a:r>
              <a:rPr lang="en-US" sz="1200" b="1" dirty="0">
                <a:solidFill>
                  <a:srgbClr val="0E101A"/>
                </a:solidFill>
                <a:latin typeface="Calibri" panose="020F0502020204030204" pitchFamily="34" charset="0"/>
                <a:cs typeface="Calibri" panose="020F0502020204030204" pitchFamily="34" charset="0"/>
              </a:rPr>
              <a:t> </a:t>
            </a:r>
          </a:p>
          <a:p>
            <a:pPr marL="0" lvl="0" indent="0" algn="l" rtl="0">
              <a:spcBef>
                <a:spcPts val="0"/>
              </a:spcBef>
              <a:spcAft>
                <a:spcPts val="0"/>
              </a:spcAft>
              <a:buNone/>
            </a:pPr>
            <a:endParaRPr dirty="0"/>
          </a:p>
        </p:txBody>
      </p:sp>
      <p:sp>
        <p:nvSpPr>
          <p:cNvPr id="251" name="Google Shape;2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0da2637062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0da2637062_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30da2637062_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28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4" name="Google Shape;2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a2637062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da2637062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Who is the parent? This may seem like a simple answer but that’s not necessarily true. </a:t>
            </a:r>
            <a:r>
              <a:rPr lang="en-US" sz="1200" dirty="0">
                <a:latin typeface="Calibri" panose="020F0502020204030204" pitchFamily="34" charset="0"/>
                <a:cs typeface="Calibri" panose="020F0502020204030204" pitchFamily="34" charset="0"/>
              </a:rPr>
              <a:t>According to IDEA and SP, “</a:t>
            </a:r>
            <a:r>
              <a:rPr lang="en-US" sz="1200" b="0" i="0" dirty="0">
                <a:effectLst/>
                <a:latin typeface="Calibri" panose="020F0502020204030204" pitchFamily="34" charset="0"/>
                <a:cs typeface="Calibri" panose="020F0502020204030204" pitchFamily="34" charset="0"/>
              </a:rPr>
              <a:t>The term parent means a biological, adoptive, or foster parent of a child or a guardian generally authorized to make educational decisions for the child (but not the State if the child is a ward of the State), a person acting in the place of a biological or adoptive parent (including a grandparent, stepparent, or other relative) with whom the child lives; an individual who is legally responsible for the child’s welfare; or, a surrogate parent who has been appointed.”</a:t>
            </a:r>
            <a:endParaRPr lang="en-US" sz="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148" name="Google Shape;148;g30da2637062_6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3</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9610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Try these different types of ways to get parents involved. You must work to remove barriers and increase parent involvement by providing various methods of engagement. </a:t>
            </a:r>
          </a:p>
          <a:p>
            <a:pPr marL="0" lvl="0" indent="0" algn="l" rtl="0">
              <a:spcBef>
                <a:spcPts val="0"/>
              </a:spcBef>
              <a:spcAft>
                <a:spcPts val="0"/>
              </a:spcAft>
              <a:buNone/>
            </a:pPr>
            <a:endParaRPr dirty="0"/>
          </a:p>
          <a:p>
            <a:pPr marL="0" lvl="0" indent="0" algn="l" rtl="0">
              <a:spcBef>
                <a:spcPts val="0"/>
              </a:spcBef>
              <a:spcAft>
                <a:spcPts val="0"/>
              </a:spcAft>
              <a:buNone/>
            </a:pPr>
            <a:r>
              <a:rPr lang="en-US" dirty="0"/>
              <a:t>Parents will feel involved when they are asked for their input on school decisions, and school districts can learn from the parents when they ask for such input. The special education parent survey provided to districts during the self assessment year of tiered monitoring for special education compliance provides districts with data on the questions asked.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Feed them and they will come! </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018dc898d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018dc898de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Remember, where there is a struggling student there is a struggling parent that needs support. School districts using effective communication will help a struggling parent understand the process.</a:t>
            </a:r>
            <a:endParaRPr dirty="0"/>
          </a:p>
        </p:txBody>
      </p:sp>
      <p:sp>
        <p:nvSpPr>
          <p:cNvPr id="156" name="Google Shape;156;g3018dc898de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31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Take a moment to think, “What do you do here?”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methodology do you have that involves similar teaching styles? Follow an evidence-based methodology. Don’t teach a methodology you are not trained in.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and follow your school policies when the issue involves a policy. Do not make up a policy, as parents will ask, “Where does it say that in the policy?”. </a:t>
            </a:r>
          </a:p>
          <a:p>
            <a:pPr marL="0" lvl="0" indent="0" algn="l" rtl="0">
              <a:spcBef>
                <a:spcPts val="0"/>
              </a:spcBef>
              <a:spcAft>
                <a:spcPts val="0"/>
              </a:spcAft>
              <a:buNone/>
            </a:pPr>
            <a:endParaRPr dirty="0"/>
          </a:p>
          <a:p>
            <a:pPr marL="0" lvl="0" indent="0" algn="l" rtl="0">
              <a:spcBef>
                <a:spcPts val="0"/>
              </a:spcBef>
              <a:spcAft>
                <a:spcPts val="0"/>
              </a:spcAft>
              <a:buNone/>
            </a:pPr>
            <a:r>
              <a:rPr lang="en-US" dirty="0"/>
              <a:t>And, policies can't restrict or discriminate against students with disabilities!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018dc898d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018dc898de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Responses that are not helpful include:</a:t>
            </a:r>
            <a:endParaRPr dirty="0"/>
          </a:p>
          <a:p>
            <a:pPr marL="0" lvl="0" indent="0" algn="l" rtl="0">
              <a:spcBef>
                <a:spcPts val="0"/>
              </a:spcBef>
              <a:spcAft>
                <a:spcPts val="0"/>
              </a:spcAft>
              <a:buNone/>
            </a:pPr>
            <a:r>
              <a:rPr lang="en-US" dirty="0"/>
              <a:t>Well, bring him to school on time.</a:t>
            </a:r>
            <a:endParaRPr dirty="0"/>
          </a:p>
          <a:p>
            <a:pPr marL="0" lvl="0" indent="0" algn="l" rtl="0">
              <a:spcBef>
                <a:spcPts val="0"/>
              </a:spcBef>
              <a:spcAft>
                <a:spcPts val="0"/>
              </a:spcAft>
              <a:buNone/>
            </a:pPr>
            <a:r>
              <a:rPr lang="en-US" dirty="0"/>
              <a:t>I’m not worried about him going to college in second grade!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 more helpful response may include:</a:t>
            </a:r>
            <a:endParaRPr dirty="0"/>
          </a:p>
          <a:p>
            <a:pPr marL="0" lvl="0" indent="0" algn="l" rtl="0">
              <a:spcBef>
                <a:spcPts val="0"/>
              </a:spcBef>
              <a:spcAft>
                <a:spcPts val="0"/>
              </a:spcAft>
              <a:buNone/>
            </a:pPr>
            <a:r>
              <a:rPr lang="en-US" dirty="0"/>
              <a:t>How can we help you ensure your child gets to school on time?</a:t>
            </a:r>
            <a:endParaRPr dirty="0"/>
          </a:p>
          <a:p>
            <a:pPr marL="0" lvl="0" indent="0" algn="l" rtl="0">
              <a:spcBef>
                <a:spcPts val="0"/>
              </a:spcBef>
              <a:spcAft>
                <a:spcPts val="0"/>
              </a:spcAft>
              <a:buNone/>
            </a:pPr>
            <a:r>
              <a:rPr lang="en-US" dirty="0"/>
              <a:t>What resource can the community help you obtain?</a:t>
            </a:r>
            <a:endParaRPr dirty="0"/>
          </a:p>
          <a:p>
            <a:pPr marL="0" lvl="0" indent="0" algn="l" rtl="0">
              <a:spcBef>
                <a:spcPts val="0"/>
              </a:spcBef>
              <a:spcAft>
                <a:spcPts val="0"/>
              </a:spcAft>
              <a:buNone/>
            </a:pPr>
            <a:r>
              <a:rPr lang="en-US" dirty="0"/>
              <a:t>Parents may have barriers to getting their child to school on time, including no transportation, no alarm clocks, child behavior, and work schedule.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76" name="Google Shape;276;g3018dc898de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34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ALWAYS follow district policy.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Do not bring up the specifics of the posts, such as “I saw on Facebook that you don’t think I’m a good teacher.” Focus on their concern so you can rebuild the lost trust. At this point, they trust social media more than the school district staff.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It's a great time to give MPACTs information to the parent and let them know you want a positive relationship, and posting on social media does not promote effective communication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 post is personal or threatening in nature, support your staff. You may need to seek legal advice or action.</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Provide teachers with mentors. These mentors could also serve as second reviewers for written communication. During professional development, have staff participate in mock IEP meetings. When an administrator agrees with staff, they need to be mindful of and uphold the agreement made. </a:t>
            </a:r>
            <a:endParaRPr dirty="0"/>
          </a:p>
        </p:txBody>
      </p:sp>
      <p:sp>
        <p:nvSpPr>
          <p:cNvPr id="324" name="Google Shape;32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4" name="Google Shape;35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0da2637062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0da2637062_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3" name="Google Shape;343;g30da2637062_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38</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5949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0da2637062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0da2637062_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3" name="Google Shape;343;g30da2637062_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39</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279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a2637062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da2637062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is an educational surrogate needed? </a:t>
            </a:r>
            <a:r>
              <a:rPr lang="en-US" sz="1200" b="0" dirty="0">
                <a:solidFill>
                  <a:schemeClr val="bg1"/>
                </a:solidFill>
              </a:rPr>
              <a:t>An educational surrogate is </a:t>
            </a:r>
            <a:r>
              <a:rPr lang="en-US" sz="1200" dirty="0">
                <a:solidFill>
                  <a:schemeClr val="bg1"/>
                </a:solidFill>
              </a:rPr>
              <a:t>needed </a:t>
            </a:r>
            <a:r>
              <a:rPr lang="en-US" sz="1200" u="sng" dirty="0">
                <a:solidFill>
                  <a:schemeClr val="bg1"/>
                </a:solidFill>
              </a:rPr>
              <a:t>ONLY</a:t>
            </a:r>
            <a:r>
              <a:rPr lang="en-US" sz="1200" b="0" dirty="0">
                <a:solidFill>
                  <a:schemeClr val="bg1"/>
                </a:solidFill>
              </a:rPr>
              <a:t> when</a:t>
            </a:r>
            <a:r>
              <a:rPr lang="en-US" sz="1200" dirty="0">
                <a:solidFill>
                  <a:schemeClr val="bg1"/>
                </a:solidFill>
              </a:rPr>
              <a:t>: </a:t>
            </a:r>
            <a:r>
              <a:rPr lang="en-US" sz="1200" dirty="0"/>
              <a:t>The student is a ward of the state and is living in a residential facility or group home and not with a person acting as a parent, such as a foster parent, </a:t>
            </a:r>
            <a:r>
              <a:rPr lang="en-US" sz="1200" b="1" u="sng" dirty="0">
                <a:solidFill>
                  <a:schemeClr val="dk2"/>
                </a:solidFill>
              </a:rPr>
              <a:t>OR</a:t>
            </a:r>
            <a:r>
              <a:rPr lang="en-US" sz="1200" dirty="0"/>
              <a:t> The student is an unaccompanied homeless youth, </a:t>
            </a:r>
            <a:r>
              <a:rPr lang="en-US" sz="1200" b="1" u="sng" dirty="0">
                <a:solidFill>
                  <a:schemeClr val="dk2"/>
                </a:solidFill>
              </a:rPr>
              <a:t>AND </a:t>
            </a:r>
            <a:r>
              <a:rPr lang="en-US" sz="1200" dirty="0"/>
              <a:t>The student has no identified parent, </a:t>
            </a:r>
            <a:r>
              <a:rPr lang="en-US" sz="1200" b="1" u="sng" dirty="0">
                <a:solidFill>
                  <a:schemeClr val="dk2"/>
                </a:solidFill>
              </a:rPr>
              <a:t>OR </a:t>
            </a:r>
            <a:r>
              <a:rPr lang="en-US" sz="1200" dirty="0"/>
              <a:t>The parents </a:t>
            </a:r>
            <a:r>
              <a:rPr lang="en-US" sz="1400" dirty="0">
                <a:highlight>
                  <a:schemeClr val="lt1"/>
                </a:highlight>
              </a:rPr>
              <a:t>who, after </a:t>
            </a:r>
            <a:r>
              <a:rPr lang="en-US" sz="1400" b="1" dirty="0">
                <a:solidFill>
                  <a:schemeClr val="dk2"/>
                </a:solidFill>
                <a:highlight>
                  <a:schemeClr val="lt1"/>
                </a:highlight>
              </a:rPr>
              <a:t>reasonable efforts</a:t>
            </a:r>
            <a:r>
              <a:rPr lang="en-US" sz="1400" dirty="0">
                <a:highlight>
                  <a:schemeClr val="lt1"/>
                </a:highlight>
              </a:rPr>
              <a:t>, </a:t>
            </a:r>
            <a:r>
              <a:rPr lang="en-US" sz="1200" dirty="0"/>
              <a:t>cannot be located, </a:t>
            </a:r>
            <a:r>
              <a:rPr lang="en-US" sz="1200" b="1" u="sng" dirty="0">
                <a:solidFill>
                  <a:schemeClr val="dk2"/>
                </a:solidFill>
              </a:rPr>
              <a:t>OR </a:t>
            </a:r>
            <a:r>
              <a:rPr lang="en-US" sz="1200" dirty="0"/>
              <a:t>A court of competent jurisdiction has terminated parental rights of the natural parents.</a:t>
            </a:r>
          </a:p>
          <a:p>
            <a:pPr marL="0" lvl="0" indent="0" algn="l" rtl="0">
              <a:spcBef>
                <a:spcPts val="0"/>
              </a:spcBef>
              <a:spcAft>
                <a:spcPts val="0"/>
              </a:spcAft>
              <a:buNone/>
            </a:pPr>
            <a:endParaRPr dirty="0"/>
          </a:p>
        </p:txBody>
      </p:sp>
      <p:sp>
        <p:nvSpPr>
          <p:cNvPr id="148" name="Google Shape;148;g30da2637062_6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4</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3824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0da2637062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0da2637062_6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30da2637062_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40</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6856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hope you found this helpful and informative. </a:t>
            </a:r>
            <a:endParaRPr dirty="0"/>
          </a:p>
        </p:txBody>
      </p:sp>
      <p:sp>
        <p:nvSpPr>
          <p:cNvPr id="360" name="Google Shape;36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a2637062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da2637062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12712" lvl="0" indent="0" algn="l" rtl="0">
              <a:spcBef>
                <a:spcPts val="0"/>
              </a:spcBef>
              <a:spcAft>
                <a:spcPts val="0"/>
              </a:spcAft>
              <a:buSzPts val="3200"/>
              <a:buNone/>
            </a:pPr>
            <a:r>
              <a:rPr lang="en-US" sz="1200" b="0" dirty="0">
                <a:solidFill>
                  <a:schemeClr val="bg1"/>
                </a:solidFill>
              </a:rPr>
              <a:t>Who has educational decision-making rights? The parent as defined on the last slide has educational decision-making rights. </a:t>
            </a:r>
            <a:r>
              <a:rPr lang="en-US" sz="1200" dirty="0"/>
              <a:t>Be sure you know who the educational decision maker is in each situation. A biological parent may be incarcerated or have had the children removed from their home and </a:t>
            </a:r>
            <a:r>
              <a:rPr lang="en-US" sz="1200" b="1" dirty="0">
                <a:solidFill>
                  <a:schemeClr val="dk2"/>
                </a:solidFill>
              </a:rPr>
              <a:t>still retain educational decision-making rights</a:t>
            </a:r>
            <a:r>
              <a:rPr lang="en-US" sz="1200" dirty="0"/>
              <a:t>. Also, be aware of </a:t>
            </a:r>
            <a:r>
              <a:rPr lang="en-US" sz="1200" b="1" dirty="0">
                <a:solidFill>
                  <a:schemeClr val="dk2"/>
                </a:solidFill>
              </a:rPr>
              <a:t>court ordered custody agreements</a:t>
            </a:r>
            <a:r>
              <a:rPr lang="en-US" sz="1200" dirty="0"/>
              <a:t>. </a:t>
            </a:r>
            <a:r>
              <a:rPr lang="en-US" sz="1200" b="1" dirty="0">
                <a:solidFill>
                  <a:schemeClr val="dk2"/>
                </a:solidFill>
              </a:rPr>
              <a:t>Uncooperative parents</a:t>
            </a:r>
            <a:r>
              <a:rPr lang="en-US" sz="1200" dirty="0"/>
              <a:t> do not trigger an educational surrogate request. </a:t>
            </a:r>
          </a:p>
          <a:p>
            <a:pPr marL="0" lvl="0" indent="0" algn="l" rtl="0">
              <a:spcBef>
                <a:spcPts val="0"/>
              </a:spcBef>
              <a:spcAft>
                <a:spcPts val="0"/>
              </a:spcAft>
              <a:buNone/>
            </a:pPr>
            <a:endParaRPr dirty="0"/>
          </a:p>
        </p:txBody>
      </p:sp>
      <p:sp>
        <p:nvSpPr>
          <p:cNvPr id="148" name="Google Shape;148;g30da2637062_6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5</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2737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a2637062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da2637062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What kind of communication are we talking about? We are talking about communication relating to the special education process. </a:t>
            </a:r>
            <a:r>
              <a:rPr lang="en-US" sz="1200" dirty="0"/>
              <a:t>According to The </a:t>
            </a:r>
            <a:r>
              <a:rPr lang="en-US" sz="1200" dirty="0">
                <a:hlinkClick r:id="rId3"/>
              </a:rPr>
              <a:t>Individuals with Disabilities Education Act</a:t>
            </a:r>
            <a:r>
              <a:rPr lang="en-US" sz="1200" dirty="0"/>
              <a:t> (IDEA) and </a:t>
            </a:r>
            <a:r>
              <a:rPr lang="en-US" sz="1200" dirty="0">
                <a:hlinkClick r:id="rId4"/>
              </a:rPr>
              <a:t>The Missouri State Plan for Special Education</a:t>
            </a:r>
            <a:r>
              <a:rPr lang="en-US" sz="1200" dirty="0"/>
              <a:t> (SP), parents should be involved in every step of the special education process. The word “parent” is mentioned 479 times in the SP. Parents are members of the IEP team. This requires regular communication.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https://sites.ed.gov/idea/</a:t>
            </a:r>
          </a:p>
          <a:p>
            <a:pPr marL="0" lvl="0" indent="0" algn="l" rtl="0">
              <a:spcBef>
                <a:spcPts val="0"/>
              </a:spcBef>
              <a:spcAft>
                <a:spcPts val="0"/>
              </a:spcAft>
              <a:buNone/>
            </a:pPr>
            <a:r>
              <a:rPr lang="en-US" dirty="0"/>
              <a:t>https://dese.mo.gov/media/pdf/missouri-state-plan-special-education-part-b-2023</a:t>
            </a:r>
            <a:endParaRPr dirty="0"/>
          </a:p>
        </p:txBody>
      </p:sp>
      <p:sp>
        <p:nvSpPr>
          <p:cNvPr id="148" name="Google Shape;148;g30da2637062_6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6</a:t>
            </a:fld>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97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Parent consent is required for some of the special education process. Parents must be informed of what will happen after giving their consent for an action. This is not the time to give a long, complicated answer with “fancy Special Education language.” Use plain language of what consent is given for, why you need their consent, and a summary of the data for this action.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Reasonable efforts need to be made to gain consent. This will help promote trust.</a:t>
            </a:r>
            <a:endParaRPr dirty="0"/>
          </a:p>
        </p:txBody>
      </p:sp>
      <p:sp>
        <p:nvSpPr>
          <p:cNvPr id="214" name="Google Shape;2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are the actions that do and do not require consent.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Even if an action does not require consent, inform the parent of what the action means. If you believe this action could cause tension, have an open discussion and backup the action with data. This is prompted within the Prior Written Notice form to give a basis of which the action was formed 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Remind the parent that if the action doesn’t seem to be working or appropriate, you can meet again to discuss what changes may need to be made. This is a good time to inform the parent of who to contact to resolve problems with the easiest and quickest resolution process. </a:t>
            </a:r>
            <a:endParaRPr dirty="0"/>
          </a:p>
        </p:txBody>
      </p:sp>
      <p:sp>
        <p:nvSpPr>
          <p:cNvPr id="220" name="Google Shape;22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Reevaluations with assessments don't always require consent but remember you are trying to promote mutual trust. Don’t take the easy way out by sending an email or leaving a voicemail. </a:t>
            </a:r>
            <a:endParaRPr dirty="0"/>
          </a:p>
        </p:txBody>
      </p:sp>
      <p:sp>
        <p:nvSpPr>
          <p:cNvPr id="228" name="Google Shape;2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1"/>
        <p:cNvGrpSpPr/>
        <p:nvPr/>
      </p:nvGrpSpPr>
      <p:grpSpPr>
        <a:xfrm>
          <a:off x="0" y="0"/>
          <a:ext cx="0" cy="0"/>
          <a:chOff x="0" y="0"/>
          <a:chExt cx="0" cy="0"/>
        </a:xfrm>
      </p:grpSpPr>
      <p:pic>
        <p:nvPicPr>
          <p:cNvPr id="12" name="Google Shape;12;p35" descr="R:\COM\COMM\Branding\PPT Templates\widescreen\Widescreen Powerpoint 23.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3" name="Google Shape;13;p35"/>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5"/>
          <p:cNvSpPr txBox="1">
            <a:spLocks noGrp="1"/>
          </p:cNvSpPr>
          <p:nvPr>
            <p:ph type="body" idx="1"/>
          </p:nvPr>
        </p:nvSpPr>
        <p:spPr>
          <a:xfrm>
            <a:off x="304800" y="30289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35"/>
          <p:cNvSpPr txBox="1">
            <a:spLocks noGrp="1"/>
          </p:cNvSpPr>
          <p:nvPr>
            <p:ph type="body" idx="2"/>
          </p:nvPr>
        </p:nvSpPr>
        <p:spPr>
          <a:xfrm>
            <a:off x="4486275" y="57150"/>
            <a:ext cx="4629150" cy="9144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60"/>
        <p:cNvGrpSpPr/>
        <p:nvPr/>
      </p:nvGrpSpPr>
      <p:grpSpPr>
        <a:xfrm>
          <a:off x="0" y="0"/>
          <a:ext cx="0" cy="0"/>
          <a:chOff x="0" y="0"/>
          <a:chExt cx="0" cy="0"/>
        </a:xfrm>
      </p:grpSpPr>
      <p:pic>
        <p:nvPicPr>
          <p:cNvPr id="61" name="Google Shape;61;p37" descr="R:\COM\COMM\Branding\PPT Templates\widescreen\Widescreen Powerpoint 6.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62" name="Google Shape;62;p37"/>
          <p:cNvSpPr txBox="1">
            <a:spLocks noGrp="1"/>
          </p:cNvSpPr>
          <p:nvPr>
            <p:ph type="body" idx="1"/>
          </p:nvPr>
        </p:nvSpPr>
        <p:spPr>
          <a:xfrm>
            <a:off x="152400" y="2800350"/>
            <a:ext cx="8763000" cy="646331"/>
          </a:xfrm>
          <a:prstGeom prst="rect">
            <a:avLst/>
          </a:prstGeom>
          <a:noFill/>
          <a:ln>
            <a:noFill/>
          </a:ln>
        </p:spPr>
        <p:txBody>
          <a:bodyPr spcFirstLastPara="1" wrap="square" lIns="91425" tIns="45700" rIns="91425" bIns="45700" anchor="ctr" anchorCtr="0">
            <a:spAutoFit/>
          </a:bodyPr>
          <a:lstStyle>
            <a:lvl1pPr marL="457200" lvl="0" indent="-228600" algn="ctr">
              <a:spcBef>
                <a:spcPts val="720"/>
              </a:spcBef>
              <a:spcAft>
                <a:spcPts val="0"/>
              </a:spcAft>
              <a:buSzPts val="3600"/>
              <a:buNone/>
              <a:defRPr sz="3600" b="1">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37"/>
          <p:cNvSpPr txBox="1">
            <a:spLocks noGrp="1"/>
          </p:cNvSpPr>
          <p:nvPr>
            <p:ph type="sldNum" idx="12"/>
          </p:nvPr>
        </p:nvSpPr>
        <p:spPr>
          <a:xfrm>
            <a:off x="8229600" y="47434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Calibri"/>
                <a:ea typeface="Calibri"/>
                <a:cs typeface="Calibri"/>
                <a:sym typeface="Calibri"/>
              </a:defRPr>
            </a:lvl1pPr>
            <a:lvl2pPr marL="0" marR="0" lvl="1" indent="0" algn="r" rtl="0">
              <a:spcBef>
                <a:spcPts val="0"/>
              </a:spcBef>
              <a:buNone/>
              <a:defRPr sz="1200" b="1" i="0" u="none" strike="noStrike" cap="none">
                <a:solidFill>
                  <a:schemeClr val="dk1"/>
                </a:solidFill>
                <a:latin typeface="Calibri"/>
                <a:ea typeface="Calibri"/>
                <a:cs typeface="Calibri"/>
                <a:sym typeface="Calibri"/>
              </a:defRPr>
            </a:lvl2pPr>
            <a:lvl3pPr marL="0" marR="0" lvl="2" indent="0" algn="r" rtl="0">
              <a:spcBef>
                <a:spcPts val="0"/>
              </a:spcBef>
              <a:buNone/>
              <a:defRPr sz="1200" b="1" i="0" u="none" strike="noStrike" cap="none">
                <a:solidFill>
                  <a:schemeClr val="dk1"/>
                </a:solidFill>
                <a:latin typeface="Calibri"/>
                <a:ea typeface="Calibri"/>
                <a:cs typeface="Calibri"/>
                <a:sym typeface="Calibri"/>
              </a:defRPr>
            </a:lvl3pPr>
            <a:lvl4pPr marL="0" marR="0" lvl="3" indent="0" algn="r" rtl="0">
              <a:spcBef>
                <a:spcPts val="0"/>
              </a:spcBef>
              <a:buNone/>
              <a:defRPr sz="1200" b="1" i="0" u="none" strike="noStrike" cap="none">
                <a:solidFill>
                  <a:schemeClr val="dk1"/>
                </a:solidFill>
                <a:latin typeface="Calibri"/>
                <a:ea typeface="Calibri"/>
                <a:cs typeface="Calibri"/>
                <a:sym typeface="Calibri"/>
              </a:defRPr>
            </a:lvl4pPr>
            <a:lvl5pPr marL="0" marR="0" lvl="4" indent="0" algn="r" rtl="0">
              <a:spcBef>
                <a:spcPts val="0"/>
              </a:spcBef>
              <a:buNone/>
              <a:defRPr sz="1200" b="1" i="0" u="none" strike="noStrike" cap="none">
                <a:solidFill>
                  <a:schemeClr val="dk1"/>
                </a:solidFill>
                <a:latin typeface="Calibri"/>
                <a:ea typeface="Calibri"/>
                <a:cs typeface="Calibri"/>
                <a:sym typeface="Calibri"/>
              </a:defRPr>
            </a:lvl5pPr>
            <a:lvl6pPr marL="0" marR="0" lvl="5" indent="0" algn="r" rtl="0">
              <a:spcBef>
                <a:spcPts val="0"/>
              </a:spcBef>
              <a:buNone/>
              <a:defRPr sz="1200" b="1" i="0" u="none" strike="noStrike" cap="none">
                <a:solidFill>
                  <a:schemeClr val="dk1"/>
                </a:solidFill>
                <a:latin typeface="Calibri"/>
                <a:ea typeface="Calibri"/>
                <a:cs typeface="Calibri"/>
                <a:sym typeface="Calibri"/>
              </a:defRPr>
            </a:lvl6pPr>
            <a:lvl7pPr marL="0" marR="0" lvl="6" indent="0" algn="r" rtl="0">
              <a:spcBef>
                <a:spcPts val="0"/>
              </a:spcBef>
              <a:buNone/>
              <a:defRPr sz="1200" b="1" i="0" u="none" strike="noStrike" cap="none">
                <a:solidFill>
                  <a:schemeClr val="dk1"/>
                </a:solidFill>
                <a:latin typeface="Calibri"/>
                <a:ea typeface="Calibri"/>
                <a:cs typeface="Calibri"/>
                <a:sym typeface="Calibri"/>
              </a:defRPr>
            </a:lvl7pPr>
            <a:lvl8pPr marL="0" marR="0" lvl="7" indent="0" algn="r" rtl="0">
              <a:spcBef>
                <a:spcPts val="0"/>
              </a:spcBef>
              <a:buNone/>
              <a:defRPr sz="1200" b="1" i="0" u="none" strike="noStrike" cap="none">
                <a:solidFill>
                  <a:schemeClr val="dk1"/>
                </a:solidFill>
                <a:latin typeface="Calibri"/>
                <a:ea typeface="Calibri"/>
                <a:cs typeface="Calibri"/>
                <a:sym typeface="Calibri"/>
              </a:defRPr>
            </a:lvl8pPr>
            <a:lvl9pPr marL="0" marR="0" lvl="8" indent="0" algn="r" rtl="0">
              <a:spcBef>
                <a:spcPts val="0"/>
              </a:spcBef>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37"/>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65"/>
        <p:cNvGrpSpPr/>
        <p:nvPr/>
      </p:nvGrpSpPr>
      <p:grpSpPr>
        <a:xfrm>
          <a:off x="0" y="0"/>
          <a:ext cx="0" cy="0"/>
          <a:chOff x="0" y="0"/>
          <a:chExt cx="0" cy="0"/>
        </a:xfrm>
      </p:grpSpPr>
      <p:pic>
        <p:nvPicPr>
          <p:cNvPr id="66" name="Google Shape;66;p38" descr="R:\COM\COMM\Branding\PPT Templates\widescreen\Widescreen Powerpoint 20.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67" name="Google Shape;67;p38"/>
          <p:cNvSpPr txBox="1">
            <a:spLocks noGrp="1"/>
          </p:cNvSpPr>
          <p:nvPr>
            <p:ph type="sldNum" idx="12"/>
          </p:nvPr>
        </p:nvSpPr>
        <p:spPr>
          <a:xfrm>
            <a:off x="152400" y="133350"/>
            <a:ext cx="762000" cy="2738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1" i="0" u="none" strike="noStrike" cap="none">
                <a:solidFill>
                  <a:schemeClr val="lt1"/>
                </a:solidFill>
                <a:latin typeface="Calibri"/>
                <a:ea typeface="Calibri"/>
                <a:cs typeface="Calibri"/>
                <a:sym typeface="Calibri"/>
              </a:defRPr>
            </a:lvl1pPr>
            <a:lvl2pPr marL="0" marR="0" lvl="1" indent="0" algn="l" rtl="0">
              <a:spcBef>
                <a:spcPts val="0"/>
              </a:spcBef>
              <a:buNone/>
              <a:defRPr sz="1200" b="1" i="0" u="none" strike="noStrike" cap="none">
                <a:solidFill>
                  <a:schemeClr val="lt1"/>
                </a:solidFill>
                <a:latin typeface="Calibri"/>
                <a:ea typeface="Calibri"/>
                <a:cs typeface="Calibri"/>
                <a:sym typeface="Calibri"/>
              </a:defRPr>
            </a:lvl2pPr>
            <a:lvl3pPr marL="0" marR="0" lvl="2" indent="0" algn="l" rtl="0">
              <a:spcBef>
                <a:spcPts val="0"/>
              </a:spcBef>
              <a:buNone/>
              <a:defRPr sz="1200" b="1" i="0" u="none" strike="noStrike" cap="none">
                <a:solidFill>
                  <a:schemeClr val="lt1"/>
                </a:solidFill>
                <a:latin typeface="Calibri"/>
                <a:ea typeface="Calibri"/>
                <a:cs typeface="Calibri"/>
                <a:sym typeface="Calibri"/>
              </a:defRPr>
            </a:lvl3pPr>
            <a:lvl4pPr marL="0" marR="0" lvl="3" indent="0" algn="l" rtl="0">
              <a:spcBef>
                <a:spcPts val="0"/>
              </a:spcBef>
              <a:buNone/>
              <a:defRPr sz="1200" b="1" i="0" u="none" strike="noStrike" cap="none">
                <a:solidFill>
                  <a:schemeClr val="lt1"/>
                </a:solidFill>
                <a:latin typeface="Calibri"/>
                <a:ea typeface="Calibri"/>
                <a:cs typeface="Calibri"/>
                <a:sym typeface="Calibri"/>
              </a:defRPr>
            </a:lvl4pPr>
            <a:lvl5pPr marL="0" marR="0" lvl="4" indent="0" algn="l" rtl="0">
              <a:spcBef>
                <a:spcPts val="0"/>
              </a:spcBef>
              <a:buNone/>
              <a:defRPr sz="1200" b="1" i="0" u="none" strike="noStrike" cap="none">
                <a:solidFill>
                  <a:schemeClr val="lt1"/>
                </a:solidFill>
                <a:latin typeface="Calibri"/>
                <a:ea typeface="Calibri"/>
                <a:cs typeface="Calibri"/>
                <a:sym typeface="Calibri"/>
              </a:defRPr>
            </a:lvl5pPr>
            <a:lvl6pPr marL="0" marR="0" lvl="5" indent="0" algn="l" rtl="0">
              <a:spcBef>
                <a:spcPts val="0"/>
              </a:spcBef>
              <a:buNone/>
              <a:defRPr sz="1200" b="1" i="0" u="none" strike="noStrike" cap="none">
                <a:solidFill>
                  <a:schemeClr val="lt1"/>
                </a:solidFill>
                <a:latin typeface="Calibri"/>
                <a:ea typeface="Calibri"/>
                <a:cs typeface="Calibri"/>
                <a:sym typeface="Calibri"/>
              </a:defRPr>
            </a:lvl6pPr>
            <a:lvl7pPr marL="0" marR="0" lvl="6" indent="0" algn="l" rtl="0">
              <a:spcBef>
                <a:spcPts val="0"/>
              </a:spcBef>
              <a:buNone/>
              <a:defRPr sz="1200" b="1" i="0" u="none" strike="noStrike" cap="none">
                <a:solidFill>
                  <a:schemeClr val="lt1"/>
                </a:solidFill>
                <a:latin typeface="Calibri"/>
                <a:ea typeface="Calibri"/>
                <a:cs typeface="Calibri"/>
                <a:sym typeface="Calibri"/>
              </a:defRPr>
            </a:lvl7pPr>
            <a:lvl8pPr marL="0" marR="0" lvl="7" indent="0" algn="l" rtl="0">
              <a:spcBef>
                <a:spcPts val="0"/>
              </a:spcBef>
              <a:buNone/>
              <a:defRPr sz="1200" b="1" i="0" u="none" strike="noStrike" cap="none">
                <a:solidFill>
                  <a:schemeClr val="lt1"/>
                </a:solidFill>
                <a:latin typeface="Calibri"/>
                <a:ea typeface="Calibri"/>
                <a:cs typeface="Calibri"/>
                <a:sym typeface="Calibri"/>
              </a:defRPr>
            </a:lvl8pPr>
            <a:lvl9pPr marL="0" marR="0" lvl="8" indent="0" algn="l" rtl="0">
              <a:spcBef>
                <a:spcPts val="0"/>
              </a:spcBef>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38"/>
          <p:cNvSpPr txBox="1">
            <a:spLocks noGrp="1"/>
          </p:cNvSpPr>
          <p:nvPr>
            <p:ph type="body" idx="1"/>
          </p:nvPr>
        </p:nvSpPr>
        <p:spPr>
          <a:xfrm>
            <a:off x="625925" y="1501650"/>
            <a:ext cx="3459000" cy="3346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sz="2800"/>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38"/>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1"/>
        <p:cNvGrpSpPr/>
        <p:nvPr/>
      </p:nvGrpSpPr>
      <p:grpSpPr>
        <a:xfrm>
          <a:off x="0" y="0"/>
          <a:ext cx="0" cy="0"/>
          <a:chOff x="0" y="0"/>
          <a:chExt cx="0" cy="0"/>
        </a:xfrm>
      </p:grpSpPr>
      <p:pic>
        <p:nvPicPr>
          <p:cNvPr id="72" name="Google Shape;72;p52"/>
          <p:cNvPicPr preferRelativeResize="0"/>
          <p:nvPr/>
        </p:nvPicPr>
        <p:blipFill rotWithShape="1">
          <a:blip r:embed="rId2">
            <a:alphaModFix/>
          </a:blip>
          <a:srcRect/>
          <a:stretch/>
        </p:blipFill>
        <p:spPr>
          <a:xfrm>
            <a:off x="1116" y="0"/>
            <a:ext cx="9141768"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Option 2">
  <p:cSld name="Section Break Option 2">
    <p:spTree>
      <p:nvGrpSpPr>
        <p:cNvPr id="1" name="Shape 73"/>
        <p:cNvGrpSpPr/>
        <p:nvPr/>
      </p:nvGrpSpPr>
      <p:grpSpPr>
        <a:xfrm>
          <a:off x="0" y="0"/>
          <a:ext cx="0" cy="0"/>
          <a:chOff x="0" y="0"/>
          <a:chExt cx="0" cy="0"/>
        </a:xfrm>
      </p:grpSpPr>
      <p:pic>
        <p:nvPicPr>
          <p:cNvPr id="74" name="Google Shape;74;p53" descr="R:\COM\COMM\Branding\PPT Templates\widescreen\Widescreen Powerpoint 2.jpg"/>
          <p:cNvPicPr preferRelativeResize="0"/>
          <p:nvPr/>
        </p:nvPicPr>
        <p:blipFill rotWithShape="1">
          <a:blip r:embed="rId2">
            <a:alphaModFix/>
          </a:blip>
          <a:srcRect/>
          <a:stretch/>
        </p:blipFill>
        <p:spPr>
          <a:xfrm>
            <a:off x="-4762" y="0"/>
            <a:ext cx="9148762" cy="5148263"/>
          </a:xfrm>
          <a:prstGeom prst="rect">
            <a:avLst/>
          </a:prstGeom>
          <a:noFill/>
          <a:ln>
            <a:noFill/>
          </a:ln>
        </p:spPr>
      </p:pic>
      <p:sp>
        <p:nvSpPr>
          <p:cNvPr id="75" name="Google Shape;75;p53"/>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53"/>
          <p:cNvSpPr txBox="1">
            <a:spLocks noGrp="1"/>
          </p:cNvSpPr>
          <p:nvPr>
            <p:ph type="body" idx="2"/>
          </p:nvPr>
        </p:nvSpPr>
        <p:spPr>
          <a:xfrm>
            <a:off x="2514600" y="2190750"/>
            <a:ext cx="2590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3"/>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lt1"/>
                </a:solidFill>
                <a:latin typeface="Calibri"/>
                <a:ea typeface="Calibri"/>
                <a:cs typeface="Calibri"/>
                <a:sym typeface="Calibri"/>
              </a:defRPr>
            </a:lvl1pPr>
            <a:lvl2pPr marL="0" marR="0" lvl="1" indent="0" algn="r" rtl="0">
              <a:spcBef>
                <a:spcPts val="0"/>
              </a:spcBef>
              <a:buNone/>
              <a:defRPr sz="1200" b="1">
                <a:solidFill>
                  <a:schemeClr val="lt1"/>
                </a:solidFill>
                <a:latin typeface="Calibri"/>
                <a:ea typeface="Calibri"/>
                <a:cs typeface="Calibri"/>
                <a:sym typeface="Calibri"/>
              </a:defRPr>
            </a:lvl2pPr>
            <a:lvl3pPr marL="0" marR="0" lvl="2" indent="0" algn="r" rtl="0">
              <a:spcBef>
                <a:spcPts val="0"/>
              </a:spcBef>
              <a:buNone/>
              <a:defRPr sz="1200" b="1">
                <a:solidFill>
                  <a:schemeClr val="lt1"/>
                </a:solidFill>
                <a:latin typeface="Calibri"/>
                <a:ea typeface="Calibri"/>
                <a:cs typeface="Calibri"/>
                <a:sym typeface="Calibri"/>
              </a:defRPr>
            </a:lvl3pPr>
            <a:lvl4pPr marL="0" marR="0" lvl="3" indent="0" algn="r" rtl="0">
              <a:spcBef>
                <a:spcPts val="0"/>
              </a:spcBef>
              <a:buNone/>
              <a:defRPr sz="1200" b="1">
                <a:solidFill>
                  <a:schemeClr val="lt1"/>
                </a:solidFill>
                <a:latin typeface="Calibri"/>
                <a:ea typeface="Calibri"/>
                <a:cs typeface="Calibri"/>
                <a:sym typeface="Calibri"/>
              </a:defRPr>
            </a:lvl4pPr>
            <a:lvl5pPr marL="0" marR="0" lvl="4" indent="0" algn="r" rtl="0">
              <a:spcBef>
                <a:spcPts val="0"/>
              </a:spcBef>
              <a:buNone/>
              <a:defRPr sz="1200" b="1">
                <a:solidFill>
                  <a:schemeClr val="lt1"/>
                </a:solidFill>
                <a:latin typeface="Calibri"/>
                <a:ea typeface="Calibri"/>
                <a:cs typeface="Calibri"/>
                <a:sym typeface="Calibri"/>
              </a:defRPr>
            </a:lvl5pPr>
            <a:lvl6pPr marL="0" marR="0" lvl="5" indent="0" algn="r" rtl="0">
              <a:spcBef>
                <a:spcPts val="0"/>
              </a:spcBef>
              <a:buNone/>
              <a:defRPr sz="1200" b="1">
                <a:solidFill>
                  <a:schemeClr val="lt1"/>
                </a:solidFill>
                <a:latin typeface="Calibri"/>
                <a:ea typeface="Calibri"/>
                <a:cs typeface="Calibri"/>
                <a:sym typeface="Calibri"/>
              </a:defRPr>
            </a:lvl6pPr>
            <a:lvl7pPr marL="0" marR="0" lvl="6" indent="0" algn="r" rtl="0">
              <a:spcBef>
                <a:spcPts val="0"/>
              </a:spcBef>
              <a:buNone/>
              <a:defRPr sz="1200" b="1">
                <a:solidFill>
                  <a:schemeClr val="lt1"/>
                </a:solidFill>
                <a:latin typeface="Calibri"/>
                <a:ea typeface="Calibri"/>
                <a:cs typeface="Calibri"/>
                <a:sym typeface="Calibri"/>
              </a:defRPr>
            </a:lvl7pPr>
            <a:lvl8pPr marL="0" marR="0" lvl="7" indent="0" algn="r" rtl="0">
              <a:spcBef>
                <a:spcPts val="0"/>
              </a:spcBef>
              <a:buNone/>
              <a:defRPr sz="1200" b="1">
                <a:solidFill>
                  <a:schemeClr val="lt1"/>
                </a:solidFill>
                <a:latin typeface="Calibri"/>
                <a:ea typeface="Calibri"/>
                <a:cs typeface="Calibri"/>
                <a:sym typeface="Calibri"/>
              </a:defRPr>
            </a:lvl8pPr>
            <a:lvl9pPr marL="0" marR="0" lvl="8" indent="0" algn="r" rtl="0">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53"/>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9"/>
        <p:cNvGrpSpPr/>
        <p:nvPr/>
      </p:nvGrpSpPr>
      <p:grpSpPr>
        <a:xfrm>
          <a:off x="0" y="0"/>
          <a:ext cx="0" cy="0"/>
          <a:chOff x="0" y="0"/>
          <a:chExt cx="0" cy="0"/>
        </a:xfrm>
      </p:grpSpPr>
      <p:pic>
        <p:nvPicPr>
          <p:cNvPr id="80" name="Google Shape;80;p54" descr="R:\COM\COMM\Branding\PPT Templates\widescreen\Widescreen Powerpoint 2-1.jpg"/>
          <p:cNvPicPr preferRelativeResize="0"/>
          <p:nvPr/>
        </p:nvPicPr>
        <p:blipFill rotWithShape="1">
          <a:blip r:embed="rId2">
            <a:alphaModFix/>
          </a:blip>
          <a:srcRect/>
          <a:stretch/>
        </p:blipFill>
        <p:spPr>
          <a:xfrm>
            <a:off x="9525" y="0"/>
            <a:ext cx="9148762" cy="5148263"/>
          </a:xfrm>
          <a:prstGeom prst="rect">
            <a:avLst/>
          </a:prstGeom>
          <a:noFill/>
          <a:ln>
            <a:noFill/>
          </a:ln>
        </p:spPr>
      </p:pic>
      <p:sp>
        <p:nvSpPr>
          <p:cNvPr id="81" name="Google Shape;81;p54"/>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54"/>
          <p:cNvSpPr txBox="1">
            <a:spLocks noGrp="1"/>
          </p:cNvSpPr>
          <p:nvPr>
            <p:ph type="body" idx="2"/>
          </p:nvPr>
        </p:nvSpPr>
        <p:spPr>
          <a:xfrm>
            <a:off x="2514600" y="2190750"/>
            <a:ext cx="5257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54"/>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88"/>
        <p:cNvGrpSpPr/>
        <p:nvPr/>
      </p:nvGrpSpPr>
      <p:grpSpPr>
        <a:xfrm>
          <a:off x="0" y="0"/>
          <a:ext cx="0" cy="0"/>
          <a:chOff x="0" y="0"/>
          <a:chExt cx="0" cy="0"/>
        </a:xfrm>
      </p:grpSpPr>
      <p:pic>
        <p:nvPicPr>
          <p:cNvPr id="89" name="Google Shape;89;p40" descr="R:\COM\COMM\Branding\PPT Templates\widescreen\Widescreen Powerpoint 20.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90" name="Google Shape;90;p40"/>
          <p:cNvSpPr txBox="1">
            <a:spLocks noGrp="1"/>
          </p:cNvSpPr>
          <p:nvPr>
            <p:ph type="sldNum" idx="12"/>
          </p:nvPr>
        </p:nvSpPr>
        <p:spPr>
          <a:xfrm>
            <a:off x="152400" y="133350"/>
            <a:ext cx="762000" cy="2738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1" i="0" u="none" strike="noStrike" cap="none">
                <a:solidFill>
                  <a:schemeClr val="lt1"/>
                </a:solidFill>
                <a:latin typeface="Calibri"/>
                <a:ea typeface="Calibri"/>
                <a:cs typeface="Calibri"/>
                <a:sym typeface="Calibri"/>
              </a:defRPr>
            </a:lvl1pPr>
            <a:lvl2pPr marL="0" marR="0" lvl="1" indent="0" algn="l" rtl="0">
              <a:spcBef>
                <a:spcPts val="0"/>
              </a:spcBef>
              <a:buNone/>
              <a:defRPr sz="1200" b="1" i="0" u="none" strike="noStrike" cap="none">
                <a:solidFill>
                  <a:schemeClr val="lt1"/>
                </a:solidFill>
                <a:latin typeface="Calibri"/>
                <a:ea typeface="Calibri"/>
                <a:cs typeface="Calibri"/>
                <a:sym typeface="Calibri"/>
              </a:defRPr>
            </a:lvl2pPr>
            <a:lvl3pPr marL="0" marR="0" lvl="2" indent="0" algn="l" rtl="0">
              <a:spcBef>
                <a:spcPts val="0"/>
              </a:spcBef>
              <a:buNone/>
              <a:defRPr sz="1200" b="1" i="0" u="none" strike="noStrike" cap="none">
                <a:solidFill>
                  <a:schemeClr val="lt1"/>
                </a:solidFill>
                <a:latin typeface="Calibri"/>
                <a:ea typeface="Calibri"/>
                <a:cs typeface="Calibri"/>
                <a:sym typeface="Calibri"/>
              </a:defRPr>
            </a:lvl3pPr>
            <a:lvl4pPr marL="0" marR="0" lvl="3" indent="0" algn="l" rtl="0">
              <a:spcBef>
                <a:spcPts val="0"/>
              </a:spcBef>
              <a:buNone/>
              <a:defRPr sz="1200" b="1" i="0" u="none" strike="noStrike" cap="none">
                <a:solidFill>
                  <a:schemeClr val="lt1"/>
                </a:solidFill>
                <a:latin typeface="Calibri"/>
                <a:ea typeface="Calibri"/>
                <a:cs typeface="Calibri"/>
                <a:sym typeface="Calibri"/>
              </a:defRPr>
            </a:lvl4pPr>
            <a:lvl5pPr marL="0" marR="0" lvl="4" indent="0" algn="l" rtl="0">
              <a:spcBef>
                <a:spcPts val="0"/>
              </a:spcBef>
              <a:buNone/>
              <a:defRPr sz="1200" b="1" i="0" u="none" strike="noStrike" cap="none">
                <a:solidFill>
                  <a:schemeClr val="lt1"/>
                </a:solidFill>
                <a:latin typeface="Calibri"/>
                <a:ea typeface="Calibri"/>
                <a:cs typeface="Calibri"/>
                <a:sym typeface="Calibri"/>
              </a:defRPr>
            </a:lvl5pPr>
            <a:lvl6pPr marL="0" marR="0" lvl="5" indent="0" algn="l" rtl="0">
              <a:spcBef>
                <a:spcPts val="0"/>
              </a:spcBef>
              <a:buNone/>
              <a:defRPr sz="1200" b="1" i="0" u="none" strike="noStrike" cap="none">
                <a:solidFill>
                  <a:schemeClr val="lt1"/>
                </a:solidFill>
                <a:latin typeface="Calibri"/>
                <a:ea typeface="Calibri"/>
                <a:cs typeface="Calibri"/>
                <a:sym typeface="Calibri"/>
              </a:defRPr>
            </a:lvl6pPr>
            <a:lvl7pPr marL="0" marR="0" lvl="6" indent="0" algn="l" rtl="0">
              <a:spcBef>
                <a:spcPts val="0"/>
              </a:spcBef>
              <a:buNone/>
              <a:defRPr sz="1200" b="1" i="0" u="none" strike="noStrike" cap="none">
                <a:solidFill>
                  <a:schemeClr val="lt1"/>
                </a:solidFill>
                <a:latin typeface="Calibri"/>
                <a:ea typeface="Calibri"/>
                <a:cs typeface="Calibri"/>
                <a:sym typeface="Calibri"/>
              </a:defRPr>
            </a:lvl7pPr>
            <a:lvl8pPr marL="0" marR="0" lvl="7" indent="0" algn="l" rtl="0">
              <a:spcBef>
                <a:spcPts val="0"/>
              </a:spcBef>
              <a:buNone/>
              <a:defRPr sz="1200" b="1" i="0" u="none" strike="noStrike" cap="none">
                <a:solidFill>
                  <a:schemeClr val="lt1"/>
                </a:solidFill>
                <a:latin typeface="Calibri"/>
                <a:ea typeface="Calibri"/>
                <a:cs typeface="Calibri"/>
                <a:sym typeface="Calibri"/>
              </a:defRPr>
            </a:lvl8pPr>
            <a:lvl9pPr marL="0" marR="0" lvl="8" indent="0" algn="l" rtl="0">
              <a:spcBef>
                <a:spcPts val="0"/>
              </a:spcBef>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p40"/>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40"/>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93"/>
        <p:cNvGrpSpPr/>
        <p:nvPr/>
      </p:nvGrpSpPr>
      <p:grpSpPr>
        <a:xfrm>
          <a:off x="0" y="0"/>
          <a:ext cx="0" cy="0"/>
          <a:chOff x="0" y="0"/>
          <a:chExt cx="0" cy="0"/>
        </a:xfrm>
      </p:grpSpPr>
      <p:pic>
        <p:nvPicPr>
          <p:cNvPr id="94" name="Google Shape;94;p55" descr="R:\COM\COMM\Branding\PPT Templates\widescreen\Widescreen Powerpoint 3.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95" name="Google Shape;95;p55"/>
          <p:cNvSpPr txBox="1">
            <a:spLocks noGrp="1"/>
          </p:cNvSpPr>
          <p:nvPr>
            <p:ph type="title"/>
          </p:nvPr>
        </p:nvSpPr>
        <p:spPr>
          <a:xfrm>
            <a:off x="228600" y="666750"/>
            <a:ext cx="6696075" cy="800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55"/>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lt1"/>
                </a:solidFill>
                <a:latin typeface="Calibri"/>
                <a:ea typeface="Calibri"/>
                <a:cs typeface="Calibri"/>
                <a:sym typeface="Calibri"/>
              </a:defRPr>
            </a:lvl1pPr>
            <a:lvl2pPr marL="0" marR="0" lvl="1" indent="0" algn="r" rtl="0">
              <a:spcBef>
                <a:spcPts val="0"/>
              </a:spcBef>
              <a:buNone/>
              <a:defRPr sz="1200" b="1">
                <a:solidFill>
                  <a:schemeClr val="lt1"/>
                </a:solidFill>
                <a:latin typeface="Calibri"/>
                <a:ea typeface="Calibri"/>
                <a:cs typeface="Calibri"/>
                <a:sym typeface="Calibri"/>
              </a:defRPr>
            </a:lvl2pPr>
            <a:lvl3pPr marL="0" marR="0" lvl="2" indent="0" algn="r" rtl="0">
              <a:spcBef>
                <a:spcPts val="0"/>
              </a:spcBef>
              <a:buNone/>
              <a:defRPr sz="1200" b="1">
                <a:solidFill>
                  <a:schemeClr val="lt1"/>
                </a:solidFill>
                <a:latin typeface="Calibri"/>
                <a:ea typeface="Calibri"/>
                <a:cs typeface="Calibri"/>
                <a:sym typeface="Calibri"/>
              </a:defRPr>
            </a:lvl3pPr>
            <a:lvl4pPr marL="0" marR="0" lvl="3" indent="0" algn="r" rtl="0">
              <a:spcBef>
                <a:spcPts val="0"/>
              </a:spcBef>
              <a:buNone/>
              <a:defRPr sz="1200" b="1">
                <a:solidFill>
                  <a:schemeClr val="lt1"/>
                </a:solidFill>
                <a:latin typeface="Calibri"/>
                <a:ea typeface="Calibri"/>
                <a:cs typeface="Calibri"/>
                <a:sym typeface="Calibri"/>
              </a:defRPr>
            </a:lvl4pPr>
            <a:lvl5pPr marL="0" marR="0" lvl="4" indent="0" algn="r" rtl="0">
              <a:spcBef>
                <a:spcPts val="0"/>
              </a:spcBef>
              <a:buNone/>
              <a:defRPr sz="1200" b="1">
                <a:solidFill>
                  <a:schemeClr val="lt1"/>
                </a:solidFill>
                <a:latin typeface="Calibri"/>
                <a:ea typeface="Calibri"/>
                <a:cs typeface="Calibri"/>
                <a:sym typeface="Calibri"/>
              </a:defRPr>
            </a:lvl5pPr>
            <a:lvl6pPr marL="0" marR="0" lvl="5" indent="0" algn="r" rtl="0">
              <a:spcBef>
                <a:spcPts val="0"/>
              </a:spcBef>
              <a:buNone/>
              <a:defRPr sz="1200" b="1">
                <a:solidFill>
                  <a:schemeClr val="lt1"/>
                </a:solidFill>
                <a:latin typeface="Calibri"/>
                <a:ea typeface="Calibri"/>
                <a:cs typeface="Calibri"/>
                <a:sym typeface="Calibri"/>
              </a:defRPr>
            </a:lvl6pPr>
            <a:lvl7pPr marL="0" marR="0" lvl="6" indent="0" algn="r" rtl="0">
              <a:spcBef>
                <a:spcPts val="0"/>
              </a:spcBef>
              <a:buNone/>
              <a:defRPr sz="1200" b="1">
                <a:solidFill>
                  <a:schemeClr val="lt1"/>
                </a:solidFill>
                <a:latin typeface="Calibri"/>
                <a:ea typeface="Calibri"/>
                <a:cs typeface="Calibri"/>
                <a:sym typeface="Calibri"/>
              </a:defRPr>
            </a:lvl7pPr>
            <a:lvl8pPr marL="0" marR="0" lvl="7" indent="0" algn="r" rtl="0">
              <a:spcBef>
                <a:spcPts val="0"/>
              </a:spcBef>
              <a:buNone/>
              <a:defRPr sz="1200" b="1">
                <a:solidFill>
                  <a:schemeClr val="lt1"/>
                </a:solidFill>
                <a:latin typeface="Calibri"/>
                <a:ea typeface="Calibri"/>
                <a:cs typeface="Calibri"/>
                <a:sym typeface="Calibri"/>
              </a:defRPr>
            </a:lvl8pPr>
            <a:lvl9pPr marL="0" marR="0" lvl="8" indent="0" algn="r" rtl="0">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55"/>
          <p:cNvSpPr txBox="1">
            <a:spLocks noGrp="1"/>
          </p:cNvSpPr>
          <p:nvPr>
            <p:ph type="body" idx="1"/>
          </p:nvPr>
        </p:nvSpPr>
        <p:spPr>
          <a:xfrm>
            <a:off x="228600" y="1581150"/>
            <a:ext cx="8610599" cy="335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98"/>
        <p:cNvGrpSpPr/>
        <p:nvPr/>
      </p:nvGrpSpPr>
      <p:grpSpPr>
        <a:xfrm>
          <a:off x="0" y="0"/>
          <a:ext cx="0" cy="0"/>
          <a:chOff x="0" y="0"/>
          <a:chExt cx="0" cy="0"/>
        </a:xfrm>
      </p:grpSpPr>
      <p:pic>
        <p:nvPicPr>
          <p:cNvPr id="99" name="Google Shape;99;p56" descr="R:\COM\COMM\Branding\PPT Templates\widescreen\Widescreen Powerpoint 5.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100" name="Google Shape;100;p56"/>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56"/>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56"/>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lt1"/>
                </a:solidFill>
                <a:latin typeface="Calibri"/>
                <a:ea typeface="Calibri"/>
                <a:cs typeface="Calibri"/>
                <a:sym typeface="Calibri"/>
              </a:defRPr>
            </a:lvl1pPr>
            <a:lvl2pPr marL="0" marR="0" lvl="1" indent="0" algn="r" rtl="0">
              <a:spcBef>
                <a:spcPts val="0"/>
              </a:spcBef>
              <a:buNone/>
              <a:defRPr sz="1200" b="1">
                <a:solidFill>
                  <a:schemeClr val="lt1"/>
                </a:solidFill>
                <a:latin typeface="Calibri"/>
                <a:ea typeface="Calibri"/>
                <a:cs typeface="Calibri"/>
                <a:sym typeface="Calibri"/>
              </a:defRPr>
            </a:lvl2pPr>
            <a:lvl3pPr marL="0" marR="0" lvl="2" indent="0" algn="r" rtl="0">
              <a:spcBef>
                <a:spcPts val="0"/>
              </a:spcBef>
              <a:buNone/>
              <a:defRPr sz="1200" b="1">
                <a:solidFill>
                  <a:schemeClr val="lt1"/>
                </a:solidFill>
                <a:latin typeface="Calibri"/>
                <a:ea typeface="Calibri"/>
                <a:cs typeface="Calibri"/>
                <a:sym typeface="Calibri"/>
              </a:defRPr>
            </a:lvl3pPr>
            <a:lvl4pPr marL="0" marR="0" lvl="3" indent="0" algn="r" rtl="0">
              <a:spcBef>
                <a:spcPts val="0"/>
              </a:spcBef>
              <a:buNone/>
              <a:defRPr sz="1200" b="1">
                <a:solidFill>
                  <a:schemeClr val="lt1"/>
                </a:solidFill>
                <a:latin typeface="Calibri"/>
                <a:ea typeface="Calibri"/>
                <a:cs typeface="Calibri"/>
                <a:sym typeface="Calibri"/>
              </a:defRPr>
            </a:lvl4pPr>
            <a:lvl5pPr marL="0" marR="0" lvl="4" indent="0" algn="r" rtl="0">
              <a:spcBef>
                <a:spcPts val="0"/>
              </a:spcBef>
              <a:buNone/>
              <a:defRPr sz="1200" b="1">
                <a:solidFill>
                  <a:schemeClr val="lt1"/>
                </a:solidFill>
                <a:latin typeface="Calibri"/>
                <a:ea typeface="Calibri"/>
                <a:cs typeface="Calibri"/>
                <a:sym typeface="Calibri"/>
              </a:defRPr>
            </a:lvl5pPr>
            <a:lvl6pPr marL="0" marR="0" lvl="5" indent="0" algn="r" rtl="0">
              <a:spcBef>
                <a:spcPts val="0"/>
              </a:spcBef>
              <a:buNone/>
              <a:defRPr sz="1200" b="1">
                <a:solidFill>
                  <a:schemeClr val="lt1"/>
                </a:solidFill>
                <a:latin typeface="Calibri"/>
                <a:ea typeface="Calibri"/>
                <a:cs typeface="Calibri"/>
                <a:sym typeface="Calibri"/>
              </a:defRPr>
            </a:lvl6pPr>
            <a:lvl7pPr marL="0" marR="0" lvl="6" indent="0" algn="r" rtl="0">
              <a:spcBef>
                <a:spcPts val="0"/>
              </a:spcBef>
              <a:buNone/>
              <a:defRPr sz="1200" b="1">
                <a:solidFill>
                  <a:schemeClr val="lt1"/>
                </a:solidFill>
                <a:latin typeface="Calibri"/>
                <a:ea typeface="Calibri"/>
                <a:cs typeface="Calibri"/>
                <a:sym typeface="Calibri"/>
              </a:defRPr>
            </a:lvl7pPr>
            <a:lvl8pPr marL="0" marR="0" lvl="7" indent="0" algn="r" rtl="0">
              <a:spcBef>
                <a:spcPts val="0"/>
              </a:spcBef>
              <a:buNone/>
              <a:defRPr sz="1200" b="1">
                <a:solidFill>
                  <a:schemeClr val="lt1"/>
                </a:solidFill>
                <a:latin typeface="Calibri"/>
                <a:ea typeface="Calibri"/>
                <a:cs typeface="Calibri"/>
                <a:sym typeface="Calibri"/>
              </a:defRPr>
            </a:lvl8pPr>
            <a:lvl9pPr marL="0" marR="0" lvl="8" indent="0" algn="r" rtl="0">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103"/>
        <p:cNvGrpSpPr/>
        <p:nvPr/>
      </p:nvGrpSpPr>
      <p:grpSpPr>
        <a:xfrm>
          <a:off x="0" y="0"/>
          <a:ext cx="0" cy="0"/>
          <a:chOff x="0" y="0"/>
          <a:chExt cx="0" cy="0"/>
        </a:xfrm>
      </p:grpSpPr>
      <p:pic>
        <p:nvPicPr>
          <p:cNvPr id="104" name="Google Shape;104;p57" descr="R:\COM\COMM\Branding\PPT Templates\widescreen\Widescreen Powerpoint 7.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105" name="Google Shape;105;p57"/>
          <p:cNvSpPr txBox="1">
            <a:spLocks noGrp="1"/>
          </p:cNvSpPr>
          <p:nvPr>
            <p:ph type="body" idx="1"/>
          </p:nvPr>
        </p:nvSpPr>
        <p:spPr>
          <a:xfrm>
            <a:off x="1600200" y="685800"/>
            <a:ext cx="5334000" cy="685800"/>
          </a:xfrm>
          <a:prstGeom prst="rect">
            <a:avLst/>
          </a:prstGeom>
          <a:noFill/>
          <a:ln>
            <a:noFill/>
          </a:ln>
        </p:spPr>
        <p:txBody>
          <a:bodyPr spcFirstLastPara="1" wrap="square" lIns="91425" tIns="45700" rIns="91425" bIns="45700" anchor="ctr" anchorCtr="0">
            <a:normAutofit/>
          </a:bodyPr>
          <a:lstStyle>
            <a:lvl1pPr marL="457200" lvl="0" indent="-228600" algn="l">
              <a:spcBef>
                <a:spcPts val="880"/>
              </a:spcBef>
              <a:spcAft>
                <a:spcPts val="0"/>
              </a:spcAft>
              <a:buSzPts val="4400"/>
              <a:buNone/>
              <a:defRPr sz="44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228600" algn="l">
              <a:spcBef>
                <a:spcPts val="480"/>
              </a:spcBef>
              <a:spcAft>
                <a:spcPts val="0"/>
              </a:spcAft>
              <a:buSzPts val="2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57"/>
          <p:cNvSpPr txBox="1">
            <a:spLocks noGrp="1"/>
          </p:cNvSpPr>
          <p:nvPr>
            <p:ph type="body" idx="2"/>
          </p:nvPr>
        </p:nvSpPr>
        <p:spPr>
          <a:xfrm>
            <a:off x="1600200" y="1485900"/>
            <a:ext cx="7315200" cy="34480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57"/>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lt1"/>
                </a:solidFill>
                <a:latin typeface="Calibri"/>
                <a:ea typeface="Calibri"/>
                <a:cs typeface="Calibri"/>
                <a:sym typeface="Calibri"/>
              </a:defRPr>
            </a:lvl1pPr>
            <a:lvl2pPr marL="0" marR="0" lvl="1" indent="0" algn="r" rtl="0">
              <a:spcBef>
                <a:spcPts val="0"/>
              </a:spcBef>
              <a:buNone/>
              <a:defRPr sz="1200" b="1">
                <a:solidFill>
                  <a:schemeClr val="lt1"/>
                </a:solidFill>
                <a:latin typeface="Calibri"/>
                <a:ea typeface="Calibri"/>
                <a:cs typeface="Calibri"/>
                <a:sym typeface="Calibri"/>
              </a:defRPr>
            </a:lvl2pPr>
            <a:lvl3pPr marL="0" marR="0" lvl="2" indent="0" algn="r" rtl="0">
              <a:spcBef>
                <a:spcPts val="0"/>
              </a:spcBef>
              <a:buNone/>
              <a:defRPr sz="1200" b="1">
                <a:solidFill>
                  <a:schemeClr val="lt1"/>
                </a:solidFill>
                <a:latin typeface="Calibri"/>
                <a:ea typeface="Calibri"/>
                <a:cs typeface="Calibri"/>
                <a:sym typeface="Calibri"/>
              </a:defRPr>
            </a:lvl3pPr>
            <a:lvl4pPr marL="0" marR="0" lvl="3" indent="0" algn="r" rtl="0">
              <a:spcBef>
                <a:spcPts val="0"/>
              </a:spcBef>
              <a:buNone/>
              <a:defRPr sz="1200" b="1">
                <a:solidFill>
                  <a:schemeClr val="lt1"/>
                </a:solidFill>
                <a:latin typeface="Calibri"/>
                <a:ea typeface="Calibri"/>
                <a:cs typeface="Calibri"/>
                <a:sym typeface="Calibri"/>
              </a:defRPr>
            </a:lvl4pPr>
            <a:lvl5pPr marL="0" marR="0" lvl="4" indent="0" algn="r" rtl="0">
              <a:spcBef>
                <a:spcPts val="0"/>
              </a:spcBef>
              <a:buNone/>
              <a:defRPr sz="1200" b="1">
                <a:solidFill>
                  <a:schemeClr val="lt1"/>
                </a:solidFill>
                <a:latin typeface="Calibri"/>
                <a:ea typeface="Calibri"/>
                <a:cs typeface="Calibri"/>
                <a:sym typeface="Calibri"/>
              </a:defRPr>
            </a:lvl5pPr>
            <a:lvl6pPr marL="0" marR="0" lvl="5" indent="0" algn="r" rtl="0">
              <a:spcBef>
                <a:spcPts val="0"/>
              </a:spcBef>
              <a:buNone/>
              <a:defRPr sz="1200" b="1">
                <a:solidFill>
                  <a:schemeClr val="lt1"/>
                </a:solidFill>
                <a:latin typeface="Calibri"/>
                <a:ea typeface="Calibri"/>
                <a:cs typeface="Calibri"/>
                <a:sym typeface="Calibri"/>
              </a:defRPr>
            </a:lvl6pPr>
            <a:lvl7pPr marL="0" marR="0" lvl="6" indent="0" algn="r" rtl="0">
              <a:spcBef>
                <a:spcPts val="0"/>
              </a:spcBef>
              <a:buNone/>
              <a:defRPr sz="1200" b="1">
                <a:solidFill>
                  <a:schemeClr val="lt1"/>
                </a:solidFill>
                <a:latin typeface="Calibri"/>
                <a:ea typeface="Calibri"/>
                <a:cs typeface="Calibri"/>
                <a:sym typeface="Calibri"/>
              </a:defRPr>
            </a:lvl7pPr>
            <a:lvl8pPr marL="0" marR="0" lvl="7" indent="0" algn="r" rtl="0">
              <a:spcBef>
                <a:spcPts val="0"/>
              </a:spcBef>
              <a:buNone/>
              <a:defRPr sz="1200" b="1">
                <a:solidFill>
                  <a:schemeClr val="lt1"/>
                </a:solidFill>
                <a:latin typeface="Calibri"/>
                <a:ea typeface="Calibri"/>
                <a:cs typeface="Calibri"/>
                <a:sym typeface="Calibri"/>
              </a:defRPr>
            </a:lvl8pPr>
            <a:lvl9pPr marL="0" marR="0" lvl="8" indent="0" algn="r" rtl="0">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Option 2">
  <p:cSld name="Title Page Option 2">
    <p:spTree>
      <p:nvGrpSpPr>
        <p:cNvPr id="1" name="Shape 16"/>
        <p:cNvGrpSpPr/>
        <p:nvPr/>
      </p:nvGrpSpPr>
      <p:grpSpPr>
        <a:xfrm>
          <a:off x="0" y="0"/>
          <a:ext cx="0" cy="0"/>
          <a:chOff x="0" y="0"/>
          <a:chExt cx="0" cy="0"/>
        </a:xfrm>
      </p:grpSpPr>
      <p:pic>
        <p:nvPicPr>
          <p:cNvPr id="17" name="Google Shape;17;p43" descr="R:\COM\COMM\Branding\PPT Templates\widescreen\Widescreen Powerpoint 24.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8" name="Google Shape;18;p43"/>
          <p:cNvSpPr txBox="1">
            <a:spLocks noGrp="1"/>
          </p:cNvSpPr>
          <p:nvPr>
            <p:ph type="title"/>
          </p:nvPr>
        </p:nvSpPr>
        <p:spPr>
          <a:xfrm>
            <a:off x="76200" y="1116330"/>
            <a:ext cx="8991600" cy="14859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3"/>
          <p:cNvSpPr txBox="1">
            <a:spLocks noGrp="1"/>
          </p:cNvSpPr>
          <p:nvPr>
            <p:ph type="body" idx="1"/>
          </p:nvPr>
        </p:nvSpPr>
        <p:spPr>
          <a:xfrm>
            <a:off x="304800" y="33147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43"/>
          <p:cNvSpPr txBox="1">
            <a:spLocks noGrp="1"/>
          </p:cNvSpPr>
          <p:nvPr>
            <p:ph type="body" idx="2"/>
          </p:nvPr>
        </p:nvSpPr>
        <p:spPr>
          <a:xfrm>
            <a:off x="4191000" y="57150"/>
            <a:ext cx="4876800" cy="9144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act option 3">
  <p:cSld name="Contact option 3">
    <p:spTree>
      <p:nvGrpSpPr>
        <p:cNvPr id="1" name="Shape 112"/>
        <p:cNvGrpSpPr/>
        <p:nvPr/>
      </p:nvGrpSpPr>
      <p:grpSpPr>
        <a:xfrm>
          <a:off x="0" y="0"/>
          <a:ext cx="0" cy="0"/>
          <a:chOff x="0" y="0"/>
          <a:chExt cx="0" cy="0"/>
        </a:xfrm>
      </p:grpSpPr>
      <p:pic>
        <p:nvPicPr>
          <p:cNvPr id="113" name="Google Shape;113;p42" descr="R:\COM\COMM\Branding\PPT Templates\widescreen\Widescreen Powerpoint 22.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14" name="Google Shape;114;p42"/>
          <p:cNvSpPr txBox="1">
            <a:spLocks noGrp="1"/>
          </p:cNvSpPr>
          <p:nvPr>
            <p:ph type="body" idx="1"/>
          </p:nvPr>
        </p:nvSpPr>
        <p:spPr>
          <a:xfrm>
            <a:off x="1143000" y="3590925"/>
            <a:ext cx="6762333" cy="1504950"/>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2400"/>
              <a:buNone/>
              <a:defRPr sz="2400" b="0"/>
            </a:lvl1pPr>
            <a:lvl2pPr marL="914400" lvl="1" indent="-228600" algn="ctr">
              <a:spcBef>
                <a:spcPts val="360"/>
              </a:spcBef>
              <a:spcAft>
                <a:spcPts val="0"/>
              </a:spcAft>
              <a:buSzPts val="1080"/>
              <a:buNone/>
              <a:defRPr/>
            </a:lvl2pPr>
            <a:lvl3pPr marL="1371600" lvl="2" indent="-228600" algn="ctr">
              <a:spcBef>
                <a:spcPts val="360"/>
              </a:spcBef>
              <a:spcAft>
                <a:spcPts val="0"/>
              </a:spcAft>
              <a:buSzPts val="1530"/>
              <a:buNone/>
              <a:defRPr/>
            </a:lvl3pPr>
            <a:lvl4pPr marL="1828800" lvl="3" indent="-228600" algn="ctr">
              <a:spcBef>
                <a:spcPts val="360"/>
              </a:spcBef>
              <a:spcAft>
                <a:spcPts val="0"/>
              </a:spcAft>
              <a:buSzPts val="1440"/>
              <a:buNone/>
              <a:defRPr/>
            </a:lvl4pPr>
            <a:lvl5pPr marL="2286000" lvl="4" indent="-228600" algn="ctr">
              <a:spcBef>
                <a:spcPts val="360"/>
              </a:spcBef>
              <a:spcAft>
                <a:spcPts val="0"/>
              </a:spcAft>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42"/>
          <p:cNvSpPr txBox="1">
            <a:spLocks noGrp="1"/>
          </p:cNvSpPr>
          <p:nvPr>
            <p:ph type="body" idx="2"/>
          </p:nvPr>
        </p:nvSpPr>
        <p:spPr>
          <a:xfrm>
            <a:off x="990600" y="3095625"/>
            <a:ext cx="7010400" cy="457200"/>
          </a:xfrm>
          <a:prstGeom prst="rect">
            <a:avLst/>
          </a:prstGeom>
          <a:noFill/>
          <a:ln>
            <a:noFill/>
          </a:ln>
        </p:spPr>
        <p:txBody>
          <a:bodyPr spcFirstLastPara="1" wrap="square" lIns="91425" tIns="45700" rIns="91425" bIns="45700" anchor="ctr" anchorCtr="0">
            <a:noAutofit/>
          </a:bodyPr>
          <a:lstStyle>
            <a:lvl1pPr marL="457200" lvl="0" indent="-228600" algn="ctr">
              <a:spcBef>
                <a:spcPts val="480"/>
              </a:spcBef>
              <a:spcAft>
                <a:spcPts val="0"/>
              </a:spcAft>
              <a:buSzPts val="2400"/>
              <a:buNone/>
              <a:defRPr sz="2400" b="0">
                <a:solidFill>
                  <a:srgbClr val="003399"/>
                </a:solidFill>
              </a:defRPr>
            </a:lvl1pPr>
            <a:lvl2pPr marL="914400" lvl="1" indent="-228600" algn="ctr">
              <a:spcBef>
                <a:spcPts val="360"/>
              </a:spcBef>
              <a:spcAft>
                <a:spcPts val="0"/>
              </a:spcAft>
              <a:buSzPts val="1080"/>
              <a:buNone/>
              <a:defRPr/>
            </a:lvl2pPr>
            <a:lvl3pPr marL="1371600" lvl="2" indent="-228600" algn="ctr">
              <a:spcBef>
                <a:spcPts val="360"/>
              </a:spcBef>
              <a:spcAft>
                <a:spcPts val="0"/>
              </a:spcAft>
              <a:buSzPts val="1530"/>
              <a:buNone/>
              <a:defRPr/>
            </a:lvl3pPr>
            <a:lvl4pPr marL="1828800" lvl="3" indent="-228600" algn="ctr">
              <a:spcBef>
                <a:spcPts val="360"/>
              </a:spcBef>
              <a:spcAft>
                <a:spcPts val="0"/>
              </a:spcAft>
              <a:buSzPts val="1440"/>
              <a:buNone/>
              <a:defRPr/>
            </a:lvl4pPr>
            <a:lvl5pPr marL="2286000" lvl="4" indent="-228600" algn="ctr">
              <a:spcBef>
                <a:spcPts val="360"/>
              </a:spcBef>
              <a:spcAft>
                <a:spcPts val="0"/>
              </a:spcAft>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losing Option 1">
  <p:cSld name="Closing Option 1">
    <p:spTree>
      <p:nvGrpSpPr>
        <p:cNvPr id="1" name="Shape 116"/>
        <p:cNvGrpSpPr/>
        <p:nvPr/>
      </p:nvGrpSpPr>
      <p:grpSpPr>
        <a:xfrm>
          <a:off x="0" y="0"/>
          <a:ext cx="0" cy="0"/>
          <a:chOff x="0" y="0"/>
          <a:chExt cx="0" cy="0"/>
        </a:xfrm>
      </p:grpSpPr>
      <p:pic>
        <p:nvPicPr>
          <p:cNvPr id="117" name="Google Shape;117;p58" descr="R:\COM\COMM\Branding\PPT Templates\widescreen\Widescreen Powerpoint 6.jpg"/>
          <p:cNvPicPr preferRelativeResize="0"/>
          <p:nvPr/>
        </p:nvPicPr>
        <p:blipFill rotWithShape="1">
          <a:blip r:embed="rId2">
            <a:alphaModFix/>
          </a:blip>
          <a:srcRect/>
          <a:stretch/>
        </p:blipFill>
        <p:spPr>
          <a:xfrm>
            <a:off x="0" y="0"/>
            <a:ext cx="9153144" cy="5150536"/>
          </a:xfrm>
          <a:prstGeom prst="rect">
            <a:avLst/>
          </a:prstGeom>
          <a:noFill/>
          <a:ln>
            <a:noFill/>
          </a:ln>
        </p:spPr>
      </p:pic>
      <p:sp>
        <p:nvSpPr>
          <p:cNvPr id="118" name="Google Shape;118;p58"/>
          <p:cNvSpPr txBox="1"/>
          <p:nvPr/>
        </p:nvSpPr>
        <p:spPr>
          <a:xfrm>
            <a:off x="1082040" y="1"/>
            <a:ext cx="707136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Calibri"/>
                <a:ea typeface="Calibri"/>
                <a:cs typeface="Calibri"/>
                <a:sym typeface="Calibri"/>
              </a:rPr>
              <a:t>Contact</a:t>
            </a:r>
            <a:endParaRPr dirty="0">
              <a:latin typeface="Calibri" panose="020F0502020204030204" pitchFamily="34" charset="0"/>
              <a:cs typeface="Calibri" panose="020F0502020204030204" pitchFamily="34" charset="0"/>
            </a:endParaRPr>
          </a:p>
        </p:txBody>
      </p:sp>
      <p:sp>
        <p:nvSpPr>
          <p:cNvPr id="119" name="Google Shape;119;p58"/>
          <p:cNvSpPr txBox="1">
            <a:spLocks noGrp="1"/>
          </p:cNvSpPr>
          <p:nvPr>
            <p:ph type="body" idx="1"/>
          </p:nvPr>
        </p:nvSpPr>
        <p:spPr>
          <a:xfrm>
            <a:off x="1219200" y="2665632"/>
            <a:ext cx="6781800" cy="1885950"/>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2400"/>
              <a:buNone/>
              <a:defRPr sz="2400" b="0"/>
            </a:lvl1pPr>
            <a:lvl2pPr marL="914400" lvl="1" indent="-228600" algn="ctr">
              <a:spcBef>
                <a:spcPts val="360"/>
              </a:spcBef>
              <a:spcAft>
                <a:spcPts val="0"/>
              </a:spcAft>
              <a:buSzPts val="1080"/>
              <a:buNone/>
              <a:defRPr/>
            </a:lvl2pPr>
            <a:lvl3pPr marL="1371600" lvl="2" indent="-228600" algn="ctr">
              <a:spcBef>
                <a:spcPts val="360"/>
              </a:spcBef>
              <a:spcAft>
                <a:spcPts val="0"/>
              </a:spcAft>
              <a:buSzPts val="1530"/>
              <a:buNone/>
              <a:defRPr/>
            </a:lvl3pPr>
            <a:lvl4pPr marL="1828800" lvl="3" indent="-228600" algn="ctr">
              <a:spcBef>
                <a:spcPts val="360"/>
              </a:spcBef>
              <a:spcAft>
                <a:spcPts val="0"/>
              </a:spcAft>
              <a:buSzPts val="1440"/>
              <a:buNone/>
              <a:defRPr/>
            </a:lvl4pPr>
            <a:lvl5pPr marL="2286000" lvl="4" indent="-228600" algn="ctr">
              <a:spcBef>
                <a:spcPts val="360"/>
              </a:spcBef>
              <a:spcAft>
                <a:spcPts val="0"/>
              </a:spcAft>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0" name="Google Shape;120;p58"/>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a:solidFill>
                  <a:schemeClr val="lt1"/>
                </a:solidFill>
                <a:latin typeface="Calibri"/>
                <a:ea typeface="Calibri"/>
                <a:cs typeface="Calibri"/>
                <a:sym typeface="Calibri"/>
              </a:rPr>
              <a:t>‹#›</a:t>
            </a:fld>
            <a:endParaRPr sz="1200" b="1">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1"/>
        <p:cNvGrpSpPr/>
        <p:nvPr/>
      </p:nvGrpSpPr>
      <p:grpSpPr>
        <a:xfrm>
          <a:off x="0" y="0"/>
          <a:ext cx="0" cy="0"/>
          <a:chOff x="0" y="0"/>
          <a:chExt cx="0" cy="0"/>
        </a:xfrm>
      </p:grpSpPr>
      <p:pic>
        <p:nvPicPr>
          <p:cNvPr id="122" name="Google Shape;122;p59" descr="R:\COM\COMM\Branding\PPT Templates\widescreen\Widescreen Powerpoint 37.jpg"/>
          <p:cNvPicPr preferRelativeResize="0"/>
          <p:nvPr/>
        </p:nvPicPr>
        <p:blipFill rotWithShape="1">
          <a:blip r:embed="rId2">
            <a:alphaModFix/>
          </a:blip>
          <a:srcRect/>
          <a:stretch/>
        </p:blipFill>
        <p:spPr>
          <a:xfrm>
            <a:off x="-4767" y="-4572"/>
            <a:ext cx="9148767" cy="5148072"/>
          </a:xfrm>
          <a:prstGeom prst="rect">
            <a:avLst/>
          </a:prstGeom>
          <a:noFill/>
          <a:ln>
            <a:noFill/>
          </a:ln>
        </p:spPr>
      </p:pic>
      <p:sp>
        <p:nvSpPr>
          <p:cNvPr id="123" name="Google Shape;123;p59"/>
          <p:cNvSpPr txBox="1">
            <a:spLocks noGrp="1"/>
          </p:cNvSpPr>
          <p:nvPr>
            <p:ph type="body" idx="1"/>
          </p:nvPr>
        </p:nvSpPr>
        <p:spPr>
          <a:xfrm>
            <a:off x="1064416" y="3181350"/>
            <a:ext cx="7010399" cy="1752600"/>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2400"/>
              <a:buNone/>
              <a:defRPr sz="2400" b="0"/>
            </a:lvl1pPr>
            <a:lvl2pPr marL="914400" lvl="1" indent="-228600" algn="ctr">
              <a:spcBef>
                <a:spcPts val="360"/>
              </a:spcBef>
              <a:spcAft>
                <a:spcPts val="0"/>
              </a:spcAft>
              <a:buSzPts val="1080"/>
              <a:buNone/>
              <a:defRPr/>
            </a:lvl2pPr>
            <a:lvl3pPr marL="1371600" lvl="2" indent="-228600" algn="ctr">
              <a:spcBef>
                <a:spcPts val="360"/>
              </a:spcBef>
              <a:spcAft>
                <a:spcPts val="0"/>
              </a:spcAft>
              <a:buSzPts val="1530"/>
              <a:buNone/>
              <a:defRPr/>
            </a:lvl3pPr>
            <a:lvl4pPr marL="1828800" lvl="3" indent="-228600" algn="ctr">
              <a:spcBef>
                <a:spcPts val="360"/>
              </a:spcBef>
              <a:spcAft>
                <a:spcPts val="0"/>
              </a:spcAft>
              <a:buSzPts val="1440"/>
              <a:buNone/>
              <a:defRPr/>
            </a:lvl4pPr>
            <a:lvl5pPr marL="2286000" lvl="4" indent="-228600" algn="ctr">
              <a:spcBef>
                <a:spcPts val="360"/>
              </a:spcBef>
              <a:spcAft>
                <a:spcPts val="0"/>
              </a:spcAft>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59"/>
          <p:cNvSpPr txBox="1">
            <a:spLocks noGrp="1"/>
          </p:cNvSpPr>
          <p:nvPr>
            <p:ph type="body" idx="2"/>
          </p:nvPr>
        </p:nvSpPr>
        <p:spPr>
          <a:xfrm>
            <a:off x="1064416" y="2647950"/>
            <a:ext cx="7010400" cy="457200"/>
          </a:xfrm>
          <a:prstGeom prst="rect">
            <a:avLst/>
          </a:prstGeom>
          <a:noFill/>
          <a:ln>
            <a:noFill/>
          </a:ln>
        </p:spPr>
        <p:txBody>
          <a:bodyPr spcFirstLastPara="1" wrap="square" lIns="91425" tIns="45700" rIns="91425" bIns="45700" anchor="ctr" anchorCtr="0">
            <a:noAutofit/>
          </a:bodyPr>
          <a:lstStyle>
            <a:lvl1pPr marL="457200" lvl="0" indent="-228600" algn="ctr">
              <a:spcBef>
                <a:spcPts val="480"/>
              </a:spcBef>
              <a:spcAft>
                <a:spcPts val="0"/>
              </a:spcAft>
              <a:buSzPts val="2400"/>
              <a:buNone/>
              <a:defRPr sz="2400" b="0">
                <a:solidFill>
                  <a:srgbClr val="003399"/>
                </a:solidFill>
              </a:defRPr>
            </a:lvl1pPr>
            <a:lvl2pPr marL="914400" lvl="1" indent="-228600" algn="ctr">
              <a:spcBef>
                <a:spcPts val="360"/>
              </a:spcBef>
              <a:spcAft>
                <a:spcPts val="0"/>
              </a:spcAft>
              <a:buSzPts val="1080"/>
              <a:buNone/>
              <a:defRPr/>
            </a:lvl2pPr>
            <a:lvl3pPr marL="1371600" lvl="2" indent="-228600" algn="ctr">
              <a:spcBef>
                <a:spcPts val="360"/>
              </a:spcBef>
              <a:spcAft>
                <a:spcPts val="0"/>
              </a:spcAft>
              <a:buSzPts val="1530"/>
              <a:buNone/>
              <a:defRPr/>
            </a:lvl3pPr>
            <a:lvl4pPr marL="1828800" lvl="3" indent="-228600" algn="ctr">
              <a:spcBef>
                <a:spcPts val="360"/>
              </a:spcBef>
              <a:spcAft>
                <a:spcPts val="0"/>
              </a:spcAft>
              <a:buSzPts val="1440"/>
              <a:buNone/>
              <a:defRPr/>
            </a:lvl4pPr>
            <a:lvl5pPr marL="2286000" lvl="4" indent="-228600" algn="ctr">
              <a:spcBef>
                <a:spcPts val="360"/>
              </a:spcBef>
              <a:spcAft>
                <a:spcPts val="0"/>
              </a:spcAft>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5"/>
        <p:cNvGrpSpPr/>
        <p:nvPr/>
      </p:nvGrpSpPr>
      <p:grpSpPr>
        <a:xfrm>
          <a:off x="0" y="0"/>
          <a:ext cx="0" cy="0"/>
          <a:chOff x="0" y="0"/>
          <a:chExt cx="0" cy="0"/>
        </a:xfrm>
      </p:grpSpPr>
      <p:pic>
        <p:nvPicPr>
          <p:cNvPr id="126" name="Google Shape;126;p60" descr="R:\COM\COMM\Branding\PPT Templates\widescreen\Widescreen Powerpoint 36.jpg"/>
          <p:cNvPicPr preferRelativeResize="0"/>
          <p:nvPr/>
        </p:nvPicPr>
        <p:blipFill rotWithShape="1">
          <a:blip r:embed="rId2">
            <a:alphaModFix/>
          </a:blip>
          <a:srcRect/>
          <a:stretch/>
        </p:blipFill>
        <p:spPr>
          <a:xfrm>
            <a:off x="-1587" y="3175"/>
            <a:ext cx="9148767" cy="5148072"/>
          </a:xfrm>
          <a:prstGeom prst="rect">
            <a:avLst/>
          </a:prstGeom>
          <a:noFill/>
          <a:ln>
            <a:noFill/>
          </a:ln>
        </p:spPr>
      </p:pic>
      <p:sp>
        <p:nvSpPr>
          <p:cNvPr id="127" name="Google Shape;127;p60"/>
          <p:cNvSpPr txBox="1">
            <a:spLocks noGrp="1"/>
          </p:cNvSpPr>
          <p:nvPr>
            <p:ph type="body" idx="1"/>
          </p:nvPr>
        </p:nvSpPr>
        <p:spPr>
          <a:xfrm>
            <a:off x="2057401" y="3181350"/>
            <a:ext cx="5257800" cy="1752600"/>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2400"/>
              <a:buNone/>
              <a:defRPr sz="2400" b="0"/>
            </a:lvl1pPr>
            <a:lvl2pPr marL="914400" lvl="1" indent="-228600" algn="ctr">
              <a:spcBef>
                <a:spcPts val="360"/>
              </a:spcBef>
              <a:spcAft>
                <a:spcPts val="0"/>
              </a:spcAft>
              <a:buSzPts val="1080"/>
              <a:buNone/>
              <a:defRPr/>
            </a:lvl2pPr>
            <a:lvl3pPr marL="1371600" lvl="2" indent="-228600" algn="ctr">
              <a:spcBef>
                <a:spcPts val="360"/>
              </a:spcBef>
              <a:spcAft>
                <a:spcPts val="0"/>
              </a:spcAft>
              <a:buSzPts val="1530"/>
              <a:buNone/>
              <a:defRPr/>
            </a:lvl3pPr>
            <a:lvl4pPr marL="1828800" lvl="3" indent="-228600" algn="ctr">
              <a:spcBef>
                <a:spcPts val="360"/>
              </a:spcBef>
              <a:spcAft>
                <a:spcPts val="0"/>
              </a:spcAft>
              <a:buSzPts val="1440"/>
              <a:buNone/>
              <a:defRPr/>
            </a:lvl4pPr>
            <a:lvl5pPr marL="2286000" lvl="4" indent="-228600" algn="ctr">
              <a:spcBef>
                <a:spcPts val="360"/>
              </a:spcBef>
              <a:spcAft>
                <a:spcPts val="0"/>
              </a:spcAft>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8" name="Google Shape;128;p60"/>
          <p:cNvSpPr txBox="1">
            <a:spLocks noGrp="1"/>
          </p:cNvSpPr>
          <p:nvPr>
            <p:ph type="body" idx="2"/>
          </p:nvPr>
        </p:nvSpPr>
        <p:spPr>
          <a:xfrm>
            <a:off x="1064416" y="2647950"/>
            <a:ext cx="7010400" cy="457200"/>
          </a:xfrm>
          <a:prstGeom prst="rect">
            <a:avLst/>
          </a:prstGeom>
          <a:noFill/>
          <a:ln>
            <a:noFill/>
          </a:ln>
        </p:spPr>
        <p:txBody>
          <a:bodyPr spcFirstLastPara="1" wrap="square" lIns="91425" tIns="45700" rIns="91425" bIns="45700" anchor="ctr" anchorCtr="0">
            <a:noAutofit/>
          </a:bodyPr>
          <a:lstStyle>
            <a:lvl1pPr marL="457200" lvl="0" indent="-228600" algn="ctr">
              <a:spcBef>
                <a:spcPts val="480"/>
              </a:spcBef>
              <a:spcAft>
                <a:spcPts val="0"/>
              </a:spcAft>
              <a:buSzPts val="2400"/>
              <a:buNone/>
              <a:defRPr sz="2400" b="0">
                <a:solidFill>
                  <a:srgbClr val="003399"/>
                </a:solidFill>
              </a:defRPr>
            </a:lvl1pPr>
            <a:lvl2pPr marL="914400" lvl="1" indent="-228600" algn="ctr">
              <a:spcBef>
                <a:spcPts val="360"/>
              </a:spcBef>
              <a:spcAft>
                <a:spcPts val="0"/>
              </a:spcAft>
              <a:buSzPts val="1080"/>
              <a:buNone/>
              <a:defRPr/>
            </a:lvl2pPr>
            <a:lvl3pPr marL="1371600" lvl="2" indent="-228600" algn="ctr">
              <a:spcBef>
                <a:spcPts val="360"/>
              </a:spcBef>
              <a:spcAft>
                <a:spcPts val="0"/>
              </a:spcAft>
              <a:buSzPts val="1530"/>
              <a:buNone/>
              <a:defRPr/>
            </a:lvl3pPr>
            <a:lvl4pPr marL="1828800" lvl="3" indent="-228600" algn="ctr">
              <a:spcBef>
                <a:spcPts val="360"/>
              </a:spcBef>
              <a:spcAft>
                <a:spcPts val="0"/>
              </a:spcAft>
              <a:buSzPts val="1440"/>
              <a:buNone/>
              <a:defRPr/>
            </a:lvl4pPr>
            <a:lvl5pPr marL="2286000" lvl="4" indent="-228600" algn="ctr">
              <a:spcBef>
                <a:spcPts val="360"/>
              </a:spcBef>
              <a:spcAft>
                <a:spcPts val="0"/>
              </a:spcAft>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Option 3">
  <p:cSld name="Title Page Option 3">
    <p:spTree>
      <p:nvGrpSpPr>
        <p:cNvPr id="1" name="Shape 21"/>
        <p:cNvGrpSpPr/>
        <p:nvPr/>
      </p:nvGrpSpPr>
      <p:grpSpPr>
        <a:xfrm>
          <a:off x="0" y="0"/>
          <a:ext cx="0" cy="0"/>
          <a:chOff x="0" y="0"/>
          <a:chExt cx="0" cy="0"/>
        </a:xfrm>
      </p:grpSpPr>
      <p:pic>
        <p:nvPicPr>
          <p:cNvPr id="22" name="Google Shape;22;p44" descr="R:\COM\COMM\Branding\PPT Templates\widescreen\Widescreen Powerpoint 25.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23" name="Google Shape;23;p44"/>
          <p:cNvSpPr txBox="1">
            <a:spLocks noGrp="1"/>
          </p:cNvSpPr>
          <p:nvPr>
            <p:ph type="title"/>
          </p:nvPr>
        </p:nvSpPr>
        <p:spPr>
          <a:xfrm>
            <a:off x="0" y="971550"/>
            <a:ext cx="5943600" cy="15601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4"/>
          <p:cNvSpPr txBox="1">
            <a:spLocks noGrp="1"/>
          </p:cNvSpPr>
          <p:nvPr>
            <p:ph type="body" idx="1"/>
          </p:nvPr>
        </p:nvSpPr>
        <p:spPr>
          <a:xfrm>
            <a:off x="7315200" y="44005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44"/>
          <p:cNvSpPr txBox="1">
            <a:spLocks noGrp="1"/>
          </p:cNvSpPr>
          <p:nvPr>
            <p:ph type="body" idx="2"/>
          </p:nvPr>
        </p:nvSpPr>
        <p:spPr>
          <a:xfrm>
            <a:off x="19050" y="0"/>
            <a:ext cx="4324350" cy="89535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Option 4">
  <p:cSld name="Title Page Option 4">
    <p:spTree>
      <p:nvGrpSpPr>
        <p:cNvPr id="1" name="Shape 26"/>
        <p:cNvGrpSpPr/>
        <p:nvPr/>
      </p:nvGrpSpPr>
      <p:grpSpPr>
        <a:xfrm>
          <a:off x="0" y="0"/>
          <a:ext cx="0" cy="0"/>
          <a:chOff x="0" y="0"/>
          <a:chExt cx="0" cy="0"/>
        </a:xfrm>
      </p:grpSpPr>
      <p:pic>
        <p:nvPicPr>
          <p:cNvPr id="27" name="Google Shape;27;p45" descr="R:\COM\COMM\Branding\PPT Templates\widescreen\Widescreen Powerpoint 27.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28" name="Google Shape;28;p45"/>
          <p:cNvSpPr txBox="1">
            <a:spLocks noGrp="1"/>
          </p:cNvSpPr>
          <p:nvPr>
            <p:ph type="title"/>
          </p:nvPr>
        </p:nvSpPr>
        <p:spPr>
          <a:xfrm>
            <a:off x="0" y="1657350"/>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5"/>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45"/>
          <p:cNvSpPr txBox="1">
            <a:spLocks noGrp="1"/>
          </p:cNvSpPr>
          <p:nvPr>
            <p:ph type="body" idx="2"/>
          </p:nvPr>
        </p:nvSpPr>
        <p:spPr>
          <a:xfrm>
            <a:off x="0" y="57150"/>
            <a:ext cx="4038600" cy="15240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Option 6">
  <p:cSld name="Title Slide Option 6">
    <p:spTree>
      <p:nvGrpSpPr>
        <p:cNvPr id="1" name="Shape 31"/>
        <p:cNvGrpSpPr/>
        <p:nvPr/>
      </p:nvGrpSpPr>
      <p:grpSpPr>
        <a:xfrm>
          <a:off x="0" y="0"/>
          <a:ext cx="0" cy="0"/>
          <a:chOff x="0" y="0"/>
          <a:chExt cx="0" cy="0"/>
        </a:xfrm>
      </p:grpSpPr>
      <p:pic>
        <p:nvPicPr>
          <p:cNvPr id="32" name="Google Shape;32;p46" descr="R:\COM\COMM\Branding\PPT Templates\widescreen\Widescreen Powerpoint 21.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33" name="Google Shape;33;p46"/>
          <p:cNvSpPr txBox="1">
            <a:spLocks noGrp="1"/>
          </p:cNvSpPr>
          <p:nvPr>
            <p:ph type="title"/>
          </p:nvPr>
        </p:nvSpPr>
        <p:spPr>
          <a:xfrm>
            <a:off x="76200" y="1428750"/>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6"/>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Google Shape;35;p46"/>
          <p:cNvSpPr txBox="1">
            <a:spLocks noGrp="1"/>
          </p:cNvSpPr>
          <p:nvPr>
            <p:ph type="body" idx="2"/>
          </p:nvPr>
        </p:nvSpPr>
        <p:spPr>
          <a:xfrm>
            <a:off x="76200" y="57150"/>
            <a:ext cx="4114800" cy="12192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pic>
        <p:nvPicPr>
          <p:cNvPr id="37" name="Google Shape;37;p47" descr="R:\COM\COMM\Branding\PPT Templates\widescreen\Widescreen Powerpoint 35.jpg"/>
          <p:cNvPicPr preferRelativeResize="0"/>
          <p:nvPr/>
        </p:nvPicPr>
        <p:blipFill rotWithShape="1">
          <a:blip r:embed="rId2">
            <a:alphaModFix/>
          </a:blip>
          <a:srcRect/>
          <a:stretch/>
        </p:blipFill>
        <p:spPr>
          <a:xfrm>
            <a:off x="-4767" y="-4572"/>
            <a:ext cx="9148767" cy="5148072"/>
          </a:xfrm>
          <a:prstGeom prst="rect">
            <a:avLst/>
          </a:prstGeom>
          <a:noFill/>
          <a:ln>
            <a:noFill/>
          </a:ln>
        </p:spPr>
      </p:pic>
      <p:sp>
        <p:nvSpPr>
          <p:cNvPr id="38" name="Google Shape;38;p47"/>
          <p:cNvSpPr txBox="1">
            <a:spLocks noGrp="1"/>
          </p:cNvSpPr>
          <p:nvPr>
            <p:ph type="title"/>
          </p:nvPr>
        </p:nvSpPr>
        <p:spPr>
          <a:xfrm>
            <a:off x="381000" y="1047750"/>
            <a:ext cx="83058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7"/>
          <p:cNvSpPr txBox="1">
            <a:spLocks noGrp="1"/>
          </p:cNvSpPr>
          <p:nvPr>
            <p:ph type="body" idx="1"/>
          </p:nvPr>
        </p:nvSpPr>
        <p:spPr>
          <a:xfrm>
            <a:off x="9525" y="37147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47"/>
          <p:cNvSpPr txBox="1">
            <a:spLocks noGrp="1"/>
          </p:cNvSpPr>
          <p:nvPr>
            <p:ph type="body" idx="2"/>
          </p:nvPr>
        </p:nvSpPr>
        <p:spPr>
          <a:xfrm>
            <a:off x="4569616" y="0"/>
            <a:ext cx="4114800" cy="97155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1"/>
        <p:cNvGrpSpPr/>
        <p:nvPr/>
      </p:nvGrpSpPr>
      <p:grpSpPr>
        <a:xfrm>
          <a:off x="0" y="0"/>
          <a:ext cx="0" cy="0"/>
          <a:chOff x="0" y="0"/>
          <a:chExt cx="0" cy="0"/>
        </a:xfrm>
      </p:grpSpPr>
      <p:pic>
        <p:nvPicPr>
          <p:cNvPr id="42" name="Google Shape;42;p48" descr="R:\COM\COMM\Branding\PPT Templates\widescreen\Widescreen Powerpoint 31.jpg"/>
          <p:cNvPicPr preferRelativeResize="0"/>
          <p:nvPr/>
        </p:nvPicPr>
        <p:blipFill rotWithShape="1">
          <a:blip r:embed="rId2">
            <a:alphaModFix/>
          </a:blip>
          <a:srcRect/>
          <a:stretch/>
        </p:blipFill>
        <p:spPr>
          <a:xfrm>
            <a:off x="0" y="-4572"/>
            <a:ext cx="9148767" cy="5148072"/>
          </a:xfrm>
          <a:prstGeom prst="rect">
            <a:avLst/>
          </a:prstGeom>
          <a:noFill/>
          <a:ln>
            <a:noFill/>
          </a:ln>
        </p:spPr>
      </p:pic>
      <p:sp>
        <p:nvSpPr>
          <p:cNvPr id="43" name="Google Shape;43;p48"/>
          <p:cNvSpPr txBox="1">
            <a:spLocks noGrp="1"/>
          </p:cNvSpPr>
          <p:nvPr>
            <p:ph type="title"/>
          </p:nvPr>
        </p:nvSpPr>
        <p:spPr>
          <a:xfrm>
            <a:off x="76200" y="940689"/>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8"/>
          <p:cNvSpPr txBox="1">
            <a:spLocks noGrp="1"/>
          </p:cNvSpPr>
          <p:nvPr>
            <p:ph type="body" idx="1"/>
          </p:nvPr>
        </p:nvSpPr>
        <p:spPr>
          <a:xfrm>
            <a:off x="7315200" y="3867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48"/>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6"/>
        <p:cNvGrpSpPr/>
        <p:nvPr/>
      </p:nvGrpSpPr>
      <p:grpSpPr>
        <a:xfrm>
          <a:off x="0" y="0"/>
          <a:ext cx="0" cy="0"/>
          <a:chOff x="0" y="0"/>
          <a:chExt cx="0" cy="0"/>
        </a:xfrm>
      </p:grpSpPr>
      <p:pic>
        <p:nvPicPr>
          <p:cNvPr id="47" name="Google Shape;47;p49" descr="R:\COM\COMM\Branding\PPT Templates\widescreen\Widescreen Powerpoint 32.jpg"/>
          <p:cNvPicPr preferRelativeResize="0"/>
          <p:nvPr/>
        </p:nvPicPr>
        <p:blipFill rotWithShape="1">
          <a:blip r:embed="rId2">
            <a:alphaModFix/>
          </a:blip>
          <a:srcRect/>
          <a:stretch/>
        </p:blipFill>
        <p:spPr>
          <a:xfrm>
            <a:off x="-4767" y="-4572"/>
            <a:ext cx="9148767" cy="5148072"/>
          </a:xfrm>
          <a:prstGeom prst="rect">
            <a:avLst/>
          </a:prstGeom>
          <a:noFill/>
          <a:ln>
            <a:noFill/>
          </a:ln>
        </p:spPr>
      </p:pic>
      <p:sp>
        <p:nvSpPr>
          <p:cNvPr id="48" name="Google Shape;48;p49"/>
          <p:cNvSpPr txBox="1">
            <a:spLocks noGrp="1"/>
          </p:cNvSpPr>
          <p:nvPr>
            <p:ph type="title"/>
          </p:nvPr>
        </p:nvSpPr>
        <p:spPr>
          <a:xfrm>
            <a:off x="76200" y="950214"/>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9"/>
          <p:cNvSpPr txBox="1">
            <a:spLocks noGrp="1"/>
          </p:cNvSpPr>
          <p:nvPr>
            <p:ph type="body" idx="1"/>
          </p:nvPr>
        </p:nvSpPr>
        <p:spPr>
          <a:xfrm>
            <a:off x="7315200" y="4248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49"/>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Page Option 7">
  <p:cSld name="Title Page Option 7">
    <p:spTree>
      <p:nvGrpSpPr>
        <p:cNvPr id="1" name="Shape 51"/>
        <p:cNvGrpSpPr/>
        <p:nvPr/>
      </p:nvGrpSpPr>
      <p:grpSpPr>
        <a:xfrm>
          <a:off x="0" y="0"/>
          <a:ext cx="0" cy="0"/>
          <a:chOff x="0" y="0"/>
          <a:chExt cx="0" cy="0"/>
        </a:xfrm>
      </p:grpSpPr>
      <p:pic>
        <p:nvPicPr>
          <p:cNvPr id="52" name="Google Shape;52;p50" descr="R:\COM\COMM\Branding\PPT Templates\widescreen\Widescreen Powerpoint 28.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53" name="Google Shape;53;p50"/>
          <p:cNvSpPr txBox="1">
            <a:spLocks noGrp="1"/>
          </p:cNvSpPr>
          <p:nvPr>
            <p:ph type="title"/>
          </p:nvPr>
        </p:nvSpPr>
        <p:spPr>
          <a:xfrm>
            <a:off x="76200" y="1428750"/>
            <a:ext cx="58674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0"/>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50"/>
          <p:cNvSpPr txBox="1">
            <a:spLocks noGrp="1"/>
          </p:cNvSpPr>
          <p:nvPr>
            <p:ph type="body" idx="2"/>
          </p:nvPr>
        </p:nvSpPr>
        <p:spPr>
          <a:xfrm>
            <a:off x="76200" y="3333750"/>
            <a:ext cx="5181600" cy="16002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3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3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4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4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ctr" rtl="0">
              <a:spcBef>
                <a:spcPts val="640"/>
              </a:spcBef>
              <a:spcAft>
                <a:spcPts val="0"/>
              </a:spcAft>
              <a:buClr>
                <a:srgbClr val="00B050"/>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ctr" rtl="0">
              <a:spcBef>
                <a:spcPts val="640"/>
              </a:spcBef>
              <a:spcAft>
                <a:spcPts val="0"/>
              </a:spcAft>
              <a:buClr>
                <a:srgbClr val="00B050"/>
              </a:buClr>
              <a:buSzPts val="1920"/>
              <a:buFont typeface="Noto Sans Symbols"/>
              <a:buNone/>
              <a:defRPr sz="3200" b="0" i="0" u="none" strike="noStrike" cap="none">
                <a:solidFill>
                  <a:schemeClr val="dk1"/>
                </a:solidFill>
                <a:latin typeface="Calibri"/>
                <a:ea typeface="Calibri"/>
                <a:cs typeface="Calibri"/>
                <a:sym typeface="Calibri"/>
              </a:defRPr>
            </a:lvl2pPr>
            <a:lvl3pPr marL="1371600" marR="0" lvl="2" indent="-228600" algn="ctr" rtl="0">
              <a:spcBef>
                <a:spcPts val="560"/>
              </a:spcBef>
              <a:spcAft>
                <a:spcPts val="0"/>
              </a:spcAft>
              <a:buClr>
                <a:srgbClr val="00B050"/>
              </a:buClr>
              <a:buSzPts val="2380"/>
              <a:buFont typeface="Courier New"/>
              <a:buNone/>
              <a:defRPr sz="2800" b="0" i="0" u="none" strike="noStrike" cap="none">
                <a:solidFill>
                  <a:schemeClr val="dk1"/>
                </a:solidFill>
                <a:latin typeface="Calibri"/>
                <a:ea typeface="Calibri"/>
                <a:cs typeface="Calibri"/>
                <a:sym typeface="Calibri"/>
              </a:defRPr>
            </a:lvl3pPr>
            <a:lvl4pPr marL="1828800" marR="0" lvl="3" indent="-228600" algn="ctr" rtl="0">
              <a:spcBef>
                <a:spcPts val="480"/>
              </a:spcBef>
              <a:spcAft>
                <a:spcPts val="0"/>
              </a:spcAft>
              <a:buClr>
                <a:srgbClr val="00B050"/>
              </a:buClr>
              <a:buSzPts val="1920"/>
              <a:buFont typeface="Noto Sans Symbols"/>
              <a:buNone/>
              <a:defRPr sz="2400" b="0" i="0" u="none" strike="noStrike" cap="none">
                <a:solidFill>
                  <a:schemeClr val="dk1"/>
                </a:solidFill>
                <a:latin typeface="Calibri"/>
                <a:ea typeface="Calibri"/>
                <a:cs typeface="Calibri"/>
                <a:sym typeface="Calibri"/>
              </a:defRPr>
            </a:lvl4pPr>
            <a:lvl5pPr marL="2286000" marR="0" lvl="4" indent="-228600" algn="ctr" rtl="0">
              <a:spcBef>
                <a:spcPts val="480"/>
              </a:spcBef>
              <a:spcAft>
                <a:spcPts val="0"/>
              </a:spcAft>
              <a:buClr>
                <a:srgbClr val="00B050"/>
              </a:buClr>
              <a:buSzPts val="2400"/>
              <a:buFont typeface="Arial"/>
              <a:buNone/>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aphicFrame>
        <p:nvGraphicFramePr>
          <p:cNvPr id="111" name="Google Shape;111;p41"/>
          <p:cNvGraphicFramePr/>
          <p:nvPr/>
        </p:nvGraphicFramePr>
        <p:xfrm>
          <a:off x="1676400" y="2038350"/>
          <a:ext cx="6096000" cy="1112550"/>
        </p:xfrm>
        <a:graphic>
          <a:graphicData uri="http://schemas.openxmlformats.org/drawingml/2006/table">
            <a:tbl>
              <a:tblPr firstRow="1" bandRow="1">
                <a:noFill/>
                <a:tableStyleId>{454F6CB0-87A2-49FE-9296-B3928ED92A92}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bl>
          </a:graphicData>
        </a:graphic>
      </p:graphicFrame>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dese.mo.gov/media/pdf/regulation-iv-fapeieplre-2023" TargetMode="External"/><Relationship Id="rId7" Type="http://schemas.openxmlformats.org/officeDocument/2006/relationships/hyperlink" Target="http://dese.mo.gov"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s://dese.mo.gov/special-education/compliance/procedural-safeguards" TargetMode="External"/><Relationship Id="rId5" Type="http://schemas.openxmlformats.org/officeDocument/2006/relationships/hyperlink" Target="https://sites.ed.gov/idea/regs/b/e/300.503" TargetMode="External"/><Relationship Id="rId4" Type="http://schemas.openxmlformats.org/officeDocument/2006/relationships/hyperlink" Target="https://dese.mo.gov/media/pdf/regulation-v-procedural-safeguardsdiscipline-2023"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dese.mo.gov/special-education/due-processchild-complaint"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dese.mo.gov/special-education/compliance/parents-bill-rights"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hyperlink" Target="https://dese.mo.gov/media/pdf/parents-guide-special-education" TargetMode="External"/><Relationship Id="rId4" Type="http://schemas.openxmlformats.org/officeDocument/2006/relationships/hyperlink" Target="https://dese.mo.gov/special-education/compliance/procedural-safeguard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missouriparentsact.org/"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sites.ed.gov/idea/"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dese.mo.gov/media/pdf/missouri-state-plan-special-education-part-b-2023"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odr-pa.org/"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hyperlink" Target="https://www.cadreworks.org/resources/cadre-materials-state-resource/tale-two-conversations"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video" Target="https://www.youtube.com/embed/RVNrRJ9Kr88?feature=oembed" TargetMode="Externa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video" Target="https://www.youtube.com/embed/IogiEKNt1eE?feature=oembed" TargetMode="Externa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s://dese.mo.gov/special-education/compliance/special-education-form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1057af6bd2_0_1"/>
          <p:cNvSpPr txBox="1">
            <a:spLocks noGrp="1"/>
          </p:cNvSpPr>
          <p:nvPr>
            <p:ph type="title"/>
          </p:nvPr>
        </p:nvSpPr>
        <p:spPr>
          <a:xfrm>
            <a:off x="1600350" y="142875"/>
            <a:ext cx="5715000" cy="1371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Zoom Support Meeting Norms </a:t>
            </a:r>
            <a:endParaRPr dirty="0"/>
          </a:p>
        </p:txBody>
      </p:sp>
      <p:sp>
        <p:nvSpPr>
          <p:cNvPr id="135" name="Google Shape;135;g31057af6bd2_0_1"/>
          <p:cNvSpPr txBox="1">
            <a:spLocks noGrp="1"/>
          </p:cNvSpPr>
          <p:nvPr>
            <p:ph type="body" idx="1"/>
          </p:nvPr>
        </p:nvSpPr>
        <p:spPr>
          <a:xfrm>
            <a:off x="304800" y="3028950"/>
            <a:ext cx="1676400" cy="3429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endParaRPr/>
          </a:p>
        </p:txBody>
      </p:sp>
      <p:sp>
        <p:nvSpPr>
          <p:cNvPr id="136" name="Google Shape;136;g31057af6bd2_0_1"/>
          <p:cNvSpPr txBox="1">
            <a:spLocks noGrp="1"/>
          </p:cNvSpPr>
          <p:nvPr>
            <p:ph type="body" idx="2"/>
          </p:nvPr>
        </p:nvSpPr>
        <p:spPr>
          <a:xfrm>
            <a:off x="4486275" y="57150"/>
            <a:ext cx="4629300" cy="914400"/>
          </a:xfrm>
          <a:prstGeom prst="rect">
            <a:avLst/>
          </a:prstGeom>
        </p:spPr>
        <p:txBody>
          <a:bodyPr spcFirstLastPara="1" wrap="square" lIns="91425" tIns="45700" rIns="91425" bIns="45700" anchor="ctr" anchorCtr="0">
            <a:normAutofit/>
          </a:bodyPr>
          <a:lstStyle/>
          <a:p>
            <a:pPr marL="0" lvl="0" indent="0" algn="ctr" rtl="0">
              <a:spcBef>
                <a:spcPts val="400"/>
              </a:spcBef>
              <a:spcAft>
                <a:spcPts val="0"/>
              </a:spcAft>
              <a:buNone/>
            </a:pPr>
            <a:endParaRPr/>
          </a:p>
        </p:txBody>
      </p:sp>
      <p:pic>
        <p:nvPicPr>
          <p:cNvPr id="137" name="Google Shape;137;g31057af6bd2_0_1" descr="Zoom Support meeting norms."/>
          <p:cNvPicPr preferRelativeResize="0"/>
          <p:nvPr/>
        </p:nvPicPr>
        <p:blipFill>
          <a:blip r:embed="rId3">
            <a:alphaModFix/>
          </a:blip>
          <a:stretch>
            <a:fillRect/>
          </a:stretch>
        </p:blipFill>
        <p:spPr>
          <a:xfrm>
            <a:off x="0" y="0"/>
            <a:ext cx="9144000" cy="51511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a:t>Revoking Consent </a:t>
            </a:r>
            <a:endParaRPr/>
          </a:p>
        </p:txBody>
      </p:sp>
      <p:sp>
        <p:nvSpPr>
          <p:cNvPr id="243" name="Google Shape;243;p14"/>
          <p:cNvSpPr txBox="1">
            <a:spLocks noGrp="1"/>
          </p:cNvSpPr>
          <p:nvPr>
            <p:ph type="body" idx="1"/>
          </p:nvPr>
        </p:nvSpPr>
        <p:spPr>
          <a:xfrm>
            <a:off x="625925" y="1501650"/>
            <a:ext cx="7922100" cy="3346500"/>
          </a:xfrm>
          <a:prstGeom prst="rect">
            <a:avLst/>
          </a:prstGeom>
          <a:noFill/>
          <a:ln>
            <a:noFill/>
          </a:ln>
        </p:spPr>
        <p:txBody>
          <a:bodyPr spcFirstLastPara="1" wrap="square" lIns="91425" tIns="45700" rIns="91425" bIns="45700" anchor="t" anchorCtr="0">
            <a:normAutofit fontScale="47500" lnSpcReduction="20000"/>
          </a:bodyPr>
          <a:lstStyle/>
          <a:p>
            <a:pPr marL="457200" lvl="0" indent="-342607" algn="l" rtl="0">
              <a:spcBef>
                <a:spcPts val="0"/>
              </a:spcBef>
              <a:spcAft>
                <a:spcPts val="0"/>
              </a:spcAft>
              <a:buSzPct val="100000"/>
              <a:buChar char="●"/>
            </a:pPr>
            <a:r>
              <a:rPr lang="en-US" sz="4590" dirty="0"/>
              <a:t>Ask questions and be open to listening</a:t>
            </a:r>
            <a:endParaRPr sz="5190" dirty="0"/>
          </a:p>
          <a:p>
            <a:pPr marL="457200" lvl="0" indent="-342607" algn="l" rtl="0">
              <a:spcBef>
                <a:spcPts val="442"/>
              </a:spcBef>
              <a:spcAft>
                <a:spcPts val="0"/>
              </a:spcAft>
              <a:buSzPct val="100000"/>
              <a:buChar char="●"/>
            </a:pPr>
            <a:r>
              <a:rPr lang="en-US" sz="4590" dirty="0"/>
              <a:t>Explain the need for services</a:t>
            </a:r>
            <a:endParaRPr sz="5190" dirty="0"/>
          </a:p>
          <a:p>
            <a:pPr marL="457200" lvl="0" indent="-342607" algn="l" rtl="0">
              <a:spcBef>
                <a:spcPts val="442"/>
              </a:spcBef>
              <a:spcAft>
                <a:spcPts val="0"/>
              </a:spcAft>
              <a:buSzPct val="100000"/>
              <a:buChar char="●"/>
            </a:pPr>
            <a:r>
              <a:rPr lang="en-US" sz="4590" dirty="0"/>
              <a:t>Draft an email explaining</a:t>
            </a:r>
            <a:endParaRPr sz="5190" dirty="0"/>
          </a:p>
          <a:p>
            <a:pPr marL="854075" lvl="1" indent="-419759" algn="l" rtl="0">
              <a:spcBef>
                <a:spcPts val="442"/>
              </a:spcBef>
              <a:spcAft>
                <a:spcPts val="0"/>
              </a:spcAft>
              <a:buSzPct val="77343"/>
              <a:buChar char="○"/>
            </a:pPr>
            <a:r>
              <a:rPr lang="en-US" sz="4590" dirty="0"/>
              <a:t>“If consent for services is revoked, [student] will not receive any protections that come with IDEA-eligible students. Also, [student] will not have reevaluations and will not receive accommodations and modifications to participate in activities. [student] will attend general education classes with only the support of that teacher.”</a:t>
            </a:r>
            <a:endParaRPr sz="5190" dirty="0"/>
          </a:p>
          <a:p>
            <a:pPr marL="457200" lvl="0" indent="-342607" algn="l" rtl="0">
              <a:spcBef>
                <a:spcPts val="442"/>
              </a:spcBef>
              <a:spcAft>
                <a:spcPts val="0"/>
              </a:spcAft>
              <a:buSzPct val="100000"/>
              <a:buChar char="●"/>
            </a:pPr>
            <a:r>
              <a:rPr lang="en-US" sz="4590" dirty="0">
                <a:latin typeface="Calibri"/>
                <a:ea typeface="Calibri"/>
                <a:cs typeface="Calibri"/>
                <a:sym typeface="Calibri"/>
              </a:rPr>
              <a:t>Provide prior written notice before ceasing the provision of special education and related services.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t>Present Levels</a:t>
            </a:r>
            <a:endParaRPr dirty="0"/>
          </a:p>
        </p:txBody>
      </p:sp>
      <p:sp>
        <p:nvSpPr>
          <p:cNvPr id="243" name="Google Shape;243;p14"/>
          <p:cNvSpPr txBox="1">
            <a:spLocks noGrp="1"/>
          </p:cNvSpPr>
          <p:nvPr>
            <p:ph type="body" idx="1"/>
          </p:nvPr>
        </p:nvSpPr>
        <p:spPr>
          <a:xfrm>
            <a:off x="625925" y="1501650"/>
            <a:ext cx="7922100" cy="3346500"/>
          </a:xfrm>
          <a:prstGeom prst="rect">
            <a:avLst/>
          </a:prstGeom>
          <a:noFill/>
          <a:ln>
            <a:noFill/>
          </a:ln>
        </p:spPr>
        <p:txBody>
          <a:bodyPr spcFirstLastPara="1" wrap="square" lIns="91425" tIns="45700" rIns="91425" bIns="45700" anchor="t" anchorCtr="0">
            <a:normAutofit/>
          </a:bodyPr>
          <a:lstStyle/>
          <a:p>
            <a:pPr marL="457200" lvl="0" indent="-342607" algn="l" rtl="0">
              <a:spcBef>
                <a:spcPts val="0"/>
              </a:spcBef>
              <a:spcAft>
                <a:spcPts val="0"/>
              </a:spcAft>
              <a:buSzPct val="100000"/>
              <a:buChar char="●"/>
            </a:pPr>
            <a:r>
              <a:rPr lang="en-US" sz="4590" dirty="0"/>
              <a:t>Parent input is required in the present level section of the IEP</a:t>
            </a:r>
            <a:endParaRPr dirty="0"/>
          </a:p>
        </p:txBody>
      </p:sp>
    </p:spTree>
    <p:extLst>
      <p:ext uri="{BB962C8B-B14F-4D97-AF65-F5344CB8AC3E}">
        <p14:creationId xmlns:p14="http://schemas.microsoft.com/office/powerpoint/2010/main" val="2805347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6"/>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a:t>Post-Secondary Transition Planning</a:t>
            </a:r>
            <a:endParaRPr/>
          </a:p>
        </p:txBody>
      </p:sp>
      <p:sp>
        <p:nvSpPr>
          <p:cNvPr id="313" name="Google Shape;313;p26"/>
          <p:cNvSpPr txBox="1">
            <a:spLocks noGrp="1"/>
          </p:cNvSpPr>
          <p:nvPr>
            <p:ph type="body" idx="1"/>
          </p:nvPr>
        </p:nvSpPr>
        <p:spPr>
          <a:xfrm>
            <a:off x="625925" y="1501650"/>
            <a:ext cx="7933500" cy="3346500"/>
          </a:xfrm>
          <a:prstGeom prst="rect">
            <a:avLst/>
          </a:prstGeom>
          <a:noFill/>
          <a:ln>
            <a:noFill/>
          </a:ln>
        </p:spPr>
        <p:txBody>
          <a:bodyPr spcFirstLastPara="1" wrap="square" lIns="91425" tIns="45700" rIns="91425" bIns="45700" anchor="t" anchorCtr="0">
            <a:normAutofit/>
          </a:bodyPr>
          <a:lstStyle/>
          <a:p>
            <a:pPr marL="457200" lvl="0" indent="-344488" algn="l" rtl="0">
              <a:spcBef>
                <a:spcPts val="0"/>
              </a:spcBef>
              <a:spcAft>
                <a:spcPts val="0"/>
              </a:spcAft>
              <a:buSzPts val="3200"/>
              <a:buChar char="●"/>
            </a:pPr>
            <a:r>
              <a:rPr lang="en-US" dirty="0"/>
              <a:t>Form C has a place for parent involvement in helping reach post-secondary goals</a:t>
            </a:r>
            <a:endParaRPr dirty="0"/>
          </a:p>
          <a:p>
            <a:pPr marL="457200" lvl="0" indent="-141287" algn="l" rtl="0">
              <a:spcBef>
                <a:spcPts val="640"/>
              </a:spcBef>
              <a:spcAft>
                <a:spcPts val="0"/>
              </a:spcAft>
              <a:buSzPts val="3200"/>
              <a:buNone/>
            </a:pPr>
            <a:endParaRPr dirty="0"/>
          </a:p>
        </p:txBody>
      </p:sp>
      <p:pic>
        <p:nvPicPr>
          <p:cNvPr id="314" name="Google Shape;314;p26" descr="Form C prompt: What will the parent do to prepare the student to reach their employment goal."/>
          <p:cNvPicPr preferRelativeResize="0"/>
          <p:nvPr/>
        </p:nvPicPr>
        <p:blipFill rotWithShape="1">
          <a:blip r:embed="rId3">
            <a:alphaModFix/>
          </a:blip>
          <a:srcRect/>
          <a:stretch/>
        </p:blipFill>
        <p:spPr>
          <a:xfrm>
            <a:off x="152400" y="3028950"/>
            <a:ext cx="2876550" cy="1056692"/>
          </a:xfrm>
          <a:prstGeom prst="rect">
            <a:avLst/>
          </a:prstGeom>
          <a:noFill/>
          <a:ln>
            <a:noFill/>
          </a:ln>
        </p:spPr>
      </p:pic>
      <p:pic>
        <p:nvPicPr>
          <p:cNvPr id="315" name="Google Shape;315;p26" descr="Form C prompt: What will the parent do to prepare the student to participate in post-secondary career training including post-secondary education?"/>
          <p:cNvPicPr preferRelativeResize="0"/>
          <p:nvPr/>
        </p:nvPicPr>
        <p:blipFill rotWithShape="1">
          <a:blip r:embed="rId4">
            <a:alphaModFix/>
          </a:blip>
          <a:srcRect/>
          <a:stretch/>
        </p:blipFill>
        <p:spPr>
          <a:xfrm>
            <a:off x="3124200" y="3115258"/>
            <a:ext cx="2898618" cy="1161467"/>
          </a:xfrm>
          <a:prstGeom prst="rect">
            <a:avLst/>
          </a:prstGeom>
          <a:noFill/>
          <a:ln>
            <a:noFill/>
          </a:ln>
        </p:spPr>
      </p:pic>
      <p:pic>
        <p:nvPicPr>
          <p:cNvPr id="316" name="Google Shape;316;p26" descr="Form C prompt: What will the parent do to prepare the student to live at the student's desired level of independence? "/>
          <p:cNvPicPr preferRelativeResize="0"/>
          <p:nvPr/>
        </p:nvPicPr>
        <p:blipFill rotWithShape="1">
          <a:blip r:embed="rId5">
            <a:alphaModFix/>
          </a:blip>
          <a:srcRect/>
          <a:stretch/>
        </p:blipFill>
        <p:spPr>
          <a:xfrm>
            <a:off x="6095999" y="3115258"/>
            <a:ext cx="3002757" cy="9804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30da2637062_6_6"/>
          <p:cNvSpPr txBox="1">
            <a:spLocks noGrp="1"/>
          </p:cNvSpPr>
          <p:nvPr>
            <p:ph type="title"/>
          </p:nvPr>
        </p:nvSpPr>
        <p:spPr>
          <a:xfrm>
            <a:off x="-457200" y="-113665"/>
            <a:ext cx="8839200" cy="800100"/>
          </a:xfrm>
          <a:prstGeom prst="rect">
            <a:avLst/>
          </a:prstGeom>
        </p:spPr>
        <p:txBody>
          <a:bodyPr spcFirstLastPara="1" wrap="square" lIns="91425" tIns="45700" rIns="91425" bIns="45700" anchor="ctr" anchorCtr="0">
            <a:normAutofit/>
          </a:bodyPr>
          <a:lstStyle/>
          <a:p>
            <a:r>
              <a:rPr lang="en-US" sz="4000" dirty="0">
                <a:solidFill>
                  <a:schemeClr val="bg1"/>
                </a:solidFill>
              </a:rPr>
              <a:t>When are we communicating?</a:t>
            </a:r>
            <a:r>
              <a:rPr lang="en-US" sz="4000" dirty="0"/>
              <a:t>? </a:t>
            </a:r>
          </a:p>
        </p:txBody>
      </p:sp>
      <p:sp>
        <p:nvSpPr>
          <p:cNvPr id="3" name="Text Placeholder 2">
            <a:extLst>
              <a:ext uri="{FF2B5EF4-FFF2-40B4-BE49-F238E27FC236}">
                <a16:creationId xmlns:a16="http://schemas.microsoft.com/office/drawing/2014/main" id="{A6F7196A-9F4E-73D6-256C-F51646AB672F}"/>
              </a:ext>
            </a:extLst>
          </p:cNvPr>
          <p:cNvSpPr>
            <a:spLocks noGrp="1"/>
          </p:cNvSpPr>
          <p:nvPr>
            <p:ph type="body" idx="1"/>
          </p:nvPr>
        </p:nvSpPr>
        <p:spPr>
          <a:xfrm>
            <a:off x="0" y="618565"/>
            <a:ext cx="9144000" cy="4524935"/>
          </a:xfrm>
        </p:spPr>
        <p:txBody>
          <a:bodyPr>
            <a:normAutofit/>
          </a:bodyPr>
          <a:lstStyle/>
          <a:p>
            <a:pPr marL="731520" indent="-571500"/>
            <a:r>
              <a:rPr lang="en-US" sz="3600" dirty="0"/>
              <a:t>According to IDEA and SP, parents should be involved in every step of the special education process. </a:t>
            </a:r>
          </a:p>
          <a:p>
            <a:r>
              <a:rPr lang="en-US" sz="3600" dirty="0"/>
              <a:t>Frequently</a:t>
            </a:r>
          </a:p>
          <a:p>
            <a:r>
              <a:rPr lang="en-US" sz="3600" dirty="0"/>
              <a:t>Any time the parent has a concern</a:t>
            </a:r>
          </a:p>
          <a:p>
            <a:pPr lvl="1"/>
            <a:r>
              <a:rPr lang="en-US" sz="4000" dirty="0"/>
              <a:t>Bullying or safety</a:t>
            </a:r>
          </a:p>
          <a:p>
            <a:pPr lvl="1"/>
            <a:r>
              <a:rPr lang="en-US" sz="4000" dirty="0"/>
              <a:t>Social</a:t>
            </a:r>
            <a:endParaRPr lang="en-US" dirty="0"/>
          </a:p>
          <a:p>
            <a:pPr marL="617220" lvl="1" indent="0">
              <a:buNone/>
            </a:pPr>
            <a:endParaRPr lang="en-US" dirty="0"/>
          </a:p>
        </p:txBody>
      </p:sp>
    </p:spTree>
    <p:extLst>
      <p:ext uri="{BB962C8B-B14F-4D97-AF65-F5344CB8AC3E}">
        <p14:creationId xmlns:p14="http://schemas.microsoft.com/office/powerpoint/2010/main" val="375004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g30df76117e7_0_0"/>
          <p:cNvSpPr txBox="1">
            <a:spLocks noGrp="1"/>
          </p:cNvSpPr>
          <p:nvPr>
            <p:ph type="title"/>
          </p:nvPr>
        </p:nvSpPr>
        <p:spPr>
          <a:xfrm>
            <a:off x="233082" y="-117662"/>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bg1"/>
                </a:solidFill>
              </a:rPr>
              <a:t>Response to Bullying</a:t>
            </a:r>
            <a:endParaRPr dirty="0">
              <a:solidFill>
                <a:schemeClr val="bg1"/>
              </a:solidFill>
            </a:endParaRPr>
          </a:p>
        </p:txBody>
      </p:sp>
      <p:sp>
        <p:nvSpPr>
          <p:cNvPr id="271" name="Google Shape;271;g30df76117e7_0_0"/>
          <p:cNvSpPr txBox="1">
            <a:spLocks noGrp="1"/>
          </p:cNvSpPr>
          <p:nvPr>
            <p:ph type="body" idx="1"/>
          </p:nvPr>
        </p:nvSpPr>
        <p:spPr>
          <a:xfrm>
            <a:off x="0" y="618565"/>
            <a:ext cx="9144000" cy="4524935"/>
          </a:xfrm>
          <a:prstGeom prst="rect">
            <a:avLst/>
          </a:prstGeom>
        </p:spPr>
        <p:txBody>
          <a:bodyPr spcFirstLastPara="1" wrap="square" lIns="91425" tIns="45700" rIns="91425" bIns="45700" anchor="t" anchorCtr="0">
            <a:normAutofit lnSpcReduction="10000"/>
          </a:bodyPr>
          <a:lstStyle/>
          <a:p>
            <a:pPr marL="457200" lvl="0" indent="-342900" algn="l" rtl="0">
              <a:spcBef>
                <a:spcPts val="360"/>
              </a:spcBef>
              <a:spcAft>
                <a:spcPts val="0"/>
              </a:spcAft>
              <a:buSzPts val="1800"/>
              <a:buChar char="●"/>
            </a:pPr>
            <a:r>
              <a:rPr lang="en-US" sz="4400" dirty="0"/>
              <a:t>Do not dismiss the concern brought to your attention </a:t>
            </a:r>
            <a:endParaRPr sz="4400" dirty="0"/>
          </a:p>
          <a:p>
            <a:pPr marL="457200" lvl="0" indent="-342900" algn="l" rtl="0">
              <a:spcBef>
                <a:spcPts val="0"/>
              </a:spcBef>
              <a:spcAft>
                <a:spcPts val="0"/>
              </a:spcAft>
              <a:buSzPts val="1800"/>
              <a:buChar char="●"/>
            </a:pPr>
            <a:r>
              <a:rPr lang="en-US" sz="4400" dirty="0"/>
              <a:t>There are many forms of bullying </a:t>
            </a:r>
            <a:endParaRPr sz="4400" dirty="0"/>
          </a:p>
          <a:p>
            <a:pPr marL="457200" lvl="0" indent="-342900" algn="l" rtl="0">
              <a:spcBef>
                <a:spcPts val="0"/>
              </a:spcBef>
              <a:spcAft>
                <a:spcPts val="0"/>
              </a:spcAft>
              <a:buSzPts val="1800"/>
              <a:buChar char="●"/>
            </a:pPr>
            <a:r>
              <a:rPr lang="en-US" sz="4400" dirty="0"/>
              <a:t>Empower the child being bullied and involve them in the processes </a:t>
            </a:r>
            <a:endParaRPr sz="4400" dirty="0"/>
          </a:p>
          <a:p>
            <a:pPr marL="457200" lvl="0" indent="-342900" algn="l" rtl="0">
              <a:spcBef>
                <a:spcPts val="0"/>
              </a:spcBef>
              <a:spcAft>
                <a:spcPts val="0"/>
              </a:spcAft>
              <a:buSzPts val="1800"/>
              <a:buChar char="●"/>
            </a:pPr>
            <a:r>
              <a:rPr lang="en-US" sz="4400" dirty="0"/>
              <a:t>Federal and state laws address bullying </a:t>
            </a:r>
            <a:endParaRPr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30da2637062_6_6"/>
          <p:cNvSpPr txBox="1">
            <a:spLocks noGrp="1"/>
          </p:cNvSpPr>
          <p:nvPr>
            <p:ph type="title"/>
          </p:nvPr>
        </p:nvSpPr>
        <p:spPr>
          <a:xfrm>
            <a:off x="89647" y="-10470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bg1"/>
                </a:solidFill>
              </a:rPr>
              <a:t>Why?</a:t>
            </a:r>
            <a:endParaRPr dirty="0">
              <a:solidFill>
                <a:schemeClr val="bg1"/>
              </a:solidFill>
            </a:endParaRPr>
          </a:p>
        </p:txBody>
      </p:sp>
      <p:sp>
        <p:nvSpPr>
          <p:cNvPr id="3" name="Text Placeholder 2">
            <a:extLst>
              <a:ext uri="{FF2B5EF4-FFF2-40B4-BE49-F238E27FC236}">
                <a16:creationId xmlns:a16="http://schemas.microsoft.com/office/drawing/2014/main" id="{A6F7196A-9F4E-73D6-256C-F51646AB672F}"/>
              </a:ext>
            </a:extLst>
          </p:cNvPr>
          <p:cNvSpPr>
            <a:spLocks noGrp="1"/>
          </p:cNvSpPr>
          <p:nvPr>
            <p:ph type="body" idx="1"/>
          </p:nvPr>
        </p:nvSpPr>
        <p:spPr>
          <a:xfrm>
            <a:off x="0" y="618565"/>
            <a:ext cx="9144000" cy="4524935"/>
          </a:xfrm>
        </p:spPr>
        <p:txBody>
          <a:bodyPr>
            <a:normAutofit fontScale="85000" lnSpcReduction="20000"/>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Because it is a requirement</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Because the parent is an equally important member of the IEP team, and their input is valuable</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Because LEAs should want parents to be well informed about their student</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To promote mutual trust and respect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Because a positive relationship with the parent benefits the student</a:t>
            </a:r>
          </a:p>
          <a:p>
            <a:pPr lvl="1"/>
            <a:endParaRPr lang="en-US" dirty="0"/>
          </a:p>
          <a:p>
            <a:pPr marL="617220" lvl="1" indent="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30da2637062_6_6"/>
          <p:cNvSpPr txBox="1">
            <a:spLocks noGrp="1"/>
          </p:cNvSpPr>
          <p:nvPr>
            <p:ph type="title"/>
          </p:nvPr>
        </p:nvSpPr>
        <p:spPr>
          <a:xfrm>
            <a:off x="89647" y="-10470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bg1"/>
                </a:solidFill>
              </a:rPr>
              <a:t>How?</a:t>
            </a:r>
            <a:endParaRPr dirty="0">
              <a:solidFill>
                <a:schemeClr val="bg1"/>
              </a:solidFill>
            </a:endParaRPr>
          </a:p>
        </p:txBody>
      </p:sp>
      <p:sp>
        <p:nvSpPr>
          <p:cNvPr id="3" name="Text Placeholder 2">
            <a:extLst>
              <a:ext uri="{FF2B5EF4-FFF2-40B4-BE49-F238E27FC236}">
                <a16:creationId xmlns:a16="http://schemas.microsoft.com/office/drawing/2014/main" id="{A6F7196A-9F4E-73D6-256C-F51646AB672F}"/>
              </a:ext>
            </a:extLst>
          </p:cNvPr>
          <p:cNvSpPr>
            <a:spLocks noGrp="1"/>
          </p:cNvSpPr>
          <p:nvPr>
            <p:ph type="body" idx="1"/>
          </p:nvPr>
        </p:nvSpPr>
        <p:spPr>
          <a:xfrm>
            <a:off x="152400" y="618565"/>
            <a:ext cx="8991600" cy="4524935"/>
          </a:xfrm>
        </p:spPr>
        <p:txBody>
          <a:bodyPr>
            <a:normAutofit/>
          </a:bodyPr>
          <a:lstStyle/>
          <a:p>
            <a:pPr marL="0" lvl="0" indent="0" algn="l" rtl="0">
              <a:lnSpc>
                <a:spcPct val="100000"/>
              </a:lnSpc>
              <a:spcBef>
                <a:spcPts val="0"/>
              </a:spcBef>
              <a:spcAft>
                <a:spcPts val="0"/>
              </a:spcAft>
              <a:buNone/>
            </a:pPr>
            <a:r>
              <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rPr>
              <a:t>Be aware of their </a:t>
            </a:r>
            <a:r>
              <a:rPr kumimoji="0" lang="en-US" sz="3600" b="1" i="0" u="none" strike="noStrike" kern="0" cap="none" spc="0" normalizeH="0" baseline="0" noProof="0" dirty="0">
                <a:ln>
                  <a:noFill/>
                </a:ln>
                <a:solidFill>
                  <a:schemeClr val="dk2"/>
                </a:solidFill>
                <a:effectLst/>
                <a:uLnTx/>
                <a:uFillTx/>
                <a:latin typeface="Calibri"/>
                <a:ea typeface="Calibri"/>
                <a:cs typeface="Calibri"/>
                <a:sym typeface="Calibri"/>
              </a:rPr>
              <a:t>native language.</a:t>
            </a:r>
          </a:p>
          <a:p>
            <a:pPr marL="0" lvl="0" indent="0" algn="l" rtl="0">
              <a:lnSpc>
                <a:spcPct val="100000"/>
              </a:lnSpc>
              <a:spcBef>
                <a:spcPts val="0"/>
              </a:spcBef>
              <a:spcAft>
                <a:spcPts val="0"/>
              </a:spcAft>
              <a:buNone/>
            </a:pPr>
            <a:r>
              <a:rPr lang="en-US" sz="3600" dirty="0">
                <a:solidFill>
                  <a:schemeClr val="dk1"/>
                </a:solidFill>
                <a:highlight>
                  <a:srgbClr val="FFFFFF"/>
                </a:highlight>
                <a:latin typeface="Calibri"/>
                <a:ea typeface="Calibri"/>
                <a:cs typeface="Calibri"/>
                <a:sym typeface="Calibri"/>
              </a:rPr>
              <a:t>The State Plan repeatedly states that the student’s and family’s “native language” are to be taken into consideration when providing documents, holding Individualized Education Program (IEP) meetings, and communicating with the parent and student.</a:t>
            </a:r>
            <a:r>
              <a:rPr lang="en-US" sz="2150" dirty="0">
                <a:solidFill>
                  <a:schemeClr val="dk1"/>
                </a:solidFill>
                <a:highlight>
                  <a:srgbClr val="FFFFFF"/>
                </a:highlight>
                <a:latin typeface="Calibri"/>
                <a:ea typeface="Calibri"/>
                <a:cs typeface="Calibri"/>
                <a:sym typeface="Calibri"/>
              </a:rPr>
              <a:t> </a:t>
            </a:r>
            <a:endParaRPr lang="en-US" dirty="0"/>
          </a:p>
        </p:txBody>
      </p:sp>
    </p:spTree>
    <p:extLst>
      <p:ext uri="{BB962C8B-B14F-4D97-AF65-F5344CB8AC3E}">
        <p14:creationId xmlns:p14="http://schemas.microsoft.com/office/powerpoint/2010/main" val="172920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30da2637062_6_6"/>
          <p:cNvSpPr txBox="1">
            <a:spLocks noGrp="1"/>
          </p:cNvSpPr>
          <p:nvPr>
            <p:ph type="title"/>
          </p:nvPr>
        </p:nvSpPr>
        <p:spPr>
          <a:xfrm>
            <a:off x="89647" y="-10470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bg1"/>
                </a:solidFill>
              </a:rPr>
              <a:t>Interpret and Translate</a:t>
            </a:r>
            <a:endParaRPr dirty="0">
              <a:solidFill>
                <a:schemeClr val="bg1"/>
              </a:solidFill>
            </a:endParaRPr>
          </a:p>
        </p:txBody>
      </p:sp>
      <p:sp>
        <p:nvSpPr>
          <p:cNvPr id="3" name="Text Placeholder 2">
            <a:extLst>
              <a:ext uri="{FF2B5EF4-FFF2-40B4-BE49-F238E27FC236}">
                <a16:creationId xmlns:a16="http://schemas.microsoft.com/office/drawing/2014/main" id="{A6F7196A-9F4E-73D6-256C-F51646AB672F}"/>
              </a:ext>
            </a:extLst>
          </p:cNvPr>
          <p:cNvSpPr>
            <a:spLocks noGrp="1"/>
          </p:cNvSpPr>
          <p:nvPr>
            <p:ph type="body" idx="1"/>
          </p:nvPr>
        </p:nvSpPr>
        <p:spPr>
          <a:xfrm>
            <a:off x="0" y="618565"/>
            <a:ext cx="9144000" cy="4524935"/>
          </a:xfrm>
        </p:spPr>
        <p:txBody>
          <a:bodyPr>
            <a:normAutofit/>
          </a:bodyPr>
          <a:lstStyle/>
          <a:p>
            <a:pPr marL="0" lvl="0" indent="0" algn="l" rtl="0">
              <a:lnSpc>
                <a:spcPct val="115000"/>
              </a:lnSpc>
              <a:spcBef>
                <a:spcPts val="0"/>
              </a:spcBef>
              <a:spcAft>
                <a:spcPts val="0"/>
              </a:spcAft>
              <a:buNone/>
            </a:pPr>
            <a:r>
              <a:rPr lang="en-US" sz="3600" dirty="0">
                <a:solidFill>
                  <a:schemeClr val="dk1"/>
                </a:solidFill>
                <a:highlight>
                  <a:srgbClr val="FFFFFF"/>
                </a:highlight>
                <a:latin typeface="Calibri"/>
                <a:ea typeface="Calibri"/>
                <a:cs typeface="Calibri"/>
                <a:sym typeface="Calibri"/>
              </a:rPr>
              <a:t>This includes </a:t>
            </a:r>
            <a:r>
              <a:rPr lang="en-US" sz="3600" b="1" dirty="0">
                <a:solidFill>
                  <a:schemeClr val="dk2"/>
                </a:solidFill>
                <a:highlight>
                  <a:srgbClr val="FFFFFF"/>
                </a:highlight>
                <a:latin typeface="Calibri"/>
                <a:ea typeface="Calibri"/>
                <a:cs typeface="Calibri"/>
                <a:sym typeface="Calibri"/>
              </a:rPr>
              <a:t>providing interpreters</a:t>
            </a:r>
            <a:r>
              <a:rPr lang="en-US" sz="3600" dirty="0">
                <a:solidFill>
                  <a:schemeClr val="dk1"/>
                </a:solidFill>
                <a:highlight>
                  <a:srgbClr val="FFFFFF"/>
                </a:highlight>
                <a:latin typeface="Calibri"/>
                <a:ea typeface="Calibri"/>
                <a:cs typeface="Calibri"/>
                <a:sym typeface="Calibri"/>
              </a:rPr>
              <a:t> (</a:t>
            </a:r>
            <a:r>
              <a:rPr lang="en-US" sz="3600" u="sng" dirty="0">
                <a:solidFill>
                  <a:schemeClr val="hlink"/>
                </a:solidFill>
                <a:highlight>
                  <a:srgbClr val="FFFFFF"/>
                </a:highlight>
                <a:latin typeface="Calibri"/>
                <a:ea typeface="Calibri"/>
                <a:cs typeface="Calibri"/>
                <a:sym typeface="Calibri"/>
                <a:hlinkClick r:id="rId3"/>
              </a:rPr>
              <a:t>SP Regulation IV</a:t>
            </a:r>
            <a:r>
              <a:rPr lang="en-US" sz="3600" dirty="0">
                <a:solidFill>
                  <a:schemeClr val="dk1"/>
                </a:solidFill>
                <a:highlight>
                  <a:srgbClr val="FFFFFF"/>
                </a:highlight>
                <a:latin typeface="Calibri"/>
                <a:ea typeface="Calibri"/>
                <a:cs typeface="Calibri"/>
                <a:sym typeface="Calibri"/>
              </a:rPr>
              <a:t>) and </a:t>
            </a:r>
            <a:r>
              <a:rPr lang="en-US" sz="3600" b="1" dirty="0">
                <a:solidFill>
                  <a:schemeClr val="dk2"/>
                </a:solidFill>
                <a:highlight>
                  <a:srgbClr val="FFFFFF"/>
                </a:highlight>
                <a:latin typeface="Calibri"/>
                <a:ea typeface="Calibri"/>
                <a:cs typeface="Calibri"/>
                <a:sym typeface="Calibri"/>
              </a:rPr>
              <a:t>translated documents</a:t>
            </a:r>
            <a:r>
              <a:rPr lang="en-US" sz="3600" dirty="0">
                <a:solidFill>
                  <a:schemeClr val="dk1"/>
                </a:solidFill>
                <a:highlight>
                  <a:srgbClr val="FFFFFF"/>
                </a:highlight>
                <a:latin typeface="Calibri"/>
                <a:ea typeface="Calibri"/>
                <a:cs typeface="Calibri"/>
                <a:sym typeface="Calibri"/>
              </a:rPr>
              <a:t> (</a:t>
            </a:r>
            <a:r>
              <a:rPr lang="en-US" sz="3600" u="sng" dirty="0">
                <a:solidFill>
                  <a:schemeClr val="hlink"/>
                </a:solidFill>
                <a:highlight>
                  <a:srgbClr val="FFFFFF"/>
                </a:highlight>
                <a:latin typeface="Calibri"/>
                <a:ea typeface="Calibri"/>
                <a:cs typeface="Calibri"/>
                <a:sym typeface="Calibri"/>
                <a:hlinkClick r:id="rId4"/>
              </a:rPr>
              <a:t>SP Regulation V</a:t>
            </a:r>
            <a:r>
              <a:rPr lang="en-US" sz="3600" dirty="0">
                <a:solidFill>
                  <a:schemeClr val="dk1"/>
                </a:solidFill>
                <a:highlight>
                  <a:srgbClr val="FFFFFF"/>
                </a:highlight>
                <a:latin typeface="Calibri"/>
                <a:ea typeface="Calibri"/>
                <a:cs typeface="Calibri"/>
                <a:sym typeface="Calibri"/>
              </a:rPr>
              <a:t>, </a:t>
            </a:r>
            <a:r>
              <a:rPr lang="en-US" sz="3600" u="sng" dirty="0">
                <a:solidFill>
                  <a:schemeClr val="hlink"/>
                </a:solidFill>
                <a:highlight>
                  <a:srgbClr val="FFFFFF"/>
                </a:highlight>
                <a:latin typeface="Calibri"/>
                <a:ea typeface="Calibri"/>
                <a:cs typeface="Calibri"/>
                <a:sym typeface="Calibri"/>
                <a:hlinkClick r:id="rId5"/>
              </a:rPr>
              <a:t>IDEA 34 CFR 300.503</a:t>
            </a:r>
            <a:r>
              <a:rPr lang="en-US" sz="3600" dirty="0">
                <a:solidFill>
                  <a:schemeClr val="dk1"/>
                </a:solidFill>
                <a:highlight>
                  <a:srgbClr val="FFFFFF"/>
                </a:highlight>
                <a:latin typeface="Calibri"/>
                <a:ea typeface="Calibri"/>
                <a:cs typeface="Calibri"/>
                <a:sym typeface="Calibri"/>
              </a:rPr>
              <a:t>). DESE provides the Parents’ Bill of Rights and </a:t>
            </a:r>
            <a:r>
              <a:rPr lang="en-US" sz="3600" u="sng" dirty="0">
                <a:solidFill>
                  <a:schemeClr val="hlink"/>
                </a:solidFill>
                <a:highlight>
                  <a:srgbClr val="FFFFFF"/>
                </a:highlight>
                <a:latin typeface="Calibri"/>
                <a:ea typeface="Calibri"/>
                <a:cs typeface="Calibri"/>
                <a:sym typeface="Calibri"/>
                <a:hlinkClick r:id="rId6"/>
              </a:rPr>
              <a:t>Procedural Safeguards</a:t>
            </a:r>
            <a:r>
              <a:rPr lang="en-US" sz="3600" dirty="0">
                <a:solidFill>
                  <a:schemeClr val="dk1"/>
                </a:solidFill>
                <a:highlight>
                  <a:srgbClr val="FFFFFF"/>
                </a:highlight>
                <a:latin typeface="Calibri"/>
                <a:ea typeface="Calibri"/>
                <a:cs typeface="Calibri"/>
                <a:sym typeface="Calibri"/>
              </a:rPr>
              <a:t> translated into forty languages on </a:t>
            </a:r>
            <a:r>
              <a:rPr lang="en-US" sz="3600" u="sng" dirty="0">
                <a:solidFill>
                  <a:schemeClr val="hlink"/>
                </a:solidFill>
                <a:highlight>
                  <a:srgbClr val="FFFFFF"/>
                </a:highlight>
                <a:latin typeface="Calibri"/>
                <a:ea typeface="Calibri"/>
                <a:cs typeface="Calibri"/>
                <a:sym typeface="Calibri"/>
                <a:hlinkClick r:id="rId7"/>
              </a:rPr>
              <a:t>DESE.mo.gov</a:t>
            </a:r>
            <a:r>
              <a:rPr lang="en-US" sz="3600" dirty="0">
                <a:solidFill>
                  <a:schemeClr val="dk1"/>
                </a:solidFill>
                <a:highlight>
                  <a:srgbClr val="FFFFFF"/>
                </a:highlight>
                <a:latin typeface="Calibri"/>
                <a:ea typeface="Calibri"/>
                <a:cs typeface="Calibri"/>
                <a:sym typeface="Calibri"/>
              </a:rPr>
              <a:t> or by calling 573-751-0699.</a:t>
            </a:r>
          </a:p>
        </p:txBody>
      </p:sp>
    </p:spTree>
    <p:extLst>
      <p:ext uri="{BB962C8B-B14F-4D97-AF65-F5344CB8AC3E}">
        <p14:creationId xmlns:p14="http://schemas.microsoft.com/office/powerpoint/2010/main" val="168257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3"/>
          <p:cNvSpPr txBox="1">
            <a:spLocks noGrp="1"/>
          </p:cNvSpPr>
          <p:nvPr>
            <p:ph type="title"/>
          </p:nvPr>
        </p:nvSpPr>
        <p:spPr>
          <a:xfrm>
            <a:off x="152400" y="-10470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solidFill>
                  <a:schemeClr val="bg1"/>
                </a:solidFill>
              </a:rPr>
              <a:t>“Reasonable Effort” </a:t>
            </a:r>
            <a:endParaRPr dirty="0">
              <a:solidFill>
                <a:schemeClr val="bg1"/>
              </a:solidFill>
            </a:endParaRPr>
          </a:p>
        </p:txBody>
      </p:sp>
      <p:sp>
        <p:nvSpPr>
          <p:cNvPr id="237" name="Google Shape;237;p13"/>
          <p:cNvSpPr txBox="1">
            <a:spLocks noGrp="1"/>
          </p:cNvSpPr>
          <p:nvPr>
            <p:ph type="body" idx="1"/>
          </p:nvPr>
        </p:nvSpPr>
        <p:spPr>
          <a:xfrm>
            <a:off x="0" y="618565"/>
            <a:ext cx="9144000" cy="4524935"/>
          </a:xfrm>
          <a:prstGeom prst="rect">
            <a:avLst/>
          </a:prstGeom>
          <a:noFill/>
          <a:ln>
            <a:noFill/>
          </a:ln>
        </p:spPr>
        <p:txBody>
          <a:bodyPr spcFirstLastPara="1" wrap="square" lIns="91425" tIns="45700" rIns="91425" bIns="45700" anchor="t" anchorCtr="0">
            <a:normAutofit/>
          </a:bodyPr>
          <a:lstStyle/>
          <a:p>
            <a:pPr marL="457200" lvl="0" indent="-359728" algn="l" rtl="0">
              <a:spcBef>
                <a:spcPts val="0"/>
              </a:spcBef>
              <a:spcAft>
                <a:spcPts val="0"/>
              </a:spcAft>
              <a:buSzPts val="3200"/>
              <a:buChar char="●"/>
            </a:pPr>
            <a:r>
              <a:rPr lang="en-US" sz="3600" dirty="0"/>
              <a:t>The Missouri State Plan for Special Education (SP), Regulation V, </a:t>
            </a:r>
            <a:endParaRPr sz="3600" dirty="0"/>
          </a:p>
          <a:p>
            <a:pPr marL="854075" lvl="1" indent="-406019" algn="l" rtl="0">
              <a:spcBef>
                <a:spcPts val="592"/>
              </a:spcBef>
              <a:spcAft>
                <a:spcPts val="0"/>
              </a:spcAft>
              <a:buSzPts val="1920"/>
              <a:buChar char="○"/>
            </a:pPr>
            <a:r>
              <a:rPr lang="en-US" sz="4000" dirty="0"/>
              <a:t>One attempt at communication or one type of communication is not enough. </a:t>
            </a:r>
            <a:endParaRPr sz="4000" dirty="0"/>
          </a:p>
          <a:p>
            <a:pPr marL="457200" lvl="0" indent="-359728" algn="l" rtl="0">
              <a:spcBef>
                <a:spcPts val="592"/>
              </a:spcBef>
              <a:spcAft>
                <a:spcPts val="0"/>
              </a:spcAft>
              <a:buSzPts val="3200"/>
              <a:buChar char="●"/>
            </a:pPr>
            <a:r>
              <a:rPr lang="en-US" sz="3600" dirty="0"/>
              <a:t>Phone calls, voicemails, emails, mail, home visits, and visits to the parent’s workplace can all be used in making a reasonable effort. </a:t>
            </a:r>
            <a:endParaRPr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g3018dc898de_0_8"/>
          <p:cNvSpPr txBox="1">
            <a:spLocks noGrp="1"/>
          </p:cNvSpPr>
          <p:nvPr>
            <p:ph type="title"/>
          </p:nvPr>
        </p:nvSpPr>
        <p:spPr>
          <a:xfrm>
            <a:off x="-224117" y="-108263"/>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bg1"/>
                </a:solidFill>
              </a:rPr>
              <a:t>Explain the Processes </a:t>
            </a:r>
            <a:endParaRPr dirty="0">
              <a:solidFill>
                <a:schemeClr val="bg1"/>
              </a:solidFill>
            </a:endParaRPr>
          </a:p>
        </p:txBody>
      </p:sp>
      <p:sp>
        <p:nvSpPr>
          <p:cNvPr id="164" name="Google Shape;164;g3018dc898de_0_8"/>
          <p:cNvSpPr txBox="1">
            <a:spLocks noGrp="1"/>
          </p:cNvSpPr>
          <p:nvPr>
            <p:ph type="body" idx="1"/>
          </p:nvPr>
        </p:nvSpPr>
        <p:spPr>
          <a:xfrm>
            <a:off x="188259" y="627528"/>
            <a:ext cx="8955741" cy="4515971"/>
          </a:xfrm>
          <a:prstGeom prst="rect">
            <a:avLst/>
          </a:prstGeom>
        </p:spPr>
        <p:txBody>
          <a:bodyPr spcFirstLastPara="1" wrap="square" lIns="91425" tIns="45700" rIns="91425" bIns="45700" anchor="t" anchorCtr="0">
            <a:normAutofit/>
          </a:bodyPr>
          <a:lstStyle/>
          <a:p>
            <a:pPr marL="457200" lvl="0" indent="-419100" algn="l" rtl="0">
              <a:spcBef>
                <a:spcPts val="360"/>
              </a:spcBef>
              <a:spcAft>
                <a:spcPts val="0"/>
              </a:spcAft>
              <a:buSzPts val="3000"/>
              <a:buChar char="●"/>
            </a:pPr>
            <a:r>
              <a:rPr lang="en-US" sz="4400" dirty="0"/>
              <a:t>What are the grade level expectations</a:t>
            </a:r>
            <a:endParaRPr sz="4400" dirty="0"/>
          </a:p>
          <a:p>
            <a:pPr marL="457200" lvl="0" indent="-419100" algn="l" rtl="0">
              <a:spcBef>
                <a:spcPts val="0"/>
              </a:spcBef>
              <a:spcAft>
                <a:spcPts val="0"/>
              </a:spcAft>
              <a:buSzPts val="3000"/>
              <a:buChar char="●"/>
            </a:pPr>
            <a:r>
              <a:rPr lang="en-US" sz="4400" dirty="0"/>
              <a:t>Interventions</a:t>
            </a:r>
            <a:endParaRPr sz="4400" dirty="0"/>
          </a:p>
          <a:p>
            <a:pPr marL="914400" lvl="1" indent="-419100" algn="l" rtl="0">
              <a:spcBef>
                <a:spcPts val="0"/>
              </a:spcBef>
              <a:spcAft>
                <a:spcPts val="0"/>
              </a:spcAft>
              <a:buSzPts val="3000"/>
              <a:buChar char="○"/>
            </a:pPr>
            <a:r>
              <a:rPr lang="en-US" sz="4400" dirty="0"/>
              <a:t>who, what, where, why </a:t>
            </a:r>
            <a:endParaRPr sz="4400" dirty="0"/>
          </a:p>
          <a:p>
            <a:pPr marL="457200" lvl="0" indent="-419100" algn="l" rtl="0">
              <a:spcBef>
                <a:spcPts val="0"/>
              </a:spcBef>
              <a:spcAft>
                <a:spcPts val="0"/>
              </a:spcAft>
              <a:buSzPts val="3000"/>
              <a:buChar char="●"/>
            </a:pPr>
            <a:r>
              <a:rPr lang="en-US" sz="4400" dirty="0"/>
              <a:t>Special Education </a:t>
            </a:r>
            <a:endParaRPr sz="4400" dirty="0"/>
          </a:p>
          <a:p>
            <a:pPr marL="914400" lvl="1" indent="-419100" algn="l" rtl="0">
              <a:spcBef>
                <a:spcPts val="0"/>
              </a:spcBef>
              <a:spcAft>
                <a:spcPts val="0"/>
              </a:spcAft>
              <a:buSzPts val="3000"/>
              <a:buChar char="○"/>
            </a:pPr>
            <a:r>
              <a:rPr lang="en-US" sz="4400" dirty="0"/>
              <a:t>Eligibility</a:t>
            </a:r>
            <a:endParaRPr sz="4400"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Arial"/>
              <a:buNone/>
            </a:pPr>
            <a:r>
              <a:rPr lang="en-US" dirty="0"/>
              <a:t>Effective Communication Promotes Mutual Trust </a:t>
            </a:r>
            <a:endParaRPr dirty="0"/>
          </a:p>
        </p:txBody>
      </p:sp>
      <p:sp>
        <p:nvSpPr>
          <p:cNvPr id="144" name="Google Shape;144;p1"/>
          <p:cNvSpPr txBox="1">
            <a:spLocks noGrp="1"/>
          </p:cNvSpPr>
          <p:nvPr>
            <p:ph type="body" idx="2"/>
          </p:nvPr>
        </p:nvSpPr>
        <p:spPr>
          <a:xfrm>
            <a:off x="4486275" y="57150"/>
            <a:ext cx="4629150" cy="914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000"/>
              <a:buNone/>
            </a:pPr>
            <a:r>
              <a:rPr lang="en-US" dirty="0"/>
              <a:t>Samantha Ryan/Pam Blagden</a:t>
            </a:r>
            <a:endParaRPr dirty="0"/>
          </a:p>
          <a:p>
            <a:pPr marL="0" lvl="0" indent="0" algn="ctr" rtl="0">
              <a:spcBef>
                <a:spcPts val="400"/>
              </a:spcBef>
              <a:spcAft>
                <a:spcPts val="0"/>
              </a:spcAft>
              <a:buClr>
                <a:schemeClr val="dk1"/>
              </a:buClr>
              <a:buSzPts val="2000"/>
              <a:buNone/>
            </a:pPr>
            <a:r>
              <a:rPr lang="en-US" dirty="0"/>
              <a:t>Special Education Compliance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
          <p:cNvSpPr txBox="1">
            <a:spLocks noGrp="1"/>
          </p:cNvSpPr>
          <p:nvPr>
            <p:ph type="title"/>
          </p:nvPr>
        </p:nvSpPr>
        <p:spPr>
          <a:xfrm>
            <a:off x="152400" y="-10470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solidFill>
                  <a:schemeClr val="bg1"/>
                </a:solidFill>
              </a:rPr>
              <a:t>Notice of Meeting</a:t>
            </a:r>
            <a:endParaRPr dirty="0">
              <a:solidFill>
                <a:schemeClr val="bg1"/>
              </a:solidFill>
            </a:endParaRPr>
          </a:p>
        </p:txBody>
      </p:sp>
      <p:sp>
        <p:nvSpPr>
          <p:cNvPr id="176" name="Google Shape;176;p3"/>
          <p:cNvSpPr txBox="1">
            <a:spLocks noGrp="1"/>
          </p:cNvSpPr>
          <p:nvPr>
            <p:ph type="body" idx="1"/>
          </p:nvPr>
        </p:nvSpPr>
        <p:spPr>
          <a:xfrm>
            <a:off x="152400" y="695400"/>
            <a:ext cx="8991600" cy="4533900"/>
          </a:xfrm>
          <a:prstGeom prst="rect">
            <a:avLst/>
          </a:prstGeom>
          <a:noFill/>
          <a:ln>
            <a:noFill/>
          </a:ln>
        </p:spPr>
        <p:txBody>
          <a:bodyPr spcFirstLastPara="1" wrap="square" lIns="91425" tIns="45700" rIns="91425" bIns="45700" anchor="t" anchorCtr="0">
            <a:normAutofit lnSpcReduction="10000"/>
          </a:bodyPr>
          <a:lstStyle/>
          <a:p>
            <a:pPr marL="457200" lvl="0" indent="-346869" algn="l" rtl="0">
              <a:spcBef>
                <a:spcPts val="0"/>
              </a:spcBef>
              <a:spcAft>
                <a:spcPts val="0"/>
              </a:spcAft>
              <a:buSzPct val="100000"/>
              <a:buChar char="●"/>
            </a:pPr>
            <a:r>
              <a:rPr lang="en-US" sz="4000" dirty="0"/>
              <a:t>Mutually agree upon time and place</a:t>
            </a:r>
            <a:endParaRPr sz="4000" dirty="0"/>
          </a:p>
          <a:p>
            <a:pPr marL="457200" lvl="0" indent="-346869" algn="l" rtl="0">
              <a:spcBef>
                <a:spcPts val="640"/>
              </a:spcBef>
              <a:spcAft>
                <a:spcPts val="0"/>
              </a:spcAft>
              <a:buSzPct val="100000"/>
              <a:buChar char="●"/>
            </a:pPr>
            <a:r>
              <a:rPr lang="en-US" sz="4000" dirty="0"/>
              <a:t>List all members attending the meeting</a:t>
            </a:r>
            <a:endParaRPr sz="4000" dirty="0"/>
          </a:p>
          <a:p>
            <a:pPr marL="457200" lvl="0" indent="-346869" algn="l" rtl="0">
              <a:spcBef>
                <a:spcPts val="640"/>
              </a:spcBef>
              <a:spcAft>
                <a:spcPts val="0"/>
              </a:spcAft>
              <a:buSzPct val="100000"/>
              <a:buChar char="●"/>
            </a:pPr>
            <a:r>
              <a:rPr lang="en-US" sz="4000" dirty="0"/>
              <a:t>When possible, provide any draft documents going to be reviewed before the meeting</a:t>
            </a:r>
            <a:endParaRPr sz="4000" dirty="0"/>
          </a:p>
          <a:p>
            <a:pPr marL="457200" lvl="0" indent="-346868" algn="l" rtl="0">
              <a:spcBef>
                <a:spcPts val="640"/>
              </a:spcBef>
              <a:spcAft>
                <a:spcPts val="0"/>
              </a:spcAft>
              <a:buSzPct val="100000"/>
              <a:buChar char="●"/>
            </a:pPr>
            <a:r>
              <a:rPr lang="en-US" sz="4000" dirty="0"/>
              <a:t>Ask for any concerns prior to the meeting </a:t>
            </a:r>
            <a:endParaRPr sz="4000" dirty="0"/>
          </a:p>
          <a:p>
            <a:pPr marL="457200" lvl="0" indent="-141287" algn="l" rtl="0">
              <a:spcBef>
                <a:spcPts val="640"/>
              </a:spcBef>
              <a:spcAft>
                <a:spcPts val="0"/>
              </a:spcAft>
              <a:buSzPct val="114285"/>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30da2637062_6_6"/>
          <p:cNvSpPr txBox="1">
            <a:spLocks noGrp="1"/>
          </p:cNvSpPr>
          <p:nvPr>
            <p:ph type="title"/>
          </p:nvPr>
        </p:nvSpPr>
        <p:spPr>
          <a:xfrm>
            <a:off x="89647" y="-10470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bg1"/>
                </a:solidFill>
              </a:rPr>
              <a:t>Ask Questions</a:t>
            </a:r>
            <a:endParaRPr dirty="0">
              <a:solidFill>
                <a:schemeClr val="bg1"/>
              </a:solidFill>
            </a:endParaRPr>
          </a:p>
        </p:txBody>
      </p:sp>
      <p:sp>
        <p:nvSpPr>
          <p:cNvPr id="3" name="Text Placeholder 2">
            <a:extLst>
              <a:ext uri="{FF2B5EF4-FFF2-40B4-BE49-F238E27FC236}">
                <a16:creationId xmlns:a16="http://schemas.microsoft.com/office/drawing/2014/main" id="{A6F7196A-9F4E-73D6-256C-F51646AB672F}"/>
              </a:ext>
            </a:extLst>
          </p:cNvPr>
          <p:cNvSpPr>
            <a:spLocks noGrp="1"/>
          </p:cNvSpPr>
          <p:nvPr>
            <p:ph type="body" idx="1"/>
          </p:nvPr>
        </p:nvSpPr>
        <p:spPr>
          <a:xfrm>
            <a:off x="170329" y="546848"/>
            <a:ext cx="8884024" cy="4524935"/>
          </a:xfrm>
        </p:spPr>
        <p:txBody>
          <a:bodyPr>
            <a:normAutofit fontScale="25000" lnSpcReduction="20000"/>
          </a:bodyPr>
          <a:lstStyle/>
          <a:p>
            <a:pPr marL="0" lvl="0" indent="0" algn="l" rtl="0">
              <a:lnSpc>
                <a:spcPct val="115000"/>
              </a:lnSpc>
              <a:spcBef>
                <a:spcPts val="0"/>
              </a:spcBef>
              <a:spcAft>
                <a:spcPts val="0"/>
              </a:spcAft>
              <a:buNone/>
            </a:pPr>
            <a:r>
              <a:rPr lang="en-US" sz="14000" dirty="0">
                <a:solidFill>
                  <a:srgbClr val="004B8D"/>
                </a:solidFill>
              </a:rPr>
              <a:t>What are the parent’s work hours? </a:t>
            </a:r>
          </a:p>
          <a:p>
            <a:pPr marL="0" lvl="0" indent="0" algn="l" rtl="0">
              <a:lnSpc>
                <a:spcPct val="115000"/>
              </a:lnSpc>
              <a:spcBef>
                <a:spcPts val="0"/>
              </a:spcBef>
              <a:spcAft>
                <a:spcPts val="0"/>
              </a:spcAft>
              <a:buNone/>
            </a:pPr>
            <a:r>
              <a:rPr lang="en-US" sz="14000" dirty="0">
                <a:solidFill>
                  <a:srgbClr val="004B8D"/>
                </a:solidFill>
              </a:rPr>
              <a:t>Who is in the home?  </a:t>
            </a:r>
          </a:p>
          <a:p>
            <a:pPr marL="0" lvl="0" indent="0" algn="l" rtl="0">
              <a:lnSpc>
                <a:spcPct val="115000"/>
              </a:lnSpc>
              <a:spcBef>
                <a:spcPts val="0"/>
              </a:spcBef>
              <a:spcAft>
                <a:spcPts val="0"/>
              </a:spcAft>
              <a:buNone/>
            </a:pPr>
            <a:r>
              <a:rPr lang="en-US" sz="14000" dirty="0">
                <a:solidFill>
                  <a:srgbClr val="004B8D"/>
                </a:solidFill>
              </a:rPr>
              <a:t>Where do they work? </a:t>
            </a:r>
          </a:p>
          <a:p>
            <a:pPr marL="0" lvl="0" indent="0" algn="l" rtl="0">
              <a:lnSpc>
                <a:spcPct val="115000"/>
              </a:lnSpc>
              <a:spcBef>
                <a:spcPts val="0"/>
              </a:spcBef>
              <a:spcAft>
                <a:spcPts val="0"/>
              </a:spcAft>
              <a:buNone/>
            </a:pPr>
            <a:r>
              <a:rPr lang="en-US" sz="14000" dirty="0">
                <a:highlight>
                  <a:srgbClr val="FFFFFF"/>
                </a:highlight>
              </a:rPr>
              <a:t>What is the economic situation in the home? </a:t>
            </a:r>
          </a:p>
          <a:p>
            <a:pPr marL="0" lvl="0" indent="0" algn="l" rtl="0">
              <a:lnSpc>
                <a:spcPct val="115000"/>
              </a:lnSpc>
              <a:spcBef>
                <a:spcPts val="0"/>
              </a:spcBef>
              <a:spcAft>
                <a:spcPts val="0"/>
              </a:spcAft>
              <a:buNone/>
            </a:pPr>
            <a:r>
              <a:rPr lang="en-US" sz="14000" dirty="0">
                <a:highlight>
                  <a:srgbClr val="FFFFFF"/>
                </a:highlight>
              </a:rPr>
              <a:t>Should you provide </a:t>
            </a:r>
            <a:r>
              <a:rPr lang="en-US" sz="14000" b="1" dirty="0">
                <a:solidFill>
                  <a:schemeClr val="dk2"/>
                </a:solidFill>
                <a:highlight>
                  <a:srgbClr val="FFFFFF"/>
                </a:highlight>
              </a:rPr>
              <a:t>alternative IEP meeting hours</a:t>
            </a:r>
            <a:r>
              <a:rPr lang="en-US" sz="14000" dirty="0">
                <a:highlight>
                  <a:srgbClr val="FFFFFF"/>
                </a:highlight>
              </a:rPr>
              <a:t>? </a:t>
            </a:r>
          </a:p>
          <a:p>
            <a:pPr marL="0" lvl="0" indent="0" algn="l" rtl="0">
              <a:lnSpc>
                <a:spcPct val="115000"/>
              </a:lnSpc>
              <a:spcBef>
                <a:spcPts val="0"/>
              </a:spcBef>
              <a:spcAft>
                <a:spcPts val="0"/>
              </a:spcAft>
              <a:buNone/>
            </a:pPr>
            <a:r>
              <a:rPr lang="en-US" sz="14000" dirty="0">
                <a:highlight>
                  <a:srgbClr val="FFFFFF"/>
                </a:highlight>
              </a:rPr>
              <a:t>Could you </a:t>
            </a:r>
            <a:r>
              <a:rPr lang="en-US" sz="14000" b="1" dirty="0">
                <a:solidFill>
                  <a:schemeClr val="dk2"/>
                </a:solidFill>
                <a:highlight>
                  <a:srgbClr val="FFFFFF"/>
                </a:highlight>
              </a:rPr>
              <a:t>offer transportation</a:t>
            </a:r>
            <a:r>
              <a:rPr lang="en-US" sz="14000" dirty="0">
                <a:highlight>
                  <a:srgbClr val="FFFFFF"/>
                </a:highlight>
              </a:rPr>
              <a:t> to the meetings?</a:t>
            </a:r>
          </a:p>
          <a:p>
            <a:pPr marL="0" lvl="0" indent="0" algn="l" rtl="0">
              <a:lnSpc>
                <a:spcPct val="115000"/>
              </a:lnSpc>
              <a:spcBef>
                <a:spcPts val="0"/>
              </a:spcBef>
              <a:spcAft>
                <a:spcPts val="0"/>
              </a:spcAft>
              <a:buNone/>
            </a:pPr>
            <a:r>
              <a:rPr lang="en-US" sz="14000" dirty="0">
                <a:highlight>
                  <a:srgbClr val="FFFFFF"/>
                </a:highlight>
              </a:rPr>
              <a:t>Do they have any questions about the process? </a:t>
            </a:r>
          </a:p>
          <a:p>
            <a:pPr marL="617220" lvl="1" indent="0">
              <a:buNone/>
            </a:pPr>
            <a:endParaRPr lang="en-US" dirty="0"/>
          </a:p>
        </p:txBody>
      </p:sp>
    </p:spTree>
    <p:extLst>
      <p:ext uri="{BB962C8B-B14F-4D97-AF65-F5344CB8AC3E}">
        <p14:creationId xmlns:p14="http://schemas.microsoft.com/office/powerpoint/2010/main" val="145840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5"/>
          <p:cNvSpPr txBox="1">
            <a:spLocks noGrp="1"/>
          </p:cNvSpPr>
          <p:nvPr>
            <p:ph type="title"/>
          </p:nvPr>
        </p:nvSpPr>
        <p:spPr>
          <a:xfrm>
            <a:off x="152400" y="59055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a:t>Communication Tips</a:t>
            </a:r>
            <a:endParaRPr/>
          </a:p>
        </p:txBody>
      </p:sp>
      <p:sp>
        <p:nvSpPr>
          <p:cNvPr id="188" name="Google Shape;188;p5"/>
          <p:cNvSpPr txBox="1">
            <a:spLocks noGrp="1"/>
          </p:cNvSpPr>
          <p:nvPr>
            <p:ph type="body" idx="1"/>
          </p:nvPr>
        </p:nvSpPr>
        <p:spPr>
          <a:xfrm>
            <a:off x="152400" y="1504950"/>
            <a:ext cx="8839200" cy="3314700"/>
          </a:xfrm>
          <a:prstGeom prst="rect">
            <a:avLst/>
          </a:prstGeom>
          <a:noFill/>
          <a:ln>
            <a:noFill/>
          </a:ln>
        </p:spPr>
        <p:txBody>
          <a:bodyPr spcFirstLastPara="1" wrap="square" lIns="91425" tIns="45700" rIns="91425" bIns="45700" anchor="t" anchorCtr="0">
            <a:normAutofit fontScale="85000" lnSpcReduction="10000"/>
          </a:bodyPr>
          <a:lstStyle/>
          <a:p>
            <a:pPr marL="457200" lvl="0" indent="-441463" algn="l" rtl="0">
              <a:spcBef>
                <a:spcPts val="592"/>
              </a:spcBef>
              <a:spcAft>
                <a:spcPts val="0"/>
              </a:spcAft>
              <a:buSzPct val="100000"/>
              <a:buChar char="●"/>
            </a:pPr>
            <a:r>
              <a:rPr lang="en-US" sz="4753" dirty="0"/>
              <a:t>Define communication preferences and who can address certain concerns </a:t>
            </a:r>
            <a:endParaRPr sz="4753" dirty="0"/>
          </a:p>
          <a:p>
            <a:pPr marL="457200" lvl="0" indent="-367803" algn="l" rtl="0">
              <a:spcBef>
                <a:spcPts val="592"/>
              </a:spcBef>
              <a:spcAft>
                <a:spcPts val="0"/>
              </a:spcAft>
              <a:buSzPct val="100000"/>
              <a:buChar char="●"/>
            </a:pPr>
            <a:r>
              <a:rPr lang="en-US" sz="4753" dirty="0"/>
              <a:t>Avoid predetermination and making decisions without the parent</a:t>
            </a:r>
            <a:endParaRPr sz="4753" dirty="0"/>
          </a:p>
          <a:p>
            <a:pPr marL="457200" lvl="0" indent="-367803" algn="l" rtl="0">
              <a:spcBef>
                <a:spcPts val="592"/>
              </a:spcBef>
              <a:spcAft>
                <a:spcPts val="0"/>
              </a:spcAft>
              <a:buSzPct val="100000"/>
              <a:buChar char="●"/>
            </a:pPr>
            <a:r>
              <a:rPr lang="en-US" sz="4753" b="1" dirty="0"/>
              <a:t>Don’t use emotional language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349624" y="-10470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solidFill>
                  <a:schemeClr val="bg1"/>
                </a:solidFill>
              </a:rPr>
              <a:t>Greeting Parents and Guests  </a:t>
            </a:r>
            <a:endParaRPr dirty="0">
              <a:solidFill>
                <a:schemeClr val="bg1"/>
              </a:solidFill>
            </a:endParaRPr>
          </a:p>
        </p:txBody>
      </p:sp>
      <p:sp>
        <p:nvSpPr>
          <p:cNvPr id="182" name="Google Shape;182;p4"/>
          <p:cNvSpPr txBox="1">
            <a:spLocks noGrp="1"/>
          </p:cNvSpPr>
          <p:nvPr>
            <p:ph type="body" idx="1"/>
          </p:nvPr>
        </p:nvSpPr>
        <p:spPr>
          <a:xfrm>
            <a:off x="0" y="627529"/>
            <a:ext cx="8973671" cy="4515971"/>
          </a:xfrm>
          <a:prstGeom prst="rect">
            <a:avLst/>
          </a:prstGeom>
          <a:noFill/>
          <a:ln>
            <a:noFill/>
          </a:ln>
        </p:spPr>
        <p:txBody>
          <a:bodyPr spcFirstLastPara="1" wrap="square" lIns="91425" tIns="45700" rIns="91425" bIns="45700" anchor="t" anchorCtr="0">
            <a:normAutofit/>
          </a:bodyPr>
          <a:lstStyle/>
          <a:p>
            <a:pPr marL="569912" indent="-457200">
              <a:spcBef>
                <a:spcPts val="0"/>
              </a:spcBef>
              <a:buSzPct val="114285"/>
            </a:pPr>
            <a:r>
              <a:rPr lang="en-US" sz="3200" dirty="0"/>
              <a:t>Email directions on how to enter the building (what door? Who to sign in with? ID needed?)</a:t>
            </a:r>
            <a:endParaRPr sz="3200" dirty="0"/>
          </a:p>
          <a:p>
            <a:pPr marL="569912" indent="-457200">
              <a:spcBef>
                <a:spcPts val="544"/>
              </a:spcBef>
              <a:buSzPct val="114285"/>
            </a:pPr>
            <a:r>
              <a:rPr lang="en-US" sz="3200" dirty="0"/>
              <a:t>Have staff greet all members of the party and escort to meeting location</a:t>
            </a:r>
            <a:endParaRPr sz="3200" dirty="0"/>
          </a:p>
          <a:p>
            <a:pPr marL="569912" indent="-457200">
              <a:spcBef>
                <a:spcPts val="544"/>
              </a:spcBef>
              <a:buSzPct val="114285"/>
            </a:pPr>
            <a:r>
              <a:rPr lang="en-US" sz="3200" dirty="0"/>
              <a:t>If you must set time limits, be clear and upfront</a:t>
            </a:r>
            <a:endParaRPr sz="3200" dirty="0"/>
          </a:p>
          <a:p>
            <a:pPr marL="569912" indent="-457200">
              <a:spcBef>
                <a:spcPts val="544"/>
              </a:spcBef>
              <a:buSzPct val="114285"/>
            </a:pPr>
            <a:r>
              <a:rPr lang="en-US" sz="3200" dirty="0"/>
              <a:t>Plan for if things get heated (calling for recess or holding a meeting at a later date)</a:t>
            </a:r>
            <a:endParaRPr sz="3200" dirty="0"/>
          </a:p>
          <a:p>
            <a:pPr marL="569913" indent="-457200">
              <a:spcBef>
                <a:spcPts val="544"/>
              </a:spcBef>
              <a:buSzPct val="114285"/>
            </a:pPr>
            <a:r>
              <a:rPr lang="en-US" sz="3200" dirty="0"/>
              <a:t>Plan time for questions</a:t>
            </a:r>
            <a:endParaRPr sz="3200" dirty="0"/>
          </a:p>
          <a:p>
            <a:pPr marL="457200" lvl="0" indent="-171768" algn="l" rtl="0">
              <a:spcBef>
                <a:spcPts val="544"/>
              </a:spcBef>
              <a:spcAft>
                <a:spcPts val="0"/>
              </a:spcAft>
              <a:buSzPct val="114285"/>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30da2637062_6_6"/>
          <p:cNvSpPr txBox="1">
            <a:spLocks noGrp="1"/>
          </p:cNvSpPr>
          <p:nvPr>
            <p:ph type="title"/>
          </p:nvPr>
        </p:nvSpPr>
        <p:spPr>
          <a:xfrm>
            <a:off x="89647" y="-10470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bg1"/>
                </a:solidFill>
              </a:rPr>
              <a:t>Facilitated Meetings</a:t>
            </a:r>
            <a:endParaRPr dirty="0">
              <a:solidFill>
                <a:schemeClr val="bg1"/>
              </a:solidFill>
            </a:endParaRPr>
          </a:p>
        </p:txBody>
      </p:sp>
      <p:sp>
        <p:nvSpPr>
          <p:cNvPr id="3" name="Text Placeholder 2">
            <a:extLst>
              <a:ext uri="{FF2B5EF4-FFF2-40B4-BE49-F238E27FC236}">
                <a16:creationId xmlns:a16="http://schemas.microsoft.com/office/drawing/2014/main" id="{A6F7196A-9F4E-73D6-256C-F51646AB672F}"/>
              </a:ext>
            </a:extLst>
          </p:cNvPr>
          <p:cNvSpPr>
            <a:spLocks noGrp="1"/>
          </p:cNvSpPr>
          <p:nvPr>
            <p:ph type="body" idx="1"/>
          </p:nvPr>
        </p:nvSpPr>
        <p:spPr>
          <a:xfrm>
            <a:off x="89646" y="618565"/>
            <a:ext cx="9054353" cy="4524935"/>
          </a:xfrm>
        </p:spPr>
        <p:txBody>
          <a:bodyPr>
            <a:normAutofit/>
          </a:bodyPr>
          <a:lstStyle/>
          <a:p>
            <a:pPr marL="0" lvl="0" indent="0" algn="l" rtl="0">
              <a:spcBef>
                <a:spcPts val="360"/>
              </a:spcBef>
              <a:spcAft>
                <a:spcPts val="0"/>
              </a:spcAft>
              <a:buNone/>
            </a:pPr>
            <a:r>
              <a:rPr lang="en-US" sz="3600" dirty="0">
                <a:hlinkClick r:id="rId3"/>
              </a:rPr>
              <a:t>F</a:t>
            </a:r>
            <a:r>
              <a:rPr lang="en-US" sz="3600" u="sng" dirty="0">
                <a:solidFill>
                  <a:schemeClr val="hlink"/>
                </a:solidFill>
                <a:hlinkClick r:id="rId3"/>
              </a:rPr>
              <a:t>acilitated special education meeting</a:t>
            </a:r>
            <a:r>
              <a:rPr lang="en-US" sz="3600" dirty="0">
                <a:hlinkClick r:id="rId3"/>
              </a:rPr>
              <a:t>s </a:t>
            </a:r>
            <a:r>
              <a:rPr lang="en-US" sz="3600" dirty="0"/>
              <a:t>include a trained, neutral facilitator helps the IEP team communicate openly and effectively in order to reach consensus. A facilitator can be requested for special education meetings such as </a:t>
            </a:r>
            <a:r>
              <a:rPr lang="en-US" sz="3600" b="1" dirty="0">
                <a:solidFill>
                  <a:schemeClr val="dk2"/>
                </a:solidFill>
              </a:rPr>
              <a:t>eligibility determination meetings, review of existing data meetings, and IEP meetings.</a:t>
            </a:r>
            <a:endParaRPr lang="en-US" sz="3600" dirty="0"/>
          </a:p>
        </p:txBody>
      </p:sp>
    </p:spTree>
    <p:extLst>
      <p:ext uri="{BB962C8B-B14F-4D97-AF65-F5344CB8AC3E}">
        <p14:creationId xmlns:p14="http://schemas.microsoft.com/office/powerpoint/2010/main" val="4099511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0"/>
          <p:cNvSpPr txBox="1">
            <a:spLocks noGrp="1"/>
          </p:cNvSpPr>
          <p:nvPr>
            <p:ph type="title"/>
          </p:nvPr>
        </p:nvSpPr>
        <p:spPr>
          <a:xfrm>
            <a:off x="0" y="-72838"/>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100000"/>
              <a:buFont typeface="Calibri"/>
              <a:buNone/>
            </a:pPr>
            <a:r>
              <a:rPr lang="en-US" dirty="0">
                <a:solidFill>
                  <a:schemeClr val="bg1"/>
                </a:solidFill>
              </a:rPr>
              <a:t>Facilitation</a:t>
            </a:r>
            <a:endParaRPr dirty="0">
              <a:solidFill>
                <a:schemeClr val="bg1"/>
              </a:solidFill>
            </a:endParaRPr>
          </a:p>
        </p:txBody>
      </p:sp>
      <p:sp>
        <p:nvSpPr>
          <p:cNvPr id="339" name="Google Shape;339;p30"/>
          <p:cNvSpPr txBox="1">
            <a:spLocks noGrp="1"/>
          </p:cNvSpPr>
          <p:nvPr>
            <p:ph type="body" idx="1"/>
          </p:nvPr>
        </p:nvSpPr>
        <p:spPr>
          <a:xfrm>
            <a:off x="152400" y="663389"/>
            <a:ext cx="8839200" cy="4387934"/>
          </a:xfrm>
          <a:prstGeom prst="rect">
            <a:avLst/>
          </a:prstGeom>
          <a:noFill/>
          <a:ln>
            <a:noFill/>
          </a:ln>
        </p:spPr>
        <p:txBody>
          <a:bodyPr spcFirstLastPara="1" wrap="square" lIns="91425" tIns="45700" rIns="91425" bIns="45700" anchor="t" anchorCtr="0">
            <a:normAutofit fontScale="92500"/>
          </a:bodyPr>
          <a:lstStyle/>
          <a:p>
            <a:pPr marL="457200" lvl="0" indent="-344488" algn="l" rtl="0">
              <a:spcBef>
                <a:spcPts val="640"/>
              </a:spcBef>
              <a:spcAft>
                <a:spcPts val="0"/>
              </a:spcAft>
              <a:buSzPts val="3200"/>
              <a:buChar char="•"/>
            </a:pPr>
            <a:r>
              <a:rPr lang="en-US" sz="4400" dirty="0"/>
              <a:t>Helps guide the student-centered focus of the meeting</a:t>
            </a:r>
          </a:p>
          <a:p>
            <a:pPr marL="457200" lvl="0" indent="-344488" algn="l" rtl="0">
              <a:spcBef>
                <a:spcPts val="640"/>
              </a:spcBef>
              <a:spcAft>
                <a:spcPts val="0"/>
              </a:spcAft>
              <a:buSzPts val="3200"/>
              <a:buChar char="•"/>
            </a:pPr>
            <a:r>
              <a:rPr lang="en-US" sz="4400" dirty="0"/>
              <a:t>Facilitated meetings are voluntary and both parties must agree for it to take place</a:t>
            </a:r>
          </a:p>
          <a:p>
            <a:pPr marL="457200" lvl="0" indent="-344488" algn="l" rtl="0">
              <a:spcBef>
                <a:spcPts val="640"/>
              </a:spcBef>
              <a:spcAft>
                <a:spcPts val="0"/>
              </a:spcAft>
              <a:buSzPts val="3200"/>
              <a:buChar char="•"/>
            </a:pPr>
            <a:r>
              <a:rPr lang="en-US" sz="4400" dirty="0"/>
              <a:t>Offered at no cost to LEAs or families</a:t>
            </a:r>
            <a:endParaRPr sz="4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30da2637062_6_6"/>
          <p:cNvSpPr txBox="1">
            <a:spLocks noGrp="1"/>
          </p:cNvSpPr>
          <p:nvPr>
            <p:ph type="title"/>
          </p:nvPr>
        </p:nvSpPr>
        <p:spPr>
          <a:xfrm>
            <a:off x="-609600" y="-10470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bg1"/>
                </a:solidFill>
              </a:rPr>
              <a:t>Where are Helpful Resources</a:t>
            </a:r>
            <a:endParaRPr dirty="0">
              <a:solidFill>
                <a:schemeClr val="bg1"/>
              </a:solidFill>
            </a:endParaRPr>
          </a:p>
        </p:txBody>
      </p:sp>
      <p:sp>
        <p:nvSpPr>
          <p:cNvPr id="3" name="Text Placeholder 2">
            <a:extLst>
              <a:ext uri="{FF2B5EF4-FFF2-40B4-BE49-F238E27FC236}">
                <a16:creationId xmlns:a16="http://schemas.microsoft.com/office/drawing/2014/main" id="{A6F7196A-9F4E-73D6-256C-F51646AB672F}"/>
              </a:ext>
            </a:extLst>
          </p:cNvPr>
          <p:cNvSpPr>
            <a:spLocks noGrp="1"/>
          </p:cNvSpPr>
          <p:nvPr>
            <p:ph type="body" idx="1"/>
          </p:nvPr>
        </p:nvSpPr>
        <p:spPr>
          <a:xfrm>
            <a:off x="0" y="950259"/>
            <a:ext cx="9144000" cy="4193241"/>
          </a:xfrm>
        </p:spPr>
        <p:txBody>
          <a:bodyPr>
            <a:normAutofit/>
          </a:bodyPr>
          <a:lstStyle/>
          <a:p>
            <a:pPr marL="969962" indent="-857250">
              <a:spcBef>
                <a:spcPts val="0"/>
              </a:spcBef>
              <a:buSzPts val="3200"/>
            </a:pPr>
            <a:r>
              <a:rPr lang="en-US" sz="6000" dirty="0">
                <a:solidFill>
                  <a:schemeClr val="accent1"/>
                </a:solidFill>
                <a:uFill>
                  <a:noFill/>
                </a:uFill>
                <a:hlinkClick r:id="rId3">
                  <a:extLst>
                    <a:ext uri="{A12FA001-AC4F-418D-AE19-62706E023703}">
                      <ahyp:hlinkClr xmlns:ahyp="http://schemas.microsoft.com/office/drawing/2018/hyperlinkcolor" val="tx"/>
                    </a:ext>
                  </a:extLst>
                </a:hlinkClick>
              </a:rPr>
              <a:t>Parent’s Bill of Rights</a:t>
            </a:r>
            <a:r>
              <a:rPr lang="en-US" sz="6000" dirty="0">
                <a:solidFill>
                  <a:schemeClr val="accent1"/>
                </a:solidFill>
              </a:rPr>
              <a:t> </a:t>
            </a:r>
          </a:p>
          <a:p>
            <a:pPr marL="969962" indent="-857250">
              <a:spcBef>
                <a:spcPts val="0"/>
              </a:spcBef>
              <a:buSzPts val="3200"/>
            </a:pPr>
            <a:r>
              <a:rPr lang="en-US" sz="6000" dirty="0">
                <a:solidFill>
                  <a:schemeClr val="accent1"/>
                </a:solidFill>
                <a:uFill>
                  <a:noFill/>
                </a:uFill>
                <a:hlinkClick r:id="rId4">
                  <a:extLst>
                    <a:ext uri="{A12FA001-AC4F-418D-AE19-62706E023703}">
                      <ahyp:hlinkClr xmlns:ahyp="http://schemas.microsoft.com/office/drawing/2018/hyperlinkcolor" val="tx"/>
                    </a:ext>
                  </a:extLst>
                </a:hlinkClick>
              </a:rPr>
              <a:t>Procedural Safeguards </a:t>
            </a:r>
            <a:endParaRPr lang="en-US" sz="6000" dirty="0">
              <a:solidFill>
                <a:schemeClr val="accent1"/>
              </a:solidFill>
            </a:endParaRPr>
          </a:p>
          <a:p>
            <a:pPr marL="969962" indent="-857250">
              <a:spcBef>
                <a:spcPts val="0"/>
              </a:spcBef>
              <a:buSzPts val="3200"/>
            </a:pPr>
            <a:r>
              <a:rPr lang="en-US" sz="6000" dirty="0">
                <a:solidFill>
                  <a:schemeClr val="accent1"/>
                </a:solidFill>
                <a:uFill>
                  <a:noFill/>
                </a:uFill>
                <a:hlinkClick r:id="rId5">
                  <a:extLst>
                    <a:ext uri="{A12FA001-AC4F-418D-AE19-62706E023703}">
                      <ahyp:hlinkClr xmlns:ahyp="http://schemas.microsoft.com/office/drawing/2018/hyperlinkcolor" val="tx"/>
                    </a:ext>
                  </a:extLst>
                </a:hlinkClick>
              </a:rPr>
              <a:t>Parent’s Guide to Special Education</a:t>
            </a:r>
            <a:endParaRPr lang="en-US" sz="6000" dirty="0">
              <a:solidFill>
                <a:schemeClr val="accent1"/>
              </a:solidFill>
            </a:endParaRPr>
          </a:p>
        </p:txBody>
      </p:sp>
    </p:spTree>
    <p:extLst>
      <p:ext uri="{BB962C8B-B14F-4D97-AF65-F5344CB8AC3E}">
        <p14:creationId xmlns:p14="http://schemas.microsoft.com/office/powerpoint/2010/main" val="2935448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u="sng" dirty="0">
                <a:solidFill>
                  <a:schemeClr val="hlink"/>
                </a:solidFill>
                <a:hlinkClick r:id="rId3"/>
              </a:rPr>
              <a:t>MPACT</a:t>
            </a:r>
            <a:endParaRPr dirty="0"/>
          </a:p>
        </p:txBody>
      </p:sp>
      <p:pic>
        <p:nvPicPr>
          <p:cNvPr id="254" name="Google Shape;254;p16" descr="MPACTs webpage "/>
          <p:cNvPicPr preferRelativeResize="0">
            <a:picLocks noGrp="1"/>
          </p:cNvPicPr>
          <p:nvPr>
            <p:ph type="body" idx="1"/>
          </p:nvPr>
        </p:nvPicPr>
        <p:blipFill rotWithShape="1">
          <a:blip r:embed="rId4">
            <a:alphaModFix/>
          </a:blip>
          <a:srcRect/>
          <a:stretch/>
        </p:blipFill>
        <p:spPr>
          <a:xfrm>
            <a:off x="412118" y="1619250"/>
            <a:ext cx="8319764" cy="3314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30da2637062_6_0"/>
          <p:cNvSpPr txBox="1">
            <a:spLocks noGrp="1"/>
          </p:cNvSpPr>
          <p:nvPr>
            <p:ph type="title"/>
          </p:nvPr>
        </p:nvSpPr>
        <p:spPr>
          <a:xfrm>
            <a:off x="432619" y="1005962"/>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Effective Communication Promotes Mutual Trust</a:t>
            </a:r>
            <a:endParaRPr dirty="0"/>
          </a:p>
        </p:txBody>
      </p:sp>
      <p:sp>
        <p:nvSpPr>
          <p:cNvPr id="346" name="Google Shape;346;g30da2637062_6_0"/>
          <p:cNvSpPr txBox="1">
            <a:spLocks noGrp="1"/>
          </p:cNvSpPr>
          <p:nvPr>
            <p:ph type="body" idx="1"/>
          </p:nvPr>
        </p:nvSpPr>
        <p:spPr>
          <a:xfrm>
            <a:off x="62753" y="2092427"/>
            <a:ext cx="8928847" cy="3051073"/>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ct val="100000"/>
              <a:buChar char="•"/>
            </a:pPr>
            <a:r>
              <a:rPr lang="en-US" sz="4400" dirty="0"/>
              <a:t>Are you communicating effectively?</a:t>
            </a:r>
            <a:endParaRPr sz="4400" dirty="0"/>
          </a:p>
          <a:p>
            <a:pPr marL="457200" lvl="0" indent="-342900" algn="l" rtl="0">
              <a:spcBef>
                <a:spcPts val="0"/>
              </a:spcBef>
              <a:spcAft>
                <a:spcPts val="0"/>
              </a:spcAft>
              <a:buSzPct val="100000"/>
              <a:buChar char="•"/>
            </a:pPr>
            <a:r>
              <a:rPr lang="en-US" sz="4400" dirty="0"/>
              <a:t>Work with the parent more when there is conflict </a:t>
            </a:r>
            <a:endParaRPr sz="4400" dirty="0"/>
          </a:p>
          <a:p>
            <a:pPr marL="457200" lvl="0" indent="-342900" algn="l" rtl="0">
              <a:spcBef>
                <a:spcPts val="0"/>
              </a:spcBef>
              <a:spcAft>
                <a:spcPts val="0"/>
              </a:spcAft>
              <a:buSzPct val="100000"/>
              <a:buChar char="•"/>
            </a:pPr>
            <a:r>
              <a:rPr lang="en-US" sz="4400" dirty="0"/>
              <a:t>Don't avoid the parent </a:t>
            </a:r>
            <a:endParaRPr sz="4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3"/>
          <p:cNvSpPr txBox="1">
            <a:spLocks noGrp="1"/>
          </p:cNvSpPr>
          <p:nvPr>
            <p:ph type="title" idx="4294967295"/>
          </p:nvPr>
        </p:nvSpPr>
        <p:spPr>
          <a:xfrm>
            <a:off x="152400" y="2800350"/>
            <a:ext cx="8763000" cy="64611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B050"/>
              </a:buClr>
              <a:buSzPts val="3600"/>
              <a:buFont typeface="Arial"/>
              <a:buNone/>
            </a:pPr>
            <a:r>
              <a:rPr lang="en-US" sz="3600" b="1" i="0" u="none" strike="noStrike" cap="none">
                <a:solidFill>
                  <a:schemeClr val="dk1"/>
                </a:solidFill>
                <a:latin typeface="Calibri"/>
                <a:ea typeface="Calibri"/>
                <a:cs typeface="Calibri"/>
                <a:sym typeface="Calibri"/>
              </a:rPr>
              <a:t>Parent Involvement Activities and Strategies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30da2637062_6_6"/>
          <p:cNvSpPr txBox="1">
            <a:spLocks noGrp="1"/>
          </p:cNvSpPr>
          <p:nvPr>
            <p:ph type="title"/>
          </p:nvPr>
        </p:nvSpPr>
        <p:spPr>
          <a:xfrm>
            <a:off x="89647" y="-10470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bg1"/>
                </a:solidFill>
              </a:rPr>
              <a:t>Who?</a:t>
            </a:r>
            <a:endParaRPr dirty="0">
              <a:solidFill>
                <a:schemeClr val="bg1"/>
              </a:solidFill>
            </a:endParaRPr>
          </a:p>
        </p:txBody>
      </p:sp>
      <p:sp>
        <p:nvSpPr>
          <p:cNvPr id="3" name="Text Placeholder 2">
            <a:extLst>
              <a:ext uri="{FF2B5EF4-FFF2-40B4-BE49-F238E27FC236}">
                <a16:creationId xmlns:a16="http://schemas.microsoft.com/office/drawing/2014/main" id="{A6F7196A-9F4E-73D6-256C-F51646AB672F}"/>
              </a:ext>
            </a:extLst>
          </p:cNvPr>
          <p:cNvSpPr>
            <a:spLocks noGrp="1"/>
          </p:cNvSpPr>
          <p:nvPr>
            <p:ph type="body" idx="1"/>
          </p:nvPr>
        </p:nvSpPr>
        <p:spPr>
          <a:xfrm>
            <a:off x="0" y="618565"/>
            <a:ext cx="9144000" cy="4524935"/>
          </a:xfrm>
        </p:spPr>
        <p:txBody>
          <a:bodyPr>
            <a:normAutofit fontScale="92500" lnSpcReduction="20000"/>
          </a:bodyPr>
          <a:lstStyle/>
          <a:p>
            <a:pPr marL="160020" indent="0">
              <a:buNone/>
            </a:pPr>
            <a:r>
              <a:rPr lang="en-US" sz="3200" dirty="0"/>
              <a:t>According to The </a:t>
            </a:r>
            <a:r>
              <a:rPr lang="en-US" sz="3200" dirty="0">
                <a:hlinkClick r:id="rId3"/>
              </a:rPr>
              <a:t>Individuals with Disabilities Education Act</a:t>
            </a:r>
            <a:r>
              <a:rPr lang="en-US" sz="3200" dirty="0"/>
              <a:t> (IDEA) and </a:t>
            </a:r>
            <a:r>
              <a:rPr lang="en-US" sz="3200" dirty="0">
                <a:hlinkClick r:id="rId4"/>
              </a:rPr>
              <a:t>The Missouri State Plan for Special Education</a:t>
            </a:r>
            <a:r>
              <a:rPr lang="en-US" sz="3200" dirty="0"/>
              <a:t> (SP)</a:t>
            </a:r>
            <a:r>
              <a:rPr lang="en-US" sz="3200" dirty="0">
                <a:latin typeface="Calibri" panose="020F0502020204030204" pitchFamily="34" charset="0"/>
                <a:cs typeface="Calibri" panose="020F0502020204030204" pitchFamily="34" charset="0"/>
              </a:rPr>
              <a:t>, “</a:t>
            </a:r>
            <a:r>
              <a:rPr lang="en-US" sz="3200" b="0" i="0" dirty="0">
                <a:effectLst/>
                <a:latin typeface="Calibri" panose="020F0502020204030204" pitchFamily="34" charset="0"/>
                <a:cs typeface="Calibri" panose="020F0502020204030204" pitchFamily="34" charset="0"/>
              </a:rPr>
              <a:t>The term parent means a biological, adoptive, or foster parent of a child or a guardian generally authorized to make educational decisions for the child (but not the State if the child is a ward of the State), a person acting in the place of a biological or adoptive parent (including a grandparent, stepparent, or other relative) with whom the child lives; an individual who is legally responsible for the child’s welfare; or, a surrogate parent who has been appointed.”</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810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t>Types of Involvement </a:t>
            </a:r>
            <a:endParaRPr dirty="0"/>
          </a:p>
        </p:txBody>
      </p:sp>
      <p:sp>
        <p:nvSpPr>
          <p:cNvPr id="302" name="Google Shape;302;p24"/>
          <p:cNvSpPr txBox="1">
            <a:spLocks noGrp="1"/>
          </p:cNvSpPr>
          <p:nvPr>
            <p:ph type="body" idx="1"/>
          </p:nvPr>
        </p:nvSpPr>
        <p:spPr>
          <a:xfrm>
            <a:off x="625925" y="1501650"/>
            <a:ext cx="7622100" cy="3346500"/>
          </a:xfrm>
          <a:prstGeom prst="rect">
            <a:avLst/>
          </a:prstGeom>
          <a:noFill/>
          <a:ln>
            <a:noFill/>
          </a:ln>
        </p:spPr>
        <p:txBody>
          <a:bodyPr spcFirstLastPara="1" wrap="square" lIns="91425" tIns="45700" rIns="91425" bIns="45700" anchor="t" anchorCtr="0">
            <a:normAutofit fontScale="92500" lnSpcReduction="10000"/>
          </a:bodyPr>
          <a:lstStyle/>
          <a:p>
            <a:pPr marL="457200" lvl="0" indent="-390208" algn="l" rtl="0">
              <a:spcBef>
                <a:spcPts val="0"/>
              </a:spcBef>
              <a:spcAft>
                <a:spcPts val="0"/>
              </a:spcAft>
              <a:buSzPct val="114285"/>
              <a:buChar char="●"/>
            </a:pPr>
            <a:r>
              <a:rPr lang="en-US" dirty="0"/>
              <a:t>Create a parent page on the school website </a:t>
            </a:r>
            <a:endParaRPr dirty="0"/>
          </a:p>
          <a:p>
            <a:pPr marL="457200" lvl="0" indent="-390208" algn="l" rtl="0">
              <a:spcBef>
                <a:spcPts val="448"/>
              </a:spcBef>
              <a:spcAft>
                <a:spcPts val="0"/>
              </a:spcAft>
              <a:buSzPct val="114285"/>
              <a:buChar char="●"/>
            </a:pPr>
            <a:r>
              <a:rPr lang="en-US" dirty="0"/>
              <a:t>Beginning of the year letter to promote engagement </a:t>
            </a:r>
            <a:endParaRPr dirty="0"/>
          </a:p>
          <a:p>
            <a:pPr marL="457200" lvl="0" indent="-390208" algn="l" rtl="0">
              <a:spcBef>
                <a:spcPts val="448"/>
              </a:spcBef>
              <a:spcAft>
                <a:spcPts val="0"/>
              </a:spcAft>
              <a:buSzPct val="114285"/>
              <a:buChar char="●"/>
            </a:pPr>
            <a:r>
              <a:rPr lang="en-US" dirty="0"/>
              <a:t>Host in person or virtual events </a:t>
            </a:r>
            <a:endParaRPr dirty="0"/>
          </a:p>
          <a:p>
            <a:pPr marL="457200" lvl="0" indent="-390208" algn="l" rtl="0">
              <a:spcBef>
                <a:spcPts val="448"/>
              </a:spcBef>
              <a:spcAft>
                <a:spcPts val="0"/>
              </a:spcAft>
              <a:buSzPct val="114285"/>
              <a:buChar char="●"/>
            </a:pPr>
            <a:r>
              <a:rPr lang="en-US" dirty="0"/>
              <a:t>Volunteers </a:t>
            </a:r>
            <a:endParaRPr dirty="0"/>
          </a:p>
          <a:p>
            <a:pPr marL="457200" lvl="0" indent="-390208" algn="l" rtl="0">
              <a:spcBef>
                <a:spcPts val="448"/>
              </a:spcBef>
              <a:spcAft>
                <a:spcPts val="0"/>
              </a:spcAft>
              <a:buSzPct val="114285"/>
              <a:buChar char="●"/>
            </a:pPr>
            <a:r>
              <a:rPr lang="en-US" dirty="0"/>
              <a:t>Parent-led groups </a:t>
            </a:r>
            <a:endParaRPr dirty="0"/>
          </a:p>
          <a:p>
            <a:pPr marL="457200" lvl="0" indent="-390207" algn="l" rtl="0">
              <a:spcBef>
                <a:spcPts val="448"/>
              </a:spcBef>
              <a:spcAft>
                <a:spcPts val="0"/>
              </a:spcAft>
              <a:buSzPct val="114285"/>
              <a:buChar char="●"/>
            </a:pPr>
            <a:r>
              <a:rPr lang="en-US" dirty="0"/>
              <a:t>Adult sports events or pick-up games at the school (soccer, basketball, baseball, kickball)</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018dc898de_0_14"/>
          <p:cNvSpPr txBox="1">
            <a:spLocks noGrp="1"/>
          </p:cNvSpPr>
          <p:nvPr>
            <p:ph type="title" idx="4294967295"/>
          </p:nvPr>
        </p:nvSpPr>
        <p:spPr>
          <a:xfrm>
            <a:off x="152400" y="2800350"/>
            <a:ext cx="8763000" cy="64611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720"/>
              </a:spcBef>
              <a:spcAft>
                <a:spcPts val="0"/>
              </a:spcAft>
              <a:buClr>
                <a:srgbClr val="00B050"/>
              </a:buClr>
              <a:buSzPts val="3600"/>
              <a:buFont typeface="Arial"/>
              <a:buNone/>
              <a:tabLst/>
              <a:defRPr/>
            </a:pPr>
            <a:r>
              <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rPr>
              <a:t>Struggling Student, Struggling Parent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6"/>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dirty="0"/>
              <a:t>How to Have a BAD Relationship with the Parent</a:t>
            </a:r>
            <a:endParaRPr dirty="0"/>
          </a:p>
        </p:txBody>
      </p:sp>
      <p:sp>
        <p:nvSpPr>
          <p:cNvPr id="193" name="Google Shape;193;p6"/>
          <p:cNvSpPr txBox="1">
            <a:spLocks noGrp="1"/>
          </p:cNvSpPr>
          <p:nvPr>
            <p:ph type="body" idx="1"/>
          </p:nvPr>
        </p:nvSpPr>
        <p:spPr>
          <a:xfrm>
            <a:off x="152400" y="1619250"/>
            <a:ext cx="7620000" cy="3395202"/>
          </a:xfrm>
          <a:prstGeom prst="rect">
            <a:avLst/>
          </a:prstGeom>
          <a:noFill/>
          <a:ln>
            <a:noFill/>
          </a:ln>
        </p:spPr>
        <p:txBody>
          <a:bodyPr spcFirstLastPara="1" wrap="square" lIns="91425" tIns="45700" rIns="91425" bIns="45700" anchor="t" anchorCtr="0">
            <a:normAutofit fontScale="92500" lnSpcReduction="20000"/>
          </a:bodyPr>
          <a:lstStyle/>
          <a:p>
            <a:pPr marL="457200" lvl="0" indent="-344488" algn="l" rtl="0">
              <a:spcBef>
                <a:spcPts val="0"/>
              </a:spcBef>
              <a:spcAft>
                <a:spcPts val="0"/>
              </a:spcAft>
              <a:buSzPct val="100000"/>
              <a:buChar char="•"/>
            </a:pPr>
            <a:r>
              <a:rPr lang="en-US" dirty="0"/>
              <a:t>Talk over others</a:t>
            </a:r>
            <a:endParaRPr dirty="0"/>
          </a:p>
          <a:p>
            <a:pPr marL="457200" lvl="0" indent="-344488" algn="l" rtl="0">
              <a:spcBef>
                <a:spcPts val="592"/>
              </a:spcBef>
              <a:spcAft>
                <a:spcPts val="0"/>
              </a:spcAft>
              <a:buSzPct val="100000"/>
              <a:buChar char="•"/>
            </a:pPr>
            <a:r>
              <a:rPr lang="en-US" dirty="0"/>
              <a:t>Impress parents with your use of acronyms </a:t>
            </a:r>
            <a:endParaRPr dirty="0"/>
          </a:p>
          <a:p>
            <a:pPr marL="457200" lvl="0" indent="-344488" algn="l" rtl="0">
              <a:spcBef>
                <a:spcPts val="592"/>
              </a:spcBef>
              <a:spcAft>
                <a:spcPts val="0"/>
              </a:spcAft>
              <a:buSzPct val="100000"/>
              <a:buChar char="•"/>
            </a:pPr>
            <a:r>
              <a:rPr lang="en-US" dirty="0"/>
              <a:t>Use sarcasm or jokes that the parent does not understand </a:t>
            </a:r>
            <a:endParaRPr dirty="0"/>
          </a:p>
          <a:p>
            <a:pPr marL="457200" lvl="0" indent="-344488" algn="l" rtl="0">
              <a:spcBef>
                <a:spcPts val="592"/>
              </a:spcBef>
              <a:spcAft>
                <a:spcPts val="0"/>
              </a:spcAft>
              <a:buSzPct val="100000"/>
              <a:buChar char="•"/>
            </a:pPr>
            <a:r>
              <a:rPr lang="en-US" dirty="0"/>
              <a:t>Cross your arms or put your feet on the table </a:t>
            </a:r>
            <a:endParaRPr dirty="0"/>
          </a:p>
          <a:p>
            <a:pPr marL="457200" lvl="0" indent="-344488" algn="l" rtl="0">
              <a:spcBef>
                <a:spcPts val="592"/>
              </a:spcBef>
              <a:spcAft>
                <a:spcPts val="0"/>
              </a:spcAft>
              <a:buSzPct val="100000"/>
              <a:buChar char="•"/>
            </a:pPr>
            <a:r>
              <a:rPr lang="en-US" dirty="0"/>
              <a:t>Being unprepared, missing deadlines, or losing papers</a:t>
            </a:r>
            <a:endParaRPr dirty="0"/>
          </a:p>
        </p:txBody>
      </p:sp>
      <p:pic>
        <p:nvPicPr>
          <p:cNvPr id="195" name="Google Shape;195;p6" descr="Woman pointing forward"/>
          <p:cNvPicPr preferRelativeResize="0"/>
          <p:nvPr/>
        </p:nvPicPr>
        <p:blipFill rotWithShape="1">
          <a:blip r:embed="rId3">
            <a:alphaModFix/>
          </a:blip>
          <a:srcRect/>
          <a:stretch/>
        </p:blipFill>
        <p:spPr>
          <a:xfrm>
            <a:off x="7239000" y="2394516"/>
            <a:ext cx="1676400" cy="13678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8"/>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a:t>“We Don’t Do That Here?”</a:t>
            </a:r>
            <a:endParaRPr/>
          </a:p>
        </p:txBody>
      </p:sp>
      <p:sp>
        <p:nvSpPr>
          <p:cNvPr id="265" name="Google Shape;265;p18"/>
          <p:cNvSpPr txBox="1">
            <a:spLocks noGrp="1"/>
          </p:cNvSpPr>
          <p:nvPr>
            <p:ph type="body" idx="1"/>
          </p:nvPr>
        </p:nvSpPr>
        <p:spPr>
          <a:xfrm>
            <a:off x="625925" y="1501650"/>
            <a:ext cx="7679700" cy="3346500"/>
          </a:xfrm>
          <a:prstGeom prst="rect">
            <a:avLst/>
          </a:prstGeom>
          <a:noFill/>
          <a:ln>
            <a:noFill/>
          </a:ln>
        </p:spPr>
        <p:txBody>
          <a:bodyPr spcFirstLastPara="1" wrap="square" lIns="91425" tIns="45700" rIns="91425" bIns="45700" anchor="t" anchorCtr="0">
            <a:normAutofit/>
          </a:bodyPr>
          <a:lstStyle/>
          <a:p>
            <a:pPr marL="457200" lvl="0" indent="-344488" algn="l" rtl="0">
              <a:spcBef>
                <a:spcPts val="0"/>
              </a:spcBef>
              <a:spcAft>
                <a:spcPts val="0"/>
              </a:spcAft>
              <a:buSzPts val="3600"/>
              <a:buChar char="●"/>
            </a:pPr>
            <a:r>
              <a:rPr lang="en-US" sz="3600" dirty="0"/>
              <a:t>Specific methodology (Orton-Gillingham, Applied Behavior Analysis Therapy, Sensory Integration)</a:t>
            </a:r>
            <a:endParaRPr dirty="0"/>
          </a:p>
          <a:p>
            <a:pPr marL="457200" lvl="0" indent="-344488" algn="l" rtl="0">
              <a:spcBef>
                <a:spcPts val="720"/>
              </a:spcBef>
              <a:spcAft>
                <a:spcPts val="0"/>
              </a:spcAft>
              <a:buSzPts val="3600"/>
              <a:buChar char="●"/>
            </a:pPr>
            <a:r>
              <a:rPr lang="en-US" sz="3600" dirty="0"/>
              <a:t>School policy (chewing gum, hats/hoods, phones)</a:t>
            </a:r>
            <a:endParaRPr dirty="0"/>
          </a:p>
          <a:p>
            <a:pPr marL="457200" lvl="0" indent="-141287" algn="l" rtl="0">
              <a:spcBef>
                <a:spcPts val="640"/>
              </a:spcBef>
              <a:spcAft>
                <a:spcPts val="0"/>
              </a:spcAft>
              <a:buSzPts val="3200"/>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g3018dc898de_0_2"/>
          <p:cNvSpPr txBox="1">
            <a:spLocks noGrp="1"/>
          </p:cNvSpPr>
          <p:nvPr>
            <p:ph type="title"/>
          </p:nvPr>
        </p:nvSpPr>
        <p:spPr>
          <a:xfrm>
            <a:off x="152400" y="890434"/>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How Should You Respond?</a:t>
            </a:r>
            <a:endParaRPr dirty="0"/>
          </a:p>
        </p:txBody>
      </p:sp>
      <p:sp>
        <p:nvSpPr>
          <p:cNvPr id="278" name="Google Shape;278;g3018dc898de_0_2"/>
          <p:cNvSpPr txBox="1">
            <a:spLocks noGrp="1"/>
          </p:cNvSpPr>
          <p:nvPr>
            <p:ph type="body" idx="1"/>
          </p:nvPr>
        </p:nvSpPr>
        <p:spPr>
          <a:xfrm>
            <a:off x="681750" y="2019400"/>
            <a:ext cx="7780500" cy="2491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3000" dirty="0"/>
              <a:t>“I had a second grader who was tardy all the time and his mom said I ruined his chances of college by marking him tardy” </a:t>
            </a:r>
            <a:endParaRPr sz="3000" dirty="0"/>
          </a:p>
          <a:p>
            <a:pPr marL="0" lvl="0" indent="0" algn="l" rtl="0">
              <a:spcBef>
                <a:spcPts val="360"/>
              </a:spcBef>
              <a:spcAft>
                <a:spcPts val="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2"/>
          <p:cNvSpPr txBox="1">
            <a:spLocks noGrp="1"/>
          </p:cNvSpPr>
          <p:nvPr>
            <p:ph type="title"/>
          </p:nvPr>
        </p:nvSpPr>
        <p:spPr>
          <a:xfrm>
            <a:off x="-448236" y="-13335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solidFill>
                  <a:schemeClr val="bg1"/>
                </a:solidFill>
              </a:rPr>
              <a:t>Social Media: How to Respond</a:t>
            </a:r>
            <a:r>
              <a:rPr lang="en-US" dirty="0"/>
              <a:t>?</a:t>
            </a:r>
            <a:endParaRPr dirty="0"/>
          </a:p>
        </p:txBody>
      </p:sp>
      <p:sp>
        <p:nvSpPr>
          <p:cNvPr id="290" name="Google Shape;290;p22"/>
          <p:cNvSpPr txBox="1">
            <a:spLocks noGrp="1"/>
          </p:cNvSpPr>
          <p:nvPr>
            <p:ph type="body" idx="1"/>
          </p:nvPr>
        </p:nvSpPr>
        <p:spPr>
          <a:xfrm>
            <a:off x="152400" y="666750"/>
            <a:ext cx="8839200" cy="4406661"/>
          </a:xfrm>
          <a:prstGeom prst="rect">
            <a:avLst/>
          </a:prstGeom>
          <a:noFill/>
          <a:ln>
            <a:noFill/>
          </a:ln>
        </p:spPr>
        <p:txBody>
          <a:bodyPr spcFirstLastPara="1" wrap="square" lIns="91425" tIns="45700" rIns="91425" bIns="45700" anchor="t" anchorCtr="0">
            <a:normAutofit/>
          </a:bodyPr>
          <a:lstStyle/>
          <a:p>
            <a:pPr marL="457200" lvl="0" indent="-359728" algn="l" rtl="0">
              <a:spcBef>
                <a:spcPts val="0"/>
              </a:spcBef>
              <a:spcAft>
                <a:spcPts val="0"/>
              </a:spcAft>
              <a:buSzPct val="114285"/>
              <a:buChar char="●"/>
            </a:pPr>
            <a:r>
              <a:rPr lang="en-US" b="1" dirty="0"/>
              <a:t>Follow district policy </a:t>
            </a:r>
            <a:endParaRPr dirty="0"/>
          </a:p>
          <a:p>
            <a:pPr marL="457200" lvl="0" indent="-359728" algn="l" rtl="0">
              <a:spcBef>
                <a:spcPts val="496"/>
              </a:spcBef>
              <a:spcAft>
                <a:spcPts val="0"/>
              </a:spcAft>
              <a:buSzPct val="114285"/>
              <a:buChar char="●"/>
            </a:pPr>
            <a:r>
              <a:rPr lang="en-US" dirty="0"/>
              <a:t>Do not bring up what was said in the post </a:t>
            </a:r>
          </a:p>
          <a:p>
            <a:pPr marL="97472" lvl="0" indent="0" algn="l" rtl="0">
              <a:spcBef>
                <a:spcPts val="496"/>
              </a:spcBef>
              <a:spcAft>
                <a:spcPts val="0"/>
              </a:spcAft>
              <a:buSzPct val="114285"/>
              <a:buNone/>
            </a:pPr>
            <a:r>
              <a:rPr lang="en-US" dirty="0"/>
              <a:t>     or respond on social media to the post </a:t>
            </a:r>
          </a:p>
          <a:p>
            <a:pPr marL="457200" lvl="0" indent="-359728" algn="l" rtl="0">
              <a:spcBef>
                <a:spcPts val="496"/>
              </a:spcBef>
              <a:spcAft>
                <a:spcPts val="0"/>
              </a:spcAft>
              <a:buSzPct val="114285"/>
              <a:buChar char="●"/>
            </a:pPr>
            <a:r>
              <a:rPr lang="en-US" dirty="0"/>
              <a:t>Focus on the concern and build back the trust lost</a:t>
            </a:r>
            <a:endParaRPr dirty="0"/>
          </a:p>
          <a:p>
            <a:pPr marL="457200" lvl="0" indent="-359728" algn="l" rtl="0">
              <a:spcBef>
                <a:spcPts val="496"/>
              </a:spcBef>
              <a:spcAft>
                <a:spcPts val="0"/>
              </a:spcAft>
              <a:buSzPct val="114285"/>
              <a:buChar char="●"/>
            </a:pPr>
            <a:r>
              <a:rPr lang="en-US" dirty="0"/>
              <a:t>Partnering with MPACT may help build positive relationships and clarify why posting information about their child could be detrimental to the IEP process</a:t>
            </a:r>
            <a:endParaRPr dirty="0"/>
          </a:p>
          <a:p>
            <a:pPr marL="457200" lvl="0" indent="-359727" algn="l" rtl="0">
              <a:spcBef>
                <a:spcPts val="496"/>
              </a:spcBef>
              <a:spcAft>
                <a:spcPts val="0"/>
              </a:spcAft>
              <a:buSzPct val="114285"/>
              <a:buChar char="●"/>
            </a:pPr>
            <a:r>
              <a:rPr lang="en-US" dirty="0"/>
              <a:t>If it is personal or threatening in nature, schools should follow district policy</a:t>
            </a:r>
            <a:endParaRPr dirty="0"/>
          </a:p>
        </p:txBody>
      </p:sp>
      <p:pic>
        <p:nvPicPr>
          <p:cNvPr id="291" name="Google Shape;291;p22" descr="Boy holding phone"/>
          <p:cNvPicPr preferRelativeResize="0"/>
          <p:nvPr/>
        </p:nvPicPr>
        <p:blipFill rotWithShape="1">
          <a:blip r:embed="rId3">
            <a:alphaModFix/>
          </a:blip>
          <a:srcRect/>
          <a:stretch/>
        </p:blipFill>
        <p:spPr>
          <a:xfrm>
            <a:off x="6858000" y="666750"/>
            <a:ext cx="1600200" cy="158825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t>Staff Support</a:t>
            </a:r>
            <a:endParaRPr dirty="0"/>
          </a:p>
        </p:txBody>
      </p:sp>
      <p:sp>
        <p:nvSpPr>
          <p:cNvPr id="327" name="Google Shape;327;p28"/>
          <p:cNvSpPr txBox="1">
            <a:spLocks noGrp="1"/>
          </p:cNvSpPr>
          <p:nvPr>
            <p:ph type="body" idx="1"/>
          </p:nvPr>
        </p:nvSpPr>
        <p:spPr>
          <a:xfrm>
            <a:off x="593700" y="1695450"/>
            <a:ext cx="7956600" cy="3346500"/>
          </a:xfrm>
          <a:prstGeom prst="rect">
            <a:avLst/>
          </a:prstGeom>
          <a:noFill/>
          <a:ln>
            <a:noFill/>
          </a:ln>
        </p:spPr>
        <p:txBody>
          <a:bodyPr spcFirstLastPara="1" wrap="square" lIns="91425" tIns="45700" rIns="91425" bIns="45700" anchor="t" anchorCtr="0">
            <a:normAutofit/>
          </a:bodyPr>
          <a:lstStyle/>
          <a:p>
            <a:pPr marL="457200" lvl="0" indent="-344488" algn="l" rtl="0">
              <a:spcBef>
                <a:spcPts val="0"/>
              </a:spcBef>
              <a:spcAft>
                <a:spcPts val="0"/>
              </a:spcAft>
              <a:buSzPts val="3200"/>
              <a:buChar char="●"/>
            </a:pPr>
            <a:r>
              <a:rPr lang="en-US" dirty="0"/>
              <a:t>New teacher mentorships </a:t>
            </a:r>
            <a:endParaRPr dirty="0"/>
          </a:p>
          <a:p>
            <a:pPr marL="457200" lvl="0" indent="-344488" algn="l" rtl="0">
              <a:spcBef>
                <a:spcPts val="640"/>
              </a:spcBef>
              <a:spcAft>
                <a:spcPts val="0"/>
              </a:spcAft>
              <a:buSzPts val="3200"/>
              <a:buChar char="●"/>
            </a:pPr>
            <a:r>
              <a:rPr lang="en-US" dirty="0"/>
              <a:t>Use a 2nd reviewer for written communication </a:t>
            </a:r>
            <a:endParaRPr dirty="0"/>
          </a:p>
          <a:p>
            <a:pPr marL="457200" lvl="0" indent="-344488" algn="l" rtl="0">
              <a:spcBef>
                <a:spcPts val="640"/>
              </a:spcBef>
              <a:spcAft>
                <a:spcPts val="0"/>
              </a:spcAft>
              <a:buSzPts val="3200"/>
              <a:buChar char="●"/>
            </a:pPr>
            <a:r>
              <a:rPr lang="en-US" dirty="0"/>
              <a:t>Mock IEP meetings as part of professional development </a:t>
            </a:r>
            <a:endParaRPr dirty="0"/>
          </a:p>
          <a:p>
            <a:pPr marL="457200" lvl="0" indent="-344488" algn="l" rtl="0">
              <a:spcBef>
                <a:spcPts val="640"/>
              </a:spcBef>
              <a:spcAft>
                <a:spcPts val="0"/>
              </a:spcAft>
              <a:buSzPts val="3200"/>
              <a:buChar char="●"/>
            </a:pPr>
            <a:r>
              <a:rPr lang="en-US" dirty="0"/>
              <a:t>Administration should uphold agreements made with staff</a:t>
            </a:r>
            <a:endParaRPr dirty="0"/>
          </a:p>
        </p:txBody>
      </p:sp>
      <p:pic>
        <p:nvPicPr>
          <p:cNvPr id="328" name="Google Shape;328;p28" descr="Handshake outline"/>
          <p:cNvPicPr preferRelativeResize="0"/>
          <p:nvPr/>
        </p:nvPicPr>
        <p:blipFill rotWithShape="1">
          <a:blip r:embed="rId3">
            <a:alphaModFix/>
          </a:blip>
          <a:srcRect/>
          <a:stretch/>
        </p:blipFill>
        <p:spPr>
          <a:xfrm>
            <a:off x="6400800" y="590550"/>
            <a:ext cx="2057400" cy="2057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2"/>
          <p:cNvSpPr txBox="1">
            <a:spLocks noGrp="1"/>
          </p:cNvSpPr>
          <p:nvPr>
            <p:ph type="body" idx="1"/>
          </p:nvPr>
        </p:nvSpPr>
        <p:spPr>
          <a:xfrm>
            <a:off x="116541" y="618566"/>
            <a:ext cx="8901953" cy="45249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2400" b="0" i="0" dirty="0">
                <a:solidFill>
                  <a:srgbClr val="0000FF"/>
                </a:solidFill>
                <a:latin typeface="Calibri" panose="020F0502020204030204" pitchFamily="34" charset="0"/>
                <a:cs typeface="Calibri" panose="020F0502020204030204" pitchFamily="34" charset="0"/>
              </a:rPr>
              <a:t> </a:t>
            </a:r>
            <a:r>
              <a:rPr lang="en-US" sz="4000" b="1" i="1" u="sng" dirty="0">
                <a:solidFill>
                  <a:schemeClr val="tx1"/>
                </a:solidFill>
                <a:latin typeface="Calibri" panose="020F0502020204030204" pitchFamily="34" charset="0"/>
                <a:ea typeface="Merriweather"/>
                <a:cs typeface="Calibri" panose="020F0502020204030204" pitchFamily="34" charset="0"/>
                <a:sym typeface="Merriweather"/>
              </a:rPr>
              <a:t>A Tale of Two Conversations</a:t>
            </a:r>
            <a:r>
              <a:rPr lang="en-US" sz="4000" b="1" u="sng" dirty="0">
                <a:solidFill>
                  <a:schemeClr val="tx1"/>
                </a:solidFill>
                <a:latin typeface="Calibri" panose="020F0502020204030204" pitchFamily="34" charset="0"/>
                <a:ea typeface="Merriweather"/>
                <a:cs typeface="Calibri" panose="020F0502020204030204" pitchFamily="34" charset="0"/>
                <a:sym typeface="Merriweather"/>
              </a:rPr>
              <a:t> </a:t>
            </a:r>
            <a:r>
              <a:rPr lang="en-US" sz="4000" dirty="0">
                <a:solidFill>
                  <a:srgbClr val="333333"/>
                </a:solidFill>
                <a:latin typeface="Calibri" panose="020F0502020204030204" pitchFamily="34" charset="0"/>
                <a:ea typeface="Merriweather"/>
                <a:cs typeface="Calibri" panose="020F0502020204030204" pitchFamily="34" charset="0"/>
                <a:sym typeface="Merriweather"/>
              </a:rPr>
              <a:t>is a two-part video, originally developed by the </a:t>
            </a:r>
            <a:r>
              <a:rPr lang="en-US" sz="4000" u="sng" dirty="0">
                <a:solidFill>
                  <a:srgbClr val="075A99"/>
                </a:solidFill>
                <a:latin typeface="Calibri" panose="020F0502020204030204" pitchFamily="34" charset="0"/>
                <a:ea typeface="Merriweather"/>
                <a:cs typeface="Calibri" panose="020F0502020204030204" pitchFamily="34" charset="0"/>
                <a:sym typeface="Merriweather"/>
                <a:hlinkClick r:id="rId3">
                  <a:extLst>
                    <a:ext uri="{A12FA001-AC4F-418D-AE19-62706E023703}">
                      <ahyp:hlinkClr xmlns:ahyp="http://schemas.microsoft.com/office/drawing/2018/hyperlinkcolor" val="tx"/>
                    </a:ext>
                  </a:extLst>
                </a:hlinkClick>
              </a:rPr>
              <a:t>Pennsylvania Office for Dispute Resolution</a:t>
            </a:r>
            <a:r>
              <a:rPr lang="en-US" sz="4000" dirty="0">
                <a:solidFill>
                  <a:srgbClr val="333333"/>
                </a:solidFill>
                <a:latin typeface="Calibri" panose="020F0502020204030204" pitchFamily="34" charset="0"/>
                <a:ea typeface="Merriweather"/>
                <a:cs typeface="Calibri" panose="020F0502020204030204" pitchFamily="34" charset="0"/>
                <a:sym typeface="Merriweather"/>
              </a:rPr>
              <a:t>, showing actors playing a parent of a child with a disability and a school administrator. </a:t>
            </a:r>
            <a:r>
              <a:rPr lang="en-US" sz="4000" u="sng" dirty="0">
                <a:solidFill>
                  <a:schemeClr val="hlink"/>
                </a:solidFill>
                <a:latin typeface="Calibri" panose="020F0502020204030204" pitchFamily="34" charset="0"/>
                <a:ea typeface="Arial"/>
                <a:cs typeface="Calibri" panose="020F0502020204030204" pitchFamily="34" charset="0"/>
                <a:sym typeface="Arial"/>
                <a:hlinkClick r:id="rId4"/>
              </a:rPr>
              <a:t>A Tale of Two Conversations | CADRE (cadreworks.org)</a:t>
            </a:r>
            <a:endParaRPr lang="en-US" sz="4000" u="sng" dirty="0">
              <a:solidFill>
                <a:schemeClr val="hlink"/>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0"/>
              </a:spcBef>
              <a:spcAft>
                <a:spcPts val="0"/>
              </a:spcAft>
              <a:buSzPts val="1800"/>
              <a:buNone/>
            </a:pPr>
            <a:endParaRPr lang="en-US" sz="2400" u="sng" dirty="0">
              <a:solidFill>
                <a:schemeClr val="hlink"/>
              </a:solidFill>
              <a:latin typeface="Calibri" panose="020F0502020204030204" pitchFamily="34" charset="0"/>
              <a:ea typeface="Arial"/>
              <a:cs typeface="Calibri" panose="020F0502020204030204" pitchFamily="34" charset="0"/>
              <a:sym typeface="Arial"/>
            </a:endParaRPr>
          </a:p>
        </p:txBody>
      </p:sp>
      <p:sp>
        <p:nvSpPr>
          <p:cNvPr id="357" name="Google Shape;357;p32"/>
          <p:cNvSpPr txBox="1">
            <a:spLocks noGrp="1"/>
          </p:cNvSpPr>
          <p:nvPr>
            <p:ph type="title"/>
          </p:nvPr>
        </p:nvSpPr>
        <p:spPr>
          <a:xfrm>
            <a:off x="0" y="-102347"/>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solidFill>
                  <a:schemeClr val="bg1"/>
                </a:solidFill>
              </a:rPr>
              <a:t>Video Example</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30da2637062_6_0"/>
          <p:cNvSpPr txBox="1">
            <a:spLocks noGrp="1"/>
          </p:cNvSpPr>
          <p:nvPr>
            <p:ph type="title"/>
          </p:nvPr>
        </p:nvSpPr>
        <p:spPr>
          <a:xfrm>
            <a:off x="381000" y="-78767"/>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Bad Example</a:t>
            </a:r>
            <a:endParaRPr dirty="0">
              <a:solidFill>
                <a:schemeClr val="bg1"/>
              </a:solidFill>
            </a:endParaRPr>
          </a:p>
        </p:txBody>
      </p:sp>
      <p:sp>
        <p:nvSpPr>
          <p:cNvPr id="346" name="Google Shape;346;g30da2637062_6_0"/>
          <p:cNvSpPr txBox="1">
            <a:spLocks noGrp="1"/>
          </p:cNvSpPr>
          <p:nvPr>
            <p:ph type="body" idx="1"/>
          </p:nvPr>
        </p:nvSpPr>
        <p:spPr>
          <a:xfrm>
            <a:off x="286870" y="721334"/>
            <a:ext cx="8857129" cy="4422166"/>
          </a:xfrm>
          <a:prstGeom prst="rect">
            <a:avLst/>
          </a:prstGeom>
          <a:solidFill>
            <a:schemeClr val="bg1"/>
          </a:solidFill>
        </p:spPr>
        <p:txBody>
          <a:bodyPr spcFirstLastPara="1" wrap="square" lIns="91425" tIns="45700" rIns="91425" bIns="45700" anchor="t" anchorCtr="0">
            <a:normAutofit/>
          </a:bodyPr>
          <a:lstStyle/>
          <a:p>
            <a:pPr marL="114300" indent="0">
              <a:buSzPct val="100000"/>
              <a:buNone/>
            </a:pPr>
            <a:r>
              <a:rPr lang="en-US" sz="5400"/>
              <a:t>Bad</a:t>
            </a:r>
            <a:endParaRPr lang="en-US" sz="5400" dirty="0">
              <a:latin typeface="Calibri" panose="020F0502020204030204" pitchFamily="34" charset="0"/>
              <a:cs typeface="Calibri" panose="020F0502020204030204" pitchFamily="34" charset="0"/>
            </a:endParaRPr>
          </a:p>
        </p:txBody>
      </p:sp>
      <p:pic>
        <p:nvPicPr>
          <p:cNvPr id="2" name="Online Media 1" title="A Tale of Two Conversations: Take One">
            <a:hlinkClick r:id="" action="ppaction://media"/>
            <a:extLst>
              <a:ext uri="{FF2B5EF4-FFF2-40B4-BE49-F238E27FC236}">
                <a16:creationId xmlns:a16="http://schemas.microsoft.com/office/drawing/2014/main" id="{518F454B-019E-8EDD-A8F8-F0B424EA609D}"/>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294548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30da2637062_6_0"/>
          <p:cNvSpPr txBox="1">
            <a:spLocks noGrp="1"/>
          </p:cNvSpPr>
          <p:nvPr>
            <p:ph type="title"/>
          </p:nvPr>
        </p:nvSpPr>
        <p:spPr>
          <a:xfrm>
            <a:off x="381000" y="-78767"/>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Good Example</a:t>
            </a:r>
            <a:endParaRPr dirty="0">
              <a:solidFill>
                <a:schemeClr val="bg1"/>
              </a:solidFill>
            </a:endParaRPr>
          </a:p>
        </p:txBody>
      </p:sp>
      <p:sp>
        <p:nvSpPr>
          <p:cNvPr id="346" name="Google Shape;346;g30da2637062_6_0"/>
          <p:cNvSpPr txBox="1">
            <a:spLocks noGrp="1"/>
          </p:cNvSpPr>
          <p:nvPr>
            <p:ph type="body" idx="1"/>
          </p:nvPr>
        </p:nvSpPr>
        <p:spPr>
          <a:xfrm>
            <a:off x="286870" y="721334"/>
            <a:ext cx="8857129" cy="4422166"/>
          </a:xfrm>
          <a:prstGeom prst="rect">
            <a:avLst/>
          </a:prstGeom>
          <a:solidFill>
            <a:schemeClr val="bg1"/>
          </a:solidFill>
        </p:spPr>
        <p:txBody>
          <a:bodyPr spcFirstLastPara="1" wrap="square" lIns="91425" tIns="45700" rIns="91425" bIns="45700" anchor="t" anchorCtr="0">
            <a:normAutofit/>
          </a:bodyPr>
          <a:lstStyle/>
          <a:p>
            <a:pPr marL="114300" indent="0">
              <a:buSzPct val="100000"/>
              <a:buNone/>
            </a:pPr>
            <a:r>
              <a:rPr lang="en-US" sz="5400" dirty="0"/>
              <a:t>Good</a:t>
            </a:r>
            <a:endParaRPr lang="en-US" sz="5400" dirty="0">
              <a:latin typeface="Calibri" panose="020F0502020204030204" pitchFamily="34" charset="0"/>
              <a:cs typeface="Calibri" panose="020F0502020204030204" pitchFamily="34" charset="0"/>
            </a:endParaRPr>
          </a:p>
        </p:txBody>
      </p:sp>
      <p:pic>
        <p:nvPicPr>
          <p:cNvPr id="2" name="Online Media 1" title="A Tale of Two Conversations: Take Two">
            <a:hlinkClick r:id="" action="ppaction://media"/>
            <a:extLst>
              <a:ext uri="{FF2B5EF4-FFF2-40B4-BE49-F238E27FC236}">
                <a16:creationId xmlns:a16="http://schemas.microsoft.com/office/drawing/2014/main" id="{18AE20C0-37A6-A59E-CD72-9C4AA881FA31}"/>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220730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30da2637062_6_6"/>
          <p:cNvSpPr txBox="1">
            <a:spLocks noGrp="1"/>
          </p:cNvSpPr>
          <p:nvPr>
            <p:ph type="title"/>
          </p:nvPr>
        </p:nvSpPr>
        <p:spPr>
          <a:xfrm>
            <a:off x="-537882" y="-95735"/>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2800" b="0" dirty="0">
                <a:solidFill>
                  <a:schemeClr val="bg1"/>
                </a:solidFill>
              </a:rPr>
              <a:t>An educational surrogate is </a:t>
            </a:r>
            <a:r>
              <a:rPr lang="en-US" sz="2800" dirty="0">
                <a:solidFill>
                  <a:schemeClr val="bg1"/>
                </a:solidFill>
              </a:rPr>
              <a:t>needed </a:t>
            </a:r>
            <a:r>
              <a:rPr lang="en-US" sz="2800" u="sng" dirty="0">
                <a:solidFill>
                  <a:schemeClr val="bg1"/>
                </a:solidFill>
              </a:rPr>
              <a:t>ONLY</a:t>
            </a:r>
            <a:r>
              <a:rPr lang="en-US" sz="2800" b="0" dirty="0">
                <a:solidFill>
                  <a:schemeClr val="bg1"/>
                </a:solidFill>
              </a:rPr>
              <a:t> when</a:t>
            </a:r>
            <a:r>
              <a:rPr lang="en-US" sz="2800" dirty="0">
                <a:solidFill>
                  <a:schemeClr val="bg1"/>
                </a:solidFill>
              </a:rPr>
              <a:t>:</a:t>
            </a:r>
            <a:endParaRPr sz="2800" dirty="0">
              <a:solidFill>
                <a:schemeClr val="bg1"/>
              </a:solidFill>
            </a:endParaRPr>
          </a:p>
        </p:txBody>
      </p:sp>
      <p:sp>
        <p:nvSpPr>
          <p:cNvPr id="3" name="Text Placeholder 2">
            <a:extLst>
              <a:ext uri="{FF2B5EF4-FFF2-40B4-BE49-F238E27FC236}">
                <a16:creationId xmlns:a16="http://schemas.microsoft.com/office/drawing/2014/main" id="{A6F7196A-9F4E-73D6-256C-F51646AB672F}"/>
              </a:ext>
            </a:extLst>
          </p:cNvPr>
          <p:cNvSpPr>
            <a:spLocks noGrp="1"/>
          </p:cNvSpPr>
          <p:nvPr>
            <p:ph type="body" idx="1"/>
          </p:nvPr>
        </p:nvSpPr>
        <p:spPr>
          <a:xfrm>
            <a:off x="0" y="618565"/>
            <a:ext cx="9144000" cy="4524935"/>
          </a:xfrm>
        </p:spPr>
        <p:txBody>
          <a:bodyPr>
            <a:normAutofit fontScale="92500"/>
          </a:bodyPr>
          <a:lstStyle/>
          <a:p>
            <a:pPr marL="0" lvl="0" indent="0" algn="l" rtl="0">
              <a:spcBef>
                <a:spcPts val="0"/>
              </a:spcBef>
              <a:spcAft>
                <a:spcPts val="0"/>
              </a:spcAft>
              <a:buNone/>
            </a:pPr>
            <a:r>
              <a:rPr lang="en-US" sz="3200" dirty="0"/>
              <a:t>The student is a ward of the state and is living in a residential facility or group home and not with a person acting as a parent, such as a foster parent, </a:t>
            </a:r>
            <a:r>
              <a:rPr lang="en-US" sz="3200" b="1" u="sng" dirty="0">
                <a:solidFill>
                  <a:schemeClr val="dk2"/>
                </a:solidFill>
              </a:rPr>
              <a:t>OR</a:t>
            </a:r>
            <a:r>
              <a:rPr lang="en-US" sz="3200" dirty="0"/>
              <a:t> </a:t>
            </a:r>
          </a:p>
          <a:p>
            <a:pPr marL="0" lvl="0" indent="0" algn="l" rtl="0">
              <a:spcBef>
                <a:spcPts val="544"/>
              </a:spcBef>
              <a:spcAft>
                <a:spcPts val="0"/>
              </a:spcAft>
              <a:buNone/>
            </a:pPr>
            <a:r>
              <a:rPr lang="en-US" sz="3200" dirty="0"/>
              <a:t>The student is an unaccompanied homeless youth, </a:t>
            </a:r>
            <a:r>
              <a:rPr lang="en-US" sz="3200" b="1" u="sng" dirty="0">
                <a:solidFill>
                  <a:schemeClr val="dk2"/>
                </a:solidFill>
              </a:rPr>
              <a:t>AND</a:t>
            </a:r>
          </a:p>
          <a:p>
            <a:pPr marL="0" lvl="0" indent="0" algn="l" rtl="0">
              <a:spcBef>
                <a:spcPts val="544"/>
              </a:spcBef>
              <a:spcAft>
                <a:spcPts val="0"/>
              </a:spcAft>
              <a:buNone/>
            </a:pPr>
            <a:r>
              <a:rPr lang="en-US" sz="3200" dirty="0"/>
              <a:t>The student has no identified parent, </a:t>
            </a:r>
            <a:r>
              <a:rPr lang="en-US" sz="3200" b="1" u="sng" dirty="0">
                <a:solidFill>
                  <a:schemeClr val="dk2"/>
                </a:solidFill>
              </a:rPr>
              <a:t>OR</a:t>
            </a:r>
          </a:p>
          <a:p>
            <a:pPr marL="0" lvl="0" indent="0" algn="l" rtl="0">
              <a:spcBef>
                <a:spcPts val="544"/>
              </a:spcBef>
              <a:spcAft>
                <a:spcPts val="0"/>
              </a:spcAft>
              <a:buNone/>
            </a:pPr>
            <a:r>
              <a:rPr lang="en-US" sz="3200" dirty="0"/>
              <a:t>The parents </a:t>
            </a:r>
            <a:r>
              <a:rPr lang="en-US" sz="3600" dirty="0">
                <a:highlight>
                  <a:schemeClr val="lt1"/>
                </a:highlight>
              </a:rPr>
              <a:t>who, after </a:t>
            </a:r>
            <a:r>
              <a:rPr lang="en-US" sz="3600" b="1" dirty="0">
                <a:solidFill>
                  <a:schemeClr val="dk2"/>
                </a:solidFill>
                <a:highlight>
                  <a:schemeClr val="lt1"/>
                </a:highlight>
              </a:rPr>
              <a:t>reasonable efforts</a:t>
            </a:r>
            <a:r>
              <a:rPr lang="en-US" sz="3600" dirty="0">
                <a:highlight>
                  <a:schemeClr val="lt1"/>
                </a:highlight>
              </a:rPr>
              <a:t>, </a:t>
            </a:r>
            <a:r>
              <a:rPr lang="en-US" sz="3200" dirty="0"/>
              <a:t>cannot be located, </a:t>
            </a:r>
            <a:r>
              <a:rPr lang="en-US" sz="3200" b="1" u="sng" dirty="0">
                <a:solidFill>
                  <a:schemeClr val="dk2"/>
                </a:solidFill>
              </a:rPr>
              <a:t>OR</a:t>
            </a:r>
          </a:p>
          <a:p>
            <a:pPr marL="0" lvl="0" indent="0" algn="l" rtl="0">
              <a:spcBef>
                <a:spcPts val="544"/>
              </a:spcBef>
              <a:spcAft>
                <a:spcPts val="0"/>
              </a:spcAft>
              <a:buNone/>
            </a:pPr>
            <a:r>
              <a:rPr lang="en-US" sz="3200" dirty="0"/>
              <a:t>A court of competent jurisdiction has terminated parental rights of the natural parents</a:t>
            </a:r>
          </a:p>
        </p:txBody>
      </p:sp>
    </p:spTree>
    <p:extLst>
      <p:ext uri="{BB962C8B-B14F-4D97-AF65-F5344CB8AC3E}">
        <p14:creationId xmlns:p14="http://schemas.microsoft.com/office/powerpoint/2010/main" val="793322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30da2637062_6_0"/>
          <p:cNvSpPr txBox="1">
            <a:spLocks noGrp="1"/>
          </p:cNvSpPr>
          <p:nvPr>
            <p:ph type="title"/>
          </p:nvPr>
        </p:nvSpPr>
        <p:spPr>
          <a:xfrm>
            <a:off x="381000" y="-78767"/>
            <a:ext cx="66960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District Facilitation Training</a:t>
            </a:r>
            <a:endParaRPr dirty="0">
              <a:solidFill>
                <a:schemeClr val="bg1"/>
              </a:solidFill>
            </a:endParaRPr>
          </a:p>
        </p:txBody>
      </p:sp>
      <p:sp>
        <p:nvSpPr>
          <p:cNvPr id="346" name="Google Shape;346;g30da2637062_6_0"/>
          <p:cNvSpPr txBox="1">
            <a:spLocks noGrp="1"/>
          </p:cNvSpPr>
          <p:nvPr>
            <p:ph type="body" idx="1"/>
          </p:nvPr>
        </p:nvSpPr>
        <p:spPr>
          <a:xfrm>
            <a:off x="286870" y="721334"/>
            <a:ext cx="8857129" cy="4422166"/>
          </a:xfrm>
          <a:prstGeom prst="rect">
            <a:avLst/>
          </a:prstGeom>
          <a:solidFill>
            <a:schemeClr val="bg1"/>
          </a:solidFill>
        </p:spPr>
        <p:txBody>
          <a:bodyPr spcFirstLastPara="1" wrap="square" lIns="91425" tIns="45700" rIns="91425" bIns="45700" anchor="t" anchorCtr="0">
            <a:normAutofit fontScale="70000" lnSpcReduction="20000"/>
          </a:bodyPr>
          <a:lstStyle/>
          <a:p>
            <a:pPr marL="114300" indent="0">
              <a:buSzPct val="100000"/>
              <a:buNone/>
            </a:pPr>
            <a:r>
              <a:rPr lang="en-US" sz="5400" dirty="0"/>
              <a:t>Districts can receive </a:t>
            </a:r>
            <a:r>
              <a:rPr lang="en-US" sz="5400" b="1" dirty="0">
                <a:solidFill>
                  <a:schemeClr val="dk2"/>
                </a:solidFill>
              </a:rPr>
              <a:t>district facilitation training </a:t>
            </a:r>
            <a:r>
              <a:rPr lang="en-US" sz="5400" dirty="0"/>
              <a:t>to learn the same techniques as DESE facilitators. Districts only pay for manuals which are $45 each. For more information contact </a:t>
            </a:r>
            <a:r>
              <a:rPr lang="en-US" sz="5400" dirty="0">
                <a:latin typeface="Calibri" panose="020F0502020204030204" pitchFamily="34" charset="0"/>
                <a:cs typeface="Calibri" panose="020F0502020204030204" pitchFamily="34" charset="0"/>
              </a:rPr>
              <a:t>Pam Blagden, Assistant Director, Special Education Compliance, 573-751-2332 or pam.blagden@dese.mo.gov, FIEP Manager</a:t>
            </a:r>
          </a:p>
        </p:txBody>
      </p:sp>
    </p:spTree>
    <p:extLst>
      <p:ext uri="{BB962C8B-B14F-4D97-AF65-F5344CB8AC3E}">
        <p14:creationId xmlns:p14="http://schemas.microsoft.com/office/powerpoint/2010/main" val="2176444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3"/>
          <p:cNvSpPr txBox="1">
            <a:spLocks noGrp="1"/>
          </p:cNvSpPr>
          <p:nvPr>
            <p:ph type="title" idx="4294967295"/>
          </p:nvPr>
        </p:nvSpPr>
        <p:spPr>
          <a:xfrm>
            <a:off x="990600" y="3095625"/>
            <a:ext cx="70104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400"/>
              <a:buFont typeface="Arial"/>
              <a:buNone/>
            </a:pPr>
            <a:r>
              <a:rPr lang="en-US" sz="2400" b="0" i="0" u="none" strike="noStrike" cap="none">
                <a:solidFill>
                  <a:srgbClr val="003399"/>
                </a:solidFill>
                <a:latin typeface="Calibri"/>
                <a:ea typeface="Calibri"/>
                <a:cs typeface="Calibri"/>
                <a:sym typeface="Calibri"/>
              </a:rPr>
              <a:t>Special Education Compliance </a:t>
            </a:r>
            <a:endParaRPr/>
          </a:p>
        </p:txBody>
      </p:sp>
      <p:sp>
        <p:nvSpPr>
          <p:cNvPr id="363" name="Google Shape;363;p33"/>
          <p:cNvSpPr txBox="1">
            <a:spLocks noGrp="1"/>
          </p:cNvSpPr>
          <p:nvPr>
            <p:ph type="body" idx="1"/>
          </p:nvPr>
        </p:nvSpPr>
        <p:spPr>
          <a:xfrm>
            <a:off x="1143000" y="3590925"/>
            <a:ext cx="6762333" cy="15049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400"/>
              <a:buNone/>
            </a:pPr>
            <a:r>
              <a:rPr lang="en-US" dirty="0"/>
              <a:t>Phone:  (573) 751-0699</a:t>
            </a:r>
            <a:endParaRPr dirty="0"/>
          </a:p>
          <a:p>
            <a:pPr marL="0" lvl="0" indent="0" algn="ctr" rtl="0">
              <a:spcBef>
                <a:spcPts val="480"/>
              </a:spcBef>
              <a:spcAft>
                <a:spcPts val="0"/>
              </a:spcAft>
              <a:buSzPts val="2400"/>
              <a:buNone/>
            </a:pPr>
            <a:r>
              <a:rPr lang="en-US" dirty="0"/>
              <a:t>Email: secompliance@dese.mo.gov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30da2637062_6_6"/>
          <p:cNvSpPr txBox="1">
            <a:spLocks noGrp="1"/>
          </p:cNvSpPr>
          <p:nvPr>
            <p:ph type="title"/>
          </p:nvPr>
        </p:nvSpPr>
        <p:spPr>
          <a:xfrm>
            <a:off x="-537882" y="-95735"/>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2800" b="0" dirty="0">
                <a:solidFill>
                  <a:schemeClr val="bg1"/>
                </a:solidFill>
              </a:rPr>
              <a:t>Who has educational decision-making rights?</a:t>
            </a:r>
            <a:endParaRPr sz="2800" dirty="0">
              <a:solidFill>
                <a:schemeClr val="bg1"/>
              </a:solidFill>
            </a:endParaRPr>
          </a:p>
        </p:txBody>
      </p:sp>
      <p:sp>
        <p:nvSpPr>
          <p:cNvPr id="3" name="Text Placeholder 2">
            <a:extLst>
              <a:ext uri="{FF2B5EF4-FFF2-40B4-BE49-F238E27FC236}">
                <a16:creationId xmlns:a16="http://schemas.microsoft.com/office/drawing/2014/main" id="{A6F7196A-9F4E-73D6-256C-F51646AB672F}"/>
              </a:ext>
            </a:extLst>
          </p:cNvPr>
          <p:cNvSpPr>
            <a:spLocks noGrp="1"/>
          </p:cNvSpPr>
          <p:nvPr>
            <p:ph type="body" idx="1"/>
          </p:nvPr>
        </p:nvSpPr>
        <p:spPr>
          <a:xfrm>
            <a:off x="0" y="618565"/>
            <a:ext cx="9144000" cy="4524935"/>
          </a:xfrm>
        </p:spPr>
        <p:txBody>
          <a:bodyPr>
            <a:normAutofit/>
          </a:bodyPr>
          <a:lstStyle/>
          <a:p>
            <a:pPr marL="112712" lvl="0" indent="0" algn="l" rtl="0">
              <a:spcBef>
                <a:spcPts val="0"/>
              </a:spcBef>
              <a:spcAft>
                <a:spcPts val="0"/>
              </a:spcAft>
              <a:buSzPts val="3200"/>
              <a:buNone/>
            </a:pPr>
            <a:r>
              <a:rPr lang="en-US" sz="3200" dirty="0"/>
              <a:t>Be sure you know who the educational decision maker is in each situation. A biological parent may be incarcerated or have had the children removed from their home and </a:t>
            </a:r>
            <a:r>
              <a:rPr lang="en-US" sz="3200" b="1" dirty="0">
                <a:solidFill>
                  <a:schemeClr val="dk2"/>
                </a:solidFill>
              </a:rPr>
              <a:t>still retain educational decision-making rights</a:t>
            </a:r>
            <a:r>
              <a:rPr lang="en-US" sz="3200" dirty="0"/>
              <a:t>.  </a:t>
            </a:r>
          </a:p>
          <a:p>
            <a:pPr marL="112712" lvl="0" indent="0" algn="l" rtl="0">
              <a:spcBef>
                <a:spcPts val="0"/>
              </a:spcBef>
              <a:spcAft>
                <a:spcPts val="0"/>
              </a:spcAft>
              <a:buSzPts val="3200"/>
              <a:buNone/>
            </a:pPr>
            <a:r>
              <a:rPr lang="en-US" sz="3200" dirty="0"/>
              <a:t>Also, be aware of </a:t>
            </a:r>
            <a:r>
              <a:rPr lang="en-US" sz="3200" b="1" dirty="0">
                <a:solidFill>
                  <a:schemeClr val="dk2"/>
                </a:solidFill>
              </a:rPr>
              <a:t>court ordered custody agreements</a:t>
            </a:r>
            <a:r>
              <a:rPr lang="en-US" sz="3200" dirty="0"/>
              <a:t>. </a:t>
            </a:r>
          </a:p>
          <a:p>
            <a:pPr marL="112712" indent="0">
              <a:spcBef>
                <a:spcPts val="0"/>
              </a:spcBef>
              <a:buSzPts val="3200"/>
              <a:buNone/>
            </a:pPr>
            <a:r>
              <a:rPr lang="en-US" sz="3200" b="1" dirty="0">
                <a:solidFill>
                  <a:schemeClr val="dk2"/>
                </a:solidFill>
              </a:rPr>
              <a:t>Uncooperative parents</a:t>
            </a:r>
            <a:r>
              <a:rPr lang="en-US" sz="3200" dirty="0"/>
              <a:t> do not trigger an educational surrogate request. </a:t>
            </a:r>
          </a:p>
          <a:p>
            <a:pPr marL="112712" lvl="0" indent="0" algn="l" rtl="0">
              <a:spcBef>
                <a:spcPts val="0"/>
              </a:spcBef>
              <a:spcAft>
                <a:spcPts val="0"/>
              </a:spcAft>
              <a:buSzPts val="3200"/>
              <a:buNone/>
            </a:pPr>
            <a:endParaRPr lang="en-US" sz="3600" dirty="0"/>
          </a:p>
        </p:txBody>
      </p:sp>
    </p:spTree>
    <p:extLst>
      <p:ext uri="{BB962C8B-B14F-4D97-AF65-F5344CB8AC3E}">
        <p14:creationId xmlns:p14="http://schemas.microsoft.com/office/powerpoint/2010/main" val="270796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30da2637062_6_6"/>
          <p:cNvSpPr txBox="1">
            <a:spLocks noGrp="1"/>
          </p:cNvSpPr>
          <p:nvPr>
            <p:ph type="title"/>
          </p:nvPr>
        </p:nvSpPr>
        <p:spPr>
          <a:xfrm>
            <a:off x="89647" y="-10470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bg1"/>
                </a:solidFill>
              </a:rPr>
              <a:t>What?</a:t>
            </a:r>
            <a:endParaRPr dirty="0">
              <a:solidFill>
                <a:schemeClr val="bg1"/>
              </a:solidFill>
            </a:endParaRPr>
          </a:p>
        </p:txBody>
      </p:sp>
      <p:sp>
        <p:nvSpPr>
          <p:cNvPr id="3" name="Text Placeholder 2">
            <a:extLst>
              <a:ext uri="{FF2B5EF4-FFF2-40B4-BE49-F238E27FC236}">
                <a16:creationId xmlns:a16="http://schemas.microsoft.com/office/drawing/2014/main" id="{A6F7196A-9F4E-73D6-256C-F51646AB672F}"/>
              </a:ext>
            </a:extLst>
          </p:cNvPr>
          <p:cNvSpPr>
            <a:spLocks noGrp="1"/>
          </p:cNvSpPr>
          <p:nvPr>
            <p:ph type="body" idx="1"/>
          </p:nvPr>
        </p:nvSpPr>
        <p:spPr>
          <a:xfrm>
            <a:off x="0" y="618565"/>
            <a:ext cx="9144000" cy="4524935"/>
          </a:xfrm>
        </p:spPr>
        <p:txBody>
          <a:bodyPr>
            <a:normAutofit lnSpcReduction="10000"/>
          </a:bodyPr>
          <a:lstStyle/>
          <a:p>
            <a:pPr marL="160020" indent="0">
              <a:buNone/>
            </a:pPr>
            <a:r>
              <a:rPr lang="en-US" sz="4400" dirty="0"/>
              <a:t>According to IDEA and SP, parents should be involved in every step of the special education process. The word “parent” is mentioned 479 times in the SP. Parents are members of the IEP team. This requires regular communication. </a:t>
            </a:r>
            <a:endParaRPr lang="en-US" sz="3600" dirty="0"/>
          </a:p>
        </p:txBody>
      </p:sp>
    </p:spTree>
    <p:extLst>
      <p:ext uri="{BB962C8B-B14F-4D97-AF65-F5344CB8AC3E}">
        <p14:creationId xmlns:p14="http://schemas.microsoft.com/office/powerpoint/2010/main" val="400542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Times New Roman"/>
              <a:buNone/>
            </a:pPr>
            <a:r>
              <a:rPr lang="en-US" b="0" i="0"/>
              <a:t>Consent is described in the federal regulations as follows:</a:t>
            </a:r>
            <a:endParaRPr/>
          </a:p>
        </p:txBody>
      </p:sp>
      <p:sp>
        <p:nvSpPr>
          <p:cNvPr id="217" name="Google Shape;217;p10"/>
          <p:cNvSpPr txBox="1">
            <a:spLocks noGrp="1"/>
          </p:cNvSpPr>
          <p:nvPr>
            <p:ph type="body" idx="1"/>
          </p:nvPr>
        </p:nvSpPr>
        <p:spPr>
          <a:xfrm>
            <a:off x="625925" y="1780625"/>
            <a:ext cx="7944900" cy="3067500"/>
          </a:xfrm>
          <a:prstGeom prst="rect">
            <a:avLst/>
          </a:prstGeom>
          <a:noFill/>
          <a:ln>
            <a:noFill/>
          </a:ln>
        </p:spPr>
        <p:txBody>
          <a:bodyPr spcFirstLastPara="1" wrap="square" lIns="91425" tIns="45700" rIns="91425" bIns="45700" anchor="t" anchorCtr="0">
            <a:normAutofit lnSpcReduction="10000"/>
          </a:bodyPr>
          <a:lstStyle/>
          <a:p>
            <a:pPr marL="457200" lvl="0" indent="-344488" algn="l" rtl="0">
              <a:spcBef>
                <a:spcPts val="0"/>
              </a:spcBef>
              <a:spcAft>
                <a:spcPts val="0"/>
              </a:spcAft>
              <a:buSzPts val="3200"/>
              <a:buFont typeface="Calibri"/>
              <a:buChar char="●"/>
            </a:pPr>
            <a:r>
              <a:rPr lang="en-US" sz="3200" dirty="0"/>
              <a:t>P</a:t>
            </a:r>
            <a:r>
              <a:rPr lang="en-US" sz="3200" i="0" dirty="0"/>
              <a:t>arent has been fully informed of all information relevant to the activity (34 CFR 300.9)</a:t>
            </a:r>
            <a:endParaRPr sz="3200" dirty="0"/>
          </a:p>
          <a:p>
            <a:pPr marL="457200" lvl="0" indent="-344488" algn="l" rtl="0">
              <a:spcBef>
                <a:spcPts val="640"/>
              </a:spcBef>
              <a:spcAft>
                <a:spcPts val="0"/>
              </a:spcAft>
              <a:buSzPts val="3200"/>
              <a:buFont typeface="Calibri"/>
              <a:buChar char="●"/>
            </a:pPr>
            <a:r>
              <a:rPr lang="en-US" sz="3200" dirty="0"/>
              <a:t>W</a:t>
            </a:r>
            <a:r>
              <a:rPr lang="en-US" sz="3200" i="0" dirty="0"/>
              <a:t>hen consent is required for an action, the district must make reasonable efforts to obtain</a:t>
            </a:r>
            <a:endParaRPr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t>Required Consent </a:t>
            </a:r>
            <a:endParaRPr dirty="0"/>
          </a:p>
        </p:txBody>
      </p:sp>
      <p:sp>
        <p:nvSpPr>
          <p:cNvPr id="223" name="Google Shape;223;p11"/>
          <p:cNvSpPr txBox="1">
            <a:spLocks noGrp="1"/>
          </p:cNvSpPr>
          <p:nvPr>
            <p:ph type="body" idx="1"/>
          </p:nvPr>
        </p:nvSpPr>
        <p:spPr>
          <a:xfrm>
            <a:off x="152400" y="1619250"/>
            <a:ext cx="8839200" cy="723900"/>
          </a:xfrm>
          <a:prstGeom prst="rect">
            <a:avLst/>
          </a:prstGeom>
          <a:noFill/>
          <a:ln>
            <a:noFill/>
          </a:ln>
        </p:spPr>
        <p:txBody>
          <a:bodyPr spcFirstLastPara="1" wrap="square" lIns="91425" tIns="45700" rIns="91425" bIns="45700" anchor="t" anchorCtr="0">
            <a:normAutofit/>
          </a:bodyPr>
          <a:lstStyle/>
          <a:p>
            <a:pPr marL="457200" lvl="0" indent="-344488" algn="l" rtl="0">
              <a:spcBef>
                <a:spcPts val="0"/>
              </a:spcBef>
              <a:spcAft>
                <a:spcPts val="0"/>
              </a:spcAft>
              <a:buSzPts val="3200"/>
              <a:buChar char="•"/>
            </a:pPr>
            <a:r>
              <a:rPr lang="en-US" dirty="0"/>
              <a:t>Parental consent is required for:</a:t>
            </a:r>
            <a:endParaRPr dirty="0"/>
          </a:p>
          <a:p>
            <a:pPr marL="457200" lvl="0" indent="-141287" algn="l" rtl="0">
              <a:spcBef>
                <a:spcPts val="640"/>
              </a:spcBef>
              <a:spcAft>
                <a:spcPts val="0"/>
              </a:spcAft>
              <a:buSzPts val="3200"/>
              <a:buNone/>
            </a:pPr>
            <a:endParaRPr dirty="0"/>
          </a:p>
        </p:txBody>
      </p:sp>
      <p:pic>
        <p:nvPicPr>
          <p:cNvPr id="224" name="Google Shape;224;p11" descr="A screenshot of a prior written notice. "/>
          <p:cNvPicPr preferRelativeResize="0"/>
          <p:nvPr/>
        </p:nvPicPr>
        <p:blipFill rotWithShape="1">
          <a:blip r:embed="rId3">
            <a:alphaModFix/>
          </a:blip>
          <a:srcRect/>
          <a:stretch/>
        </p:blipFill>
        <p:spPr>
          <a:xfrm>
            <a:off x="552450" y="2114550"/>
            <a:ext cx="8039100" cy="2486025"/>
          </a:xfrm>
          <a:prstGeom prst="rect">
            <a:avLst/>
          </a:prstGeom>
          <a:noFill/>
          <a:ln>
            <a:noFill/>
          </a:ln>
        </p:spPr>
      </p:pic>
      <p:sp>
        <p:nvSpPr>
          <p:cNvPr id="225" name="Google Shape;225;p11"/>
          <p:cNvSpPr txBox="1"/>
          <p:nvPr/>
        </p:nvSpPr>
        <p:spPr>
          <a:xfrm>
            <a:off x="3048000" y="4705350"/>
            <a:ext cx="3276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Prior Written Notice Model Form</a:t>
            </a:r>
            <a:endParaRPr sz="18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a:spLocks noGrp="1"/>
          </p:cNvSpPr>
          <p:nvPr>
            <p:ph type="title"/>
          </p:nvPr>
        </p:nvSpPr>
        <p:spPr>
          <a:xfrm>
            <a:off x="152400" y="895350"/>
            <a:ext cx="88392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a:t>Consent for Reevaluations</a:t>
            </a:r>
            <a:endParaRPr/>
          </a:p>
        </p:txBody>
      </p:sp>
      <p:sp>
        <p:nvSpPr>
          <p:cNvPr id="231" name="Google Shape;231;p12"/>
          <p:cNvSpPr txBox="1">
            <a:spLocks noGrp="1"/>
          </p:cNvSpPr>
          <p:nvPr>
            <p:ph type="body" idx="1"/>
          </p:nvPr>
        </p:nvSpPr>
        <p:spPr>
          <a:xfrm>
            <a:off x="152400" y="2000250"/>
            <a:ext cx="8839200" cy="3314700"/>
          </a:xfrm>
          <a:prstGeom prst="rect">
            <a:avLst/>
          </a:prstGeom>
          <a:noFill/>
          <a:ln>
            <a:noFill/>
          </a:ln>
        </p:spPr>
        <p:txBody>
          <a:bodyPr spcFirstLastPara="1" wrap="square" lIns="91425" tIns="45700" rIns="91425" bIns="45700" anchor="t" anchorCtr="0">
            <a:normAutofit/>
          </a:bodyPr>
          <a:lstStyle/>
          <a:p>
            <a:pPr marL="457200" lvl="0" indent="-344488" algn="l" rtl="0">
              <a:spcBef>
                <a:spcPts val="0"/>
              </a:spcBef>
              <a:spcAft>
                <a:spcPts val="0"/>
              </a:spcAft>
              <a:buSzPts val="3200"/>
              <a:buChar char="•"/>
            </a:pPr>
            <a:r>
              <a:rPr lang="en-US" dirty="0"/>
              <a:t>Can be conducted if the parent FAILS to respond to request for consent </a:t>
            </a:r>
            <a:endParaRPr dirty="0"/>
          </a:p>
          <a:p>
            <a:pPr marL="457200" lvl="0" indent="-344488" algn="l" rtl="0">
              <a:spcBef>
                <a:spcPts val="640"/>
              </a:spcBef>
              <a:spcAft>
                <a:spcPts val="0"/>
              </a:spcAft>
              <a:buSzPts val="3200"/>
              <a:buChar char="•"/>
            </a:pPr>
            <a:r>
              <a:rPr lang="en-US" dirty="0"/>
              <a:t>Reasonable documented attempts made by the district</a:t>
            </a:r>
            <a:endParaRPr dirty="0"/>
          </a:p>
          <a:p>
            <a:pPr marL="457200" lvl="0" indent="-141287" algn="l" rtl="0">
              <a:spcBef>
                <a:spcPts val="640"/>
              </a:spcBef>
              <a:spcAft>
                <a:spcPts val="0"/>
              </a:spcAft>
              <a:buSzPts val="3200"/>
              <a:buNone/>
            </a:pPr>
            <a:endParaRPr dirty="0"/>
          </a:p>
        </p:txBody>
      </p:sp>
    </p:spTree>
  </p:cSld>
  <p:clrMapOvr>
    <a:masterClrMapping/>
  </p:clrMapOvr>
</p:sld>
</file>

<file path=ppt/theme/theme1.xml><?xml version="1.0" encoding="utf-8"?>
<a:theme xmlns:a="http://schemas.openxmlformats.org/drawingml/2006/main" name="DESE PPT Template 2017">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losing ">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1802</TotalTime>
  <Words>4320</Words>
  <Application>Microsoft Office PowerPoint</Application>
  <PresentationFormat>On-screen Show (16:9)</PresentationFormat>
  <Paragraphs>283</Paragraphs>
  <Slides>41</Slides>
  <Notes>41</Notes>
  <HiddenSlides>0</HiddenSlides>
  <MMClips>2</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41</vt:i4>
      </vt:variant>
    </vt:vector>
  </HeadingPairs>
  <TitlesOfParts>
    <vt:vector size="49" baseType="lpstr">
      <vt:lpstr>Arial</vt:lpstr>
      <vt:lpstr>Calibri</vt:lpstr>
      <vt:lpstr>Noto Sans Symbols</vt:lpstr>
      <vt:lpstr>Times New Roman</vt:lpstr>
      <vt:lpstr>DESE PPT Template 2017</vt:lpstr>
      <vt:lpstr>Section Dividers</vt:lpstr>
      <vt:lpstr>Content Layouts</vt:lpstr>
      <vt:lpstr>Closing </vt:lpstr>
      <vt:lpstr>Zoom Support Meeting Norms </vt:lpstr>
      <vt:lpstr>Effective Communication Promotes Mutual Trust </vt:lpstr>
      <vt:lpstr>Who?</vt:lpstr>
      <vt:lpstr>An educational surrogate is needed ONLY when:</vt:lpstr>
      <vt:lpstr>Who has educational decision-making rights?</vt:lpstr>
      <vt:lpstr>What?</vt:lpstr>
      <vt:lpstr>Consent is described in the federal regulations as follows:</vt:lpstr>
      <vt:lpstr>Required Consent </vt:lpstr>
      <vt:lpstr>Consent for Reevaluations</vt:lpstr>
      <vt:lpstr>Revoking Consent </vt:lpstr>
      <vt:lpstr>Present Levels</vt:lpstr>
      <vt:lpstr>Post-Secondary Transition Planning</vt:lpstr>
      <vt:lpstr>When are we communicating?? </vt:lpstr>
      <vt:lpstr>Response to Bullying</vt:lpstr>
      <vt:lpstr>Why?</vt:lpstr>
      <vt:lpstr>How?</vt:lpstr>
      <vt:lpstr>Interpret and Translate</vt:lpstr>
      <vt:lpstr>“Reasonable Effort” </vt:lpstr>
      <vt:lpstr>Explain the Processes </vt:lpstr>
      <vt:lpstr>Notice of Meeting</vt:lpstr>
      <vt:lpstr>Ask Questions</vt:lpstr>
      <vt:lpstr>Communication Tips</vt:lpstr>
      <vt:lpstr>Greeting Parents and Guests  </vt:lpstr>
      <vt:lpstr>Facilitated Meetings</vt:lpstr>
      <vt:lpstr>Facilitation</vt:lpstr>
      <vt:lpstr>Where are Helpful Resources</vt:lpstr>
      <vt:lpstr>MPACT</vt:lpstr>
      <vt:lpstr>Effective Communication Promotes Mutual Trust</vt:lpstr>
      <vt:lpstr>Parent Involvement Activities and Strategies </vt:lpstr>
      <vt:lpstr>Types of Involvement </vt:lpstr>
      <vt:lpstr>Struggling Student, Struggling Parent</vt:lpstr>
      <vt:lpstr>How to Have a BAD Relationship with the Parent</vt:lpstr>
      <vt:lpstr>“We Don’t Do That Here?”</vt:lpstr>
      <vt:lpstr>How Should You Respond?</vt:lpstr>
      <vt:lpstr>Social Media: How to Respond?</vt:lpstr>
      <vt:lpstr>Staff Support</vt:lpstr>
      <vt:lpstr>Video Example</vt:lpstr>
      <vt:lpstr>Bad Example</vt:lpstr>
      <vt:lpstr>Good Example</vt:lpstr>
      <vt:lpstr>District Facilitation Training</vt:lpstr>
      <vt:lpstr>Special Education Compliance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Support Meeting Norms</dc:title>
  <dc:creator>Browner, Lina</dc:creator>
  <cp:lastModifiedBy>Blagden, Pam</cp:lastModifiedBy>
  <cp:revision>48</cp:revision>
  <dcterms:created xsi:type="dcterms:W3CDTF">2018-06-01T19:39:45Z</dcterms:created>
  <dcterms:modified xsi:type="dcterms:W3CDTF">2024-11-21T15:53:36Z</dcterms:modified>
</cp:coreProperties>
</file>