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Montserrat" panose="00000500000000000000" pitchFamily="2" charset="0"/>
      <p:regular r:id="rId18"/>
      <p:bold r:id="rId19"/>
      <p:italic r:id="rId20"/>
      <p:boldItalic r:id="rId21"/>
    </p:embeddedFont>
    <p:embeddedFont>
      <p:font typeface="Oswald" panose="00000500000000000000" pitchFamily="2" charset="0"/>
      <p:regular r:id="rId22"/>
      <p:bold r:id="rId23"/>
    </p:embeddedFont>
    <p:embeddedFont>
      <p:font typeface="Playfair Display" panose="020F0502020204030204" pitchFamily="2"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CtRoJImHOAXwfb0xj3o5BgECx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94667" autoAdjust="0"/>
  </p:normalViewPr>
  <p:slideViewPr>
    <p:cSldViewPr snapToGrid="0">
      <p:cViewPr>
        <p:scale>
          <a:sx n="100" d="100"/>
          <a:sy n="100" d="100"/>
        </p:scale>
        <p:origin x="906" y="300"/>
      </p:cViewPr>
      <p:guideLst>
        <p:guide orient="horz" pos="1620"/>
        <p:guide pos="2880"/>
      </p:guideLst>
    </p:cSldViewPr>
  </p:slideViewPr>
  <p:outlineViewPr>
    <p:cViewPr>
      <p:scale>
        <a:sx n="33" d="100"/>
        <a:sy n="33" d="100"/>
      </p:scale>
      <p:origin x="0" y="-397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hsmo.org/learn/emancipation-day-ozark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document/d/10eC4HaBdbpZ2havNLG3IZGfTg48Sh3FYr7jb2SiOIzw/edit?usp=shar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following slides are designed to accompany the lesson over Juneteenth:  The lessons of this holiday are still unfolding in today’s classrooms, as many are just hearing about this celebration for the first time.  To begin, teachers might discuss what students have of this holiday and what they know about it as well.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PRIMARY SOURCE ANALYSIS: </a:t>
            </a:r>
            <a:endParaRPr b="1"/>
          </a:p>
          <a:p>
            <a:pPr marL="0" lvl="0" indent="0" algn="l" rtl="0">
              <a:lnSpc>
                <a:spcPct val="100000"/>
              </a:lnSpc>
              <a:spcBef>
                <a:spcPts val="0"/>
              </a:spcBef>
              <a:spcAft>
                <a:spcPts val="0"/>
              </a:spcAft>
              <a:buSzPts val="1100"/>
              <a:buNone/>
            </a:pPr>
            <a:r>
              <a:rPr lang="en"/>
              <a:t>This Houston, Texas reprint of the original Galveston, Texas article details </a:t>
            </a:r>
            <a:r>
              <a:rPr lang="en" i="1"/>
              <a:t>General Orders, No. 3</a:t>
            </a:r>
            <a:r>
              <a:rPr lang="en"/>
              <a:t>.  Break down the following components of this order:</a:t>
            </a:r>
            <a:endParaRPr/>
          </a:p>
          <a:p>
            <a:pPr marL="457200" lvl="0" indent="-298450" algn="l" rtl="0">
              <a:lnSpc>
                <a:spcPct val="100000"/>
              </a:lnSpc>
              <a:spcBef>
                <a:spcPts val="0"/>
              </a:spcBef>
              <a:spcAft>
                <a:spcPts val="0"/>
              </a:spcAft>
              <a:buSzPts val="1100"/>
              <a:buChar char="●"/>
            </a:pPr>
            <a:r>
              <a:rPr lang="en"/>
              <a:t>Who is the author of this document?</a:t>
            </a:r>
            <a:endParaRPr/>
          </a:p>
          <a:p>
            <a:pPr marL="914400" lvl="1" indent="-298450" algn="l" rtl="0">
              <a:lnSpc>
                <a:spcPct val="100000"/>
              </a:lnSpc>
              <a:spcBef>
                <a:spcPts val="0"/>
              </a:spcBef>
              <a:spcAft>
                <a:spcPts val="0"/>
              </a:spcAft>
              <a:buSzPts val="1100"/>
              <a:buChar char="○"/>
            </a:pPr>
            <a:r>
              <a:rPr lang="en"/>
              <a:t>What kind or “order” is this, and why might it come from an army officer?</a:t>
            </a:r>
            <a:endParaRPr/>
          </a:p>
          <a:p>
            <a:pPr marL="914400" lvl="1" indent="-298450" algn="l" rtl="0">
              <a:lnSpc>
                <a:spcPct val="100000"/>
              </a:lnSpc>
              <a:spcBef>
                <a:spcPts val="0"/>
              </a:spcBef>
              <a:spcAft>
                <a:spcPts val="0"/>
              </a:spcAft>
              <a:buSzPts val="1100"/>
              <a:buChar char="○"/>
            </a:pPr>
            <a:r>
              <a:rPr lang="en"/>
              <a:t>How does this relate to what you from the video (if you watched the one with Henry Louis Gates, Jr.)</a:t>
            </a:r>
            <a:endParaRPr/>
          </a:p>
          <a:p>
            <a:pPr marL="457200" lvl="0" indent="-298450" algn="l" rtl="0">
              <a:lnSpc>
                <a:spcPct val="100000"/>
              </a:lnSpc>
              <a:spcBef>
                <a:spcPts val="0"/>
              </a:spcBef>
              <a:spcAft>
                <a:spcPts val="0"/>
              </a:spcAft>
              <a:buSzPts val="1100"/>
              <a:buChar char="●"/>
            </a:pPr>
            <a:r>
              <a:rPr lang="en"/>
              <a:t>Who is the intended audience?</a:t>
            </a:r>
            <a:endParaRPr/>
          </a:p>
          <a:p>
            <a:pPr marL="914400" lvl="1" indent="-298450" algn="l" rtl="0">
              <a:lnSpc>
                <a:spcPct val="100000"/>
              </a:lnSpc>
              <a:spcBef>
                <a:spcPts val="0"/>
              </a:spcBef>
              <a:spcAft>
                <a:spcPts val="0"/>
              </a:spcAft>
              <a:buSzPts val="1100"/>
              <a:buChar char="○"/>
            </a:pPr>
            <a:r>
              <a:rPr lang="en"/>
              <a:t>What different types of reactions might arise from different groups of people?</a:t>
            </a:r>
            <a:endParaRPr/>
          </a:p>
          <a:p>
            <a:pPr marL="457200" lvl="0" indent="-298450" algn="l" rtl="0">
              <a:lnSpc>
                <a:spcPct val="100000"/>
              </a:lnSpc>
              <a:spcBef>
                <a:spcPts val="0"/>
              </a:spcBef>
              <a:spcAft>
                <a:spcPts val="0"/>
              </a:spcAft>
              <a:buSzPts val="1100"/>
              <a:buChar char="●"/>
            </a:pPr>
            <a:r>
              <a:rPr lang="en"/>
              <a:t>Discuss the phrase “all slaves are free.”  What kind of impact might this have on Galveston, Texas?</a:t>
            </a:r>
            <a:endParaRPr/>
          </a:p>
          <a:p>
            <a:pPr marL="457200" lvl="0" indent="-298450" algn="l" rtl="0">
              <a:lnSpc>
                <a:spcPct val="100000"/>
              </a:lnSpc>
              <a:spcBef>
                <a:spcPts val="0"/>
              </a:spcBef>
              <a:spcAft>
                <a:spcPts val="0"/>
              </a:spcAft>
              <a:buSzPts val="1100"/>
              <a:buChar char="●"/>
            </a:pPr>
            <a:r>
              <a:rPr lang="en"/>
              <a:t>How did the relationship between “masters and slaves” change according to the order?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Discuss the following:</a:t>
            </a:r>
            <a:endParaRPr/>
          </a:p>
          <a:p>
            <a:pPr marL="457200" lvl="0" indent="-298450" algn="l" rtl="0">
              <a:lnSpc>
                <a:spcPct val="100000"/>
              </a:lnSpc>
              <a:spcBef>
                <a:spcPts val="0"/>
              </a:spcBef>
              <a:spcAft>
                <a:spcPts val="0"/>
              </a:spcAft>
              <a:buSzPts val="1100"/>
              <a:buAutoNum type="arabicPeriod"/>
            </a:pPr>
            <a:r>
              <a:rPr lang="en"/>
              <a:t>If the 13th Amendment was passed in on January 31, 1865, why did it not take effect until December 6, 1865?</a:t>
            </a:r>
            <a:endParaRPr/>
          </a:p>
          <a:p>
            <a:pPr marL="457200" lvl="0" indent="-298450" algn="l" rtl="0">
              <a:lnSpc>
                <a:spcPct val="100000"/>
              </a:lnSpc>
              <a:spcBef>
                <a:spcPts val="0"/>
              </a:spcBef>
              <a:spcAft>
                <a:spcPts val="0"/>
              </a:spcAft>
              <a:buSzPts val="1100"/>
              <a:buAutoNum type="arabicPeriod"/>
            </a:pPr>
            <a:r>
              <a:rPr lang="en"/>
              <a:t>What changed as a result of the ratification of the 13th Amendment?</a:t>
            </a:r>
            <a:endParaRPr/>
          </a:p>
          <a:p>
            <a:pPr marL="457200" lvl="0" indent="-298450" algn="l" rtl="0">
              <a:lnSpc>
                <a:spcPct val="100000"/>
              </a:lnSpc>
              <a:spcBef>
                <a:spcPts val="0"/>
              </a:spcBef>
              <a:spcAft>
                <a:spcPts val="0"/>
              </a:spcAft>
              <a:buSzPts val="1100"/>
              <a:buAutoNum type="arabicPeriod"/>
            </a:pPr>
            <a:r>
              <a:rPr lang="en"/>
              <a:t>What didn’t change </a:t>
            </a:r>
            <a:r>
              <a:rPr lang="en">
                <a:solidFill>
                  <a:schemeClr val="dk1"/>
                </a:solidFill>
              </a:rPr>
              <a:t>as a result of the ratification of the 13th Amendment?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Now that students have some background knowledge, it is time to examine the essential question for application to today’s world:</a:t>
            </a:r>
            <a:endParaRPr>
              <a:solidFill>
                <a:schemeClr val="dk1"/>
              </a:solidFill>
            </a:endParaRPr>
          </a:p>
          <a:p>
            <a:pPr marL="457200" lvl="1" indent="-298450" algn="l" rtl="0">
              <a:lnSpc>
                <a:spcPct val="100000"/>
              </a:lnSpc>
              <a:spcBef>
                <a:spcPts val="0"/>
              </a:spcBef>
              <a:spcAft>
                <a:spcPts val="0"/>
              </a:spcAft>
              <a:buClr>
                <a:schemeClr val="dk1"/>
              </a:buClr>
              <a:buSzPts val="1100"/>
              <a:buChar char="○"/>
            </a:pPr>
            <a:r>
              <a:rPr lang="en" b="1">
                <a:solidFill>
                  <a:schemeClr val="dk1"/>
                </a:solidFill>
              </a:rPr>
              <a:t>How is emancipation a historical process more than a historical event?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What can we learn about when and how emancipation has been celebrated in Missouri over time? </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The State Historical Society of Missouri released an interactive guide to “</a:t>
            </a:r>
            <a:r>
              <a:rPr lang="en" u="sng">
                <a:solidFill>
                  <a:srgbClr val="1155CC"/>
                </a:solidFill>
                <a:hlinkClick r:id="rId3">
                  <a:extLst>
                    <a:ext uri="{A12FA001-AC4F-418D-AE19-62706E023703}">
                      <ahyp:hlinkClr xmlns:ahyp="http://schemas.microsoft.com/office/drawing/2018/hyperlinkcolor" val="tx"/>
                    </a:ext>
                  </a:extLst>
                </a:hlinkClick>
              </a:rPr>
              <a:t>Emancipation Day in the Ozarks</a:t>
            </a:r>
            <a:r>
              <a:rPr lang="en">
                <a:solidFill>
                  <a:schemeClr val="dk1"/>
                </a:solidFill>
              </a:rPr>
              <a:t>” with an accompanying map to help students find local connections, as well as both primary and secondary sources to enrich their learning.  This is a fairly new and fantastic resource!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Discuss the following:</a:t>
            </a:r>
            <a:endParaRPr/>
          </a:p>
          <a:p>
            <a:pPr marL="457200" lvl="0" indent="-298450" algn="l" rtl="0">
              <a:lnSpc>
                <a:spcPct val="100000"/>
              </a:lnSpc>
              <a:spcBef>
                <a:spcPts val="0"/>
              </a:spcBef>
              <a:spcAft>
                <a:spcPts val="0"/>
              </a:spcAft>
              <a:buSzPts val="1100"/>
              <a:buAutoNum type="arabicPeriod"/>
            </a:pPr>
            <a:r>
              <a:rPr lang="en"/>
              <a:t>What did the Emancipation Proclamation accomplish?</a:t>
            </a:r>
            <a:endParaRPr/>
          </a:p>
          <a:p>
            <a:pPr marL="914400" lvl="1" indent="-298450" algn="l" rtl="0">
              <a:lnSpc>
                <a:spcPct val="100000"/>
              </a:lnSpc>
              <a:spcBef>
                <a:spcPts val="0"/>
              </a:spcBef>
              <a:spcAft>
                <a:spcPts val="0"/>
              </a:spcAft>
              <a:buSzPts val="1100"/>
              <a:buAutoNum type="alphaLcPeriod"/>
            </a:pPr>
            <a:r>
              <a:rPr lang="en"/>
              <a:t>Rather than correct students on specifics as to the details of the 1863 Emancipation Proclamation, allow them to discover some misconceptions and additional learning as they proceed through the remainder of the lesson.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PRIMARY SOURCE ANALYSIS: </a:t>
            </a:r>
            <a:endParaRPr b="1"/>
          </a:p>
          <a:p>
            <a:pPr marL="0" lvl="0" indent="0" algn="l" rtl="0">
              <a:lnSpc>
                <a:spcPct val="100000"/>
              </a:lnSpc>
              <a:spcBef>
                <a:spcPts val="0"/>
              </a:spcBef>
              <a:spcAft>
                <a:spcPts val="0"/>
              </a:spcAft>
              <a:buSzPts val="1100"/>
              <a:buNone/>
            </a:pPr>
            <a:r>
              <a:rPr lang="en"/>
              <a:t>This is a quote from the Emancipation Proclamation:</a:t>
            </a:r>
            <a:endParaRPr/>
          </a:p>
          <a:p>
            <a:pPr marL="457200" lvl="0" indent="-298450" algn="l" rtl="0">
              <a:lnSpc>
                <a:spcPct val="100000"/>
              </a:lnSpc>
              <a:spcBef>
                <a:spcPts val="0"/>
              </a:spcBef>
              <a:spcAft>
                <a:spcPts val="0"/>
              </a:spcAft>
              <a:buSzPts val="1100"/>
              <a:buChar char="●"/>
            </a:pPr>
            <a:r>
              <a:rPr lang="en"/>
              <a:t>Who is the author of this document?</a:t>
            </a:r>
            <a:endParaRPr/>
          </a:p>
          <a:p>
            <a:pPr marL="914400" lvl="1" indent="-298450" algn="l" rtl="0">
              <a:lnSpc>
                <a:spcPct val="100000"/>
              </a:lnSpc>
              <a:spcBef>
                <a:spcPts val="0"/>
              </a:spcBef>
              <a:spcAft>
                <a:spcPts val="0"/>
              </a:spcAft>
              <a:buSzPts val="1100"/>
              <a:buChar char="○"/>
            </a:pPr>
            <a:r>
              <a:rPr lang="en"/>
              <a:t>What kind source is this “proclamation”?  </a:t>
            </a:r>
            <a:endParaRPr/>
          </a:p>
          <a:p>
            <a:pPr marL="914400" lvl="1" indent="-298450" algn="l" rtl="0">
              <a:lnSpc>
                <a:spcPct val="100000"/>
              </a:lnSpc>
              <a:spcBef>
                <a:spcPts val="0"/>
              </a:spcBef>
              <a:spcAft>
                <a:spcPts val="0"/>
              </a:spcAft>
              <a:buSzPts val="1100"/>
              <a:buChar char="○"/>
            </a:pPr>
            <a:r>
              <a:rPr lang="en"/>
              <a:t>To which states did this apply?</a:t>
            </a:r>
            <a:endParaRPr/>
          </a:p>
          <a:p>
            <a:pPr marL="914400" lvl="1" indent="-298450" algn="l" rtl="0">
              <a:lnSpc>
                <a:spcPct val="100000"/>
              </a:lnSpc>
              <a:spcBef>
                <a:spcPts val="0"/>
              </a:spcBef>
              <a:spcAft>
                <a:spcPts val="0"/>
              </a:spcAft>
              <a:buSzPts val="1100"/>
              <a:buChar char="○"/>
            </a:pPr>
            <a:r>
              <a:rPr lang="en"/>
              <a:t>To which states did this NOT apply?</a:t>
            </a:r>
            <a:endParaRPr/>
          </a:p>
          <a:p>
            <a:pPr marL="914400" lvl="1" indent="-298450" algn="l" rtl="0">
              <a:lnSpc>
                <a:spcPct val="100000"/>
              </a:lnSpc>
              <a:spcBef>
                <a:spcPts val="0"/>
              </a:spcBef>
              <a:spcAft>
                <a:spcPts val="0"/>
              </a:spcAft>
              <a:buSzPts val="1100"/>
              <a:buChar char="○"/>
            </a:pPr>
            <a:r>
              <a:rPr lang="en"/>
              <a:t>Why did this only apply to rebellious states?</a:t>
            </a:r>
            <a:endParaRPr/>
          </a:p>
          <a:p>
            <a:pPr marL="914400" lvl="1" indent="-298450" algn="l" rtl="0">
              <a:lnSpc>
                <a:spcPct val="100000"/>
              </a:lnSpc>
              <a:spcBef>
                <a:spcPts val="0"/>
              </a:spcBef>
              <a:spcAft>
                <a:spcPts val="0"/>
              </a:spcAft>
              <a:buSzPts val="1100"/>
              <a:buChar char="○"/>
            </a:pPr>
            <a:r>
              <a:rPr lang="en"/>
              <a:t>So, did this apply to Missouri?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Emancipation Timeline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Ask students why Lincoln may have emancipated the enslaved people in Washington DC so much earlier than in the rebelling states?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Here are some discussion questions that accompany the interview with historian, Henry Louis Gates, Jr.:</a:t>
            </a:r>
            <a:endParaRPr/>
          </a:p>
          <a:p>
            <a:pPr marL="457200" lvl="0" indent="-298450" algn="l" rtl="0">
              <a:lnSpc>
                <a:spcPct val="100000"/>
              </a:lnSpc>
              <a:spcBef>
                <a:spcPts val="0"/>
              </a:spcBef>
              <a:spcAft>
                <a:spcPts val="0"/>
              </a:spcAft>
              <a:buSzPts val="1100"/>
              <a:buAutoNum type="arabicPeriod"/>
            </a:pPr>
            <a:r>
              <a:rPr lang="en"/>
              <a:t>What are the “big three” holidays/commemorations for Blacks? (Emancipation Proclamation, Juneteenth, and the 13th Amendment)</a:t>
            </a:r>
            <a:endParaRPr/>
          </a:p>
          <a:p>
            <a:pPr marL="914400" lvl="1" indent="-298450" algn="l" rtl="0">
              <a:lnSpc>
                <a:spcPct val="100000"/>
              </a:lnSpc>
              <a:spcBef>
                <a:spcPts val="0"/>
              </a:spcBef>
              <a:spcAft>
                <a:spcPts val="0"/>
              </a:spcAft>
              <a:buSzPts val="1100"/>
              <a:buAutoNum type="alphaLcPeriod"/>
            </a:pPr>
            <a:r>
              <a:rPr lang="en"/>
              <a:t>Why are those important to remember for all Americans?</a:t>
            </a:r>
            <a:endParaRPr/>
          </a:p>
          <a:p>
            <a:pPr marL="457200" lvl="0" indent="-298450" algn="l" rtl="0">
              <a:lnSpc>
                <a:spcPct val="100000"/>
              </a:lnSpc>
              <a:spcBef>
                <a:spcPts val="0"/>
              </a:spcBef>
              <a:spcAft>
                <a:spcPts val="0"/>
              </a:spcAft>
              <a:buSzPts val="1100"/>
              <a:buAutoNum type="arabicPeriod"/>
            </a:pPr>
            <a:r>
              <a:rPr lang="en"/>
              <a:t>What fictional ideas/myths have been attached to the holiday over time? </a:t>
            </a:r>
            <a:endParaRPr/>
          </a:p>
          <a:p>
            <a:pPr marL="914400" lvl="1" indent="-298450" algn="l" rtl="0">
              <a:lnSpc>
                <a:spcPct val="100000"/>
              </a:lnSpc>
              <a:spcBef>
                <a:spcPts val="0"/>
              </a:spcBef>
              <a:spcAft>
                <a:spcPts val="0"/>
              </a:spcAft>
              <a:buSzPts val="1100"/>
              <a:buAutoNum type="alphaLcPeriod"/>
            </a:pPr>
            <a:r>
              <a:rPr lang="en">
                <a:solidFill>
                  <a:schemeClr val="dk1"/>
                </a:solidFill>
              </a:rPr>
              <a:t>Look at the Emancipation Proclamation in context:</a:t>
            </a:r>
            <a:endParaRPr>
              <a:solidFill>
                <a:schemeClr val="dk1"/>
              </a:solidFill>
            </a:endParaRPr>
          </a:p>
          <a:p>
            <a:pPr marL="1371600" lvl="2" indent="-298450" algn="l" rtl="0">
              <a:lnSpc>
                <a:spcPct val="100000"/>
              </a:lnSpc>
              <a:spcBef>
                <a:spcPts val="0"/>
              </a:spcBef>
              <a:spcAft>
                <a:spcPts val="0"/>
              </a:spcAft>
              <a:buClr>
                <a:schemeClr val="dk1"/>
              </a:buClr>
              <a:buSzPts val="1100"/>
              <a:buAutoNum type="romanLcPeriod"/>
            </a:pPr>
            <a:r>
              <a:rPr lang="en">
                <a:solidFill>
                  <a:schemeClr val="dk1"/>
                </a:solidFill>
              </a:rPr>
              <a:t>Who did the Proclamation apply to in 1863?</a:t>
            </a:r>
            <a:endParaRPr>
              <a:solidFill>
                <a:schemeClr val="dk1"/>
              </a:solidFill>
            </a:endParaRPr>
          </a:p>
          <a:p>
            <a:pPr marL="1371600" lvl="2" indent="-298450" algn="l" rtl="0">
              <a:lnSpc>
                <a:spcPct val="100000"/>
              </a:lnSpc>
              <a:spcBef>
                <a:spcPts val="0"/>
              </a:spcBef>
              <a:spcAft>
                <a:spcPts val="0"/>
              </a:spcAft>
              <a:buClr>
                <a:schemeClr val="dk1"/>
              </a:buClr>
              <a:buSzPts val="1100"/>
              <a:buAutoNum type="romanLcPeriod"/>
            </a:pPr>
            <a:r>
              <a:rPr lang="en">
                <a:solidFill>
                  <a:schemeClr val="dk1"/>
                </a:solidFill>
              </a:rPr>
              <a:t>Who did it not apply to in 1863?</a:t>
            </a:r>
            <a:endParaRPr>
              <a:solidFill>
                <a:schemeClr val="dk1"/>
              </a:solidFill>
            </a:endParaRPr>
          </a:p>
          <a:p>
            <a:pPr marL="1371600" lvl="2" indent="-298450" algn="l" rtl="0">
              <a:lnSpc>
                <a:spcPct val="100000"/>
              </a:lnSpc>
              <a:spcBef>
                <a:spcPts val="0"/>
              </a:spcBef>
              <a:spcAft>
                <a:spcPts val="0"/>
              </a:spcAft>
              <a:buClr>
                <a:schemeClr val="dk1"/>
              </a:buClr>
              <a:buSzPts val="1100"/>
              <a:buAutoNum type="romanLcPeriod"/>
            </a:pPr>
            <a:r>
              <a:rPr lang="en">
                <a:solidFill>
                  <a:schemeClr val="dk1"/>
                </a:solidFill>
              </a:rPr>
              <a:t>What does this do to complicate our understanding of Lincoln as well as this famous Proclamation?</a:t>
            </a:r>
            <a:endParaRPr>
              <a:solidFill>
                <a:schemeClr val="dk1"/>
              </a:solidFill>
            </a:endParaRPr>
          </a:p>
          <a:p>
            <a:pPr marL="914400" lvl="1" indent="-298450" algn="l" rtl="0">
              <a:lnSpc>
                <a:spcPct val="100000"/>
              </a:lnSpc>
              <a:spcBef>
                <a:spcPts val="0"/>
              </a:spcBef>
              <a:spcAft>
                <a:spcPts val="0"/>
              </a:spcAft>
              <a:buClr>
                <a:schemeClr val="dk1"/>
              </a:buClr>
              <a:buSzPts val="1100"/>
              <a:buAutoNum type="alphaLcPeriod"/>
            </a:pPr>
            <a:r>
              <a:rPr lang="en">
                <a:solidFill>
                  <a:schemeClr val="dk1"/>
                </a:solidFill>
              </a:rPr>
              <a:t>Why didn’t the Civil War actually end at Appomattox?</a:t>
            </a:r>
            <a:endParaRPr>
              <a:solidFill>
                <a:schemeClr val="dk1"/>
              </a:solidFill>
            </a:endParaRPr>
          </a:p>
          <a:p>
            <a:pPr marL="914400" lvl="1" indent="-298450" algn="l" rtl="0">
              <a:lnSpc>
                <a:spcPct val="100000"/>
              </a:lnSpc>
              <a:spcBef>
                <a:spcPts val="0"/>
              </a:spcBef>
              <a:spcAft>
                <a:spcPts val="0"/>
              </a:spcAft>
              <a:buClr>
                <a:schemeClr val="dk1"/>
              </a:buClr>
              <a:buSzPts val="1100"/>
              <a:buAutoNum type="alphaLcPeriod"/>
            </a:pPr>
            <a:r>
              <a:rPr lang="en">
                <a:solidFill>
                  <a:schemeClr val="dk1"/>
                </a:solidFill>
              </a:rPr>
              <a:t>What technically led to the delayed emancipation of enslaved people in Texas?</a:t>
            </a:r>
            <a:endParaRPr>
              <a:solidFill>
                <a:schemeClr val="dk1"/>
              </a:solidFill>
            </a:endParaRPr>
          </a:p>
          <a:p>
            <a:pPr marL="914400" lvl="1" indent="-298450" algn="l" rtl="0">
              <a:lnSpc>
                <a:spcPct val="100000"/>
              </a:lnSpc>
              <a:spcBef>
                <a:spcPts val="0"/>
              </a:spcBef>
              <a:spcAft>
                <a:spcPts val="0"/>
              </a:spcAft>
              <a:buClr>
                <a:schemeClr val="dk1"/>
              </a:buClr>
              <a:buSzPts val="1100"/>
              <a:buAutoNum type="alphaLcPeriod"/>
            </a:pPr>
            <a:r>
              <a:rPr lang="en">
                <a:solidFill>
                  <a:schemeClr val="dk1"/>
                </a:solidFill>
              </a:rPr>
              <a:t>How would enslaved people in Galveston have heard about emancipation before General Granger’s </a:t>
            </a:r>
            <a:r>
              <a:rPr lang="en" i="1">
                <a:solidFill>
                  <a:schemeClr val="dk1"/>
                </a:solidFill>
              </a:rPr>
              <a:t>General Orders, No. 3</a:t>
            </a:r>
            <a:r>
              <a:rPr lang="en">
                <a:solidFill>
                  <a:schemeClr val="dk1"/>
                </a:solidFill>
              </a:rPr>
              <a:t>?</a:t>
            </a:r>
            <a:endParaRPr>
              <a:solidFill>
                <a:schemeClr val="dk1"/>
              </a:solidFill>
            </a:endParaRPr>
          </a:p>
          <a:p>
            <a:pPr marL="457200" lvl="0" indent="-298450" algn="l" rtl="0">
              <a:lnSpc>
                <a:spcPct val="100000"/>
              </a:lnSpc>
              <a:spcBef>
                <a:spcPts val="0"/>
              </a:spcBef>
              <a:spcAft>
                <a:spcPts val="0"/>
              </a:spcAft>
              <a:buSzPts val="1100"/>
              <a:buAutoNum type="arabicPeriod"/>
            </a:pPr>
            <a:r>
              <a:rPr lang="en"/>
              <a:t>Why might these ideas have evolved inaccurately?</a:t>
            </a:r>
            <a:endParaRPr/>
          </a:p>
          <a:p>
            <a:pPr marL="457200" lvl="0" indent="-298450" algn="l" rtl="0">
              <a:lnSpc>
                <a:spcPct val="100000"/>
              </a:lnSpc>
              <a:spcBef>
                <a:spcPts val="0"/>
              </a:spcBef>
              <a:spcAft>
                <a:spcPts val="0"/>
              </a:spcAft>
              <a:buSzPts val="1100"/>
              <a:buAutoNum type="arabicPeriod"/>
            </a:pPr>
            <a:r>
              <a:rPr lang="en"/>
              <a:t>What are the most important things that followed emancipation? (discuss the meanings and power of the 13th, 14th, and 15th Amendments)</a:t>
            </a:r>
            <a:endParaRPr/>
          </a:p>
          <a:p>
            <a:pPr marL="457200" lvl="0" indent="-298450" algn="l" rtl="0">
              <a:lnSpc>
                <a:spcPct val="100000"/>
              </a:lnSpc>
              <a:spcBef>
                <a:spcPts val="0"/>
              </a:spcBef>
              <a:spcAft>
                <a:spcPts val="0"/>
              </a:spcAft>
              <a:buSzPts val="1100"/>
              <a:buAutoNum type="arabicPeriod"/>
            </a:pPr>
            <a:r>
              <a:rPr lang="en"/>
              <a:t>How does the idea of justice emerge from Juneteenth and all that it celebrates?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Ask students what they know about this time period.  To prime their responses, teachers might ask what major event came to a close to this same date in American history.  Inquire as to what students know about “General Orders”--where might these come from?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Juneteenth"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17"/>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7"/>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7"/>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rtl="0">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17"/>
          <p:cNvSpPr txBox="1">
            <a:spLocks noGrp="1"/>
          </p:cNvSpPr>
          <p:nvPr>
            <p:ph type="subTitle" idx="1"/>
          </p:nvPr>
        </p:nvSpPr>
        <p:spPr>
          <a:xfrm>
            <a:off x="344250" y="3550650"/>
            <a:ext cx="4910100" cy="577800"/>
          </a:xfrm>
          <a:prstGeom prst="rect">
            <a:avLst/>
          </a:prstGeom>
          <a:solidFill>
            <a:schemeClr val="dk2"/>
          </a:solid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gn="l"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1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highlight>
                  <a:schemeClr val="dk1"/>
                </a:highlight>
              </a:defRPr>
            </a:lvl1pPr>
          </a:lstStyle>
          <a:p>
            <a:endParaRPr/>
          </a:p>
        </p:txBody>
      </p:sp>
      <p:sp>
        <p:nvSpPr>
          <p:cNvPr id="54" name="Google Shape;54;p2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27"/>
          <p:cNvSpPr txBox="1">
            <a:spLocks noGrp="1"/>
          </p:cNvSpPr>
          <p:nvPr>
            <p:ph type="title" hasCustomPrompt="1"/>
          </p:nvPr>
        </p:nvSpPr>
        <p:spPr>
          <a:xfrm>
            <a:off x="311700" y="999925"/>
            <a:ext cx="8520600" cy="21462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1pPr>
            <a:lvl2pPr lvl="1"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2pPr>
            <a:lvl3pPr lvl="2"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3pPr>
            <a:lvl4pPr lvl="3"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4pPr>
            <a:lvl5pPr lvl="4"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5pPr>
            <a:lvl6pPr lvl="5"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6pPr>
            <a:lvl7pPr lvl="6"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7pPr>
            <a:lvl8pPr lvl="7"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8pPr>
            <a:lvl9pPr lvl="8" algn="ctr" rtl="0">
              <a:lnSpc>
                <a:spcPct val="100000"/>
              </a:lnSpc>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7" name="Google Shape;57;p27"/>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highlight>
                  <a:schemeClr val="dk1"/>
                </a:highlight>
              </a:defRPr>
            </a:lvl1pPr>
            <a:lvl2pPr marL="914400" lvl="1" indent="-317500" algn="ctr" rtl="0">
              <a:lnSpc>
                <a:spcPct val="115000"/>
              </a:lnSpc>
              <a:spcBef>
                <a:spcPts val="0"/>
              </a:spcBef>
              <a:spcAft>
                <a:spcPts val="0"/>
              </a:spcAft>
              <a:buSzPts val="1400"/>
              <a:buChar char="○"/>
              <a:defRPr>
                <a:highlight>
                  <a:schemeClr val="dk1"/>
                </a:highlight>
              </a:defRPr>
            </a:lvl2pPr>
            <a:lvl3pPr marL="1371600" lvl="2" indent="-317500" algn="ctr" rtl="0">
              <a:lnSpc>
                <a:spcPct val="115000"/>
              </a:lnSpc>
              <a:spcBef>
                <a:spcPts val="0"/>
              </a:spcBef>
              <a:spcAft>
                <a:spcPts val="0"/>
              </a:spcAft>
              <a:buSzPts val="1400"/>
              <a:buChar char="■"/>
              <a:defRPr>
                <a:highlight>
                  <a:schemeClr val="dk1"/>
                </a:highlight>
              </a:defRPr>
            </a:lvl3pPr>
            <a:lvl4pPr marL="1828800" lvl="3" indent="-317500" algn="ctr" rtl="0">
              <a:lnSpc>
                <a:spcPct val="115000"/>
              </a:lnSpc>
              <a:spcBef>
                <a:spcPts val="0"/>
              </a:spcBef>
              <a:spcAft>
                <a:spcPts val="0"/>
              </a:spcAft>
              <a:buSzPts val="1400"/>
              <a:buChar char="●"/>
              <a:defRPr>
                <a:highlight>
                  <a:schemeClr val="dk1"/>
                </a:highlight>
              </a:defRPr>
            </a:lvl4pPr>
            <a:lvl5pPr marL="2286000" lvl="4" indent="-317500" algn="ctr" rtl="0">
              <a:lnSpc>
                <a:spcPct val="115000"/>
              </a:lnSpc>
              <a:spcBef>
                <a:spcPts val="0"/>
              </a:spcBef>
              <a:spcAft>
                <a:spcPts val="0"/>
              </a:spcAft>
              <a:buSzPts val="1400"/>
              <a:buChar char="○"/>
              <a:defRPr>
                <a:highlight>
                  <a:schemeClr val="dk1"/>
                </a:highlight>
              </a:defRPr>
            </a:lvl5pPr>
            <a:lvl6pPr marL="2743200" lvl="5" indent="-317500" algn="ctr" rtl="0">
              <a:lnSpc>
                <a:spcPct val="115000"/>
              </a:lnSpc>
              <a:spcBef>
                <a:spcPts val="0"/>
              </a:spcBef>
              <a:spcAft>
                <a:spcPts val="0"/>
              </a:spcAft>
              <a:buSzPts val="1400"/>
              <a:buChar char="■"/>
              <a:defRPr>
                <a:highlight>
                  <a:schemeClr val="dk1"/>
                </a:highlight>
              </a:defRPr>
            </a:lvl6pPr>
            <a:lvl7pPr marL="3200400" lvl="6" indent="-317500" algn="ctr" rtl="0">
              <a:lnSpc>
                <a:spcPct val="115000"/>
              </a:lnSpc>
              <a:spcBef>
                <a:spcPts val="0"/>
              </a:spcBef>
              <a:spcAft>
                <a:spcPts val="0"/>
              </a:spcAft>
              <a:buSzPts val="1400"/>
              <a:buChar char="●"/>
              <a:defRPr>
                <a:highlight>
                  <a:schemeClr val="dk1"/>
                </a:highlight>
              </a:defRPr>
            </a:lvl7pPr>
            <a:lvl8pPr marL="3657600" lvl="7" indent="-317500" algn="ctr" rtl="0">
              <a:lnSpc>
                <a:spcPct val="115000"/>
              </a:lnSpc>
              <a:spcBef>
                <a:spcPts val="0"/>
              </a:spcBef>
              <a:spcAft>
                <a:spcPts val="0"/>
              </a:spcAft>
              <a:buSzPts val="1400"/>
              <a:buChar char="○"/>
              <a:defRPr>
                <a:highlight>
                  <a:schemeClr val="dk1"/>
                </a:highlight>
              </a:defRPr>
            </a:lvl8pPr>
            <a:lvl9pPr marL="4114800" lvl="8" indent="-317500" algn="ctr" rtl="0">
              <a:lnSpc>
                <a:spcPct val="115000"/>
              </a:lnSpc>
              <a:spcBef>
                <a:spcPts val="0"/>
              </a:spcBef>
              <a:spcAft>
                <a:spcPts val="0"/>
              </a:spcAft>
              <a:buSzPts val="1400"/>
              <a:buChar char="■"/>
              <a:defRPr>
                <a:highlight>
                  <a:schemeClr val="dk1"/>
                </a:highlight>
              </a:defRPr>
            </a:lvl9pPr>
          </a:lstStyle>
          <a:p>
            <a:endParaRPr/>
          </a:p>
        </p:txBody>
      </p:sp>
      <p:sp>
        <p:nvSpPr>
          <p:cNvPr id="58" name="Google Shape;58;p2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2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18"/>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rtl="0">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1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21" name="Google Shape;21;p19"/>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2" name="Google Shape;22;p1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
        <p:cNvGrpSpPr/>
        <p:nvPr/>
      </p:nvGrpSpPr>
      <p:grpSpPr>
        <a:xfrm>
          <a:off x="0" y="0"/>
          <a:ext cx="0" cy="0"/>
          <a:chOff x="0" y="0"/>
          <a:chExt cx="0" cy="0"/>
        </a:xfrm>
      </p:grpSpPr>
      <p:sp>
        <p:nvSpPr>
          <p:cNvPr id="24" name="Google Shape;24;p20"/>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 name="Google Shape;25;p20"/>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26" name="Google Shape;26;p20"/>
          <p:cNvSpPr txBox="1">
            <a:spLocks noGrp="1"/>
          </p:cNvSpPr>
          <p:nvPr>
            <p:ph type="title"/>
          </p:nvPr>
        </p:nvSpPr>
        <p:spPr>
          <a:xfrm>
            <a:off x="265500" y="1081675"/>
            <a:ext cx="4045200" cy="17862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7" name="Google Shape;27;p20"/>
          <p:cNvSpPr txBox="1">
            <a:spLocks noGrp="1"/>
          </p:cNvSpPr>
          <p:nvPr>
            <p:ph type="subTitle" idx="1"/>
          </p:nvPr>
        </p:nvSpPr>
        <p:spPr>
          <a:xfrm>
            <a:off x="265500" y="2921401"/>
            <a:ext cx="4045200" cy="13455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 name="Google Shape;28;p2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highlight>
                  <a:schemeClr val="lt1"/>
                </a:highlight>
              </a:defRPr>
            </a:lvl1pPr>
            <a:lvl2pPr marL="914400" lvl="1" indent="-317500" algn="l" rtl="0">
              <a:lnSpc>
                <a:spcPct val="115000"/>
              </a:lnSpc>
              <a:spcBef>
                <a:spcPts val="0"/>
              </a:spcBef>
              <a:spcAft>
                <a:spcPts val="0"/>
              </a:spcAft>
              <a:buSzPts val="1400"/>
              <a:buChar char="○"/>
              <a:defRPr>
                <a:highlight>
                  <a:schemeClr val="lt1"/>
                </a:highlight>
              </a:defRPr>
            </a:lvl2pPr>
            <a:lvl3pPr marL="1371600" lvl="2" indent="-317500" algn="l" rtl="0">
              <a:lnSpc>
                <a:spcPct val="115000"/>
              </a:lnSpc>
              <a:spcBef>
                <a:spcPts val="0"/>
              </a:spcBef>
              <a:spcAft>
                <a:spcPts val="0"/>
              </a:spcAft>
              <a:buSzPts val="1400"/>
              <a:buChar char="■"/>
              <a:defRPr>
                <a:highlight>
                  <a:schemeClr val="lt1"/>
                </a:highlight>
              </a:defRPr>
            </a:lvl3pPr>
            <a:lvl4pPr marL="1828800" lvl="3" indent="-317500" algn="l" rtl="0">
              <a:lnSpc>
                <a:spcPct val="115000"/>
              </a:lnSpc>
              <a:spcBef>
                <a:spcPts val="0"/>
              </a:spcBef>
              <a:spcAft>
                <a:spcPts val="0"/>
              </a:spcAft>
              <a:buSzPts val="1400"/>
              <a:buChar char="●"/>
              <a:defRPr>
                <a:highlight>
                  <a:schemeClr val="lt1"/>
                </a:highlight>
              </a:defRPr>
            </a:lvl4pPr>
            <a:lvl5pPr marL="2286000" lvl="4" indent="-317500" algn="l" rtl="0">
              <a:lnSpc>
                <a:spcPct val="115000"/>
              </a:lnSpc>
              <a:spcBef>
                <a:spcPts val="0"/>
              </a:spcBef>
              <a:spcAft>
                <a:spcPts val="0"/>
              </a:spcAft>
              <a:buSzPts val="1400"/>
              <a:buChar char="○"/>
              <a:defRPr>
                <a:highlight>
                  <a:schemeClr val="lt1"/>
                </a:highlight>
              </a:defRPr>
            </a:lvl5pPr>
            <a:lvl6pPr marL="2743200" lvl="5" indent="-317500" algn="l" rtl="0">
              <a:lnSpc>
                <a:spcPct val="115000"/>
              </a:lnSpc>
              <a:spcBef>
                <a:spcPts val="0"/>
              </a:spcBef>
              <a:spcAft>
                <a:spcPts val="0"/>
              </a:spcAft>
              <a:buSzPts val="1400"/>
              <a:buChar char="■"/>
              <a:defRPr>
                <a:highlight>
                  <a:schemeClr val="lt1"/>
                </a:highlight>
              </a:defRPr>
            </a:lvl6pPr>
            <a:lvl7pPr marL="3200400" lvl="6" indent="-317500" algn="l" rtl="0">
              <a:lnSpc>
                <a:spcPct val="115000"/>
              </a:lnSpc>
              <a:spcBef>
                <a:spcPts val="0"/>
              </a:spcBef>
              <a:spcAft>
                <a:spcPts val="0"/>
              </a:spcAft>
              <a:buSzPts val="1400"/>
              <a:buChar char="●"/>
              <a:defRPr>
                <a:highlight>
                  <a:schemeClr val="lt1"/>
                </a:highlight>
              </a:defRPr>
            </a:lvl7pPr>
            <a:lvl8pPr marL="3657600" lvl="7" indent="-317500" algn="l" rtl="0">
              <a:lnSpc>
                <a:spcPct val="115000"/>
              </a:lnSpc>
              <a:spcBef>
                <a:spcPts val="0"/>
              </a:spcBef>
              <a:spcAft>
                <a:spcPts val="0"/>
              </a:spcAft>
              <a:buSzPts val="1400"/>
              <a:buChar char="○"/>
              <a:defRPr>
                <a:highlight>
                  <a:schemeClr val="lt1"/>
                </a:highlight>
              </a:defRPr>
            </a:lvl8pPr>
            <a:lvl9pPr marL="4114800" lvl="8" indent="-317500" algn="l" rtl="0">
              <a:lnSpc>
                <a:spcPct val="115000"/>
              </a:lnSpc>
              <a:spcBef>
                <a:spcPts val="0"/>
              </a:spcBef>
              <a:spcAft>
                <a:spcPts val="0"/>
              </a:spcAft>
              <a:buSzPts val="1400"/>
              <a:buChar char="■"/>
              <a:defRPr>
                <a:highlight>
                  <a:schemeClr val="lt1"/>
                </a:highlight>
              </a:defRPr>
            </a:lvl9pPr>
          </a:lstStyle>
          <a:p>
            <a:endParaRPr/>
          </a:p>
        </p:txBody>
      </p:sp>
      <p:sp>
        <p:nvSpPr>
          <p:cNvPr id="29" name="Google Shape;29;p2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lgn="l" rtl="0">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2" name="Google Shape;32;p2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35" name="Google Shape;35;p22"/>
          <p:cNvSpPr txBox="1">
            <a:spLocks noGrp="1"/>
          </p:cNvSpPr>
          <p:nvPr>
            <p:ph type="body" idx="1"/>
          </p:nvPr>
        </p:nvSpPr>
        <p:spPr>
          <a:xfrm>
            <a:off x="311700" y="1234050"/>
            <a:ext cx="3999900" cy="33348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36" name="Google Shape;36;p22"/>
          <p:cNvSpPr txBox="1">
            <a:spLocks noGrp="1"/>
          </p:cNvSpPr>
          <p:nvPr>
            <p:ph type="body" idx="2"/>
          </p:nvPr>
        </p:nvSpPr>
        <p:spPr>
          <a:xfrm>
            <a:off x="4832400" y="1234050"/>
            <a:ext cx="3999900" cy="33348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37" name="Google Shape;37;p2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40" name="Google Shape;40;p2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43" name="Google Shape;43;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44" name="Google Shape;44;p2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45"/>
        <p:cNvGrpSpPr/>
        <p:nvPr/>
      </p:nvGrpSpPr>
      <p:grpSpPr>
        <a:xfrm>
          <a:off x="0" y="0"/>
          <a:ext cx="0" cy="0"/>
          <a:chOff x="0" y="0"/>
          <a:chExt cx="0" cy="0"/>
        </a:xfrm>
      </p:grpSpPr>
      <p:sp>
        <p:nvSpPr>
          <p:cNvPr id="46" name="Google Shape;46;p25"/>
          <p:cNvSpPr/>
          <p:nvPr/>
        </p:nvSpPr>
        <p:spPr>
          <a:xfrm>
            <a:off x="4572000" y="-75"/>
            <a:ext cx="4572000" cy="5143500"/>
          </a:xfrm>
          <a:prstGeom prst="rect">
            <a:avLst/>
          </a:prstGeom>
          <a:solidFill>
            <a:srgbClr val="A519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 name="Google Shape;47;p25"/>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8" name="Google Shape;48;p25"/>
          <p:cNvSpPr txBox="1">
            <a:spLocks noGrp="1"/>
          </p:cNvSpPr>
          <p:nvPr>
            <p:ph type="title"/>
          </p:nvPr>
        </p:nvSpPr>
        <p:spPr>
          <a:xfrm>
            <a:off x="265500" y="1081675"/>
            <a:ext cx="4045200" cy="17862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49" name="Google Shape;49;p25"/>
          <p:cNvSpPr txBox="1">
            <a:spLocks noGrp="1"/>
          </p:cNvSpPr>
          <p:nvPr>
            <p:ph type="subTitle" idx="1"/>
          </p:nvPr>
        </p:nvSpPr>
        <p:spPr>
          <a:xfrm>
            <a:off x="265500" y="2921401"/>
            <a:ext cx="4045200" cy="13455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25"/>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highlight>
                  <a:schemeClr val="lt1"/>
                </a:highlight>
              </a:defRPr>
            </a:lvl1pPr>
            <a:lvl2pPr marL="914400" lvl="1" indent="-317500" algn="l" rtl="0">
              <a:lnSpc>
                <a:spcPct val="115000"/>
              </a:lnSpc>
              <a:spcBef>
                <a:spcPts val="0"/>
              </a:spcBef>
              <a:spcAft>
                <a:spcPts val="0"/>
              </a:spcAft>
              <a:buSzPts val="1400"/>
              <a:buChar char="○"/>
              <a:defRPr>
                <a:highlight>
                  <a:schemeClr val="lt1"/>
                </a:highlight>
              </a:defRPr>
            </a:lvl2pPr>
            <a:lvl3pPr marL="1371600" lvl="2" indent="-317500" algn="l" rtl="0">
              <a:lnSpc>
                <a:spcPct val="115000"/>
              </a:lnSpc>
              <a:spcBef>
                <a:spcPts val="0"/>
              </a:spcBef>
              <a:spcAft>
                <a:spcPts val="0"/>
              </a:spcAft>
              <a:buSzPts val="1400"/>
              <a:buChar char="■"/>
              <a:defRPr>
                <a:highlight>
                  <a:schemeClr val="lt1"/>
                </a:highlight>
              </a:defRPr>
            </a:lvl3pPr>
            <a:lvl4pPr marL="1828800" lvl="3" indent="-317500" algn="l" rtl="0">
              <a:lnSpc>
                <a:spcPct val="115000"/>
              </a:lnSpc>
              <a:spcBef>
                <a:spcPts val="0"/>
              </a:spcBef>
              <a:spcAft>
                <a:spcPts val="0"/>
              </a:spcAft>
              <a:buSzPts val="1400"/>
              <a:buChar char="●"/>
              <a:defRPr>
                <a:highlight>
                  <a:schemeClr val="lt1"/>
                </a:highlight>
              </a:defRPr>
            </a:lvl4pPr>
            <a:lvl5pPr marL="2286000" lvl="4" indent="-317500" algn="l" rtl="0">
              <a:lnSpc>
                <a:spcPct val="115000"/>
              </a:lnSpc>
              <a:spcBef>
                <a:spcPts val="0"/>
              </a:spcBef>
              <a:spcAft>
                <a:spcPts val="0"/>
              </a:spcAft>
              <a:buSzPts val="1400"/>
              <a:buChar char="○"/>
              <a:defRPr>
                <a:highlight>
                  <a:schemeClr val="lt1"/>
                </a:highlight>
              </a:defRPr>
            </a:lvl5pPr>
            <a:lvl6pPr marL="2743200" lvl="5" indent="-317500" algn="l" rtl="0">
              <a:lnSpc>
                <a:spcPct val="115000"/>
              </a:lnSpc>
              <a:spcBef>
                <a:spcPts val="0"/>
              </a:spcBef>
              <a:spcAft>
                <a:spcPts val="0"/>
              </a:spcAft>
              <a:buSzPts val="1400"/>
              <a:buChar char="■"/>
              <a:defRPr>
                <a:highlight>
                  <a:schemeClr val="lt1"/>
                </a:highlight>
              </a:defRPr>
            </a:lvl6pPr>
            <a:lvl7pPr marL="3200400" lvl="6" indent="-317500" algn="l" rtl="0">
              <a:lnSpc>
                <a:spcPct val="115000"/>
              </a:lnSpc>
              <a:spcBef>
                <a:spcPts val="0"/>
              </a:spcBef>
              <a:spcAft>
                <a:spcPts val="0"/>
              </a:spcAft>
              <a:buSzPts val="1400"/>
              <a:buChar char="●"/>
              <a:defRPr>
                <a:highlight>
                  <a:schemeClr val="lt1"/>
                </a:highlight>
              </a:defRPr>
            </a:lvl7pPr>
            <a:lvl8pPr marL="3657600" lvl="7" indent="-317500" algn="l" rtl="0">
              <a:lnSpc>
                <a:spcPct val="115000"/>
              </a:lnSpc>
              <a:spcBef>
                <a:spcPts val="0"/>
              </a:spcBef>
              <a:spcAft>
                <a:spcPts val="0"/>
              </a:spcAft>
              <a:buSzPts val="1400"/>
              <a:buChar char="○"/>
              <a:defRPr>
                <a:highlight>
                  <a:schemeClr val="lt1"/>
                </a:highlight>
              </a:defRPr>
            </a:lvl8pPr>
            <a:lvl9pPr marL="4114800" lvl="8" indent="-317500" algn="l" rtl="0">
              <a:lnSpc>
                <a:spcPct val="115000"/>
              </a:lnSpc>
              <a:spcBef>
                <a:spcPts val="0"/>
              </a:spcBef>
              <a:spcAft>
                <a:spcPts val="0"/>
              </a:spcAft>
              <a:buSzPts val="1400"/>
              <a:buChar char="■"/>
              <a:defRPr>
                <a:highlight>
                  <a:schemeClr val="lt1"/>
                </a:highlight>
              </a:defRPr>
            </a:lvl9pPr>
          </a:lstStyle>
          <a:p>
            <a:endParaRPr/>
          </a:p>
        </p:txBody>
      </p:sp>
      <p:sp>
        <p:nvSpPr>
          <p:cNvPr id="51" name="Google Shape;51;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9pPr>
          </a:lstStyle>
          <a:p>
            <a:endParaRPr/>
          </a:p>
        </p:txBody>
      </p:sp>
      <p:sp>
        <p:nvSpPr>
          <p:cNvPr id="7" name="Google Shape;7;p16"/>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8" name="Google Shape;8;p1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hsmo.org/learn/emancipation-day-ozark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document/d/1v1LSCCdFtaPTbdgjq2zVGsOyd61gC8HPqtk_xEKqSJE/edit?usp=sharing"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archivesfoundation.org/ep/"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grpSp>
        <p:nvGrpSpPr>
          <p:cNvPr id="65" name="Google Shape;65;p1">
            <a:extLst>
              <a:ext uri="{C183D7F6-B498-43B3-948B-1728B52AA6E4}">
                <adec:decorative xmlns:adec="http://schemas.microsoft.com/office/drawing/2017/decorative" val="1"/>
              </a:ext>
            </a:extLst>
          </p:cNvPr>
          <p:cNvGrpSpPr/>
          <p:nvPr/>
        </p:nvGrpSpPr>
        <p:grpSpPr>
          <a:xfrm>
            <a:off x="-848587" y="93165"/>
            <a:ext cx="10472133" cy="1274584"/>
            <a:chOff x="3847208" y="4328357"/>
            <a:chExt cx="4537123" cy="1274584"/>
          </a:xfrm>
        </p:grpSpPr>
        <p:sp>
          <p:nvSpPr>
            <p:cNvPr id="66" name="Google Shape;66;p1"/>
            <p:cNvSpPr/>
            <p:nvPr/>
          </p:nvSpPr>
          <p:spPr>
            <a:xfrm>
              <a:off x="4988485" y="4820138"/>
              <a:ext cx="2259026" cy="782803"/>
            </a:xfrm>
            <a:custGeom>
              <a:avLst/>
              <a:gdLst/>
              <a:ahLst/>
              <a:cxnLst/>
              <a:rect l="l" t="t" r="r" b="b"/>
              <a:pathLst>
                <a:path w="61491" h="21308" extrusionOk="0">
                  <a:moveTo>
                    <a:pt x="60214" y="13162"/>
                  </a:moveTo>
                  <a:cubicBezTo>
                    <a:pt x="59576" y="13466"/>
                    <a:pt x="58755" y="13557"/>
                    <a:pt x="57752" y="13557"/>
                  </a:cubicBezTo>
                  <a:cubicBezTo>
                    <a:pt x="57083" y="13526"/>
                    <a:pt x="56354" y="13466"/>
                    <a:pt x="55503" y="13253"/>
                  </a:cubicBezTo>
                  <a:cubicBezTo>
                    <a:pt x="50244" y="12128"/>
                    <a:pt x="42980" y="7386"/>
                    <a:pt x="38694" y="4985"/>
                  </a:cubicBezTo>
                  <a:cubicBezTo>
                    <a:pt x="36262" y="3617"/>
                    <a:pt x="33588" y="1307"/>
                    <a:pt x="30852" y="0"/>
                  </a:cubicBezTo>
                  <a:cubicBezTo>
                    <a:pt x="30852" y="0"/>
                    <a:pt x="25229" y="3678"/>
                    <a:pt x="22736" y="5076"/>
                  </a:cubicBezTo>
                  <a:cubicBezTo>
                    <a:pt x="18420" y="7508"/>
                    <a:pt x="11125" y="12219"/>
                    <a:pt x="5867" y="13374"/>
                  </a:cubicBezTo>
                  <a:cubicBezTo>
                    <a:pt x="5046" y="13557"/>
                    <a:pt x="4286" y="13648"/>
                    <a:pt x="3617" y="13678"/>
                  </a:cubicBezTo>
                  <a:cubicBezTo>
                    <a:pt x="2614" y="13709"/>
                    <a:pt x="1794" y="13557"/>
                    <a:pt x="1155" y="13253"/>
                  </a:cubicBezTo>
                  <a:cubicBezTo>
                    <a:pt x="487" y="12949"/>
                    <a:pt x="152" y="12584"/>
                    <a:pt x="0" y="12128"/>
                  </a:cubicBezTo>
                  <a:lnTo>
                    <a:pt x="2371" y="19757"/>
                  </a:lnTo>
                  <a:cubicBezTo>
                    <a:pt x="2523" y="20213"/>
                    <a:pt x="2857" y="20639"/>
                    <a:pt x="3496" y="20913"/>
                  </a:cubicBezTo>
                  <a:cubicBezTo>
                    <a:pt x="4134" y="21216"/>
                    <a:pt x="4985" y="21308"/>
                    <a:pt x="5958" y="21308"/>
                  </a:cubicBezTo>
                  <a:cubicBezTo>
                    <a:pt x="6657" y="21277"/>
                    <a:pt x="7386" y="21216"/>
                    <a:pt x="8207" y="21004"/>
                  </a:cubicBezTo>
                  <a:cubicBezTo>
                    <a:pt x="13496" y="19879"/>
                    <a:pt x="20700" y="15836"/>
                    <a:pt x="25046" y="13405"/>
                  </a:cubicBezTo>
                  <a:cubicBezTo>
                    <a:pt x="26870" y="12402"/>
                    <a:pt x="29119" y="11581"/>
                    <a:pt x="30730" y="11581"/>
                  </a:cubicBezTo>
                  <a:cubicBezTo>
                    <a:pt x="32828" y="11581"/>
                    <a:pt x="34682" y="12311"/>
                    <a:pt x="36445" y="13314"/>
                  </a:cubicBezTo>
                  <a:cubicBezTo>
                    <a:pt x="40730" y="15715"/>
                    <a:pt x="47965" y="19757"/>
                    <a:pt x="53284" y="20913"/>
                  </a:cubicBezTo>
                  <a:cubicBezTo>
                    <a:pt x="54074" y="21095"/>
                    <a:pt x="54834" y="21156"/>
                    <a:pt x="55503" y="21216"/>
                  </a:cubicBezTo>
                  <a:cubicBezTo>
                    <a:pt x="56506" y="21247"/>
                    <a:pt x="57327" y="21095"/>
                    <a:pt x="57995" y="20791"/>
                  </a:cubicBezTo>
                  <a:cubicBezTo>
                    <a:pt x="58634" y="20487"/>
                    <a:pt x="58968" y="20092"/>
                    <a:pt x="59120" y="19636"/>
                  </a:cubicBezTo>
                  <a:lnTo>
                    <a:pt x="61491" y="12007"/>
                  </a:lnTo>
                  <a:cubicBezTo>
                    <a:pt x="61217" y="12463"/>
                    <a:pt x="60883" y="12858"/>
                    <a:pt x="60214" y="13162"/>
                  </a:cubicBezTo>
                  <a:close/>
                </a:path>
              </a:pathLst>
            </a:custGeom>
            <a:solidFill>
              <a:srgbClr val="0081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
            <p:cNvSpPr/>
            <p:nvPr/>
          </p:nvSpPr>
          <p:spPr>
            <a:xfrm>
              <a:off x="4898035" y="4555474"/>
              <a:ext cx="2433235" cy="767189"/>
            </a:xfrm>
            <a:custGeom>
              <a:avLst/>
              <a:gdLst/>
              <a:ahLst/>
              <a:cxnLst/>
              <a:rect l="l" t="t" r="r" b="b"/>
              <a:pathLst>
                <a:path w="66233" h="20883" extrusionOk="0">
                  <a:moveTo>
                    <a:pt x="65047" y="12676"/>
                  </a:moveTo>
                  <a:cubicBezTo>
                    <a:pt x="64378" y="12980"/>
                    <a:pt x="63558" y="13101"/>
                    <a:pt x="62585" y="13101"/>
                  </a:cubicBezTo>
                  <a:cubicBezTo>
                    <a:pt x="61886" y="13071"/>
                    <a:pt x="61156" y="12980"/>
                    <a:pt x="60336" y="12797"/>
                  </a:cubicBezTo>
                  <a:cubicBezTo>
                    <a:pt x="55047" y="11642"/>
                    <a:pt x="47843" y="7630"/>
                    <a:pt x="43496" y="5198"/>
                  </a:cubicBezTo>
                  <a:cubicBezTo>
                    <a:pt x="40396" y="3435"/>
                    <a:pt x="38451" y="1"/>
                    <a:pt x="33253" y="1"/>
                  </a:cubicBezTo>
                  <a:cubicBezTo>
                    <a:pt x="29332" y="1"/>
                    <a:pt x="25867" y="3526"/>
                    <a:pt x="22675" y="5320"/>
                  </a:cubicBezTo>
                  <a:cubicBezTo>
                    <a:pt x="18390" y="7751"/>
                    <a:pt x="11155" y="11764"/>
                    <a:pt x="5836" y="12919"/>
                  </a:cubicBezTo>
                  <a:cubicBezTo>
                    <a:pt x="5046" y="13101"/>
                    <a:pt x="4286" y="13162"/>
                    <a:pt x="3617" y="13223"/>
                  </a:cubicBezTo>
                  <a:cubicBezTo>
                    <a:pt x="2614" y="13253"/>
                    <a:pt x="1794" y="13101"/>
                    <a:pt x="1125" y="12797"/>
                  </a:cubicBezTo>
                  <a:cubicBezTo>
                    <a:pt x="487" y="12493"/>
                    <a:pt x="152" y="12098"/>
                    <a:pt x="0" y="11642"/>
                  </a:cubicBezTo>
                  <a:lnTo>
                    <a:pt x="2401" y="19332"/>
                  </a:lnTo>
                  <a:cubicBezTo>
                    <a:pt x="2553" y="19788"/>
                    <a:pt x="2888" y="20214"/>
                    <a:pt x="3526" y="20457"/>
                  </a:cubicBezTo>
                  <a:cubicBezTo>
                    <a:pt x="4164" y="20761"/>
                    <a:pt x="5015" y="20882"/>
                    <a:pt x="5988" y="20882"/>
                  </a:cubicBezTo>
                  <a:cubicBezTo>
                    <a:pt x="6687" y="20852"/>
                    <a:pt x="7417" y="20761"/>
                    <a:pt x="8237" y="20578"/>
                  </a:cubicBezTo>
                  <a:cubicBezTo>
                    <a:pt x="13526" y="19454"/>
                    <a:pt x="20730" y="15411"/>
                    <a:pt x="25077" y="12980"/>
                  </a:cubicBezTo>
                  <a:cubicBezTo>
                    <a:pt x="27569" y="11581"/>
                    <a:pt x="30244" y="10426"/>
                    <a:pt x="33314" y="10426"/>
                  </a:cubicBezTo>
                  <a:cubicBezTo>
                    <a:pt x="36171" y="10426"/>
                    <a:pt x="38724" y="11490"/>
                    <a:pt x="41156" y="12858"/>
                  </a:cubicBezTo>
                  <a:cubicBezTo>
                    <a:pt x="45442" y="15290"/>
                    <a:pt x="52646" y="19332"/>
                    <a:pt x="57965" y="20457"/>
                  </a:cubicBezTo>
                  <a:cubicBezTo>
                    <a:pt x="58785" y="20670"/>
                    <a:pt x="59545" y="20730"/>
                    <a:pt x="60214" y="20761"/>
                  </a:cubicBezTo>
                  <a:cubicBezTo>
                    <a:pt x="61217" y="20822"/>
                    <a:pt x="62038" y="20670"/>
                    <a:pt x="62676" y="20366"/>
                  </a:cubicBezTo>
                  <a:cubicBezTo>
                    <a:pt x="63345" y="20062"/>
                    <a:pt x="63679" y="19667"/>
                    <a:pt x="63831" y="19211"/>
                  </a:cubicBezTo>
                  <a:lnTo>
                    <a:pt x="66232" y="11551"/>
                  </a:lnTo>
                  <a:cubicBezTo>
                    <a:pt x="66020" y="12007"/>
                    <a:pt x="65685" y="12372"/>
                    <a:pt x="65047" y="12676"/>
                  </a:cubicBezTo>
                  <a:close/>
                </a:path>
              </a:pathLst>
            </a:custGeom>
            <a:solidFill>
              <a:srgbClr val="19070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
            <p:cNvSpPr/>
            <p:nvPr/>
          </p:nvSpPr>
          <p:spPr>
            <a:xfrm>
              <a:off x="4810929" y="4337726"/>
              <a:ext cx="2605203" cy="703523"/>
            </a:xfrm>
            <a:custGeom>
              <a:avLst/>
              <a:gdLst/>
              <a:ahLst/>
              <a:cxnLst/>
              <a:rect l="l" t="t" r="r" b="b"/>
              <a:pathLst>
                <a:path w="70914" h="19150" extrusionOk="0">
                  <a:moveTo>
                    <a:pt x="35472" y="0"/>
                  </a:moveTo>
                  <a:cubicBezTo>
                    <a:pt x="32129" y="0"/>
                    <a:pt x="26597" y="1399"/>
                    <a:pt x="22706" y="3587"/>
                  </a:cubicBezTo>
                  <a:cubicBezTo>
                    <a:pt x="18390" y="6019"/>
                    <a:pt x="11186" y="10061"/>
                    <a:pt x="5867" y="11186"/>
                  </a:cubicBezTo>
                  <a:cubicBezTo>
                    <a:pt x="5076" y="11399"/>
                    <a:pt x="4317" y="11460"/>
                    <a:pt x="3617" y="11490"/>
                  </a:cubicBezTo>
                  <a:cubicBezTo>
                    <a:pt x="3476" y="11499"/>
                    <a:pt x="3336" y="11503"/>
                    <a:pt x="3200" y="11503"/>
                  </a:cubicBezTo>
                  <a:cubicBezTo>
                    <a:pt x="2401" y="11503"/>
                    <a:pt x="1701" y="11354"/>
                    <a:pt x="1155" y="11095"/>
                  </a:cubicBezTo>
                  <a:cubicBezTo>
                    <a:pt x="517" y="10791"/>
                    <a:pt x="152" y="10396"/>
                    <a:pt x="0" y="9940"/>
                  </a:cubicBezTo>
                  <a:lnTo>
                    <a:pt x="0" y="9940"/>
                  </a:lnTo>
                  <a:lnTo>
                    <a:pt x="2371" y="17569"/>
                  </a:lnTo>
                  <a:cubicBezTo>
                    <a:pt x="2523" y="18025"/>
                    <a:pt x="2858" y="18451"/>
                    <a:pt x="3496" y="18724"/>
                  </a:cubicBezTo>
                  <a:cubicBezTo>
                    <a:pt x="4165" y="19028"/>
                    <a:pt x="4985" y="19150"/>
                    <a:pt x="5988" y="19150"/>
                  </a:cubicBezTo>
                  <a:cubicBezTo>
                    <a:pt x="6657" y="19089"/>
                    <a:pt x="7386" y="19028"/>
                    <a:pt x="8207" y="18846"/>
                  </a:cubicBezTo>
                  <a:cubicBezTo>
                    <a:pt x="13496" y="17691"/>
                    <a:pt x="20730" y="13678"/>
                    <a:pt x="25046" y="11247"/>
                  </a:cubicBezTo>
                  <a:cubicBezTo>
                    <a:pt x="28268" y="9453"/>
                    <a:pt x="32007" y="8238"/>
                    <a:pt x="35685" y="8238"/>
                  </a:cubicBezTo>
                  <a:cubicBezTo>
                    <a:pt x="39484" y="8238"/>
                    <a:pt x="42767" y="9362"/>
                    <a:pt x="45867" y="11125"/>
                  </a:cubicBezTo>
                  <a:cubicBezTo>
                    <a:pt x="50153" y="13557"/>
                    <a:pt x="57387" y="17569"/>
                    <a:pt x="62707" y="18724"/>
                  </a:cubicBezTo>
                  <a:cubicBezTo>
                    <a:pt x="63497" y="18907"/>
                    <a:pt x="64257" y="18998"/>
                    <a:pt x="64926" y="19028"/>
                  </a:cubicBezTo>
                  <a:cubicBezTo>
                    <a:pt x="65010" y="19031"/>
                    <a:pt x="65093" y="19032"/>
                    <a:pt x="65174" y="19032"/>
                  </a:cubicBezTo>
                  <a:cubicBezTo>
                    <a:pt x="66065" y="19032"/>
                    <a:pt x="66805" y="18881"/>
                    <a:pt x="67418" y="18603"/>
                  </a:cubicBezTo>
                  <a:cubicBezTo>
                    <a:pt x="68056" y="18299"/>
                    <a:pt x="68391" y="17934"/>
                    <a:pt x="68543" y="17478"/>
                  </a:cubicBezTo>
                  <a:lnTo>
                    <a:pt x="70914" y="9818"/>
                  </a:lnTo>
                  <a:lnTo>
                    <a:pt x="70914" y="9818"/>
                  </a:lnTo>
                  <a:cubicBezTo>
                    <a:pt x="70762" y="10274"/>
                    <a:pt x="70427" y="10669"/>
                    <a:pt x="69758" y="10973"/>
                  </a:cubicBezTo>
                  <a:cubicBezTo>
                    <a:pt x="69120" y="11277"/>
                    <a:pt x="68299" y="11399"/>
                    <a:pt x="67296" y="11399"/>
                  </a:cubicBezTo>
                  <a:cubicBezTo>
                    <a:pt x="66628" y="11338"/>
                    <a:pt x="65898" y="11277"/>
                    <a:pt x="65047" y="11095"/>
                  </a:cubicBezTo>
                  <a:cubicBezTo>
                    <a:pt x="59789" y="9940"/>
                    <a:pt x="52555" y="5928"/>
                    <a:pt x="48238" y="3496"/>
                  </a:cubicBezTo>
                  <a:cubicBezTo>
                    <a:pt x="44439" y="1368"/>
                    <a:pt x="40670" y="0"/>
                    <a:pt x="35472" y="0"/>
                  </a:cubicBezTo>
                  <a:close/>
                </a:path>
              </a:pathLst>
            </a:custGeom>
            <a:solidFill>
              <a:srgbClr val="A519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
            <p:cNvSpPr/>
            <p:nvPr/>
          </p:nvSpPr>
          <p:spPr>
            <a:xfrm>
              <a:off x="4802001" y="4390225"/>
              <a:ext cx="215539" cy="591841"/>
            </a:xfrm>
            <a:custGeom>
              <a:avLst/>
              <a:gdLst/>
              <a:ahLst/>
              <a:cxnLst/>
              <a:rect l="l" t="t" r="r" b="b"/>
              <a:pathLst>
                <a:path w="5867" h="16110" extrusionOk="0">
                  <a:moveTo>
                    <a:pt x="3192" y="0"/>
                  </a:moveTo>
                  <a:cubicBezTo>
                    <a:pt x="3526" y="1094"/>
                    <a:pt x="2645" y="2644"/>
                    <a:pt x="1763" y="4164"/>
                  </a:cubicBezTo>
                  <a:cubicBezTo>
                    <a:pt x="851" y="5745"/>
                    <a:pt x="0" y="7325"/>
                    <a:pt x="335" y="8480"/>
                  </a:cubicBezTo>
                  <a:lnTo>
                    <a:pt x="2675" y="16110"/>
                  </a:lnTo>
                  <a:cubicBezTo>
                    <a:pt x="2341" y="14985"/>
                    <a:pt x="3253" y="13374"/>
                    <a:pt x="4134" y="11824"/>
                  </a:cubicBezTo>
                  <a:cubicBezTo>
                    <a:pt x="5015" y="10304"/>
                    <a:pt x="5867" y="8724"/>
                    <a:pt x="5532" y="7629"/>
                  </a:cubicBezTo>
                  <a:lnTo>
                    <a:pt x="319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
            <p:cNvSpPr/>
            <p:nvPr/>
          </p:nvSpPr>
          <p:spPr>
            <a:xfrm>
              <a:off x="4886867" y="4670502"/>
              <a:ext cx="217780" cy="594082"/>
            </a:xfrm>
            <a:custGeom>
              <a:avLst/>
              <a:gdLst/>
              <a:ahLst/>
              <a:cxnLst/>
              <a:rect l="l" t="t" r="r" b="b"/>
              <a:pathLst>
                <a:path w="5928" h="16171" extrusionOk="0">
                  <a:moveTo>
                    <a:pt x="5593" y="7690"/>
                  </a:moveTo>
                  <a:cubicBezTo>
                    <a:pt x="5927" y="8785"/>
                    <a:pt x="5046" y="10335"/>
                    <a:pt x="4164" y="11855"/>
                  </a:cubicBezTo>
                  <a:cubicBezTo>
                    <a:pt x="3313" y="13435"/>
                    <a:pt x="2402" y="15016"/>
                    <a:pt x="2736" y="16171"/>
                  </a:cubicBezTo>
                  <a:lnTo>
                    <a:pt x="335" y="8481"/>
                  </a:lnTo>
                  <a:cubicBezTo>
                    <a:pt x="0" y="7356"/>
                    <a:pt x="851" y="5745"/>
                    <a:pt x="1794" y="4195"/>
                  </a:cubicBezTo>
                  <a:cubicBezTo>
                    <a:pt x="2645" y="2675"/>
                    <a:pt x="3526" y="1125"/>
                    <a:pt x="3192" y="0"/>
                  </a:cubicBezTo>
                  <a:lnTo>
                    <a:pt x="5593" y="7690"/>
                  </a:lnTo>
                  <a:close/>
                </a:path>
              </a:pathLst>
            </a:custGeom>
            <a:solidFill>
              <a:srgbClr val="19070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
            <p:cNvSpPr/>
            <p:nvPr/>
          </p:nvSpPr>
          <p:spPr>
            <a:xfrm>
              <a:off x="4975076" y="4953021"/>
              <a:ext cx="215539" cy="591878"/>
            </a:xfrm>
            <a:custGeom>
              <a:avLst/>
              <a:gdLst/>
              <a:ahLst/>
              <a:cxnLst/>
              <a:rect l="l" t="t" r="r" b="b"/>
              <a:pathLst>
                <a:path w="5867" h="16111" extrusionOk="0">
                  <a:moveTo>
                    <a:pt x="5533" y="7630"/>
                  </a:moveTo>
                  <a:cubicBezTo>
                    <a:pt x="5867" y="8724"/>
                    <a:pt x="5016" y="10305"/>
                    <a:pt x="4134" y="11824"/>
                  </a:cubicBezTo>
                  <a:cubicBezTo>
                    <a:pt x="3253" y="13374"/>
                    <a:pt x="2341" y="14955"/>
                    <a:pt x="2675" y="16110"/>
                  </a:cubicBezTo>
                  <a:lnTo>
                    <a:pt x="335" y="8481"/>
                  </a:lnTo>
                  <a:cubicBezTo>
                    <a:pt x="1" y="7326"/>
                    <a:pt x="852" y="5745"/>
                    <a:pt x="1763" y="4165"/>
                  </a:cubicBezTo>
                  <a:cubicBezTo>
                    <a:pt x="2645" y="2645"/>
                    <a:pt x="3526" y="1095"/>
                    <a:pt x="3192" y="0"/>
                  </a:cubicBezTo>
                  <a:lnTo>
                    <a:pt x="5533" y="7630"/>
                  </a:lnTo>
                  <a:close/>
                </a:path>
              </a:pathLst>
            </a:custGeom>
            <a:solidFill>
              <a:srgbClr val="0081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
            <p:cNvSpPr/>
            <p:nvPr/>
          </p:nvSpPr>
          <p:spPr>
            <a:xfrm>
              <a:off x="3847208" y="4332803"/>
              <a:ext cx="1159142" cy="513260"/>
            </a:xfrm>
            <a:custGeom>
              <a:avLst/>
              <a:gdLst/>
              <a:ahLst/>
              <a:cxnLst/>
              <a:rect l="l" t="t" r="r" b="b"/>
              <a:pathLst>
                <a:path w="31552" h="13971" extrusionOk="0">
                  <a:moveTo>
                    <a:pt x="31550" y="9186"/>
                  </a:moveTo>
                  <a:lnTo>
                    <a:pt x="31552" y="9192"/>
                  </a:lnTo>
                  <a:cubicBezTo>
                    <a:pt x="31551" y="9190"/>
                    <a:pt x="31550" y="9188"/>
                    <a:pt x="31550" y="9186"/>
                  </a:cubicBezTo>
                  <a:close/>
                  <a:moveTo>
                    <a:pt x="25298" y="1"/>
                  </a:moveTo>
                  <a:cubicBezTo>
                    <a:pt x="25144" y="1"/>
                    <a:pt x="24989" y="5"/>
                    <a:pt x="24834" y="13"/>
                  </a:cubicBezTo>
                  <a:cubicBezTo>
                    <a:pt x="21643" y="134"/>
                    <a:pt x="18573" y="1533"/>
                    <a:pt x="15290" y="2961"/>
                  </a:cubicBezTo>
                  <a:cubicBezTo>
                    <a:pt x="12220" y="4390"/>
                    <a:pt x="9028" y="5818"/>
                    <a:pt x="5533" y="6244"/>
                  </a:cubicBezTo>
                  <a:cubicBezTo>
                    <a:pt x="5229" y="6274"/>
                    <a:pt x="4895" y="6305"/>
                    <a:pt x="4499" y="6305"/>
                  </a:cubicBezTo>
                  <a:cubicBezTo>
                    <a:pt x="4388" y="6309"/>
                    <a:pt x="4275" y="6311"/>
                    <a:pt x="4161" y="6311"/>
                  </a:cubicBezTo>
                  <a:cubicBezTo>
                    <a:pt x="2522" y="6311"/>
                    <a:pt x="597" y="5870"/>
                    <a:pt x="1" y="3995"/>
                  </a:cubicBezTo>
                  <a:lnTo>
                    <a:pt x="1" y="3995"/>
                  </a:lnTo>
                  <a:lnTo>
                    <a:pt x="2341" y="11624"/>
                  </a:lnTo>
                  <a:cubicBezTo>
                    <a:pt x="2910" y="13528"/>
                    <a:pt x="4832" y="13971"/>
                    <a:pt x="6521" y="13971"/>
                  </a:cubicBezTo>
                  <a:cubicBezTo>
                    <a:pt x="6639" y="13971"/>
                    <a:pt x="6755" y="13968"/>
                    <a:pt x="6870" y="13964"/>
                  </a:cubicBezTo>
                  <a:cubicBezTo>
                    <a:pt x="7235" y="13964"/>
                    <a:pt x="7569" y="13904"/>
                    <a:pt x="7873" y="13873"/>
                  </a:cubicBezTo>
                  <a:cubicBezTo>
                    <a:pt x="11369" y="13448"/>
                    <a:pt x="14591" y="12019"/>
                    <a:pt x="17661" y="10621"/>
                  </a:cubicBezTo>
                  <a:cubicBezTo>
                    <a:pt x="20913" y="9132"/>
                    <a:pt x="23983" y="7733"/>
                    <a:pt x="27205" y="7642"/>
                  </a:cubicBezTo>
                  <a:cubicBezTo>
                    <a:pt x="27752" y="7642"/>
                    <a:pt x="28330" y="7642"/>
                    <a:pt x="28907" y="7733"/>
                  </a:cubicBezTo>
                  <a:cubicBezTo>
                    <a:pt x="30574" y="7946"/>
                    <a:pt x="31335" y="8490"/>
                    <a:pt x="31550" y="9186"/>
                  </a:cubicBezTo>
                  <a:lnTo>
                    <a:pt x="31550" y="9186"/>
                  </a:lnTo>
                  <a:lnTo>
                    <a:pt x="29211" y="1563"/>
                  </a:lnTo>
                  <a:cubicBezTo>
                    <a:pt x="28968" y="834"/>
                    <a:pt x="28208" y="286"/>
                    <a:pt x="26536" y="74"/>
                  </a:cubicBezTo>
                  <a:cubicBezTo>
                    <a:pt x="26136" y="29"/>
                    <a:pt x="25719" y="1"/>
                    <a:pt x="25298" y="1"/>
                  </a:cubicBezTo>
                  <a:close/>
                </a:path>
              </a:pathLst>
            </a:custGeom>
            <a:solidFill>
              <a:srgbClr val="A519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
            <p:cNvSpPr/>
            <p:nvPr/>
          </p:nvSpPr>
          <p:spPr>
            <a:xfrm>
              <a:off x="3932074" y="4612419"/>
              <a:ext cx="1161383" cy="518182"/>
            </a:xfrm>
            <a:custGeom>
              <a:avLst/>
              <a:gdLst/>
              <a:ahLst/>
              <a:cxnLst/>
              <a:rect l="l" t="t" r="r" b="b"/>
              <a:pathLst>
                <a:path w="31613" h="14105" extrusionOk="0">
                  <a:moveTo>
                    <a:pt x="2402" y="11703"/>
                  </a:moveTo>
                  <a:cubicBezTo>
                    <a:pt x="3010" y="13709"/>
                    <a:pt x="5168" y="14104"/>
                    <a:pt x="6901" y="14013"/>
                  </a:cubicBezTo>
                  <a:cubicBezTo>
                    <a:pt x="7296" y="14013"/>
                    <a:pt x="7630" y="13983"/>
                    <a:pt x="7934" y="13952"/>
                  </a:cubicBezTo>
                  <a:cubicBezTo>
                    <a:pt x="11430" y="13527"/>
                    <a:pt x="14621" y="12068"/>
                    <a:pt x="17691" y="10670"/>
                  </a:cubicBezTo>
                  <a:cubicBezTo>
                    <a:pt x="20974" y="9180"/>
                    <a:pt x="24044" y="7782"/>
                    <a:pt x="27235" y="7721"/>
                  </a:cubicBezTo>
                  <a:cubicBezTo>
                    <a:pt x="27813" y="7721"/>
                    <a:pt x="28360" y="7721"/>
                    <a:pt x="28938" y="7782"/>
                  </a:cubicBezTo>
                  <a:cubicBezTo>
                    <a:pt x="30609" y="8025"/>
                    <a:pt x="31369" y="8542"/>
                    <a:pt x="31612" y="9271"/>
                  </a:cubicBezTo>
                  <a:lnTo>
                    <a:pt x="29211" y="1581"/>
                  </a:lnTo>
                  <a:cubicBezTo>
                    <a:pt x="28968" y="882"/>
                    <a:pt x="28208" y="305"/>
                    <a:pt x="26536" y="122"/>
                  </a:cubicBezTo>
                  <a:cubicBezTo>
                    <a:pt x="25989" y="31"/>
                    <a:pt x="25412" y="1"/>
                    <a:pt x="24834" y="31"/>
                  </a:cubicBezTo>
                  <a:cubicBezTo>
                    <a:pt x="21643" y="153"/>
                    <a:pt x="18573" y="1551"/>
                    <a:pt x="15290" y="3010"/>
                  </a:cubicBezTo>
                  <a:cubicBezTo>
                    <a:pt x="12220" y="4408"/>
                    <a:pt x="9028" y="5837"/>
                    <a:pt x="5533" y="6262"/>
                  </a:cubicBezTo>
                  <a:cubicBezTo>
                    <a:pt x="5229" y="6293"/>
                    <a:pt x="4895" y="6353"/>
                    <a:pt x="4499" y="6353"/>
                  </a:cubicBezTo>
                  <a:cubicBezTo>
                    <a:pt x="2797" y="6384"/>
                    <a:pt x="639" y="6049"/>
                    <a:pt x="1" y="4013"/>
                  </a:cubicBezTo>
                  <a:lnTo>
                    <a:pt x="2402" y="11703"/>
                  </a:lnTo>
                  <a:close/>
                </a:path>
              </a:pathLst>
            </a:custGeom>
            <a:solidFill>
              <a:srgbClr val="19070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
            <p:cNvSpPr/>
            <p:nvPr/>
          </p:nvSpPr>
          <p:spPr>
            <a:xfrm>
              <a:off x="4020319" y="4893835"/>
              <a:ext cx="1159105" cy="517044"/>
            </a:xfrm>
            <a:custGeom>
              <a:avLst/>
              <a:gdLst/>
              <a:ahLst/>
              <a:cxnLst/>
              <a:rect l="l" t="t" r="r" b="b"/>
              <a:pathLst>
                <a:path w="31551" h="14074" extrusionOk="0">
                  <a:moveTo>
                    <a:pt x="2341" y="11672"/>
                  </a:moveTo>
                  <a:cubicBezTo>
                    <a:pt x="2949" y="13678"/>
                    <a:pt x="5107" y="14074"/>
                    <a:pt x="6870" y="13982"/>
                  </a:cubicBezTo>
                  <a:cubicBezTo>
                    <a:pt x="7234" y="13982"/>
                    <a:pt x="7599" y="13952"/>
                    <a:pt x="7903" y="13922"/>
                  </a:cubicBezTo>
                  <a:cubicBezTo>
                    <a:pt x="11399" y="13496"/>
                    <a:pt x="14590" y="12067"/>
                    <a:pt x="17660" y="10639"/>
                  </a:cubicBezTo>
                  <a:cubicBezTo>
                    <a:pt x="20912" y="9180"/>
                    <a:pt x="24013" y="7751"/>
                    <a:pt x="27204" y="7691"/>
                  </a:cubicBezTo>
                  <a:cubicBezTo>
                    <a:pt x="27751" y="7691"/>
                    <a:pt x="28329" y="7691"/>
                    <a:pt x="28906" y="7751"/>
                  </a:cubicBezTo>
                  <a:cubicBezTo>
                    <a:pt x="30578" y="7994"/>
                    <a:pt x="31338" y="8511"/>
                    <a:pt x="31551" y="9241"/>
                  </a:cubicBezTo>
                  <a:lnTo>
                    <a:pt x="29210" y="1611"/>
                  </a:lnTo>
                  <a:cubicBezTo>
                    <a:pt x="28967" y="882"/>
                    <a:pt x="28207" y="304"/>
                    <a:pt x="26536" y="122"/>
                  </a:cubicBezTo>
                  <a:cubicBezTo>
                    <a:pt x="25989" y="61"/>
                    <a:pt x="25411" y="0"/>
                    <a:pt x="24833" y="61"/>
                  </a:cubicBezTo>
                  <a:cubicBezTo>
                    <a:pt x="21642" y="152"/>
                    <a:pt x="18572" y="1581"/>
                    <a:pt x="15289" y="3010"/>
                  </a:cubicBezTo>
                  <a:cubicBezTo>
                    <a:pt x="12219" y="4408"/>
                    <a:pt x="9028" y="5867"/>
                    <a:pt x="5532" y="6292"/>
                  </a:cubicBezTo>
                  <a:cubicBezTo>
                    <a:pt x="5228" y="6323"/>
                    <a:pt x="4894" y="6353"/>
                    <a:pt x="4499" y="6353"/>
                  </a:cubicBezTo>
                  <a:cubicBezTo>
                    <a:pt x="2797" y="6384"/>
                    <a:pt x="638" y="6049"/>
                    <a:pt x="0" y="4043"/>
                  </a:cubicBezTo>
                  <a:lnTo>
                    <a:pt x="2341" y="11672"/>
                  </a:lnTo>
                  <a:close/>
                </a:path>
              </a:pathLst>
            </a:custGeom>
            <a:solidFill>
              <a:srgbClr val="0081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
            <p:cNvSpPr/>
            <p:nvPr/>
          </p:nvSpPr>
          <p:spPr>
            <a:xfrm>
              <a:off x="7214021" y="4385743"/>
              <a:ext cx="215576" cy="591878"/>
            </a:xfrm>
            <a:custGeom>
              <a:avLst/>
              <a:gdLst/>
              <a:ahLst/>
              <a:cxnLst/>
              <a:rect l="l" t="t" r="r" b="b"/>
              <a:pathLst>
                <a:path w="5868" h="16111" extrusionOk="0">
                  <a:moveTo>
                    <a:pt x="2676" y="0"/>
                  </a:moveTo>
                  <a:lnTo>
                    <a:pt x="335" y="7660"/>
                  </a:lnTo>
                  <a:cubicBezTo>
                    <a:pt x="1" y="8754"/>
                    <a:pt x="852" y="10305"/>
                    <a:pt x="1733" y="11824"/>
                  </a:cubicBezTo>
                  <a:cubicBezTo>
                    <a:pt x="2615" y="13375"/>
                    <a:pt x="3527" y="14985"/>
                    <a:pt x="3192" y="16110"/>
                  </a:cubicBezTo>
                  <a:lnTo>
                    <a:pt x="5533" y="8481"/>
                  </a:lnTo>
                  <a:cubicBezTo>
                    <a:pt x="5867" y="7356"/>
                    <a:pt x="5016" y="5745"/>
                    <a:pt x="4104" y="4195"/>
                  </a:cubicBezTo>
                  <a:cubicBezTo>
                    <a:pt x="3223" y="2675"/>
                    <a:pt x="2341" y="1125"/>
                    <a:pt x="26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
            <p:cNvSpPr/>
            <p:nvPr/>
          </p:nvSpPr>
          <p:spPr>
            <a:xfrm>
              <a:off x="7125812" y="4667159"/>
              <a:ext cx="217780" cy="592980"/>
            </a:xfrm>
            <a:custGeom>
              <a:avLst/>
              <a:gdLst/>
              <a:ahLst/>
              <a:cxnLst/>
              <a:rect l="l" t="t" r="r" b="b"/>
              <a:pathLst>
                <a:path w="5928" h="16141" extrusionOk="0">
                  <a:moveTo>
                    <a:pt x="335" y="7660"/>
                  </a:moveTo>
                  <a:cubicBezTo>
                    <a:pt x="1" y="8754"/>
                    <a:pt x="852" y="10335"/>
                    <a:pt x="1733" y="11854"/>
                  </a:cubicBezTo>
                  <a:cubicBezTo>
                    <a:pt x="2615" y="13405"/>
                    <a:pt x="3527" y="14985"/>
                    <a:pt x="3192" y="16140"/>
                  </a:cubicBezTo>
                  <a:lnTo>
                    <a:pt x="5563" y="8450"/>
                  </a:lnTo>
                  <a:cubicBezTo>
                    <a:pt x="5928" y="7325"/>
                    <a:pt x="5046" y="5715"/>
                    <a:pt x="4134" y="4164"/>
                  </a:cubicBezTo>
                  <a:cubicBezTo>
                    <a:pt x="3253" y="2645"/>
                    <a:pt x="2371" y="1094"/>
                    <a:pt x="2736" y="0"/>
                  </a:cubicBezTo>
                  <a:lnTo>
                    <a:pt x="335" y="7660"/>
                  </a:lnTo>
                  <a:close/>
                </a:path>
              </a:pathLst>
            </a:custGeom>
            <a:solidFill>
              <a:srgbClr val="19070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
            <p:cNvSpPr/>
            <p:nvPr/>
          </p:nvSpPr>
          <p:spPr>
            <a:xfrm>
              <a:off x="7038705" y="4948538"/>
              <a:ext cx="216678" cy="591878"/>
            </a:xfrm>
            <a:custGeom>
              <a:avLst/>
              <a:gdLst/>
              <a:ahLst/>
              <a:cxnLst/>
              <a:rect l="l" t="t" r="r" b="b"/>
              <a:pathLst>
                <a:path w="5898" h="16111" extrusionOk="0">
                  <a:moveTo>
                    <a:pt x="366" y="7630"/>
                  </a:moveTo>
                  <a:cubicBezTo>
                    <a:pt x="1" y="8724"/>
                    <a:pt x="882" y="10305"/>
                    <a:pt x="1764" y="11825"/>
                  </a:cubicBezTo>
                  <a:cubicBezTo>
                    <a:pt x="2645" y="13375"/>
                    <a:pt x="3557" y="14986"/>
                    <a:pt x="3192" y="16110"/>
                  </a:cubicBezTo>
                  <a:lnTo>
                    <a:pt x="5563" y="8481"/>
                  </a:lnTo>
                  <a:cubicBezTo>
                    <a:pt x="5898" y="7326"/>
                    <a:pt x="5016" y="5746"/>
                    <a:pt x="4104" y="4165"/>
                  </a:cubicBezTo>
                  <a:cubicBezTo>
                    <a:pt x="3253" y="2645"/>
                    <a:pt x="2372" y="1095"/>
                    <a:pt x="2706" y="1"/>
                  </a:cubicBezTo>
                  <a:lnTo>
                    <a:pt x="366" y="7630"/>
                  </a:lnTo>
                  <a:close/>
                </a:path>
              </a:pathLst>
            </a:custGeom>
            <a:solidFill>
              <a:srgbClr val="0081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
            <p:cNvSpPr/>
            <p:nvPr/>
          </p:nvSpPr>
          <p:spPr>
            <a:xfrm>
              <a:off x="7224087" y="4328357"/>
              <a:ext cx="1160244" cy="513223"/>
            </a:xfrm>
            <a:custGeom>
              <a:avLst/>
              <a:gdLst/>
              <a:ahLst/>
              <a:cxnLst/>
              <a:rect l="l" t="t" r="r" b="b"/>
              <a:pathLst>
                <a:path w="31582" h="13970" extrusionOk="0">
                  <a:moveTo>
                    <a:pt x="6315" y="1"/>
                  </a:moveTo>
                  <a:cubicBezTo>
                    <a:pt x="5882" y="1"/>
                    <a:pt x="5449" y="35"/>
                    <a:pt x="5016" y="103"/>
                  </a:cubicBezTo>
                  <a:cubicBezTo>
                    <a:pt x="3344" y="286"/>
                    <a:pt x="2584" y="863"/>
                    <a:pt x="2371" y="1562"/>
                  </a:cubicBezTo>
                  <a:lnTo>
                    <a:pt x="0" y="9222"/>
                  </a:lnTo>
                  <a:cubicBezTo>
                    <a:pt x="244" y="8493"/>
                    <a:pt x="1004" y="7946"/>
                    <a:pt x="2675" y="7733"/>
                  </a:cubicBezTo>
                  <a:cubicBezTo>
                    <a:pt x="3253" y="7642"/>
                    <a:pt x="3800" y="7642"/>
                    <a:pt x="4377" y="7642"/>
                  </a:cubicBezTo>
                  <a:cubicBezTo>
                    <a:pt x="7569" y="7733"/>
                    <a:pt x="10639" y="9131"/>
                    <a:pt x="13922" y="10620"/>
                  </a:cubicBezTo>
                  <a:cubicBezTo>
                    <a:pt x="16992" y="12019"/>
                    <a:pt x="20183" y="13478"/>
                    <a:pt x="23679" y="13873"/>
                  </a:cubicBezTo>
                  <a:cubicBezTo>
                    <a:pt x="23983" y="13933"/>
                    <a:pt x="24347" y="13964"/>
                    <a:pt x="24712" y="13964"/>
                  </a:cubicBezTo>
                  <a:cubicBezTo>
                    <a:pt x="24827" y="13968"/>
                    <a:pt x="24944" y="13970"/>
                    <a:pt x="25062" y="13970"/>
                  </a:cubicBezTo>
                  <a:cubicBezTo>
                    <a:pt x="26750" y="13970"/>
                    <a:pt x="28673" y="13529"/>
                    <a:pt x="29241" y="11654"/>
                  </a:cubicBezTo>
                  <a:lnTo>
                    <a:pt x="31582" y="3994"/>
                  </a:lnTo>
                  <a:lnTo>
                    <a:pt x="31582" y="3994"/>
                  </a:lnTo>
                  <a:cubicBezTo>
                    <a:pt x="30968" y="5951"/>
                    <a:pt x="28951" y="6336"/>
                    <a:pt x="27284" y="6336"/>
                  </a:cubicBezTo>
                  <a:cubicBezTo>
                    <a:pt x="27216" y="6336"/>
                    <a:pt x="27149" y="6336"/>
                    <a:pt x="27083" y="6335"/>
                  </a:cubicBezTo>
                  <a:cubicBezTo>
                    <a:pt x="26688" y="6335"/>
                    <a:pt x="26354" y="6274"/>
                    <a:pt x="26050" y="6243"/>
                  </a:cubicBezTo>
                  <a:cubicBezTo>
                    <a:pt x="22554" y="5818"/>
                    <a:pt x="19363" y="4389"/>
                    <a:pt x="16293" y="2991"/>
                  </a:cubicBezTo>
                  <a:cubicBezTo>
                    <a:pt x="13010" y="1532"/>
                    <a:pt x="9940" y="134"/>
                    <a:pt x="6748" y="12"/>
                  </a:cubicBezTo>
                  <a:cubicBezTo>
                    <a:pt x="6604" y="5"/>
                    <a:pt x="6460" y="1"/>
                    <a:pt x="6315" y="1"/>
                  </a:cubicBezTo>
                  <a:close/>
                </a:path>
              </a:pathLst>
            </a:custGeom>
            <a:solidFill>
              <a:srgbClr val="A519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
            <p:cNvSpPr/>
            <p:nvPr/>
          </p:nvSpPr>
          <p:spPr>
            <a:xfrm>
              <a:off x="7136981" y="4607973"/>
              <a:ext cx="1161383" cy="518146"/>
            </a:xfrm>
            <a:custGeom>
              <a:avLst/>
              <a:gdLst/>
              <a:ahLst/>
              <a:cxnLst/>
              <a:rect l="l" t="t" r="r" b="b"/>
              <a:pathLst>
                <a:path w="31613" h="14104" extrusionOk="0">
                  <a:moveTo>
                    <a:pt x="29211" y="11702"/>
                  </a:moveTo>
                  <a:cubicBezTo>
                    <a:pt x="28603" y="13709"/>
                    <a:pt x="26445" y="14104"/>
                    <a:pt x="24682" y="14013"/>
                  </a:cubicBezTo>
                  <a:cubicBezTo>
                    <a:pt x="24317" y="14013"/>
                    <a:pt x="23983" y="13982"/>
                    <a:pt x="23679" y="13952"/>
                  </a:cubicBezTo>
                  <a:cubicBezTo>
                    <a:pt x="20183" y="13526"/>
                    <a:pt x="16992" y="12098"/>
                    <a:pt x="13891" y="10669"/>
                  </a:cubicBezTo>
                  <a:cubicBezTo>
                    <a:pt x="10639" y="9210"/>
                    <a:pt x="7539" y="7781"/>
                    <a:pt x="4347" y="7721"/>
                  </a:cubicBezTo>
                  <a:cubicBezTo>
                    <a:pt x="3800" y="7721"/>
                    <a:pt x="3223" y="7721"/>
                    <a:pt x="2645" y="7781"/>
                  </a:cubicBezTo>
                  <a:cubicBezTo>
                    <a:pt x="973" y="8025"/>
                    <a:pt x="213" y="8541"/>
                    <a:pt x="1" y="9271"/>
                  </a:cubicBezTo>
                  <a:lnTo>
                    <a:pt x="2371" y="1611"/>
                  </a:lnTo>
                  <a:cubicBezTo>
                    <a:pt x="2615" y="882"/>
                    <a:pt x="3375" y="304"/>
                    <a:pt x="5046" y="122"/>
                  </a:cubicBezTo>
                  <a:cubicBezTo>
                    <a:pt x="5624" y="31"/>
                    <a:pt x="6171" y="0"/>
                    <a:pt x="6748" y="31"/>
                  </a:cubicBezTo>
                  <a:cubicBezTo>
                    <a:pt x="9940" y="152"/>
                    <a:pt x="13010" y="1550"/>
                    <a:pt x="16293" y="3009"/>
                  </a:cubicBezTo>
                  <a:cubicBezTo>
                    <a:pt x="19363" y="4408"/>
                    <a:pt x="22554" y="5867"/>
                    <a:pt x="26050" y="6262"/>
                  </a:cubicBezTo>
                  <a:cubicBezTo>
                    <a:pt x="26354" y="6322"/>
                    <a:pt x="26718" y="6353"/>
                    <a:pt x="27083" y="6353"/>
                  </a:cubicBezTo>
                  <a:cubicBezTo>
                    <a:pt x="28785" y="6383"/>
                    <a:pt x="30974" y="6049"/>
                    <a:pt x="31612" y="4043"/>
                  </a:cubicBezTo>
                  <a:lnTo>
                    <a:pt x="29211" y="11702"/>
                  </a:lnTo>
                  <a:close/>
                </a:path>
              </a:pathLst>
            </a:custGeom>
            <a:solidFill>
              <a:srgbClr val="19070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
            <p:cNvSpPr/>
            <p:nvPr/>
          </p:nvSpPr>
          <p:spPr>
            <a:xfrm>
              <a:off x="7049874" y="4890492"/>
              <a:ext cx="1160244" cy="515941"/>
            </a:xfrm>
            <a:custGeom>
              <a:avLst/>
              <a:gdLst/>
              <a:ahLst/>
              <a:cxnLst/>
              <a:rect l="l" t="t" r="r" b="b"/>
              <a:pathLst>
                <a:path w="31582" h="14044" extrusionOk="0">
                  <a:moveTo>
                    <a:pt x="29241" y="11642"/>
                  </a:moveTo>
                  <a:cubicBezTo>
                    <a:pt x="28633" y="13678"/>
                    <a:pt x="26445" y="14043"/>
                    <a:pt x="24712" y="13982"/>
                  </a:cubicBezTo>
                  <a:cubicBezTo>
                    <a:pt x="24317" y="13982"/>
                    <a:pt x="23983" y="13921"/>
                    <a:pt x="23679" y="13891"/>
                  </a:cubicBezTo>
                  <a:cubicBezTo>
                    <a:pt x="20183" y="13466"/>
                    <a:pt x="16992" y="12037"/>
                    <a:pt x="13922" y="10639"/>
                  </a:cubicBezTo>
                  <a:cubicBezTo>
                    <a:pt x="10639" y="9149"/>
                    <a:pt x="7569" y="7751"/>
                    <a:pt x="4378" y="7660"/>
                  </a:cubicBezTo>
                  <a:cubicBezTo>
                    <a:pt x="3800" y="7660"/>
                    <a:pt x="3223" y="7660"/>
                    <a:pt x="2676" y="7751"/>
                  </a:cubicBezTo>
                  <a:cubicBezTo>
                    <a:pt x="1004" y="7964"/>
                    <a:pt x="244" y="8511"/>
                    <a:pt x="1" y="9210"/>
                  </a:cubicBezTo>
                  <a:lnTo>
                    <a:pt x="2372" y="1581"/>
                  </a:lnTo>
                  <a:cubicBezTo>
                    <a:pt x="2584" y="851"/>
                    <a:pt x="3344" y="304"/>
                    <a:pt x="5016" y="91"/>
                  </a:cubicBezTo>
                  <a:cubicBezTo>
                    <a:pt x="5594" y="31"/>
                    <a:pt x="6171" y="0"/>
                    <a:pt x="6718" y="31"/>
                  </a:cubicBezTo>
                  <a:cubicBezTo>
                    <a:pt x="9910" y="152"/>
                    <a:pt x="13010" y="1550"/>
                    <a:pt x="16262" y="2979"/>
                  </a:cubicBezTo>
                  <a:cubicBezTo>
                    <a:pt x="19363" y="4408"/>
                    <a:pt x="22554" y="5836"/>
                    <a:pt x="26050" y="6262"/>
                  </a:cubicBezTo>
                  <a:cubicBezTo>
                    <a:pt x="26354" y="6292"/>
                    <a:pt x="26688" y="6323"/>
                    <a:pt x="27053" y="6323"/>
                  </a:cubicBezTo>
                  <a:cubicBezTo>
                    <a:pt x="28785" y="6383"/>
                    <a:pt x="30944" y="6019"/>
                    <a:pt x="31582" y="4012"/>
                  </a:cubicBezTo>
                  <a:lnTo>
                    <a:pt x="29241" y="11642"/>
                  </a:lnTo>
                  <a:close/>
                </a:path>
              </a:pathLst>
            </a:custGeom>
            <a:solidFill>
              <a:srgbClr val="0081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 name="Google Shape;83;p1"/>
          <p:cNvSpPr txBox="1"/>
          <p:nvPr/>
        </p:nvSpPr>
        <p:spPr>
          <a:xfrm>
            <a:off x="1498625" y="546650"/>
            <a:ext cx="5777700" cy="1363500"/>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chemeClr val="dk2"/>
                </a:solidFill>
                <a:latin typeface="Playfair Display"/>
                <a:ea typeface="Playfair Display"/>
                <a:cs typeface="Playfair Display"/>
                <a:sym typeface="Playfair Display"/>
              </a:rPr>
              <a:t>Juneteenth:</a:t>
            </a:r>
            <a:endParaRPr sz="1800" b="1" i="0" u="none" strike="noStrike" cap="none">
              <a:solidFill>
                <a:schemeClr val="dk2"/>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A Celebration of the Process of Emancipation</a:t>
            </a:r>
            <a:endParaRPr sz="1800" b="1" i="0" u="none" strike="noStrike" cap="none">
              <a:solidFill>
                <a:schemeClr val="dk2"/>
              </a:solidFill>
              <a:latin typeface="Playfair Display"/>
              <a:ea typeface="Playfair Display"/>
              <a:cs typeface="Playfair Display"/>
              <a:sym typeface="Playfair Display"/>
            </a:endParaRPr>
          </a:p>
        </p:txBody>
      </p:sp>
      <p:pic>
        <p:nvPicPr>
          <p:cNvPr id="81" name="Google Shape;81;p1" descr="Image of hands in chains, pulling apart to break the chains"/>
          <p:cNvPicPr preferRelativeResize="0"/>
          <p:nvPr/>
        </p:nvPicPr>
        <p:blipFill rotWithShape="1">
          <a:blip r:embed="rId3">
            <a:alphaModFix/>
          </a:blip>
          <a:srcRect/>
          <a:stretch/>
        </p:blipFill>
        <p:spPr>
          <a:xfrm>
            <a:off x="129200" y="2432925"/>
            <a:ext cx="4040475" cy="2215725"/>
          </a:xfrm>
          <a:prstGeom prst="rect">
            <a:avLst/>
          </a:prstGeom>
          <a:noFill/>
          <a:ln>
            <a:noFill/>
          </a:ln>
        </p:spPr>
      </p:pic>
      <p:pic>
        <p:nvPicPr>
          <p:cNvPr id="82" name="Google Shape;82;p1" descr="A heart colored red, black, and green, with &quot;Juneteenth Freedom Day&quot; written beneath it."/>
          <p:cNvPicPr preferRelativeResize="0"/>
          <p:nvPr/>
        </p:nvPicPr>
        <p:blipFill rotWithShape="1">
          <a:blip r:embed="rId4">
            <a:alphaModFix/>
          </a:blip>
          <a:srcRect/>
          <a:stretch/>
        </p:blipFill>
        <p:spPr>
          <a:xfrm>
            <a:off x="4822900" y="1910250"/>
            <a:ext cx="3016076" cy="3016076"/>
          </a:xfrm>
          <a:prstGeom prst="rect">
            <a:avLst/>
          </a:prstGeom>
          <a:noFill/>
          <a:ln>
            <a:noFill/>
          </a:ln>
        </p:spPr>
      </p:pic>
      <p:sp>
        <p:nvSpPr>
          <p:cNvPr id="2" name="Title 1">
            <a:extLst>
              <a:ext uri="{FF2B5EF4-FFF2-40B4-BE49-F238E27FC236}">
                <a16:creationId xmlns:a16="http://schemas.microsoft.com/office/drawing/2014/main" id="{19B33531-B744-DEED-0954-1D71925DCAE3}"/>
              </a:ext>
            </a:extLst>
          </p:cNvPr>
          <p:cNvSpPr>
            <a:spLocks noGrp="1"/>
          </p:cNvSpPr>
          <p:nvPr>
            <p:ph type="ctrTitle"/>
          </p:nvPr>
        </p:nvSpPr>
        <p:spPr>
          <a:xfrm>
            <a:off x="344250" y="-2146800"/>
            <a:ext cx="8455500" cy="2146800"/>
          </a:xfrm>
        </p:spPr>
        <p:txBody>
          <a:bodyPr spcFirstLastPara="1" wrap="square" lIns="91425" tIns="91425" rIns="91425" bIns="91425" anchor="b" anchorCtr="0">
            <a:normAutofit fontScale="90000"/>
          </a:bodyPr>
          <a:lstStyle/>
          <a:p>
            <a:r>
              <a:rPr lang="en-US" dirty="0"/>
              <a:t>Juneteenth: A Celebration of the Process of Emancipation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6"/>
        </a:solidFill>
        <a:effectLst/>
      </p:bgPr>
    </p:bg>
    <p:spTree>
      <p:nvGrpSpPr>
        <p:cNvPr id="1" name="Shape 143"/>
        <p:cNvGrpSpPr/>
        <p:nvPr/>
      </p:nvGrpSpPr>
      <p:grpSpPr>
        <a:xfrm>
          <a:off x="0" y="0"/>
          <a:ext cx="0" cy="0"/>
          <a:chOff x="0" y="0"/>
          <a:chExt cx="0" cy="0"/>
        </a:xfrm>
      </p:grpSpPr>
      <p:sp>
        <p:nvSpPr>
          <p:cNvPr id="144" name="Google Shape;144;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dirty="0"/>
              <a:t>Galveston</a:t>
            </a:r>
            <a:r>
              <a:rPr lang="en-US" baseline="0" dirty="0"/>
              <a:t> Daily News Article</a:t>
            </a:r>
            <a:endParaRPr dirty="0"/>
          </a:p>
        </p:txBody>
      </p:sp>
      <p:sp>
        <p:nvSpPr>
          <p:cNvPr id="145" name="Google Shape;145;p10"/>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146" name="Google Shape;146;p10" descr="Picture of article from Major General Granger in the Galveston Daily News."/>
          <p:cNvPicPr preferRelativeResize="0"/>
          <p:nvPr/>
        </p:nvPicPr>
        <p:blipFill rotWithShape="1">
          <a:blip r:embed="rId3">
            <a:alphaModFix/>
          </a:blip>
          <a:srcRect/>
          <a:stretch/>
        </p:blipFill>
        <p:spPr>
          <a:xfrm>
            <a:off x="78020" y="0"/>
            <a:ext cx="8987960" cy="5143501"/>
          </a:xfrm>
          <a:prstGeom prst="rect">
            <a:avLst/>
          </a:prstGeom>
          <a:noFill/>
          <a:ln>
            <a:noFill/>
          </a:ln>
        </p:spPr>
      </p:pic>
      <p:sp>
        <p:nvSpPr>
          <p:cNvPr id="147" name="Google Shape;147;p10"/>
          <p:cNvSpPr txBox="1"/>
          <p:nvPr/>
        </p:nvSpPr>
        <p:spPr>
          <a:xfrm>
            <a:off x="0" y="4895525"/>
            <a:ext cx="4115400" cy="196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PDM 1.0 DEED</a:t>
            </a:r>
            <a:endParaRPr sz="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1"/>
          <p:cNvSpPr txBox="1">
            <a:spLocks noGrp="1"/>
          </p:cNvSpPr>
          <p:nvPr>
            <p:ph type="title"/>
          </p:nvPr>
        </p:nvSpPr>
        <p:spPr>
          <a:xfrm>
            <a:off x="1240625" y="0"/>
            <a:ext cx="6736200" cy="108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4500" dirty="0">
                <a:solidFill>
                  <a:schemeClr val="bg1"/>
                </a:solidFill>
              </a:rPr>
              <a:t>Delayed </a:t>
            </a:r>
            <a:r>
              <a:rPr lang="en" sz="1800" dirty="0">
                <a:solidFill>
                  <a:schemeClr val="bg1"/>
                </a:solidFill>
                <a:latin typeface="Playfair Display"/>
                <a:ea typeface="Playfair Display"/>
                <a:cs typeface="Playfair Display"/>
                <a:sym typeface="Playfair Display"/>
              </a:rPr>
              <a:t>News is Still</a:t>
            </a:r>
            <a:r>
              <a:rPr lang="en" sz="1900" dirty="0">
                <a:solidFill>
                  <a:schemeClr val="bg1"/>
                </a:solidFill>
              </a:rPr>
              <a:t> </a:t>
            </a:r>
            <a:r>
              <a:rPr lang="en" sz="7600" dirty="0">
                <a:solidFill>
                  <a:schemeClr val="bg1"/>
                </a:solidFill>
              </a:rPr>
              <a:t>Good</a:t>
            </a:r>
            <a:r>
              <a:rPr lang="en" sz="1900" dirty="0">
                <a:solidFill>
                  <a:schemeClr val="bg1"/>
                </a:solidFill>
              </a:rPr>
              <a:t> </a:t>
            </a:r>
            <a:r>
              <a:rPr lang="en" sz="4200" dirty="0">
                <a:solidFill>
                  <a:schemeClr val="bg1"/>
                </a:solidFill>
                <a:latin typeface="Courier New"/>
                <a:ea typeface="Courier New"/>
                <a:cs typeface="Courier New"/>
                <a:sym typeface="Courier New"/>
              </a:rPr>
              <a:t>News!</a:t>
            </a:r>
            <a:endParaRPr sz="1900" dirty="0">
              <a:solidFill>
                <a:schemeClr val="bg1"/>
              </a:solidFill>
            </a:endParaRPr>
          </a:p>
        </p:txBody>
      </p:sp>
      <p:sp>
        <p:nvSpPr>
          <p:cNvPr id="153" name="Google Shape;153;p11"/>
          <p:cNvSpPr txBox="1">
            <a:spLocks noGrp="1"/>
          </p:cNvSpPr>
          <p:nvPr>
            <p:ph type="body" idx="1"/>
          </p:nvPr>
        </p:nvSpPr>
        <p:spPr>
          <a:xfrm>
            <a:off x="1994688" y="1250775"/>
            <a:ext cx="5367900" cy="3794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400"/>
              <a:buNone/>
            </a:pPr>
            <a:r>
              <a:rPr lang="en" sz="1800">
                <a:solidFill>
                  <a:srgbClr val="000000"/>
                </a:solidFill>
                <a:latin typeface="Arial"/>
                <a:ea typeface="Arial"/>
                <a:cs typeface="Arial"/>
                <a:sym typeface="Arial"/>
              </a:rPr>
              <a:t>What role did these things play in causing a delay?  </a:t>
            </a: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 sz="1800">
                <a:solidFill>
                  <a:srgbClr val="000000"/>
                </a:solidFill>
                <a:latin typeface="Arial"/>
                <a:ea typeface="Arial"/>
                <a:cs typeface="Arial"/>
                <a:sym typeface="Arial"/>
              </a:rPr>
              <a:t>Which caused the biggest delay? </a:t>
            </a:r>
            <a:endParaRPr sz="1800">
              <a:solidFill>
                <a:srgbClr val="000000"/>
              </a:solidFill>
              <a:latin typeface="Arial"/>
              <a:ea typeface="Arial"/>
              <a:cs typeface="Arial"/>
              <a:sym typeface="Arial"/>
            </a:endParaRPr>
          </a:p>
          <a:p>
            <a:pPr marL="914400" lvl="0" indent="-342900"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Distance </a:t>
            </a:r>
            <a:endParaRPr sz="1800">
              <a:solidFill>
                <a:srgbClr val="000000"/>
              </a:solidFill>
              <a:latin typeface="Arial"/>
              <a:ea typeface="Arial"/>
              <a:cs typeface="Arial"/>
              <a:sym typeface="Arial"/>
            </a:endParaRPr>
          </a:p>
          <a:p>
            <a:pPr marL="914400" lvl="0" indent="-342900"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Methods of Communication</a:t>
            </a:r>
            <a:endParaRPr sz="1800">
              <a:solidFill>
                <a:srgbClr val="000000"/>
              </a:solidFill>
              <a:latin typeface="Arial"/>
              <a:ea typeface="Arial"/>
              <a:cs typeface="Arial"/>
              <a:sym typeface="Arial"/>
            </a:endParaRPr>
          </a:p>
          <a:p>
            <a:pPr marL="914400" lvl="0" indent="-342900"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Warfare </a:t>
            </a:r>
            <a:endParaRPr sz="1800">
              <a:solidFill>
                <a:srgbClr val="000000"/>
              </a:solidFill>
              <a:latin typeface="Arial"/>
              <a:ea typeface="Arial"/>
              <a:cs typeface="Arial"/>
              <a:sym typeface="Arial"/>
            </a:endParaRPr>
          </a:p>
          <a:p>
            <a:pPr marL="914400" lvl="0" indent="-342900"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Geography and infrastructure  </a:t>
            </a: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 sz="1800">
                <a:solidFill>
                  <a:srgbClr val="000000"/>
                </a:solidFill>
                <a:latin typeface="Arial"/>
                <a:ea typeface="Arial"/>
                <a:cs typeface="Arial"/>
                <a:sym typeface="Arial"/>
              </a:rPr>
              <a:t>Despite those roadblocks to think the enslaved people of Texas really hadn’t heard about Emancipation before June 19, 1865?</a:t>
            </a: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 sz="1800">
                <a:solidFill>
                  <a:srgbClr val="000000"/>
                </a:solidFill>
                <a:latin typeface="Arial"/>
                <a:ea typeface="Arial"/>
                <a:cs typeface="Arial"/>
                <a:sym typeface="Arial"/>
              </a:rPr>
              <a:t>If this is your first time hearing about your freedom, what kind of reactions might you have had?</a:t>
            </a:r>
            <a:endParaRPr sz="1800"/>
          </a:p>
        </p:txBody>
      </p:sp>
      <p:grpSp>
        <p:nvGrpSpPr>
          <p:cNvPr id="154" name="Google Shape;154;p11" descr="Stylized image of the Emancipation Proclamation"/>
          <p:cNvGrpSpPr/>
          <p:nvPr/>
        </p:nvGrpSpPr>
        <p:grpSpPr>
          <a:xfrm>
            <a:off x="124315" y="1292503"/>
            <a:ext cx="1763718" cy="2196117"/>
            <a:chOff x="214150" y="220275"/>
            <a:chExt cx="3169874" cy="4177510"/>
          </a:xfrm>
        </p:grpSpPr>
        <p:pic>
          <p:nvPicPr>
            <p:cNvPr id="155" name="Google Shape;155;p11"/>
            <p:cNvPicPr preferRelativeResize="0"/>
            <p:nvPr/>
          </p:nvPicPr>
          <p:blipFill rotWithShape="1">
            <a:blip r:embed="rId3">
              <a:alphaModFix/>
            </a:blip>
            <a:srcRect/>
            <a:stretch/>
          </p:blipFill>
          <p:spPr>
            <a:xfrm>
              <a:off x="214150" y="220275"/>
              <a:ext cx="3169874" cy="4177510"/>
            </a:xfrm>
            <a:prstGeom prst="rect">
              <a:avLst/>
            </a:prstGeom>
            <a:noFill/>
            <a:ln w="38100" cap="flat" cmpd="sng">
              <a:solidFill>
                <a:schemeClr val="dk2"/>
              </a:solidFill>
              <a:prstDash val="solid"/>
              <a:round/>
              <a:headEnd type="none" w="sm" len="sm"/>
              <a:tailEnd type="none" w="sm" len="sm"/>
            </a:ln>
          </p:spPr>
        </p:pic>
        <p:sp>
          <p:nvSpPr>
            <p:cNvPr id="156" name="Google Shape;156;p11"/>
            <p:cNvSpPr txBox="1"/>
            <p:nvPr/>
          </p:nvSpPr>
          <p:spPr>
            <a:xfrm>
              <a:off x="958625" y="4171188"/>
              <a:ext cx="1680900" cy="196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Arial"/>
                <a:ea typeface="Arial"/>
                <a:cs typeface="Arial"/>
                <a:sym typeface="Arial"/>
              </a:endParaRPr>
            </a:p>
          </p:txBody>
        </p:sp>
      </p:grpSp>
      <p:sp>
        <p:nvSpPr>
          <p:cNvPr id="160" name="Google Shape;160;p11"/>
          <p:cNvSpPr txBox="1"/>
          <p:nvPr/>
        </p:nvSpPr>
        <p:spPr>
          <a:xfrm>
            <a:off x="124325" y="3558475"/>
            <a:ext cx="1763700" cy="55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highlight>
                  <a:schemeClr val="accent4"/>
                </a:highlight>
                <a:latin typeface="Playfair Display"/>
                <a:ea typeface="Playfair Display"/>
                <a:cs typeface="Playfair Display"/>
                <a:sym typeface="Playfair Display"/>
              </a:rPr>
              <a:t>January 1, 1963</a:t>
            </a:r>
            <a:endParaRPr sz="1800" b="0" i="0" u="none" strike="noStrike" cap="none">
              <a:solidFill>
                <a:schemeClr val="lt1"/>
              </a:solidFill>
              <a:highlight>
                <a:schemeClr val="accent4"/>
              </a:highlight>
              <a:latin typeface="Playfair Display"/>
              <a:ea typeface="Playfair Display"/>
              <a:cs typeface="Playfair Display"/>
              <a:sym typeface="Playfair Display"/>
            </a:endParaRPr>
          </a:p>
        </p:txBody>
      </p:sp>
      <p:grpSp>
        <p:nvGrpSpPr>
          <p:cNvPr id="157" name="Google Shape;157;p11" descr="Picture of a plaque in a park in Texas, which memorializes Juneteenth."/>
          <p:cNvGrpSpPr/>
          <p:nvPr/>
        </p:nvGrpSpPr>
        <p:grpSpPr>
          <a:xfrm>
            <a:off x="7039314" y="2003650"/>
            <a:ext cx="1964326" cy="2288656"/>
            <a:chOff x="574575" y="-656050"/>
            <a:chExt cx="3169801" cy="4108897"/>
          </a:xfrm>
        </p:grpSpPr>
        <p:pic>
          <p:nvPicPr>
            <p:cNvPr id="158" name="Google Shape;158;p11"/>
            <p:cNvPicPr preferRelativeResize="0"/>
            <p:nvPr/>
          </p:nvPicPr>
          <p:blipFill rotWithShape="1">
            <a:blip r:embed="rId4">
              <a:alphaModFix/>
            </a:blip>
            <a:srcRect l="5692" t="11062" r="11545"/>
            <a:stretch/>
          </p:blipFill>
          <p:spPr>
            <a:xfrm>
              <a:off x="574575" y="-656050"/>
              <a:ext cx="3169801" cy="4108897"/>
            </a:xfrm>
            <a:prstGeom prst="rect">
              <a:avLst/>
            </a:prstGeom>
            <a:noFill/>
            <a:ln w="38100" cap="flat" cmpd="sng">
              <a:solidFill>
                <a:schemeClr val="dk2"/>
              </a:solidFill>
              <a:prstDash val="solid"/>
              <a:round/>
              <a:headEnd type="none" w="sm" len="sm"/>
              <a:tailEnd type="none" w="sm" len="sm"/>
            </a:ln>
          </p:spPr>
        </p:pic>
        <p:sp>
          <p:nvSpPr>
            <p:cNvPr id="159" name="Google Shape;159;p11"/>
            <p:cNvSpPr txBox="1"/>
            <p:nvPr/>
          </p:nvSpPr>
          <p:spPr>
            <a:xfrm>
              <a:off x="1160927" y="3184167"/>
              <a:ext cx="1997100" cy="21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Arial"/>
                <a:ea typeface="Arial"/>
                <a:cs typeface="Arial"/>
                <a:sym typeface="Arial"/>
              </a:endParaRPr>
            </a:p>
          </p:txBody>
        </p:sp>
      </p:grpSp>
      <p:sp>
        <p:nvSpPr>
          <p:cNvPr id="161" name="Google Shape;161;p11"/>
          <p:cNvSpPr txBox="1"/>
          <p:nvPr/>
        </p:nvSpPr>
        <p:spPr>
          <a:xfrm>
            <a:off x="7329374" y="1476100"/>
            <a:ext cx="1504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highlight>
                  <a:schemeClr val="accent4"/>
                </a:highlight>
                <a:latin typeface="Playfair Display"/>
                <a:ea typeface="Playfair Display"/>
                <a:cs typeface="Playfair Display"/>
                <a:sym typeface="Playfair Display"/>
              </a:rPr>
              <a:t>June 19, 1865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166" name="Google Shape;166;p12" descr="Image of two hands in chains, pulling apart to break the chains."/>
          <p:cNvPicPr preferRelativeResize="0"/>
          <p:nvPr/>
        </p:nvPicPr>
        <p:blipFill rotWithShape="1">
          <a:blip r:embed="rId3">
            <a:alphaModFix/>
          </a:blip>
          <a:srcRect/>
          <a:stretch/>
        </p:blipFill>
        <p:spPr>
          <a:xfrm>
            <a:off x="-654674" y="450450"/>
            <a:ext cx="10352023" cy="5676900"/>
          </a:xfrm>
          <a:prstGeom prst="rect">
            <a:avLst/>
          </a:prstGeom>
          <a:noFill/>
          <a:ln>
            <a:noFill/>
          </a:ln>
        </p:spPr>
      </p:pic>
      <p:sp>
        <p:nvSpPr>
          <p:cNvPr id="167" name="Google Shape;167;p12"/>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ts val="4800"/>
              <a:buNone/>
            </a:pPr>
            <a:r>
              <a:rPr lang="en" sz="8087">
                <a:highlight>
                  <a:schemeClr val="lt1"/>
                </a:highlight>
              </a:rPr>
              <a:t>December 6, 1865</a:t>
            </a:r>
            <a:endParaRPr sz="8087">
              <a:highlight>
                <a:schemeClr val="lt1"/>
              </a:highlight>
            </a:endParaRPr>
          </a:p>
          <a:p>
            <a:pPr marL="0" lvl="0" indent="0" algn="ctr" rtl="0">
              <a:lnSpc>
                <a:spcPct val="100000"/>
              </a:lnSpc>
              <a:spcBef>
                <a:spcPts val="0"/>
              </a:spcBef>
              <a:spcAft>
                <a:spcPts val="0"/>
              </a:spcAft>
              <a:buSzPts val="4800"/>
              <a:buNone/>
            </a:pPr>
            <a:r>
              <a:rPr lang="en" sz="4022">
                <a:highlight>
                  <a:schemeClr val="lt1"/>
                </a:highlight>
              </a:rPr>
              <a:t>Ratification of the 13th Amendment</a:t>
            </a:r>
            <a:endParaRPr sz="4022">
              <a:highlight>
                <a:schemeClr val="lt1"/>
              </a:highlight>
            </a:endParaRPr>
          </a:p>
        </p:txBody>
      </p:sp>
      <p:sp>
        <p:nvSpPr>
          <p:cNvPr id="168" name="Google Shape;168;p12"/>
          <p:cNvSpPr txBox="1"/>
          <p:nvPr/>
        </p:nvSpPr>
        <p:spPr>
          <a:xfrm>
            <a:off x="2835250" y="4820400"/>
            <a:ext cx="30057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600"/>
              </a:spcBef>
              <a:spcAft>
                <a:spcPts val="1600"/>
              </a:spcAft>
              <a:buClr>
                <a:srgbClr val="000000"/>
              </a:buClr>
              <a:buSzPts val="900"/>
              <a:buFont typeface="Arial"/>
              <a:buNone/>
            </a:pPr>
            <a:r>
              <a:rPr lang="en" sz="900" b="1" i="0" u="none" strike="noStrike" cap="none">
                <a:solidFill>
                  <a:srgbClr val="000000"/>
                </a:solidFill>
                <a:latin typeface="Arial"/>
                <a:ea typeface="Arial"/>
                <a:cs typeface="Arial"/>
                <a:sym typeface="Arial"/>
              </a:rPr>
              <a:t>CC BY-NC-ND 3.0 DEED</a:t>
            </a:r>
            <a:endParaRPr sz="900" b="1"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pic>
        <p:nvPicPr>
          <p:cNvPr id="173" name="Google Shape;173;p13" descr="Image of two hands in chains, pulling apart to break the chains."/>
          <p:cNvPicPr preferRelativeResize="0"/>
          <p:nvPr/>
        </p:nvPicPr>
        <p:blipFill rotWithShape="1">
          <a:blip r:embed="rId3">
            <a:alphaModFix/>
          </a:blip>
          <a:srcRect/>
          <a:stretch/>
        </p:blipFill>
        <p:spPr>
          <a:xfrm>
            <a:off x="-837911" y="502825"/>
            <a:ext cx="10352023" cy="5676900"/>
          </a:xfrm>
          <a:prstGeom prst="rect">
            <a:avLst/>
          </a:prstGeom>
          <a:noFill/>
          <a:ln>
            <a:noFill/>
          </a:ln>
        </p:spPr>
      </p:pic>
      <p:sp>
        <p:nvSpPr>
          <p:cNvPr id="174" name="Google Shape;174;p13"/>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800"/>
              <a:buNone/>
            </a:pPr>
            <a:r>
              <a:rPr lang="en" sz="8087">
                <a:highlight>
                  <a:schemeClr val="lt1"/>
                </a:highlight>
              </a:rPr>
              <a:t>June 19, 2021</a:t>
            </a:r>
            <a:endParaRPr sz="8087">
              <a:highlight>
                <a:schemeClr val="lt1"/>
              </a:highlight>
            </a:endParaRPr>
          </a:p>
          <a:p>
            <a:pPr marL="0" lvl="0" indent="0" algn="ctr" rtl="0">
              <a:lnSpc>
                <a:spcPct val="100000"/>
              </a:lnSpc>
              <a:spcBef>
                <a:spcPts val="0"/>
              </a:spcBef>
              <a:spcAft>
                <a:spcPts val="0"/>
              </a:spcAft>
              <a:buSzPts val="4800"/>
              <a:buNone/>
            </a:pPr>
            <a:r>
              <a:rPr lang="en" sz="3266">
                <a:highlight>
                  <a:schemeClr val="lt1"/>
                </a:highlight>
              </a:rPr>
              <a:t>Juneteenth--A National Holiday</a:t>
            </a:r>
            <a:endParaRPr sz="3266">
              <a:highlight>
                <a:schemeClr val="lt1"/>
              </a:highlight>
            </a:endParaRPr>
          </a:p>
        </p:txBody>
      </p:sp>
      <p:sp>
        <p:nvSpPr>
          <p:cNvPr id="175" name="Google Shape;175;p13"/>
          <p:cNvSpPr txBox="1"/>
          <p:nvPr/>
        </p:nvSpPr>
        <p:spPr>
          <a:xfrm>
            <a:off x="2835250" y="4820400"/>
            <a:ext cx="30057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600"/>
              </a:spcBef>
              <a:spcAft>
                <a:spcPts val="1600"/>
              </a:spcAft>
              <a:buClr>
                <a:srgbClr val="000000"/>
              </a:buClr>
              <a:buSzPts val="900"/>
              <a:buFont typeface="Arial"/>
              <a:buNone/>
            </a:pPr>
            <a:r>
              <a:rPr lang="en" sz="900" b="1" i="0" u="none" strike="noStrike" cap="none">
                <a:solidFill>
                  <a:srgbClr val="000000"/>
                </a:solidFill>
                <a:latin typeface="Arial"/>
                <a:ea typeface="Arial"/>
                <a:cs typeface="Arial"/>
                <a:sym typeface="Arial"/>
              </a:rPr>
              <a:t>CC BY-NC-ND 3.0 DEED</a:t>
            </a:r>
            <a:endParaRPr sz="900" b="1"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6"/>
        </a:solidFill>
        <a:effectLst/>
      </p:bgPr>
    </p:bg>
    <p:spTree>
      <p:nvGrpSpPr>
        <p:cNvPr id="1" name="Shape 179"/>
        <p:cNvGrpSpPr/>
        <p:nvPr/>
      </p:nvGrpSpPr>
      <p:grpSpPr>
        <a:xfrm>
          <a:off x="0" y="0"/>
          <a:ext cx="0" cy="0"/>
          <a:chOff x="0" y="0"/>
          <a:chExt cx="0" cy="0"/>
        </a:xfrm>
      </p:grpSpPr>
      <p:pic>
        <p:nvPicPr>
          <p:cNvPr id="180" name="Google Shape;180;p14" descr="Image from the State Historical Society of Missouri website, &quot;Emancipation Day in the Missouri Ozarks&quot;">
            <a:hlinkClick r:id="rId3"/>
          </p:cNvPr>
          <p:cNvPicPr preferRelativeResize="0"/>
          <p:nvPr/>
        </p:nvPicPr>
        <p:blipFill rotWithShape="1">
          <a:blip r:embed="rId4">
            <a:alphaModFix/>
          </a:blip>
          <a:srcRect/>
          <a:stretch/>
        </p:blipFill>
        <p:spPr>
          <a:xfrm>
            <a:off x="240125" y="136800"/>
            <a:ext cx="5875326" cy="4483601"/>
          </a:xfrm>
          <a:prstGeom prst="rect">
            <a:avLst/>
          </a:prstGeom>
          <a:noFill/>
          <a:ln w="38100" cap="flat" cmpd="sng">
            <a:solidFill>
              <a:schemeClr val="dk1"/>
            </a:solidFill>
            <a:prstDash val="solid"/>
            <a:round/>
            <a:headEnd type="none" w="sm" len="sm"/>
            <a:tailEnd type="none" w="sm" len="sm"/>
          </a:ln>
        </p:spPr>
      </p:pic>
      <p:sp>
        <p:nvSpPr>
          <p:cNvPr id="181" name="Google Shape;181;p14"/>
          <p:cNvSpPr txBox="1">
            <a:spLocks noGrp="1"/>
          </p:cNvSpPr>
          <p:nvPr>
            <p:ph type="title"/>
          </p:nvPr>
        </p:nvSpPr>
        <p:spPr>
          <a:xfrm>
            <a:off x="6196150" y="136850"/>
            <a:ext cx="2755500" cy="44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sz="4600" b="1" dirty="0">
                <a:solidFill>
                  <a:schemeClr val="dk2"/>
                </a:solidFill>
                <a:highlight>
                  <a:schemeClr val="lt1"/>
                </a:highlight>
              </a:rPr>
              <a:t>Activity:</a:t>
            </a:r>
            <a:endParaRPr sz="4600" b="1" dirty="0">
              <a:solidFill>
                <a:schemeClr val="dk2"/>
              </a:solidFill>
              <a:highlight>
                <a:schemeClr val="lt1"/>
              </a:highlight>
            </a:endParaRPr>
          </a:p>
          <a:p>
            <a:pPr marL="0" lvl="0" indent="0" algn="l" rtl="0">
              <a:lnSpc>
                <a:spcPct val="100000"/>
              </a:lnSpc>
              <a:spcBef>
                <a:spcPts val="0"/>
              </a:spcBef>
              <a:spcAft>
                <a:spcPts val="0"/>
              </a:spcAft>
              <a:buSzPts val="990"/>
              <a:buNone/>
            </a:pPr>
            <a:endParaRPr sz="1800" b="1" dirty="0">
              <a:solidFill>
                <a:srgbClr val="A5191E"/>
              </a:solidFill>
              <a:latin typeface="Oswald"/>
              <a:ea typeface="Oswald"/>
              <a:cs typeface="Oswald"/>
              <a:sym typeface="Oswald"/>
            </a:endParaRPr>
          </a:p>
          <a:p>
            <a:pPr marL="457200" lvl="0" indent="-342900" algn="l" rtl="0">
              <a:lnSpc>
                <a:spcPct val="100000"/>
              </a:lnSpc>
              <a:spcBef>
                <a:spcPts val="0"/>
              </a:spcBef>
              <a:spcAft>
                <a:spcPts val="0"/>
              </a:spcAft>
              <a:buClr>
                <a:schemeClr val="dk2"/>
              </a:buClr>
              <a:buSzPts val="1800"/>
              <a:buFont typeface="Oswald"/>
              <a:buAutoNum type="arabicPeriod"/>
            </a:pPr>
            <a:r>
              <a:rPr lang="en" sz="1800" b="1" dirty="0">
                <a:solidFill>
                  <a:schemeClr val="dk2"/>
                </a:solidFill>
                <a:highlight>
                  <a:schemeClr val="lt1"/>
                </a:highlight>
                <a:latin typeface="Oswald"/>
                <a:ea typeface="Oswald"/>
                <a:cs typeface="Oswald"/>
                <a:sym typeface="Oswald"/>
              </a:rPr>
              <a:t>Explore the origins of Juneteenth in Missouri by visiting: </a:t>
            </a:r>
            <a:r>
              <a:rPr lang="en" sz="1900" b="1" u="sng" dirty="0">
                <a:solidFill>
                  <a:schemeClr val="dk2"/>
                </a:solidFill>
                <a:highlight>
                  <a:schemeClr val="lt1"/>
                </a:highlight>
                <a:latin typeface="Arial"/>
                <a:ea typeface="Arial"/>
                <a:cs typeface="Arial"/>
                <a:sym typeface="Arial"/>
                <a:hlinkClick r:id="rId3">
                  <a:extLst>
                    <a:ext uri="{A12FA001-AC4F-418D-AE19-62706E023703}">
                      <ahyp:hlinkClr xmlns:ahyp="http://schemas.microsoft.com/office/drawing/2018/hyperlinkcolor" val="tx"/>
                    </a:ext>
                  </a:extLst>
                </a:hlinkClick>
              </a:rPr>
              <a:t>https://shsmo.org/</a:t>
            </a:r>
            <a:r>
              <a:rPr lang="en" sz="1850" b="1" u="sng" dirty="0">
                <a:solidFill>
                  <a:schemeClr val="dk2"/>
                </a:solidFill>
                <a:highlight>
                  <a:schemeClr val="lt1"/>
                </a:highlight>
                <a:latin typeface="Arial"/>
                <a:ea typeface="Arial"/>
                <a:cs typeface="Arial"/>
                <a:sym typeface="Arial"/>
                <a:hlinkClick r:id="rId3">
                  <a:extLst>
                    <a:ext uri="{A12FA001-AC4F-418D-AE19-62706E023703}">
                      <ahyp:hlinkClr xmlns:ahyp="http://schemas.microsoft.com/office/drawing/2018/hyperlinkcolor" val="tx"/>
                    </a:ext>
                  </a:extLst>
                </a:hlinkClick>
              </a:rPr>
              <a:t>learn/</a:t>
            </a:r>
            <a:r>
              <a:rPr lang="en" sz="1750" b="1" u="sng" dirty="0">
                <a:solidFill>
                  <a:schemeClr val="dk2"/>
                </a:solidFill>
                <a:highlight>
                  <a:schemeClr val="lt1"/>
                </a:highlight>
                <a:latin typeface="Arial"/>
                <a:ea typeface="Arial"/>
                <a:cs typeface="Arial"/>
                <a:sym typeface="Arial"/>
                <a:hlinkClick r:id="rId3">
                  <a:extLst>
                    <a:ext uri="{A12FA001-AC4F-418D-AE19-62706E023703}">
                      <ahyp:hlinkClr xmlns:ahyp="http://schemas.microsoft.com/office/drawing/2018/hyperlinkcolor" val="tx"/>
                    </a:ext>
                  </a:extLst>
                </a:hlinkClick>
              </a:rPr>
              <a:t>emancipation-day-ozarks</a:t>
            </a:r>
            <a:endParaRPr sz="1750" b="1" dirty="0">
              <a:solidFill>
                <a:schemeClr val="dk2"/>
              </a:solidFill>
              <a:highlight>
                <a:schemeClr val="lt1"/>
              </a:highlight>
              <a:latin typeface="Oswald"/>
              <a:ea typeface="Oswald"/>
              <a:cs typeface="Oswald"/>
              <a:sym typeface="Oswald"/>
            </a:endParaRPr>
          </a:p>
          <a:p>
            <a:pPr marL="457200" lvl="0" indent="0" algn="l" rtl="0">
              <a:lnSpc>
                <a:spcPct val="100000"/>
              </a:lnSpc>
              <a:spcBef>
                <a:spcPts val="0"/>
              </a:spcBef>
              <a:spcAft>
                <a:spcPts val="0"/>
              </a:spcAft>
              <a:buSzPts val="5400"/>
              <a:buNone/>
            </a:pPr>
            <a:endParaRPr sz="1800" b="1" dirty="0">
              <a:solidFill>
                <a:schemeClr val="dk2"/>
              </a:solidFill>
              <a:highlight>
                <a:schemeClr val="lt1"/>
              </a:highlight>
              <a:latin typeface="Oswald"/>
              <a:ea typeface="Oswald"/>
              <a:cs typeface="Oswald"/>
              <a:sym typeface="Oswald"/>
            </a:endParaRPr>
          </a:p>
          <a:p>
            <a:pPr marL="457200" lvl="0" indent="-342900" algn="l" rtl="0">
              <a:lnSpc>
                <a:spcPct val="100000"/>
              </a:lnSpc>
              <a:spcBef>
                <a:spcPts val="0"/>
              </a:spcBef>
              <a:spcAft>
                <a:spcPts val="0"/>
              </a:spcAft>
              <a:buClr>
                <a:schemeClr val="dk2"/>
              </a:buClr>
              <a:buSzPts val="1800"/>
              <a:buFont typeface="Oswald"/>
              <a:buAutoNum type="arabicPeriod"/>
            </a:pPr>
            <a:r>
              <a:rPr lang="en" sz="1800" b="1" dirty="0">
                <a:solidFill>
                  <a:schemeClr val="dk2"/>
                </a:solidFill>
                <a:highlight>
                  <a:schemeClr val="lt1"/>
                </a:highlight>
                <a:latin typeface="Oswald"/>
                <a:ea typeface="Oswald"/>
                <a:cs typeface="Oswald"/>
                <a:sym typeface="Oswald"/>
              </a:rPr>
              <a:t>Choose 5 places in Missouri to </a:t>
            </a:r>
            <a:r>
              <a:rPr lang="en" sz="1750" b="1" dirty="0">
                <a:solidFill>
                  <a:schemeClr val="dk2"/>
                </a:solidFill>
                <a:highlight>
                  <a:schemeClr val="lt1"/>
                </a:highlight>
                <a:latin typeface="Oswald"/>
                <a:ea typeface="Oswald"/>
                <a:cs typeface="Oswald"/>
                <a:sym typeface="Oswald"/>
              </a:rPr>
              <a:t>investigate</a:t>
            </a:r>
            <a:r>
              <a:rPr lang="en" sz="1800" b="1" dirty="0">
                <a:solidFill>
                  <a:schemeClr val="dk2"/>
                </a:solidFill>
                <a:highlight>
                  <a:schemeClr val="lt1"/>
                </a:highlight>
                <a:latin typeface="Oswald"/>
                <a:ea typeface="Oswald"/>
                <a:cs typeface="Oswald"/>
                <a:sym typeface="Oswald"/>
              </a:rPr>
              <a:t> how and when emancipation was celebrated there.</a:t>
            </a:r>
            <a:endParaRPr sz="1800" b="1" dirty="0">
              <a:solidFill>
                <a:schemeClr val="dk2"/>
              </a:solidFill>
              <a:highlight>
                <a:schemeClr val="lt1"/>
              </a:highlight>
              <a:latin typeface="Oswald"/>
              <a:ea typeface="Oswald"/>
              <a:cs typeface="Oswald"/>
              <a:sym typeface="Oswald"/>
            </a:endParaRPr>
          </a:p>
        </p:txBody>
      </p:sp>
      <p:sp>
        <p:nvSpPr>
          <p:cNvPr id="182" name="Google Shape;182;p14">
            <a:extLst>
              <a:ext uri="{C183D7F6-B498-43B3-948B-1728B52AA6E4}">
                <adec:decorative xmlns:adec="http://schemas.microsoft.com/office/drawing/2017/decorative" val="1"/>
              </a:ext>
            </a:extLst>
          </p:cNvPr>
          <p:cNvSpPr txBox="1"/>
          <p:nvPr/>
        </p:nvSpPr>
        <p:spPr>
          <a:xfrm>
            <a:off x="240125" y="4620400"/>
            <a:ext cx="58752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endParaRPr sz="2200" b="1"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15">
            <a:hlinkClick r:id="rId3"/>
          </p:cNvPr>
          <p:cNvSpPr txBox="1">
            <a:spLocks noGrp="1"/>
          </p:cNvSpPr>
          <p:nvPr>
            <p:ph type="title"/>
          </p:nvPr>
        </p:nvSpPr>
        <p:spPr>
          <a:xfrm>
            <a:off x="5195525" y="263675"/>
            <a:ext cx="3490800" cy="4090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5400"/>
              <a:buNone/>
            </a:pPr>
            <a:r>
              <a:rPr lang="en" sz="1800" b="1" i="1" dirty="0">
                <a:solidFill>
                  <a:schemeClr val="dk2"/>
                </a:solidFill>
                <a:highlight>
                  <a:schemeClr val="lt1"/>
                </a:highlight>
              </a:rPr>
              <a:t>Did you know?</a:t>
            </a:r>
            <a:endParaRPr sz="1800" b="1" i="1" dirty="0">
              <a:solidFill>
                <a:schemeClr val="dk2"/>
              </a:solidFill>
              <a:highlight>
                <a:schemeClr val="lt1"/>
              </a:highlight>
            </a:endParaRPr>
          </a:p>
          <a:p>
            <a:pPr marL="0" lvl="0" indent="0" algn="ctr" rtl="0">
              <a:lnSpc>
                <a:spcPct val="100000"/>
              </a:lnSpc>
              <a:spcBef>
                <a:spcPts val="0"/>
              </a:spcBef>
              <a:spcAft>
                <a:spcPts val="0"/>
              </a:spcAft>
              <a:buSzPts val="5400"/>
              <a:buNone/>
            </a:pPr>
            <a:r>
              <a:rPr lang="en" sz="1100" dirty="0">
                <a:solidFill>
                  <a:schemeClr val="dk2"/>
                </a:solidFill>
                <a:highlight>
                  <a:schemeClr val="lt1"/>
                </a:highlight>
              </a:rPr>
              <a:t>Facts about Juneteenth and celebrations </a:t>
            </a:r>
            <a:endParaRPr sz="1100" dirty="0">
              <a:solidFill>
                <a:schemeClr val="dk2"/>
              </a:solidFill>
              <a:highlight>
                <a:schemeClr val="lt1"/>
              </a:highlight>
            </a:endParaRPr>
          </a:p>
          <a:p>
            <a:pPr marL="0" lvl="0" indent="0" algn="ctr" rtl="0">
              <a:lnSpc>
                <a:spcPct val="100000"/>
              </a:lnSpc>
              <a:spcBef>
                <a:spcPts val="0"/>
              </a:spcBef>
              <a:spcAft>
                <a:spcPts val="0"/>
              </a:spcAft>
              <a:buSzPts val="5400"/>
              <a:buNone/>
            </a:pPr>
            <a:r>
              <a:rPr lang="en" sz="1100" dirty="0">
                <a:solidFill>
                  <a:schemeClr val="dk2"/>
                </a:solidFill>
                <a:highlight>
                  <a:schemeClr val="lt1"/>
                </a:highlight>
              </a:rPr>
              <a:t>throughout our history</a:t>
            </a:r>
            <a:endParaRPr sz="1100" dirty="0">
              <a:solidFill>
                <a:schemeClr val="dk2"/>
              </a:solidFill>
              <a:highlight>
                <a:schemeClr val="lt1"/>
              </a:highlight>
            </a:endParaRPr>
          </a:p>
          <a:p>
            <a:pPr marL="0" lvl="0" indent="0" algn="ctr" rtl="0">
              <a:lnSpc>
                <a:spcPct val="100000"/>
              </a:lnSpc>
              <a:spcBef>
                <a:spcPts val="0"/>
              </a:spcBef>
              <a:spcAft>
                <a:spcPts val="0"/>
              </a:spcAft>
              <a:buSzPts val="5400"/>
              <a:buNone/>
            </a:pPr>
            <a:endParaRPr sz="1800" dirty="0">
              <a:solidFill>
                <a:schemeClr val="dk2"/>
              </a:solidFill>
              <a:highlight>
                <a:schemeClr val="lt1"/>
              </a:highlight>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a:p>
            <a:pPr marL="0" lvl="0" indent="0" algn="ctr" rtl="0">
              <a:lnSpc>
                <a:spcPct val="100000"/>
              </a:lnSpc>
              <a:spcBef>
                <a:spcPts val="0"/>
              </a:spcBef>
              <a:spcAft>
                <a:spcPts val="0"/>
              </a:spcAft>
              <a:buSzPts val="5400"/>
              <a:buNone/>
            </a:pPr>
            <a:endParaRPr sz="1800" dirty="0">
              <a:solidFill>
                <a:schemeClr val="dk2"/>
              </a:solidFill>
            </a:endParaRPr>
          </a:p>
        </p:txBody>
      </p:sp>
      <p:sp>
        <p:nvSpPr>
          <p:cNvPr id="188" name="Google Shape;188;p15"/>
          <p:cNvSpPr txBox="1"/>
          <p:nvPr/>
        </p:nvSpPr>
        <p:spPr>
          <a:xfrm>
            <a:off x="5052875" y="4403600"/>
            <a:ext cx="377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Use the </a:t>
            </a:r>
            <a:r>
              <a:rPr lang="en" sz="1400" b="0" i="0" u="sng" strike="noStrike" cap="none">
                <a:solidFill>
                  <a:schemeClr val="hlink"/>
                </a:solidFill>
                <a:latin typeface="Arial"/>
                <a:ea typeface="Arial"/>
                <a:cs typeface="Arial"/>
                <a:sym typeface="Arial"/>
                <a:hlinkClick r:id="rId3"/>
              </a:rPr>
              <a:t>“Did you know?”</a:t>
            </a:r>
            <a:r>
              <a:rPr lang="en" sz="1400" b="0" i="0" u="none" strike="noStrike" cap="none">
                <a:solidFill>
                  <a:schemeClr val="lt1"/>
                </a:solidFill>
                <a:latin typeface="Arial"/>
                <a:ea typeface="Arial"/>
                <a:cs typeface="Arial"/>
                <a:sym typeface="Arial"/>
              </a:rPr>
              <a:t> note sheet to sketch out a draft of the flyer or poster you’ll make </a:t>
            </a:r>
            <a:endParaRPr sz="1400" b="0" i="0" u="none" strike="noStrike" cap="none">
              <a:solidFill>
                <a:schemeClr val="lt1"/>
              </a:solidFill>
              <a:latin typeface="Arial"/>
              <a:ea typeface="Arial"/>
              <a:cs typeface="Arial"/>
              <a:sym typeface="Arial"/>
            </a:endParaRPr>
          </a:p>
        </p:txBody>
      </p:sp>
      <p:sp>
        <p:nvSpPr>
          <p:cNvPr id="189" name="Google Shape;189;p15"/>
          <p:cNvSpPr txBox="1"/>
          <p:nvPr/>
        </p:nvSpPr>
        <p:spPr>
          <a:xfrm>
            <a:off x="349625" y="551625"/>
            <a:ext cx="4692900" cy="396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dk2"/>
                </a:solidFill>
                <a:latin typeface="Arial"/>
                <a:ea typeface="Arial"/>
                <a:cs typeface="Arial"/>
                <a:sym typeface="Arial"/>
              </a:rPr>
              <a:t>It’s now time to teach others about what you have learned about Juneteenth. </a:t>
            </a:r>
            <a:r>
              <a:rPr lang="en" sz="1700" b="1" i="0" u="none" strike="noStrike" cap="none">
                <a:solidFill>
                  <a:schemeClr val="dk2"/>
                </a:solidFill>
                <a:latin typeface="Arial"/>
                <a:ea typeface="Arial"/>
                <a:cs typeface="Arial"/>
                <a:sym typeface="Arial"/>
              </a:rPr>
              <a:t> </a:t>
            </a:r>
            <a:endParaRPr sz="17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chemeClr val="dk2"/>
                </a:solidFill>
                <a:latin typeface="Arial"/>
                <a:ea typeface="Arial"/>
                <a:cs typeface="Arial"/>
                <a:sym typeface="Arial"/>
              </a:rPr>
              <a:t>Consider including information:</a:t>
            </a:r>
            <a:endParaRPr sz="1700" b="1" i="0" u="none" strike="noStrike" cap="none">
              <a:solidFill>
                <a:schemeClr val="dk2"/>
              </a:solidFill>
              <a:latin typeface="Arial"/>
              <a:ea typeface="Arial"/>
              <a:cs typeface="Arial"/>
              <a:sym typeface="Arial"/>
            </a:endParaRPr>
          </a:p>
          <a:p>
            <a:pPr marL="457200" marR="0" lvl="0" indent="-336550" algn="l" rtl="0">
              <a:lnSpc>
                <a:spcPct val="100000"/>
              </a:lnSpc>
              <a:spcBef>
                <a:spcPts val="0"/>
              </a:spcBef>
              <a:spcAft>
                <a:spcPts val="0"/>
              </a:spcAft>
              <a:buClr>
                <a:schemeClr val="dk2"/>
              </a:buClr>
              <a:buSzPts val="1700"/>
              <a:buFont typeface="Arial"/>
              <a:buChar char="●"/>
            </a:pPr>
            <a:r>
              <a:rPr lang="en" sz="1700" b="1" i="0" u="none" strike="noStrike" cap="none">
                <a:solidFill>
                  <a:schemeClr val="dk2"/>
                </a:solidFill>
                <a:latin typeface="Arial"/>
                <a:ea typeface="Arial"/>
                <a:cs typeface="Arial"/>
                <a:sym typeface="Arial"/>
              </a:rPr>
              <a:t>that was new to you</a:t>
            </a:r>
            <a:endParaRPr sz="1700" b="1" i="0" u="none" strike="noStrike" cap="none">
              <a:solidFill>
                <a:schemeClr val="dk2"/>
              </a:solidFill>
              <a:latin typeface="Arial"/>
              <a:ea typeface="Arial"/>
              <a:cs typeface="Arial"/>
              <a:sym typeface="Arial"/>
            </a:endParaRPr>
          </a:p>
          <a:p>
            <a:pPr marL="457200" marR="0" lvl="0" indent="-336550" algn="l" rtl="0">
              <a:lnSpc>
                <a:spcPct val="100000"/>
              </a:lnSpc>
              <a:spcBef>
                <a:spcPts val="0"/>
              </a:spcBef>
              <a:spcAft>
                <a:spcPts val="0"/>
              </a:spcAft>
              <a:buClr>
                <a:schemeClr val="dk2"/>
              </a:buClr>
              <a:buSzPts val="1700"/>
              <a:buFont typeface="Arial"/>
              <a:buChar char="●"/>
            </a:pPr>
            <a:r>
              <a:rPr lang="en" sz="1700" b="1" i="0" u="none" strike="noStrike" cap="none">
                <a:solidFill>
                  <a:schemeClr val="dk2"/>
                </a:solidFill>
                <a:latin typeface="Arial"/>
                <a:ea typeface="Arial"/>
                <a:cs typeface="Arial"/>
                <a:sym typeface="Arial"/>
              </a:rPr>
              <a:t>about which you had misconceptions</a:t>
            </a:r>
            <a:endParaRPr sz="1700" b="1" i="0" u="none" strike="noStrike" cap="none">
              <a:solidFill>
                <a:schemeClr val="dk2"/>
              </a:solidFill>
              <a:latin typeface="Arial"/>
              <a:ea typeface="Arial"/>
              <a:cs typeface="Arial"/>
              <a:sym typeface="Arial"/>
            </a:endParaRPr>
          </a:p>
          <a:p>
            <a:pPr marL="457200" marR="0" lvl="0" indent="-336550" algn="l" rtl="0">
              <a:lnSpc>
                <a:spcPct val="100000"/>
              </a:lnSpc>
              <a:spcBef>
                <a:spcPts val="0"/>
              </a:spcBef>
              <a:spcAft>
                <a:spcPts val="0"/>
              </a:spcAft>
              <a:buClr>
                <a:schemeClr val="dk2"/>
              </a:buClr>
              <a:buSzPts val="1700"/>
              <a:buFont typeface="Arial"/>
              <a:buChar char="●"/>
            </a:pPr>
            <a:r>
              <a:rPr lang="en" sz="1700" b="1" i="0" u="none" strike="noStrike" cap="none">
                <a:solidFill>
                  <a:schemeClr val="dk2"/>
                </a:solidFill>
                <a:latin typeface="Arial"/>
                <a:ea typeface="Arial"/>
                <a:cs typeface="Arial"/>
                <a:sym typeface="Arial"/>
              </a:rPr>
              <a:t>linked to pieces of Missouri history</a:t>
            </a:r>
            <a:endParaRPr sz="17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chemeClr val="dk2"/>
                </a:solidFill>
                <a:latin typeface="Arial"/>
                <a:ea typeface="Arial"/>
                <a:cs typeface="Arial"/>
                <a:sym typeface="Arial"/>
              </a:rPr>
              <a:t>Your purpose is to educate others so that they too may understand the history of emancipation acknowledged with the celebration of Juneteenth. </a:t>
            </a:r>
            <a:endParaRPr sz="17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145"/>
        </a:solidFill>
        <a:effectLst/>
      </p:bgPr>
    </p:bg>
    <p:spTree>
      <p:nvGrpSpPr>
        <p:cNvPr id="1" name="Shape 87"/>
        <p:cNvGrpSpPr/>
        <p:nvPr/>
      </p:nvGrpSpPr>
      <p:grpSpPr>
        <a:xfrm>
          <a:off x="0" y="0"/>
          <a:ext cx="0" cy="0"/>
          <a:chOff x="0" y="0"/>
          <a:chExt cx="0" cy="0"/>
        </a:xfrm>
      </p:grpSpPr>
      <p:pic>
        <p:nvPicPr>
          <p:cNvPr id="88" name="Google Shape;88;p2" descr="Background image of two hands in chains, pulling apart to break the chains."/>
          <p:cNvPicPr preferRelativeResize="0"/>
          <p:nvPr/>
        </p:nvPicPr>
        <p:blipFill rotWithShape="1">
          <a:blip r:embed="rId3">
            <a:alphaModFix/>
          </a:blip>
          <a:srcRect/>
          <a:stretch/>
        </p:blipFill>
        <p:spPr>
          <a:xfrm>
            <a:off x="-738499" y="0"/>
            <a:ext cx="10352023" cy="5676900"/>
          </a:xfrm>
          <a:prstGeom prst="rect">
            <a:avLst/>
          </a:prstGeom>
          <a:noFill/>
          <a:ln>
            <a:noFill/>
          </a:ln>
        </p:spPr>
      </p:pic>
      <p:sp>
        <p:nvSpPr>
          <p:cNvPr id="89" name="Google Shape;89;p2"/>
          <p:cNvSpPr txBox="1">
            <a:spLocks noGrp="1"/>
          </p:cNvSpPr>
          <p:nvPr>
            <p:ph type="title"/>
          </p:nvPr>
        </p:nvSpPr>
        <p:spPr>
          <a:xfrm>
            <a:off x="344250" y="1336250"/>
            <a:ext cx="8455500" cy="2355600"/>
          </a:xfrm>
          <a:prstGeom prst="rect">
            <a:avLst/>
          </a:prstGeom>
          <a:solidFill>
            <a:srgbClr val="FFFDF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rmAutofit fontScale="90000"/>
          </a:bodyPr>
          <a:lstStyle/>
          <a:p>
            <a:pPr marL="0" lvl="0" indent="0" algn="ctr" rtl="0">
              <a:spcBef>
                <a:spcPts val="0"/>
              </a:spcBef>
              <a:spcAft>
                <a:spcPts val="0"/>
              </a:spcAft>
              <a:buSzPct val="64435"/>
              <a:buNone/>
            </a:pPr>
            <a:r>
              <a:rPr lang="en" sz="8277">
                <a:highlight>
                  <a:schemeClr val="lt1"/>
                </a:highlight>
              </a:rPr>
              <a:t>January 1, 1863</a:t>
            </a:r>
            <a:endParaRPr sz="8277">
              <a:highlight>
                <a:schemeClr val="lt1"/>
              </a:highlight>
            </a:endParaRPr>
          </a:p>
          <a:p>
            <a:pPr marL="0" lvl="0" indent="0" algn="ctr" rtl="0">
              <a:spcBef>
                <a:spcPts val="0"/>
              </a:spcBef>
              <a:spcAft>
                <a:spcPts val="0"/>
              </a:spcAft>
              <a:buSzPct val="118539"/>
              <a:buNone/>
            </a:pPr>
            <a:r>
              <a:rPr lang="en" sz="4499">
                <a:highlight>
                  <a:schemeClr val="lt1"/>
                </a:highlight>
              </a:rPr>
              <a:t>What do you already know about Emancipation Proclamation</a:t>
            </a:r>
            <a:endParaRPr sz="4499">
              <a:highlight>
                <a:schemeClr val="lt1"/>
              </a:highlight>
            </a:endParaRPr>
          </a:p>
        </p:txBody>
      </p:sp>
      <p:sp>
        <p:nvSpPr>
          <p:cNvPr id="90" name="Google Shape;90;p2"/>
          <p:cNvSpPr txBox="1"/>
          <p:nvPr/>
        </p:nvSpPr>
        <p:spPr>
          <a:xfrm>
            <a:off x="2835250" y="4820400"/>
            <a:ext cx="30057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600"/>
              </a:spcBef>
              <a:spcAft>
                <a:spcPts val="1600"/>
              </a:spcAft>
              <a:buClr>
                <a:srgbClr val="000000"/>
              </a:buClr>
              <a:buSzPts val="900"/>
              <a:buFont typeface="Arial"/>
              <a:buNone/>
            </a:pPr>
            <a:r>
              <a:rPr lang="en" sz="900" b="1" i="0" u="none" strike="noStrike" cap="none">
                <a:solidFill>
                  <a:srgbClr val="000000"/>
                </a:solidFill>
                <a:latin typeface="Arial"/>
                <a:ea typeface="Arial"/>
                <a:cs typeface="Arial"/>
                <a:sym typeface="Arial"/>
              </a:rPr>
              <a:t>CC BY-NC-ND 3.0 DEED</a:t>
            </a:r>
            <a:endParaRPr sz="900" b="1"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6"/>
        </a:solidFill>
        <a:effectLst/>
      </p:bgPr>
    </p:bg>
    <p:spTree>
      <p:nvGrpSpPr>
        <p:cNvPr id="1" name="Shape 94"/>
        <p:cNvGrpSpPr/>
        <p:nvPr/>
      </p:nvGrpSpPr>
      <p:grpSpPr>
        <a:xfrm>
          <a:off x="0" y="0"/>
          <a:ext cx="0" cy="0"/>
          <a:chOff x="0" y="0"/>
          <a:chExt cx="0" cy="0"/>
        </a:xfrm>
      </p:grpSpPr>
      <p:sp>
        <p:nvSpPr>
          <p:cNvPr id="95" name="Google Shape;95;p3"/>
          <p:cNvSpPr txBox="1"/>
          <p:nvPr/>
        </p:nvSpPr>
        <p:spPr>
          <a:xfrm>
            <a:off x="505925" y="4947000"/>
            <a:ext cx="3992700" cy="196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CC BY 3.0 DEED</a:t>
            </a:r>
            <a:endParaRPr sz="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Arial"/>
              <a:ea typeface="Arial"/>
              <a:cs typeface="Arial"/>
              <a:sym typeface="Arial"/>
            </a:endParaRPr>
          </a:p>
        </p:txBody>
      </p:sp>
      <p:sp>
        <p:nvSpPr>
          <p:cNvPr id="97" name="Google Shape;97;p3"/>
          <p:cNvSpPr/>
          <p:nvPr/>
        </p:nvSpPr>
        <p:spPr>
          <a:xfrm flipH="1">
            <a:off x="4269700" y="179625"/>
            <a:ext cx="4926600" cy="4767300"/>
          </a:xfrm>
          <a:prstGeom prst="verticalScroll">
            <a:avLst>
              <a:gd name="adj" fmla="val 12500"/>
            </a:avLst>
          </a:prstGeom>
          <a:solidFill>
            <a:srgbClr val="A519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DF6"/>
                </a:solidFill>
                <a:latin typeface="Playfair Display"/>
                <a:ea typeface="Playfair Display"/>
                <a:cs typeface="Playfair Display"/>
                <a:sym typeface="Playfair Display"/>
              </a:rPr>
              <a:t>"That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a:t>
            </a:r>
            <a:endParaRPr sz="2100" b="0" i="0" u="none" strike="noStrike" cap="none">
              <a:solidFill>
                <a:srgbClr val="FFFDF6"/>
              </a:solidFill>
              <a:latin typeface="Playfair Display"/>
              <a:ea typeface="Playfair Display"/>
              <a:cs typeface="Playfair Display"/>
              <a:sym typeface="Playfair Display"/>
            </a:endParaRPr>
          </a:p>
        </p:txBody>
      </p:sp>
      <p:sp>
        <p:nvSpPr>
          <p:cNvPr id="98" name="Google Shape;98;p3"/>
          <p:cNvSpPr txBox="1"/>
          <p:nvPr/>
        </p:nvSpPr>
        <p:spPr>
          <a:xfrm>
            <a:off x="4117300" y="160525"/>
            <a:ext cx="4269600" cy="63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 sz="2900" b="1" i="0" u="none" strike="noStrike" cap="none">
                <a:solidFill>
                  <a:srgbClr val="008145"/>
                </a:solidFill>
                <a:highlight>
                  <a:srgbClr val="FFFDF6"/>
                </a:highlight>
                <a:latin typeface="Playfair Display"/>
                <a:ea typeface="Playfair Display"/>
                <a:cs typeface="Playfair Display"/>
                <a:sym typeface="Playfair Display"/>
              </a:rPr>
              <a:t>Emancipation</a:t>
            </a:r>
            <a:endParaRPr sz="2900" b="0" i="0" u="none" strike="noStrike" cap="none">
              <a:solidFill>
                <a:srgbClr val="008145"/>
              </a:solidFill>
              <a:highlight>
                <a:srgbClr val="FFFDF6"/>
              </a:highlight>
              <a:latin typeface="Arial"/>
              <a:ea typeface="Arial"/>
              <a:cs typeface="Arial"/>
              <a:sym typeface="Arial"/>
            </a:endParaRPr>
          </a:p>
        </p:txBody>
      </p:sp>
      <p:sp>
        <p:nvSpPr>
          <p:cNvPr id="99" name="Google Shape;99;p3"/>
          <p:cNvSpPr txBox="1"/>
          <p:nvPr/>
        </p:nvSpPr>
        <p:spPr>
          <a:xfrm>
            <a:off x="4684350" y="4402500"/>
            <a:ext cx="4269600" cy="63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22"/>
              <a:buFont typeface="Arial"/>
              <a:buNone/>
            </a:pPr>
            <a:r>
              <a:rPr lang="en" sz="2922" b="1" i="0" u="none" strike="noStrike" cap="none">
                <a:solidFill>
                  <a:srgbClr val="008145"/>
                </a:solidFill>
                <a:highlight>
                  <a:srgbClr val="FFFDF6"/>
                </a:highlight>
                <a:latin typeface="Playfair Display"/>
                <a:ea typeface="Playfair Display"/>
                <a:cs typeface="Playfair Display"/>
                <a:sym typeface="Playfair Display"/>
              </a:rPr>
              <a:t>Proclamation</a:t>
            </a:r>
            <a:endParaRPr sz="100" b="0" i="0" u="none" strike="noStrike" cap="none">
              <a:solidFill>
                <a:srgbClr val="008145"/>
              </a:solidFill>
              <a:highlight>
                <a:srgbClr val="FFFDF6"/>
              </a:highlight>
              <a:latin typeface="Arial"/>
              <a:ea typeface="Arial"/>
              <a:cs typeface="Arial"/>
              <a:sym typeface="Arial"/>
            </a:endParaRPr>
          </a:p>
        </p:txBody>
      </p:sp>
      <p:pic>
        <p:nvPicPr>
          <p:cNvPr id="96" name="Google Shape;96;p3" descr="Cartoon image of the Lincoln Memorial."/>
          <p:cNvPicPr preferRelativeResize="0"/>
          <p:nvPr/>
        </p:nvPicPr>
        <p:blipFill rotWithShape="1">
          <a:blip r:embed="rId3">
            <a:alphaModFix/>
          </a:blip>
          <a:srcRect/>
          <a:stretch/>
        </p:blipFill>
        <p:spPr>
          <a:xfrm>
            <a:off x="15975" y="179700"/>
            <a:ext cx="4849046" cy="4767299"/>
          </a:xfrm>
          <a:prstGeom prst="rect">
            <a:avLst/>
          </a:prstGeom>
          <a:noFill/>
          <a:ln>
            <a:noFill/>
          </a:ln>
        </p:spPr>
      </p:pic>
      <p:sp>
        <p:nvSpPr>
          <p:cNvPr id="2" name="Title 1">
            <a:extLst>
              <a:ext uri="{FF2B5EF4-FFF2-40B4-BE49-F238E27FC236}">
                <a16:creationId xmlns:a16="http://schemas.microsoft.com/office/drawing/2014/main" id="{0BAB35ED-6841-8495-9B42-B262DBD43261}"/>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Emancipation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89775" y="68875"/>
            <a:ext cx="4045200" cy="41748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4200"/>
              <a:buNone/>
            </a:pPr>
            <a:r>
              <a:rPr lang="en">
                <a:highlight>
                  <a:schemeClr val="lt1"/>
                </a:highlight>
              </a:rPr>
              <a:t>Use the note sheet to construct a timeline to help you determine the answer to our </a:t>
            </a:r>
            <a:endParaRPr>
              <a:highlight>
                <a:schemeClr val="lt1"/>
              </a:highlight>
            </a:endParaRPr>
          </a:p>
          <a:p>
            <a:pPr marL="0" lvl="0" indent="0" algn="ctr" rtl="0">
              <a:lnSpc>
                <a:spcPct val="100000"/>
              </a:lnSpc>
              <a:spcBef>
                <a:spcPts val="0"/>
              </a:spcBef>
              <a:spcAft>
                <a:spcPts val="0"/>
              </a:spcAft>
              <a:buSzPts val="4200"/>
              <a:buNone/>
            </a:pPr>
            <a:r>
              <a:rPr lang="en">
                <a:highlight>
                  <a:schemeClr val="lt1"/>
                </a:highlight>
              </a:rPr>
              <a:t>Essential Question:</a:t>
            </a:r>
            <a:r>
              <a:rPr lang="en">
                <a:solidFill>
                  <a:srgbClr val="FFFDF6"/>
                </a:solidFill>
              </a:rPr>
              <a:t>  </a:t>
            </a:r>
            <a:r>
              <a:rPr lang="en">
                <a:solidFill>
                  <a:srgbClr val="FFFDF6"/>
                </a:solidFill>
                <a:highlight>
                  <a:srgbClr val="A5191E"/>
                </a:highlight>
              </a:rPr>
              <a:t> </a:t>
            </a:r>
            <a:endParaRPr>
              <a:solidFill>
                <a:srgbClr val="FFFDF6"/>
              </a:solidFill>
              <a:highlight>
                <a:srgbClr val="A5191E"/>
              </a:highlight>
            </a:endParaRPr>
          </a:p>
        </p:txBody>
      </p:sp>
      <p:sp>
        <p:nvSpPr>
          <p:cNvPr id="105" name="Google Shape;105;p4"/>
          <p:cNvSpPr txBox="1">
            <a:spLocks noGrp="1"/>
          </p:cNvSpPr>
          <p:nvPr>
            <p:ph type="body" idx="2"/>
          </p:nvPr>
        </p:nvSpPr>
        <p:spPr>
          <a:xfrm>
            <a:off x="4960475" y="430900"/>
            <a:ext cx="3837000" cy="3695100"/>
          </a:xfrm>
          <a:prstGeom prst="rect">
            <a:avLst/>
          </a:prstGeom>
          <a:solidFill>
            <a:schemeClr val="lt1"/>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1800"/>
              <a:buNone/>
            </a:pPr>
            <a:r>
              <a:rPr lang="en" sz="3700" b="1" i="1">
                <a:latin typeface="Arial"/>
                <a:ea typeface="Arial"/>
                <a:cs typeface="Arial"/>
                <a:sym typeface="Arial"/>
              </a:rPr>
              <a:t>How is emancipation a historical process more than a historical event?</a:t>
            </a:r>
            <a:endParaRPr sz="4400"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5"/>
          <p:cNvSpPr txBox="1">
            <a:spLocks noGrp="1"/>
          </p:cNvSpPr>
          <p:nvPr>
            <p:ph type="title"/>
          </p:nvPr>
        </p:nvSpPr>
        <p:spPr>
          <a:xfrm>
            <a:off x="1206300" y="526350"/>
            <a:ext cx="6731400" cy="40908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en">
                <a:solidFill>
                  <a:schemeClr val="dk2"/>
                </a:solidFill>
                <a:highlight>
                  <a:schemeClr val="lt1"/>
                </a:highlight>
              </a:rPr>
              <a:t>President Lincoln freed enslaved peoples even before January 1863…</a:t>
            </a:r>
            <a:endParaRPr>
              <a:solidFill>
                <a:schemeClr val="dk2"/>
              </a:solidFill>
              <a:highlight>
                <a:schemeClr val="lt1"/>
              </a:highlight>
            </a:endParaRPr>
          </a:p>
          <a:p>
            <a:pPr marL="0" lvl="0" indent="0" algn="l" rtl="0">
              <a:lnSpc>
                <a:spcPct val="100000"/>
              </a:lnSpc>
              <a:spcBef>
                <a:spcPts val="0"/>
              </a:spcBef>
              <a:spcAft>
                <a:spcPts val="0"/>
              </a:spcAft>
              <a:buSzPct val="300000"/>
              <a:buNone/>
            </a:pPr>
            <a:endParaRPr sz="2000"/>
          </a:p>
          <a:p>
            <a:pPr marL="0" lvl="0" indent="0" algn="ctr" rtl="0">
              <a:lnSpc>
                <a:spcPct val="100000"/>
              </a:lnSpc>
              <a:spcBef>
                <a:spcPts val="0"/>
              </a:spcBef>
              <a:spcAft>
                <a:spcPts val="0"/>
              </a:spcAft>
              <a:buSzPct val="150000"/>
              <a:buNone/>
            </a:pPr>
            <a:r>
              <a:rPr lang="en" sz="4000" b="1">
                <a:solidFill>
                  <a:schemeClr val="dk2"/>
                </a:solidFill>
                <a:highlight>
                  <a:schemeClr val="lt1"/>
                </a:highlight>
              </a:rPr>
              <a:t>Do you know when &amp; where?</a:t>
            </a:r>
            <a:endParaRPr sz="4000" b="1">
              <a:solidFill>
                <a:schemeClr val="dk2"/>
              </a:solidFill>
              <a:highlight>
                <a:schemeClr val="lt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pic>
        <p:nvPicPr>
          <p:cNvPr id="115" name="Google Shape;115;p6" descr="Image of two hands chained together, pulling apart to break the chains."/>
          <p:cNvPicPr preferRelativeResize="0"/>
          <p:nvPr/>
        </p:nvPicPr>
        <p:blipFill rotWithShape="1">
          <a:blip r:embed="rId3">
            <a:alphaModFix/>
          </a:blip>
          <a:srcRect/>
          <a:stretch/>
        </p:blipFill>
        <p:spPr>
          <a:xfrm>
            <a:off x="241750" y="142975"/>
            <a:ext cx="2376427" cy="1303200"/>
          </a:xfrm>
          <a:prstGeom prst="rect">
            <a:avLst/>
          </a:prstGeom>
          <a:noFill/>
          <a:ln>
            <a:noFill/>
          </a:ln>
        </p:spPr>
      </p:pic>
      <p:sp>
        <p:nvSpPr>
          <p:cNvPr id="116" name="Google Shape;116;p6"/>
          <p:cNvSpPr txBox="1">
            <a:spLocks noGrp="1"/>
          </p:cNvSpPr>
          <p:nvPr>
            <p:ph type="title"/>
          </p:nvPr>
        </p:nvSpPr>
        <p:spPr>
          <a:xfrm>
            <a:off x="3127625" y="142975"/>
            <a:ext cx="5489400" cy="1303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5480" dirty="0">
                <a:highlight>
                  <a:schemeClr val="lt1"/>
                </a:highlight>
              </a:rPr>
              <a:t>April 16, 1862</a:t>
            </a:r>
            <a:endParaRPr sz="5480" dirty="0">
              <a:highlight>
                <a:schemeClr val="lt1"/>
              </a:highlight>
            </a:endParaRPr>
          </a:p>
          <a:p>
            <a:pPr marL="0" lvl="0" indent="0" algn="ctr" rtl="0">
              <a:lnSpc>
                <a:spcPct val="100000"/>
              </a:lnSpc>
              <a:spcBef>
                <a:spcPts val="0"/>
              </a:spcBef>
              <a:spcAft>
                <a:spcPts val="0"/>
              </a:spcAft>
              <a:buSzPts val="990"/>
              <a:buNone/>
            </a:pPr>
            <a:r>
              <a:rPr lang="en" sz="2520" dirty="0">
                <a:solidFill>
                  <a:schemeClr val="dk1"/>
                </a:solidFill>
                <a:highlight>
                  <a:schemeClr val="lt1"/>
                </a:highlight>
              </a:rPr>
              <a:t>DC Emancipation Act</a:t>
            </a:r>
            <a:endParaRPr sz="2520" dirty="0">
              <a:solidFill>
                <a:schemeClr val="dk1"/>
              </a:solidFill>
              <a:highlight>
                <a:schemeClr val="lt1"/>
              </a:highlight>
            </a:endParaRPr>
          </a:p>
        </p:txBody>
      </p:sp>
      <p:sp>
        <p:nvSpPr>
          <p:cNvPr id="118" name="Google Shape;118;p6"/>
          <p:cNvSpPr txBox="1"/>
          <p:nvPr/>
        </p:nvSpPr>
        <p:spPr>
          <a:xfrm>
            <a:off x="276150" y="1769075"/>
            <a:ext cx="8591700" cy="27540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2"/>
                </a:solidFill>
                <a:latin typeface="Arial"/>
                <a:ea typeface="Arial"/>
                <a:cs typeface="Arial"/>
                <a:sym typeface="Arial"/>
              </a:rPr>
              <a:t>On April 16, 1862, President Abraham Lincoln signed a bill ending slavery in the District of Columbia. Passage of this law </a:t>
            </a:r>
            <a:r>
              <a:rPr lang="en" sz="2000" b="1" i="1" u="sng" strike="noStrike" cap="none">
                <a:solidFill>
                  <a:schemeClr val="dk2"/>
                </a:solidFill>
                <a:latin typeface="Arial"/>
                <a:ea typeface="Arial"/>
                <a:cs typeface="Arial"/>
                <a:sym typeface="Arial"/>
              </a:rPr>
              <a:t>came nearly nine months before President Lincoln issued his Emancipation Proclamation.</a:t>
            </a:r>
            <a:r>
              <a:rPr lang="en" sz="2000" b="0" i="0" u="none" strike="noStrike" cap="none">
                <a:solidFill>
                  <a:schemeClr val="dk2"/>
                </a:solidFill>
                <a:latin typeface="Arial"/>
                <a:ea typeface="Arial"/>
                <a:cs typeface="Arial"/>
                <a:sym typeface="Arial"/>
              </a:rPr>
              <a:t> </a:t>
            </a: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2"/>
                </a:solidFill>
                <a:latin typeface="Arial"/>
                <a:ea typeface="Arial"/>
                <a:cs typeface="Arial"/>
                <a:sym typeface="Arial"/>
              </a:rPr>
              <a:t>It provided for immediate emancipation, compensation to former owners who were loyal to the Union of up to $300 for each freed slave, voluntary colonization of former slaves to locations outside the United States, and payments of up to $100 for each person choosing emigration.</a:t>
            </a:r>
            <a:endParaRPr sz="2000" b="0" i="0" u="none" strike="noStrike" cap="none">
              <a:solidFill>
                <a:schemeClr val="dk2"/>
              </a:solidFill>
              <a:latin typeface="Playfair Display"/>
              <a:ea typeface="Playfair Display"/>
              <a:cs typeface="Playfair Display"/>
              <a:sym typeface="Playfair Display"/>
            </a:endParaRPr>
          </a:p>
        </p:txBody>
      </p:sp>
      <p:sp>
        <p:nvSpPr>
          <p:cNvPr id="119" name="Google Shape;119;p6"/>
          <p:cNvSpPr txBox="1"/>
          <p:nvPr/>
        </p:nvSpPr>
        <p:spPr>
          <a:xfrm>
            <a:off x="5307250" y="4617825"/>
            <a:ext cx="3782700" cy="42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2"/>
                </a:solidFill>
                <a:latin typeface="Playfair Display"/>
                <a:ea typeface="Playfair Display"/>
                <a:cs typeface="Playfair Display"/>
                <a:sym typeface="Playfair Display"/>
              </a:rPr>
              <a:t>S</a:t>
            </a:r>
            <a:r>
              <a:rPr lang="en" sz="1600" b="0" i="0" u="none" strike="noStrike" cap="none">
                <a:solidFill>
                  <a:schemeClr val="dk2"/>
                </a:solidFill>
                <a:latin typeface="Playfair Display"/>
                <a:ea typeface="Playfair Display"/>
                <a:cs typeface="Playfair Display"/>
                <a:sym typeface="Playfair Display"/>
              </a:rPr>
              <a:t>ource:  </a:t>
            </a:r>
            <a:r>
              <a:rPr lang="en" sz="1600" b="0" i="0" u="sng" strike="noStrike" cap="none">
                <a:solidFill>
                  <a:schemeClr val="dk2"/>
                </a:solid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National Archives Foundation</a:t>
            </a:r>
            <a:endParaRPr sz="1600" b="0" i="0" u="none" strike="noStrike" cap="none">
              <a:solidFill>
                <a:schemeClr val="dk2"/>
              </a:solidFill>
              <a:latin typeface="Playfair Display"/>
              <a:ea typeface="Playfair Display"/>
              <a:cs typeface="Playfair Display"/>
              <a:sym typeface="Playfair Display"/>
            </a:endParaRPr>
          </a:p>
        </p:txBody>
      </p:sp>
      <p:sp>
        <p:nvSpPr>
          <p:cNvPr id="117" name="Google Shape;117;p6"/>
          <p:cNvSpPr txBox="1"/>
          <p:nvPr/>
        </p:nvSpPr>
        <p:spPr>
          <a:xfrm>
            <a:off x="2835250" y="4820400"/>
            <a:ext cx="30057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600"/>
              </a:spcBef>
              <a:spcAft>
                <a:spcPts val="1600"/>
              </a:spcAft>
              <a:buClr>
                <a:srgbClr val="000000"/>
              </a:buClr>
              <a:buSzPts val="900"/>
              <a:buFont typeface="Arial"/>
              <a:buNone/>
            </a:pPr>
            <a:r>
              <a:rPr lang="en" sz="900" b="1" i="0" u="none" strike="noStrike" cap="none">
                <a:solidFill>
                  <a:srgbClr val="000000"/>
                </a:solidFill>
                <a:latin typeface="Arial"/>
                <a:ea typeface="Arial"/>
                <a:cs typeface="Arial"/>
                <a:sym typeface="Arial"/>
              </a:rPr>
              <a:t>CC BY-NC-ND 3.0 DEED</a:t>
            </a:r>
            <a:endParaRPr sz="900" b="1"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7"/>
          <p:cNvSpPr txBox="1">
            <a:spLocks noGrp="1"/>
          </p:cNvSpPr>
          <p:nvPr>
            <p:ph type="title"/>
          </p:nvPr>
        </p:nvSpPr>
        <p:spPr>
          <a:xfrm>
            <a:off x="728850" y="526350"/>
            <a:ext cx="7623000" cy="40908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0000"/>
              <a:buNone/>
            </a:pPr>
            <a:r>
              <a:rPr lang="en">
                <a:solidFill>
                  <a:schemeClr val="dk2"/>
                </a:solidFill>
                <a:highlight>
                  <a:schemeClr val="lt1"/>
                </a:highlight>
              </a:rPr>
              <a:t>The Emancipation Proclamation did not create immediate freedom for all enslaved peoples. </a:t>
            </a:r>
            <a:r>
              <a:rPr lang="en"/>
              <a:t> </a:t>
            </a:r>
            <a:endParaRPr sz="4000" b="1">
              <a:solidFill>
                <a:srgbClr val="CC0000"/>
              </a:solidFill>
            </a:endParaRPr>
          </a:p>
          <a:p>
            <a:pPr marL="0" lvl="0" indent="0" algn="ctr" rtl="0">
              <a:lnSpc>
                <a:spcPct val="100000"/>
              </a:lnSpc>
              <a:spcBef>
                <a:spcPts val="0"/>
              </a:spcBef>
              <a:spcAft>
                <a:spcPts val="0"/>
              </a:spcAft>
              <a:buSzPct val="150000"/>
              <a:buNone/>
            </a:pPr>
            <a:endParaRPr sz="4000" b="1">
              <a:solidFill>
                <a:srgbClr val="CC0000"/>
              </a:solidFill>
            </a:endParaRPr>
          </a:p>
          <a:p>
            <a:pPr marL="0" lvl="0" indent="0" algn="ctr" rtl="0">
              <a:lnSpc>
                <a:spcPct val="100000"/>
              </a:lnSpc>
              <a:spcBef>
                <a:spcPts val="0"/>
              </a:spcBef>
              <a:spcAft>
                <a:spcPts val="0"/>
              </a:spcAft>
              <a:buSzPct val="150000"/>
              <a:buNone/>
            </a:pPr>
            <a:r>
              <a:rPr lang="en" sz="4000" b="1">
                <a:solidFill>
                  <a:schemeClr val="dk2"/>
                </a:solidFill>
                <a:highlight>
                  <a:srgbClr val="FFFDF6"/>
                </a:highlight>
              </a:rPr>
              <a:t>So, why not?  And, what did ?</a:t>
            </a:r>
            <a:endParaRPr sz="4000" b="1">
              <a:solidFill>
                <a:schemeClr val="dk2"/>
              </a:solidFill>
              <a:highlight>
                <a:srgbClr val="FFFDF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8"/>
          <p:cNvSpPr txBox="1">
            <a:spLocks noGrp="1"/>
          </p:cNvSpPr>
          <p:nvPr>
            <p:ph type="title"/>
          </p:nvPr>
        </p:nvSpPr>
        <p:spPr>
          <a:xfrm>
            <a:off x="265500" y="776875"/>
            <a:ext cx="4045200" cy="17862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15000"/>
              </a:lnSpc>
              <a:spcBef>
                <a:spcPts val="0"/>
              </a:spcBef>
              <a:spcAft>
                <a:spcPts val="0"/>
              </a:spcAft>
              <a:buSzPct val="239316"/>
              <a:buNone/>
            </a:pPr>
            <a:r>
              <a:rPr lang="en" sz="1950" b="1">
                <a:highlight>
                  <a:schemeClr val="lt1"/>
                </a:highlight>
                <a:latin typeface="Roboto"/>
                <a:ea typeface="Roboto"/>
                <a:cs typeface="Roboto"/>
                <a:sym typeface="Roboto"/>
              </a:rPr>
              <a:t>It is recommended that the instructor utilize complementary videos to help students understand the meaning and importance of Juneteenth.</a:t>
            </a:r>
            <a:endParaRPr>
              <a:highlight>
                <a:schemeClr val="lt1"/>
              </a:highlight>
            </a:endParaRPr>
          </a:p>
        </p:txBody>
      </p:sp>
      <p:sp>
        <p:nvSpPr>
          <p:cNvPr id="130" name="Google Shape;130;p8"/>
          <p:cNvSpPr txBox="1">
            <a:spLocks noGrp="1"/>
          </p:cNvSpPr>
          <p:nvPr>
            <p:ph type="subTitle" idx="1"/>
          </p:nvPr>
        </p:nvSpPr>
        <p:spPr>
          <a:xfrm>
            <a:off x="265500" y="2616601"/>
            <a:ext cx="4045200" cy="13455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38957"/>
              <a:buNone/>
            </a:pPr>
            <a:r>
              <a:rPr lang="en" sz="1950" b="1">
                <a:solidFill>
                  <a:schemeClr val="dk1"/>
                </a:solidFill>
                <a:highlight>
                  <a:srgbClr val="FFFFFF"/>
                </a:highlight>
                <a:latin typeface="Roboto"/>
                <a:ea typeface="Roboto"/>
                <a:cs typeface="Roboto"/>
                <a:sym typeface="Roboto"/>
              </a:rPr>
              <a:t>One such video can be searched via YouTube: “Henry Louis Gates Jr. on the significance and history of Juneteenth.”</a:t>
            </a:r>
            <a:endParaRPr sz="1950" b="1">
              <a:solidFill>
                <a:schemeClr val="dk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ct val="138957"/>
              <a:buNone/>
            </a:pPr>
            <a:endParaRPr sz="1950" b="1">
              <a:solidFill>
                <a:srgbClr val="0F0F0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ct val="138957"/>
              <a:buNone/>
            </a:pPr>
            <a:r>
              <a:rPr lang="en" sz="1950" b="1" i="1">
                <a:solidFill>
                  <a:schemeClr val="lt1"/>
                </a:solidFill>
                <a:latin typeface="Roboto"/>
                <a:ea typeface="Roboto"/>
                <a:cs typeface="Roboto"/>
                <a:sym typeface="Roboto"/>
              </a:rPr>
              <a:t>Run time is approximately 6.5 minutes.</a:t>
            </a:r>
            <a:endParaRPr sz="1950" b="1" i="1">
              <a:solidFill>
                <a:schemeClr val="lt1"/>
              </a:solidFill>
              <a:latin typeface="Roboto"/>
              <a:ea typeface="Roboto"/>
              <a:cs typeface="Roboto"/>
              <a:sym typeface="Roboto"/>
            </a:endParaRPr>
          </a:p>
        </p:txBody>
      </p:sp>
      <p:pic>
        <p:nvPicPr>
          <p:cNvPr id="131" name="Google Shape;131;p8" descr="Cartoon of a man in a business suit standing in front of the YouTube logo."/>
          <p:cNvPicPr preferRelativeResize="0"/>
          <p:nvPr/>
        </p:nvPicPr>
        <p:blipFill rotWithShape="1">
          <a:blip r:embed="rId3">
            <a:alphaModFix/>
          </a:blip>
          <a:srcRect/>
          <a:stretch/>
        </p:blipFill>
        <p:spPr>
          <a:xfrm>
            <a:off x="4800000" y="606172"/>
            <a:ext cx="4115400" cy="3665819"/>
          </a:xfrm>
          <a:prstGeom prst="rect">
            <a:avLst/>
          </a:prstGeom>
          <a:noFill/>
          <a:ln w="38100" cap="flat" cmpd="sng">
            <a:solidFill>
              <a:srgbClr val="595959"/>
            </a:solidFill>
            <a:prstDash val="solid"/>
            <a:round/>
            <a:headEnd type="none" w="sm" len="sm"/>
            <a:tailEnd type="none" w="sm" len="sm"/>
          </a:ln>
        </p:spPr>
      </p:pic>
      <p:sp>
        <p:nvSpPr>
          <p:cNvPr id="132" name="Google Shape;132;p8"/>
          <p:cNvSpPr txBox="1"/>
          <p:nvPr/>
        </p:nvSpPr>
        <p:spPr>
          <a:xfrm>
            <a:off x="4800000" y="4272000"/>
            <a:ext cx="4115400" cy="196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PxHere CC0 1.0 DEED</a:t>
            </a:r>
            <a:endParaRPr sz="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137" name="Google Shape;137;p9" descr="Image of two hands in chains, pulling apart to break the chains."/>
          <p:cNvPicPr preferRelativeResize="0"/>
          <p:nvPr/>
        </p:nvPicPr>
        <p:blipFill rotWithShape="1">
          <a:blip r:embed="rId3">
            <a:alphaModFix/>
          </a:blip>
          <a:srcRect l="-2330" t="-28790" r="2330" b="28789"/>
          <a:stretch/>
        </p:blipFill>
        <p:spPr>
          <a:xfrm>
            <a:off x="-837911" y="-1298950"/>
            <a:ext cx="10352023" cy="5676900"/>
          </a:xfrm>
          <a:prstGeom prst="rect">
            <a:avLst/>
          </a:prstGeom>
          <a:noFill/>
          <a:ln>
            <a:noFill/>
          </a:ln>
        </p:spPr>
      </p:pic>
      <p:sp>
        <p:nvSpPr>
          <p:cNvPr id="138" name="Google Shape;138;p9"/>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65941"/>
              <a:buNone/>
            </a:pPr>
            <a:r>
              <a:rPr lang="en" sz="8087">
                <a:solidFill>
                  <a:srgbClr val="0F0F0F"/>
                </a:solidFill>
                <a:highlight>
                  <a:schemeClr val="lt1"/>
                </a:highlight>
              </a:rPr>
              <a:t>June 19, 1865</a:t>
            </a:r>
            <a:endParaRPr sz="8087">
              <a:solidFill>
                <a:srgbClr val="0F0F0F"/>
              </a:solidFill>
              <a:highlight>
                <a:schemeClr val="lt1"/>
              </a:highlight>
            </a:endParaRPr>
          </a:p>
          <a:p>
            <a:pPr marL="0" lvl="0" indent="0" algn="ctr" rtl="0">
              <a:lnSpc>
                <a:spcPct val="100000"/>
              </a:lnSpc>
              <a:spcBef>
                <a:spcPts val="0"/>
              </a:spcBef>
              <a:spcAft>
                <a:spcPts val="0"/>
              </a:spcAft>
              <a:buSzPct val="111111"/>
              <a:buNone/>
            </a:pPr>
            <a:r>
              <a:rPr lang="en">
                <a:solidFill>
                  <a:srgbClr val="0F0F0F"/>
                </a:solidFill>
                <a:highlight>
                  <a:schemeClr val="lt1"/>
                </a:highlight>
              </a:rPr>
              <a:t>General Orders, No. 3</a:t>
            </a:r>
            <a:endParaRPr>
              <a:solidFill>
                <a:srgbClr val="0F0F0F"/>
              </a:solidFill>
              <a:highlight>
                <a:schemeClr val="lt1"/>
              </a:highlight>
            </a:endParaRPr>
          </a:p>
        </p:txBody>
      </p:sp>
      <p:sp>
        <p:nvSpPr>
          <p:cNvPr id="139" name="Google Shape;139;p9"/>
          <p:cNvSpPr txBox="1"/>
          <p:nvPr/>
        </p:nvSpPr>
        <p:spPr>
          <a:xfrm>
            <a:off x="2835250" y="4820400"/>
            <a:ext cx="30057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600"/>
              </a:spcBef>
              <a:spcAft>
                <a:spcPts val="1600"/>
              </a:spcAft>
              <a:buClr>
                <a:srgbClr val="000000"/>
              </a:buClr>
              <a:buSzPts val="900"/>
              <a:buFont typeface="Arial"/>
              <a:buNone/>
            </a:pPr>
            <a:r>
              <a:rPr lang="en" sz="900" b="1" i="0" u="none" strike="noStrike" cap="none">
                <a:solidFill>
                  <a:srgbClr val="000000"/>
                </a:solidFill>
                <a:latin typeface="Arial"/>
                <a:ea typeface="Arial"/>
                <a:cs typeface="Arial"/>
                <a:sym typeface="Arial"/>
              </a:rPr>
              <a:t>CC BY-NC-ND 3.0 DEED</a:t>
            </a:r>
            <a:endParaRPr sz="900" b="1"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op">
  <a:themeElements>
    <a:clrScheme name="Pop">
      <a:dk1>
        <a:srgbClr val="008145"/>
      </a:dk1>
      <a:lt1>
        <a:srgbClr val="FFFDF6"/>
      </a:lt1>
      <a:dk2>
        <a:srgbClr val="190709"/>
      </a:dk2>
      <a:lt2>
        <a:srgbClr val="D9D9D9"/>
      </a:lt2>
      <a:accent1>
        <a:srgbClr val="666666"/>
      </a:accent1>
      <a:accent2>
        <a:srgbClr val="483165"/>
      </a:accent2>
      <a:accent3>
        <a:srgbClr val="EB1E95"/>
      </a:accent3>
      <a:accent4>
        <a:srgbClr val="A5191E"/>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1320</Words>
  <Application>Microsoft Office PowerPoint</Application>
  <PresentationFormat>On-screen Show (16:9)</PresentationFormat>
  <Paragraphs>131</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Roboto</vt:lpstr>
      <vt:lpstr>Courier New</vt:lpstr>
      <vt:lpstr>Arial</vt:lpstr>
      <vt:lpstr>Montserrat</vt:lpstr>
      <vt:lpstr>Oswald</vt:lpstr>
      <vt:lpstr>Playfair Display</vt:lpstr>
      <vt:lpstr>Pop</vt:lpstr>
      <vt:lpstr>Juneteenth: A Celebration of the Process of Emancipation</vt:lpstr>
      <vt:lpstr>January 1, 1863 What do you already know about Emancipation Proclamation</vt:lpstr>
      <vt:lpstr>Emancipation</vt:lpstr>
      <vt:lpstr>Use the note sheet to construct a timeline to help you determine the answer to our  Essential Question:   </vt:lpstr>
      <vt:lpstr>President Lincoln freed enslaved peoples even before January 1863…  Do you know when &amp; where?</vt:lpstr>
      <vt:lpstr>April 16, 1862 DC Emancipation Act</vt:lpstr>
      <vt:lpstr>The Emancipation Proclamation did not create immediate freedom for all enslaved peoples.    So, why not?  And, what did ?</vt:lpstr>
      <vt:lpstr>It is recommended that the instructor utilize complementary videos to help students understand the meaning and importance of Juneteenth.</vt:lpstr>
      <vt:lpstr>June 19, 1865 General Orders, No. 3</vt:lpstr>
      <vt:lpstr>Galveston Daily News Article</vt:lpstr>
      <vt:lpstr>Delayed News is Still Good News!</vt:lpstr>
      <vt:lpstr>December 6, 1865 Ratification of the 13th Amendment</vt:lpstr>
      <vt:lpstr>June 19, 2021 Juneteenth--A National Holiday</vt:lpstr>
      <vt:lpstr>Activity:  Explore the origins of Juneteenth in Missouri by visiting: https://shsmo.org/learn/emancipation-day-ozarks  Choose 5 places in Missouri to investigate how and when emancipation was celebrated there.</vt:lpstr>
      <vt:lpstr>Did you know? Facts about Juneteenth and celebrations  throughout our history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Juneteenth: A Celebration of the Process of Emancipation</dc:title>
  <cp:lastModifiedBy>Carwile, Cory</cp:lastModifiedBy>
  <cp:revision>1</cp:revision>
  <dcterms:modified xsi:type="dcterms:W3CDTF">2024-10-04T20:00:45Z</dcterms:modified>
</cp:coreProperties>
</file>