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D_E41A5B8.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7_0.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94" r:id="rId4"/>
    <p:sldId id="259" r:id="rId5"/>
    <p:sldId id="260" r:id="rId6"/>
    <p:sldId id="261" r:id="rId7"/>
    <p:sldId id="301" r:id="rId8"/>
    <p:sldId id="293" r:id="rId9"/>
    <p:sldId id="263" r:id="rId10"/>
    <p:sldId id="295" r:id="rId11"/>
    <p:sldId id="265" r:id="rId12"/>
    <p:sldId id="266" r:id="rId13"/>
    <p:sldId id="299" r:id="rId14"/>
    <p:sldId id="300" r:id="rId15"/>
    <p:sldId id="267" r:id="rId16"/>
    <p:sldId id="268" r:id="rId17"/>
    <p:sldId id="296" r:id="rId18"/>
    <p:sldId id="269" r:id="rId19"/>
    <p:sldId id="270" r:id="rId20"/>
    <p:sldId id="271" r:id="rId21"/>
    <p:sldId id="272" r:id="rId22"/>
    <p:sldId id="273" r:id="rId23"/>
    <p:sldId id="274" r:id="rId24"/>
    <p:sldId id="276" r:id="rId25"/>
    <p:sldId id="275" r:id="rId26"/>
    <p:sldId id="277" r:id="rId27"/>
    <p:sldId id="278" r:id="rId28"/>
    <p:sldId id="279" r:id="rId29"/>
    <p:sldId id="280" r:id="rId30"/>
    <p:sldId id="281" r:id="rId31"/>
    <p:sldId id="282" r:id="rId32"/>
    <p:sldId id="283" r:id="rId33"/>
    <p:sldId id="302" r:id="rId34"/>
    <p:sldId id="285" r:id="rId35"/>
    <p:sldId id="286" r:id="rId36"/>
    <p:sldId id="297" r:id="rId37"/>
    <p:sldId id="287" r:id="rId38"/>
    <p:sldId id="288" r:id="rId39"/>
    <p:sldId id="289" r:id="rId40"/>
    <p:sldId id="290" r:id="rId41"/>
    <p:sldId id="291" r:id="rId42"/>
    <p:sldId id="292" r:id="rId43"/>
  </p:sldIdLst>
  <p:sldSz cx="9144000" cy="6858000" type="screen4x3"/>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A00E9F-F3B8-8D10-9BCB-0BACF414FDF0}" name="Ryan, Samantha" initials="RS" userId="S::ryans@bds.state.mo.us::0acd0134-361c-4a63-9af4-728b908dff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71608" autoAdjust="0"/>
  </p:normalViewPr>
  <p:slideViewPr>
    <p:cSldViewPr>
      <p:cViewPr varScale="1">
        <p:scale>
          <a:sx n="54" d="100"/>
          <a:sy n="54" d="100"/>
        </p:scale>
        <p:origin x="732" y="3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2117"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omments/modernComment_107_0.xml><?xml version="1.0" encoding="utf-8"?>
<p188:cmLst xmlns:a="http://schemas.openxmlformats.org/drawingml/2006/main" xmlns:r="http://schemas.openxmlformats.org/officeDocument/2006/relationships" xmlns:p188="http://schemas.microsoft.com/office/powerpoint/2018/8/main">
  <p188:cm id="{C3F3CF51-D4C7-4FD0-9F44-E47DA03C3D20}" authorId="{1BA00E9F-F3B8-8D10-9BCB-0BACF414FDF0}" created="2024-09-09T14:28:33.094">
    <ac:txMkLst xmlns:ac="http://schemas.microsoft.com/office/drawing/2013/main/command">
      <pc:docMk xmlns:pc="http://schemas.microsoft.com/office/powerpoint/2013/main/command"/>
      <pc:sldMk xmlns:pc="http://schemas.microsoft.com/office/powerpoint/2013/main/command" cId="0" sldId="263"/>
      <ac:spMk id="3" creationId="{00000000-0000-0000-0000-000000000000}"/>
      <ac:txMk cp="303" len="23">
        <ac:context len="430" hash="3289999307"/>
      </ac:txMk>
    </ac:txMkLst>
    <p188:pos x="4739484" y="3689526"/>
    <p188:txBody>
      <a:bodyPr/>
      <a:lstStyle/>
      <a:p>
        <a:r>
          <a:rPr lang="en-US"/>
          <a:t>Need to get new link before posting PP</a:t>
        </a:r>
      </a:p>
    </p188:txBody>
  </p188:cm>
</p188:cmLst>
</file>

<file path=ppt/comments/modernComment_12D_E41A5B8.xml><?xml version="1.0" encoding="utf-8"?>
<p188:cmLst xmlns:a="http://schemas.openxmlformats.org/drawingml/2006/main" xmlns:r="http://schemas.openxmlformats.org/officeDocument/2006/relationships" xmlns:p188="http://schemas.microsoft.com/office/powerpoint/2018/8/main">
  <p188:cm id="{770ECA63-8B95-4C8C-9191-121E83703482}" authorId="{1BA00E9F-F3B8-8D10-9BCB-0BACF414FDF0}" created="2024-09-17T15:54:12.464">
    <ac:deMkLst xmlns:ac="http://schemas.microsoft.com/office/drawing/2013/main/command">
      <pc:docMk xmlns:pc="http://schemas.microsoft.com/office/powerpoint/2013/main/command"/>
      <pc:sldMk xmlns:pc="http://schemas.microsoft.com/office/powerpoint/2013/main/command" cId="239183288" sldId="301"/>
      <ac:spMk id="2" creationId="{00000000-0000-0000-0000-000000000000}"/>
    </ac:deMkLst>
    <p188:txBody>
      <a:bodyPr/>
      <a:lstStyle/>
      <a:p>
        <a:r>
          <a:rPr lang="en-US"/>
          <a:t>Need CAP Letter?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223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Go to your LEA’s home page in IMACS 2.0. Make sure the School Year drop box (found near the top left of the page) is set to </a:t>
            </a:r>
            <a:r>
              <a:t>the 202</a:t>
            </a:r>
            <a:r>
              <a:rPr lang="en-US"/>
              <a:t>3-2024</a:t>
            </a:r>
            <a:r>
              <a:t> </a:t>
            </a:r>
            <a:r>
              <a:rPr dirty="0"/>
              <a:t>school year. Proceed to the correct area to begin this process by clicking on the blue CAP found in the Review Type column. </a:t>
            </a:r>
          </a:p>
          <a:p>
            <a:r>
              <a:rPr dirty="0"/>
              <a:t>Note: You will be able to quickly see how many CAPs or ICAPs your LEA has as well as which side of the process they are on by noting the number found under the Needs Attention From column. The example on the screen shows DESE 0 LEA </a:t>
            </a:r>
            <a:r>
              <a:rPr lang="en-US" dirty="0"/>
              <a:t>8</a:t>
            </a:r>
            <a:r>
              <a:rPr dirty="0"/>
              <a:t> and DESE 0 LEA </a:t>
            </a:r>
            <a:r>
              <a:rPr lang="en-US" dirty="0"/>
              <a:t>7</a:t>
            </a:r>
            <a:r>
              <a:rPr dirty="0"/>
              <a:t>. This means the LEA has </a:t>
            </a:r>
            <a:r>
              <a:rPr lang="en-US" dirty="0"/>
              <a:t>eight</a:t>
            </a:r>
            <a:r>
              <a:rPr dirty="0"/>
              <a:t> ICAPs, and </a:t>
            </a:r>
            <a:r>
              <a:rPr lang="en-US" dirty="0"/>
              <a:t>seven</a:t>
            </a:r>
            <a:r>
              <a:rPr dirty="0"/>
              <a:t> CAPS that should be completed and submitted to DESE.</a:t>
            </a:r>
          </a:p>
        </p:txBody>
      </p:sp>
    </p:spTree>
    <p:extLst>
      <p:ext uri="{BB962C8B-B14F-4D97-AF65-F5344CB8AC3E}">
        <p14:creationId xmlns:p14="http://schemas.microsoft.com/office/powerpoint/2010/main" val="1322808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lang="en-US" dirty="0"/>
              <a:t>Click the blue “CAP” under the Review Type column on the LEA’s Monitoring Module page to load the Cap Summary screen, which displays</a:t>
            </a:r>
            <a:r>
              <a:rPr dirty="0"/>
              <a:t> the indicators that were found out of compliance during the desk review verification. </a:t>
            </a:r>
          </a:p>
          <a:p>
            <a:r>
              <a:rPr dirty="0"/>
              <a:t>The Indicator Number column </a:t>
            </a:r>
            <a:r>
              <a:rPr lang="en-US" dirty="0"/>
              <a:t>shows</a:t>
            </a:r>
            <a:r>
              <a:rPr dirty="0"/>
              <a:t> which indicators were found out of compliance. The Last Updated column will show who last worked on each indicator and when.</a:t>
            </a:r>
            <a:r>
              <a:rPr lang="en-US" dirty="0"/>
              <a:t> The action column at the end will either have a magnifying glass (view only)</a:t>
            </a:r>
            <a:r>
              <a:rPr dirty="0"/>
              <a:t> or a pencil (able to take action). Click on the pencil at the end of the row for the indicator on which you wish to work.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lang="en-US" dirty="0"/>
              <a:t>After </a:t>
            </a:r>
            <a:r>
              <a:rPr dirty="0"/>
              <a:t>navigat</a:t>
            </a:r>
            <a:r>
              <a:rPr lang="en-US" dirty="0"/>
              <a:t>ing</a:t>
            </a:r>
            <a:r>
              <a:rPr dirty="0"/>
              <a:t> to the CAP page for each indicator that requires correction, the first box is the CAP Strategies for Correction. This </a:t>
            </a:r>
            <a:r>
              <a:rPr lang="en-US" dirty="0"/>
              <a:t>page</a:t>
            </a:r>
            <a:r>
              <a:rPr dirty="0"/>
              <a:t> describes </a:t>
            </a:r>
            <a:r>
              <a:rPr lang="en-US" dirty="0"/>
              <a:t>the</a:t>
            </a:r>
            <a:r>
              <a:rPr dirty="0"/>
              <a:t> i</a:t>
            </a:r>
            <a:r>
              <a:rPr lang="en-US" dirty="0"/>
              <a:t>ndicator out of compliance</a:t>
            </a:r>
            <a:r>
              <a:rPr dirty="0"/>
              <a:t>, when the evidence is due, </a:t>
            </a:r>
            <a:r>
              <a:rPr lang="en-US" dirty="0"/>
              <a:t>required strategies for correction</a:t>
            </a:r>
            <a:r>
              <a:rPr dirty="0"/>
              <a:t>, and </a:t>
            </a:r>
            <a:r>
              <a:rPr lang="en-US" dirty="0"/>
              <a:t>required evidence of correction</a:t>
            </a:r>
            <a:r>
              <a:rPr dirty="0"/>
              <a:t> to submit to your Supervisor. </a:t>
            </a:r>
            <a:endParaRPr lang="en-US" dirty="0"/>
          </a:p>
          <a:p>
            <a:endParaRPr lang="en-US" dirty="0"/>
          </a:p>
          <a:p>
            <a:r>
              <a:rPr lang="en-US" dirty="0"/>
              <a:t>Note</a:t>
            </a:r>
            <a:r>
              <a:rPr dirty="0"/>
              <a:t>: </a:t>
            </a:r>
            <a:r>
              <a:rPr lang="en-US" dirty="0"/>
              <a:t>The deadline for the LEA Plans of Correction is October 31.</a:t>
            </a:r>
            <a:r>
              <a:rPr dirty="0"/>
              <a:t> </a:t>
            </a:r>
            <a:r>
              <a:rPr lang="en-US" dirty="0"/>
              <a:t>T</a:t>
            </a:r>
            <a:r>
              <a:rPr dirty="0"/>
              <a:t>he </a:t>
            </a:r>
            <a:r>
              <a:rPr lang="en-US" dirty="0"/>
              <a:t>required timeline for correction shown</a:t>
            </a:r>
            <a:r>
              <a:rPr dirty="0"/>
              <a:t> on this page is the deadline for </a:t>
            </a:r>
            <a:r>
              <a:rPr lang="en-US" dirty="0"/>
              <a:t>submitting </a:t>
            </a:r>
            <a:r>
              <a:rPr dirty="0"/>
              <a:t>the Evidence of Correction, the LEA’s sample </a:t>
            </a:r>
            <a:r>
              <a:rPr lang="en-US" dirty="0"/>
              <a:t>of documents </a:t>
            </a:r>
            <a:r>
              <a:rPr dirty="0"/>
              <a:t>that </a:t>
            </a:r>
            <a:r>
              <a:rPr lang="en-US" dirty="0"/>
              <a:t>demonstrates compliance.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lang="en-US" dirty="0"/>
              <a:t>The Required Strategies for Correction box contains the web address for the Corrective Action Year Guidance and Resources.</a:t>
            </a:r>
          </a:p>
          <a:p>
            <a:endParaRPr dirty="0"/>
          </a:p>
        </p:txBody>
      </p:sp>
    </p:spTree>
    <p:extLst>
      <p:ext uri="{BB962C8B-B14F-4D97-AF65-F5344CB8AC3E}">
        <p14:creationId xmlns:p14="http://schemas.microsoft.com/office/powerpoint/2010/main" val="2751880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endParaRPr dirty="0"/>
          </a:p>
        </p:txBody>
      </p:sp>
    </p:spTree>
    <p:extLst>
      <p:ext uri="{BB962C8B-B14F-4D97-AF65-F5344CB8AC3E}">
        <p14:creationId xmlns:p14="http://schemas.microsoft.com/office/powerpoint/2010/main" val="3166065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lang="en-US" dirty="0"/>
              <a:t>*Updated 2024*</a:t>
            </a:r>
          </a:p>
          <a:p>
            <a:r>
              <a:rPr lang="en-US" dirty="0"/>
              <a:t>An approvable corrective action plan describes the steps needed to achieve compliance with specific indicators. The first and most important step is to review the IMACS reports to determine the root cause of the noncompliance. The Corrective Action Plan also identifies school district personnel responsible for implementing the plan and personnel who have a role in reaching and maintaining compliance. Each Plan for Correction should be compared to the rubric created by DESE to assist LEAs in developing</a:t>
            </a:r>
            <a:r>
              <a:rPr dirty="0"/>
              <a:t> an approvable Plan for Correction. This rubric is posted with the other CAP Year Tiered Monitoring Guidance.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lang="en-US" dirty="0"/>
              <a:t>Type </a:t>
            </a:r>
            <a:r>
              <a:rPr dirty="0"/>
              <a:t>your plan to correct the </a:t>
            </a:r>
            <a:r>
              <a:rPr lang="en-US" dirty="0"/>
              <a:t>noncompliance in</a:t>
            </a:r>
            <a:r>
              <a:rPr lang="en-US" baseline="0" dirty="0"/>
              <a:t> the text box for LEA Planned Activities/Strategies of Correction</a:t>
            </a:r>
            <a:r>
              <a:rPr dirty="0"/>
              <a:t>. </a:t>
            </a:r>
            <a:r>
              <a:rPr lang="en-US" dirty="0"/>
              <a:t>The LEA Plan Timeline Date describes the date Activities/Strategies of Correction will be completed. The quicker your strategies of correction are done in the fall the more time your staff has to use those strategies to produce compliance special education documentation for the sample provided to DESE in March.</a:t>
            </a:r>
          </a:p>
          <a:p>
            <a:r>
              <a:rPr dirty="0"/>
              <a:t>Each indicator found</a:t>
            </a:r>
            <a:r>
              <a:rPr lang="en-US" dirty="0"/>
              <a:t> out</a:t>
            </a:r>
            <a:r>
              <a:rPr dirty="0"/>
              <a:t> of compliance has its own</a:t>
            </a:r>
            <a:r>
              <a:rPr lang="en-US" dirty="0"/>
              <a:t> page and box for the LEA Plan of Correction</a:t>
            </a:r>
            <a:r>
              <a:rPr dirty="0"/>
              <a:t>. Once each indicator has been addressed, the district will save and submit the Plan for Correction for approval. Your special education compliance supervisor will approve and/or discuss revisions to your Plan for Correction</a:t>
            </a:r>
            <a:r>
              <a:rPr lang="en-US" dirty="0"/>
              <a:t> in the next section</a:t>
            </a:r>
            <a:r>
              <a:rPr dirty="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lang="en-US" dirty="0"/>
              <a:t>This</a:t>
            </a:r>
            <a:r>
              <a:rPr lang="en-US" baseline="0" dirty="0"/>
              <a:t> is where y</a:t>
            </a:r>
            <a:r>
              <a:rPr dirty="0"/>
              <a:t>our special education compliance supervisor will approve and/or discuss revisions to your Plan for Correction. </a:t>
            </a:r>
          </a:p>
        </p:txBody>
      </p:sp>
    </p:spTree>
    <p:extLst>
      <p:ext uri="{BB962C8B-B14F-4D97-AF65-F5344CB8AC3E}">
        <p14:creationId xmlns:p14="http://schemas.microsoft.com/office/powerpoint/2010/main" val="3626449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The next activity is to correct individual noncompliance. </a:t>
            </a:r>
          </a:p>
          <a:p>
            <a:r>
              <a:rPr dirty="0"/>
              <a:t>The I-CAP satisfies the Individual Prong for </a:t>
            </a:r>
            <a:r>
              <a:rPr lang="en-US" dirty="0"/>
              <a:t>correcting noncompliance. The Student Non-Compliance Report in IMACS will provide a list of all individual student noncompliance</a:t>
            </a:r>
            <a:r>
              <a:rPr dirty="0"/>
              <a:t> identified. </a:t>
            </a:r>
          </a:p>
          <a:p>
            <a:r>
              <a:rPr dirty="0"/>
              <a:t>Please note that there are some circumstances </a:t>
            </a:r>
            <a:r>
              <a:rPr lang="en-US" dirty="0"/>
              <a:t>require different </a:t>
            </a:r>
            <a:r>
              <a:rPr dirty="0"/>
              <a:t>correction </a:t>
            </a:r>
            <a:r>
              <a:rPr lang="en-US" dirty="0"/>
              <a:t>strategies</a:t>
            </a:r>
            <a:r>
              <a:rPr dirty="0"/>
              <a:t> for individual students. </a:t>
            </a:r>
            <a:r>
              <a:rPr lang="en-US" dirty="0"/>
              <a:t>When a student is no longer enrolled, the I-CAP can be cleared by uploading documentation from the student information system showing the withdrawal date. Contact your supervisor to discuss each situation.</a:t>
            </a:r>
          </a:p>
          <a:p>
            <a:r>
              <a:rPr dirty="0"/>
              <a:t>Correction of all individual </a:t>
            </a:r>
            <a:r>
              <a:rPr lang="en-US" dirty="0"/>
              <a:t>noncompliance</a:t>
            </a:r>
            <a:r>
              <a:rPr dirty="0"/>
              <a:t> is expected no later than December 31.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Go to your LEA’s home page in IMACS 2.0. Make sure the School Year drop box (found near the top left of the page) is set to the 202</a:t>
            </a:r>
            <a:r>
              <a:rPr lang="en-US" dirty="0"/>
              <a:t>3</a:t>
            </a:r>
            <a:r>
              <a:rPr dirty="0"/>
              <a:t>-2</a:t>
            </a:r>
            <a:r>
              <a:rPr lang="en-US" dirty="0"/>
              <a:t>4</a:t>
            </a:r>
            <a:r>
              <a:rPr dirty="0"/>
              <a:t> school year. Proceed to the correct area to begin this process by clicking on the blue ICAP found in the Review Type column. Note: You will be able to quickly see how many CAPs or ICAPs your LEA might have as well as which side of the process they are on by noting the number found under the Needs Attention From column.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After you have clicked the blue ICAP under the Review Type column on the LEA’s Monitoring Module page you will see the ICAP Summary screen which displays the names of individual students and the indicators that were found out of compliance during the review process. </a:t>
            </a:r>
          </a:p>
          <a:p>
            <a:r>
              <a:rPr dirty="0"/>
              <a:t>The Student Name column will tell you which student you are working with. The Indicator Number column will tell you which indicators were found out of compliance. The Required Timeline For Correction column will have the final date that all the evidence is due. The Last Updated column will show who last worked on each indicator. Action is the final column. It will either have a magnifying glass (view only), or a pencil (able to take action). Click on the pencil at the end of the row for the indicator you wish to work 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The top half of the ICAPs page is a </a:t>
            </a:r>
            <a:r>
              <a:rPr lang="en-US" dirty="0"/>
              <a:t>dashboard</a:t>
            </a:r>
            <a:r>
              <a:rPr dirty="0"/>
              <a:t> that displays the name of the student, the indicator that was found out, and 2 important dates – the date it is due and the date it is found in compliance. The evidence needed to correct the individual mistake </a:t>
            </a:r>
            <a:r>
              <a:rPr lang="en-US" dirty="0"/>
              <a:t>is in</a:t>
            </a:r>
            <a:r>
              <a:rPr dirty="0"/>
              <a:t> the ICAPs Comments </a:t>
            </a:r>
            <a:r>
              <a:rPr lang="en-US" dirty="0"/>
              <a:t>box</a:t>
            </a:r>
            <a:r>
              <a:rPr dirty="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The bottom half of the ICAPs page has a space for the LEA to comment and a space to upload the evidence to clear that student’s individual indicator errors</a:t>
            </a:r>
            <a:r>
              <a:rPr lang="en-US" dirty="0"/>
              <a:t>. </a:t>
            </a:r>
            <a:r>
              <a:rPr dirty="0"/>
              <a:t>Click on the blue </a:t>
            </a:r>
            <a:r>
              <a:rPr lang="en-US" dirty="0"/>
              <a:t>triangle</a:t>
            </a:r>
            <a:r>
              <a:rPr dirty="0"/>
              <a:t> (in the red circle) to the right of the ICAP Uploads. It will </a:t>
            </a:r>
            <a:r>
              <a:rPr lang="en-US" dirty="0"/>
              <a:t>open</a:t>
            </a:r>
            <a:r>
              <a:rPr dirty="0"/>
              <a:t> the uploads section. </a:t>
            </a:r>
          </a:p>
          <a:p>
            <a:r>
              <a:rPr dirty="0"/>
              <a:t>Save, but do not click on </a:t>
            </a:r>
            <a:r>
              <a:rPr lang="en-US" dirty="0"/>
              <a:t>Save and Submit to DESE until you have completed uploading</a:t>
            </a:r>
            <a:r>
              <a:rPr dirty="0"/>
              <a:t> evidence of correction for each student with an ICAP.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Under Assignment Uploads use the New Upload option to add evidence of correction. </a:t>
            </a:r>
          </a:p>
          <a:p>
            <a:r>
              <a:rPr dirty="0"/>
              <a:t>Make sure to fill in the name of the document to make easily recognizable. Use a title such as the student's name and the name of the form (Welch RED). Click on browse and find the file on your computer to upload.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Note: IEP teams could address the need for compensatory services at the initial IEP team meeting. If they have documentation that they did these things before we identified noncompliance, we </a:t>
            </a:r>
            <a:r>
              <a:rPr lang="en-US" dirty="0"/>
              <a:t>will</a:t>
            </a:r>
            <a:r>
              <a:rPr dirty="0"/>
              <a:t> accept that documentation to clear the I-CAP.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If one or more of the timelines are found to be “OUT” of compliance, a link for a follow-up timeline collection will appear on the LEA home page of IMACS 2.0. The next several slides will demonstrate the “Initial Evaluation Follow-up Timeline” submission.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There are two options for entering the Follow-Up timeline information now in IMACS 2.0. </a:t>
            </a:r>
          </a:p>
          <a:p>
            <a:r>
              <a:rPr dirty="0"/>
              <a:t>You can either compile you</a:t>
            </a:r>
            <a:r>
              <a:rPr lang="en-US" dirty="0"/>
              <a:t>r</a:t>
            </a:r>
            <a:r>
              <a:rPr dirty="0"/>
              <a:t> data collection on a spreadsheet and import that by clicking on Import Initial Evaluation Data from CSV file (green arrow) or you can enter each student individually by clicking on Add New Initial Evaluation Timelines Review (blue arrow).</a:t>
            </a:r>
            <a:r>
              <a:rPr lang="en-US" dirty="0"/>
              <a:t>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pPr defTabSz="931774">
              <a:defRPr/>
            </a:pPr>
            <a:r>
              <a:rPr lang="en-US" dirty="0"/>
              <a:t>CSV stands for comma separated</a:t>
            </a:r>
            <a:r>
              <a:rPr lang="en-US" baseline="0" dirty="0"/>
              <a:t> values. This type of record uses commas to separate data. </a:t>
            </a:r>
            <a:r>
              <a:rPr lang="en-US" baseline="0"/>
              <a:t>If commas are used within a column (for example in the “reason over 60” column) the file will be corrupted.  </a:t>
            </a:r>
            <a:endParaRPr lang="en-US"/>
          </a:p>
          <a:p>
            <a:r>
              <a:t>As </a:t>
            </a:r>
            <a:r>
              <a:rPr dirty="0"/>
              <a:t>you enter students you do have the option to edit (pencil icon) or delete (red cross) your entry on the right hand side of the main Follow-Up timeline page. The system will allow as many CSV/TXT imports as needed. It will take the file and add the data to the existing with no overwriting of previous information.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4"/>
          </a:xfrm>
          <a:prstGeom prst="rect">
            <a:avLst/>
          </a:prstGeom>
        </p:spPr>
        <p:txBody>
          <a:bodyPr lIns="93177" tIns="46589" rIns="93177" bIns="46589"/>
          <a:lstStyle/>
          <a:p>
            <a:r>
              <a:rPr lang="en-US" dirty="0"/>
              <a:t>The “Corrective Action Plan Year” is when a Local Education Agency (LEA) who have indicators that were found to be out of compliance develop corrective action plans to address the root cause of the noncompliance. </a:t>
            </a:r>
          </a:p>
          <a:p>
            <a:endParaRPr lang="en-US" dirty="0"/>
          </a:p>
          <a:p>
            <a:r>
              <a:rPr lang="en-US" dirty="0"/>
              <a:t>Note that any LEA with 100% compliance as a result of the self-assessment, desk review, and timeline review will not have corrective action plans and will not participate in the tiered monitoring activities during the corrective action plan year.  </a:t>
            </a:r>
          </a:p>
          <a:p>
            <a:endParaRPr lang="en-US" dirty="0"/>
          </a:p>
          <a:p>
            <a:r>
              <a:rPr lang="en-US" dirty="0"/>
              <a:t>Those LEAs with less than 100% compliance will first submit their plans for correction. Then they will submit documentation as evidence that shows individual noncompliance has been corrected. Finally, the LEA must upload five samples of documentation for each indicator that was out of compliance. Note: While all noncompliance must be cleared no later than one calendar year from the Special Education Program Review Report, there are intermediate deadlines to ensure the correction is being implemented.</a:t>
            </a:r>
          </a:p>
        </p:txBody>
      </p:sp>
    </p:spTree>
    <p:extLst>
      <p:ext uri="{BB962C8B-B14F-4D97-AF65-F5344CB8AC3E}">
        <p14:creationId xmlns:p14="http://schemas.microsoft.com/office/powerpoint/2010/main" val="3849890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As you enter students you do have the option to edit (pencil icon) or delete (red cross) your entry on the right hand side of the main Follow-Up timeline page. The system will allow as many CSV/TXT imports as needed. It will take the file and add the data to the existing with no overwriting of previous information.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There are reminders on the student demographic screen reminding you of important dates.</a:t>
            </a:r>
          </a:p>
          <a:p>
            <a:r>
              <a:rPr dirty="0"/>
              <a:t>At the bottom of the screen there are many save options. Save and Stay will keep you on the same page after saving the material. Save and Add Another will save the student you just finished working on and give you a new student demographic screen to begin the next student. Save and Return will save the student you just finished working on and then take you back out to the main timeline page. As you enter students you do have the option to edit (pencil icon) or delete (red cross) your entry on the right hand side of the main Follow-Up timeline page.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If you have entered ANY students in the timeline data collection </a:t>
            </a:r>
            <a:r>
              <a:rPr lang="en-US" dirty="0"/>
              <a:t>section,</a:t>
            </a:r>
            <a:r>
              <a:rPr dirty="0"/>
              <a:t> then you will not have the option to select the Submit with No Students to Report button.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The Corrective Action Plan </a:t>
            </a:r>
            <a:r>
              <a:rPr lang="en-US" dirty="0"/>
              <a:t>address systemic noncompliance and is</a:t>
            </a:r>
            <a:r>
              <a:rPr dirty="0"/>
              <a:t> the first activity started and the last one completed in the year following the self-assessment</a:t>
            </a:r>
            <a:r>
              <a:rPr lang="en-US" dirty="0"/>
              <a:t>. Also know as the LEA plan of correction.</a:t>
            </a:r>
            <a:endParaRPr dirty="0"/>
          </a:p>
        </p:txBody>
      </p:sp>
    </p:spTree>
    <p:extLst>
      <p:ext uri="{BB962C8B-B14F-4D97-AF65-F5344CB8AC3E}">
        <p14:creationId xmlns:p14="http://schemas.microsoft.com/office/powerpoint/2010/main" val="762438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lang="en-US" dirty="0"/>
              <a:t>T</a:t>
            </a:r>
            <a:r>
              <a:rPr dirty="0"/>
              <a:t>he final </a:t>
            </a:r>
            <a:r>
              <a:rPr lang="en-US" dirty="0"/>
              <a:t>activity</a:t>
            </a:r>
            <a:r>
              <a:rPr dirty="0"/>
              <a:t> of the Corrective Action Year process is clearing the systemic noncompliance by providing evidence of correction. This is accomplished by providing up to five samples of documentation that address each </a:t>
            </a:r>
            <a:r>
              <a:rPr lang="en-US" dirty="0"/>
              <a:t>indicator that was identified as noncompliant</a:t>
            </a:r>
            <a:r>
              <a:rPr dirty="0"/>
              <a:t>. </a:t>
            </a:r>
            <a:r>
              <a:rPr lang="en-US" dirty="0"/>
              <a:t>The five samples of documentation cannot include the students identified as non-compliant during the student file review process. This documentation should establish that the district followed its</a:t>
            </a:r>
            <a:r>
              <a:rPr dirty="0"/>
              <a:t> Plan of Correction and must demonstrate that the LEA is currently “IN” compliance with the indicator. The evidence of correction should be uploaded into IMACS and submitted no later than </a:t>
            </a:r>
            <a:r>
              <a:rPr lang="en-US" dirty="0"/>
              <a:t>March</a:t>
            </a:r>
            <a:r>
              <a:rPr dirty="0"/>
              <a:t> 1.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To begin submitting the district’s evidence of correction</a:t>
            </a:r>
            <a:r>
              <a:rPr lang="en-US" dirty="0"/>
              <a:t>, you will need to go to the Tiered Monitoring: CAP Summary page. Before the CAP Strategies for Correction boxes, you will see CAP Uploads. Click on the blue arrow next to the words CAP Uploads. Next you will use the New Upload button. This will pop up a window. </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Fill in the </a:t>
            </a:r>
            <a:r>
              <a:rPr lang="en-US" dirty="0"/>
              <a:t>document's name on the Upload Title line, and then use the browse feature to find the file on your computer. The LEA Comment box is optional but may be used to provide the supervisor with more information about your upload</a:t>
            </a:r>
            <a:r>
              <a:rPr dirty="0"/>
              <a:t>. Click on the Save button after you are done.</a:t>
            </a:r>
          </a:p>
          <a:p>
            <a:r>
              <a:rPr dirty="0"/>
              <a:t>You can choose to upload your samples of correction for a particular indicator separately </a:t>
            </a:r>
            <a:r>
              <a:rPr lang="en-US" dirty="0"/>
              <a:t>by clicking a new upload each time and putting one file into the Upload File location. You</a:t>
            </a:r>
            <a:r>
              <a:rPr dirty="0"/>
              <a:t> can </a:t>
            </a:r>
            <a:r>
              <a:rPr lang="en-US" dirty="0"/>
              <a:t>also </a:t>
            </a:r>
            <a:r>
              <a:rPr dirty="0"/>
              <a:t>combine your </a:t>
            </a:r>
            <a:r>
              <a:rPr lang="en-US" dirty="0"/>
              <a:t>PDF</a:t>
            </a:r>
            <a:r>
              <a:rPr dirty="0"/>
              <a:t> documents into one upload</a:t>
            </a:r>
            <a:r>
              <a:rPr lang="en-US" dirty="0"/>
              <a:t> and browse for that file. After you hit save it would be a great idea to test the upload by trying to open the file uploaded.</a:t>
            </a:r>
            <a:endParaRPr dirty="0"/>
          </a:p>
        </p:txBody>
      </p:sp>
    </p:spTree>
    <p:extLst>
      <p:ext uri="{BB962C8B-B14F-4D97-AF65-F5344CB8AC3E}">
        <p14:creationId xmlns:p14="http://schemas.microsoft.com/office/powerpoint/2010/main" val="1089309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Once the documentation showing evidence of correction has been uploaded into IMACS, the LEA must complete the FINAL STEPS </a:t>
            </a:r>
            <a:r>
              <a:rPr lang="en-US" dirty="0"/>
              <a:t>to</a:t>
            </a:r>
            <a:r>
              <a:rPr dirty="0"/>
              <a:t> clear the identified noncompliance. The </a:t>
            </a:r>
            <a:r>
              <a:rPr lang="en-US" dirty="0"/>
              <a:t>LEA completes the final steps in IMACS to document the dates and outcomes</a:t>
            </a:r>
            <a:r>
              <a:rPr dirty="0"/>
              <a:t> of the planned activities </a:t>
            </a:r>
            <a:r>
              <a:rPr lang="en-US" dirty="0"/>
              <a:t>to correct</a:t>
            </a:r>
            <a:r>
              <a:rPr dirty="0"/>
              <a:t> noncompliance. </a:t>
            </a:r>
          </a:p>
          <a:p>
            <a:r>
              <a:rPr dirty="0"/>
              <a:t>Complete the Activities of Correction box using the Activities of Correction rubric</a:t>
            </a:r>
            <a:r>
              <a:rPr lang="en-US" dirty="0"/>
              <a:t> </a:t>
            </a:r>
            <a:r>
              <a:rPr lang="da-DK" dirty="0"/>
              <a:t>at https://dese.mo.gov/media/pdf/evidence-correction-rubric</a:t>
            </a:r>
          </a:p>
          <a:p>
            <a:endParaRPr lang="en-US" dirty="0"/>
          </a:p>
          <a:p>
            <a:r>
              <a:rPr dirty="0"/>
              <a:t>The Activity Completion Date is the date that the </a:t>
            </a:r>
            <a:r>
              <a:rPr lang="en-US" dirty="0"/>
              <a:t>LEA Planned Activities/ Strategies of Correction were</a:t>
            </a:r>
            <a:r>
              <a:rPr dirty="0"/>
              <a:t> completed.</a:t>
            </a:r>
          </a:p>
          <a:p>
            <a:r>
              <a:rPr dirty="0"/>
              <a:t>The Date Evidence of Correction Submitted is the date you submit </a:t>
            </a:r>
            <a:r>
              <a:rPr lang="en-US" dirty="0"/>
              <a:t>uploads of evidence</a:t>
            </a:r>
            <a:r>
              <a:rPr dirty="0"/>
              <a:t> to DESE. LEA Comment is optional.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An approvable </a:t>
            </a:r>
            <a:r>
              <a:rPr lang="en-US" dirty="0"/>
              <a:t>LEA E</a:t>
            </a:r>
            <a:r>
              <a:rPr dirty="0"/>
              <a:t>vidence of </a:t>
            </a:r>
            <a:r>
              <a:rPr lang="en-US" dirty="0"/>
              <a:t>C</a:t>
            </a:r>
            <a:r>
              <a:rPr dirty="0"/>
              <a:t>orrection describes the </a:t>
            </a:r>
            <a:r>
              <a:rPr lang="en-US" dirty="0"/>
              <a:t>Activities</a:t>
            </a:r>
            <a:r>
              <a:rPr dirty="0"/>
              <a:t> </a:t>
            </a:r>
            <a:r>
              <a:rPr lang="en-US" dirty="0"/>
              <a:t>of Correction </a:t>
            </a:r>
            <a:r>
              <a:rPr dirty="0"/>
              <a:t>that were followed to become in compliance with specific indicators. It is the conclusion of the Corrective Action Plan and should touch upon the training or changes that the district put in place to stop the noncompliance from occurring again. It identifies the personnel responsible for implementing the plan as well as </a:t>
            </a:r>
            <a:r>
              <a:rPr lang="en-US" dirty="0"/>
              <a:t>the </a:t>
            </a:r>
            <a:r>
              <a:rPr dirty="0"/>
              <a:t>personnel who have had a role in reaching and maintaining compliance. This rubric is posted with the other CAP Year Tiered Monitoring Guidance on the DESE SPED Compliance pages at</a:t>
            </a:r>
            <a:r>
              <a:rPr lang="en-US" dirty="0"/>
              <a:t> https://dese.mo.gov/media/pdf/evidence-correction-rubric</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Please note the compliance supervisors and compliance consultants are ready, willing, and able to assist LEAs in correcting identified noncompliance. However, if an LEA is unwilling or unable to correct the identified noncompliance, sanctions may be required.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When IMACS 2.0 opens to the districts after the Self-Assessments have been finalized, one of the first things to do is review the reports to see the results.</a:t>
            </a:r>
          </a:p>
          <a:p>
            <a:r>
              <a:rPr dirty="0"/>
              <a:t>First</a:t>
            </a:r>
            <a:r>
              <a:rPr lang="en-US" dirty="0"/>
              <a:t>, make sure that the school year is set to 2023-2024 (the school year in which</a:t>
            </a:r>
            <a:r>
              <a:rPr dirty="0"/>
              <a:t> the self-assessment was completed) on the district’s home page, and then click on search. When the Assignment List populates, click on Monitoring Module</a:t>
            </a:r>
            <a:r>
              <a:rPr lang="en-US" dirty="0"/>
              <a:t>.</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The RPDC is your first line of defense in regards to issues of compliance. You should have these numbers on speed dial. When you have a question or need an extra set of eyes to help you in this process call your RPDC Compliance Consultant.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This slide shows one of your best resources – the Compliance staff at the Office of Special Education. We encourage you to call or email if you have questions or need assistance.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lang="en-US" dirty="0"/>
              <a:t>Once you reach the Monitoring Module page, scroll down until you see Assignment Reports. Click on the blue triangle (circled in red) to the left of Assignment Reports to open the reports list.</a:t>
            </a:r>
            <a:r>
              <a:rPr lang="en-US" baseline="0" dirty="0"/>
              <a:t> The </a:t>
            </a:r>
            <a:r>
              <a:rPr dirty="0"/>
              <a:t>Special Education Performance Report contains many parts including the letter to the district Superintendent explaining the outcome of the Self Assessment, Corrective Action Plan information, and the Special Education Monitoring Report which lists whether an indicator reviewed was found to be in or out of compliance. </a:t>
            </a:r>
            <a:endParaRPr lang="en-US" dirty="0"/>
          </a:p>
          <a:p>
            <a:endParaRPr lang="en-US" dirty="0"/>
          </a:p>
          <a:p>
            <a:r>
              <a:rPr lang="en-US" dirty="0"/>
              <a:t>The </a:t>
            </a:r>
            <a:r>
              <a:rPr dirty="0"/>
              <a:t>Student File Review Summary breaks down all the answers – yes, no, and NA – and gives the LEA the compliance percentage for each indicator included in the review.</a:t>
            </a:r>
          </a:p>
          <a:p>
            <a:endParaRPr lang="en-US" dirty="0"/>
          </a:p>
          <a:p>
            <a:r>
              <a:rPr lang="en-US" dirty="0"/>
              <a:t>The </a:t>
            </a:r>
            <a:r>
              <a:rPr dirty="0"/>
              <a:t>Individual Student File Review</a:t>
            </a:r>
            <a:r>
              <a:rPr lang="en-US" dirty="0"/>
              <a:t>s</a:t>
            </a:r>
            <a:r>
              <a:rPr dirty="0"/>
              <a:t> report gives the </a:t>
            </a:r>
            <a:r>
              <a:rPr lang="en-US" dirty="0"/>
              <a:t>y</a:t>
            </a:r>
            <a:r>
              <a:rPr dirty="0"/>
              <a:t>es, </a:t>
            </a:r>
            <a:r>
              <a:rPr lang="en-US" dirty="0"/>
              <a:t>n</a:t>
            </a:r>
            <a:r>
              <a:rPr dirty="0"/>
              <a:t>o, and NA for the indicators reviewed for each student. </a:t>
            </a:r>
            <a:endParaRPr lang="en-US" dirty="0"/>
          </a:p>
          <a:p>
            <a:endParaRPr lang="en-US" dirty="0"/>
          </a:p>
          <a:p>
            <a:r>
              <a:rPr lang="en-US" dirty="0"/>
              <a:t>The</a:t>
            </a:r>
            <a:r>
              <a:rPr lang="en-US" baseline="0" dirty="0"/>
              <a:t> </a:t>
            </a:r>
            <a:r>
              <a:rPr dirty="0"/>
              <a:t>Non-Compliance Summary report</a:t>
            </a:r>
            <a:r>
              <a:rPr lang="en-US" dirty="0"/>
              <a:t> only</a:t>
            </a:r>
            <a:r>
              <a:rPr dirty="0"/>
              <a:t> </a:t>
            </a:r>
            <a:r>
              <a:rPr lang="en-US" dirty="0"/>
              <a:t>includes</a:t>
            </a:r>
            <a:r>
              <a:rPr dirty="0"/>
              <a:t> the </a:t>
            </a:r>
            <a:r>
              <a:rPr lang="en-US" dirty="0"/>
              <a:t>indicators out of compliance</a:t>
            </a:r>
            <a:r>
              <a:rPr dirty="0"/>
              <a:t> and the </a:t>
            </a:r>
            <a:r>
              <a:rPr lang="en-US" dirty="0"/>
              <a:t>note that describes why it does not meet compliance. </a:t>
            </a:r>
            <a:endParaRPr lang="en-US" baseline="0" dirty="0"/>
          </a:p>
          <a:p>
            <a:endParaRPr lang="en-US" baseline="0" dirty="0"/>
          </a:p>
          <a:p>
            <a:r>
              <a:rPr lang="en-US" dirty="0"/>
              <a:t>The </a:t>
            </a:r>
            <a:r>
              <a:rPr dirty="0"/>
              <a:t>Initial Evaluation Timeline Summary and C to B Transition Timeline Summary report</a:t>
            </a:r>
            <a:r>
              <a:rPr lang="en-US" dirty="0"/>
              <a:t>s</a:t>
            </a:r>
            <a:r>
              <a:rPr dirty="0"/>
              <a:t> display the results of the timeline reviews and notes that the Supervisors wrote regar</a:t>
            </a:r>
            <a:r>
              <a:rPr lang="en-US" dirty="0"/>
              <a:t>ding</a:t>
            </a:r>
            <a:r>
              <a:rPr dirty="0"/>
              <a:t> any timeline that was determined to be out of compliance.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After reviewing the Special Education Performance Report, each LEA will need to analyze the information and determine the next steps.</a:t>
            </a:r>
            <a:r>
              <a:rPr lang="en-US" dirty="0"/>
              <a:t> </a:t>
            </a:r>
            <a:r>
              <a:rPr dirty="0"/>
              <a:t>If any noncompliance was identified, the LEA will be required to participate in the Corrective Action Plan year steps. The first step</a:t>
            </a:r>
            <a:r>
              <a:rPr lang="en-US" dirty="0"/>
              <a:t> is the</a:t>
            </a:r>
            <a:r>
              <a:rPr dirty="0"/>
              <a:t> Plan for Correction due </a:t>
            </a:r>
            <a:r>
              <a:rPr lang="en-US" dirty="0"/>
              <a:t>by</a:t>
            </a:r>
            <a:r>
              <a:rPr dirty="0"/>
              <a:t> October 31.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Clearing </a:t>
            </a:r>
            <a:r>
              <a:rPr lang="en-US" dirty="0"/>
              <a:t>noncompliance</a:t>
            </a:r>
            <a:r>
              <a:rPr dirty="0"/>
              <a:t> involves two types of correction and evidence. The first is </a:t>
            </a:r>
            <a:r>
              <a:rPr lang="en-US" dirty="0"/>
              <a:t>individual correction, or in our process called an ICAP. During this step, all identified individual student noncompliance must be corrected. The second is systemic correction,</a:t>
            </a:r>
            <a:r>
              <a:rPr dirty="0"/>
              <a:t> or CAP. During this portion</a:t>
            </a:r>
            <a:r>
              <a:rPr lang="en-US" dirty="0"/>
              <a:t>,</a:t>
            </a:r>
            <a:r>
              <a:rPr dirty="0"/>
              <a:t> the LEA must show systemic correction of all identified </a:t>
            </a:r>
            <a:r>
              <a:rPr lang="en-US" dirty="0"/>
              <a:t>noncompliance</a:t>
            </a:r>
            <a:r>
              <a:rPr dirty="0"/>
              <a:t>. </a:t>
            </a:r>
          </a:p>
          <a:p>
            <a:r>
              <a:rPr dirty="0"/>
              <a:t>This method allows each LEA to correct the </a:t>
            </a:r>
            <a:r>
              <a:rPr lang="en-US" dirty="0"/>
              <a:t>student's noncompliance. It also further demonstrates that the noncompliance issue has been corrected district-wide</a:t>
            </a:r>
            <a:r>
              <a:rPr dirty="0"/>
              <a:t>.</a:t>
            </a:r>
          </a:p>
        </p:txBody>
      </p:sp>
    </p:spTree>
    <p:extLst>
      <p:ext uri="{BB962C8B-B14F-4D97-AF65-F5344CB8AC3E}">
        <p14:creationId xmlns:p14="http://schemas.microsoft.com/office/powerpoint/2010/main" val="125165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The Corrective Action Plan </a:t>
            </a:r>
            <a:r>
              <a:rPr lang="en-US" dirty="0"/>
              <a:t>address systemic noncompliance and is</a:t>
            </a:r>
            <a:r>
              <a:rPr dirty="0"/>
              <a:t> the first activity started and the last one completed in the year following the self-assessment</a:t>
            </a:r>
            <a:r>
              <a:rPr lang="en-US" dirty="0"/>
              <a:t>. Also know as the LEA plan of correction.</a:t>
            </a:r>
            <a:endParaRPr dirty="0"/>
          </a:p>
        </p:txBody>
      </p:sp>
    </p:spTree>
    <p:extLst>
      <p:ext uri="{BB962C8B-B14F-4D97-AF65-F5344CB8AC3E}">
        <p14:creationId xmlns:p14="http://schemas.microsoft.com/office/powerpoint/2010/main" val="232935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dirty="0"/>
              <a:t>The first step is to develop the Plan for Correction. For every indicator shown as </a:t>
            </a:r>
            <a:r>
              <a:rPr lang="en-US" dirty="0"/>
              <a:t>out</a:t>
            </a:r>
            <a:r>
              <a:rPr dirty="0"/>
              <a:t> of compliance, the LEA must first develop a corrective action plan that describes the steps that are needed for the district to be in compliance with specific indicators. Each Plan for Correction should be compared to the rubric provided. The plan must give clear statements of</a:t>
            </a:r>
            <a:r>
              <a:rPr lang="en-US" dirty="0"/>
              <a:t> the root cause and</a:t>
            </a:r>
            <a:r>
              <a:rPr dirty="0"/>
              <a:t> strategies to be implemented.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665" y="318007"/>
            <a:ext cx="7867650" cy="69659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45F4598-DF21-49B8-AF83-292FED7FC566}" type="datetime1">
              <a:rPr lang="en-US" smtClean="0"/>
              <a:t>9/19/2024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437A105-FFB8-4F69-8F28-89B2EA905A58}" type="datetime1">
              <a:rPr lang="en-US" smtClean="0"/>
              <a:t>9/19/2024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3AB2FCB-03CF-41BB-877A-7398983C54C4}" type="datetime1">
              <a:rPr lang="en-US" smtClean="0"/>
              <a:t>9/19/2024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80160"/>
            <a:ext cx="533400" cy="228600"/>
          </a:xfrm>
          <a:custGeom>
            <a:avLst/>
            <a:gdLst/>
            <a:ahLst/>
            <a:cxnLst/>
            <a:rect l="l" t="t" r="r" b="b"/>
            <a:pathLst>
              <a:path w="533400" h="228600">
                <a:moveTo>
                  <a:pt x="533400" y="0"/>
                </a:moveTo>
                <a:lnTo>
                  <a:pt x="0" y="0"/>
                </a:lnTo>
                <a:lnTo>
                  <a:pt x="0" y="228600"/>
                </a:lnTo>
                <a:lnTo>
                  <a:pt x="533400" y="228600"/>
                </a:lnTo>
                <a:lnTo>
                  <a:pt x="533400" y="0"/>
                </a:lnTo>
                <a:close/>
              </a:path>
            </a:pathLst>
          </a:custGeom>
          <a:solidFill>
            <a:srgbClr val="3C9733"/>
          </a:solidFill>
        </p:spPr>
        <p:txBody>
          <a:bodyPr wrap="square" lIns="0" tIns="0" rIns="0" bIns="0" rtlCol="0"/>
          <a:lstStyle/>
          <a:p>
            <a:endParaRPr/>
          </a:p>
        </p:txBody>
      </p:sp>
      <p:sp>
        <p:nvSpPr>
          <p:cNvPr id="17" name="bg object 17"/>
          <p:cNvSpPr/>
          <p:nvPr/>
        </p:nvSpPr>
        <p:spPr>
          <a:xfrm>
            <a:off x="591312" y="1280160"/>
            <a:ext cx="8552815" cy="228600"/>
          </a:xfrm>
          <a:custGeom>
            <a:avLst/>
            <a:gdLst/>
            <a:ahLst/>
            <a:cxnLst/>
            <a:rect l="l" t="t" r="r" b="b"/>
            <a:pathLst>
              <a:path w="8552815" h="228600">
                <a:moveTo>
                  <a:pt x="8552688" y="0"/>
                </a:moveTo>
                <a:lnTo>
                  <a:pt x="0" y="0"/>
                </a:lnTo>
                <a:lnTo>
                  <a:pt x="0" y="228600"/>
                </a:lnTo>
                <a:lnTo>
                  <a:pt x="8552688" y="228600"/>
                </a:lnTo>
                <a:lnTo>
                  <a:pt x="8552688" y="0"/>
                </a:lnTo>
                <a:close/>
              </a:path>
            </a:pathLst>
          </a:custGeom>
          <a:solidFill>
            <a:srgbClr val="00337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00829B"/>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4D0D686-E930-467C-9E16-E9DD6532B7D2}" type="datetime1">
              <a:rPr lang="en-US" smtClean="0"/>
              <a:t>9/19/2024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80160"/>
            <a:ext cx="533400" cy="228600"/>
          </a:xfrm>
          <a:custGeom>
            <a:avLst/>
            <a:gdLst/>
            <a:ahLst/>
            <a:cxnLst/>
            <a:rect l="l" t="t" r="r" b="b"/>
            <a:pathLst>
              <a:path w="533400" h="228600">
                <a:moveTo>
                  <a:pt x="533400" y="0"/>
                </a:moveTo>
                <a:lnTo>
                  <a:pt x="0" y="0"/>
                </a:lnTo>
                <a:lnTo>
                  <a:pt x="0" y="228600"/>
                </a:lnTo>
                <a:lnTo>
                  <a:pt x="533400" y="228600"/>
                </a:lnTo>
                <a:lnTo>
                  <a:pt x="533400" y="0"/>
                </a:lnTo>
                <a:close/>
              </a:path>
            </a:pathLst>
          </a:custGeom>
          <a:solidFill>
            <a:srgbClr val="3C9733"/>
          </a:solidFill>
        </p:spPr>
        <p:txBody>
          <a:bodyPr wrap="square" lIns="0" tIns="0" rIns="0" bIns="0" rtlCol="0"/>
          <a:lstStyle/>
          <a:p>
            <a:endParaRPr/>
          </a:p>
        </p:txBody>
      </p:sp>
      <p:sp>
        <p:nvSpPr>
          <p:cNvPr id="17" name="bg object 17"/>
          <p:cNvSpPr/>
          <p:nvPr/>
        </p:nvSpPr>
        <p:spPr>
          <a:xfrm>
            <a:off x="591312" y="1280160"/>
            <a:ext cx="8552815" cy="228600"/>
          </a:xfrm>
          <a:custGeom>
            <a:avLst/>
            <a:gdLst/>
            <a:ahLst/>
            <a:cxnLst/>
            <a:rect l="l" t="t" r="r" b="b"/>
            <a:pathLst>
              <a:path w="8552815" h="228600">
                <a:moveTo>
                  <a:pt x="8552688" y="0"/>
                </a:moveTo>
                <a:lnTo>
                  <a:pt x="0" y="0"/>
                </a:lnTo>
                <a:lnTo>
                  <a:pt x="0" y="228600"/>
                </a:lnTo>
                <a:lnTo>
                  <a:pt x="8552688" y="228600"/>
                </a:lnTo>
                <a:lnTo>
                  <a:pt x="8552688" y="0"/>
                </a:lnTo>
                <a:close/>
              </a:path>
            </a:pathLst>
          </a:custGeom>
          <a:solidFill>
            <a:srgbClr val="00337E"/>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382000" y="5562600"/>
            <a:ext cx="252983" cy="996695"/>
          </a:xfrm>
          <a:prstGeom prst="rect">
            <a:avLst/>
          </a:prstGeom>
        </p:spPr>
      </p:pic>
      <p:pic>
        <p:nvPicPr>
          <p:cNvPr id="19" name="bg object 19"/>
          <p:cNvPicPr/>
          <p:nvPr/>
        </p:nvPicPr>
        <p:blipFill>
          <a:blip r:embed="rId3" cstate="print"/>
          <a:stretch>
            <a:fillRect/>
          </a:stretch>
        </p:blipFill>
        <p:spPr>
          <a:xfrm>
            <a:off x="2340864" y="1828800"/>
            <a:ext cx="4688683" cy="281770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AFCC697-D222-48D5-8CFC-1D7E73538650}" type="datetime1">
              <a:rPr lang="en-US" smtClean="0"/>
              <a:t>9/19/2024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80160"/>
            <a:ext cx="533400" cy="228600"/>
          </a:xfrm>
          <a:custGeom>
            <a:avLst/>
            <a:gdLst/>
            <a:ahLst/>
            <a:cxnLst/>
            <a:rect l="l" t="t" r="r" b="b"/>
            <a:pathLst>
              <a:path w="533400" h="228600">
                <a:moveTo>
                  <a:pt x="533400" y="0"/>
                </a:moveTo>
                <a:lnTo>
                  <a:pt x="0" y="0"/>
                </a:lnTo>
                <a:lnTo>
                  <a:pt x="0" y="228600"/>
                </a:lnTo>
                <a:lnTo>
                  <a:pt x="533400" y="228600"/>
                </a:lnTo>
                <a:lnTo>
                  <a:pt x="533400" y="0"/>
                </a:lnTo>
                <a:close/>
              </a:path>
            </a:pathLst>
          </a:custGeom>
          <a:solidFill>
            <a:srgbClr val="3C9733"/>
          </a:solidFill>
        </p:spPr>
        <p:txBody>
          <a:bodyPr wrap="square" lIns="0" tIns="0" rIns="0" bIns="0" rtlCol="0"/>
          <a:lstStyle/>
          <a:p>
            <a:endParaRPr/>
          </a:p>
        </p:txBody>
      </p:sp>
      <p:sp>
        <p:nvSpPr>
          <p:cNvPr id="17" name="bg object 17"/>
          <p:cNvSpPr/>
          <p:nvPr/>
        </p:nvSpPr>
        <p:spPr>
          <a:xfrm>
            <a:off x="591312" y="1280160"/>
            <a:ext cx="8552815" cy="228600"/>
          </a:xfrm>
          <a:custGeom>
            <a:avLst/>
            <a:gdLst/>
            <a:ahLst/>
            <a:cxnLst/>
            <a:rect l="l" t="t" r="r" b="b"/>
            <a:pathLst>
              <a:path w="8552815" h="228600">
                <a:moveTo>
                  <a:pt x="8552688" y="0"/>
                </a:moveTo>
                <a:lnTo>
                  <a:pt x="0" y="0"/>
                </a:lnTo>
                <a:lnTo>
                  <a:pt x="0" y="228600"/>
                </a:lnTo>
                <a:lnTo>
                  <a:pt x="8552688" y="228600"/>
                </a:lnTo>
                <a:lnTo>
                  <a:pt x="8552688" y="0"/>
                </a:lnTo>
                <a:close/>
              </a:path>
            </a:pathLst>
          </a:custGeom>
          <a:solidFill>
            <a:srgbClr val="00337E"/>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8382000" y="5562600"/>
            <a:ext cx="252983" cy="996695"/>
          </a:xfrm>
          <a:prstGeom prst="rect">
            <a:avLst/>
          </a:prstGeom>
        </p:spPr>
      </p:pic>
      <p:sp>
        <p:nvSpPr>
          <p:cNvPr id="2" name="Holder 2"/>
          <p:cNvSpPr>
            <a:spLocks noGrp="1"/>
          </p:cNvSpPr>
          <p:nvPr>
            <p:ph type="title"/>
          </p:nvPr>
        </p:nvSpPr>
        <p:spPr>
          <a:xfrm>
            <a:off x="638048" y="470407"/>
            <a:ext cx="4574540" cy="696594"/>
          </a:xfrm>
          <a:prstGeom prst="rect">
            <a:avLst/>
          </a:prstGeom>
        </p:spPr>
        <p:txBody>
          <a:bodyPr wrap="square" lIns="0" tIns="0" rIns="0" bIns="0">
            <a:spAutoFit/>
          </a:bodyPr>
          <a:lstStyle>
            <a:lvl1pPr>
              <a:defRPr sz="4400" b="0" i="0">
                <a:solidFill>
                  <a:srgbClr val="00829B"/>
                </a:solidFill>
                <a:latin typeface="Times New Roman"/>
                <a:cs typeface="Times New Roman"/>
              </a:defRPr>
            </a:lvl1pPr>
          </a:lstStyle>
          <a:p>
            <a:endParaRPr/>
          </a:p>
        </p:txBody>
      </p:sp>
      <p:sp>
        <p:nvSpPr>
          <p:cNvPr id="3" name="Holder 3"/>
          <p:cNvSpPr>
            <a:spLocks noGrp="1"/>
          </p:cNvSpPr>
          <p:nvPr>
            <p:ph type="body" idx="1"/>
          </p:nvPr>
        </p:nvSpPr>
        <p:spPr>
          <a:xfrm>
            <a:off x="691515" y="1625600"/>
            <a:ext cx="7853680" cy="2219960"/>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2FA46CFF-0472-45A8-984B-3DA731FC76D7}" type="datetime1">
              <a:rPr lang="en-US" smtClean="0"/>
              <a:t>9/19/2024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dese.mo.gov/media/pdf/corrective-action-plan-rubri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s://dese.mo.gov/media/pdf/corrective-action-plan-rubri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dese.mo.gov/special-education/compliance/tiered-monitoring-imacs-faq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dese.mo.gov/media/pdf/evidence-correction-rubric"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6.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mailto:secompliance@dese.mo.gov" TargetMode="Externa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hyperlink" Target="mailto:civilrights@dese.mo.gov"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2D_E41A5B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7_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dese.mo.gov/media/pdf/corrective-action-plan-rubric"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5971540"/>
          </a:xfrm>
          <a:custGeom>
            <a:avLst/>
            <a:gdLst/>
            <a:ahLst/>
            <a:cxnLst/>
            <a:rect l="l" t="t" r="r" b="b"/>
            <a:pathLst>
              <a:path w="9144000" h="5971540">
                <a:moveTo>
                  <a:pt x="0" y="5971032"/>
                </a:moveTo>
                <a:lnTo>
                  <a:pt x="9144000" y="5971032"/>
                </a:lnTo>
                <a:lnTo>
                  <a:pt x="9144000" y="0"/>
                </a:lnTo>
                <a:lnTo>
                  <a:pt x="0" y="0"/>
                </a:lnTo>
                <a:lnTo>
                  <a:pt x="0" y="5971032"/>
                </a:lnTo>
                <a:close/>
              </a:path>
            </a:pathLst>
          </a:custGeom>
          <a:solidFill>
            <a:srgbClr val="00337E"/>
          </a:solidFill>
        </p:spPr>
        <p:txBody>
          <a:bodyPr wrap="square" lIns="0" tIns="0" rIns="0" bIns="0" rtlCol="0"/>
          <a:lstStyle/>
          <a:p>
            <a:endParaRPr dirty="0">
              <a:latin typeface="+mn-lt"/>
            </a:endParaRPr>
          </a:p>
        </p:txBody>
      </p:sp>
      <p:sp>
        <p:nvSpPr>
          <p:cNvPr id="7" name="object 7"/>
          <p:cNvSpPr txBox="1">
            <a:spLocks noGrp="1"/>
          </p:cNvSpPr>
          <p:nvPr>
            <p:ph type="title"/>
          </p:nvPr>
        </p:nvSpPr>
        <p:spPr>
          <a:xfrm>
            <a:off x="1848770" y="1506791"/>
            <a:ext cx="6971030" cy="1001394"/>
          </a:xfrm>
          <a:prstGeom prst="rect">
            <a:avLst/>
          </a:prstGeom>
        </p:spPr>
        <p:txBody>
          <a:bodyPr vert="horz" wrap="square" lIns="0" tIns="13335" rIns="0" bIns="0" rtlCol="0">
            <a:spAutoFit/>
          </a:bodyPr>
          <a:lstStyle/>
          <a:p>
            <a:pPr marL="1345565" marR="5080" indent="-1333500">
              <a:lnSpc>
                <a:spcPct val="100000"/>
              </a:lnSpc>
              <a:spcBef>
                <a:spcPts val="105"/>
              </a:spcBef>
            </a:pPr>
            <a:r>
              <a:rPr sz="3200" b="1" dirty="0">
                <a:solidFill>
                  <a:srgbClr val="EDEBE0"/>
                </a:solidFill>
                <a:latin typeface="+mj-lt"/>
                <a:cs typeface="Times New Roman"/>
              </a:rPr>
              <a:t>SPECIAL</a:t>
            </a:r>
            <a:r>
              <a:rPr sz="3200" b="1" spc="-200" dirty="0">
                <a:solidFill>
                  <a:srgbClr val="EDEBE0"/>
                </a:solidFill>
                <a:latin typeface="+mj-lt"/>
                <a:cs typeface="Times New Roman"/>
              </a:rPr>
              <a:t> </a:t>
            </a:r>
            <a:r>
              <a:rPr sz="3200" b="1" dirty="0">
                <a:solidFill>
                  <a:srgbClr val="EDEBE0"/>
                </a:solidFill>
                <a:latin typeface="+mj-lt"/>
                <a:cs typeface="Times New Roman"/>
              </a:rPr>
              <a:t>EDUCATION</a:t>
            </a:r>
            <a:r>
              <a:rPr sz="3200" b="1" spc="-150" dirty="0">
                <a:solidFill>
                  <a:srgbClr val="EDEBE0"/>
                </a:solidFill>
                <a:latin typeface="+mj-lt"/>
                <a:cs typeface="Times New Roman"/>
              </a:rPr>
              <a:t> </a:t>
            </a:r>
            <a:r>
              <a:rPr sz="3200" b="1" spc="-10" dirty="0">
                <a:solidFill>
                  <a:srgbClr val="EDEBE0"/>
                </a:solidFill>
                <a:latin typeface="+mj-lt"/>
                <a:cs typeface="Times New Roman"/>
              </a:rPr>
              <a:t>COMPLIANCE </a:t>
            </a:r>
            <a:r>
              <a:rPr sz="3200" b="1" dirty="0">
                <a:solidFill>
                  <a:srgbClr val="EDEBE0"/>
                </a:solidFill>
                <a:latin typeface="+mj-lt"/>
                <a:cs typeface="Times New Roman"/>
              </a:rPr>
              <a:t>TIERED</a:t>
            </a:r>
            <a:r>
              <a:rPr sz="3200" b="1" spc="-35" dirty="0">
                <a:solidFill>
                  <a:srgbClr val="EDEBE0"/>
                </a:solidFill>
                <a:latin typeface="+mj-lt"/>
                <a:cs typeface="Times New Roman"/>
              </a:rPr>
              <a:t> </a:t>
            </a:r>
            <a:r>
              <a:rPr sz="3200" b="1" spc="-10" dirty="0">
                <a:solidFill>
                  <a:srgbClr val="EDEBE0"/>
                </a:solidFill>
                <a:latin typeface="+mj-lt"/>
                <a:cs typeface="Times New Roman"/>
              </a:rPr>
              <a:t>MONITORING</a:t>
            </a:r>
            <a:endParaRPr sz="3200" dirty="0">
              <a:latin typeface="+mj-lt"/>
              <a:cs typeface="Times New Roman"/>
            </a:endParaRPr>
          </a:p>
        </p:txBody>
      </p:sp>
      <p:sp>
        <p:nvSpPr>
          <p:cNvPr id="8" name="object 8"/>
          <p:cNvSpPr txBox="1"/>
          <p:nvPr/>
        </p:nvSpPr>
        <p:spPr>
          <a:xfrm>
            <a:off x="2049783" y="2969625"/>
            <a:ext cx="6569075" cy="1001394"/>
          </a:xfrm>
          <a:prstGeom prst="rect">
            <a:avLst/>
          </a:prstGeom>
        </p:spPr>
        <p:txBody>
          <a:bodyPr vert="horz" wrap="square" lIns="0" tIns="13335" rIns="0" bIns="0" rtlCol="0">
            <a:spAutoFit/>
          </a:bodyPr>
          <a:lstStyle/>
          <a:p>
            <a:pPr marL="954405" marR="5080" indent="-942340">
              <a:lnSpc>
                <a:spcPct val="100000"/>
              </a:lnSpc>
              <a:spcBef>
                <a:spcPts val="105"/>
              </a:spcBef>
            </a:pPr>
            <a:r>
              <a:rPr sz="3200" b="1" dirty="0">
                <a:solidFill>
                  <a:srgbClr val="EDEBE0"/>
                </a:solidFill>
                <a:latin typeface="+mj-lt"/>
                <a:cs typeface="Times New Roman"/>
              </a:rPr>
              <a:t>CORRECTIVE</a:t>
            </a:r>
            <a:r>
              <a:rPr sz="3200" b="1" spc="-135" dirty="0">
                <a:solidFill>
                  <a:srgbClr val="EDEBE0"/>
                </a:solidFill>
                <a:latin typeface="+mj-lt"/>
                <a:cs typeface="Times New Roman"/>
              </a:rPr>
              <a:t> </a:t>
            </a:r>
            <a:r>
              <a:rPr sz="3200" b="1" dirty="0">
                <a:solidFill>
                  <a:srgbClr val="EDEBE0"/>
                </a:solidFill>
                <a:latin typeface="+mj-lt"/>
                <a:cs typeface="Times New Roman"/>
              </a:rPr>
              <a:t>ACTION</a:t>
            </a:r>
            <a:r>
              <a:rPr sz="3200" b="1" spc="-20" dirty="0">
                <a:solidFill>
                  <a:srgbClr val="EDEBE0"/>
                </a:solidFill>
                <a:latin typeface="+mj-lt"/>
                <a:cs typeface="Times New Roman"/>
              </a:rPr>
              <a:t> </a:t>
            </a:r>
            <a:r>
              <a:rPr sz="3200" b="1" dirty="0">
                <a:solidFill>
                  <a:srgbClr val="EDEBE0"/>
                </a:solidFill>
                <a:latin typeface="+mj-lt"/>
                <a:cs typeface="Times New Roman"/>
              </a:rPr>
              <a:t>PLAN</a:t>
            </a:r>
            <a:r>
              <a:rPr sz="3200" b="1" spc="-75" dirty="0">
                <a:solidFill>
                  <a:srgbClr val="EDEBE0"/>
                </a:solidFill>
                <a:latin typeface="+mj-lt"/>
                <a:cs typeface="Times New Roman"/>
              </a:rPr>
              <a:t> </a:t>
            </a:r>
            <a:r>
              <a:rPr sz="3200" b="1" spc="-20" dirty="0">
                <a:solidFill>
                  <a:srgbClr val="EDEBE0"/>
                </a:solidFill>
                <a:latin typeface="+mj-lt"/>
                <a:cs typeface="Times New Roman"/>
              </a:rPr>
              <a:t>YEAR </a:t>
            </a:r>
            <a:r>
              <a:rPr sz="3200" b="1" dirty="0">
                <a:solidFill>
                  <a:srgbClr val="EDEBE0"/>
                </a:solidFill>
                <a:latin typeface="+mj-lt"/>
                <a:cs typeface="Times New Roman"/>
              </a:rPr>
              <a:t>TRAINING</a:t>
            </a:r>
            <a:r>
              <a:rPr sz="3200" b="1" spc="-15" dirty="0">
                <a:solidFill>
                  <a:srgbClr val="EDEBE0"/>
                </a:solidFill>
                <a:latin typeface="+mj-lt"/>
                <a:cs typeface="Times New Roman"/>
              </a:rPr>
              <a:t> </a:t>
            </a:r>
            <a:r>
              <a:rPr sz="3200" b="1" dirty="0">
                <a:solidFill>
                  <a:srgbClr val="EDEBE0"/>
                </a:solidFill>
                <a:latin typeface="+mj-lt"/>
                <a:cs typeface="Times New Roman"/>
              </a:rPr>
              <a:t>&amp;</a:t>
            </a:r>
            <a:r>
              <a:rPr sz="3200" b="1" spc="-10" dirty="0">
                <a:solidFill>
                  <a:srgbClr val="EDEBE0"/>
                </a:solidFill>
                <a:latin typeface="+mj-lt"/>
                <a:cs typeface="Times New Roman"/>
              </a:rPr>
              <a:t> GUIDANCE</a:t>
            </a:r>
            <a:endParaRPr sz="3200" dirty="0">
              <a:latin typeface="+mj-lt"/>
              <a:cs typeface="Times New Roman"/>
            </a:endParaRPr>
          </a:p>
        </p:txBody>
      </p:sp>
      <p:grpSp>
        <p:nvGrpSpPr>
          <p:cNvPr id="3" name="object 3" descr="Timeframe Fall 2024 and the agency presenting the training. Missouri Department of Elementary and Secondary Education."/>
          <p:cNvGrpSpPr/>
          <p:nvPr/>
        </p:nvGrpSpPr>
        <p:grpSpPr>
          <a:xfrm>
            <a:off x="0" y="5971032"/>
            <a:ext cx="9144000" cy="887094"/>
            <a:chOff x="0" y="5971032"/>
            <a:chExt cx="9144000" cy="887094"/>
          </a:xfrm>
        </p:grpSpPr>
        <p:sp>
          <p:nvSpPr>
            <p:cNvPr id="4" name="object 4"/>
            <p:cNvSpPr/>
            <p:nvPr/>
          </p:nvSpPr>
          <p:spPr>
            <a:xfrm>
              <a:off x="0" y="5971032"/>
              <a:ext cx="9144000" cy="887094"/>
            </a:xfrm>
            <a:custGeom>
              <a:avLst/>
              <a:gdLst/>
              <a:ahLst/>
              <a:cxnLst/>
              <a:rect l="l" t="t" r="r" b="b"/>
              <a:pathLst>
                <a:path w="9144000" h="887095">
                  <a:moveTo>
                    <a:pt x="9144000" y="0"/>
                  </a:moveTo>
                  <a:lnTo>
                    <a:pt x="0" y="0"/>
                  </a:lnTo>
                  <a:lnTo>
                    <a:pt x="0" y="886968"/>
                  </a:lnTo>
                  <a:lnTo>
                    <a:pt x="9144000" y="886968"/>
                  </a:lnTo>
                  <a:lnTo>
                    <a:pt x="9144000" y="0"/>
                  </a:lnTo>
                  <a:close/>
                </a:path>
              </a:pathLst>
            </a:custGeom>
            <a:solidFill>
              <a:srgbClr val="FFFFFF"/>
            </a:solidFill>
          </p:spPr>
          <p:txBody>
            <a:bodyPr wrap="square" lIns="0" tIns="0" rIns="0" bIns="0" rtlCol="0"/>
            <a:lstStyle/>
            <a:p>
              <a:endParaRPr>
                <a:latin typeface="+mj-lt"/>
              </a:endParaRPr>
            </a:p>
          </p:txBody>
        </p:sp>
        <p:sp>
          <p:nvSpPr>
            <p:cNvPr id="5" name="object 5"/>
            <p:cNvSpPr/>
            <p:nvPr/>
          </p:nvSpPr>
          <p:spPr>
            <a:xfrm>
              <a:off x="0" y="6053328"/>
              <a:ext cx="2240280" cy="713740"/>
            </a:xfrm>
            <a:custGeom>
              <a:avLst/>
              <a:gdLst/>
              <a:ahLst/>
              <a:cxnLst/>
              <a:rect l="l" t="t" r="r" b="b"/>
              <a:pathLst>
                <a:path w="2240280" h="713740">
                  <a:moveTo>
                    <a:pt x="2240280" y="0"/>
                  </a:moveTo>
                  <a:lnTo>
                    <a:pt x="0" y="0"/>
                  </a:lnTo>
                  <a:lnTo>
                    <a:pt x="0" y="713232"/>
                  </a:lnTo>
                  <a:lnTo>
                    <a:pt x="2240280" y="713232"/>
                  </a:lnTo>
                  <a:lnTo>
                    <a:pt x="2240280" y="0"/>
                  </a:lnTo>
                  <a:close/>
                </a:path>
              </a:pathLst>
            </a:custGeom>
            <a:solidFill>
              <a:srgbClr val="93664A"/>
            </a:solidFill>
          </p:spPr>
          <p:txBody>
            <a:bodyPr wrap="square" lIns="0" tIns="0" rIns="0" bIns="0" rtlCol="0"/>
            <a:lstStyle/>
            <a:p>
              <a:endParaRPr>
                <a:latin typeface="+mj-lt"/>
              </a:endParaRPr>
            </a:p>
          </p:txBody>
        </p:sp>
        <p:sp>
          <p:nvSpPr>
            <p:cNvPr id="6" name="object 6"/>
            <p:cNvSpPr/>
            <p:nvPr/>
          </p:nvSpPr>
          <p:spPr>
            <a:xfrm>
              <a:off x="2359151" y="6044184"/>
              <a:ext cx="6784975" cy="713740"/>
            </a:xfrm>
            <a:custGeom>
              <a:avLst/>
              <a:gdLst/>
              <a:ahLst/>
              <a:cxnLst/>
              <a:rect l="l" t="t" r="r" b="b"/>
              <a:pathLst>
                <a:path w="6784975" h="713740">
                  <a:moveTo>
                    <a:pt x="6784848" y="0"/>
                  </a:moveTo>
                  <a:lnTo>
                    <a:pt x="0" y="0"/>
                  </a:lnTo>
                  <a:lnTo>
                    <a:pt x="0" y="713231"/>
                  </a:lnTo>
                  <a:lnTo>
                    <a:pt x="6784848" y="713231"/>
                  </a:lnTo>
                  <a:lnTo>
                    <a:pt x="6784848" y="0"/>
                  </a:lnTo>
                  <a:close/>
                </a:path>
              </a:pathLst>
            </a:custGeom>
            <a:solidFill>
              <a:schemeClr val="accent3">
                <a:lumMod val="50000"/>
              </a:schemeClr>
            </a:solidFill>
          </p:spPr>
          <p:txBody>
            <a:bodyPr wrap="square" lIns="0" tIns="0" rIns="0" bIns="0" rtlCol="0"/>
            <a:lstStyle/>
            <a:p>
              <a:endParaRPr>
                <a:latin typeface="+mj-lt"/>
              </a:endParaRPr>
            </a:p>
          </p:txBody>
        </p:sp>
      </p:grpSp>
      <p:sp>
        <p:nvSpPr>
          <p:cNvPr id="9" name="object 9"/>
          <p:cNvSpPr txBox="1"/>
          <p:nvPr/>
        </p:nvSpPr>
        <p:spPr>
          <a:xfrm>
            <a:off x="2517139" y="6057709"/>
            <a:ext cx="4949825" cy="683895"/>
          </a:xfrm>
          <a:prstGeom prst="rect">
            <a:avLst/>
          </a:prstGeom>
        </p:spPr>
        <p:txBody>
          <a:bodyPr vert="horz" wrap="square" lIns="0" tIns="12700" rIns="0" bIns="0" rtlCol="0">
            <a:spAutoFit/>
          </a:bodyPr>
          <a:lstStyle/>
          <a:p>
            <a:pPr marL="12700">
              <a:lnSpc>
                <a:spcPts val="2590"/>
              </a:lnSpc>
              <a:spcBef>
                <a:spcPts val="100"/>
              </a:spcBef>
            </a:pPr>
            <a:r>
              <a:rPr sz="2400" dirty="0">
                <a:solidFill>
                  <a:srgbClr val="FFFFFF"/>
                </a:solidFill>
                <a:latin typeface="+mj-lt"/>
                <a:cs typeface="Times New Roman"/>
              </a:rPr>
              <a:t>Missouri</a:t>
            </a:r>
            <a:r>
              <a:rPr sz="2400" spc="-25" dirty="0">
                <a:solidFill>
                  <a:srgbClr val="FFFFFF"/>
                </a:solidFill>
                <a:latin typeface="+mj-lt"/>
                <a:cs typeface="Times New Roman"/>
              </a:rPr>
              <a:t> </a:t>
            </a:r>
            <a:r>
              <a:rPr sz="2400" spc="-10" dirty="0">
                <a:solidFill>
                  <a:srgbClr val="FFFFFF"/>
                </a:solidFill>
                <a:latin typeface="+mj-lt"/>
                <a:cs typeface="Times New Roman"/>
              </a:rPr>
              <a:t>Department</a:t>
            </a:r>
            <a:endParaRPr sz="2400" dirty="0">
              <a:latin typeface="+mj-lt"/>
              <a:cs typeface="Times New Roman"/>
            </a:endParaRPr>
          </a:p>
          <a:p>
            <a:pPr marL="12700">
              <a:lnSpc>
                <a:spcPts val="2590"/>
              </a:lnSpc>
            </a:pPr>
            <a:r>
              <a:rPr sz="2400" dirty="0">
                <a:solidFill>
                  <a:srgbClr val="FFFFFF"/>
                </a:solidFill>
                <a:latin typeface="+mj-lt"/>
                <a:cs typeface="Times New Roman"/>
              </a:rPr>
              <a:t>of</a:t>
            </a:r>
            <a:r>
              <a:rPr sz="2400" spc="-10" dirty="0">
                <a:solidFill>
                  <a:srgbClr val="FFFFFF"/>
                </a:solidFill>
                <a:latin typeface="+mj-lt"/>
                <a:cs typeface="Times New Roman"/>
              </a:rPr>
              <a:t> </a:t>
            </a:r>
            <a:r>
              <a:rPr sz="2400" dirty="0">
                <a:solidFill>
                  <a:srgbClr val="FFFFFF"/>
                </a:solidFill>
                <a:latin typeface="+mj-lt"/>
                <a:cs typeface="Times New Roman"/>
              </a:rPr>
              <a:t>Elementary</a:t>
            </a:r>
            <a:r>
              <a:rPr sz="2400" spc="-45" dirty="0">
                <a:solidFill>
                  <a:srgbClr val="FFFFFF"/>
                </a:solidFill>
                <a:latin typeface="+mj-lt"/>
                <a:cs typeface="Times New Roman"/>
              </a:rPr>
              <a:t> </a:t>
            </a:r>
            <a:r>
              <a:rPr sz="2400" dirty="0">
                <a:solidFill>
                  <a:srgbClr val="FFFFFF"/>
                </a:solidFill>
                <a:latin typeface="+mj-lt"/>
                <a:cs typeface="Times New Roman"/>
              </a:rPr>
              <a:t>and</a:t>
            </a:r>
            <a:r>
              <a:rPr sz="2400" spc="-5" dirty="0">
                <a:solidFill>
                  <a:srgbClr val="FFFFFF"/>
                </a:solidFill>
                <a:latin typeface="+mj-lt"/>
                <a:cs typeface="Times New Roman"/>
              </a:rPr>
              <a:t> </a:t>
            </a:r>
            <a:r>
              <a:rPr sz="2400" dirty="0">
                <a:solidFill>
                  <a:srgbClr val="FFFFFF"/>
                </a:solidFill>
                <a:latin typeface="+mj-lt"/>
                <a:cs typeface="Times New Roman"/>
              </a:rPr>
              <a:t>Secondary</a:t>
            </a:r>
            <a:r>
              <a:rPr sz="2400" spc="-20" dirty="0">
                <a:solidFill>
                  <a:srgbClr val="FFFFFF"/>
                </a:solidFill>
                <a:latin typeface="+mj-lt"/>
                <a:cs typeface="Times New Roman"/>
              </a:rPr>
              <a:t> </a:t>
            </a:r>
            <a:r>
              <a:rPr sz="2400" spc="-10" dirty="0">
                <a:solidFill>
                  <a:srgbClr val="FFFFFF"/>
                </a:solidFill>
                <a:latin typeface="+mj-lt"/>
                <a:cs typeface="Times New Roman"/>
              </a:rPr>
              <a:t>Education</a:t>
            </a:r>
            <a:endParaRPr sz="2400" dirty="0">
              <a:latin typeface="+mj-lt"/>
              <a:cs typeface="Times New Roman"/>
            </a:endParaRPr>
          </a:p>
        </p:txBody>
      </p:sp>
      <p:pic>
        <p:nvPicPr>
          <p:cNvPr id="10" name="object 10">
            <a:extLst>
              <a:ext uri="{C183D7F6-B498-43B3-948B-1728B52AA6E4}">
                <adec:decorative xmlns:adec="http://schemas.microsoft.com/office/drawing/2017/decorative" val="1"/>
              </a:ext>
            </a:extLst>
          </p:cNvPr>
          <p:cNvPicPr/>
          <p:nvPr/>
        </p:nvPicPr>
        <p:blipFill>
          <a:blip r:embed="rId3" cstate="print"/>
          <a:stretch>
            <a:fillRect/>
          </a:stretch>
        </p:blipFill>
        <p:spPr>
          <a:xfrm>
            <a:off x="228600" y="533400"/>
            <a:ext cx="1295399" cy="5108447"/>
          </a:xfrm>
          <a:prstGeom prst="rect">
            <a:avLst/>
          </a:prstGeom>
        </p:spPr>
      </p:pic>
      <p:sp>
        <p:nvSpPr>
          <p:cNvPr id="11" name="object 11">
            <a:extLst>
              <a:ext uri="{C183D7F6-B498-43B3-948B-1728B52AA6E4}">
                <adec:decorative xmlns:adec="http://schemas.microsoft.com/office/drawing/2017/decorative" val="1"/>
              </a:ext>
            </a:extLst>
          </p:cNvPr>
          <p:cNvSpPr txBox="1"/>
          <p:nvPr/>
        </p:nvSpPr>
        <p:spPr>
          <a:xfrm>
            <a:off x="459740" y="6239002"/>
            <a:ext cx="118300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mj-lt"/>
                <a:cs typeface="Times New Roman"/>
              </a:rPr>
              <a:t>Fall</a:t>
            </a:r>
            <a:r>
              <a:rPr sz="2400" spc="-50" dirty="0">
                <a:solidFill>
                  <a:srgbClr val="FFFFFF"/>
                </a:solidFill>
                <a:latin typeface="+mj-lt"/>
                <a:cs typeface="Times New Roman"/>
              </a:rPr>
              <a:t> </a:t>
            </a:r>
            <a:r>
              <a:rPr sz="2400" spc="-20" dirty="0">
                <a:solidFill>
                  <a:srgbClr val="FFFFFF"/>
                </a:solidFill>
                <a:latin typeface="+mj-lt"/>
                <a:cs typeface="Times New Roman"/>
              </a:rPr>
              <a:t>202</a:t>
            </a:r>
            <a:r>
              <a:rPr lang="en-US" sz="2400" spc="-20" dirty="0">
                <a:solidFill>
                  <a:srgbClr val="FFFFFF"/>
                </a:solidFill>
                <a:latin typeface="+mj-lt"/>
                <a:cs typeface="Times New Roman"/>
              </a:rPr>
              <a:t>4</a:t>
            </a:r>
            <a:endParaRPr sz="2400" dirty="0">
              <a:latin typeface="+mj-lt"/>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71504" y="438316"/>
            <a:ext cx="8382000" cy="505267"/>
          </a:xfrm>
          <a:prstGeom prst="rect">
            <a:avLst/>
          </a:prstGeom>
        </p:spPr>
        <p:txBody>
          <a:bodyPr vert="horz" wrap="square" lIns="0" tIns="12700" rIns="0" bIns="0" rtlCol="0">
            <a:spAutoFit/>
          </a:bodyPr>
          <a:lstStyle/>
          <a:p>
            <a:pPr marL="12700" algn="ctr">
              <a:lnSpc>
                <a:spcPct val="100000"/>
              </a:lnSpc>
              <a:spcBef>
                <a:spcPts val="100"/>
              </a:spcBef>
            </a:pPr>
            <a:r>
              <a:rPr sz="3200" dirty="0">
                <a:latin typeface="+mn-lt"/>
              </a:rPr>
              <a:t>Beginning</a:t>
            </a:r>
            <a:r>
              <a:rPr lang="en-US" sz="3200" spc="-50" dirty="0">
                <a:latin typeface="+mn-lt"/>
              </a:rPr>
              <a:t> </a:t>
            </a:r>
            <a:r>
              <a:rPr sz="3200" dirty="0">
                <a:latin typeface="+mn-lt"/>
              </a:rPr>
              <a:t>work</a:t>
            </a:r>
            <a:r>
              <a:rPr sz="3200" spc="-10" dirty="0">
                <a:latin typeface="+mn-lt"/>
              </a:rPr>
              <a:t> </a:t>
            </a:r>
            <a:r>
              <a:rPr sz="3200" dirty="0">
                <a:latin typeface="+mn-lt"/>
              </a:rPr>
              <a:t>on</a:t>
            </a:r>
            <a:r>
              <a:rPr sz="3200" spc="-30" dirty="0">
                <a:latin typeface="+mn-lt"/>
              </a:rPr>
              <a:t> </a:t>
            </a:r>
            <a:r>
              <a:rPr lang="en-US" sz="3200" spc="-30" dirty="0">
                <a:latin typeface="+mn-lt"/>
              </a:rPr>
              <a:t>CAP Strategies for Correction</a:t>
            </a:r>
            <a:endParaRPr sz="3200" dirty="0">
              <a:latin typeface="+mn-lt"/>
            </a:endParaRPr>
          </a:p>
        </p:txBody>
      </p:sp>
      <p:pic>
        <p:nvPicPr>
          <p:cNvPr id="3" name="Picture 2" descr="Screenshot of the LEA Home Page"/>
          <p:cNvPicPr>
            <a:picLocks noChangeAspect="1"/>
          </p:cNvPicPr>
          <p:nvPr/>
        </p:nvPicPr>
        <p:blipFill rotWithShape="1">
          <a:blip r:embed="rId3"/>
          <a:srcRect t="44270"/>
          <a:stretch/>
        </p:blipFill>
        <p:spPr>
          <a:xfrm>
            <a:off x="51887" y="1828800"/>
            <a:ext cx="9019132" cy="3124200"/>
          </a:xfrm>
          <a:prstGeom prst="rect">
            <a:avLst/>
          </a:prstGeom>
        </p:spPr>
      </p:pic>
      <p:sp>
        <p:nvSpPr>
          <p:cNvPr id="7" name="Oval 6" descr="Screenshot of the LEA Home Page with the Needs Attention From field circled to identify that the LEA has been assigned tasks to complete. "/>
          <p:cNvSpPr/>
          <p:nvPr/>
        </p:nvSpPr>
        <p:spPr>
          <a:xfrm flipV="1">
            <a:off x="7934296" y="4191000"/>
            <a:ext cx="1057304" cy="704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773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66944" y="210276"/>
            <a:ext cx="8410109" cy="505267"/>
          </a:xfrm>
          <a:prstGeom prst="rect">
            <a:avLst/>
          </a:prstGeom>
        </p:spPr>
        <p:txBody>
          <a:bodyPr vert="horz" wrap="square" lIns="0" tIns="12700" rIns="0" bIns="0" rtlCol="0">
            <a:spAutoFit/>
          </a:bodyPr>
          <a:lstStyle/>
          <a:p>
            <a:pPr marL="12700" algn="ctr">
              <a:lnSpc>
                <a:spcPct val="100000"/>
              </a:lnSpc>
              <a:spcBef>
                <a:spcPts val="100"/>
              </a:spcBef>
            </a:pPr>
            <a:r>
              <a:rPr lang="en-US" sz="3200" dirty="0">
                <a:latin typeface="+mn-lt"/>
              </a:rPr>
              <a:t>Indicators to address </a:t>
            </a:r>
            <a:r>
              <a:rPr sz="3200" dirty="0">
                <a:latin typeface="+mn-lt"/>
              </a:rPr>
              <a:t>on</a:t>
            </a:r>
            <a:r>
              <a:rPr sz="3200" spc="-15" dirty="0">
                <a:latin typeface="+mn-lt"/>
              </a:rPr>
              <a:t> </a:t>
            </a:r>
            <a:r>
              <a:rPr lang="en-US" sz="3200" spc="-15" dirty="0">
                <a:latin typeface="+mn-lt"/>
              </a:rPr>
              <a:t>Y</a:t>
            </a:r>
            <a:r>
              <a:rPr sz="3200" dirty="0">
                <a:latin typeface="+mn-lt"/>
              </a:rPr>
              <a:t>our</a:t>
            </a:r>
            <a:r>
              <a:rPr sz="3200" spc="-30" dirty="0">
                <a:latin typeface="+mn-lt"/>
              </a:rPr>
              <a:t> </a:t>
            </a:r>
            <a:r>
              <a:rPr sz="3200" dirty="0">
                <a:latin typeface="+mn-lt"/>
              </a:rPr>
              <a:t>Plan of</a:t>
            </a:r>
            <a:r>
              <a:rPr sz="3200" spc="-15" dirty="0">
                <a:latin typeface="+mn-lt"/>
              </a:rPr>
              <a:t> </a:t>
            </a:r>
            <a:r>
              <a:rPr sz="3200" spc="-10" dirty="0">
                <a:latin typeface="+mn-lt"/>
              </a:rPr>
              <a:t>Correction</a:t>
            </a:r>
            <a:endParaRPr sz="3200" dirty="0">
              <a:latin typeface="+mn-lt"/>
            </a:endParaRPr>
          </a:p>
        </p:txBody>
      </p:sp>
      <p:sp>
        <p:nvSpPr>
          <p:cNvPr id="11" name="TextBox 10">
            <a:extLst>
              <a:ext uri="{C183D7F6-B498-43B3-948B-1728B52AA6E4}">
                <adec:decorative xmlns:adec="http://schemas.microsoft.com/office/drawing/2017/decorative" val="1"/>
              </a:ext>
            </a:extLst>
          </p:cNvPr>
          <p:cNvSpPr txBox="1"/>
          <p:nvPr/>
        </p:nvSpPr>
        <p:spPr>
          <a:xfrm>
            <a:off x="6781800" y="1219200"/>
            <a:ext cx="1600200" cy="609600"/>
          </a:xfrm>
          <a:prstGeom prst="rect">
            <a:avLst/>
          </a:prstGeom>
          <a:solidFill>
            <a:schemeClr val="bg1"/>
          </a:solidFill>
          <a:ln>
            <a:solidFill>
              <a:schemeClr val="bg1"/>
            </a:solidFill>
          </a:ln>
        </p:spPr>
        <p:txBody>
          <a:bodyPr wrap="square" rtlCol="0">
            <a:spAutoFit/>
          </a:bodyPr>
          <a:lstStyle/>
          <a:p>
            <a:endParaRPr lang="en-US" dirty="0">
              <a:latin typeface="+mn-lt"/>
            </a:endParaRPr>
          </a:p>
        </p:txBody>
      </p:sp>
      <p:pic>
        <p:nvPicPr>
          <p:cNvPr id="3" name="Picture 2" descr="Screen Capture of the CAP summary page.">
            <a:extLst>
              <a:ext uri="{FF2B5EF4-FFF2-40B4-BE49-F238E27FC236}">
                <a16:creationId xmlns:a16="http://schemas.microsoft.com/office/drawing/2014/main" id="{D02CF5FD-4762-D0D3-50F1-C28535CF4128}"/>
              </a:ext>
            </a:extLst>
          </p:cNvPr>
          <p:cNvPicPr>
            <a:picLocks noChangeAspect="1"/>
          </p:cNvPicPr>
          <p:nvPr/>
        </p:nvPicPr>
        <p:blipFill>
          <a:blip r:embed="rId3"/>
          <a:stretch>
            <a:fillRect/>
          </a:stretch>
        </p:blipFill>
        <p:spPr>
          <a:xfrm>
            <a:off x="0" y="653664"/>
            <a:ext cx="9144000" cy="55506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6069" y="304800"/>
            <a:ext cx="9165273" cy="567463"/>
          </a:xfrm>
          <a:prstGeom prst="rect">
            <a:avLst/>
          </a:prstGeom>
        </p:spPr>
        <p:txBody>
          <a:bodyPr vert="horz" wrap="square" lIns="0" tIns="13335" rIns="0" bIns="0" rtlCol="0">
            <a:spAutoFit/>
          </a:bodyPr>
          <a:lstStyle/>
          <a:p>
            <a:pPr marL="12700" algn="ctr">
              <a:lnSpc>
                <a:spcPct val="100000"/>
              </a:lnSpc>
              <a:spcBef>
                <a:spcPts val="105"/>
              </a:spcBef>
            </a:pPr>
            <a:r>
              <a:rPr lang="en-US" sz="3600" dirty="0">
                <a:latin typeface="+mn-lt"/>
              </a:rPr>
              <a:t>CAP Strategies for Correction Due Date</a:t>
            </a:r>
            <a:endParaRPr sz="3600" dirty="0">
              <a:latin typeface="+mn-lt"/>
            </a:endParaRPr>
          </a:p>
        </p:txBody>
      </p:sp>
      <p:sp>
        <p:nvSpPr>
          <p:cNvPr id="6" name="object 6"/>
          <p:cNvSpPr txBox="1"/>
          <p:nvPr/>
        </p:nvSpPr>
        <p:spPr>
          <a:xfrm>
            <a:off x="457200" y="5861779"/>
            <a:ext cx="8035290" cy="905376"/>
          </a:xfrm>
          <a:prstGeom prst="rect">
            <a:avLst/>
          </a:prstGeom>
        </p:spPr>
        <p:txBody>
          <a:bodyPr vert="horz" wrap="square" lIns="0" tIns="12700" rIns="0" bIns="0" rtlCol="0">
            <a:spAutoFit/>
          </a:bodyPr>
          <a:lstStyle/>
          <a:p>
            <a:pPr marL="12700" marR="39370">
              <a:lnSpc>
                <a:spcPct val="100000"/>
              </a:lnSpc>
              <a:spcBef>
                <a:spcPts val="100"/>
              </a:spcBef>
            </a:pPr>
            <a:r>
              <a:rPr lang="en-US" sz="2000" dirty="0">
                <a:latin typeface="+mn-lt"/>
                <a:cs typeface="Times New Roman"/>
              </a:rPr>
              <a:t>The Plan for Correction is due no later than </a:t>
            </a:r>
            <a:r>
              <a:rPr lang="en-US" sz="2000" b="1" dirty="0">
                <a:latin typeface="+mn-lt"/>
                <a:cs typeface="Times New Roman"/>
              </a:rPr>
              <a:t>October 31, 2024</a:t>
            </a:r>
            <a:r>
              <a:rPr lang="en-US" sz="2000" dirty="0">
                <a:latin typeface="+mn-lt"/>
                <a:cs typeface="Times New Roman"/>
              </a:rPr>
              <a:t>. </a:t>
            </a:r>
            <a:r>
              <a:rPr sz="2000" dirty="0">
                <a:latin typeface="+mn-lt"/>
                <a:cs typeface="Times New Roman"/>
              </a:rPr>
              <a:t>The</a:t>
            </a:r>
            <a:r>
              <a:rPr sz="2000" spc="-15" dirty="0">
                <a:latin typeface="+mn-lt"/>
                <a:cs typeface="Times New Roman"/>
              </a:rPr>
              <a:t> </a:t>
            </a:r>
            <a:r>
              <a:rPr lang="en-US" sz="2000" dirty="0">
                <a:latin typeface="+mn-lt"/>
                <a:cs typeface="Times New Roman"/>
              </a:rPr>
              <a:t>date the evidence of correction is due is in the Required Timeline for Correction box</a:t>
            </a:r>
            <a:r>
              <a:rPr lang="en-US" sz="2000" spc="-25" dirty="0">
                <a:latin typeface="+mn-lt"/>
                <a:cs typeface="Times New Roman"/>
              </a:rPr>
              <a:t>.</a:t>
            </a:r>
            <a:endParaRPr sz="2000" dirty="0">
              <a:latin typeface="+mn-lt"/>
              <a:cs typeface="Times New Roman"/>
            </a:endParaRPr>
          </a:p>
          <a:p>
            <a:pPr marL="12700" marR="5080" indent="-635">
              <a:lnSpc>
                <a:spcPct val="100000"/>
              </a:lnSpc>
            </a:pPr>
            <a:endParaRPr lang="en-US" sz="1800" dirty="0">
              <a:latin typeface="+mn-lt"/>
              <a:cs typeface="Times New Roman"/>
              <a:hlinkClick r:id="rId3"/>
            </a:endParaRPr>
          </a:p>
        </p:txBody>
      </p:sp>
      <p:pic>
        <p:nvPicPr>
          <p:cNvPr id="3" name="Picture 2" descr="CAP Strategies of Correction Screen Capture">
            <a:extLst>
              <a:ext uri="{FF2B5EF4-FFF2-40B4-BE49-F238E27FC236}">
                <a16:creationId xmlns:a16="http://schemas.microsoft.com/office/drawing/2014/main" id="{F2024736-A030-C717-034D-8B98360125EE}"/>
              </a:ext>
            </a:extLst>
          </p:cNvPr>
          <p:cNvPicPr>
            <a:picLocks noChangeAspect="1"/>
          </p:cNvPicPr>
          <p:nvPr/>
        </p:nvPicPr>
        <p:blipFill>
          <a:blip r:embed="rId4"/>
          <a:stretch>
            <a:fillRect/>
          </a:stretch>
        </p:blipFill>
        <p:spPr>
          <a:xfrm>
            <a:off x="421105" y="987306"/>
            <a:ext cx="8153754" cy="47276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6069" y="304800"/>
            <a:ext cx="9165273" cy="567463"/>
          </a:xfrm>
          <a:prstGeom prst="rect">
            <a:avLst/>
          </a:prstGeom>
        </p:spPr>
        <p:txBody>
          <a:bodyPr vert="horz" wrap="square" lIns="0" tIns="13335" rIns="0" bIns="0" rtlCol="0">
            <a:spAutoFit/>
          </a:bodyPr>
          <a:lstStyle/>
          <a:p>
            <a:pPr marL="12700" algn="ctr">
              <a:lnSpc>
                <a:spcPct val="100000"/>
              </a:lnSpc>
              <a:spcBef>
                <a:spcPts val="105"/>
              </a:spcBef>
            </a:pPr>
            <a:r>
              <a:rPr sz="3600" dirty="0">
                <a:latin typeface="+mn-lt"/>
              </a:rPr>
              <a:t>Plan</a:t>
            </a:r>
            <a:r>
              <a:rPr sz="3600" spc="-5" dirty="0">
                <a:latin typeface="+mn-lt"/>
              </a:rPr>
              <a:t> </a:t>
            </a:r>
            <a:r>
              <a:rPr sz="3600" dirty="0">
                <a:latin typeface="+mn-lt"/>
              </a:rPr>
              <a:t>of</a:t>
            </a:r>
            <a:r>
              <a:rPr sz="3600" spc="-15" dirty="0">
                <a:latin typeface="+mn-lt"/>
              </a:rPr>
              <a:t> </a:t>
            </a:r>
            <a:r>
              <a:rPr sz="3600" dirty="0">
                <a:latin typeface="+mn-lt"/>
              </a:rPr>
              <a:t>Correction</a:t>
            </a:r>
            <a:r>
              <a:rPr sz="3600" spc="-35" dirty="0">
                <a:latin typeface="+mn-lt"/>
              </a:rPr>
              <a:t> </a:t>
            </a:r>
            <a:r>
              <a:rPr sz="3600" dirty="0">
                <a:latin typeface="+mn-lt"/>
              </a:rPr>
              <a:t>Rubric</a:t>
            </a:r>
            <a:r>
              <a:rPr sz="3600" spc="-15" dirty="0">
                <a:latin typeface="+mn-lt"/>
              </a:rPr>
              <a:t> </a:t>
            </a:r>
            <a:r>
              <a:rPr sz="3600" dirty="0">
                <a:latin typeface="+mn-lt"/>
              </a:rPr>
              <a:t>and</a:t>
            </a:r>
            <a:r>
              <a:rPr sz="3600" spc="-10" dirty="0">
                <a:latin typeface="+mn-lt"/>
              </a:rPr>
              <a:t> </a:t>
            </a:r>
            <a:r>
              <a:rPr lang="en-US" sz="3600" dirty="0">
                <a:latin typeface="+mn-lt"/>
              </a:rPr>
              <a:t>Resources</a:t>
            </a:r>
            <a:endParaRPr sz="3600" dirty="0">
              <a:latin typeface="+mn-lt"/>
            </a:endParaRPr>
          </a:p>
        </p:txBody>
      </p:sp>
      <p:sp>
        <p:nvSpPr>
          <p:cNvPr id="6" name="object 6"/>
          <p:cNvSpPr txBox="1"/>
          <p:nvPr/>
        </p:nvSpPr>
        <p:spPr>
          <a:xfrm>
            <a:off x="554355" y="5486400"/>
            <a:ext cx="8035290" cy="905376"/>
          </a:xfrm>
          <a:prstGeom prst="rect">
            <a:avLst/>
          </a:prstGeom>
        </p:spPr>
        <p:txBody>
          <a:bodyPr vert="horz" wrap="square" lIns="0" tIns="12700" rIns="0" bIns="0" rtlCol="0">
            <a:spAutoFit/>
          </a:bodyPr>
          <a:lstStyle/>
          <a:p>
            <a:pPr marL="12700" marR="5080" indent="-635">
              <a:lnSpc>
                <a:spcPct val="100000"/>
              </a:lnSpc>
            </a:pPr>
            <a:endParaRPr lang="en-US" sz="1800" dirty="0">
              <a:latin typeface="+mn-lt"/>
              <a:cs typeface="Times New Roman"/>
              <a:hlinkClick r:id="rId3"/>
            </a:endParaRPr>
          </a:p>
          <a:p>
            <a:pPr marL="12700" marR="5080" indent="-635">
              <a:lnSpc>
                <a:spcPct val="100000"/>
              </a:lnSpc>
            </a:pPr>
            <a:r>
              <a:rPr sz="2000" dirty="0">
                <a:latin typeface="+mn-lt"/>
                <a:cs typeface="Times New Roman"/>
              </a:rPr>
              <a:t>The</a:t>
            </a:r>
            <a:r>
              <a:rPr sz="2000" spc="-35" dirty="0">
                <a:latin typeface="+mn-lt"/>
                <a:cs typeface="Times New Roman"/>
              </a:rPr>
              <a:t> </a:t>
            </a:r>
            <a:r>
              <a:rPr sz="2000" dirty="0">
                <a:latin typeface="+mn-lt"/>
                <a:cs typeface="Times New Roman"/>
              </a:rPr>
              <a:t>Required</a:t>
            </a:r>
            <a:r>
              <a:rPr sz="2000" spc="-25" dirty="0">
                <a:latin typeface="+mn-lt"/>
                <a:cs typeface="Times New Roman"/>
              </a:rPr>
              <a:t> </a:t>
            </a:r>
            <a:r>
              <a:rPr sz="2000" dirty="0">
                <a:latin typeface="+mn-lt"/>
                <a:cs typeface="Times New Roman"/>
              </a:rPr>
              <a:t>Strategies</a:t>
            </a:r>
            <a:r>
              <a:rPr sz="2000" spc="-40" dirty="0">
                <a:latin typeface="+mn-lt"/>
                <a:cs typeface="Times New Roman"/>
              </a:rPr>
              <a:t> </a:t>
            </a:r>
            <a:r>
              <a:rPr sz="2000" dirty="0">
                <a:latin typeface="+mn-lt"/>
                <a:cs typeface="Times New Roman"/>
              </a:rPr>
              <a:t>for</a:t>
            </a:r>
            <a:r>
              <a:rPr sz="2000" spc="-10" dirty="0">
                <a:latin typeface="+mn-lt"/>
                <a:cs typeface="Times New Roman"/>
              </a:rPr>
              <a:t> </a:t>
            </a:r>
            <a:r>
              <a:rPr sz="2000" dirty="0">
                <a:latin typeface="+mn-lt"/>
                <a:cs typeface="Times New Roman"/>
              </a:rPr>
              <a:t>Correction</a:t>
            </a:r>
            <a:r>
              <a:rPr sz="2000" spc="-25" dirty="0">
                <a:latin typeface="+mn-lt"/>
                <a:cs typeface="Times New Roman"/>
              </a:rPr>
              <a:t> </a:t>
            </a:r>
            <a:r>
              <a:rPr sz="2000" dirty="0">
                <a:latin typeface="+mn-lt"/>
                <a:cs typeface="Times New Roman"/>
              </a:rPr>
              <a:t>box</a:t>
            </a:r>
            <a:r>
              <a:rPr sz="2000" spc="-10" dirty="0">
                <a:latin typeface="+mn-lt"/>
                <a:cs typeface="Times New Roman"/>
              </a:rPr>
              <a:t> </a:t>
            </a:r>
            <a:r>
              <a:rPr sz="2000" dirty="0">
                <a:latin typeface="+mn-lt"/>
                <a:cs typeface="Times New Roman"/>
              </a:rPr>
              <a:t>contains</a:t>
            </a:r>
            <a:r>
              <a:rPr sz="2000" spc="-40" dirty="0">
                <a:latin typeface="+mn-lt"/>
                <a:cs typeface="Times New Roman"/>
              </a:rPr>
              <a:t> </a:t>
            </a:r>
            <a:r>
              <a:rPr sz="2000" dirty="0">
                <a:latin typeface="+mn-lt"/>
                <a:cs typeface="Times New Roman"/>
              </a:rPr>
              <a:t>the</a:t>
            </a:r>
            <a:r>
              <a:rPr sz="2000" spc="-15" dirty="0">
                <a:latin typeface="+mn-lt"/>
                <a:cs typeface="Times New Roman"/>
              </a:rPr>
              <a:t> </a:t>
            </a:r>
            <a:r>
              <a:rPr sz="2000" dirty="0">
                <a:latin typeface="+mn-lt"/>
                <a:cs typeface="Times New Roman"/>
              </a:rPr>
              <a:t>web</a:t>
            </a:r>
            <a:r>
              <a:rPr sz="2000" spc="-25" dirty="0">
                <a:latin typeface="+mn-lt"/>
                <a:cs typeface="Times New Roman"/>
              </a:rPr>
              <a:t> </a:t>
            </a:r>
            <a:r>
              <a:rPr sz="2000" dirty="0">
                <a:latin typeface="+mn-lt"/>
                <a:cs typeface="Times New Roman"/>
              </a:rPr>
              <a:t>address</a:t>
            </a:r>
            <a:r>
              <a:rPr sz="2000" spc="-15" dirty="0">
                <a:latin typeface="+mn-lt"/>
                <a:cs typeface="Times New Roman"/>
              </a:rPr>
              <a:t> </a:t>
            </a:r>
            <a:r>
              <a:rPr sz="2000" dirty="0">
                <a:latin typeface="+mn-lt"/>
                <a:cs typeface="Times New Roman"/>
              </a:rPr>
              <a:t>for</a:t>
            </a:r>
            <a:r>
              <a:rPr sz="2000" spc="-25" dirty="0">
                <a:latin typeface="+mn-lt"/>
                <a:cs typeface="Times New Roman"/>
              </a:rPr>
              <a:t> </a:t>
            </a:r>
            <a:r>
              <a:rPr sz="2000" dirty="0">
                <a:latin typeface="+mn-lt"/>
                <a:cs typeface="Times New Roman"/>
              </a:rPr>
              <a:t>the</a:t>
            </a:r>
            <a:r>
              <a:rPr sz="2000" spc="-15" dirty="0">
                <a:latin typeface="+mn-lt"/>
                <a:cs typeface="Times New Roman"/>
              </a:rPr>
              <a:t> </a:t>
            </a:r>
            <a:r>
              <a:rPr sz="2000" u="sng" spc="-10" dirty="0">
                <a:solidFill>
                  <a:srgbClr val="4B280F"/>
                </a:solidFill>
                <a:uFill>
                  <a:solidFill>
                    <a:srgbClr val="4B280F"/>
                  </a:solidFill>
                </a:uFill>
                <a:latin typeface="+mn-lt"/>
                <a:cs typeface="Times New Roman"/>
                <a:hlinkClick r:id="rId4"/>
              </a:rPr>
              <a:t>Corrective</a:t>
            </a:r>
            <a:r>
              <a:rPr sz="2000" spc="-10" dirty="0">
                <a:solidFill>
                  <a:srgbClr val="4B280F"/>
                </a:solidFill>
                <a:latin typeface="+mn-lt"/>
                <a:cs typeface="Times New Roman"/>
                <a:hlinkClick r:id="rId4"/>
              </a:rPr>
              <a:t> </a:t>
            </a:r>
            <a:r>
              <a:rPr sz="2000" u="sng" dirty="0">
                <a:solidFill>
                  <a:srgbClr val="4B280F"/>
                </a:solidFill>
                <a:uFill>
                  <a:solidFill>
                    <a:srgbClr val="4B280F"/>
                  </a:solidFill>
                </a:uFill>
                <a:latin typeface="+mn-lt"/>
                <a:cs typeface="Times New Roman"/>
                <a:hlinkClick r:id="rId4"/>
              </a:rPr>
              <a:t>Action</a:t>
            </a:r>
            <a:r>
              <a:rPr sz="2000" u="sng" spc="-15" dirty="0">
                <a:solidFill>
                  <a:srgbClr val="4B280F"/>
                </a:solidFill>
                <a:uFill>
                  <a:solidFill>
                    <a:srgbClr val="4B280F"/>
                  </a:solidFill>
                </a:uFill>
                <a:latin typeface="+mn-lt"/>
                <a:cs typeface="Times New Roman"/>
                <a:hlinkClick r:id="rId4"/>
              </a:rPr>
              <a:t> </a:t>
            </a:r>
            <a:r>
              <a:rPr lang="en-US" sz="2000" u="sng" dirty="0">
                <a:solidFill>
                  <a:srgbClr val="4B280F"/>
                </a:solidFill>
                <a:uFill>
                  <a:solidFill>
                    <a:srgbClr val="4B280F"/>
                  </a:solidFill>
                </a:uFill>
                <a:latin typeface="+mn-lt"/>
                <a:cs typeface="Times New Roman"/>
                <a:hlinkClick r:id="rId4"/>
              </a:rPr>
              <a:t>Year Guidance and Resources</a:t>
            </a:r>
            <a:r>
              <a:rPr sz="2000" spc="-10" dirty="0">
                <a:latin typeface="+mn-lt"/>
                <a:cs typeface="Times New Roman"/>
                <a:hlinkClick r:id="rId4"/>
              </a:rPr>
              <a:t>.</a:t>
            </a:r>
            <a:endParaRPr sz="2000" dirty="0">
              <a:latin typeface="+mn-lt"/>
              <a:cs typeface="Times New Roman"/>
            </a:endParaRPr>
          </a:p>
        </p:txBody>
      </p:sp>
      <p:pic>
        <p:nvPicPr>
          <p:cNvPr id="3" name="Picture 2" descr="CAP Strategies of Correction Screen Capture">
            <a:extLst>
              <a:ext uri="{FF2B5EF4-FFF2-40B4-BE49-F238E27FC236}">
                <a16:creationId xmlns:a16="http://schemas.microsoft.com/office/drawing/2014/main" id="{F2024736-A030-C717-034D-8B98360125EE}"/>
              </a:ext>
            </a:extLst>
          </p:cNvPr>
          <p:cNvPicPr>
            <a:picLocks noChangeAspect="1"/>
          </p:cNvPicPr>
          <p:nvPr/>
        </p:nvPicPr>
        <p:blipFill>
          <a:blip r:embed="rId5"/>
          <a:stretch>
            <a:fillRect/>
          </a:stretch>
        </p:blipFill>
        <p:spPr>
          <a:xfrm>
            <a:off x="554355" y="1176802"/>
            <a:ext cx="7751445" cy="4494428"/>
          </a:xfrm>
          <a:prstGeom prst="rect">
            <a:avLst/>
          </a:prstGeom>
        </p:spPr>
      </p:pic>
    </p:spTree>
    <p:extLst>
      <p:ext uri="{BB962C8B-B14F-4D97-AF65-F5344CB8AC3E}">
        <p14:creationId xmlns:p14="http://schemas.microsoft.com/office/powerpoint/2010/main" val="3531877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6069" y="304800"/>
            <a:ext cx="9165273" cy="567463"/>
          </a:xfrm>
          <a:prstGeom prst="rect">
            <a:avLst/>
          </a:prstGeom>
        </p:spPr>
        <p:txBody>
          <a:bodyPr vert="horz" wrap="square" lIns="0" tIns="13335" rIns="0" bIns="0" rtlCol="0">
            <a:spAutoFit/>
          </a:bodyPr>
          <a:lstStyle/>
          <a:p>
            <a:pPr marL="12700" algn="ctr">
              <a:lnSpc>
                <a:spcPct val="100000"/>
              </a:lnSpc>
              <a:spcBef>
                <a:spcPts val="105"/>
              </a:spcBef>
            </a:pPr>
            <a:r>
              <a:rPr sz="3600" dirty="0">
                <a:latin typeface="+mn-lt"/>
              </a:rPr>
              <a:t>Required</a:t>
            </a:r>
            <a:r>
              <a:rPr sz="3600" spc="-20" dirty="0">
                <a:latin typeface="+mn-lt"/>
              </a:rPr>
              <a:t> </a:t>
            </a:r>
            <a:r>
              <a:rPr sz="3600" spc="-10" dirty="0">
                <a:latin typeface="+mn-lt"/>
              </a:rPr>
              <a:t>Evidence</a:t>
            </a:r>
            <a:r>
              <a:rPr lang="en-US" sz="3600" spc="-10" dirty="0">
                <a:latin typeface="+mn-lt"/>
              </a:rPr>
              <a:t> of Correction</a:t>
            </a:r>
            <a:endParaRPr sz="3600" dirty="0">
              <a:latin typeface="+mn-lt"/>
            </a:endParaRPr>
          </a:p>
        </p:txBody>
      </p:sp>
      <p:sp>
        <p:nvSpPr>
          <p:cNvPr id="6" name="object 6"/>
          <p:cNvSpPr txBox="1"/>
          <p:nvPr/>
        </p:nvSpPr>
        <p:spPr>
          <a:xfrm>
            <a:off x="581777" y="5341497"/>
            <a:ext cx="8991600" cy="1220847"/>
          </a:xfrm>
          <a:prstGeom prst="rect">
            <a:avLst/>
          </a:prstGeom>
        </p:spPr>
        <p:txBody>
          <a:bodyPr vert="horz" wrap="square" lIns="0" tIns="12700" rIns="0" bIns="0" rtlCol="0">
            <a:spAutoFit/>
          </a:bodyPr>
          <a:lstStyle/>
          <a:p>
            <a:pPr>
              <a:lnSpc>
                <a:spcPct val="100000"/>
              </a:lnSpc>
              <a:spcBef>
                <a:spcPts val="35"/>
              </a:spcBef>
            </a:pPr>
            <a:endParaRPr sz="1850" dirty="0">
              <a:latin typeface="+mn-lt"/>
              <a:cs typeface="Times New Roman"/>
            </a:endParaRPr>
          </a:p>
          <a:p>
            <a:pPr marL="12700" marR="1027430" indent="-635" algn="l">
              <a:lnSpc>
                <a:spcPct val="100000"/>
              </a:lnSpc>
            </a:pPr>
            <a:r>
              <a:rPr sz="2000" dirty="0">
                <a:latin typeface="+mn-lt"/>
                <a:cs typeface="Times New Roman"/>
              </a:rPr>
              <a:t>The</a:t>
            </a:r>
            <a:r>
              <a:rPr sz="2000" spc="-25" dirty="0">
                <a:latin typeface="+mn-lt"/>
                <a:cs typeface="Times New Roman"/>
              </a:rPr>
              <a:t> </a:t>
            </a:r>
            <a:r>
              <a:rPr sz="2000" dirty="0">
                <a:latin typeface="+mn-lt"/>
                <a:cs typeface="Times New Roman"/>
              </a:rPr>
              <a:t>Required</a:t>
            </a:r>
            <a:r>
              <a:rPr sz="2000" spc="-20" dirty="0">
                <a:latin typeface="+mn-lt"/>
                <a:cs typeface="Times New Roman"/>
              </a:rPr>
              <a:t> </a:t>
            </a:r>
            <a:r>
              <a:rPr sz="2000" dirty="0">
                <a:latin typeface="+mn-lt"/>
                <a:cs typeface="Times New Roman"/>
              </a:rPr>
              <a:t>Evidence</a:t>
            </a:r>
            <a:r>
              <a:rPr sz="2000" spc="-35" dirty="0">
                <a:latin typeface="+mn-lt"/>
                <a:cs typeface="Times New Roman"/>
              </a:rPr>
              <a:t> </a:t>
            </a:r>
            <a:r>
              <a:rPr sz="2000" dirty="0">
                <a:latin typeface="+mn-lt"/>
                <a:cs typeface="Times New Roman"/>
              </a:rPr>
              <a:t>of</a:t>
            </a:r>
            <a:r>
              <a:rPr sz="2000" spc="-15" dirty="0">
                <a:latin typeface="+mn-lt"/>
                <a:cs typeface="Times New Roman"/>
              </a:rPr>
              <a:t> </a:t>
            </a:r>
            <a:r>
              <a:rPr sz="2000" dirty="0">
                <a:latin typeface="+mn-lt"/>
                <a:cs typeface="Times New Roman"/>
              </a:rPr>
              <a:t>Correction</a:t>
            </a:r>
            <a:r>
              <a:rPr sz="2000" spc="-5" dirty="0">
                <a:latin typeface="+mn-lt"/>
                <a:cs typeface="Times New Roman"/>
              </a:rPr>
              <a:t> </a:t>
            </a:r>
            <a:r>
              <a:rPr sz="2000" dirty="0">
                <a:latin typeface="+mn-lt"/>
                <a:cs typeface="Times New Roman"/>
              </a:rPr>
              <a:t>box</a:t>
            </a:r>
            <a:r>
              <a:rPr sz="2000" spc="-25" dirty="0">
                <a:latin typeface="+mn-lt"/>
                <a:cs typeface="Times New Roman"/>
              </a:rPr>
              <a:t> </a:t>
            </a:r>
            <a:r>
              <a:rPr lang="en-US" sz="2000" spc="-25" dirty="0">
                <a:latin typeface="+mn-lt"/>
                <a:cs typeface="Times New Roman"/>
              </a:rPr>
              <a:t>gives</a:t>
            </a:r>
            <a:r>
              <a:rPr sz="2000" spc="-35" dirty="0">
                <a:latin typeface="+mn-lt"/>
                <a:cs typeface="Times New Roman"/>
              </a:rPr>
              <a:t> </a:t>
            </a:r>
            <a:r>
              <a:rPr sz="2000" dirty="0">
                <a:latin typeface="+mn-lt"/>
                <a:cs typeface="Times New Roman"/>
              </a:rPr>
              <a:t>the</a:t>
            </a:r>
            <a:r>
              <a:rPr sz="2000" spc="-15" dirty="0">
                <a:latin typeface="+mn-lt"/>
                <a:cs typeface="Times New Roman"/>
              </a:rPr>
              <a:t> </a:t>
            </a:r>
            <a:r>
              <a:rPr sz="2000" dirty="0">
                <a:latin typeface="+mn-lt"/>
                <a:cs typeface="Times New Roman"/>
              </a:rPr>
              <a:t>type</a:t>
            </a:r>
            <a:r>
              <a:rPr sz="2000" spc="-40" dirty="0">
                <a:latin typeface="+mn-lt"/>
                <a:cs typeface="Times New Roman"/>
              </a:rPr>
              <a:t> </a:t>
            </a:r>
            <a:r>
              <a:rPr sz="2000" dirty="0">
                <a:latin typeface="+mn-lt"/>
                <a:cs typeface="Times New Roman"/>
              </a:rPr>
              <a:t>of</a:t>
            </a:r>
            <a:r>
              <a:rPr lang="en-US" sz="2000" spc="-5" dirty="0">
                <a:latin typeface="+mn-lt"/>
                <a:cs typeface="Times New Roman"/>
              </a:rPr>
              <a:t> </a:t>
            </a:r>
            <a:r>
              <a:rPr lang="en-US" sz="2000" dirty="0">
                <a:latin typeface="+mn-lt"/>
                <a:cs typeface="Times New Roman"/>
              </a:rPr>
              <a:t>documentation</a:t>
            </a:r>
            <a:r>
              <a:rPr lang="en-US" sz="2000" spc="-30" dirty="0">
                <a:latin typeface="+mn-lt"/>
                <a:cs typeface="Times New Roman"/>
              </a:rPr>
              <a:t> </a:t>
            </a:r>
            <a:r>
              <a:rPr sz="2000" spc="-25" dirty="0">
                <a:latin typeface="+mn-lt"/>
                <a:cs typeface="Times New Roman"/>
              </a:rPr>
              <a:t>the </a:t>
            </a:r>
            <a:r>
              <a:rPr sz="2000" dirty="0">
                <a:latin typeface="+mn-lt"/>
                <a:cs typeface="Times New Roman"/>
              </a:rPr>
              <a:t>Supervisor</a:t>
            </a:r>
            <a:r>
              <a:rPr sz="2000" spc="-5" dirty="0">
                <a:latin typeface="+mn-lt"/>
                <a:cs typeface="Times New Roman"/>
              </a:rPr>
              <a:t> </a:t>
            </a:r>
            <a:r>
              <a:rPr sz="2000" dirty="0">
                <a:latin typeface="+mn-lt"/>
                <a:cs typeface="Times New Roman"/>
              </a:rPr>
              <a:t>need</a:t>
            </a:r>
            <a:r>
              <a:rPr lang="en-US" sz="2000" dirty="0">
                <a:latin typeface="+mn-lt"/>
                <a:cs typeface="Times New Roman"/>
              </a:rPr>
              <a:t>s</a:t>
            </a:r>
            <a:r>
              <a:rPr sz="2000" spc="-10" dirty="0">
                <a:latin typeface="+mn-lt"/>
                <a:cs typeface="Times New Roman"/>
              </a:rPr>
              <a:t> </a:t>
            </a:r>
            <a:r>
              <a:rPr sz="2000" dirty="0">
                <a:latin typeface="+mn-lt"/>
                <a:cs typeface="Times New Roman"/>
              </a:rPr>
              <a:t>from</a:t>
            </a:r>
            <a:r>
              <a:rPr sz="2000" spc="-5" dirty="0">
                <a:latin typeface="+mn-lt"/>
                <a:cs typeface="Times New Roman"/>
              </a:rPr>
              <a:t> </a:t>
            </a:r>
            <a:r>
              <a:rPr sz="2000" dirty="0">
                <a:latin typeface="+mn-lt"/>
                <a:cs typeface="Times New Roman"/>
              </a:rPr>
              <a:t>the</a:t>
            </a:r>
            <a:r>
              <a:rPr sz="2000" spc="-5" dirty="0">
                <a:latin typeface="+mn-lt"/>
                <a:cs typeface="Times New Roman"/>
              </a:rPr>
              <a:t> </a:t>
            </a:r>
            <a:r>
              <a:rPr sz="2000" dirty="0">
                <a:latin typeface="+mn-lt"/>
                <a:cs typeface="Times New Roman"/>
              </a:rPr>
              <a:t>LEA</a:t>
            </a:r>
            <a:r>
              <a:rPr sz="2000" spc="-110" dirty="0">
                <a:latin typeface="+mn-lt"/>
                <a:cs typeface="Times New Roman"/>
              </a:rPr>
              <a:t> </a:t>
            </a:r>
            <a:r>
              <a:rPr sz="2000" dirty="0">
                <a:latin typeface="+mn-lt"/>
                <a:cs typeface="Times New Roman"/>
              </a:rPr>
              <a:t>as evidence</a:t>
            </a:r>
            <a:r>
              <a:rPr sz="2000" spc="-25" dirty="0">
                <a:latin typeface="+mn-lt"/>
                <a:cs typeface="Times New Roman"/>
              </a:rPr>
              <a:t> </a:t>
            </a:r>
            <a:r>
              <a:rPr sz="2000" dirty="0">
                <a:latin typeface="+mn-lt"/>
                <a:cs typeface="Times New Roman"/>
              </a:rPr>
              <a:t>of</a:t>
            </a:r>
            <a:r>
              <a:rPr sz="2000" spc="5" dirty="0">
                <a:latin typeface="+mn-lt"/>
                <a:cs typeface="Times New Roman"/>
              </a:rPr>
              <a:t> </a:t>
            </a:r>
            <a:r>
              <a:rPr sz="2000" spc="-10" dirty="0">
                <a:latin typeface="+mn-lt"/>
                <a:cs typeface="Times New Roman"/>
              </a:rPr>
              <a:t>correction</a:t>
            </a:r>
            <a:r>
              <a:rPr lang="en-US" sz="2000" spc="-10" dirty="0">
                <a:latin typeface="+mn-lt"/>
                <a:cs typeface="Times New Roman"/>
              </a:rPr>
              <a:t> of systemic noncompliance that is due by the Required Timeline for Correction date.</a:t>
            </a:r>
            <a:endParaRPr sz="2000" dirty="0">
              <a:latin typeface="+mn-lt"/>
              <a:cs typeface="Times New Roman"/>
            </a:endParaRPr>
          </a:p>
        </p:txBody>
      </p:sp>
      <p:pic>
        <p:nvPicPr>
          <p:cNvPr id="3" name="Picture 2" descr="CAP Strategies of Correction Screen Capture">
            <a:extLst>
              <a:ext uri="{FF2B5EF4-FFF2-40B4-BE49-F238E27FC236}">
                <a16:creationId xmlns:a16="http://schemas.microsoft.com/office/drawing/2014/main" id="{F2024736-A030-C717-034D-8B98360125EE}"/>
              </a:ext>
            </a:extLst>
          </p:cNvPr>
          <p:cNvPicPr>
            <a:picLocks noChangeAspect="1"/>
          </p:cNvPicPr>
          <p:nvPr/>
        </p:nvPicPr>
        <p:blipFill>
          <a:blip r:embed="rId3"/>
          <a:stretch>
            <a:fillRect/>
          </a:stretch>
        </p:blipFill>
        <p:spPr>
          <a:xfrm>
            <a:off x="429378" y="872263"/>
            <a:ext cx="8132845" cy="4715571"/>
          </a:xfrm>
          <a:prstGeom prst="rect">
            <a:avLst/>
          </a:prstGeom>
        </p:spPr>
      </p:pic>
    </p:spTree>
    <p:extLst>
      <p:ext uri="{BB962C8B-B14F-4D97-AF65-F5344CB8AC3E}">
        <p14:creationId xmlns:p14="http://schemas.microsoft.com/office/powerpoint/2010/main" val="300226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790645" y="457200"/>
            <a:ext cx="5772205"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rPr>
              <a:t>Corrective</a:t>
            </a:r>
            <a:r>
              <a:rPr sz="3600" spc="-220" dirty="0">
                <a:latin typeface="+mn-lt"/>
              </a:rPr>
              <a:t> </a:t>
            </a:r>
            <a:r>
              <a:rPr sz="3600" dirty="0">
                <a:latin typeface="+mn-lt"/>
              </a:rPr>
              <a:t>Action</a:t>
            </a:r>
            <a:r>
              <a:rPr sz="3600" spc="-20" dirty="0">
                <a:latin typeface="+mn-lt"/>
              </a:rPr>
              <a:t> </a:t>
            </a:r>
            <a:r>
              <a:rPr sz="3600" dirty="0">
                <a:latin typeface="+mn-lt"/>
              </a:rPr>
              <a:t>Plan</a:t>
            </a:r>
            <a:r>
              <a:rPr sz="3600" spc="-15" dirty="0">
                <a:latin typeface="+mn-lt"/>
              </a:rPr>
              <a:t> </a:t>
            </a:r>
            <a:r>
              <a:rPr sz="3600" spc="-10" dirty="0">
                <a:latin typeface="+mn-lt"/>
              </a:rPr>
              <a:t>Rubric</a:t>
            </a:r>
            <a:endParaRPr sz="3600" dirty="0">
              <a:latin typeface="+mn-lt"/>
            </a:endParaRPr>
          </a:p>
        </p:txBody>
      </p:sp>
      <p:pic>
        <p:nvPicPr>
          <p:cNvPr id="3" name="Picture 2" descr="This rubric is posted with the other CAP Year Tiered Monitoring Guidance. ">
            <a:extLst>
              <a:ext uri="{FF2B5EF4-FFF2-40B4-BE49-F238E27FC236}">
                <a16:creationId xmlns:a16="http://schemas.microsoft.com/office/drawing/2014/main" id="{AA54387C-0FB0-BCEF-BE68-9798194C1A6E}"/>
              </a:ext>
            </a:extLst>
          </p:cNvPr>
          <p:cNvPicPr>
            <a:picLocks noChangeAspect="1"/>
          </p:cNvPicPr>
          <p:nvPr/>
        </p:nvPicPr>
        <p:blipFill rotWithShape="1">
          <a:blip r:embed="rId3"/>
          <a:srcRect t="7591"/>
          <a:stretch/>
        </p:blipFill>
        <p:spPr>
          <a:xfrm>
            <a:off x="1704975" y="1524000"/>
            <a:ext cx="5734050" cy="5334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325252"/>
            <a:ext cx="8153399" cy="567463"/>
          </a:xfrm>
          <a:prstGeom prst="rect">
            <a:avLst/>
          </a:prstGeom>
        </p:spPr>
        <p:txBody>
          <a:bodyPr vert="horz" wrap="square" lIns="0" tIns="13335" rIns="0" bIns="0" rtlCol="0">
            <a:spAutoFit/>
          </a:bodyPr>
          <a:lstStyle/>
          <a:p>
            <a:pPr marL="12700" algn="ctr">
              <a:lnSpc>
                <a:spcPct val="100000"/>
              </a:lnSpc>
              <a:spcBef>
                <a:spcPts val="105"/>
              </a:spcBef>
            </a:pPr>
            <a:r>
              <a:rPr lang="en-US" sz="3600" dirty="0">
                <a:latin typeface="+mn-lt"/>
              </a:rPr>
              <a:t>Where to Write </a:t>
            </a:r>
            <a:r>
              <a:rPr sz="3600" dirty="0">
                <a:latin typeface="+mn-lt"/>
              </a:rPr>
              <a:t>the</a:t>
            </a:r>
            <a:r>
              <a:rPr sz="3600" spc="-45" dirty="0">
                <a:latin typeface="+mn-lt"/>
              </a:rPr>
              <a:t> </a:t>
            </a:r>
            <a:r>
              <a:rPr sz="3600" dirty="0">
                <a:latin typeface="+mn-lt"/>
              </a:rPr>
              <a:t>Plan</a:t>
            </a:r>
            <a:r>
              <a:rPr sz="3600" spc="-40" dirty="0">
                <a:latin typeface="+mn-lt"/>
              </a:rPr>
              <a:t> </a:t>
            </a:r>
            <a:r>
              <a:rPr sz="3600" dirty="0">
                <a:latin typeface="+mn-lt"/>
              </a:rPr>
              <a:t>of</a:t>
            </a:r>
            <a:r>
              <a:rPr sz="3600" spc="-55" dirty="0">
                <a:latin typeface="+mn-lt"/>
              </a:rPr>
              <a:t> </a:t>
            </a:r>
            <a:r>
              <a:rPr sz="3600" spc="-10" dirty="0">
                <a:latin typeface="+mn-lt"/>
              </a:rPr>
              <a:t>Correction</a:t>
            </a:r>
            <a:endParaRPr sz="3600" dirty="0">
              <a:latin typeface="+mn-lt"/>
            </a:endParaRPr>
          </a:p>
        </p:txBody>
      </p:sp>
      <p:pic>
        <p:nvPicPr>
          <p:cNvPr id="5" name="object 5" descr="Screenshot of the Plan of Correction. "/>
          <p:cNvPicPr/>
          <p:nvPr/>
        </p:nvPicPr>
        <p:blipFill>
          <a:blip r:embed="rId3" cstate="print"/>
          <a:stretch>
            <a:fillRect/>
          </a:stretch>
        </p:blipFill>
        <p:spPr>
          <a:xfrm>
            <a:off x="457200" y="1676400"/>
            <a:ext cx="8153400" cy="3183671"/>
          </a:xfrm>
          <a:prstGeom prst="rect">
            <a:avLst/>
          </a:prstGeom>
        </p:spPr>
      </p:pic>
      <p:sp>
        <p:nvSpPr>
          <p:cNvPr id="9" name="object 9"/>
          <p:cNvSpPr txBox="1"/>
          <p:nvPr/>
        </p:nvSpPr>
        <p:spPr>
          <a:xfrm>
            <a:off x="2438400" y="2437937"/>
            <a:ext cx="4507104" cy="228909"/>
          </a:xfrm>
          <a:prstGeom prst="rect">
            <a:avLst/>
          </a:prstGeom>
        </p:spPr>
        <p:txBody>
          <a:bodyPr vert="horz" wrap="square" lIns="0" tIns="13335" rIns="0" bIns="0" rtlCol="0">
            <a:spAutoFit/>
          </a:bodyPr>
          <a:lstStyle/>
          <a:p>
            <a:pPr marL="12700" marR="5080">
              <a:lnSpc>
                <a:spcPct val="100000"/>
              </a:lnSpc>
              <a:spcBef>
                <a:spcPts val="105"/>
              </a:spcBef>
            </a:pPr>
            <a:r>
              <a:rPr sz="1400" dirty="0">
                <a:solidFill>
                  <a:srgbClr val="FF0000"/>
                </a:solidFill>
                <a:latin typeface="+mn-lt"/>
                <a:cs typeface="Times New Roman"/>
              </a:rPr>
              <a:t>Write</a:t>
            </a:r>
            <a:r>
              <a:rPr sz="1400" spc="-15" dirty="0">
                <a:solidFill>
                  <a:srgbClr val="FF0000"/>
                </a:solidFill>
                <a:latin typeface="+mn-lt"/>
                <a:cs typeface="Times New Roman"/>
              </a:rPr>
              <a:t> </a:t>
            </a:r>
            <a:r>
              <a:rPr sz="1400" dirty="0">
                <a:solidFill>
                  <a:srgbClr val="FF0000"/>
                </a:solidFill>
                <a:latin typeface="+mn-lt"/>
                <a:cs typeface="Times New Roman"/>
              </a:rPr>
              <a:t>the</a:t>
            </a:r>
            <a:r>
              <a:rPr sz="1400" spc="-20" dirty="0">
                <a:solidFill>
                  <a:srgbClr val="FF0000"/>
                </a:solidFill>
                <a:latin typeface="+mn-lt"/>
                <a:cs typeface="Times New Roman"/>
              </a:rPr>
              <a:t> </a:t>
            </a:r>
            <a:r>
              <a:rPr sz="1400" dirty="0">
                <a:solidFill>
                  <a:srgbClr val="FF0000"/>
                </a:solidFill>
                <a:latin typeface="+mn-lt"/>
                <a:cs typeface="Times New Roman"/>
              </a:rPr>
              <a:t>Plan</a:t>
            </a:r>
            <a:r>
              <a:rPr sz="1400" spc="-30" dirty="0">
                <a:solidFill>
                  <a:srgbClr val="FF0000"/>
                </a:solidFill>
                <a:latin typeface="+mn-lt"/>
                <a:cs typeface="Times New Roman"/>
              </a:rPr>
              <a:t> </a:t>
            </a:r>
            <a:r>
              <a:rPr sz="1400" dirty="0">
                <a:solidFill>
                  <a:srgbClr val="FF0000"/>
                </a:solidFill>
                <a:latin typeface="+mn-lt"/>
                <a:cs typeface="Times New Roman"/>
              </a:rPr>
              <a:t>of</a:t>
            </a:r>
            <a:r>
              <a:rPr sz="1400" spc="-20" dirty="0">
                <a:solidFill>
                  <a:srgbClr val="FF0000"/>
                </a:solidFill>
                <a:latin typeface="+mn-lt"/>
                <a:cs typeface="Times New Roman"/>
              </a:rPr>
              <a:t> </a:t>
            </a:r>
            <a:r>
              <a:rPr sz="1400" dirty="0">
                <a:solidFill>
                  <a:srgbClr val="FF0000"/>
                </a:solidFill>
                <a:latin typeface="+mn-lt"/>
                <a:cs typeface="Times New Roman"/>
              </a:rPr>
              <a:t>Correction</a:t>
            </a:r>
            <a:r>
              <a:rPr sz="1400" spc="-15" dirty="0">
                <a:solidFill>
                  <a:srgbClr val="FF0000"/>
                </a:solidFill>
                <a:latin typeface="+mn-lt"/>
                <a:cs typeface="Times New Roman"/>
              </a:rPr>
              <a:t> </a:t>
            </a:r>
            <a:r>
              <a:rPr sz="1400" dirty="0">
                <a:solidFill>
                  <a:srgbClr val="FF0000"/>
                </a:solidFill>
                <a:latin typeface="+mn-lt"/>
                <a:cs typeface="Times New Roman"/>
              </a:rPr>
              <a:t>in</a:t>
            </a:r>
            <a:r>
              <a:rPr sz="1400" spc="-50" dirty="0">
                <a:solidFill>
                  <a:srgbClr val="FF0000"/>
                </a:solidFill>
                <a:latin typeface="+mn-lt"/>
                <a:cs typeface="Times New Roman"/>
              </a:rPr>
              <a:t> </a:t>
            </a:r>
            <a:r>
              <a:rPr lang="en-US" sz="1400" dirty="0">
                <a:solidFill>
                  <a:srgbClr val="FF0000"/>
                </a:solidFill>
                <a:latin typeface="+mn-lt"/>
                <a:cs typeface="Times New Roman"/>
              </a:rPr>
              <a:t>this</a:t>
            </a:r>
            <a:r>
              <a:rPr sz="1400" spc="-30" dirty="0">
                <a:solidFill>
                  <a:srgbClr val="FF0000"/>
                </a:solidFill>
                <a:latin typeface="+mn-lt"/>
                <a:cs typeface="Times New Roman"/>
              </a:rPr>
              <a:t> </a:t>
            </a:r>
            <a:r>
              <a:rPr sz="1400" spc="-20" dirty="0">
                <a:solidFill>
                  <a:srgbClr val="FF0000"/>
                </a:solidFill>
                <a:latin typeface="+mn-lt"/>
                <a:cs typeface="Times New Roman"/>
              </a:rPr>
              <a:t>box.</a:t>
            </a:r>
            <a:endParaRPr sz="1400" dirty="0">
              <a:solidFill>
                <a:srgbClr val="FF0000"/>
              </a:solidFill>
              <a:latin typeface="+mn-lt"/>
              <a:cs typeface="Times New Roman"/>
            </a:endParaRPr>
          </a:p>
        </p:txBody>
      </p:sp>
      <p:sp>
        <p:nvSpPr>
          <p:cNvPr id="2" name="Oval 1" descr="Screenshot of the Plan of Correction indicating where the LEA identifies the Plan Timeline Date.">
            <a:extLst>
              <a:ext uri="{C183D7F6-B498-43B3-948B-1728B52AA6E4}">
                <adec:decorative xmlns:adec="http://schemas.microsoft.com/office/drawing/2017/decorative" val="0"/>
              </a:ext>
            </a:extLst>
          </p:cNvPr>
          <p:cNvSpPr/>
          <p:nvPr/>
        </p:nvSpPr>
        <p:spPr>
          <a:xfrm>
            <a:off x="2025332" y="3285318"/>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Screenshot of the Plan of Correction with an oval around  the Save &amp; Submit Plan to DESE."/>
          <p:cNvSpPr/>
          <p:nvPr/>
        </p:nvSpPr>
        <p:spPr>
          <a:xfrm>
            <a:off x="3581400" y="4495799"/>
            <a:ext cx="1828800" cy="364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object 15">
            <a:extLst>
              <a:ext uri="{C183D7F6-B498-43B3-948B-1728B52AA6E4}">
                <adec:decorative xmlns:adec="http://schemas.microsoft.com/office/drawing/2017/decorative" val="1"/>
              </a:ext>
            </a:extLst>
          </p:cNvPr>
          <p:cNvGrpSpPr/>
          <p:nvPr/>
        </p:nvGrpSpPr>
        <p:grpSpPr>
          <a:xfrm>
            <a:off x="762000" y="5257800"/>
            <a:ext cx="993139" cy="926863"/>
            <a:chOff x="1819655" y="4183384"/>
            <a:chExt cx="617220" cy="553720"/>
          </a:xfrm>
        </p:grpSpPr>
        <p:sp>
          <p:nvSpPr>
            <p:cNvPr id="16" name="object 16"/>
            <p:cNvSpPr/>
            <p:nvPr/>
          </p:nvSpPr>
          <p:spPr>
            <a:xfrm>
              <a:off x="1829561" y="4193290"/>
              <a:ext cx="597535" cy="533400"/>
            </a:xfrm>
            <a:custGeom>
              <a:avLst/>
              <a:gdLst/>
              <a:ahLst/>
              <a:cxnLst/>
              <a:rect l="l" t="t" r="r" b="b"/>
              <a:pathLst>
                <a:path w="597535" h="533400">
                  <a:moveTo>
                    <a:pt x="441185" y="0"/>
                  </a:moveTo>
                  <a:lnTo>
                    <a:pt x="156222" y="0"/>
                  </a:lnTo>
                  <a:lnTo>
                    <a:pt x="0" y="156222"/>
                  </a:lnTo>
                  <a:lnTo>
                    <a:pt x="0" y="377164"/>
                  </a:lnTo>
                  <a:lnTo>
                    <a:pt x="156222" y="533399"/>
                  </a:lnTo>
                  <a:lnTo>
                    <a:pt x="441185" y="533399"/>
                  </a:lnTo>
                  <a:lnTo>
                    <a:pt x="597408" y="377164"/>
                  </a:lnTo>
                  <a:lnTo>
                    <a:pt x="597408" y="156222"/>
                  </a:lnTo>
                  <a:lnTo>
                    <a:pt x="441185" y="0"/>
                  </a:lnTo>
                  <a:close/>
                </a:path>
              </a:pathLst>
            </a:custGeom>
            <a:solidFill>
              <a:srgbClr val="C13828"/>
            </a:solidFill>
          </p:spPr>
          <p:txBody>
            <a:bodyPr wrap="square" lIns="0" tIns="0" rIns="0" bIns="0" rtlCol="0"/>
            <a:lstStyle/>
            <a:p>
              <a:endParaRPr>
                <a:latin typeface="+mn-lt"/>
              </a:endParaRPr>
            </a:p>
          </p:txBody>
        </p:sp>
        <p:sp>
          <p:nvSpPr>
            <p:cNvPr id="17" name="object 17"/>
            <p:cNvSpPr/>
            <p:nvPr/>
          </p:nvSpPr>
          <p:spPr>
            <a:xfrm>
              <a:off x="1829561" y="4193290"/>
              <a:ext cx="597535" cy="533400"/>
            </a:xfrm>
            <a:custGeom>
              <a:avLst/>
              <a:gdLst/>
              <a:ahLst/>
              <a:cxnLst/>
              <a:rect l="l" t="t" r="r" b="b"/>
              <a:pathLst>
                <a:path w="597535" h="533400">
                  <a:moveTo>
                    <a:pt x="0" y="156222"/>
                  </a:moveTo>
                  <a:lnTo>
                    <a:pt x="156222" y="0"/>
                  </a:lnTo>
                  <a:lnTo>
                    <a:pt x="441185" y="0"/>
                  </a:lnTo>
                  <a:lnTo>
                    <a:pt x="597408" y="156222"/>
                  </a:lnTo>
                  <a:lnTo>
                    <a:pt x="597408" y="377164"/>
                  </a:lnTo>
                  <a:lnTo>
                    <a:pt x="441185" y="533399"/>
                  </a:lnTo>
                  <a:lnTo>
                    <a:pt x="156222" y="533399"/>
                  </a:lnTo>
                  <a:lnTo>
                    <a:pt x="0" y="377164"/>
                  </a:lnTo>
                  <a:lnTo>
                    <a:pt x="0" y="156222"/>
                  </a:lnTo>
                  <a:close/>
                </a:path>
              </a:pathLst>
            </a:custGeom>
            <a:ln w="19812">
              <a:solidFill>
                <a:srgbClr val="8D251A"/>
              </a:solidFill>
            </a:ln>
          </p:spPr>
          <p:txBody>
            <a:bodyPr wrap="square" lIns="0" tIns="0" rIns="0" bIns="0" rtlCol="0"/>
            <a:lstStyle/>
            <a:p>
              <a:endParaRPr>
                <a:latin typeface="+mn-lt"/>
              </a:endParaRPr>
            </a:p>
          </p:txBody>
        </p:sp>
      </p:grpSp>
      <p:sp>
        <p:nvSpPr>
          <p:cNvPr id="18" name="object 18"/>
          <p:cNvSpPr txBox="1"/>
          <p:nvPr/>
        </p:nvSpPr>
        <p:spPr>
          <a:xfrm>
            <a:off x="855180" y="5498950"/>
            <a:ext cx="899959" cy="443711"/>
          </a:xfrm>
          <a:prstGeom prst="rect">
            <a:avLst/>
          </a:prstGeom>
        </p:spPr>
        <p:txBody>
          <a:bodyPr vert="horz" wrap="square" lIns="0" tIns="12700" rIns="0" bIns="0" rtlCol="0">
            <a:spAutoFit/>
          </a:bodyPr>
          <a:lstStyle/>
          <a:p>
            <a:pPr marL="12700">
              <a:lnSpc>
                <a:spcPct val="100000"/>
              </a:lnSpc>
              <a:spcBef>
                <a:spcPts val="100"/>
              </a:spcBef>
            </a:pPr>
            <a:r>
              <a:rPr sz="2800" b="1" spc="-20" dirty="0">
                <a:solidFill>
                  <a:srgbClr val="FFFFFF"/>
                </a:solidFill>
                <a:latin typeface="+mn-lt"/>
                <a:cs typeface="Arial"/>
              </a:rPr>
              <a:t>STOP</a:t>
            </a:r>
            <a:endParaRPr sz="2800" b="1" dirty="0">
              <a:latin typeface="+mn-lt"/>
              <a:cs typeface="Arial"/>
            </a:endParaRPr>
          </a:p>
        </p:txBody>
      </p:sp>
      <p:sp>
        <p:nvSpPr>
          <p:cNvPr id="20" name="object 20"/>
          <p:cNvSpPr txBox="1"/>
          <p:nvPr/>
        </p:nvSpPr>
        <p:spPr>
          <a:xfrm>
            <a:off x="2025332" y="5257800"/>
            <a:ext cx="5093335" cy="1489510"/>
          </a:xfrm>
          <a:prstGeom prst="rect">
            <a:avLst/>
          </a:prstGeom>
        </p:spPr>
        <p:txBody>
          <a:bodyPr vert="horz" wrap="square" lIns="0" tIns="12065" rIns="0" bIns="0" rtlCol="0">
            <a:spAutoFit/>
          </a:bodyPr>
          <a:lstStyle/>
          <a:p>
            <a:pPr marL="12700" marR="5080">
              <a:lnSpc>
                <a:spcPct val="100000"/>
              </a:lnSpc>
              <a:spcBef>
                <a:spcPts val="95"/>
              </a:spcBef>
            </a:pPr>
            <a:r>
              <a:rPr sz="2400" b="1" dirty="0">
                <a:solidFill>
                  <a:srgbClr val="C13828"/>
                </a:solidFill>
                <a:latin typeface="+mn-lt"/>
                <a:cs typeface="Times New Roman"/>
              </a:rPr>
              <a:t>Do</a:t>
            </a:r>
            <a:r>
              <a:rPr sz="2400" b="1" spc="-25" dirty="0">
                <a:solidFill>
                  <a:srgbClr val="C13828"/>
                </a:solidFill>
                <a:latin typeface="+mn-lt"/>
                <a:cs typeface="Times New Roman"/>
              </a:rPr>
              <a:t> </a:t>
            </a:r>
            <a:r>
              <a:rPr sz="2400" b="1" dirty="0">
                <a:solidFill>
                  <a:srgbClr val="C13828"/>
                </a:solidFill>
                <a:latin typeface="+mn-lt"/>
                <a:cs typeface="Times New Roman"/>
              </a:rPr>
              <a:t>not</a:t>
            </a:r>
            <a:r>
              <a:rPr sz="2400" b="1" spc="-15" dirty="0">
                <a:solidFill>
                  <a:srgbClr val="C13828"/>
                </a:solidFill>
                <a:latin typeface="+mn-lt"/>
                <a:cs typeface="Times New Roman"/>
              </a:rPr>
              <a:t> </a:t>
            </a:r>
            <a:r>
              <a:rPr sz="2400" dirty="0">
                <a:latin typeface="+mn-lt"/>
                <a:cs typeface="Times New Roman"/>
              </a:rPr>
              <a:t>proceed</a:t>
            </a:r>
            <a:r>
              <a:rPr sz="2400" spc="-5" dirty="0">
                <a:latin typeface="+mn-lt"/>
                <a:cs typeface="Times New Roman"/>
              </a:rPr>
              <a:t> </a:t>
            </a:r>
            <a:r>
              <a:rPr sz="2400" dirty="0">
                <a:latin typeface="+mn-lt"/>
                <a:cs typeface="Times New Roman"/>
              </a:rPr>
              <a:t>to</a:t>
            </a:r>
            <a:r>
              <a:rPr sz="2400" spc="-20" dirty="0">
                <a:latin typeface="+mn-lt"/>
                <a:cs typeface="Times New Roman"/>
              </a:rPr>
              <a:t> </a:t>
            </a:r>
            <a:r>
              <a:rPr sz="2400" dirty="0">
                <a:latin typeface="+mn-lt"/>
                <a:cs typeface="Times New Roman"/>
              </a:rPr>
              <a:t>the</a:t>
            </a:r>
            <a:r>
              <a:rPr sz="2400" spc="-15" dirty="0">
                <a:latin typeface="+mn-lt"/>
                <a:cs typeface="Times New Roman"/>
              </a:rPr>
              <a:t> </a:t>
            </a:r>
            <a:r>
              <a:rPr sz="2400" dirty="0">
                <a:latin typeface="+mn-lt"/>
                <a:cs typeface="Times New Roman"/>
              </a:rPr>
              <a:t>next</a:t>
            </a:r>
            <a:r>
              <a:rPr sz="2400" spc="-15" dirty="0">
                <a:latin typeface="+mn-lt"/>
                <a:cs typeface="Times New Roman"/>
              </a:rPr>
              <a:t> </a:t>
            </a:r>
            <a:r>
              <a:rPr sz="2400" dirty="0">
                <a:latin typeface="+mn-lt"/>
                <a:cs typeface="Times New Roman"/>
              </a:rPr>
              <a:t>box</a:t>
            </a:r>
            <a:r>
              <a:rPr sz="2400" spc="-30" dirty="0">
                <a:latin typeface="+mn-lt"/>
                <a:cs typeface="Times New Roman"/>
              </a:rPr>
              <a:t> </a:t>
            </a:r>
            <a:r>
              <a:rPr sz="2400" dirty="0">
                <a:latin typeface="+mn-lt"/>
                <a:cs typeface="Times New Roman"/>
              </a:rPr>
              <a:t>on</a:t>
            </a:r>
            <a:r>
              <a:rPr sz="2400" spc="-20" dirty="0">
                <a:latin typeface="+mn-lt"/>
                <a:cs typeface="Times New Roman"/>
              </a:rPr>
              <a:t> </a:t>
            </a:r>
            <a:r>
              <a:rPr sz="2400" dirty="0">
                <a:latin typeface="+mn-lt"/>
                <a:cs typeface="Times New Roman"/>
              </a:rPr>
              <a:t>this</a:t>
            </a:r>
            <a:r>
              <a:rPr sz="2400" spc="-10" dirty="0">
                <a:latin typeface="+mn-lt"/>
                <a:cs typeface="Times New Roman"/>
              </a:rPr>
              <a:t> </a:t>
            </a:r>
            <a:r>
              <a:rPr sz="2400" dirty="0">
                <a:latin typeface="+mn-lt"/>
                <a:cs typeface="Times New Roman"/>
              </a:rPr>
              <a:t>page</a:t>
            </a:r>
            <a:r>
              <a:rPr sz="2400" spc="-30" dirty="0">
                <a:latin typeface="+mn-lt"/>
                <a:cs typeface="Times New Roman"/>
              </a:rPr>
              <a:t> </a:t>
            </a:r>
            <a:r>
              <a:rPr sz="2400" dirty="0">
                <a:latin typeface="+mn-lt"/>
                <a:cs typeface="Times New Roman"/>
              </a:rPr>
              <a:t>until</a:t>
            </a:r>
            <a:r>
              <a:rPr sz="2400" spc="-15" dirty="0">
                <a:latin typeface="+mn-lt"/>
                <a:cs typeface="Times New Roman"/>
              </a:rPr>
              <a:t> </a:t>
            </a:r>
            <a:r>
              <a:rPr lang="en-US" sz="2400" dirty="0">
                <a:latin typeface="+mn-lt"/>
                <a:cs typeface="Times New Roman"/>
              </a:rPr>
              <a:t>Your DESE compliance supervisor has approved or discussed revisions to your Plan of Correction</a:t>
            </a:r>
            <a:r>
              <a:rPr sz="2400" spc="-10" dirty="0">
                <a:latin typeface="+mn-lt"/>
                <a:cs typeface="Times New Roman"/>
              </a:rPr>
              <a:t>.</a:t>
            </a:r>
            <a:endParaRPr sz="2400" dirty="0">
              <a:latin typeface="+mn-lt"/>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23900" y="509609"/>
            <a:ext cx="7696200" cy="567463"/>
          </a:xfrm>
          <a:prstGeom prst="rect">
            <a:avLst/>
          </a:prstGeom>
        </p:spPr>
        <p:txBody>
          <a:bodyPr vert="horz" wrap="square" lIns="0" tIns="13335" rIns="0" bIns="0" rtlCol="0">
            <a:spAutoFit/>
          </a:bodyPr>
          <a:lstStyle/>
          <a:p>
            <a:pPr marL="12700">
              <a:lnSpc>
                <a:spcPct val="100000"/>
              </a:lnSpc>
              <a:spcBef>
                <a:spcPts val="105"/>
              </a:spcBef>
            </a:pPr>
            <a:r>
              <a:rPr lang="en-US" sz="3600" dirty="0">
                <a:latin typeface="+mn-lt"/>
              </a:rPr>
              <a:t>DES Approval of</a:t>
            </a:r>
            <a:r>
              <a:rPr sz="3600" spc="-55" dirty="0">
                <a:latin typeface="+mn-lt"/>
              </a:rPr>
              <a:t> </a:t>
            </a:r>
            <a:r>
              <a:rPr sz="3600" dirty="0">
                <a:latin typeface="+mn-lt"/>
              </a:rPr>
              <a:t>the</a:t>
            </a:r>
            <a:r>
              <a:rPr sz="3600" spc="-45" dirty="0">
                <a:latin typeface="+mn-lt"/>
              </a:rPr>
              <a:t> </a:t>
            </a:r>
            <a:r>
              <a:rPr sz="3600" dirty="0">
                <a:latin typeface="+mn-lt"/>
              </a:rPr>
              <a:t>Plan</a:t>
            </a:r>
            <a:r>
              <a:rPr sz="3600" spc="-40" dirty="0">
                <a:latin typeface="+mn-lt"/>
              </a:rPr>
              <a:t> </a:t>
            </a:r>
            <a:r>
              <a:rPr sz="3600" dirty="0">
                <a:latin typeface="+mn-lt"/>
              </a:rPr>
              <a:t>of</a:t>
            </a:r>
            <a:r>
              <a:rPr sz="3600" spc="-55" dirty="0">
                <a:latin typeface="+mn-lt"/>
              </a:rPr>
              <a:t> </a:t>
            </a:r>
            <a:r>
              <a:rPr sz="3600" spc="-10" dirty="0">
                <a:latin typeface="+mn-lt"/>
              </a:rPr>
              <a:t>Correction</a:t>
            </a:r>
            <a:endParaRPr sz="3600" dirty="0">
              <a:latin typeface="+mn-lt"/>
            </a:endParaRPr>
          </a:p>
        </p:txBody>
      </p:sp>
      <p:sp>
        <p:nvSpPr>
          <p:cNvPr id="19" name="object 19"/>
          <p:cNvSpPr txBox="1"/>
          <p:nvPr/>
        </p:nvSpPr>
        <p:spPr>
          <a:xfrm>
            <a:off x="381000" y="1769084"/>
            <a:ext cx="8229600" cy="1736373"/>
          </a:xfrm>
          <a:prstGeom prst="rect">
            <a:avLst/>
          </a:prstGeom>
        </p:spPr>
        <p:txBody>
          <a:bodyPr vert="horz" wrap="square" lIns="0" tIns="12700" rIns="0" bIns="0" rtlCol="0">
            <a:spAutoFit/>
          </a:bodyPr>
          <a:lstStyle/>
          <a:p>
            <a:pPr marL="12700" marR="5080">
              <a:lnSpc>
                <a:spcPct val="100000"/>
              </a:lnSpc>
              <a:spcBef>
                <a:spcPts val="100"/>
              </a:spcBef>
            </a:pPr>
            <a:r>
              <a:rPr lang="en-US" sz="2800" dirty="0">
                <a:latin typeface="+mn-lt"/>
                <a:cs typeface="Times New Roman"/>
              </a:rPr>
              <a:t>This section will be filled out when a DESE Supervisor has approved the plan. O</a:t>
            </a:r>
            <a:r>
              <a:rPr sz="2800" dirty="0">
                <a:latin typeface="+mn-lt"/>
                <a:cs typeface="Times New Roman"/>
              </a:rPr>
              <a:t>nce</a:t>
            </a:r>
            <a:r>
              <a:rPr sz="2800" spc="-25" dirty="0">
                <a:latin typeface="+mn-lt"/>
                <a:cs typeface="Times New Roman"/>
              </a:rPr>
              <a:t> </a:t>
            </a:r>
            <a:r>
              <a:rPr sz="2800" dirty="0">
                <a:latin typeface="+mn-lt"/>
                <a:cs typeface="Times New Roman"/>
              </a:rPr>
              <a:t>a</a:t>
            </a:r>
            <a:r>
              <a:rPr sz="2800" spc="-15" dirty="0">
                <a:latin typeface="+mn-lt"/>
                <a:cs typeface="Times New Roman"/>
              </a:rPr>
              <a:t> </a:t>
            </a:r>
            <a:r>
              <a:rPr sz="2800" dirty="0">
                <a:latin typeface="+mn-lt"/>
                <a:cs typeface="Times New Roman"/>
              </a:rPr>
              <a:t>DESE</a:t>
            </a:r>
            <a:r>
              <a:rPr sz="2800" spc="-5" dirty="0">
                <a:latin typeface="+mn-lt"/>
                <a:cs typeface="Times New Roman"/>
              </a:rPr>
              <a:t> </a:t>
            </a:r>
            <a:r>
              <a:rPr sz="2800" dirty="0">
                <a:latin typeface="+mn-lt"/>
                <a:cs typeface="Times New Roman"/>
              </a:rPr>
              <a:t>Supervisor</a:t>
            </a:r>
            <a:r>
              <a:rPr sz="2800" spc="-45" dirty="0">
                <a:latin typeface="+mn-lt"/>
                <a:cs typeface="Times New Roman"/>
              </a:rPr>
              <a:t> </a:t>
            </a:r>
            <a:r>
              <a:rPr lang="en-US" sz="2800" dirty="0">
                <a:latin typeface="+mn-lt"/>
                <a:cs typeface="Times New Roman"/>
              </a:rPr>
              <a:t>has approved all the LEA’s Plans of Correction, you can</a:t>
            </a:r>
            <a:r>
              <a:rPr sz="2800" spc="-50" dirty="0">
                <a:latin typeface="+mn-lt"/>
                <a:cs typeface="Times New Roman"/>
              </a:rPr>
              <a:t> </a:t>
            </a:r>
            <a:r>
              <a:rPr sz="2800" dirty="0">
                <a:latin typeface="+mn-lt"/>
                <a:cs typeface="Times New Roman"/>
              </a:rPr>
              <a:t>begin</a:t>
            </a:r>
            <a:r>
              <a:rPr sz="2800" spc="-40" dirty="0">
                <a:latin typeface="+mn-lt"/>
                <a:cs typeface="Times New Roman"/>
              </a:rPr>
              <a:t> </a:t>
            </a:r>
            <a:r>
              <a:rPr sz="2800" dirty="0">
                <a:latin typeface="+mn-lt"/>
                <a:cs typeface="Times New Roman"/>
              </a:rPr>
              <a:t>the</a:t>
            </a:r>
            <a:r>
              <a:rPr sz="2800" spc="-20" dirty="0">
                <a:latin typeface="+mn-lt"/>
                <a:cs typeface="Times New Roman"/>
              </a:rPr>
              <a:t> </a:t>
            </a:r>
            <a:r>
              <a:rPr sz="2800" dirty="0">
                <a:latin typeface="+mn-lt"/>
                <a:cs typeface="Times New Roman"/>
              </a:rPr>
              <a:t>ICAP</a:t>
            </a:r>
            <a:r>
              <a:rPr sz="2800" spc="-85" dirty="0">
                <a:latin typeface="+mn-lt"/>
                <a:cs typeface="Times New Roman"/>
              </a:rPr>
              <a:t> </a:t>
            </a:r>
            <a:r>
              <a:rPr sz="2800" spc="-10" dirty="0">
                <a:latin typeface="+mn-lt"/>
                <a:cs typeface="Times New Roman"/>
              </a:rPr>
              <a:t>Process.</a:t>
            </a:r>
            <a:endParaRPr sz="2800" dirty="0">
              <a:latin typeface="+mn-lt"/>
              <a:cs typeface="Times New Roman"/>
            </a:endParaRPr>
          </a:p>
        </p:txBody>
      </p:sp>
      <p:pic>
        <p:nvPicPr>
          <p:cNvPr id="4" name="Picture 3" descr="Screenshot of the DESE Response to Plan of Correction."/>
          <p:cNvPicPr>
            <a:picLocks noChangeAspect="1"/>
          </p:cNvPicPr>
          <p:nvPr/>
        </p:nvPicPr>
        <p:blipFill>
          <a:blip r:embed="rId3"/>
          <a:stretch>
            <a:fillRect/>
          </a:stretch>
        </p:blipFill>
        <p:spPr>
          <a:xfrm>
            <a:off x="68776" y="3962400"/>
            <a:ext cx="9076268" cy="1524000"/>
          </a:xfrm>
          <a:prstGeom prst="rect">
            <a:avLst/>
          </a:prstGeom>
        </p:spPr>
      </p:pic>
    </p:spTree>
    <p:extLst>
      <p:ext uri="{BB962C8B-B14F-4D97-AF65-F5344CB8AC3E}">
        <p14:creationId xmlns:p14="http://schemas.microsoft.com/office/powerpoint/2010/main" val="351334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7566" y="381000"/>
            <a:ext cx="7388859" cy="566822"/>
          </a:xfrm>
          <a:prstGeom prst="rect">
            <a:avLst/>
          </a:prstGeom>
        </p:spPr>
        <p:txBody>
          <a:bodyPr vert="horz" wrap="square" lIns="0" tIns="12700" rIns="0" bIns="0" rtlCol="0">
            <a:spAutoFit/>
          </a:bodyPr>
          <a:lstStyle/>
          <a:p>
            <a:pPr marL="12700">
              <a:lnSpc>
                <a:spcPct val="100000"/>
              </a:lnSpc>
              <a:spcBef>
                <a:spcPts val="100"/>
              </a:spcBef>
            </a:pPr>
            <a:r>
              <a:rPr sz="3600" dirty="0">
                <a:latin typeface="+mn-lt"/>
              </a:rPr>
              <a:t>Individual</a:t>
            </a:r>
            <a:r>
              <a:rPr sz="3600" spc="-25" dirty="0">
                <a:latin typeface="+mn-lt"/>
              </a:rPr>
              <a:t> </a:t>
            </a:r>
            <a:r>
              <a:rPr sz="3600" dirty="0">
                <a:latin typeface="+mn-lt"/>
              </a:rPr>
              <a:t>Corrective</a:t>
            </a:r>
            <a:r>
              <a:rPr sz="3600" spc="-195" dirty="0">
                <a:latin typeface="+mn-lt"/>
              </a:rPr>
              <a:t> </a:t>
            </a:r>
            <a:r>
              <a:rPr sz="3600" dirty="0">
                <a:latin typeface="+mn-lt"/>
              </a:rPr>
              <a:t>Action</a:t>
            </a:r>
            <a:r>
              <a:rPr sz="3600" spc="-5" dirty="0">
                <a:latin typeface="+mn-lt"/>
              </a:rPr>
              <a:t> </a:t>
            </a:r>
            <a:r>
              <a:rPr sz="3600" dirty="0">
                <a:latin typeface="+mn-lt"/>
              </a:rPr>
              <a:t>Plan</a:t>
            </a:r>
            <a:r>
              <a:rPr sz="3600" spc="-15" dirty="0">
                <a:latin typeface="+mn-lt"/>
              </a:rPr>
              <a:t> </a:t>
            </a:r>
            <a:r>
              <a:rPr sz="3600" spc="-10" dirty="0">
                <a:latin typeface="+mn-lt"/>
              </a:rPr>
              <a:t>(ICAP)</a:t>
            </a:r>
            <a:endParaRPr sz="3600" dirty="0">
              <a:latin typeface="+mn-lt"/>
            </a:endParaRPr>
          </a:p>
        </p:txBody>
      </p:sp>
      <p:sp>
        <p:nvSpPr>
          <p:cNvPr id="3" name="object 3"/>
          <p:cNvSpPr txBox="1"/>
          <p:nvPr/>
        </p:nvSpPr>
        <p:spPr>
          <a:xfrm>
            <a:off x="382262" y="1676400"/>
            <a:ext cx="8379465" cy="4771178"/>
          </a:xfrm>
          <a:prstGeom prst="rect">
            <a:avLst/>
          </a:prstGeom>
        </p:spPr>
        <p:txBody>
          <a:bodyPr vert="horz" wrap="square" lIns="0" tIns="102235" rIns="0" bIns="0" rtlCol="0">
            <a:spAutoFit/>
          </a:bodyPr>
          <a:lstStyle/>
          <a:p>
            <a:pPr marL="12700">
              <a:lnSpc>
                <a:spcPct val="100000"/>
              </a:lnSpc>
              <a:spcBef>
                <a:spcPts val="805"/>
              </a:spcBef>
            </a:pPr>
            <a:r>
              <a:rPr sz="2800" dirty="0">
                <a:latin typeface="+mn-lt"/>
                <a:cs typeface="Times New Roman"/>
              </a:rPr>
              <a:t>During</a:t>
            </a:r>
            <a:r>
              <a:rPr sz="2800" spc="-90" dirty="0">
                <a:latin typeface="+mn-lt"/>
                <a:cs typeface="Times New Roman"/>
              </a:rPr>
              <a:t> </a:t>
            </a:r>
            <a:r>
              <a:rPr sz="2800" dirty="0">
                <a:latin typeface="+mn-lt"/>
                <a:cs typeface="Times New Roman"/>
              </a:rPr>
              <a:t>the</a:t>
            </a:r>
            <a:r>
              <a:rPr sz="2800" spc="-55" dirty="0">
                <a:latin typeface="+mn-lt"/>
                <a:cs typeface="Times New Roman"/>
              </a:rPr>
              <a:t> </a:t>
            </a:r>
            <a:r>
              <a:rPr sz="2800" dirty="0">
                <a:latin typeface="+mn-lt"/>
                <a:cs typeface="Times New Roman"/>
              </a:rPr>
              <a:t>ICAP</a:t>
            </a:r>
            <a:r>
              <a:rPr sz="2800" spc="-145" dirty="0">
                <a:latin typeface="+mn-lt"/>
                <a:cs typeface="Times New Roman"/>
              </a:rPr>
              <a:t> </a:t>
            </a:r>
            <a:r>
              <a:rPr sz="2800" dirty="0">
                <a:latin typeface="+mn-lt"/>
                <a:cs typeface="Times New Roman"/>
              </a:rPr>
              <a:t>phase</a:t>
            </a:r>
            <a:r>
              <a:rPr sz="2800" spc="-55" dirty="0">
                <a:latin typeface="+mn-lt"/>
                <a:cs typeface="Times New Roman"/>
              </a:rPr>
              <a:t> </a:t>
            </a:r>
            <a:r>
              <a:rPr sz="2800" dirty="0">
                <a:latin typeface="+mn-lt"/>
                <a:cs typeface="Times New Roman"/>
              </a:rPr>
              <a:t>of</a:t>
            </a:r>
            <a:r>
              <a:rPr sz="2800" spc="-50" dirty="0">
                <a:latin typeface="+mn-lt"/>
                <a:cs typeface="Times New Roman"/>
              </a:rPr>
              <a:t> </a:t>
            </a:r>
            <a:r>
              <a:rPr sz="2800" dirty="0">
                <a:latin typeface="+mn-lt"/>
                <a:cs typeface="Times New Roman"/>
              </a:rPr>
              <a:t>the</a:t>
            </a:r>
            <a:r>
              <a:rPr sz="2800" spc="-60" dirty="0">
                <a:latin typeface="+mn-lt"/>
                <a:cs typeface="Times New Roman"/>
              </a:rPr>
              <a:t> </a:t>
            </a:r>
            <a:r>
              <a:rPr sz="2800" spc="-20" dirty="0">
                <a:latin typeface="+mn-lt"/>
                <a:cs typeface="Times New Roman"/>
              </a:rPr>
              <a:t>Corrective</a:t>
            </a:r>
            <a:r>
              <a:rPr sz="2800" spc="-170" dirty="0">
                <a:latin typeface="+mn-lt"/>
                <a:cs typeface="Times New Roman"/>
              </a:rPr>
              <a:t> </a:t>
            </a:r>
            <a:r>
              <a:rPr sz="2800" dirty="0">
                <a:latin typeface="+mn-lt"/>
                <a:cs typeface="Times New Roman"/>
              </a:rPr>
              <a:t>Action</a:t>
            </a:r>
            <a:r>
              <a:rPr sz="2800" spc="-60" dirty="0">
                <a:latin typeface="+mn-lt"/>
                <a:cs typeface="Times New Roman"/>
              </a:rPr>
              <a:t> </a:t>
            </a:r>
            <a:r>
              <a:rPr sz="2800" dirty="0">
                <a:latin typeface="+mn-lt"/>
                <a:cs typeface="Times New Roman"/>
              </a:rPr>
              <a:t>Plan</a:t>
            </a:r>
            <a:r>
              <a:rPr sz="2800" spc="-140" dirty="0">
                <a:latin typeface="+mn-lt"/>
                <a:cs typeface="Times New Roman"/>
              </a:rPr>
              <a:t> </a:t>
            </a:r>
            <a:r>
              <a:rPr sz="2800" spc="-55" dirty="0">
                <a:latin typeface="+mn-lt"/>
                <a:cs typeface="Times New Roman"/>
              </a:rPr>
              <a:t>Year</a:t>
            </a:r>
            <a:endParaRPr sz="2800" dirty="0">
              <a:latin typeface="+mn-lt"/>
              <a:cs typeface="Times New Roman"/>
            </a:endParaRPr>
          </a:p>
          <a:p>
            <a:pPr marL="469265" marR="5080" indent="-457200">
              <a:lnSpc>
                <a:spcPct val="100000"/>
              </a:lnSpc>
              <a:spcBef>
                <a:spcPts val="710"/>
              </a:spcBef>
              <a:buSzPct val="58928"/>
              <a:buFont typeface="Arial" panose="020B0604020202020204" pitchFamily="34" charset="0"/>
              <a:buChar char="•"/>
              <a:tabLst>
                <a:tab pos="332105" algn="l"/>
                <a:tab pos="332740" algn="l"/>
              </a:tabLst>
            </a:pPr>
            <a:r>
              <a:rPr sz="2800" dirty="0">
                <a:latin typeface="+mn-lt"/>
                <a:cs typeface="Times New Roman"/>
              </a:rPr>
              <a:t>Districts</a:t>
            </a:r>
            <a:r>
              <a:rPr sz="2800" spc="-75" dirty="0">
                <a:latin typeface="+mn-lt"/>
                <a:cs typeface="Times New Roman"/>
              </a:rPr>
              <a:t> </a:t>
            </a:r>
            <a:r>
              <a:rPr sz="2800" dirty="0">
                <a:latin typeface="+mn-lt"/>
                <a:cs typeface="Times New Roman"/>
              </a:rPr>
              <a:t>correct</a:t>
            </a:r>
            <a:r>
              <a:rPr sz="2800" spc="-65" dirty="0">
                <a:latin typeface="+mn-lt"/>
                <a:cs typeface="Times New Roman"/>
              </a:rPr>
              <a:t> </a:t>
            </a:r>
            <a:r>
              <a:rPr sz="2800" dirty="0">
                <a:latin typeface="+mn-lt"/>
                <a:cs typeface="Times New Roman"/>
              </a:rPr>
              <a:t>all</a:t>
            </a:r>
            <a:r>
              <a:rPr sz="2800" spc="-60" dirty="0">
                <a:latin typeface="+mn-lt"/>
                <a:cs typeface="Times New Roman"/>
              </a:rPr>
              <a:t> </a:t>
            </a:r>
            <a:r>
              <a:rPr sz="2800" dirty="0">
                <a:latin typeface="+mn-lt"/>
                <a:cs typeface="Times New Roman"/>
              </a:rPr>
              <a:t>individual</a:t>
            </a:r>
            <a:r>
              <a:rPr sz="2800" spc="-95" dirty="0">
                <a:latin typeface="+mn-lt"/>
                <a:cs typeface="Times New Roman"/>
              </a:rPr>
              <a:t> </a:t>
            </a:r>
            <a:r>
              <a:rPr sz="2800" dirty="0">
                <a:latin typeface="+mn-lt"/>
                <a:cs typeface="Times New Roman"/>
              </a:rPr>
              <a:t>student</a:t>
            </a:r>
            <a:r>
              <a:rPr sz="2800" spc="-85" dirty="0">
                <a:latin typeface="+mn-lt"/>
                <a:cs typeface="Times New Roman"/>
              </a:rPr>
              <a:t> </a:t>
            </a:r>
            <a:r>
              <a:rPr sz="2800" dirty="0">
                <a:latin typeface="+mn-lt"/>
                <a:cs typeface="Times New Roman"/>
              </a:rPr>
              <a:t>noncompliance</a:t>
            </a:r>
            <a:r>
              <a:rPr sz="2800" spc="-60" dirty="0">
                <a:latin typeface="+mn-lt"/>
                <a:cs typeface="Times New Roman"/>
              </a:rPr>
              <a:t> </a:t>
            </a:r>
            <a:r>
              <a:rPr sz="2800" spc="-25" dirty="0">
                <a:latin typeface="+mn-lt"/>
                <a:cs typeface="Times New Roman"/>
              </a:rPr>
              <a:t>and </a:t>
            </a:r>
            <a:r>
              <a:rPr sz="2800" dirty="0">
                <a:latin typeface="+mn-lt"/>
                <a:cs typeface="Times New Roman"/>
              </a:rPr>
              <a:t>submit</a:t>
            </a:r>
            <a:r>
              <a:rPr sz="2800" spc="-55" dirty="0">
                <a:latin typeface="+mn-lt"/>
                <a:cs typeface="Times New Roman"/>
              </a:rPr>
              <a:t> </a:t>
            </a:r>
            <a:r>
              <a:rPr sz="2800" dirty="0">
                <a:latin typeface="+mn-lt"/>
                <a:cs typeface="Times New Roman"/>
              </a:rPr>
              <a:t>documentation</a:t>
            </a:r>
            <a:r>
              <a:rPr sz="2800" spc="-70" dirty="0">
                <a:latin typeface="+mn-lt"/>
                <a:cs typeface="Times New Roman"/>
              </a:rPr>
              <a:t> </a:t>
            </a:r>
            <a:r>
              <a:rPr sz="2800" dirty="0">
                <a:latin typeface="+mn-lt"/>
                <a:cs typeface="Times New Roman"/>
              </a:rPr>
              <a:t>of</a:t>
            </a:r>
            <a:r>
              <a:rPr sz="2800" spc="-45" dirty="0">
                <a:latin typeface="+mn-lt"/>
                <a:cs typeface="Times New Roman"/>
              </a:rPr>
              <a:t> </a:t>
            </a:r>
            <a:r>
              <a:rPr sz="2800" dirty="0">
                <a:latin typeface="+mn-lt"/>
                <a:cs typeface="Times New Roman"/>
              </a:rPr>
              <a:t>correction</a:t>
            </a:r>
            <a:r>
              <a:rPr sz="2800" spc="-60" dirty="0">
                <a:latin typeface="+mn-lt"/>
                <a:cs typeface="Times New Roman"/>
              </a:rPr>
              <a:t> </a:t>
            </a:r>
            <a:r>
              <a:rPr sz="2800" u="sng" dirty="0">
                <a:uFill>
                  <a:solidFill>
                    <a:srgbClr val="000000"/>
                  </a:solidFill>
                </a:uFill>
                <a:latin typeface="+mn-lt"/>
                <a:cs typeface="Times New Roman"/>
              </a:rPr>
              <a:t>no</a:t>
            </a:r>
            <a:r>
              <a:rPr sz="2800" u="sng" spc="-60" dirty="0">
                <a:uFill>
                  <a:solidFill>
                    <a:srgbClr val="000000"/>
                  </a:solidFill>
                </a:uFill>
                <a:latin typeface="+mn-lt"/>
                <a:cs typeface="Times New Roman"/>
              </a:rPr>
              <a:t> </a:t>
            </a:r>
            <a:r>
              <a:rPr sz="2800" u="sng" dirty="0">
                <a:uFill>
                  <a:solidFill>
                    <a:srgbClr val="000000"/>
                  </a:solidFill>
                </a:uFill>
                <a:latin typeface="+mn-lt"/>
                <a:cs typeface="Times New Roman"/>
              </a:rPr>
              <a:t>later</a:t>
            </a:r>
            <a:r>
              <a:rPr sz="2800" u="sng" spc="-50" dirty="0">
                <a:uFill>
                  <a:solidFill>
                    <a:srgbClr val="000000"/>
                  </a:solidFill>
                </a:uFill>
                <a:latin typeface="+mn-lt"/>
                <a:cs typeface="Times New Roman"/>
              </a:rPr>
              <a:t> </a:t>
            </a:r>
            <a:r>
              <a:rPr sz="2800" u="sng" spc="-20" dirty="0">
                <a:uFill>
                  <a:solidFill>
                    <a:srgbClr val="000000"/>
                  </a:solidFill>
                </a:uFill>
                <a:latin typeface="+mn-lt"/>
                <a:cs typeface="Times New Roman"/>
              </a:rPr>
              <a:t>than</a:t>
            </a:r>
            <a:r>
              <a:rPr sz="2800" spc="-20" dirty="0">
                <a:latin typeface="+mn-lt"/>
                <a:cs typeface="Times New Roman"/>
              </a:rPr>
              <a:t> </a:t>
            </a:r>
            <a:r>
              <a:rPr sz="2800" u="sng" dirty="0">
                <a:uFill>
                  <a:solidFill>
                    <a:srgbClr val="000000"/>
                  </a:solidFill>
                </a:uFill>
                <a:latin typeface="+mn-lt"/>
                <a:cs typeface="Times New Roman"/>
              </a:rPr>
              <a:t>December</a:t>
            </a:r>
            <a:r>
              <a:rPr sz="2800" u="sng" spc="-85" dirty="0">
                <a:uFill>
                  <a:solidFill>
                    <a:srgbClr val="000000"/>
                  </a:solidFill>
                </a:uFill>
                <a:latin typeface="+mn-lt"/>
                <a:cs typeface="Times New Roman"/>
              </a:rPr>
              <a:t> </a:t>
            </a:r>
            <a:r>
              <a:rPr sz="2800" u="sng" dirty="0">
                <a:uFill>
                  <a:solidFill>
                    <a:srgbClr val="000000"/>
                  </a:solidFill>
                </a:uFill>
                <a:latin typeface="+mn-lt"/>
                <a:cs typeface="Times New Roman"/>
              </a:rPr>
              <a:t>31</a:t>
            </a:r>
            <a:r>
              <a:rPr sz="2800" spc="-140" dirty="0">
                <a:latin typeface="+mn-lt"/>
                <a:cs typeface="Times New Roman"/>
              </a:rPr>
              <a:t> </a:t>
            </a:r>
            <a:r>
              <a:rPr sz="2800" spc="-50" dirty="0">
                <a:latin typeface="+mn-lt"/>
                <a:cs typeface="Times New Roman"/>
              </a:rPr>
              <a:t>.</a:t>
            </a:r>
            <a:endParaRPr sz="2800" dirty="0">
              <a:latin typeface="+mn-lt"/>
              <a:cs typeface="Times New Roman"/>
            </a:endParaRPr>
          </a:p>
          <a:p>
            <a:pPr marL="469265" marR="529590" indent="-457200">
              <a:lnSpc>
                <a:spcPct val="100000"/>
              </a:lnSpc>
              <a:spcBef>
                <a:spcPts val="695"/>
              </a:spcBef>
              <a:buSzPct val="58928"/>
              <a:buFont typeface="Arial" panose="020B0604020202020204" pitchFamily="34" charset="0"/>
              <a:buChar char="•"/>
              <a:tabLst>
                <a:tab pos="332105" algn="l"/>
                <a:tab pos="332740" algn="l"/>
              </a:tabLst>
            </a:pPr>
            <a:r>
              <a:rPr sz="2800" dirty="0">
                <a:latin typeface="+mn-lt"/>
                <a:cs typeface="Times New Roman"/>
              </a:rPr>
              <a:t>Documentation</a:t>
            </a:r>
            <a:r>
              <a:rPr sz="2800" spc="-70" dirty="0">
                <a:latin typeface="+mn-lt"/>
                <a:cs typeface="Times New Roman"/>
              </a:rPr>
              <a:t> </a:t>
            </a:r>
            <a:r>
              <a:rPr sz="2800" dirty="0">
                <a:latin typeface="+mn-lt"/>
                <a:cs typeface="Times New Roman"/>
              </a:rPr>
              <a:t>showing</a:t>
            </a:r>
            <a:r>
              <a:rPr sz="2800" spc="-80" dirty="0">
                <a:latin typeface="+mn-lt"/>
                <a:cs typeface="Times New Roman"/>
              </a:rPr>
              <a:t> </a:t>
            </a:r>
            <a:r>
              <a:rPr sz="2800" dirty="0">
                <a:latin typeface="+mn-lt"/>
                <a:cs typeface="Times New Roman"/>
              </a:rPr>
              <a:t>correction</a:t>
            </a:r>
            <a:r>
              <a:rPr sz="2800" spc="-75" dirty="0">
                <a:latin typeface="+mn-lt"/>
                <a:cs typeface="Times New Roman"/>
              </a:rPr>
              <a:t> </a:t>
            </a:r>
            <a:r>
              <a:rPr sz="2800" dirty="0">
                <a:latin typeface="+mn-lt"/>
                <a:cs typeface="Times New Roman"/>
              </a:rPr>
              <a:t>for</a:t>
            </a:r>
            <a:r>
              <a:rPr sz="2800" spc="-70" dirty="0">
                <a:latin typeface="+mn-lt"/>
                <a:cs typeface="Times New Roman"/>
              </a:rPr>
              <a:t> </a:t>
            </a:r>
            <a:r>
              <a:rPr sz="2800" dirty="0">
                <a:latin typeface="+mn-lt"/>
                <a:cs typeface="Times New Roman"/>
              </a:rPr>
              <a:t>each</a:t>
            </a:r>
            <a:r>
              <a:rPr sz="2800" spc="-55" dirty="0">
                <a:latin typeface="+mn-lt"/>
                <a:cs typeface="Times New Roman"/>
              </a:rPr>
              <a:t> </a:t>
            </a:r>
            <a:r>
              <a:rPr sz="2800" spc="-10" dirty="0">
                <a:latin typeface="+mn-lt"/>
                <a:cs typeface="Times New Roman"/>
              </a:rPr>
              <a:t>individual </a:t>
            </a:r>
            <a:r>
              <a:rPr sz="2800" dirty="0">
                <a:latin typeface="+mn-lt"/>
                <a:cs typeface="Times New Roman"/>
              </a:rPr>
              <a:t>student</a:t>
            </a:r>
            <a:r>
              <a:rPr sz="2800" spc="-75" dirty="0">
                <a:latin typeface="+mn-lt"/>
                <a:cs typeface="Times New Roman"/>
              </a:rPr>
              <a:t> </a:t>
            </a:r>
            <a:r>
              <a:rPr sz="2800" dirty="0">
                <a:latin typeface="+mn-lt"/>
                <a:cs typeface="Times New Roman"/>
              </a:rPr>
              <a:t>must</a:t>
            </a:r>
            <a:r>
              <a:rPr sz="2800" spc="-30" dirty="0">
                <a:latin typeface="+mn-lt"/>
                <a:cs typeface="Times New Roman"/>
              </a:rPr>
              <a:t> </a:t>
            </a:r>
            <a:r>
              <a:rPr sz="2800" dirty="0">
                <a:latin typeface="+mn-lt"/>
                <a:cs typeface="Times New Roman"/>
              </a:rPr>
              <a:t>be</a:t>
            </a:r>
            <a:r>
              <a:rPr sz="2800" spc="-50" dirty="0">
                <a:latin typeface="+mn-lt"/>
                <a:cs typeface="Times New Roman"/>
              </a:rPr>
              <a:t> </a:t>
            </a:r>
            <a:r>
              <a:rPr sz="2800" dirty="0">
                <a:latin typeface="+mn-lt"/>
                <a:cs typeface="Times New Roman"/>
              </a:rPr>
              <a:t>uploaded</a:t>
            </a:r>
            <a:r>
              <a:rPr sz="2800" spc="-65" dirty="0">
                <a:latin typeface="+mn-lt"/>
                <a:cs typeface="Times New Roman"/>
              </a:rPr>
              <a:t> </a:t>
            </a:r>
            <a:r>
              <a:rPr sz="2800" dirty="0">
                <a:latin typeface="+mn-lt"/>
                <a:cs typeface="Times New Roman"/>
              </a:rPr>
              <a:t>in</a:t>
            </a:r>
            <a:r>
              <a:rPr sz="2800" spc="-45" dirty="0">
                <a:latin typeface="+mn-lt"/>
                <a:cs typeface="Times New Roman"/>
              </a:rPr>
              <a:t> </a:t>
            </a:r>
            <a:r>
              <a:rPr sz="2800" dirty="0">
                <a:latin typeface="+mn-lt"/>
                <a:cs typeface="Times New Roman"/>
              </a:rPr>
              <a:t>IMACS</a:t>
            </a:r>
            <a:r>
              <a:rPr sz="2800" spc="-25" dirty="0">
                <a:latin typeface="+mn-lt"/>
                <a:cs typeface="Times New Roman"/>
              </a:rPr>
              <a:t> </a:t>
            </a:r>
            <a:r>
              <a:rPr sz="2800" dirty="0">
                <a:latin typeface="+mn-lt"/>
                <a:cs typeface="Times New Roman"/>
              </a:rPr>
              <a:t>under</a:t>
            </a:r>
            <a:r>
              <a:rPr sz="2800" spc="-55" dirty="0">
                <a:latin typeface="+mn-lt"/>
                <a:cs typeface="Times New Roman"/>
              </a:rPr>
              <a:t> </a:t>
            </a:r>
            <a:r>
              <a:rPr sz="2800" dirty="0">
                <a:latin typeface="+mn-lt"/>
                <a:cs typeface="Times New Roman"/>
              </a:rPr>
              <a:t>the</a:t>
            </a:r>
            <a:r>
              <a:rPr sz="2800" spc="-50" dirty="0">
                <a:latin typeface="+mn-lt"/>
                <a:cs typeface="Times New Roman"/>
              </a:rPr>
              <a:t> </a:t>
            </a:r>
            <a:r>
              <a:rPr sz="2800" spc="-10" dirty="0">
                <a:latin typeface="+mn-lt"/>
                <a:cs typeface="Times New Roman"/>
              </a:rPr>
              <a:t>ICAP.</a:t>
            </a:r>
            <a:endParaRPr sz="2800" dirty="0">
              <a:latin typeface="+mn-lt"/>
              <a:cs typeface="Times New Roman"/>
            </a:endParaRPr>
          </a:p>
          <a:p>
            <a:pPr marL="469265" marR="1640205" indent="-457200">
              <a:lnSpc>
                <a:spcPct val="100000"/>
              </a:lnSpc>
              <a:spcBef>
                <a:spcPts val="695"/>
              </a:spcBef>
              <a:buSzPct val="58928"/>
              <a:buFont typeface="Arial" panose="020B0604020202020204" pitchFamily="34" charset="0"/>
              <a:buChar char="•"/>
              <a:tabLst>
                <a:tab pos="332105" algn="l"/>
                <a:tab pos="332740" algn="l"/>
              </a:tabLst>
            </a:pPr>
            <a:r>
              <a:rPr sz="2800" dirty="0">
                <a:latin typeface="+mn-lt"/>
                <a:cs typeface="Times New Roman"/>
              </a:rPr>
              <a:t>DESE</a:t>
            </a:r>
            <a:r>
              <a:rPr sz="2800" spc="-45" dirty="0">
                <a:latin typeface="+mn-lt"/>
                <a:cs typeface="Times New Roman"/>
              </a:rPr>
              <a:t> </a:t>
            </a:r>
            <a:r>
              <a:rPr sz="2800" dirty="0">
                <a:latin typeface="+mn-lt"/>
                <a:cs typeface="Times New Roman"/>
              </a:rPr>
              <a:t>Compliance</a:t>
            </a:r>
            <a:r>
              <a:rPr sz="2800" spc="-75" dirty="0">
                <a:latin typeface="+mn-lt"/>
                <a:cs typeface="Times New Roman"/>
              </a:rPr>
              <a:t> </a:t>
            </a:r>
            <a:r>
              <a:rPr sz="2800" dirty="0">
                <a:latin typeface="+mn-lt"/>
                <a:cs typeface="Times New Roman"/>
              </a:rPr>
              <a:t>Supervisors</a:t>
            </a:r>
            <a:r>
              <a:rPr sz="2800" spc="-80" dirty="0">
                <a:latin typeface="+mn-lt"/>
                <a:cs typeface="Times New Roman"/>
              </a:rPr>
              <a:t> </a:t>
            </a:r>
            <a:r>
              <a:rPr sz="2800" dirty="0">
                <a:latin typeface="+mn-lt"/>
                <a:cs typeface="Times New Roman"/>
              </a:rPr>
              <a:t>will</a:t>
            </a:r>
            <a:r>
              <a:rPr sz="2800" spc="-70" dirty="0">
                <a:latin typeface="+mn-lt"/>
                <a:cs typeface="Times New Roman"/>
              </a:rPr>
              <a:t> </a:t>
            </a:r>
            <a:r>
              <a:rPr sz="2800" dirty="0">
                <a:latin typeface="+mn-lt"/>
                <a:cs typeface="Times New Roman"/>
              </a:rPr>
              <a:t>review</a:t>
            </a:r>
            <a:r>
              <a:rPr sz="2800" spc="-60" dirty="0">
                <a:latin typeface="+mn-lt"/>
                <a:cs typeface="Times New Roman"/>
              </a:rPr>
              <a:t> </a:t>
            </a:r>
            <a:r>
              <a:rPr sz="2800" spc="-25" dirty="0">
                <a:latin typeface="+mn-lt"/>
                <a:cs typeface="Times New Roman"/>
              </a:rPr>
              <a:t>the </a:t>
            </a:r>
            <a:r>
              <a:rPr sz="2800" dirty="0">
                <a:latin typeface="+mn-lt"/>
                <a:cs typeface="Times New Roman"/>
              </a:rPr>
              <a:t>documentation</a:t>
            </a:r>
            <a:r>
              <a:rPr sz="2800" spc="-55" dirty="0">
                <a:latin typeface="+mn-lt"/>
                <a:cs typeface="Times New Roman"/>
              </a:rPr>
              <a:t> </a:t>
            </a:r>
            <a:r>
              <a:rPr sz="2800" dirty="0">
                <a:latin typeface="+mn-lt"/>
                <a:cs typeface="Times New Roman"/>
              </a:rPr>
              <a:t>in</a:t>
            </a:r>
            <a:r>
              <a:rPr sz="2800" spc="-55" dirty="0">
                <a:latin typeface="+mn-lt"/>
                <a:cs typeface="Times New Roman"/>
              </a:rPr>
              <a:t> </a:t>
            </a:r>
            <a:r>
              <a:rPr sz="2800" dirty="0">
                <a:latin typeface="+mn-lt"/>
                <a:cs typeface="Times New Roman"/>
              </a:rPr>
              <a:t>order</a:t>
            </a:r>
            <a:r>
              <a:rPr sz="2800" spc="-40" dirty="0">
                <a:latin typeface="+mn-lt"/>
                <a:cs typeface="Times New Roman"/>
              </a:rPr>
              <a:t> </a:t>
            </a:r>
            <a:r>
              <a:rPr sz="2800" dirty="0">
                <a:latin typeface="+mn-lt"/>
                <a:cs typeface="Times New Roman"/>
              </a:rPr>
              <a:t>to</a:t>
            </a:r>
            <a:r>
              <a:rPr sz="2800" spc="-35" dirty="0">
                <a:latin typeface="+mn-lt"/>
                <a:cs typeface="Times New Roman"/>
              </a:rPr>
              <a:t> </a:t>
            </a:r>
            <a:r>
              <a:rPr sz="2800" dirty="0">
                <a:latin typeface="+mn-lt"/>
                <a:cs typeface="Times New Roman"/>
              </a:rPr>
              <a:t>clear</a:t>
            </a:r>
            <a:r>
              <a:rPr sz="2800" spc="-40" dirty="0">
                <a:latin typeface="+mn-lt"/>
                <a:cs typeface="Times New Roman"/>
              </a:rPr>
              <a:t> </a:t>
            </a:r>
            <a:r>
              <a:rPr sz="2800" dirty="0">
                <a:latin typeface="+mn-lt"/>
                <a:cs typeface="Times New Roman"/>
              </a:rPr>
              <a:t>th</a:t>
            </a:r>
            <a:r>
              <a:rPr lang="en-US" sz="2800" dirty="0">
                <a:latin typeface="+mn-lt"/>
                <a:cs typeface="Times New Roman"/>
              </a:rPr>
              <a:t>e </a:t>
            </a:r>
            <a:r>
              <a:rPr sz="2800" spc="-10" dirty="0">
                <a:latin typeface="+mn-lt"/>
                <a:cs typeface="Times New Roman"/>
              </a:rPr>
              <a:t>I</a:t>
            </a:r>
            <a:r>
              <a:rPr sz="2800" spc="-20" dirty="0">
                <a:latin typeface="+mn-lt"/>
                <a:cs typeface="Times New Roman"/>
              </a:rPr>
              <a:t>CAP.</a:t>
            </a:r>
            <a:endParaRPr sz="2800" dirty="0">
              <a:latin typeface="+mn-lt"/>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5111" y="304800"/>
            <a:ext cx="9040238" cy="504625"/>
          </a:xfrm>
          <a:prstGeom prst="rect">
            <a:avLst/>
          </a:prstGeom>
        </p:spPr>
        <p:txBody>
          <a:bodyPr vert="horz" wrap="square" lIns="0" tIns="12065" rIns="0" bIns="0" rtlCol="0">
            <a:spAutoFit/>
          </a:bodyPr>
          <a:lstStyle/>
          <a:p>
            <a:pPr marL="12700">
              <a:lnSpc>
                <a:spcPct val="100000"/>
              </a:lnSpc>
              <a:spcBef>
                <a:spcPts val="95"/>
              </a:spcBef>
            </a:pPr>
            <a:r>
              <a:rPr sz="3200" dirty="0">
                <a:latin typeface="+mn-lt"/>
              </a:rPr>
              <a:t>Beginning</a:t>
            </a:r>
            <a:r>
              <a:rPr sz="3200" spc="-75" dirty="0">
                <a:latin typeface="+mn-lt"/>
              </a:rPr>
              <a:t> </a:t>
            </a:r>
            <a:r>
              <a:rPr sz="3200" dirty="0">
                <a:latin typeface="+mn-lt"/>
              </a:rPr>
              <a:t>to</a:t>
            </a:r>
            <a:r>
              <a:rPr sz="3200" spc="-50" dirty="0">
                <a:latin typeface="+mn-lt"/>
              </a:rPr>
              <a:t> </a:t>
            </a:r>
            <a:r>
              <a:rPr sz="3200" dirty="0">
                <a:latin typeface="+mn-lt"/>
              </a:rPr>
              <a:t>work</a:t>
            </a:r>
            <a:r>
              <a:rPr sz="3200" spc="-50" dirty="0">
                <a:latin typeface="+mn-lt"/>
              </a:rPr>
              <a:t> </a:t>
            </a:r>
            <a:r>
              <a:rPr sz="3200" dirty="0">
                <a:latin typeface="+mn-lt"/>
              </a:rPr>
              <a:t>on</a:t>
            </a:r>
            <a:r>
              <a:rPr sz="3200" spc="-50" dirty="0">
                <a:latin typeface="+mn-lt"/>
              </a:rPr>
              <a:t> </a:t>
            </a:r>
            <a:r>
              <a:rPr sz="3200" dirty="0">
                <a:latin typeface="+mn-lt"/>
              </a:rPr>
              <a:t>the</a:t>
            </a:r>
            <a:r>
              <a:rPr sz="3200" spc="-60" dirty="0">
                <a:latin typeface="+mn-lt"/>
              </a:rPr>
              <a:t> </a:t>
            </a:r>
            <a:r>
              <a:rPr sz="3200" dirty="0">
                <a:latin typeface="+mn-lt"/>
              </a:rPr>
              <a:t>Individual</a:t>
            </a:r>
            <a:r>
              <a:rPr sz="3200" spc="-90" dirty="0">
                <a:latin typeface="+mn-lt"/>
              </a:rPr>
              <a:t> </a:t>
            </a:r>
            <a:r>
              <a:rPr sz="3200" dirty="0">
                <a:latin typeface="+mn-lt"/>
              </a:rPr>
              <a:t>Plan</a:t>
            </a:r>
            <a:r>
              <a:rPr sz="3200" spc="-50" dirty="0">
                <a:latin typeface="+mn-lt"/>
              </a:rPr>
              <a:t> </a:t>
            </a:r>
            <a:r>
              <a:rPr sz="3200" dirty="0">
                <a:latin typeface="+mn-lt"/>
              </a:rPr>
              <a:t>of</a:t>
            </a:r>
            <a:r>
              <a:rPr sz="3200" spc="-50" dirty="0">
                <a:latin typeface="+mn-lt"/>
              </a:rPr>
              <a:t> </a:t>
            </a:r>
            <a:r>
              <a:rPr sz="3200" spc="-10" dirty="0">
                <a:latin typeface="+mn-lt"/>
              </a:rPr>
              <a:t>Correction</a:t>
            </a:r>
            <a:endParaRPr sz="3200" dirty="0">
              <a:latin typeface="+mn-lt"/>
            </a:endParaRPr>
          </a:p>
        </p:txBody>
      </p:sp>
      <p:pic>
        <p:nvPicPr>
          <p:cNvPr id="4" name="Picture 3" descr="Screenshot of the LEA Home Page  with Search Assignment and Assignments List."/>
          <p:cNvPicPr>
            <a:picLocks noChangeAspect="1"/>
          </p:cNvPicPr>
          <p:nvPr/>
        </p:nvPicPr>
        <p:blipFill>
          <a:blip r:embed="rId3"/>
          <a:stretch>
            <a:fillRect/>
          </a:stretch>
        </p:blipFill>
        <p:spPr>
          <a:xfrm>
            <a:off x="452016" y="1600200"/>
            <a:ext cx="8242506" cy="4816257"/>
          </a:xfrm>
          <a:prstGeom prst="rect">
            <a:avLst/>
          </a:prstGeom>
        </p:spPr>
      </p:pic>
      <p:sp>
        <p:nvSpPr>
          <p:cNvPr id="5" name="Oval 4" descr="Oval around school year drop-down box."/>
          <p:cNvSpPr/>
          <p:nvPr/>
        </p:nvSpPr>
        <p:spPr>
          <a:xfrm>
            <a:off x="1600200" y="1905000"/>
            <a:ext cx="6858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descr="Oval around the button for ICAP."/>
          <p:cNvSpPr/>
          <p:nvPr/>
        </p:nvSpPr>
        <p:spPr>
          <a:xfrm>
            <a:off x="3581400" y="57912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You will be able to quickly see how many CAPs or ICAPs your LEA might have as well as which side of the process they are on by noting the number found under the Needs Attention From column.&#10;"/>
          <p:cNvSpPr/>
          <p:nvPr/>
        </p:nvSpPr>
        <p:spPr>
          <a:xfrm>
            <a:off x="7620000" y="5715000"/>
            <a:ext cx="1074522" cy="70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6090" y="533400"/>
            <a:ext cx="3705352"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j-lt"/>
              </a:rPr>
              <a:t>Learning</a:t>
            </a:r>
            <a:r>
              <a:rPr sz="3600" spc="-40" dirty="0">
                <a:latin typeface="+mj-lt"/>
              </a:rPr>
              <a:t> </a:t>
            </a:r>
            <a:r>
              <a:rPr sz="3600" spc="-10" dirty="0">
                <a:latin typeface="+mj-lt"/>
              </a:rPr>
              <a:t>Objectives</a:t>
            </a:r>
          </a:p>
        </p:txBody>
      </p:sp>
      <p:sp>
        <p:nvSpPr>
          <p:cNvPr id="3" name="object 3"/>
          <p:cNvSpPr txBox="1"/>
          <p:nvPr/>
        </p:nvSpPr>
        <p:spPr>
          <a:xfrm>
            <a:off x="638048" y="1524000"/>
            <a:ext cx="8124952" cy="4828886"/>
          </a:xfrm>
          <a:prstGeom prst="rect">
            <a:avLst/>
          </a:prstGeom>
        </p:spPr>
        <p:txBody>
          <a:bodyPr vert="horz" wrap="square" lIns="0" tIns="12065" rIns="0" bIns="0" rtlCol="0">
            <a:spAutoFit/>
          </a:bodyPr>
          <a:lstStyle/>
          <a:p>
            <a:pPr marL="12700">
              <a:lnSpc>
                <a:spcPct val="100000"/>
              </a:lnSpc>
              <a:spcBef>
                <a:spcPts val="95"/>
              </a:spcBef>
            </a:pPr>
            <a:r>
              <a:rPr sz="2400" dirty="0">
                <a:latin typeface="+mj-lt"/>
                <a:cs typeface="Times New Roman"/>
              </a:rPr>
              <a:t>Participants</a:t>
            </a:r>
            <a:r>
              <a:rPr sz="2400" spc="-125" dirty="0">
                <a:latin typeface="+mj-lt"/>
                <a:cs typeface="Times New Roman"/>
              </a:rPr>
              <a:t> </a:t>
            </a:r>
            <a:r>
              <a:rPr sz="2400" dirty="0">
                <a:latin typeface="+mj-lt"/>
                <a:cs typeface="Times New Roman"/>
              </a:rPr>
              <a:t>will</a:t>
            </a:r>
            <a:r>
              <a:rPr sz="2400" spc="-105" dirty="0">
                <a:latin typeface="+mj-lt"/>
                <a:cs typeface="Times New Roman"/>
              </a:rPr>
              <a:t> </a:t>
            </a:r>
            <a:r>
              <a:rPr lang="en-US" sz="2400" spc="-20" dirty="0">
                <a:latin typeface="+mj-lt"/>
                <a:cs typeface="Times New Roman"/>
              </a:rPr>
              <a:t>learn</a:t>
            </a:r>
            <a:endParaRPr sz="2400" dirty="0">
              <a:latin typeface="+mj-lt"/>
              <a:cs typeface="Times New Roman"/>
            </a:endParaRPr>
          </a:p>
          <a:p>
            <a:pPr marL="721995" marR="5080" indent="-342900">
              <a:lnSpc>
                <a:spcPct val="100000"/>
              </a:lnSpc>
              <a:spcBef>
                <a:spcPts val="10"/>
              </a:spcBef>
              <a:buFont typeface="Arial" panose="020B0604020202020204" pitchFamily="34" charset="0"/>
              <a:buChar char="•"/>
              <a:tabLst>
                <a:tab pos="659130" algn="l"/>
              </a:tabLst>
            </a:pPr>
            <a:r>
              <a:rPr lang="en-US" sz="2400" dirty="0">
                <a:latin typeface="+mj-lt"/>
                <a:cs typeface="Times New Roman"/>
              </a:rPr>
              <a:t>how to do </a:t>
            </a:r>
            <a:r>
              <a:rPr sz="2400" dirty="0">
                <a:latin typeface="+mj-lt"/>
                <a:cs typeface="Times New Roman"/>
              </a:rPr>
              <a:t>corrective</a:t>
            </a:r>
            <a:r>
              <a:rPr sz="2400" spc="-50" dirty="0">
                <a:latin typeface="+mj-lt"/>
                <a:cs typeface="Times New Roman"/>
              </a:rPr>
              <a:t> </a:t>
            </a:r>
            <a:r>
              <a:rPr sz="2400" dirty="0">
                <a:latin typeface="+mj-lt"/>
                <a:cs typeface="Times New Roman"/>
              </a:rPr>
              <a:t>action</a:t>
            </a:r>
            <a:r>
              <a:rPr sz="2400" spc="-50" dirty="0">
                <a:latin typeface="+mj-lt"/>
                <a:cs typeface="Times New Roman"/>
              </a:rPr>
              <a:t> </a:t>
            </a:r>
            <a:r>
              <a:rPr sz="2400" dirty="0">
                <a:latin typeface="+mj-lt"/>
                <a:cs typeface="Times New Roman"/>
              </a:rPr>
              <a:t>steps</a:t>
            </a:r>
            <a:r>
              <a:rPr sz="2400" spc="-65" dirty="0">
                <a:latin typeface="+mj-lt"/>
                <a:cs typeface="Times New Roman"/>
              </a:rPr>
              <a:t> </a:t>
            </a:r>
            <a:r>
              <a:rPr sz="2400" dirty="0">
                <a:latin typeface="+mj-lt"/>
                <a:cs typeface="Times New Roman"/>
              </a:rPr>
              <a:t>in</a:t>
            </a:r>
            <a:r>
              <a:rPr sz="2400" spc="-60" dirty="0">
                <a:latin typeface="+mj-lt"/>
                <a:cs typeface="Times New Roman"/>
              </a:rPr>
              <a:t> </a:t>
            </a:r>
            <a:r>
              <a:rPr sz="2400" dirty="0">
                <a:latin typeface="+mj-lt"/>
                <a:cs typeface="Times New Roman"/>
              </a:rPr>
              <a:t>the</a:t>
            </a:r>
            <a:r>
              <a:rPr sz="2400" spc="-65" dirty="0">
                <a:latin typeface="+mj-lt"/>
                <a:cs typeface="Times New Roman"/>
              </a:rPr>
              <a:t> </a:t>
            </a:r>
            <a:r>
              <a:rPr sz="2400" dirty="0">
                <a:latin typeface="+mj-lt"/>
                <a:cs typeface="Times New Roman"/>
              </a:rPr>
              <a:t>special</a:t>
            </a:r>
            <a:r>
              <a:rPr sz="2400" spc="-55" dirty="0">
                <a:latin typeface="+mj-lt"/>
                <a:cs typeface="Times New Roman"/>
              </a:rPr>
              <a:t> </a:t>
            </a:r>
            <a:r>
              <a:rPr sz="2400" dirty="0">
                <a:latin typeface="+mj-lt"/>
                <a:cs typeface="Times New Roman"/>
              </a:rPr>
              <a:t>education</a:t>
            </a:r>
            <a:r>
              <a:rPr sz="2400" spc="-65" dirty="0">
                <a:latin typeface="+mj-lt"/>
                <a:cs typeface="Times New Roman"/>
              </a:rPr>
              <a:t> </a:t>
            </a:r>
            <a:r>
              <a:rPr sz="2400" dirty="0">
                <a:latin typeface="+mj-lt"/>
                <a:cs typeface="Times New Roman"/>
              </a:rPr>
              <a:t>monitoring</a:t>
            </a:r>
            <a:r>
              <a:rPr sz="2400" spc="-40" dirty="0">
                <a:latin typeface="+mj-lt"/>
                <a:cs typeface="Times New Roman"/>
              </a:rPr>
              <a:t> </a:t>
            </a:r>
            <a:r>
              <a:rPr sz="2400" spc="-10" dirty="0">
                <a:latin typeface="+mj-lt"/>
                <a:cs typeface="Times New Roman"/>
              </a:rPr>
              <a:t>process </a:t>
            </a:r>
            <a:r>
              <a:rPr sz="2400" dirty="0">
                <a:latin typeface="+mj-lt"/>
                <a:cs typeface="Times New Roman"/>
              </a:rPr>
              <a:t>cycle</a:t>
            </a:r>
            <a:r>
              <a:rPr sz="2400" spc="-65" dirty="0">
                <a:latin typeface="+mj-lt"/>
                <a:cs typeface="Times New Roman"/>
              </a:rPr>
              <a:t> </a:t>
            </a:r>
            <a:r>
              <a:rPr sz="2400" dirty="0">
                <a:latin typeface="+mj-lt"/>
                <a:cs typeface="Times New Roman"/>
              </a:rPr>
              <a:t>for</a:t>
            </a:r>
            <a:r>
              <a:rPr sz="2400" spc="-35" dirty="0">
                <a:latin typeface="+mj-lt"/>
                <a:cs typeface="Times New Roman"/>
              </a:rPr>
              <a:t> </a:t>
            </a:r>
            <a:r>
              <a:rPr sz="2400" dirty="0">
                <a:latin typeface="+mj-lt"/>
                <a:cs typeface="Times New Roman"/>
              </a:rPr>
              <a:t>federal</a:t>
            </a:r>
            <a:r>
              <a:rPr sz="2400" spc="-30" dirty="0">
                <a:latin typeface="+mj-lt"/>
                <a:cs typeface="Times New Roman"/>
              </a:rPr>
              <a:t> </a:t>
            </a:r>
            <a:r>
              <a:rPr sz="2400" dirty="0">
                <a:latin typeface="+mj-lt"/>
                <a:cs typeface="Times New Roman"/>
              </a:rPr>
              <a:t>tiered</a:t>
            </a:r>
            <a:r>
              <a:rPr sz="2400" spc="-45" dirty="0">
                <a:latin typeface="+mj-lt"/>
                <a:cs typeface="Times New Roman"/>
              </a:rPr>
              <a:t> </a:t>
            </a:r>
            <a:r>
              <a:rPr sz="2400" spc="-10" dirty="0">
                <a:latin typeface="+mj-lt"/>
                <a:cs typeface="Times New Roman"/>
              </a:rPr>
              <a:t>monitoring</a:t>
            </a:r>
            <a:r>
              <a:rPr lang="en-US" sz="2400" spc="-10" dirty="0">
                <a:latin typeface="+mj-lt"/>
                <a:cs typeface="Times New Roman"/>
              </a:rPr>
              <a:t>.</a:t>
            </a:r>
            <a:endParaRPr sz="2400" dirty="0">
              <a:latin typeface="+mj-lt"/>
              <a:cs typeface="Times New Roman"/>
            </a:endParaRPr>
          </a:p>
          <a:p>
            <a:pPr marL="721995" marR="281940" indent="-342900">
              <a:lnSpc>
                <a:spcPct val="100000"/>
              </a:lnSpc>
              <a:spcBef>
                <a:spcPts val="600"/>
              </a:spcBef>
              <a:buFont typeface="Arial" panose="020B0604020202020204" pitchFamily="34" charset="0"/>
              <a:buChar char="•"/>
              <a:tabLst>
                <a:tab pos="659130" algn="l"/>
              </a:tabLst>
            </a:pPr>
            <a:r>
              <a:rPr sz="2400" dirty="0">
                <a:latin typeface="+mj-lt"/>
                <a:cs typeface="Times New Roman"/>
              </a:rPr>
              <a:t>how</a:t>
            </a:r>
            <a:r>
              <a:rPr sz="2400" spc="-55" dirty="0">
                <a:latin typeface="+mj-lt"/>
                <a:cs typeface="Times New Roman"/>
              </a:rPr>
              <a:t> </a:t>
            </a:r>
            <a:r>
              <a:rPr sz="2400" dirty="0">
                <a:latin typeface="+mj-lt"/>
                <a:cs typeface="Times New Roman"/>
              </a:rPr>
              <a:t>to</a:t>
            </a:r>
            <a:r>
              <a:rPr sz="2400" spc="-55" dirty="0">
                <a:latin typeface="+mj-lt"/>
                <a:cs typeface="Times New Roman"/>
              </a:rPr>
              <a:t> </a:t>
            </a:r>
            <a:r>
              <a:rPr sz="2400" dirty="0">
                <a:latin typeface="+mj-lt"/>
                <a:cs typeface="Times New Roman"/>
              </a:rPr>
              <a:t>read</a:t>
            </a:r>
            <a:r>
              <a:rPr sz="2400" spc="-35" dirty="0">
                <a:latin typeface="+mj-lt"/>
                <a:cs typeface="Times New Roman"/>
              </a:rPr>
              <a:t> </a:t>
            </a:r>
            <a:r>
              <a:rPr sz="2400" dirty="0">
                <a:latin typeface="+mj-lt"/>
                <a:cs typeface="Times New Roman"/>
              </a:rPr>
              <a:t>and</a:t>
            </a:r>
            <a:r>
              <a:rPr sz="2400" spc="-55" dirty="0">
                <a:latin typeface="+mj-lt"/>
                <a:cs typeface="Times New Roman"/>
              </a:rPr>
              <a:t> </a:t>
            </a:r>
            <a:r>
              <a:rPr sz="2400" dirty="0">
                <a:latin typeface="+mj-lt"/>
                <a:cs typeface="Times New Roman"/>
              </a:rPr>
              <a:t>understand</a:t>
            </a:r>
            <a:r>
              <a:rPr sz="2400" spc="-55" dirty="0">
                <a:latin typeface="+mj-lt"/>
                <a:cs typeface="Times New Roman"/>
              </a:rPr>
              <a:t> </a:t>
            </a:r>
            <a:r>
              <a:rPr sz="2400" dirty="0">
                <a:latin typeface="+mj-lt"/>
                <a:cs typeface="Times New Roman"/>
              </a:rPr>
              <a:t>the</a:t>
            </a:r>
            <a:r>
              <a:rPr sz="2400" spc="-60" dirty="0">
                <a:latin typeface="+mj-lt"/>
                <a:cs typeface="Times New Roman"/>
              </a:rPr>
              <a:t> </a:t>
            </a:r>
            <a:r>
              <a:rPr sz="2400" dirty="0">
                <a:latin typeface="+mj-lt"/>
                <a:cs typeface="Times New Roman"/>
              </a:rPr>
              <a:t>Special</a:t>
            </a:r>
            <a:r>
              <a:rPr sz="2400" spc="-50" dirty="0">
                <a:latin typeface="+mj-lt"/>
                <a:cs typeface="Times New Roman"/>
              </a:rPr>
              <a:t> </a:t>
            </a:r>
            <a:r>
              <a:rPr sz="2400" dirty="0">
                <a:latin typeface="+mj-lt"/>
                <a:cs typeface="Times New Roman"/>
              </a:rPr>
              <a:t>Education</a:t>
            </a:r>
            <a:r>
              <a:rPr sz="2400" spc="-50" dirty="0">
                <a:latin typeface="+mj-lt"/>
                <a:cs typeface="Times New Roman"/>
              </a:rPr>
              <a:t> </a:t>
            </a:r>
            <a:r>
              <a:rPr sz="2400" dirty="0">
                <a:latin typeface="+mj-lt"/>
                <a:cs typeface="Times New Roman"/>
              </a:rPr>
              <a:t>Program</a:t>
            </a:r>
            <a:r>
              <a:rPr sz="2400" spc="-45" dirty="0">
                <a:latin typeface="+mj-lt"/>
                <a:cs typeface="Times New Roman"/>
              </a:rPr>
              <a:t> </a:t>
            </a:r>
            <a:r>
              <a:rPr sz="2400" spc="-10" dirty="0">
                <a:latin typeface="+mj-lt"/>
                <a:cs typeface="Times New Roman"/>
              </a:rPr>
              <a:t>Review </a:t>
            </a:r>
            <a:r>
              <a:rPr sz="2400" dirty="0">
                <a:latin typeface="+mj-lt"/>
                <a:cs typeface="Times New Roman"/>
              </a:rPr>
              <a:t>Report</a:t>
            </a:r>
            <a:r>
              <a:rPr sz="2400" spc="-55" dirty="0">
                <a:latin typeface="+mj-lt"/>
                <a:cs typeface="Times New Roman"/>
              </a:rPr>
              <a:t> </a:t>
            </a:r>
            <a:r>
              <a:rPr sz="2400" dirty="0">
                <a:latin typeface="+mj-lt"/>
                <a:cs typeface="Times New Roman"/>
              </a:rPr>
              <a:t>for</a:t>
            </a:r>
            <a:r>
              <a:rPr sz="2400" spc="-55" dirty="0">
                <a:latin typeface="+mj-lt"/>
                <a:cs typeface="Times New Roman"/>
              </a:rPr>
              <a:t> </a:t>
            </a:r>
            <a:r>
              <a:rPr sz="2400" dirty="0">
                <a:latin typeface="+mj-lt"/>
                <a:cs typeface="Times New Roman"/>
              </a:rPr>
              <a:t>the</a:t>
            </a:r>
            <a:r>
              <a:rPr sz="2400" spc="-60" dirty="0">
                <a:latin typeface="+mj-lt"/>
                <a:cs typeface="Times New Roman"/>
              </a:rPr>
              <a:t> </a:t>
            </a:r>
            <a:r>
              <a:rPr sz="2400" spc="-10" dirty="0">
                <a:latin typeface="+mj-lt"/>
                <a:cs typeface="Times New Roman"/>
              </a:rPr>
              <a:t>self-</a:t>
            </a:r>
            <a:r>
              <a:rPr sz="2400" dirty="0">
                <a:latin typeface="+mj-lt"/>
                <a:cs typeface="Times New Roman"/>
              </a:rPr>
              <a:t>assessment</a:t>
            </a:r>
            <a:r>
              <a:rPr sz="2400" spc="-30" dirty="0">
                <a:latin typeface="+mj-lt"/>
                <a:cs typeface="Times New Roman"/>
              </a:rPr>
              <a:t> </a:t>
            </a:r>
            <a:r>
              <a:rPr sz="2400" dirty="0">
                <a:latin typeface="+mj-lt"/>
                <a:cs typeface="Times New Roman"/>
              </a:rPr>
              <a:t>and</a:t>
            </a:r>
            <a:r>
              <a:rPr sz="2400" spc="-50" dirty="0">
                <a:latin typeface="+mj-lt"/>
                <a:cs typeface="Times New Roman"/>
              </a:rPr>
              <a:t> </a:t>
            </a:r>
            <a:r>
              <a:rPr sz="2400" dirty="0">
                <a:latin typeface="+mj-lt"/>
                <a:cs typeface="Times New Roman"/>
              </a:rPr>
              <a:t>desk</a:t>
            </a:r>
            <a:r>
              <a:rPr sz="2400" spc="-60" dirty="0">
                <a:latin typeface="+mj-lt"/>
                <a:cs typeface="Times New Roman"/>
              </a:rPr>
              <a:t> </a:t>
            </a:r>
            <a:r>
              <a:rPr sz="2400" spc="-10" dirty="0">
                <a:latin typeface="+mj-lt"/>
                <a:cs typeface="Times New Roman"/>
              </a:rPr>
              <a:t>review</a:t>
            </a:r>
            <a:r>
              <a:rPr lang="en-US" sz="2400" spc="-10" dirty="0">
                <a:latin typeface="+mj-lt"/>
                <a:cs typeface="Times New Roman"/>
              </a:rPr>
              <a:t>.</a:t>
            </a:r>
            <a:endParaRPr sz="2400" dirty="0">
              <a:latin typeface="+mj-lt"/>
              <a:cs typeface="Times New Roman"/>
            </a:endParaRPr>
          </a:p>
          <a:p>
            <a:pPr marL="721995" indent="-342900">
              <a:lnSpc>
                <a:spcPct val="100000"/>
              </a:lnSpc>
              <a:spcBef>
                <a:spcPts val="600"/>
              </a:spcBef>
              <a:buFont typeface="Arial" panose="020B0604020202020204" pitchFamily="34" charset="0"/>
              <a:buChar char="•"/>
              <a:tabLst>
                <a:tab pos="659130" algn="l"/>
              </a:tabLst>
            </a:pPr>
            <a:r>
              <a:rPr lang="en-US" sz="2400" dirty="0">
                <a:latin typeface="+mj-lt"/>
                <a:cs typeface="Times New Roman"/>
              </a:rPr>
              <a:t>how to complete </a:t>
            </a:r>
            <a:r>
              <a:rPr sz="2400" dirty="0">
                <a:latin typeface="+mj-lt"/>
                <a:cs typeface="Times New Roman"/>
              </a:rPr>
              <a:t>required</a:t>
            </a:r>
            <a:r>
              <a:rPr sz="2400" spc="-50" dirty="0">
                <a:latin typeface="+mj-lt"/>
                <a:cs typeface="Times New Roman"/>
              </a:rPr>
              <a:t> </a:t>
            </a:r>
            <a:r>
              <a:rPr sz="2400" dirty="0">
                <a:latin typeface="+mj-lt"/>
                <a:cs typeface="Times New Roman"/>
              </a:rPr>
              <a:t>activities</a:t>
            </a:r>
            <a:r>
              <a:rPr sz="2400" spc="-40" dirty="0">
                <a:latin typeface="+mj-lt"/>
                <a:cs typeface="Times New Roman"/>
              </a:rPr>
              <a:t> </a:t>
            </a:r>
            <a:r>
              <a:rPr sz="2400" dirty="0">
                <a:latin typeface="+mj-lt"/>
                <a:cs typeface="Times New Roman"/>
              </a:rPr>
              <a:t>for</a:t>
            </a:r>
            <a:r>
              <a:rPr sz="2400" spc="-55" dirty="0">
                <a:latin typeface="+mj-lt"/>
                <a:cs typeface="Times New Roman"/>
              </a:rPr>
              <a:t> </a:t>
            </a:r>
            <a:r>
              <a:rPr sz="2400" dirty="0">
                <a:latin typeface="+mj-lt"/>
                <a:cs typeface="Times New Roman"/>
              </a:rPr>
              <a:t>clearing</a:t>
            </a:r>
            <a:r>
              <a:rPr sz="2400" spc="-40" dirty="0">
                <a:latin typeface="+mj-lt"/>
                <a:cs typeface="Times New Roman"/>
              </a:rPr>
              <a:t> </a:t>
            </a:r>
            <a:r>
              <a:rPr sz="2400" dirty="0">
                <a:latin typeface="+mj-lt"/>
                <a:cs typeface="Times New Roman"/>
              </a:rPr>
              <a:t>any</a:t>
            </a:r>
            <a:r>
              <a:rPr sz="2400" spc="-55" dirty="0">
                <a:latin typeface="+mj-lt"/>
                <a:cs typeface="Times New Roman"/>
              </a:rPr>
              <a:t> </a:t>
            </a:r>
            <a:r>
              <a:rPr sz="2400" dirty="0">
                <a:latin typeface="+mj-lt"/>
                <a:cs typeface="Times New Roman"/>
              </a:rPr>
              <a:t>identified</a:t>
            </a:r>
            <a:r>
              <a:rPr sz="2400" spc="-50" dirty="0">
                <a:latin typeface="+mj-lt"/>
                <a:cs typeface="Times New Roman"/>
              </a:rPr>
              <a:t> </a:t>
            </a:r>
            <a:r>
              <a:rPr sz="2400" dirty="0">
                <a:latin typeface="+mj-lt"/>
                <a:cs typeface="Times New Roman"/>
              </a:rPr>
              <a:t>non</a:t>
            </a:r>
            <a:r>
              <a:rPr sz="2400" spc="-10" dirty="0">
                <a:latin typeface="+mj-lt"/>
                <a:cs typeface="Times New Roman"/>
              </a:rPr>
              <a:t>compliance</a:t>
            </a:r>
            <a:r>
              <a:rPr lang="en-US" sz="2400" spc="-10" dirty="0">
                <a:latin typeface="+mj-lt"/>
                <a:cs typeface="Times New Roman"/>
              </a:rPr>
              <a:t>.</a:t>
            </a:r>
            <a:endParaRPr sz="2400" dirty="0">
              <a:latin typeface="+mj-lt"/>
              <a:cs typeface="Times New Roman"/>
            </a:endParaRPr>
          </a:p>
          <a:p>
            <a:pPr marL="721995" indent="-342900">
              <a:lnSpc>
                <a:spcPct val="100000"/>
              </a:lnSpc>
              <a:spcBef>
                <a:spcPts val="600"/>
              </a:spcBef>
              <a:buFont typeface="Arial" panose="020B0604020202020204" pitchFamily="34" charset="0"/>
              <a:buChar char="•"/>
              <a:tabLst>
                <a:tab pos="659130" algn="l"/>
              </a:tabLst>
            </a:pPr>
            <a:r>
              <a:rPr lang="en-US" sz="2400" spc="-55" dirty="0">
                <a:latin typeface="+mj-lt"/>
                <a:cs typeface="Times New Roman"/>
              </a:rPr>
              <a:t>how to follow</a:t>
            </a:r>
            <a:r>
              <a:rPr sz="2400" spc="-55" dirty="0">
                <a:latin typeface="+mj-lt"/>
                <a:cs typeface="Times New Roman"/>
              </a:rPr>
              <a:t> </a:t>
            </a:r>
            <a:r>
              <a:rPr sz="2400" dirty="0">
                <a:latin typeface="+mj-lt"/>
                <a:cs typeface="Times New Roman"/>
              </a:rPr>
              <a:t>timelines</a:t>
            </a:r>
            <a:r>
              <a:rPr sz="2400" spc="-30" dirty="0">
                <a:latin typeface="+mj-lt"/>
                <a:cs typeface="Times New Roman"/>
              </a:rPr>
              <a:t> </a:t>
            </a:r>
            <a:r>
              <a:rPr sz="2400" dirty="0">
                <a:latin typeface="+mj-lt"/>
                <a:cs typeface="Times New Roman"/>
              </a:rPr>
              <a:t>for</a:t>
            </a:r>
            <a:r>
              <a:rPr sz="2400" spc="-50" dirty="0">
                <a:latin typeface="+mj-lt"/>
                <a:cs typeface="Times New Roman"/>
              </a:rPr>
              <a:t> </a:t>
            </a:r>
            <a:r>
              <a:rPr sz="2400" dirty="0">
                <a:latin typeface="+mj-lt"/>
                <a:cs typeface="Times New Roman"/>
              </a:rPr>
              <a:t>showing</a:t>
            </a:r>
            <a:r>
              <a:rPr sz="2400" spc="-55" dirty="0">
                <a:latin typeface="+mj-lt"/>
                <a:cs typeface="Times New Roman"/>
              </a:rPr>
              <a:t> </a:t>
            </a:r>
            <a:r>
              <a:rPr sz="2400" dirty="0">
                <a:latin typeface="+mj-lt"/>
                <a:cs typeface="Times New Roman"/>
              </a:rPr>
              <a:t>evidence</a:t>
            </a:r>
            <a:r>
              <a:rPr sz="2400" spc="-50" dirty="0">
                <a:latin typeface="+mj-lt"/>
                <a:cs typeface="Times New Roman"/>
              </a:rPr>
              <a:t> </a:t>
            </a:r>
            <a:r>
              <a:rPr sz="2400" dirty="0">
                <a:latin typeface="+mj-lt"/>
                <a:cs typeface="Times New Roman"/>
              </a:rPr>
              <a:t>of</a:t>
            </a:r>
            <a:r>
              <a:rPr sz="2400" spc="-50" dirty="0">
                <a:latin typeface="+mj-lt"/>
                <a:cs typeface="Times New Roman"/>
              </a:rPr>
              <a:t> </a:t>
            </a:r>
            <a:r>
              <a:rPr sz="2400" dirty="0">
                <a:latin typeface="+mj-lt"/>
                <a:cs typeface="Times New Roman"/>
              </a:rPr>
              <a:t>correction</a:t>
            </a:r>
            <a:r>
              <a:rPr sz="2400" spc="-45" dirty="0">
                <a:latin typeface="+mj-lt"/>
                <a:cs typeface="Times New Roman"/>
              </a:rPr>
              <a:t> </a:t>
            </a:r>
            <a:r>
              <a:rPr sz="2400" dirty="0">
                <a:latin typeface="+mj-lt"/>
                <a:cs typeface="Times New Roman"/>
              </a:rPr>
              <a:t>of</a:t>
            </a:r>
            <a:r>
              <a:rPr sz="2400" spc="-50" dirty="0">
                <a:latin typeface="+mj-lt"/>
                <a:cs typeface="Times New Roman"/>
              </a:rPr>
              <a:t> </a:t>
            </a:r>
            <a:r>
              <a:rPr sz="2400" dirty="0">
                <a:latin typeface="+mj-lt"/>
                <a:cs typeface="Times New Roman"/>
              </a:rPr>
              <a:t>non</a:t>
            </a:r>
            <a:r>
              <a:rPr sz="2400" spc="-10" dirty="0">
                <a:latin typeface="+mj-lt"/>
                <a:cs typeface="Times New Roman"/>
              </a:rPr>
              <a:t>compliance</a:t>
            </a:r>
            <a:r>
              <a:rPr lang="en-US" sz="2400" spc="-10" dirty="0">
                <a:latin typeface="+mj-lt"/>
                <a:cs typeface="Times New Roman"/>
              </a:rPr>
              <a:t>.</a:t>
            </a:r>
            <a:endParaRPr sz="2400" dirty="0">
              <a:latin typeface="+mj-lt"/>
              <a:cs typeface="Times New Roman"/>
            </a:endParaRPr>
          </a:p>
          <a:p>
            <a:pPr marL="721995" indent="-342900">
              <a:lnSpc>
                <a:spcPct val="100000"/>
              </a:lnSpc>
              <a:spcBef>
                <a:spcPts val="595"/>
              </a:spcBef>
              <a:buFont typeface="Arial" panose="020B0604020202020204" pitchFamily="34" charset="0"/>
              <a:buChar char="•"/>
              <a:tabLst>
                <a:tab pos="659130" algn="l"/>
              </a:tabLst>
            </a:pPr>
            <a:r>
              <a:rPr sz="2400" dirty="0">
                <a:latin typeface="+mj-lt"/>
                <a:cs typeface="Times New Roman"/>
              </a:rPr>
              <a:t>how</a:t>
            </a:r>
            <a:r>
              <a:rPr sz="2400" spc="-60" dirty="0">
                <a:latin typeface="+mj-lt"/>
                <a:cs typeface="Times New Roman"/>
              </a:rPr>
              <a:t> </a:t>
            </a:r>
            <a:r>
              <a:rPr sz="2400" dirty="0">
                <a:latin typeface="+mj-lt"/>
                <a:cs typeface="Times New Roman"/>
              </a:rPr>
              <a:t>to</a:t>
            </a:r>
            <a:r>
              <a:rPr sz="2400" spc="-60" dirty="0">
                <a:latin typeface="+mj-lt"/>
                <a:cs typeface="Times New Roman"/>
              </a:rPr>
              <a:t> </a:t>
            </a:r>
            <a:r>
              <a:rPr sz="2400" dirty="0">
                <a:latin typeface="+mj-lt"/>
                <a:cs typeface="Times New Roman"/>
              </a:rPr>
              <a:t>enter</a:t>
            </a:r>
            <a:r>
              <a:rPr sz="2400" spc="-45" dirty="0">
                <a:latin typeface="+mj-lt"/>
                <a:cs typeface="Times New Roman"/>
              </a:rPr>
              <a:t> </a:t>
            </a:r>
            <a:r>
              <a:rPr sz="2400" dirty="0">
                <a:latin typeface="+mj-lt"/>
                <a:cs typeface="Times New Roman"/>
              </a:rPr>
              <a:t>information</a:t>
            </a:r>
            <a:r>
              <a:rPr sz="2400" spc="-40" dirty="0">
                <a:latin typeface="+mj-lt"/>
                <a:cs typeface="Times New Roman"/>
              </a:rPr>
              <a:t> </a:t>
            </a:r>
            <a:r>
              <a:rPr sz="2400" dirty="0">
                <a:latin typeface="+mj-lt"/>
                <a:cs typeface="Times New Roman"/>
              </a:rPr>
              <a:t>into</a:t>
            </a:r>
            <a:r>
              <a:rPr sz="2400" spc="-45" dirty="0">
                <a:latin typeface="+mj-lt"/>
                <a:cs typeface="Times New Roman"/>
              </a:rPr>
              <a:t> </a:t>
            </a:r>
            <a:r>
              <a:rPr sz="2400" dirty="0">
                <a:latin typeface="+mj-lt"/>
                <a:cs typeface="Times New Roman"/>
              </a:rPr>
              <a:t>IMACS</a:t>
            </a:r>
            <a:r>
              <a:rPr lang="en-US" sz="2400" dirty="0">
                <a:latin typeface="+mj-lt"/>
                <a:cs typeface="Times New Roman"/>
              </a:rPr>
              <a:t>.</a:t>
            </a:r>
            <a:endParaRPr sz="2400" dirty="0">
              <a:latin typeface="+mj-lt"/>
              <a:cs typeface="Times New Roman"/>
            </a:endParaRPr>
          </a:p>
          <a:p>
            <a:pPr marL="721995" indent="-342900">
              <a:lnSpc>
                <a:spcPct val="100000"/>
              </a:lnSpc>
              <a:spcBef>
                <a:spcPts val="600"/>
              </a:spcBef>
              <a:buFont typeface="Arial" panose="020B0604020202020204" pitchFamily="34" charset="0"/>
              <a:buChar char="•"/>
              <a:tabLst>
                <a:tab pos="659130" algn="l"/>
              </a:tabLst>
            </a:pPr>
            <a:r>
              <a:rPr lang="en-US" sz="2400" dirty="0">
                <a:latin typeface="+mj-lt"/>
                <a:cs typeface="Times New Roman"/>
              </a:rPr>
              <a:t>how to find </a:t>
            </a:r>
            <a:r>
              <a:rPr sz="2400" dirty="0">
                <a:latin typeface="+mj-lt"/>
                <a:cs typeface="Times New Roman"/>
              </a:rPr>
              <a:t>resources</a:t>
            </a:r>
            <a:r>
              <a:rPr sz="2400" spc="-50" dirty="0">
                <a:latin typeface="+mj-lt"/>
                <a:cs typeface="Times New Roman"/>
              </a:rPr>
              <a:t> </a:t>
            </a:r>
            <a:r>
              <a:rPr sz="2400" dirty="0">
                <a:latin typeface="+mj-lt"/>
                <a:cs typeface="Times New Roman"/>
              </a:rPr>
              <a:t>for</a:t>
            </a:r>
            <a:r>
              <a:rPr sz="2400" spc="-55" dirty="0">
                <a:latin typeface="+mj-lt"/>
                <a:cs typeface="Times New Roman"/>
              </a:rPr>
              <a:t> </a:t>
            </a:r>
            <a:r>
              <a:rPr sz="2400" dirty="0">
                <a:latin typeface="+mj-lt"/>
                <a:cs typeface="Times New Roman"/>
              </a:rPr>
              <a:t>questions</a:t>
            </a:r>
            <a:r>
              <a:rPr sz="2400" spc="-65" dirty="0">
                <a:latin typeface="+mj-lt"/>
                <a:cs typeface="Times New Roman"/>
              </a:rPr>
              <a:t> </a:t>
            </a:r>
            <a:r>
              <a:rPr sz="2400" dirty="0">
                <a:latin typeface="+mj-lt"/>
                <a:cs typeface="Times New Roman"/>
              </a:rPr>
              <a:t>and</a:t>
            </a:r>
            <a:r>
              <a:rPr sz="2400" spc="-60" dirty="0">
                <a:latin typeface="+mj-lt"/>
                <a:cs typeface="Times New Roman"/>
              </a:rPr>
              <a:t> </a:t>
            </a:r>
            <a:r>
              <a:rPr sz="2400" spc="-10" dirty="0">
                <a:latin typeface="+mj-lt"/>
                <a:cs typeface="Times New Roman"/>
              </a:rPr>
              <a:t>assistance.</a:t>
            </a:r>
            <a:endParaRPr sz="2400" dirty="0">
              <a:latin typeface="+mj-lt"/>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17194" y="381000"/>
            <a:ext cx="8300085" cy="567463"/>
          </a:xfrm>
          <a:prstGeom prst="rect">
            <a:avLst/>
          </a:prstGeom>
        </p:spPr>
        <p:txBody>
          <a:bodyPr vert="horz" wrap="square" lIns="0" tIns="13335" rIns="0" bIns="0" rtlCol="0">
            <a:spAutoFit/>
          </a:bodyPr>
          <a:lstStyle/>
          <a:p>
            <a:pPr marL="12700">
              <a:lnSpc>
                <a:spcPct val="100000"/>
              </a:lnSpc>
              <a:spcBef>
                <a:spcPts val="105"/>
              </a:spcBef>
            </a:pPr>
            <a:r>
              <a:rPr sz="3600" spc="-20" dirty="0">
                <a:latin typeface="+mn-lt"/>
              </a:rPr>
              <a:t>Working</a:t>
            </a:r>
            <a:r>
              <a:rPr sz="3600" spc="-70" dirty="0">
                <a:latin typeface="+mn-lt"/>
              </a:rPr>
              <a:t> </a:t>
            </a:r>
            <a:r>
              <a:rPr sz="3600" dirty="0">
                <a:latin typeface="+mn-lt"/>
              </a:rPr>
              <a:t>on</a:t>
            </a:r>
            <a:r>
              <a:rPr sz="3600" spc="-20" dirty="0">
                <a:latin typeface="+mn-lt"/>
              </a:rPr>
              <a:t> </a:t>
            </a:r>
            <a:r>
              <a:rPr sz="3600" dirty="0">
                <a:latin typeface="+mn-lt"/>
              </a:rPr>
              <a:t>the</a:t>
            </a:r>
            <a:r>
              <a:rPr sz="3600" spc="-30" dirty="0">
                <a:latin typeface="+mn-lt"/>
              </a:rPr>
              <a:t> </a:t>
            </a:r>
            <a:r>
              <a:rPr sz="3600" dirty="0">
                <a:latin typeface="+mn-lt"/>
              </a:rPr>
              <a:t>Individual</a:t>
            </a:r>
            <a:r>
              <a:rPr sz="3600" spc="-55" dirty="0">
                <a:latin typeface="+mn-lt"/>
              </a:rPr>
              <a:t> </a:t>
            </a:r>
            <a:r>
              <a:rPr sz="3600" dirty="0">
                <a:latin typeface="+mn-lt"/>
              </a:rPr>
              <a:t>Plan</a:t>
            </a:r>
            <a:r>
              <a:rPr sz="3600" spc="-30" dirty="0">
                <a:latin typeface="+mn-lt"/>
              </a:rPr>
              <a:t> </a:t>
            </a:r>
            <a:r>
              <a:rPr sz="3600" dirty="0">
                <a:latin typeface="+mn-lt"/>
              </a:rPr>
              <a:t>of</a:t>
            </a:r>
            <a:r>
              <a:rPr sz="3600" spc="-25" dirty="0">
                <a:latin typeface="+mn-lt"/>
              </a:rPr>
              <a:t> </a:t>
            </a:r>
            <a:r>
              <a:rPr sz="3600" spc="-10" dirty="0">
                <a:latin typeface="+mn-lt"/>
              </a:rPr>
              <a:t>Correction</a:t>
            </a:r>
            <a:endParaRPr sz="3600" dirty="0">
              <a:latin typeface="+mn-lt"/>
            </a:endParaRPr>
          </a:p>
        </p:txBody>
      </p:sp>
      <p:pic>
        <p:nvPicPr>
          <p:cNvPr id="5" name="Picture 4" descr="ICAP Summary page screen capture. ">
            <a:extLst>
              <a:ext uri="{FF2B5EF4-FFF2-40B4-BE49-F238E27FC236}">
                <a16:creationId xmlns:a16="http://schemas.microsoft.com/office/drawing/2014/main" id="{A8130608-AA72-468B-DC63-29C4BAFB5BA8}"/>
              </a:ext>
            </a:extLst>
          </p:cNvPr>
          <p:cNvPicPr>
            <a:picLocks noChangeAspect="1"/>
          </p:cNvPicPr>
          <p:nvPr/>
        </p:nvPicPr>
        <p:blipFill>
          <a:blip r:embed="rId3"/>
          <a:stretch>
            <a:fillRect/>
          </a:stretch>
        </p:blipFill>
        <p:spPr>
          <a:xfrm>
            <a:off x="76200" y="1066800"/>
            <a:ext cx="9020691" cy="55744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59913" y="119500"/>
            <a:ext cx="8366432" cy="505267"/>
          </a:xfrm>
          <a:prstGeom prst="rect">
            <a:avLst/>
          </a:prstGeom>
        </p:spPr>
        <p:txBody>
          <a:bodyPr vert="horz" wrap="square" lIns="0" tIns="12700" rIns="0" bIns="0" rtlCol="0">
            <a:spAutoFit/>
          </a:bodyPr>
          <a:lstStyle/>
          <a:p>
            <a:pPr marL="12700">
              <a:lnSpc>
                <a:spcPct val="100000"/>
              </a:lnSpc>
              <a:spcBef>
                <a:spcPts val="100"/>
              </a:spcBef>
            </a:pPr>
            <a:r>
              <a:rPr lang="en-US" sz="3200" spc="-20" dirty="0">
                <a:latin typeface="+mn-lt"/>
              </a:rPr>
              <a:t>How to correct </a:t>
            </a:r>
            <a:r>
              <a:rPr sz="3200" dirty="0">
                <a:latin typeface="+mn-lt"/>
              </a:rPr>
              <a:t>the</a:t>
            </a:r>
            <a:r>
              <a:rPr sz="3200" spc="-30" dirty="0">
                <a:latin typeface="+mn-lt"/>
              </a:rPr>
              <a:t> </a:t>
            </a:r>
            <a:r>
              <a:rPr sz="3200" dirty="0">
                <a:latin typeface="+mn-lt"/>
              </a:rPr>
              <a:t>Individual</a:t>
            </a:r>
            <a:r>
              <a:rPr sz="3200" spc="-55" dirty="0">
                <a:latin typeface="+mn-lt"/>
              </a:rPr>
              <a:t> </a:t>
            </a:r>
            <a:r>
              <a:rPr sz="3200" dirty="0">
                <a:latin typeface="+mn-lt"/>
              </a:rPr>
              <a:t>Plan</a:t>
            </a:r>
            <a:r>
              <a:rPr sz="3200" spc="-30" dirty="0">
                <a:latin typeface="+mn-lt"/>
              </a:rPr>
              <a:t> </a:t>
            </a:r>
            <a:r>
              <a:rPr sz="3200" dirty="0">
                <a:latin typeface="+mn-lt"/>
              </a:rPr>
              <a:t>of</a:t>
            </a:r>
            <a:r>
              <a:rPr sz="3200" spc="-25" dirty="0">
                <a:latin typeface="+mn-lt"/>
              </a:rPr>
              <a:t> </a:t>
            </a:r>
            <a:r>
              <a:rPr sz="3200" spc="-10" dirty="0">
                <a:latin typeface="+mn-lt"/>
              </a:rPr>
              <a:t>Correction</a:t>
            </a:r>
            <a:endParaRPr sz="3200" dirty="0">
              <a:latin typeface="+mn-lt"/>
            </a:endParaRPr>
          </a:p>
        </p:txBody>
      </p:sp>
      <p:sp>
        <p:nvSpPr>
          <p:cNvPr id="6" name="object 6"/>
          <p:cNvSpPr txBox="1"/>
          <p:nvPr/>
        </p:nvSpPr>
        <p:spPr>
          <a:xfrm>
            <a:off x="856941" y="3949141"/>
            <a:ext cx="7572375" cy="1915268"/>
          </a:xfrm>
          <a:prstGeom prst="rect">
            <a:avLst/>
          </a:prstGeom>
        </p:spPr>
        <p:txBody>
          <a:bodyPr vert="horz" wrap="square" lIns="0" tIns="70485" rIns="0" bIns="0" rtlCol="0">
            <a:spAutoFit/>
          </a:bodyPr>
          <a:lstStyle/>
          <a:p>
            <a:pPr marL="354965" marR="217804" indent="-342900">
              <a:spcBef>
                <a:spcPts val="770"/>
              </a:spcBef>
              <a:buFont typeface="+mj-lt"/>
              <a:buAutoNum type="arabicPeriod"/>
              <a:tabLst>
                <a:tab pos="242570" algn="l"/>
              </a:tabLst>
            </a:pPr>
            <a:r>
              <a:rPr lang="en-US" sz="1600" dirty="0">
                <a:latin typeface="+mn-lt"/>
                <a:cs typeface="Times New Roman"/>
              </a:rPr>
              <a:t>If</a:t>
            </a:r>
            <a:r>
              <a:rPr sz="1600" spc="-30" dirty="0">
                <a:latin typeface="+mn-lt"/>
                <a:cs typeface="Times New Roman"/>
              </a:rPr>
              <a:t> </a:t>
            </a:r>
            <a:r>
              <a:rPr sz="1600" dirty="0">
                <a:latin typeface="+mn-lt"/>
                <a:cs typeface="Times New Roman"/>
              </a:rPr>
              <a:t>the</a:t>
            </a:r>
            <a:r>
              <a:rPr sz="1600" spc="-25" dirty="0">
                <a:latin typeface="+mn-lt"/>
                <a:cs typeface="Times New Roman"/>
              </a:rPr>
              <a:t> </a:t>
            </a:r>
            <a:r>
              <a:rPr sz="1600" dirty="0">
                <a:latin typeface="+mn-lt"/>
                <a:cs typeface="Times New Roman"/>
              </a:rPr>
              <a:t>student</a:t>
            </a:r>
            <a:r>
              <a:rPr sz="1600" spc="-25" dirty="0">
                <a:latin typeface="+mn-lt"/>
                <a:cs typeface="Times New Roman"/>
              </a:rPr>
              <a:t> </a:t>
            </a:r>
            <a:r>
              <a:rPr sz="1600" dirty="0">
                <a:latin typeface="+mn-lt"/>
                <a:cs typeface="Times New Roman"/>
              </a:rPr>
              <a:t>le</a:t>
            </a:r>
            <a:r>
              <a:rPr lang="en-US" sz="1600" dirty="0">
                <a:latin typeface="+mn-lt"/>
                <a:cs typeface="Times New Roman"/>
              </a:rPr>
              <a:t>ft</a:t>
            </a:r>
            <a:r>
              <a:rPr sz="1600" spc="-10" dirty="0">
                <a:latin typeface="+mn-lt"/>
                <a:cs typeface="Times New Roman"/>
              </a:rPr>
              <a:t> </a:t>
            </a:r>
            <a:r>
              <a:rPr sz="1600" dirty="0">
                <a:latin typeface="+mn-lt"/>
                <a:cs typeface="Times New Roman"/>
              </a:rPr>
              <a:t>the</a:t>
            </a:r>
            <a:r>
              <a:rPr sz="1600" spc="-25" dirty="0">
                <a:latin typeface="+mn-lt"/>
                <a:cs typeface="Times New Roman"/>
              </a:rPr>
              <a:t> </a:t>
            </a:r>
            <a:r>
              <a:rPr sz="1600" dirty="0">
                <a:latin typeface="+mn-lt"/>
                <a:cs typeface="Times New Roman"/>
              </a:rPr>
              <a:t>district or</a:t>
            </a:r>
            <a:r>
              <a:rPr sz="1600" spc="-25" dirty="0">
                <a:latin typeface="+mn-lt"/>
                <a:cs typeface="Times New Roman"/>
              </a:rPr>
              <a:t> </a:t>
            </a:r>
            <a:r>
              <a:rPr sz="1600" dirty="0" err="1">
                <a:latin typeface="+mn-lt"/>
                <a:cs typeface="Times New Roman"/>
              </a:rPr>
              <a:t>graduate</a:t>
            </a:r>
            <a:r>
              <a:rPr lang="en-US" sz="1600" dirty="0" err="1">
                <a:latin typeface="+mn-lt"/>
                <a:cs typeface="Times New Roman"/>
              </a:rPr>
              <a:t>d</a:t>
            </a:r>
            <a:r>
              <a:rPr lang="en-US" sz="1600" spc="360" dirty="0" err="1">
                <a:latin typeface="+mn-lt"/>
                <a:cs typeface="Times New Roman"/>
              </a:rPr>
              <a:t>,</a:t>
            </a:r>
            <a:r>
              <a:rPr sz="1600" dirty="0" err="1">
                <a:latin typeface="+mn-lt"/>
                <a:cs typeface="Times New Roman"/>
              </a:rPr>
              <a:t>the</a:t>
            </a:r>
            <a:r>
              <a:rPr sz="1600" spc="-35" dirty="0">
                <a:latin typeface="+mn-lt"/>
                <a:cs typeface="Times New Roman"/>
              </a:rPr>
              <a:t> </a:t>
            </a:r>
            <a:r>
              <a:rPr sz="1600" spc="-10" dirty="0">
                <a:latin typeface="+mn-lt"/>
                <a:cs typeface="Times New Roman"/>
              </a:rPr>
              <a:t>I-</a:t>
            </a:r>
            <a:r>
              <a:rPr sz="1600" dirty="0">
                <a:latin typeface="+mn-lt"/>
                <a:cs typeface="Times New Roman"/>
              </a:rPr>
              <a:t>CAP</a:t>
            </a:r>
            <a:r>
              <a:rPr sz="1600" spc="-65" dirty="0">
                <a:latin typeface="+mn-lt"/>
                <a:cs typeface="Times New Roman"/>
              </a:rPr>
              <a:t> </a:t>
            </a:r>
            <a:r>
              <a:rPr sz="1600" dirty="0">
                <a:latin typeface="+mn-lt"/>
                <a:cs typeface="Times New Roman"/>
              </a:rPr>
              <a:t>can</a:t>
            </a:r>
            <a:r>
              <a:rPr sz="1600" spc="-30" dirty="0">
                <a:latin typeface="+mn-lt"/>
                <a:cs typeface="Times New Roman"/>
              </a:rPr>
              <a:t> </a:t>
            </a:r>
            <a:r>
              <a:rPr sz="1600" dirty="0">
                <a:latin typeface="+mn-lt"/>
                <a:cs typeface="Times New Roman"/>
              </a:rPr>
              <a:t>be</a:t>
            </a:r>
            <a:r>
              <a:rPr sz="1600" spc="-20" dirty="0">
                <a:latin typeface="+mn-lt"/>
                <a:cs typeface="Times New Roman"/>
              </a:rPr>
              <a:t> </a:t>
            </a:r>
            <a:r>
              <a:rPr sz="1600" dirty="0">
                <a:latin typeface="+mn-lt"/>
                <a:cs typeface="Times New Roman"/>
              </a:rPr>
              <a:t>cleared </a:t>
            </a:r>
            <a:r>
              <a:rPr sz="1600" spc="-25" dirty="0">
                <a:latin typeface="+mn-lt"/>
                <a:cs typeface="Times New Roman"/>
              </a:rPr>
              <a:t>by </a:t>
            </a:r>
            <a:r>
              <a:rPr sz="1600" dirty="0">
                <a:latin typeface="+mn-lt"/>
                <a:cs typeface="Times New Roman"/>
              </a:rPr>
              <a:t>uploadin</a:t>
            </a:r>
            <a:r>
              <a:rPr lang="en-US" sz="1600" dirty="0">
                <a:latin typeface="+mn-lt"/>
                <a:cs typeface="Times New Roman"/>
              </a:rPr>
              <a:t>g </a:t>
            </a:r>
            <a:r>
              <a:rPr sz="1600" dirty="0">
                <a:latin typeface="+mn-lt"/>
                <a:cs typeface="Times New Roman"/>
              </a:rPr>
              <a:t>documentation</a:t>
            </a:r>
            <a:r>
              <a:rPr sz="1600" spc="-10" dirty="0">
                <a:latin typeface="+mn-lt"/>
                <a:cs typeface="Times New Roman"/>
              </a:rPr>
              <a:t> </a:t>
            </a:r>
            <a:r>
              <a:rPr sz="1600" dirty="0">
                <a:latin typeface="+mn-lt"/>
                <a:cs typeface="Times New Roman"/>
              </a:rPr>
              <a:t>from</a:t>
            </a:r>
            <a:r>
              <a:rPr sz="1600" spc="-15" dirty="0">
                <a:latin typeface="+mn-lt"/>
                <a:cs typeface="Times New Roman"/>
              </a:rPr>
              <a:t> </a:t>
            </a:r>
            <a:r>
              <a:rPr sz="1600" dirty="0">
                <a:latin typeface="+mn-lt"/>
                <a:cs typeface="Times New Roman"/>
              </a:rPr>
              <a:t>the</a:t>
            </a:r>
            <a:r>
              <a:rPr sz="1600" spc="-15" dirty="0">
                <a:latin typeface="+mn-lt"/>
                <a:cs typeface="Times New Roman"/>
              </a:rPr>
              <a:t> </a:t>
            </a:r>
            <a:r>
              <a:rPr sz="1600" dirty="0">
                <a:latin typeface="+mn-lt"/>
                <a:cs typeface="Times New Roman"/>
              </a:rPr>
              <a:t>student</a:t>
            </a:r>
            <a:r>
              <a:rPr sz="1600" spc="-15" dirty="0">
                <a:latin typeface="+mn-lt"/>
                <a:cs typeface="Times New Roman"/>
              </a:rPr>
              <a:t> </a:t>
            </a:r>
            <a:r>
              <a:rPr sz="1600" dirty="0">
                <a:latin typeface="+mn-lt"/>
                <a:cs typeface="Times New Roman"/>
              </a:rPr>
              <a:t>information</a:t>
            </a:r>
            <a:r>
              <a:rPr sz="1600" spc="-15" dirty="0">
                <a:latin typeface="+mn-lt"/>
                <a:cs typeface="Times New Roman"/>
              </a:rPr>
              <a:t> </a:t>
            </a:r>
            <a:r>
              <a:rPr sz="1600" dirty="0">
                <a:latin typeface="+mn-lt"/>
                <a:cs typeface="Times New Roman"/>
              </a:rPr>
              <a:t>system</a:t>
            </a:r>
            <a:r>
              <a:rPr sz="1600" spc="-15" dirty="0">
                <a:latin typeface="+mn-lt"/>
                <a:cs typeface="Times New Roman"/>
              </a:rPr>
              <a:t> </a:t>
            </a:r>
            <a:r>
              <a:rPr sz="1600" dirty="0">
                <a:latin typeface="+mn-lt"/>
                <a:cs typeface="Times New Roman"/>
              </a:rPr>
              <a:t>showing</a:t>
            </a:r>
            <a:r>
              <a:rPr sz="1600" spc="-60" dirty="0">
                <a:latin typeface="+mn-lt"/>
                <a:cs typeface="Times New Roman"/>
              </a:rPr>
              <a:t> </a:t>
            </a:r>
            <a:r>
              <a:rPr sz="1600" dirty="0">
                <a:latin typeface="+mn-lt"/>
                <a:cs typeface="Times New Roman"/>
              </a:rPr>
              <a:t>the</a:t>
            </a:r>
            <a:r>
              <a:rPr sz="1600" spc="-50" dirty="0">
                <a:latin typeface="+mn-lt"/>
                <a:cs typeface="Times New Roman"/>
              </a:rPr>
              <a:t> </a:t>
            </a:r>
            <a:r>
              <a:rPr sz="1600" spc="-10" dirty="0">
                <a:latin typeface="+mn-lt"/>
                <a:cs typeface="Times New Roman"/>
              </a:rPr>
              <a:t>withdrawal date.</a:t>
            </a:r>
            <a:endParaRPr sz="1600" dirty="0">
              <a:latin typeface="+mn-lt"/>
              <a:cs typeface="Times New Roman"/>
            </a:endParaRPr>
          </a:p>
          <a:p>
            <a:pPr marL="354965" indent="-342900">
              <a:lnSpc>
                <a:spcPts val="1425"/>
              </a:lnSpc>
              <a:buFont typeface="+mj-lt"/>
              <a:buAutoNum type="arabicPeriod"/>
              <a:tabLst>
                <a:tab pos="242570" algn="l"/>
              </a:tabLst>
            </a:pPr>
            <a:endParaRPr sz="1600" dirty="0">
              <a:latin typeface="+mn-lt"/>
              <a:cs typeface="Times New Roman"/>
            </a:endParaRPr>
          </a:p>
          <a:p>
            <a:pPr marL="354965" marR="214629" indent="-342900">
              <a:lnSpc>
                <a:spcPts val="1600"/>
              </a:lnSpc>
              <a:spcBef>
                <a:spcPts val="160"/>
              </a:spcBef>
              <a:buFont typeface="+mj-lt"/>
              <a:buAutoNum type="arabicPeriod"/>
              <a:tabLst>
                <a:tab pos="242570" algn="l"/>
              </a:tabLst>
            </a:pPr>
            <a:r>
              <a:rPr lang="en-US" sz="1600" dirty="0">
                <a:latin typeface="+mn-lt"/>
                <a:cs typeface="Times New Roman"/>
              </a:rPr>
              <a:t>If there has </a:t>
            </a:r>
            <a:r>
              <a:rPr sz="1600" dirty="0">
                <a:latin typeface="+mn-lt"/>
                <a:cs typeface="Times New Roman"/>
              </a:rPr>
              <a:t>already</a:t>
            </a:r>
            <a:r>
              <a:rPr sz="1600" spc="-10" dirty="0">
                <a:latin typeface="+mn-lt"/>
                <a:cs typeface="Times New Roman"/>
              </a:rPr>
              <a:t> </a:t>
            </a:r>
            <a:r>
              <a:rPr sz="1600" dirty="0">
                <a:latin typeface="+mn-lt"/>
                <a:cs typeface="Times New Roman"/>
              </a:rPr>
              <a:t>been</a:t>
            </a:r>
            <a:r>
              <a:rPr sz="1600" spc="-35" dirty="0">
                <a:latin typeface="+mn-lt"/>
                <a:cs typeface="Times New Roman"/>
              </a:rPr>
              <a:t> </a:t>
            </a:r>
            <a:r>
              <a:rPr sz="1600" dirty="0">
                <a:latin typeface="+mn-lt"/>
                <a:cs typeface="Times New Roman"/>
              </a:rPr>
              <a:t>a</a:t>
            </a:r>
            <a:r>
              <a:rPr sz="1600" spc="-30" dirty="0">
                <a:latin typeface="+mn-lt"/>
                <a:cs typeface="Times New Roman"/>
              </a:rPr>
              <a:t> </a:t>
            </a:r>
            <a:r>
              <a:rPr sz="1600" dirty="0">
                <a:latin typeface="+mn-lt"/>
                <a:cs typeface="Times New Roman"/>
              </a:rPr>
              <a:t>new</a:t>
            </a:r>
            <a:r>
              <a:rPr sz="1600" spc="-35" dirty="0">
                <a:latin typeface="+mn-lt"/>
                <a:cs typeface="Times New Roman"/>
              </a:rPr>
              <a:t> </a:t>
            </a:r>
            <a:r>
              <a:rPr sz="1600" dirty="0">
                <a:latin typeface="+mn-lt"/>
                <a:cs typeface="Times New Roman"/>
              </a:rPr>
              <a:t>IEP</a:t>
            </a:r>
            <a:r>
              <a:rPr sz="1600" spc="-85" dirty="0">
                <a:latin typeface="+mn-lt"/>
                <a:cs typeface="Times New Roman"/>
              </a:rPr>
              <a:t> </a:t>
            </a:r>
            <a:r>
              <a:rPr sz="1600" dirty="0">
                <a:latin typeface="+mn-lt"/>
                <a:cs typeface="Times New Roman"/>
              </a:rPr>
              <a:t>or</a:t>
            </a:r>
            <a:r>
              <a:rPr sz="1600" spc="-30" dirty="0">
                <a:latin typeface="+mn-lt"/>
                <a:cs typeface="Times New Roman"/>
              </a:rPr>
              <a:t> </a:t>
            </a:r>
            <a:r>
              <a:rPr sz="1600" dirty="0">
                <a:latin typeface="+mn-lt"/>
                <a:cs typeface="Times New Roman"/>
              </a:rPr>
              <a:t>reevaluation</a:t>
            </a:r>
            <a:r>
              <a:rPr sz="1600" spc="-5" dirty="0">
                <a:latin typeface="+mn-lt"/>
                <a:cs typeface="Times New Roman"/>
              </a:rPr>
              <a:t> </a:t>
            </a:r>
            <a:r>
              <a:rPr sz="1600" dirty="0">
                <a:latin typeface="+mn-lt"/>
                <a:cs typeface="Times New Roman"/>
              </a:rPr>
              <a:t>done</a:t>
            </a:r>
            <a:r>
              <a:rPr sz="1600" spc="-35" dirty="0">
                <a:latin typeface="+mn-lt"/>
                <a:cs typeface="Times New Roman"/>
              </a:rPr>
              <a:t> </a:t>
            </a:r>
            <a:r>
              <a:rPr sz="1600" dirty="0">
                <a:latin typeface="+mn-lt"/>
                <a:cs typeface="Times New Roman"/>
              </a:rPr>
              <a:t>since</a:t>
            </a:r>
            <a:r>
              <a:rPr sz="1600" spc="-30" dirty="0">
                <a:latin typeface="+mn-lt"/>
                <a:cs typeface="Times New Roman"/>
              </a:rPr>
              <a:t> </a:t>
            </a:r>
            <a:r>
              <a:rPr sz="1600" dirty="0">
                <a:latin typeface="+mn-lt"/>
                <a:cs typeface="Times New Roman"/>
              </a:rPr>
              <a:t>the</a:t>
            </a:r>
            <a:r>
              <a:rPr sz="1600" spc="-30" dirty="0">
                <a:latin typeface="+mn-lt"/>
                <a:cs typeface="Times New Roman"/>
              </a:rPr>
              <a:t> </a:t>
            </a:r>
            <a:r>
              <a:rPr sz="1600" spc="-20" dirty="0">
                <a:latin typeface="+mn-lt"/>
                <a:cs typeface="Times New Roman"/>
              </a:rPr>
              <a:t>self-</a:t>
            </a:r>
            <a:r>
              <a:rPr sz="1600" dirty="0">
                <a:latin typeface="+mn-lt"/>
                <a:cs typeface="Times New Roman"/>
              </a:rPr>
              <a:t>assessment</a:t>
            </a:r>
            <a:r>
              <a:rPr lang="en-US" sz="1600" dirty="0">
                <a:latin typeface="+mn-lt"/>
                <a:cs typeface="Times New Roman"/>
              </a:rPr>
              <a:t>,</a:t>
            </a:r>
            <a:r>
              <a:rPr sz="1600" spc="-20" dirty="0">
                <a:latin typeface="+mn-lt"/>
                <a:cs typeface="Times New Roman"/>
              </a:rPr>
              <a:t> </a:t>
            </a:r>
            <a:r>
              <a:rPr sz="1600" dirty="0">
                <a:latin typeface="+mn-lt"/>
                <a:cs typeface="Times New Roman"/>
              </a:rPr>
              <a:t>that</a:t>
            </a:r>
            <a:r>
              <a:rPr sz="1600" spc="-25" dirty="0">
                <a:latin typeface="+mn-lt"/>
                <a:cs typeface="Times New Roman"/>
              </a:rPr>
              <a:t> </a:t>
            </a:r>
            <a:r>
              <a:rPr sz="1600" dirty="0">
                <a:latin typeface="+mn-lt"/>
                <a:cs typeface="Times New Roman"/>
              </a:rPr>
              <a:t>documentation</a:t>
            </a:r>
            <a:r>
              <a:rPr sz="1600" spc="15" dirty="0">
                <a:latin typeface="+mn-lt"/>
                <a:cs typeface="Times New Roman"/>
              </a:rPr>
              <a:t> </a:t>
            </a:r>
            <a:r>
              <a:rPr sz="1600" dirty="0">
                <a:latin typeface="+mn-lt"/>
                <a:cs typeface="Times New Roman"/>
              </a:rPr>
              <a:t>might</a:t>
            </a:r>
            <a:r>
              <a:rPr sz="1600" spc="-20" dirty="0">
                <a:latin typeface="+mn-lt"/>
                <a:cs typeface="Times New Roman"/>
              </a:rPr>
              <a:t> </a:t>
            </a:r>
            <a:r>
              <a:rPr sz="1600" dirty="0">
                <a:latin typeface="+mn-lt"/>
                <a:cs typeface="Times New Roman"/>
              </a:rPr>
              <a:t>be</a:t>
            </a:r>
            <a:r>
              <a:rPr sz="1600" spc="-40" dirty="0">
                <a:latin typeface="+mn-lt"/>
                <a:cs typeface="Times New Roman"/>
              </a:rPr>
              <a:t> </a:t>
            </a:r>
            <a:r>
              <a:rPr sz="1600" dirty="0">
                <a:latin typeface="+mn-lt"/>
                <a:cs typeface="Times New Roman"/>
              </a:rPr>
              <a:t>used</a:t>
            </a:r>
            <a:r>
              <a:rPr sz="1600" spc="-25" dirty="0">
                <a:latin typeface="+mn-lt"/>
                <a:cs typeface="Times New Roman"/>
              </a:rPr>
              <a:t> </a:t>
            </a:r>
            <a:r>
              <a:rPr sz="1600" dirty="0">
                <a:latin typeface="+mn-lt"/>
                <a:cs typeface="Times New Roman"/>
              </a:rPr>
              <a:t>to</a:t>
            </a:r>
            <a:r>
              <a:rPr sz="1600" spc="-20" dirty="0">
                <a:latin typeface="+mn-lt"/>
                <a:cs typeface="Times New Roman"/>
              </a:rPr>
              <a:t> </a:t>
            </a:r>
            <a:r>
              <a:rPr sz="1600" dirty="0">
                <a:latin typeface="+mn-lt"/>
                <a:cs typeface="Times New Roman"/>
              </a:rPr>
              <a:t>clear</a:t>
            </a:r>
            <a:r>
              <a:rPr sz="1600" spc="-20" dirty="0">
                <a:latin typeface="+mn-lt"/>
                <a:cs typeface="Times New Roman"/>
              </a:rPr>
              <a:t> </a:t>
            </a:r>
            <a:r>
              <a:rPr sz="1600" dirty="0">
                <a:latin typeface="+mn-lt"/>
                <a:cs typeface="Times New Roman"/>
              </a:rPr>
              <a:t>an</a:t>
            </a:r>
            <a:r>
              <a:rPr sz="1600" spc="-20" dirty="0">
                <a:latin typeface="+mn-lt"/>
                <a:cs typeface="Times New Roman"/>
              </a:rPr>
              <a:t> </a:t>
            </a:r>
            <a:r>
              <a:rPr sz="1600" spc="-10" dirty="0">
                <a:latin typeface="+mn-lt"/>
                <a:cs typeface="Times New Roman"/>
              </a:rPr>
              <a:t>I-</a:t>
            </a:r>
            <a:r>
              <a:rPr sz="1600" dirty="0">
                <a:latin typeface="+mn-lt"/>
                <a:cs typeface="Times New Roman"/>
              </a:rPr>
              <a:t>CAP</a:t>
            </a:r>
            <a:r>
              <a:rPr lang="en-US" sz="1600" dirty="0">
                <a:latin typeface="+mn-lt"/>
                <a:cs typeface="Times New Roman"/>
              </a:rPr>
              <a:t>,</a:t>
            </a:r>
            <a:r>
              <a:rPr sz="1600" spc="-75" dirty="0">
                <a:latin typeface="+mn-lt"/>
                <a:cs typeface="Times New Roman"/>
              </a:rPr>
              <a:t> </a:t>
            </a:r>
            <a:r>
              <a:rPr sz="1600" dirty="0">
                <a:latin typeface="+mn-lt"/>
                <a:cs typeface="Times New Roman"/>
              </a:rPr>
              <a:t>if</a:t>
            </a:r>
            <a:r>
              <a:rPr sz="1600" spc="-15" dirty="0">
                <a:latin typeface="+mn-lt"/>
                <a:cs typeface="Times New Roman"/>
              </a:rPr>
              <a:t> </a:t>
            </a:r>
            <a:r>
              <a:rPr sz="1600" dirty="0">
                <a:latin typeface="+mn-lt"/>
                <a:cs typeface="Times New Roman"/>
              </a:rPr>
              <a:t>it</a:t>
            </a:r>
            <a:r>
              <a:rPr sz="1600" spc="-25" dirty="0">
                <a:latin typeface="+mn-lt"/>
                <a:cs typeface="Times New Roman"/>
              </a:rPr>
              <a:t> </a:t>
            </a:r>
            <a:r>
              <a:rPr sz="1600" dirty="0">
                <a:latin typeface="+mn-lt"/>
                <a:cs typeface="Times New Roman"/>
              </a:rPr>
              <a:t>meets</a:t>
            </a:r>
            <a:r>
              <a:rPr sz="1600" spc="25" dirty="0">
                <a:latin typeface="+mn-lt"/>
                <a:cs typeface="Times New Roman"/>
              </a:rPr>
              <a:t> </a:t>
            </a:r>
            <a:r>
              <a:rPr sz="1600" spc="-10" dirty="0">
                <a:latin typeface="+mn-lt"/>
                <a:cs typeface="Times New Roman"/>
              </a:rPr>
              <a:t>compliance requirements.</a:t>
            </a:r>
            <a:endParaRPr sz="1600" dirty="0">
              <a:latin typeface="+mn-lt"/>
              <a:cs typeface="Times New Roman"/>
            </a:endParaRPr>
          </a:p>
          <a:p>
            <a:pPr marL="13335" marR="887094">
              <a:lnSpc>
                <a:spcPct val="100000"/>
              </a:lnSpc>
              <a:spcBef>
                <a:spcPts val="345"/>
              </a:spcBef>
            </a:pPr>
            <a:r>
              <a:rPr sz="1600" dirty="0">
                <a:latin typeface="+mn-lt"/>
                <a:cs typeface="Times New Roman"/>
              </a:rPr>
              <a:t>If</a:t>
            </a:r>
            <a:r>
              <a:rPr sz="1600" spc="-20" dirty="0">
                <a:latin typeface="+mn-lt"/>
                <a:cs typeface="Times New Roman"/>
              </a:rPr>
              <a:t> </a:t>
            </a:r>
            <a:r>
              <a:rPr sz="1600" dirty="0">
                <a:latin typeface="+mn-lt"/>
                <a:cs typeface="Times New Roman"/>
              </a:rPr>
              <a:t>the</a:t>
            </a:r>
            <a:r>
              <a:rPr sz="1600" spc="-25" dirty="0">
                <a:latin typeface="+mn-lt"/>
                <a:cs typeface="Times New Roman"/>
              </a:rPr>
              <a:t> </a:t>
            </a:r>
            <a:r>
              <a:rPr sz="1600" spc="-10" dirty="0">
                <a:latin typeface="+mn-lt"/>
                <a:cs typeface="Times New Roman"/>
              </a:rPr>
              <a:t>I-</a:t>
            </a:r>
            <a:r>
              <a:rPr sz="1600" dirty="0">
                <a:latin typeface="+mn-lt"/>
                <a:cs typeface="Times New Roman"/>
              </a:rPr>
              <a:t>CAP</a:t>
            </a:r>
            <a:r>
              <a:rPr sz="1600" spc="-85" dirty="0">
                <a:latin typeface="+mn-lt"/>
                <a:cs typeface="Times New Roman"/>
              </a:rPr>
              <a:t> </a:t>
            </a:r>
            <a:r>
              <a:rPr sz="1600" dirty="0">
                <a:latin typeface="+mn-lt"/>
                <a:cs typeface="Times New Roman"/>
              </a:rPr>
              <a:t>cannot</a:t>
            </a:r>
            <a:r>
              <a:rPr sz="1600" spc="-25" dirty="0">
                <a:latin typeface="+mn-lt"/>
                <a:cs typeface="Times New Roman"/>
              </a:rPr>
              <a:t> </a:t>
            </a:r>
            <a:r>
              <a:rPr sz="1600" dirty="0">
                <a:latin typeface="+mn-lt"/>
                <a:cs typeface="Times New Roman"/>
              </a:rPr>
              <a:t>be</a:t>
            </a:r>
            <a:r>
              <a:rPr sz="1600" spc="-35" dirty="0">
                <a:latin typeface="+mn-lt"/>
                <a:cs typeface="Times New Roman"/>
              </a:rPr>
              <a:t> </a:t>
            </a:r>
            <a:r>
              <a:rPr sz="1600" dirty="0">
                <a:latin typeface="+mn-lt"/>
                <a:cs typeface="Times New Roman"/>
              </a:rPr>
              <a:t>cleared with</a:t>
            </a:r>
            <a:r>
              <a:rPr sz="1600" spc="-20" dirty="0">
                <a:latin typeface="+mn-lt"/>
                <a:cs typeface="Times New Roman"/>
              </a:rPr>
              <a:t> </a:t>
            </a:r>
            <a:r>
              <a:rPr sz="1600" dirty="0">
                <a:latin typeface="+mn-lt"/>
                <a:cs typeface="Times New Roman"/>
              </a:rPr>
              <a:t>one</a:t>
            </a:r>
            <a:r>
              <a:rPr sz="1600" spc="-35" dirty="0">
                <a:latin typeface="+mn-lt"/>
                <a:cs typeface="Times New Roman"/>
              </a:rPr>
              <a:t> </a:t>
            </a:r>
            <a:r>
              <a:rPr sz="1600" dirty="0">
                <a:latin typeface="+mn-lt"/>
                <a:cs typeface="Times New Roman"/>
              </a:rPr>
              <a:t>of</a:t>
            </a:r>
            <a:r>
              <a:rPr sz="1600" spc="-30" dirty="0">
                <a:latin typeface="+mn-lt"/>
                <a:cs typeface="Times New Roman"/>
              </a:rPr>
              <a:t> </a:t>
            </a:r>
            <a:r>
              <a:rPr sz="1600" dirty="0">
                <a:latin typeface="+mn-lt"/>
                <a:cs typeface="Times New Roman"/>
              </a:rPr>
              <a:t>these</a:t>
            </a:r>
            <a:r>
              <a:rPr sz="1600" spc="-15" dirty="0">
                <a:latin typeface="+mn-lt"/>
                <a:cs typeface="Times New Roman"/>
              </a:rPr>
              <a:t> </a:t>
            </a:r>
            <a:r>
              <a:rPr lang="en-US" sz="1600" dirty="0">
                <a:latin typeface="+mn-lt"/>
                <a:cs typeface="Times New Roman"/>
              </a:rPr>
              <a:t>ways,</a:t>
            </a:r>
            <a:r>
              <a:rPr sz="1600" spc="-25" dirty="0">
                <a:latin typeface="+mn-lt"/>
                <a:cs typeface="Times New Roman"/>
              </a:rPr>
              <a:t> </a:t>
            </a:r>
            <a:r>
              <a:rPr sz="1600" dirty="0">
                <a:latin typeface="+mn-lt"/>
                <a:cs typeface="Times New Roman"/>
              </a:rPr>
              <a:t>then</a:t>
            </a:r>
            <a:r>
              <a:rPr sz="1600" spc="-25" dirty="0">
                <a:latin typeface="+mn-lt"/>
                <a:cs typeface="Times New Roman"/>
              </a:rPr>
              <a:t> </a:t>
            </a:r>
            <a:r>
              <a:rPr sz="1600" dirty="0">
                <a:latin typeface="+mn-lt"/>
                <a:cs typeface="Times New Roman"/>
              </a:rPr>
              <a:t>proceed</a:t>
            </a:r>
            <a:r>
              <a:rPr sz="1600" spc="-20" dirty="0">
                <a:latin typeface="+mn-lt"/>
                <a:cs typeface="Times New Roman"/>
              </a:rPr>
              <a:t> </a:t>
            </a:r>
            <a:r>
              <a:rPr sz="1600" dirty="0">
                <a:latin typeface="+mn-lt"/>
                <a:cs typeface="Times New Roman"/>
              </a:rPr>
              <a:t>with</a:t>
            </a:r>
            <a:r>
              <a:rPr sz="1600" spc="-25" dirty="0">
                <a:latin typeface="+mn-lt"/>
                <a:cs typeface="Times New Roman"/>
              </a:rPr>
              <a:t> the </a:t>
            </a:r>
            <a:r>
              <a:rPr sz="1600" dirty="0">
                <a:latin typeface="+mn-lt"/>
                <a:cs typeface="Times New Roman"/>
              </a:rPr>
              <a:t>corrections</a:t>
            </a:r>
            <a:r>
              <a:rPr sz="1600" spc="15" dirty="0">
                <a:latin typeface="+mn-lt"/>
                <a:cs typeface="Times New Roman"/>
              </a:rPr>
              <a:t> </a:t>
            </a:r>
            <a:r>
              <a:rPr sz="1600" dirty="0">
                <a:latin typeface="+mn-lt"/>
                <a:cs typeface="Times New Roman"/>
              </a:rPr>
              <a:t>found</a:t>
            </a:r>
            <a:r>
              <a:rPr sz="1600" spc="-30" dirty="0">
                <a:latin typeface="+mn-lt"/>
                <a:cs typeface="Times New Roman"/>
              </a:rPr>
              <a:t> </a:t>
            </a:r>
            <a:r>
              <a:rPr sz="1600" dirty="0">
                <a:latin typeface="+mn-lt"/>
                <a:cs typeface="Times New Roman"/>
              </a:rPr>
              <a:t>in</a:t>
            </a:r>
            <a:r>
              <a:rPr sz="1600" spc="-20" dirty="0">
                <a:latin typeface="+mn-lt"/>
                <a:cs typeface="Times New Roman"/>
              </a:rPr>
              <a:t> </a:t>
            </a:r>
            <a:r>
              <a:rPr sz="1600" dirty="0">
                <a:latin typeface="+mn-lt"/>
                <a:cs typeface="Times New Roman"/>
              </a:rPr>
              <a:t>the</a:t>
            </a:r>
            <a:r>
              <a:rPr sz="1600" spc="-15" dirty="0">
                <a:latin typeface="+mn-lt"/>
                <a:cs typeface="Times New Roman"/>
              </a:rPr>
              <a:t> </a:t>
            </a:r>
            <a:r>
              <a:rPr sz="1600" dirty="0">
                <a:latin typeface="+mn-lt"/>
                <a:cs typeface="Times New Roman"/>
              </a:rPr>
              <a:t>ICAP</a:t>
            </a:r>
            <a:r>
              <a:rPr sz="1600" spc="-70" dirty="0">
                <a:latin typeface="+mn-lt"/>
                <a:cs typeface="Times New Roman"/>
              </a:rPr>
              <a:t> </a:t>
            </a:r>
            <a:r>
              <a:rPr sz="1600" dirty="0">
                <a:latin typeface="+mn-lt"/>
                <a:cs typeface="Times New Roman"/>
              </a:rPr>
              <a:t>Comments</a:t>
            </a:r>
            <a:r>
              <a:rPr sz="1600" spc="35" dirty="0">
                <a:latin typeface="+mn-lt"/>
                <a:cs typeface="Times New Roman"/>
              </a:rPr>
              <a:t> </a:t>
            </a:r>
            <a:r>
              <a:rPr lang="en-US" sz="1600" spc="-20" dirty="0">
                <a:latin typeface="+mn-lt"/>
                <a:cs typeface="Times New Roman"/>
              </a:rPr>
              <a:t>box</a:t>
            </a:r>
            <a:r>
              <a:rPr sz="1600" spc="-20" dirty="0">
                <a:latin typeface="+mn-lt"/>
                <a:cs typeface="Times New Roman"/>
              </a:rPr>
              <a:t>.</a:t>
            </a:r>
            <a:endParaRPr sz="1600" dirty="0">
              <a:latin typeface="+mn-lt"/>
              <a:cs typeface="Times New Roman"/>
            </a:endParaRPr>
          </a:p>
        </p:txBody>
      </p:sp>
      <p:pic>
        <p:nvPicPr>
          <p:cNvPr id="2" name="Picture 1" descr="Screenshot of the LEA's how to address the non compliance of a specific indicator."/>
          <p:cNvPicPr>
            <a:picLocks noChangeAspect="1"/>
          </p:cNvPicPr>
          <p:nvPr/>
        </p:nvPicPr>
        <p:blipFill>
          <a:blip r:embed="rId3"/>
          <a:stretch>
            <a:fillRect/>
          </a:stretch>
        </p:blipFill>
        <p:spPr>
          <a:xfrm>
            <a:off x="1361767" y="710641"/>
            <a:ext cx="6562725" cy="3238500"/>
          </a:xfrm>
          <a:prstGeom prst="rect">
            <a:avLst/>
          </a:prstGeom>
        </p:spPr>
      </p:pic>
      <p:sp>
        <p:nvSpPr>
          <p:cNvPr id="3" name="Rectangle 2" descr="Screenshot of ICAP page with the specific instructions necessary to correct the non compliance."/>
          <p:cNvSpPr/>
          <p:nvPr/>
        </p:nvSpPr>
        <p:spPr>
          <a:xfrm>
            <a:off x="3124200" y="3017718"/>
            <a:ext cx="4724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787" y="313134"/>
            <a:ext cx="8839200" cy="473848"/>
          </a:xfrm>
          <a:prstGeom prst="rect">
            <a:avLst/>
          </a:prstGeom>
        </p:spPr>
        <p:txBody>
          <a:bodyPr vert="horz" wrap="square" lIns="0" tIns="12065" rIns="0" bIns="0" rtlCol="0">
            <a:spAutoFit/>
          </a:bodyPr>
          <a:lstStyle/>
          <a:p>
            <a:pPr marL="12700">
              <a:lnSpc>
                <a:spcPct val="100000"/>
              </a:lnSpc>
              <a:spcBef>
                <a:spcPts val="95"/>
              </a:spcBef>
            </a:pPr>
            <a:r>
              <a:rPr sz="3000" dirty="0">
                <a:latin typeface="+mn-lt"/>
              </a:rPr>
              <a:t>Submitting</a:t>
            </a:r>
            <a:r>
              <a:rPr sz="3000" spc="-80" dirty="0">
                <a:latin typeface="+mn-lt"/>
              </a:rPr>
              <a:t> </a:t>
            </a:r>
            <a:r>
              <a:rPr sz="3000" dirty="0">
                <a:latin typeface="+mn-lt"/>
              </a:rPr>
              <a:t>Evidence</a:t>
            </a:r>
            <a:r>
              <a:rPr sz="3000" spc="-75" dirty="0">
                <a:latin typeface="+mn-lt"/>
              </a:rPr>
              <a:t> </a:t>
            </a:r>
            <a:r>
              <a:rPr sz="3000" dirty="0">
                <a:latin typeface="+mn-lt"/>
              </a:rPr>
              <a:t>for</a:t>
            </a:r>
            <a:r>
              <a:rPr sz="3000" spc="-70" dirty="0">
                <a:latin typeface="+mn-lt"/>
              </a:rPr>
              <a:t> </a:t>
            </a:r>
            <a:r>
              <a:rPr sz="3000" dirty="0">
                <a:latin typeface="+mn-lt"/>
              </a:rPr>
              <a:t>the</a:t>
            </a:r>
            <a:r>
              <a:rPr sz="3000" spc="-70" dirty="0">
                <a:latin typeface="+mn-lt"/>
              </a:rPr>
              <a:t> </a:t>
            </a:r>
            <a:r>
              <a:rPr sz="3000" dirty="0">
                <a:latin typeface="+mn-lt"/>
              </a:rPr>
              <a:t>Individual</a:t>
            </a:r>
            <a:r>
              <a:rPr sz="3000" spc="-105" dirty="0">
                <a:latin typeface="+mn-lt"/>
              </a:rPr>
              <a:t> </a:t>
            </a:r>
            <a:r>
              <a:rPr sz="3000" dirty="0">
                <a:latin typeface="+mn-lt"/>
              </a:rPr>
              <a:t>Plan</a:t>
            </a:r>
            <a:r>
              <a:rPr sz="3000" spc="-65" dirty="0">
                <a:latin typeface="+mn-lt"/>
              </a:rPr>
              <a:t> </a:t>
            </a:r>
            <a:r>
              <a:rPr sz="3000" dirty="0">
                <a:latin typeface="+mn-lt"/>
              </a:rPr>
              <a:t>of</a:t>
            </a:r>
            <a:r>
              <a:rPr sz="3000" spc="-65" dirty="0">
                <a:latin typeface="+mn-lt"/>
              </a:rPr>
              <a:t> </a:t>
            </a:r>
            <a:r>
              <a:rPr sz="3000" spc="-10" dirty="0">
                <a:latin typeface="+mn-lt"/>
              </a:rPr>
              <a:t>Correction</a:t>
            </a:r>
            <a:endParaRPr sz="3000" dirty="0">
              <a:latin typeface="+mn-lt"/>
            </a:endParaRPr>
          </a:p>
        </p:txBody>
      </p:sp>
      <p:grpSp>
        <p:nvGrpSpPr>
          <p:cNvPr id="3" name="object 3" descr="Screenshot of the LEA Evidence of Correction page."/>
          <p:cNvGrpSpPr/>
          <p:nvPr/>
        </p:nvGrpSpPr>
        <p:grpSpPr>
          <a:xfrm>
            <a:off x="766318" y="1669624"/>
            <a:ext cx="7539990" cy="3366135"/>
            <a:chOff x="766318" y="1669624"/>
            <a:chExt cx="7539990" cy="3366135"/>
          </a:xfrm>
        </p:grpSpPr>
        <p:pic>
          <p:nvPicPr>
            <p:cNvPr id="4" name="object 4"/>
            <p:cNvPicPr/>
            <p:nvPr/>
          </p:nvPicPr>
          <p:blipFill>
            <a:blip r:embed="rId3" cstate="print"/>
            <a:stretch>
              <a:fillRect/>
            </a:stretch>
          </p:blipFill>
          <p:spPr>
            <a:xfrm>
              <a:off x="860600" y="1669624"/>
              <a:ext cx="7445575" cy="3332354"/>
            </a:xfrm>
            <a:prstGeom prst="rect">
              <a:avLst/>
            </a:prstGeom>
          </p:spPr>
        </p:pic>
        <p:sp>
          <p:nvSpPr>
            <p:cNvPr id="5" name="object 5"/>
            <p:cNvSpPr/>
            <p:nvPr/>
          </p:nvSpPr>
          <p:spPr>
            <a:xfrm>
              <a:off x="776478" y="4725161"/>
              <a:ext cx="315595" cy="300355"/>
            </a:xfrm>
            <a:custGeom>
              <a:avLst/>
              <a:gdLst/>
              <a:ahLst/>
              <a:cxnLst/>
              <a:rect l="l" t="t" r="r" b="b"/>
              <a:pathLst>
                <a:path w="315594" h="300354">
                  <a:moveTo>
                    <a:pt x="0" y="150113"/>
                  </a:moveTo>
                  <a:lnTo>
                    <a:pt x="8041" y="102666"/>
                  </a:lnTo>
                  <a:lnTo>
                    <a:pt x="30434" y="61458"/>
                  </a:lnTo>
                  <a:lnTo>
                    <a:pt x="64580" y="28963"/>
                  </a:lnTo>
                  <a:lnTo>
                    <a:pt x="107879" y="7652"/>
                  </a:lnTo>
                  <a:lnTo>
                    <a:pt x="157734" y="0"/>
                  </a:lnTo>
                  <a:lnTo>
                    <a:pt x="207588" y="7652"/>
                  </a:lnTo>
                  <a:lnTo>
                    <a:pt x="250887" y="28963"/>
                  </a:lnTo>
                  <a:lnTo>
                    <a:pt x="285033" y="61458"/>
                  </a:lnTo>
                  <a:lnTo>
                    <a:pt x="307426" y="102666"/>
                  </a:lnTo>
                  <a:lnTo>
                    <a:pt x="315468" y="150113"/>
                  </a:lnTo>
                  <a:lnTo>
                    <a:pt x="307426" y="197561"/>
                  </a:lnTo>
                  <a:lnTo>
                    <a:pt x="285033" y="238769"/>
                  </a:lnTo>
                  <a:lnTo>
                    <a:pt x="250887" y="271264"/>
                  </a:lnTo>
                  <a:lnTo>
                    <a:pt x="207588" y="292575"/>
                  </a:lnTo>
                  <a:lnTo>
                    <a:pt x="157734" y="300227"/>
                  </a:lnTo>
                  <a:lnTo>
                    <a:pt x="107879" y="292575"/>
                  </a:lnTo>
                  <a:lnTo>
                    <a:pt x="64580" y="271264"/>
                  </a:lnTo>
                  <a:lnTo>
                    <a:pt x="30434" y="238769"/>
                  </a:lnTo>
                  <a:lnTo>
                    <a:pt x="8041" y="197561"/>
                  </a:lnTo>
                  <a:lnTo>
                    <a:pt x="0" y="150113"/>
                  </a:lnTo>
                  <a:close/>
                </a:path>
              </a:pathLst>
            </a:custGeom>
            <a:ln w="19812">
              <a:solidFill>
                <a:srgbClr val="C13828"/>
              </a:solidFill>
            </a:ln>
          </p:spPr>
          <p:txBody>
            <a:bodyPr wrap="square" lIns="0" tIns="0" rIns="0" bIns="0" rtlCol="0"/>
            <a:lstStyle/>
            <a:p>
              <a:endParaRPr>
                <a:latin typeface="+mn-lt"/>
              </a:endParaRPr>
            </a:p>
          </p:txBody>
        </p:sp>
      </p:grpSp>
      <p:sp>
        <p:nvSpPr>
          <p:cNvPr id="11" name="object 11"/>
          <p:cNvSpPr txBox="1"/>
          <p:nvPr/>
        </p:nvSpPr>
        <p:spPr>
          <a:xfrm>
            <a:off x="3255694" y="2123036"/>
            <a:ext cx="3221306" cy="566822"/>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0000"/>
                </a:solidFill>
                <a:latin typeface="+mn-lt"/>
                <a:cs typeface="Times New Roman"/>
              </a:rPr>
              <a:t>Do</a:t>
            </a:r>
            <a:r>
              <a:rPr sz="1800" spc="5" dirty="0">
                <a:solidFill>
                  <a:srgbClr val="FF0000"/>
                </a:solidFill>
                <a:latin typeface="+mn-lt"/>
                <a:cs typeface="Times New Roman"/>
              </a:rPr>
              <a:t> </a:t>
            </a:r>
            <a:r>
              <a:rPr sz="1800" dirty="0">
                <a:solidFill>
                  <a:srgbClr val="FF0000"/>
                </a:solidFill>
                <a:latin typeface="+mn-lt"/>
                <a:cs typeface="Times New Roman"/>
              </a:rPr>
              <a:t>not click</a:t>
            </a:r>
            <a:r>
              <a:rPr sz="1800" spc="-15" dirty="0">
                <a:solidFill>
                  <a:srgbClr val="FF0000"/>
                </a:solidFill>
                <a:latin typeface="+mn-lt"/>
                <a:cs typeface="Times New Roman"/>
              </a:rPr>
              <a:t> </a:t>
            </a:r>
            <a:r>
              <a:rPr lang="en-US" sz="1800" dirty="0">
                <a:solidFill>
                  <a:srgbClr val="FF0000"/>
                </a:solidFill>
                <a:latin typeface="+mn-lt"/>
                <a:cs typeface="Times New Roman"/>
              </a:rPr>
              <a:t>save and submit</a:t>
            </a:r>
            <a:r>
              <a:rPr sz="1800" dirty="0">
                <a:solidFill>
                  <a:srgbClr val="FF0000"/>
                </a:solidFill>
                <a:latin typeface="+mn-lt"/>
                <a:cs typeface="Times New Roman"/>
              </a:rPr>
              <a:t> until you</a:t>
            </a:r>
            <a:r>
              <a:rPr sz="1800" spc="-30" dirty="0">
                <a:solidFill>
                  <a:srgbClr val="FF0000"/>
                </a:solidFill>
                <a:latin typeface="+mn-lt"/>
                <a:cs typeface="Times New Roman"/>
              </a:rPr>
              <a:t> </a:t>
            </a:r>
            <a:r>
              <a:rPr sz="1800" spc="-20" dirty="0">
                <a:solidFill>
                  <a:srgbClr val="FF0000"/>
                </a:solidFill>
                <a:latin typeface="+mn-lt"/>
                <a:cs typeface="Times New Roman"/>
              </a:rPr>
              <a:t>have </a:t>
            </a:r>
            <a:r>
              <a:rPr sz="1800" dirty="0">
                <a:solidFill>
                  <a:srgbClr val="FF0000"/>
                </a:solidFill>
                <a:latin typeface="+mn-lt"/>
                <a:cs typeface="Times New Roman"/>
              </a:rPr>
              <a:t>uploaded</a:t>
            </a:r>
            <a:r>
              <a:rPr sz="1800" spc="-10" dirty="0">
                <a:solidFill>
                  <a:srgbClr val="FF0000"/>
                </a:solidFill>
                <a:latin typeface="+mn-lt"/>
                <a:cs typeface="Times New Roman"/>
              </a:rPr>
              <a:t> </a:t>
            </a:r>
            <a:r>
              <a:rPr sz="1800" dirty="0">
                <a:solidFill>
                  <a:srgbClr val="FF0000"/>
                </a:solidFill>
                <a:latin typeface="+mn-lt"/>
                <a:cs typeface="Times New Roman"/>
              </a:rPr>
              <a:t>your</a:t>
            </a:r>
            <a:r>
              <a:rPr sz="1800" spc="-10" dirty="0">
                <a:solidFill>
                  <a:srgbClr val="FF0000"/>
                </a:solidFill>
                <a:latin typeface="+mn-lt"/>
                <a:cs typeface="Times New Roman"/>
              </a:rPr>
              <a:t> evidence</a:t>
            </a:r>
            <a:r>
              <a:rPr sz="1800" spc="-10" dirty="0">
                <a:latin typeface="+mn-lt"/>
                <a:cs typeface="Times New Roman"/>
              </a:rPr>
              <a:t>.</a:t>
            </a:r>
            <a:endParaRPr sz="1800" dirty="0">
              <a:latin typeface="+mn-lt"/>
              <a:cs typeface="Times New Roman"/>
            </a:endParaRPr>
          </a:p>
        </p:txBody>
      </p:sp>
      <p:sp>
        <p:nvSpPr>
          <p:cNvPr id="6" name="Oval 5" descr="Screenshot of the LEA Evidence of Correction template, with the Save and Submit to DESE circled in red."/>
          <p:cNvSpPr/>
          <p:nvPr/>
        </p:nvSpPr>
        <p:spPr>
          <a:xfrm>
            <a:off x="4114800" y="3124200"/>
            <a:ext cx="1600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0"/>
          <p:cNvSpPr txBox="1"/>
          <p:nvPr/>
        </p:nvSpPr>
        <p:spPr>
          <a:xfrm>
            <a:off x="776478" y="5132514"/>
            <a:ext cx="7347711" cy="843821"/>
          </a:xfrm>
          <a:prstGeom prst="rect">
            <a:avLst/>
          </a:prstGeom>
        </p:spPr>
        <p:txBody>
          <a:bodyPr vert="horz" wrap="square" lIns="0" tIns="12700" rIns="0" bIns="0" rtlCol="0">
            <a:spAutoFit/>
          </a:bodyPr>
          <a:lstStyle/>
          <a:p>
            <a:pPr marL="12700" marR="5080">
              <a:lnSpc>
                <a:spcPct val="100000"/>
              </a:lnSpc>
              <a:spcBef>
                <a:spcPts val="100"/>
              </a:spcBef>
            </a:pPr>
            <a:r>
              <a:rPr dirty="0">
                <a:latin typeface="+mn-lt"/>
                <a:cs typeface="Times New Roman"/>
              </a:rPr>
              <a:t>Upload</a:t>
            </a:r>
            <a:r>
              <a:rPr spc="-20" dirty="0">
                <a:latin typeface="+mn-lt"/>
                <a:cs typeface="Times New Roman"/>
              </a:rPr>
              <a:t> </a:t>
            </a:r>
            <a:r>
              <a:rPr dirty="0">
                <a:latin typeface="+mn-lt"/>
                <a:cs typeface="Times New Roman"/>
              </a:rPr>
              <a:t>evidence</a:t>
            </a:r>
            <a:r>
              <a:rPr spc="-50" dirty="0">
                <a:latin typeface="+mn-lt"/>
                <a:cs typeface="Times New Roman"/>
              </a:rPr>
              <a:t> </a:t>
            </a:r>
            <a:r>
              <a:rPr dirty="0">
                <a:latin typeface="+mn-lt"/>
                <a:cs typeface="Times New Roman"/>
              </a:rPr>
              <a:t>of</a:t>
            </a:r>
            <a:r>
              <a:rPr spc="-15" dirty="0">
                <a:latin typeface="+mn-lt"/>
                <a:cs typeface="Times New Roman"/>
              </a:rPr>
              <a:t> </a:t>
            </a:r>
            <a:r>
              <a:rPr dirty="0">
                <a:latin typeface="+mn-lt"/>
                <a:cs typeface="Times New Roman"/>
              </a:rPr>
              <a:t>INDIVIDUAL</a:t>
            </a:r>
            <a:r>
              <a:rPr spc="-65" dirty="0">
                <a:latin typeface="+mn-lt"/>
                <a:cs typeface="Times New Roman"/>
              </a:rPr>
              <a:t> </a:t>
            </a:r>
            <a:r>
              <a:rPr dirty="0">
                <a:latin typeface="+mn-lt"/>
                <a:cs typeface="Times New Roman"/>
              </a:rPr>
              <a:t>correction</a:t>
            </a:r>
            <a:r>
              <a:rPr spc="-50" dirty="0">
                <a:latin typeface="+mn-lt"/>
                <a:cs typeface="Times New Roman"/>
              </a:rPr>
              <a:t> </a:t>
            </a:r>
            <a:r>
              <a:rPr spc="-10" dirty="0">
                <a:latin typeface="+mn-lt"/>
                <a:cs typeface="Times New Roman"/>
              </a:rPr>
              <a:t>under </a:t>
            </a:r>
            <a:r>
              <a:rPr dirty="0">
                <a:latin typeface="+mn-lt"/>
                <a:cs typeface="Times New Roman"/>
              </a:rPr>
              <a:t>the</a:t>
            </a:r>
            <a:r>
              <a:rPr spc="-35" dirty="0">
                <a:latin typeface="+mn-lt"/>
                <a:cs typeface="Times New Roman"/>
              </a:rPr>
              <a:t> </a:t>
            </a:r>
            <a:r>
              <a:rPr dirty="0">
                <a:latin typeface="+mn-lt"/>
                <a:cs typeface="Times New Roman"/>
              </a:rPr>
              <a:t>student’s</a:t>
            </a:r>
            <a:r>
              <a:rPr spc="-50" dirty="0">
                <a:latin typeface="+mn-lt"/>
                <a:cs typeface="Times New Roman"/>
              </a:rPr>
              <a:t> </a:t>
            </a:r>
            <a:r>
              <a:rPr dirty="0">
                <a:latin typeface="+mn-lt"/>
                <a:cs typeface="Times New Roman"/>
              </a:rPr>
              <a:t>name</a:t>
            </a:r>
            <a:r>
              <a:rPr spc="-25" dirty="0">
                <a:latin typeface="+mn-lt"/>
                <a:cs typeface="Times New Roman"/>
              </a:rPr>
              <a:t> </a:t>
            </a:r>
            <a:r>
              <a:rPr dirty="0">
                <a:latin typeface="+mn-lt"/>
                <a:cs typeface="Times New Roman"/>
              </a:rPr>
              <a:t>and</a:t>
            </a:r>
            <a:r>
              <a:rPr spc="-40" dirty="0">
                <a:latin typeface="+mn-lt"/>
                <a:cs typeface="Times New Roman"/>
              </a:rPr>
              <a:t> </a:t>
            </a:r>
            <a:r>
              <a:rPr dirty="0">
                <a:latin typeface="+mn-lt"/>
                <a:cs typeface="Times New Roman"/>
              </a:rPr>
              <a:t>correct</a:t>
            </a:r>
            <a:r>
              <a:rPr spc="-45" dirty="0">
                <a:latin typeface="+mn-lt"/>
                <a:cs typeface="Times New Roman"/>
              </a:rPr>
              <a:t> </a:t>
            </a:r>
            <a:r>
              <a:rPr dirty="0">
                <a:latin typeface="+mn-lt"/>
                <a:cs typeface="Times New Roman"/>
              </a:rPr>
              <a:t>indicator</a:t>
            </a:r>
            <a:r>
              <a:rPr spc="-55" dirty="0">
                <a:latin typeface="+mn-lt"/>
                <a:cs typeface="Times New Roman"/>
              </a:rPr>
              <a:t> </a:t>
            </a:r>
            <a:r>
              <a:rPr spc="-10" dirty="0">
                <a:latin typeface="+mn-lt"/>
                <a:cs typeface="Times New Roman"/>
              </a:rPr>
              <a:t>number </a:t>
            </a:r>
            <a:r>
              <a:rPr dirty="0">
                <a:latin typeface="+mn-lt"/>
                <a:cs typeface="Times New Roman"/>
              </a:rPr>
              <a:t>(see</a:t>
            </a:r>
            <a:r>
              <a:rPr spc="-10" dirty="0">
                <a:latin typeface="+mn-lt"/>
                <a:cs typeface="Times New Roman"/>
              </a:rPr>
              <a:t> </a:t>
            </a:r>
            <a:r>
              <a:rPr dirty="0">
                <a:latin typeface="+mn-lt"/>
                <a:cs typeface="Times New Roman"/>
              </a:rPr>
              <a:t>slide</a:t>
            </a:r>
            <a:r>
              <a:rPr spc="-20" dirty="0">
                <a:latin typeface="+mn-lt"/>
                <a:cs typeface="Times New Roman"/>
              </a:rPr>
              <a:t> </a:t>
            </a:r>
            <a:r>
              <a:rPr dirty="0">
                <a:latin typeface="+mn-lt"/>
                <a:cs typeface="Times New Roman"/>
              </a:rPr>
              <a:t>1</a:t>
            </a:r>
            <a:r>
              <a:rPr lang="en-US" dirty="0">
                <a:latin typeface="+mn-lt"/>
                <a:cs typeface="Times New Roman"/>
              </a:rPr>
              <a:t>7</a:t>
            </a:r>
            <a:r>
              <a:rPr spc="5" dirty="0">
                <a:latin typeface="+mn-lt"/>
                <a:cs typeface="Times New Roman"/>
              </a:rPr>
              <a:t> </a:t>
            </a:r>
            <a:r>
              <a:rPr dirty="0">
                <a:latin typeface="+mn-lt"/>
                <a:cs typeface="Times New Roman"/>
              </a:rPr>
              <a:t>if</a:t>
            </a:r>
            <a:r>
              <a:rPr spc="-5" dirty="0">
                <a:latin typeface="+mn-lt"/>
                <a:cs typeface="Times New Roman"/>
              </a:rPr>
              <a:t> </a:t>
            </a:r>
            <a:r>
              <a:rPr dirty="0">
                <a:latin typeface="+mn-lt"/>
                <a:cs typeface="Times New Roman"/>
              </a:rPr>
              <a:t>unsure</a:t>
            </a:r>
            <a:r>
              <a:rPr spc="-5" dirty="0">
                <a:latin typeface="+mn-lt"/>
                <a:cs typeface="Times New Roman"/>
              </a:rPr>
              <a:t> </a:t>
            </a:r>
            <a:r>
              <a:rPr dirty="0">
                <a:latin typeface="+mn-lt"/>
                <a:cs typeface="Times New Roman"/>
              </a:rPr>
              <a:t>about</a:t>
            </a:r>
            <a:r>
              <a:rPr spc="-5" dirty="0">
                <a:latin typeface="+mn-lt"/>
                <a:cs typeface="Times New Roman"/>
              </a:rPr>
              <a:t> </a:t>
            </a:r>
            <a:r>
              <a:rPr dirty="0">
                <a:latin typeface="+mn-lt"/>
                <a:cs typeface="Times New Roman"/>
              </a:rPr>
              <a:t>getting</a:t>
            </a:r>
            <a:r>
              <a:rPr spc="-35" dirty="0">
                <a:latin typeface="+mn-lt"/>
                <a:cs typeface="Times New Roman"/>
              </a:rPr>
              <a:t> </a:t>
            </a:r>
            <a:r>
              <a:rPr dirty="0">
                <a:latin typeface="+mn-lt"/>
                <a:cs typeface="Times New Roman"/>
              </a:rPr>
              <a:t>to</a:t>
            </a:r>
            <a:r>
              <a:rPr spc="-10" dirty="0">
                <a:latin typeface="+mn-lt"/>
                <a:cs typeface="Times New Roman"/>
              </a:rPr>
              <a:t> </a:t>
            </a:r>
            <a:r>
              <a:rPr dirty="0">
                <a:latin typeface="+mn-lt"/>
                <a:cs typeface="Times New Roman"/>
              </a:rPr>
              <a:t>the</a:t>
            </a:r>
            <a:r>
              <a:rPr spc="-5" dirty="0">
                <a:latin typeface="+mn-lt"/>
                <a:cs typeface="Times New Roman"/>
              </a:rPr>
              <a:t> </a:t>
            </a:r>
            <a:r>
              <a:rPr spc="-10" dirty="0">
                <a:latin typeface="+mn-lt"/>
                <a:cs typeface="Times New Roman"/>
              </a:rPr>
              <a:t>correct location).</a:t>
            </a:r>
            <a:endParaRPr dirty="0">
              <a:latin typeface="+mn-lt"/>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259409" y="159871"/>
            <a:ext cx="4777582" cy="566822"/>
          </a:xfrm>
          <a:prstGeom prst="rect">
            <a:avLst/>
          </a:prstGeom>
        </p:spPr>
        <p:txBody>
          <a:bodyPr vert="horz" wrap="square" lIns="0" tIns="12700" rIns="0" bIns="0" rtlCol="0">
            <a:spAutoFit/>
          </a:bodyPr>
          <a:lstStyle/>
          <a:p>
            <a:pPr marL="12700">
              <a:lnSpc>
                <a:spcPct val="100000"/>
              </a:lnSpc>
              <a:spcBef>
                <a:spcPts val="100"/>
              </a:spcBef>
            </a:pPr>
            <a:r>
              <a:rPr sz="3600" dirty="0">
                <a:latin typeface="+mn-lt"/>
              </a:rPr>
              <a:t>Uploading</a:t>
            </a:r>
            <a:r>
              <a:rPr sz="3600" spc="-35" dirty="0">
                <a:latin typeface="+mn-lt"/>
              </a:rPr>
              <a:t> </a:t>
            </a:r>
            <a:r>
              <a:rPr sz="3600" dirty="0">
                <a:latin typeface="+mn-lt"/>
              </a:rPr>
              <a:t>ICAP</a:t>
            </a:r>
            <a:r>
              <a:rPr sz="3600" spc="-130" dirty="0">
                <a:latin typeface="+mn-lt"/>
              </a:rPr>
              <a:t> </a:t>
            </a:r>
            <a:r>
              <a:rPr sz="3600" spc="-10" dirty="0">
                <a:latin typeface="+mn-lt"/>
              </a:rPr>
              <a:t>Evidence</a:t>
            </a:r>
            <a:endParaRPr sz="3600" dirty="0">
              <a:latin typeface="+mn-lt"/>
            </a:endParaRPr>
          </a:p>
        </p:txBody>
      </p:sp>
      <p:pic>
        <p:nvPicPr>
          <p:cNvPr id="6" name="object 6" descr="Screenshot of the Assignment Uploads when opened without uploads. "/>
          <p:cNvPicPr/>
          <p:nvPr/>
        </p:nvPicPr>
        <p:blipFill>
          <a:blip r:embed="rId3" cstate="print"/>
          <a:stretch>
            <a:fillRect/>
          </a:stretch>
        </p:blipFill>
        <p:spPr>
          <a:xfrm>
            <a:off x="618592" y="904105"/>
            <a:ext cx="7619999" cy="1260347"/>
          </a:xfrm>
          <a:prstGeom prst="rect">
            <a:avLst/>
          </a:prstGeom>
        </p:spPr>
      </p:pic>
      <p:sp>
        <p:nvSpPr>
          <p:cNvPr id="2" name="Oval 1" descr="Screenshot of Assignment Uploads, opened with the NEW UPLOAD circled in red."/>
          <p:cNvSpPr/>
          <p:nvPr/>
        </p:nvSpPr>
        <p:spPr>
          <a:xfrm>
            <a:off x="611885" y="1219200"/>
            <a:ext cx="98831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8"/>
          <p:cNvSpPr txBox="1"/>
          <p:nvPr/>
        </p:nvSpPr>
        <p:spPr>
          <a:xfrm>
            <a:off x="304799" y="2455520"/>
            <a:ext cx="8686799" cy="321242"/>
          </a:xfrm>
          <a:prstGeom prst="rect">
            <a:avLst/>
          </a:prstGeom>
        </p:spPr>
        <p:txBody>
          <a:bodyPr vert="horz" wrap="square" lIns="0" tIns="13335" rIns="0" bIns="0" rtlCol="0">
            <a:spAutoFit/>
          </a:bodyPr>
          <a:lstStyle/>
          <a:p>
            <a:pPr marL="12700" algn="ctr">
              <a:lnSpc>
                <a:spcPct val="100000"/>
              </a:lnSpc>
              <a:spcBef>
                <a:spcPts val="105"/>
              </a:spcBef>
            </a:pPr>
            <a:r>
              <a:rPr sz="2000" dirty="0">
                <a:latin typeface="+mn-lt"/>
                <a:cs typeface="Times New Roman"/>
              </a:rPr>
              <a:t>Click</a:t>
            </a:r>
            <a:r>
              <a:rPr sz="2000" spc="-10" dirty="0">
                <a:latin typeface="+mn-lt"/>
                <a:cs typeface="Times New Roman"/>
              </a:rPr>
              <a:t> </a:t>
            </a:r>
            <a:r>
              <a:rPr sz="2000" dirty="0">
                <a:latin typeface="+mn-lt"/>
                <a:cs typeface="Times New Roman"/>
              </a:rPr>
              <a:t>on</a:t>
            </a:r>
            <a:r>
              <a:rPr sz="2000" spc="-30" dirty="0">
                <a:latin typeface="+mn-lt"/>
                <a:cs typeface="Times New Roman"/>
              </a:rPr>
              <a:t> </a:t>
            </a:r>
            <a:r>
              <a:rPr sz="2000" dirty="0">
                <a:latin typeface="+mn-lt"/>
                <a:cs typeface="Times New Roman"/>
              </a:rPr>
              <a:t>New</a:t>
            </a:r>
            <a:r>
              <a:rPr sz="2000" spc="5" dirty="0">
                <a:latin typeface="+mn-lt"/>
                <a:cs typeface="Times New Roman"/>
              </a:rPr>
              <a:t> </a:t>
            </a:r>
            <a:r>
              <a:rPr sz="2000" dirty="0">
                <a:latin typeface="+mn-lt"/>
                <a:cs typeface="Times New Roman"/>
              </a:rPr>
              <a:t>Upload</a:t>
            </a:r>
            <a:r>
              <a:rPr sz="2000" spc="-30" dirty="0">
                <a:latin typeface="+mn-lt"/>
                <a:cs typeface="Times New Roman"/>
              </a:rPr>
              <a:t> </a:t>
            </a:r>
            <a:r>
              <a:rPr sz="2000" dirty="0">
                <a:latin typeface="+mn-lt"/>
                <a:cs typeface="Times New Roman"/>
              </a:rPr>
              <a:t>to</a:t>
            </a:r>
            <a:r>
              <a:rPr sz="2000" spc="-20" dirty="0">
                <a:latin typeface="+mn-lt"/>
                <a:cs typeface="Times New Roman"/>
              </a:rPr>
              <a:t> </a:t>
            </a:r>
            <a:r>
              <a:rPr sz="2000" dirty="0">
                <a:latin typeface="+mn-lt"/>
                <a:cs typeface="Times New Roman"/>
              </a:rPr>
              <a:t>open</a:t>
            </a:r>
            <a:r>
              <a:rPr sz="2000" spc="-20" dirty="0">
                <a:latin typeface="+mn-lt"/>
                <a:cs typeface="Times New Roman"/>
              </a:rPr>
              <a:t> </a:t>
            </a:r>
            <a:r>
              <a:rPr sz="2000" dirty="0">
                <a:latin typeface="+mn-lt"/>
                <a:cs typeface="Times New Roman"/>
              </a:rPr>
              <a:t>the</a:t>
            </a:r>
            <a:r>
              <a:rPr sz="2000" spc="-120" dirty="0">
                <a:latin typeface="+mn-lt"/>
                <a:cs typeface="Times New Roman"/>
              </a:rPr>
              <a:t> </a:t>
            </a:r>
            <a:r>
              <a:rPr sz="2000" dirty="0">
                <a:latin typeface="+mn-lt"/>
                <a:cs typeface="Times New Roman"/>
              </a:rPr>
              <a:t>Assignment</a:t>
            </a:r>
            <a:r>
              <a:rPr sz="2000" spc="-45" dirty="0">
                <a:latin typeface="+mn-lt"/>
                <a:cs typeface="Times New Roman"/>
              </a:rPr>
              <a:t> </a:t>
            </a:r>
            <a:r>
              <a:rPr sz="2000" dirty="0">
                <a:latin typeface="+mn-lt"/>
                <a:cs typeface="Times New Roman"/>
              </a:rPr>
              <a:t>Upload</a:t>
            </a:r>
            <a:r>
              <a:rPr sz="2000" spc="-30" dirty="0">
                <a:latin typeface="+mn-lt"/>
                <a:cs typeface="Times New Roman"/>
              </a:rPr>
              <a:t> </a:t>
            </a:r>
            <a:r>
              <a:rPr sz="2000" spc="-20" dirty="0">
                <a:latin typeface="+mn-lt"/>
                <a:cs typeface="Times New Roman"/>
              </a:rPr>
              <a:t>box.</a:t>
            </a:r>
            <a:endParaRPr sz="2000" dirty="0">
              <a:latin typeface="+mn-lt"/>
              <a:cs typeface="Times New Roman"/>
            </a:endParaRPr>
          </a:p>
        </p:txBody>
      </p:sp>
      <p:pic>
        <p:nvPicPr>
          <p:cNvPr id="10" name="object 10" descr="Screenshot of the Assignment Upload popup window."/>
          <p:cNvPicPr/>
          <p:nvPr/>
        </p:nvPicPr>
        <p:blipFill>
          <a:blip r:embed="rId4" cstate="print"/>
          <a:stretch>
            <a:fillRect/>
          </a:stretch>
        </p:blipFill>
        <p:spPr>
          <a:xfrm>
            <a:off x="354409" y="2825565"/>
            <a:ext cx="8435182" cy="3598249"/>
          </a:xfrm>
          <a:prstGeom prst="rect">
            <a:avLst/>
          </a:prstGeom>
        </p:spPr>
      </p:pic>
      <p:sp>
        <p:nvSpPr>
          <p:cNvPr id="16" name="TextBox 15"/>
          <p:cNvSpPr txBox="1"/>
          <p:nvPr/>
        </p:nvSpPr>
        <p:spPr>
          <a:xfrm>
            <a:off x="2423318" y="3652960"/>
            <a:ext cx="2971800" cy="307777"/>
          </a:xfrm>
          <a:prstGeom prst="rect">
            <a:avLst/>
          </a:prstGeom>
          <a:noFill/>
        </p:spPr>
        <p:txBody>
          <a:bodyPr wrap="square" rtlCol="0">
            <a:spAutoFit/>
          </a:bodyPr>
          <a:lstStyle/>
          <a:p>
            <a:r>
              <a:rPr lang="en-US" sz="1400" dirty="0">
                <a:solidFill>
                  <a:srgbClr val="FF0000"/>
                </a:solidFill>
                <a:latin typeface="+mn-lt"/>
                <a:cs typeface="Times New Roman"/>
              </a:rPr>
              <a:t>Fill</a:t>
            </a:r>
            <a:r>
              <a:rPr lang="en-US" sz="1400" spc="-25" dirty="0">
                <a:solidFill>
                  <a:srgbClr val="FF0000"/>
                </a:solidFill>
                <a:latin typeface="+mn-lt"/>
                <a:cs typeface="Times New Roman"/>
              </a:rPr>
              <a:t> </a:t>
            </a:r>
            <a:r>
              <a:rPr lang="en-US" sz="1400" dirty="0">
                <a:solidFill>
                  <a:srgbClr val="FF0000"/>
                </a:solidFill>
                <a:latin typeface="+mn-lt"/>
                <a:cs typeface="Times New Roman"/>
              </a:rPr>
              <a:t>in</a:t>
            </a:r>
            <a:r>
              <a:rPr lang="en-US" sz="1400" spc="-15" dirty="0">
                <a:solidFill>
                  <a:srgbClr val="FF0000"/>
                </a:solidFill>
                <a:latin typeface="+mn-lt"/>
                <a:cs typeface="Times New Roman"/>
              </a:rPr>
              <a:t> </a:t>
            </a:r>
            <a:r>
              <a:rPr lang="en-US" sz="1400" dirty="0">
                <a:solidFill>
                  <a:srgbClr val="FF0000"/>
                </a:solidFill>
                <a:latin typeface="+mn-lt"/>
                <a:cs typeface="Times New Roman"/>
              </a:rPr>
              <a:t>the</a:t>
            </a:r>
            <a:r>
              <a:rPr lang="en-US" sz="1400" spc="-30" dirty="0">
                <a:solidFill>
                  <a:srgbClr val="FF0000"/>
                </a:solidFill>
                <a:latin typeface="+mn-lt"/>
                <a:cs typeface="Times New Roman"/>
              </a:rPr>
              <a:t> </a:t>
            </a:r>
            <a:r>
              <a:rPr lang="en-US" sz="1400" dirty="0">
                <a:solidFill>
                  <a:srgbClr val="FF0000"/>
                </a:solidFill>
                <a:latin typeface="+mn-lt"/>
                <a:cs typeface="Times New Roman"/>
              </a:rPr>
              <a:t>name of</a:t>
            </a:r>
            <a:r>
              <a:rPr lang="en-US" sz="1400" spc="-25" dirty="0">
                <a:solidFill>
                  <a:srgbClr val="FF0000"/>
                </a:solidFill>
                <a:latin typeface="+mn-lt"/>
                <a:cs typeface="Times New Roman"/>
              </a:rPr>
              <a:t> </a:t>
            </a:r>
            <a:r>
              <a:rPr lang="en-US" sz="1400" dirty="0">
                <a:solidFill>
                  <a:srgbClr val="FF0000"/>
                </a:solidFill>
                <a:latin typeface="+mn-lt"/>
                <a:cs typeface="Times New Roman"/>
              </a:rPr>
              <a:t>the</a:t>
            </a:r>
            <a:r>
              <a:rPr lang="en-US" sz="1400" spc="-20" dirty="0">
                <a:solidFill>
                  <a:srgbClr val="FF0000"/>
                </a:solidFill>
                <a:latin typeface="+mn-lt"/>
                <a:cs typeface="Times New Roman"/>
              </a:rPr>
              <a:t> </a:t>
            </a:r>
            <a:r>
              <a:rPr lang="en-US" sz="1400" dirty="0">
                <a:solidFill>
                  <a:srgbClr val="FF0000"/>
                </a:solidFill>
                <a:latin typeface="+mn-lt"/>
                <a:cs typeface="Times New Roman"/>
              </a:rPr>
              <a:t>document here</a:t>
            </a:r>
            <a:endParaRPr lang="en-US" sz="1400" dirty="0">
              <a:solidFill>
                <a:srgbClr val="FF0000"/>
              </a:solidFill>
              <a:latin typeface="+mn-lt"/>
            </a:endParaRPr>
          </a:p>
        </p:txBody>
      </p:sp>
      <p:sp>
        <p:nvSpPr>
          <p:cNvPr id="17" name="TextBox 16"/>
          <p:cNvSpPr txBox="1"/>
          <p:nvPr/>
        </p:nvSpPr>
        <p:spPr>
          <a:xfrm>
            <a:off x="2400300" y="4472373"/>
            <a:ext cx="4495800" cy="307777"/>
          </a:xfrm>
          <a:prstGeom prst="rect">
            <a:avLst/>
          </a:prstGeom>
          <a:noFill/>
        </p:spPr>
        <p:txBody>
          <a:bodyPr wrap="square" rtlCol="0">
            <a:spAutoFit/>
          </a:bodyPr>
          <a:lstStyle/>
          <a:p>
            <a:r>
              <a:rPr lang="en-US" sz="1400" dirty="0">
                <a:solidFill>
                  <a:srgbClr val="FF0000"/>
                </a:solidFill>
                <a:latin typeface="+mn-lt"/>
              </a:rPr>
              <a:t>This section is optional but always welcomed</a:t>
            </a:r>
          </a:p>
        </p:txBody>
      </p:sp>
      <p:sp>
        <p:nvSpPr>
          <p:cNvPr id="18" name="TextBox 17"/>
          <p:cNvSpPr txBox="1"/>
          <p:nvPr/>
        </p:nvSpPr>
        <p:spPr>
          <a:xfrm>
            <a:off x="5257800" y="5184064"/>
            <a:ext cx="2819400" cy="276999"/>
          </a:xfrm>
          <a:prstGeom prst="rect">
            <a:avLst/>
          </a:prstGeom>
          <a:noFill/>
        </p:spPr>
        <p:txBody>
          <a:bodyPr wrap="square" rtlCol="0">
            <a:spAutoFit/>
          </a:bodyPr>
          <a:lstStyle/>
          <a:p>
            <a:r>
              <a:rPr lang="en-US" sz="1200" dirty="0">
                <a:solidFill>
                  <a:srgbClr val="FF0000"/>
                </a:solidFill>
                <a:latin typeface="+mn-lt"/>
              </a:rPr>
              <a:t>Browse for the file you wish to upload</a:t>
            </a:r>
          </a:p>
        </p:txBody>
      </p:sp>
      <p:sp>
        <p:nvSpPr>
          <p:cNvPr id="19" name="Oval 18" descr="Screenshot of the Assignments Upload, New Upload popup with SAVE circled in red."/>
          <p:cNvSpPr/>
          <p:nvPr/>
        </p:nvSpPr>
        <p:spPr>
          <a:xfrm>
            <a:off x="3909218" y="5919303"/>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482" y="457200"/>
            <a:ext cx="8811895" cy="505267"/>
          </a:xfrm>
          <a:prstGeom prst="rect">
            <a:avLst/>
          </a:prstGeom>
        </p:spPr>
        <p:txBody>
          <a:bodyPr vert="horz" wrap="square" lIns="0" tIns="12700" rIns="0" bIns="0" rtlCol="0">
            <a:spAutoFit/>
          </a:bodyPr>
          <a:lstStyle/>
          <a:p>
            <a:pPr marL="12700">
              <a:lnSpc>
                <a:spcPct val="100000"/>
              </a:lnSpc>
              <a:spcBef>
                <a:spcPts val="100"/>
              </a:spcBef>
            </a:pPr>
            <a:r>
              <a:rPr sz="3200" dirty="0">
                <a:latin typeface="+mn-lt"/>
              </a:rPr>
              <a:t>Initial</a:t>
            </a:r>
            <a:r>
              <a:rPr sz="3200" spc="-25" dirty="0">
                <a:latin typeface="+mn-lt"/>
              </a:rPr>
              <a:t> </a:t>
            </a:r>
            <a:r>
              <a:rPr sz="3200" dirty="0">
                <a:latin typeface="+mn-lt"/>
              </a:rPr>
              <a:t>Evaluation</a:t>
            </a:r>
            <a:r>
              <a:rPr sz="3200" spc="-5" dirty="0">
                <a:latin typeface="+mn-lt"/>
              </a:rPr>
              <a:t> </a:t>
            </a:r>
            <a:r>
              <a:rPr sz="3200" dirty="0">
                <a:latin typeface="+mn-lt"/>
              </a:rPr>
              <a:t>&amp;</a:t>
            </a:r>
            <a:r>
              <a:rPr sz="3200" spc="-35" dirty="0">
                <a:latin typeface="+mn-lt"/>
              </a:rPr>
              <a:t> </a:t>
            </a:r>
            <a:r>
              <a:rPr sz="3200" dirty="0">
                <a:latin typeface="+mn-lt"/>
              </a:rPr>
              <a:t>C</a:t>
            </a:r>
            <a:r>
              <a:rPr sz="3200" spc="-50" dirty="0">
                <a:latin typeface="+mn-lt"/>
              </a:rPr>
              <a:t> </a:t>
            </a:r>
            <a:r>
              <a:rPr sz="3200" dirty="0">
                <a:latin typeface="+mn-lt"/>
              </a:rPr>
              <a:t>to</a:t>
            </a:r>
            <a:r>
              <a:rPr sz="3200" spc="-40" dirty="0">
                <a:latin typeface="+mn-lt"/>
              </a:rPr>
              <a:t> </a:t>
            </a:r>
            <a:r>
              <a:rPr sz="3200" dirty="0">
                <a:latin typeface="+mn-lt"/>
              </a:rPr>
              <a:t>B</a:t>
            </a:r>
            <a:r>
              <a:rPr sz="3200" spc="-95" dirty="0">
                <a:latin typeface="+mn-lt"/>
              </a:rPr>
              <a:t> </a:t>
            </a:r>
            <a:r>
              <a:rPr sz="3200" dirty="0">
                <a:latin typeface="+mn-lt"/>
              </a:rPr>
              <a:t>Transition</a:t>
            </a:r>
            <a:r>
              <a:rPr sz="3200" spc="-65" dirty="0">
                <a:latin typeface="+mn-lt"/>
              </a:rPr>
              <a:t> </a:t>
            </a:r>
            <a:r>
              <a:rPr sz="3200" dirty="0">
                <a:latin typeface="+mn-lt"/>
              </a:rPr>
              <a:t>Timeline</a:t>
            </a:r>
            <a:r>
              <a:rPr sz="3200" spc="5" dirty="0">
                <a:latin typeface="+mn-lt"/>
              </a:rPr>
              <a:t> </a:t>
            </a:r>
            <a:r>
              <a:rPr sz="3200" spc="-10" dirty="0">
                <a:latin typeface="+mn-lt"/>
              </a:rPr>
              <a:t>I-</a:t>
            </a:r>
            <a:r>
              <a:rPr sz="3200" spc="-20" dirty="0">
                <a:latin typeface="+mn-lt"/>
              </a:rPr>
              <a:t>CAPs</a:t>
            </a:r>
            <a:endParaRPr sz="3200" dirty="0">
              <a:latin typeface="+mn-lt"/>
            </a:endParaRPr>
          </a:p>
        </p:txBody>
      </p:sp>
      <p:sp>
        <p:nvSpPr>
          <p:cNvPr id="3" name="object 3"/>
          <p:cNvSpPr txBox="1"/>
          <p:nvPr/>
        </p:nvSpPr>
        <p:spPr>
          <a:xfrm>
            <a:off x="383540" y="1621028"/>
            <a:ext cx="8399780" cy="4382610"/>
          </a:xfrm>
          <a:prstGeom prst="rect">
            <a:avLst/>
          </a:prstGeom>
        </p:spPr>
        <p:txBody>
          <a:bodyPr vert="horz" wrap="square" lIns="0" tIns="12065" rIns="0" bIns="0" rtlCol="0">
            <a:spAutoFit/>
          </a:bodyPr>
          <a:lstStyle/>
          <a:p>
            <a:pPr marL="12700" marR="5080">
              <a:lnSpc>
                <a:spcPct val="100000"/>
              </a:lnSpc>
              <a:spcBef>
                <a:spcPts val="95"/>
              </a:spcBef>
            </a:pPr>
            <a:r>
              <a:rPr sz="2200" dirty="0">
                <a:latin typeface="+mn-lt"/>
                <a:cs typeface="Times New Roman"/>
              </a:rPr>
              <a:t>Individual</a:t>
            </a:r>
            <a:r>
              <a:rPr sz="2200" spc="-95" dirty="0">
                <a:latin typeface="+mn-lt"/>
                <a:cs typeface="Times New Roman"/>
              </a:rPr>
              <a:t> </a:t>
            </a:r>
            <a:r>
              <a:rPr sz="2200" dirty="0">
                <a:latin typeface="+mn-lt"/>
                <a:cs typeface="Times New Roman"/>
              </a:rPr>
              <a:t>student</a:t>
            </a:r>
            <a:r>
              <a:rPr sz="2200" spc="-90" dirty="0">
                <a:latin typeface="+mn-lt"/>
                <a:cs typeface="Times New Roman"/>
              </a:rPr>
              <a:t> </a:t>
            </a:r>
            <a:r>
              <a:rPr sz="2200" spc="-10" dirty="0">
                <a:latin typeface="+mn-lt"/>
                <a:cs typeface="Times New Roman"/>
              </a:rPr>
              <a:t>non</a:t>
            </a:r>
            <a:r>
              <a:rPr sz="2200" dirty="0">
                <a:latin typeface="+mn-lt"/>
                <a:cs typeface="Times New Roman"/>
              </a:rPr>
              <a:t>compliance</a:t>
            </a:r>
            <a:r>
              <a:rPr sz="2200" spc="-80" dirty="0">
                <a:latin typeface="+mn-lt"/>
                <a:cs typeface="Times New Roman"/>
              </a:rPr>
              <a:t> </a:t>
            </a:r>
            <a:r>
              <a:rPr lang="en-US" sz="2200" dirty="0">
                <a:latin typeface="+mn-lt"/>
                <a:cs typeface="Times New Roman"/>
              </a:rPr>
              <a:t>because of</a:t>
            </a:r>
            <a:r>
              <a:rPr sz="2200" spc="-65" dirty="0">
                <a:latin typeface="+mn-lt"/>
                <a:cs typeface="Times New Roman"/>
              </a:rPr>
              <a:t> </a:t>
            </a:r>
            <a:r>
              <a:rPr sz="2200" spc="-10" dirty="0">
                <a:latin typeface="+mn-lt"/>
                <a:cs typeface="Times New Roman"/>
              </a:rPr>
              <a:t>exceeding </a:t>
            </a:r>
            <a:r>
              <a:rPr sz="2200" dirty="0">
                <a:latin typeface="+mn-lt"/>
                <a:cs typeface="Times New Roman"/>
              </a:rPr>
              <a:t>a</a:t>
            </a:r>
            <a:r>
              <a:rPr sz="2200" spc="-75" dirty="0">
                <a:latin typeface="+mn-lt"/>
                <a:cs typeface="Times New Roman"/>
              </a:rPr>
              <a:t> </a:t>
            </a:r>
            <a:r>
              <a:rPr sz="2200" dirty="0">
                <a:latin typeface="+mn-lt"/>
                <a:cs typeface="Times New Roman"/>
              </a:rPr>
              <a:t>timeline</a:t>
            </a:r>
            <a:r>
              <a:rPr sz="2200" spc="-70" dirty="0">
                <a:latin typeface="+mn-lt"/>
                <a:cs typeface="Times New Roman"/>
              </a:rPr>
              <a:t> </a:t>
            </a:r>
            <a:r>
              <a:rPr sz="2200" dirty="0">
                <a:latin typeface="+mn-lt"/>
                <a:cs typeface="Times New Roman"/>
              </a:rPr>
              <a:t>MUST</a:t>
            </a:r>
            <a:r>
              <a:rPr sz="2200" spc="-95" dirty="0">
                <a:latin typeface="+mn-lt"/>
                <a:cs typeface="Times New Roman"/>
              </a:rPr>
              <a:t> </a:t>
            </a:r>
            <a:r>
              <a:rPr sz="2200" dirty="0">
                <a:latin typeface="+mn-lt"/>
                <a:cs typeface="Times New Roman"/>
              </a:rPr>
              <a:t>be</a:t>
            </a:r>
            <a:r>
              <a:rPr sz="2200" spc="-65" dirty="0">
                <a:latin typeface="+mn-lt"/>
                <a:cs typeface="Times New Roman"/>
              </a:rPr>
              <a:t> </a:t>
            </a:r>
            <a:r>
              <a:rPr sz="2200" dirty="0">
                <a:latin typeface="+mn-lt"/>
                <a:cs typeface="Times New Roman"/>
              </a:rPr>
              <a:t>corrected</a:t>
            </a:r>
            <a:r>
              <a:rPr sz="2200" spc="-60" dirty="0">
                <a:latin typeface="+mn-lt"/>
                <a:cs typeface="Times New Roman"/>
              </a:rPr>
              <a:t> </a:t>
            </a:r>
            <a:r>
              <a:rPr sz="2200" dirty="0">
                <a:latin typeface="+mn-lt"/>
                <a:cs typeface="Times New Roman"/>
              </a:rPr>
              <a:t>by</a:t>
            </a:r>
            <a:r>
              <a:rPr sz="2200" spc="-80" dirty="0">
                <a:latin typeface="+mn-lt"/>
                <a:cs typeface="Times New Roman"/>
              </a:rPr>
              <a:t> </a:t>
            </a:r>
            <a:r>
              <a:rPr sz="2200" spc="-10" dirty="0">
                <a:latin typeface="+mn-lt"/>
                <a:cs typeface="Times New Roman"/>
              </a:rPr>
              <a:t>showing:</a:t>
            </a:r>
            <a:endParaRPr sz="2200" dirty="0">
              <a:latin typeface="+mn-lt"/>
              <a:cs typeface="Times New Roman"/>
            </a:endParaRPr>
          </a:p>
          <a:p>
            <a:pPr marL="665480" marR="705485" indent="-285750">
              <a:lnSpc>
                <a:spcPct val="100000"/>
              </a:lnSpc>
              <a:spcBef>
                <a:spcPts val="615"/>
              </a:spcBef>
              <a:buFont typeface="Arial" panose="020B0604020202020204" pitchFamily="34" charset="0"/>
              <a:buChar char="•"/>
            </a:pPr>
            <a:r>
              <a:rPr sz="2200" dirty="0">
                <a:latin typeface="+mn-lt"/>
                <a:cs typeface="Times New Roman"/>
              </a:rPr>
              <a:t>The</a:t>
            </a:r>
            <a:r>
              <a:rPr sz="2200" spc="-10" dirty="0">
                <a:latin typeface="+mn-lt"/>
                <a:cs typeface="Times New Roman"/>
              </a:rPr>
              <a:t> </a:t>
            </a:r>
            <a:r>
              <a:rPr sz="2200" dirty="0">
                <a:latin typeface="+mn-lt"/>
                <a:cs typeface="Times New Roman"/>
              </a:rPr>
              <a:t>parent</a:t>
            </a:r>
            <a:r>
              <a:rPr sz="2200" spc="-25" dirty="0">
                <a:latin typeface="+mn-lt"/>
                <a:cs typeface="Times New Roman"/>
              </a:rPr>
              <a:t> </a:t>
            </a:r>
            <a:r>
              <a:rPr sz="2200" dirty="0">
                <a:latin typeface="+mn-lt"/>
                <a:cs typeface="Times New Roman"/>
              </a:rPr>
              <a:t>was</a:t>
            </a:r>
            <a:r>
              <a:rPr sz="2200" spc="15" dirty="0">
                <a:latin typeface="+mn-lt"/>
                <a:cs typeface="Times New Roman"/>
              </a:rPr>
              <a:t> </a:t>
            </a:r>
            <a:r>
              <a:rPr sz="2200" dirty="0">
                <a:latin typeface="+mn-lt"/>
                <a:cs typeface="Times New Roman"/>
              </a:rPr>
              <a:t>informed that</a:t>
            </a:r>
            <a:r>
              <a:rPr sz="2200" spc="-25" dirty="0">
                <a:latin typeface="+mn-lt"/>
                <a:cs typeface="Times New Roman"/>
              </a:rPr>
              <a:t> </a:t>
            </a:r>
            <a:r>
              <a:rPr sz="2200" dirty="0">
                <a:latin typeface="+mn-lt"/>
                <a:cs typeface="Times New Roman"/>
              </a:rPr>
              <a:t>the</a:t>
            </a:r>
            <a:r>
              <a:rPr sz="2200" spc="-10" dirty="0">
                <a:latin typeface="+mn-lt"/>
                <a:cs typeface="Times New Roman"/>
              </a:rPr>
              <a:t> </a:t>
            </a:r>
            <a:r>
              <a:rPr sz="2200" dirty="0">
                <a:latin typeface="+mn-lt"/>
                <a:cs typeface="Times New Roman"/>
              </a:rPr>
              <a:t>evaluation</a:t>
            </a:r>
            <a:r>
              <a:rPr sz="2200" spc="-40" dirty="0">
                <a:latin typeface="+mn-lt"/>
                <a:cs typeface="Times New Roman"/>
              </a:rPr>
              <a:t> </a:t>
            </a:r>
            <a:r>
              <a:rPr sz="2200" dirty="0">
                <a:latin typeface="+mn-lt"/>
                <a:cs typeface="Times New Roman"/>
              </a:rPr>
              <a:t>exceeded</a:t>
            </a:r>
            <a:r>
              <a:rPr sz="2200" spc="-30" dirty="0">
                <a:latin typeface="+mn-lt"/>
                <a:cs typeface="Times New Roman"/>
              </a:rPr>
              <a:t> </a:t>
            </a:r>
            <a:r>
              <a:rPr sz="2200" spc="-25" dirty="0">
                <a:latin typeface="+mn-lt"/>
                <a:cs typeface="Times New Roman"/>
              </a:rPr>
              <a:t>the </a:t>
            </a:r>
            <a:r>
              <a:rPr sz="2200" dirty="0">
                <a:latin typeface="+mn-lt"/>
                <a:cs typeface="Times New Roman"/>
              </a:rPr>
              <a:t>allowed</a:t>
            </a:r>
            <a:r>
              <a:rPr sz="2200" spc="-25" dirty="0">
                <a:latin typeface="+mn-lt"/>
                <a:cs typeface="Times New Roman"/>
              </a:rPr>
              <a:t> </a:t>
            </a:r>
            <a:r>
              <a:rPr sz="2200" spc="-10" dirty="0">
                <a:latin typeface="+mn-lt"/>
                <a:cs typeface="Times New Roman"/>
              </a:rPr>
              <a:t>timeline.</a:t>
            </a:r>
            <a:endParaRPr sz="2200" dirty="0">
              <a:latin typeface="+mn-lt"/>
              <a:cs typeface="Times New Roman"/>
            </a:endParaRPr>
          </a:p>
          <a:p>
            <a:pPr marL="722630" marR="164465" indent="-342900">
              <a:lnSpc>
                <a:spcPct val="100000"/>
              </a:lnSpc>
              <a:spcBef>
                <a:spcPts val="600"/>
              </a:spcBef>
              <a:buFont typeface="Arial" panose="020B0604020202020204" pitchFamily="34" charset="0"/>
              <a:buChar char="•"/>
            </a:pPr>
            <a:r>
              <a:rPr sz="2200" dirty="0">
                <a:latin typeface="+mn-lt"/>
                <a:cs typeface="Times New Roman"/>
              </a:rPr>
              <a:t>The</a:t>
            </a:r>
            <a:r>
              <a:rPr sz="2200" spc="-10" dirty="0">
                <a:latin typeface="+mn-lt"/>
                <a:cs typeface="Times New Roman"/>
              </a:rPr>
              <a:t> </a:t>
            </a:r>
            <a:r>
              <a:rPr sz="2200" dirty="0">
                <a:latin typeface="+mn-lt"/>
                <a:cs typeface="Times New Roman"/>
              </a:rPr>
              <a:t>IEP</a:t>
            </a:r>
            <a:r>
              <a:rPr sz="2200" spc="-85" dirty="0">
                <a:latin typeface="+mn-lt"/>
                <a:cs typeface="Times New Roman"/>
              </a:rPr>
              <a:t> </a:t>
            </a:r>
            <a:r>
              <a:rPr sz="2200" dirty="0">
                <a:latin typeface="+mn-lt"/>
                <a:cs typeface="Times New Roman"/>
              </a:rPr>
              <a:t>team</a:t>
            </a:r>
            <a:r>
              <a:rPr sz="2200" spc="-20" dirty="0">
                <a:latin typeface="+mn-lt"/>
                <a:cs typeface="Times New Roman"/>
              </a:rPr>
              <a:t> </a:t>
            </a:r>
            <a:r>
              <a:rPr sz="2200" dirty="0">
                <a:latin typeface="+mn-lt"/>
                <a:cs typeface="Times New Roman"/>
              </a:rPr>
              <a:t>convened</a:t>
            </a:r>
            <a:r>
              <a:rPr sz="2200" spc="-25" dirty="0">
                <a:latin typeface="+mn-lt"/>
                <a:cs typeface="Times New Roman"/>
              </a:rPr>
              <a:t> </a:t>
            </a:r>
            <a:r>
              <a:rPr sz="2200" dirty="0">
                <a:latin typeface="+mn-lt"/>
                <a:cs typeface="Times New Roman"/>
              </a:rPr>
              <a:t>to</a:t>
            </a:r>
            <a:r>
              <a:rPr sz="2200" spc="-10" dirty="0">
                <a:latin typeface="+mn-lt"/>
                <a:cs typeface="Times New Roman"/>
              </a:rPr>
              <a:t> </a:t>
            </a:r>
            <a:r>
              <a:rPr sz="2200" dirty="0">
                <a:latin typeface="+mn-lt"/>
                <a:cs typeface="Times New Roman"/>
              </a:rPr>
              <a:t>determine</a:t>
            </a:r>
            <a:r>
              <a:rPr sz="2200" spc="-25" dirty="0">
                <a:latin typeface="+mn-lt"/>
                <a:cs typeface="Times New Roman"/>
              </a:rPr>
              <a:t> </a:t>
            </a:r>
            <a:r>
              <a:rPr sz="2200" dirty="0">
                <a:latin typeface="+mn-lt"/>
                <a:cs typeface="Times New Roman"/>
              </a:rPr>
              <a:t>if</a:t>
            </a:r>
            <a:r>
              <a:rPr sz="2200" spc="-10" dirty="0">
                <a:latin typeface="+mn-lt"/>
                <a:cs typeface="Times New Roman"/>
              </a:rPr>
              <a:t> </a:t>
            </a:r>
            <a:r>
              <a:rPr sz="2200" dirty="0">
                <a:latin typeface="+mn-lt"/>
                <a:cs typeface="Times New Roman"/>
              </a:rPr>
              <a:t>the</a:t>
            </a:r>
            <a:r>
              <a:rPr sz="2200" spc="-5" dirty="0">
                <a:latin typeface="+mn-lt"/>
                <a:cs typeface="Times New Roman"/>
              </a:rPr>
              <a:t> </a:t>
            </a:r>
            <a:r>
              <a:rPr sz="2200" dirty="0">
                <a:latin typeface="+mn-lt"/>
                <a:cs typeface="Times New Roman"/>
              </a:rPr>
              <a:t>provision</a:t>
            </a:r>
            <a:r>
              <a:rPr sz="2200" spc="-25" dirty="0">
                <a:latin typeface="+mn-lt"/>
                <a:cs typeface="Times New Roman"/>
              </a:rPr>
              <a:t> </a:t>
            </a:r>
            <a:r>
              <a:rPr sz="2200" dirty="0">
                <a:latin typeface="+mn-lt"/>
                <a:cs typeface="Times New Roman"/>
              </a:rPr>
              <a:t>of </a:t>
            </a:r>
            <a:r>
              <a:rPr sz="2200" spc="-40" dirty="0">
                <a:latin typeface="+mn-lt"/>
                <a:cs typeface="Times New Roman"/>
              </a:rPr>
              <a:t>FAPE </a:t>
            </a:r>
            <a:r>
              <a:rPr sz="2200" dirty="0">
                <a:latin typeface="+mn-lt"/>
                <a:cs typeface="Times New Roman"/>
              </a:rPr>
              <a:t>was impacted</a:t>
            </a:r>
            <a:r>
              <a:rPr sz="2200" spc="-15" dirty="0">
                <a:latin typeface="+mn-lt"/>
                <a:cs typeface="Times New Roman"/>
              </a:rPr>
              <a:t> </a:t>
            </a:r>
            <a:r>
              <a:rPr lang="en-US" sz="2200" dirty="0">
                <a:latin typeface="+mn-lt"/>
                <a:cs typeface="Times New Roman"/>
              </a:rPr>
              <a:t>by the delay in providing special education and related services due to</a:t>
            </a:r>
            <a:r>
              <a:rPr sz="2200" spc="5" dirty="0">
                <a:latin typeface="+mn-lt"/>
                <a:cs typeface="Times New Roman"/>
              </a:rPr>
              <a:t> </a:t>
            </a:r>
            <a:r>
              <a:rPr sz="2200" dirty="0">
                <a:latin typeface="+mn-lt"/>
                <a:cs typeface="Times New Roman"/>
              </a:rPr>
              <a:t>exceeding</a:t>
            </a:r>
            <a:r>
              <a:rPr sz="2200" spc="-40" dirty="0">
                <a:latin typeface="+mn-lt"/>
                <a:cs typeface="Times New Roman"/>
              </a:rPr>
              <a:t> </a:t>
            </a:r>
            <a:r>
              <a:rPr sz="2200" dirty="0">
                <a:latin typeface="+mn-lt"/>
                <a:cs typeface="Times New Roman"/>
              </a:rPr>
              <a:t>the</a:t>
            </a:r>
            <a:r>
              <a:rPr sz="2200" spc="-10" dirty="0">
                <a:latin typeface="+mn-lt"/>
                <a:cs typeface="Times New Roman"/>
              </a:rPr>
              <a:t> </a:t>
            </a:r>
            <a:r>
              <a:rPr sz="2200" dirty="0">
                <a:latin typeface="+mn-lt"/>
                <a:cs typeface="Times New Roman"/>
              </a:rPr>
              <a:t>timeline.</a:t>
            </a:r>
            <a:r>
              <a:rPr sz="2200" spc="-80" dirty="0">
                <a:latin typeface="+mn-lt"/>
                <a:cs typeface="Times New Roman"/>
              </a:rPr>
              <a:t> </a:t>
            </a:r>
            <a:endParaRPr lang="en-US" sz="2200" spc="-80" dirty="0">
              <a:latin typeface="+mn-lt"/>
              <a:cs typeface="Times New Roman"/>
            </a:endParaRPr>
          </a:p>
          <a:p>
            <a:pPr marL="722630" marR="164465" indent="-342900">
              <a:lnSpc>
                <a:spcPct val="100000"/>
              </a:lnSpc>
              <a:spcBef>
                <a:spcPts val="600"/>
              </a:spcBef>
              <a:buFont typeface="Arial" panose="020B0604020202020204" pitchFamily="34" charset="0"/>
              <a:buChar char="•"/>
            </a:pPr>
            <a:r>
              <a:rPr sz="2200" spc="-25" dirty="0">
                <a:latin typeface="+mn-lt"/>
                <a:cs typeface="Times New Roman"/>
              </a:rPr>
              <a:t>The </a:t>
            </a:r>
            <a:r>
              <a:rPr sz="2200" dirty="0">
                <a:latin typeface="+mn-lt"/>
                <a:cs typeface="Times New Roman"/>
              </a:rPr>
              <a:t>IEP</a:t>
            </a:r>
            <a:r>
              <a:rPr sz="2200" spc="-95" dirty="0">
                <a:latin typeface="+mn-lt"/>
                <a:cs typeface="Times New Roman"/>
              </a:rPr>
              <a:t> </a:t>
            </a:r>
            <a:r>
              <a:rPr sz="2200" dirty="0">
                <a:latin typeface="+mn-lt"/>
                <a:cs typeface="Times New Roman"/>
              </a:rPr>
              <a:t>was</a:t>
            </a:r>
            <a:r>
              <a:rPr sz="2200" spc="-5" dirty="0">
                <a:latin typeface="+mn-lt"/>
                <a:cs typeface="Times New Roman"/>
              </a:rPr>
              <a:t> </a:t>
            </a:r>
            <a:r>
              <a:rPr sz="2200" dirty="0">
                <a:latin typeface="+mn-lt"/>
                <a:cs typeface="Times New Roman"/>
              </a:rPr>
              <a:t>amended to</a:t>
            </a:r>
            <a:r>
              <a:rPr sz="2200" spc="-20" dirty="0">
                <a:latin typeface="+mn-lt"/>
                <a:cs typeface="Times New Roman"/>
              </a:rPr>
              <a:t> </a:t>
            </a:r>
            <a:r>
              <a:rPr sz="2200" dirty="0">
                <a:latin typeface="+mn-lt"/>
                <a:cs typeface="Times New Roman"/>
              </a:rPr>
              <a:t>include</a:t>
            </a:r>
            <a:r>
              <a:rPr sz="2200" spc="-25" dirty="0">
                <a:latin typeface="+mn-lt"/>
                <a:cs typeface="Times New Roman"/>
              </a:rPr>
              <a:t> </a:t>
            </a:r>
            <a:r>
              <a:rPr sz="2200" dirty="0">
                <a:latin typeface="+mn-lt"/>
                <a:cs typeface="Times New Roman"/>
              </a:rPr>
              <a:t>compensatory</a:t>
            </a:r>
            <a:r>
              <a:rPr sz="2200" spc="-30" dirty="0">
                <a:latin typeface="+mn-lt"/>
                <a:cs typeface="Times New Roman"/>
              </a:rPr>
              <a:t> </a:t>
            </a:r>
            <a:r>
              <a:rPr sz="2200" dirty="0">
                <a:latin typeface="+mn-lt"/>
                <a:cs typeface="Times New Roman"/>
              </a:rPr>
              <a:t>services</a:t>
            </a:r>
            <a:r>
              <a:rPr lang="en-US" sz="2200" dirty="0">
                <a:latin typeface="+mn-lt"/>
                <a:cs typeface="Times New Roman"/>
              </a:rPr>
              <a:t>,</a:t>
            </a:r>
            <a:r>
              <a:rPr sz="2200" spc="-25" dirty="0">
                <a:latin typeface="+mn-lt"/>
                <a:cs typeface="Times New Roman"/>
              </a:rPr>
              <a:t> </a:t>
            </a:r>
            <a:r>
              <a:rPr sz="2200" dirty="0">
                <a:latin typeface="+mn-lt"/>
                <a:cs typeface="Times New Roman"/>
              </a:rPr>
              <a:t>if</a:t>
            </a:r>
            <a:r>
              <a:rPr sz="2200" spc="-15" dirty="0">
                <a:latin typeface="+mn-lt"/>
                <a:cs typeface="Times New Roman"/>
              </a:rPr>
              <a:t> </a:t>
            </a:r>
            <a:r>
              <a:rPr sz="2200" dirty="0">
                <a:latin typeface="+mn-lt"/>
                <a:cs typeface="Times New Roman"/>
              </a:rPr>
              <a:t>any </a:t>
            </a:r>
            <a:r>
              <a:rPr sz="2200" spc="-25" dirty="0">
                <a:latin typeface="+mn-lt"/>
                <a:cs typeface="Times New Roman"/>
              </a:rPr>
              <a:t>are </a:t>
            </a:r>
            <a:r>
              <a:rPr sz="2200" dirty="0">
                <a:latin typeface="+mn-lt"/>
                <a:cs typeface="Times New Roman"/>
              </a:rPr>
              <a:t>owed.</a:t>
            </a:r>
            <a:r>
              <a:rPr sz="2200" spc="-5" dirty="0">
                <a:latin typeface="+mn-lt"/>
                <a:cs typeface="Times New Roman"/>
              </a:rPr>
              <a:t> </a:t>
            </a:r>
            <a:r>
              <a:rPr sz="2200" dirty="0">
                <a:latin typeface="+mn-lt"/>
                <a:cs typeface="Times New Roman"/>
              </a:rPr>
              <a:t>Submit</a:t>
            </a:r>
            <a:r>
              <a:rPr sz="2200" spc="5" dirty="0">
                <a:latin typeface="+mn-lt"/>
                <a:cs typeface="Times New Roman"/>
              </a:rPr>
              <a:t> </a:t>
            </a:r>
            <a:r>
              <a:rPr sz="2200" dirty="0">
                <a:latin typeface="+mn-lt"/>
                <a:cs typeface="Times New Roman"/>
              </a:rPr>
              <a:t>a copy of</a:t>
            </a:r>
            <a:r>
              <a:rPr sz="2200" spc="-10" dirty="0">
                <a:latin typeface="+mn-lt"/>
                <a:cs typeface="Times New Roman"/>
              </a:rPr>
              <a:t> </a:t>
            </a:r>
            <a:r>
              <a:rPr sz="2200" dirty="0">
                <a:latin typeface="+mn-lt"/>
                <a:cs typeface="Times New Roman"/>
              </a:rPr>
              <a:t>the</a:t>
            </a:r>
            <a:r>
              <a:rPr sz="2200" spc="-10" dirty="0">
                <a:latin typeface="+mn-lt"/>
                <a:cs typeface="Times New Roman"/>
              </a:rPr>
              <a:t> </a:t>
            </a:r>
            <a:r>
              <a:rPr sz="2200" dirty="0">
                <a:latin typeface="+mn-lt"/>
                <a:cs typeface="Times New Roman"/>
              </a:rPr>
              <a:t>prior</a:t>
            </a:r>
            <a:r>
              <a:rPr sz="2200" spc="-20" dirty="0">
                <a:latin typeface="+mn-lt"/>
                <a:cs typeface="Times New Roman"/>
              </a:rPr>
              <a:t> </a:t>
            </a:r>
            <a:r>
              <a:rPr sz="2200" dirty="0">
                <a:latin typeface="+mn-lt"/>
                <a:cs typeface="Times New Roman"/>
              </a:rPr>
              <a:t>written</a:t>
            </a:r>
            <a:r>
              <a:rPr sz="2200" spc="-25" dirty="0">
                <a:latin typeface="+mn-lt"/>
                <a:cs typeface="Times New Roman"/>
              </a:rPr>
              <a:t> </a:t>
            </a:r>
            <a:r>
              <a:rPr sz="2200" dirty="0">
                <a:latin typeface="+mn-lt"/>
                <a:cs typeface="Times New Roman"/>
              </a:rPr>
              <a:t>notice</a:t>
            </a:r>
            <a:r>
              <a:rPr sz="2200" spc="-25" dirty="0">
                <a:latin typeface="+mn-lt"/>
                <a:cs typeface="Times New Roman"/>
              </a:rPr>
              <a:t> </a:t>
            </a:r>
            <a:r>
              <a:rPr sz="2200" spc="-10" dirty="0">
                <a:latin typeface="+mn-lt"/>
                <a:cs typeface="Times New Roman"/>
              </a:rPr>
              <a:t>(PWN) </a:t>
            </a:r>
            <a:r>
              <a:rPr sz="2200" dirty="0">
                <a:latin typeface="+mn-lt"/>
                <a:cs typeface="Times New Roman"/>
              </a:rPr>
              <a:t>describing</a:t>
            </a:r>
            <a:r>
              <a:rPr sz="2200" spc="-55" dirty="0">
                <a:latin typeface="+mn-lt"/>
                <a:cs typeface="Times New Roman"/>
              </a:rPr>
              <a:t> </a:t>
            </a:r>
            <a:r>
              <a:rPr sz="2200" dirty="0">
                <a:latin typeface="+mn-lt"/>
                <a:cs typeface="Times New Roman"/>
              </a:rPr>
              <a:t>the</a:t>
            </a:r>
            <a:r>
              <a:rPr sz="2200" spc="-10" dirty="0">
                <a:latin typeface="+mn-lt"/>
                <a:cs typeface="Times New Roman"/>
              </a:rPr>
              <a:t> </a:t>
            </a:r>
            <a:r>
              <a:rPr sz="2200" dirty="0">
                <a:latin typeface="+mn-lt"/>
                <a:cs typeface="Times New Roman"/>
              </a:rPr>
              <a:t>outcome</a:t>
            </a:r>
            <a:r>
              <a:rPr sz="2200" spc="-5" dirty="0">
                <a:latin typeface="+mn-lt"/>
                <a:cs typeface="Times New Roman"/>
              </a:rPr>
              <a:t> </a:t>
            </a:r>
            <a:r>
              <a:rPr sz="2200" dirty="0">
                <a:latin typeface="+mn-lt"/>
                <a:cs typeface="Times New Roman"/>
              </a:rPr>
              <a:t>of</a:t>
            </a:r>
            <a:r>
              <a:rPr sz="2200" spc="-10" dirty="0">
                <a:latin typeface="+mn-lt"/>
                <a:cs typeface="Times New Roman"/>
              </a:rPr>
              <a:t> </a:t>
            </a:r>
            <a:r>
              <a:rPr sz="2200" dirty="0">
                <a:latin typeface="+mn-lt"/>
                <a:cs typeface="Times New Roman"/>
              </a:rPr>
              <a:t>the</a:t>
            </a:r>
            <a:r>
              <a:rPr sz="2200" spc="-10" dirty="0">
                <a:latin typeface="+mn-lt"/>
                <a:cs typeface="Times New Roman"/>
              </a:rPr>
              <a:t> </a:t>
            </a:r>
            <a:r>
              <a:rPr sz="2200" dirty="0">
                <a:latin typeface="+mn-lt"/>
                <a:cs typeface="Times New Roman"/>
              </a:rPr>
              <a:t>IEP</a:t>
            </a:r>
            <a:r>
              <a:rPr sz="2200" spc="-90" dirty="0">
                <a:latin typeface="+mn-lt"/>
                <a:cs typeface="Times New Roman"/>
              </a:rPr>
              <a:t> </a:t>
            </a:r>
            <a:r>
              <a:rPr sz="2200" dirty="0">
                <a:latin typeface="+mn-lt"/>
                <a:cs typeface="Times New Roman"/>
              </a:rPr>
              <a:t>team</a:t>
            </a:r>
            <a:r>
              <a:rPr sz="2200" spc="-40" dirty="0">
                <a:latin typeface="+mn-lt"/>
                <a:cs typeface="Times New Roman"/>
              </a:rPr>
              <a:t> </a:t>
            </a:r>
            <a:r>
              <a:rPr sz="2200" dirty="0">
                <a:latin typeface="+mn-lt"/>
                <a:cs typeface="Times New Roman"/>
              </a:rPr>
              <a:t>meeting</a:t>
            </a:r>
            <a:r>
              <a:rPr sz="2200" spc="-15" dirty="0">
                <a:latin typeface="+mn-lt"/>
                <a:cs typeface="Times New Roman"/>
              </a:rPr>
              <a:t> </a:t>
            </a:r>
            <a:r>
              <a:rPr sz="2200" dirty="0">
                <a:latin typeface="+mn-lt"/>
                <a:cs typeface="Times New Roman"/>
              </a:rPr>
              <a:t>or</a:t>
            </a:r>
            <a:r>
              <a:rPr sz="2200" spc="-10" dirty="0">
                <a:latin typeface="+mn-lt"/>
                <a:cs typeface="Times New Roman"/>
              </a:rPr>
              <a:t> meeting </a:t>
            </a:r>
            <a:r>
              <a:rPr sz="2200" dirty="0">
                <a:latin typeface="+mn-lt"/>
                <a:cs typeface="Times New Roman"/>
              </a:rPr>
              <a:t>summary</a:t>
            </a:r>
            <a:r>
              <a:rPr lang="en-US" sz="2200" dirty="0">
                <a:latin typeface="+mn-lt"/>
                <a:cs typeface="Times New Roman"/>
              </a:rPr>
              <a:t> if PWN is </a:t>
            </a:r>
            <a:r>
              <a:rPr sz="2200" dirty="0">
                <a:latin typeface="+mn-lt"/>
                <a:cs typeface="Times New Roman"/>
              </a:rPr>
              <a:t>not</a:t>
            </a:r>
            <a:r>
              <a:rPr sz="2200" spc="-15" dirty="0">
                <a:latin typeface="+mn-lt"/>
                <a:cs typeface="Times New Roman"/>
              </a:rPr>
              <a:t> </a:t>
            </a:r>
            <a:r>
              <a:rPr sz="2200" spc="-10" dirty="0">
                <a:latin typeface="+mn-lt"/>
                <a:cs typeface="Times New Roman"/>
              </a:rPr>
              <a:t>needed.</a:t>
            </a:r>
            <a:endParaRPr lang="en-US" sz="2200" dirty="0">
              <a:latin typeface="+mn-lt"/>
              <a:cs typeface="Times New Roman"/>
            </a:endParaRPr>
          </a:p>
          <a:p>
            <a:pPr marL="379730" marR="164465">
              <a:lnSpc>
                <a:spcPct val="100000"/>
              </a:lnSpc>
              <a:spcBef>
                <a:spcPts val="600"/>
              </a:spcBef>
            </a:pPr>
            <a:r>
              <a:rPr sz="2200" spc="-10" dirty="0">
                <a:latin typeface="+mn-lt"/>
                <a:cs typeface="Times New Roman"/>
              </a:rPr>
              <a:t>Timeline</a:t>
            </a:r>
            <a:r>
              <a:rPr sz="2200" spc="-85" dirty="0">
                <a:latin typeface="+mn-lt"/>
                <a:cs typeface="Times New Roman"/>
              </a:rPr>
              <a:t> </a:t>
            </a:r>
            <a:r>
              <a:rPr sz="2200" spc="-10" dirty="0">
                <a:latin typeface="+mn-lt"/>
                <a:cs typeface="Times New Roman"/>
              </a:rPr>
              <a:t>I-</a:t>
            </a:r>
            <a:r>
              <a:rPr sz="2200" dirty="0">
                <a:latin typeface="+mn-lt"/>
                <a:cs typeface="Times New Roman"/>
              </a:rPr>
              <a:t>CAPs</a:t>
            </a:r>
            <a:r>
              <a:rPr sz="2200" spc="-80" dirty="0">
                <a:latin typeface="+mn-lt"/>
                <a:cs typeface="Times New Roman"/>
              </a:rPr>
              <a:t> </a:t>
            </a:r>
            <a:r>
              <a:rPr sz="2200" dirty="0">
                <a:latin typeface="+mn-lt"/>
                <a:cs typeface="Times New Roman"/>
              </a:rPr>
              <a:t>must</a:t>
            </a:r>
            <a:r>
              <a:rPr sz="2200" spc="-75" dirty="0">
                <a:latin typeface="+mn-lt"/>
                <a:cs typeface="Times New Roman"/>
              </a:rPr>
              <a:t> </a:t>
            </a:r>
            <a:r>
              <a:rPr sz="2200" dirty="0">
                <a:latin typeface="+mn-lt"/>
                <a:cs typeface="Times New Roman"/>
              </a:rPr>
              <a:t>be</a:t>
            </a:r>
            <a:r>
              <a:rPr sz="2200" spc="-95" dirty="0">
                <a:latin typeface="+mn-lt"/>
                <a:cs typeface="Times New Roman"/>
              </a:rPr>
              <a:t> </a:t>
            </a:r>
            <a:r>
              <a:rPr sz="2200" dirty="0">
                <a:latin typeface="+mn-lt"/>
                <a:cs typeface="Times New Roman"/>
              </a:rPr>
              <a:t>corrected</a:t>
            </a:r>
            <a:r>
              <a:rPr sz="2200" spc="-85" dirty="0">
                <a:latin typeface="+mn-lt"/>
                <a:cs typeface="Times New Roman"/>
              </a:rPr>
              <a:t> </a:t>
            </a:r>
            <a:r>
              <a:rPr sz="2200" dirty="0">
                <a:latin typeface="+mn-lt"/>
                <a:cs typeface="Times New Roman"/>
              </a:rPr>
              <a:t>by</a:t>
            </a:r>
            <a:r>
              <a:rPr sz="2200" spc="-95" dirty="0">
                <a:latin typeface="+mn-lt"/>
                <a:cs typeface="Times New Roman"/>
              </a:rPr>
              <a:t> </a:t>
            </a:r>
            <a:r>
              <a:rPr sz="2200" dirty="0">
                <a:latin typeface="+mn-lt"/>
                <a:cs typeface="Times New Roman"/>
              </a:rPr>
              <a:t>December</a:t>
            </a:r>
            <a:r>
              <a:rPr sz="2200" spc="-55" dirty="0">
                <a:latin typeface="+mn-lt"/>
                <a:cs typeface="Times New Roman"/>
              </a:rPr>
              <a:t> </a:t>
            </a:r>
            <a:r>
              <a:rPr sz="2200" spc="-25" dirty="0">
                <a:latin typeface="+mn-lt"/>
                <a:cs typeface="Times New Roman"/>
              </a:rPr>
              <a:t>31.</a:t>
            </a:r>
            <a:endParaRPr sz="2200" dirty="0">
              <a:latin typeface="+mn-lt"/>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85800" y="231826"/>
            <a:ext cx="7696200" cy="382156"/>
          </a:xfrm>
          <a:prstGeom prst="rect">
            <a:avLst/>
          </a:prstGeom>
        </p:spPr>
        <p:txBody>
          <a:bodyPr vert="horz" wrap="square" lIns="0" tIns="12700" rIns="0" bIns="0" rtlCol="0">
            <a:spAutoFit/>
          </a:bodyPr>
          <a:lstStyle/>
          <a:p>
            <a:pPr marL="12700" algn="ctr">
              <a:lnSpc>
                <a:spcPct val="100000"/>
              </a:lnSpc>
              <a:spcBef>
                <a:spcPts val="100"/>
              </a:spcBef>
            </a:pPr>
            <a:r>
              <a:rPr sz="2400" spc="-10" dirty="0">
                <a:latin typeface="+mn-lt"/>
              </a:rPr>
              <a:t>Follow-</a:t>
            </a:r>
            <a:r>
              <a:rPr sz="2400" dirty="0">
                <a:latin typeface="+mn-lt"/>
              </a:rPr>
              <a:t>Up</a:t>
            </a:r>
            <a:r>
              <a:rPr sz="2400" spc="-65" dirty="0">
                <a:latin typeface="+mn-lt"/>
              </a:rPr>
              <a:t> </a:t>
            </a:r>
            <a:r>
              <a:rPr sz="2400" spc="-10" dirty="0">
                <a:latin typeface="+mn-lt"/>
              </a:rPr>
              <a:t>Timelines</a:t>
            </a:r>
            <a:r>
              <a:rPr lang="en-US" sz="2400" spc="-10" dirty="0">
                <a:latin typeface="+mn-lt"/>
              </a:rPr>
              <a:t> for Initial Evaluations &amp; C to B Transition</a:t>
            </a:r>
            <a:endParaRPr sz="2400" spc="-10" dirty="0">
              <a:latin typeface="+mn-lt"/>
            </a:endParaRPr>
          </a:p>
        </p:txBody>
      </p:sp>
      <p:pic>
        <p:nvPicPr>
          <p:cNvPr id="9" name="Picture 8" descr="Screenshot of the LEA's Home Page with Search Assignments, Task Menu and Assignments List."/>
          <p:cNvPicPr>
            <a:picLocks noChangeAspect="1"/>
          </p:cNvPicPr>
          <p:nvPr/>
        </p:nvPicPr>
        <p:blipFill>
          <a:blip r:embed="rId3"/>
          <a:stretch>
            <a:fillRect/>
          </a:stretch>
        </p:blipFill>
        <p:spPr>
          <a:xfrm>
            <a:off x="609600" y="689801"/>
            <a:ext cx="7848600" cy="4643437"/>
          </a:xfrm>
          <a:prstGeom prst="rect">
            <a:avLst/>
          </a:prstGeom>
        </p:spPr>
      </p:pic>
      <p:sp>
        <p:nvSpPr>
          <p:cNvPr id="2" name="Oval 1" descr="Screenshot of the LEA Home Page with Initial Evaluation Timelines identified as having a Follow-up 1."/>
          <p:cNvSpPr/>
          <p:nvPr/>
        </p:nvSpPr>
        <p:spPr>
          <a:xfrm>
            <a:off x="4648200" y="4724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Screenshot of the LEA's Home Page with Search Assignments, Task Menu and Assignments List."/>
          <p:cNvSpPr/>
          <p:nvPr/>
        </p:nvSpPr>
        <p:spPr>
          <a:xfrm>
            <a:off x="4191000" y="4997642"/>
            <a:ext cx="685800" cy="303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09600" y="5484876"/>
            <a:ext cx="7772400" cy="936154"/>
          </a:xfrm>
          <a:prstGeom prst="rect">
            <a:avLst/>
          </a:prstGeom>
        </p:spPr>
        <p:txBody>
          <a:bodyPr vert="horz" wrap="square" lIns="0" tIns="12700" rIns="0" bIns="0" rtlCol="0">
            <a:spAutoFit/>
          </a:bodyPr>
          <a:lstStyle/>
          <a:p>
            <a:pPr marL="295910" marR="5080">
              <a:lnSpc>
                <a:spcPct val="100000"/>
              </a:lnSpc>
              <a:spcBef>
                <a:spcPts val="100"/>
              </a:spcBef>
            </a:pPr>
            <a:r>
              <a:rPr sz="2000" dirty="0">
                <a:latin typeface="+mn-lt"/>
                <a:cs typeface="Times New Roman"/>
              </a:rPr>
              <a:t>If</a:t>
            </a:r>
            <a:r>
              <a:rPr sz="2000" spc="-35" dirty="0">
                <a:latin typeface="+mn-lt"/>
                <a:cs typeface="Times New Roman"/>
              </a:rPr>
              <a:t> </a:t>
            </a:r>
            <a:r>
              <a:rPr sz="2000" dirty="0">
                <a:latin typeface="+mn-lt"/>
                <a:cs typeface="Times New Roman"/>
              </a:rPr>
              <a:t>the</a:t>
            </a:r>
            <a:r>
              <a:rPr sz="2000" spc="-25" dirty="0">
                <a:latin typeface="+mn-lt"/>
                <a:cs typeface="Times New Roman"/>
              </a:rPr>
              <a:t> </a:t>
            </a:r>
            <a:r>
              <a:rPr sz="2000" dirty="0">
                <a:latin typeface="+mn-lt"/>
                <a:cs typeface="Times New Roman"/>
              </a:rPr>
              <a:t>Initial</a:t>
            </a:r>
            <a:r>
              <a:rPr sz="2000" spc="-50" dirty="0">
                <a:latin typeface="+mn-lt"/>
                <a:cs typeface="Times New Roman"/>
              </a:rPr>
              <a:t> </a:t>
            </a:r>
            <a:r>
              <a:rPr sz="2000" dirty="0">
                <a:latin typeface="+mn-lt"/>
                <a:cs typeface="Times New Roman"/>
              </a:rPr>
              <a:t>Evaluation</a:t>
            </a:r>
            <a:r>
              <a:rPr sz="2000" spc="-45" dirty="0">
                <a:latin typeface="+mn-lt"/>
                <a:cs typeface="Times New Roman"/>
              </a:rPr>
              <a:t> </a:t>
            </a:r>
            <a:r>
              <a:rPr sz="2000" dirty="0">
                <a:latin typeface="+mn-lt"/>
                <a:cs typeface="Times New Roman"/>
              </a:rPr>
              <a:t>or</a:t>
            </a:r>
            <a:r>
              <a:rPr sz="2000" spc="-30" dirty="0">
                <a:latin typeface="+mn-lt"/>
                <a:cs typeface="Times New Roman"/>
              </a:rPr>
              <a:t> </a:t>
            </a:r>
            <a:r>
              <a:rPr sz="2000" dirty="0">
                <a:latin typeface="+mn-lt"/>
                <a:cs typeface="Times New Roman"/>
              </a:rPr>
              <a:t>C</a:t>
            </a:r>
            <a:r>
              <a:rPr sz="2000" spc="-15" dirty="0">
                <a:latin typeface="+mn-lt"/>
                <a:cs typeface="Times New Roman"/>
              </a:rPr>
              <a:t> </a:t>
            </a:r>
            <a:r>
              <a:rPr sz="2000" dirty="0">
                <a:latin typeface="+mn-lt"/>
                <a:cs typeface="Times New Roman"/>
              </a:rPr>
              <a:t>to</a:t>
            </a:r>
            <a:r>
              <a:rPr sz="2000" spc="-20" dirty="0">
                <a:latin typeface="+mn-lt"/>
                <a:cs typeface="Times New Roman"/>
              </a:rPr>
              <a:t> </a:t>
            </a:r>
            <a:r>
              <a:rPr sz="2000" dirty="0">
                <a:latin typeface="+mn-lt"/>
                <a:cs typeface="Times New Roman"/>
              </a:rPr>
              <a:t>B</a:t>
            </a:r>
            <a:r>
              <a:rPr sz="2000" spc="-45" dirty="0">
                <a:latin typeface="+mn-lt"/>
                <a:cs typeface="Times New Roman"/>
              </a:rPr>
              <a:t> </a:t>
            </a:r>
            <a:r>
              <a:rPr sz="2000" dirty="0">
                <a:latin typeface="+mn-lt"/>
                <a:cs typeface="Times New Roman"/>
              </a:rPr>
              <a:t>Transition</a:t>
            </a:r>
            <a:r>
              <a:rPr sz="2000" spc="-55" dirty="0">
                <a:latin typeface="+mn-lt"/>
                <a:cs typeface="Times New Roman"/>
              </a:rPr>
              <a:t> </a:t>
            </a:r>
            <a:r>
              <a:rPr sz="2000" dirty="0">
                <a:latin typeface="+mn-lt"/>
                <a:cs typeface="Times New Roman"/>
              </a:rPr>
              <a:t>timelines</a:t>
            </a:r>
            <a:r>
              <a:rPr sz="2000" spc="-20" dirty="0">
                <a:latin typeface="+mn-lt"/>
                <a:cs typeface="Times New Roman"/>
              </a:rPr>
              <a:t> </a:t>
            </a:r>
            <a:r>
              <a:rPr sz="2000" dirty="0">
                <a:latin typeface="+mn-lt"/>
                <a:cs typeface="Times New Roman"/>
              </a:rPr>
              <a:t>were</a:t>
            </a:r>
            <a:r>
              <a:rPr sz="2000" spc="-25" dirty="0">
                <a:latin typeface="+mn-lt"/>
                <a:cs typeface="Times New Roman"/>
              </a:rPr>
              <a:t> </a:t>
            </a:r>
            <a:r>
              <a:rPr sz="2000" dirty="0">
                <a:latin typeface="+mn-lt"/>
                <a:cs typeface="Times New Roman"/>
              </a:rPr>
              <a:t>found</a:t>
            </a:r>
            <a:r>
              <a:rPr sz="2000" spc="-50" dirty="0">
                <a:latin typeface="+mn-lt"/>
                <a:cs typeface="Times New Roman"/>
              </a:rPr>
              <a:t> </a:t>
            </a:r>
            <a:r>
              <a:rPr sz="2000" dirty="0">
                <a:latin typeface="+mn-lt"/>
                <a:cs typeface="Times New Roman"/>
              </a:rPr>
              <a:t>out-</a:t>
            </a:r>
            <a:r>
              <a:rPr sz="2000" spc="-25" dirty="0">
                <a:latin typeface="+mn-lt"/>
                <a:cs typeface="Times New Roman"/>
              </a:rPr>
              <a:t>of- </a:t>
            </a:r>
            <a:r>
              <a:rPr sz="2000" dirty="0">
                <a:latin typeface="+mn-lt"/>
                <a:cs typeface="Times New Roman"/>
              </a:rPr>
              <a:t>compliance</a:t>
            </a:r>
            <a:r>
              <a:rPr sz="2000" spc="-45" dirty="0">
                <a:latin typeface="+mn-lt"/>
                <a:cs typeface="Times New Roman"/>
              </a:rPr>
              <a:t> </a:t>
            </a:r>
            <a:r>
              <a:rPr sz="2000" dirty="0">
                <a:latin typeface="+mn-lt"/>
                <a:cs typeface="Times New Roman"/>
              </a:rPr>
              <a:t>then</a:t>
            </a:r>
            <a:r>
              <a:rPr sz="2000" spc="-30" dirty="0">
                <a:latin typeface="+mn-lt"/>
                <a:cs typeface="Times New Roman"/>
              </a:rPr>
              <a:t> </a:t>
            </a:r>
            <a:r>
              <a:rPr sz="2000" dirty="0">
                <a:latin typeface="+mn-lt"/>
                <a:cs typeface="Times New Roman"/>
              </a:rPr>
              <a:t>click</a:t>
            </a:r>
            <a:r>
              <a:rPr sz="2000" spc="-25" dirty="0">
                <a:latin typeface="+mn-lt"/>
                <a:cs typeface="Times New Roman"/>
              </a:rPr>
              <a:t> </a:t>
            </a:r>
            <a:r>
              <a:rPr sz="2000" dirty="0">
                <a:latin typeface="+mn-lt"/>
                <a:cs typeface="Times New Roman"/>
              </a:rPr>
              <a:t>on</a:t>
            </a:r>
            <a:r>
              <a:rPr sz="2000" spc="-30" dirty="0">
                <a:latin typeface="+mn-lt"/>
                <a:cs typeface="Times New Roman"/>
              </a:rPr>
              <a:t> </a:t>
            </a:r>
            <a:r>
              <a:rPr sz="2000" dirty="0">
                <a:latin typeface="+mn-lt"/>
                <a:cs typeface="Times New Roman"/>
              </a:rPr>
              <a:t>the</a:t>
            </a:r>
            <a:r>
              <a:rPr sz="2000" spc="-25" dirty="0">
                <a:latin typeface="+mn-lt"/>
                <a:cs typeface="Times New Roman"/>
              </a:rPr>
              <a:t> </a:t>
            </a:r>
            <a:r>
              <a:rPr sz="2000" dirty="0">
                <a:latin typeface="+mn-lt"/>
                <a:cs typeface="Times New Roman"/>
              </a:rPr>
              <a:t>follow-up</a:t>
            </a:r>
            <a:r>
              <a:rPr sz="2000" spc="-60" dirty="0">
                <a:latin typeface="+mn-lt"/>
                <a:cs typeface="Times New Roman"/>
              </a:rPr>
              <a:t> </a:t>
            </a:r>
            <a:r>
              <a:rPr sz="2000" dirty="0">
                <a:latin typeface="+mn-lt"/>
                <a:cs typeface="Times New Roman"/>
              </a:rPr>
              <a:t>timeline</a:t>
            </a:r>
            <a:r>
              <a:rPr sz="2000" spc="-15" dirty="0">
                <a:latin typeface="+mn-lt"/>
                <a:cs typeface="Times New Roman"/>
              </a:rPr>
              <a:t> </a:t>
            </a:r>
            <a:r>
              <a:rPr sz="2000" dirty="0">
                <a:latin typeface="+mn-lt"/>
                <a:cs typeface="Times New Roman"/>
              </a:rPr>
              <a:t>link</a:t>
            </a:r>
            <a:r>
              <a:rPr sz="2000" spc="-30" dirty="0">
                <a:latin typeface="+mn-lt"/>
                <a:cs typeface="Times New Roman"/>
              </a:rPr>
              <a:t> </a:t>
            </a:r>
            <a:r>
              <a:rPr sz="2000" dirty="0">
                <a:latin typeface="+mn-lt"/>
                <a:cs typeface="Times New Roman"/>
              </a:rPr>
              <a:t>under</a:t>
            </a:r>
            <a:r>
              <a:rPr sz="2000" spc="-60" dirty="0">
                <a:latin typeface="+mn-lt"/>
                <a:cs typeface="Times New Roman"/>
              </a:rPr>
              <a:t> </a:t>
            </a:r>
            <a:r>
              <a:rPr sz="2000" dirty="0">
                <a:latin typeface="+mn-lt"/>
                <a:cs typeface="Times New Roman"/>
              </a:rPr>
              <a:t>Review</a:t>
            </a:r>
            <a:r>
              <a:rPr sz="2000" spc="-20" dirty="0">
                <a:latin typeface="+mn-lt"/>
                <a:cs typeface="Times New Roman"/>
              </a:rPr>
              <a:t> Type</a:t>
            </a:r>
            <a:r>
              <a:rPr sz="2000" spc="-30" dirty="0">
                <a:latin typeface="+mn-lt"/>
                <a:cs typeface="Times New Roman"/>
              </a:rPr>
              <a:t> </a:t>
            </a:r>
            <a:r>
              <a:rPr sz="2000" spc="-25" dirty="0">
                <a:latin typeface="+mn-lt"/>
                <a:cs typeface="Times New Roman"/>
              </a:rPr>
              <a:t>on </a:t>
            </a:r>
            <a:r>
              <a:rPr sz="2000" dirty="0">
                <a:latin typeface="+mn-lt"/>
                <a:cs typeface="Times New Roman"/>
              </a:rPr>
              <a:t>the</a:t>
            </a:r>
            <a:r>
              <a:rPr sz="2000" spc="-20" dirty="0">
                <a:latin typeface="+mn-lt"/>
                <a:cs typeface="Times New Roman"/>
              </a:rPr>
              <a:t> </a:t>
            </a:r>
            <a:r>
              <a:rPr sz="2000" spc="-65" dirty="0">
                <a:latin typeface="+mn-lt"/>
                <a:cs typeface="Times New Roman"/>
              </a:rPr>
              <a:t>LEA’s</a:t>
            </a:r>
            <a:r>
              <a:rPr sz="2000" spc="-25" dirty="0">
                <a:latin typeface="+mn-lt"/>
                <a:cs typeface="Times New Roman"/>
              </a:rPr>
              <a:t> </a:t>
            </a:r>
            <a:r>
              <a:rPr sz="2000" dirty="0">
                <a:latin typeface="+mn-lt"/>
                <a:cs typeface="Times New Roman"/>
              </a:rPr>
              <a:t>home</a:t>
            </a:r>
            <a:r>
              <a:rPr sz="2000" spc="-15" dirty="0">
                <a:latin typeface="+mn-lt"/>
                <a:cs typeface="Times New Roman"/>
              </a:rPr>
              <a:t> </a:t>
            </a:r>
            <a:r>
              <a:rPr sz="2000" spc="-20" dirty="0">
                <a:latin typeface="+mn-lt"/>
                <a:cs typeface="Times New Roman"/>
              </a:rPr>
              <a:t>page.</a:t>
            </a:r>
            <a:endParaRPr sz="2000" dirty="0">
              <a:latin typeface="+mn-lt"/>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2669" y="470407"/>
            <a:ext cx="7292975" cy="696595"/>
          </a:xfrm>
          <a:prstGeom prst="rect">
            <a:avLst/>
          </a:prstGeom>
        </p:spPr>
        <p:txBody>
          <a:bodyPr vert="horz" wrap="square" lIns="0" tIns="13335" rIns="0" bIns="0" rtlCol="0">
            <a:spAutoFit/>
          </a:bodyPr>
          <a:lstStyle/>
          <a:p>
            <a:pPr marL="12700">
              <a:lnSpc>
                <a:spcPct val="100000"/>
              </a:lnSpc>
              <a:spcBef>
                <a:spcPts val="105"/>
              </a:spcBef>
            </a:pPr>
            <a:r>
              <a:rPr dirty="0">
                <a:latin typeface="+mn-lt"/>
              </a:rPr>
              <a:t>Beginning</a:t>
            </a:r>
            <a:r>
              <a:rPr spc="-15" dirty="0">
                <a:latin typeface="+mn-lt"/>
              </a:rPr>
              <a:t> </a:t>
            </a:r>
            <a:r>
              <a:rPr spc="-10" dirty="0">
                <a:latin typeface="+mn-lt"/>
              </a:rPr>
              <a:t>Follow-</a:t>
            </a:r>
            <a:r>
              <a:rPr dirty="0">
                <a:latin typeface="+mn-lt"/>
              </a:rPr>
              <a:t>Up</a:t>
            </a:r>
            <a:r>
              <a:rPr spc="-90" dirty="0">
                <a:latin typeface="+mn-lt"/>
              </a:rPr>
              <a:t> </a:t>
            </a:r>
            <a:r>
              <a:rPr spc="-10" dirty="0">
                <a:latin typeface="+mn-lt"/>
              </a:rPr>
              <a:t>Timelines</a:t>
            </a:r>
          </a:p>
        </p:txBody>
      </p:sp>
      <p:sp>
        <p:nvSpPr>
          <p:cNvPr id="4" name="object 4"/>
          <p:cNvSpPr txBox="1"/>
          <p:nvPr/>
        </p:nvSpPr>
        <p:spPr>
          <a:xfrm>
            <a:off x="399415" y="2057400"/>
            <a:ext cx="8345170" cy="3683000"/>
          </a:xfrm>
          <a:prstGeom prst="rect">
            <a:avLst/>
          </a:prstGeom>
        </p:spPr>
        <p:txBody>
          <a:bodyPr vert="horz" wrap="square" lIns="0" tIns="12700" rIns="0" bIns="0" rtlCol="0">
            <a:spAutoFit/>
          </a:bodyPr>
          <a:lstStyle/>
          <a:p>
            <a:pPr marL="38100" marR="86995">
              <a:lnSpc>
                <a:spcPct val="100000"/>
              </a:lnSpc>
              <a:spcBef>
                <a:spcPts val="100"/>
              </a:spcBef>
              <a:tabLst>
                <a:tab pos="869950" algn="l"/>
              </a:tabLst>
            </a:pPr>
            <a:r>
              <a:rPr sz="2400" dirty="0">
                <a:latin typeface="+mn-lt"/>
                <a:cs typeface="Times New Roman"/>
              </a:rPr>
              <a:t>The</a:t>
            </a:r>
            <a:r>
              <a:rPr sz="2400" spc="-10" dirty="0">
                <a:latin typeface="+mn-lt"/>
                <a:cs typeface="Times New Roman"/>
              </a:rPr>
              <a:t> </a:t>
            </a:r>
            <a:r>
              <a:rPr sz="2400" dirty="0">
                <a:latin typeface="+mn-lt"/>
                <a:cs typeface="Times New Roman"/>
              </a:rPr>
              <a:t>data</a:t>
            </a:r>
            <a:r>
              <a:rPr sz="2400" spc="-10" dirty="0">
                <a:latin typeface="+mn-lt"/>
                <a:cs typeface="Times New Roman"/>
              </a:rPr>
              <a:t> </a:t>
            </a:r>
            <a:r>
              <a:rPr sz="2400" dirty="0">
                <a:latin typeface="+mn-lt"/>
                <a:cs typeface="Times New Roman"/>
              </a:rPr>
              <a:t>collection</a:t>
            </a:r>
            <a:r>
              <a:rPr sz="2400" spc="-45" dirty="0">
                <a:latin typeface="+mn-lt"/>
                <a:cs typeface="Times New Roman"/>
              </a:rPr>
              <a:t> </a:t>
            </a:r>
            <a:r>
              <a:rPr sz="2400" dirty="0">
                <a:latin typeface="+mn-lt"/>
                <a:cs typeface="Times New Roman"/>
              </a:rPr>
              <a:t>period</a:t>
            </a:r>
            <a:r>
              <a:rPr sz="2400" spc="-10" dirty="0">
                <a:latin typeface="+mn-lt"/>
                <a:cs typeface="Times New Roman"/>
              </a:rPr>
              <a:t> </a:t>
            </a:r>
            <a:r>
              <a:rPr sz="2400" dirty="0">
                <a:latin typeface="+mn-lt"/>
                <a:cs typeface="Times New Roman"/>
              </a:rPr>
              <a:t>for</a:t>
            </a:r>
            <a:r>
              <a:rPr sz="2400" spc="5" dirty="0">
                <a:latin typeface="+mn-lt"/>
                <a:cs typeface="Times New Roman"/>
              </a:rPr>
              <a:t> </a:t>
            </a:r>
            <a:r>
              <a:rPr sz="2400" dirty="0">
                <a:latin typeface="+mn-lt"/>
                <a:cs typeface="Times New Roman"/>
              </a:rPr>
              <a:t>follow-up</a:t>
            </a:r>
            <a:r>
              <a:rPr sz="2400" spc="-15" dirty="0">
                <a:latin typeface="+mn-lt"/>
                <a:cs typeface="Times New Roman"/>
              </a:rPr>
              <a:t> </a:t>
            </a:r>
            <a:r>
              <a:rPr sz="2400" dirty="0">
                <a:latin typeface="+mn-lt"/>
                <a:cs typeface="Times New Roman"/>
              </a:rPr>
              <a:t>timeline</a:t>
            </a:r>
            <a:r>
              <a:rPr sz="2400" spc="-25" dirty="0">
                <a:latin typeface="+mn-lt"/>
                <a:cs typeface="Times New Roman"/>
              </a:rPr>
              <a:t> </a:t>
            </a:r>
            <a:r>
              <a:rPr sz="2400" dirty="0">
                <a:latin typeface="+mn-lt"/>
                <a:cs typeface="Times New Roman"/>
              </a:rPr>
              <a:t>is</a:t>
            </a:r>
            <a:r>
              <a:rPr sz="2400" spc="-5" dirty="0">
                <a:latin typeface="+mn-lt"/>
                <a:cs typeface="Times New Roman"/>
              </a:rPr>
              <a:t> </a:t>
            </a:r>
            <a:r>
              <a:rPr sz="2400" dirty="0">
                <a:latin typeface="+mn-lt"/>
                <a:cs typeface="Times New Roman"/>
              </a:rPr>
              <a:t>from</a:t>
            </a:r>
            <a:r>
              <a:rPr sz="2400" spc="-10" dirty="0">
                <a:latin typeface="+mn-lt"/>
                <a:cs typeface="Times New Roman"/>
              </a:rPr>
              <a:t> </a:t>
            </a:r>
            <a:r>
              <a:rPr sz="2400" dirty="0">
                <a:latin typeface="+mn-lt"/>
                <a:cs typeface="Times New Roman"/>
              </a:rPr>
              <a:t>the</a:t>
            </a:r>
            <a:r>
              <a:rPr sz="2400" spc="-10" dirty="0">
                <a:latin typeface="+mn-lt"/>
                <a:cs typeface="Times New Roman"/>
              </a:rPr>
              <a:t> </a:t>
            </a:r>
            <a:r>
              <a:rPr sz="2400" spc="-20" dirty="0">
                <a:latin typeface="+mn-lt"/>
                <a:cs typeface="Times New Roman"/>
              </a:rPr>
              <a:t>date </a:t>
            </a:r>
            <a:r>
              <a:rPr sz="2400" dirty="0">
                <a:latin typeface="+mn-lt"/>
                <a:cs typeface="Times New Roman"/>
              </a:rPr>
              <a:t>you</a:t>
            </a:r>
            <a:r>
              <a:rPr sz="2400" spc="-5" dirty="0">
                <a:latin typeface="+mn-lt"/>
                <a:cs typeface="Times New Roman"/>
              </a:rPr>
              <a:t> </a:t>
            </a:r>
            <a:r>
              <a:rPr sz="2400" dirty="0">
                <a:latin typeface="+mn-lt"/>
                <a:cs typeface="Times New Roman"/>
              </a:rPr>
              <a:t>receive</a:t>
            </a:r>
            <a:r>
              <a:rPr sz="2400" spc="-40" dirty="0">
                <a:latin typeface="+mn-lt"/>
                <a:cs typeface="Times New Roman"/>
              </a:rPr>
              <a:t> </a:t>
            </a:r>
            <a:r>
              <a:rPr sz="2400" dirty="0">
                <a:latin typeface="+mn-lt"/>
                <a:cs typeface="Times New Roman"/>
              </a:rPr>
              <a:t>the</a:t>
            </a:r>
            <a:r>
              <a:rPr sz="2400" spc="-15" dirty="0">
                <a:latin typeface="+mn-lt"/>
                <a:cs typeface="Times New Roman"/>
              </a:rPr>
              <a:t> </a:t>
            </a:r>
            <a:r>
              <a:rPr sz="2400" dirty="0">
                <a:latin typeface="+mn-lt"/>
                <a:cs typeface="Times New Roman"/>
              </a:rPr>
              <a:t>final</a:t>
            </a:r>
            <a:r>
              <a:rPr sz="2400" spc="-25" dirty="0">
                <a:latin typeface="+mn-lt"/>
                <a:cs typeface="Times New Roman"/>
              </a:rPr>
              <a:t> </a:t>
            </a:r>
            <a:r>
              <a:rPr sz="2400" dirty="0">
                <a:latin typeface="+mn-lt"/>
                <a:cs typeface="Times New Roman"/>
              </a:rPr>
              <a:t>report</a:t>
            </a:r>
            <a:r>
              <a:rPr sz="2400" spc="-10" dirty="0">
                <a:latin typeface="+mn-lt"/>
                <a:cs typeface="Times New Roman"/>
              </a:rPr>
              <a:t> </a:t>
            </a:r>
            <a:r>
              <a:rPr sz="2400" dirty="0">
                <a:latin typeface="+mn-lt"/>
                <a:cs typeface="Times New Roman"/>
              </a:rPr>
              <a:t>(</a:t>
            </a:r>
            <a:r>
              <a:rPr sz="2400" b="1" dirty="0">
                <a:latin typeface="+mn-lt"/>
                <a:cs typeface="Times New Roman"/>
              </a:rPr>
              <a:t>September</a:t>
            </a:r>
            <a:r>
              <a:rPr sz="2400" b="1" spc="-30" dirty="0">
                <a:latin typeface="+mn-lt"/>
                <a:cs typeface="Times New Roman"/>
              </a:rPr>
              <a:t> </a:t>
            </a:r>
            <a:r>
              <a:rPr lang="en-US" sz="2400" b="1" spc="-30" dirty="0">
                <a:latin typeface="+mn-lt"/>
                <a:cs typeface="Times New Roman"/>
              </a:rPr>
              <a:t>16</a:t>
            </a:r>
            <a:r>
              <a:rPr sz="2400" b="1" dirty="0">
                <a:latin typeface="+mn-lt"/>
                <a:cs typeface="Times New Roman"/>
              </a:rPr>
              <a:t>, 202</a:t>
            </a:r>
            <a:r>
              <a:rPr lang="en-US" sz="2400" b="1" dirty="0">
                <a:latin typeface="+mn-lt"/>
                <a:cs typeface="Times New Roman"/>
              </a:rPr>
              <a:t>4</a:t>
            </a:r>
            <a:r>
              <a:rPr sz="2400" dirty="0">
                <a:latin typeface="+mn-lt"/>
                <a:cs typeface="Times New Roman"/>
              </a:rPr>
              <a:t>)</a:t>
            </a:r>
            <a:r>
              <a:rPr sz="2400" spc="-5" dirty="0">
                <a:latin typeface="+mn-lt"/>
                <a:cs typeface="Times New Roman"/>
              </a:rPr>
              <a:t> </a:t>
            </a:r>
            <a:r>
              <a:rPr sz="2400" dirty="0">
                <a:latin typeface="+mn-lt"/>
                <a:cs typeface="Times New Roman"/>
              </a:rPr>
              <a:t>through</a:t>
            </a:r>
            <a:r>
              <a:rPr sz="2400" spc="-15" dirty="0">
                <a:latin typeface="+mn-lt"/>
                <a:cs typeface="Times New Roman"/>
              </a:rPr>
              <a:t> </a:t>
            </a:r>
            <a:r>
              <a:rPr lang="en-US" sz="2400" b="1" dirty="0">
                <a:latin typeface="+mn-lt"/>
                <a:cs typeface="Times New Roman"/>
              </a:rPr>
              <a:t>February</a:t>
            </a:r>
            <a:r>
              <a:rPr sz="2400" b="1" spc="-15" dirty="0">
                <a:latin typeface="+mn-lt"/>
                <a:cs typeface="Times New Roman"/>
              </a:rPr>
              <a:t> </a:t>
            </a:r>
            <a:r>
              <a:rPr sz="2400" b="1" spc="-25" dirty="0">
                <a:latin typeface="+mn-lt"/>
                <a:cs typeface="Times New Roman"/>
              </a:rPr>
              <a:t>1, </a:t>
            </a:r>
            <a:r>
              <a:rPr sz="2400" b="1" spc="-10" dirty="0">
                <a:latin typeface="+mn-lt"/>
                <a:cs typeface="Times New Roman"/>
              </a:rPr>
              <a:t>202</a:t>
            </a:r>
            <a:r>
              <a:rPr lang="en-US" sz="2400" b="1" spc="-10" dirty="0">
                <a:latin typeface="+mn-lt"/>
                <a:cs typeface="Times New Roman"/>
              </a:rPr>
              <a:t>5</a:t>
            </a:r>
            <a:r>
              <a:rPr sz="2400" spc="-10" dirty="0">
                <a:latin typeface="+mn-lt"/>
                <a:cs typeface="Times New Roman"/>
              </a:rPr>
              <a:t>.</a:t>
            </a:r>
            <a:r>
              <a:rPr lang="en-US" sz="2400" spc="-10" dirty="0">
                <a:latin typeface="+mn-lt"/>
                <a:cs typeface="Times New Roman"/>
              </a:rPr>
              <a:t> </a:t>
            </a:r>
            <a:r>
              <a:rPr sz="2400" dirty="0">
                <a:latin typeface="+mn-lt"/>
                <a:cs typeface="Times New Roman"/>
              </a:rPr>
              <a:t>They</a:t>
            </a:r>
            <a:r>
              <a:rPr sz="2400" spc="-5" dirty="0">
                <a:latin typeface="+mn-lt"/>
                <a:cs typeface="Times New Roman"/>
              </a:rPr>
              <a:t> </a:t>
            </a:r>
            <a:r>
              <a:rPr sz="2400" dirty="0">
                <a:latin typeface="+mn-lt"/>
                <a:cs typeface="Times New Roman"/>
              </a:rPr>
              <a:t>are</a:t>
            </a:r>
            <a:r>
              <a:rPr sz="2400" spc="-25" dirty="0">
                <a:latin typeface="+mn-lt"/>
                <a:cs typeface="Times New Roman"/>
              </a:rPr>
              <a:t> </a:t>
            </a:r>
            <a:r>
              <a:rPr sz="2400" dirty="0">
                <a:latin typeface="+mn-lt"/>
                <a:cs typeface="Times New Roman"/>
              </a:rPr>
              <a:t>due</a:t>
            </a:r>
            <a:r>
              <a:rPr sz="2400" spc="-10" dirty="0">
                <a:latin typeface="+mn-lt"/>
                <a:cs typeface="Times New Roman"/>
              </a:rPr>
              <a:t> </a:t>
            </a:r>
            <a:r>
              <a:rPr sz="2400" dirty="0">
                <a:latin typeface="+mn-lt"/>
                <a:cs typeface="Times New Roman"/>
              </a:rPr>
              <a:t>by</a:t>
            </a:r>
            <a:r>
              <a:rPr sz="2400" spc="-5" dirty="0">
                <a:latin typeface="+mn-lt"/>
                <a:cs typeface="Times New Roman"/>
              </a:rPr>
              <a:t> </a:t>
            </a:r>
            <a:r>
              <a:rPr lang="en-US" sz="2400" b="1" dirty="0">
                <a:latin typeface="+mn-lt"/>
                <a:cs typeface="Times New Roman"/>
              </a:rPr>
              <a:t>February</a:t>
            </a:r>
            <a:r>
              <a:rPr sz="2400" b="1" spc="-15" dirty="0">
                <a:latin typeface="+mn-lt"/>
                <a:cs typeface="Times New Roman"/>
              </a:rPr>
              <a:t> </a:t>
            </a:r>
            <a:r>
              <a:rPr sz="2400" b="1" dirty="0">
                <a:latin typeface="+mn-lt"/>
                <a:cs typeface="Times New Roman"/>
              </a:rPr>
              <a:t>20, </a:t>
            </a:r>
            <a:r>
              <a:rPr sz="2400" b="1" spc="-10" dirty="0">
                <a:latin typeface="+mn-lt"/>
                <a:cs typeface="Times New Roman"/>
              </a:rPr>
              <a:t>202</a:t>
            </a:r>
            <a:r>
              <a:rPr lang="en-US" sz="2400" b="1" spc="-10" dirty="0">
                <a:latin typeface="+mn-lt"/>
                <a:cs typeface="Times New Roman"/>
              </a:rPr>
              <a:t>5</a:t>
            </a:r>
            <a:r>
              <a:rPr sz="2400" spc="-10" dirty="0">
                <a:latin typeface="+mn-lt"/>
                <a:cs typeface="Times New Roman"/>
              </a:rPr>
              <a:t>.</a:t>
            </a:r>
            <a:endParaRPr sz="2400" dirty="0">
              <a:latin typeface="+mn-lt"/>
              <a:cs typeface="Times New Roman"/>
            </a:endParaRPr>
          </a:p>
          <a:p>
            <a:pPr marL="38100">
              <a:lnSpc>
                <a:spcPct val="100000"/>
              </a:lnSpc>
            </a:pPr>
            <a:r>
              <a:rPr sz="2400" dirty="0">
                <a:latin typeface="+mn-lt"/>
                <a:cs typeface="Times New Roman"/>
              </a:rPr>
              <a:t>Include</a:t>
            </a:r>
            <a:r>
              <a:rPr sz="2400" spc="-45" dirty="0">
                <a:latin typeface="+mn-lt"/>
                <a:cs typeface="Times New Roman"/>
              </a:rPr>
              <a:t> </a:t>
            </a:r>
            <a:r>
              <a:rPr sz="2400" dirty="0">
                <a:latin typeface="+mn-lt"/>
                <a:cs typeface="Times New Roman"/>
              </a:rPr>
              <a:t>the</a:t>
            </a:r>
            <a:r>
              <a:rPr sz="2400" spc="-15" dirty="0">
                <a:latin typeface="+mn-lt"/>
                <a:cs typeface="Times New Roman"/>
              </a:rPr>
              <a:t> </a:t>
            </a:r>
            <a:r>
              <a:rPr sz="2400" dirty="0">
                <a:latin typeface="+mn-lt"/>
                <a:cs typeface="Times New Roman"/>
              </a:rPr>
              <a:t>following</a:t>
            </a:r>
            <a:r>
              <a:rPr sz="2400" spc="-20" dirty="0">
                <a:latin typeface="+mn-lt"/>
                <a:cs typeface="Times New Roman"/>
              </a:rPr>
              <a:t> </a:t>
            </a:r>
            <a:r>
              <a:rPr sz="2400" dirty="0">
                <a:latin typeface="+mn-lt"/>
                <a:cs typeface="Times New Roman"/>
              </a:rPr>
              <a:t>information</a:t>
            </a:r>
            <a:r>
              <a:rPr sz="2400" spc="-20" dirty="0">
                <a:latin typeface="+mn-lt"/>
                <a:cs typeface="Times New Roman"/>
              </a:rPr>
              <a:t> </a:t>
            </a:r>
            <a:r>
              <a:rPr sz="2400" dirty="0">
                <a:latin typeface="+mn-lt"/>
                <a:cs typeface="Times New Roman"/>
              </a:rPr>
              <a:t>dependent</a:t>
            </a:r>
            <a:r>
              <a:rPr sz="2400" spc="-40" dirty="0">
                <a:latin typeface="+mn-lt"/>
                <a:cs typeface="Times New Roman"/>
              </a:rPr>
              <a:t> </a:t>
            </a:r>
            <a:r>
              <a:rPr sz="2400" dirty="0">
                <a:latin typeface="+mn-lt"/>
                <a:cs typeface="Times New Roman"/>
              </a:rPr>
              <a:t>on</a:t>
            </a:r>
            <a:r>
              <a:rPr sz="2400" spc="-5" dirty="0">
                <a:latin typeface="+mn-lt"/>
                <a:cs typeface="Times New Roman"/>
              </a:rPr>
              <a:t> </a:t>
            </a:r>
            <a:r>
              <a:rPr sz="2400" dirty="0">
                <a:latin typeface="+mn-lt"/>
                <a:cs typeface="Times New Roman"/>
              </a:rPr>
              <a:t>non-</a:t>
            </a:r>
            <a:r>
              <a:rPr sz="2400" spc="-10" dirty="0">
                <a:latin typeface="+mn-lt"/>
                <a:cs typeface="Times New Roman"/>
              </a:rPr>
              <a:t>compliance:</a:t>
            </a:r>
            <a:endParaRPr sz="2400" dirty="0">
              <a:latin typeface="+mn-lt"/>
              <a:cs typeface="Times New Roman"/>
            </a:endParaRPr>
          </a:p>
          <a:p>
            <a:pPr marL="380365" marR="46990" indent="-342900">
              <a:lnSpc>
                <a:spcPct val="100000"/>
              </a:lnSpc>
              <a:buFont typeface="Arial" panose="020B0604020202020204" pitchFamily="34" charset="0"/>
              <a:buChar char="•"/>
              <a:tabLst>
                <a:tab pos="325120" algn="l"/>
              </a:tabLst>
            </a:pPr>
            <a:r>
              <a:rPr sz="2400" dirty="0">
                <a:latin typeface="+mn-lt"/>
                <a:cs typeface="Times New Roman"/>
              </a:rPr>
              <a:t>Initial</a:t>
            </a:r>
            <a:r>
              <a:rPr sz="2400" spc="-45" dirty="0">
                <a:latin typeface="+mn-lt"/>
                <a:cs typeface="Times New Roman"/>
              </a:rPr>
              <a:t> </a:t>
            </a:r>
            <a:r>
              <a:rPr sz="2400" dirty="0">
                <a:latin typeface="+mn-lt"/>
                <a:cs typeface="Times New Roman"/>
              </a:rPr>
              <a:t>Evaluations</a:t>
            </a:r>
            <a:r>
              <a:rPr sz="2400" spc="-35" dirty="0">
                <a:latin typeface="+mn-lt"/>
                <a:cs typeface="Times New Roman"/>
              </a:rPr>
              <a:t> </a:t>
            </a:r>
            <a:r>
              <a:rPr sz="2400" dirty="0">
                <a:latin typeface="+mn-lt"/>
                <a:cs typeface="Times New Roman"/>
              </a:rPr>
              <a:t>–</a:t>
            </a:r>
            <a:r>
              <a:rPr sz="2400" spc="-5" dirty="0">
                <a:latin typeface="+mn-lt"/>
                <a:cs typeface="Times New Roman"/>
              </a:rPr>
              <a:t> </a:t>
            </a:r>
            <a:r>
              <a:rPr sz="2400" dirty="0">
                <a:latin typeface="+mn-lt"/>
                <a:cs typeface="Times New Roman"/>
              </a:rPr>
              <a:t>include</a:t>
            </a:r>
            <a:r>
              <a:rPr sz="2400" spc="-30" dirty="0">
                <a:latin typeface="+mn-lt"/>
                <a:cs typeface="Times New Roman"/>
              </a:rPr>
              <a:t> </a:t>
            </a:r>
            <a:r>
              <a:rPr sz="2400" dirty="0">
                <a:latin typeface="+mn-lt"/>
                <a:cs typeface="Times New Roman"/>
              </a:rPr>
              <a:t>all</a:t>
            </a:r>
            <a:r>
              <a:rPr sz="2400" spc="-20" dirty="0">
                <a:latin typeface="+mn-lt"/>
                <a:cs typeface="Times New Roman"/>
              </a:rPr>
              <a:t> </a:t>
            </a:r>
            <a:r>
              <a:rPr sz="2400" dirty="0">
                <a:latin typeface="+mn-lt"/>
                <a:cs typeface="Times New Roman"/>
              </a:rPr>
              <a:t>students</a:t>
            </a:r>
            <a:r>
              <a:rPr sz="2400" spc="-25" dirty="0">
                <a:latin typeface="+mn-lt"/>
                <a:cs typeface="Times New Roman"/>
              </a:rPr>
              <a:t> </a:t>
            </a:r>
            <a:r>
              <a:rPr sz="2400" dirty="0">
                <a:latin typeface="+mn-lt"/>
                <a:cs typeface="Times New Roman"/>
              </a:rPr>
              <a:t>for</a:t>
            </a:r>
            <a:r>
              <a:rPr sz="2400" spc="20" dirty="0">
                <a:latin typeface="+mn-lt"/>
                <a:cs typeface="Times New Roman"/>
              </a:rPr>
              <a:t> </a:t>
            </a:r>
            <a:r>
              <a:rPr sz="2400" dirty="0">
                <a:latin typeface="+mn-lt"/>
                <a:cs typeface="Times New Roman"/>
              </a:rPr>
              <a:t>whom consent</a:t>
            </a:r>
            <a:r>
              <a:rPr sz="2400" spc="-20" dirty="0">
                <a:latin typeface="+mn-lt"/>
                <a:cs typeface="Times New Roman"/>
              </a:rPr>
              <a:t> </a:t>
            </a:r>
            <a:r>
              <a:rPr sz="2400" dirty="0">
                <a:latin typeface="+mn-lt"/>
                <a:cs typeface="Times New Roman"/>
              </a:rPr>
              <a:t>for</a:t>
            </a:r>
            <a:r>
              <a:rPr sz="2400" spc="20" dirty="0">
                <a:latin typeface="+mn-lt"/>
                <a:cs typeface="Times New Roman"/>
              </a:rPr>
              <a:t> </a:t>
            </a:r>
            <a:r>
              <a:rPr sz="2400" spc="-25" dirty="0">
                <a:latin typeface="+mn-lt"/>
                <a:cs typeface="Times New Roman"/>
              </a:rPr>
              <a:t>an </a:t>
            </a:r>
            <a:r>
              <a:rPr sz="2400" dirty="0">
                <a:latin typeface="+mn-lt"/>
                <a:cs typeface="Times New Roman"/>
              </a:rPr>
              <a:t>initial</a:t>
            </a:r>
            <a:r>
              <a:rPr sz="2400" spc="-40" dirty="0">
                <a:latin typeface="+mn-lt"/>
                <a:cs typeface="Times New Roman"/>
              </a:rPr>
              <a:t> </a:t>
            </a:r>
            <a:r>
              <a:rPr sz="2400" dirty="0">
                <a:latin typeface="+mn-lt"/>
                <a:cs typeface="Times New Roman"/>
              </a:rPr>
              <a:t>evaluation</a:t>
            </a:r>
            <a:r>
              <a:rPr sz="2400" spc="-40" dirty="0">
                <a:latin typeface="+mn-lt"/>
                <a:cs typeface="Times New Roman"/>
              </a:rPr>
              <a:t> </a:t>
            </a:r>
            <a:r>
              <a:rPr sz="2400" dirty="0">
                <a:latin typeface="+mn-lt"/>
                <a:cs typeface="Times New Roman"/>
              </a:rPr>
              <a:t>was</a:t>
            </a:r>
            <a:r>
              <a:rPr sz="2400" spc="-5" dirty="0">
                <a:latin typeface="+mn-lt"/>
                <a:cs typeface="Times New Roman"/>
              </a:rPr>
              <a:t> </a:t>
            </a:r>
            <a:r>
              <a:rPr sz="2400" dirty="0">
                <a:latin typeface="+mn-lt"/>
                <a:cs typeface="Times New Roman"/>
              </a:rPr>
              <a:t>received</a:t>
            </a:r>
            <a:r>
              <a:rPr sz="2400" spc="-40" dirty="0">
                <a:latin typeface="+mn-lt"/>
                <a:cs typeface="Times New Roman"/>
              </a:rPr>
              <a:t> </a:t>
            </a:r>
            <a:r>
              <a:rPr sz="2400" dirty="0">
                <a:latin typeface="+mn-lt"/>
                <a:cs typeface="Times New Roman"/>
              </a:rPr>
              <a:t>and</a:t>
            </a:r>
            <a:r>
              <a:rPr sz="2400" spc="-5" dirty="0">
                <a:latin typeface="+mn-lt"/>
                <a:cs typeface="Times New Roman"/>
              </a:rPr>
              <a:t> </a:t>
            </a:r>
            <a:r>
              <a:rPr sz="2400" dirty="0">
                <a:latin typeface="+mn-lt"/>
                <a:cs typeface="Times New Roman"/>
              </a:rPr>
              <a:t>eligibility</a:t>
            </a:r>
            <a:r>
              <a:rPr sz="2400" spc="-40" dirty="0">
                <a:latin typeface="+mn-lt"/>
                <a:cs typeface="Times New Roman"/>
              </a:rPr>
              <a:t> </a:t>
            </a:r>
            <a:r>
              <a:rPr sz="2400" dirty="0">
                <a:latin typeface="+mn-lt"/>
                <a:cs typeface="Times New Roman"/>
              </a:rPr>
              <a:t>determined</a:t>
            </a:r>
            <a:r>
              <a:rPr sz="2400" spc="-25" dirty="0">
                <a:latin typeface="+mn-lt"/>
                <a:cs typeface="Times New Roman"/>
              </a:rPr>
              <a:t> </a:t>
            </a:r>
            <a:r>
              <a:rPr sz="2400" spc="-10" dirty="0">
                <a:latin typeface="+mn-lt"/>
                <a:cs typeface="Times New Roman"/>
              </a:rPr>
              <a:t>within </a:t>
            </a:r>
            <a:r>
              <a:rPr sz="2400" dirty="0">
                <a:latin typeface="+mn-lt"/>
                <a:cs typeface="Times New Roman"/>
              </a:rPr>
              <a:t>the</a:t>
            </a:r>
            <a:r>
              <a:rPr sz="2400" spc="-10" dirty="0">
                <a:latin typeface="+mn-lt"/>
                <a:cs typeface="Times New Roman"/>
              </a:rPr>
              <a:t> </a:t>
            </a:r>
            <a:r>
              <a:rPr sz="2400" dirty="0">
                <a:latin typeface="+mn-lt"/>
                <a:cs typeface="Times New Roman"/>
              </a:rPr>
              <a:t>data</a:t>
            </a:r>
            <a:r>
              <a:rPr sz="2400" spc="-20" dirty="0">
                <a:latin typeface="+mn-lt"/>
                <a:cs typeface="Times New Roman"/>
              </a:rPr>
              <a:t> </a:t>
            </a:r>
            <a:r>
              <a:rPr sz="2400" dirty="0">
                <a:latin typeface="+mn-lt"/>
                <a:cs typeface="Times New Roman"/>
              </a:rPr>
              <a:t>collection</a:t>
            </a:r>
            <a:r>
              <a:rPr sz="2400" spc="-35" dirty="0">
                <a:latin typeface="+mn-lt"/>
                <a:cs typeface="Times New Roman"/>
              </a:rPr>
              <a:t> </a:t>
            </a:r>
            <a:r>
              <a:rPr sz="2400" spc="-10" dirty="0">
                <a:latin typeface="+mn-lt"/>
                <a:cs typeface="Times New Roman"/>
              </a:rPr>
              <a:t>period.</a:t>
            </a:r>
            <a:endParaRPr sz="2400" dirty="0">
              <a:latin typeface="+mn-lt"/>
              <a:cs typeface="Times New Roman"/>
            </a:endParaRPr>
          </a:p>
          <a:p>
            <a:pPr marL="380365" marR="30480" indent="-342900">
              <a:lnSpc>
                <a:spcPct val="100000"/>
              </a:lnSpc>
              <a:buFont typeface="Arial" panose="020B0604020202020204" pitchFamily="34" charset="0"/>
              <a:buChar char="•"/>
              <a:tabLst>
                <a:tab pos="325120" algn="l"/>
              </a:tabLst>
            </a:pPr>
            <a:r>
              <a:rPr sz="2400" dirty="0">
                <a:latin typeface="+mn-lt"/>
                <a:cs typeface="Times New Roman"/>
              </a:rPr>
              <a:t>C</a:t>
            </a:r>
            <a:r>
              <a:rPr sz="2400" spc="-20" dirty="0">
                <a:latin typeface="+mn-lt"/>
                <a:cs typeface="Times New Roman"/>
              </a:rPr>
              <a:t> </a:t>
            </a:r>
            <a:r>
              <a:rPr sz="2400" dirty="0">
                <a:latin typeface="+mn-lt"/>
                <a:cs typeface="Times New Roman"/>
              </a:rPr>
              <a:t>to</a:t>
            </a:r>
            <a:r>
              <a:rPr sz="2400" spc="-5" dirty="0">
                <a:latin typeface="+mn-lt"/>
                <a:cs typeface="Times New Roman"/>
              </a:rPr>
              <a:t> </a:t>
            </a:r>
            <a:r>
              <a:rPr sz="2400" dirty="0">
                <a:latin typeface="+mn-lt"/>
                <a:cs typeface="Times New Roman"/>
              </a:rPr>
              <a:t>B</a:t>
            </a:r>
            <a:r>
              <a:rPr sz="2400" spc="-60" dirty="0">
                <a:latin typeface="+mn-lt"/>
                <a:cs typeface="Times New Roman"/>
              </a:rPr>
              <a:t> </a:t>
            </a:r>
            <a:r>
              <a:rPr sz="2400" dirty="0">
                <a:latin typeface="+mn-lt"/>
                <a:cs typeface="Times New Roman"/>
              </a:rPr>
              <a:t>Transition</a:t>
            </a:r>
            <a:r>
              <a:rPr sz="2400" spc="-45" dirty="0">
                <a:latin typeface="+mn-lt"/>
                <a:cs typeface="Times New Roman"/>
              </a:rPr>
              <a:t> </a:t>
            </a:r>
            <a:r>
              <a:rPr sz="2400" dirty="0">
                <a:latin typeface="+mn-lt"/>
                <a:cs typeface="Times New Roman"/>
              </a:rPr>
              <a:t>Evaluations</a:t>
            </a:r>
            <a:r>
              <a:rPr sz="2400" spc="-40" dirty="0">
                <a:latin typeface="+mn-lt"/>
                <a:cs typeface="Times New Roman"/>
              </a:rPr>
              <a:t> </a:t>
            </a:r>
            <a:r>
              <a:rPr sz="2400" dirty="0">
                <a:latin typeface="+mn-lt"/>
                <a:cs typeface="Times New Roman"/>
              </a:rPr>
              <a:t>–</a:t>
            </a:r>
            <a:r>
              <a:rPr sz="2400" spc="-5" dirty="0">
                <a:latin typeface="+mn-lt"/>
                <a:cs typeface="Times New Roman"/>
              </a:rPr>
              <a:t> </a:t>
            </a:r>
            <a:r>
              <a:rPr sz="2400" dirty="0">
                <a:latin typeface="+mn-lt"/>
                <a:cs typeface="Times New Roman"/>
              </a:rPr>
              <a:t>include</a:t>
            </a:r>
            <a:r>
              <a:rPr sz="2400" spc="-40" dirty="0">
                <a:latin typeface="+mn-lt"/>
                <a:cs typeface="Times New Roman"/>
              </a:rPr>
              <a:t> </a:t>
            </a:r>
            <a:r>
              <a:rPr sz="2400" dirty="0">
                <a:latin typeface="+mn-lt"/>
                <a:cs typeface="Times New Roman"/>
              </a:rPr>
              <a:t>all</a:t>
            </a:r>
            <a:r>
              <a:rPr sz="2400" spc="-25" dirty="0">
                <a:latin typeface="+mn-lt"/>
                <a:cs typeface="Times New Roman"/>
              </a:rPr>
              <a:t> </a:t>
            </a:r>
            <a:r>
              <a:rPr sz="2400" dirty="0">
                <a:latin typeface="+mn-lt"/>
                <a:cs typeface="Times New Roman"/>
              </a:rPr>
              <a:t>students</a:t>
            </a:r>
            <a:r>
              <a:rPr sz="2400" spc="-30" dirty="0">
                <a:latin typeface="+mn-lt"/>
                <a:cs typeface="Times New Roman"/>
              </a:rPr>
              <a:t> </a:t>
            </a:r>
            <a:r>
              <a:rPr sz="2400" dirty="0">
                <a:latin typeface="+mn-lt"/>
                <a:cs typeface="Times New Roman"/>
              </a:rPr>
              <a:t>referred</a:t>
            </a:r>
            <a:r>
              <a:rPr sz="2400" spc="-15" dirty="0">
                <a:latin typeface="+mn-lt"/>
                <a:cs typeface="Times New Roman"/>
              </a:rPr>
              <a:t> </a:t>
            </a:r>
            <a:r>
              <a:rPr sz="2400" spc="-20" dirty="0">
                <a:latin typeface="+mn-lt"/>
                <a:cs typeface="Times New Roman"/>
              </a:rPr>
              <a:t>from </a:t>
            </a:r>
            <a:r>
              <a:rPr sz="2400" dirty="0">
                <a:latin typeface="+mn-lt"/>
                <a:cs typeface="Times New Roman"/>
              </a:rPr>
              <a:t>Part</a:t>
            </a:r>
            <a:r>
              <a:rPr sz="2400" spc="-15" dirty="0">
                <a:latin typeface="+mn-lt"/>
                <a:cs typeface="Times New Roman"/>
              </a:rPr>
              <a:t> </a:t>
            </a:r>
            <a:r>
              <a:rPr sz="2400" dirty="0">
                <a:latin typeface="+mn-lt"/>
                <a:cs typeface="Times New Roman"/>
              </a:rPr>
              <a:t>C</a:t>
            </a:r>
            <a:r>
              <a:rPr sz="2400" spc="-10" dirty="0">
                <a:latin typeface="+mn-lt"/>
                <a:cs typeface="Times New Roman"/>
              </a:rPr>
              <a:t> </a:t>
            </a:r>
            <a:r>
              <a:rPr sz="2400" dirty="0">
                <a:latin typeface="+mn-lt"/>
                <a:cs typeface="Times New Roman"/>
              </a:rPr>
              <a:t>whose</a:t>
            </a:r>
            <a:r>
              <a:rPr sz="2400" spc="10" dirty="0">
                <a:latin typeface="+mn-lt"/>
                <a:cs typeface="Times New Roman"/>
              </a:rPr>
              <a:t> </a:t>
            </a:r>
            <a:r>
              <a:rPr sz="2400" dirty="0">
                <a:latin typeface="+mn-lt"/>
                <a:cs typeface="Times New Roman"/>
              </a:rPr>
              <a:t>referral</a:t>
            </a:r>
            <a:r>
              <a:rPr sz="2400" spc="-40" dirty="0">
                <a:latin typeface="+mn-lt"/>
                <a:cs typeface="Times New Roman"/>
              </a:rPr>
              <a:t> </a:t>
            </a:r>
            <a:r>
              <a:rPr sz="2400" dirty="0">
                <a:latin typeface="+mn-lt"/>
                <a:cs typeface="Times New Roman"/>
              </a:rPr>
              <a:t>date,</a:t>
            </a:r>
            <a:r>
              <a:rPr sz="2400" spc="-25" dirty="0">
                <a:latin typeface="+mn-lt"/>
                <a:cs typeface="Times New Roman"/>
              </a:rPr>
              <a:t> </a:t>
            </a:r>
            <a:r>
              <a:rPr sz="2400" dirty="0">
                <a:latin typeface="+mn-lt"/>
                <a:cs typeface="Times New Roman"/>
              </a:rPr>
              <a:t>3</a:t>
            </a:r>
            <a:r>
              <a:rPr sz="2400" baseline="24305" dirty="0">
                <a:latin typeface="+mn-lt"/>
                <a:cs typeface="Times New Roman"/>
              </a:rPr>
              <a:t>rd</a:t>
            </a:r>
            <a:r>
              <a:rPr sz="2400" spc="315" baseline="24305" dirty="0">
                <a:latin typeface="+mn-lt"/>
                <a:cs typeface="Times New Roman"/>
              </a:rPr>
              <a:t> </a:t>
            </a:r>
            <a:r>
              <a:rPr sz="2400" dirty="0">
                <a:latin typeface="+mn-lt"/>
                <a:cs typeface="Times New Roman"/>
              </a:rPr>
              <a:t>birthday</a:t>
            </a:r>
            <a:r>
              <a:rPr sz="2400" spc="-25" dirty="0">
                <a:latin typeface="+mn-lt"/>
                <a:cs typeface="Times New Roman"/>
              </a:rPr>
              <a:t> </a:t>
            </a:r>
            <a:r>
              <a:rPr sz="2400" dirty="0">
                <a:latin typeface="+mn-lt"/>
                <a:cs typeface="Times New Roman"/>
              </a:rPr>
              <a:t>and</a:t>
            </a:r>
            <a:r>
              <a:rPr sz="2400" spc="-20" dirty="0">
                <a:latin typeface="+mn-lt"/>
                <a:cs typeface="Times New Roman"/>
              </a:rPr>
              <a:t> </a:t>
            </a:r>
            <a:r>
              <a:rPr sz="2400" dirty="0">
                <a:latin typeface="+mn-lt"/>
                <a:cs typeface="Times New Roman"/>
              </a:rPr>
              <a:t>IEP</a:t>
            </a:r>
            <a:r>
              <a:rPr sz="2400" spc="-90" dirty="0">
                <a:latin typeface="+mn-lt"/>
                <a:cs typeface="Times New Roman"/>
              </a:rPr>
              <a:t> </a:t>
            </a:r>
            <a:r>
              <a:rPr sz="2400" dirty="0">
                <a:latin typeface="+mn-lt"/>
                <a:cs typeface="Times New Roman"/>
              </a:rPr>
              <a:t>date</a:t>
            </a:r>
            <a:r>
              <a:rPr sz="2400" spc="-30" dirty="0">
                <a:latin typeface="+mn-lt"/>
                <a:cs typeface="Times New Roman"/>
              </a:rPr>
              <a:t> </a:t>
            </a:r>
            <a:r>
              <a:rPr sz="2400" dirty="0">
                <a:latin typeface="+mn-lt"/>
                <a:cs typeface="Times New Roman"/>
              </a:rPr>
              <a:t>fall</a:t>
            </a:r>
            <a:r>
              <a:rPr sz="2400" spc="-10" dirty="0">
                <a:latin typeface="+mn-lt"/>
                <a:cs typeface="Times New Roman"/>
              </a:rPr>
              <a:t> within </a:t>
            </a:r>
            <a:r>
              <a:rPr sz="2400" dirty="0">
                <a:latin typeface="+mn-lt"/>
                <a:cs typeface="Times New Roman"/>
              </a:rPr>
              <a:t>the</a:t>
            </a:r>
            <a:r>
              <a:rPr sz="2400" spc="-10" dirty="0">
                <a:latin typeface="+mn-lt"/>
                <a:cs typeface="Times New Roman"/>
              </a:rPr>
              <a:t> </a:t>
            </a:r>
            <a:r>
              <a:rPr sz="2400" dirty="0">
                <a:latin typeface="+mn-lt"/>
                <a:cs typeface="Times New Roman"/>
              </a:rPr>
              <a:t>data</a:t>
            </a:r>
            <a:r>
              <a:rPr sz="2400" spc="-20" dirty="0">
                <a:latin typeface="+mn-lt"/>
                <a:cs typeface="Times New Roman"/>
              </a:rPr>
              <a:t> </a:t>
            </a:r>
            <a:r>
              <a:rPr sz="2400" dirty="0">
                <a:latin typeface="+mn-lt"/>
                <a:cs typeface="Times New Roman"/>
              </a:rPr>
              <a:t>collection</a:t>
            </a:r>
            <a:r>
              <a:rPr sz="2400" spc="-35" dirty="0">
                <a:latin typeface="+mn-lt"/>
                <a:cs typeface="Times New Roman"/>
              </a:rPr>
              <a:t> </a:t>
            </a:r>
            <a:r>
              <a:rPr sz="2400" spc="-10" dirty="0">
                <a:latin typeface="+mn-lt"/>
                <a:cs typeface="Times New Roman"/>
              </a:rPr>
              <a:t>period.</a:t>
            </a:r>
            <a:endParaRPr sz="2400" dirty="0">
              <a:latin typeface="+mn-lt"/>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794147" y="271758"/>
            <a:ext cx="3453667" cy="505267"/>
          </a:xfrm>
          <a:prstGeom prst="rect">
            <a:avLst/>
          </a:prstGeom>
        </p:spPr>
        <p:txBody>
          <a:bodyPr vert="horz" wrap="square" lIns="0" tIns="12700" rIns="0" bIns="0" rtlCol="0">
            <a:spAutoFit/>
          </a:bodyPr>
          <a:lstStyle/>
          <a:p>
            <a:pPr marL="12700">
              <a:lnSpc>
                <a:spcPct val="100000"/>
              </a:lnSpc>
              <a:spcBef>
                <a:spcPts val="100"/>
              </a:spcBef>
            </a:pPr>
            <a:r>
              <a:rPr sz="3200" spc="-10" dirty="0">
                <a:latin typeface="+mn-lt"/>
              </a:rPr>
              <a:t>Follow-</a:t>
            </a:r>
            <a:r>
              <a:rPr sz="3200" dirty="0">
                <a:latin typeface="+mn-lt"/>
              </a:rPr>
              <a:t>Up</a:t>
            </a:r>
            <a:r>
              <a:rPr sz="3200" spc="-65" dirty="0">
                <a:latin typeface="+mn-lt"/>
              </a:rPr>
              <a:t> </a:t>
            </a:r>
            <a:r>
              <a:rPr sz="3200" spc="-10" dirty="0">
                <a:latin typeface="+mn-lt"/>
              </a:rPr>
              <a:t>Timelines</a:t>
            </a:r>
          </a:p>
        </p:txBody>
      </p:sp>
      <p:pic>
        <p:nvPicPr>
          <p:cNvPr id="5" name="Picture 4" descr="Tiered monitoring: initial evaluation timelines summary (follow-up: 1) Screenshot ">
            <a:extLst>
              <a:ext uri="{FF2B5EF4-FFF2-40B4-BE49-F238E27FC236}">
                <a16:creationId xmlns:a16="http://schemas.microsoft.com/office/drawing/2014/main" id="{6552EA41-8AE6-CAB4-EA35-E573C515EB97}"/>
              </a:ext>
            </a:extLst>
          </p:cNvPr>
          <p:cNvPicPr>
            <a:picLocks noChangeAspect="1"/>
          </p:cNvPicPr>
          <p:nvPr/>
        </p:nvPicPr>
        <p:blipFill>
          <a:blip r:embed="rId3"/>
          <a:stretch>
            <a:fillRect/>
          </a:stretch>
        </p:blipFill>
        <p:spPr>
          <a:xfrm>
            <a:off x="876300" y="914657"/>
            <a:ext cx="7391400" cy="564351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2219229" y="506983"/>
            <a:ext cx="4938395"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mn-lt"/>
              </a:rPr>
              <a:t>Importing</a:t>
            </a:r>
            <a:r>
              <a:rPr sz="3200" spc="-45" dirty="0">
                <a:latin typeface="+mn-lt"/>
              </a:rPr>
              <a:t> </a:t>
            </a:r>
            <a:r>
              <a:rPr sz="3200" dirty="0">
                <a:latin typeface="+mn-lt"/>
              </a:rPr>
              <a:t>Data</a:t>
            </a:r>
            <a:r>
              <a:rPr sz="3200" spc="-15" dirty="0">
                <a:latin typeface="+mn-lt"/>
              </a:rPr>
              <a:t> </a:t>
            </a:r>
            <a:r>
              <a:rPr sz="3200" dirty="0">
                <a:latin typeface="+mn-lt"/>
              </a:rPr>
              <a:t>from</a:t>
            </a:r>
            <a:r>
              <a:rPr sz="3200" spc="-25" dirty="0">
                <a:latin typeface="+mn-lt"/>
              </a:rPr>
              <a:t> </a:t>
            </a:r>
            <a:r>
              <a:rPr sz="3200" dirty="0">
                <a:latin typeface="+mn-lt"/>
              </a:rPr>
              <a:t>CSV</a:t>
            </a:r>
            <a:r>
              <a:rPr sz="3200" spc="-70" dirty="0">
                <a:latin typeface="+mn-lt"/>
              </a:rPr>
              <a:t> </a:t>
            </a:r>
            <a:r>
              <a:rPr sz="3200" spc="-20" dirty="0">
                <a:latin typeface="+mn-lt"/>
              </a:rPr>
              <a:t>file</a:t>
            </a:r>
            <a:endParaRPr sz="3200">
              <a:latin typeface="+mn-lt"/>
            </a:endParaRPr>
          </a:p>
        </p:txBody>
      </p:sp>
      <p:pic>
        <p:nvPicPr>
          <p:cNvPr id="3" name="object 3" descr="Initial Evaluation Information CSV Import"/>
          <p:cNvPicPr/>
          <p:nvPr/>
        </p:nvPicPr>
        <p:blipFill>
          <a:blip r:embed="rId3" cstate="print"/>
          <a:stretch>
            <a:fillRect/>
          </a:stretch>
        </p:blipFill>
        <p:spPr>
          <a:xfrm>
            <a:off x="1219200" y="1600200"/>
            <a:ext cx="6934199" cy="3429000"/>
          </a:xfrm>
          <a:prstGeom prst="rect">
            <a:avLst/>
          </a:prstGeom>
        </p:spPr>
      </p:pic>
      <p:sp>
        <p:nvSpPr>
          <p:cNvPr id="14" name="object 14"/>
          <p:cNvSpPr txBox="1"/>
          <p:nvPr/>
        </p:nvSpPr>
        <p:spPr>
          <a:xfrm>
            <a:off x="459511" y="4841336"/>
            <a:ext cx="8359775" cy="1687641"/>
          </a:xfrm>
          <a:prstGeom prst="rect">
            <a:avLst/>
          </a:prstGeom>
        </p:spPr>
        <p:txBody>
          <a:bodyPr vert="horz" wrap="square" lIns="0" tIns="12700" rIns="0" bIns="0" rtlCol="0">
            <a:spAutoFit/>
          </a:bodyPr>
          <a:lstStyle/>
          <a:p>
            <a:pPr marL="12700">
              <a:lnSpc>
                <a:spcPct val="100000"/>
              </a:lnSpc>
              <a:spcBef>
                <a:spcPts val="100"/>
              </a:spcBef>
            </a:pPr>
            <a:endParaRPr lang="en-US" sz="1800" dirty="0">
              <a:latin typeface="+mn-lt"/>
              <a:cs typeface="Times New Roman"/>
            </a:endParaRPr>
          </a:p>
          <a:p>
            <a:pPr marL="298450" indent="-285750">
              <a:lnSpc>
                <a:spcPct val="100000"/>
              </a:lnSpc>
              <a:spcBef>
                <a:spcPts val="100"/>
              </a:spcBef>
              <a:buFont typeface="Arial" panose="020B0604020202020204" pitchFamily="34" charset="0"/>
              <a:buChar char="•"/>
            </a:pPr>
            <a:r>
              <a:rPr sz="1800" spc="-10" dirty="0">
                <a:latin typeface="+mn-lt"/>
                <a:cs typeface="Times New Roman"/>
              </a:rPr>
              <a:t>Template </a:t>
            </a:r>
            <a:r>
              <a:rPr sz="1800" dirty="0">
                <a:latin typeface="+mn-lt"/>
                <a:cs typeface="Times New Roman"/>
              </a:rPr>
              <a:t>File</a:t>
            </a:r>
            <a:r>
              <a:rPr lang="en-US" sz="1800" dirty="0">
                <a:latin typeface="+mn-lt"/>
                <a:cs typeface="Times New Roman"/>
              </a:rPr>
              <a:t> allows you</a:t>
            </a:r>
            <a:r>
              <a:rPr sz="1800" spc="-25" dirty="0">
                <a:latin typeface="+mn-lt"/>
                <a:cs typeface="Times New Roman"/>
              </a:rPr>
              <a:t> </a:t>
            </a:r>
            <a:r>
              <a:rPr sz="1800" dirty="0">
                <a:latin typeface="+mn-lt"/>
                <a:cs typeface="Times New Roman"/>
              </a:rPr>
              <a:t>to</a:t>
            </a:r>
            <a:r>
              <a:rPr sz="1800" spc="-15" dirty="0">
                <a:latin typeface="+mn-lt"/>
                <a:cs typeface="Times New Roman"/>
              </a:rPr>
              <a:t> </a:t>
            </a:r>
            <a:r>
              <a:rPr sz="1800" dirty="0">
                <a:latin typeface="+mn-lt"/>
                <a:cs typeface="Times New Roman"/>
              </a:rPr>
              <a:t>use</a:t>
            </a:r>
            <a:r>
              <a:rPr sz="1800" spc="5" dirty="0">
                <a:latin typeface="+mn-lt"/>
                <a:cs typeface="Times New Roman"/>
              </a:rPr>
              <a:t> </a:t>
            </a:r>
            <a:r>
              <a:rPr sz="1800" dirty="0">
                <a:latin typeface="+mn-lt"/>
                <a:cs typeface="Times New Roman"/>
              </a:rPr>
              <a:t>the</a:t>
            </a:r>
            <a:r>
              <a:rPr sz="1800" spc="-25" dirty="0">
                <a:latin typeface="+mn-lt"/>
                <a:cs typeface="Times New Roman"/>
              </a:rPr>
              <a:t> </a:t>
            </a:r>
            <a:r>
              <a:rPr sz="1800" dirty="0">
                <a:latin typeface="+mn-lt"/>
                <a:cs typeface="Times New Roman"/>
              </a:rPr>
              <a:t>blank</a:t>
            </a:r>
            <a:r>
              <a:rPr sz="1800" spc="-15" dirty="0">
                <a:latin typeface="+mn-lt"/>
                <a:cs typeface="Times New Roman"/>
              </a:rPr>
              <a:t> </a:t>
            </a:r>
            <a:r>
              <a:rPr sz="1800" dirty="0">
                <a:latin typeface="+mn-lt"/>
                <a:cs typeface="Times New Roman"/>
              </a:rPr>
              <a:t>Excel</a:t>
            </a:r>
            <a:r>
              <a:rPr sz="1800" spc="-20" dirty="0">
                <a:latin typeface="+mn-lt"/>
                <a:cs typeface="Times New Roman"/>
              </a:rPr>
              <a:t> </a:t>
            </a:r>
            <a:r>
              <a:rPr sz="1800" dirty="0">
                <a:latin typeface="+mn-lt"/>
                <a:cs typeface="Times New Roman"/>
              </a:rPr>
              <a:t>template</a:t>
            </a:r>
            <a:r>
              <a:rPr sz="1800" spc="-15" dirty="0">
                <a:latin typeface="+mn-lt"/>
                <a:cs typeface="Times New Roman"/>
              </a:rPr>
              <a:t> </a:t>
            </a:r>
            <a:r>
              <a:rPr sz="1800" dirty="0">
                <a:latin typeface="+mn-lt"/>
                <a:cs typeface="Times New Roman"/>
              </a:rPr>
              <a:t>that</a:t>
            </a:r>
            <a:r>
              <a:rPr sz="1800" spc="-20" dirty="0">
                <a:latin typeface="+mn-lt"/>
                <a:cs typeface="Times New Roman"/>
              </a:rPr>
              <a:t> </a:t>
            </a:r>
            <a:r>
              <a:rPr sz="1800" dirty="0">
                <a:latin typeface="+mn-lt"/>
                <a:cs typeface="Times New Roman"/>
              </a:rPr>
              <a:t>DESE</a:t>
            </a:r>
            <a:r>
              <a:rPr sz="1800" spc="5" dirty="0">
                <a:latin typeface="+mn-lt"/>
                <a:cs typeface="Times New Roman"/>
              </a:rPr>
              <a:t> </a:t>
            </a:r>
            <a:r>
              <a:rPr sz="1800" spc="-10" dirty="0">
                <a:latin typeface="+mn-lt"/>
                <a:cs typeface="Times New Roman"/>
              </a:rPr>
              <a:t>created.</a:t>
            </a:r>
            <a:endParaRPr sz="1850" dirty="0">
              <a:latin typeface="+mn-lt"/>
              <a:cs typeface="Times New Roman"/>
            </a:endParaRPr>
          </a:p>
          <a:p>
            <a:pPr marL="298450" indent="-285750">
              <a:lnSpc>
                <a:spcPct val="100000"/>
              </a:lnSpc>
              <a:buFont typeface="Arial" panose="020B0604020202020204" pitchFamily="34" charset="0"/>
              <a:buChar char="•"/>
            </a:pPr>
            <a:r>
              <a:rPr sz="1800" dirty="0">
                <a:latin typeface="+mn-lt"/>
                <a:cs typeface="Times New Roman"/>
              </a:rPr>
              <a:t>Help</a:t>
            </a:r>
            <a:r>
              <a:rPr sz="1800" spc="-10" dirty="0">
                <a:latin typeface="+mn-lt"/>
                <a:cs typeface="Times New Roman"/>
              </a:rPr>
              <a:t> </a:t>
            </a:r>
            <a:r>
              <a:rPr lang="en-US" dirty="0">
                <a:latin typeface="+mn-lt"/>
                <a:cs typeface="Times New Roman"/>
              </a:rPr>
              <a:t>gives </a:t>
            </a:r>
            <a:r>
              <a:rPr sz="1800" dirty="0">
                <a:latin typeface="+mn-lt"/>
                <a:cs typeface="Times New Roman"/>
              </a:rPr>
              <a:t>directions</a:t>
            </a:r>
            <a:r>
              <a:rPr sz="1800" spc="-25" dirty="0">
                <a:latin typeface="+mn-lt"/>
                <a:cs typeface="Times New Roman"/>
              </a:rPr>
              <a:t> </a:t>
            </a:r>
            <a:r>
              <a:rPr sz="1800" dirty="0">
                <a:latin typeface="+mn-lt"/>
                <a:cs typeface="Times New Roman"/>
              </a:rPr>
              <a:t>for</a:t>
            </a:r>
            <a:r>
              <a:rPr sz="1800" spc="-10" dirty="0">
                <a:latin typeface="+mn-lt"/>
                <a:cs typeface="Times New Roman"/>
              </a:rPr>
              <a:t> </a:t>
            </a:r>
            <a:r>
              <a:rPr sz="1800" dirty="0">
                <a:latin typeface="+mn-lt"/>
                <a:cs typeface="Times New Roman"/>
              </a:rPr>
              <a:t>preparing</a:t>
            </a:r>
            <a:r>
              <a:rPr sz="1800" spc="-10" dirty="0">
                <a:latin typeface="+mn-lt"/>
                <a:cs typeface="Times New Roman"/>
              </a:rPr>
              <a:t> </a:t>
            </a:r>
            <a:r>
              <a:rPr sz="1800" dirty="0">
                <a:latin typeface="+mn-lt"/>
                <a:cs typeface="Times New Roman"/>
              </a:rPr>
              <a:t>the</a:t>
            </a:r>
            <a:r>
              <a:rPr sz="1800" spc="-5" dirty="0">
                <a:latin typeface="+mn-lt"/>
                <a:cs typeface="Times New Roman"/>
              </a:rPr>
              <a:t> </a:t>
            </a:r>
            <a:r>
              <a:rPr sz="1800" dirty="0">
                <a:latin typeface="+mn-lt"/>
                <a:cs typeface="Times New Roman"/>
              </a:rPr>
              <a:t>CSV/TXT</a:t>
            </a:r>
            <a:r>
              <a:rPr sz="1800" spc="-40" dirty="0">
                <a:latin typeface="+mn-lt"/>
                <a:cs typeface="Times New Roman"/>
              </a:rPr>
              <a:t> </a:t>
            </a:r>
            <a:r>
              <a:rPr sz="1800" spc="-10" dirty="0">
                <a:latin typeface="+mn-lt"/>
                <a:cs typeface="Times New Roman"/>
              </a:rPr>
              <a:t>upload.</a:t>
            </a:r>
            <a:endParaRPr sz="1850" dirty="0">
              <a:latin typeface="+mn-lt"/>
              <a:cs typeface="Times New Roman"/>
            </a:endParaRPr>
          </a:p>
          <a:p>
            <a:pPr marL="298450" indent="-285750">
              <a:lnSpc>
                <a:spcPct val="100000"/>
              </a:lnSpc>
              <a:buFont typeface="Arial" panose="020B0604020202020204" pitchFamily="34" charset="0"/>
              <a:buChar char="•"/>
            </a:pPr>
            <a:r>
              <a:rPr sz="1800" dirty="0">
                <a:latin typeface="+mn-lt"/>
                <a:cs typeface="Times New Roman"/>
              </a:rPr>
              <a:t>Choose</a:t>
            </a:r>
            <a:r>
              <a:rPr sz="1800" spc="10" dirty="0">
                <a:latin typeface="+mn-lt"/>
                <a:cs typeface="Times New Roman"/>
              </a:rPr>
              <a:t> </a:t>
            </a:r>
            <a:r>
              <a:rPr sz="1800" dirty="0">
                <a:latin typeface="+mn-lt"/>
                <a:cs typeface="Times New Roman"/>
              </a:rPr>
              <a:t>File</a:t>
            </a:r>
            <a:r>
              <a:rPr sz="1800" spc="-15" dirty="0">
                <a:latin typeface="+mn-lt"/>
                <a:cs typeface="Times New Roman"/>
              </a:rPr>
              <a:t> </a:t>
            </a:r>
            <a:r>
              <a:rPr sz="1800" dirty="0">
                <a:latin typeface="+mn-lt"/>
                <a:cs typeface="Times New Roman"/>
              </a:rPr>
              <a:t>locate</a:t>
            </a:r>
            <a:r>
              <a:rPr lang="en-US" sz="1800" dirty="0">
                <a:latin typeface="+mn-lt"/>
                <a:cs typeface="Times New Roman"/>
              </a:rPr>
              <a:t>s</a:t>
            </a:r>
            <a:r>
              <a:rPr sz="1800" spc="-15" dirty="0">
                <a:latin typeface="+mn-lt"/>
                <a:cs typeface="Times New Roman"/>
              </a:rPr>
              <a:t> </a:t>
            </a:r>
            <a:r>
              <a:rPr sz="1800" dirty="0">
                <a:latin typeface="+mn-lt"/>
                <a:cs typeface="Times New Roman"/>
              </a:rPr>
              <a:t>the CSV/TXT</a:t>
            </a:r>
            <a:r>
              <a:rPr sz="1800" spc="-40" dirty="0">
                <a:latin typeface="+mn-lt"/>
                <a:cs typeface="Times New Roman"/>
              </a:rPr>
              <a:t> </a:t>
            </a:r>
            <a:r>
              <a:rPr sz="1800" dirty="0">
                <a:latin typeface="+mn-lt"/>
                <a:cs typeface="Times New Roman"/>
              </a:rPr>
              <a:t>document</a:t>
            </a:r>
            <a:r>
              <a:rPr sz="1800" spc="5" dirty="0">
                <a:latin typeface="+mn-lt"/>
                <a:cs typeface="Times New Roman"/>
              </a:rPr>
              <a:t> </a:t>
            </a:r>
            <a:r>
              <a:rPr sz="1800" dirty="0">
                <a:latin typeface="+mn-lt"/>
                <a:cs typeface="Times New Roman"/>
              </a:rPr>
              <a:t>to</a:t>
            </a:r>
            <a:r>
              <a:rPr sz="1800" spc="-10" dirty="0">
                <a:latin typeface="+mn-lt"/>
                <a:cs typeface="Times New Roman"/>
              </a:rPr>
              <a:t> </a:t>
            </a:r>
            <a:r>
              <a:rPr sz="1800" dirty="0">
                <a:latin typeface="+mn-lt"/>
                <a:cs typeface="Times New Roman"/>
              </a:rPr>
              <a:t>upload</a:t>
            </a:r>
            <a:r>
              <a:rPr sz="1800" spc="-10" dirty="0">
                <a:latin typeface="+mn-lt"/>
                <a:cs typeface="Times New Roman"/>
              </a:rPr>
              <a:t> </a:t>
            </a:r>
            <a:r>
              <a:rPr sz="1800" dirty="0">
                <a:latin typeface="+mn-lt"/>
                <a:cs typeface="Times New Roman"/>
              </a:rPr>
              <a:t>from</a:t>
            </a:r>
            <a:r>
              <a:rPr sz="1800" spc="-5" dirty="0">
                <a:latin typeface="+mn-lt"/>
                <a:cs typeface="Times New Roman"/>
              </a:rPr>
              <a:t> </a:t>
            </a:r>
            <a:r>
              <a:rPr sz="1800" dirty="0">
                <a:latin typeface="+mn-lt"/>
                <a:cs typeface="Times New Roman"/>
              </a:rPr>
              <a:t>your</a:t>
            </a:r>
            <a:r>
              <a:rPr sz="1800" spc="-25" dirty="0">
                <a:latin typeface="+mn-lt"/>
                <a:cs typeface="Times New Roman"/>
              </a:rPr>
              <a:t> </a:t>
            </a:r>
            <a:r>
              <a:rPr sz="1800" spc="-10" dirty="0">
                <a:latin typeface="+mn-lt"/>
                <a:cs typeface="Times New Roman"/>
              </a:rPr>
              <a:t>computer.</a:t>
            </a:r>
            <a:endParaRPr sz="1850" dirty="0">
              <a:latin typeface="+mn-lt"/>
              <a:cs typeface="Times New Roman"/>
            </a:endParaRPr>
          </a:p>
          <a:p>
            <a:pPr marL="297815" marR="268605" indent="-285750">
              <a:lnSpc>
                <a:spcPct val="100000"/>
              </a:lnSpc>
              <a:buFont typeface="Arial" panose="020B0604020202020204" pitchFamily="34" charset="0"/>
              <a:buChar char="•"/>
            </a:pPr>
            <a:r>
              <a:rPr sz="1800" dirty="0">
                <a:latin typeface="+mn-lt"/>
                <a:cs typeface="Times New Roman"/>
              </a:rPr>
              <a:t>Click</a:t>
            </a:r>
            <a:r>
              <a:rPr sz="1800" spc="-30" dirty="0">
                <a:latin typeface="+mn-lt"/>
                <a:cs typeface="Times New Roman"/>
              </a:rPr>
              <a:t> </a:t>
            </a:r>
            <a:r>
              <a:rPr sz="1800" dirty="0">
                <a:latin typeface="+mn-lt"/>
                <a:cs typeface="Times New Roman"/>
              </a:rPr>
              <a:t>on </a:t>
            </a:r>
            <a:r>
              <a:rPr sz="1800" spc="-20" dirty="0">
                <a:latin typeface="+mn-lt"/>
                <a:cs typeface="Times New Roman"/>
              </a:rPr>
              <a:t>Validate</a:t>
            </a:r>
            <a:r>
              <a:rPr sz="1800" spc="-25" dirty="0">
                <a:latin typeface="+mn-lt"/>
                <a:cs typeface="Times New Roman"/>
              </a:rPr>
              <a:t> </a:t>
            </a:r>
            <a:r>
              <a:rPr sz="1800" dirty="0">
                <a:latin typeface="+mn-lt"/>
                <a:cs typeface="Times New Roman"/>
              </a:rPr>
              <a:t>and Commit</a:t>
            </a:r>
            <a:r>
              <a:rPr sz="1800" spc="-15" dirty="0">
                <a:latin typeface="+mn-lt"/>
                <a:cs typeface="Times New Roman"/>
              </a:rPr>
              <a:t> </a:t>
            </a:r>
            <a:r>
              <a:rPr sz="1800" dirty="0">
                <a:latin typeface="+mn-lt"/>
                <a:cs typeface="Times New Roman"/>
              </a:rPr>
              <a:t>Data from</a:t>
            </a:r>
            <a:r>
              <a:rPr sz="1800" spc="-10" dirty="0">
                <a:latin typeface="+mn-lt"/>
                <a:cs typeface="Times New Roman"/>
              </a:rPr>
              <a:t> </a:t>
            </a:r>
            <a:r>
              <a:rPr sz="1800" dirty="0">
                <a:latin typeface="+mn-lt"/>
                <a:cs typeface="Times New Roman"/>
              </a:rPr>
              <a:t>File</a:t>
            </a:r>
            <a:r>
              <a:rPr sz="1800" spc="-20" dirty="0">
                <a:latin typeface="+mn-lt"/>
                <a:cs typeface="Times New Roman"/>
              </a:rPr>
              <a:t> </a:t>
            </a:r>
            <a:r>
              <a:rPr sz="1800" dirty="0">
                <a:latin typeface="+mn-lt"/>
                <a:cs typeface="Times New Roman"/>
              </a:rPr>
              <a:t>once</a:t>
            </a:r>
            <a:r>
              <a:rPr sz="1800" spc="-5" dirty="0">
                <a:latin typeface="+mn-lt"/>
                <a:cs typeface="Times New Roman"/>
              </a:rPr>
              <a:t> </a:t>
            </a:r>
            <a:r>
              <a:rPr sz="1800" dirty="0">
                <a:latin typeface="+mn-lt"/>
                <a:cs typeface="Times New Roman"/>
              </a:rPr>
              <a:t>when</a:t>
            </a:r>
            <a:r>
              <a:rPr sz="1800" spc="-20" dirty="0">
                <a:latin typeface="+mn-lt"/>
                <a:cs typeface="Times New Roman"/>
              </a:rPr>
              <a:t> </a:t>
            </a:r>
            <a:r>
              <a:rPr sz="1800" dirty="0">
                <a:latin typeface="+mn-lt"/>
                <a:cs typeface="Times New Roman"/>
              </a:rPr>
              <a:t>the</a:t>
            </a:r>
            <a:r>
              <a:rPr sz="1800" spc="-5" dirty="0">
                <a:latin typeface="+mn-lt"/>
                <a:cs typeface="Times New Roman"/>
              </a:rPr>
              <a:t> </a:t>
            </a:r>
            <a:r>
              <a:rPr sz="1800" dirty="0">
                <a:latin typeface="+mn-lt"/>
                <a:cs typeface="Times New Roman"/>
              </a:rPr>
              <a:t>name of</a:t>
            </a:r>
            <a:r>
              <a:rPr sz="1800" spc="-10" dirty="0">
                <a:latin typeface="+mn-lt"/>
                <a:cs typeface="Times New Roman"/>
              </a:rPr>
              <a:t> </a:t>
            </a:r>
            <a:r>
              <a:rPr sz="1800" dirty="0">
                <a:latin typeface="+mn-lt"/>
                <a:cs typeface="Times New Roman"/>
              </a:rPr>
              <a:t>the</a:t>
            </a:r>
            <a:r>
              <a:rPr sz="1800" spc="-10" dirty="0">
                <a:latin typeface="+mn-lt"/>
                <a:cs typeface="Times New Roman"/>
              </a:rPr>
              <a:t> </a:t>
            </a:r>
            <a:r>
              <a:rPr sz="1800" dirty="0">
                <a:latin typeface="+mn-lt"/>
                <a:cs typeface="Times New Roman"/>
              </a:rPr>
              <a:t>selected</a:t>
            </a:r>
            <a:r>
              <a:rPr sz="1800" spc="-25" dirty="0">
                <a:latin typeface="+mn-lt"/>
                <a:cs typeface="Times New Roman"/>
              </a:rPr>
              <a:t> </a:t>
            </a:r>
            <a:endParaRPr lang="en-US" sz="1800" spc="-25" dirty="0">
              <a:latin typeface="+mn-lt"/>
              <a:cs typeface="Times New Roman"/>
            </a:endParaRPr>
          </a:p>
          <a:p>
            <a:pPr marL="12065" marR="268605">
              <a:lnSpc>
                <a:spcPct val="100000"/>
              </a:lnSpc>
            </a:pPr>
            <a:r>
              <a:rPr lang="en-US" sz="1800" dirty="0">
                <a:latin typeface="+mn-lt"/>
                <a:cs typeface="Times New Roman"/>
              </a:rPr>
              <a:t>      </a:t>
            </a:r>
            <a:r>
              <a:rPr sz="1800" dirty="0">
                <a:latin typeface="+mn-lt"/>
                <a:cs typeface="Times New Roman"/>
              </a:rPr>
              <a:t>file</a:t>
            </a:r>
            <a:r>
              <a:rPr sz="1800" spc="-20" dirty="0">
                <a:latin typeface="+mn-lt"/>
                <a:cs typeface="Times New Roman"/>
              </a:rPr>
              <a:t> </a:t>
            </a:r>
            <a:r>
              <a:rPr sz="1800" spc="-25" dirty="0">
                <a:latin typeface="+mn-lt"/>
                <a:cs typeface="Times New Roman"/>
              </a:rPr>
              <a:t>is </a:t>
            </a:r>
            <a:r>
              <a:rPr sz="1800" spc="-10" dirty="0">
                <a:latin typeface="+mn-lt"/>
                <a:cs typeface="Times New Roman"/>
              </a:rPr>
              <a:t>showing.</a:t>
            </a:r>
            <a:endParaRPr sz="1800" dirty="0">
              <a:latin typeface="+mn-lt"/>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85801" y="218948"/>
            <a:ext cx="7848600" cy="443070"/>
          </a:xfrm>
          <a:prstGeom prst="rect">
            <a:avLst/>
          </a:prstGeom>
        </p:spPr>
        <p:txBody>
          <a:bodyPr vert="horz" wrap="square" lIns="0" tIns="12065" rIns="0" bIns="0" rtlCol="0">
            <a:spAutoFit/>
          </a:bodyPr>
          <a:lstStyle/>
          <a:p>
            <a:pPr marL="12700" algn="ctr">
              <a:lnSpc>
                <a:spcPct val="100000"/>
              </a:lnSpc>
              <a:spcBef>
                <a:spcPts val="95"/>
              </a:spcBef>
            </a:pPr>
            <a:r>
              <a:rPr sz="2800" dirty="0">
                <a:latin typeface="+mn-lt"/>
              </a:rPr>
              <a:t>Importing</a:t>
            </a:r>
            <a:r>
              <a:rPr sz="2800" spc="-65" dirty="0">
                <a:latin typeface="+mn-lt"/>
              </a:rPr>
              <a:t> </a:t>
            </a:r>
            <a:r>
              <a:rPr sz="2800" dirty="0">
                <a:latin typeface="+mn-lt"/>
              </a:rPr>
              <a:t>Student</a:t>
            </a:r>
            <a:r>
              <a:rPr sz="2800" spc="-80" dirty="0">
                <a:latin typeface="+mn-lt"/>
              </a:rPr>
              <a:t> </a:t>
            </a:r>
            <a:r>
              <a:rPr sz="2800" dirty="0">
                <a:latin typeface="+mn-lt"/>
              </a:rPr>
              <a:t>Data</a:t>
            </a:r>
            <a:r>
              <a:rPr sz="2800" spc="-70" dirty="0">
                <a:latin typeface="+mn-lt"/>
              </a:rPr>
              <a:t> </a:t>
            </a:r>
            <a:r>
              <a:rPr sz="2800" dirty="0">
                <a:latin typeface="+mn-lt"/>
              </a:rPr>
              <a:t>for</a:t>
            </a:r>
            <a:r>
              <a:rPr sz="2800" spc="-55" dirty="0">
                <a:latin typeface="+mn-lt"/>
              </a:rPr>
              <a:t> </a:t>
            </a:r>
            <a:r>
              <a:rPr lang="en-US" sz="2800" spc="-55" dirty="0">
                <a:latin typeface="+mn-lt"/>
              </a:rPr>
              <a:t>Initial </a:t>
            </a:r>
            <a:r>
              <a:rPr sz="2800" spc="-10" dirty="0">
                <a:latin typeface="+mn-lt"/>
              </a:rPr>
              <a:t>Timeline</a:t>
            </a:r>
            <a:r>
              <a:rPr lang="en-US" sz="2800" spc="-10" dirty="0">
                <a:latin typeface="+mn-lt"/>
              </a:rPr>
              <a:t> Follow-</a:t>
            </a:r>
            <a:r>
              <a:rPr lang="en-US" sz="2800" dirty="0">
                <a:latin typeface="+mn-lt"/>
              </a:rPr>
              <a:t>Up</a:t>
            </a:r>
            <a:r>
              <a:rPr lang="en-US" sz="2800" spc="-110" dirty="0">
                <a:latin typeface="+mn-lt"/>
              </a:rPr>
              <a:t> </a:t>
            </a:r>
            <a:endParaRPr sz="2800" dirty="0">
              <a:latin typeface="+mn-lt"/>
            </a:endParaRPr>
          </a:p>
        </p:txBody>
      </p:sp>
      <p:sp>
        <p:nvSpPr>
          <p:cNvPr id="5" name="object 5"/>
          <p:cNvSpPr txBox="1"/>
          <p:nvPr/>
        </p:nvSpPr>
        <p:spPr>
          <a:xfrm>
            <a:off x="324168" y="990600"/>
            <a:ext cx="8495663" cy="1982594"/>
          </a:xfrm>
          <a:prstGeom prst="rect">
            <a:avLst/>
          </a:prstGeom>
        </p:spPr>
        <p:txBody>
          <a:bodyPr vert="horz" wrap="square" lIns="0" tIns="12700" rIns="0" bIns="0" rtlCol="0">
            <a:spAutoFit/>
          </a:bodyPr>
          <a:lstStyle/>
          <a:p>
            <a:pPr marL="298450" indent="-285750">
              <a:lnSpc>
                <a:spcPct val="100000"/>
              </a:lnSpc>
              <a:spcBef>
                <a:spcPts val="5"/>
              </a:spcBef>
              <a:buSzPct val="59375"/>
              <a:buFont typeface="Arial" panose="020B0604020202020204" pitchFamily="34" charset="0"/>
              <a:buChar char="•"/>
              <a:tabLst>
                <a:tab pos="332105" algn="l"/>
                <a:tab pos="332740" algn="l"/>
              </a:tabLst>
            </a:pPr>
            <a:r>
              <a:rPr sz="1600" dirty="0">
                <a:solidFill>
                  <a:schemeClr val="tx1"/>
                </a:solidFill>
                <a:latin typeface="+mj-lt"/>
                <a:cs typeface="Times New Roman"/>
              </a:rPr>
              <a:t>The</a:t>
            </a:r>
            <a:r>
              <a:rPr sz="1600" spc="-20" dirty="0">
                <a:solidFill>
                  <a:schemeClr val="tx1"/>
                </a:solidFill>
                <a:latin typeface="+mj-lt"/>
                <a:cs typeface="Times New Roman"/>
              </a:rPr>
              <a:t> </a:t>
            </a:r>
            <a:r>
              <a:rPr sz="1600" dirty="0">
                <a:solidFill>
                  <a:schemeClr val="tx1"/>
                </a:solidFill>
                <a:latin typeface="+mj-lt"/>
                <a:cs typeface="Times New Roman"/>
              </a:rPr>
              <a:t>file</a:t>
            </a:r>
            <a:r>
              <a:rPr sz="1600" spc="-15" dirty="0">
                <a:solidFill>
                  <a:schemeClr val="tx1"/>
                </a:solidFill>
                <a:latin typeface="+mj-lt"/>
                <a:cs typeface="Times New Roman"/>
              </a:rPr>
              <a:t> </a:t>
            </a:r>
            <a:r>
              <a:rPr sz="1600" dirty="0">
                <a:solidFill>
                  <a:schemeClr val="tx1"/>
                </a:solidFill>
                <a:latin typeface="+mj-lt"/>
                <a:cs typeface="Times New Roman"/>
              </a:rPr>
              <a:t>can</a:t>
            </a:r>
            <a:r>
              <a:rPr sz="1600" spc="-10" dirty="0">
                <a:solidFill>
                  <a:schemeClr val="tx1"/>
                </a:solidFill>
                <a:latin typeface="+mj-lt"/>
                <a:cs typeface="Times New Roman"/>
              </a:rPr>
              <a:t> </a:t>
            </a:r>
            <a:r>
              <a:rPr sz="1600" dirty="0">
                <a:solidFill>
                  <a:schemeClr val="tx1"/>
                </a:solidFill>
                <a:latin typeface="+mj-lt"/>
                <a:cs typeface="Times New Roman"/>
              </a:rPr>
              <a:t>have</a:t>
            </a:r>
            <a:r>
              <a:rPr sz="1600" spc="-30" dirty="0">
                <a:solidFill>
                  <a:schemeClr val="tx1"/>
                </a:solidFill>
                <a:latin typeface="+mj-lt"/>
                <a:cs typeface="Times New Roman"/>
              </a:rPr>
              <a:t> </a:t>
            </a:r>
            <a:r>
              <a:rPr sz="1600" dirty="0">
                <a:solidFill>
                  <a:schemeClr val="tx1"/>
                </a:solidFill>
                <a:latin typeface="+mj-lt"/>
                <a:cs typeface="Times New Roman"/>
              </a:rPr>
              <a:t>an</a:t>
            </a:r>
            <a:r>
              <a:rPr sz="1600" spc="-10" dirty="0">
                <a:solidFill>
                  <a:schemeClr val="tx1"/>
                </a:solidFill>
                <a:latin typeface="+mj-lt"/>
                <a:cs typeface="Times New Roman"/>
              </a:rPr>
              <a:t> </a:t>
            </a:r>
            <a:r>
              <a:rPr sz="1600" dirty="0">
                <a:solidFill>
                  <a:schemeClr val="tx1"/>
                </a:solidFill>
                <a:latin typeface="+mj-lt"/>
                <a:cs typeface="Times New Roman"/>
              </a:rPr>
              <a:t>extension</a:t>
            </a:r>
            <a:r>
              <a:rPr sz="1600" spc="-10" dirty="0">
                <a:solidFill>
                  <a:schemeClr val="tx1"/>
                </a:solidFill>
                <a:latin typeface="+mj-lt"/>
                <a:cs typeface="Times New Roman"/>
              </a:rPr>
              <a:t> </a:t>
            </a:r>
            <a:r>
              <a:rPr sz="1600" dirty="0">
                <a:solidFill>
                  <a:schemeClr val="tx1"/>
                </a:solidFill>
                <a:latin typeface="+mj-lt"/>
                <a:cs typeface="Times New Roman"/>
              </a:rPr>
              <a:t>of</a:t>
            </a:r>
            <a:r>
              <a:rPr sz="1600" spc="-30" dirty="0">
                <a:solidFill>
                  <a:schemeClr val="tx1"/>
                </a:solidFill>
                <a:latin typeface="+mj-lt"/>
                <a:cs typeface="Times New Roman"/>
              </a:rPr>
              <a:t> </a:t>
            </a:r>
            <a:r>
              <a:rPr sz="1600" dirty="0">
                <a:solidFill>
                  <a:schemeClr val="tx1"/>
                </a:solidFill>
                <a:latin typeface="+mj-lt"/>
                <a:cs typeface="Times New Roman"/>
              </a:rPr>
              <a:t>.csv</a:t>
            </a:r>
            <a:r>
              <a:rPr sz="1600" spc="-15" dirty="0">
                <a:solidFill>
                  <a:schemeClr val="tx1"/>
                </a:solidFill>
                <a:latin typeface="+mj-lt"/>
                <a:cs typeface="Times New Roman"/>
              </a:rPr>
              <a:t> </a:t>
            </a:r>
            <a:r>
              <a:rPr sz="1600" dirty="0">
                <a:solidFill>
                  <a:schemeClr val="tx1"/>
                </a:solidFill>
                <a:latin typeface="+mj-lt"/>
                <a:cs typeface="Times New Roman"/>
              </a:rPr>
              <a:t>or</a:t>
            </a:r>
            <a:r>
              <a:rPr sz="1600" spc="-15" dirty="0">
                <a:solidFill>
                  <a:schemeClr val="tx1"/>
                </a:solidFill>
                <a:latin typeface="+mj-lt"/>
                <a:cs typeface="Times New Roman"/>
              </a:rPr>
              <a:t> </a:t>
            </a:r>
            <a:r>
              <a:rPr sz="1600" spc="-10" dirty="0">
                <a:solidFill>
                  <a:schemeClr val="tx1"/>
                </a:solidFill>
                <a:latin typeface="+mj-lt"/>
                <a:cs typeface="Times New Roman"/>
              </a:rPr>
              <a:t>.txt.</a:t>
            </a:r>
            <a:endParaRPr sz="1600" dirty="0">
              <a:solidFill>
                <a:schemeClr val="tx1"/>
              </a:solidFill>
              <a:latin typeface="+mj-lt"/>
              <a:cs typeface="Times New Roman"/>
            </a:endParaRPr>
          </a:p>
          <a:p>
            <a:pPr marL="298450" marR="299085" indent="-285750">
              <a:lnSpc>
                <a:spcPct val="100000"/>
              </a:lnSpc>
              <a:buSzPct val="59375"/>
              <a:buFont typeface="Arial" panose="020B0604020202020204" pitchFamily="34" charset="0"/>
              <a:buChar char="•"/>
              <a:tabLst>
                <a:tab pos="332105" algn="l"/>
                <a:tab pos="332740" algn="l"/>
              </a:tabLst>
            </a:pPr>
            <a:r>
              <a:rPr sz="1600" dirty="0">
                <a:solidFill>
                  <a:schemeClr val="tx1"/>
                </a:solidFill>
                <a:latin typeface="+mj-lt"/>
                <a:cs typeface="Times New Roman"/>
              </a:rPr>
              <a:t>Upon</a:t>
            </a:r>
            <a:r>
              <a:rPr sz="1600" spc="-40" dirty="0">
                <a:solidFill>
                  <a:schemeClr val="tx1"/>
                </a:solidFill>
                <a:latin typeface="+mj-lt"/>
                <a:cs typeface="Times New Roman"/>
              </a:rPr>
              <a:t> </a:t>
            </a:r>
            <a:r>
              <a:rPr sz="1600" dirty="0">
                <a:solidFill>
                  <a:schemeClr val="tx1"/>
                </a:solidFill>
                <a:latin typeface="+mj-lt"/>
                <a:cs typeface="Times New Roman"/>
              </a:rPr>
              <a:t>submitting</a:t>
            </a:r>
            <a:r>
              <a:rPr sz="1600" spc="15" dirty="0">
                <a:solidFill>
                  <a:schemeClr val="tx1"/>
                </a:solidFill>
                <a:latin typeface="+mj-lt"/>
                <a:cs typeface="Times New Roman"/>
              </a:rPr>
              <a:t> </a:t>
            </a:r>
            <a:r>
              <a:rPr sz="1600" dirty="0">
                <a:solidFill>
                  <a:schemeClr val="tx1"/>
                </a:solidFill>
                <a:latin typeface="+mj-lt"/>
                <a:cs typeface="Times New Roman"/>
              </a:rPr>
              <a:t>a</a:t>
            </a:r>
            <a:r>
              <a:rPr sz="1600" spc="-25" dirty="0">
                <a:solidFill>
                  <a:schemeClr val="tx1"/>
                </a:solidFill>
                <a:latin typeface="+mj-lt"/>
                <a:cs typeface="Times New Roman"/>
              </a:rPr>
              <a:t> </a:t>
            </a:r>
            <a:r>
              <a:rPr sz="1600" dirty="0">
                <a:solidFill>
                  <a:schemeClr val="tx1"/>
                </a:solidFill>
                <a:latin typeface="+mj-lt"/>
                <a:cs typeface="Times New Roman"/>
              </a:rPr>
              <a:t>file,</a:t>
            </a:r>
            <a:r>
              <a:rPr sz="1600" spc="-20" dirty="0">
                <a:solidFill>
                  <a:schemeClr val="tx1"/>
                </a:solidFill>
                <a:latin typeface="+mj-lt"/>
                <a:cs typeface="Times New Roman"/>
              </a:rPr>
              <a:t> </a:t>
            </a:r>
            <a:r>
              <a:rPr sz="1600" dirty="0">
                <a:solidFill>
                  <a:schemeClr val="tx1"/>
                </a:solidFill>
                <a:latin typeface="+mj-lt"/>
                <a:cs typeface="Times New Roman"/>
              </a:rPr>
              <a:t>the</a:t>
            </a:r>
            <a:r>
              <a:rPr sz="1600" spc="-25" dirty="0">
                <a:solidFill>
                  <a:schemeClr val="tx1"/>
                </a:solidFill>
                <a:latin typeface="+mj-lt"/>
                <a:cs typeface="Times New Roman"/>
              </a:rPr>
              <a:t> </a:t>
            </a:r>
            <a:r>
              <a:rPr sz="1600" dirty="0">
                <a:solidFill>
                  <a:schemeClr val="tx1"/>
                </a:solidFill>
                <a:latin typeface="+mj-lt"/>
                <a:cs typeface="Times New Roman"/>
              </a:rPr>
              <a:t>website</a:t>
            </a:r>
            <a:r>
              <a:rPr sz="1600" spc="-10" dirty="0">
                <a:solidFill>
                  <a:schemeClr val="tx1"/>
                </a:solidFill>
                <a:latin typeface="+mj-lt"/>
                <a:cs typeface="Times New Roman"/>
              </a:rPr>
              <a:t> </a:t>
            </a:r>
            <a:r>
              <a:rPr sz="1600" dirty="0">
                <a:solidFill>
                  <a:schemeClr val="tx1"/>
                </a:solidFill>
                <a:latin typeface="+mj-lt"/>
                <a:cs typeface="Times New Roman"/>
              </a:rPr>
              <a:t>will</a:t>
            </a:r>
            <a:r>
              <a:rPr sz="1600" spc="-25" dirty="0">
                <a:solidFill>
                  <a:schemeClr val="tx1"/>
                </a:solidFill>
                <a:latin typeface="+mj-lt"/>
                <a:cs typeface="Times New Roman"/>
              </a:rPr>
              <a:t> </a:t>
            </a:r>
            <a:r>
              <a:rPr sz="1600" dirty="0">
                <a:solidFill>
                  <a:schemeClr val="tx1"/>
                </a:solidFill>
                <a:latin typeface="+mj-lt"/>
                <a:cs typeface="Times New Roman"/>
              </a:rPr>
              <a:t>first</a:t>
            </a:r>
            <a:r>
              <a:rPr sz="1600" spc="-15" dirty="0">
                <a:solidFill>
                  <a:schemeClr val="tx1"/>
                </a:solidFill>
                <a:latin typeface="+mj-lt"/>
                <a:cs typeface="Times New Roman"/>
              </a:rPr>
              <a:t> </a:t>
            </a:r>
            <a:r>
              <a:rPr sz="1600" dirty="0">
                <a:solidFill>
                  <a:schemeClr val="tx1"/>
                </a:solidFill>
                <a:latin typeface="+mj-lt"/>
                <a:cs typeface="Times New Roman"/>
              </a:rPr>
              <a:t>validate</a:t>
            </a:r>
            <a:r>
              <a:rPr sz="1600" spc="-10" dirty="0">
                <a:solidFill>
                  <a:schemeClr val="tx1"/>
                </a:solidFill>
                <a:latin typeface="+mj-lt"/>
                <a:cs typeface="Times New Roman"/>
              </a:rPr>
              <a:t> </a:t>
            </a:r>
            <a:r>
              <a:rPr sz="1600" dirty="0">
                <a:solidFill>
                  <a:schemeClr val="tx1"/>
                </a:solidFill>
                <a:latin typeface="+mj-lt"/>
                <a:cs typeface="Times New Roman"/>
              </a:rPr>
              <a:t>and,</a:t>
            </a:r>
            <a:r>
              <a:rPr sz="1600" spc="-25" dirty="0">
                <a:solidFill>
                  <a:schemeClr val="tx1"/>
                </a:solidFill>
                <a:latin typeface="+mj-lt"/>
                <a:cs typeface="Times New Roman"/>
              </a:rPr>
              <a:t> </a:t>
            </a:r>
            <a:r>
              <a:rPr sz="1600" dirty="0">
                <a:solidFill>
                  <a:schemeClr val="tx1"/>
                </a:solidFill>
                <a:latin typeface="+mj-lt"/>
                <a:cs typeface="Times New Roman"/>
              </a:rPr>
              <a:t>if</a:t>
            </a:r>
            <a:r>
              <a:rPr sz="1600" spc="-35" dirty="0">
                <a:solidFill>
                  <a:schemeClr val="tx1"/>
                </a:solidFill>
                <a:latin typeface="+mj-lt"/>
                <a:cs typeface="Times New Roman"/>
              </a:rPr>
              <a:t> </a:t>
            </a:r>
            <a:r>
              <a:rPr sz="1600" dirty="0">
                <a:solidFill>
                  <a:schemeClr val="tx1"/>
                </a:solidFill>
                <a:latin typeface="+mj-lt"/>
                <a:cs typeface="Times New Roman"/>
              </a:rPr>
              <a:t>valid,</a:t>
            </a:r>
            <a:r>
              <a:rPr sz="1600" spc="-15" dirty="0">
                <a:solidFill>
                  <a:schemeClr val="tx1"/>
                </a:solidFill>
                <a:latin typeface="+mj-lt"/>
                <a:cs typeface="Times New Roman"/>
              </a:rPr>
              <a:t> </a:t>
            </a:r>
            <a:r>
              <a:rPr sz="1600" dirty="0">
                <a:solidFill>
                  <a:schemeClr val="tx1"/>
                </a:solidFill>
                <a:latin typeface="+mj-lt"/>
                <a:cs typeface="Times New Roman"/>
              </a:rPr>
              <a:t>will</a:t>
            </a:r>
            <a:r>
              <a:rPr sz="1600" spc="-15" dirty="0">
                <a:solidFill>
                  <a:schemeClr val="tx1"/>
                </a:solidFill>
                <a:latin typeface="+mj-lt"/>
                <a:cs typeface="Times New Roman"/>
              </a:rPr>
              <a:t> </a:t>
            </a:r>
            <a:r>
              <a:rPr sz="1600" dirty="0">
                <a:solidFill>
                  <a:schemeClr val="tx1"/>
                </a:solidFill>
                <a:latin typeface="+mj-lt"/>
                <a:cs typeface="Times New Roman"/>
              </a:rPr>
              <a:t>then</a:t>
            </a:r>
            <a:r>
              <a:rPr sz="1600" spc="-30" dirty="0">
                <a:solidFill>
                  <a:schemeClr val="tx1"/>
                </a:solidFill>
                <a:latin typeface="+mj-lt"/>
                <a:cs typeface="Times New Roman"/>
              </a:rPr>
              <a:t> </a:t>
            </a:r>
            <a:r>
              <a:rPr sz="1600" dirty="0">
                <a:solidFill>
                  <a:schemeClr val="tx1"/>
                </a:solidFill>
                <a:latin typeface="+mj-lt"/>
                <a:cs typeface="Times New Roman"/>
              </a:rPr>
              <a:t>prompt</a:t>
            </a:r>
            <a:r>
              <a:rPr sz="1600" spc="5" dirty="0">
                <a:solidFill>
                  <a:schemeClr val="tx1"/>
                </a:solidFill>
                <a:latin typeface="+mj-lt"/>
                <a:cs typeface="Times New Roman"/>
              </a:rPr>
              <a:t> </a:t>
            </a:r>
            <a:r>
              <a:rPr sz="1600" dirty="0">
                <a:solidFill>
                  <a:schemeClr val="tx1"/>
                </a:solidFill>
                <a:latin typeface="+mj-lt"/>
                <a:cs typeface="Times New Roman"/>
              </a:rPr>
              <a:t>the</a:t>
            </a:r>
            <a:r>
              <a:rPr sz="1600" spc="-25" dirty="0">
                <a:solidFill>
                  <a:schemeClr val="tx1"/>
                </a:solidFill>
                <a:latin typeface="+mj-lt"/>
                <a:cs typeface="Times New Roman"/>
              </a:rPr>
              <a:t> </a:t>
            </a:r>
            <a:r>
              <a:rPr sz="1600" dirty="0">
                <a:solidFill>
                  <a:schemeClr val="tx1"/>
                </a:solidFill>
                <a:latin typeface="+mj-lt"/>
                <a:cs typeface="Times New Roman"/>
              </a:rPr>
              <a:t>user</a:t>
            </a:r>
            <a:r>
              <a:rPr sz="1600" spc="-25" dirty="0">
                <a:solidFill>
                  <a:schemeClr val="tx1"/>
                </a:solidFill>
                <a:latin typeface="+mj-lt"/>
                <a:cs typeface="Times New Roman"/>
              </a:rPr>
              <a:t> to </a:t>
            </a:r>
            <a:r>
              <a:rPr sz="1600" dirty="0">
                <a:solidFill>
                  <a:schemeClr val="tx1"/>
                </a:solidFill>
                <a:latin typeface="+mj-lt"/>
                <a:cs typeface="Times New Roman"/>
              </a:rPr>
              <a:t>commit</a:t>
            </a:r>
            <a:r>
              <a:rPr sz="1600" spc="10" dirty="0">
                <a:solidFill>
                  <a:schemeClr val="tx1"/>
                </a:solidFill>
                <a:latin typeface="+mj-lt"/>
                <a:cs typeface="Times New Roman"/>
              </a:rPr>
              <a:t> </a:t>
            </a:r>
            <a:r>
              <a:rPr sz="1600" dirty="0">
                <a:solidFill>
                  <a:schemeClr val="tx1"/>
                </a:solidFill>
                <a:latin typeface="+mj-lt"/>
                <a:cs typeface="Times New Roman"/>
              </a:rPr>
              <a:t>the</a:t>
            </a:r>
            <a:r>
              <a:rPr sz="1600" spc="-40" dirty="0">
                <a:solidFill>
                  <a:schemeClr val="tx1"/>
                </a:solidFill>
                <a:latin typeface="+mj-lt"/>
                <a:cs typeface="Times New Roman"/>
              </a:rPr>
              <a:t> </a:t>
            </a:r>
            <a:r>
              <a:rPr sz="1600" spc="-10" dirty="0">
                <a:solidFill>
                  <a:schemeClr val="tx1"/>
                </a:solidFill>
                <a:latin typeface="+mj-lt"/>
                <a:cs typeface="Times New Roman"/>
              </a:rPr>
              <a:t>data.</a:t>
            </a:r>
            <a:endParaRPr sz="1600" dirty="0">
              <a:solidFill>
                <a:schemeClr val="tx1"/>
              </a:solidFill>
              <a:latin typeface="+mj-lt"/>
              <a:cs typeface="Times New Roman"/>
            </a:endParaRPr>
          </a:p>
          <a:p>
            <a:pPr marL="298450" indent="-285750">
              <a:lnSpc>
                <a:spcPct val="100000"/>
              </a:lnSpc>
              <a:buSzPct val="59375"/>
              <a:buFont typeface="Arial" panose="020B0604020202020204" pitchFamily="34" charset="0"/>
              <a:buChar char="•"/>
              <a:tabLst>
                <a:tab pos="332105" algn="l"/>
                <a:tab pos="332740" algn="l"/>
              </a:tabLst>
            </a:pPr>
            <a:r>
              <a:rPr sz="1600" dirty="0">
                <a:solidFill>
                  <a:srgbClr val="FF0000"/>
                </a:solidFill>
                <a:latin typeface="+mj-lt"/>
                <a:cs typeface="Times New Roman"/>
              </a:rPr>
              <a:t>Data</a:t>
            </a:r>
            <a:r>
              <a:rPr sz="1600" spc="-35" dirty="0">
                <a:solidFill>
                  <a:srgbClr val="FF0000"/>
                </a:solidFill>
                <a:latin typeface="+mj-lt"/>
                <a:cs typeface="Times New Roman"/>
              </a:rPr>
              <a:t> </a:t>
            </a:r>
            <a:r>
              <a:rPr sz="1600" dirty="0">
                <a:solidFill>
                  <a:srgbClr val="FF0000"/>
                </a:solidFill>
                <a:latin typeface="+mj-lt"/>
                <a:cs typeface="Times New Roman"/>
              </a:rPr>
              <a:t>rows</a:t>
            </a:r>
            <a:r>
              <a:rPr sz="1600" spc="-30" dirty="0">
                <a:solidFill>
                  <a:srgbClr val="FF0000"/>
                </a:solidFill>
                <a:latin typeface="+mj-lt"/>
                <a:cs typeface="Times New Roman"/>
              </a:rPr>
              <a:t> </a:t>
            </a:r>
            <a:r>
              <a:rPr sz="1600" dirty="0">
                <a:solidFill>
                  <a:srgbClr val="FF0000"/>
                </a:solidFill>
                <a:latin typeface="+mj-lt"/>
                <a:cs typeface="Times New Roman"/>
              </a:rPr>
              <a:t>should</a:t>
            </a:r>
            <a:r>
              <a:rPr sz="1600" spc="-40" dirty="0">
                <a:solidFill>
                  <a:srgbClr val="FF0000"/>
                </a:solidFill>
                <a:latin typeface="+mj-lt"/>
                <a:cs typeface="Times New Roman"/>
              </a:rPr>
              <a:t> </a:t>
            </a:r>
            <a:r>
              <a:rPr sz="1600" dirty="0">
                <a:solidFill>
                  <a:srgbClr val="FF0000"/>
                </a:solidFill>
                <a:latin typeface="+mj-lt"/>
                <a:cs typeface="Times New Roman"/>
              </a:rPr>
              <a:t>contain</a:t>
            </a:r>
            <a:r>
              <a:rPr sz="1600" spc="-30" dirty="0">
                <a:solidFill>
                  <a:srgbClr val="FF0000"/>
                </a:solidFill>
                <a:latin typeface="+mj-lt"/>
                <a:cs typeface="Times New Roman"/>
              </a:rPr>
              <a:t> </a:t>
            </a:r>
            <a:r>
              <a:rPr sz="1600" dirty="0">
                <a:solidFill>
                  <a:srgbClr val="FF0000"/>
                </a:solidFill>
                <a:latin typeface="+mj-lt"/>
                <a:cs typeface="Times New Roman"/>
              </a:rPr>
              <a:t>only</a:t>
            </a:r>
            <a:r>
              <a:rPr sz="1600" spc="-40" dirty="0">
                <a:solidFill>
                  <a:srgbClr val="FF0000"/>
                </a:solidFill>
                <a:latin typeface="+mj-lt"/>
                <a:cs typeface="Times New Roman"/>
              </a:rPr>
              <a:t> </a:t>
            </a:r>
            <a:r>
              <a:rPr sz="1600" dirty="0">
                <a:solidFill>
                  <a:srgbClr val="FF0000"/>
                </a:solidFill>
                <a:latin typeface="+mj-lt"/>
                <a:cs typeface="Times New Roman"/>
              </a:rPr>
              <a:t>information intended</a:t>
            </a:r>
            <a:r>
              <a:rPr sz="1600" spc="-30" dirty="0">
                <a:solidFill>
                  <a:srgbClr val="FF0000"/>
                </a:solidFill>
                <a:latin typeface="+mj-lt"/>
                <a:cs typeface="Times New Roman"/>
              </a:rPr>
              <a:t> </a:t>
            </a:r>
            <a:r>
              <a:rPr sz="1600" dirty="0">
                <a:solidFill>
                  <a:srgbClr val="FF0000"/>
                </a:solidFill>
                <a:latin typeface="+mj-lt"/>
                <a:cs typeface="Times New Roman"/>
              </a:rPr>
              <a:t>for</a:t>
            </a:r>
            <a:r>
              <a:rPr sz="1600" spc="-30" dirty="0">
                <a:solidFill>
                  <a:srgbClr val="FF0000"/>
                </a:solidFill>
                <a:latin typeface="+mj-lt"/>
                <a:cs typeface="Times New Roman"/>
              </a:rPr>
              <a:t> </a:t>
            </a:r>
            <a:r>
              <a:rPr sz="1600" dirty="0">
                <a:solidFill>
                  <a:srgbClr val="FF0000"/>
                </a:solidFill>
                <a:latin typeface="+mj-lt"/>
                <a:cs typeface="Times New Roman"/>
              </a:rPr>
              <a:t>Initial</a:t>
            </a:r>
            <a:r>
              <a:rPr sz="1600" spc="-15" dirty="0">
                <a:solidFill>
                  <a:srgbClr val="FF0000"/>
                </a:solidFill>
                <a:latin typeface="+mj-lt"/>
                <a:cs typeface="Times New Roman"/>
              </a:rPr>
              <a:t> </a:t>
            </a:r>
            <a:r>
              <a:rPr sz="1600" dirty="0">
                <a:solidFill>
                  <a:srgbClr val="FF0000"/>
                </a:solidFill>
                <a:latin typeface="+mj-lt"/>
                <a:cs typeface="Times New Roman"/>
              </a:rPr>
              <a:t>Evaluation</a:t>
            </a:r>
            <a:r>
              <a:rPr sz="1600" spc="-30" dirty="0">
                <a:solidFill>
                  <a:srgbClr val="FF0000"/>
                </a:solidFill>
                <a:latin typeface="+mj-lt"/>
                <a:cs typeface="Times New Roman"/>
              </a:rPr>
              <a:t> </a:t>
            </a:r>
            <a:r>
              <a:rPr sz="1600" spc="-10" dirty="0">
                <a:solidFill>
                  <a:srgbClr val="FF0000"/>
                </a:solidFill>
                <a:latin typeface="+mj-lt"/>
                <a:cs typeface="Times New Roman"/>
              </a:rPr>
              <a:t>Reviews.</a:t>
            </a:r>
            <a:endParaRPr lang="en-US" sz="1600" dirty="0">
              <a:solidFill>
                <a:srgbClr val="FF0000"/>
              </a:solidFill>
              <a:latin typeface="+mj-lt"/>
              <a:cs typeface="Times New Roman"/>
            </a:endParaRPr>
          </a:p>
          <a:p>
            <a:pPr marL="298450" indent="-285750">
              <a:lnSpc>
                <a:spcPct val="100000"/>
              </a:lnSpc>
              <a:buSzPct val="59375"/>
              <a:buFont typeface="Arial" panose="020B0604020202020204" pitchFamily="34" charset="0"/>
              <a:buChar char="•"/>
              <a:tabLst>
                <a:tab pos="332105" algn="l"/>
                <a:tab pos="332740" algn="l"/>
              </a:tabLst>
            </a:pPr>
            <a:r>
              <a:rPr sz="1600" dirty="0">
                <a:solidFill>
                  <a:schemeClr val="tx1"/>
                </a:solidFill>
                <a:latin typeface="+mj-lt"/>
                <a:cs typeface="Times New Roman"/>
              </a:rPr>
              <a:t>If</a:t>
            </a:r>
            <a:r>
              <a:rPr sz="1600" spc="-15" dirty="0">
                <a:solidFill>
                  <a:schemeClr val="tx1"/>
                </a:solidFill>
                <a:latin typeface="+mj-lt"/>
                <a:cs typeface="Times New Roman"/>
              </a:rPr>
              <a:t> </a:t>
            </a:r>
            <a:r>
              <a:rPr sz="1600" dirty="0">
                <a:solidFill>
                  <a:schemeClr val="tx1"/>
                </a:solidFill>
                <a:latin typeface="+mj-lt"/>
                <a:cs typeface="Times New Roman"/>
              </a:rPr>
              <a:t>'Is</a:t>
            </a:r>
            <a:r>
              <a:rPr sz="1600" spc="-15" dirty="0">
                <a:solidFill>
                  <a:schemeClr val="tx1"/>
                </a:solidFill>
                <a:latin typeface="+mj-lt"/>
                <a:cs typeface="Times New Roman"/>
              </a:rPr>
              <a:t> </a:t>
            </a:r>
            <a:r>
              <a:rPr sz="1600" dirty="0">
                <a:solidFill>
                  <a:schemeClr val="tx1"/>
                </a:solidFill>
                <a:latin typeface="+mj-lt"/>
                <a:cs typeface="Times New Roman"/>
              </a:rPr>
              <a:t>Eligible'</a:t>
            </a:r>
            <a:r>
              <a:rPr sz="1600" spc="-5" dirty="0">
                <a:solidFill>
                  <a:schemeClr val="tx1"/>
                </a:solidFill>
                <a:latin typeface="+mj-lt"/>
                <a:cs typeface="Times New Roman"/>
              </a:rPr>
              <a:t> </a:t>
            </a:r>
            <a:r>
              <a:rPr sz="1600" dirty="0">
                <a:solidFill>
                  <a:schemeClr val="tx1"/>
                </a:solidFill>
                <a:latin typeface="+mj-lt"/>
                <a:cs typeface="Times New Roman"/>
              </a:rPr>
              <a:t>is</a:t>
            </a:r>
            <a:r>
              <a:rPr sz="1600" spc="-20" dirty="0">
                <a:solidFill>
                  <a:schemeClr val="tx1"/>
                </a:solidFill>
                <a:latin typeface="+mj-lt"/>
                <a:cs typeface="Times New Roman"/>
              </a:rPr>
              <a:t> </a:t>
            </a:r>
            <a:r>
              <a:rPr sz="1600" dirty="0">
                <a:solidFill>
                  <a:schemeClr val="tx1"/>
                </a:solidFill>
                <a:latin typeface="+mj-lt"/>
                <a:cs typeface="Times New Roman"/>
              </a:rPr>
              <a:t>'N'</a:t>
            </a:r>
            <a:r>
              <a:rPr sz="1600" spc="-30" dirty="0">
                <a:solidFill>
                  <a:schemeClr val="tx1"/>
                </a:solidFill>
                <a:latin typeface="+mj-lt"/>
                <a:cs typeface="Times New Roman"/>
              </a:rPr>
              <a:t> </a:t>
            </a:r>
            <a:r>
              <a:rPr sz="1600" dirty="0">
                <a:solidFill>
                  <a:schemeClr val="tx1"/>
                </a:solidFill>
                <a:latin typeface="+mj-lt"/>
                <a:cs typeface="Times New Roman"/>
              </a:rPr>
              <a:t>the</a:t>
            </a:r>
            <a:r>
              <a:rPr sz="1600" spc="-20" dirty="0">
                <a:solidFill>
                  <a:schemeClr val="tx1"/>
                </a:solidFill>
                <a:latin typeface="+mj-lt"/>
                <a:cs typeface="Times New Roman"/>
              </a:rPr>
              <a:t> </a:t>
            </a:r>
            <a:r>
              <a:rPr lang="en-US" sz="1600" dirty="0">
                <a:solidFill>
                  <a:schemeClr val="tx1"/>
                </a:solidFill>
                <a:latin typeface="+mj-lt"/>
                <a:cs typeface="Times New Roman"/>
              </a:rPr>
              <a:t>remaining</a:t>
            </a:r>
            <a:r>
              <a:rPr sz="1600" spc="-30" dirty="0">
                <a:solidFill>
                  <a:schemeClr val="tx1"/>
                </a:solidFill>
                <a:latin typeface="+mj-lt"/>
                <a:cs typeface="Times New Roman"/>
              </a:rPr>
              <a:t> </a:t>
            </a:r>
            <a:r>
              <a:rPr sz="1600" dirty="0">
                <a:solidFill>
                  <a:schemeClr val="tx1"/>
                </a:solidFill>
                <a:latin typeface="+mj-lt"/>
                <a:cs typeface="Times New Roman"/>
              </a:rPr>
              <a:t>fields</a:t>
            </a:r>
            <a:r>
              <a:rPr sz="1600" spc="-15" dirty="0">
                <a:solidFill>
                  <a:schemeClr val="tx1"/>
                </a:solidFill>
                <a:latin typeface="+mj-lt"/>
                <a:cs typeface="Times New Roman"/>
              </a:rPr>
              <a:t> </a:t>
            </a:r>
            <a:r>
              <a:rPr sz="1600" dirty="0">
                <a:solidFill>
                  <a:schemeClr val="tx1"/>
                </a:solidFill>
                <a:latin typeface="+mj-lt"/>
                <a:cs typeface="Times New Roman"/>
              </a:rPr>
              <a:t>are</a:t>
            </a:r>
            <a:r>
              <a:rPr sz="1600" spc="-10" dirty="0">
                <a:solidFill>
                  <a:schemeClr val="tx1"/>
                </a:solidFill>
                <a:latin typeface="+mj-lt"/>
                <a:cs typeface="Times New Roman"/>
              </a:rPr>
              <a:t> </a:t>
            </a:r>
            <a:r>
              <a:rPr sz="1600" dirty="0">
                <a:solidFill>
                  <a:schemeClr val="tx1"/>
                </a:solidFill>
                <a:latin typeface="+mj-lt"/>
                <a:cs typeface="Times New Roman"/>
              </a:rPr>
              <a:t>not</a:t>
            </a:r>
            <a:r>
              <a:rPr sz="1600" spc="-30" dirty="0">
                <a:solidFill>
                  <a:schemeClr val="tx1"/>
                </a:solidFill>
                <a:latin typeface="+mj-lt"/>
                <a:cs typeface="Times New Roman"/>
              </a:rPr>
              <a:t> </a:t>
            </a:r>
            <a:r>
              <a:rPr sz="1600" spc="-10" dirty="0">
                <a:solidFill>
                  <a:schemeClr val="tx1"/>
                </a:solidFill>
                <a:latin typeface="+mj-lt"/>
                <a:cs typeface="Times New Roman"/>
              </a:rPr>
              <a:t>required</a:t>
            </a:r>
            <a:endParaRPr sz="1600" dirty="0">
              <a:solidFill>
                <a:schemeClr val="tx1"/>
              </a:solidFill>
              <a:latin typeface="+mj-lt"/>
              <a:cs typeface="Times New Roman"/>
            </a:endParaRPr>
          </a:p>
          <a:p>
            <a:pPr marL="298450" indent="-285750">
              <a:lnSpc>
                <a:spcPct val="100000"/>
              </a:lnSpc>
              <a:buSzPct val="59375"/>
              <a:buFont typeface="Arial" panose="020B0604020202020204" pitchFamily="34" charset="0"/>
              <a:buChar char="•"/>
              <a:tabLst>
                <a:tab pos="332105" algn="l"/>
                <a:tab pos="332740" algn="l"/>
              </a:tabLst>
            </a:pPr>
            <a:r>
              <a:rPr sz="1600" dirty="0">
                <a:solidFill>
                  <a:schemeClr val="tx1"/>
                </a:solidFill>
                <a:latin typeface="+mj-lt"/>
                <a:cs typeface="Times New Roman"/>
              </a:rPr>
              <a:t>'Reason</a:t>
            </a:r>
            <a:r>
              <a:rPr sz="1600" spc="-40" dirty="0">
                <a:solidFill>
                  <a:schemeClr val="tx1"/>
                </a:solidFill>
                <a:latin typeface="+mj-lt"/>
                <a:cs typeface="Times New Roman"/>
              </a:rPr>
              <a:t> </a:t>
            </a:r>
            <a:r>
              <a:rPr sz="1600" dirty="0">
                <a:solidFill>
                  <a:schemeClr val="tx1"/>
                </a:solidFill>
                <a:latin typeface="+mj-lt"/>
                <a:cs typeface="Times New Roman"/>
              </a:rPr>
              <a:t>60</a:t>
            </a:r>
            <a:r>
              <a:rPr sz="1600" spc="-35" dirty="0">
                <a:solidFill>
                  <a:schemeClr val="tx1"/>
                </a:solidFill>
                <a:latin typeface="+mj-lt"/>
                <a:cs typeface="Times New Roman"/>
              </a:rPr>
              <a:t> </a:t>
            </a:r>
            <a:r>
              <a:rPr sz="1600" dirty="0">
                <a:solidFill>
                  <a:schemeClr val="tx1"/>
                </a:solidFill>
                <a:latin typeface="+mj-lt"/>
                <a:cs typeface="Times New Roman"/>
              </a:rPr>
              <a:t>Days'</a:t>
            </a:r>
            <a:r>
              <a:rPr sz="1600" spc="-30" dirty="0">
                <a:solidFill>
                  <a:schemeClr val="tx1"/>
                </a:solidFill>
                <a:latin typeface="+mj-lt"/>
                <a:cs typeface="Times New Roman"/>
              </a:rPr>
              <a:t> </a:t>
            </a:r>
            <a:r>
              <a:rPr sz="1600" dirty="0">
                <a:solidFill>
                  <a:schemeClr val="tx1"/>
                </a:solidFill>
                <a:latin typeface="+mj-lt"/>
                <a:cs typeface="Times New Roman"/>
              </a:rPr>
              <a:t>column</a:t>
            </a:r>
            <a:r>
              <a:rPr sz="1600" spc="-5" dirty="0">
                <a:solidFill>
                  <a:schemeClr val="tx1"/>
                </a:solidFill>
                <a:latin typeface="+mj-lt"/>
                <a:cs typeface="Times New Roman"/>
              </a:rPr>
              <a:t> </a:t>
            </a:r>
            <a:r>
              <a:rPr sz="1600" dirty="0">
                <a:solidFill>
                  <a:schemeClr val="tx1"/>
                </a:solidFill>
                <a:latin typeface="+mj-lt"/>
                <a:cs typeface="Times New Roman"/>
              </a:rPr>
              <a:t>is</a:t>
            </a:r>
            <a:r>
              <a:rPr sz="1600" spc="-30" dirty="0">
                <a:solidFill>
                  <a:schemeClr val="tx1"/>
                </a:solidFill>
                <a:latin typeface="+mj-lt"/>
                <a:cs typeface="Times New Roman"/>
              </a:rPr>
              <a:t> </a:t>
            </a:r>
            <a:r>
              <a:rPr sz="1600" dirty="0">
                <a:solidFill>
                  <a:schemeClr val="tx1"/>
                </a:solidFill>
                <a:latin typeface="+mj-lt"/>
                <a:cs typeface="Times New Roman"/>
              </a:rPr>
              <a:t>only</a:t>
            </a:r>
            <a:r>
              <a:rPr sz="1600" spc="-35" dirty="0">
                <a:solidFill>
                  <a:schemeClr val="tx1"/>
                </a:solidFill>
                <a:latin typeface="+mj-lt"/>
                <a:cs typeface="Times New Roman"/>
              </a:rPr>
              <a:t> </a:t>
            </a:r>
            <a:r>
              <a:rPr sz="1600" dirty="0">
                <a:solidFill>
                  <a:schemeClr val="tx1"/>
                </a:solidFill>
                <a:latin typeface="+mj-lt"/>
                <a:cs typeface="Times New Roman"/>
              </a:rPr>
              <a:t>required</a:t>
            </a:r>
            <a:r>
              <a:rPr sz="1600" spc="-15" dirty="0">
                <a:solidFill>
                  <a:schemeClr val="tx1"/>
                </a:solidFill>
                <a:latin typeface="+mj-lt"/>
                <a:cs typeface="Times New Roman"/>
              </a:rPr>
              <a:t> </a:t>
            </a:r>
            <a:r>
              <a:rPr sz="1600" dirty="0">
                <a:solidFill>
                  <a:schemeClr val="tx1"/>
                </a:solidFill>
                <a:latin typeface="+mj-lt"/>
                <a:cs typeface="Times New Roman"/>
              </a:rPr>
              <a:t>if</a:t>
            </a:r>
            <a:r>
              <a:rPr sz="1600" spc="-20" dirty="0">
                <a:solidFill>
                  <a:schemeClr val="tx1"/>
                </a:solidFill>
                <a:latin typeface="+mj-lt"/>
                <a:cs typeface="Times New Roman"/>
              </a:rPr>
              <a:t> </a:t>
            </a:r>
            <a:r>
              <a:rPr sz="1600" dirty="0">
                <a:solidFill>
                  <a:schemeClr val="tx1"/>
                </a:solidFill>
                <a:latin typeface="+mj-lt"/>
                <a:cs typeface="Times New Roman"/>
              </a:rPr>
              <a:t>student</a:t>
            </a:r>
            <a:r>
              <a:rPr sz="1600" spc="-35" dirty="0">
                <a:solidFill>
                  <a:schemeClr val="tx1"/>
                </a:solidFill>
                <a:latin typeface="+mj-lt"/>
                <a:cs typeface="Times New Roman"/>
              </a:rPr>
              <a:t> </a:t>
            </a:r>
            <a:r>
              <a:rPr sz="1600" dirty="0">
                <a:solidFill>
                  <a:schemeClr val="tx1"/>
                </a:solidFill>
                <a:latin typeface="+mj-lt"/>
                <a:cs typeface="Times New Roman"/>
              </a:rPr>
              <a:t>eligibility</a:t>
            </a:r>
            <a:r>
              <a:rPr sz="1600" spc="-5" dirty="0">
                <a:solidFill>
                  <a:schemeClr val="tx1"/>
                </a:solidFill>
                <a:latin typeface="+mj-lt"/>
                <a:cs typeface="Times New Roman"/>
              </a:rPr>
              <a:t> </a:t>
            </a:r>
            <a:r>
              <a:rPr sz="1600" dirty="0">
                <a:solidFill>
                  <a:schemeClr val="tx1"/>
                </a:solidFill>
                <a:latin typeface="+mj-lt"/>
                <a:cs typeface="Times New Roman"/>
              </a:rPr>
              <a:t>was</a:t>
            </a:r>
            <a:r>
              <a:rPr sz="1600" spc="-40" dirty="0">
                <a:solidFill>
                  <a:schemeClr val="tx1"/>
                </a:solidFill>
                <a:latin typeface="+mj-lt"/>
                <a:cs typeface="Times New Roman"/>
              </a:rPr>
              <a:t> </a:t>
            </a:r>
            <a:r>
              <a:rPr sz="1600" dirty="0">
                <a:solidFill>
                  <a:schemeClr val="tx1"/>
                </a:solidFill>
                <a:latin typeface="+mj-lt"/>
                <a:cs typeface="Times New Roman"/>
              </a:rPr>
              <a:t>not</a:t>
            </a:r>
            <a:r>
              <a:rPr sz="1600" spc="-30" dirty="0">
                <a:solidFill>
                  <a:schemeClr val="tx1"/>
                </a:solidFill>
                <a:latin typeface="+mj-lt"/>
                <a:cs typeface="Times New Roman"/>
              </a:rPr>
              <a:t> </a:t>
            </a:r>
            <a:r>
              <a:rPr sz="1600" dirty="0">
                <a:solidFill>
                  <a:schemeClr val="tx1"/>
                </a:solidFill>
                <a:latin typeface="+mj-lt"/>
                <a:cs typeface="Times New Roman"/>
              </a:rPr>
              <a:t>determined</a:t>
            </a:r>
            <a:r>
              <a:rPr sz="1600" spc="15" dirty="0">
                <a:solidFill>
                  <a:schemeClr val="tx1"/>
                </a:solidFill>
                <a:latin typeface="+mj-lt"/>
                <a:cs typeface="Times New Roman"/>
              </a:rPr>
              <a:t> </a:t>
            </a:r>
            <a:r>
              <a:rPr sz="1600" dirty="0">
                <a:solidFill>
                  <a:schemeClr val="tx1"/>
                </a:solidFill>
                <a:latin typeface="+mj-lt"/>
                <a:cs typeface="Times New Roman"/>
              </a:rPr>
              <a:t>within</a:t>
            </a:r>
            <a:r>
              <a:rPr sz="1600" spc="-25" dirty="0">
                <a:solidFill>
                  <a:schemeClr val="tx1"/>
                </a:solidFill>
                <a:latin typeface="+mj-lt"/>
                <a:cs typeface="Times New Roman"/>
              </a:rPr>
              <a:t> </a:t>
            </a:r>
            <a:r>
              <a:rPr sz="1600" dirty="0">
                <a:solidFill>
                  <a:schemeClr val="tx1"/>
                </a:solidFill>
                <a:latin typeface="+mj-lt"/>
                <a:cs typeface="Times New Roman"/>
              </a:rPr>
              <a:t>60</a:t>
            </a:r>
            <a:r>
              <a:rPr sz="1600" spc="-35" dirty="0">
                <a:solidFill>
                  <a:schemeClr val="tx1"/>
                </a:solidFill>
                <a:latin typeface="+mj-lt"/>
                <a:cs typeface="Times New Roman"/>
              </a:rPr>
              <a:t> </a:t>
            </a:r>
            <a:r>
              <a:rPr sz="1600" spc="-10" dirty="0">
                <a:solidFill>
                  <a:schemeClr val="tx1"/>
                </a:solidFill>
                <a:latin typeface="+mj-lt"/>
                <a:cs typeface="Times New Roman"/>
              </a:rPr>
              <a:t>days.</a:t>
            </a:r>
            <a:endParaRPr sz="1600" dirty="0">
              <a:solidFill>
                <a:schemeClr val="tx1"/>
              </a:solidFill>
              <a:latin typeface="+mj-lt"/>
              <a:cs typeface="Times New Roman"/>
            </a:endParaRPr>
          </a:p>
          <a:p>
            <a:pPr marL="298450" marR="20320" lvl="3" indent="-285750">
              <a:buSzPct val="59375"/>
              <a:buFont typeface="Arial" panose="020B0604020202020204" pitchFamily="34" charset="0"/>
              <a:buChar char="•"/>
              <a:tabLst>
                <a:tab pos="332105" algn="l"/>
                <a:tab pos="332740" algn="l"/>
              </a:tabLst>
            </a:pPr>
            <a:r>
              <a:rPr lang="en-US" sz="1600" dirty="0">
                <a:solidFill>
                  <a:schemeClr val="tx1"/>
                </a:solidFill>
                <a:latin typeface="+mj-lt"/>
                <a:cs typeface="Times New Roman"/>
              </a:rPr>
              <a:t>When</a:t>
            </a:r>
            <a:r>
              <a:rPr lang="en-US" sz="1600" spc="-5" dirty="0">
                <a:solidFill>
                  <a:schemeClr val="tx1"/>
                </a:solidFill>
                <a:latin typeface="+mj-lt"/>
                <a:cs typeface="Times New Roman"/>
              </a:rPr>
              <a:t> </a:t>
            </a:r>
            <a:r>
              <a:rPr lang="en-US" sz="1600" dirty="0">
                <a:solidFill>
                  <a:schemeClr val="tx1"/>
                </a:solidFill>
                <a:latin typeface="+mj-lt"/>
                <a:cs typeface="Times New Roman"/>
              </a:rPr>
              <a:t>you</a:t>
            </a:r>
            <a:r>
              <a:rPr lang="en-US" sz="1600" spc="-25" dirty="0">
                <a:solidFill>
                  <a:schemeClr val="tx1"/>
                </a:solidFill>
                <a:latin typeface="+mj-lt"/>
                <a:cs typeface="Times New Roman"/>
              </a:rPr>
              <a:t> </a:t>
            </a:r>
            <a:r>
              <a:rPr lang="en-US" sz="1600" dirty="0">
                <a:solidFill>
                  <a:schemeClr val="tx1"/>
                </a:solidFill>
                <a:latin typeface="+mj-lt"/>
                <a:cs typeface="Times New Roman"/>
              </a:rPr>
              <a:t>list</a:t>
            </a:r>
            <a:r>
              <a:rPr lang="en-US" sz="1600" spc="-10" dirty="0">
                <a:solidFill>
                  <a:schemeClr val="tx1"/>
                </a:solidFill>
                <a:latin typeface="+mj-lt"/>
                <a:cs typeface="Times New Roman"/>
              </a:rPr>
              <a:t> </a:t>
            </a:r>
            <a:r>
              <a:rPr lang="en-US" sz="1600" dirty="0">
                <a:solidFill>
                  <a:schemeClr val="tx1"/>
                </a:solidFill>
                <a:latin typeface="+mj-lt"/>
                <a:cs typeface="Times New Roman"/>
              </a:rPr>
              <a:t>an</a:t>
            </a:r>
            <a:r>
              <a:rPr lang="en-US" sz="1600" spc="-40" dirty="0">
                <a:solidFill>
                  <a:schemeClr val="tx1"/>
                </a:solidFill>
                <a:latin typeface="+mj-lt"/>
                <a:cs typeface="Times New Roman"/>
              </a:rPr>
              <a:t> </a:t>
            </a:r>
            <a:r>
              <a:rPr lang="en-US" sz="1600" dirty="0">
                <a:solidFill>
                  <a:schemeClr val="tx1"/>
                </a:solidFill>
                <a:latin typeface="+mj-lt"/>
                <a:cs typeface="Times New Roman"/>
              </a:rPr>
              <a:t>acceptable</a:t>
            </a:r>
            <a:r>
              <a:rPr lang="en-US" sz="1600" spc="-10" dirty="0">
                <a:solidFill>
                  <a:schemeClr val="tx1"/>
                </a:solidFill>
                <a:latin typeface="+mj-lt"/>
                <a:cs typeface="Times New Roman"/>
              </a:rPr>
              <a:t> </a:t>
            </a:r>
            <a:r>
              <a:rPr lang="en-US" sz="1600" dirty="0">
                <a:solidFill>
                  <a:schemeClr val="tx1"/>
                </a:solidFill>
                <a:latin typeface="+mj-lt"/>
                <a:cs typeface="Times New Roman"/>
              </a:rPr>
              <a:t>reason</a:t>
            </a:r>
            <a:r>
              <a:rPr lang="en-US" sz="1600" spc="-30" dirty="0">
                <a:solidFill>
                  <a:schemeClr val="tx1"/>
                </a:solidFill>
                <a:latin typeface="+mj-lt"/>
                <a:cs typeface="Times New Roman"/>
              </a:rPr>
              <a:t> in the ‘Reason 60 Days’ column, </a:t>
            </a:r>
            <a:r>
              <a:rPr lang="en-US" sz="1600" dirty="0">
                <a:solidFill>
                  <a:schemeClr val="tx1"/>
                </a:solidFill>
                <a:latin typeface="+mj-lt"/>
                <a:cs typeface="Times New Roman"/>
              </a:rPr>
              <a:t>you</a:t>
            </a:r>
            <a:r>
              <a:rPr lang="en-US" sz="1600" spc="-25" dirty="0">
                <a:solidFill>
                  <a:schemeClr val="tx1"/>
                </a:solidFill>
                <a:latin typeface="+mj-lt"/>
                <a:cs typeface="Times New Roman"/>
              </a:rPr>
              <a:t> </a:t>
            </a:r>
            <a:r>
              <a:rPr lang="en-US" sz="1600" dirty="0">
                <a:solidFill>
                  <a:schemeClr val="tx1"/>
                </a:solidFill>
                <a:latin typeface="+mj-lt"/>
                <a:cs typeface="Times New Roman"/>
              </a:rPr>
              <a:t>also</a:t>
            </a:r>
            <a:r>
              <a:rPr lang="en-US" sz="1600" spc="-30" dirty="0">
                <a:solidFill>
                  <a:schemeClr val="tx1"/>
                </a:solidFill>
                <a:latin typeface="+mj-lt"/>
                <a:cs typeface="Times New Roman"/>
              </a:rPr>
              <a:t> </a:t>
            </a:r>
            <a:r>
              <a:rPr lang="en-US" sz="1600" dirty="0">
                <a:solidFill>
                  <a:schemeClr val="tx1"/>
                </a:solidFill>
                <a:latin typeface="+mj-lt"/>
                <a:cs typeface="Times New Roman"/>
              </a:rPr>
              <a:t>need</a:t>
            </a:r>
            <a:r>
              <a:rPr lang="en-US" sz="1600" spc="-25" dirty="0">
                <a:solidFill>
                  <a:schemeClr val="tx1"/>
                </a:solidFill>
                <a:latin typeface="+mj-lt"/>
                <a:cs typeface="Times New Roman"/>
              </a:rPr>
              <a:t> </a:t>
            </a:r>
            <a:r>
              <a:rPr lang="en-US" sz="1600" dirty="0">
                <a:solidFill>
                  <a:schemeClr val="tx1"/>
                </a:solidFill>
                <a:latin typeface="+mj-lt"/>
                <a:cs typeface="Times New Roman"/>
              </a:rPr>
              <a:t>to</a:t>
            </a:r>
            <a:r>
              <a:rPr lang="en-US" sz="1600" spc="-20" dirty="0">
                <a:solidFill>
                  <a:schemeClr val="tx1"/>
                </a:solidFill>
                <a:latin typeface="+mj-lt"/>
                <a:cs typeface="Times New Roman"/>
              </a:rPr>
              <a:t> </a:t>
            </a:r>
            <a:r>
              <a:rPr lang="en-US" sz="1600" dirty="0">
                <a:solidFill>
                  <a:schemeClr val="tx1"/>
                </a:solidFill>
                <a:latin typeface="+mj-lt"/>
                <a:cs typeface="Times New Roman"/>
              </a:rPr>
              <a:t>list</a:t>
            </a:r>
            <a:r>
              <a:rPr lang="en-US" sz="1600" spc="-10" dirty="0">
                <a:solidFill>
                  <a:schemeClr val="tx1"/>
                </a:solidFill>
                <a:latin typeface="+mj-lt"/>
                <a:cs typeface="Times New Roman"/>
              </a:rPr>
              <a:t> </a:t>
            </a:r>
            <a:r>
              <a:rPr lang="en-US" sz="1600" dirty="0">
                <a:solidFill>
                  <a:schemeClr val="tx1"/>
                </a:solidFill>
                <a:latin typeface="+mj-lt"/>
                <a:cs typeface="Times New Roman"/>
              </a:rPr>
              <a:t>the</a:t>
            </a:r>
            <a:r>
              <a:rPr lang="en-US" sz="1600" spc="-25" dirty="0">
                <a:solidFill>
                  <a:schemeClr val="tx1"/>
                </a:solidFill>
                <a:latin typeface="+mj-lt"/>
                <a:cs typeface="Times New Roman"/>
              </a:rPr>
              <a:t> </a:t>
            </a:r>
            <a:r>
              <a:rPr lang="en-US" sz="1600" dirty="0">
                <a:solidFill>
                  <a:schemeClr val="tx1"/>
                </a:solidFill>
                <a:latin typeface="+mj-lt"/>
                <a:cs typeface="Times New Roman"/>
              </a:rPr>
              <a:t>applicable</a:t>
            </a:r>
            <a:r>
              <a:rPr lang="en-US" sz="1600" spc="-20" dirty="0">
                <a:solidFill>
                  <a:schemeClr val="tx1"/>
                </a:solidFill>
                <a:latin typeface="+mj-lt"/>
                <a:cs typeface="Times New Roman"/>
              </a:rPr>
              <a:t> </a:t>
            </a:r>
            <a:r>
              <a:rPr lang="en-US" sz="1600" dirty="0">
                <a:solidFill>
                  <a:schemeClr val="tx1"/>
                </a:solidFill>
                <a:latin typeface="+mj-lt"/>
                <a:cs typeface="Times New Roman"/>
              </a:rPr>
              <a:t>dates.</a:t>
            </a:r>
            <a:r>
              <a:rPr lang="en-US" sz="1600" spc="-25" dirty="0">
                <a:solidFill>
                  <a:schemeClr val="tx1"/>
                </a:solidFill>
                <a:latin typeface="+mj-lt"/>
                <a:cs typeface="Times New Roman"/>
              </a:rPr>
              <a:t> </a:t>
            </a:r>
          </a:p>
        </p:txBody>
      </p:sp>
      <p:pic>
        <p:nvPicPr>
          <p:cNvPr id="13" name="Picture 12" descr="Table of the CSV file template "/>
          <p:cNvPicPr>
            <a:picLocks noChangeAspect="1"/>
          </p:cNvPicPr>
          <p:nvPr/>
        </p:nvPicPr>
        <p:blipFill>
          <a:blip r:embed="rId3"/>
          <a:stretch>
            <a:fillRect/>
          </a:stretch>
        </p:blipFill>
        <p:spPr>
          <a:xfrm>
            <a:off x="761999" y="3174872"/>
            <a:ext cx="7620000" cy="2886075"/>
          </a:xfrm>
          <a:prstGeom prst="rect">
            <a:avLst/>
          </a:prstGeom>
        </p:spPr>
      </p:pic>
      <p:pic>
        <p:nvPicPr>
          <p:cNvPr id="2" name="object 2">
            <a:extLst>
              <a:ext uri="{C183D7F6-B498-43B3-948B-1728B52AA6E4}">
                <adec:decorative xmlns:adec="http://schemas.microsoft.com/office/drawing/2017/decorative" val="1"/>
              </a:ext>
            </a:extLst>
          </p:cNvPr>
          <p:cNvPicPr/>
          <p:nvPr/>
        </p:nvPicPr>
        <p:blipFill>
          <a:blip r:embed="rId4" cstate="print"/>
          <a:stretch>
            <a:fillRect/>
          </a:stretch>
        </p:blipFill>
        <p:spPr>
          <a:xfrm>
            <a:off x="8382000" y="5562600"/>
            <a:ext cx="252983" cy="9966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a:spLocks noGrp="1"/>
          </p:cNvSpPr>
          <p:nvPr>
            <p:ph type="title" idx="4294967295"/>
          </p:nvPr>
        </p:nvSpPr>
        <p:spPr>
          <a:xfrm>
            <a:off x="1596536" y="490491"/>
            <a:ext cx="6147318" cy="567463"/>
          </a:xfrm>
          <a:prstGeom prst="rect">
            <a:avLst/>
          </a:prstGeom>
          <a:noFill/>
          <a:ln>
            <a:noFill/>
            <a:prstDash/>
          </a:ln>
          <a:effectLst/>
        </p:spPr>
        <p:txBody>
          <a:bodyPr rot="0" spcFirstLastPara="0" vertOverflow="overflow" horzOverflow="overflow" vert="horz" wrap="square" lIns="0" tIns="13335" rIns="0" bIns="0" numCol="1" spcCol="0" rtlCol="0" fromWordArt="0" anchor="t" anchorCtr="0" forceAA="0" compatLnSpc="1">
            <a:prstTxWarp prst="textNoShape">
              <a:avLst/>
            </a:prstTxWarp>
            <a:spAutoFit/>
          </a:bodyPr>
          <a:lstStyle>
            <a:lvl1pPr>
              <a:defRPr sz="4400" b="0" i="0">
                <a:solidFill>
                  <a:srgbClr val="00829B"/>
                </a:solidFill>
                <a:latin typeface="Times New Roman"/>
                <a:ea typeface="+mj-ea"/>
                <a:cs typeface="Times New Roman"/>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3600" b="0" i="0" u="none" strike="noStrike" kern="0" cap="none" spc="0" normalizeH="0" baseline="0" noProof="0" dirty="0">
                <a:ln>
                  <a:noFill/>
                </a:ln>
                <a:solidFill>
                  <a:srgbClr val="00829B"/>
                </a:solidFill>
                <a:effectLst/>
                <a:uLnTx/>
                <a:uFillTx/>
                <a:latin typeface="+mn-lt"/>
                <a:ea typeface="+mj-ea"/>
                <a:cs typeface="Times New Roman"/>
              </a:rPr>
              <a:t>Corrective</a:t>
            </a:r>
            <a:r>
              <a:rPr kumimoji="0" lang="en-US" sz="3600" b="0" i="0" u="none" strike="noStrike" kern="0" cap="none" spc="-285" normalizeH="0" baseline="0" noProof="0" dirty="0">
                <a:ln>
                  <a:noFill/>
                </a:ln>
                <a:solidFill>
                  <a:srgbClr val="00829B"/>
                </a:solidFill>
                <a:effectLst/>
                <a:uLnTx/>
                <a:uFillTx/>
                <a:latin typeface="+mn-lt"/>
                <a:ea typeface="+mj-ea"/>
                <a:cs typeface="Times New Roman"/>
              </a:rPr>
              <a:t> </a:t>
            </a:r>
            <a:r>
              <a:rPr kumimoji="0" lang="en-US" sz="3600" b="0" i="0" u="none" strike="noStrike" kern="0" cap="none" spc="0" normalizeH="0" baseline="0" noProof="0" dirty="0">
                <a:ln>
                  <a:noFill/>
                </a:ln>
                <a:solidFill>
                  <a:srgbClr val="00829B"/>
                </a:solidFill>
                <a:effectLst/>
                <a:uLnTx/>
                <a:uFillTx/>
                <a:latin typeface="+mn-lt"/>
                <a:ea typeface="+mj-ea"/>
                <a:cs typeface="Times New Roman"/>
              </a:rPr>
              <a:t>Action</a:t>
            </a:r>
            <a:r>
              <a:rPr kumimoji="0" lang="en-US" sz="3600" b="0" i="0" u="none" strike="noStrike" kern="0" cap="none" spc="-40" normalizeH="0" baseline="0" noProof="0" dirty="0">
                <a:ln>
                  <a:noFill/>
                </a:ln>
                <a:solidFill>
                  <a:srgbClr val="00829B"/>
                </a:solidFill>
                <a:effectLst/>
                <a:uLnTx/>
                <a:uFillTx/>
                <a:latin typeface="+mn-lt"/>
                <a:ea typeface="+mj-ea"/>
                <a:cs typeface="Times New Roman"/>
              </a:rPr>
              <a:t> </a:t>
            </a:r>
            <a:r>
              <a:rPr kumimoji="0" lang="en-US" sz="3600" b="0" i="0" u="none" strike="noStrike" kern="0" cap="none" spc="0" normalizeH="0" baseline="0" noProof="0" dirty="0">
                <a:ln>
                  <a:noFill/>
                </a:ln>
                <a:solidFill>
                  <a:srgbClr val="00829B"/>
                </a:solidFill>
                <a:effectLst/>
                <a:uLnTx/>
                <a:uFillTx/>
                <a:latin typeface="+mn-lt"/>
                <a:ea typeface="+mj-ea"/>
                <a:cs typeface="Times New Roman"/>
              </a:rPr>
              <a:t>Plan</a:t>
            </a:r>
            <a:r>
              <a:rPr kumimoji="0" lang="en-US" sz="3600" b="0" i="0" u="none" strike="noStrike" kern="0" cap="none" spc="-15" normalizeH="0" baseline="0" noProof="0" dirty="0">
                <a:ln>
                  <a:noFill/>
                </a:ln>
                <a:solidFill>
                  <a:srgbClr val="00829B"/>
                </a:solidFill>
                <a:effectLst/>
                <a:uLnTx/>
                <a:uFillTx/>
                <a:latin typeface="+mn-lt"/>
                <a:ea typeface="+mj-ea"/>
                <a:cs typeface="Times New Roman"/>
              </a:rPr>
              <a:t> </a:t>
            </a:r>
            <a:r>
              <a:rPr kumimoji="0" lang="en-US" sz="3600" b="0" i="0" u="none" strike="noStrike" kern="0" cap="none" spc="0" normalizeH="0" baseline="0" noProof="0" dirty="0">
                <a:ln>
                  <a:noFill/>
                </a:ln>
                <a:solidFill>
                  <a:srgbClr val="00829B"/>
                </a:solidFill>
                <a:effectLst/>
                <a:uLnTx/>
                <a:uFillTx/>
                <a:latin typeface="+mn-lt"/>
                <a:ea typeface="+mj-ea"/>
                <a:cs typeface="Times New Roman"/>
              </a:rPr>
              <a:t>(CAP)</a:t>
            </a:r>
            <a:r>
              <a:rPr kumimoji="0" lang="en-US" sz="3600" b="0" i="0" u="none" strike="noStrike" kern="0" cap="none" spc="-190" normalizeH="0" baseline="0" noProof="0" dirty="0">
                <a:ln>
                  <a:noFill/>
                </a:ln>
                <a:solidFill>
                  <a:srgbClr val="00829B"/>
                </a:solidFill>
                <a:effectLst/>
                <a:uLnTx/>
                <a:uFillTx/>
                <a:latin typeface="+mn-lt"/>
                <a:ea typeface="+mj-ea"/>
                <a:cs typeface="Times New Roman"/>
              </a:rPr>
              <a:t> </a:t>
            </a:r>
            <a:r>
              <a:rPr kumimoji="0" lang="en-US" sz="3600" b="0" i="0" u="none" strike="noStrike" kern="0" cap="none" spc="-75" normalizeH="0" baseline="0" noProof="0" dirty="0">
                <a:ln>
                  <a:noFill/>
                </a:ln>
                <a:solidFill>
                  <a:srgbClr val="00829B"/>
                </a:solidFill>
                <a:effectLst/>
                <a:uLnTx/>
                <a:uFillTx/>
                <a:latin typeface="+mn-lt"/>
                <a:ea typeface="+mj-ea"/>
                <a:cs typeface="Times New Roman"/>
              </a:rPr>
              <a:t>Year</a:t>
            </a:r>
          </a:p>
        </p:txBody>
      </p:sp>
      <p:sp>
        <p:nvSpPr>
          <p:cNvPr id="7" name="object 6"/>
          <p:cNvSpPr txBox="1"/>
          <p:nvPr/>
        </p:nvSpPr>
        <p:spPr>
          <a:xfrm>
            <a:off x="1312925" y="1591817"/>
            <a:ext cx="7114794" cy="285976"/>
          </a:xfrm>
          <a:prstGeom prst="rect">
            <a:avLst/>
          </a:prstGeom>
          <a:solidFill>
            <a:srgbClr val="F8D5BD"/>
          </a:solidFill>
          <a:ln w="10667">
            <a:solidFill>
              <a:srgbClr val="843E0F"/>
            </a:solidFill>
          </a:ln>
        </p:spPr>
        <p:txBody>
          <a:bodyPr vert="horz" wrap="square" lIns="0" tIns="39370" rIns="0" bIns="0" rtlCol="0">
            <a:spAutoFit/>
          </a:bodyPr>
          <a:lstStyle/>
          <a:p>
            <a:pPr marL="90805">
              <a:lnSpc>
                <a:spcPct val="100000"/>
              </a:lnSpc>
              <a:spcBef>
                <a:spcPts val="310"/>
              </a:spcBef>
            </a:pPr>
            <a:r>
              <a:rPr sz="1600" dirty="0">
                <a:latin typeface="+mn-lt"/>
                <a:cs typeface="Times New Roman"/>
              </a:rPr>
              <a:t>Read</a:t>
            </a:r>
            <a:r>
              <a:rPr sz="1600" spc="-85" dirty="0">
                <a:latin typeface="+mn-lt"/>
                <a:cs typeface="Times New Roman"/>
              </a:rPr>
              <a:t> </a:t>
            </a:r>
            <a:r>
              <a:rPr sz="1600" spc="-20" dirty="0">
                <a:latin typeface="+mn-lt"/>
                <a:cs typeface="Times New Roman"/>
              </a:rPr>
              <a:t>CAP</a:t>
            </a:r>
            <a:r>
              <a:rPr sz="1600" spc="-125" dirty="0">
                <a:latin typeface="+mn-lt"/>
                <a:cs typeface="Times New Roman"/>
              </a:rPr>
              <a:t> </a:t>
            </a:r>
            <a:r>
              <a:rPr sz="1600" spc="-30" dirty="0">
                <a:latin typeface="+mn-lt"/>
                <a:cs typeface="Times New Roman"/>
              </a:rPr>
              <a:t>Year</a:t>
            </a:r>
            <a:r>
              <a:rPr sz="1600" spc="-45" dirty="0">
                <a:latin typeface="+mn-lt"/>
                <a:cs typeface="Times New Roman"/>
              </a:rPr>
              <a:t> </a:t>
            </a:r>
            <a:r>
              <a:rPr sz="1600" dirty="0">
                <a:latin typeface="+mn-lt"/>
                <a:cs typeface="Times New Roman"/>
              </a:rPr>
              <a:t>Guidance/Receive</a:t>
            </a:r>
            <a:r>
              <a:rPr sz="1600" spc="-25" dirty="0">
                <a:latin typeface="+mn-lt"/>
                <a:cs typeface="Times New Roman"/>
              </a:rPr>
              <a:t> </a:t>
            </a:r>
            <a:r>
              <a:rPr sz="1600" dirty="0">
                <a:latin typeface="+mn-lt"/>
                <a:cs typeface="Times New Roman"/>
              </a:rPr>
              <a:t>Special</a:t>
            </a:r>
            <a:r>
              <a:rPr sz="1600" spc="-30" dirty="0">
                <a:latin typeface="+mn-lt"/>
                <a:cs typeface="Times New Roman"/>
              </a:rPr>
              <a:t> </a:t>
            </a:r>
            <a:r>
              <a:rPr sz="1600" dirty="0">
                <a:latin typeface="+mn-lt"/>
                <a:cs typeface="Times New Roman"/>
              </a:rPr>
              <a:t>Education</a:t>
            </a:r>
            <a:r>
              <a:rPr sz="1600" spc="-40" dirty="0">
                <a:latin typeface="+mn-lt"/>
                <a:cs typeface="Times New Roman"/>
              </a:rPr>
              <a:t> </a:t>
            </a:r>
            <a:r>
              <a:rPr sz="1600" dirty="0">
                <a:latin typeface="+mn-lt"/>
                <a:cs typeface="Times New Roman"/>
              </a:rPr>
              <a:t>Performance</a:t>
            </a:r>
            <a:r>
              <a:rPr sz="1600" spc="5" dirty="0">
                <a:latin typeface="+mn-lt"/>
                <a:cs typeface="Times New Roman"/>
              </a:rPr>
              <a:t> </a:t>
            </a:r>
            <a:r>
              <a:rPr sz="1600" dirty="0">
                <a:latin typeface="+mn-lt"/>
                <a:cs typeface="Times New Roman"/>
              </a:rPr>
              <a:t>Report</a:t>
            </a:r>
            <a:r>
              <a:rPr sz="1600" spc="-45" dirty="0">
                <a:latin typeface="+mn-lt"/>
                <a:cs typeface="Times New Roman"/>
              </a:rPr>
              <a:t> </a:t>
            </a:r>
            <a:r>
              <a:rPr lang="en-US" sz="1600" dirty="0">
                <a:latin typeface="+mn-lt"/>
                <a:cs typeface="Times New Roman"/>
              </a:rPr>
              <a:t>–</a:t>
            </a:r>
            <a:r>
              <a:rPr sz="1600" spc="-60" dirty="0">
                <a:latin typeface="+mn-lt"/>
                <a:cs typeface="Times New Roman"/>
              </a:rPr>
              <a:t> </a:t>
            </a:r>
            <a:r>
              <a:rPr sz="1600" b="1" spc="-20" dirty="0">
                <a:latin typeface="+mn-lt"/>
                <a:cs typeface="Times New Roman"/>
              </a:rPr>
              <a:t>Sept</a:t>
            </a:r>
            <a:r>
              <a:rPr lang="en-US" sz="1600" b="1" spc="-20" dirty="0">
                <a:latin typeface="+mn-lt"/>
                <a:cs typeface="Times New Roman"/>
              </a:rPr>
              <a:t>ember </a:t>
            </a:r>
            <a:endParaRPr sz="1600" dirty="0">
              <a:latin typeface="+mn-lt"/>
              <a:cs typeface="Times New Roman"/>
            </a:endParaRPr>
          </a:p>
        </p:txBody>
      </p:sp>
      <p:grpSp>
        <p:nvGrpSpPr>
          <p:cNvPr id="8" name="object 7">
            <a:extLst>
              <a:ext uri="{C183D7F6-B498-43B3-948B-1728B52AA6E4}">
                <adec:decorative xmlns:adec="http://schemas.microsoft.com/office/drawing/2017/decorative" val="1"/>
              </a:ext>
            </a:extLst>
          </p:cNvPr>
          <p:cNvGrpSpPr/>
          <p:nvPr/>
        </p:nvGrpSpPr>
        <p:grpSpPr>
          <a:xfrm>
            <a:off x="1362044" y="2197980"/>
            <a:ext cx="6552672" cy="581923"/>
            <a:chOff x="1632204" y="2273808"/>
            <a:chExt cx="6097905" cy="506095"/>
          </a:xfrm>
        </p:grpSpPr>
        <p:pic>
          <p:nvPicPr>
            <p:cNvPr id="9" name="object 8"/>
            <p:cNvPicPr/>
            <p:nvPr/>
          </p:nvPicPr>
          <p:blipFill>
            <a:blip r:embed="rId3" cstate="print"/>
            <a:stretch>
              <a:fillRect/>
            </a:stretch>
          </p:blipFill>
          <p:spPr>
            <a:xfrm>
              <a:off x="1658112" y="2282952"/>
              <a:ext cx="6048755" cy="428243"/>
            </a:xfrm>
            <a:prstGeom prst="rect">
              <a:avLst/>
            </a:prstGeom>
          </p:spPr>
        </p:pic>
        <p:pic>
          <p:nvPicPr>
            <p:cNvPr id="10" name="object 9"/>
            <p:cNvPicPr/>
            <p:nvPr/>
          </p:nvPicPr>
          <p:blipFill>
            <a:blip r:embed="rId4" cstate="print"/>
            <a:stretch>
              <a:fillRect/>
            </a:stretch>
          </p:blipFill>
          <p:spPr>
            <a:xfrm>
              <a:off x="1632204" y="2273808"/>
              <a:ext cx="6097523" cy="505967"/>
            </a:xfrm>
            <a:prstGeom prst="rect">
              <a:avLst/>
            </a:prstGeom>
          </p:spPr>
        </p:pic>
        <p:sp>
          <p:nvSpPr>
            <p:cNvPr id="11" name="object 10"/>
            <p:cNvSpPr/>
            <p:nvPr/>
          </p:nvSpPr>
          <p:spPr>
            <a:xfrm>
              <a:off x="1703069" y="2297429"/>
              <a:ext cx="5958840" cy="338455"/>
            </a:xfrm>
            <a:custGeom>
              <a:avLst/>
              <a:gdLst/>
              <a:ahLst/>
              <a:cxnLst/>
              <a:rect l="l" t="t" r="r" b="b"/>
              <a:pathLst>
                <a:path w="5958840" h="338455">
                  <a:moveTo>
                    <a:pt x="5958839" y="0"/>
                  </a:moveTo>
                  <a:lnTo>
                    <a:pt x="0" y="0"/>
                  </a:lnTo>
                  <a:lnTo>
                    <a:pt x="0" y="338327"/>
                  </a:lnTo>
                  <a:lnTo>
                    <a:pt x="5958839" y="338327"/>
                  </a:lnTo>
                  <a:lnTo>
                    <a:pt x="5958839" y="0"/>
                  </a:lnTo>
                  <a:close/>
                </a:path>
              </a:pathLst>
            </a:custGeom>
            <a:solidFill>
              <a:srgbClr val="F8D5BD"/>
            </a:solidFill>
          </p:spPr>
          <p:txBody>
            <a:bodyPr wrap="square" lIns="0" tIns="0" rIns="0" bIns="0" rtlCol="0"/>
            <a:lstStyle/>
            <a:p>
              <a:endParaRPr>
                <a:latin typeface="+mn-lt"/>
              </a:endParaRPr>
            </a:p>
          </p:txBody>
        </p:sp>
      </p:grpSp>
      <p:sp>
        <p:nvSpPr>
          <p:cNvPr id="12" name="object 11"/>
          <p:cNvSpPr txBox="1"/>
          <p:nvPr/>
        </p:nvSpPr>
        <p:spPr>
          <a:xfrm>
            <a:off x="1516177" y="2297429"/>
            <a:ext cx="6284416" cy="286617"/>
          </a:xfrm>
          <a:prstGeom prst="rect">
            <a:avLst/>
          </a:prstGeom>
          <a:ln w="10667">
            <a:solidFill>
              <a:srgbClr val="843E0F"/>
            </a:solidFill>
          </a:ln>
        </p:spPr>
        <p:txBody>
          <a:bodyPr vert="horz" wrap="square" lIns="0" tIns="40005" rIns="0" bIns="0" rtlCol="0">
            <a:spAutoFit/>
          </a:bodyPr>
          <a:lstStyle/>
          <a:p>
            <a:pPr marL="89535">
              <a:lnSpc>
                <a:spcPct val="100000"/>
              </a:lnSpc>
              <a:spcBef>
                <a:spcPts val="315"/>
              </a:spcBef>
            </a:pPr>
            <a:r>
              <a:rPr sz="1600" dirty="0">
                <a:latin typeface="+mn-lt"/>
                <a:cs typeface="Times New Roman"/>
              </a:rPr>
              <a:t>Create</a:t>
            </a:r>
            <a:r>
              <a:rPr sz="1600" spc="-15" dirty="0">
                <a:latin typeface="+mn-lt"/>
                <a:cs typeface="Times New Roman"/>
              </a:rPr>
              <a:t> </a:t>
            </a:r>
            <a:r>
              <a:rPr sz="1600" dirty="0">
                <a:latin typeface="+mn-lt"/>
                <a:cs typeface="Times New Roman"/>
              </a:rPr>
              <a:t>Plan</a:t>
            </a:r>
            <a:r>
              <a:rPr sz="1600" spc="-15" dirty="0">
                <a:latin typeface="+mn-lt"/>
                <a:cs typeface="Times New Roman"/>
              </a:rPr>
              <a:t> </a:t>
            </a:r>
            <a:r>
              <a:rPr sz="1600" dirty="0">
                <a:latin typeface="+mn-lt"/>
                <a:cs typeface="Times New Roman"/>
              </a:rPr>
              <a:t>for</a:t>
            </a:r>
            <a:r>
              <a:rPr sz="1600" spc="-20" dirty="0">
                <a:latin typeface="+mn-lt"/>
                <a:cs typeface="Times New Roman"/>
              </a:rPr>
              <a:t> </a:t>
            </a:r>
            <a:r>
              <a:rPr sz="1600" dirty="0">
                <a:latin typeface="+mn-lt"/>
                <a:cs typeface="Times New Roman"/>
              </a:rPr>
              <a:t>Correction</a:t>
            </a:r>
            <a:r>
              <a:rPr sz="1600" spc="-10" dirty="0">
                <a:latin typeface="+mn-lt"/>
                <a:cs typeface="Times New Roman"/>
              </a:rPr>
              <a:t> </a:t>
            </a:r>
            <a:r>
              <a:rPr sz="1600" dirty="0">
                <a:latin typeface="+mn-lt"/>
                <a:cs typeface="Times New Roman"/>
              </a:rPr>
              <a:t>in</a:t>
            </a:r>
            <a:r>
              <a:rPr sz="1600" spc="-25" dirty="0">
                <a:latin typeface="+mn-lt"/>
                <a:cs typeface="Times New Roman"/>
              </a:rPr>
              <a:t> </a:t>
            </a:r>
            <a:r>
              <a:rPr sz="1600" dirty="0">
                <a:latin typeface="+mn-lt"/>
                <a:cs typeface="Times New Roman"/>
              </a:rPr>
              <a:t>IMACS</a:t>
            </a:r>
            <a:r>
              <a:rPr sz="1600" spc="-10" dirty="0">
                <a:latin typeface="+mn-lt"/>
                <a:cs typeface="Times New Roman"/>
              </a:rPr>
              <a:t> </a:t>
            </a:r>
            <a:r>
              <a:rPr sz="1600" dirty="0">
                <a:latin typeface="+mn-lt"/>
                <a:cs typeface="Times New Roman"/>
              </a:rPr>
              <a:t>using</a:t>
            </a:r>
            <a:r>
              <a:rPr sz="1600" spc="-25" dirty="0">
                <a:latin typeface="+mn-lt"/>
                <a:cs typeface="Times New Roman"/>
              </a:rPr>
              <a:t> </a:t>
            </a:r>
            <a:r>
              <a:rPr sz="1600" dirty="0">
                <a:latin typeface="+mn-lt"/>
                <a:cs typeface="Times New Roman"/>
              </a:rPr>
              <a:t>Rubric</a:t>
            </a:r>
            <a:r>
              <a:rPr sz="1600" spc="-35" dirty="0">
                <a:latin typeface="+mn-lt"/>
                <a:cs typeface="Times New Roman"/>
              </a:rPr>
              <a:t> </a:t>
            </a:r>
            <a:r>
              <a:rPr sz="1600" dirty="0">
                <a:latin typeface="+mn-lt"/>
                <a:cs typeface="Times New Roman"/>
              </a:rPr>
              <a:t>–</a:t>
            </a:r>
            <a:r>
              <a:rPr sz="1600" spc="-25" dirty="0">
                <a:latin typeface="+mn-lt"/>
                <a:cs typeface="Times New Roman"/>
              </a:rPr>
              <a:t> </a:t>
            </a:r>
            <a:r>
              <a:rPr sz="1600" b="1" dirty="0">
                <a:latin typeface="+mn-lt"/>
                <a:cs typeface="Times New Roman"/>
              </a:rPr>
              <a:t>Oct</a:t>
            </a:r>
            <a:r>
              <a:rPr lang="en-US" sz="1600" b="1" dirty="0">
                <a:latin typeface="+mn-lt"/>
                <a:cs typeface="Times New Roman"/>
              </a:rPr>
              <a:t>ober</a:t>
            </a:r>
            <a:r>
              <a:rPr sz="1600" b="1" spc="-35" dirty="0">
                <a:latin typeface="+mn-lt"/>
                <a:cs typeface="Times New Roman"/>
              </a:rPr>
              <a:t> </a:t>
            </a:r>
            <a:r>
              <a:rPr sz="1600" b="1" dirty="0">
                <a:latin typeface="+mn-lt"/>
                <a:cs typeface="Times New Roman"/>
              </a:rPr>
              <a:t>31</a:t>
            </a:r>
            <a:r>
              <a:rPr sz="1600" b="1" spc="-25" dirty="0">
                <a:latin typeface="+mn-lt"/>
                <a:cs typeface="Times New Roman"/>
              </a:rPr>
              <a:t> </a:t>
            </a:r>
            <a:r>
              <a:rPr sz="1600" b="1" dirty="0">
                <a:latin typeface="+mn-lt"/>
                <a:cs typeface="Times New Roman"/>
              </a:rPr>
              <a:t>or</a:t>
            </a:r>
            <a:r>
              <a:rPr sz="1600" b="1" spc="-55" dirty="0">
                <a:latin typeface="+mn-lt"/>
                <a:cs typeface="Times New Roman"/>
              </a:rPr>
              <a:t> </a:t>
            </a:r>
            <a:r>
              <a:rPr sz="1600" b="1" spc="-10" dirty="0">
                <a:latin typeface="+mn-lt"/>
                <a:cs typeface="Times New Roman"/>
              </a:rPr>
              <a:t>sooner</a:t>
            </a:r>
            <a:endParaRPr sz="1600" dirty="0">
              <a:latin typeface="+mn-lt"/>
              <a:cs typeface="Times New Roman"/>
            </a:endParaRPr>
          </a:p>
        </p:txBody>
      </p:sp>
      <p:grpSp>
        <p:nvGrpSpPr>
          <p:cNvPr id="13" name="object 12">
            <a:extLst>
              <a:ext uri="{C183D7F6-B498-43B3-948B-1728B52AA6E4}">
                <adec:decorative xmlns:adec="http://schemas.microsoft.com/office/drawing/2017/decorative" val="1"/>
              </a:ext>
            </a:extLst>
          </p:cNvPr>
          <p:cNvGrpSpPr/>
          <p:nvPr/>
        </p:nvGrpSpPr>
        <p:grpSpPr>
          <a:xfrm>
            <a:off x="2061972" y="2918461"/>
            <a:ext cx="5222875" cy="337815"/>
            <a:chOff x="2061972" y="2918460"/>
            <a:chExt cx="5222875" cy="506095"/>
          </a:xfrm>
        </p:grpSpPr>
        <p:pic>
          <p:nvPicPr>
            <p:cNvPr id="14" name="object 13"/>
            <p:cNvPicPr/>
            <p:nvPr/>
          </p:nvPicPr>
          <p:blipFill>
            <a:blip r:embed="rId5" cstate="print"/>
            <a:stretch>
              <a:fillRect/>
            </a:stretch>
          </p:blipFill>
          <p:spPr>
            <a:xfrm>
              <a:off x="2087880" y="2927604"/>
              <a:ext cx="5196839" cy="429767"/>
            </a:xfrm>
            <a:prstGeom prst="rect">
              <a:avLst/>
            </a:prstGeom>
          </p:spPr>
        </p:pic>
        <p:pic>
          <p:nvPicPr>
            <p:cNvPr id="15" name="object 14"/>
            <p:cNvPicPr/>
            <p:nvPr/>
          </p:nvPicPr>
          <p:blipFill>
            <a:blip r:embed="rId6" cstate="print"/>
            <a:stretch>
              <a:fillRect/>
            </a:stretch>
          </p:blipFill>
          <p:spPr>
            <a:xfrm>
              <a:off x="2061972" y="2918460"/>
              <a:ext cx="5198363" cy="505967"/>
            </a:xfrm>
            <a:prstGeom prst="rect">
              <a:avLst/>
            </a:prstGeom>
          </p:spPr>
        </p:pic>
      </p:grpSp>
      <p:sp>
        <p:nvSpPr>
          <p:cNvPr id="16" name="object 15"/>
          <p:cNvSpPr txBox="1"/>
          <p:nvPr/>
        </p:nvSpPr>
        <p:spPr>
          <a:xfrm>
            <a:off x="1883666" y="2942082"/>
            <a:ext cx="5426962" cy="287258"/>
          </a:xfrm>
          <a:prstGeom prst="rect">
            <a:avLst/>
          </a:prstGeom>
          <a:solidFill>
            <a:srgbClr val="F8D5BD"/>
          </a:solidFill>
          <a:ln w="10667">
            <a:solidFill>
              <a:srgbClr val="843E0F"/>
            </a:solidFill>
          </a:ln>
        </p:spPr>
        <p:txBody>
          <a:bodyPr vert="horz" wrap="square" lIns="0" tIns="40640" rIns="0" bIns="0" rtlCol="0">
            <a:spAutoFit/>
          </a:bodyPr>
          <a:lstStyle/>
          <a:p>
            <a:pPr marL="90170">
              <a:lnSpc>
                <a:spcPct val="100000"/>
              </a:lnSpc>
              <a:spcBef>
                <a:spcPts val="320"/>
              </a:spcBef>
            </a:pPr>
            <a:r>
              <a:rPr sz="1600" dirty="0">
                <a:latin typeface="+mn-lt"/>
                <a:cs typeface="Times New Roman"/>
              </a:rPr>
              <a:t>Submit Documentation</a:t>
            </a:r>
            <a:r>
              <a:rPr sz="1600" spc="5" dirty="0">
                <a:latin typeface="+mn-lt"/>
                <a:cs typeface="Times New Roman"/>
              </a:rPr>
              <a:t> </a:t>
            </a:r>
            <a:r>
              <a:rPr sz="1600" dirty="0">
                <a:latin typeface="+mn-lt"/>
                <a:cs typeface="Times New Roman"/>
              </a:rPr>
              <a:t>to</a:t>
            </a:r>
            <a:r>
              <a:rPr sz="1600" spc="-25" dirty="0">
                <a:latin typeface="+mn-lt"/>
                <a:cs typeface="Times New Roman"/>
              </a:rPr>
              <a:t> </a:t>
            </a:r>
            <a:r>
              <a:rPr sz="1600" dirty="0">
                <a:latin typeface="+mn-lt"/>
                <a:cs typeface="Times New Roman"/>
              </a:rPr>
              <a:t>Clear</a:t>
            </a:r>
            <a:r>
              <a:rPr sz="1600" spc="-20" dirty="0">
                <a:latin typeface="+mn-lt"/>
                <a:cs typeface="Times New Roman"/>
              </a:rPr>
              <a:t> I-</a:t>
            </a:r>
            <a:r>
              <a:rPr sz="1600" dirty="0">
                <a:latin typeface="+mn-lt"/>
                <a:cs typeface="Times New Roman"/>
              </a:rPr>
              <a:t>CAPs</a:t>
            </a:r>
            <a:r>
              <a:rPr sz="1600" spc="-25" dirty="0">
                <a:latin typeface="+mn-lt"/>
                <a:cs typeface="Times New Roman"/>
              </a:rPr>
              <a:t> </a:t>
            </a:r>
            <a:r>
              <a:rPr sz="1600" dirty="0">
                <a:latin typeface="+mn-lt"/>
                <a:cs typeface="Times New Roman"/>
              </a:rPr>
              <a:t>-</a:t>
            </a:r>
            <a:r>
              <a:rPr sz="1600" spc="-35" dirty="0">
                <a:latin typeface="+mn-lt"/>
                <a:cs typeface="Times New Roman"/>
              </a:rPr>
              <a:t> </a:t>
            </a:r>
            <a:r>
              <a:rPr sz="1600" b="1" dirty="0">
                <a:latin typeface="+mn-lt"/>
                <a:cs typeface="Times New Roman"/>
              </a:rPr>
              <a:t>Dec</a:t>
            </a:r>
            <a:r>
              <a:rPr lang="en-US" sz="1600" b="1" dirty="0">
                <a:latin typeface="+mn-lt"/>
                <a:cs typeface="Times New Roman"/>
              </a:rPr>
              <a:t>ember</a:t>
            </a:r>
            <a:r>
              <a:rPr sz="1600" b="1" spc="-30" dirty="0">
                <a:latin typeface="+mn-lt"/>
                <a:cs typeface="Times New Roman"/>
              </a:rPr>
              <a:t> </a:t>
            </a:r>
            <a:r>
              <a:rPr sz="1600" b="1" dirty="0">
                <a:latin typeface="+mn-lt"/>
                <a:cs typeface="Times New Roman"/>
              </a:rPr>
              <a:t>31</a:t>
            </a:r>
            <a:r>
              <a:rPr sz="1600" b="1" spc="-35" dirty="0">
                <a:latin typeface="+mn-lt"/>
                <a:cs typeface="Times New Roman"/>
              </a:rPr>
              <a:t> </a:t>
            </a:r>
            <a:r>
              <a:rPr sz="1600" b="1" dirty="0">
                <a:latin typeface="+mn-lt"/>
                <a:cs typeface="Times New Roman"/>
              </a:rPr>
              <a:t>or</a:t>
            </a:r>
            <a:r>
              <a:rPr sz="1600" b="1" spc="-65" dirty="0">
                <a:latin typeface="+mn-lt"/>
                <a:cs typeface="Times New Roman"/>
              </a:rPr>
              <a:t> </a:t>
            </a:r>
            <a:r>
              <a:rPr sz="1600" b="1" spc="-10" dirty="0">
                <a:latin typeface="+mn-lt"/>
                <a:cs typeface="Times New Roman"/>
              </a:rPr>
              <a:t>sooner</a:t>
            </a:r>
            <a:endParaRPr sz="1600" dirty="0">
              <a:latin typeface="+mn-lt"/>
              <a:cs typeface="Times New Roman"/>
            </a:endParaRPr>
          </a:p>
        </p:txBody>
      </p:sp>
      <p:grpSp>
        <p:nvGrpSpPr>
          <p:cNvPr id="19" name="object 18">
            <a:extLst>
              <a:ext uri="{C183D7F6-B498-43B3-948B-1728B52AA6E4}">
                <adec:decorative xmlns:adec="http://schemas.microsoft.com/office/drawing/2017/decorative" val="1"/>
              </a:ext>
            </a:extLst>
          </p:cNvPr>
          <p:cNvGrpSpPr/>
          <p:nvPr/>
        </p:nvGrpSpPr>
        <p:grpSpPr>
          <a:xfrm>
            <a:off x="999280" y="3609873"/>
            <a:ext cx="7406640" cy="506095"/>
            <a:chOff x="999280" y="3609873"/>
            <a:chExt cx="7406640" cy="506095"/>
          </a:xfrm>
        </p:grpSpPr>
        <p:pic>
          <p:nvPicPr>
            <p:cNvPr id="20" name="object 19"/>
            <p:cNvPicPr/>
            <p:nvPr/>
          </p:nvPicPr>
          <p:blipFill>
            <a:blip r:embed="rId7" cstate="print"/>
            <a:stretch>
              <a:fillRect/>
            </a:stretch>
          </p:blipFill>
          <p:spPr>
            <a:xfrm>
              <a:off x="1110558" y="3609873"/>
              <a:ext cx="7242047" cy="505967"/>
            </a:xfrm>
            <a:prstGeom prst="rect">
              <a:avLst/>
            </a:prstGeom>
          </p:spPr>
        </p:pic>
        <p:sp>
          <p:nvSpPr>
            <p:cNvPr id="21" name="object 20"/>
            <p:cNvSpPr/>
            <p:nvPr/>
          </p:nvSpPr>
          <p:spPr>
            <a:xfrm>
              <a:off x="999280" y="3617656"/>
              <a:ext cx="7406640" cy="338455"/>
            </a:xfrm>
            <a:custGeom>
              <a:avLst/>
              <a:gdLst/>
              <a:ahLst/>
              <a:cxnLst/>
              <a:rect l="l" t="t" r="r" b="b"/>
              <a:pathLst>
                <a:path w="7406640" h="338454">
                  <a:moveTo>
                    <a:pt x="7406640" y="0"/>
                  </a:moveTo>
                  <a:lnTo>
                    <a:pt x="0" y="0"/>
                  </a:lnTo>
                  <a:lnTo>
                    <a:pt x="0" y="338327"/>
                  </a:lnTo>
                  <a:lnTo>
                    <a:pt x="7406640" y="338327"/>
                  </a:lnTo>
                  <a:lnTo>
                    <a:pt x="7406640" y="0"/>
                  </a:lnTo>
                  <a:close/>
                </a:path>
              </a:pathLst>
            </a:custGeom>
            <a:solidFill>
              <a:srgbClr val="F8D5BD"/>
            </a:solidFill>
          </p:spPr>
          <p:txBody>
            <a:bodyPr wrap="square" lIns="0" tIns="0" rIns="0" bIns="0" rtlCol="0"/>
            <a:lstStyle/>
            <a:p>
              <a:endParaRPr>
                <a:latin typeface="+mn-lt"/>
              </a:endParaRPr>
            </a:p>
          </p:txBody>
        </p:sp>
      </p:grpSp>
      <p:sp>
        <p:nvSpPr>
          <p:cNvPr id="22" name="object 21"/>
          <p:cNvSpPr txBox="1"/>
          <p:nvPr/>
        </p:nvSpPr>
        <p:spPr>
          <a:xfrm>
            <a:off x="999280" y="3617656"/>
            <a:ext cx="7406640" cy="294311"/>
          </a:xfrm>
          <a:prstGeom prst="rect">
            <a:avLst/>
          </a:prstGeom>
          <a:ln w="10667">
            <a:solidFill>
              <a:srgbClr val="843E0F"/>
            </a:solidFill>
          </a:ln>
        </p:spPr>
        <p:txBody>
          <a:bodyPr vert="horz" wrap="square" lIns="0" tIns="47625" rIns="0" bIns="0" rtlCol="0">
            <a:spAutoFit/>
          </a:bodyPr>
          <a:lstStyle/>
          <a:p>
            <a:pPr marL="90170">
              <a:lnSpc>
                <a:spcPct val="100000"/>
              </a:lnSpc>
              <a:spcBef>
                <a:spcPts val="375"/>
              </a:spcBef>
            </a:pPr>
            <a:r>
              <a:rPr sz="1600" dirty="0">
                <a:latin typeface="+mn-lt"/>
                <a:cs typeface="Times New Roman"/>
              </a:rPr>
              <a:t>Submit sample</a:t>
            </a:r>
            <a:r>
              <a:rPr sz="1600" spc="5" dirty="0">
                <a:latin typeface="+mn-lt"/>
                <a:cs typeface="Times New Roman"/>
              </a:rPr>
              <a:t> </a:t>
            </a:r>
            <a:r>
              <a:rPr sz="1600" dirty="0">
                <a:latin typeface="+mn-lt"/>
                <a:cs typeface="Times New Roman"/>
              </a:rPr>
              <a:t>of</a:t>
            </a:r>
            <a:r>
              <a:rPr sz="1600" spc="-35" dirty="0">
                <a:latin typeface="+mn-lt"/>
                <a:cs typeface="Times New Roman"/>
              </a:rPr>
              <a:t> </a:t>
            </a:r>
            <a:r>
              <a:rPr sz="1600" dirty="0">
                <a:latin typeface="+mn-lt"/>
                <a:cs typeface="Times New Roman"/>
              </a:rPr>
              <a:t>correction documents</a:t>
            </a:r>
            <a:r>
              <a:rPr sz="1600" spc="10" dirty="0">
                <a:latin typeface="+mn-lt"/>
                <a:cs typeface="Times New Roman"/>
              </a:rPr>
              <a:t> </a:t>
            </a:r>
            <a:r>
              <a:rPr sz="1600" dirty="0">
                <a:latin typeface="+mn-lt"/>
                <a:cs typeface="Times New Roman"/>
              </a:rPr>
              <a:t>in</a:t>
            </a:r>
            <a:r>
              <a:rPr sz="1600" spc="-35" dirty="0">
                <a:latin typeface="+mn-lt"/>
                <a:cs typeface="Times New Roman"/>
              </a:rPr>
              <a:t> </a:t>
            </a:r>
            <a:r>
              <a:rPr sz="1600" dirty="0">
                <a:latin typeface="+mn-lt"/>
                <a:cs typeface="Times New Roman"/>
              </a:rPr>
              <a:t>IMACS</a:t>
            </a:r>
            <a:r>
              <a:rPr sz="1600" spc="-25" dirty="0">
                <a:latin typeface="+mn-lt"/>
                <a:cs typeface="Times New Roman"/>
              </a:rPr>
              <a:t> </a:t>
            </a:r>
            <a:r>
              <a:rPr sz="1600" dirty="0">
                <a:latin typeface="+mn-lt"/>
                <a:cs typeface="Times New Roman"/>
              </a:rPr>
              <a:t>to</a:t>
            </a:r>
            <a:r>
              <a:rPr sz="1600" spc="-25" dirty="0">
                <a:latin typeface="+mn-lt"/>
                <a:cs typeface="Times New Roman"/>
              </a:rPr>
              <a:t> </a:t>
            </a:r>
            <a:r>
              <a:rPr sz="1600" dirty="0">
                <a:latin typeface="+mn-lt"/>
                <a:cs typeface="Times New Roman"/>
              </a:rPr>
              <a:t>clear</a:t>
            </a:r>
            <a:r>
              <a:rPr sz="1600" spc="-10" dirty="0">
                <a:latin typeface="+mn-lt"/>
                <a:cs typeface="Times New Roman"/>
              </a:rPr>
              <a:t> </a:t>
            </a:r>
            <a:r>
              <a:rPr sz="1600" dirty="0">
                <a:latin typeface="+mn-lt"/>
                <a:cs typeface="Times New Roman"/>
              </a:rPr>
              <a:t>CAPs</a:t>
            </a:r>
            <a:r>
              <a:rPr sz="1600" spc="350" dirty="0">
                <a:latin typeface="+mn-lt"/>
                <a:cs typeface="Times New Roman"/>
              </a:rPr>
              <a:t> </a:t>
            </a:r>
            <a:r>
              <a:rPr sz="1600" dirty="0">
                <a:latin typeface="+mn-lt"/>
                <a:cs typeface="Times New Roman"/>
              </a:rPr>
              <a:t>-</a:t>
            </a:r>
            <a:r>
              <a:rPr sz="1600" spc="-30" dirty="0">
                <a:latin typeface="+mn-lt"/>
                <a:cs typeface="Times New Roman"/>
              </a:rPr>
              <a:t> </a:t>
            </a:r>
            <a:r>
              <a:rPr sz="1600" b="1" dirty="0">
                <a:latin typeface="+mn-lt"/>
                <a:cs typeface="Times New Roman"/>
              </a:rPr>
              <a:t>March</a:t>
            </a:r>
            <a:r>
              <a:rPr sz="1600" b="1" spc="-60" dirty="0">
                <a:latin typeface="+mn-lt"/>
                <a:cs typeface="Times New Roman"/>
              </a:rPr>
              <a:t> </a:t>
            </a:r>
            <a:r>
              <a:rPr sz="1600" b="1" dirty="0">
                <a:latin typeface="+mn-lt"/>
                <a:cs typeface="Times New Roman"/>
              </a:rPr>
              <a:t>1</a:t>
            </a:r>
            <a:r>
              <a:rPr sz="1600" b="1" spc="-35" dirty="0">
                <a:latin typeface="+mn-lt"/>
                <a:cs typeface="Times New Roman"/>
              </a:rPr>
              <a:t> </a:t>
            </a:r>
            <a:r>
              <a:rPr sz="1600" b="1" dirty="0">
                <a:latin typeface="+mn-lt"/>
                <a:cs typeface="Times New Roman"/>
              </a:rPr>
              <a:t>or</a:t>
            </a:r>
            <a:r>
              <a:rPr sz="1600" b="1" spc="-60" dirty="0">
                <a:latin typeface="+mn-lt"/>
                <a:cs typeface="Times New Roman"/>
              </a:rPr>
              <a:t> </a:t>
            </a:r>
            <a:r>
              <a:rPr sz="1600" b="1" spc="-10" dirty="0">
                <a:latin typeface="+mn-lt"/>
                <a:cs typeface="Times New Roman"/>
              </a:rPr>
              <a:t>sooner</a:t>
            </a:r>
            <a:endParaRPr sz="1600" dirty="0">
              <a:latin typeface="+mn-lt"/>
              <a:cs typeface="Times New Roman"/>
            </a:endParaRPr>
          </a:p>
        </p:txBody>
      </p:sp>
      <p:pic>
        <p:nvPicPr>
          <p:cNvPr id="17" name="object 16">
            <a:extLst>
              <a:ext uri="{C183D7F6-B498-43B3-948B-1728B52AA6E4}">
                <adec:decorative xmlns:adec="http://schemas.microsoft.com/office/drawing/2017/decorative" val="1"/>
              </a:ext>
            </a:extLst>
          </p:cNvPr>
          <p:cNvPicPr/>
          <p:nvPr/>
        </p:nvPicPr>
        <p:blipFill>
          <a:blip r:embed="rId8" cstate="print"/>
          <a:stretch>
            <a:fillRect/>
          </a:stretch>
        </p:blipFill>
        <p:spPr>
          <a:xfrm>
            <a:off x="2294246" y="4316126"/>
            <a:ext cx="4573523" cy="326488"/>
          </a:xfrm>
          <a:prstGeom prst="rect">
            <a:avLst/>
          </a:prstGeom>
        </p:spPr>
      </p:pic>
      <p:sp>
        <p:nvSpPr>
          <p:cNvPr id="18" name="object 17"/>
          <p:cNvSpPr txBox="1"/>
          <p:nvPr/>
        </p:nvSpPr>
        <p:spPr>
          <a:xfrm>
            <a:off x="2388870" y="4239460"/>
            <a:ext cx="4604385" cy="285976"/>
          </a:xfrm>
          <a:prstGeom prst="rect">
            <a:avLst/>
          </a:prstGeom>
          <a:solidFill>
            <a:srgbClr val="F8D5BD"/>
          </a:solidFill>
          <a:ln w="10667">
            <a:solidFill>
              <a:srgbClr val="843E0F"/>
            </a:solidFill>
          </a:ln>
        </p:spPr>
        <p:txBody>
          <a:bodyPr vert="horz" wrap="square" lIns="0" tIns="39370" rIns="0" bIns="0" rtlCol="0">
            <a:spAutoFit/>
          </a:bodyPr>
          <a:lstStyle/>
          <a:p>
            <a:pPr marL="81915" algn="ctr">
              <a:lnSpc>
                <a:spcPct val="100000"/>
              </a:lnSpc>
              <a:spcBef>
                <a:spcPts val="310"/>
              </a:spcBef>
            </a:pPr>
            <a:r>
              <a:rPr sz="1600" dirty="0">
                <a:latin typeface="+mn-lt"/>
                <a:cs typeface="Times New Roman"/>
              </a:rPr>
              <a:t>Submit</a:t>
            </a:r>
            <a:r>
              <a:rPr sz="1600" spc="10" dirty="0">
                <a:latin typeface="+mn-lt"/>
                <a:cs typeface="Times New Roman"/>
              </a:rPr>
              <a:t> </a:t>
            </a:r>
            <a:r>
              <a:rPr sz="1600" spc="-20" dirty="0">
                <a:latin typeface="+mn-lt"/>
                <a:cs typeface="Times New Roman"/>
              </a:rPr>
              <a:t>Follow-</a:t>
            </a:r>
            <a:r>
              <a:rPr sz="1600" dirty="0">
                <a:latin typeface="+mn-lt"/>
                <a:cs typeface="Times New Roman"/>
              </a:rPr>
              <a:t>up</a:t>
            </a:r>
            <a:r>
              <a:rPr sz="1600" spc="-45" dirty="0">
                <a:latin typeface="+mn-lt"/>
                <a:cs typeface="Times New Roman"/>
              </a:rPr>
              <a:t> </a:t>
            </a:r>
            <a:r>
              <a:rPr sz="1600" dirty="0">
                <a:latin typeface="+mn-lt"/>
                <a:cs typeface="Times New Roman"/>
              </a:rPr>
              <a:t>Timelines</a:t>
            </a:r>
            <a:r>
              <a:rPr sz="1600" spc="20" dirty="0">
                <a:latin typeface="+mn-lt"/>
                <a:cs typeface="Times New Roman"/>
              </a:rPr>
              <a:t> </a:t>
            </a:r>
            <a:r>
              <a:rPr sz="1600" dirty="0">
                <a:latin typeface="+mn-lt"/>
                <a:cs typeface="Times New Roman"/>
              </a:rPr>
              <a:t>–</a:t>
            </a:r>
            <a:r>
              <a:rPr sz="1600" spc="-30" dirty="0">
                <a:latin typeface="+mn-lt"/>
                <a:cs typeface="Times New Roman"/>
              </a:rPr>
              <a:t> </a:t>
            </a:r>
            <a:r>
              <a:rPr lang="en-US" sz="1600" b="1" dirty="0">
                <a:solidFill>
                  <a:schemeClr val="tx1"/>
                </a:solidFill>
                <a:latin typeface="+mn-lt"/>
                <a:cs typeface="Times New Roman"/>
              </a:rPr>
              <a:t>February</a:t>
            </a:r>
            <a:r>
              <a:rPr sz="1600" b="1" spc="-30" dirty="0">
                <a:solidFill>
                  <a:schemeClr val="tx1"/>
                </a:solidFill>
                <a:latin typeface="+mn-lt"/>
                <a:cs typeface="Times New Roman"/>
              </a:rPr>
              <a:t> </a:t>
            </a:r>
            <a:r>
              <a:rPr sz="1600" b="1" spc="-25" dirty="0">
                <a:solidFill>
                  <a:schemeClr val="tx1"/>
                </a:solidFill>
                <a:latin typeface="+mn-lt"/>
                <a:cs typeface="Times New Roman"/>
              </a:rPr>
              <a:t>20</a:t>
            </a:r>
            <a:endParaRPr sz="1600" dirty="0">
              <a:solidFill>
                <a:schemeClr val="tx1"/>
              </a:solidFill>
              <a:latin typeface="+mn-lt"/>
              <a:cs typeface="Times New Roman"/>
            </a:endParaRPr>
          </a:p>
        </p:txBody>
      </p:sp>
      <p:grpSp>
        <p:nvGrpSpPr>
          <p:cNvPr id="23" name="object 22">
            <a:extLst>
              <a:ext uri="{C183D7F6-B498-43B3-948B-1728B52AA6E4}">
                <adec:decorative xmlns:adec="http://schemas.microsoft.com/office/drawing/2017/decorative" val="1"/>
              </a:ext>
            </a:extLst>
          </p:cNvPr>
          <p:cNvGrpSpPr/>
          <p:nvPr/>
        </p:nvGrpSpPr>
        <p:grpSpPr>
          <a:xfrm>
            <a:off x="1967484" y="4593335"/>
            <a:ext cx="5471160" cy="2230120"/>
            <a:chOff x="1967484" y="4593335"/>
            <a:chExt cx="5471160" cy="2230120"/>
          </a:xfrm>
        </p:grpSpPr>
        <p:pic>
          <p:nvPicPr>
            <p:cNvPr id="24" name="object 23"/>
            <p:cNvPicPr/>
            <p:nvPr/>
          </p:nvPicPr>
          <p:blipFill>
            <a:blip r:embed="rId9" cstate="print"/>
            <a:stretch>
              <a:fillRect/>
            </a:stretch>
          </p:blipFill>
          <p:spPr>
            <a:xfrm>
              <a:off x="1967484" y="4593335"/>
              <a:ext cx="5471159" cy="2229611"/>
            </a:xfrm>
            <a:prstGeom prst="rect">
              <a:avLst/>
            </a:prstGeom>
          </p:spPr>
        </p:pic>
        <p:pic>
          <p:nvPicPr>
            <p:cNvPr id="25" name="object 24"/>
            <p:cNvPicPr/>
            <p:nvPr/>
          </p:nvPicPr>
          <p:blipFill>
            <a:blip r:embed="rId10" cstate="print"/>
            <a:stretch>
              <a:fillRect/>
            </a:stretch>
          </p:blipFill>
          <p:spPr>
            <a:xfrm>
              <a:off x="5686171" y="6186373"/>
              <a:ext cx="428116" cy="170230"/>
            </a:xfrm>
            <a:prstGeom prst="rect">
              <a:avLst/>
            </a:prstGeom>
          </p:spPr>
        </p:pic>
        <p:pic>
          <p:nvPicPr>
            <p:cNvPr id="26" name="object 25"/>
            <p:cNvPicPr/>
            <p:nvPr/>
          </p:nvPicPr>
          <p:blipFill>
            <a:blip r:embed="rId10" cstate="print"/>
            <a:stretch>
              <a:fillRect/>
            </a:stretch>
          </p:blipFill>
          <p:spPr>
            <a:xfrm>
              <a:off x="3290316" y="6185763"/>
              <a:ext cx="429653" cy="170840"/>
            </a:xfrm>
            <a:prstGeom prst="rect">
              <a:avLst/>
            </a:prstGeom>
          </p:spPr>
        </p:pic>
        <p:pic>
          <p:nvPicPr>
            <p:cNvPr id="27" name="object 26"/>
            <p:cNvPicPr/>
            <p:nvPr/>
          </p:nvPicPr>
          <p:blipFill>
            <a:blip r:embed="rId11" cstate="print"/>
            <a:stretch>
              <a:fillRect/>
            </a:stretch>
          </p:blipFill>
          <p:spPr>
            <a:xfrm>
              <a:off x="3290316" y="5119115"/>
              <a:ext cx="126847" cy="50431"/>
            </a:xfrm>
            <a:prstGeom prst="rect">
              <a:avLst/>
            </a:prstGeom>
          </p:spPr>
        </p:pic>
        <p:pic>
          <p:nvPicPr>
            <p:cNvPr id="28" name="object 27"/>
            <p:cNvPicPr/>
            <p:nvPr/>
          </p:nvPicPr>
          <p:blipFill>
            <a:blip r:embed="rId12" cstate="print"/>
            <a:stretch>
              <a:fillRect/>
            </a:stretch>
          </p:blipFill>
          <p:spPr>
            <a:xfrm>
              <a:off x="5988977" y="5119115"/>
              <a:ext cx="125310" cy="49822"/>
            </a:xfrm>
            <a:prstGeom prst="rect">
              <a:avLst/>
            </a:prstGeom>
          </p:spPr>
        </p:pic>
        <p:sp>
          <p:nvSpPr>
            <p:cNvPr id="29" name="object 28"/>
            <p:cNvSpPr/>
            <p:nvPr/>
          </p:nvSpPr>
          <p:spPr>
            <a:xfrm>
              <a:off x="2012442" y="4607813"/>
              <a:ext cx="5381625" cy="2139950"/>
            </a:xfrm>
            <a:custGeom>
              <a:avLst/>
              <a:gdLst/>
              <a:ahLst/>
              <a:cxnLst/>
              <a:rect l="l" t="t" r="r" b="b"/>
              <a:pathLst>
                <a:path w="5381625" h="2139950">
                  <a:moveTo>
                    <a:pt x="2690622" y="0"/>
                  </a:moveTo>
                  <a:lnTo>
                    <a:pt x="0" y="1069848"/>
                  </a:lnTo>
                  <a:lnTo>
                    <a:pt x="2690622" y="2139696"/>
                  </a:lnTo>
                  <a:lnTo>
                    <a:pt x="5381244" y="1069848"/>
                  </a:lnTo>
                  <a:lnTo>
                    <a:pt x="2690622" y="0"/>
                  </a:lnTo>
                  <a:close/>
                </a:path>
              </a:pathLst>
            </a:custGeom>
            <a:solidFill>
              <a:srgbClr val="F8D5BD"/>
            </a:solidFill>
          </p:spPr>
          <p:txBody>
            <a:bodyPr wrap="square" lIns="0" tIns="0" rIns="0" bIns="0" rtlCol="0"/>
            <a:lstStyle/>
            <a:p>
              <a:endParaRPr>
                <a:latin typeface="+mn-lt"/>
              </a:endParaRPr>
            </a:p>
          </p:txBody>
        </p:sp>
        <p:sp>
          <p:nvSpPr>
            <p:cNvPr id="30" name="object 29"/>
            <p:cNvSpPr/>
            <p:nvPr/>
          </p:nvSpPr>
          <p:spPr>
            <a:xfrm>
              <a:off x="2012442" y="4607813"/>
              <a:ext cx="5381625" cy="2139950"/>
            </a:xfrm>
            <a:custGeom>
              <a:avLst/>
              <a:gdLst/>
              <a:ahLst/>
              <a:cxnLst/>
              <a:rect l="l" t="t" r="r" b="b"/>
              <a:pathLst>
                <a:path w="5381625" h="2139950">
                  <a:moveTo>
                    <a:pt x="0" y="1069848"/>
                  </a:moveTo>
                  <a:lnTo>
                    <a:pt x="2690622" y="0"/>
                  </a:lnTo>
                  <a:lnTo>
                    <a:pt x="5381244" y="1069848"/>
                  </a:lnTo>
                  <a:lnTo>
                    <a:pt x="2690622" y="2139696"/>
                  </a:lnTo>
                  <a:lnTo>
                    <a:pt x="0" y="1069848"/>
                  </a:lnTo>
                  <a:close/>
                </a:path>
              </a:pathLst>
            </a:custGeom>
            <a:ln w="10668">
              <a:solidFill>
                <a:srgbClr val="843E0F"/>
              </a:solidFill>
            </a:ln>
          </p:spPr>
          <p:txBody>
            <a:bodyPr wrap="square" lIns="0" tIns="0" rIns="0" bIns="0" rtlCol="0"/>
            <a:lstStyle/>
            <a:p>
              <a:endParaRPr>
                <a:latin typeface="+mn-lt"/>
              </a:endParaRPr>
            </a:p>
          </p:txBody>
        </p:sp>
      </p:grpSp>
      <p:sp>
        <p:nvSpPr>
          <p:cNvPr id="31" name="object 30"/>
          <p:cNvSpPr txBox="1"/>
          <p:nvPr/>
        </p:nvSpPr>
        <p:spPr>
          <a:xfrm>
            <a:off x="3439174" y="5170423"/>
            <a:ext cx="2472690" cy="1243289"/>
          </a:xfrm>
          <a:prstGeom prst="rect">
            <a:avLst/>
          </a:prstGeom>
        </p:spPr>
        <p:txBody>
          <a:bodyPr vert="horz" wrap="square" lIns="0" tIns="12065" rIns="0" bIns="0" rtlCol="0">
            <a:spAutoFit/>
          </a:bodyPr>
          <a:lstStyle/>
          <a:p>
            <a:pPr marL="311150" marR="248920" indent="-59690" algn="ctr">
              <a:lnSpc>
                <a:spcPct val="100000"/>
              </a:lnSpc>
              <a:spcBef>
                <a:spcPts val="95"/>
              </a:spcBef>
            </a:pPr>
            <a:r>
              <a:rPr sz="1600" dirty="0">
                <a:latin typeface="+mn-lt"/>
                <a:cs typeface="Times New Roman"/>
              </a:rPr>
              <a:t>ALL</a:t>
            </a:r>
            <a:r>
              <a:rPr sz="1600" spc="-85" dirty="0">
                <a:latin typeface="+mn-lt"/>
                <a:cs typeface="Times New Roman"/>
              </a:rPr>
              <a:t> </a:t>
            </a:r>
            <a:r>
              <a:rPr lang="en-US" sz="1600" dirty="0">
                <a:latin typeface="+mn-lt"/>
                <a:cs typeface="Times New Roman"/>
              </a:rPr>
              <a:t>noncompliance</a:t>
            </a:r>
            <a:r>
              <a:rPr sz="1600" spc="-10" dirty="0">
                <a:latin typeface="+mn-lt"/>
                <a:cs typeface="Times New Roman"/>
              </a:rPr>
              <a:t> </a:t>
            </a:r>
            <a:r>
              <a:rPr sz="1600" dirty="0">
                <a:latin typeface="+mn-lt"/>
                <a:cs typeface="Times New Roman"/>
              </a:rPr>
              <a:t>cleared</a:t>
            </a:r>
            <a:r>
              <a:rPr sz="1600" spc="-10" dirty="0">
                <a:latin typeface="+mn-lt"/>
                <a:cs typeface="Times New Roman"/>
              </a:rPr>
              <a:t> </a:t>
            </a:r>
            <a:r>
              <a:rPr sz="1600" dirty="0">
                <a:latin typeface="+mn-lt"/>
                <a:cs typeface="Times New Roman"/>
              </a:rPr>
              <a:t>within</a:t>
            </a:r>
            <a:r>
              <a:rPr sz="1600" spc="-25" dirty="0">
                <a:latin typeface="+mn-lt"/>
                <a:cs typeface="Times New Roman"/>
              </a:rPr>
              <a:t> </a:t>
            </a:r>
            <a:r>
              <a:rPr sz="1600" dirty="0">
                <a:latin typeface="+mn-lt"/>
                <a:cs typeface="Times New Roman"/>
              </a:rPr>
              <a:t>one</a:t>
            </a:r>
            <a:r>
              <a:rPr sz="1600" spc="-50" dirty="0">
                <a:latin typeface="+mn-lt"/>
                <a:cs typeface="Times New Roman"/>
              </a:rPr>
              <a:t> </a:t>
            </a:r>
            <a:r>
              <a:rPr sz="1600" spc="-20" dirty="0">
                <a:latin typeface="+mn-lt"/>
                <a:cs typeface="Times New Roman"/>
              </a:rPr>
              <a:t>year</a:t>
            </a:r>
            <a:endParaRPr sz="1600" dirty="0">
              <a:latin typeface="+mn-lt"/>
              <a:cs typeface="Times New Roman"/>
            </a:endParaRPr>
          </a:p>
          <a:p>
            <a:pPr marL="12700" marR="5080" algn="ctr">
              <a:lnSpc>
                <a:spcPct val="100000"/>
              </a:lnSpc>
            </a:pPr>
            <a:r>
              <a:rPr sz="1600" dirty="0">
                <a:latin typeface="+mn-lt"/>
                <a:cs typeface="Times New Roman"/>
              </a:rPr>
              <a:t>of</a:t>
            </a:r>
            <a:r>
              <a:rPr sz="1600" spc="-40" dirty="0">
                <a:latin typeface="+mn-lt"/>
                <a:cs typeface="Times New Roman"/>
              </a:rPr>
              <a:t> </a:t>
            </a:r>
            <a:r>
              <a:rPr sz="1600" dirty="0">
                <a:latin typeface="+mn-lt"/>
                <a:cs typeface="Times New Roman"/>
              </a:rPr>
              <a:t>Special</a:t>
            </a:r>
            <a:r>
              <a:rPr sz="1600" spc="-15" dirty="0">
                <a:latin typeface="+mn-lt"/>
                <a:cs typeface="Times New Roman"/>
              </a:rPr>
              <a:t> </a:t>
            </a:r>
            <a:r>
              <a:rPr sz="1600" dirty="0">
                <a:latin typeface="+mn-lt"/>
                <a:cs typeface="Times New Roman"/>
              </a:rPr>
              <a:t>Education</a:t>
            </a:r>
            <a:r>
              <a:rPr sz="1600" spc="-30" dirty="0">
                <a:latin typeface="+mn-lt"/>
                <a:cs typeface="Times New Roman"/>
              </a:rPr>
              <a:t> </a:t>
            </a:r>
            <a:r>
              <a:rPr sz="1600" spc="-10" dirty="0">
                <a:latin typeface="+mn-lt"/>
                <a:cs typeface="Times New Roman"/>
              </a:rPr>
              <a:t>Program </a:t>
            </a:r>
            <a:r>
              <a:rPr sz="1600" dirty="0">
                <a:latin typeface="+mn-lt"/>
                <a:cs typeface="Times New Roman"/>
              </a:rPr>
              <a:t>Review</a:t>
            </a:r>
            <a:r>
              <a:rPr sz="1600" spc="-40" dirty="0">
                <a:latin typeface="+mn-lt"/>
                <a:cs typeface="Times New Roman"/>
              </a:rPr>
              <a:t> </a:t>
            </a:r>
            <a:r>
              <a:rPr sz="1600" spc="-10" dirty="0">
                <a:latin typeface="+mn-lt"/>
                <a:cs typeface="Times New Roman"/>
              </a:rPr>
              <a:t>Report</a:t>
            </a:r>
            <a:endParaRPr sz="1600" dirty="0">
              <a:latin typeface="+mn-lt"/>
              <a:cs typeface="Times New Roman"/>
            </a:endParaRPr>
          </a:p>
        </p:txBody>
      </p:sp>
      <p:grpSp>
        <p:nvGrpSpPr>
          <p:cNvPr id="32" name="object 31">
            <a:extLst>
              <a:ext uri="{C183D7F6-B498-43B3-948B-1728B52AA6E4}">
                <adec:decorative xmlns:adec="http://schemas.microsoft.com/office/drawing/2017/decorative" val="1"/>
              </a:ext>
            </a:extLst>
          </p:cNvPr>
          <p:cNvGrpSpPr/>
          <p:nvPr/>
        </p:nvGrpSpPr>
        <p:grpSpPr>
          <a:xfrm>
            <a:off x="6890004" y="6111240"/>
            <a:ext cx="1537970" cy="746760"/>
            <a:chOff x="6890004" y="6111240"/>
            <a:chExt cx="1537970" cy="746760"/>
          </a:xfrm>
        </p:grpSpPr>
        <p:pic>
          <p:nvPicPr>
            <p:cNvPr id="33" name="object 32"/>
            <p:cNvPicPr/>
            <p:nvPr/>
          </p:nvPicPr>
          <p:blipFill>
            <a:blip r:embed="rId13" cstate="print"/>
            <a:stretch>
              <a:fillRect/>
            </a:stretch>
          </p:blipFill>
          <p:spPr>
            <a:xfrm>
              <a:off x="6890004" y="6158484"/>
              <a:ext cx="1537715" cy="597407"/>
            </a:xfrm>
            <a:prstGeom prst="rect">
              <a:avLst/>
            </a:prstGeom>
          </p:spPr>
        </p:pic>
        <p:pic>
          <p:nvPicPr>
            <p:cNvPr id="34" name="object 33"/>
            <p:cNvPicPr/>
            <p:nvPr/>
          </p:nvPicPr>
          <p:blipFill>
            <a:blip r:embed="rId14" cstate="print"/>
            <a:stretch>
              <a:fillRect/>
            </a:stretch>
          </p:blipFill>
          <p:spPr>
            <a:xfrm>
              <a:off x="6984492" y="6680454"/>
              <a:ext cx="1344167" cy="177546"/>
            </a:xfrm>
            <a:prstGeom prst="rect">
              <a:avLst/>
            </a:prstGeom>
          </p:spPr>
        </p:pic>
        <p:pic>
          <p:nvPicPr>
            <p:cNvPr id="35" name="object 34"/>
            <p:cNvPicPr/>
            <p:nvPr/>
          </p:nvPicPr>
          <p:blipFill>
            <a:blip r:embed="rId15" cstate="print"/>
            <a:stretch>
              <a:fillRect/>
            </a:stretch>
          </p:blipFill>
          <p:spPr>
            <a:xfrm>
              <a:off x="6984492" y="6111240"/>
              <a:ext cx="1344167" cy="61721"/>
            </a:xfrm>
            <a:prstGeom prst="rect">
              <a:avLst/>
            </a:prstGeom>
          </p:spPr>
        </p:pic>
      </p:grpSp>
      <p:grpSp>
        <p:nvGrpSpPr>
          <p:cNvPr id="37" name="object 36">
            <a:extLst>
              <a:ext uri="{C183D7F6-B498-43B3-948B-1728B52AA6E4}">
                <adec:decorative xmlns:adec="http://schemas.microsoft.com/office/drawing/2017/decorative" val="1"/>
              </a:ext>
            </a:extLst>
          </p:cNvPr>
          <p:cNvGrpSpPr/>
          <p:nvPr/>
        </p:nvGrpSpPr>
        <p:grpSpPr>
          <a:xfrm>
            <a:off x="341375" y="6073140"/>
            <a:ext cx="2257425" cy="749935"/>
            <a:chOff x="341375" y="6073140"/>
            <a:chExt cx="2257425" cy="749935"/>
          </a:xfrm>
        </p:grpSpPr>
        <p:pic>
          <p:nvPicPr>
            <p:cNvPr id="38" name="object 37"/>
            <p:cNvPicPr/>
            <p:nvPr/>
          </p:nvPicPr>
          <p:blipFill>
            <a:blip r:embed="rId16" cstate="print"/>
            <a:stretch>
              <a:fillRect/>
            </a:stretch>
          </p:blipFill>
          <p:spPr>
            <a:xfrm>
              <a:off x="358139" y="6082284"/>
              <a:ext cx="2226563" cy="673607"/>
            </a:xfrm>
            <a:prstGeom prst="rect">
              <a:avLst/>
            </a:prstGeom>
          </p:spPr>
        </p:pic>
        <p:pic>
          <p:nvPicPr>
            <p:cNvPr id="39" name="object 38"/>
            <p:cNvPicPr/>
            <p:nvPr/>
          </p:nvPicPr>
          <p:blipFill>
            <a:blip r:embed="rId17" cstate="print"/>
            <a:stretch>
              <a:fillRect/>
            </a:stretch>
          </p:blipFill>
          <p:spPr>
            <a:xfrm>
              <a:off x="341375" y="6073140"/>
              <a:ext cx="2257043" cy="749807"/>
            </a:xfrm>
            <a:prstGeom prst="rect">
              <a:avLst/>
            </a:prstGeom>
          </p:spPr>
        </p:pic>
      </p:grpSp>
      <p:sp>
        <p:nvSpPr>
          <p:cNvPr id="47" name="object 46"/>
          <p:cNvSpPr txBox="1"/>
          <p:nvPr/>
        </p:nvSpPr>
        <p:spPr>
          <a:xfrm>
            <a:off x="1362043" y="5286152"/>
            <a:ext cx="320675" cy="258404"/>
          </a:xfrm>
          <a:prstGeom prst="rect">
            <a:avLst/>
          </a:prstGeom>
        </p:spPr>
        <p:txBody>
          <a:bodyPr vert="horz" wrap="square" lIns="0" tIns="12065" rIns="0" bIns="0" rtlCol="0">
            <a:spAutoFit/>
          </a:bodyPr>
          <a:lstStyle/>
          <a:p>
            <a:pPr marL="12700">
              <a:lnSpc>
                <a:spcPct val="100000"/>
              </a:lnSpc>
              <a:spcBef>
                <a:spcPts val="95"/>
              </a:spcBef>
            </a:pPr>
            <a:r>
              <a:rPr sz="1600" spc="-45" dirty="0">
                <a:latin typeface="+mn-lt"/>
                <a:cs typeface="Times New Roman"/>
              </a:rPr>
              <a:t>Yes</a:t>
            </a:r>
            <a:endParaRPr sz="1600">
              <a:latin typeface="+mn-lt"/>
              <a:cs typeface="Times New Roman"/>
            </a:endParaRPr>
          </a:p>
        </p:txBody>
      </p:sp>
      <p:sp>
        <p:nvSpPr>
          <p:cNvPr id="40" name="object 39"/>
          <p:cNvSpPr txBox="1"/>
          <p:nvPr/>
        </p:nvSpPr>
        <p:spPr>
          <a:xfrm>
            <a:off x="403097" y="6096761"/>
            <a:ext cx="2136775" cy="533479"/>
          </a:xfrm>
          <a:prstGeom prst="rect">
            <a:avLst/>
          </a:prstGeom>
          <a:solidFill>
            <a:srgbClr val="B1D1FF"/>
          </a:solidFill>
          <a:ln w="10667">
            <a:solidFill>
              <a:srgbClr val="00337E"/>
            </a:solidFill>
          </a:ln>
        </p:spPr>
        <p:txBody>
          <a:bodyPr vert="horz" wrap="square" lIns="0" tIns="40640" rIns="0" bIns="0" rtlCol="0">
            <a:spAutoFit/>
          </a:bodyPr>
          <a:lstStyle/>
          <a:p>
            <a:pPr marL="509270" marR="153035" indent="-410209">
              <a:lnSpc>
                <a:spcPct val="100000"/>
              </a:lnSpc>
              <a:spcBef>
                <a:spcPts val="320"/>
              </a:spcBef>
            </a:pPr>
            <a:r>
              <a:rPr sz="1600" b="1" dirty="0">
                <a:latin typeface="+mn-lt"/>
                <a:cs typeface="Times New Roman"/>
              </a:rPr>
              <a:t>Monitoring</a:t>
            </a:r>
            <a:r>
              <a:rPr sz="1600" b="1" spc="-70" dirty="0">
                <a:latin typeface="+mn-lt"/>
                <a:cs typeface="Times New Roman"/>
              </a:rPr>
              <a:t> </a:t>
            </a:r>
            <a:r>
              <a:rPr sz="1600" b="1" spc="-10" dirty="0">
                <a:latin typeface="+mn-lt"/>
                <a:cs typeface="Times New Roman"/>
              </a:rPr>
              <a:t>Complete </a:t>
            </a:r>
            <a:r>
              <a:rPr sz="1600" b="1" dirty="0">
                <a:latin typeface="+mn-lt"/>
                <a:cs typeface="Times New Roman"/>
              </a:rPr>
              <a:t>for</a:t>
            </a:r>
            <a:r>
              <a:rPr sz="1600" b="1" spc="-50" dirty="0">
                <a:latin typeface="+mn-lt"/>
                <a:cs typeface="Times New Roman"/>
              </a:rPr>
              <a:t> </a:t>
            </a:r>
            <a:r>
              <a:rPr sz="1600" b="1" dirty="0">
                <a:latin typeface="+mn-lt"/>
                <a:cs typeface="Times New Roman"/>
              </a:rPr>
              <a:t>the</a:t>
            </a:r>
            <a:r>
              <a:rPr sz="1600" b="1" spc="-20" dirty="0">
                <a:latin typeface="+mn-lt"/>
                <a:cs typeface="Times New Roman"/>
              </a:rPr>
              <a:t> Cycle</a:t>
            </a:r>
            <a:endParaRPr sz="1600" dirty="0">
              <a:latin typeface="+mn-lt"/>
              <a:cs typeface="Times New Roman"/>
            </a:endParaRPr>
          </a:p>
        </p:txBody>
      </p:sp>
      <p:sp>
        <p:nvSpPr>
          <p:cNvPr id="48" name="object 47"/>
          <p:cNvSpPr txBox="1"/>
          <p:nvPr/>
        </p:nvSpPr>
        <p:spPr>
          <a:xfrm>
            <a:off x="7313644" y="5209952"/>
            <a:ext cx="273050" cy="258404"/>
          </a:xfrm>
          <a:prstGeom prst="rect">
            <a:avLst/>
          </a:prstGeom>
        </p:spPr>
        <p:txBody>
          <a:bodyPr vert="horz" wrap="square" lIns="0" tIns="12065" rIns="0" bIns="0" rtlCol="0">
            <a:spAutoFit/>
          </a:bodyPr>
          <a:lstStyle/>
          <a:p>
            <a:pPr marL="12700">
              <a:lnSpc>
                <a:spcPct val="100000"/>
              </a:lnSpc>
              <a:spcBef>
                <a:spcPts val="95"/>
              </a:spcBef>
            </a:pPr>
            <a:r>
              <a:rPr sz="1600" spc="-25" dirty="0">
                <a:latin typeface="+mn-lt"/>
                <a:cs typeface="Times New Roman"/>
              </a:rPr>
              <a:t>No</a:t>
            </a:r>
            <a:endParaRPr sz="1600" dirty="0">
              <a:latin typeface="+mn-lt"/>
              <a:cs typeface="Times New Roman"/>
            </a:endParaRPr>
          </a:p>
        </p:txBody>
      </p:sp>
      <p:sp>
        <p:nvSpPr>
          <p:cNvPr id="36" name="object 35"/>
          <p:cNvSpPr txBox="1"/>
          <p:nvPr/>
        </p:nvSpPr>
        <p:spPr>
          <a:xfrm>
            <a:off x="6934961" y="6172961"/>
            <a:ext cx="1447800" cy="508000"/>
          </a:xfrm>
          <a:prstGeom prst="rect">
            <a:avLst/>
          </a:prstGeom>
          <a:solidFill>
            <a:srgbClr val="F5D4D1"/>
          </a:solidFill>
          <a:ln w="10667">
            <a:solidFill>
              <a:srgbClr val="C13828"/>
            </a:solidFill>
          </a:ln>
        </p:spPr>
        <p:txBody>
          <a:bodyPr vert="horz" wrap="square" lIns="0" tIns="2540" rIns="0" bIns="0" rtlCol="0">
            <a:spAutoFit/>
          </a:bodyPr>
          <a:lstStyle/>
          <a:p>
            <a:pPr marL="211454" marR="207010" indent="92710">
              <a:lnSpc>
                <a:spcPct val="100000"/>
              </a:lnSpc>
              <a:spcBef>
                <a:spcPts val="20"/>
              </a:spcBef>
            </a:pPr>
            <a:r>
              <a:rPr sz="1600" b="1" spc="-10" dirty="0">
                <a:latin typeface="+mn-lt"/>
                <a:cs typeface="Times New Roman"/>
              </a:rPr>
              <a:t>Sanctions Determined</a:t>
            </a:r>
            <a:endParaRPr sz="1600" dirty="0">
              <a:latin typeface="+mn-lt"/>
              <a:cs typeface="Times New Roman"/>
            </a:endParaRPr>
          </a:p>
        </p:txBody>
      </p:sp>
      <p:grpSp>
        <p:nvGrpSpPr>
          <p:cNvPr id="41" name="object 40">
            <a:extLst>
              <a:ext uri="{C183D7F6-B498-43B3-948B-1728B52AA6E4}">
                <adec:decorative xmlns:adec="http://schemas.microsoft.com/office/drawing/2017/decorative" val="1"/>
              </a:ext>
            </a:extLst>
          </p:cNvPr>
          <p:cNvGrpSpPr/>
          <p:nvPr/>
        </p:nvGrpSpPr>
        <p:grpSpPr>
          <a:xfrm>
            <a:off x="1420622" y="5181600"/>
            <a:ext cx="6309105" cy="985519"/>
            <a:chOff x="1420622" y="5181600"/>
            <a:chExt cx="6289040" cy="985519"/>
          </a:xfrm>
        </p:grpSpPr>
        <p:sp>
          <p:nvSpPr>
            <p:cNvPr id="42" name="object 41"/>
            <p:cNvSpPr/>
            <p:nvPr/>
          </p:nvSpPr>
          <p:spPr>
            <a:xfrm>
              <a:off x="7393686" y="5677662"/>
              <a:ext cx="265430" cy="483234"/>
            </a:xfrm>
            <a:custGeom>
              <a:avLst/>
              <a:gdLst/>
              <a:ahLst/>
              <a:cxnLst/>
              <a:rect l="l" t="t" r="r" b="b"/>
              <a:pathLst>
                <a:path w="265429" h="483235">
                  <a:moveTo>
                    <a:pt x="0" y="0"/>
                  </a:moveTo>
                  <a:lnTo>
                    <a:pt x="265112" y="0"/>
                  </a:lnTo>
                  <a:lnTo>
                    <a:pt x="265112" y="482727"/>
                  </a:lnTo>
                </a:path>
              </a:pathLst>
            </a:custGeom>
            <a:ln w="38100">
              <a:solidFill>
                <a:srgbClr val="3C9733"/>
              </a:solidFill>
            </a:ln>
          </p:spPr>
          <p:txBody>
            <a:bodyPr wrap="square" lIns="0" tIns="0" rIns="0" bIns="0" rtlCol="0"/>
            <a:lstStyle/>
            <a:p>
              <a:endParaRPr>
                <a:latin typeface="+mn-lt"/>
              </a:endParaRPr>
            </a:p>
          </p:txBody>
        </p:sp>
        <p:sp>
          <p:nvSpPr>
            <p:cNvPr id="43" name="object 42"/>
            <p:cNvSpPr/>
            <p:nvPr/>
          </p:nvSpPr>
          <p:spPr>
            <a:xfrm>
              <a:off x="7614347" y="6084188"/>
              <a:ext cx="88900" cy="76200"/>
            </a:xfrm>
            <a:custGeom>
              <a:avLst/>
              <a:gdLst/>
              <a:ahLst/>
              <a:cxnLst/>
              <a:rect l="l" t="t" r="r" b="b"/>
              <a:pathLst>
                <a:path w="88900" h="76200">
                  <a:moveTo>
                    <a:pt x="88900" y="0"/>
                  </a:moveTo>
                  <a:lnTo>
                    <a:pt x="44450" y="76200"/>
                  </a:lnTo>
                  <a:lnTo>
                    <a:pt x="0" y="0"/>
                  </a:lnTo>
                </a:path>
              </a:pathLst>
            </a:custGeom>
            <a:ln w="12700">
              <a:solidFill>
                <a:srgbClr val="3C9733"/>
              </a:solidFill>
            </a:ln>
          </p:spPr>
          <p:txBody>
            <a:bodyPr wrap="square" lIns="0" tIns="0" rIns="0" bIns="0" rtlCol="0"/>
            <a:lstStyle/>
            <a:p>
              <a:endParaRPr>
                <a:latin typeface="+mn-lt"/>
              </a:endParaRPr>
            </a:p>
          </p:txBody>
        </p:sp>
        <p:sp>
          <p:nvSpPr>
            <p:cNvPr id="44" name="object 43"/>
            <p:cNvSpPr/>
            <p:nvPr/>
          </p:nvSpPr>
          <p:spPr>
            <a:xfrm>
              <a:off x="1471422" y="5677662"/>
              <a:ext cx="541655" cy="407034"/>
            </a:xfrm>
            <a:custGeom>
              <a:avLst/>
              <a:gdLst/>
              <a:ahLst/>
              <a:cxnLst/>
              <a:rect l="l" t="t" r="r" b="b"/>
              <a:pathLst>
                <a:path w="541655" h="407035">
                  <a:moveTo>
                    <a:pt x="541337" y="0"/>
                  </a:moveTo>
                  <a:lnTo>
                    <a:pt x="0" y="0"/>
                  </a:lnTo>
                  <a:lnTo>
                    <a:pt x="0" y="406527"/>
                  </a:lnTo>
                </a:path>
              </a:pathLst>
            </a:custGeom>
            <a:ln w="38100">
              <a:solidFill>
                <a:srgbClr val="3C9733"/>
              </a:solidFill>
            </a:ln>
          </p:spPr>
          <p:txBody>
            <a:bodyPr wrap="square" lIns="0" tIns="0" rIns="0" bIns="0" rtlCol="0"/>
            <a:lstStyle/>
            <a:p>
              <a:endParaRPr>
                <a:latin typeface="+mn-lt"/>
              </a:endParaRPr>
            </a:p>
          </p:txBody>
        </p:sp>
        <p:sp>
          <p:nvSpPr>
            <p:cNvPr id="45" name="object 44"/>
            <p:cNvSpPr/>
            <p:nvPr/>
          </p:nvSpPr>
          <p:spPr>
            <a:xfrm>
              <a:off x="1426972" y="6007988"/>
              <a:ext cx="88900" cy="76200"/>
            </a:xfrm>
            <a:custGeom>
              <a:avLst/>
              <a:gdLst/>
              <a:ahLst/>
              <a:cxnLst/>
              <a:rect l="l" t="t" r="r" b="b"/>
              <a:pathLst>
                <a:path w="88900" h="76200">
                  <a:moveTo>
                    <a:pt x="0" y="0"/>
                  </a:moveTo>
                  <a:lnTo>
                    <a:pt x="44450" y="76200"/>
                  </a:lnTo>
                  <a:lnTo>
                    <a:pt x="88900" y="0"/>
                  </a:lnTo>
                </a:path>
              </a:pathLst>
            </a:custGeom>
            <a:ln w="12700">
              <a:solidFill>
                <a:srgbClr val="3C9733"/>
              </a:solidFill>
            </a:ln>
          </p:spPr>
          <p:txBody>
            <a:bodyPr wrap="square" lIns="0" tIns="0" rIns="0" bIns="0" rtlCol="0"/>
            <a:lstStyle/>
            <a:p>
              <a:endParaRPr>
                <a:latin typeface="+mn-lt"/>
              </a:endParaRPr>
            </a:p>
          </p:txBody>
        </p:sp>
        <p:sp>
          <p:nvSpPr>
            <p:cNvPr id="46" name="object 45"/>
            <p:cNvSpPr/>
            <p:nvPr/>
          </p:nvSpPr>
          <p:spPr>
            <a:xfrm>
              <a:off x="7234427" y="5181600"/>
              <a:ext cx="433070" cy="338455"/>
            </a:xfrm>
            <a:custGeom>
              <a:avLst/>
              <a:gdLst/>
              <a:ahLst/>
              <a:cxnLst/>
              <a:rect l="l" t="t" r="r" b="b"/>
              <a:pathLst>
                <a:path w="433070" h="338454">
                  <a:moveTo>
                    <a:pt x="432816" y="0"/>
                  </a:moveTo>
                  <a:lnTo>
                    <a:pt x="0" y="0"/>
                  </a:lnTo>
                  <a:lnTo>
                    <a:pt x="0" y="338328"/>
                  </a:lnTo>
                  <a:lnTo>
                    <a:pt x="432816" y="338328"/>
                  </a:lnTo>
                  <a:lnTo>
                    <a:pt x="432816" y="0"/>
                  </a:lnTo>
                  <a:close/>
                </a:path>
              </a:pathLst>
            </a:custGeom>
            <a:solidFill>
              <a:srgbClr val="FFFFFF"/>
            </a:solidFill>
          </p:spPr>
          <p:txBody>
            <a:bodyPr wrap="square" lIns="0" tIns="0" rIns="0" bIns="0" rtlCol="0"/>
            <a:lstStyle/>
            <a:p>
              <a:endParaRPr>
                <a:latin typeface="+mn-lt"/>
              </a:endParaRPr>
            </a:p>
          </p:txBody>
        </p:sp>
      </p:grpSp>
      <p:grpSp>
        <p:nvGrpSpPr>
          <p:cNvPr id="49" name="object 48">
            <a:extLst>
              <a:ext uri="{C183D7F6-B498-43B3-948B-1728B52AA6E4}">
                <adec:decorative xmlns:adec="http://schemas.microsoft.com/office/drawing/2017/decorative" val="1"/>
              </a:ext>
            </a:extLst>
          </p:cNvPr>
          <p:cNvGrpSpPr/>
          <p:nvPr/>
        </p:nvGrpSpPr>
        <p:grpSpPr>
          <a:xfrm>
            <a:off x="4640493" y="1932939"/>
            <a:ext cx="120014" cy="2310765"/>
            <a:chOff x="4640493" y="1932939"/>
            <a:chExt cx="120014" cy="2310765"/>
          </a:xfrm>
        </p:grpSpPr>
        <p:sp>
          <p:nvSpPr>
            <p:cNvPr id="50" name="object 49"/>
            <p:cNvSpPr/>
            <p:nvPr/>
          </p:nvSpPr>
          <p:spPr>
            <a:xfrm>
              <a:off x="4690109" y="3903725"/>
              <a:ext cx="1905" cy="334010"/>
            </a:xfrm>
            <a:custGeom>
              <a:avLst/>
              <a:gdLst/>
              <a:ahLst/>
              <a:cxnLst/>
              <a:rect l="l" t="t" r="r" b="b"/>
              <a:pathLst>
                <a:path w="1904" h="334010">
                  <a:moveTo>
                    <a:pt x="0" y="0"/>
                  </a:moveTo>
                  <a:lnTo>
                    <a:pt x="1524" y="333502"/>
                  </a:lnTo>
                </a:path>
              </a:pathLst>
            </a:custGeom>
            <a:ln w="38100">
              <a:solidFill>
                <a:srgbClr val="3C9733"/>
              </a:solidFill>
            </a:ln>
          </p:spPr>
          <p:txBody>
            <a:bodyPr wrap="square" lIns="0" tIns="0" rIns="0" bIns="0" rtlCol="0"/>
            <a:lstStyle/>
            <a:p>
              <a:endParaRPr>
                <a:latin typeface="+mn-lt"/>
              </a:endParaRPr>
            </a:p>
          </p:txBody>
        </p:sp>
        <p:sp>
          <p:nvSpPr>
            <p:cNvPr id="51" name="object 50"/>
            <p:cNvSpPr/>
            <p:nvPr/>
          </p:nvSpPr>
          <p:spPr>
            <a:xfrm>
              <a:off x="4646843" y="4160827"/>
              <a:ext cx="88900" cy="76835"/>
            </a:xfrm>
            <a:custGeom>
              <a:avLst/>
              <a:gdLst/>
              <a:ahLst/>
              <a:cxnLst/>
              <a:rect l="l" t="t" r="r" b="b"/>
              <a:pathLst>
                <a:path w="88900" h="76835">
                  <a:moveTo>
                    <a:pt x="88900" y="0"/>
                  </a:moveTo>
                  <a:lnTo>
                    <a:pt x="44792" y="76403"/>
                  </a:lnTo>
                  <a:lnTo>
                    <a:pt x="0" y="406"/>
                  </a:lnTo>
                </a:path>
              </a:pathLst>
            </a:custGeom>
            <a:ln w="38100">
              <a:solidFill>
                <a:srgbClr val="3C9733"/>
              </a:solidFill>
            </a:ln>
          </p:spPr>
          <p:txBody>
            <a:bodyPr wrap="square" lIns="0" tIns="0" rIns="0" bIns="0" rtlCol="0"/>
            <a:lstStyle/>
            <a:p>
              <a:endParaRPr>
                <a:latin typeface="+mn-lt"/>
              </a:endParaRPr>
            </a:p>
          </p:txBody>
        </p:sp>
        <p:sp>
          <p:nvSpPr>
            <p:cNvPr id="52" name="object 51"/>
            <p:cNvSpPr/>
            <p:nvPr/>
          </p:nvSpPr>
          <p:spPr>
            <a:xfrm>
              <a:off x="4702301" y="3260597"/>
              <a:ext cx="1905" cy="335280"/>
            </a:xfrm>
            <a:custGeom>
              <a:avLst/>
              <a:gdLst/>
              <a:ahLst/>
              <a:cxnLst/>
              <a:rect l="l" t="t" r="r" b="b"/>
              <a:pathLst>
                <a:path w="1904" h="335279">
                  <a:moveTo>
                    <a:pt x="0" y="0"/>
                  </a:moveTo>
                  <a:lnTo>
                    <a:pt x="1536" y="335089"/>
                  </a:lnTo>
                </a:path>
              </a:pathLst>
            </a:custGeom>
            <a:ln w="38100">
              <a:solidFill>
                <a:srgbClr val="3C9733"/>
              </a:solidFill>
            </a:ln>
          </p:spPr>
          <p:txBody>
            <a:bodyPr wrap="square" lIns="0" tIns="0" rIns="0" bIns="0" rtlCol="0"/>
            <a:lstStyle/>
            <a:p>
              <a:endParaRPr>
                <a:latin typeface="+mn-lt"/>
              </a:endParaRPr>
            </a:p>
          </p:txBody>
        </p:sp>
        <p:sp>
          <p:nvSpPr>
            <p:cNvPr id="53" name="object 52"/>
            <p:cNvSpPr/>
            <p:nvPr/>
          </p:nvSpPr>
          <p:spPr>
            <a:xfrm>
              <a:off x="4659038" y="3519286"/>
              <a:ext cx="88900" cy="76835"/>
            </a:xfrm>
            <a:custGeom>
              <a:avLst/>
              <a:gdLst/>
              <a:ahLst/>
              <a:cxnLst/>
              <a:rect l="l" t="t" r="r" b="b"/>
              <a:pathLst>
                <a:path w="88900" h="76835">
                  <a:moveTo>
                    <a:pt x="88900" y="0"/>
                  </a:moveTo>
                  <a:lnTo>
                    <a:pt x="44792" y="76403"/>
                  </a:lnTo>
                  <a:lnTo>
                    <a:pt x="0" y="406"/>
                  </a:lnTo>
                </a:path>
              </a:pathLst>
            </a:custGeom>
            <a:ln w="38100">
              <a:solidFill>
                <a:srgbClr val="3C9733"/>
              </a:solidFill>
            </a:ln>
          </p:spPr>
          <p:txBody>
            <a:bodyPr wrap="square" lIns="0" tIns="0" rIns="0" bIns="0" rtlCol="0"/>
            <a:lstStyle/>
            <a:p>
              <a:endParaRPr>
                <a:latin typeface="+mn-lt"/>
              </a:endParaRPr>
            </a:p>
          </p:txBody>
        </p:sp>
        <p:sp>
          <p:nvSpPr>
            <p:cNvPr id="54" name="object 53"/>
            <p:cNvSpPr/>
            <p:nvPr/>
          </p:nvSpPr>
          <p:spPr>
            <a:xfrm>
              <a:off x="4708397" y="1939289"/>
              <a:ext cx="1905" cy="335280"/>
            </a:xfrm>
            <a:custGeom>
              <a:avLst/>
              <a:gdLst/>
              <a:ahLst/>
              <a:cxnLst/>
              <a:rect l="l" t="t" r="r" b="b"/>
              <a:pathLst>
                <a:path w="1904" h="335280">
                  <a:moveTo>
                    <a:pt x="0" y="0"/>
                  </a:moveTo>
                  <a:lnTo>
                    <a:pt x="1524" y="335089"/>
                  </a:lnTo>
                </a:path>
              </a:pathLst>
            </a:custGeom>
            <a:ln w="38100">
              <a:solidFill>
                <a:srgbClr val="3C9733"/>
              </a:solidFill>
            </a:ln>
          </p:spPr>
          <p:txBody>
            <a:bodyPr wrap="square" lIns="0" tIns="0" rIns="0" bIns="0" rtlCol="0"/>
            <a:lstStyle/>
            <a:p>
              <a:endParaRPr>
                <a:latin typeface="+mn-lt"/>
              </a:endParaRPr>
            </a:p>
          </p:txBody>
        </p:sp>
        <p:sp>
          <p:nvSpPr>
            <p:cNvPr id="55" name="object 54"/>
            <p:cNvSpPr/>
            <p:nvPr/>
          </p:nvSpPr>
          <p:spPr>
            <a:xfrm>
              <a:off x="4665132" y="2197980"/>
              <a:ext cx="88900" cy="76835"/>
            </a:xfrm>
            <a:custGeom>
              <a:avLst/>
              <a:gdLst/>
              <a:ahLst/>
              <a:cxnLst/>
              <a:rect l="l" t="t" r="r" b="b"/>
              <a:pathLst>
                <a:path w="88900" h="76835">
                  <a:moveTo>
                    <a:pt x="88900" y="0"/>
                  </a:moveTo>
                  <a:lnTo>
                    <a:pt x="44792" y="76403"/>
                  </a:lnTo>
                  <a:lnTo>
                    <a:pt x="0" y="406"/>
                  </a:lnTo>
                </a:path>
              </a:pathLst>
            </a:custGeom>
            <a:ln w="38100">
              <a:solidFill>
                <a:srgbClr val="3C9733"/>
              </a:solidFill>
            </a:ln>
          </p:spPr>
          <p:txBody>
            <a:bodyPr wrap="square" lIns="0" tIns="0" rIns="0" bIns="0" rtlCol="0"/>
            <a:lstStyle/>
            <a:p>
              <a:endParaRPr>
                <a:latin typeface="+mn-lt"/>
              </a:endParaRPr>
            </a:p>
          </p:txBody>
        </p:sp>
        <p:sp>
          <p:nvSpPr>
            <p:cNvPr id="56" name="object 55"/>
            <p:cNvSpPr/>
            <p:nvPr/>
          </p:nvSpPr>
          <p:spPr>
            <a:xfrm>
              <a:off x="4708397" y="2594609"/>
              <a:ext cx="1905" cy="335280"/>
            </a:xfrm>
            <a:custGeom>
              <a:avLst/>
              <a:gdLst/>
              <a:ahLst/>
              <a:cxnLst/>
              <a:rect l="l" t="t" r="r" b="b"/>
              <a:pathLst>
                <a:path w="1904" h="335280">
                  <a:moveTo>
                    <a:pt x="0" y="0"/>
                  </a:moveTo>
                  <a:lnTo>
                    <a:pt x="1524" y="335089"/>
                  </a:lnTo>
                </a:path>
              </a:pathLst>
            </a:custGeom>
            <a:ln w="38100">
              <a:solidFill>
                <a:srgbClr val="3C9733"/>
              </a:solidFill>
            </a:ln>
          </p:spPr>
          <p:txBody>
            <a:bodyPr wrap="square" lIns="0" tIns="0" rIns="0" bIns="0" rtlCol="0"/>
            <a:lstStyle/>
            <a:p>
              <a:endParaRPr>
                <a:latin typeface="+mn-lt"/>
              </a:endParaRPr>
            </a:p>
          </p:txBody>
        </p:sp>
        <p:sp>
          <p:nvSpPr>
            <p:cNvPr id="57" name="object 56"/>
            <p:cNvSpPr/>
            <p:nvPr/>
          </p:nvSpPr>
          <p:spPr>
            <a:xfrm>
              <a:off x="4665132" y="2853300"/>
              <a:ext cx="88900" cy="76835"/>
            </a:xfrm>
            <a:custGeom>
              <a:avLst/>
              <a:gdLst/>
              <a:ahLst/>
              <a:cxnLst/>
              <a:rect l="l" t="t" r="r" b="b"/>
              <a:pathLst>
                <a:path w="88900" h="76835">
                  <a:moveTo>
                    <a:pt x="88900" y="0"/>
                  </a:moveTo>
                  <a:lnTo>
                    <a:pt x="44792" y="76403"/>
                  </a:lnTo>
                  <a:lnTo>
                    <a:pt x="0" y="406"/>
                  </a:lnTo>
                </a:path>
              </a:pathLst>
            </a:custGeom>
            <a:ln w="38100">
              <a:solidFill>
                <a:srgbClr val="3C9733"/>
              </a:solidFill>
            </a:ln>
          </p:spPr>
          <p:txBody>
            <a:bodyPr wrap="square" lIns="0" tIns="0" rIns="0" bIns="0" rtlCol="0"/>
            <a:lstStyle/>
            <a:p>
              <a:endParaRPr>
                <a:latin typeface="+mn-lt"/>
              </a:endParaRPr>
            </a:p>
          </p:txBody>
        </p:sp>
      </p:grpSp>
    </p:spTree>
    <p:extLst>
      <p:ext uri="{BB962C8B-B14F-4D97-AF65-F5344CB8AC3E}">
        <p14:creationId xmlns:p14="http://schemas.microsoft.com/office/powerpoint/2010/main" val="3782641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49847" y="284226"/>
            <a:ext cx="8663939" cy="412292"/>
          </a:xfrm>
          <a:prstGeom prst="rect">
            <a:avLst/>
          </a:prstGeom>
        </p:spPr>
        <p:txBody>
          <a:bodyPr vert="horz" wrap="square" lIns="0" tIns="12065" rIns="0" bIns="0" rtlCol="0">
            <a:spAutoFit/>
          </a:bodyPr>
          <a:lstStyle/>
          <a:p>
            <a:pPr marL="12700">
              <a:lnSpc>
                <a:spcPct val="100000"/>
              </a:lnSpc>
              <a:spcBef>
                <a:spcPts val="95"/>
              </a:spcBef>
            </a:pPr>
            <a:r>
              <a:rPr sz="2600" dirty="0">
                <a:latin typeface="+mn-lt"/>
              </a:rPr>
              <a:t>Importing</a:t>
            </a:r>
            <a:r>
              <a:rPr sz="2600" spc="-65" dirty="0">
                <a:latin typeface="+mn-lt"/>
              </a:rPr>
              <a:t> </a:t>
            </a:r>
            <a:r>
              <a:rPr sz="2600" dirty="0">
                <a:latin typeface="+mn-lt"/>
              </a:rPr>
              <a:t>Student</a:t>
            </a:r>
            <a:r>
              <a:rPr sz="2600" spc="-80" dirty="0">
                <a:latin typeface="+mn-lt"/>
              </a:rPr>
              <a:t> </a:t>
            </a:r>
            <a:r>
              <a:rPr sz="2600" dirty="0">
                <a:latin typeface="+mn-lt"/>
              </a:rPr>
              <a:t>Data</a:t>
            </a:r>
            <a:r>
              <a:rPr sz="2600" spc="-70" dirty="0">
                <a:latin typeface="+mn-lt"/>
              </a:rPr>
              <a:t> </a:t>
            </a:r>
            <a:r>
              <a:rPr sz="2600" dirty="0">
                <a:latin typeface="+mn-lt"/>
              </a:rPr>
              <a:t>for</a:t>
            </a:r>
            <a:r>
              <a:rPr sz="2600" spc="-55" dirty="0">
                <a:latin typeface="+mn-lt"/>
              </a:rPr>
              <a:t> </a:t>
            </a:r>
            <a:r>
              <a:rPr lang="en-US" sz="2600" spc="-55" dirty="0">
                <a:latin typeface="+mn-lt"/>
              </a:rPr>
              <a:t>C to B Transition </a:t>
            </a:r>
            <a:r>
              <a:rPr sz="2600" spc="-10" dirty="0">
                <a:latin typeface="+mn-lt"/>
              </a:rPr>
              <a:t>Follow-</a:t>
            </a:r>
            <a:r>
              <a:rPr sz="2600" dirty="0">
                <a:latin typeface="+mn-lt"/>
              </a:rPr>
              <a:t>Up</a:t>
            </a:r>
            <a:r>
              <a:rPr sz="2600" spc="-110" dirty="0">
                <a:latin typeface="+mn-lt"/>
              </a:rPr>
              <a:t> </a:t>
            </a:r>
            <a:r>
              <a:rPr sz="2600" spc="-10" dirty="0">
                <a:latin typeface="+mn-lt"/>
              </a:rPr>
              <a:t>Timelines</a:t>
            </a:r>
            <a:endParaRPr sz="2600" dirty="0">
              <a:latin typeface="+mn-lt"/>
            </a:endParaRPr>
          </a:p>
        </p:txBody>
      </p:sp>
      <p:sp>
        <p:nvSpPr>
          <p:cNvPr id="7" name="object 7"/>
          <p:cNvSpPr txBox="1"/>
          <p:nvPr/>
        </p:nvSpPr>
        <p:spPr>
          <a:xfrm>
            <a:off x="306069" y="1066800"/>
            <a:ext cx="8551497" cy="1859483"/>
          </a:xfrm>
          <a:prstGeom prst="rect">
            <a:avLst/>
          </a:prstGeom>
        </p:spPr>
        <p:txBody>
          <a:bodyPr vert="horz" wrap="square" lIns="0" tIns="12700" rIns="0" bIns="0" rtlCol="0">
            <a:spAutoFit/>
          </a:bodyPr>
          <a:lstStyle/>
          <a:p>
            <a:pPr marL="298450" indent="-285750">
              <a:lnSpc>
                <a:spcPct val="100000"/>
              </a:lnSpc>
              <a:spcBef>
                <a:spcPts val="10"/>
              </a:spcBef>
              <a:buSzPct val="60000"/>
              <a:buFont typeface="Arial" panose="020B0604020202020204" pitchFamily="34" charset="0"/>
              <a:buChar char="•"/>
              <a:tabLst>
                <a:tab pos="332105" algn="l"/>
                <a:tab pos="332740" algn="l"/>
              </a:tabLst>
            </a:pPr>
            <a:r>
              <a:rPr sz="2000" dirty="0">
                <a:latin typeface="+mn-lt"/>
                <a:cs typeface="Times New Roman"/>
              </a:rPr>
              <a:t>The</a:t>
            </a:r>
            <a:r>
              <a:rPr sz="2000" spc="-15" dirty="0">
                <a:latin typeface="+mn-lt"/>
                <a:cs typeface="Times New Roman"/>
              </a:rPr>
              <a:t> </a:t>
            </a:r>
            <a:r>
              <a:rPr sz="2000" dirty="0">
                <a:latin typeface="+mn-lt"/>
                <a:cs typeface="Times New Roman"/>
              </a:rPr>
              <a:t>file</a:t>
            </a:r>
            <a:r>
              <a:rPr sz="2000" spc="-30" dirty="0">
                <a:latin typeface="+mn-lt"/>
                <a:cs typeface="Times New Roman"/>
              </a:rPr>
              <a:t> </a:t>
            </a:r>
            <a:r>
              <a:rPr sz="2000" dirty="0">
                <a:latin typeface="+mn-lt"/>
                <a:cs typeface="Times New Roman"/>
              </a:rPr>
              <a:t>can</a:t>
            </a:r>
            <a:r>
              <a:rPr sz="2000" spc="-5" dirty="0">
                <a:latin typeface="+mn-lt"/>
                <a:cs typeface="Times New Roman"/>
              </a:rPr>
              <a:t> </a:t>
            </a:r>
            <a:r>
              <a:rPr sz="2000" dirty="0">
                <a:latin typeface="+mn-lt"/>
                <a:cs typeface="Times New Roman"/>
              </a:rPr>
              <a:t>have</a:t>
            </a:r>
            <a:r>
              <a:rPr sz="2000" spc="-15" dirty="0">
                <a:latin typeface="+mn-lt"/>
                <a:cs typeface="Times New Roman"/>
              </a:rPr>
              <a:t> </a:t>
            </a:r>
            <a:r>
              <a:rPr sz="2000" dirty="0">
                <a:latin typeface="+mn-lt"/>
                <a:cs typeface="Times New Roman"/>
              </a:rPr>
              <a:t>an</a:t>
            </a:r>
            <a:r>
              <a:rPr sz="2000" spc="-5" dirty="0">
                <a:latin typeface="+mn-lt"/>
                <a:cs typeface="Times New Roman"/>
              </a:rPr>
              <a:t> </a:t>
            </a:r>
            <a:r>
              <a:rPr sz="2000" dirty="0">
                <a:latin typeface="+mn-lt"/>
                <a:cs typeface="Times New Roman"/>
              </a:rPr>
              <a:t>extension</a:t>
            </a:r>
            <a:r>
              <a:rPr sz="2000" spc="-40" dirty="0">
                <a:latin typeface="+mn-lt"/>
                <a:cs typeface="Times New Roman"/>
              </a:rPr>
              <a:t> </a:t>
            </a:r>
            <a:r>
              <a:rPr sz="2000" dirty="0">
                <a:latin typeface="+mn-lt"/>
                <a:cs typeface="Times New Roman"/>
              </a:rPr>
              <a:t>of</a:t>
            </a:r>
            <a:r>
              <a:rPr sz="2000" spc="-20" dirty="0">
                <a:latin typeface="+mn-lt"/>
                <a:cs typeface="Times New Roman"/>
              </a:rPr>
              <a:t> </a:t>
            </a:r>
            <a:r>
              <a:rPr sz="2000" dirty="0">
                <a:latin typeface="+mn-lt"/>
                <a:cs typeface="Times New Roman"/>
              </a:rPr>
              <a:t>.csv</a:t>
            </a:r>
            <a:r>
              <a:rPr sz="2000" spc="10" dirty="0">
                <a:latin typeface="+mn-lt"/>
                <a:cs typeface="Times New Roman"/>
              </a:rPr>
              <a:t> </a:t>
            </a:r>
            <a:r>
              <a:rPr sz="2000" dirty="0">
                <a:latin typeface="+mn-lt"/>
                <a:cs typeface="Times New Roman"/>
              </a:rPr>
              <a:t>or</a:t>
            </a:r>
            <a:r>
              <a:rPr sz="2000" spc="-15" dirty="0">
                <a:latin typeface="+mn-lt"/>
                <a:cs typeface="Times New Roman"/>
              </a:rPr>
              <a:t> </a:t>
            </a:r>
            <a:r>
              <a:rPr sz="2000" spc="-10" dirty="0">
                <a:latin typeface="+mn-lt"/>
                <a:cs typeface="Times New Roman"/>
              </a:rPr>
              <a:t>.txt.</a:t>
            </a:r>
            <a:endParaRPr sz="2000" dirty="0">
              <a:latin typeface="+mn-lt"/>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sz="2000" dirty="0">
                <a:latin typeface="+mn-lt"/>
                <a:cs typeface="Times New Roman"/>
              </a:rPr>
              <a:t>Upon</a:t>
            </a:r>
            <a:r>
              <a:rPr sz="2000" spc="-25" dirty="0">
                <a:latin typeface="+mn-lt"/>
                <a:cs typeface="Times New Roman"/>
              </a:rPr>
              <a:t> </a:t>
            </a:r>
            <a:r>
              <a:rPr sz="2000" dirty="0">
                <a:latin typeface="+mn-lt"/>
                <a:cs typeface="Times New Roman"/>
              </a:rPr>
              <a:t>submitting</a:t>
            </a:r>
            <a:r>
              <a:rPr sz="2000" spc="-40" dirty="0">
                <a:latin typeface="+mn-lt"/>
                <a:cs typeface="Times New Roman"/>
              </a:rPr>
              <a:t> </a:t>
            </a:r>
            <a:r>
              <a:rPr sz="2000" dirty="0">
                <a:latin typeface="+mn-lt"/>
                <a:cs typeface="Times New Roman"/>
              </a:rPr>
              <a:t>a</a:t>
            </a:r>
            <a:r>
              <a:rPr sz="2000" spc="-15" dirty="0">
                <a:latin typeface="+mn-lt"/>
                <a:cs typeface="Times New Roman"/>
              </a:rPr>
              <a:t> </a:t>
            </a:r>
            <a:r>
              <a:rPr sz="2000" dirty="0">
                <a:latin typeface="+mn-lt"/>
                <a:cs typeface="Times New Roman"/>
              </a:rPr>
              <a:t>file,</a:t>
            </a:r>
            <a:r>
              <a:rPr sz="2000" spc="-15" dirty="0">
                <a:latin typeface="+mn-lt"/>
                <a:cs typeface="Times New Roman"/>
              </a:rPr>
              <a:t> </a:t>
            </a:r>
            <a:r>
              <a:rPr sz="2000" dirty="0">
                <a:latin typeface="+mn-lt"/>
                <a:cs typeface="Times New Roman"/>
              </a:rPr>
              <a:t>website</a:t>
            </a:r>
            <a:r>
              <a:rPr sz="2000" spc="-30" dirty="0">
                <a:latin typeface="+mn-lt"/>
                <a:cs typeface="Times New Roman"/>
              </a:rPr>
              <a:t> </a:t>
            </a:r>
            <a:r>
              <a:rPr sz="2000" dirty="0">
                <a:latin typeface="+mn-lt"/>
                <a:cs typeface="Times New Roman"/>
              </a:rPr>
              <a:t>will</a:t>
            </a:r>
            <a:r>
              <a:rPr sz="2000" spc="-20" dirty="0">
                <a:latin typeface="+mn-lt"/>
                <a:cs typeface="Times New Roman"/>
              </a:rPr>
              <a:t> </a:t>
            </a:r>
            <a:r>
              <a:rPr sz="2000" dirty="0">
                <a:latin typeface="+mn-lt"/>
                <a:cs typeface="Times New Roman"/>
              </a:rPr>
              <a:t>first</a:t>
            </a:r>
            <a:r>
              <a:rPr sz="2000" spc="-25" dirty="0">
                <a:latin typeface="+mn-lt"/>
                <a:cs typeface="Times New Roman"/>
              </a:rPr>
              <a:t> </a:t>
            </a:r>
            <a:r>
              <a:rPr sz="2000" dirty="0">
                <a:latin typeface="+mn-lt"/>
                <a:cs typeface="Times New Roman"/>
              </a:rPr>
              <a:t>validate</a:t>
            </a:r>
            <a:r>
              <a:rPr sz="2000" spc="-40" dirty="0">
                <a:latin typeface="+mn-lt"/>
                <a:cs typeface="Times New Roman"/>
              </a:rPr>
              <a:t> </a:t>
            </a:r>
            <a:r>
              <a:rPr sz="2000" dirty="0">
                <a:latin typeface="+mn-lt"/>
                <a:cs typeface="Times New Roman"/>
              </a:rPr>
              <a:t>and</a:t>
            </a:r>
            <a:r>
              <a:rPr sz="2000" spc="-5" dirty="0">
                <a:latin typeface="+mn-lt"/>
                <a:cs typeface="Times New Roman"/>
              </a:rPr>
              <a:t> </a:t>
            </a:r>
            <a:r>
              <a:rPr sz="2000" dirty="0">
                <a:latin typeface="+mn-lt"/>
                <a:cs typeface="Times New Roman"/>
              </a:rPr>
              <a:t>if</a:t>
            </a:r>
            <a:r>
              <a:rPr sz="2000" spc="-20" dirty="0">
                <a:latin typeface="+mn-lt"/>
                <a:cs typeface="Times New Roman"/>
              </a:rPr>
              <a:t> </a:t>
            </a:r>
            <a:r>
              <a:rPr sz="2000" dirty="0">
                <a:latin typeface="+mn-lt"/>
                <a:cs typeface="Times New Roman"/>
              </a:rPr>
              <a:t>valid</a:t>
            </a:r>
            <a:r>
              <a:rPr sz="2000" spc="-30" dirty="0">
                <a:latin typeface="+mn-lt"/>
                <a:cs typeface="Times New Roman"/>
              </a:rPr>
              <a:t> </a:t>
            </a:r>
            <a:r>
              <a:rPr sz="2000" dirty="0">
                <a:latin typeface="+mn-lt"/>
                <a:cs typeface="Times New Roman"/>
              </a:rPr>
              <a:t>will</a:t>
            </a:r>
            <a:r>
              <a:rPr sz="2000" spc="-20" dirty="0">
                <a:latin typeface="+mn-lt"/>
                <a:cs typeface="Times New Roman"/>
              </a:rPr>
              <a:t> </a:t>
            </a:r>
            <a:r>
              <a:rPr sz="2000" dirty="0">
                <a:latin typeface="+mn-lt"/>
                <a:cs typeface="Times New Roman"/>
              </a:rPr>
              <a:t>then</a:t>
            </a:r>
            <a:r>
              <a:rPr sz="2000" spc="-10" dirty="0">
                <a:latin typeface="+mn-lt"/>
                <a:cs typeface="Times New Roman"/>
              </a:rPr>
              <a:t> </a:t>
            </a:r>
            <a:r>
              <a:rPr sz="2000" dirty="0">
                <a:latin typeface="+mn-lt"/>
                <a:cs typeface="Times New Roman"/>
              </a:rPr>
              <a:t>prompt</a:t>
            </a:r>
            <a:r>
              <a:rPr sz="2000" spc="-20" dirty="0">
                <a:latin typeface="+mn-lt"/>
                <a:cs typeface="Times New Roman"/>
              </a:rPr>
              <a:t> </a:t>
            </a:r>
            <a:r>
              <a:rPr sz="2000" dirty="0">
                <a:latin typeface="+mn-lt"/>
                <a:cs typeface="Times New Roman"/>
              </a:rPr>
              <a:t>the</a:t>
            </a:r>
            <a:r>
              <a:rPr sz="2000" spc="-30" dirty="0">
                <a:latin typeface="+mn-lt"/>
                <a:cs typeface="Times New Roman"/>
              </a:rPr>
              <a:t> </a:t>
            </a:r>
            <a:r>
              <a:rPr sz="2000" dirty="0">
                <a:latin typeface="+mn-lt"/>
                <a:cs typeface="Times New Roman"/>
              </a:rPr>
              <a:t>user</a:t>
            </a:r>
            <a:r>
              <a:rPr sz="2000" spc="-5" dirty="0">
                <a:latin typeface="+mn-lt"/>
                <a:cs typeface="Times New Roman"/>
              </a:rPr>
              <a:t> </a:t>
            </a:r>
            <a:r>
              <a:rPr sz="2000" dirty="0">
                <a:latin typeface="+mn-lt"/>
                <a:cs typeface="Times New Roman"/>
              </a:rPr>
              <a:t>to</a:t>
            </a:r>
            <a:r>
              <a:rPr sz="2000" spc="-15" dirty="0">
                <a:latin typeface="+mn-lt"/>
                <a:cs typeface="Times New Roman"/>
              </a:rPr>
              <a:t> </a:t>
            </a:r>
            <a:r>
              <a:rPr sz="2000" dirty="0">
                <a:latin typeface="+mn-lt"/>
                <a:cs typeface="Times New Roman"/>
              </a:rPr>
              <a:t>commit</a:t>
            </a:r>
            <a:r>
              <a:rPr sz="2000" spc="-5" dirty="0">
                <a:latin typeface="+mn-lt"/>
                <a:cs typeface="Times New Roman"/>
              </a:rPr>
              <a:t> </a:t>
            </a:r>
            <a:r>
              <a:rPr sz="2000" dirty="0">
                <a:latin typeface="+mn-lt"/>
                <a:cs typeface="Times New Roman"/>
              </a:rPr>
              <a:t>the</a:t>
            </a:r>
            <a:r>
              <a:rPr sz="2000" spc="-10" dirty="0">
                <a:latin typeface="+mn-lt"/>
                <a:cs typeface="Times New Roman"/>
              </a:rPr>
              <a:t> data.</a:t>
            </a:r>
            <a:endParaRPr sz="2000" dirty="0">
              <a:latin typeface="+mn-lt"/>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sz="2000" dirty="0">
                <a:latin typeface="+mn-lt"/>
                <a:cs typeface="Times New Roman"/>
              </a:rPr>
              <a:t>Data</a:t>
            </a:r>
            <a:r>
              <a:rPr sz="2000" spc="-15" dirty="0">
                <a:latin typeface="+mn-lt"/>
                <a:cs typeface="Times New Roman"/>
              </a:rPr>
              <a:t> </a:t>
            </a:r>
            <a:r>
              <a:rPr sz="2000" dirty="0">
                <a:latin typeface="+mn-lt"/>
                <a:cs typeface="Times New Roman"/>
              </a:rPr>
              <a:t>rows should</a:t>
            </a:r>
            <a:r>
              <a:rPr sz="2000" spc="-35" dirty="0">
                <a:latin typeface="+mn-lt"/>
                <a:cs typeface="Times New Roman"/>
              </a:rPr>
              <a:t> </a:t>
            </a:r>
            <a:r>
              <a:rPr sz="2000" dirty="0">
                <a:latin typeface="+mn-lt"/>
                <a:cs typeface="Times New Roman"/>
              </a:rPr>
              <a:t>contain</a:t>
            </a:r>
            <a:r>
              <a:rPr sz="2000" spc="-25" dirty="0">
                <a:latin typeface="+mn-lt"/>
                <a:cs typeface="Times New Roman"/>
              </a:rPr>
              <a:t> </a:t>
            </a:r>
            <a:r>
              <a:rPr sz="2000" dirty="0">
                <a:latin typeface="+mn-lt"/>
                <a:cs typeface="Times New Roman"/>
              </a:rPr>
              <a:t>only</a:t>
            </a:r>
            <a:r>
              <a:rPr sz="2000" spc="-25" dirty="0">
                <a:latin typeface="+mn-lt"/>
                <a:cs typeface="Times New Roman"/>
              </a:rPr>
              <a:t> </a:t>
            </a:r>
            <a:r>
              <a:rPr sz="2000" dirty="0">
                <a:latin typeface="+mn-lt"/>
                <a:cs typeface="Times New Roman"/>
              </a:rPr>
              <a:t>information</a:t>
            </a:r>
            <a:r>
              <a:rPr sz="2000" spc="-40" dirty="0">
                <a:latin typeface="+mn-lt"/>
                <a:cs typeface="Times New Roman"/>
              </a:rPr>
              <a:t> </a:t>
            </a:r>
            <a:r>
              <a:rPr sz="2000" dirty="0">
                <a:latin typeface="+mn-lt"/>
                <a:cs typeface="Times New Roman"/>
              </a:rPr>
              <a:t>intended</a:t>
            </a:r>
            <a:r>
              <a:rPr sz="2000" spc="-25" dirty="0">
                <a:latin typeface="+mn-lt"/>
                <a:cs typeface="Times New Roman"/>
              </a:rPr>
              <a:t> </a:t>
            </a:r>
            <a:r>
              <a:rPr sz="2000" dirty="0">
                <a:latin typeface="+mn-lt"/>
                <a:cs typeface="Times New Roman"/>
              </a:rPr>
              <a:t>for</a:t>
            </a:r>
            <a:r>
              <a:rPr sz="2000" spc="-15" dirty="0">
                <a:latin typeface="+mn-lt"/>
                <a:cs typeface="Times New Roman"/>
              </a:rPr>
              <a:t> </a:t>
            </a:r>
            <a:r>
              <a:rPr sz="2000" dirty="0">
                <a:latin typeface="+mn-lt"/>
                <a:cs typeface="Times New Roman"/>
              </a:rPr>
              <a:t>C</a:t>
            </a:r>
            <a:r>
              <a:rPr sz="2000" spc="-10" dirty="0">
                <a:latin typeface="+mn-lt"/>
                <a:cs typeface="Times New Roman"/>
              </a:rPr>
              <a:t> </a:t>
            </a:r>
            <a:r>
              <a:rPr sz="2000" dirty="0">
                <a:latin typeface="+mn-lt"/>
                <a:cs typeface="Times New Roman"/>
              </a:rPr>
              <a:t>to</a:t>
            </a:r>
            <a:r>
              <a:rPr sz="2000" spc="-10" dirty="0">
                <a:latin typeface="+mn-lt"/>
                <a:cs typeface="Times New Roman"/>
              </a:rPr>
              <a:t> </a:t>
            </a:r>
            <a:r>
              <a:rPr sz="2000" dirty="0">
                <a:latin typeface="+mn-lt"/>
                <a:cs typeface="Times New Roman"/>
              </a:rPr>
              <a:t>B </a:t>
            </a:r>
            <a:r>
              <a:rPr sz="2000" spc="-10" dirty="0">
                <a:latin typeface="+mn-lt"/>
                <a:cs typeface="Times New Roman"/>
              </a:rPr>
              <a:t>Reviews.</a:t>
            </a:r>
            <a:endParaRPr lang="en-US" sz="2000" dirty="0">
              <a:latin typeface="+mn-lt"/>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sz="2000" dirty="0">
                <a:latin typeface="+mn-lt"/>
                <a:cs typeface="Times New Roman"/>
              </a:rPr>
              <a:t>If</a:t>
            </a:r>
            <a:r>
              <a:rPr sz="2000" spc="-40" dirty="0">
                <a:latin typeface="+mn-lt"/>
                <a:cs typeface="Times New Roman"/>
              </a:rPr>
              <a:t> </a:t>
            </a:r>
            <a:r>
              <a:rPr sz="2000" dirty="0">
                <a:latin typeface="+mn-lt"/>
                <a:cs typeface="Times New Roman"/>
              </a:rPr>
              <a:t>'Is</a:t>
            </a:r>
            <a:r>
              <a:rPr sz="2000" spc="-15" dirty="0">
                <a:latin typeface="+mn-lt"/>
                <a:cs typeface="Times New Roman"/>
              </a:rPr>
              <a:t> </a:t>
            </a:r>
            <a:r>
              <a:rPr sz="2000" dirty="0">
                <a:latin typeface="+mn-lt"/>
                <a:cs typeface="Times New Roman"/>
              </a:rPr>
              <a:t>Parental</a:t>
            </a:r>
            <a:r>
              <a:rPr sz="2000" spc="-40" dirty="0">
                <a:latin typeface="+mn-lt"/>
                <a:cs typeface="Times New Roman"/>
              </a:rPr>
              <a:t> </a:t>
            </a:r>
            <a:r>
              <a:rPr sz="2000" dirty="0">
                <a:latin typeface="+mn-lt"/>
                <a:cs typeface="Times New Roman"/>
              </a:rPr>
              <a:t>Consent</a:t>
            </a:r>
            <a:r>
              <a:rPr sz="2000" spc="-25" dirty="0">
                <a:latin typeface="+mn-lt"/>
                <a:cs typeface="Times New Roman"/>
              </a:rPr>
              <a:t> </a:t>
            </a:r>
            <a:r>
              <a:rPr sz="2000" dirty="0">
                <a:latin typeface="+mn-lt"/>
                <a:cs typeface="Times New Roman"/>
              </a:rPr>
              <a:t>Received'</a:t>
            </a:r>
            <a:r>
              <a:rPr sz="2000" spc="-15" dirty="0">
                <a:latin typeface="+mn-lt"/>
                <a:cs typeface="Times New Roman"/>
              </a:rPr>
              <a:t> </a:t>
            </a:r>
            <a:r>
              <a:rPr sz="2000" dirty="0">
                <a:latin typeface="+mn-lt"/>
                <a:cs typeface="Times New Roman"/>
              </a:rPr>
              <a:t>is</a:t>
            </a:r>
            <a:r>
              <a:rPr sz="2000" spc="-15" dirty="0">
                <a:latin typeface="+mn-lt"/>
                <a:cs typeface="Times New Roman"/>
              </a:rPr>
              <a:t> </a:t>
            </a:r>
            <a:r>
              <a:rPr sz="2000" dirty="0">
                <a:latin typeface="+mn-lt"/>
                <a:cs typeface="Times New Roman"/>
              </a:rPr>
              <a:t>'N'</a:t>
            </a:r>
            <a:r>
              <a:rPr sz="2000" spc="-5" dirty="0">
                <a:latin typeface="+mn-lt"/>
                <a:cs typeface="Times New Roman"/>
              </a:rPr>
              <a:t> </a:t>
            </a:r>
            <a:r>
              <a:rPr sz="2000" dirty="0">
                <a:latin typeface="+mn-lt"/>
                <a:cs typeface="Times New Roman"/>
              </a:rPr>
              <a:t>the</a:t>
            </a:r>
            <a:r>
              <a:rPr sz="2000" spc="-40" dirty="0">
                <a:latin typeface="+mn-lt"/>
                <a:cs typeface="Times New Roman"/>
              </a:rPr>
              <a:t> </a:t>
            </a:r>
            <a:r>
              <a:rPr lang="en-US" sz="2000" dirty="0">
                <a:latin typeface="+mn-lt"/>
                <a:cs typeface="Times New Roman"/>
              </a:rPr>
              <a:t>remaining</a:t>
            </a:r>
            <a:r>
              <a:rPr sz="2000" spc="-45" dirty="0">
                <a:latin typeface="+mn-lt"/>
                <a:cs typeface="Times New Roman"/>
              </a:rPr>
              <a:t> </a:t>
            </a:r>
            <a:r>
              <a:rPr sz="2000" dirty="0">
                <a:latin typeface="+mn-lt"/>
                <a:cs typeface="Times New Roman"/>
              </a:rPr>
              <a:t>fields</a:t>
            </a:r>
            <a:r>
              <a:rPr sz="2000" spc="-40" dirty="0">
                <a:latin typeface="+mn-lt"/>
                <a:cs typeface="Times New Roman"/>
              </a:rPr>
              <a:t> </a:t>
            </a:r>
            <a:r>
              <a:rPr sz="2000" dirty="0">
                <a:latin typeface="+mn-lt"/>
                <a:cs typeface="Times New Roman"/>
              </a:rPr>
              <a:t>are</a:t>
            </a:r>
            <a:r>
              <a:rPr sz="2000" spc="-25" dirty="0">
                <a:latin typeface="+mn-lt"/>
                <a:cs typeface="Times New Roman"/>
              </a:rPr>
              <a:t> </a:t>
            </a:r>
            <a:r>
              <a:rPr sz="2000" dirty="0">
                <a:latin typeface="+mn-lt"/>
                <a:cs typeface="Times New Roman"/>
              </a:rPr>
              <a:t>not</a:t>
            </a:r>
            <a:r>
              <a:rPr sz="2000" spc="-25" dirty="0">
                <a:latin typeface="+mn-lt"/>
                <a:cs typeface="Times New Roman"/>
              </a:rPr>
              <a:t> </a:t>
            </a:r>
            <a:r>
              <a:rPr sz="2000" spc="-10" dirty="0">
                <a:latin typeface="+mn-lt"/>
                <a:cs typeface="Times New Roman"/>
              </a:rPr>
              <a:t>required.</a:t>
            </a:r>
            <a:endParaRPr lang="en-US" sz="2000" dirty="0">
              <a:latin typeface="+mn-lt"/>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sz="2000" dirty="0">
                <a:latin typeface="+mn-lt"/>
                <a:cs typeface="Times New Roman"/>
              </a:rPr>
              <a:t>If</a:t>
            </a:r>
            <a:r>
              <a:rPr sz="2000" spc="-30" dirty="0">
                <a:latin typeface="+mn-lt"/>
                <a:cs typeface="Times New Roman"/>
              </a:rPr>
              <a:t> </a:t>
            </a:r>
            <a:r>
              <a:rPr sz="2000" dirty="0">
                <a:latin typeface="+mn-lt"/>
                <a:cs typeface="Times New Roman"/>
              </a:rPr>
              <a:t>'Is</a:t>
            </a:r>
            <a:r>
              <a:rPr sz="2000" spc="-5" dirty="0">
                <a:latin typeface="+mn-lt"/>
                <a:cs typeface="Times New Roman"/>
              </a:rPr>
              <a:t> </a:t>
            </a:r>
            <a:r>
              <a:rPr sz="2000" dirty="0">
                <a:latin typeface="+mn-lt"/>
                <a:cs typeface="Times New Roman"/>
              </a:rPr>
              <a:t>Student</a:t>
            </a:r>
            <a:r>
              <a:rPr sz="2000" spc="-40" dirty="0">
                <a:latin typeface="+mn-lt"/>
                <a:cs typeface="Times New Roman"/>
              </a:rPr>
              <a:t> </a:t>
            </a:r>
            <a:r>
              <a:rPr sz="2000" dirty="0">
                <a:latin typeface="+mn-lt"/>
                <a:cs typeface="Times New Roman"/>
              </a:rPr>
              <a:t>Eligible'</a:t>
            </a:r>
            <a:r>
              <a:rPr sz="2000" spc="-30" dirty="0">
                <a:latin typeface="+mn-lt"/>
                <a:cs typeface="Times New Roman"/>
              </a:rPr>
              <a:t> </a:t>
            </a:r>
            <a:r>
              <a:rPr sz="2000" dirty="0">
                <a:latin typeface="+mn-lt"/>
                <a:cs typeface="Times New Roman"/>
              </a:rPr>
              <a:t>is</a:t>
            </a:r>
            <a:r>
              <a:rPr sz="2000" spc="-20" dirty="0">
                <a:latin typeface="+mn-lt"/>
                <a:cs typeface="Times New Roman"/>
              </a:rPr>
              <a:t> </a:t>
            </a:r>
            <a:r>
              <a:rPr sz="2000" dirty="0">
                <a:latin typeface="+mn-lt"/>
                <a:cs typeface="Times New Roman"/>
              </a:rPr>
              <a:t>'N'</a:t>
            </a:r>
            <a:r>
              <a:rPr sz="2000" spc="10" dirty="0">
                <a:latin typeface="+mn-lt"/>
                <a:cs typeface="Times New Roman"/>
              </a:rPr>
              <a:t> </a:t>
            </a:r>
            <a:r>
              <a:rPr sz="2000" dirty="0">
                <a:latin typeface="+mn-lt"/>
                <a:cs typeface="Times New Roman"/>
              </a:rPr>
              <a:t>the</a:t>
            </a:r>
            <a:r>
              <a:rPr sz="2000" spc="-30" dirty="0">
                <a:latin typeface="+mn-lt"/>
                <a:cs typeface="Times New Roman"/>
              </a:rPr>
              <a:t> </a:t>
            </a:r>
            <a:r>
              <a:rPr lang="en-US" sz="2000" dirty="0">
                <a:latin typeface="+mn-lt"/>
                <a:cs typeface="Times New Roman"/>
              </a:rPr>
              <a:t>remaining</a:t>
            </a:r>
            <a:r>
              <a:rPr sz="2000" spc="-50" dirty="0">
                <a:latin typeface="+mn-lt"/>
                <a:cs typeface="Times New Roman"/>
              </a:rPr>
              <a:t> </a:t>
            </a:r>
            <a:r>
              <a:rPr sz="2000" dirty="0">
                <a:latin typeface="+mn-lt"/>
                <a:cs typeface="Times New Roman"/>
              </a:rPr>
              <a:t>fields</a:t>
            </a:r>
            <a:r>
              <a:rPr sz="2000" spc="-25" dirty="0">
                <a:latin typeface="+mn-lt"/>
                <a:cs typeface="Times New Roman"/>
              </a:rPr>
              <a:t> </a:t>
            </a:r>
            <a:r>
              <a:rPr sz="2000" dirty="0">
                <a:latin typeface="+mn-lt"/>
                <a:cs typeface="Times New Roman"/>
              </a:rPr>
              <a:t>are</a:t>
            </a:r>
            <a:r>
              <a:rPr sz="2000" spc="-5" dirty="0">
                <a:latin typeface="+mn-lt"/>
                <a:cs typeface="Times New Roman"/>
              </a:rPr>
              <a:t> </a:t>
            </a:r>
            <a:r>
              <a:rPr sz="2000" dirty="0">
                <a:latin typeface="+mn-lt"/>
                <a:cs typeface="Times New Roman"/>
              </a:rPr>
              <a:t>not</a:t>
            </a:r>
            <a:r>
              <a:rPr sz="2000" spc="-25" dirty="0">
                <a:latin typeface="+mn-lt"/>
                <a:cs typeface="Times New Roman"/>
              </a:rPr>
              <a:t> </a:t>
            </a:r>
            <a:r>
              <a:rPr sz="2000" spc="-10" dirty="0">
                <a:latin typeface="+mn-lt"/>
                <a:cs typeface="Times New Roman"/>
              </a:rPr>
              <a:t>required</a:t>
            </a:r>
            <a:r>
              <a:rPr lang="en-US" sz="2000" spc="-10" dirty="0">
                <a:latin typeface="+mn-lt"/>
                <a:cs typeface="Times New Roman"/>
              </a:rPr>
              <a:t>.</a:t>
            </a:r>
            <a:endParaRPr sz="2000" dirty="0">
              <a:latin typeface="+mn-lt"/>
              <a:cs typeface="Times New Roman"/>
            </a:endParaRPr>
          </a:p>
        </p:txBody>
      </p:sp>
      <p:pic>
        <p:nvPicPr>
          <p:cNvPr id="5" name="Picture 4" descr="Screenshot of the CSV template with sample data included."/>
          <p:cNvPicPr>
            <a:picLocks noChangeAspect="1"/>
          </p:cNvPicPr>
          <p:nvPr/>
        </p:nvPicPr>
        <p:blipFill>
          <a:blip r:embed="rId3"/>
          <a:stretch>
            <a:fillRect/>
          </a:stretch>
        </p:blipFill>
        <p:spPr>
          <a:xfrm>
            <a:off x="371181" y="3124200"/>
            <a:ext cx="8401637" cy="303728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5" y="506983"/>
            <a:ext cx="7967980"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mn-lt"/>
              </a:rPr>
              <a:t>Adding</a:t>
            </a:r>
            <a:r>
              <a:rPr sz="3200" spc="-55" dirty="0">
                <a:latin typeface="+mn-lt"/>
              </a:rPr>
              <a:t> </a:t>
            </a:r>
            <a:r>
              <a:rPr sz="3200" dirty="0">
                <a:latin typeface="+mn-lt"/>
              </a:rPr>
              <a:t>New</a:t>
            </a:r>
            <a:r>
              <a:rPr sz="3200" spc="-25" dirty="0">
                <a:latin typeface="+mn-lt"/>
              </a:rPr>
              <a:t> </a:t>
            </a:r>
            <a:r>
              <a:rPr sz="3200" dirty="0">
                <a:latin typeface="+mn-lt"/>
              </a:rPr>
              <a:t>Student</a:t>
            </a:r>
            <a:r>
              <a:rPr sz="3200" spc="-114" dirty="0">
                <a:latin typeface="+mn-lt"/>
              </a:rPr>
              <a:t> </a:t>
            </a:r>
            <a:r>
              <a:rPr sz="3200" dirty="0">
                <a:latin typeface="+mn-lt"/>
              </a:rPr>
              <a:t>Timeline</a:t>
            </a:r>
            <a:r>
              <a:rPr sz="3200" spc="-45" dirty="0">
                <a:latin typeface="+mn-lt"/>
              </a:rPr>
              <a:t> </a:t>
            </a:r>
            <a:r>
              <a:rPr sz="3200" dirty="0">
                <a:latin typeface="+mn-lt"/>
              </a:rPr>
              <a:t>Data</a:t>
            </a:r>
            <a:r>
              <a:rPr sz="3200" spc="-20" dirty="0">
                <a:latin typeface="+mn-lt"/>
              </a:rPr>
              <a:t> </a:t>
            </a:r>
            <a:r>
              <a:rPr sz="3200" spc="-10" dirty="0">
                <a:latin typeface="+mn-lt"/>
              </a:rPr>
              <a:t>Individually</a:t>
            </a:r>
            <a:endParaRPr sz="3200" dirty="0">
              <a:latin typeface="+mn-lt"/>
            </a:endParaRPr>
          </a:p>
        </p:txBody>
      </p:sp>
      <p:sp>
        <p:nvSpPr>
          <p:cNvPr id="3" name="object 3"/>
          <p:cNvSpPr txBox="1">
            <a:spLocks noGrp="1"/>
          </p:cNvSpPr>
          <p:nvPr>
            <p:ph type="body" idx="1"/>
          </p:nvPr>
        </p:nvSpPr>
        <p:spPr>
          <a:xfrm>
            <a:off x="691515" y="1625600"/>
            <a:ext cx="7853680" cy="1397819"/>
          </a:xfrm>
          <a:prstGeom prst="rect">
            <a:avLst/>
          </a:prstGeom>
        </p:spPr>
        <p:txBody>
          <a:bodyPr vert="horz" wrap="square" lIns="0" tIns="12700" rIns="0" bIns="0" rtlCol="0">
            <a:spAutoFit/>
          </a:bodyPr>
          <a:lstStyle/>
          <a:p>
            <a:pPr marL="12700" marR="5080">
              <a:lnSpc>
                <a:spcPct val="100000"/>
              </a:lnSpc>
              <a:spcBef>
                <a:spcPts val="100"/>
              </a:spcBef>
            </a:pPr>
            <a:r>
              <a:rPr dirty="0">
                <a:latin typeface="+mn-lt"/>
              </a:rPr>
              <a:t>If</a:t>
            </a:r>
            <a:r>
              <a:rPr spc="-20" dirty="0">
                <a:latin typeface="+mn-lt"/>
              </a:rPr>
              <a:t> </a:t>
            </a:r>
            <a:r>
              <a:rPr dirty="0">
                <a:latin typeface="+mn-lt"/>
              </a:rPr>
              <a:t>you</a:t>
            </a:r>
            <a:r>
              <a:rPr spc="-20" dirty="0">
                <a:latin typeface="+mn-lt"/>
              </a:rPr>
              <a:t> </a:t>
            </a:r>
            <a:r>
              <a:rPr dirty="0">
                <a:latin typeface="+mn-lt"/>
              </a:rPr>
              <a:t>decide</a:t>
            </a:r>
            <a:r>
              <a:rPr spc="-10" dirty="0">
                <a:latin typeface="+mn-lt"/>
              </a:rPr>
              <a:t> </a:t>
            </a:r>
            <a:r>
              <a:rPr dirty="0">
                <a:latin typeface="+mn-lt"/>
              </a:rPr>
              <a:t>to</a:t>
            </a:r>
            <a:r>
              <a:rPr spc="-10" dirty="0">
                <a:latin typeface="+mn-lt"/>
              </a:rPr>
              <a:t> </a:t>
            </a:r>
            <a:r>
              <a:rPr dirty="0">
                <a:latin typeface="+mn-lt"/>
              </a:rPr>
              <a:t>enter</a:t>
            </a:r>
            <a:r>
              <a:rPr spc="-5" dirty="0">
                <a:latin typeface="+mn-lt"/>
              </a:rPr>
              <a:t> </a:t>
            </a:r>
            <a:r>
              <a:rPr dirty="0">
                <a:latin typeface="+mn-lt"/>
              </a:rPr>
              <a:t>your</a:t>
            </a:r>
            <a:r>
              <a:rPr spc="-35" dirty="0">
                <a:latin typeface="+mn-lt"/>
              </a:rPr>
              <a:t> </a:t>
            </a:r>
            <a:r>
              <a:rPr dirty="0">
                <a:latin typeface="+mn-lt"/>
              </a:rPr>
              <a:t>timeline data</a:t>
            </a:r>
            <a:r>
              <a:rPr spc="-15" dirty="0">
                <a:latin typeface="+mn-lt"/>
              </a:rPr>
              <a:t> </a:t>
            </a:r>
            <a:r>
              <a:rPr dirty="0">
                <a:latin typeface="+mn-lt"/>
              </a:rPr>
              <a:t>one</a:t>
            </a:r>
            <a:r>
              <a:rPr spc="-5" dirty="0">
                <a:latin typeface="+mn-lt"/>
              </a:rPr>
              <a:t> </a:t>
            </a:r>
            <a:r>
              <a:rPr dirty="0">
                <a:latin typeface="+mn-lt"/>
              </a:rPr>
              <a:t>student at</a:t>
            </a:r>
            <a:r>
              <a:rPr spc="-5" dirty="0">
                <a:latin typeface="+mn-lt"/>
              </a:rPr>
              <a:t> </a:t>
            </a:r>
            <a:r>
              <a:rPr dirty="0">
                <a:latin typeface="+mn-lt"/>
              </a:rPr>
              <a:t>a time</a:t>
            </a:r>
            <a:r>
              <a:rPr spc="-5" dirty="0">
                <a:latin typeface="+mn-lt"/>
              </a:rPr>
              <a:t> </a:t>
            </a:r>
            <a:r>
              <a:rPr dirty="0">
                <a:latin typeface="+mn-lt"/>
              </a:rPr>
              <a:t>in</a:t>
            </a:r>
            <a:r>
              <a:rPr spc="-5" dirty="0">
                <a:latin typeface="+mn-lt"/>
              </a:rPr>
              <a:t> </a:t>
            </a:r>
            <a:r>
              <a:rPr dirty="0">
                <a:latin typeface="+mn-lt"/>
              </a:rPr>
              <a:t>IMACS</a:t>
            </a:r>
            <a:r>
              <a:rPr spc="10" dirty="0">
                <a:latin typeface="+mn-lt"/>
              </a:rPr>
              <a:t> </a:t>
            </a:r>
            <a:r>
              <a:rPr dirty="0">
                <a:latin typeface="+mn-lt"/>
              </a:rPr>
              <a:t>2.0</a:t>
            </a:r>
            <a:r>
              <a:rPr spc="-5" dirty="0">
                <a:latin typeface="+mn-lt"/>
              </a:rPr>
              <a:t> </a:t>
            </a:r>
            <a:r>
              <a:rPr spc="-25" dirty="0">
                <a:latin typeface="+mn-lt"/>
              </a:rPr>
              <a:t>by </a:t>
            </a:r>
            <a:r>
              <a:rPr dirty="0">
                <a:latin typeface="+mn-lt"/>
              </a:rPr>
              <a:t>clicking</a:t>
            </a:r>
            <a:r>
              <a:rPr spc="-20" dirty="0">
                <a:latin typeface="+mn-lt"/>
              </a:rPr>
              <a:t> </a:t>
            </a:r>
            <a:r>
              <a:rPr dirty="0">
                <a:latin typeface="+mn-lt"/>
              </a:rPr>
              <a:t>on</a:t>
            </a:r>
            <a:r>
              <a:rPr spc="-5" dirty="0">
                <a:latin typeface="+mn-lt"/>
              </a:rPr>
              <a:t> </a:t>
            </a:r>
            <a:r>
              <a:rPr dirty="0">
                <a:latin typeface="+mn-lt"/>
              </a:rPr>
              <a:t>Add</a:t>
            </a:r>
            <a:r>
              <a:rPr spc="-10" dirty="0">
                <a:latin typeface="+mn-lt"/>
              </a:rPr>
              <a:t> </a:t>
            </a:r>
            <a:r>
              <a:rPr dirty="0">
                <a:latin typeface="+mn-lt"/>
              </a:rPr>
              <a:t>New</a:t>
            </a:r>
            <a:r>
              <a:rPr spc="10" dirty="0">
                <a:latin typeface="+mn-lt"/>
              </a:rPr>
              <a:t> </a:t>
            </a:r>
            <a:r>
              <a:rPr dirty="0">
                <a:latin typeface="+mn-lt"/>
              </a:rPr>
              <a:t>Initial</a:t>
            </a:r>
            <a:r>
              <a:rPr spc="-15" dirty="0">
                <a:latin typeface="+mn-lt"/>
              </a:rPr>
              <a:t> </a:t>
            </a:r>
            <a:r>
              <a:rPr dirty="0">
                <a:latin typeface="+mn-lt"/>
              </a:rPr>
              <a:t>Evaluation</a:t>
            </a:r>
            <a:r>
              <a:rPr spc="-15" dirty="0">
                <a:latin typeface="+mn-lt"/>
              </a:rPr>
              <a:t> </a:t>
            </a:r>
            <a:r>
              <a:rPr spc="-10" dirty="0">
                <a:latin typeface="+mn-lt"/>
              </a:rPr>
              <a:t>Timelines</a:t>
            </a:r>
            <a:r>
              <a:rPr spc="-25" dirty="0">
                <a:latin typeface="+mn-lt"/>
              </a:rPr>
              <a:t> </a:t>
            </a:r>
            <a:r>
              <a:rPr dirty="0">
                <a:latin typeface="+mn-lt"/>
              </a:rPr>
              <a:t>Review</a:t>
            </a:r>
            <a:r>
              <a:rPr spc="-15" dirty="0">
                <a:latin typeface="+mn-lt"/>
              </a:rPr>
              <a:t> </a:t>
            </a:r>
            <a:r>
              <a:rPr dirty="0">
                <a:latin typeface="+mn-lt"/>
              </a:rPr>
              <a:t>then</a:t>
            </a:r>
            <a:r>
              <a:rPr spc="-10" dirty="0">
                <a:latin typeface="+mn-lt"/>
              </a:rPr>
              <a:t> </a:t>
            </a:r>
            <a:r>
              <a:rPr dirty="0">
                <a:latin typeface="+mn-lt"/>
              </a:rPr>
              <a:t>you</a:t>
            </a:r>
            <a:r>
              <a:rPr spc="-30" dirty="0">
                <a:latin typeface="+mn-lt"/>
              </a:rPr>
              <a:t> </a:t>
            </a:r>
            <a:r>
              <a:rPr dirty="0">
                <a:latin typeface="+mn-lt"/>
              </a:rPr>
              <a:t>will see </a:t>
            </a:r>
            <a:r>
              <a:rPr spc="-25" dirty="0">
                <a:latin typeface="+mn-lt"/>
              </a:rPr>
              <a:t>the </a:t>
            </a:r>
            <a:r>
              <a:rPr dirty="0">
                <a:latin typeface="+mn-lt"/>
              </a:rPr>
              <a:t>familiar</a:t>
            </a:r>
            <a:r>
              <a:rPr spc="-45" dirty="0">
                <a:latin typeface="+mn-lt"/>
              </a:rPr>
              <a:t> </a:t>
            </a:r>
            <a:r>
              <a:rPr dirty="0">
                <a:latin typeface="+mn-lt"/>
              </a:rPr>
              <a:t>student</a:t>
            </a:r>
            <a:r>
              <a:rPr spc="-20" dirty="0">
                <a:latin typeface="+mn-lt"/>
              </a:rPr>
              <a:t> </a:t>
            </a:r>
            <a:r>
              <a:rPr dirty="0">
                <a:latin typeface="+mn-lt"/>
              </a:rPr>
              <a:t>demographic</a:t>
            </a:r>
            <a:r>
              <a:rPr spc="-20" dirty="0">
                <a:latin typeface="+mn-lt"/>
              </a:rPr>
              <a:t> </a:t>
            </a:r>
            <a:r>
              <a:rPr dirty="0">
                <a:latin typeface="+mn-lt"/>
              </a:rPr>
              <a:t>screen</a:t>
            </a:r>
            <a:r>
              <a:rPr spc="-20" dirty="0">
                <a:latin typeface="+mn-lt"/>
              </a:rPr>
              <a:t> </a:t>
            </a:r>
            <a:r>
              <a:rPr spc="-10" dirty="0">
                <a:latin typeface="+mn-lt"/>
              </a:rPr>
              <a:t>below.</a:t>
            </a:r>
            <a:r>
              <a:rPr spc="-15" dirty="0">
                <a:latin typeface="+mn-lt"/>
              </a:rPr>
              <a:t> </a:t>
            </a:r>
            <a:r>
              <a:rPr dirty="0">
                <a:latin typeface="+mn-lt"/>
              </a:rPr>
              <a:t>When</a:t>
            </a:r>
            <a:r>
              <a:rPr spc="-25" dirty="0">
                <a:latin typeface="+mn-lt"/>
              </a:rPr>
              <a:t> </a:t>
            </a:r>
            <a:r>
              <a:rPr dirty="0">
                <a:latin typeface="+mn-lt"/>
              </a:rPr>
              <a:t>you</a:t>
            </a:r>
            <a:r>
              <a:rPr spc="-25" dirty="0">
                <a:latin typeface="+mn-lt"/>
              </a:rPr>
              <a:t> </a:t>
            </a:r>
            <a:r>
              <a:rPr dirty="0">
                <a:latin typeface="+mn-lt"/>
              </a:rPr>
              <a:t>list</a:t>
            </a:r>
            <a:r>
              <a:rPr spc="-15" dirty="0">
                <a:latin typeface="+mn-lt"/>
              </a:rPr>
              <a:t> </a:t>
            </a:r>
            <a:r>
              <a:rPr lang="en-US" dirty="0">
                <a:latin typeface="+mn-lt"/>
              </a:rPr>
              <a:t>acceptable reasons in the “If NO, give reason,” box list specific dates</a:t>
            </a:r>
            <a:r>
              <a:rPr dirty="0">
                <a:latin typeface="+mn-lt"/>
              </a:rPr>
              <a:t>.</a:t>
            </a:r>
            <a:r>
              <a:rPr spc="5" dirty="0">
                <a:latin typeface="+mn-lt"/>
              </a:rPr>
              <a:t> </a:t>
            </a:r>
            <a:r>
              <a:rPr dirty="0">
                <a:latin typeface="+mn-lt"/>
              </a:rPr>
              <a:t>For</a:t>
            </a:r>
            <a:r>
              <a:rPr spc="-10" dirty="0">
                <a:latin typeface="+mn-lt"/>
              </a:rPr>
              <a:t> </a:t>
            </a:r>
            <a:r>
              <a:rPr dirty="0">
                <a:latin typeface="+mn-lt"/>
              </a:rPr>
              <a:t>example:</a:t>
            </a:r>
            <a:r>
              <a:rPr spc="-10" dirty="0">
                <a:latin typeface="+mn-lt"/>
              </a:rPr>
              <a:t> </a:t>
            </a:r>
            <a:r>
              <a:rPr dirty="0">
                <a:latin typeface="+mn-lt"/>
              </a:rPr>
              <a:t>Student</a:t>
            </a:r>
            <a:r>
              <a:rPr spc="-15" dirty="0">
                <a:latin typeface="+mn-lt"/>
              </a:rPr>
              <a:t> </a:t>
            </a:r>
            <a:r>
              <a:rPr dirty="0">
                <a:latin typeface="+mn-lt"/>
              </a:rPr>
              <a:t>absence</a:t>
            </a:r>
            <a:r>
              <a:rPr spc="-5" dirty="0">
                <a:latin typeface="+mn-lt"/>
              </a:rPr>
              <a:t> </a:t>
            </a:r>
            <a:r>
              <a:rPr lang="en-US" dirty="0">
                <a:latin typeface="+mn-lt"/>
              </a:rPr>
              <a:t>3/5,6,7,8 </a:t>
            </a:r>
            <a:r>
              <a:rPr spc="-25" dirty="0">
                <a:latin typeface="+mn-lt"/>
              </a:rPr>
              <a:t>or </a:t>
            </a:r>
            <a:r>
              <a:rPr dirty="0">
                <a:latin typeface="+mn-lt"/>
              </a:rPr>
              <a:t>Winter</a:t>
            </a:r>
            <a:r>
              <a:rPr spc="-55" dirty="0">
                <a:latin typeface="+mn-lt"/>
              </a:rPr>
              <a:t> </a:t>
            </a:r>
            <a:r>
              <a:rPr dirty="0">
                <a:latin typeface="+mn-lt"/>
              </a:rPr>
              <a:t>Break</a:t>
            </a:r>
            <a:r>
              <a:rPr spc="-50" dirty="0">
                <a:latin typeface="+mn-lt"/>
              </a:rPr>
              <a:t> </a:t>
            </a:r>
            <a:r>
              <a:rPr dirty="0">
                <a:latin typeface="+mn-lt"/>
              </a:rPr>
              <a:t>12/21</a:t>
            </a:r>
            <a:r>
              <a:rPr spc="-50" dirty="0">
                <a:latin typeface="+mn-lt"/>
              </a:rPr>
              <a:t> </a:t>
            </a:r>
            <a:r>
              <a:rPr dirty="0">
                <a:latin typeface="+mn-lt"/>
              </a:rPr>
              <a:t>–</a:t>
            </a:r>
            <a:r>
              <a:rPr spc="-50" dirty="0">
                <a:latin typeface="+mn-lt"/>
              </a:rPr>
              <a:t> </a:t>
            </a:r>
            <a:r>
              <a:rPr spc="-20" dirty="0">
                <a:latin typeface="+mn-lt"/>
              </a:rPr>
              <a:t>1/1.</a:t>
            </a:r>
          </a:p>
        </p:txBody>
      </p:sp>
      <p:pic>
        <p:nvPicPr>
          <p:cNvPr id="5" name="object 5" descr="Screen capture of Add New Initial Evaluation Timelines Review "/>
          <p:cNvPicPr/>
          <p:nvPr/>
        </p:nvPicPr>
        <p:blipFill>
          <a:blip r:embed="rId3" cstate="print"/>
          <a:stretch>
            <a:fillRect/>
          </a:stretch>
        </p:blipFill>
        <p:spPr>
          <a:xfrm>
            <a:off x="1213707" y="3122308"/>
            <a:ext cx="6483838" cy="339413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4" y="368300"/>
            <a:ext cx="7590163" cy="574040"/>
          </a:xfrm>
          <a:prstGeom prst="rect">
            <a:avLst/>
          </a:prstGeom>
        </p:spPr>
        <p:txBody>
          <a:bodyPr vert="horz" wrap="square" lIns="0" tIns="12700" rIns="0" bIns="0" rtlCol="0">
            <a:spAutoFit/>
          </a:bodyPr>
          <a:lstStyle/>
          <a:p>
            <a:pPr marL="12700" algn="ctr">
              <a:lnSpc>
                <a:spcPct val="100000"/>
              </a:lnSpc>
              <a:spcBef>
                <a:spcPts val="100"/>
              </a:spcBef>
            </a:pPr>
            <a:r>
              <a:rPr sz="3600" dirty="0">
                <a:latin typeface="+mn-lt"/>
              </a:rPr>
              <a:t>Submitting</a:t>
            </a:r>
            <a:r>
              <a:rPr sz="3600" spc="-40" dirty="0">
                <a:latin typeface="+mn-lt"/>
              </a:rPr>
              <a:t> </a:t>
            </a:r>
            <a:r>
              <a:rPr sz="3600" spc="-10" dirty="0">
                <a:latin typeface="+mn-lt"/>
              </a:rPr>
              <a:t>Follow-</a:t>
            </a:r>
            <a:r>
              <a:rPr sz="3600" dirty="0">
                <a:latin typeface="+mn-lt"/>
              </a:rPr>
              <a:t>up</a:t>
            </a:r>
            <a:r>
              <a:rPr sz="3600" spc="-105" dirty="0">
                <a:latin typeface="+mn-lt"/>
              </a:rPr>
              <a:t> </a:t>
            </a:r>
            <a:r>
              <a:rPr sz="3600" dirty="0">
                <a:latin typeface="+mn-lt"/>
              </a:rPr>
              <a:t>Timeline</a:t>
            </a:r>
            <a:r>
              <a:rPr sz="3600" spc="-15" dirty="0">
                <a:latin typeface="+mn-lt"/>
              </a:rPr>
              <a:t> </a:t>
            </a:r>
            <a:r>
              <a:rPr sz="3600" spc="-20" dirty="0">
                <a:latin typeface="+mn-lt"/>
              </a:rPr>
              <a:t>Data</a:t>
            </a:r>
            <a:endParaRPr sz="3600" dirty="0">
              <a:latin typeface="+mn-lt"/>
            </a:endParaRPr>
          </a:p>
        </p:txBody>
      </p:sp>
      <p:sp>
        <p:nvSpPr>
          <p:cNvPr id="3" name="object 3"/>
          <p:cNvSpPr txBox="1">
            <a:spLocks noGrp="1"/>
          </p:cNvSpPr>
          <p:nvPr>
            <p:ph type="body" idx="1"/>
          </p:nvPr>
        </p:nvSpPr>
        <p:spPr>
          <a:xfrm>
            <a:off x="691515" y="1625600"/>
            <a:ext cx="7853680" cy="2782813"/>
          </a:xfrm>
          <a:prstGeom prst="rect">
            <a:avLst/>
          </a:prstGeom>
        </p:spPr>
        <p:txBody>
          <a:bodyPr vert="horz" wrap="square" lIns="0" tIns="12700" rIns="0" bIns="0" rtlCol="0">
            <a:spAutoFit/>
          </a:bodyPr>
          <a:lstStyle/>
          <a:p>
            <a:pPr marL="12700" marR="339090">
              <a:lnSpc>
                <a:spcPct val="100000"/>
              </a:lnSpc>
              <a:spcBef>
                <a:spcPts val="100"/>
              </a:spcBef>
            </a:pPr>
            <a:r>
              <a:rPr sz="2000" dirty="0">
                <a:latin typeface="+mn-lt"/>
              </a:rPr>
              <a:t>The</a:t>
            </a:r>
            <a:r>
              <a:rPr sz="2000" spc="-5" dirty="0">
                <a:latin typeface="+mn-lt"/>
              </a:rPr>
              <a:t> </a:t>
            </a:r>
            <a:r>
              <a:rPr sz="2000" dirty="0">
                <a:latin typeface="+mn-lt"/>
              </a:rPr>
              <a:t>data</a:t>
            </a:r>
            <a:r>
              <a:rPr sz="2000" spc="-15" dirty="0">
                <a:latin typeface="+mn-lt"/>
              </a:rPr>
              <a:t> </a:t>
            </a:r>
            <a:r>
              <a:rPr sz="2000" dirty="0">
                <a:latin typeface="+mn-lt"/>
              </a:rPr>
              <a:t>collection</a:t>
            </a:r>
            <a:r>
              <a:rPr sz="2000" spc="-30" dirty="0">
                <a:latin typeface="+mn-lt"/>
              </a:rPr>
              <a:t> </a:t>
            </a:r>
            <a:r>
              <a:rPr sz="2000" dirty="0">
                <a:latin typeface="+mn-lt"/>
              </a:rPr>
              <a:t>period</a:t>
            </a:r>
            <a:r>
              <a:rPr sz="2000" spc="-20" dirty="0">
                <a:latin typeface="+mn-lt"/>
              </a:rPr>
              <a:t> </a:t>
            </a:r>
            <a:r>
              <a:rPr sz="2000" dirty="0">
                <a:latin typeface="+mn-lt"/>
              </a:rPr>
              <a:t>for</a:t>
            </a:r>
            <a:r>
              <a:rPr sz="2000" spc="5" dirty="0">
                <a:latin typeface="+mn-lt"/>
              </a:rPr>
              <a:t> </a:t>
            </a:r>
            <a:r>
              <a:rPr sz="2000" dirty="0">
                <a:latin typeface="+mn-lt"/>
              </a:rPr>
              <a:t>follow-up</a:t>
            </a:r>
            <a:r>
              <a:rPr sz="2000" spc="-10" dirty="0">
                <a:latin typeface="+mn-lt"/>
              </a:rPr>
              <a:t> </a:t>
            </a:r>
            <a:r>
              <a:rPr sz="2000" dirty="0">
                <a:latin typeface="+mn-lt"/>
              </a:rPr>
              <a:t>timelines</a:t>
            </a:r>
            <a:r>
              <a:rPr sz="2000" spc="-20" dirty="0">
                <a:latin typeface="+mn-lt"/>
              </a:rPr>
              <a:t> </a:t>
            </a:r>
            <a:r>
              <a:rPr sz="2000" dirty="0">
                <a:latin typeface="+mn-lt"/>
              </a:rPr>
              <a:t>is</a:t>
            </a:r>
            <a:r>
              <a:rPr sz="2000" spc="-15" dirty="0">
                <a:latin typeface="+mn-lt"/>
              </a:rPr>
              <a:t> </a:t>
            </a:r>
            <a:r>
              <a:rPr sz="2000" dirty="0">
                <a:latin typeface="+mn-lt"/>
              </a:rPr>
              <a:t>from</a:t>
            </a:r>
            <a:r>
              <a:rPr sz="2000" spc="-5" dirty="0">
                <a:latin typeface="+mn-lt"/>
              </a:rPr>
              <a:t> </a:t>
            </a:r>
            <a:r>
              <a:rPr sz="2000" dirty="0">
                <a:latin typeface="+mn-lt"/>
              </a:rPr>
              <a:t>the</a:t>
            </a:r>
            <a:r>
              <a:rPr sz="2000" spc="-5" dirty="0">
                <a:latin typeface="+mn-lt"/>
              </a:rPr>
              <a:t> </a:t>
            </a:r>
            <a:r>
              <a:rPr sz="2000" dirty="0">
                <a:latin typeface="+mn-lt"/>
              </a:rPr>
              <a:t>date</a:t>
            </a:r>
            <a:r>
              <a:rPr sz="2000" spc="-5" dirty="0">
                <a:latin typeface="+mn-lt"/>
              </a:rPr>
              <a:t> </a:t>
            </a:r>
            <a:r>
              <a:rPr sz="2000" dirty="0">
                <a:latin typeface="+mn-lt"/>
              </a:rPr>
              <a:t>you</a:t>
            </a:r>
            <a:r>
              <a:rPr sz="2000" spc="-35" dirty="0">
                <a:latin typeface="+mn-lt"/>
              </a:rPr>
              <a:t> </a:t>
            </a:r>
            <a:r>
              <a:rPr sz="2000" dirty="0">
                <a:latin typeface="+mn-lt"/>
              </a:rPr>
              <a:t>receive</a:t>
            </a:r>
            <a:r>
              <a:rPr sz="2000" spc="-15" dirty="0">
                <a:latin typeface="+mn-lt"/>
              </a:rPr>
              <a:t> </a:t>
            </a:r>
            <a:r>
              <a:rPr sz="2000" spc="-25" dirty="0">
                <a:latin typeface="+mn-lt"/>
              </a:rPr>
              <a:t>the </a:t>
            </a:r>
            <a:r>
              <a:rPr sz="2000" dirty="0">
                <a:latin typeface="+mn-lt"/>
              </a:rPr>
              <a:t>final</a:t>
            </a:r>
            <a:r>
              <a:rPr sz="2000" spc="-25" dirty="0">
                <a:latin typeface="+mn-lt"/>
              </a:rPr>
              <a:t> </a:t>
            </a:r>
            <a:r>
              <a:rPr sz="2000" dirty="0">
                <a:latin typeface="+mn-lt"/>
              </a:rPr>
              <a:t>report</a:t>
            </a:r>
            <a:r>
              <a:rPr sz="2000" spc="-5" dirty="0">
                <a:latin typeface="+mn-lt"/>
              </a:rPr>
              <a:t> </a:t>
            </a:r>
            <a:r>
              <a:rPr lang="en-US" sz="2000" spc="-5" dirty="0">
                <a:latin typeface="+mn-lt"/>
              </a:rPr>
              <a:t>(</a:t>
            </a:r>
            <a:r>
              <a:rPr sz="2000" b="1" dirty="0">
                <a:latin typeface="+mn-lt"/>
              </a:rPr>
              <a:t>September</a:t>
            </a:r>
            <a:r>
              <a:rPr lang="en-US" sz="2000" b="1" dirty="0">
                <a:latin typeface="+mn-lt"/>
              </a:rPr>
              <a:t> 16, 2024</a:t>
            </a:r>
            <a:r>
              <a:rPr sz="2000" dirty="0">
                <a:latin typeface="+mn-lt"/>
              </a:rPr>
              <a:t>)</a:t>
            </a:r>
            <a:r>
              <a:rPr sz="2000" spc="-15" dirty="0">
                <a:latin typeface="+mn-lt"/>
              </a:rPr>
              <a:t> </a:t>
            </a:r>
            <a:r>
              <a:rPr sz="2000" dirty="0">
                <a:latin typeface="+mn-lt"/>
              </a:rPr>
              <a:t>through</a:t>
            </a:r>
            <a:r>
              <a:rPr sz="2000" spc="-5" dirty="0">
                <a:latin typeface="+mn-lt"/>
              </a:rPr>
              <a:t> </a:t>
            </a:r>
            <a:r>
              <a:rPr lang="en-US" sz="2000" b="1" dirty="0">
                <a:latin typeface="+mn-lt"/>
              </a:rPr>
              <a:t>February </a:t>
            </a:r>
            <a:r>
              <a:rPr sz="2000" b="1" dirty="0">
                <a:latin typeface="+mn-lt"/>
              </a:rPr>
              <a:t>1,</a:t>
            </a:r>
            <a:r>
              <a:rPr sz="2000" b="1" spc="-5" dirty="0">
                <a:latin typeface="+mn-lt"/>
              </a:rPr>
              <a:t> </a:t>
            </a:r>
            <a:r>
              <a:rPr sz="2000" b="1" spc="-10" dirty="0">
                <a:latin typeface="+mn-lt"/>
              </a:rPr>
              <a:t>202</a:t>
            </a:r>
            <a:r>
              <a:rPr lang="en-US" sz="2000" b="1" spc="-10" dirty="0">
                <a:latin typeface="+mn-lt"/>
              </a:rPr>
              <a:t>5</a:t>
            </a:r>
            <a:r>
              <a:rPr sz="2000" spc="-10" dirty="0">
                <a:latin typeface="+mn-lt"/>
              </a:rPr>
              <a:t>.</a:t>
            </a:r>
          </a:p>
          <a:p>
            <a:pPr>
              <a:lnSpc>
                <a:spcPct val="100000"/>
              </a:lnSpc>
              <a:spcBef>
                <a:spcPts val="30"/>
              </a:spcBef>
            </a:pPr>
            <a:endParaRPr sz="2000" dirty="0">
              <a:latin typeface="+mn-lt"/>
            </a:endParaRPr>
          </a:p>
          <a:p>
            <a:pPr marL="12700">
              <a:lnSpc>
                <a:spcPct val="100000"/>
              </a:lnSpc>
            </a:pPr>
            <a:r>
              <a:rPr sz="2000" dirty="0">
                <a:latin typeface="+mn-lt"/>
              </a:rPr>
              <a:t>The</a:t>
            </a:r>
            <a:r>
              <a:rPr sz="2000" spc="-5" dirty="0">
                <a:latin typeface="+mn-lt"/>
              </a:rPr>
              <a:t> </a:t>
            </a:r>
            <a:r>
              <a:rPr sz="2000" spc="-10" dirty="0">
                <a:latin typeface="+mn-lt"/>
              </a:rPr>
              <a:t>Follow-</a:t>
            </a:r>
            <a:r>
              <a:rPr sz="2000" dirty="0">
                <a:latin typeface="+mn-lt"/>
              </a:rPr>
              <a:t>Up</a:t>
            </a:r>
            <a:r>
              <a:rPr sz="2000" spc="5" dirty="0">
                <a:latin typeface="+mn-lt"/>
              </a:rPr>
              <a:t> </a:t>
            </a:r>
            <a:r>
              <a:rPr sz="2000" dirty="0">
                <a:latin typeface="+mn-lt"/>
              </a:rPr>
              <a:t>timelines</a:t>
            </a:r>
            <a:r>
              <a:rPr sz="2000" spc="-30" dirty="0">
                <a:latin typeface="+mn-lt"/>
              </a:rPr>
              <a:t> </a:t>
            </a:r>
            <a:r>
              <a:rPr sz="2000" dirty="0">
                <a:latin typeface="+mn-lt"/>
              </a:rPr>
              <a:t>are due</a:t>
            </a:r>
            <a:r>
              <a:rPr sz="2000" spc="-5" dirty="0">
                <a:latin typeface="+mn-lt"/>
              </a:rPr>
              <a:t> </a:t>
            </a:r>
            <a:r>
              <a:rPr sz="2000" dirty="0">
                <a:latin typeface="+mn-lt"/>
              </a:rPr>
              <a:t>by</a:t>
            </a:r>
            <a:r>
              <a:rPr sz="2000" spc="5" dirty="0">
                <a:latin typeface="+mn-lt"/>
              </a:rPr>
              <a:t> </a:t>
            </a:r>
            <a:r>
              <a:rPr lang="en-US" sz="2000" b="1" dirty="0">
                <a:latin typeface="+mn-lt"/>
              </a:rPr>
              <a:t>February 20</a:t>
            </a:r>
            <a:r>
              <a:rPr sz="2000" b="1" dirty="0">
                <a:latin typeface="+mn-lt"/>
              </a:rPr>
              <a:t>,</a:t>
            </a:r>
            <a:r>
              <a:rPr sz="2000" b="1" spc="5" dirty="0">
                <a:latin typeface="+mn-lt"/>
              </a:rPr>
              <a:t> </a:t>
            </a:r>
            <a:r>
              <a:rPr sz="2000" b="1" spc="-10" dirty="0">
                <a:latin typeface="+mn-lt"/>
              </a:rPr>
              <a:t>202</a:t>
            </a:r>
            <a:r>
              <a:rPr lang="en-US" sz="2000" b="1" spc="-10" dirty="0">
                <a:latin typeface="+mn-lt"/>
              </a:rPr>
              <a:t>5</a:t>
            </a:r>
            <a:r>
              <a:rPr sz="2000" spc="-10" dirty="0">
                <a:latin typeface="+mn-lt"/>
              </a:rPr>
              <a:t>.</a:t>
            </a:r>
          </a:p>
          <a:p>
            <a:pPr>
              <a:lnSpc>
                <a:spcPct val="100000"/>
              </a:lnSpc>
              <a:spcBef>
                <a:spcPts val="35"/>
              </a:spcBef>
            </a:pPr>
            <a:endParaRPr sz="2000" dirty="0">
              <a:latin typeface="+mn-lt"/>
            </a:endParaRPr>
          </a:p>
          <a:p>
            <a:pPr marL="12700" marR="5080">
              <a:lnSpc>
                <a:spcPct val="100000"/>
              </a:lnSpc>
            </a:pPr>
            <a:r>
              <a:rPr sz="2000" dirty="0">
                <a:latin typeface="+mn-lt"/>
              </a:rPr>
              <a:t>When</a:t>
            </a:r>
            <a:r>
              <a:rPr sz="2000" spc="-5" dirty="0">
                <a:latin typeface="+mn-lt"/>
              </a:rPr>
              <a:t> </a:t>
            </a:r>
            <a:r>
              <a:rPr sz="2000" dirty="0">
                <a:latin typeface="+mn-lt"/>
              </a:rPr>
              <a:t>you</a:t>
            </a:r>
            <a:r>
              <a:rPr sz="2000" spc="-30" dirty="0">
                <a:latin typeface="+mn-lt"/>
              </a:rPr>
              <a:t> </a:t>
            </a:r>
            <a:r>
              <a:rPr sz="2000" dirty="0">
                <a:latin typeface="+mn-lt"/>
              </a:rPr>
              <a:t>are</a:t>
            </a:r>
            <a:r>
              <a:rPr sz="2000" spc="-5" dirty="0">
                <a:latin typeface="+mn-lt"/>
              </a:rPr>
              <a:t> </a:t>
            </a:r>
            <a:r>
              <a:rPr sz="2000" dirty="0">
                <a:latin typeface="+mn-lt"/>
              </a:rPr>
              <a:t>done</a:t>
            </a:r>
            <a:r>
              <a:rPr sz="2000" spc="-5" dirty="0">
                <a:latin typeface="+mn-lt"/>
              </a:rPr>
              <a:t> </a:t>
            </a:r>
            <a:r>
              <a:rPr sz="2000" dirty="0">
                <a:latin typeface="+mn-lt"/>
              </a:rPr>
              <a:t>collecting</a:t>
            </a:r>
            <a:r>
              <a:rPr sz="2000" spc="-20" dirty="0">
                <a:latin typeface="+mn-lt"/>
              </a:rPr>
              <a:t> </a:t>
            </a:r>
            <a:r>
              <a:rPr sz="2000" dirty="0">
                <a:latin typeface="+mn-lt"/>
              </a:rPr>
              <a:t>the</a:t>
            </a:r>
            <a:r>
              <a:rPr sz="2000" spc="-15" dirty="0">
                <a:latin typeface="+mn-lt"/>
              </a:rPr>
              <a:t> </a:t>
            </a:r>
            <a:r>
              <a:rPr sz="2000" dirty="0">
                <a:latin typeface="+mn-lt"/>
              </a:rPr>
              <a:t>data</a:t>
            </a:r>
            <a:r>
              <a:rPr sz="2000" spc="-5" dirty="0">
                <a:latin typeface="+mn-lt"/>
              </a:rPr>
              <a:t> </a:t>
            </a:r>
            <a:r>
              <a:rPr sz="2000" dirty="0">
                <a:latin typeface="+mn-lt"/>
              </a:rPr>
              <a:t>you</a:t>
            </a:r>
            <a:r>
              <a:rPr sz="2000" spc="-35" dirty="0">
                <a:latin typeface="+mn-lt"/>
              </a:rPr>
              <a:t> </a:t>
            </a:r>
            <a:r>
              <a:rPr sz="2000" dirty="0">
                <a:latin typeface="+mn-lt"/>
              </a:rPr>
              <a:t>will</a:t>
            </a:r>
            <a:r>
              <a:rPr sz="2000" spc="-5" dirty="0">
                <a:latin typeface="+mn-lt"/>
              </a:rPr>
              <a:t> </a:t>
            </a:r>
            <a:r>
              <a:rPr sz="2000" dirty="0">
                <a:latin typeface="+mn-lt"/>
              </a:rPr>
              <a:t>need</a:t>
            </a:r>
            <a:r>
              <a:rPr sz="2000" spc="-10" dirty="0">
                <a:latin typeface="+mn-lt"/>
              </a:rPr>
              <a:t> </a:t>
            </a:r>
            <a:r>
              <a:rPr sz="2000" dirty="0">
                <a:latin typeface="+mn-lt"/>
              </a:rPr>
              <a:t>to</a:t>
            </a:r>
            <a:r>
              <a:rPr sz="2000" spc="-10" dirty="0">
                <a:latin typeface="+mn-lt"/>
              </a:rPr>
              <a:t> </a:t>
            </a:r>
            <a:r>
              <a:rPr sz="2000" dirty="0">
                <a:latin typeface="+mn-lt"/>
              </a:rPr>
              <a:t>submit</a:t>
            </a:r>
            <a:r>
              <a:rPr sz="2000" spc="5" dirty="0">
                <a:latin typeface="+mn-lt"/>
              </a:rPr>
              <a:t> </a:t>
            </a:r>
            <a:r>
              <a:rPr sz="2000" dirty="0">
                <a:latin typeface="+mn-lt"/>
              </a:rPr>
              <a:t>the</a:t>
            </a:r>
            <a:r>
              <a:rPr sz="2000" spc="-5" dirty="0">
                <a:latin typeface="+mn-lt"/>
              </a:rPr>
              <a:t> </a:t>
            </a:r>
            <a:r>
              <a:rPr sz="2000" dirty="0">
                <a:latin typeface="+mn-lt"/>
              </a:rPr>
              <a:t>timelines</a:t>
            </a:r>
            <a:r>
              <a:rPr sz="2000" spc="-25" dirty="0">
                <a:latin typeface="+mn-lt"/>
              </a:rPr>
              <a:t> </a:t>
            </a:r>
            <a:r>
              <a:rPr sz="2000" dirty="0">
                <a:latin typeface="+mn-lt"/>
              </a:rPr>
              <a:t>to</a:t>
            </a:r>
            <a:r>
              <a:rPr sz="2000" spc="5" dirty="0">
                <a:latin typeface="+mn-lt"/>
              </a:rPr>
              <a:t> </a:t>
            </a:r>
            <a:r>
              <a:rPr sz="2000" spc="-20" dirty="0">
                <a:latin typeface="+mn-lt"/>
              </a:rPr>
              <a:t>DESE </a:t>
            </a:r>
            <a:r>
              <a:rPr sz="2000" dirty="0">
                <a:latin typeface="+mn-lt"/>
              </a:rPr>
              <a:t>for</a:t>
            </a:r>
            <a:r>
              <a:rPr sz="2000" spc="-15" dirty="0">
                <a:latin typeface="+mn-lt"/>
              </a:rPr>
              <a:t> </a:t>
            </a:r>
            <a:r>
              <a:rPr sz="2000" dirty="0">
                <a:latin typeface="+mn-lt"/>
              </a:rPr>
              <a:t>verification.</a:t>
            </a:r>
            <a:r>
              <a:rPr sz="2000" spc="345" dirty="0">
                <a:latin typeface="+mn-lt"/>
              </a:rPr>
              <a:t> </a:t>
            </a:r>
            <a:r>
              <a:rPr sz="2000" spc="-40" dirty="0">
                <a:latin typeface="+mn-lt"/>
              </a:rPr>
              <a:t>You</a:t>
            </a:r>
            <a:r>
              <a:rPr sz="2000" dirty="0">
                <a:latin typeface="+mn-lt"/>
              </a:rPr>
              <a:t> will</a:t>
            </a:r>
            <a:r>
              <a:rPr sz="2000" spc="-10" dirty="0">
                <a:latin typeface="+mn-lt"/>
              </a:rPr>
              <a:t> </a:t>
            </a:r>
            <a:r>
              <a:rPr sz="2000" dirty="0">
                <a:latin typeface="+mn-lt"/>
              </a:rPr>
              <a:t>either</a:t>
            </a:r>
            <a:r>
              <a:rPr sz="2000" spc="-25" dirty="0">
                <a:latin typeface="+mn-lt"/>
              </a:rPr>
              <a:t> </a:t>
            </a:r>
            <a:r>
              <a:rPr sz="2000" dirty="0">
                <a:latin typeface="+mn-lt"/>
              </a:rPr>
              <a:t>click</a:t>
            </a:r>
            <a:r>
              <a:rPr sz="2000" spc="-25" dirty="0">
                <a:latin typeface="+mn-lt"/>
              </a:rPr>
              <a:t> </a:t>
            </a:r>
            <a:r>
              <a:rPr sz="2000" dirty="0">
                <a:latin typeface="+mn-lt"/>
              </a:rPr>
              <a:t>to</a:t>
            </a:r>
            <a:r>
              <a:rPr sz="2000" spc="-15" dirty="0">
                <a:latin typeface="+mn-lt"/>
              </a:rPr>
              <a:t> </a:t>
            </a:r>
            <a:r>
              <a:rPr sz="2000" dirty="0">
                <a:latin typeface="+mn-lt"/>
              </a:rPr>
              <a:t>submit</a:t>
            </a:r>
            <a:r>
              <a:rPr sz="2000" spc="5" dirty="0">
                <a:latin typeface="+mn-lt"/>
              </a:rPr>
              <a:t> </a:t>
            </a:r>
            <a:r>
              <a:rPr sz="2000" dirty="0">
                <a:latin typeface="+mn-lt"/>
              </a:rPr>
              <a:t>the</a:t>
            </a:r>
            <a:r>
              <a:rPr sz="2000" spc="-10" dirty="0">
                <a:latin typeface="+mn-lt"/>
              </a:rPr>
              <a:t> </a:t>
            </a:r>
            <a:r>
              <a:rPr sz="2000" dirty="0">
                <a:latin typeface="+mn-lt"/>
              </a:rPr>
              <a:t>timeline</a:t>
            </a:r>
            <a:r>
              <a:rPr sz="2000" spc="-20" dirty="0">
                <a:latin typeface="+mn-lt"/>
              </a:rPr>
              <a:t> </a:t>
            </a:r>
            <a:r>
              <a:rPr sz="2000" dirty="0">
                <a:latin typeface="+mn-lt"/>
              </a:rPr>
              <a:t>data</a:t>
            </a:r>
            <a:r>
              <a:rPr sz="2000" spc="-10" dirty="0">
                <a:latin typeface="+mn-lt"/>
              </a:rPr>
              <a:t> </a:t>
            </a:r>
            <a:r>
              <a:rPr sz="2000" dirty="0">
                <a:latin typeface="+mn-lt"/>
              </a:rPr>
              <a:t>or</a:t>
            </a:r>
            <a:r>
              <a:rPr sz="2000" spc="-15" dirty="0">
                <a:latin typeface="+mn-lt"/>
              </a:rPr>
              <a:t> </a:t>
            </a:r>
            <a:r>
              <a:rPr sz="2000" dirty="0">
                <a:latin typeface="+mn-lt"/>
              </a:rPr>
              <a:t>you</a:t>
            </a:r>
            <a:r>
              <a:rPr sz="2000" spc="-25" dirty="0">
                <a:latin typeface="+mn-lt"/>
              </a:rPr>
              <a:t> </a:t>
            </a:r>
            <a:r>
              <a:rPr sz="2000" dirty="0">
                <a:latin typeface="+mn-lt"/>
              </a:rPr>
              <a:t>will</a:t>
            </a:r>
            <a:r>
              <a:rPr sz="2000" spc="-20" dirty="0">
                <a:latin typeface="+mn-lt"/>
              </a:rPr>
              <a:t> </a:t>
            </a:r>
            <a:r>
              <a:rPr sz="2000" dirty="0">
                <a:latin typeface="+mn-lt"/>
              </a:rPr>
              <a:t>click</a:t>
            </a:r>
            <a:r>
              <a:rPr sz="2000" spc="-15" dirty="0">
                <a:latin typeface="+mn-lt"/>
              </a:rPr>
              <a:t> </a:t>
            </a:r>
            <a:r>
              <a:rPr sz="2000" spc="-25" dirty="0">
                <a:latin typeface="+mn-lt"/>
              </a:rPr>
              <a:t>on </a:t>
            </a:r>
            <a:r>
              <a:rPr sz="2000" dirty="0">
                <a:latin typeface="+mn-lt"/>
              </a:rPr>
              <a:t>Submit</a:t>
            </a:r>
            <a:r>
              <a:rPr sz="2000" spc="-20" dirty="0">
                <a:latin typeface="+mn-lt"/>
              </a:rPr>
              <a:t> </a:t>
            </a:r>
            <a:r>
              <a:rPr sz="2000" dirty="0">
                <a:latin typeface="+mn-lt"/>
              </a:rPr>
              <a:t>with</a:t>
            </a:r>
            <a:r>
              <a:rPr sz="2000" spc="-10" dirty="0">
                <a:latin typeface="+mn-lt"/>
              </a:rPr>
              <a:t> </a:t>
            </a:r>
            <a:r>
              <a:rPr sz="2000" dirty="0">
                <a:latin typeface="+mn-lt"/>
              </a:rPr>
              <a:t>No</a:t>
            </a:r>
            <a:r>
              <a:rPr sz="2000" spc="-15" dirty="0">
                <a:latin typeface="+mn-lt"/>
              </a:rPr>
              <a:t> </a:t>
            </a:r>
            <a:r>
              <a:rPr sz="2000" dirty="0">
                <a:latin typeface="+mn-lt"/>
              </a:rPr>
              <a:t>Students</a:t>
            </a:r>
            <a:r>
              <a:rPr sz="2000" spc="-10" dirty="0">
                <a:latin typeface="+mn-lt"/>
              </a:rPr>
              <a:t> </a:t>
            </a:r>
            <a:r>
              <a:rPr sz="2000" dirty="0">
                <a:latin typeface="+mn-lt"/>
              </a:rPr>
              <a:t>to</a:t>
            </a:r>
            <a:r>
              <a:rPr sz="2000" spc="5" dirty="0">
                <a:latin typeface="+mn-lt"/>
              </a:rPr>
              <a:t> </a:t>
            </a:r>
            <a:r>
              <a:rPr sz="2000" dirty="0">
                <a:latin typeface="+mn-lt"/>
              </a:rPr>
              <a:t>Report,</a:t>
            </a:r>
            <a:r>
              <a:rPr sz="2000" spc="-20" dirty="0">
                <a:latin typeface="+mn-lt"/>
              </a:rPr>
              <a:t> </a:t>
            </a:r>
            <a:r>
              <a:rPr sz="2000" dirty="0">
                <a:latin typeface="+mn-lt"/>
              </a:rPr>
              <a:t>if</a:t>
            </a:r>
            <a:r>
              <a:rPr sz="2000" spc="-10" dirty="0">
                <a:latin typeface="+mn-lt"/>
              </a:rPr>
              <a:t> </a:t>
            </a:r>
            <a:r>
              <a:rPr sz="2000" dirty="0">
                <a:latin typeface="+mn-lt"/>
              </a:rPr>
              <a:t>no</a:t>
            </a:r>
            <a:r>
              <a:rPr sz="2000" spc="5" dirty="0">
                <a:latin typeface="+mn-lt"/>
              </a:rPr>
              <a:t> </a:t>
            </a:r>
            <a:r>
              <a:rPr sz="2000" dirty="0">
                <a:latin typeface="+mn-lt"/>
              </a:rPr>
              <a:t>initial</a:t>
            </a:r>
            <a:r>
              <a:rPr sz="2000" spc="-35" dirty="0">
                <a:latin typeface="+mn-lt"/>
              </a:rPr>
              <a:t> </a:t>
            </a:r>
            <a:r>
              <a:rPr sz="2000" dirty="0">
                <a:latin typeface="+mn-lt"/>
              </a:rPr>
              <a:t>evaluations</a:t>
            </a:r>
            <a:r>
              <a:rPr sz="2000" spc="-25" dirty="0">
                <a:latin typeface="+mn-lt"/>
              </a:rPr>
              <a:t> </a:t>
            </a:r>
            <a:r>
              <a:rPr sz="2000" dirty="0">
                <a:latin typeface="+mn-lt"/>
              </a:rPr>
              <a:t>were</a:t>
            </a:r>
            <a:r>
              <a:rPr sz="2000" spc="-5" dirty="0">
                <a:latin typeface="+mn-lt"/>
              </a:rPr>
              <a:t> </a:t>
            </a:r>
            <a:r>
              <a:rPr sz="2000" spc="-10" dirty="0">
                <a:latin typeface="+mn-lt"/>
              </a:rPr>
              <a:t>completed.</a:t>
            </a:r>
          </a:p>
        </p:txBody>
      </p:sp>
      <p:pic>
        <p:nvPicPr>
          <p:cNvPr id="5" name="object 5" descr="Screenshot of the Assignment Completion Task box for Follow-up Initial Evaluation Timelines."/>
          <p:cNvPicPr/>
          <p:nvPr/>
        </p:nvPicPr>
        <p:blipFill>
          <a:blip r:embed="rId3" cstate="print"/>
          <a:stretch>
            <a:fillRect/>
          </a:stretch>
        </p:blipFill>
        <p:spPr>
          <a:xfrm>
            <a:off x="691515" y="4419600"/>
            <a:ext cx="7590164" cy="683535"/>
          </a:xfrm>
          <a:prstGeom prst="rect">
            <a:avLst/>
          </a:prstGeom>
        </p:spPr>
      </p:pic>
      <p:pic>
        <p:nvPicPr>
          <p:cNvPr id="6" name="object 6" descr="Screenshot of the Assignment Completion Task box for Follow-up IC to B Timeline Review."/>
          <p:cNvPicPr/>
          <p:nvPr/>
        </p:nvPicPr>
        <p:blipFill>
          <a:blip r:embed="rId4" cstate="print"/>
          <a:stretch>
            <a:fillRect/>
          </a:stretch>
        </p:blipFill>
        <p:spPr>
          <a:xfrm>
            <a:off x="691514" y="5541586"/>
            <a:ext cx="7590163" cy="68588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4624" y="457200"/>
            <a:ext cx="6395086"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cs typeface="Times New Roman" panose="02020603050405020304" pitchFamily="18" charset="0"/>
              </a:rPr>
              <a:t>C</a:t>
            </a:r>
            <a:r>
              <a:rPr lang="en-US" sz="3600" dirty="0">
                <a:latin typeface="+mn-lt"/>
                <a:cs typeface="Times New Roman" panose="02020603050405020304" pitchFamily="18" charset="0"/>
              </a:rPr>
              <a:t>orrective Action Plan (CAP) Steps  </a:t>
            </a:r>
            <a:endParaRPr sz="3600" spc="-10" dirty="0">
              <a:latin typeface="+mn-lt"/>
              <a:cs typeface="Times New Roman" panose="02020603050405020304" pitchFamily="18" charset="0"/>
            </a:endParaRPr>
          </a:p>
        </p:txBody>
      </p:sp>
      <p:sp>
        <p:nvSpPr>
          <p:cNvPr id="3" name="object 3"/>
          <p:cNvSpPr txBox="1"/>
          <p:nvPr/>
        </p:nvSpPr>
        <p:spPr>
          <a:xfrm>
            <a:off x="691514" y="2423691"/>
            <a:ext cx="7901305" cy="3080330"/>
          </a:xfrm>
          <a:prstGeom prst="rect">
            <a:avLst/>
          </a:prstGeom>
        </p:spPr>
        <p:txBody>
          <a:bodyPr vert="horz" wrap="square" lIns="0" tIns="154940" rIns="0" bIns="0" rtlCol="0">
            <a:spAutoFit/>
          </a:bodyPr>
          <a:lstStyle/>
          <a:p>
            <a:pPr marL="12700">
              <a:lnSpc>
                <a:spcPct val="100000"/>
              </a:lnSpc>
              <a:spcBef>
                <a:spcPts val="1220"/>
              </a:spcBef>
            </a:pPr>
            <a:r>
              <a:rPr lang="en-US" sz="3600" spc="-20" dirty="0">
                <a:latin typeface="+mn-lt"/>
                <a:cs typeface="Cambria"/>
              </a:rPr>
              <a:t>After completing the first two steps of the CAP, you will </a:t>
            </a:r>
            <a:r>
              <a:rPr lang="en-US" sz="3600" dirty="0">
                <a:latin typeface="+mn-lt"/>
                <a:cs typeface="Cambria"/>
              </a:rPr>
              <a:t>provide samples of documentation that demonstrate compliance requirements are being met. </a:t>
            </a:r>
          </a:p>
          <a:p>
            <a:pPr marL="12700">
              <a:lnSpc>
                <a:spcPct val="100000"/>
              </a:lnSpc>
              <a:spcBef>
                <a:spcPts val="1220"/>
              </a:spcBef>
            </a:pPr>
            <a:endParaRPr sz="3600" dirty="0">
              <a:latin typeface="+mn-lt"/>
              <a:cs typeface="Cambria"/>
            </a:endParaRPr>
          </a:p>
        </p:txBody>
      </p:sp>
    </p:spTree>
    <p:extLst>
      <p:ext uri="{BB962C8B-B14F-4D97-AF65-F5344CB8AC3E}">
        <p14:creationId xmlns:p14="http://schemas.microsoft.com/office/powerpoint/2010/main" val="76307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32433" y="381000"/>
            <a:ext cx="4259422" cy="567463"/>
          </a:xfrm>
          <a:prstGeom prst="rect">
            <a:avLst/>
          </a:prstGeom>
        </p:spPr>
        <p:txBody>
          <a:bodyPr vert="horz" wrap="square" lIns="0" tIns="13335" rIns="0" bIns="0" rtlCol="0">
            <a:spAutoFit/>
          </a:bodyPr>
          <a:lstStyle/>
          <a:p>
            <a:pPr marL="12700">
              <a:lnSpc>
                <a:spcPct val="100000"/>
              </a:lnSpc>
              <a:spcBef>
                <a:spcPts val="105"/>
              </a:spcBef>
            </a:pPr>
            <a:r>
              <a:rPr sz="3600" dirty="0">
                <a:solidFill>
                  <a:srgbClr val="0083A9"/>
                </a:solidFill>
                <a:latin typeface="+mn-lt"/>
              </a:rPr>
              <a:t>Evidence</a:t>
            </a:r>
            <a:r>
              <a:rPr sz="3600" spc="-40" dirty="0">
                <a:solidFill>
                  <a:srgbClr val="0083A9"/>
                </a:solidFill>
                <a:latin typeface="+mn-lt"/>
              </a:rPr>
              <a:t> </a:t>
            </a:r>
            <a:r>
              <a:rPr sz="3600" dirty="0">
                <a:solidFill>
                  <a:srgbClr val="0083A9"/>
                </a:solidFill>
                <a:latin typeface="+mn-lt"/>
              </a:rPr>
              <a:t>of</a:t>
            </a:r>
            <a:r>
              <a:rPr sz="3600" spc="-5" dirty="0">
                <a:solidFill>
                  <a:srgbClr val="0083A9"/>
                </a:solidFill>
                <a:latin typeface="+mn-lt"/>
              </a:rPr>
              <a:t> </a:t>
            </a:r>
            <a:r>
              <a:rPr sz="3600" spc="-10" dirty="0">
                <a:solidFill>
                  <a:srgbClr val="0083A9"/>
                </a:solidFill>
                <a:latin typeface="+mn-lt"/>
              </a:rPr>
              <a:t>Correction</a:t>
            </a:r>
          </a:p>
        </p:txBody>
      </p:sp>
      <p:sp>
        <p:nvSpPr>
          <p:cNvPr id="2" name="object 2"/>
          <p:cNvSpPr txBox="1"/>
          <p:nvPr/>
        </p:nvSpPr>
        <p:spPr>
          <a:xfrm>
            <a:off x="383540" y="1524000"/>
            <a:ext cx="8227060" cy="5234766"/>
          </a:xfrm>
          <a:prstGeom prst="rect">
            <a:avLst/>
          </a:prstGeom>
        </p:spPr>
        <p:txBody>
          <a:bodyPr vert="horz" wrap="square" lIns="0" tIns="12700" rIns="0" bIns="0" rtlCol="0">
            <a:spAutoFit/>
          </a:bodyPr>
          <a:lstStyle/>
          <a:p>
            <a:pPr marL="355600" marR="38100" indent="-342900">
              <a:spcBef>
                <a:spcPts val="100"/>
              </a:spcBef>
              <a:spcAft>
                <a:spcPts val="100"/>
              </a:spcAft>
              <a:buSzPct val="60416"/>
              <a:buFont typeface="Arial" panose="020B0604020202020204" pitchFamily="34" charset="0"/>
              <a:buChar char="•"/>
              <a:tabLst>
                <a:tab pos="332105" algn="l"/>
                <a:tab pos="332740" algn="l"/>
              </a:tabLst>
            </a:pPr>
            <a:r>
              <a:rPr lang="en-US" sz="2800" dirty="0">
                <a:solidFill>
                  <a:schemeClr val="tx1"/>
                </a:solidFill>
                <a:latin typeface="+mn-lt"/>
                <a:cs typeface="Times New Roman"/>
              </a:rPr>
              <a:t>After</a:t>
            </a:r>
            <a:r>
              <a:rPr lang="en-US" sz="2800" spc="5" dirty="0">
                <a:solidFill>
                  <a:schemeClr val="tx1"/>
                </a:solidFill>
                <a:latin typeface="+mn-lt"/>
                <a:cs typeface="Times New Roman"/>
              </a:rPr>
              <a:t> </a:t>
            </a:r>
            <a:r>
              <a:rPr lang="en-US" sz="2800" dirty="0">
                <a:solidFill>
                  <a:schemeClr val="tx1"/>
                </a:solidFill>
                <a:latin typeface="+mn-lt"/>
                <a:cs typeface="Times New Roman"/>
              </a:rPr>
              <a:t>completing the Plan for Corrective Action (training, change in policy or procedure, etc.), the District should begin collecting</a:t>
            </a:r>
            <a:r>
              <a:rPr lang="en-US" sz="2800" spc="-45" dirty="0">
                <a:solidFill>
                  <a:schemeClr val="tx1"/>
                </a:solidFill>
                <a:latin typeface="+mn-lt"/>
                <a:cs typeface="Times New Roman"/>
              </a:rPr>
              <a:t> </a:t>
            </a:r>
            <a:r>
              <a:rPr lang="en-US" sz="2800" dirty="0">
                <a:solidFill>
                  <a:schemeClr val="tx1"/>
                </a:solidFill>
                <a:latin typeface="+mn-lt"/>
                <a:cs typeface="Times New Roman"/>
              </a:rPr>
              <a:t>samples demonstrating evidence</a:t>
            </a:r>
            <a:r>
              <a:rPr lang="en-US" sz="2800" spc="-45" dirty="0">
                <a:solidFill>
                  <a:schemeClr val="tx1"/>
                </a:solidFill>
                <a:latin typeface="+mn-lt"/>
                <a:cs typeface="Times New Roman"/>
              </a:rPr>
              <a:t> </a:t>
            </a:r>
            <a:r>
              <a:rPr lang="en-US" sz="2800" dirty="0">
                <a:solidFill>
                  <a:schemeClr val="tx1"/>
                </a:solidFill>
                <a:latin typeface="+mn-lt"/>
                <a:cs typeface="Times New Roman"/>
              </a:rPr>
              <a:t>of </a:t>
            </a:r>
            <a:r>
              <a:rPr lang="en-US" sz="2800" spc="-10" dirty="0">
                <a:solidFill>
                  <a:schemeClr val="tx1"/>
                </a:solidFill>
                <a:latin typeface="+mn-lt"/>
                <a:cs typeface="Times New Roman"/>
              </a:rPr>
              <a:t>correction.</a:t>
            </a:r>
            <a:endParaRPr lang="en-US" sz="2800" dirty="0">
              <a:solidFill>
                <a:schemeClr val="tx1"/>
              </a:solidFill>
              <a:latin typeface="+mn-lt"/>
              <a:cs typeface="Times New Roman"/>
            </a:endParaRPr>
          </a:p>
          <a:p>
            <a:pPr marL="355600" marR="38100" indent="-342900">
              <a:spcBef>
                <a:spcPts val="100"/>
              </a:spcBef>
              <a:spcAft>
                <a:spcPts val="100"/>
              </a:spcAft>
              <a:buSzPct val="60416"/>
              <a:buFont typeface="Arial" panose="020B0604020202020204" pitchFamily="34" charset="0"/>
              <a:buChar char="•"/>
              <a:tabLst>
                <a:tab pos="332105" algn="l"/>
                <a:tab pos="332740" algn="l"/>
              </a:tabLst>
            </a:pPr>
            <a:r>
              <a:rPr lang="en-US" sz="2800" dirty="0">
                <a:solidFill>
                  <a:schemeClr val="tx1"/>
                </a:solidFill>
                <a:latin typeface="+mn-lt"/>
                <a:cs typeface="Times New Roman"/>
              </a:rPr>
              <a:t>The district</a:t>
            </a:r>
            <a:r>
              <a:rPr lang="en-US" sz="2800" spc="-40" dirty="0">
                <a:solidFill>
                  <a:schemeClr val="tx1"/>
                </a:solidFill>
                <a:latin typeface="+mn-lt"/>
                <a:cs typeface="Times New Roman"/>
              </a:rPr>
              <a:t> </a:t>
            </a:r>
            <a:r>
              <a:rPr lang="en-US" sz="2800" dirty="0">
                <a:solidFill>
                  <a:schemeClr val="tx1"/>
                </a:solidFill>
                <a:latin typeface="+mn-lt"/>
                <a:cs typeface="Times New Roman"/>
              </a:rPr>
              <a:t>must</a:t>
            </a:r>
            <a:r>
              <a:rPr lang="en-US" sz="2800" spc="20" dirty="0">
                <a:solidFill>
                  <a:schemeClr val="tx1"/>
                </a:solidFill>
                <a:latin typeface="+mn-lt"/>
                <a:cs typeface="Times New Roman"/>
              </a:rPr>
              <a:t> </a:t>
            </a:r>
            <a:r>
              <a:rPr lang="en-US" sz="2800" dirty="0">
                <a:solidFill>
                  <a:schemeClr val="tx1"/>
                </a:solidFill>
                <a:latin typeface="+mn-lt"/>
                <a:cs typeface="Times New Roman"/>
              </a:rPr>
              <a:t>submit</a:t>
            </a:r>
            <a:r>
              <a:rPr lang="en-US" sz="2800" spc="-5" dirty="0">
                <a:solidFill>
                  <a:schemeClr val="tx1"/>
                </a:solidFill>
                <a:latin typeface="+mn-lt"/>
                <a:cs typeface="Times New Roman"/>
              </a:rPr>
              <a:t> </a:t>
            </a:r>
            <a:r>
              <a:rPr lang="en-US" sz="2800" dirty="0">
                <a:solidFill>
                  <a:schemeClr val="tx1"/>
                </a:solidFill>
                <a:latin typeface="+mn-lt"/>
                <a:cs typeface="Times New Roman"/>
              </a:rPr>
              <a:t>up to</a:t>
            </a:r>
            <a:r>
              <a:rPr lang="en-US" sz="2800" spc="-5" dirty="0">
                <a:solidFill>
                  <a:schemeClr val="tx1"/>
                </a:solidFill>
                <a:latin typeface="+mn-lt"/>
                <a:cs typeface="Times New Roman"/>
              </a:rPr>
              <a:t> </a:t>
            </a:r>
            <a:r>
              <a:rPr lang="en-US" sz="2800" dirty="0">
                <a:solidFill>
                  <a:schemeClr val="tx1"/>
                </a:solidFill>
                <a:latin typeface="+mn-lt"/>
                <a:cs typeface="Times New Roman"/>
              </a:rPr>
              <a:t>five</a:t>
            </a:r>
            <a:r>
              <a:rPr lang="en-US" sz="2800" spc="5" dirty="0">
                <a:solidFill>
                  <a:schemeClr val="tx1"/>
                </a:solidFill>
                <a:latin typeface="+mn-lt"/>
                <a:cs typeface="Times New Roman"/>
              </a:rPr>
              <a:t> </a:t>
            </a:r>
            <a:r>
              <a:rPr lang="en-US" sz="2800" dirty="0">
                <a:solidFill>
                  <a:schemeClr val="tx1"/>
                </a:solidFill>
                <a:latin typeface="+mn-lt"/>
                <a:cs typeface="Times New Roman"/>
              </a:rPr>
              <a:t>samples</a:t>
            </a:r>
            <a:r>
              <a:rPr lang="en-US" sz="2800" spc="5" dirty="0">
                <a:solidFill>
                  <a:schemeClr val="tx1"/>
                </a:solidFill>
                <a:latin typeface="+mn-lt"/>
                <a:cs typeface="Times New Roman"/>
              </a:rPr>
              <a:t> </a:t>
            </a:r>
            <a:r>
              <a:rPr lang="en-US" sz="2800" dirty="0">
                <a:solidFill>
                  <a:schemeClr val="tx1"/>
                </a:solidFill>
                <a:latin typeface="+mn-lt"/>
                <a:cs typeface="Times New Roman"/>
              </a:rPr>
              <a:t>of </a:t>
            </a:r>
            <a:r>
              <a:rPr lang="en-US" sz="2800" spc="-10" dirty="0">
                <a:solidFill>
                  <a:schemeClr val="tx1"/>
                </a:solidFill>
                <a:latin typeface="+mn-lt"/>
                <a:cs typeface="Times New Roman"/>
              </a:rPr>
              <a:t>compliant </a:t>
            </a:r>
            <a:r>
              <a:rPr lang="en-US" sz="2800" dirty="0">
                <a:solidFill>
                  <a:schemeClr val="tx1"/>
                </a:solidFill>
                <a:latin typeface="+mn-lt"/>
                <a:cs typeface="Times New Roman"/>
              </a:rPr>
              <a:t>documentation </a:t>
            </a:r>
            <a:r>
              <a:rPr lang="en-US" sz="2800" dirty="0">
                <a:solidFill>
                  <a:schemeClr val="tx1"/>
                </a:solidFill>
                <a:latin typeface="+mn-lt"/>
                <a:cs typeface="Times New Roman" panose="02020603050405020304" pitchFamily="18" charset="0"/>
              </a:rPr>
              <a:t>completed </a:t>
            </a:r>
            <a:r>
              <a:rPr lang="en-US" sz="2800" u="sng" dirty="0">
                <a:solidFill>
                  <a:schemeClr val="tx1"/>
                </a:solidFill>
                <a:latin typeface="+mn-lt"/>
                <a:cs typeface="Times New Roman" panose="02020603050405020304" pitchFamily="18" charset="0"/>
              </a:rPr>
              <a:t>after the district implemented an approved corrective action plan</a:t>
            </a:r>
            <a:r>
              <a:rPr lang="en-US" sz="2800" spc="-40" dirty="0">
                <a:solidFill>
                  <a:schemeClr val="tx1"/>
                </a:solidFill>
                <a:latin typeface="+mn-lt"/>
                <a:cs typeface="Times New Roman"/>
              </a:rPr>
              <a:t> </a:t>
            </a:r>
            <a:r>
              <a:rPr lang="en-US" sz="2800" dirty="0">
                <a:solidFill>
                  <a:schemeClr val="tx1"/>
                </a:solidFill>
                <a:latin typeface="+mn-lt"/>
                <a:cs typeface="Times New Roman"/>
              </a:rPr>
              <a:t>to</a:t>
            </a:r>
            <a:r>
              <a:rPr lang="en-US" sz="2800" spc="-40" dirty="0">
                <a:solidFill>
                  <a:schemeClr val="tx1"/>
                </a:solidFill>
                <a:latin typeface="+mn-lt"/>
                <a:cs typeface="Times New Roman"/>
              </a:rPr>
              <a:t> </a:t>
            </a:r>
            <a:r>
              <a:rPr lang="en-US" sz="2800" dirty="0">
                <a:solidFill>
                  <a:schemeClr val="tx1"/>
                </a:solidFill>
                <a:latin typeface="+mn-lt"/>
                <a:cs typeface="Times New Roman"/>
              </a:rPr>
              <a:t>demonstrate</a:t>
            </a:r>
            <a:r>
              <a:rPr lang="en-US" sz="2800" spc="10" dirty="0">
                <a:solidFill>
                  <a:schemeClr val="tx1"/>
                </a:solidFill>
                <a:latin typeface="+mn-lt"/>
                <a:cs typeface="Times New Roman"/>
              </a:rPr>
              <a:t> </a:t>
            </a:r>
            <a:r>
              <a:rPr lang="en-US" sz="2800" dirty="0">
                <a:solidFill>
                  <a:schemeClr val="tx1"/>
                </a:solidFill>
                <a:latin typeface="+mn-lt"/>
                <a:cs typeface="Times New Roman"/>
              </a:rPr>
              <a:t>correction</a:t>
            </a:r>
            <a:r>
              <a:rPr lang="en-US" sz="2800" spc="-45" dirty="0">
                <a:solidFill>
                  <a:schemeClr val="tx1"/>
                </a:solidFill>
                <a:latin typeface="+mn-lt"/>
                <a:cs typeface="Times New Roman"/>
              </a:rPr>
              <a:t> </a:t>
            </a:r>
            <a:r>
              <a:rPr lang="en-US" sz="2800" dirty="0">
                <a:solidFill>
                  <a:schemeClr val="tx1"/>
                </a:solidFill>
                <a:latin typeface="+mn-lt"/>
                <a:cs typeface="Times New Roman"/>
              </a:rPr>
              <a:t>of noncompliance</a:t>
            </a:r>
            <a:r>
              <a:rPr lang="en-US" sz="2800" spc="-40" dirty="0">
                <a:solidFill>
                  <a:schemeClr val="tx1"/>
                </a:solidFill>
                <a:latin typeface="+mn-lt"/>
                <a:cs typeface="Times New Roman"/>
              </a:rPr>
              <a:t> </a:t>
            </a:r>
            <a:r>
              <a:rPr lang="en-US" sz="2800" u="sng" spc="-25" dirty="0">
                <a:solidFill>
                  <a:schemeClr val="tx1"/>
                </a:solidFill>
                <a:uFill>
                  <a:solidFill>
                    <a:srgbClr val="000000"/>
                  </a:solidFill>
                </a:uFill>
                <a:latin typeface="+mn-lt"/>
                <a:cs typeface="Times New Roman"/>
              </a:rPr>
              <a:t>no</a:t>
            </a:r>
            <a:r>
              <a:rPr lang="en-US" sz="2800" u="sng" spc="-25" dirty="0">
                <a:solidFill>
                  <a:schemeClr val="tx1"/>
                </a:solidFill>
                <a:latin typeface="+mn-lt"/>
                <a:cs typeface="Times New Roman"/>
              </a:rPr>
              <a:t> </a:t>
            </a:r>
            <a:r>
              <a:rPr lang="en-US" sz="2800" u="sng" dirty="0">
                <a:solidFill>
                  <a:schemeClr val="tx1"/>
                </a:solidFill>
                <a:uFill>
                  <a:solidFill>
                    <a:srgbClr val="000000"/>
                  </a:solidFill>
                </a:uFill>
                <a:latin typeface="+mn-lt"/>
                <a:cs typeface="Times New Roman"/>
              </a:rPr>
              <a:t>later</a:t>
            </a:r>
            <a:r>
              <a:rPr lang="en-US" sz="2800" u="sng" spc="-30" dirty="0">
                <a:solidFill>
                  <a:schemeClr val="tx1"/>
                </a:solidFill>
                <a:uFill>
                  <a:solidFill>
                    <a:srgbClr val="000000"/>
                  </a:solidFill>
                </a:uFill>
                <a:latin typeface="+mn-lt"/>
                <a:cs typeface="Times New Roman"/>
              </a:rPr>
              <a:t> </a:t>
            </a:r>
            <a:r>
              <a:rPr lang="en-US" sz="2800" u="sng" dirty="0">
                <a:solidFill>
                  <a:schemeClr val="tx1"/>
                </a:solidFill>
                <a:uFill>
                  <a:solidFill>
                    <a:srgbClr val="000000"/>
                  </a:solidFill>
                </a:uFill>
                <a:latin typeface="+mn-lt"/>
                <a:cs typeface="Times New Roman"/>
              </a:rPr>
              <a:t>than</a:t>
            </a:r>
            <a:r>
              <a:rPr lang="en-US" sz="2800" u="sng" spc="-135" dirty="0">
                <a:solidFill>
                  <a:schemeClr val="tx1"/>
                </a:solidFill>
                <a:uFill>
                  <a:solidFill>
                    <a:srgbClr val="000000"/>
                  </a:solidFill>
                </a:uFill>
                <a:latin typeface="+mn-lt"/>
                <a:cs typeface="Times New Roman"/>
              </a:rPr>
              <a:t> </a:t>
            </a:r>
            <a:r>
              <a:rPr lang="en-US" sz="2800" u="sng" dirty="0">
                <a:solidFill>
                  <a:schemeClr val="tx1"/>
                </a:solidFill>
                <a:uFill>
                  <a:solidFill>
                    <a:srgbClr val="000000"/>
                  </a:solidFill>
                </a:uFill>
                <a:latin typeface="+mn-lt"/>
                <a:cs typeface="Times New Roman"/>
              </a:rPr>
              <a:t>March 1,</a:t>
            </a:r>
            <a:r>
              <a:rPr lang="en-US" sz="2800" u="sng" spc="10" dirty="0">
                <a:solidFill>
                  <a:schemeClr val="tx1"/>
                </a:solidFill>
                <a:uFill>
                  <a:solidFill>
                    <a:srgbClr val="000000"/>
                  </a:solidFill>
                </a:uFill>
                <a:latin typeface="+mn-lt"/>
                <a:cs typeface="Times New Roman"/>
              </a:rPr>
              <a:t> </a:t>
            </a:r>
            <a:r>
              <a:rPr lang="en-US" sz="2800" u="sng" spc="-20" dirty="0">
                <a:solidFill>
                  <a:schemeClr val="tx1"/>
                </a:solidFill>
                <a:uFill>
                  <a:solidFill>
                    <a:srgbClr val="000000"/>
                  </a:solidFill>
                </a:uFill>
                <a:latin typeface="+mn-lt"/>
                <a:cs typeface="Times New Roman"/>
              </a:rPr>
              <a:t>2025.</a:t>
            </a:r>
            <a:endParaRPr lang="en-US" sz="2800" dirty="0">
              <a:solidFill>
                <a:schemeClr val="tx1"/>
              </a:solidFill>
              <a:latin typeface="+mn-lt"/>
              <a:cs typeface="Times New Roman"/>
            </a:endParaRPr>
          </a:p>
          <a:p>
            <a:pPr marL="355600" marR="38100" indent="-342900">
              <a:spcBef>
                <a:spcPts val="100"/>
              </a:spcBef>
              <a:spcAft>
                <a:spcPts val="100"/>
              </a:spcAft>
              <a:buSzPct val="60416"/>
              <a:buFont typeface="Arial" panose="020B0604020202020204" pitchFamily="34" charset="0"/>
              <a:buChar char="•"/>
              <a:tabLst>
                <a:tab pos="332105" algn="l"/>
                <a:tab pos="332740" algn="l"/>
              </a:tabLst>
            </a:pPr>
            <a:r>
              <a:rPr lang="en-US" sz="2800" dirty="0">
                <a:solidFill>
                  <a:schemeClr val="tx1"/>
                </a:solidFill>
                <a:latin typeface="+mn-lt"/>
                <a:cs typeface="Times New Roman"/>
              </a:rPr>
              <a:t>Documentation</a:t>
            </a:r>
            <a:r>
              <a:rPr lang="en-US" sz="2800" spc="-40" dirty="0">
                <a:solidFill>
                  <a:schemeClr val="tx1"/>
                </a:solidFill>
                <a:latin typeface="+mn-lt"/>
                <a:cs typeface="Times New Roman"/>
              </a:rPr>
              <a:t> </a:t>
            </a:r>
            <a:r>
              <a:rPr lang="en-US" sz="2800" dirty="0">
                <a:solidFill>
                  <a:schemeClr val="tx1"/>
                </a:solidFill>
                <a:latin typeface="+mn-lt"/>
                <a:cs typeface="Times New Roman"/>
              </a:rPr>
              <a:t>showing</a:t>
            </a:r>
            <a:r>
              <a:rPr lang="en-US" sz="2800" spc="-35" dirty="0">
                <a:solidFill>
                  <a:schemeClr val="tx1"/>
                </a:solidFill>
                <a:latin typeface="+mn-lt"/>
                <a:cs typeface="Times New Roman"/>
              </a:rPr>
              <a:t> </a:t>
            </a:r>
            <a:r>
              <a:rPr lang="en-US" sz="2800" dirty="0">
                <a:solidFill>
                  <a:schemeClr val="tx1"/>
                </a:solidFill>
                <a:latin typeface="+mn-lt"/>
                <a:cs typeface="Times New Roman"/>
              </a:rPr>
              <a:t>examples</a:t>
            </a:r>
            <a:r>
              <a:rPr lang="en-US" sz="2800" spc="-5" dirty="0">
                <a:solidFill>
                  <a:schemeClr val="tx1"/>
                </a:solidFill>
                <a:latin typeface="+mn-lt"/>
                <a:cs typeface="Times New Roman"/>
              </a:rPr>
              <a:t> </a:t>
            </a:r>
            <a:r>
              <a:rPr lang="en-US" sz="2800" dirty="0">
                <a:solidFill>
                  <a:schemeClr val="tx1"/>
                </a:solidFill>
                <a:latin typeface="+mn-lt"/>
                <a:cs typeface="Times New Roman"/>
              </a:rPr>
              <a:t>of</a:t>
            </a:r>
            <a:r>
              <a:rPr lang="en-US" sz="2800" spc="-20" dirty="0">
                <a:solidFill>
                  <a:schemeClr val="tx1"/>
                </a:solidFill>
                <a:latin typeface="+mn-lt"/>
                <a:cs typeface="Times New Roman"/>
              </a:rPr>
              <a:t> </a:t>
            </a:r>
            <a:r>
              <a:rPr lang="en-US" sz="2800" dirty="0">
                <a:solidFill>
                  <a:schemeClr val="tx1"/>
                </a:solidFill>
                <a:latin typeface="+mn-lt"/>
                <a:cs typeface="Times New Roman"/>
              </a:rPr>
              <a:t>compliance</a:t>
            </a:r>
            <a:r>
              <a:rPr lang="en-US" sz="2800" spc="-35" dirty="0">
                <a:solidFill>
                  <a:schemeClr val="tx1"/>
                </a:solidFill>
                <a:latin typeface="+mn-lt"/>
                <a:cs typeface="Times New Roman"/>
              </a:rPr>
              <a:t> </a:t>
            </a:r>
            <a:r>
              <a:rPr lang="en-US" sz="2800" dirty="0">
                <a:solidFill>
                  <a:schemeClr val="tx1"/>
                </a:solidFill>
                <a:latin typeface="+mn-lt"/>
                <a:cs typeface="Times New Roman"/>
              </a:rPr>
              <a:t>for</a:t>
            </a:r>
            <a:r>
              <a:rPr lang="en-US" sz="2800" spc="-5" dirty="0">
                <a:solidFill>
                  <a:schemeClr val="tx1"/>
                </a:solidFill>
                <a:latin typeface="+mn-lt"/>
                <a:cs typeface="Times New Roman"/>
              </a:rPr>
              <a:t> </a:t>
            </a:r>
            <a:r>
              <a:rPr lang="en-US" sz="2800" spc="-20" dirty="0">
                <a:solidFill>
                  <a:schemeClr val="tx1"/>
                </a:solidFill>
                <a:latin typeface="+mn-lt"/>
                <a:cs typeface="Times New Roman"/>
              </a:rPr>
              <a:t>each </a:t>
            </a:r>
            <a:r>
              <a:rPr lang="en-US" sz="2800" dirty="0">
                <a:solidFill>
                  <a:schemeClr val="tx1"/>
                </a:solidFill>
                <a:latin typeface="+mn-lt"/>
                <a:cs typeface="Times New Roman"/>
              </a:rPr>
              <a:t>indicator</a:t>
            </a:r>
            <a:r>
              <a:rPr lang="en-US" sz="2800" spc="-50" dirty="0">
                <a:solidFill>
                  <a:schemeClr val="tx1"/>
                </a:solidFill>
                <a:latin typeface="+mn-lt"/>
                <a:cs typeface="Times New Roman"/>
              </a:rPr>
              <a:t> </a:t>
            </a:r>
            <a:r>
              <a:rPr lang="en-US" sz="2800" dirty="0">
                <a:solidFill>
                  <a:schemeClr val="tx1"/>
                </a:solidFill>
                <a:latin typeface="+mn-lt"/>
                <a:cs typeface="Times New Roman"/>
              </a:rPr>
              <a:t>identified</a:t>
            </a:r>
            <a:r>
              <a:rPr lang="en-US" sz="2800" spc="-45" dirty="0">
                <a:solidFill>
                  <a:schemeClr val="tx1"/>
                </a:solidFill>
                <a:latin typeface="+mn-lt"/>
                <a:cs typeface="Times New Roman"/>
              </a:rPr>
              <a:t> </a:t>
            </a:r>
            <a:r>
              <a:rPr lang="en-US" sz="2800" dirty="0">
                <a:solidFill>
                  <a:schemeClr val="tx1"/>
                </a:solidFill>
                <a:latin typeface="+mn-lt"/>
                <a:cs typeface="Times New Roman"/>
              </a:rPr>
              <a:t>must</a:t>
            </a:r>
            <a:r>
              <a:rPr lang="en-US" sz="2800" spc="15" dirty="0">
                <a:solidFill>
                  <a:schemeClr val="tx1"/>
                </a:solidFill>
                <a:latin typeface="+mn-lt"/>
                <a:cs typeface="Times New Roman"/>
              </a:rPr>
              <a:t> </a:t>
            </a:r>
            <a:r>
              <a:rPr lang="en-US" sz="2800" dirty="0">
                <a:solidFill>
                  <a:schemeClr val="tx1"/>
                </a:solidFill>
                <a:latin typeface="+mn-lt"/>
                <a:cs typeface="Times New Roman"/>
              </a:rPr>
              <a:t>be</a:t>
            </a:r>
            <a:r>
              <a:rPr lang="en-US" sz="2800" spc="-15" dirty="0">
                <a:solidFill>
                  <a:schemeClr val="tx1"/>
                </a:solidFill>
                <a:latin typeface="+mn-lt"/>
                <a:cs typeface="Times New Roman"/>
              </a:rPr>
              <a:t> </a:t>
            </a:r>
            <a:r>
              <a:rPr lang="en-US" sz="2800" dirty="0">
                <a:solidFill>
                  <a:schemeClr val="tx1"/>
                </a:solidFill>
                <a:latin typeface="+mn-lt"/>
                <a:cs typeface="Times New Roman"/>
              </a:rPr>
              <a:t>uploaded</a:t>
            </a:r>
            <a:r>
              <a:rPr lang="en-US" sz="2800" spc="-30" dirty="0">
                <a:solidFill>
                  <a:schemeClr val="tx1"/>
                </a:solidFill>
                <a:latin typeface="+mn-lt"/>
                <a:cs typeface="Times New Roman"/>
              </a:rPr>
              <a:t> </a:t>
            </a:r>
            <a:r>
              <a:rPr lang="en-US" sz="2800" dirty="0">
                <a:solidFill>
                  <a:schemeClr val="tx1"/>
                </a:solidFill>
                <a:latin typeface="+mn-lt"/>
                <a:cs typeface="Times New Roman"/>
              </a:rPr>
              <a:t>into</a:t>
            </a:r>
            <a:r>
              <a:rPr lang="en-US" sz="2800" spc="-15" dirty="0">
                <a:solidFill>
                  <a:schemeClr val="tx1"/>
                </a:solidFill>
                <a:latin typeface="+mn-lt"/>
                <a:cs typeface="Times New Roman"/>
              </a:rPr>
              <a:t> </a:t>
            </a:r>
            <a:r>
              <a:rPr lang="en-US" sz="2800" dirty="0">
                <a:solidFill>
                  <a:schemeClr val="tx1"/>
                </a:solidFill>
                <a:latin typeface="+mn-lt"/>
                <a:cs typeface="Times New Roman"/>
              </a:rPr>
              <a:t>IMACS</a:t>
            </a:r>
            <a:r>
              <a:rPr lang="en-US" sz="2800" spc="10" dirty="0">
                <a:solidFill>
                  <a:schemeClr val="tx1"/>
                </a:solidFill>
                <a:latin typeface="+mn-lt"/>
                <a:cs typeface="Times New Roman"/>
              </a:rPr>
              <a:t> </a:t>
            </a:r>
            <a:r>
              <a:rPr lang="en-US" sz="2800" dirty="0">
                <a:solidFill>
                  <a:schemeClr val="tx1"/>
                </a:solidFill>
                <a:latin typeface="+mn-lt"/>
                <a:cs typeface="Times New Roman"/>
              </a:rPr>
              <a:t>2.0 on </a:t>
            </a:r>
            <a:r>
              <a:rPr lang="en-US" sz="2800" spc="-25" dirty="0">
                <a:solidFill>
                  <a:schemeClr val="tx1"/>
                </a:solidFill>
                <a:latin typeface="+mn-lt"/>
                <a:cs typeface="Times New Roman"/>
              </a:rPr>
              <a:t>the </a:t>
            </a:r>
            <a:r>
              <a:rPr lang="en-US" sz="2800" dirty="0">
                <a:solidFill>
                  <a:schemeClr val="tx1"/>
                </a:solidFill>
                <a:latin typeface="+mn-lt"/>
                <a:cs typeface="Times New Roman"/>
              </a:rPr>
              <a:t>CAP</a:t>
            </a:r>
            <a:r>
              <a:rPr lang="en-US" sz="2800" spc="-80" dirty="0">
                <a:solidFill>
                  <a:schemeClr val="tx1"/>
                </a:solidFill>
                <a:latin typeface="+mn-lt"/>
                <a:cs typeface="Times New Roman"/>
              </a:rPr>
              <a:t> </a:t>
            </a:r>
            <a:r>
              <a:rPr lang="en-US" sz="2800" dirty="0">
                <a:solidFill>
                  <a:schemeClr val="tx1"/>
                </a:solidFill>
                <a:latin typeface="+mn-lt"/>
                <a:cs typeface="Times New Roman"/>
              </a:rPr>
              <a:t>page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362818" y="321347"/>
            <a:ext cx="6479210" cy="56682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3600" b="0" i="0" u="none" strike="noStrike" kern="0" cap="none" spc="0" normalizeH="0" baseline="0" noProof="0" dirty="0">
                <a:ln>
                  <a:noFill/>
                </a:ln>
                <a:solidFill>
                  <a:srgbClr val="00829B"/>
                </a:solidFill>
                <a:effectLst/>
                <a:uLnTx/>
                <a:uFillTx/>
                <a:latin typeface="+mn-lt"/>
                <a:cs typeface="Times New Roman"/>
              </a:rPr>
              <a:t>Submitting</a:t>
            </a:r>
            <a:r>
              <a:rPr kumimoji="0" lang="en-US" sz="3600" b="0" i="0" u="none" strike="noStrike" kern="0" cap="none" spc="-10" normalizeH="0" baseline="0" noProof="0" dirty="0">
                <a:ln>
                  <a:noFill/>
                </a:ln>
                <a:solidFill>
                  <a:srgbClr val="00829B"/>
                </a:solidFill>
                <a:effectLst/>
                <a:uLnTx/>
                <a:uFillTx/>
                <a:latin typeface="+mn-lt"/>
                <a:cs typeface="Times New Roman"/>
              </a:rPr>
              <a:t> </a:t>
            </a:r>
            <a:r>
              <a:rPr kumimoji="0" lang="en-US" sz="3600" b="0" i="0" u="none" strike="noStrike" kern="0" cap="none" spc="0" normalizeH="0" baseline="0" noProof="0" dirty="0">
                <a:ln>
                  <a:noFill/>
                </a:ln>
                <a:solidFill>
                  <a:srgbClr val="00829B"/>
                </a:solidFill>
                <a:effectLst/>
                <a:uLnTx/>
                <a:uFillTx/>
                <a:latin typeface="+mn-lt"/>
                <a:cs typeface="Times New Roman"/>
              </a:rPr>
              <a:t>Evidence</a:t>
            </a:r>
            <a:r>
              <a:rPr kumimoji="0" lang="en-US" sz="3600" b="0" i="0" u="none" strike="noStrike" kern="0" cap="none" spc="-40" normalizeH="0" baseline="0" noProof="0" dirty="0">
                <a:ln>
                  <a:noFill/>
                </a:ln>
                <a:solidFill>
                  <a:srgbClr val="00829B"/>
                </a:solidFill>
                <a:effectLst/>
                <a:uLnTx/>
                <a:uFillTx/>
                <a:latin typeface="+mn-lt"/>
                <a:cs typeface="Times New Roman"/>
              </a:rPr>
              <a:t> </a:t>
            </a:r>
            <a:r>
              <a:rPr kumimoji="0" lang="en-US" sz="3600" b="0" i="0" u="none" strike="noStrike" kern="0" cap="none" spc="0" normalizeH="0" baseline="0" noProof="0" dirty="0">
                <a:ln>
                  <a:noFill/>
                </a:ln>
                <a:solidFill>
                  <a:srgbClr val="00829B"/>
                </a:solidFill>
                <a:effectLst/>
                <a:uLnTx/>
                <a:uFillTx/>
                <a:latin typeface="+mn-lt"/>
                <a:cs typeface="Times New Roman"/>
              </a:rPr>
              <a:t>of</a:t>
            </a:r>
            <a:r>
              <a:rPr kumimoji="0" lang="en-US" sz="3600" b="0" i="0" u="none" strike="noStrike" kern="0" cap="none" spc="-10" normalizeH="0" baseline="0" noProof="0" dirty="0">
                <a:ln>
                  <a:noFill/>
                </a:ln>
                <a:solidFill>
                  <a:srgbClr val="00829B"/>
                </a:solidFill>
                <a:effectLst/>
                <a:uLnTx/>
                <a:uFillTx/>
                <a:latin typeface="+mn-lt"/>
                <a:cs typeface="Times New Roman"/>
              </a:rPr>
              <a:t> Correction</a:t>
            </a:r>
            <a:endParaRPr kumimoji="0" lang="en-US" sz="3600" b="0" i="0" u="none" strike="noStrike" kern="0" cap="none" spc="0" normalizeH="0" baseline="0" noProof="0" dirty="0">
              <a:ln>
                <a:noFill/>
              </a:ln>
              <a:solidFill>
                <a:sysClr val="windowText" lastClr="000000"/>
              </a:solidFill>
              <a:effectLst/>
              <a:uLnTx/>
              <a:uFillTx/>
              <a:latin typeface="+mn-lt"/>
              <a:cs typeface="Times New Roman"/>
            </a:endParaRPr>
          </a:p>
        </p:txBody>
      </p:sp>
      <p:sp>
        <p:nvSpPr>
          <p:cNvPr id="14" name="object 14"/>
          <p:cNvSpPr txBox="1"/>
          <p:nvPr/>
        </p:nvSpPr>
        <p:spPr>
          <a:xfrm>
            <a:off x="627102" y="1600200"/>
            <a:ext cx="3944897" cy="505267"/>
          </a:xfrm>
          <a:prstGeom prst="rect">
            <a:avLst/>
          </a:prstGeom>
        </p:spPr>
        <p:txBody>
          <a:bodyPr vert="horz" wrap="square" lIns="0" tIns="12700" rIns="0" bIns="0" rtlCol="0">
            <a:spAutoFit/>
          </a:bodyPr>
          <a:lstStyle/>
          <a:p>
            <a:pPr marL="12700">
              <a:lnSpc>
                <a:spcPct val="100000"/>
              </a:lnSpc>
              <a:spcBef>
                <a:spcPts val="100"/>
              </a:spcBef>
            </a:pPr>
            <a:r>
              <a:rPr sz="3200" dirty="0">
                <a:latin typeface="+mn-lt"/>
                <a:cs typeface="Times New Roman"/>
              </a:rPr>
              <a:t>CAP</a:t>
            </a:r>
            <a:r>
              <a:rPr sz="3200" spc="-80" dirty="0">
                <a:latin typeface="+mn-lt"/>
                <a:cs typeface="Times New Roman"/>
              </a:rPr>
              <a:t> </a:t>
            </a:r>
            <a:r>
              <a:rPr sz="3200" dirty="0">
                <a:latin typeface="+mn-lt"/>
                <a:cs typeface="Times New Roman"/>
              </a:rPr>
              <a:t>Summary</a:t>
            </a:r>
            <a:r>
              <a:rPr sz="3200" spc="5" dirty="0">
                <a:latin typeface="+mn-lt"/>
                <a:cs typeface="Times New Roman"/>
              </a:rPr>
              <a:t> </a:t>
            </a:r>
            <a:r>
              <a:rPr sz="3200" spc="-20" dirty="0">
                <a:latin typeface="+mn-lt"/>
                <a:cs typeface="Times New Roman"/>
              </a:rPr>
              <a:t>page</a:t>
            </a:r>
            <a:endParaRPr sz="3200" dirty="0">
              <a:latin typeface="+mn-lt"/>
              <a:cs typeface="Times New Roman"/>
            </a:endParaRPr>
          </a:p>
        </p:txBody>
      </p:sp>
      <p:grpSp>
        <p:nvGrpSpPr>
          <p:cNvPr id="3" name="object 3" descr="Screenshot of the CAP Summary page. "/>
          <p:cNvGrpSpPr/>
          <p:nvPr/>
        </p:nvGrpSpPr>
        <p:grpSpPr>
          <a:xfrm>
            <a:off x="431800" y="2214338"/>
            <a:ext cx="7874000" cy="1510030"/>
            <a:chOff x="669761" y="1722953"/>
            <a:chExt cx="7874000" cy="1510030"/>
          </a:xfrm>
        </p:grpSpPr>
        <p:pic>
          <p:nvPicPr>
            <p:cNvPr id="4" name="object 4"/>
            <p:cNvPicPr/>
            <p:nvPr/>
          </p:nvPicPr>
          <p:blipFill>
            <a:blip r:embed="rId3" cstate="print"/>
            <a:stretch>
              <a:fillRect/>
            </a:stretch>
          </p:blipFill>
          <p:spPr>
            <a:xfrm>
              <a:off x="669761" y="1722953"/>
              <a:ext cx="7873502" cy="1509698"/>
            </a:xfrm>
            <a:prstGeom prst="rect">
              <a:avLst/>
            </a:prstGeom>
          </p:spPr>
        </p:pic>
        <p:pic>
          <p:nvPicPr>
            <p:cNvPr id="5" name="object 5"/>
            <p:cNvPicPr/>
            <p:nvPr/>
          </p:nvPicPr>
          <p:blipFill>
            <a:blip r:embed="rId4" cstate="print"/>
            <a:stretch>
              <a:fillRect/>
            </a:stretch>
          </p:blipFill>
          <p:spPr>
            <a:xfrm>
              <a:off x="8043672" y="2711196"/>
              <a:ext cx="326135" cy="205739"/>
            </a:xfrm>
            <a:prstGeom prst="rect">
              <a:avLst/>
            </a:prstGeom>
          </p:spPr>
        </p:pic>
        <p:pic>
          <p:nvPicPr>
            <p:cNvPr id="6" name="object 6"/>
            <p:cNvPicPr/>
            <p:nvPr/>
          </p:nvPicPr>
          <p:blipFill>
            <a:blip r:embed="rId4" cstate="print"/>
            <a:stretch>
              <a:fillRect/>
            </a:stretch>
          </p:blipFill>
          <p:spPr>
            <a:xfrm>
              <a:off x="8043672" y="2983992"/>
              <a:ext cx="326135" cy="205739"/>
            </a:xfrm>
            <a:prstGeom prst="rect">
              <a:avLst/>
            </a:prstGeom>
          </p:spPr>
        </p:pic>
        <p:pic>
          <p:nvPicPr>
            <p:cNvPr id="7" name="object 7"/>
            <p:cNvPicPr/>
            <p:nvPr/>
          </p:nvPicPr>
          <p:blipFill>
            <a:blip r:embed="rId4" cstate="print"/>
            <a:stretch>
              <a:fillRect/>
            </a:stretch>
          </p:blipFill>
          <p:spPr>
            <a:xfrm>
              <a:off x="8051292" y="2468880"/>
              <a:ext cx="326135" cy="205739"/>
            </a:xfrm>
            <a:prstGeom prst="rect">
              <a:avLst/>
            </a:prstGeom>
          </p:spPr>
        </p:pic>
      </p:grpSp>
      <p:sp>
        <p:nvSpPr>
          <p:cNvPr id="16" name="object 16" descr="Screenshot of the CAP Summary Page with the blue pencil circled in red."/>
          <p:cNvSpPr/>
          <p:nvPr/>
        </p:nvSpPr>
        <p:spPr>
          <a:xfrm>
            <a:off x="7792577" y="2892701"/>
            <a:ext cx="327660" cy="309880"/>
          </a:xfrm>
          <a:custGeom>
            <a:avLst/>
            <a:gdLst/>
            <a:ahLst/>
            <a:cxnLst/>
            <a:rect l="l" t="t" r="r" b="b"/>
            <a:pathLst>
              <a:path w="327659" h="309880">
                <a:moveTo>
                  <a:pt x="0" y="154686"/>
                </a:moveTo>
                <a:lnTo>
                  <a:pt x="8352" y="105792"/>
                </a:lnTo>
                <a:lnTo>
                  <a:pt x="31611" y="63329"/>
                </a:lnTo>
                <a:lnTo>
                  <a:pt x="67076" y="29844"/>
                </a:lnTo>
                <a:lnTo>
                  <a:pt x="112049" y="7885"/>
                </a:lnTo>
                <a:lnTo>
                  <a:pt x="163830" y="0"/>
                </a:lnTo>
                <a:lnTo>
                  <a:pt x="215610" y="7885"/>
                </a:lnTo>
                <a:lnTo>
                  <a:pt x="260583" y="29844"/>
                </a:lnTo>
                <a:lnTo>
                  <a:pt x="296048" y="63329"/>
                </a:lnTo>
                <a:lnTo>
                  <a:pt x="319307" y="105792"/>
                </a:lnTo>
                <a:lnTo>
                  <a:pt x="327660" y="154686"/>
                </a:lnTo>
                <a:lnTo>
                  <a:pt x="319307" y="203579"/>
                </a:lnTo>
                <a:lnTo>
                  <a:pt x="296048" y="246042"/>
                </a:lnTo>
                <a:lnTo>
                  <a:pt x="260583" y="279527"/>
                </a:lnTo>
                <a:lnTo>
                  <a:pt x="215610" y="301486"/>
                </a:lnTo>
                <a:lnTo>
                  <a:pt x="163830" y="309372"/>
                </a:lnTo>
                <a:lnTo>
                  <a:pt x="112049" y="301486"/>
                </a:lnTo>
                <a:lnTo>
                  <a:pt x="67076" y="279527"/>
                </a:lnTo>
                <a:lnTo>
                  <a:pt x="31611" y="246042"/>
                </a:lnTo>
                <a:lnTo>
                  <a:pt x="8352" y="203579"/>
                </a:lnTo>
                <a:lnTo>
                  <a:pt x="0" y="154686"/>
                </a:lnTo>
                <a:close/>
              </a:path>
            </a:pathLst>
          </a:custGeom>
          <a:ln w="28956">
            <a:solidFill>
              <a:srgbClr val="FF0000"/>
            </a:solidFill>
          </a:ln>
        </p:spPr>
        <p:txBody>
          <a:bodyPr wrap="square" lIns="0" tIns="0" rIns="0" bIns="0" rtlCol="0"/>
          <a:lstStyle/>
          <a:p>
            <a:endParaRPr>
              <a:latin typeface="+mn-lt"/>
            </a:endParaRPr>
          </a:p>
        </p:txBody>
      </p:sp>
      <p:pic>
        <p:nvPicPr>
          <p:cNvPr id="10" name="object 10" descr="CAP upload ribbon opened "/>
          <p:cNvPicPr/>
          <p:nvPr/>
        </p:nvPicPr>
        <p:blipFill>
          <a:blip r:embed="rId5" cstate="print"/>
          <a:stretch>
            <a:fillRect/>
          </a:stretch>
        </p:blipFill>
        <p:spPr>
          <a:xfrm>
            <a:off x="527091" y="4443136"/>
            <a:ext cx="7848600" cy="1583541"/>
          </a:xfrm>
          <a:prstGeom prst="rect">
            <a:avLst/>
          </a:prstGeom>
        </p:spPr>
      </p:pic>
      <p:sp>
        <p:nvSpPr>
          <p:cNvPr id="8" name="Oval 7" descr="Oval around the New Upload button."/>
          <p:cNvSpPr/>
          <p:nvPr/>
        </p:nvSpPr>
        <p:spPr>
          <a:xfrm>
            <a:off x="499387" y="4887208"/>
            <a:ext cx="1024613" cy="522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85750" y="321347"/>
            <a:ext cx="8477250" cy="628377"/>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4000" b="0" i="0" u="none" strike="noStrike" kern="0" cap="none" spc="0" normalizeH="0" baseline="0" noProof="0" dirty="0">
                <a:ln>
                  <a:noFill/>
                </a:ln>
                <a:solidFill>
                  <a:srgbClr val="00829B"/>
                </a:solidFill>
                <a:effectLst/>
                <a:uLnTx/>
                <a:uFillTx/>
                <a:latin typeface="+mn-lt"/>
                <a:cs typeface="Times New Roman"/>
              </a:rPr>
              <a:t>How to upload</a:t>
            </a:r>
            <a:r>
              <a:rPr kumimoji="0" lang="en-US" sz="4000" b="0" i="0" u="none" strike="noStrike" kern="0" cap="none" spc="-10" normalizeH="0" baseline="0" noProof="0" dirty="0">
                <a:ln>
                  <a:noFill/>
                </a:ln>
                <a:solidFill>
                  <a:srgbClr val="00829B"/>
                </a:solidFill>
                <a:effectLst/>
                <a:uLnTx/>
                <a:uFillTx/>
                <a:latin typeface="+mn-lt"/>
                <a:cs typeface="Times New Roman"/>
              </a:rPr>
              <a:t> </a:t>
            </a:r>
            <a:r>
              <a:rPr kumimoji="0" lang="en-US" sz="4000" b="0" i="0" u="none" strike="noStrike" kern="0" cap="none" spc="0" normalizeH="0" baseline="0" noProof="0" dirty="0">
                <a:ln>
                  <a:noFill/>
                </a:ln>
                <a:solidFill>
                  <a:srgbClr val="00829B"/>
                </a:solidFill>
                <a:effectLst/>
                <a:uLnTx/>
                <a:uFillTx/>
                <a:latin typeface="+mn-lt"/>
                <a:cs typeface="Times New Roman"/>
              </a:rPr>
              <a:t>Evidence</a:t>
            </a:r>
            <a:r>
              <a:rPr kumimoji="0" lang="en-US" sz="4000" b="0" i="0" u="none" strike="noStrike" kern="0" cap="none" spc="-40" normalizeH="0" baseline="0" noProof="0" dirty="0">
                <a:ln>
                  <a:noFill/>
                </a:ln>
                <a:solidFill>
                  <a:srgbClr val="00829B"/>
                </a:solidFill>
                <a:effectLst/>
                <a:uLnTx/>
                <a:uFillTx/>
                <a:latin typeface="+mn-lt"/>
                <a:cs typeface="Times New Roman"/>
              </a:rPr>
              <a:t> </a:t>
            </a:r>
            <a:r>
              <a:rPr kumimoji="0" lang="en-US" sz="4000" b="0" i="0" u="none" strike="noStrike" kern="0" cap="none" spc="0" normalizeH="0" baseline="0" noProof="0" dirty="0">
                <a:ln>
                  <a:noFill/>
                </a:ln>
                <a:solidFill>
                  <a:srgbClr val="00829B"/>
                </a:solidFill>
                <a:effectLst/>
                <a:uLnTx/>
                <a:uFillTx/>
                <a:latin typeface="+mn-lt"/>
                <a:cs typeface="Times New Roman"/>
              </a:rPr>
              <a:t>of</a:t>
            </a:r>
            <a:r>
              <a:rPr kumimoji="0" lang="en-US" sz="4000" b="0" i="0" u="none" strike="noStrike" kern="0" cap="none" spc="-10" normalizeH="0" baseline="0" noProof="0" dirty="0">
                <a:ln>
                  <a:noFill/>
                </a:ln>
                <a:solidFill>
                  <a:srgbClr val="00829B"/>
                </a:solidFill>
                <a:effectLst/>
                <a:uLnTx/>
                <a:uFillTx/>
                <a:latin typeface="+mn-lt"/>
                <a:cs typeface="Times New Roman"/>
              </a:rPr>
              <a:t> Correction</a:t>
            </a:r>
            <a:endParaRPr kumimoji="0" lang="en-US" sz="4000" b="0" i="0" u="none" strike="noStrike" kern="0" cap="none" spc="0" normalizeH="0" baseline="0" noProof="0" dirty="0">
              <a:ln>
                <a:noFill/>
              </a:ln>
              <a:solidFill>
                <a:sysClr val="windowText" lastClr="000000"/>
              </a:solidFill>
              <a:effectLst/>
              <a:uLnTx/>
              <a:uFillTx/>
              <a:latin typeface="+mn-lt"/>
              <a:cs typeface="Times New Roman"/>
            </a:endParaRPr>
          </a:p>
        </p:txBody>
      </p:sp>
      <p:sp>
        <p:nvSpPr>
          <p:cNvPr id="18" name="object 18"/>
          <p:cNvSpPr txBox="1"/>
          <p:nvPr/>
        </p:nvSpPr>
        <p:spPr>
          <a:xfrm>
            <a:off x="381000" y="1752600"/>
            <a:ext cx="7924800" cy="320601"/>
          </a:xfrm>
          <a:prstGeom prst="rect">
            <a:avLst/>
          </a:prstGeom>
        </p:spPr>
        <p:txBody>
          <a:bodyPr vert="horz" wrap="square" lIns="0" tIns="12700" rIns="0" bIns="0" rtlCol="0">
            <a:spAutoFit/>
          </a:bodyPr>
          <a:lstStyle/>
          <a:p>
            <a:pPr marL="12700">
              <a:lnSpc>
                <a:spcPct val="100000"/>
              </a:lnSpc>
              <a:spcBef>
                <a:spcPts val="100"/>
              </a:spcBef>
            </a:pPr>
            <a:r>
              <a:rPr lang="en-US" sz="2000" dirty="0">
                <a:latin typeface="+mn-lt"/>
                <a:cs typeface="Times New Roman"/>
              </a:rPr>
              <a:t>CAP Uploads, New Upload and this Window will open a Popup Window</a:t>
            </a:r>
            <a:endParaRPr sz="2000" dirty="0">
              <a:latin typeface="+mn-lt"/>
              <a:cs typeface="Times New Roman"/>
            </a:endParaRPr>
          </a:p>
        </p:txBody>
      </p:sp>
      <p:pic>
        <p:nvPicPr>
          <p:cNvPr id="9" name="Picture 8" descr="Screen capture of the Assignment Upload Popup window. "/>
          <p:cNvPicPr>
            <a:picLocks noChangeAspect="1"/>
          </p:cNvPicPr>
          <p:nvPr/>
        </p:nvPicPr>
        <p:blipFill>
          <a:blip r:embed="rId3"/>
          <a:stretch>
            <a:fillRect/>
          </a:stretch>
        </p:blipFill>
        <p:spPr>
          <a:xfrm>
            <a:off x="285750" y="2133600"/>
            <a:ext cx="8572500" cy="3619500"/>
          </a:xfrm>
          <a:prstGeom prst="rect">
            <a:avLst/>
          </a:prstGeom>
        </p:spPr>
      </p:pic>
    </p:spTree>
    <p:extLst>
      <p:ext uri="{BB962C8B-B14F-4D97-AF65-F5344CB8AC3E}">
        <p14:creationId xmlns:p14="http://schemas.microsoft.com/office/powerpoint/2010/main" val="3861845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28858" y="368300"/>
            <a:ext cx="723582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mn-lt"/>
              </a:rPr>
              <a:t>LEA</a:t>
            </a:r>
            <a:r>
              <a:rPr sz="3600" spc="-204" dirty="0">
                <a:latin typeface="+mn-lt"/>
              </a:rPr>
              <a:t> </a:t>
            </a:r>
            <a:r>
              <a:rPr sz="3600" dirty="0">
                <a:latin typeface="+mn-lt"/>
              </a:rPr>
              <a:t>Evidence</a:t>
            </a:r>
            <a:r>
              <a:rPr sz="3600" spc="-5" dirty="0">
                <a:latin typeface="+mn-lt"/>
              </a:rPr>
              <a:t> </a:t>
            </a:r>
            <a:r>
              <a:rPr sz="3600" dirty="0">
                <a:latin typeface="+mn-lt"/>
              </a:rPr>
              <a:t>(Samples)</a:t>
            </a:r>
            <a:r>
              <a:rPr sz="3600" spc="-5" dirty="0">
                <a:latin typeface="+mn-lt"/>
              </a:rPr>
              <a:t> </a:t>
            </a:r>
            <a:r>
              <a:rPr sz="3600" dirty="0">
                <a:latin typeface="+mn-lt"/>
              </a:rPr>
              <a:t>of</a:t>
            </a:r>
            <a:r>
              <a:rPr sz="3600" spc="-10" dirty="0">
                <a:latin typeface="+mn-lt"/>
              </a:rPr>
              <a:t> Correction</a:t>
            </a:r>
            <a:endParaRPr sz="3600" dirty="0">
              <a:latin typeface="+mn-lt"/>
            </a:endParaRPr>
          </a:p>
        </p:txBody>
      </p:sp>
      <p:sp>
        <p:nvSpPr>
          <p:cNvPr id="3" name="object 3"/>
          <p:cNvSpPr txBox="1"/>
          <p:nvPr/>
        </p:nvSpPr>
        <p:spPr>
          <a:xfrm>
            <a:off x="688340" y="1546352"/>
            <a:ext cx="7528559" cy="1490152"/>
          </a:xfrm>
          <a:prstGeom prst="rect">
            <a:avLst/>
          </a:prstGeom>
        </p:spPr>
        <p:txBody>
          <a:bodyPr vert="horz" wrap="square" lIns="0" tIns="12700" rIns="0" bIns="0" rtlCol="0">
            <a:spAutoFit/>
          </a:bodyPr>
          <a:lstStyle/>
          <a:p>
            <a:pPr marL="12700" marR="5080">
              <a:lnSpc>
                <a:spcPct val="100000"/>
              </a:lnSpc>
              <a:spcBef>
                <a:spcPts val="100"/>
              </a:spcBef>
              <a:tabLst>
                <a:tab pos="3235325" algn="l"/>
              </a:tabLst>
            </a:pPr>
            <a:r>
              <a:rPr sz="2400" dirty="0">
                <a:latin typeface="+mn-lt"/>
                <a:cs typeface="Times New Roman"/>
              </a:rPr>
              <a:t>The</a:t>
            </a:r>
            <a:r>
              <a:rPr sz="2400" spc="-30" dirty="0">
                <a:latin typeface="+mn-lt"/>
                <a:cs typeface="Times New Roman"/>
              </a:rPr>
              <a:t> </a:t>
            </a:r>
            <a:r>
              <a:rPr sz="2400" dirty="0">
                <a:latin typeface="+mn-lt"/>
                <a:cs typeface="Times New Roman"/>
              </a:rPr>
              <a:t>FINAL</a:t>
            </a:r>
            <a:r>
              <a:rPr sz="2400" spc="-65" dirty="0">
                <a:latin typeface="+mn-lt"/>
                <a:cs typeface="Times New Roman"/>
              </a:rPr>
              <a:t> </a:t>
            </a:r>
            <a:r>
              <a:rPr sz="2400" dirty="0">
                <a:latin typeface="+mn-lt"/>
                <a:cs typeface="Times New Roman"/>
              </a:rPr>
              <a:t>STEP</a:t>
            </a:r>
            <a:r>
              <a:rPr sz="2400" spc="-95" dirty="0">
                <a:latin typeface="+mn-lt"/>
                <a:cs typeface="Times New Roman"/>
              </a:rPr>
              <a:t> </a:t>
            </a:r>
            <a:r>
              <a:rPr sz="2400" dirty="0">
                <a:latin typeface="+mn-lt"/>
                <a:cs typeface="Times New Roman"/>
              </a:rPr>
              <a:t>of</a:t>
            </a:r>
            <a:r>
              <a:rPr sz="2400" spc="-5" dirty="0">
                <a:latin typeface="+mn-lt"/>
                <a:cs typeface="Times New Roman"/>
              </a:rPr>
              <a:t> </a:t>
            </a:r>
            <a:r>
              <a:rPr sz="2400" dirty="0">
                <a:latin typeface="+mn-lt"/>
                <a:cs typeface="Times New Roman"/>
              </a:rPr>
              <a:t>the</a:t>
            </a:r>
            <a:r>
              <a:rPr sz="2400" spc="-30" dirty="0">
                <a:latin typeface="+mn-lt"/>
                <a:cs typeface="Times New Roman"/>
              </a:rPr>
              <a:t> </a:t>
            </a:r>
            <a:r>
              <a:rPr sz="2400" dirty="0">
                <a:latin typeface="+mn-lt"/>
                <a:cs typeface="Times New Roman"/>
              </a:rPr>
              <a:t>CAP</a:t>
            </a:r>
            <a:r>
              <a:rPr sz="2400" spc="-80" dirty="0">
                <a:latin typeface="+mn-lt"/>
                <a:cs typeface="Times New Roman"/>
              </a:rPr>
              <a:t> </a:t>
            </a:r>
            <a:r>
              <a:rPr sz="2400" dirty="0">
                <a:latin typeface="+mn-lt"/>
                <a:cs typeface="Times New Roman"/>
              </a:rPr>
              <a:t>process</a:t>
            </a:r>
            <a:r>
              <a:rPr sz="2400" spc="-15" dirty="0">
                <a:latin typeface="+mn-lt"/>
                <a:cs typeface="Times New Roman"/>
              </a:rPr>
              <a:t> </a:t>
            </a:r>
            <a:r>
              <a:rPr sz="2400" dirty="0">
                <a:latin typeface="+mn-lt"/>
                <a:cs typeface="Times New Roman"/>
              </a:rPr>
              <a:t>for</a:t>
            </a:r>
            <a:r>
              <a:rPr sz="2400" spc="10" dirty="0">
                <a:latin typeface="+mn-lt"/>
                <a:cs typeface="Times New Roman"/>
              </a:rPr>
              <a:t> </a:t>
            </a:r>
            <a:r>
              <a:rPr sz="2400" dirty="0">
                <a:latin typeface="+mn-lt"/>
                <a:cs typeface="Times New Roman"/>
              </a:rPr>
              <a:t>each</a:t>
            </a:r>
            <a:r>
              <a:rPr sz="2400" spc="-30" dirty="0">
                <a:latin typeface="+mn-lt"/>
                <a:cs typeface="Times New Roman"/>
              </a:rPr>
              <a:t> </a:t>
            </a:r>
            <a:r>
              <a:rPr sz="2400" dirty="0">
                <a:latin typeface="+mn-lt"/>
                <a:cs typeface="Times New Roman"/>
              </a:rPr>
              <a:t>indicator</a:t>
            </a:r>
            <a:r>
              <a:rPr sz="2400" spc="-40" dirty="0">
                <a:latin typeface="+mn-lt"/>
                <a:cs typeface="Times New Roman"/>
              </a:rPr>
              <a:t> </a:t>
            </a:r>
            <a:r>
              <a:rPr sz="2400" spc="-25" dirty="0">
                <a:latin typeface="+mn-lt"/>
                <a:cs typeface="Times New Roman"/>
              </a:rPr>
              <a:t>is </a:t>
            </a:r>
            <a:r>
              <a:rPr sz="2400" dirty="0">
                <a:latin typeface="+mn-lt"/>
                <a:cs typeface="Times New Roman"/>
              </a:rPr>
              <a:t>completing</a:t>
            </a:r>
            <a:r>
              <a:rPr sz="2400" spc="-30" dirty="0">
                <a:latin typeface="+mn-lt"/>
                <a:cs typeface="Times New Roman"/>
              </a:rPr>
              <a:t> </a:t>
            </a:r>
            <a:r>
              <a:rPr sz="2400" dirty="0">
                <a:latin typeface="+mn-lt"/>
                <a:cs typeface="Times New Roman"/>
              </a:rPr>
              <a:t>the</a:t>
            </a:r>
            <a:r>
              <a:rPr sz="2400" spc="-15" dirty="0">
                <a:latin typeface="+mn-lt"/>
                <a:cs typeface="Times New Roman"/>
              </a:rPr>
              <a:t> </a:t>
            </a:r>
            <a:r>
              <a:rPr sz="2400" dirty="0">
                <a:latin typeface="+mn-lt"/>
                <a:cs typeface="Times New Roman"/>
              </a:rPr>
              <a:t>LEA</a:t>
            </a:r>
            <a:r>
              <a:rPr sz="2400" spc="-60" dirty="0">
                <a:latin typeface="+mn-lt"/>
                <a:cs typeface="Times New Roman"/>
              </a:rPr>
              <a:t> </a:t>
            </a:r>
            <a:r>
              <a:rPr sz="2400" dirty="0">
                <a:latin typeface="+mn-lt"/>
                <a:cs typeface="Times New Roman"/>
              </a:rPr>
              <a:t>Evidence</a:t>
            </a:r>
            <a:r>
              <a:rPr sz="2400" spc="-30" dirty="0">
                <a:latin typeface="+mn-lt"/>
                <a:cs typeface="Times New Roman"/>
              </a:rPr>
              <a:t> </a:t>
            </a:r>
            <a:r>
              <a:rPr sz="2400" dirty="0">
                <a:latin typeface="+mn-lt"/>
                <a:cs typeface="Times New Roman"/>
              </a:rPr>
              <a:t>(Samples)</a:t>
            </a:r>
            <a:r>
              <a:rPr sz="2400" spc="-5" dirty="0">
                <a:latin typeface="+mn-lt"/>
                <a:cs typeface="Times New Roman"/>
              </a:rPr>
              <a:t> </a:t>
            </a:r>
            <a:r>
              <a:rPr sz="2400" dirty="0">
                <a:latin typeface="+mn-lt"/>
                <a:cs typeface="Times New Roman"/>
              </a:rPr>
              <a:t>of</a:t>
            </a:r>
            <a:r>
              <a:rPr sz="2400" spc="-10" dirty="0">
                <a:latin typeface="+mn-lt"/>
                <a:cs typeface="Times New Roman"/>
              </a:rPr>
              <a:t> Correction </a:t>
            </a:r>
            <a:r>
              <a:rPr sz="2400" dirty="0">
                <a:latin typeface="+mn-lt"/>
                <a:cs typeface="Times New Roman"/>
              </a:rPr>
              <a:t>section</a:t>
            </a:r>
            <a:r>
              <a:rPr sz="2400" spc="-35" dirty="0">
                <a:latin typeface="+mn-lt"/>
                <a:cs typeface="Times New Roman"/>
              </a:rPr>
              <a:t> </a:t>
            </a:r>
            <a:r>
              <a:rPr sz="2400" dirty="0">
                <a:latin typeface="+mn-lt"/>
                <a:cs typeface="Times New Roman"/>
              </a:rPr>
              <a:t>on the</a:t>
            </a:r>
            <a:r>
              <a:rPr sz="2400" spc="-25" dirty="0">
                <a:latin typeface="+mn-lt"/>
                <a:cs typeface="Times New Roman"/>
              </a:rPr>
              <a:t> </a:t>
            </a:r>
            <a:r>
              <a:rPr sz="2400" dirty="0">
                <a:latin typeface="+mn-lt"/>
                <a:cs typeface="Times New Roman"/>
              </a:rPr>
              <a:t>CAP</a:t>
            </a:r>
            <a:r>
              <a:rPr sz="2400" spc="-65" dirty="0">
                <a:latin typeface="+mn-lt"/>
                <a:cs typeface="Times New Roman"/>
              </a:rPr>
              <a:t> </a:t>
            </a:r>
            <a:r>
              <a:rPr sz="2400" spc="-10" dirty="0">
                <a:latin typeface="+mn-lt"/>
                <a:cs typeface="Times New Roman"/>
              </a:rPr>
              <a:t>page.</a:t>
            </a:r>
            <a:r>
              <a:rPr lang="en-US" sz="2400" dirty="0">
                <a:latin typeface="+mn-lt"/>
                <a:cs typeface="Times New Roman"/>
              </a:rPr>
              <a:t> </a:t>
            </a:r>
            <a:r>
              <a:rPr sz="2400" dirty="0">
                <a:latin typeface="+mn-lt"/>
                <a:cs typeface="Times New Roman"/>
              </a:rPr>
              <a:t>The</a:t>
            </a:r>
            <a:r>
              <a:rPr sz="2400" spc="-145" dirty="0">
                <a:latin typeface="+mn-lt"/>
                <a:cs typeface="Times New Roman"/>
              </a:rPr>
              <a:t> </a:t>
            </a:r>
            <a:r>
              <a:rPr sz="2400" dirty="0">
                <a:latin typeface="+mn-lt"/>
                <a:cs typeface="Times New Roman"/>
              </a:rPr>
              <a:t>Activities</a:t>
            </a:r>
            <a:r>
              <a:rPr sz="2400" spc="-35" dirty="0">
                <a:latin typeface="+mn-lt"/>
                <a:cs typeface="Times New Roman"/>
              </a:rPr>
              <a:t> </a:t>
            </a:r>
            <a:r>
              <a:rPr sz="2400" dirty="0">
                <a:latin typeface="+mn-lt"/>
                <a:cs typeface="Times New Roman"/>
              </a:rPr>
              <a:t>of Correction</a:t>
            </a:r>
            <a:r>
              <a:rPr sz="2400" spc="-40" dirty="0">
                <a:latin typeface="+mn-lt"/>
                <a:cs typeface="Times New Roman"/>
              </a:rPr>
              <a:t> </a:t>
            </a:r>
            <a:r>
              <a:rPr sz="2400" spc="-25" dirty="0">
                <a:latin typeface="+mn-lt"/>
                <a:cs typeface="Times New Roman"/>
              </a:rPr>
              <a:t>box </a:t>
            </a:r>
            <a:r>
              <a:rPr sz="2400" dirty="0">
                <a:latin typeface="+mn-lt"/>
                <a:cs typeface="Times New Roman"/>
              </a:rPr>
              <a:t>should</a:t>
            </a:r>
            <a:r>
              <a:rPr sz="2400" spc="-20" dirty="0">
                <a:latin typeface="+mn-lt"/>
                <a:cs typeface="Times New Roman"/>
              </a:rPr>
              <a:t> </a:t>
            </a:r>
            <a:r>
              <a:rPr sz="2400" dirty="0">
                <a:latin typeface="+mn-lt"/>
                <a:cs typeface="Times New Roman"/>
              </a:rPr>
              <a:t>be completed</a:t>
            </a:r>
            <a:r>
              <a:rPr sz="2400" spc="-25" dirty="0">
                <a:latin typeface="+mn-lt"/>
                <a:cs typeface="Times New Roman"/>
              </a:rPr>
              <a:t> </a:t>
            </a:r>
            <a:r>
              <a:rPr sz="2400" dirty="0">
                <a:latin typeface="+mn-lt"/>
                <a:cs typeface="Times New Roman"/>
              </a:rPr>
              <a:t>using</a:t>
            </a:r>
            <a:r>
              <a:rPr sz="2400" spc="-15" dirty="0">
                <a:latin typeface="+mn-lt"/>
                <a:cs typeface="Times New Roman"/>
              </a:rPr>
              <a:t> </a:t>
            </a:r>
            <a:r>
              <a:rPr sz="2400" dirty="0">
                <a:latin typeface="+mn-lt"/>
                <a:cs typeface="Times New Roman"/>
              </a:rPr>
              <a:t>the</a:t>
            </a:r>
            <a:r>
              <a:rPr sz="2400" spc="-10" dirty="0">
                <a:latin typeface="+mn-lt"/>
                <a:cs typeface="Times New Roman"/>
              </a:rPr>
              <a:t> </a:t>
            </a:r>
            <a:r>
              <a:rPr sz="2400" u="sng" dirty="0">
                <a:solidFill>
                  <a:srgbClr val="4B280F"/>
                </a:solidFill>
                <a:uFill>
                  <a:solidFill>
                    <a:srgbClr val="4B280F"/>
                  </a:solidFill>
                </a:uFill>
                <a:latin typeface="+mn-lt"/>
                <a:cs typeface="Times New Roman"/>
                <a:hlinkClick r:id="rId3"/>
              </a:rPr>
              <a:t>Evidence</a:t>
            </a:r>
            <a:r>
              <a:rPr sz="2400" u="sng" spc="-25" dirty="0">
                <a:solidFill>
                  <a:srgbClr val="4B280F"/>
                </a:solidFill>
                <a:uFill>
                  <a:solidFill>
                    <a:srgbClr val="4B280F"/>
                  </a:solidFill>
                </a:uFill>
                <a:latin typeface="+mn-lt"/>
                <a:cs typeface="Times New Roman"/>
                <a:hlinkClick r:id="rId3"/>
              </a:rPr>
              <a:t> </a:t>
            </a:r>
            <a:r>
              <a:rPr sz="2400" u="sng" dirty="0">
                <a:solidFill>
                  <a:srgbClr val="4B280F"/>
                </a:solidFill>
                <a:uFill>
                  <a:solidFill>
                    <a:srgbClr val="4B280F"/>
                  </a:solidFill>
                </a:uFill>
                <a:latin typeface="+mn-lt"/>
                <a:cs typeface="Times New Roman"/>
                <a:hlinkClick r:id="rId3"/>
              </a:rPr>
              <a:t>of Correction</a:t>
            </a:r>
            <a:r>
              <a:rPr sz="2400" spc="-35" dirty="0">
                <a:solidFill>
                  <a:srgbClr val="4B280F"/>
                </a:solidFill>
                <a:latin typeface="+mn-lt"/>
                <a:cs typeface="Times New Roman"/>
              </a:rPr>
              <a:t> </a:t>
            </a:r>
            <a:r>
              <a:rPr sz="2400" spc="-10" dirty="0">
                <a:latin typeface="+mn-lt"/>
                <a:cs typeface="Times New Roman"/>
              </a:rPr>
              <a:t>rubric.</a:t>
            </a:r>
            <a:endParaRPr sz="2400" dirty="0">
              <a:latin typeface="+mn-lt"/>
              <a:cs typeface="Times New Roman"/>
            </a:endParaRPr>
          </a:p>
        </p:txBody>
      </p:sp>
      <p:pic>
        <p:nvPicPr>
          <p:cNvPr id="2" name="object 2" descr="Screenshot of the LEA Evidence (Samples) of Correction."/>
          <p:cNvPicPr/>
          <p:nvPr/>
        </p:nvPicPr>
        <p:blipFill>
          <a:blip r:embed="rId4" cstate="print"/>
          <a:stretch>
            <a:fillRect/>
          </a:stretch>
        </p:blipFill>
        <p:spPr>
          <a:xfrm>
            <a:off x="487933" y="3213101"/>
            <a:ext cx="7929371" cy="327659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8382000" y="5562600"/>
            <a:ext cx="252983" cy="996695"/>
          </a:xfrm>
          <a:prstGeom prst="rect">
            <a:avLst/>
          </a:prstGeom>
        </p:spPr>
      </p:pic>
      <p:sp>
        <p:nvSpPr>
          <p:cNvPr id="3" name="object 3"/>
          <p:cNvSpPr txBox="1">
            <a:spLocks noGrp="1"/>
          </p:cNvSpPr>
          <p:nvPr>
            <p:ph type="title"/>
          </p:nvPr>
        </p:nvSpPr>
        <p:spPr>
          <a:xfrm>
            <a:off x="1805029" y="457200"/>
            <a:ext cx="5618703"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rPr>
              <a:t>Evidence</a:t>
            </a:r>
            <a:r>
              <a:rPr sz="3600" spc="-55" dirty="0">
                <a:latin typeface="+mn-lt"/>
              </a:rPr>
              <a:t> </a:t>
            </a:r>
            <a:r>
              <a:rPr sz="3600" dirty="0">
                <a:latin typeface="+mn-lt"/>
              </a:rPr>
              <a:t>of</a:t>
            </a:r>
            <a:r>
              <a:rPr sz="3600" spc="-20" dirty="0">
                <a:latin typeface="+mn-lt"/>
              </a:rPr>
              <a:t> </a:t>
            </a:r>
            <a:r>
              <a:rPr sz="3600" dirty="0">
                <a:latin typeface="+mn-lt"/>
              </a:rPr>
              <a:t>Correction</a:t>
            </a:r>
            <a:r>
              <a:rPr sz="3600" spc="-45" dirty="0">
                <a:latin typeface="+mn-lt"/>
              </a:rPr>
              <a:t> </a:t>
            </a:r>
            <a:r>
              <a:rPr sz="3600" spc="-10" dirty="0">
                <a:latin typeface="+mn-lt"/>
              </a:rPr>
              <a:t>Rubric</a:t>
            </a:r>
          </a:p>
        </p:txBody>
      </p:sp>
      <p:pic>
        <p:nvPicPr>
          <p:cNvPr id="5" name="object 5" descr="Table of the Evidence of Correction Rubric."/>
          <p:cNvPicPr/>
          <p:nvPr/>
        </p:nvPicPr>
        <p:blipFill>
          <a:blip r:embed="rId4" cstate="print"/>
          <a:stretch>
            <a:fillRect/>
          </a:stretch>
        </p:blipFill>
        <p:spPr>
          <a:xfrm>
            <a:off x="1485900" y="1676400"/>
            <a:ext cx="6172200" cy="50292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66040">
              <a:lnSpc>
                <a:spcPct val="100000"/>
              </a:lnSpc>
              <a:spcBef>
                <a:spcPts val="105"/>
              </a:spcBef>
            </a:pPr>
            <a:r>
              <a:rPr dirty="0">
                <a:latin typeface="+mn-lt"/>
              </a:rPr>
              <a:t>Final</a:t>
            </a:r>
            <a:r>
              <a:rPr spc="-100" dirty="0">
                <a:latin typeface="+mn-lt"/>
              </a:rPr>
              <a:t> </a:t>
            </a:r>
            <a:r>
              <a:rPr spc="-10" dirty="0">
                <a:latin typeface="+mn-lt"/>
              </a:rPr>
              <a:t>Thoughts</a:t>
            </a:r>
          </a:p>
        </p:txBody>
      </p:sp>
      <p:sp>
        <p:nvSpPr>
          <p:cNvPr id="3" name="object 3"/>
          <p:cNvSpPr txBox="1"/>
          <p:nvPr/>
        </p:nvSpPr>
        <p:spPr>
          <a:xfrm>
            <a:off x="691515" y="1621028"/>
            <a:ext cx="7633334" cy="4500591"/>
          </a:xfrm>
          <a:prstGeom prst="rect">
            <a:avLst/>
          </a:prstGeom>
        </p:spPr>
        <p:txBody>
          <a:bodyPr vert="horz" wrap="square" lIns="0" tIns="12065" rIns="0" bIns="0" rtlCol="0">
            <a:spAutoFit/>
          </a:bodyPr>
          <a:lstStyle/>
          <a:p>
            <a:pPr marL="469265" marR="216535" indent="-457200" algn="just">
              <a:lnSpc>
                <a:spcPct val="100000"/>
              </a:lnSpc>
              <a:spcBef>
                <a:spcPts val="95"/>
              </a:spcBef>
              <a:buSzPct val="58928"/>
              <a:buFont typeface="Arial" panose="020B0604020202020204" pitchFamily="34" charset="0"/>
              <a:buChar char="•"/>
              <a:tabLst>
                <a:tab pos="332740" algn="l"/>
              </a:tabLst>
            </a:pPr>
            <a:r>
              <a:rPr sz="2800" dirty="0">
                <a:latin typeface="+mn-lt"/>
                <a:cs typeface="Times New Roman"/>
              </a:rPr>
              <a:t>Statewide,</a:t>
            </a:r>
            <a:r>
              <a:rPr sz="2800" spc="-100" dirty="0">
                <a:latin typeface="+mn-lt"/>
                <a:cs typeface="Times New Roman"/>
              </a:rPr>
              <a:t> </a:t>
            </a:r>
            <a:r>
              <a:rPr sz="2800" dirty="0">
                <a:latin typeface="+mn-lt"/>
                <a:cs typeface="Times New Roman"/>
              </a:rPr>
              <a:t>all</a:t>
            </a:r>
            <a:r>
              <a:rPr sz="2800" spc="-70" dirty="0">
                <a:latin typeface="+mn-lt"/>
                <a:cs typeface="Times New Roman"/>
              </a:rPr>
              <a:t> </a:t>
            </a:r>
            <a:r>
              <a:rPr sz="2800" spc="-10" dirty="0">
                <a:latin typeface="+mn-lt"/>
                <a:cs typeface="Times New Roman"/>
              </a:rPr>
              <a:t>LEA</a:t>
            </a:r>
            <a:r>
              <a:rPr sz="2800" spc="-165" dirty="0">
                <a:latin typeface="+mn-lt"/>
                <a:cs typeface="Times New Roman"/>
              </a:rPr>
              <a:t> </a:t>
            </a:r>
            <a:r>
              <a:rPr sz="2800" dirty="0">
                <a:latin typeface="+mn-lt"/>
                <a:cs typeface="Times New Roman"/>
              </a:rPr>
              <a:t>level</a:t>
            </a:r>
            <a:r>
              <a:rPr sz="2800" spc="-85" dirty="0">
                <a:latin typeface="+mn-lt"/>
                <a:cs typeface="Times New Roman"/>
              </a:rPr>
              <a:t> </a:t>
            </a:r>
            <a:r>
              <a:rPr sz="2800" spc="-20" dirty="0">
                <a:latin typeface="+mn-lt"/>
                <a:cs typeface="Times New Roman"/>
              </a:rPr>
              <a:t>non</a:t>
            </a:r>
            <a:r>
              <a:rPr sz="2800" spc="-10" dirty="0">
                <a:latin typeface="+mn-lt"/>
                <a:cs typeface="Times New Roman"/>
              </a:rPr>
              <a:t>compliance</a:t>
            </a:r>
            <a:r>
              <a:rPr sz="2800" spc="-85" dirty="0">
                <a:latin typeface="+mn-lt"/>
                <a:cs typeface="Times New Roman"/>
              </a:rPr>
              <a:t> </a:t>
            </a:r>
            <a:r>
              <a:rPr sz="2800" dirty="0">
                <a:latin typeface="+mn-lt"/>
                <a:cs typeface="Times New Roman"/>
              </a:rPr>
              <a:t>must</a:t>
            </a:r>
            <a:r>
              <a:rPr sz="2800" spc="-60" dirty="0">
                <a:latin typeface="+mn-lt"/>
                <a:cs typeface="Times New Roman"/>
              </a:rPr>
              <a:t> </a:t>
            </a:r>
            <a:r>
              <a:rPr sz="2800" spc="-25" dirty="0">
                <a:latin typeface="+mn-lt"/>
                <a:cs typeface="Times New Roman"/>
              </a:rPr>
              <a:t>be </a:t>
            </a:r>
            <a:r>
              <a:rPr sz="2800" spc="-10" dirty="0">
                <a:latin typeface="+mn-lt"/>
                <a:cs typeface="Times New Roman"/>
              </a:rPr>
              <a:t>corrected</a:t>
            </a:r>
            <a:r>
              <a:rPr sz="2800" spc="-40" dirty="0">
                <a:latin typeface="+mn-lt"/>
                <a:cs typeface="Times New Roman"/>
              </a:rPr>
              <a:t> </a:t>
            </a:r>
            <a:r>
              <a:rPr sz="2800" dirty="0">
                <a:latin typeface="+mn-lt"/>
                <a:cs typeface="Times New Roman"/>
              </a:rPr>
              <a:t>within</a:t>
            </a:r>
            <a:r>
              <a:rPr sz="2800" spc="-50" dirty="0">
                <a:latin typeface="+mn-lt"/>
                <a:cs typeface="Times New Roman"/>
              </a:rPr>
              <a:t> </a:t>
            </a:r>
            <a:r>
              <a:rPr sz="2800" dirty="0">
                <a:latin typeface="+mn-lt"/>
                <a:cs typeface="Times New Roman"/>
              </a:rPr>
              <a:t>12</a:t>
            </a:r>
            <a:r>
              <a:rPr sz="2800" spc="-50" dirty="0">
                <a:latin typeface="+mn-lt"/>
                <a:cs typeface="Times New Roman"/>
              </a:rPr>
              <a:t> </a:t>
            </a:r>
            <a:r>
              <a:rPr sz="2800" dirty="0">
                <a:latin typeface="+mn-lt"/>
                <a:cs typeface="Times New Roman"/>
              </a:rPr>
              <a:t>months</a:t>
            </a:r>
            <a:r>
              <a:rPr sz="2800" spc="-40" dirty="0">
                <a:latin typeface="+mn-lt"/>
                <a:cs typeface="Times New Roman"/>
              </a:rPr>
              <a:t> </a:t>
            </a:r>
            <a:r>
              <a:rPr sz="2800" dirty="0">
                <a:latin typeface="+mn-lt"/>
                <a:cs typeface="Times New Roman"/>
              </a:rPr>
              <a:t>of</a:t>
            </a:r>
            <a:r>
              <a:rPr sz="2800" spc="-50" dirty="0">
                <a:latin typeface="+mn-lt"/>
                <a:cs typeface="Times New Roman"/>
              </a:rPr>
              <a:t> </a:t>
            </a:r>
            <a:r>
              <a:rPr sz="2800" dirty="0">
                <a:latin typeface="+mn-lt"/>
                <a:cs typeface="Times New Roman"/>
              </a:rPr>
              <a:t>the</a:t>
            </a:r>
            <a:r>
              <a:rPr sz="2800" spc="-50" dirty="0">
                <a:latin typeface="+mn-lt"/>
                <a:cs typeface="Times New Roman"/>
              </a:rPr>
              <a:t> </a:t>
            </a:r>
            <a:r>
              <a:rPr sz="2800" dirty="0">
                <a:latin typeface="+mn-lt"/>
                <a:cs typeface="Times New Roman"/>
              </a:rPr>
              <a:t>date</a:t>
            </a:r>
            <a:r>
              <a:rPr sz="2800" spc="-60" dirty="0">
                <a:latin typeface="+mn-lt"/>
                <a:cs typeface="Times New Roman"/>
              </a:rPr>
              <a:t> </a:t>
            </a:r>
            <a:r>
              <a:rPr sz="2800" dirty="0">
                <a:latin typeface="+mn-lt"/>
                <a:cs typeface="Times New Roman"/>
              </a:rPr>
              <a:t>of</a:t>
            </a:r>
            <a:r>
              <a:rPr sz="2800" spc="-45" dirty="0">
                <a:latin typeface="+mn-lt"/>
                <a:cs typeface="Times New Roman"/>
              </a:rPr>
              <a:t> </a:t>
            </a:r>
            <a:r>
              <a:rPr sz="2800" dirty="0">
                <a:latin typeface="+mn-lt"/>
                <a:cs typeface="Times New Roman"/>
              </a:rPr>
              <a:t>the</a:t>
            </a:r>
            <a:r>
              <a:rPr sz="2800" spc="-45" dirty="0">
                <a:latin typeface="+mn-lt"/>
                <a:cs typeface="Times New Roman"/>
              </a:rPr>
              <a:t> </a:t>
            </a:r>
            <a:r>
              <a:rPr sz="2800" spc="-10" dirty="0">
                <a:latin typeface="+mn-lt"/>
                <a:cs typeface="Times New Roman"/>
              </a:rPr>
              <a:t>final </a:t>
            </a:r>
            <a:r>
              <a:rPr lang="en-US" sz="2800" dirty="0">
                <a:latin typeface="+mn-lt"/>
                <a:cs typeface="Times New Roman"/>
              </a:rPr>
              <a:t>report,</a:t>
            </a:r>
            <a:r>
              <a:rPr sz="2800" spc="-105" dirty="0">
                <a:latin typeface="+mn-lt"/>
                <a:cs typeface="Times New Roman"/>
              </a:rPr>
              <a:t> </a:t>
            </a:r>
            <a:r>
              <a:rPr sz="2800" dirty="0">
                <a:latin typeface="+mn-lt"/>
                <a:cs typeface="Times New Roman"/>
              </a:rPr>
              <a:t>so</a:t>
            </a:r>
            <a:r>
              <a:rPr lang="en-US" sz="2800" spc="-70" dirty="0">
                <a:latin typeface="+mn-lt"/>
                <a:cs typeface="Times New Roman"/>
              </a:rPr>
              <a:t> </a:t>
            </a:r>
            <a:r>
              <a:rPr sz="2800" dirty="0">
                <a:latin typeface="+mn-lt"/>
                <a:cs typeface="Times New Roman"/>
              </a:rPr>
              <a:t>the</a:t>
            </a:r>
            <a:r>
              <a:rPr sz="2800" spc="-85" dirty="0">
                <a:latin typeface="+mn-lt"/>
                <a:cs typeface="Times New Roman"/>
              </a:rPr>
              <a:t> </a:t>
            </a:r>
            <a:r>
              <a:rPr sz="2800" spc="-10" dirty="0">
                <a:latin typeface="+mn-lt"/>
                <a:cs typeface="Times New Roman"/>
              </a:rPr>
              <a:t>SEA</a:t>
            </a:r>
            <a:r>
              <a:rPr sz="2800" spc="-165" dirty="0">
                <a:latin typeface="+mn-lt"/>
                <a:cs typeface="Times New Roman"/>
              </a:rPr>
              <a:t> </a:t>
            </a:r>
            <a:r>
              <a:rPr sz="2800" dirty="0">
                <a:latin typeface="+mn-lt"/>
                <a:cs typeface="Times New Roman"/>
              </a:rPr>
              <a:t>sets</a:t>
            </a:r>
            <a:r>
              <a:rPr sz="2800" spc="-75" dirty="0">
                <a:latin typeface="+mn-lt"/>
                <a:cs typeface="Times New Roman"/>
              </a:rPr>
              <a:t> </a:t>
            </a:r>
            <a:r>
              <a:rPr sz="2800" dirty="0">
                <a:latin typeface="+mn-lt"/>
                <a:cs typeface="Times New Roman"/>
              </a:rPr>
              <a:t>up</a:t>
            </a:r>
            <a:r>
              <a:rPr sz="2800" spc="-80" dirty="0">
                <a:latin typeface="+mn-lt"/>
                <a:cs typeface="Times New Roman"/>
              </a:rPr>
              <a:t> </a:t>
            </a:r>
            <a:r>
              <a:rPr sz="2800" dirty="0">
                <a:latin typeface="+mn-lt"/>
                <a:cs typeface="Times New Roman"/>
              </a:rPr>
              <a:t>intermediate</a:t>
            </a:r>
            <a:r>
              <a:rPr sz="2800" spc="-75" dirty="0">
                <a:latin typeface="+mn-lt"/>
                <a:cs typeface="Times New Roman"/>
              </a:rPr>
              <a:t> </a:t>
            </a:r>
            <a:r>
              <a:rPr sz="2800" spc="-10" dirty="0">
                <a:latin typeface="+mn-lt"/>
                <a:cs typeface="Times New Roman"/>
              </a:rPr>
              <a:t>deadlines.</a:t>
            </a:r>
            <a:endParaRPr sz="2800" dirty="0">
              <a:latin typeface="+mn-lt"/>
              <a:cs typeface="Times New Roman"/>
            </a:endParaRPr>
          </a:p>
          <a:p>
            <a:pPr marL="469265" marR="5080" indent="-457200">
              <a:lnSpc>
                <a:spcPct val="100000"/>
              </a:lnSpc>
              <a:spcBef>
                <a:spcPts val="710"/>
              </a:spcBef>
              <a:buSzPct val="58928"/>
              <a:buFont typeface="Arial" panose="020B0604020202020204" pitchFamily="34" charset="0"/>
              <a:buChar char="•"/>
              <a:tabLst>
                <a:tab pos="332105" algn="l"/>
                <a:tab pos="332740" algn="l"/>
              </a:tabLst>
            </a:pPr>
            <a:r>
              <a:rPr sz="2800" dirty="0">
                <a:latin typeface="+mn-lt"/>
                <a:cs typeface="Times New Roman"/>
              </a:rPr>
              <a:t>Sanctions</a:t>
            </a:r>
            <a:r>
              <a:rPr sz="2800" spc="-60" dirty="0">
                <a:latin typeface="+mn-lt"/>
                <a:cs typeface="Times New Roman"/>
              </a:rPr>
              <a:t> </a:t>
            </a:r>
            <a:r>
              <a:rPr sz="2800" dirty="0">
                <a:latin typeface="+mn-lt"/>
                <a:cs typeface="Times New Roman"/>
              </a:rPr>
              <a:t>may</a:t>
            </a:r>
            <a:r>
              <a:rPr sz="2800" spc="-30" dirty="0">
                <a:latin typeface="+mn-lt"/>
                <a:cs typeface="Times New Roman"/>
              </a:rPr>
              <a:t> </a:t>
            </a:r>
            <a:r>
              <a:rPr sz="2800" dirty="0">
                <a:latin typeface="+mn-lt"/>
                <a:cs typeface="Times New Roman"/>
              </a:rPr>
              <a:t>be</a:t>
            </a:r>
            <a:r>
              <a:rPr sz="2800" spc="-55" dirty="0">
                <a:latin typeface="+mn-lt"/>
                <a:cs typeface="Times New Roman"/>
              </a:rPr>
              <a:t> </a:t>
            </a:r>
            <a:r>
              <a:rPr sz="2800" dirty="0">
                <a:latin typeface="+mn-lt"/>
                <a:cs typeface="Times New Roman"/>
              </a:rPr>
              <a:t>imposed</a:t>
            </a:r>
            <a:r>
              <a:rPr sz="2800" spc="-40" dirty="0">
                <a:latin typeface="+mn-lt"/>
                <a:cs typeface="Times New Roman"/>
              </a:rPr>
              <a:t> </a:t>
            </a:r>
            <a:r>
              <a:rPr sz="2800" dirty="0">
                <a:latin typeface="+mn-lt"/>
                <a:cs typeface="Times New Roman"/>
              </a:rPr>
              <a:t>for</a:t>
            </a:r>
            <a:r>
              <a:rPr sz="2800" spc="-45" dirty="0">
                <a:latin typeface="+mn-lt"/>
                <a:cs typeface="Times New Roman"/>
              </a:rPr>
              <a:t> </a:t>
            </a:r>
            <a:r>
              <a:rPr sz="2800" dirty="0">
                <a:latin typeface="+mn-lt"/>
                <a:cs typeface="Times New Roman"/>
              </a:rPr>
              <a:t>any</a:t>
            </a:r>
            <a:r>
              <a:rPr sz="2800" spc="-40" dirty="0">
                <a:latin typeface="+mn-lt"/>
                <a:cs typeface="Times New Roman"/>
              </a:rPr>
              <a:t> </a:t>
            </a:r>
            <a:r>
              <a:rPr sz="2800" spc="-10" dirty="0">
                <a:latin typeface="+mn-lt"/>
                <a:cs typeface="Times New Roman"/>
              </a:rPr>
              <a:t>non-compliance </a:t>
            </a:r>
            <a:r>
              <a:rPr sz="2800" dirty="0">
                <a:latin typeface="+mn-lt"/>
                <a:cs typeface="Times New Roman"/>
              </a:rPr>
              <a:t>not</a:t>
            </a:r>
            <a:r>
              <a:rPr sz="2800" spc="-55" dirty="0">
                <a:latin typeface="+mn-lt"/>
                <a:cs typeface="Times New Roman"/>
              </a:rPr>
              <a:t> </a:t>
            </a:r>
            <a:r>
              <a:rPr sz="2800" dirty="0">
                <a:latin typeface="+mn-lt"/>
                <a:cs typeface="Times New Roman"/>
              </a:rPr>
              <a:t>corrected</a:t>
            </a:r>
            <a:r>
              <a:rPr sz="2800" spc="-35" dirty="0">
                <a:latin typeface="+mn-lt"/>
                <a:cs typeface="Times New Roman"/>
              </a:rPr>
              <a:t> </a:t>
            </a:r>
            <a:r>
              <a:rPr sz="2800" dirty="0">
                <a:latin typeface="+mn-lt"/>
                <a:cs typeface="Times New Roman"/>
              </a:rPr>
              <a:t>within</a:t>
            </a:r>
            <a:r>
              <a:rPr sz="2800" spc="-50" dirty="0">
                <a:latin typeface="+mn-lt"/>
                <a:cs typeface="Times New Roman"/>
              </a:rPr>
              <a:t> </a:t>
            </a:r>
            <a:r>
              <a:rPr sz="2800" dirty="0">
                <a:latin typeface="+mn-lt"/>
                <a:cs typeface="Times New Roman"/>
              </a:rPr>
              <a:t>12</a:t>
            </a:r>
            <a:r>
              <a:rPr sz="2800" spc="-35" dirty="0">
                <a:latin typeface="+mn-lt"/>
                <a:cs typeface="Times New Roman"/>
              </a:rPr>
              <a:t> </a:t>
            </a:r>
            <a:r>
              <a:rPr sz="2800" dirty="0">
                <a:latin typeface="+mn-lt"/>
                <a:cs typeface="Times New Roman"/>
              </a:rPr>
              <a:t>months</a:t>
            </a:r>
            <a:r>
              <a:rPr sz="2800" spc="-40" dirty="0">
                <a:latin typeface="+mn-lt"/>
                <a:cs typeface="Times New Roman"/>
              </a:rPr>
              <a:t> </a:t>
            </a:r>
            <a:r>
              <a:rPr sz="2800" dirty="0">
                <a:latin typeface="+mn-lt"/>
                <a:cs typeface="Times New Roman"/>
              </a:rPr>
              <a:t>of</a:t>
            </a:r>
            <a:r>
              <a:rPr sz="2800" spc="-35" dirty="0">
                <a:latin typeface="+mn-lt"/>
                <a:cs typeface="Times New Roman"/>
              </a:rPr>
              <a:t> </a:t>
            </a:r>
            <a:r>
              <a:rPr sz="2800" dirty="0">
                <a:latin typeface="+mn-lt"/>
                <a:cs typeface="Times New Roman"/>
              </a:rPr>
              <a:t>the</a:t>
            </a:r>
            <a:r>
              <a:rPr sz="2800" spc="-45" dirty="0">
                <a:latin typeface="+mn-lt"/>
                <a:cs typeface="Times New Roman"/>
              </a:rPr>
              <a:t> </a:t>
            </a:r>
            <a:r>
              <a:rPr sz="2800" dirty="0">
                <a:latin typeface="+mn-lt"/>
                <a:cs typeface="Times New Roman"/>
              </a:rPr>
              <a:t>date</a:t>
            </a:r>
            <a:r>
              <a:rPr sz="2800" spc="-45" dirty="0">
                <a:latin typeface="+mn-lt"/>
                <a:cs typeface="Times New Roman"/>
              </a:rPr>
              <a:t> </a:t>
            </a:r>
            <a:r>
              <a:rPr sz="2800" dirty="0">
                <a:latin typeface="+mn-lt"/>
                <a:cs typeface="Times New Roman"/>
              </a:rPr>
              <a:t>of</a:t>
            </a:r>
            <a:r>
              <a:rPr sz="2800" spc="-35" dirty="0">
                <a:latin typeface="+mn-lt"/>
                <a:cs typeface="Times New Roman"/>
              </a:rPr>
              <a:t> </a:t>
            </a:r>
            <a:r>
              <a:rPr sz="2800" spc="-25" dirty="0">
                <a:latin typeface="+mn-lt"/>
                <a:cs typeface="Times New Roman"/>
              </a:rPr>
              <a:t>the </a:t>
            </a:r>
            <a:r>
              <a:rPr sz="2800" dirty="0">
                <a:latin typeface="+mn-lt"/>
                <a:cs typeface="Times New Roman"/>
              </a:rPr>
              <a:t>Program</a:t>
            </a:r>
            <a:r>
              <a:rPr sz="2800" spc="-75" dirty="0">
                <a:latin typeface="+mn-lt"/>
                <a:cs typeface="Times New Roman"/>
              </a:rPr>
              <a:t> </a:t>
            </a:r>
            <a:r>
              <a:rPr sz="2800" dirty="0">
                <a:latin typeface="+mn-lt"/>
                <a:cs typeface="Times New Roman"/>
              </a:rPr>
              <a:t>Review</a:t>
            </a:r>
            <a:r>
              <a:rPr sz="2800" spc="-65" dirty="0">
                <a:latin typeface="+mn-lt"/>
                <a:cs typeface="Times New Roman"/>
              </a:rPr>
              <a:t> </a:t>
            </a:r>
            <a:r>
              <a:rPr sz="2800" spc="-10" dirty="0">
                <a:latin typeface="+mn-lt"/>
                <a:cs typeface="Times New Roman"/>
              </a:rPr>
              <a:t>Report.</a:t>
            </a:r>
            <a:endParaRPr sz="2800" dirty="0">
              <a:latin typeface="+mn-lt"/>
              <a:cs typeface="Times New Roman"/>
            </a:endParaRPr>
          </a:p>
          <a:p>
            <a:pPr marL="469265" marR="12700" indent="-457200">
              <a:lnSpc>
                <a:spcPct val="100000"/>
              </a:lnSpc>
              <a:spcBef>
                <a:spcPts val="695"/>
              </a:spcBef>
              <a:buSzPct val="58928"/>
              <a:buFont typeface="Arial" panose="020B0604020202020204" pitchFamily="34" charset="0"/>
              <a:buChar char="•"/>
              <a:tabLst>
                <a:tab pos="332105" algn="l"/>
                <a:tab pos="332740" algn="l"/>
              </a:tabLst>
            </a:pPr>
            <a:r>
              <a:rPr lang="en-US" sz="2800" dirty="0">
                <a:latin typeface="+mn-lt"/>
                <a:cs typeface="Times New Roman"/>
              </a:rPr>
              <a:t> The deadline for clearing all identified noncompliance for Cohort 1 LEAs is </a:t>
            </a:r>
            <a:r>
              <a:rPr sz="2800" dirty="0">
                <a:uFill>
                  <a:solidFill>
                    <a:srgbClr val="000000"/>
                  </a:solidFill>
                </a:uFill>
                <a:latin typeface="+mn-lt"/>
                <a:cs typeface="Times New Roman"/>
              </a:rPr>
              <a:t>September</a:t>
            </a:r>
            <a:r>
              <a:rPr sz="2800" spc="-25" dirty="0">
                <a:uFill>
                  <a:solidFill>
                    <a:srgbClr val="000000"/>
                  </a:solidFill>
                </a:uFill>
                <a:latin typeface="+mn-lt"/>
                <a:cs typeface="Times New Roman"/>
              </a:rPr>
              <a:t> </a:t>
            </a:r>
            <a:r>
              <a:rPr lang="en-US" sz="2800" spc="-25" dirty="0">
                <a:uFill>
                  <a:solidFill>
                    <a:srgbClr val="000000"/>
                  </a:solidFill>
                </a:uFill>
                <a:latin typeface="+mn-lt"/>
                <a:cs typeface="Times New Roman"/>
              </a:rPr>
              <a:t>16</a:t>
            </a:r>
            <a:r>
              <a:rPr sz="2800" spc="-25" dirty="0">
                <a:uFill>
                  <a:solidFill>
                    <a:srgbClr val="000000"/>
                  </a:solidFill>
                </a:uFill>
                <a:latin typeface="+mn-lt"/>
                <a:cs typeface="Times New Roman"/>
              </a:rPr>
              <a:t>,</a:t>
            </a:r>
            <a:r>
              <a:rPr sz="2800" spc="-25" dirty="0">
                <a:latin typeface="+mn-lt"/>
                <a:cs typeface="Times New Roman"/>
              </a:rPr>
              <a:t> </a:t>
            </a:r>
            <a:r>
              <a:rPr sz="2800" spc="-10" dirty="0">
                <a:uFill>
                  <a:solidFill>
                    <a:srgbClr val="000000"/>
                  </a:solidFill>
                </a:uFill>
                <a:latin typeface="+mn-lt"/>
                <a:cs typeface="Times New Roman"/>
              </a:rPr>
              <a:t>202</a:t>
            </a:r>
            <a:r>
              <a:rPr lang="en-US" sz="2800" spc="-10" dirty="0">
                <a:uFill>
                  <a:solidFill>
                    <a:srgbClr val="000000"/>
                  </a:solidFill>
                </a:uFill>
                <a:latin typeface="+mn-lt"/>
                <a:cs typeface="Times New Roman"/>
              </a:rPr>
              <a:t>5</a:t>
            </a:r>
            <a:r>
              <a:rPr sz="2800" spc="-10" dirty="0">
                <a:latin typeface="+mn-lt"/>
                <a:cs typeface="Times New Roman"/>
              </a:rPr>
              <a:t>.</a:t>
            </a:r>
            <a:endParaRPr sz="2800" dirty="0">
              <a:latin typeface="+mn-lt"/>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9810" y="446395"/>
            <a:ext cx="5331461"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rPr>
              <a:t>Digging</a:t>
            </a:r>
            <a:r>
              <a:rPr sz="3600" spc="-40" dirty="0">
                <a:latin typeface="+mn-lt"/>
              </a:rPr>
              <a:t> </a:t>
            </a:r>
            <a:r>
              <a:rPr sz="3600" dirty="0">
                <a:latin typeface="+mn-lt"/>
              </a:rPr>
              <a:t>into</a:t>
            </a:r>
            <a:r>
              <a:rPr sz="3600" spc="-5" dirty="0">
                <a:latin typeface="+mn-lt"/>
              </a:rPr>
              <a:t> </a:t>
            </a:r>
            <a:r>
              <a:rPr sz="3600" dirty="0">
                <a:latin typeface="+mn-lt"/>
              </a:rPr>
              <a:t>the</a:t>
            </a:r>
            <a:r>
              <a:rPr sz="3600" spc="-5" dirty="0">
                <a:latin typeface="+mn-lt"/>
              </a:rPr>
              <a:t> </a:t>
            </a:r>
            <a:r>
              <a:rPr sz="3600" spc="-10" dirty="0">
                <a:latin typeface="+mn-lt"/>
              </a:rPr>
              <a:t>information</a:t>
            </a:r>
          </a:p>
        </p:txBody>
      </p:sp>
      <p:sp>
        <p:nvSpPr>
          <p:cNvPr id="8" name="object 8"/>
          <p:cNvSpPr txBox="1"/>
          <p:nvPr/>
        </p:nvSpPr>
        <p:spPr>
          <a:xfrm>
            <a:off x="685800" y="1524001"/>
            <a:ext cx="7772400" cy="818173"/>
          </a:xfrm>
          <a:prstGeom prst="rect">
            <a:avLst/>
          </a:prstGeom>
          <a:ln w="9143">
            <a:noFill/>
          </a:ln>
        </p:spPr>
        <p:txBody>
          <a:bodyPr vert="horz" wrap="square" lIns="0" tIns="40640" rIns="0" bIns="0" rtlCol="0">
            <a:spAutoFit/>
          </a:bodyPr>
          <a:lstStyle/>
          <a:p>
            <a:pPr marL="90805" marR="115570" algn="l">
              <a:spcBef>
                <a:spcPts val="320"/>
              </a:spcBef>
            </a:pPr>
            <a:r>
              <a:rPr dirty="0">
                <a:latin typeface="+mn-lt"/>
                <a:cs typeface="Times New Roman"/>
              </a:rPr>
              <a:t>Make sure that</a:t>
            </a:r>
            <a:r>
              <a:rPr spc="5" dirty="0">
                <a:latin typeface="+mn-lt"/>
                <a:cs typeface="Times New Roman"/>
              </a:rPr>
              <a:t> </a:t>
            </a:r>
            <a:r>
              <a:rPr spc="-25" dirty="0">
                <a:latin typeface="+mn-lt"/>
                <a:cs typeface="Times New Roman"/>
              </a:rPr>
              <a:t>the </a:t>
            </a:r>
            <a:r>
              <a:rPr dirty="0">
                <a:latin typeface="+mn-lt"/>
                <a:cs typeface="Times New Roman"/>
              </a:rPr>
              <a:t>school</a:t>
            </a:r>
            <a:r>
              <a:rPr spc="-15" dirty="0">
                <a:latin typeface="+mn-lt"/>
                <a:cs typeface="Times New Roman"/>
              </a:rPr>
              <a:t> </a:t>
            </a:r>
            <a:r>
              <a:rPr dirty="0">
                <a:latin typeface="+mn-lt"/>
                <a:cs typeface="Times New Roman"/>
              </a:rPr>
              <a:t>year</a:t>
            </a:r>
            <a:r>
              <a:rPr spc="35" dirty="0">
                <a:latin typeface="+mn-lt"/>
                <a:cs typeface="Times New Roman"/>
              </a:rPr>
              <a:t> </a:t>
            </a:r>
            <a:r>
              <a:rPr dirty="0">
                <a:latin typeface="+mn-lt"/>
                <a:cs typeface="Times New Roman"/>
              </a:rPr>
              <a:t>is</a:t>
            </a:r>
            <a:r>
              <a:rPr spc="-15" dirty="0">
                <a:latin typeface="+mn-lt"/>
                <a:cs typeface="Times New Roman"/>
              </a:rPr>
              <a:t> </a:t>
            </a:r>
            <a:r>
              <a:rPr dirty="0">
                <a:latin typeface="+mn-lt"/>
                <a:cs typeface="Times New Roman"/>
              </a:rPr>
              <a:t>set</a:t>
            </a:r>
            <a:r>
              <a:rPr spc="-10" dirty="0">
                <a:latin typeface="+mn-lt"/>
                <a:cs typeface="Times New Roman"/>
              </a:rPr>
              <a:t> </a:t>
            </a:r>
            <a:r>
              <a:rPr spc="-25" dirty="0">
                <a:latin typeface="+mn-lt"/>
                <a:cs typeface="Times New Roman"/>
              </a:rPr>
              <a:t>to </a:t>
            </a:r>
            <a:r>
              <a:rPr dirty="0">
                <a:latin typeface="+mn-lt"/>
                <a:cs typeface="Times New Roman"/>
              </a:rPr>
              <a:t>the</a:t>
            </a:r>
            <a:r>
              <a:rPr spc="-15" dirty="0">
                <a:latin typeface="+mn-lt"/>
                <a:cs typeface="Times New Roman"/>
              </a:rPr>
              <a:t> </a:t>
            </a:r>
            <a:r>
              <a:rPr dirty="0">
                <a:latin typeface="+mn-lt"/>
                <a:cs typeface="Times New Roman"/>
              </a:rPr>
              <a:t>school</a:t>
            </a:r>
            <a:r>
              <a:rPr spc="-15" dirty="0">
                <a:latin typeface="+mn-lt"/>
                <a:cs typeface="Times New Roman"/>
              </a:rPr>
              <a:t> </a:t>
            </a:r>
            <a:r>
              <a:rPr dirty="0">
                <a:latin typeface="+mn-lt"/>
                <a:cs typeface="Times New Roman"/>
              </a:rPr>
              <a:t>year</a:t>
            </a:r>
            <a:r>
              <a:rPr spc="35" dirty="0">
                <a:latin typeface="+mn-lt"/>
                <a:cs typeface="Times New Roman"/>
              </a:rPr>
              <a:t> </a:t>
            </a:r>
            <a:r>
              <a:rPr lang="en-US" spc="-25" dirty="0">
                <a:latin typeface="+mn-lt"/>
                <a:cs typeface="Times New Roman"/>
              </a:rPr>
              <a:t>in which the self-assessment was completed. Then select the </a:t>
            </a:r>
            <a:r>
              <a:rPr lang="en-US" dirty="0">
                <a:latin typeface="+mn-lt"/>
                <a:cs typeface="Times New Roman"/>
              </a:rPr>
              <a:t>Monitoring</a:t>
            </a:r>
            <a:r>
              <a:rPr lang="en-US" spc="-10" dirty="0">
                <a:latin typeface="+mn-lt"/>
                <a:cs typeface="Times New Roman"/>
              </a:rPr>
              <a:t> </a:t>
            </a:r>
            <a:r>
              <a:rPr lang="en-US" dirty="0">
                <a:latin typeface="+mn-lt"/>
                <a:cs typeface="Times New Roman"/>
              </a:rPr>
              <a:t>Module.</a:t>
            </a:r>
          </a:p>
          <a:p>
            <a:pPr marL="90805" marR="115570">
              <a:lnSpc>
                <a:spcPct val="100000"/>
              </a:lnSpc>
              <a:spcBef>
                <a:spcPts val="320"/>
              </a:spcBef>
            </a:pPr>
            <a:endParaRPr sz="1200" dirty="0">
              <a:latin typeface="+mn-lt"/>
              <a:cs typeface="Times New Roman"/>
            </a:endParaRPr>
          </a:p>
        </p:txBody>
      </p:sp>
      <p:pic>
        <p:nvPicPr>
          <p:cNvPr id="5" name="Picture 4" descr="The districts 2023-24 dashboard.">
            <a:extLst>
              <a:ext uri="{FF2B5EF4-FFF2-40B4-BE49-F238E27FC236}">
                <a16:creationId xmlns:a16="http://schemas.microsoft.com/office/drawing/2014/main" id="{C9142B92-BC73-399E-9802-B5DC80A79EE4}"/>
              </a:ext>
            </a:extLst>
          </p:cNvPr>
          <p:cNvPicPr>
            <a:picLocks noChangeAspect="1"/>
          </p:cNvPicPr>
          <p:nvPr/>
        </p:nvPicPr>
        <p:blipFill>
          <a:blip r:embed="rId3"/>
          <a:stretch>
            <a:fillRect/>
          </a:stretch>
        </p:blipFill>
        <p:spPr>
          <a:xfrm>
            <a:off x="457200" y="2133554"/>
            <a:ext cx="8372172" cy="4278051"/>
          </a:xfrm>
          <a:prstGeom prst="rect">
            <a:avLst/>
          </a:prstGeom>
        </p:spPr>
      </p:pic>
      <p:sp>
        <p:nvSpPr>
          <p:cNvPr id="3" name="Oval 2" descr="Oval around School year drop-down box."/>
          <p:cNvSpPr/>
          <p:nvPr/>
        </p:nvSpPr>
        <p:spPr>
          <a:xfrm>
            <a:off x="1676400" y="2362200"/>
            <a:ext cx="609600" cy="304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0" name="Oval 9" descr="Oval around the Monitoring Module button."/>
          <p:cNvSpPr/>
          <p:nvPr/>
        </p:nvSpPr>
        <p:spPr>
          <a:xfrm>
            <a:off x="3505200" y="5257800"/>
            <a:ext cx="1295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300604" y="457200"/>
            <a:ext cx="4542790"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rPr>
              <a:t>Compliance</a:t>
            </a:r>
            <a:r>
              <a:rPr sz="3600" spc="-40" dirty="0">
                <a:latin typeface="+mn-lt"/>
              </a:rPr>
              <a:t> </a:t>
            </a:r>
            <a:r>
              <a:rPr sz="3600" spc="-10" dirty="0">
                <a:latin typeface="+mn-lt"/>
              </a:rPr>
              <a:t>Consultants</a:t>
            </a:r>
          </a:p>
        </p:txBody>
      </p:sp>
      <p:pic>
        <p:nvPicPr>
          <p:cNvPr id="10" name="Picture 9" descr="RPDC Compliance Consultants with contact information."/>
          <p:cNvPicPr>
            <a:picLocks noChangeAspect="1"/>
          </p:cNvPicPr>
          <p:nvPr/>
        </p:nvPicPr>
        <p:blipFill rotWithShape="1">
          <a:blip r:embed="rId3"/>
          <a:srcRect r="2313"/>
          <a:stretch/>
        </p:blipFill>
        <p:spPr>
          <a:xfrm>
            <a:off x="47625" y="2286000"/>
            <a:ext cx="9020175" cy="32004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0"/>
            <a:ext cx="9144000" cy="6857999"/>
            <a:chOff x="0" y="0"/>
            <a:chExt cx="9144000" cy="6857999"/>
          </a:xfrm>
        </p:grpSpPr>
        <p:pic>
          <p:nvPicPr>
            <p:cNvPr id="3" name="object 3"/>
            <p:cNvPicPr/>
            <p:nvPr/>
          </p:nvPicPr>
          <p:blipFill>
            <a:blip r:embed="rId3" cstate="print"/>
            <a:stretch>
              <a:fillRect/>
            </a:stretch>
          </p:blipFill>
          <p:spPr>
            <a:xfrm>
              <a:off x="0" y="0"/>
              <a:ext cx="9143999" cy="6857999"/>
            </a:xfrm>
            <a:prstGeom prst="rect">
              <a:avLst/>
            </a:prstGeom>
          </p:spPr>
        </p:pic>
        <p:sp>
          <p:nvSpPr>
            <p:cNvPr id="4" name="object 4"/>
            <p:cNvSpPr/>
            <p:nvPr/>
          </p:nvSpPr>
          <p:spPr>
            <a:xfrm>
              <a:off x="0" y="1524000"/>
              <a:ext cx="9144000" cy="1143000"/>
            </a:xfrm>
            <a:custGeom>
              <a:avLst/>
              <a:gdLst/>
              <a:ahLst/>
              <a:cxnLst/>
              <a:rect l="l" t="t" r="r" b="b"/>
              <a:pathLst>
                <a:path w="9144000" h="1143000">
                  <a:moveTo>
                    <a:pt x="9144000" y="0"/>
                  </a:moveTo>
                  <a:lnTo>
                    <a:pt x="0" y="0"/>
                  </a:lnTo>
                  <a:lnTo>
                    <a:pt x="0" y="1143000"/>
                  </a:lnTo>
                  <a:lnTo>
                    <a:pt x="9144000" y="1143000"/>
                  </a:lnTo>
                  <a:lnTo>
                    <a:pt x="9144000" y="0"/>
                  </a:lnTo>
                  <a:close/>
                </a:path>
              </a:pathLst>
            </a:custGeom>
            <a:solidFill>
              <a:srgbClr val="FFFFFF"/>
            </a:solidFill>
          </p:spPr>
          <p:txBody>
            <a:bodyPr wrap="square" lIns="0" tIns="0" rIns="0" bIns="0" rtlCol="0"/>
            <a:lstStyle/>
            <a:p>
              <a:endParaRPr/>
            </a:p>
          </p:txBody>
        </p:sp>
        <p:sp>
          <p:nvSpPr>
            <p:cNvPr id="5" name="object 5"/>
            <p:cNvSpPr/>
            <p:nvPr/>
          </p:nvSpPr>
          <p:spPr>
            <a:xfrm>
              <a:off x="0" y="1600200"/>
              <a:ext cx="1295400" cy="777777"/>
            </a:xfrm>
            <a:custGeom>
              <a:avLst/>
              <a:gdLst/>
              <a:ahLst/>
              <a:cxnLst/>
              <a:rect l="l" t="t" r="r" b="b"/>
              <a:pathLst>
                <a:path w="1295400" h="990600">
                  <a:moveTo>
                    <a:pt x="1295400" y="0"/>
                  </a:moveTo>
                  <a:lnTo>
                    <a:pt x="0" y="0"/>
                  </a:lnTo>
                  <a:lnTo>
                    <a:pt x="0" y="990600"/>
                  </a:lnTo>
                  <a:lnTo>
                    <a:pt x="1295400" y="990600"/>
                  </a:lnTo>
                  <a:lnTo>
                    <a:pt x="1295400" y="0"/>
                  </a:lnTo>
                  <a:close/>
                </a:path>
              </a:pathLst>
            </a:custGeom>
            <a:solidFill>
              <a:srgbClr val="3C9733"/>
            </a:solidFill>
          </p:spPr>
          <p:txBody>
            <a:bodyPr wrap="square" lIns="0" tIns="0" rIns="0" bIns="0" rtlCol="0"/>
            <a:lstStyle/>
            <a:p>
              <a:endParaRPr/>
            </a:p>
          </p:txBody>
        </p:sp>
        <p:pic>
          <p:nvPicPr>
            <p:cNvPr id="6" name="object 6"/>
            <p:cNvPicPr/>
            <p:nvPr/>
          </p:nvPicPr>
          <p:blipFill>
            <a:blip r:embed="rId4" cstate="print"/>
            <a:stretch>
              <a:fillRect/>
            </a:stretch>
          </p:blipFill>
          <p:spPr>
            <a:xfrm>
              <a:off x="8382000" y="5562600"/>
              <a:ext cx="252983" cy="996695"/>
            </a:xfrm>
            <a:prstGeom prst="rect">
              <a:avLst/>
            </a:prstGeom>
          </p:spPr>
        </p:pic>
      </p:grpSp>
      <p:sp>
        <p:nvSpPr>
          <p:cNvPr id="8" name="object 8"/>
          <p:cNvSpPr txBox="1">
            <a:spLocks noGrp="1"/>
          </p:cNvSpPr>
          <p:nvPr>
            <p:ph type="title"/>
          </p:nvPr>
        </p:nvSpPr>
        <p:spPr>
          <a:xfrm>
            <a:off x="1371600" y="1600200"/>
            <a:ext cx="7772400" cy="777777"/>
          </a:xfrm>
          <a:prstGeom prst="rect">
            <a:avLst/>
          </a:prstGeom>
          <a:solidFill>
            <a:srgbClr val="00337E"/>
          </a:solidFill>
        </p:spPr>
        <p:txBody>
          <a:bodyPr vert="horz" wrap="square" lIns="0" tIns="160655" rIns="0" bIns="0" rtlCol="0">
            <a:spAutoFit/>
          </a:bodyPr>
          <a:lstStyle/>
          <a:p>
            <a:pPr marL="91440">
              <a:lnSpc>
                <a:spcPct val="100000"/>
              </a:lnSpc>
              <a:spcBef>
                <a:spcPts val="1265"/>
              </a:spcBef>
            </a:pPr>
            <a:r>
              <a:rPr sz="4000" spc="-10" dirty="0">
                <a:solidFill>
                  <a:srgbClr val="FFFFFF"/>
                </a:solidFill>
                <a:latin typeface="+mn-lt"/>
                <a:cs typeface="Tw Cen MT"/>
              </a:rPr>
              <a:t>Resources</a:t>
            </a:r>
            <a:endParaRPr sz="4000" dirty="0">
              <a:latin typeface="+mn-lt"/>
              <a:cs typeface="Tw Cen MT"/>
            </a:endParaRPr>
          </a:p>
        </p:txBody>
      </p:sp>
      <p:sp>
        <p:nvSpPr>
          <p:cNvPr id="7" name="object 7"/>
          <p:cNvSpPr txBox="1"/>
          <p:nvPr/>
        </p:nvSpPr>
        <p:spPr>
          <a:xfrm>
            <a:off x="459740" y="2747264"/>
            <a:ext cx="5829300" cy="2298065"/>
          </a:xfrm>
          <a:prstGeom prst="rect">
            <a:avLst/>
          </a:prstGeom>
        </p:spPr>
        <p:txBody>
          <a:bodyPr vert="horz" wrap="square" lIns="0" tIns="100965" rIns="0" bIns="0" rtlCol="0">
            <a:spAutoFit/>
          </a:bodyPr>
          <a:lstStyle/>
          <a:p>
            <a:pPr marL="12700">
              <a:lnSpc>
                <a:spcPct val="100000"/>
              </a:lnSpc>
              <a:spcBef>
                <a:spcPts val="795"/>
              </a:spcBef>
            </a:pPr>
            <a:r>
              <a:rPr sz="2400" dirty="0">
                <a:solidFill>
                  <a:srgbClr val="00829B"/>
                </a:solidFill>
                <a:latin typeface="+mn-lt"/>
                <a:cs typeface="Tw Cen MT"/>
              </a:rPr>
              <a:t>Office</a:t>
            </a:r>
            <a:r>
              <a:rPr sz="2400" spc="-10" dirty="0">
                <a:solidFill>
                  <a:srgbClr val="00829B"/>
                </a:solidFill>
                <a:latin typeface="+mn-lt"/>
                <a:cs typeface="Tw Cen MT"/>
              </a:rPr>
              <a:t> </a:t>
            </a:r>
            <a:r>
              <a:rPr sz="2400" dirty="0">
                <a:solidFill>
                  <a:srgbClr val="00829B"/>
                </a:solidFill>
                <a:latin typeface="+mn-lt"/>
                <a:cs typeface="Tw Cen MT"/>
              </a:rPr>
              <a:t>of</a:t>
            </a:r>
            <a:r>
              <a:rPr sz="2400" spc="50" dirty="0">
                <a:solidFill>
                  <a:srgbClr val="00829B"/>
                </a:solidFill>
                <a:latin typeface="+mn-lt"/>
                <a:cs typeface="Tw Cen MT"/>
              </a:rPr>
              <a:t> </a:t>
            </a:r>
            <a:r>
              <a:rPr sz="2400" dirty="0">
                <a:solidFill>
                  <a:srgbClr val="00829B"/>
                </a:solidFill>
                <a:latin typeface="+mn-lt"/>
                <a:cs typeface="Tw Cen MT"/>
              </a:rPr>
              <a:t>Special</a:t>
            </a:r>
            <a:r>
              <a:rPr sz="2400" spc="10" dirty="0">
                <a:solidFill>
                  <a:srgbClr val="00829B"/>
                </a:solidFill>
                <a:latin typeface="+mn-lt"/>
                <a:cs typeface="Tw Cen MT"/>
              </a:rPr>
              <a:t> </a:t>
            </a:r>
            <a:r>
              <a:rPr sz="2400" spc="-10" dirty="0">
                <a:solidFill>
                  <a:srgbClr val="00829B"/>
                </a:solidFill>
                <a:latin typeface="+mn-lt"/>
                <a:cs typeface="Tw Cen MT"/>
              </a:rPr>
              <a:t>Education</a:t>
            </a:r>
            <a:endParaRPr sz="2400" dirty="0">
              <a:latin typeface="+mn-lt"/>
              <a:cs typeface="Tw Cen MT"/>
            </a:endParaRPr>
          </a:p>
          <a:p>
            <a:pPr marL="12700">
              <a:lnSpc>
                <a:spcPct val="100000"/>
              </a:lnSpc>
              <a:spcBef>
                <a:spcPts val="695"/>
              </a:spcBef>
            </a:pPr>
            <a:r>
              <a:rPr sz="2400" dirty="0">
                <a:solidFill>
                  <a:srgbClr val="00829B"/>
                </a:solidFill>
                <a:latin typeface="+mn-lt"/>
                <a:cs typeface="Tw Cen MT"/>
              </a:rPr>
              <a:t>Special</a:t>
            </a:r>
            <a:r>
              <a:rPr sz="2400" spc="-30" dirty="0">
                <a:solidFill>
                  <a:srgbClr val="00829B"/>
                </a:solidFill>
                <a:latin typeface="+mn-lt"/>
                <a:cs typeface="Tw Cen MT"/>
              </a:rPr>
              <a:t> </a:t>
            </a:r>
            <a:r>
              <a:rPr sz="2400" dirty="0">
                <a:solidFill>
                  <a:srgbClr val="00829B"/>
                </a:solidFill>
                <a:latin typeface="+mn-lt"/>
                <a:cs typeface="Tw Cen MT"/>
              </a:rPr>
              <a:t>Education</a:t>
            </a:r>
            <a:r>
              <a:rPr sz="2400" spc="-45" dirty="0">
                <a:solidFill>
                  <a:srgbClr val="00829B"/>
                </a:solidFill>
                <a:latin typeface="+mn-lt"/>
                <a:cs typeface="Tw Cen MT"/>
              </a:rPr>
              <a:t> </a:t>
            </a:r>
            <a:r>
              <a:rPr sz="2400" dirty="0">
                <a:solidFill>
                  <a:srgbClr val="00829B"/>
                </a:solidFill>
                <a:latin typeface="+mn-lt"/>
                <a:cs typeface="Tw Cen MT"/>
              </a:rPr>
              <a:t>Compliance</a:t>
            </a:r>
            <a:r>
              <a:rPr sz="2400" spc="-40" dirty="0">
                <a:solidFill>
                  <a:srgbClr val="00829B"/>
                </a:solidFill>
                <a:latin typeface="+mn-lt"/>
                <a:cs typeface="Tw Cen MT"/>
              </a:rPr>
              <a:t> </a:t>
            </a:r>
            <a:r>
              <a:rPr sz="2400" dirty="0">
                <a:solidFill>
                  <a:srgbClr val="00829B"/>
                </a:solidFill>
                <a:latin typeface="+mn-lt"/>
                <a:cs typeface="Tw Cen MT"/>
              </a:rPr>
              <a:t>(Part</a:t>
            </a:r>
            <a:r>
              <a:rPr sz="2400" spc="-30" dirty="0">
                <a:solidFill>
                  <a:srgbClr val="00829B"/>
                </a:solidFill>
                <a:latin typeface="+mn-lt"/>
                <a:cs typeface="Tw Cen MT"/>
              </a:rPr>
              <a:t> </a:t>
            </a:r>
            <a:r>
              <a:rPr sz="2400" spc="-25" dirty="0">
                <a:solidFill>
                  <a:srgbClr val="00829B"/>
                </a:solidFill>
                <a:latin typeface="+mn-lt"/>
                <a:cs typeface="Tw Cen MT"/>
              </a:rPr>
              <a:t>B)</a:t>
            </a:r>
            <a:endParaRPr sz="2400" dirty="0">
              <a:latin typeface="+mn-lt"/>
              <a:cs typeface="Tw Cen MT"/>
            </a:endParaRPr>
          </a:p>
          <a:p>
            <a:pPr marL="12700" marR="5080">
              <a:lnSpc>
                <a:spcPts val="3590"/>
              </a:lnSpc>
              <a:spcBef>
                <a:spcPts val="225"/>
              </a:spcBef>
              <a:tabLst>
                <a:tab pos="970915" algn="l"/>
                <a:tab pos="4204970" algn="l"/>
              </a:tabLst>
            </a:pPr>
            <a:r>
              <a:rPr sz="2400" spc="-85" dirty="0">
                <a:solidFill>
                  <a:srgbClr val="00829B"/>
                </a:solidFill>
                <a:latin typeface="+mn-lt"/>
                <a:cs typeface="Tw Cen MT"/>
              </a:rPr>
              <a:t>P.O.</a:t>
            </a:r>
            <a:r>
              <a:rPr sz="2400" spc="-65" dirty="0">
                <a:solidFill>
                  <a:srgbClr val="00829B"/>
                </a:solidFill>
                <a:latin typeface="+mn-lt"/>
                <a:cs typeface="Tw Cen MT"/>
              </a:rPr>
              <a:t> </a:t>
            </a:r>
            <a:r>
              <a:rPr sz="2400" dirty="0">
                <a:solidFill>
                  <a:srgbClr val="00829B"/>
                </a:solidFill>
                <a:latin typeface="+mn-lt"/>
                <a:cs typeface="Tw Cen MT"/>
              </a:rPr>
              <a:t>Box</a:t>
            </a:r>
            <a:r>
              <a:rPr sz="2400" spc="-65" dirty="0">
                <a:solidFill>
                  <a:srgbClr val="00829B"/>
                </a:solidFill>
                <a:latin typeface="+mn-lt"/>
                <a:cs typeface="Tw Cen MT"/>
              </a:rPr>
              <a:t> </a:t>
            </a:r>
            <a:r>
              <a:rPr sz="2400" dirty="0">
                <a:solidFill>
                  <a:srgbClr val="00829B"/>
                </a:solidFill>
                <a:latin typeface="+mn-lt"/>
                <a:cs typeface="Tw Cen MT"/>
              </a:rPr>
              <a:t>480,</a:t>
            </a:r>
            <a:r>
              <a:rPr sz="2400" spc="-45" dirty="0">
                <a:solidFill>
                  <a:srgbClr val="00829B"/>
                </a:solidFill>
                <a:latin typeface="+mn-lt"/>
                <a:cs typeface="Tw Cen MT"/>
              </a:rPr>
              <a:t> </a:t>
            </a:r>
            <a:r>
              <a:rPr sz="2400" dirty="0">
                <a:solidFill>
                  <a:srgbClr val="00829B"/>
                </a:solidFill>
                <a:latin typeface="+mn-lt"/>
                <a:cs typeface="Tw Cen MT"/>
              </a:rPr>
              <a:t>Jefferson</a:t>
            </a:r>
            <a:r>
              <a:rPr sz="2400" spc="-70" dirty="0">
                <a:solidFill>
                  <a:srgbClr val="00829B"/>
                </a:solidFill>
                <a:latin typeface="+mn-lt"/>
                <a:cs typeface="Tw Cen MT"/>
              </a:rPr>
              <a:t> </a:t>
            </a:r>
            <a:r>
              <a:rPr sz="2400" spc="-10" dirty="0">
                <a:solidFill>
                  <a:srgbClr val="00829B"/>
                </a:solidFill>
                <a:latin typeface="+mn-lt"/>
                <a:cs typeface="Tw Cen MT"/>
              </a:rPr>
              <a:t>City,</a:t>
            </a:r>
            <a:r>
              <a:rPr sz="2400" spc="-60" dirty="0">
                <a:solidFill>
                  <a:srgbClr val="00829B"/>
                </a:solidFill>
                <a:latin typeface="+mn-lt"/>
                <a:cs typeface="Tw Cen MT"/>
              </a:rPr>
              <a:t> </a:t>
            </a:r>
            <a:r>
              <a:rPr sz="2400" spc="-25" dirty="0">
                <a:solidFill>
                  <a:srgbClr val="00829B"/>
                </a:solidFill>
                <a:latin typeface="+mn-lt"/>
                <a:cs typeface="Tw Cen MT"/>
              </a:rPr>
              <a:t>MO</a:t>
            </a:r>
            <a:r>
              <a:rPr lang="en-US" sz="2400" spc="-25" dirty="0">
                <a:solidFill>
                  <a:srgbClr val="00829B"/>
                </a:solidFill>
                <a:latin typeface="+mn-lt"/>
                <a:cs typeface="Tw Cen MT"/>
              </a:rPr>
              <a:t> </a:t>
            </a:r>
            <a:r>
              <a:rPr sz="2400" spc="-10" dirty="0">
                <a:solidFill>
                  <a:srgbClr val="00829B"/>
                </a:solidFill>
                <a:latin typeface="+mn-lt"/>
                <a:cs typeface="Tw Cen MT"/>
              </a:rPr>
              <a:t>65102-</a:t>
            </a:r>
            <a:r>
              <a:rPr sz="2400" spc="-20" dirty="0">
                <a:solidFill>
                  <a:srgbClr val="00829B"/>
                </a:solidFill>
                <a:latin typeface="+mn-lt"/>
                <a:cs typeface="Tw Cen MT"/>
              </a:rPr>
              <a:t>0480 </a:t>
            </a:r>
            <a:r>
              <a:rPr sz="2400" spc="-10" dirty="0">
                <a:solidFill>
                  <a:srgbClr val="00829B"/>
                </a:solidFill>
                <a:latin typeface="+mn-lt"/>
                <a:cs typeface="Tw Cen MT"/>
              </a:rPr>
              <a:t>Phone:</a:t>
            </a:r>
            <a:r>
              <a:rPr sz="2400" dirty="0">
                <a:solidFill>
                  <a:srgbClr val="00829B"/>
                </a:solidFill>
                <a:latin typeface="+mn-lt"/>
                <a:cs typeface="Tw Cen MT"/>
              </a:rPr>
              <a:t>	</a:t>
            </a:r>
            <a:r>
              <a:rPr sz="2400" spc="-10" dirty="0">
                <a:solidFill>
                  <a:srgbClr val="00829B"/>
                </a:solidFill>
                <a:latin typeface="+mn-lt"/>
                <a:cs typeface="Tw Cen MT"/>
              </a:rPr>
              <a:t>573-751-</a:t>
            </a:r>
            <a:r>
              <a:rPr sz="2400" spc="-20" dirty="0">
                <a:solidFill>
                  <a:srgbClr val="00829B"/>
                </a:solidFill>
                <a:latin typeface="+mn-lt"/>
                <a:cs typeface="Tw Cen MT"/>
              </a:rPr>
              <a:t>0699</a:t>
            </a:r>
            <a:endParaRPr sz="2400" dirty="0">
              <a:latin typeface="+mn-lt"/>
              <a:cs typeface="Tw Cen MT"/>
            </a:endParaRPr>
          </a:p>
          <a:p>
            <a:pPr marL="12700">
              <a:lnSpc>
                <a:spcPct val="100000"/>
              </a:lnSpc>
              <a:spcBef>
                <a:spcPts val="455"/>
              </a:spcBef>
              <a:tabLst>
                <a:tab pos="885825" algn="l"/>
              </a:tabLst>
            </a:pPr>
            <a:r>
              <a:rPr sz="2400" spc="-10" dirty="0">
                <a:solidFill>
                  <a:srgbClr val="00829B"/>
                </a:solidFill>
                <a:latin typeface="+mn-lt"/>
                <a:cs typeface="Tw Cen MT"/>
              </a:rPr>
              <a:t>Email:</a:t>
            </a:r>
            <a:r>
              <a:rPr sz="2400" dirty="0">
                <a:solidFill>
                  <a:srgbClr val="00829B"/>
                </a:solidFill>
                <a:latin typeface="+mn-lt"/>
                <a:cs typeface="Tw Cen MT"/>
              </a:rPr>
              <a:t>	</a:t>
            </a:r>
            <a:r>
              <a:rPr sz="2400" u="sng" spc="-10" dirty="0">
                <a:solidFill>
                  <a:srgbClr val="4B280F"/>
                </a:solidFill>
                <a:uFill>
                  <a:solidFill>
                    <a:srgbClr val="4B280F"/>
                  </a:solidFill>
                </a:uFill>
                <a:latin typeface="+mn-lt"/>
                <a:cs typeface="Tw Cen MT"/>
                <a:hlinkClick r:id="rId5"/>
              </a:rPr>
              <a:t>secompliance@dese.mo.gov</a:t>
            </a:r>
            <a:endParaRPr sz="2400" dirty="0">
              <a:latin typeface="+mn-lt"/>
              <a:cs typeface="Tw Cen MT"/>
            </a:endParaRPr>
          </a:p>
        </p:txBody>
      </p:sp>
      <p:grpSp>
        <p:nvGrpSpPr>
          <p:cNvPr id="9" name="object 9">
            <a:extLst>
              <a:ext uri="{C183D7F6-B498-43B3-948B-1728B52AA6E4}">
                <adec:decorative xmlns:adec="http://schemas.microsoft.com/office/drawing/2017/decorative" val="1"/>
              </a:ext>
            </a:extLst>
          </p:cNvPr>
          <p:cNvGrpSpPr/>
          <p:nvPr/>
        </p:nvGrpSpPr>
        <p:grpSpPr>
          <a:xfrm>
            <a:off x="4724400" y="5181600"/>
            <a:ext cx="4039870" cy="1383030"/>
            <a:chOff x="4724400" y="5181600"/>
            <a:chExt cx="4039870" cy="1383030"/>
          </a:xfrm>
        </p:grpSpPr>
        <p:pic>
          <p:nvPicPr>
            <p:cNvPr id="10" name="object 10"/>
            <p:cNvPicPr/>
            <p:nvPr/>
          </p:nvPicPr>
          <p:blipFill>
            <a:blip r:embed="rId6" cstate="print"/>
            <a:stretch>
              <a:fillRect/>
            </a:stretch>
          </p:blipFill>
          <p:spPr>
            <a:xfrm>
              <a:off x="4724400" y="5181600"/>
              <a:ext cx="3572255" cy="1378520"/>
            </a:xfrm>
            <a:prstGeom prst="rect">
              <a:avLst/>
            </a:prstGeom>
          </p:spPr>
        </p:pic>
        <p:sp>
          <p:nvSpPr>
            <p:cNvPr id="11" name="object 11"/>
            <p:cNvSpPr/>
            <p:nvPr/>
          </p:nvSpPr>
          <p:spPr>
            <a:xfrm>
              <a:off x="8297417" y="5563361"/>
              <a:ext cx="466725" cy="1001394"/>
            </a:xfrm>
            <a:custGeom>
              <a:avLst/>
              <a:gdLst/>
              <a:ahLst/>
              <a:cxnLst/>
              <a:rect l="l" t="t" r="r" b="b"/>
              <a:pathLst>
                <a:path w="466725" h="1001395">
                  <a:moveTo>
                    <a:pt x="466344" y="0"/>
                  </a:moveTo>
                  <a:lnTo>
                    <a:pt x="0" y="0"/>
                  </a:lnTo>
                  <a:lnTo>
                    <a:pt x="0" y="1001268"/>
                  </a:lnTo>
                  <a:lnTo>
                    <a:pt x="466344" y="1001268"/>
                  </a:lnTo>
                  <a:lnTo>
                    <a:pt x="466344" y="0"/>
                  </a:lnTo>
                  <a:close/>
                </a:path>
              </a:pathLst>
            </a:custGeom>
            <a:solidFill>
              <a:srgbClr val="FFFFFF"/>
            </a:solidFill>
          </p:spPr>
          <p:txBody>
            <a:bodyPr wrap="square" lIns="0" tIns="0" rIns="0" bIns="0" rtlCol="0"/>
            <a:lstStyle/>
            <a:p>
              <a:endParaRPr>
                <a:latin typeface="+mn-lt"/>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F996F-627D-8E69-B92E-1F4003F70F1C}"/>
              </a:ext>
            </a:extLst>
          </p:cNvPr>
          <p:cNvSpPr>
            <a:spLocks noGrp="1"/>
          </p:cNvSpPr>
          <p:nvPr>
            <p:ph type="title" idx="4294967295"/>
          </p:nvPr>
        </p:nvSpPr>
        <p:spPr>
          <a:xfrm>
            <a:off x="0" y="-677108"/>
            <a:ext cx="5867400" cy="677108"/>
          </a:xfrm>
        </p:spPr>
        <p:txBody>
          <a:bodyPr wrap="square" lIns="0" tIns="0" rIns="0" bIns="0" anchor="b">
            <a:spAutoFit/>
          </a:bodyPr>
          <a:lstStyle/>
          <a:p>
            <a:r>
              <a:rPr lang="en-US" dirty="0"/>
              <a:t>Last Page of Presentation</a:t>
            </a:r>
          </a:p>
        </p:txBody>
      </p:sp>
      <p:sp>
        <p:nvSpPr>
          <p:cNvPr id="2" name="object 2"/>
          <p:cNvSpPr txBox="1"/>
          <p:nvPr/>
        </p:nvSpPr>
        <p:spPr>
          <a:xfrm>
            <a:off x="611783" y="4935664"/>
            <a:ext cx="7539355" cy="1521460"/>
          </a:xfrm>
          <a:prstGeom prst="rect">
            <a:avLst/>
          </a:prstGeom>
        </p:spPr>
        <p:txBody>
          <a:bodyPr vert="horz" wrap="square" lIns="0" tIns="12700" rIns="0" bIns="0" rtlCol="0">
            <a:spAutoFit/>
          </a:bodyPr>
          <a:lstStyle/>
          <a:p>
            <a:pPr marL="12700" marR="5080" algn="just">
              <a:lnSpc>
                <a:spcPct val="100099"/>
              </a:lnSpc>
              <a:spcBef>
                <a:spcPts val="100"/>
              </a:spcBef>
            </a:pPr>
            <a:r>
              <a:rPr sz="1400" dirty="0">
                <a:latin typeface="+mn-lt"/>
                <a:cs typeface="Tw Cen MT"/>
              </a:rPr>
              <a:t>The</a:t>
            </a:r>
            <a:r>
              <a:rPr sz="1400" spc="-5" dirty="0">
                <a:latin typeface="+mn-lt"/>
                <a:cs typeface="Tw Cen MT"/>
              </a:rPr>
              <a:t> </a:t>
            </a:r>
            <a:r>
              <a:rPr sz="1400" dirty="0">
                <a:latin typeface="+mn-lt"/>
                <a:cs typeface="Tw Cen MT"/>
              </a:rPr>
              <a:t>Department</a:t>
            </a:r>
            <a:r>
              <a:rPr sz="1400" spc="10" dirty="0">
                <a:latin typeface="+mn-lt"/>
                <a:cs typeface="Tw Cen MT"/>
              </a:rPr>
              <a:t> </a:t>
            </a:r>
            <a:r>
              <a:rPr sz="1400" dirty="0">
                <a:latin typeface="+mn-lt"/>
                <a:cs typeface="Tw Cen MT"/>
              </a:rPr>
              <a:t>of</a:t>
            </a:r>
            <a:r>
              <a:rPr sz="1400" spc="50" dirty="0">
                <a:latin typeface="+mn-lt"/>
                <a:cs typeface="Tw Cen MT"/>
              </a:rPr>
              <a:t> </a:t>
            </a:r>
            <a:r>
              <a:rPr sz="1400" dirty="0">
                <a:latin typeface="+mn-lt"/>
                <a:cs typeface="Tw Cen MT"/>
              </a:rPr>
              <a:t>Elementary</a:t>
            </a:r>
            <a:r>
              <a:rPr sz="1400" spc="10" dirty="0">
                <a:latin typeface="+mn-lt"/>
                <a:cs typeface="Tw Cen MT"/>
              </a:rPr>
              <a:t> </a:t>
            </a:r>
            <a:r>
              <a:rPr sz="1400" dirty="0">
                <a:latin typeface="+mn-lt"/>
                <a:cs typeface="Tw Cen MT"/>
              </a:rPr>
              <a:t>and</a:t>
            </a:r>
            <a:r>
              <a:rPr sz="1400" spc="5" dirty="0">
                <a:latin typeface="+mn-lt"/>
                <a:cs typeface="Tw Cen MT"/>
              </a:rPr>
              <a:t> </a:t>
            </a:r>
            <a:r>
              <a:rPr sz="1400" dirty="0">
                <a:latin typeface="+mn-lt"/>
                <a:cs typeface="Tw Cen MT"/>
              </a:rPr>
              <a:t>Secondary</a:t>
            </a:r>
            <a:r>
              <a:rPr sz="1400" spc="25" dirty="0">
                <a:latin typeface="+mn-lt"/>
                <a:cs typeface="Tw Cen MT"/>
              </a:rPr>
              <a:t> </a:t>
            </a:r>
            <a:r>
              <a:rPr sz="1400" dirty="0">
                <a:latin typeface="+mn-lt"/>
                <a:cs typeface="Tw Cen MT"/>
              </a:rPr>
              <a:t>Education does not</a:t>
            </a:r>
            <a:r>
              <a:rPr sz="1400" spc="5" dirty="0">
                <a:latin typeface="+mn-lt"/>
                <a:cs typeface="Tw Cen MT"/>
              </a:rPr>
              <a:t> </a:t>
            </a:r>
            <a:r>
              <a:rPr sz="1400" dirty="0">
                <a:latin typeface="+mn-lt"/>
                <a:cs typeface="Tw Cen MT"/>
              </a:rPr>
              <a:t>discriminate</a:t>
            </a:r>
            <a:r>
              <a:rPr sz="1400" spc="20" dirty="0">
                <a:latin typeface="+mn-lt"/>
                <a:cs typeface="Tw Cen MT"/>
              </a:rPr>
              <a:t> </a:t>
            </a:r>
            <a:r>
              <a:rPr sz="1400" dirty="0">
                <a:latin typeface="+mn-lt"/>
                <a:cs typeface="Tw Cen MT"/>
              </a:rPr>
              <a:t>on</a:t>
            </a:r>
            <a:r>
              <a:rPr sz="1400" spc="-5" dirty="0">
                <a:latin typeface="+mn-lt"/>
                <a:cs typeface="Tw Cen MT"/>
              </a:rPr>
              <a:t> </a:t>
            </a:r>
            <a:r>
              <a:rPr sz="1400" dirty="0">
                <a:latin typeface="+mn-lt"/>
                <a:cs typeface="Tw Cen MT"/>
              </a:rPr>
              <a:t>the</a:t>
            </a:r>
            <a:r>
              <a:rPr sz="1400" spc="20" dirty="0">
                <a:latin typeface="+mn-lt"/>
                <a:cs typeface="Tw Cen MT"/>
              </a:rPr>
              <a:t> </a:t>
            </a:r>
            <a:r>
              <a:rPr sz="1400" dirty="0">
                <a:latin typeface="+mn-lt"/>
                <a:cs typeface="Tw Cen MT"/>
              </a:rPr>
              <a:t>basis</a:t>
            </a:r>
            <a:r>
              <a:rPr sz="1400" spc="15" dirty="0">
                <a:latin typeface="+mn-lt"/>
                <a:cs typeface="Tw Cen MT"/>
              </a:rPr>
              <a:t> </a:t>
            </a:r>
            <a:r>
              <a:rPr sz="1400" dirty="0">
                <a:latin typeface="+mn-lt"/>
                <a:cs typeface="Tw Cen MT"/>
              </a:rPr>
              <a:t>of</a:t>
            </a:r>
            <a:r>
              <a:rPr sz="1400" spc="35" dirty="0">
                <a:latin typeface="+mn-lt"/>
                <a:cs typeface="Tw Cen MT"/>
              </a:rPr>
              <a:t> </a:t>
            </a:r>
            <a:r>
              <a:rPr sz="1400" dirty="0">
                <a:latin typeface="+mn-lt"/>
                <a:cs typeface="Tw Cen MT"/>
              </a:rPr>
              <a:t>race,</a:t>
            </a:r>
            <a:r>
              <a:rPr sz="1400" spc="20" dirty="0">
                <a:latin typeface="+mn-lt"/>
                <a:cs typeface="Tw Cen MT"/>
              </a:rPr>
              <a:t> </a:t>
            </a:r>
            <a:r>
              <a:rPr sz="1400" spc="-10" dirty="0">
                <a:latin typeface="+mn-lt"/>
                <a:cs typeface="Tw Cen MT"/>
              </a:rPr>
              <a:t>color, </a:t>
            </a:r>
            <a:r>
              <a:rPr sz="1400" dirty="0">
                <a:latin typeface="+mn-lt"/>
                <a:cs typeface="Tw Cen MT"/>
              </a:rPr>
              <a:t>religion,</a:t>
            </a:r>
            <a:r>
              <a:rPr sz="1400" spc="245" dirty="0">
                <a:latin typeface="+mn-lt"/>
                <a:cs typeface="Tw Cen MT"/>
              </a:rPr>
              <a:t> </a:t>
            </a:r>
            <a:r>
              <a:rPr sz="1400" dirty="0">
                <a:latin typeface="+mn-lt"/>
                <a:cs typeface="Tw Cen MT"/>
              </a:rPr>
              <a:t>gender,</a:t>
            </a:r>
            <a:r>
              <a:rPr sz="1400" spc="245" dirty="0">
                <a:latin typeface="+mn-lt"/>
                <a:cs typeface="Tw Cen MT"/>
              </a:rPr>
              <a:t> </a:t>
            </a:r>
            <a:r>
              <a:rPr sz="1400" dirty="0">
                <a:latin typeface="+mn-lt"/>
                <a:cs typeface="Tw Cen MT"/>
              </a:rPr>
              <a:t>national</a:t>
            </a:r>
            <a:r>
              <a:rPr sz="1400" spc="250" dirty="0">
                <a:latin typeface="+mn-lt"/>
                <a:cs typeface="Tw Cen MT"/>
              </a:rPr>
              <a:t> </a:t>
            </a:r>
            <a:r>
              <a:rPr sz="1400" dirty="0">
                <a:latin typeface="+mn-lt"/>
                <a:cs typeface="Tw Cen MT"/>
              </a:rPr>
              <a:t>origin,</a:t>
            </a:r>
            <a:r>
              <a:rPr sz="1400" spc="245" dirty="0">
                <a:latin typeface="+mn-lt"/>
                <a:cs typeface="Tw Cen MT"/>
              </a:rPr>
              <a:t> </a:t>
            </a:r>
            <a:r>
              <a:rPr sz="1400" dirty="0">
                <a:latin typeface="+mn-lt"/>
                <a:cs typeface="Tw Cen MT"/>
              </a:rPr>
              <a:t>age,</a:t>
            </a:r>
            <a:r>
              <a:rPr sz="1400" spc="245" dirty="0">
                <a:latin typeface="+mn-lt"/>
                <a:cs typeface="Tw Cen MT"/>
              </a:rPr>
              <a:t> </a:t>
            </a:r>
            <a:r>
              <a:rPr sz="1400" dirty="0">
                <a:latin typeface="+mn-lt"/>
                <a:cs typeface="Tw Cen MT"/>
              </a:rPr>
              <a:t>or</a:t>
            </a:r>
            <a:r>
              <a:rPr sz="1400" spc="245" dirty="0">
                <a:latin typeface="+mn-lt"/>
                <a:cs typeface="Tw Cen MT"/>
              </a:rPr>
              <a:t> </a:t>
            </a:r>
            <a:r>
              <a:rPr sz="1400" dirty="0">
                <a:latin typeface="+mn-lt"/>
                <a:cs typeface="Tw Cen MT"/>
              </a:rPr>
              <a:t>disability</a:t>
            </a:r>
            <a:r>
              <a:rPr sz="1400" spc="245" dirty="0">
                <a:latin typeface="+mn-lt"/>
                <a:cs typeface="Tw Cen MT"/>
              </a:rPr>
              <a:t> </a:t>
            </a:r>
            <a:r>
              <a:rPr sz="1400" dirty="0">
                <a:latin typeface="+mn-lt"/>
                <a:cs typeface="Tw Cen MT"/>
              </a:rPr>
              <a:t>in</a:t>
            </a:r>
            <a:r>
              <a:rPr sz="1400" spc="235" dirty="0">
                <a:latin typeface="+mn-lt"/>
                <a:cs typeface="Tw Cen MT"/>
              </a:rPr>
              <a:t> </a:t>
            </a:r>
            <a:r>
              <a:rPr sz="1400" dirty="0">
                <a:latin typeface="+mn-lt"/>
                <a:cs typeface="Tw Cen MT"/>
              </a:rPr>
              <a:t>its</a:t>
            </a:r>
            <a:r>
              <a:rPr sz="1400" spc="245" dirty="0">
                <a:latin typeface="+mn-lt"/>
                <a:cs typeface="Tw Cen MT"/>
              </a:rPr>
              <a:t> </a:t>
            </a:r>
            <a:r>
              <a:rPr sz="1400" dirty="0">
                <a:latin typeface="+mn-lt"/>
                <a:cs typeface="Tw Cen MT"/>
              </a:rPr>
              <a:t>programs</a:t>
            </a:r>
            <a:r>
              <a:rPr sz="1400" spc="240" dirty="0">
                <a:latin typeface="+mn-lt"/>
                <a:cs typeface="Tw Cen MT"/>
              </a:rPr>
              <a:t> </a:t>
            </a:r>
            <a:r>
              <a:rPr sz="1400" dirty="0">
                <a:latin typeface="+mn-lt"/>
                <a:cs typeface="Tw Cen MT"/>
              </a:rPr>
              <a:t>and</a:t>
            </a:r>
            <a:r>
              <a:rPr sz="1400" spc="245" dirty="0">
                <a:latin typeface="+mn-lt"/>
                <a:cs typeface="Tw Cen MT"/>
              </a:rPr>
              <a:t> </a:t>
            </a:r>
            <a:r>
              <a:rPr sz="1400" dirty="0">
                <a:latin typeface="+mn-lt"/>
                <a:cs typeface="Tw Cen MT"/>
              </a:rPr>
              <a:t>activities.</a:t>
            </a:r>
            <a:r>
              <a:rPr sz="1400" spc="250" dirty="0">
                <a:latin typeface="+mn-lt"/>
                <a:cs typeface="Tw Cen MT"/>
              </a:rPr>
              <a:t> </a:t>
            </a:r>
            <a:r>
              <a:rPr sz="1400" dirty="0">
                <a:latin typeface="+mn-lt"/>
                <a:cs typeface="Tw Cen MT"/>
              </a:rPr>
              <a:t>Inquiries</a:t>
            </a:r>
            <a:r>
              <a:rPr sz="1400" spc="240" dirty="0">
                <a:latin typeface="+mn-lt"/>
                <a:cs typeface="Tw Cen MT"/>
              </a:rPr>
              <a:t> </a:t>
            </a:r>
            <a:r>
              <a:rPr sz="1400" dirty="0">
                <a:latin typeface="+mn-lt"/>
                <a:cs typeface="Tw Cen MT"/>
              </a:rPr>
              <a:t>related</a:t>
            </a:r>
            <a:r>
              <a:rPr sz="1400" spc="250" dirty="0">
                <a:latin typeface="+mn-lt"/>
                <a:cs typeface="Tw Cen MT"/>
              </a:rPr>
              <a:t> </a:t>
            </a:r>
            <a:r>
              <a:rPr sz="1400" spc="-25" dirty="0">
                <a:latin typeface="+mn-lt"/>
                <a:cs typeface="Tw Cen MT"/>
              </a:rPr>
              <a:t>to </a:t>
            </a:r>
            <a:r>
              <a:rPr sz="1400" dirty="0">
                <a:latin typeface="+mn-lt"/>
                <a:cs typeface="Tw Cen MT"/>
              </a:rPr>
              <a:t>department</a:t>
            </a:r>
            <a:r>
              <a:rPr sz="1400" spc="260" dirty="0">
                <a:latin typeface="+mn-lt"/>
                <a:cs typeface="Tw Cen MT"/>
              </a:rPr>
              <a:t> </a:t>
            </a:r>
            <a:r>
              <a:rPr sz="1400" dirty="0">
                <a:latin typeface="+mn-lt"/>
                <a:cs typeface="Tw Cen MT"/>
              </a:rPr>
              <a:t>programs</a:t>
            </a:r>
            <a:r>
              <a:rPr sz="1400" spc="260" dirty="0">
                <a:latin typeface="+mn-lt"/>
                <a:cs typeface="Tw Cen MT"/>
              </a:rPr>
              <a:t> </a:t>
            </a:r>
            <a:r>
              <a:rPr sz="1400" dirty="0">
                <a:latin typeface="+mn-lt"/>
                <a:cs typeface="Tw Cen MT"/>
              </a:rPr>
              <a:t>and</a:t>
            </a:r>
            <a:r>
              <a:rPr sz="1400" spc="254" dirty="0">
                <a:latin typeface="+mn-lt"/>
                <a:cs typeface="Tw Cen MT"/>
              </a:rPr>
              <a:t> </a:t>
            </a:r>
            <a:r>
              <a:rPr sz="1400" dirty="0">
                <a:latin typeface="+mn-lt"/>
                <a:cs typeface="Tw Cen MT"/>
              </a:rPr>
              <a:t>to</a:t>
            </a:r>
            <a:r>
              <a:rPr sz="1400" spc="254" dirty="0">
                <a:latin typeface="+mn-lt"/>
                <a:cs typeface="Tw Cen MT"/>
              </a:rPr>
              <a:t> </a:t>
            </a:r>
            <a:r>
              <a:rPr sz="1400" dirty="0">
                <a:latin typeface="+mn-lt"/>
                <a:cs typeface="Tw Cen MT"/>
              </a:rPr>
              <a:t>the</a:t>
            </a:r>
            <a:r>
              <a:rPr sz="1400" spc="270" dirty="0">
                <a:latin typeface="+mn-lt"/>
                <a:cs typeface="Tw Cen MT"/>
              </a:rPr>
              <a:t> </a:t>
            </a:r>
            <a:r>
              <a:rPr sz="1400" dirty="0">
                <a:latin typeface="+mn-lt"/>
                <a:cs typeface="Tw Cen MT"/>
              </a:rPr>
              <a:t>location</a:t>
            </a:r>
            <a:r>
              <a:rPr sz="1400" spc="260" dirty="0">
                <a:latin typeface="+mn-lt"/>
                <a:cs typeface="Tw Cen MT"/>
              </a:rPr>
              <a:t> </a:t>
            </a:r>
            <a:r>
              <a:rPr sz="1400" dirty="0">
                <a:latin typeface="+mn-lt"/>
                <a:cs typeface="Tw Cen MT"/>
              </a:rPr>
              <a:t>of</a:t>
            </a:r>
            <a:r>
              <a:rPr sz="1400" spc="300" dirty="0">
                <a:latin typeface="+mn-lt"/>
                <a:cs typeface="Tw Cen MT"/>
              </a:rPr>
              <a:t> </a:t>
            </a:r>
            <a:r>
              <a:rPr sz="1400" dirty="0">
                <a:latin typeface="+mn-lt"/>
                <a:cs typeface="Tw Cen MT"/>
              </a:rPr>
              <a:t>services,</a:t>
            </a:r>
            <a:r>
              <a:rPr sz="1400" spc="265" dirty="0">
                <a:latin typeface="+mn-lt"/>
                <a:cs typeface="Tw Cen MT"/>
              </a:rPr>
              <a:t> </a:t>
            </a:r>
            <a:r>
              <a:rPr sz="1400" dirty="0">
                <a:latin typeface="+mn-lt"/>
                <a:cs typeface="Tw Cen MT"/>
              </a:rPr>
              <a:t>activities,</a:t>
            </a:r>
            <a:r>
              <a:rPr sz="1400" spc="254" dirty="0">
                <a:latin typeface="+mn-lt"/>
                <a:cs typeface="Tw Cen MT"/>
              </a:rPr>
              <a:t> </a:t>
            </a:r>
            <a:r>
              <a:rPr sz="1400" dirty="0">
                <a:latin typeface="+mn-lt"/>
                <a:cs typeface="Tw Cen MT"/>
              </a:rPr>
              <a:t>and</a:t>
            </a:r>
            <a:r>
              <a:rPr sz="1400" spc="270" dirty="0">
                <a:latin typeface="+mn-lt"/>
                <a:cs typeface="Tw Cen MT"/>
              </a:rPr>
              <a:t> </a:t>
            </a:r>
            <a:r>
              <a:rPr sz="1400" dirty="0">
                <a:latin typeface="+mn-lt"/>
                <a:cs typeface="Tw Cen MT"/>
              </a:rPr>
              <a:t>facilities</a:t>
            </a:r>
            <a:r>
              <a:rPr sz="1400" spc="265" dirty="0">
                <a:latin typeface="+mn-lt"/>
                <a:cs typeface="Tw Cen MT"/>
              </a:rPr>
              <a:t> </a:t>
            </a:r>
            <a:r>
              <a:rPr sz="1400" dirty="0">
                <a:latin typeface="+mn-lt"/>
                <a:cs typeface="Tw Cen MT"/>
              </a:rPr>
              <a:t>that</a:t>
            </a:r>
            <a:r>
              <a:rPr sz="1400" spc="265" dirty="0">
                <a:latin typeface="+mn-lt"/>
                <a:cs typeface="Tw Cen MT"/>
              </a:rPr>
              <a:t> </a:t>
            </a:r>
            <a:r>
              <a:rPr sz="1400" dirty="0">
                <a:latin typeface="+mn-lt"/>
                <a:cs typeface="Tw Cen MT"/>
              </a:rPr>
              <a:t>are</a:t>
            </a:r>
            <a:r>
              <a:rPr sz="1400" spc="270" dirty="0">
                <a:latin typeface="+mn-lt"/>
                <a:cs typeface="Tw Cen MT"/>
              </a:rPr>
              <a:t> </a:t>
            </a:r>
            <a:r>
              <a:rPr sz="1400" dirty="0">
                <a:latin typeface="+mn-lt"/>
                <a:cs typeface="Tw Cen MT"/>
              </a:rPr>
              <a:t>accessible</a:t>
            </a:r>
            <a:r>
              <a:rPr sz="1400" spc="265" dirty="0">
                <a:latin typeface="+mn-lt"/>
                <a:cs typeface="Tw Cen MT"/>
              </a:rPr>
              <a:t> </a:t>
            </a:r>
            <a:r>
              <a:rPr sz="1400" spc="-25" dirty="0">
                <a:latin typeface="+mn-lt"/>
                <a:cs typeface="Tw Cen MT"/>
              </a:rPr>
              <a:t>by </a:t>
            </a:r>
            <a:r>
              <a:rPr sz="1400" dirty="0">
                <a:latin typeface="+mn-lt"/>
                <a:cs typeface="Tw Cen MT"/>
              </a:rPr>
              <a:t>persons</a:t>
            </a:r>
            <a:r>
              <a:rPr sz="1400" spc="130" dirty="0">
                <a:latin typeface="+mn-lt"/>
                <a:cs typeface="Tw Cen MT"/>
              </a:rPr>
              <a:t> </a:t>
            </a:r>
            <a:r>
              <a:rPr sz="1400" dirty="0">
                <a:latin typeface="+mn-lt"/>
                <a:cs typeface="Tw Cen MT"/>
              </a:rPr>
              <a:t>with</a:t>
            </a:r>
            <a:r>
              <a:rPr sz="1400" spc="130" dirty="0">
                <a:latin typeface="+mn-lt"/>
                <a:cs typeface="Tw Cen MT"/>
              </a:rPr>
              <a:t> </a:t>
            </a:r>
            <a:r>
              <a:rPr sz="1400" dirty="0">
                <a:latin typeface="+mn-lt"/>
                <a:cs typeface="Tw Cen MT"/>
              </a:rPr>
              <a:t>disabilities</a:t>
            </a:r>
            <a:r>
              <a:rPr sz="1400" spc="130" dirty="0">
                <a:latin typeface="+mn-lt"/>
                <a:cs typeface="Tw Cen MT"/>
              </a:rPr>
              <a:t> </a:t>
            </a:r>
            <a:r>
              <a:rPr sz="1400" dirty="0">
                <a:latin typeface="+mn-lt"/>
                <a:cs typeface="Tw Cen MT"/>
              </a:rPr>
              <a:t>may</a:t>
            </a:r>
            <a:r>
              <a:rPr sz="1400" spc="135" dirty="0">
                <a:latin typeface="+mn-lt"/>
                <a:cs typeface="Tw Cen MT"/>
              </a:rPr>
              <a:t> </a:t>
            </a:r>
            <a:r>
              <a:rPr sz="1400" dirty="0">
                <a:latin typeface="+mn-lt"/>
                <a:cs typeface="Tw Cen MT"/>
              </a:rPr>
              <a:t>be</a:t>
            </a:r>
            <a:r>
              <a:rPr sz="1400" spc="135" dirty="0">
                <a:latin typeface="+mn-lt"/>
                <a:cs typeface="Tw Cen MT"/>
              </a:rPr>
              <a:t> </a:t>
            </a:r>
            <a:r>
              <a:rPr sz="1400" dirty="0">
                <a:latin typeface="+mn-lt"/>
                <a:cs typeface="Tw Cen MT"/>
              </a:rPr>
              <a:t>directed</a:t>
            </a:r>
            <a:r>
              <a:rPr sz="1400" spc="125" dirty="0">
                <a:latin typeface="+mn-lt"/>
                <a:cs typeface="Tw Cen MT"/>
              </a:rPr>
              <a:t> </a:t>
            </a:r>
            <a:r>
              <a:rPr sz="1400" dirty="0">
                <a:latin typeface="+mn-lt"/>
                <a:cs typeface="Tw Cen MT"/>
              </a:rPr>
              <a:t>to</a:t>
            </a:r>
            <a:r>
              <a:rPr sz="1400" spc="125" dirty="0">
                <a:latin typeface="+mn-lt"/>
                <a:cs typeface="Tw Cen MT"/>
              </a:rPr>
              <a:t> </a:t>
            </a:r>
            <a:r>
              <a:rPr sz="1400" dirty="0">
                <a:latin typeface="+mn-lt"/>
                <a:cs typeface="Tw Cen MT"/>
              </a:rPr>
              <a:t>the</a:t>
            </a:r>
            <a:r>
              <a:rPr sz="1400" spc="125" dirty="0">
                <a:latin typeface="+mn-lt"/>
                <a:cs typeface="Tw Cen MT"/>
              </a:rPr>
              <a:t> </a:t>
            </a:r>
            <a:r>
              <a:rPr sz="1400" dirty="0">
                <a:latin typeface="+mn-lt"/>
                <a:cs typeface="Tw Cen MT"/>
              </a:rPr>
              <a:t>Jefferson</a:t>
            </a:r>
            <a:r>
              <a:rPr sz="1400" spc="114" dirty="0">
                <a:latin typeface="+mn-lt"/>
                <a:cs typeface="Tw Cen MT"/>
              </a:rPr>
              <a:t> </a:t>
            </a:r>
            <a:r>
              <a:rPr sz="1400" dirty="0">
                <a:latin typeface="+mn-lt"/>
                <a:cs typeface="Tw Cen MT"/>
              </a:rPr>
              <a:t>State</a:t>
            </a:r>
            <a:r>
              <a:rPr sz="1400" spc="125" dirty="0">
                <a:latin typeface="+mn-lt"/>
                <a:cs typeface="Tw Cen MT"/>
              </a:rPr>
              <a:t> </a:t>
            </a:r>
            <a:r>
              <a:rPr sz="1400" dirty="0">
                <a:latin typeface="+mn-lt"/>
                <a:cs typeface="Tw Cen MT"/>
              </a:rPr>
              <a:t>Office</a:t>
            </a:r>
            <a:r>
              <a:rPr sz="1400" spc="125" dirty="0">
                <a:latin typeface="+mn-lt"/>
                <a:cs typeface="Tw Cen MT"/>
              </a:rPr>
              <a:t> </a:t>
            </a:r>
            <a:r>
              <a:rPr sz="1400" dirty="0">
                <a:latin typeface="+mn-lt"/>
                <a:cs typeface="Tw Cen MT"/>
              </a:rPr>
              <a:t>Building,</a:t>
            </a:r>
            <a:r>
              <a:rPr sz="1400" spc="140" dirty="0">
                <a:latin typeface="+mn-lt"/>
                <a:cs typeface="Tw Cen MT"/>
              </a:rPr>
              <a:t> </a:t>
            </a:r>
            <a:r>
              <a:rPr sz="1400" dirty="0">
                <a:latin typeface="+mn-lt"/>
                <a:cs typeface="Tw Cen MT"/>
              </a:rPr>
              <a:t>Director</a:t>
            </a:r>
            <a:r>
              <a:rPr sz="1400" spc="125" dirty="0">
                <a:latin typeface="+mn-lt"/>
                <a:cs typeface="Tw Cen MT"/>
              </a:rPr>
              <a:t> </a:t>
            </a:r>
            <a:r>
              <a:rPr sz="1400" dirty="0">
                <a:latin typeface="+mn-lt"/>
                <a:cs typeface="Tw Cen MT"/>
              </a:rPr>
              <a:t>of</a:t>
            </a:r>
            <a:r>
              <a:rPr sz="1400" spc="165" dirty="0">
                <a:latin typeface="+mn-lt"/>
                <a:cs typeface="Tw Cen MT"/>
              </a:rPr>
              <a:t> </a:t>
            </a:r>
            <a:r>
              <a:rPr sz="1400" dirty="0">
                <a:latin typeface="+mn-lt"/>
                <a:cs typeface="Tw Cen MT"/>
              </a:rPr>
              <a:t>Civil</a:t>
            </a:r>
            <a:r>
              <a:rPr sz="1400" spc="130" dirty="0">
                <a:latin typeface="+mn-lt"/>
                <a:cs typeface="Tw Cen MT"/>
              </a:rPr>
              <a:t> </a:t>
            </a:r>
            <a:r>
              <a:rPr sz="1400" spc="-10" dirty="0">
                <a:latin typeface="+mn-lt"/>
                <a:cs typeface="Tw Cen MT"/>
              </a:rPr>
              <a:t>Rights </a:t>
            </a:r>
            <a:r>
              <a:rPr sz="1400" dirty="0">
                <a:latin typeface="+mn-lt"/>
                <a:cs typeface="Tw Cen MT"/>
              </a:rPr>
              <a:t>Compliance</a:t>
            </a:r>
            <a:r>
              <a:rPr sz="1400" spc="120" dirty="0">
                <a:latin typeface="+mn-lt"/>
                <a:cs typeface="Tw Cen MT"/>
              </a:rPr>
              <a:t> </a:t>
            </a:r>
            <a:r>
              <a:rPr sz="1400" dirty="0">
                <a:latin typeface="+mn-lt"/>
                <a:cs typeface="Tw Cen MT"/>
              </a:rPr>
              <a:t>and</a:t>
            </a:r>
            <a:r>
              <a:rPr sz="1400" spc="120" dirty="0">
                <a:latin typeface="+mn-lt"/>
                <a:cs typeface="Tw Cen MT"/>
              </a:rPr>
              <a:t> </a:t>
            </a:r>
            <a:r>
              <a:rPr sz="1400" dirty="0">
                <a:latin typeface="+mn-lt"/>
                <a:cs typeface="Tw Cen MT"/>
              </a:rPr>
              <a:t>MOA</a:t>
            </a:r>
            <a:r>
              <a:rPr sz="1400" spc="120" dirty="0">
                <a:latin typeface="+mn-lt"/>
                <a:cs typeface="Tw Cen MT"/>
              </a:rPr>
              <a:t> </a:t>
            </a:r>
            <a:r>
              <a:rPr sz="1400" dirty="0">
                <a:latin typeface="+mn-lt"/>
                <a:cs typeface="Tw Cen MT"/>
              </a:rPr>
              <a:t>Coordinator</a:t>
            </a:r>
            <a:r>
              <a:rPr sz="1400" spc="120" dirty="0">
                <a:latin typeface="+mn-lt"/>
                <a:cs typeface="Tw Cen MT"/>
              </a:rPr>
              <a:t> </a:t>
            </a:r>
            <a:r>
              <a:rPr sz="1400" dirty="0">
                <a:latin typeface="+mn-lt"/>
                <a:cs typeface="Tw Cen MT"/>
              </a:rPr>
              <a:t>(Title</a:t>
            </a:r>
            <a:r>
              <a:rPr sz="1400" spc="110" dirty="0">
                <a:latin typeface="+mn-lt"/>
                <a:cs typeface="Tw Cen MT"/>
              </a:rPr>
              <a:t> </a:t>
            </a:r>
            <a:r>
              <a:rPr sz="1400" dirty="0">
                <a:latin typeface="+mn-lt"/>
                <a:cs typeface="Tw Cen MT"/>
              </a:rPr>
              <a:t>VI/Title</a:t>
            </a:r>
            <a:r>
              <a:rPr sz="1400" spc="125" dirty="0">
                <a:latin typeface="+mn-lt"/>
                <a:cs typeface="Tw Cen MT"/>
              </a:rPr>
              <a:t> </a:t>
            </a:r>
            <a:r>
              <a:rPr sz="1400" dirty="0">
                <a:latin typeface="+mn-lt"/>
                <a:cs typeface="Tw Cen MT"/>
              </a:rPr>
              <a:t>IX/504/ADA/ADAAA/Age</a:t>
            </a:r>
            <a:r>
              <a:rPr sz="1400" spc="120" dirty="0">
                <a:latin typeface="+mn-lt"/>
                <a:cs typeface="Tw Cen MT"/>
              </a:rPr>
              <a:t> </a:t>
            </a:r>
            <a:r>
              <a:rPr sz="1400" dirty="0">
                <a:latin typeface="+mn-lt"/>
                <a:cs typeface="Tw Cen MT"/>
              </a:rPr>
              <a:t>Act/GINA/USDA</a:t>
            </a:r>
            <a:r>
              <a:rPr sz="1400" spc="120" dirty="0">
                <a:latin typeface="+mn-lt"/>
                <a:cs typeface="Tw Cen MT"/>
              </a:rPr>
              <a:t> </a:t>
            </a:r>
            <a:r>
              <a:rPr sz="1400" dirty="0">
                <a:latin typeface="+mn-lt"/>
                <a:cs typeface="Tw Cen MT"/>
              </a:rPr>
              <a:t>Title</a:t>
            </a:r>
            <a:r>
              <a:rPr sz="1400" spc="130" dirty="0">
                <a:latin typeface="+mn-lt"/>
                <a:cs typeface="Tw Cen MT"/>
              </a:rPr>
              <a:t> </a:t>
            </a:r>
            <a:r>
              <a:rPr sz="1400" spc="-20" dirty="0">
                <a:latin typeface="+mn-lt"/>
                <a:cs typeface="Tw Cen MT"/>
              </a:rPr>
              <a:t>VI), </a:t>
            </a:r>
            <a:r>
              <a:rPr sz="1400" dirty="0">
                <a:latin typeface="+mn-lt"/>
                <a:cs typeface="Tw Cen MT"/>
              </a:rPr>
              <a:t>5th</a:t>
            </a:r>
            <a:r>
              <a:rPr sz="1400" spc="25" dirty="0">
                <a:latin typeface="+mn-lt"/>
                <a:cs typeface="Tw Cen MT"/>
              </a:rPr>
              <a:t> </a:t>
            </a:r>
            <a:r>
              <a:rPr sz="1400" dirty="0">
                <a:latin typeface="+mn-lt"/>
                <a:cs typeface="Tw Cen MT"/>
              </a:rPr>
              <a:t>Floor,</a:t>
            </a:r>
            <a:r>
              <a:rPr sz="1400" spc="45" dirty="0">
                <a:latin typeface="+mn-lt"/>
                <a:cs typeface="Tw Cen MT"/>
              </a:rPr>
              <a:t> </a:t>
            </a:r>
            <a:r>
              <a:rPr sz="1400" dirty="0">
                <a:latin typeface="+mn-lt"/>
                <a:cs typeface="Tw Cen MT"/>
              </a:rPr>
              <a:t>205</a:t>
            </a:r>
            <a:r>
              <a:rPr sz="1400" spc="45" dirty="0">
                <a:latin typeface="+mn-lt"/>
                <a:cs typeface="Tw Cen MT"/>
              </a:rPr>
              <a:t> </a:t>
            </a:r>
            <a:r>
              <a:rPr sz="1400" dirty="0">
                <a:latin typeface="+mn-lt"/>
                <a:cs typeface="Tw Cen MT"/>
              </a:rPr>
              <a:t>Jefferson</a:t>
            </a:r>
            <a:r>
              <a:rPr sz="1400" spc="25" dirty="0">
                <a:latin typeface="+mn-lt"/>
                <a:cs typeface="Tw Cen MT"/>
              </a:rPr>
              <a:t> </a:t>
            </a:r>
            <a:r>
              <a:rPr sz="1400" dirty="0">
                <a:latin typeface="+mn-lt"/>
                <a:cs typeface="Tw Cen MT"/>
              </a:rPr>
              <a:t>Street,</a:t>
            </a:r>
            <a:r>
              <a:rPr sz="1400" spc="50" dirty="0">
                <a:latin typeface="+mn-lt"/>
                <a:cs typeface="Tw Cen MT"/>
              </a:rPr>
              <a:t> </a:t>
            </a:r>
            <a:r>
              <a:rPr sz="1400" spc="-25" dirty="0">
                <a:latin typeface="+mn-lt"/>
                <a:cs typeface="Tw Cen MT"/>
              </a:rPr>
              <a:t>P.O.</a:t>
            </a:r>
            <a:r>
              <a:rPr sz="1400" spc="30" dirty="0">
                <a:latin typeface="+mn-lt"/>
                <a:cs typeface="Tw Cen MT"/>
              </a:rPr>
              <a:t> </a:t>
            </a:r>
            <a:r>
              <a:rPr sz="1400" dirty="0">
                <a:latin typeface="+mn-lt"/>
                <a:cs typeface="Tw Cen MT"/>
              </a:rPr>
              <a:t>Box</a:t>
            </a:r>
            <a:r>
              <a:rPr sz="1400" spc="45" dirty="0">
                <a:latin typeface="+mn-lt"/>
                <a:cs typeface="Tw Cen MT"/>
              </a:rPr>
              <a:t> </a:t>
            </a:r>
            <a:r>
              <a:rPr sz="1400" dirty="0">
                <a:latin typeface="+mn-lt"/>
                <a:cs typeface="Tw Cen MT"/>
              </a:rPr>
              <a:t>480,</a:t>
            </a:r>
            <a:r>
              <a:rPr sz="1400" spc="45" dirty="0">
                <a:latin typeface="+mn-lt"/>
                <a:cs typeface="Tw Cen MT"/>
              </a:rPr>
              <a:t> </a:t>
            </a:r>
            <a:r>
              <a:rPr sz="1400" dirty="0">
                <a:latin typeface="+mn-lt"/>
                <a:cs typeface="Tw Cen MT"/>
              </a:rPr>
              <a:t>Jefferson</a:t>
            </a:r>
            <a:r>
              <a:rPr sz="1400" spc="35" dirty="0">
                <a:latin typeface="+mn-lt"/>
                <a:cs typeface="Tw Cen MT"/>
              </a:rPr>
              <a:t> </a:t>
            </a:r>
            <a:r>
              <a:rPr sz="1400" dirty="0">
                <a:latin typeface="+mn-lt"/>
                <a:cs typeface="Tw Cen MT"/>
              </a:rPr>
              <a:t>City,</a:t>
            </a:r>
            <a:r>
              <a:rPr sz="1400" spc="50" dirty="0">
                <a:latin typeface="+mn-lt"/>
                <a:cs typeface="Tw Cen MT"/>
              </a:rPr>
              <a:t> </a:t>
            </a:r>
            <a:r>
              <a:rPr sz="1400" dirty="0">
                <a:latin typeface="+mn-lt"/>
                <a:cs typeface="Tw Cen MT"/>
              </a:rPr>
              <a:t>MO</a:t>
            </a:r>
            <a:r>
              <a:rPr sz="1400" spc="35" dirty="0">
                <a:latin typeface="+mn-lt"/>
                <a:cs typeface="Tw Cen MT"/>
              </a:rPr>
              <a:t> </a:t>
            </a:r>
            <a:r>
              <a:rPr sz="1400" spc="-10" dirty="0">
                <a:latin typeface="+mn-lt"/>
                <a:cs typeface="Tw Cen MT"/>
              </a:rPr>
              <a:t>65102-</a:t>
            </a:r>
            <a:r>
              <a:rPr sz="1400" dirty="0">
                <a:latin typeface="+mn-lt"/>
                <a:cs typeface="Tw Cen MT"/>
              </a:rPr>
              <a:t>0480;</a:t>
            </a:r>
            <a:r>
              <a:rPr sz="1400" spc="30" dirty="0">
                <a:latin typeface="+mn-lt"/>
                <a:cs typeface="Tw Cen MT"/>
              </a:rPr>
              <a:t> </a:t>
            </a:r>
            <a:r>
              <a:rPr sz="1400" dirty="0">
                <a:latin typeface="+mn-lt"/>
                <a:cs typeface="Tw Cen MT"/>
              </a:rPr>
              <a:t>telephone</a:t>
            </a:r>
            <a:r>
              <a:rPr sz="1400" spc="45" dirty="0">
                <a:latin typeface="+mn-lt"/>
                <a:cs typeface="Tw Cen MT"/>
              </a:rPr>
              <a:t> </a:t>
            </a:r>
            <a:r>
              <a:rPr sz="1400" dirty="0">
                <a:latin typeface="+mn-lt"/>
                <a:cs typeface="Tw Cen MT"/>
              </a:rPr>
              <a:t>number</a:t>
            </a:r>
            <a:r>
              <a:rPr sz="1400" spc="45" dirty="0">
                <a:latin typeface="+mn-lt"/>
                <a:cs typeface="Tw Cen MT"/>
              </a:rPr>
              <a:t> </a:t>
            </a:r>
            <a:r>
              <a:rPr sz="1400" spc="-20" dirty="0">
                <a:latin typeface="+mn-lt"/>
                <a:cs typeface="Tw Cen MT"/>
              </a:rPr>
              <a:t>573- </a:t>
            </a:r>
            <a:r>
              <a:rPr sz="1400" dirty="0">
                <a:latin typeface="+mn-lt"/>
                <a:cs typeface="Tw Cen MT"/>
              </a:rPr>
              <a:t>526-4757</a:t>
            </a:r>
            <a:r>
              <a:rPr sz="1400" spc="-40" dirty="0">
                <a:latin typeface="+mn-lt"/>
                <a:cs typeface="Tw Cen MT"/>
              </a:rPr>
              <a:t> </a:t>
            </a:r>
            <a:r>
              <a:rPr sz="1400" dirty="0">
                <a:latin typeface="+mn-lt"/>
                <a:cs typeface="Tw Cen MT"/>
              </a:rPr>
              <a:t>or</a:t>
            </a:r>
            <a:r>
              <a:rPr sz="1400" spc="-5" dirty="0">
                <a:latin typeface="+mn-lt"/>
                <a:cs typeface="Tw Cen MT"/>
              </a:rPr>
              <a:t> </a:t>
            </a:r>
            <a:r>
              <a:rPr sz="1400" dirty="0">
                <a:latin typeface="+mn-lt"/>
                <a:cs typeface="Tw Cen MT"/>
              </a:rPr>
              <a:t>TTY</a:t>
            </a:r>
            <a:r>
              <a:rPr sz="1400" spc="10" dirty="0">
                <a:latin typeface="+mn-lt"/>
                <a:cs typeface="Tw Cen MT"/>
              </a:rPr>
              <a:t> </a:t>
            </a:r>
            <a:r>
              <a:rPr sz="1400" dirty="0">
                <a:latin typeface="+mn-lt"/>
                <a:cs typeface="Tw Cen MT"/>
              </a:rPr>
              <a:t>800-735-2966;</a:t>
            </a:r>
            <a:r>
              <a:rPr sz="1400" spc="-5" dirty="0">
                <a:latin typeface="+mn-lt"/>
                <a:cs typeface="Tw Cen MT"/>
              </a:rPr>
              <a:t> </a:t>
            </a:r>
            <a:r>
              <a:rPr sz="1400" dirty="0">
                <a:latin typeface="+mn-lt"/>
                <a:cs typeface="Tw Cen MT"/>
              </a:rPr>
              <a:t>email</a:t>
            </a:r>
            <a:r>
              <a:rPr sz="1400" spc="-25" dirty="0">
                <a:latin typeface="+mn-lt"/>
                <a:cs typeface="Tw Cen MT"/>
              </a:rPr>
              <a:t> </a:t>
            </a:r>
            <a:r>
              <a:rPr sz="1400" spc="-10" dirty="0">
                <a:latin typeface="+mn-lt"/>
                <a:cs typeface="Tw Cen MT"/>
                <a:hlinkClick r:id="rId3"/>
              </a:rPr>
              <a:t>civilrights@dese.mo.gov.</a:t>
            </a:r>
            <a:endParaRPr sz="1400" dirty="0">
              <a:latin typeface="+mn-lt"/>
              <a:cs typeface="Tw Cen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457200"/>
            <a:ext cx="8148456" cy="690574"/>
          </a:xfrm>
          <a:prstGeom prst="rect">
            <a:avLst/>
          </a:prstGeom>
        </p:spPr>
        <p:txBody>
          <a:bodyPr vert="horz" wrap="square" lIns="0" tIns="13335" rIns="0" bIns="0" rtlCol="0">
            <a:spAutoFit/>
          </a:bodyPr>
          <a:lstStyle/>
          <a:p>
            <a:pPr marL="12700" algn="ctr">
              <a:lnSpc>
                <a:spcPct val="100000"/>
              </a:lnSpc>
              <a:spcBef>
                <a:spcPts val="105"/>
              </a:spcBef>
            </a:pPr>
            <a:r>
              <a:rPr dirty="0">
                <a:latin typeface="+mn-lt"/>
              </a:rPr>
              <a:t>IMACS</a:t>
            </a:r>
            <a:r>
              <a:rPr spc="-20" dirty="0">
                <a:latin typeface="+mn-lt"/>
              </a:rPr>
              <a:t> </a:t>
            </a:r>
            <a:r>
              <a:rPr dirty="0">
                <a:latin typeface="+mn-lt"/>
              </a:rPr>
              <a:t>2.0</a:t>
            </a:r>
            <a:r>
              <a:rPr spc="-25" dirty="0">
                <a:latin typeface="+mn-lt"/>
              </a:rPr>
              <a:t> </a:t>
            </a:r>
            <a:r>
              <a:rPr spc="-10" dirty="0">
                <a:latin typeface="+mn-lt"/>
              </a:rPr>
              <a:t>Reports</a:t>
            </a:r>
          </a:p>
        </p:txBody>
      </p:sp>
      <p:sp>
        <p:nvSpPr>
          <p:cNvPr id="5" name="object 7"/>
          <p:cNvSpPr txBox="1"/>
          <p:nvPr/>
        </p:nvSpPr>
        <p:spPr>
          <a:xfrm>
            <a:off x="497772" y="1752600"/>
            <a:ext cx="8148456" cy="443711"/>
          </a:xfrm>
          <a:prstGeom prst="rect">
            <a:avLst/>
          </a:prstGeom>
        </p:spPr>
        <p:txBody>
          <a:bodyPr vert="horz" wrap="square" lIns="0" tIns="12700" rIns="0" bIns="0" rtlCol="0">
            <a:spAutoFit/>
          </a:bodyPr>
          <a:lstStyle/>
          <a:p>
            <a:pPr marL="12700" marR="5080" algn="ctr">
              <a:lnSpc>
                <a:spcPct val="100000"/>
              </a:lnSpc>
              <a:spcBef>
                <a:spcPts val="100"/>
              </a:spcBef>
            </a:pPr>
            <a:r>
              <a:rPr sz="2800" dirty="0">
                <a:latin typeface="+mn-lt"/>
                <a:cs typeface="Times New Roman"/>
              </a:rPr>
              <a:t>Select</a:t>
            </a:r>
            <a:r>
              <a:rPr sz="2800" spc="-25" dirty="0">
                <a:latin typeface="+mn-lt"/>
                <a:cs typeface="Times New Roman"/>
              </a:rPr>
              <a:t> </a:t>
            </a:r>
            <a:r>
              <a:rPr sz="2800" dirty="0">
                <a:latin typeface="+mn-lt"/>
                <a:cs typeface="Times New Roman"/>
              </a:rPr>
              <a:t>the</a:t>
            </a:r>
            <a:r>
              <a:rPr sz="2800" spc="-5" dirty="0">
                <a:latin typeface="+mn-lt"/>
                <a:cs typeface="Times New Roman"/>
              </a:rPr>
              <a:t> </a:t>
            </a:r>
            <a:r>
              <a:rPr sz="2800" dirty="0">
                <a:latin typeface="+mn-lt"/>
                <a:cs typeface="Times New Roman"/>
              </a:rPr>
              <a:t>blue</a:t>
            </a:r>
            <a:r>
              <a:rPr sz="2800" spc="-5" dirty="0">
                <a:latin typeface="+mn-lt"/>
                <a:cs typeface="Times New Roman"/>
              </a:rPr>
              <a:t> </a:t>
            </a:r>
            <a:r>
              <a:rPr sz="2800" dirty="0">
                <a:latin typeface="+mn-lt"/>
                <a:cs typeface="Times New Roman"/>
              </a:rPr>
              <a:t>arrow</a:t>
            </a:r>
            <a:r>
              <a:rPr sz="2800" spc="-5" dirty="0">
                <a:latin typeface="+mn-lt"/>
                <a:cs typeface="Times New Roman"/>
              </a:rPr>
              <a:t> </a:t>
            </a:r>
            <a:r>
              <a:rPr sz="2800" dirty="0">
                <a:latin typeface="+mn-lt"/>
                <a:cs typeface="Times New Roman"/>
              </a:rPr>
              <a:t>next</a:t>
            </a:r>
            <a:r>
              <a:rPr sz="2800" spc="-5" dirty="0">
                <a:latin typeface="+mn-lt"/>
                <a:cs typeface="Times New Roman"/>
              </a:rPr>
              <a:t> </a:t>
            </a:r>
            <a:r>
              <a:rPr sz="2800" dirty="0">
                <a:latin typeface="+mn-lt"/>
                <a:cs typeface="Times New Roman"/>
              </a:rPr>
              <a:t>to</a:t>
            </a:r>
            <a:r>
              <a:rPr sz="2800" spc="-10" dirty="0">
                <a:latin typeface="+mn-lt"/>
                <a:cs typeface="Times New Roman"/>
              </a:rPr>
              <a:t> </a:t>
            </a:r>
            <a:r>
              <a:rPr sz="2800" dirty="0">
                <a:latin typeface="+mn-lt"/>
                <a:cs typeface="Times New Roman"/>
              </a:rPr>
              <a:t>Assignment </a:t>
            </a:r>
            <a:r>
              <a:rPr sz="2800" spc="-10" dirty="0">
                <a:latin typeface="+mn-lt"/>
                <a:cs typeface="Times New Roman"/>
              </a:rPr>
              <a:t>Reports.</a:t>
            </a:r>
            <a:endParaRPr sz="2800" dirty="0">
              <a:latin typeface="+mn-lt"/>
              <a:cs typeface="Times New Roman"/>
            </a:endParaRPr>
          </a:p>
        </p:txBody>
      </p:sp>
      <p:pic>
        <p:nvPicPr>
          <p:cNvPr id="4" name="object 4" descr="Screenshot of the Assignment Reports available to the LEA."/>
          <p:cNvPicPr/>
          <p:nvPr/>
        </p:nvPicPr>
        <p:blipFill>
          <a:blip r:embed="rId3" cstate="print"/>
          <a:stretch>
            <a:fillRect/>
          </a:stretch>
        </p:blipFill>
        <p:spPr>
          <a:xfrm>
            <a:off x="457200" y="2769053"/>
            <a:ext cx="8148456" cy="3141289"/>
          </a:xfrm>
          <a:prstGeom prst="rect">
            <a:avLst/>
          </a:prstGeom>
        </p:spPr>
      </p:pic>
      <p:sp>
        <p:nvSpPr>
          <p:cNvPr id="2" name="Oval 1">
            <a:extLst>
              <a:ext uri="{C183D7F6-B498-43B3-948B-1728B52AA6E4}">
                <adec:decorative xmlns:adec="http://schemas.microsoft.com/office/drawing/2017/decorative" val="1"/>
              </a:ext>
            </a:extLst>
          </p:cNvPr>
          <p:cNvSpPr/>
          <p:nvPr/>
        </p:nvSpPr>
        <p:spPr>
          <a:xfrm>
            <a:off x="381000" y="2819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2545" y="381000"/>
            <a:ext cx="2105152" cy="567463"/>
          </a:xfrm>
          <a:prstGeom prst="rect">
            <a:avLst/>
          </a:prstGeom>
        </p:spPr>
        <p:txBody>
          <a:bodyPr vert="horz" wrap="square" lIns="0" tIns="13335" rIns="0" bIns="0" rtlCol="0">
            <a:spAutoFit/>
          </a:bodyPr>
          <a:lstStyle/>
          <a:p>
            <a:pPr marL="62865">
              <a:lnSpc>
                <a:spcPct val="100000"/>
              </a:lnSpc>
              <a:spcBef>
                <a:spcPts val="105"/>
              </a:spcBef>
            </a:pPr>
            <a:r>
              <a:rPr sz="3600" dirty="0">
                <a:latin typeface="+mn-lt"/>
              </a:rPr>
              <a:t>Next</a:t>
            </a:r>
            <a:r>
              <a:rPr sz="3600" spc="-25" dirty="0">
                <a:latin typeface="+mn-lt"/>
              </a:rPr>
              <a:t> </a:t>
            </a:r>
            <a:r>
              <a:rPr sz="3600" dirty="0">
                <a:latin typeface="+mn-lt"/>
              </a:rPr>
              <a:t>Steps</a:t>
            </a:r>
            <a:endParaRPr sz="3600" spc="-50" dirty="0">
              <a:latin typeface="+mn-lt"/>
            </a:endParaRPr>
          </a:p>
        </p:txBody>
      </p:sp>
      <p:sp>
        <p:nvSpPr>
          <p:cNvPr id="3" name="object 3"/>
          <p:cNvSpPr txBox="1"/>
          <p:nvPr/>
        </p:nvSpPr>
        <p:spPr>
          <a:xfrm>
            <a:off x="383501" y="1544828"/>
            <a:ext cx="8143240" cy="4303101"/>
          </a:xfrm>
          <a:prstGeom prst="rect">
            <a:avLst/>
          </a:prstGeom>
        </p:spPr>
        <p:txBody>
          <a:bodyPr vert="horz" wrap="square" lIns="0" tIns="12065" rIns="0" bIns="0" rtlCol="0">
            <a:spAutoFit/>
          </a:bodyPr>
          <a:lstStyle/>
          <a:p>
            <a:pPr marL="12065">
              <a:lnSpc>
                <a:spcPct val="100000"/>
              </a:lnSpc>
              <a:spcBef>
                <a:spcPts val="95"/>
              </a:spcBef>
              <a:buSzPct val="58928"/>
              <a:tabLst>
                <a:tab pos="332105" algn="l"/>
                <a:tab pos="333375" algn="l"/>
              </a:tabLst>
            </a:pPr>
            <a:r>
              <a:rPr sz="2800" dirty="0">
                <a:latin typeface="+mn-lt"/>
                <a:cs typeface="Times New Roman"/>
              </a:rPr>
              <a:t>If</a:t>
            </a:r>
            <a:r>
              <a:rPr sz="2800" spc="-45" dirty="0">
                <a:latin typeface="+mn-lt"/>
                <a:cs typeface="Times New Roman"/>
              </a:rPr>
              <a:t> </a:t>
            </a:r>
            <a:r>
              <a:rPr lang="en-US" sz="2800" b="1" dirty="0">
                <a:latin typeface="+mn-lt"/>
                <a:cs typeface="Times New Roman"/>
              </a:rPr>
              <a:t>no</a:t>
            </a:r>
            <a:r>
              <a:rPr lang="en-US" sz="2800" dirty="0">
                <a:latin typeface="+mn-lt"/>
                <a:cs typeface="Times New Roman"/>
              </a:rPr>
              <a:t> non</a:t>
            </a:r>
            <a:r>
              <a:rPr lang="en-US" sz="2800" spc="-10" dirty="0">
                <a:latin typeface="+mn-lt"/>
                <a:cs typeface="Times New Roman"/>
              </a:rPr>
              <a:t>compliance is identified,</a:t>
            </a:r>
            <a:r>
              <a:rPr sz="2800" spc="-60" dirty="0">
                <a:latin typeface="+mn-lt"/>
                <a:cs typeface="Times New Roman"/>
              </a:rPr>
              <a:t> </a:t>
            </a:r>
            <a:r>
              <a:rPr sz="2800" spc="-20" dirty="0">
                <a:latin typeface="+mn-lt"/>
                <a:cs typeface="Times New Roman"/>
              </a:rPr>
              <a:t>th</a:t>
            </a:r>
            <a:r>
              <a:rPr lang="en-US" sz="2800" spc="-20" dirty="0">
                <a:latin typeface="+mn-lt"/>
                <a:cs typeface="Times New Roman"/>
              </a:rPr>
              <a:t>en y</a:t>
            </a:r>
            <a:r>
              <a:rPr sz="2800" spc="-80" dirty="0">
                <a:latin typeface="+mn-lt"/>
                <a:cs typeface="Times New Roman"/>
              </a:rPr>
              <a:t>ou</a:t>
            </a:r>
            <a:r>
              <a:rPr sz="2800" spc="-50" dirty="0">
                <a:latin typeface="+mn-lt"/>
                <a:cs typeface="Times New Roman"/>
              </a:rPr>
              <a:t> </a:t>
            </a:r>
            <a:r>
              <a:rPr sz="2800" dirty="0">
                <a:latin typeface="+mn-lt"/>
                <a:cs typeface="Times New Roman"/>
              </a:rPr>
              <a:t>are</a:t>
            </a:r>
            <a:r>
              <a:rPr sz="2800" spc="-45" dirty="0">
                <a:latin typeface="+mn-lt"/>
                <a:cs typeface="Times New Roman"/>
              </a:rPr>
              <a:t> </a:t>
            </a:r>
            <a:r>
              <a:rPr sz="2800" dirty="0">
                <a:latin typeface="+mn-lt"/>
                <a:cs typeface="Times New Roman"/>
              </a:rPr>
              <a:t>finished</a:t>
            </a:r>
            <a:r>
              <a:rPr sz="2800" spc="-45" dirty="0">
                <a:latin typeface="+mn-lt"/>
                <a:cs typeface="Times New Roman"/>
              </a:rPr>
              <a:t> </a:t>
            </a:r>
            <a:r>
              <a:rPr sz="2800" dirty="0">
                <a:latin typeface="+mn-lt"/>
                <a:cs typeface="Times New Roman"/>
              </a:rPr>
              <a:t>with</a:t>
            </a:r>
            <a:r>
              <a:rPr sz="2800" spc="-50" dirty="0">
                <a:latin typeface="+mn-lt"/>
                <a:cs typeface="Times New Roman"/>
              </a:rPr>
              <a:t> </a:t>
            </a:r>
            <a:r>
              <a:rPr sz="2800" dirty="0">
                <a:latin typeface="+mn-lt"/>
                <a:cs typeface="Times New Roman"/>
              </a:rPr>
              <a:t>the</a:t>
            </a:r>
            <a:r>
              <a:rPr sz="2800" spc="-45" dirty="0">
                <a:latin typeface="+mn-lt"/>
                <a:cs typeface="Times New Roman"/>
              </a:rPr>
              <a:t> </a:t>
            </a:r>
            <a:r>
              <a:rPr sz="2800" dirty="0">
                <a:latin typeface="+mn-lt"/>
                <a:cs typeface="Times New Roman"/>
              </a:rPr>
              <a:t>desk</a:t>
            </a:r>
            <a:r>
              <a:rPr sz="2800" spc="-45" dirty="0">
                <a:latin typeface="+mn-lt"/>
                <a:cs typeface="Times New Roman"/>
              </a:rPr>
              <a:t> </a:t>
            </a:r>
            <a:r>
              <a:rPr sz="2800" dirty="0">
                <a:latin typeface="+mn-lt"/>
                <a:cs typeface="Times New Roman"/>
              </a:rPr>
              <a:t>review</a:t>
            </a:r>
            <a:r>
              <a:rPr sz="2800" spc="-45" dirty="0">
                <a:latin typeface="+mn-lt"/>
                <a:cs typeface="Times New Roman"/>
              </a:rPr>
              <a:t> </a:t>
            </a:r>
            <a:r>
              <a:rPr sz="2800" spc="-10" dirty="0">
                <a:latin typeface="+mn-lt"/>
                <a:cs typeface="Times New Roman"/>
              </a:rPr>
              <a:t>process!</a:t>
            </a:r>
            <a:endParaRPr lang="en-US" sz="2800" spc="-10" dirty="0">
              <a:latin typeface="+mn-lt"/>
              <a:cs typeface="Times New Roman"/>
            </a:endParaRPr>
          </a:p>
          <a:p>
            <a:pPr marL="12065">
              <a:lnSpc>
                <a:spcPct val="100000"/>
              </a:lnSpc>
              <a:spcBef>
                <a:spcPts val="95"/>
              </a:spcBef>
              <a:buSzPct val="58928"/>
              <a:tabLst>
                <a:tab pos="332105" algn="l"/>
                <a:tab pos="333375" algn="l"/>
              </a:tabLst>
            </a:pPr>
            <a:endParaRPr dirty="0">
              <a:latin typeface="+mn-lt"/>
              <a:cs typeface="Times New Roman"/>
            </a:endParaRPr>
          </a:p>
          <a:p>
            <a:pPr marL="12065" marR="664210">
              <a:lnSpc>
                <a:spcPts val="2800"/>
              </a:lnSpc>
              <a:spcBef>
                <a:spcPts val="710"/>
              </a:spcBef>
              <a:buSzPct val="58928"/>
              <a:tabLst>
                <a:tab pos="332105" algn="l"/>
                <a:tab pos="333375" algn="l"/>
              </a:tabLst>
            </a:pPr>
            <a:r>
              <a:rPr sz="2800" dirty="0">
                <a:latin typeface="+mn-lt"/>
                <a:cs typeface="Times New Roman"/>
              </a:rPr>
              <a:t>If</a:t>
            </a:r>
            <a:r>
              <a:rPr sz="2800" spc="-35" dirty="0">
                <a:latin typeface="+mn-lt"/>
                <a:cs typeface="Times New Roman"/>
              </a:rPr>
              <a:t> </a:t>
            </a:r>
            <a:r>
              <a:rPr sz="2800" dirty="0">
                <a:latin typeface="+mn-lt"/>
                <a:cs typeface="Times New Roman"/>
              </a:rPr>
              <a:t>any</a:t>
            </a:r>
            <a:r>
              <a:rPr sz="2800" spc="-55" dirty="0">
                <a:latin typeface="+mn-lt"/>
                <a:cs typeface="Times New Roman"/>
              </a:rPr>
              <a:t> </a:t>
            </a:r>
            <a:r>
              <a:rPr sz="2800" dirty="0">
                <a:latin typeface="+mn-lt"/>
                <a:cs typeface="Times New Roman"/>
              </a:rPr>
              <a:t>indicator</a:t>
            </a:r>
            <a:r>
              <a:rPr sz="2800" spc="-55" dirty="0">
                <a:latin typeface="+mn-lt"/>
                <a:cs typeface="Times New Roman"/>
              </a:rPr>
              <a:t> </a:t>
            </a:r>
            <a:r>
              <a:rPr sz="2800" dirty="0">
                <a:latin typeface="+mn-lt"/>
                <a:cs typeface="Times New Roman"/>
              </a:rPr>
              <a:t>is</a:t>
            </a:r>
            <a:r>
              <a:rPr sz="2800" spc="-50" dirty="0">
                <a:latin typeface="+mn-lt"/>
                <a:cs typeface="Times New Roman"/>
              </a:rPr>
              <a:t> </a:t>
            </a:r>
            <a:r>
              <a:rPr lang="en-US" sz="2800" dirty="0">
                <a:latin typeface="+mn-lt"/>
                <a:cs typeface="Times New Roman"/>
              </a:rPr>
              <a:t>out </a:t>
            </a:r>
            <a:r>
              <a:rPr sz="2800" dirty="0">
                <a:latin typeface="+mn-lt"/>
                <a:cs typeface="Times New Roman"/>
              </a:rPr>
              <a:t>of</a:t>
            </a:r>
            <a:r>
              <a:rPr sz="2800" spc="-45" dirty="0">
                <a:latin typeface="+mn-lt"/>
                <a:cs typeface="Times New Roman"/>
              </a:rPr>
              <a:t> </a:t>
            </a:r>
            <a:r>
              <a:rPr lang="en-US" sz="2800" dirty="0">
                <a:latin typeface="+mn-lt"/>
                <a:cs typeface="Times New Roman"/>
              </a:rPr>
              <a:t>compliance,</a:t>
            </a:r>
            <a:r>
              <a:rPr sz="2800" spc="-45" dirty="0">
                <a:latin typeface="+mn-lt"/>
                <a:cs typeface="Times New Roman"/>
              </a:rPr>
              <a:t> </a:t>
            </a:r>
            <a:r>
              <a:rPr sz="2800" dirty="0">
                <a:latin typeface="+mn-lt"/>
                <a:cs typeface="Times New Roman"/>
              </a:rPr>
              <a:t>then</a:t>
            </a:r>
            <a:r>
              <a:rPr sz="2800" spc="-50" dirty="0">
                <a:latin typeface="+mn-lt"/>
                <a:cs typeface="Times New Roman"/>
              </a:rPr>
              <a:t> </a:t>
            </a:r>
            <a:r>
              <a:rPr sz="2800" spc="-25" dirty="0">
                <a:latin typeface="+mn-lt"/>
                <a:cs typeface="Times New Roman"/>
              </a:rPr>
              <a:t>you </a:t>
            </a:r>
            <a:r>
              <a:rPr sz="2800" spc="-10" dirty="0">
                <a:latin typeface="+mn-lt"/>
                <a:cs typeface="Times New Roman"/>
              </a:rPr>
              <a:t>must</a:t>
            </a:r>
            <a:endParaRPr sz="2800" dirty="0">
              <a:latin typeface="+mn-lt"/>
              <a:cs typeface="Times New Roman"/>
            </a:endParaRPr>
          </a:p>
          <a:p>
            <a:pPr marL="836295" lvl="1" indent="-457200">
              <a:lnSpc>
                <a:spcPct val="100000"/>
              </a:lnSpc>
              <a:spcBef>
                <a:spcPts val="35"/>
              </a:spcBef>
              <a:buSzPct val="69642"/>
              <a:buFont typeface="Arial" panose="020B0604020202020204" pitchFamily="34" charset="0"/>
              <a:buChar char="•"/>
              <a:tabLst>
                <a:tab pos="653415" algn="l"/>
              </a:tabLst>
            </a:pPr>
            <a:r>
              <a:rPr sz="2800" dirty="0">
                <a:latin typeface="+mn-lt"/>
                <a:cs typeface="Times New Roman"/>
              </a:rPr>
              <a:t>complete</a:t>
            </a:r>
            <a:r>
              <a:rPr sz="2800" spc="-50" dirty="0">
                <a:latin typeface="+mn-lt"/>
                <a:cs typeface="Times New Roman"/>
              </a:rPr>
              <a:t> </a:t>
            </a:r>
            <a:r>
              <a:rPr sz="2800" dirty="0">
                <a:latin typeface="+mn-lt"/>
                <a:cs typeface="Times New Roman"/>
              </a:rPr>
              <a:t>the</a:t>
            </a:r>
            <a:r>
              <a:rPr sz="2800" spc="-45" dirty="0">
                <a:latin typeface="+mn-lt"/>
                <a:cs typeface="Times New Roman"/>
              </a:rPr>
              <a:t> </a:t>
            </a:r>
            <a:r>
              <a:rPr sz="2800" dirty="0">
                <a:latin typeface="+mn-lt"/>
                <a:cs typeface="Times New Roman"/>
              </a:rPr>
              <a:t>Plan</a:t>
            </a:r>
            <a:r>
              <a:rPr sz="2800" spc="-40" dirty="0">
                <a:latin typeface="+mn-lt"/>
                <a:cs typeface="Times New Roman"/>
              </a:rPr>
              <a:t> </a:t>
            </a:r>
            <a:r>
              <a:rPr sz="2800" dirty="0">
                <a:latin typeface="+mn-lt"/>
                <a:cs typeface="Times New Roman"/>
              </a:rPr>
              <a:t>for</a:t>
            </a:r>
            <a:r>
              <a:rPr sz="2800" spc="-35" dirty="0">
                <a:latin typeface="+mn-lt"/>
                <a:cs typeface="Times New Roman"/>
              </a:rPr>
              <a:t> </a:t>
            </a:r>
            <a:r>
              <a:rPr sz="2800" spc="-10" dirty="0">
                <a:latin typeface="+mn-lt"/>
                <a:cs typeface="Times New Roman"/>
              </a:rPr>
              <a:t>Correction</a:t>
            </a:r>
            <a:r>
              <a:rPr lang="en-US" sz="2800" spc="-10" dirty="0">
                <a:latin typeface="+mn-lt"/>
                <a:cs typeface="Times New Roman"/>
              </a:rPr>
              <a:t>.</a:t>
            </a:r>
            <a:endParaRPr sz="2800" dirty="0">
              <a:latin typeface="+mn-lt"/>
              <a:cs typeface="Times New Roman"/>
            </a:endParaRPr>
          </a:p>
          <a:p>
            <a:pPr marL="836295" lvl="1" indent="-457200">
              <a:lnSpc>
                <a:spcPct val="100000"/>
              </a:lnSpc>
              <a:spcBef>
                <a:spcPts val="40"/>
              </a:spcBef>
              <a:buSzPct val="69642"/>
              <a:buFont typeface="Arial" panose="020B0604020202020204" pitchFamily="34" charset="0"/>
              <a:buChar char="•"/>
              <a:tabLst>
                <a:tab pos="653415" algn="l"/>
              </a:tabLst>
            </a:pPr>
            <a:r>
              <a:rPr sz="2800" dirty="0">
                <a:latin typeface="+mn-lt"/>
                <a:cs typeface="Times New Roman"/>
              </a:rPr>
              <a:t>correct</a:t>
            </a:r>
            <a:r>
              <a:rPr sz="2800" spc="-65" dirty="0">
                <a:latin typeface="+mn-lt"/>
                <a:cs typeface="Times New Roman"/>
              </a:rPr>
              <a:t> </a:t>
            </a:r>
            <a:r>
              <a:rPr sz="2800" dirty="0">
                <a:latin typeface="+mn-lt"/>
                <a:cs typeface="Times New Roman"/>
              </a:rPr>
              <a:t>individual</a:t>
            </a:r>
            <a:r>
              <a:rPr sz="2800" spc="-90" dirty="0">
                <a:latin typeface="+mn-lt"/>
                <a:cs typeface="Times New Roman"/>
              </a:rPr>
              <a:t> </a:t>
            </a:r>
            <a:r>
              <a:rPr lang="en-US" sz="2800" dirty="0">
                <a:latin typeface="+mn-lt"/>
                <a:cs typeface="Times New Roman"/>
              </a:rPr>
              <a:t>noncompliance</a:t>
            </a:r>
            <a:r>
              <a:rPr sz="2800" spc="-75" dirty="0">
                <a:latin typeface="+mn-lt"/>
                <a:cs typeface="Times New Roman"/>
              </a:rPr>
              <a:t> </a:t>
            </a:r>
            <a:r>
              <a:rPr sz="2800" spc="-10" dirty="0">
                <a:latin typeface="+mn-lt"/>
                <a:cs typeface="Times New Roman"/>
              </a:rPr>
              <a:t>(I-</a:t>
            </a:r>
            <a:r>
              <a:rPr sz="2800" spc="-20" dirty="0">
                <a:latin typeface="+mn-lt"/>
                <a:cs typeface="Times New Roman"/>
              </a:rPr>
              <a:t>CAP)</a:t>
            </a:r>
            <a:r>
              <a:rPr lang="en-US" sz="2800" spc="-20" dirty="0">
                <a:latin typeface="+mn-lt"/>
                <a:cs typeface="Times New Roman"/>
              </a:rPr>
              <a:t>.</a:t>
            </a:r>
            <a:endParaRPr sz="2800" dirty="0">
              <a:latin typeface="+mn-lt"/>
              <a:cs typeface="Times New Roman"/>
            </a:endParaRPr>
          </a:p>
          <a:p>
            <a:pPr marL="836930" marR="404495" lvl="1" indent="-457200">
              <a:lnSpc>
                <a:spcPts val="2800"/>
              </a:lnSpc>
              <a:spcBef>
                <a:spcPts val="595"/>
              </a:spcBef>
              <a:buSzPct val="69642"/>
              <a:buFont typeface="Arial" panose="020B0604020202020204" pitchFamily="34" charset="0"/>
              <a:buChar char="•"/>
              <a:tabLst>
                <a:tab pos="653415" algn="l"/>
              </a:tabLst>
            </a:pPr>
            <a:r>
              <a:rPr sz="2800" dirty="0">
                <a:latin typeface="+mn-lt"/>
                <a:cs typeface="Times New Roman"/>
              </a:rPr>
              <a:t>document</a:t>
            </a:r>
            <a:r>
              <a:rPr sz="2800" spc="-65" dirty="0">
                <a:latin typeface="+mn-lt"/>
                <a:cs typeface="Times New Roman"/>
              </a:rPr>
              <a:t> </a:t>
            </a:r>
            <a:r>
              <a:rPr sz="2800" dirty="0">
                <a:latin typeface="+mn-lt"/>
                <a:cs typeface="Times New Roman"/>
              </a:rPr>
              <a:t>systemic</a:t>
            </a:r>
            <a:r>
              <a:rPr sz="2800" spc="-65" dirty="0">
                <a:latin typeface="+mn-lt"/>
                <a:cs typeface="Times New Roman"/>
              </a:rPr>
              <a:t> </a:t>
            </a:r>
            <a:r>
              <a:rPr sz="2800" dirty="0">
                <a:latin typeface="+mn-lt"/>
                <a:cs typeface="Times New Roman"/>
              </a:rPr>
              <a:t>compliance</a:t>
            </a:r>
            <a:r>
              <a:rPr sz="2800" spc="-65" dirty="0">
                <a:latin typeface="+mn-lt"/>
                <a:cs typeface="Times New Roman"/>
              </a:rPr>
              <a:t> </a:t>
            </a:r>
            <a:r>
              <a:rPr sz="2800" dirty="0">
                <a:latin typeface="+mn-lt"/>
                <a:cs typeface="Times New Roman"/>
              </a:rPr>
              <a:t>for</a:t>
            </a:r>
            <a:r>
              <a:rPr sz="2800" spc="-45" dirty="0">
                <a:latin typeface="+mn-lt"/>
                <a:cs typeface="Times New Roman"/>
              </a:rPr>
              <a:t> </a:t>
            </a:r>
            <a:r>
              <a:rPr sz="2800" dirty="0">
                <a:latin typeface="+mn-lt"/>
                <a:cs typeface="Times New Roman"/>
              </a:rPr>
              <a:t>each</a:t>
            </a:r>
            <a:r>
              <a:rPr sz="2800" spc="-60" dirty="0">
                <a:latin typeface="+mn-lt"/>
                <a:cs typeface="Times New Roman"/>
              </a:rPr>
              <a:t> </a:t>
            </a:r>
            <a:r>
              <a:rPr sz="2800" spc="-10" dirty="0">
                <a:latin typeface="+mn-lt"/>
                <a:cs typeface="Times New Roman"/>
              </a:rPr>
              <a:t>indicator (CAP)</a:t>
            </a:r>
            <a:r>
              <a:rPr lang="en-US" sz="2800" spc="-10" dirty="0">
                <a:latin typeface="+mn-lt"/>
                <a:cs typeface="Times New Roman"/>
              </a:rPr>
              <a:t>.</a:t>
            </a:r>
            <a:endParaRPr sz="2800" dirty="0">
              <a:latin typeface="+mn-lt"/>
              <a:cs typeface="Times New Roman"/>
            </a:endParaRPr>
          </a:p>
          <a:p>
            <a:pPr marL="12065" marR="5080">
              <a:lnSpc>
                <a:spcPts val="2800"/>
              </a:lnSpc>
              <a:spcBef>
                <a:spcPts val="695"/>
              </a:spcBef>
              <a:buSzPct val="58928"/>
              <a:tabLst>
                <a:tab pos="332105" algn="l"/>
                <a:tab pos="333375" algn="l"/>
              </a:tabLst>
            </a:pPr>
            <a:r>
              <a:rPr sz="2800" dirty="0">
                <a:latin typeface="+mn-lt"/>
                <a:cs typeface="Times New Roman"/>
              </a:rPr>
              <a:t>If</a:t>
            </a:r>
            <a:r>
              <a:rPr sz="2800" spc="-40" dirty="0">
                <a:latin typeface="+mn-lt"/>
                <a:cs typeface="Times New Roman"/>
              </a:rPr>
              <a:t> </a:t>
            </a:r>
            <a:r>
              <a:rPr sz="2800" dirty="0">
                <a:latin typeface="+mn-lt"/>
                <a:cs typeface="Times New Roman"/>
              </a:rPr>
              <a:t>selected</a:t>
            </a:r>
            <a:r>
              <a:rPr sz="2800" spc="-65" dirty="0">
                <a:latin typeface="+mn-lt"/>
                <a:cs typeface="Times New Roman"/>
              </a:rPr>
              <a:t> </a:t>
            </a:r>
            <a:r>
              <a:rPr sz="2800" dirty="0">
                <a:latin typeface="+mn-lt"/>
                <a:cs typeface="Times New Roman"/>
              </a:rPr>
              <a:t>for</a:t>
            </a:r>
            <a:r>
              <a:rPr sz="2800" spc="-40" dirty="0">
                <a:latin typeface="+mn-lt"/>
                <a:cs typeface="Times New Roman"/>
              </a:rPr>
              <a:t> </a:t>
            </a:r>
            <a:r>
              <a:rPr sz="2800" dirty="0">
                <a:latin typeface="+mn-lt"/>
                <a:cs typeface="Times New Roman"/>
              </a:rPr>
              <a:t>a</a:t>
            </a:r>
            <a:r>
              <a:rPr lang="en-US" sz="2800" spc="-50" dirty="0">
                <a:latin typeface="+mn-lt"/>
                <a:cs typeface="Times New Roman"/>
              </a:rPr>
              <a:t>n onsite review</a:t>
            </a:r>
            <a:endParaRPr sz="2800" dirty="0">
              <a:latin typeface="+mn-lt"/>
              <a:cs typeface="Times New Roman"/>
            </a:endParaRPr>
          </a:p>
          <a:p>
            <a:pPr marL="836295" lvl="1" indent="-457200">
              <a:lnSpc>
                <a:spcPct val="100000"/>
              </a:lnSpc>
              <a:spcBef>
                <a:spcPts val="35"/>
              </a:spcBef>
              <a:buSzPct val="69642"/>
              <a:buFont typeface="Arial" panose="020B0604020202020204" pitchFamily="34" charset="0"/>
              <a:buChar char="•"/>
              <a:tabLst>
                <a:tab pos="653415" algn="l"/>
              </a:tabLst>
            </a:pPr>
            <a:r>
              <a:rPr sz="2800" dirty="0">
                <a:latin typeface="+mn-lt"/>
                <a:cs typeface="Times New Roman"/>
              </a:rPr>
              <a:t>watch</a:t>
            </a:r>
            <a:r>
              <a:rPr sz="2800" spc="-40" dirty="0">
                <a:latin typeface="+mn-lt"/>
                <a:cs typeface="Times New Roman"/>
              </a:rPr>
              <a:t> </a:t>
            </a:r>
            <a:r>
              <a:rPr sz="2800" dirty="0">
                <a:latin typeface="+mn-lt"/>
                <a:cs typeface="Times New Roman"/>
              </a:rPr>
              <a:t>for</a:t>
            </a:r>
            <a:r>
              <a:rPr sz="2800" spc="-55" dirty="0">
                <a:latin typeface="+mn-lt"/>
                <a:cs typeface="Times New Roman"/>
              </a:rPr>
              <a:t> </a:t>
            </a:r>
            <a:r>
              <a:rPr sz="2800" dirty="0">
                <a:latin typeface="+mn-lt"/>
                <a:cs typeface="Times New Roman"/>
              </a:rPr>
              <a:t>correspondence</a:t>
            </a:r>
            <a:r>
              <a:rPr sz="2800" spc="-75" dirty="0">
                <a:latin typeface="+mn-lt"/>
                <a:cs typeface="Times New Roman"/>
              </a:rPr>
              <a:t> </a:t>
            </a:r>
            <a:r>
              <a:rPr sz="2800" dirty="0">
                <a:latin typeface="+mn-lt"/>
                <a:cs typeface="Times New Roman"/>
              </a:rPr>
              <a:t>with</a:t>
            </a:r>
            <a:r>
              <a:rPr sz="2800" spc="-55" dirty="0">
                <a:latin typeface="+mn-lt"/>
                <a:cs typeface="Times New Roman"/>
              </a:rPr>
              <a:t> </a:t>
            </a:r>
            <a:r>
              <a:rPr sz="2800" dirty="0">
                <a:latin typeface="+mn-lt"/>
                <a:cs typeface="Times New Roman"/>
              </a:rPr>
              <a:t>specific</a:t>
            </a:r>
            <a:r>
              <a:rPr sz="2800" spc="-75" dirty="0">
                <a:latin typeface="+mn-lt"/>
                <a:cs typeface="Times New Roman"/>
              </a:rPr>
              <a:t> </a:t>
            </a:r>
            <a:r>
              <a:rPr sz="2800" spc="-10" dirty="0">
                <a:latin typeface="+mn-lt"/>
                <a:cs typeface="Times New Roman"/>
              </a:rPr>
              <a:t>details</a:t>
            </a:r>
            <a:r>
              <a:rPr lang="en-US" sz="2800" spc="-10" dirty="0">
                <a:latin typeface="+mn-lt"/>
                <a:cs typeface="Times New Roman"/>
              </a:rPr>
              <a:t>.</a:t>
            </a:r>
            <a:endParaRPr sz="2800" dirty="0">
              <a:latin typeface="+mn-lt"/>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1189" y="457200"/>
            <a:ext cx="5480685"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rPr>
              <a:t>The</a:t>
            </a:r>
            <a:r>
              <a:rPr sz="3600" spc="-160" dirty="0">
                <a:latin typeface="+mn-lt"/>
              </a:rPr>
              <a:t> </a:t>
            </a:r>
            <a:r>
              <a:rPr sz="3600" spc="-25" dirty="0">
                <a:latin typeface="+mn-lt"/>
              </a:rPr>
              <a:t>Two</a:t>
            </a:r>
            <a:r>
              <a:rPr sz="3600" spc="-70" dirty="0">
                <a:latin typeface="+mn-lt"/>
              </a:rPr>
              <a:t> </a:t>
            </a:r>
            <a:r>
              <a:rPr sz="3600" dirty="0">
                <a:latin typeface="+mn-lt"/>
              </a:rPr>
              <a:t>Prongs</a:t>
            </a:r>
            <a:r>
              <a:rPr sz="3600" spc="-95" dirty="0">
                <a:latin typeface="+mn-lt"/>
              </a:rPr>
              <a:t> </a:t>
            </a:r>
            <a:r>
              <a:rPr sz="3600" dirty="0">
                <a:latin typeface="+mn-lt"/>
              </a:rPr>
              <a:t>of</a:t>
            </a:r>
            <a:r>
              <a:rPr sz="3600" spc="-75" dirty="0">
                <a:latin typeface="+mn-lt"/>
              </a:rPr>
              <a:t> </a:t>
            </a:r>
            <a:r>
              <a:rPr sz="3600" spc="-10" dirty="0">
                <a:latin typeface="+mn-lt"/>
              </a:rPr>
              <a:t>Correction</a:t>
            </a:r>
          </a:p>
        </p:txBody>
      </p:sp>
      <p:sp>
        <p:nvSpPr>
          <p:cNvPr id="5" name="TextBox 4">
            <a:extLst>
              <a:ext uri="{FF2B5EF4-FFF2-40B4-BE49-F238E27FC236}">
                <a16:creationId xmlns:a16="http://schemas.microsoft.com/office/drawing/2014/main" id="{4DD96E1E-2A7C-A6D1-AED8-1C910640BE88}"/>
              </a:ext>
            </a:extLst>
          </p:cNvPr>
          <p:cNvSpPr txBox="1"/>
          <p:nvPr/>
        </p:nvSpPr>
        <p:spPr>
          <a:xfrm>
            <a:off x="685800" y="1752600"/>
            <a:ext cx="7772400" cy="2232021"/>
          </a:xfrm>
          <a:prstGeom prst="rect">
            <a:avLst/>
          </a:prstGeom>
          <a:noFill/>
        </p:spPr>
        <p:txBody>
          <a:bodyPr wrap="square" rtlCol="0">
            <a:spAutoFit/>
          </a:bodyPr>
          <a:lstStyle/>
          <a:p>
            <a:pPr>
              <a:lnSpc>
                <a:spcPct val="150000"/>
              </a:lnSpc>
            </a:pPr>
            <a:r>
              <a:rPr lang="en-US" sz="3200" dirty="0">
                <a:latin typeface="+mn-lt"/>
              </a:rPr>
              <a:t>Noncompliance must be corrected for </a:t>
            </a:r>
          </a:p>
          <a:p>
            <a:pPr marL="342900" indent="-342900">
              <a:lnSpc>
                <a:spcPct val="150000"/>
              </a:lnSpc>
              <a:buFont typeface="+mj-lt"/>
              <a:buAutoNum type="arabicPeriod"/>
            </a:pPr>
            <a:r>
              <a:rPr lang="en-US" sz="3200" dirty="0">
                <a:latin typeface="+mn-lt"/>
              </a:rPr>
              <a:t>individual students. </a:t>
            </a:r>
          </a:p>
          <a:p>
            <a:pPr marL="342900" indent="-342900">
              <a:lnSpc>
                <a:spcPct val="150000"/>
              </a:lnSpc>
              <a:buFont typeface="+mj-lt"/>
              <a:buAutoNum type="arabicPeriod"/>
            </a:pPr>
            <a:r>
              <a:rPr lang="en-US" sz="3200" dirty="0">
                <a:latin typeface="+mn-lt"/>
              </a:rPr>
              <a:t>systemic noncompliance.</a:t>
            </a:r>
          </a:p>
        </p:txBody>
      </p:sp>
    </p:spTree>
    <p:extLst>
      <p:ext uri="{BB962C8B-B14F-4D97-AF65-F5344CB8AC3E}">
        <p14:creationId xmlns:p14="http://schemas.microsoft.com/office/powerpoint/2010/main" val="23918328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4624" y="457200"/>
            <a:ext cx="6395086"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cs typeface="Times New Roman" panose="02020603050405020304" pitchFamily="18" charset="0"/>
              </a:rPr>
              <a:t>C</a:t>
            </a:r>
            <a:r>
              <a:rPr lang="en-US" sz="3600" dirty="0">
                <a:latin typeface="+mn-lt"/>
                <a:cs typeface="Times New Roman" panose="02020603050405020304" pitchFamily="18" charset="0"/>
              </a:rPr>
              <a:t>orrective Action Plan (CAP) Steps</a:t>
            </a:r>
            <a:endParaRPr sz="3600" spc="-10" dirty="0">
              <a:latin typeface="+mn-lt"/>
              <a:cs typeface="Times New Roman" panose="02020603050405020304" pitchFamily="18" charset="0"/>
            </a:endParaRPr>
          </a:p>
        </p:txBody>
      </p:sp>
      <p:sp>
        <p:nvSpPr>
          <p:cNvPr id="3" name="object 3"/>
          <p:cNvSpPr txBox="1"/>
          <p:nvPr/>
        </p:nvSpPr>
        <p:spPr>
          <a:xfrm>
            <a:off x="691514" y="1752600"/>
            <a:ext cx="7901305" cy="4773102"/>
          </a:xfrm>
          <a:prstGeom prst="rect">
            <a:avLst/>
          </a:prstGeom>
        </p:spPr>
        <p:txBody>
          <a:bodyPr vert="horz" wrap="square" lIns="0" tIns="154940" rIns="0" bIns="0" rtlCol="0">
            <a:spAutoFit/>
          </a:bodyPr>
          <a:lstStyle/>
          <a:p>
            <a:pPr marL="12700">
              <a:lnSpc>
                <a:spcPct val="100000"/>
              </a:lnSpc>
              <a:spcBef>
                <a:spcPts val="1220"/>
              </a:spcBef>
            </a:pPr>
            <a:r>
              <a:rPr sz="3200" dirty="0">
                <a:latin typeface="+mn-lt"/>
                <a:cs typeface="Cambria"/>
              </a:rPr>
              <a:t>Three</a:t>
            </a:r>
            <a:r>
              <a:rPr sz="3200" spc="-55" dirty="0">
                <a:latin typeface="+mn-lt"/>
                <a:cs typeface="Cambria"/>
              </a:rPr>
              <a:t> </a:t>
            </a:r>
            <a:r>
              <a:rPr sz="3200" dirty="0">
                <a:latin typeface="+mn-lt"/>
                <a:cs typeface="Cambria"/>
              </a:rPr>
              <a:t>steps</a:t>
            </a:r>
            <a:r>
              <a:rPr sz="3200" spc="-45" dirty="0">
                <a:latin typeface="+mn-lt"/>
                <a:cs typeface="Cambria"/>
              </a:rPr>
              <a:t> </a:t>
            </a:r>
            <a:r>
              <a:rPr sz="3200" dirty="0">
                <a:latin typeface="+mn-lt"/>
                <a:cs typeface="Cambria"/>
              </a:rPr>
              <a:t>to</a:t>
            </a:r>
            <a:r>
              <a:rPr sz="3200" spc="-45" dirty="0">
                <a:latin typeface="+mn-lt"/>
                <a:cs typeface="Cambria"/>
              </a:rPr>
              <a:t> </a:t>
            </a:r>
            <a:r>
              <a:rPr sz="3200" dirty="0">
                <a:latin typeface="+mn-lt"/>
                <a:cs typeface="Cambria"/>
              </a:rPr>
              <a:t>completing</a:t>
            </a:r>
            <a:r>
              <a:rPr sz="3200" spc="-35" dirty="0">
                <a:latin typeface="+mn-lt"/>
                <a:cs typeface="Cambria"/>
              </a:rPr>
              <a:t> </a:t>
            </a:r>
            <a:r>
              <a:rPr sz="3200" dirty="0">
                <a:latin typeface="+mn-lt"/>
                <a:cs typeface="Cambria"/>
              </a:rPr>
              <a:t>a</a:t>
            </a:r>
            <a:r>
              <a:rPr sz="3200" spc="-35" dirty="0">
                <a:latin typeface="+mn-lt"/>
                <a:cs typeface="Cambria"/>
              </a:rPr>
              <a:t> </a:t>
            </a:r>
            <a:r>
              <a:rPr sz="3200" spc="-20" dirty="0">
                <a:latin typeface="+mn-lt"/>
                <a:cs typeface="Cambria"/>
              </a:rPr>
              <a:t>CAP</a:t>
            </a:r>
            <a:endParaRPr lang="en-US" sz="3200" spc="-20" dirty="0">
              <a:latin typeface="+mn-lt"/>
              <a:cs typeface="Cambria"/>
            </a:endParaRPr>
          </a:p>
          <a:p>
            <a:pPr marL="584200" indent="-571500">
              <a:lnSpc>
                <a:spcPct val="100000"/>
              </a:lnSpc>
              <a:spcBef>
                <a:spcPts val="1220"/>
              </a:spcBef>
              <a:buFont typeface="Arial" panose="020B0604020202020204" pitchFamily="34" charset="0"/>
              <a:buChar char="•"/>
            </a:pPr>
            <a:r>
              <a:rPr lang="en-US" sz="3200" dirty="0">
                <a:latin typeface="+mn-lt"/>
                <a:cs typeface="Cambria"/>
              </a:rPr>
              <a:t>write and submit activities of correction. </a:t>
            </a:r>
          </a:p>
          <a:p>
            <a:pPr marL="584200" indent="-571500">
              <a:lnSpc>
                <a:spcPct val="100000"/>
              </a:lnSpc>
              <a:spcBef>
                <a:spcPts val="1220"/>
              </a:spcBef>
              <a:buFont typeface="Arial" panose="020B0604020202020204" pitchFamily="34" charset="0"/>
              <a:buChar char="•"/>
            </a:pPr>
            <a:r>
              <a:rPr lang="en-US" sz="3200" dirty="0">
                <a:latin typeface="+mn-lt"/>
                <a:cs typeface="Cambria"/>
              </a:rPr>
              <a:t>implement activities of correction once approved. </a:t>
            </a:r>
          </a:p>
          <a:p>
            <a:pPr marL="584200" indent="-571500">
              <a:lnSpc>
                <a:spcPct val="100000"/>
              </a:lnSpc>
              <a:spcBef>
                <a:spcPts val="1220"/>
              </a:spcBef>
              <a:buFont typeface="Arial" panose="020B0604020202020204" pitchFamily="34" charset="0"/>
              <a:buChar char="•"/>
            </a:pPr>
            <a:r>
              <a:rPr lang="en-US" sz="3200" dirty="0">
                <a:latin typeface="+mn-lt"/>
                <a:cs typeface="Cambria"/>
              </a:rPr>
              <a:t>provide samples of documentation that demonstrate compliance requirements are being met. </a:t>
            </a:r>
          </a:p>
          <a:p>
            <a:pPr marL="12700">
              <a:lnSpc>
                <a:spcPct val="100000"/>
              </a:lnSpc>
              <a:spcBef>
                <a:spcPts val="1220"/>
              </a:spcBef>
            </a:pPr>
            <a:endParaRPr sz="3600" dirty="0">
              <a:latin typeface="+mn-lt"/>
              <a:cs typeface="Cambria"/>
            </a:endParaRPr>
          </a:p>
        </p:txBody>
      </p:sp>
    </p:spTree>
    <p:extLst>
      <p:ext uri="{BB962C8B-B14F-4D97-AF65-F5344CB8AC3E}">
        <p14:creationId xmlns:p14="http://schemas.microsoft.com/office/powerpoint/2010/main" val="201617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0300" y="381000"/>
            <a:ext cx="4343400" cy="566822"/>
          </a:xfrm>
          <a:prstGeom prst="rect">
            <a:avLst/>
          </a:prstGeom>
        </p:spPr>
        <p:txBody>
          <a:bodyPr vert="horz" wrap="square" lIns="0" tIns="12700" rIns="0" bIns="0" rtlCol="0">
            <a:spAutoFit/>
          </a:bodyPr>
          <a:lstStyle/>
          <a:p>
            <a:pPr marL="12700">
              <a:lnSpc>
                <a:spcPct val="100000"/>
              </a:lnSpc>
              <a:spcBef>
                <a:spcPts val="100"/>
              </a:spcBef>
            </a:pPr>
            <a:r>
              <a:rPr lang="en-US" sz="3600" dirty="0">
                <a:latin typeface="+mn-lt"/>
              </a:rPr>
              <a:t>Corrective Action Plan</a:t>
            </a:r>
            <a:endParaRPr sz="3600" spc="-10" dirty="0">
              <a:latin typeface="+mn-lt"/>
            </a:endParaRPr>
          </a:p>
        </p:txBody>
      </p:sp>
      <p:sp>
        <p:nvSpPr>
          <p:cNvPr id="3" name="object 3"/>
          <p:cNvSpPr txBox="1"/>
          <p:nvPr/>
        </p:nvSpPr>
        <p:spPr>
          <a:xfrm>
            <a:off x="307301" y="1621028"/>
            <a:ext cx="8404860" cy="4613442"/>
          </a:xfrm>
          <a:prstGeom prst="rect">
            <a:avLst/>
          </a:prstGeom>
        </p:spPr>
        <p:txBody>
          <a:bodyPr vert="horz" wrap="square" lIns="0" tIns="12065" rIns="0" bIns="0" rtlCol="0">
            <a:spAutoFit/>
          </a:bodyPr>
          <a:lstStyle/>
          <a:p>
            <a:pPr marL="12065" marR="562610">
              <a:lnSpc>
                <a:spcPct val="100000"/>
              </a:lnSpc>
              <a:spcBef>
                <a:spcPts val="95"/>
              </a:spcBef>
              <a:buSzPct val="58928"/>
              <a:tabLst>
                <a:tab pos="332105" algn="l"/>
                <a:tab pos="333375" algn="l"/>
              </a:tabLst>
            </a:pPr>
            <a:r>
              <a:rPr sz="3200" dirty="0">
                <a:latin typeface="+mn-lt"/>
                <a:cs typeface="Times New Roman"/>
              </a:rPr>
              <a:t>The</a:t>
            </a:r>
            <a:r>
              <a:rPr sz="3200" spc="-45" dirty="0">
                <a:latin typeface="+mn-lt"/>
                <a:cs typeface="Times New Roman"/>
              </a:rPr>
              <a:t> </a:t>
            </a:r>
            <a:r>
              <a:rPr lang="en-US" sz="3200" dirty="0">
                <a:latin typeface="+mn-lt"/>
                <a:cs typeface="Times New Roman"/>
              </a:rPr>
              <a:t>Corrective Action Plan </a:t>
            </a:r>
            <a:r>
              <a:rPr sz="3200" dirty="0">
                <a:latin typeface="+mn-lt"/>
                <a:cs typeface="Times New Roman"/>
              </a:rPr>
              <a:t>is</a:t>
            </a:r>
            <a:r>
              <a:rPr sz="3200" spc="-60" dirty="0">
                <a:latin typeface="+mn-lt"/>
                <a:cs typeface="Times New Roman"/>
              </a:rPr>
              <a:t> </a:t>
            </a:r>
            <a:r>
              <a:rPr sz="3200" dirty="0">
                <a:uFill>
                  <a:solidFill>
                    <a:srgbClr val="000000"/>
                  </a:solidFill>
                </a:uFill>
                <a:latin typeface="+mn-lt"/>
                <a:cs typeface="Times New Roman"/>
              </a:rPr>
              <a:t>due</a:t>
            </a:r>
            <a:r>
              <a:rPr sz="3200" spc="-50" dirty="0">
                <a:latin typeface="+mn-lt"/>
                <a:cs typeface="Times New Roman"/>
              </a:rPr>
              <a:t> </a:t>
            </a:r>
            <a:r>
              <a:rPr sz="3200" dirty="0">
                <a:latin typeface="+mn-lt"/>
                <a:cs typeface="Times New Roman"/>
              </a:rPr>
              <a:t>October</a:t>
            </a:r>
            <a:r>
              <a:rPr sz="3200" spc="-25" dirty="0">
                <a:latin typeface="+mn-lt"/>
                <a:cs typeface="Times New Roman"/>
              </a:rPr>
              <a:t> </a:t>
            </a:r>
            <a:r>
              <a:rPr sz="3200" dirty="0">
                <a:latin typeface="+mn-lt"/>
                <a:cs typeface="Times New Roman"/>
              </a:rPr>
              <a:t>31</a:t>
            </a:r>
            <a:endParaRPr sz="2800" dirty="0">
              <a:latin typeface="+mn-lt"/>
              <a:cs typeface="Times New Roman"/>
            </a:endParaRPr>
          </a:p>
          <a:p>
            <a:pPr marL="836930" marR="412115" lvl="1" indent="-457200">
              <a:lnSpc>
                <a:spcPct val="100000"/>
              </a:lnSpc>
              <a:spcBef>
                <a:spcPts val="600"/>
              </a:spcBef>
              <a:buSzPct val="69642"/>
              <a:buFont typeface="Arial" panose="020B0604020202020204" pitchFamily="34" charset="0"/>
              <a:buChar char="•"/>
              <a:tabLst>
                <a:tab pos="653415" algn="l"/>
              </a:tabLst>
            </a:pPr>
            <a:r>
              <a:rPr lang="en-US" sz="2800" dirty="0">
                <a:latin typeface="+mn-lt"/>
                <a:cs typeface="Times New Roman"/>
              </a:rPr>
              <a:t>d</a:t>
            </a:r>
            <a:r>
              <a:rPr sz="2800" dirty="0">
                <a:latin typeface="+mn-lt"/>
                <a:cs typeface="Times New Roman"/>
              </a:rPr>
              <a:t>istricts</a:t>
            </a:r>
            <a:r>
              <a:rPr sz="2800" spc="-55" dirty="0">
                <a:latin typeface="+mn-lt"/>
                <a:cs typeface="Times New Roman"/>
              </a:rPr>
              <a:t> </a:t>
            </a:r>
            <a:r>
              <a:rPr sz="2800" dirty="0">
                <a:latin typeface="+mn-lt"/>
                <a:cs typeface="Times New Roman"/>
              </a:rPr>
              <a:t>must</a:t>
            </a:r>
            <a:r>
              <a:rPr sz="2800" spc="-45" dirty="0">
                <a:latin typeface="+mn-lt"/>
                <a:cs typeface="Times New Roman"/>
              </a:rPr>
              <a:t> </a:t>
            </a:r>
            <a:r>
              <a:rPr sz="2800" dirty="0">
                <a:latin typeface="+mn-lt"/>
                <a:cs typeface="Times New Roman"/>
              </a:rPr>
              <a:t>develop</a:t>
            </a:r>
            <a:r>
              <a:rPr sz="2800" spc="-55" dirty="0">
                <a:latin typeface="+mn-lt"/>
                <a:cs typeface="Times New Roman"/>
              </a:rPr>
              <a:t> </a:t>
            </a:r>
            <a:r>
              <a:rPr sz="2800" dirty="0">
                <a:latin typeface="+mn-lt"/>
                <a:cs typeface="Times New Roman"/>
              </a:rPr>
              <a:t>an</a:t>
            </a:r>
            <a:r>
              <a:rPr sz="2800" spc="-40" dirty="0">
                <a:latin typeface="+mn-lt"/>
                <a:cs typeface="Times New Roman"/>
              </a:rPr>
              <a:t> </a:t>
            </a:r>
            <a:r>
              <a:rPr sz="2800" dirty="0">
                <a:latin typeface="+mn-lt"/>
                <a:cs typeface="Times New Roman"/>
              </a:rPr>
              <a:t>action</a:t>
            </a:r>
            <a:r>
              <a:rPr sz="2800" spc="-50" dirty="0">
                <a:latin typeface="+mn-lt"/>
                <a:cs typeface="Times New Roman"/>
              </a:rPr>
              <a:t> </a:t>
            </a:r>
            <a:r>
              <a:rPr sz="2800" dirty="0">
                <a:latin typeface="+mn-lt"/>
                <a:cs typeface="Times New Roman"/>
              </a:rPr>
              <a:t>plan</a:t>
            </a:r>
            <a:r>
              <a:rPr sz="2800" spc="-40" dirty="0">
                <a:latin typeface="+mn-lt"/>
                <a:cs typeface="Times New Roman"/>
              </a:rPr>
              <a:t> </a:t>
            </a:r>
            <a:r>
              <a:rPr sz="2800" dirty="0">
                <a:latin typeface="+mn-lt"/>
                <a:cs typeface="Times New Roman"/>
              </a:rPr>
              <a:t>for</a:t>
            </a:r>
            <a:r>
              <a:rPr sz="2800" spc="-40" dirty="0">
                <a:latin typeface="+mn-lt"/>
                <a:cs typeface="Times New Roman"/>
              </a:rPr>
              <a:t> </a:t>
            </a:r>
            <a:r>
              <a:rPr sz="2800" spc="-10" dirty="0">
                <a:latin typeface="+mn-lt"/>
                <a:cs typeface="Times New Roman"/>
              </a:rPr>
              <a:t>correcting </a:t>
            </a:r>
            <a:r>
              <a:rPr sz="2800" dirty="0">
                <a:latin typeface="+mn-lt"/>
                <a:cs typeface="Times New Roman"/>
              </a:rPr>
              <a:t>any</a:t>
            </a:r>
            <a:r>
              <a:rPr sz="2800" spc="-55" dirty="0">
                <a:latin typeface="+mn-lt"/>
                <a:cs typeface="Times New Roman"/>
              </a:rPr>
              <a:t> </a:t>
            </a:r>
            <a:r>
              <a:rPr sz="2800" dirty="0">
                <a:latin typeface="+mn-lt"/>
                <a:cs typeface="Times New Roman"/>
              </a:rPr>
              <a:t>noncompliance</a:t>
            </a:r>
            <a:r>
              <a:rPr sz="2800" spc="-60" dirty="0">
                <a:latin typeface="+mn-lt"/>
                <a:cs typeface="Times New Roman"/>
              </a:rPr>
              <a:t> </a:t>
            </a:r>
            <a:r>
              <a:rPr sz="2800" dirty="0">
                <a:latin typeface="+mn-lt"/>
                <a:cs typeface="Times New Roman"/>
              </a:rPr>
              <a:t>identified</a:t>
            </a:r>
            <a:r>
              <a:rPr sz="2800" spc="-75" dirty="0">
                <a:latin typeface="+mn-lt"/>
                <a:cs typeface="Times New Roman"/>
              </a:rPr>
              <a:t> </a:t>
            </a:r>
            <a:r>
              <a:rPr sz="2800" dirty="0">
                <a:latin typeface="+mn-lt"/>
                <a:cs typeface="Times New Roman"/>
              </a:rPr>
              <a:t>through</a:t>
            </a:r>
            <a:r>
              <a:rPr sz="2800" spc="-65" dirty="0">
                <a:latin typeface="+mn-lt"/>
                <a:cs typeface="Times New Roman"/>
              </a:rPr>
              <a:t> </a:t>
            </a:r>
            <a:r>
              <a:rPr sz="2800" dirty="0">
                <a:latin typeface="+mn-lt"/>
                <a:cs typeface="Times New Roman"/>
              </a:rPr>
              <a:t>the</a:t>
            </a:r>
            <a:r>
              <a:rPr sz="2800" spc="-60" dirty="0">
                <a:latin typeface="+mn-lt"/>
                <a:cs typeface="Times New Roman"/>
              </a:rPr>
              <a:t> </a:t>
            </a:r>
            <a:r>
              <a:rPr lang="en-US" sz="2800" spc="-10" dirty="0">
                <a:latin typeface="+mn-lt"/>
                <a:cs typeface="Times New Roman"/>
              </a:rPr>
              <a:t>self-assessment</a:t>
            </a:r>
            <a:r>
              <a:rPr sz="2800" spc="-60" dirty="0">
                <a:latin typeface="+mn-lt"/>
                <a:cs typeface="Times New Roman"/>
              </a:rPr>
              <a:t> </a:t>
            </a:r>
            <a:r>
              <a:rPr sz="2800" dirty="0">
                <a:latin typeface="+mn-lt"/>
                <a:cs typeface="Times New Roman"/>
              </a:rPr>
              <a:t>and</a:t>
            </a:r>
            <a:r>
              <a:rPr sz="2800" spc="-50" dirty="0">
                <a:latin typeface="+mn-lt"/>
                <a:cs typeface="Times New Roman"/>
              </a:rPr>
              <a:t> </a:t>
            </a:r>
            <a:r>
              <a:rPr sz="2800" dirty="0">
                <a:latin typeface="+mn-lt"/>
                <a:cs typeface="Times New Roman"/>
              </a:rPr>
              <a:t>desk</a:t>
            </a:r>
            <a:r>
              <a:rPr sz="2800" spc="-65" dirty="0">
                <a:latin typeface="+mn-lt"/>
                <a:cs typeface="Times New Roman"/>
              </a:rPr>
              <a:t> </a:t>
            </a:r>
            <a:r>
              <a:rPr sz="2800" dirty="0">
                <a:latin typeface="+mn-lt"/>
                <a:cs typeface="Times New Roman"/>
              </a:rPr>
              <a:t>review</a:t>
            </a:r>
            <a:r>
              <a:rPr sz="2800" spc="-45" dirty="0">
                <a:latin typeface="+mn-lt"/>
                <a:cs typeface="Times New Roman"/>
              </a:rPr>
              <a:t> </a:t>
            </a:r>
            <a:r>
              <a:rPr sz="2800" spc="-10" dirty="0">
                <a:latin typeface="+mn-lt"/>
                <a:cs typeface="Times New Roman"/>
              </a:rPr>
              <a:t>verification.</a:t>
            </a:r>
            <a:endParaRPr sz="2800" dirty="0">
              <a:latin typeface="+mn-lt"/>
              <a:cs typeface="Times New Roman"/>
            </a:endParaRPr>
          </a:p>
          <a:p>
            <a:pPr marL="836930" marR="334010" lvl="1" indent="-457200">
              <a:lnSpc>
                <a:spcPct val="100000"/>
              </a:lnSpc>
              <a:spcBef>
                <a:spcPts val="600"/>
              </a:spcBef>
              <a:buSzPct val="69642"/>
              <a:buFont typeface="Arial" panose="020B0604020202020204" pitchFamily="34" charset="0"/>
              <a:buChar char="•"/>
              <a:tabLst>
                <a:tab pos="653415" algn="l"/>
              </a:tabLst>
            </a:pPr>
            <a:r>
              <a:rPr lang="en-US" sz="2800" dirty="0">
                <a:latin typeface="+mn-lt"/>
                <a:cs typeface="Times New Roman"/>
              </a:rPr>
              <a:t>c</a:t>
            </a:r>
            <a:r>
              <a:rPr sz="2800" dirty="0">
                <a:latin typeface="+mn-lt"/>
                <a:cs typeface="Times New Roman"/>
              </a:rPr>
              <a:t>orrective</a:t>
            </a:r>
            <a:r>
              <a:rPr sz="2800" spc="-70" dirty="0">
                <a:latin typeface="+mn-lt"/>
                <a:cs typeface="Times New Roman"/>
              </a:rPr>
              <a:t> </a:t>
            </a:r>
            <a:r>
              <a:rPr sz="2800" dirty="0">
                <a:latin typeface="+mn-lt"/>
                <a:cs typeface="Times New Roman"/>
              </a:rPr>
              <a:t>action</a:t>
            </a:r>
            <a:r>
              <a:rPr sz="2800" spc="-65" dirty="0">
                <a:latin typeface="+mn-lt"/>
                <a:cs typeface="Times New Roman"/>
              </a:rPr>
              <a:t> </a:t>
            </a:r>
            <a:r>
              <a:rPr sz="2800" dirty="0">
                <a:latin typeface="+mn-lt"/>
                <a:cs typeface="Times New Roman"/>
              </a:rPr>
              <a:t>plan</a:t>
            </a:r>
            <a:r>
              <a:rPr sz="2800" spc="-65" dirty="0">
                <a:latin typeface="+mn-lt"/>
                <a:cs typeface="Times New Roman"/>
              </a:rPr>
              <a:t> </a:t>
            </a:r>
            <a:r>
              <a:rPr lang="en-US" sz="2800" dirty="0">
                <a:latin typeface="+mn-lt"/>
                <a:cs typeface="Times New Roman"/>
              </a:rPr>
              <a:t>must</a:t>
            </a:r>
            <a:r>
              <a:rPr sz="2800" spc="-90" dirty="0">
                <a:latin typeface="+mn-lt"/>
                <a:cs typeface="Times New Roman"/>
              </a:rPr>
              <a:t> </a:t>
            </a:r>
            <a:r>
              <a:rPr lang="en-US" sz="2800" spc="-90" dirty="0">
                <a:latin typeface="+mn-lt"/>
                <a:cs typeface="Times New Roman"/>
              </a:rPr>
              <a:t>identify a root cause and </a:t>
            </a:r>
            <a:r>
              <a:rPr lang="en-US" sz="2800" dirty="0">
                <a:latin typeface="+mn-lt"/>
                <a:cs typeface="Times New Roman"/>
              </a:rPr>
              <a:t>describe</a:t>
            </a:r>
            <a:r>
              <a:rPr sz="2800" spc="-75" dirty="0">
                <a:latin typeface="+mn-lt"/>
                <a:cs typeface="Times New Roman"/>
              </a:rPr>
              <a:t> </a:t>
            </a:r>
            <a:r>
              <a:rPr sz="2800" dirty="0">
                <a:latin typeface="+mn-lt"/>
                <a:cs typeface="Times New Roman"/>
              </a:rPr>
              <a:t>strategies</a:t>
            </a:r>
            <a:r>
              <a:rPr sz="2800" spc="-80" dirty="0">
                <a:latin typeface="+mn-lt"/>
                <a:cs typeface="Times New Roman"/>
              </a:rPr>
              <a:t> </a:t>
            </a:r>
            <a:r>
              <a:rPr sz="2800" spc="-25" dirty="0">
                <a:latin typeface="+mn-lt"/>
                <a:cs typeface="Times New Roman"/>
              </a:rPr>
              <a:t>and </a:t>
            </a:r>
            <a:r>
              <a:rPr sz="2800" dirty="0">
                <a:latin typeface="+mn-lt"/>
                <a:cs typeface="Times New Roman"/>
              </a:rPr>
              <a:t>timelines</a:t>
            </a:r>
            <a:r>
              <a:rPr sz="2800" spc="-70" dirty="0">
                <a:latin typeface="+mn-lt"/>
                <a:cs typeface="Times New Roman"/>
              </a:rPr>
              <a:t> </a:t>
            </a:r>
            <a:r>
              <a:rPr sz="2800" dirty="0">
                <a:latin typeface="+mn-lt"/>
                <a:cs typeface="Times New Roman"/>
              </a:rPr>
              <a:t>for</a:t>
            </a:r>
            <a:r>
              <a:rPr sz="2800" spc="-40" dirty="0">
                <a:latin typeface="+mn-lt"/>
                <a:cs typeface="Times New Roman"/>
              </a:rPr>
              <a:t> </a:t>
            </a:r>
            <a:r>
              <a:rPr sz="2800" dirty="0">
                <a:latin typeface="+mn-lt"/>
                <a:cs typeface="Times New Roman"/>
              </a:rPr>
              <a:t>achieving</a:t>
            </a:r>
            <a:r>
              <a:rPr sz="2800" spc="-75" dirty="0">
                <a:latin typeface="+mn-lt"/>
                <a:cs typeface="Times New Roman"/>
              </a:rPr>
              <a:t> </a:t>
            </a:r>
            <a:r>
              <a:rPr sz="2800" spc="-10" dirty="0">
                <a:latin typeface="+mn-lt"/>
                <a:cs typeface="Times New Roman"/>
              </a:rPr>
              <a:t>compliance.</a:t>
            </a:r>
            <a:endParaRPr sz="2800" dirty="0">
              <a:latin typeface="+mn-lt"/>
              <a:cs typeface="Times New Roman"/>
            </a:endParaRPr>
          </a:p>
          <a:p>
            <a:pPr marL="836930" marR="5080" lvl="1" indent="-457200">
              <a:lnSpc>
                <a:spcPct val="100000"/>
              </a:lnSpc>
              <a:spcBef>
                <a:spcPts val="600"/>
              </a:spcBef>
              <a:buSzPct val="69642"/>
              <a:buFont typeface="Arial" panose="020B0604020202020204" pitchFamily="34" charset="0"/>
              <a:buChar char="•"/>
              <a:tabLst>
                <a:tab pos="653415" algn="l"/>
              </a:tabLst>
            </a:pPr>
            <a:r>
              <a:rPr lang="en-US" sz="2800" dirty="0">
                <a:latin typeface="+mn-lt"/>
                <a:cs typeface="Times New Roman"/>
              </a:rPr>
              <a:t>t</a:t>
            </a:r>
            <a:r>
              <a:rPr sz="2800" dirty="0">
                <a:latin typeface="+mn-lt"/>
                <a:cs typeface="Times New Roman"/>
              </a:rPr>
              <a:t>he</a:t>
            </a:r>
            <a:r>
              <a:rPr sz="2800" spc="-60" dirty="0">
                <a:latin typeface="+mn-lt"/>
                <a:cs typeface="Times New Roman"/>
              </a:rPr>
              <a:t> </a:t>
            </a:r>
            <a:r>
              <a:rPr sz="2800" u="sng" spc="-10" dirty="0">
                <a:solidFill>
                  <a:srgbClr val="4B280F"/>
                </a:solidFill>
                <a:uFill>
                  <a:solidFill>
                    <a:srgbClr val="4B280F"/>
                  </a:solidFill>
                </a:uFill>
                <a:latin typeface="+mn-lt"/>
                <a:cs typeface="Times New Roman"/>
                <a:hlinkClick r:id="rId4"/>
              </a:rPr>
              <a:t>Corrective</a:t>
            </a:r>
            <a:r>
              <a:rPr sz="2800" u="sng" spc="-170" dirty="0">
                <a:solidFill>
                  <a:srgbClr val="4B280F"/>
                </a:solidFill>
                <a:uFill>
                  <a:solidFill>
                    <a:srgbClr val="4B280F"/>
                  </a:solidFill>
                </a:uFill>
                <a:latin typeface="+mn-lt"/>
                <a:cs typeface="Times New Roman"/>
                <a:hlinkClick r:id="rId4"/>
              </a:rPr>
              <a:t> </a:t>
            </a:r>
            <a:r>
              <a:rPr sz="2800" u="sng" dirty="0">
                <a:solidFill>
                  <a:srgbClr val="4B280F"/>
                </a:solidFill>
                <a:uFill>
                  <a:solidFill>
                    <a:srgbClr val="4B280F"/>
                  </a:solidFill>
                </a:uFill>
                <a:latin typeface="+mn-lt"/>
                <a:cs typeface="Times New Roman"/>
                <a:hlinkClick r:id="rId4"/>
              </a:rPr>
              <a:t>Action</a:t>
            </a:r>
            <a:r>
              <a:rPr sz="2800" u="sng" spc="-45" dirty="0">
                <a:solidFill>
                  <a:srgbClr val="4B280F"/>
                </a:solidFill>
                <a:uFill>
                  <a:solidFill>
                    <a:srgbClr val="4B280F"/>
                  </a:solidFill>
                </a:uFill>
                <a:latin typeface="+mn-lt"/>
                <a:cs typeface="Times New Roman"/>
                <a:hlinkClick r:id="rId4"/>
              </a:rPr>
              <a:t> </a:t>
            </a:r>
            <a:r>
              <a:rPr sz="2800" u="sng" dirty="0">
                <a:solidFill>
                  <a:srgbClr val="4B280F"/>
                </a:solidFill>
                <a:uFill>
                  <a:solidFill>
                    <a:srgbClr val="4B280F"/>
                  </a:solidFill>
                </a:uFill>
                <a:latin typeface="+mn-lt"/>
                <a:cs typeface="Times New Roman"/>
                <a:hlinkClick r:id="rId4"/>
              </a:rPr>
              <a:t>Plan</a:t>
            </a:r>
            <a:r>
              <a:rPr sz="2800" spc="-35" dirty="0">
                <a:solidFill>
                  <a:srgbClr val="4B280F"/>
                </a:solidFill>
                <a:latin typeface="+mn-lt"/>
                <a:cs typeface="Times New Roman"/>
                <a:hlinkClick r:id="rId4"/>
              </a:rPr>
              <a:t> </a:t>
            </a:r>
            <a:r>
              <a:rPr sz="2800" dirty="0">
                <a:latin typeface="+mn-lt"/>
                <a:cs typeface="Times New Roman"/>
              </a:rPr>
              <a:t>rubric</a:t>
            </a:r>
            <a:r>
              <a:rPr sz="2800" spc="-40" dirty="0">
                <a:latin typeface="+mn-lt"/>
                <a:cs typeface="Times New Roman"/>
              </a:rPr>
              <a:t> </a:t>
            </a:r>
            <a:r>
              <a:rPr sz="2800" dirty="0">
                <a:latin typeface="+mn-lt"/>
                <a:cs typeface="Times New Roman"/>
              </a:rPr>
              <a:t>can</a:t>
            </a:r>
            <a:r>
              <a:rPr sz="2800" spc="-35" dirty="0">
                <a:latin typeface="+mn-lt"/>
                <a:cs typeface="Times New Roman"/>
              </a:rPr>
              <a:t> </a:t>
            </a:r>
            <a:r>
              <a:rPr sz="2800" dirty="0">
                <a:latin typeface="+mn-lt"/>
                <a:cs typeface="Times New Roman"/>
              </a:rPr>
              <a:t>be</a:t>
            </a:r>
            <a:r>
              <a:rPr sz="2800" spc="-40" dirty="0">
                <a:latin typeface="+mn-lt"/>
                <a:cs typeface="Times New Roman"/>
              </a:rPr>
              <a:t> </a:t>
            </a:r>
            <a:r>
              <a:rPr sz="2800" dirty="0">
                <a:latin typeface="+mn-lt"/>
                <a:cs typeface="Times New Roman"/>
              </a:rPr>
              <a:t>found</a:t>
            </a:r>
            <a:r>
              <a:rPr sz="2800" spc="-50" dirty="0">
                <a:latin typeface="+mn-lt"/>
                <a:cs typeface="Times New Roman"/>
              </a:rPr>
              <a:t> </a:t>
            </a:r>
            <a:r>
              <a:rPr sz="2800" dirty="0">
                <a:latin typeface="+mn-lt"/>
                <a:cs typeface="Times New Roman"/>
              </a:rPr>
              <a:t>on</a:t>
            </a:r>
            <a:r>
              <a:rPr sz="2800" spc="-30" dirty="0">
                <a:latin typeface="+mn-lt"/>
                <a:cs typeface="Times New Roman"/>
              </a:rPr>
              <a:t> </a:t>
            </a:r>
            <a:r>
              <a:rPr sz="2800" spc="-25" dirty="0">
                <a:latin typeface="+mn-lt"/>
                <a:cs typeface="Times New Roman"/>
              </a:rPr>
              <a:t>the </a:t>
            </a:r>
            <a:r>
              <a:rPr sz="2800" spc="-10" dirty="0">
                <a:latin typeface="+mn-lt"/>
                <a:cs typeface="Times New Roman"/>
              </a:rPr>
              <a:t>Tiered</a:t>
            </a:r>
            <a:r>
              <a:rPr sz="2800" spc="-60" dirty="0">
                <a:latin typeface="+mn-lt"/>
                <a:cs typeface="Times New Roman"/>
              </a:rPr>
              <a:t> </a:t>
            </a:r>
            <a:r>
              <a:rPr sz="2800" dirty="0">
                <a:latin typeface="+mn-lt"/>
                <a:cs typeface="Times New Roman"/>
              </a:rPr>
              <a:t>Monitoring</a:t>
            </a:r>
            <a:r>
              <a:rPr sz="2800" spc="-80" dirty="0">
                <a:latin typeface="+mn-lt"/>
                <a:cs typeface="Times New Roman"/>
              </a:rPr>
              <a:t> </a:t>
            </a:r>
            <a:r>
              <a:rPr sz="2800" dirty="0">
                <a:latin typeface="+mn-lt"/>
                <a:cs typeface="Times New Roman"/>
              </a:rPr>
              <a:t>web</a:t>
            </a:r>
            <a:r>
              <a:rPr sz="2800" spc="-50" dirty="0">
                <a:latin typeface="+mn-lt"/>
                <a:cs typeface="Times New Roman"/>
              </a:rPr>
              <a:t> </a:t>
            </a:r>
            <a:r>
              <a:rPr sz="2800" dirty="0">
                <a:latin typeface="+mn-lt"/>
                <a:cs typeface="Times New Roman"/>
              </a:rPr>
              <a:t>page</a:t>
            </a:r>
            <a:r>
              <a:rPr sz="2800" spc="-70" dirty="0">
                <a:latin typeface="+mn-lt"/>
                <a:cs typeface="Times New Roman"/>
              </a:rPr>
              <a:t> </a:t>
            </a:r>
            <a:r>
              <a:rPr sz="2800" dirty="0">
                <a:latin typeface="+mn-lt"/>
                <a:cs typeface="Times New Roman"/>
              </a:rPr>
              <a:t>of</a:t>
            </a:r>
            <a:r>
              <a:rPr sz="2800" spc="-55" dirty="0">
                <a:latin typeface="+mn-lt"/>
                <a:cs typeface="Times New Roman"/>
              </a:rPr>
              <a:t> </a:t>
            </a:r>
            <a:r>
              <a:rPr sz="2800" dirty="0">
                <a:latin typeface="+mn-lt"/>
                <a:cs typeface="Times New Roman"/>
              </a:rPr>
              <a:t>the</a:t>
            </a:r>
            <a:r>
              <a:rPr sz="2800" spc="-70" dirty="0">
                <a:latin typeface="+mn-lt"/>
                <a:cs typeface="Times New Roman"/>
              </a:rPr>
              <a:t> </a:t>
            </a:r>
            <a:r>
              <a:rPr sz="2800" dirty="0">
                <a:latin typeface="+mn-lt"/>
                <a:cs typeface="Times New Roman"/>
              </a:rPr>
              <a:t>DESE</a:t>
            </a:r>
            <a:r>
              <a:rPr sz="2800" spc="-35" dirty="0">
                <a:latin typeface="+mn-lt"/>
                <a:cs typeface="Times New Roman"/>
              </a:rPr>
              <a:t> </a:t>
            </a:r>
            <a:r>
              <a:rPr sz="2800" spc="-10" dirty="0">
                <a:latin typeface="+mn-lt"/>
                <a:cs typeface="Times New Roman"/>
              </a:rPr>
              <a:t>Special Education</a:t>
            </a:r>
            <a:r>
              <a:rPr sz="2800" spc="-110" dirty="0">
                <a:latin typeface="+mn-lt"/>
                <a:cs typeface="Times New Roman"/>
              </a:rPr>
              <a:t> </a:t>
            </a:r>
            <a:r>
              <a:rPr sz="2800" spc="-10" dirty="0">
                <a:latin typeface="+mn-lt"/>
                <a:cs typeface="Times New Roman"/>
              </a:rPr>
              <a:t>Compliance</a:t>
            </a:r>
            <a:r>
              <a:rPr sz="2800" spc="-105" dirty="0">
                <a:latin typeface="+mn-lt"/>
                <a:cs typeface="Times New Roman"/>
              </a:rPr>
              <a:t> </a:t>
            </a:r>
            <a:r>
              <a:rPr sz="2800" dirty="0">
                <a:latin typeface="+mn-lt"/>
                <a:cs typeface="Times New Roman"/>
              </a:rPr>
              <a:t>web</a:t>
            </a:r>
            <a:r>
              <a:rPr sz="2800" spc="-10" dirty="0">
                <a:latin typeface="+mn-lt"/>
                <a:cs typeface="Times New Roman"/>
              </a:rPr>
              <a:t>site.</a:t>
            </a:r>
            <a:endParaRPr sz="2800" dirty="0">
              <a:latin typeface="+mn-lt"/>
              <a:cs typeface="Times New Roman"/>
            </a:endParaRPr>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2574</TotalTime>
  <Words>5082</Words>
  <Application>Microsoft Office PowerPoint</Application>
  <PresentationFormat>On-screen Show (4:3)</PresentationFormat>
  <Paragraphs>228</Paragraphs>
  <Slides>42</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Times New Roman</vt:lpstr>
      <vt:lpstr>Office Theme</vt:lpstr>
      <vt:lpstr>SPECIAL EDUCATION COMPLIANCE TIERED MONITORING</vt:lpstr>
      <vt:lpstr>Learning Objectives</vt:lpstr>
      <vt:lpstr>Corrective Action Plan (CAP) Year</vt:lpstr>
      <vt:lpstr>Digging into the information</vt:lpstr>
      <vt:lpstr>IMACS 2.0 Reports</vt:lpstr>
      <vt:lpstr>Next Steps</vt:lpstr>
      <vt:lpstr>The Two Prongs of Correction</vt:lpstr>
      <vt:lpstr>Corrective Action Plan (CAP) Steps</vt:lpstr>
      <vt:lpstr>Corrective Action Plan</vt:lpstr>
      <vt:lpstr>Beginning work on CAP Strategies for Correction</vt:lpstr>
      <vt:lpstr>Indicators to address on Your Plan of Correction</vt:lpstr>
      <vt:lpstr>CAP Strategies for Correction Due Date</vt:lpstr>
      <vt:lpstr>Plan of Correction Rubric and Resources</vt:lpstr>
      <vt:lpstr>Required Evidence of Correction</vt:lpstr>
      <vt:lpstr>Corrective Action Plan Rubric</vt:lpstr>
      <vt:lpstr>Where to Write the Plan of Correction</vt:lpstr>
      <vt:lpstr>DES Approval of the Plan of Correction</vt:lpstr>
      <vt:lpstr>Individual Corrective Action Plan (ICAP)</vt:lpstr>
      <vt:lpstr>Beginning to work on the Individual Plan of Correction</vt:lpstr>
      <vt:lpstr>Working on the Individual Plan of Correction</vt:lpstr>
      <vt:lpstr>How to correct the Individual Plan of Correction</vt:lpstr>
      <vt:lpstr>Submitting Evidence for the Individual Plan of Correction</vt:lpstr>
      <vt:lpstr>Uploading ICAP Evidence</vt:lpstr>
      <vt:lpstr>Initial Evaluation &amp; C to B Transition Timeline I-CAPs</vt:lpstr>
      <vt:lpstr>Follow-Up Timelines for Initial Evaluations &amp; C to B Transition</vt:lpstr>
      <vt:lpstr>Beginning Follow-Up Timelines</vt:lpstr>
      <vt:lpstr>Follow-Up Timelines</vt:lpstr>
      <vt:lpstr>Importing Data from CSV file</vt:lpstr>
      <vt:lpstr>Importing Student Data for Initial Timeline Follow-Up </vt:lpstr>
      <vt:lpstr>Importing Student Data for C to B Transition Follow-Up Timelines</vt:lpstr>
      <vt:lpstr>Adding New Student Timeline Data Individually</vt:lpstr>
      <vt:lpstr>Submitting Follow-up Timeline Data</vt:lpstr>
      <vt:lpstr>Corrective Action Plan (CAP) Steps  </vt:lpstr>
      <vt:lpstr>Evidence of Correction</vt:lpstr>
      <vt:lpstr>Submitting Evidence of Correction</vt:lpstr>
      <vt:lpstr>How to upload Evidence of Correction</vt:lpstr>
      <vt:lpstr>LEA Evidence (Samples) of Correction</vt:lpstr>
      <vt:lpstr>Evidence of Correction Rubric</vt:lpstr>
      <vt:lpstr>Final Thoughts</vt:lpstr>
      <vt:lpstr>Compliance Consultants</vt:lpstr>
      <vt:lpstr>Resources</vt:lpstr>
      <vt:lpstr>Last Page of Presentation</vt:lpstr>
    </vt:vector>
  </TitlesOfParts>
  <Company>DESE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Missouri public education</dc:title>
  <dc:subject>MO Tiered Monitoring</dc:subject>
  <dc:creator>Dana.Welch@dese.mo.gov</dc:creator>
  <dc:description>Created for LEAs entering their Corrective Action Year</dc:description>
  <cp:lastModifiedBy>Mueller, Gabrielle</cp:lastModifiedBy>
  <cp:revision>125</cp:revision>
  <cp:lastPrinted>2024-09-10T20:06:02Z</cp:lastPrinted>
  <dcterms:created xsi:type="dcterms:W3CDTF">2022-10-03T13:40:26Z</dcterms:created>
  <dcterms:modified xsi:type="dcterms:W3CDTF">2024-09-19T21:09:53Z</dcterms:modified>
  <cp:category>CAP Year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2020-10-01T00:00:00Z</vt:filetime>
  </property>
  <property fmtid="{D5CDD505-2E9C-101B-9397-08002B2CF9AE}" pid="3" name="Creator">
    <vt:lpwstr>Acrobat PDFMaker 20 for PowerPoint</vt:lpwstr>
  </property>
  <property fmtid="{D5CDD505-2E9C-101B-9397-08002B2CF9AE}" pid="4" name="LastSaved">
    <vt:filetime>2022-10-03T00:00:00Z</vt:filetime>
  </property>
  <property fmtid="{D5CDD505-2E9C-101B-9397-08002B2CF9AE}" pid="5" name="Producer">
    <vt:lpwstr>Adobe PDF Library 20.12.73</vt:lpwstr>
  </property>
</Properties>
</file>