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34"/>
  </p:notesMasterIdLst>
  <p:handoutMasterIdLst>
    <p:handoutMasterId r:id="rId35"/>
  </p:handoutMasterIdLst>
  <p:sldIdLst>
    <p:sldId id="267" r:id="rId5"/>
    <p:sldId id="319" r:id="rId6"/>
    <p:sldId id="265" r:id="rId7"/>
    <p:sldId id="264" r:id="rId8"/>
    <p:sldId id="268" r:id="rId9"/>
    <p:sldId id="330" r:id="rId10"/>
    <p:sldId id="271" r:id="rId11"/>
    <p:sldId id="313" r:id="rId12"/>
    <p:sldId id="320" r:id="rId13"/>
    <p:sldId id="321" r:id="rId14"/>
    <p:sldId id="322" r:id="rId15"/>
    <p:sldId id="272" r:id="rId16"/>
    <p:sldId id="323" r:id="rId17"/>
    <p:sldId id="324" r:id="rId18"/>
    <p:sldId id="273" r:id="rId19"/>
    <p:sldId id="314" r:id="rId20"/>
    <p:sldId id="312" r:id="rId21"/>
    <p:sldId id="274" r:id="rId22"/>
    <p:sldId id="325" r:id="rId23"/>
    <p:sldId id="326" r:id="rId24"/>
    <p:sldId id="327" r:id="rId25"/>
    <p:sldId id="315" r:id="rId26"/>
    <p:sldId id="275" r:id="rId27"/>
    <p:sldId id="328" r:id="rId28"/>
    <p:sldId id="277" r:id="rId29"/>
    <p:sldId id="278" r:id="rId30"/>
    <p:sldId id="309" r:id="rId31"/>
    <p:sldId id="329" r:id="rId32"/>
    <p:sldId id="261" r:id="rId33"/>
  </p:sldIdLst>
  <p:sldSz cx="9144000" cy="5143500" type="screen16x9"/>
  <p:notesSz cx="7010400" cy="92964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83A9"/>
    <a:srgbClr val="003399"/>
    <a:srgbClr val="FFFFFF"/>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2" autoAdjust="0"/>
    <p:restoredTop sz="48063" autoAdjust="0"/>
  </p:normalViewPr>
  <p:slideViewPr>
    <p:cSldViewPr>
      <p:cViewPr varScale="1">
        <p:scale>
          <a:sx n="70" d="100"/>
          <a:sy n="70" d="100"/>
        </p:scale>
        <p:origin x="2382" y="60"/>
      </p:cViewPr>
      <p:guideLst>
        <p:guide orient="horz" pos="1620"/>
        <p:guide pos="2880"/>
      </p:guideLst>
    </p:cSldViewPr>
  </p:slideViewPr>
  <p:outlineViewPr>
    <p:cViewPr>
      <p:scale>
        <a:sx n="33" d="100"/>
        <a:sy n="33" d="100"/>
      </p:scale>
      <p:origin x="0" y="-646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75B3549-48AF-4A47-A563-37BCF58341FB}" type="datetimeFigureOut">
              <a:rPr lang="en-US" smtClean="0"/>
              <a:t>9/5/2024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C16766F-B39D-42FD-ACBC-1002D130679C}" type="slidenum">
              <a:rPr lang="en-US" smtClean="0"/>
              <a:t>‹#›</a:t>
            </a:fld>
            <a:endParaRPr lang="en-US"/>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8CF8AA-71CD-48AE-96C2-778BE54C3BBB}" type="datetimeFigureOut">
              <a:rPr lang="en-US" smtClean="0"/>
              <a:t>9/5/2024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384A2F3-949C-4DF8-B8FE-27C48E8E5C0D}" type="slidenum">
              <a:rPr lang="en-US" smtClean="0"/>
              <a:t>‹#›</a:t>
            </a:fld>
            <a:endParaRPr lang="en-US"/>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060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baseline="0" dirty="0"/>
              <a:t>Confidentiality training </a:t>
            </a:r>
            <a:r>
              <a:rPr lang="en-US" baseline="0" dirty="0"/>
              <a:t>- The Family Educational Rights and Privacy Act (FERPA) requires confidentiality training be provided to all staff.  The IDEA requires confidentiality training for ALL persons collecting or using personally identifiable data and that you have written documentation for when and who attended your confidentiality training.   The requirement is that all staff receive the training at least once and that all new hires are trained in confidentiality as well.  Many districts chose to include an annual confidentiality training in the beginning of school trainings/workshops for all school staff prior to school starting to meet this requirement.</a:t>
            </a:r>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dirty="0"/>
          </a:p>
        </p:txBody>
      </p:sp>
    </p:spTree>
    <p:extLst>
      <p:ext uri="{BB962C8B-B14F-4D97-AF65-F5344CB8AC3E}">
        <p14:creationId xmlns:p14="http://schemas.microsoft.com/office/powerpoint/2010/main" val="752576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a:t>Access to Records </a:t>
            </a:r>
            <a:r>
              <a:rPr lang="en-US" baseline="0" dirty="0"/>
              <a:t>- The district is required to have a listing of employees’ positions having access to student records posted at student file location or other central location. </a:t>
            </a:r>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dirty="0"/>
          </a:p>
        </p:txBody>
      </p:sp>
    </p:spTree>
    <p:extLst>
      <p:ext uri="{BB962C8B-B14F-4D97-AF65-F5344CB8AC3E}">
        <p14:creationId xmlns:p14="http://schemas.microsoft.com/office/powerpoint/2010/main" val="4155120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baseline="0" dirty="0"/>
              <a:t>Hearing Aids/Hearing Devices </a:t>
            </a:r>
            <a:r>
              <a:rPr lang="en-US" baseline="0" dirty="0"/>
              <a:t>- One of the most overlooked administrative responsibility is the monitoring of hearing aids and hearing devices.  The requirement is that these devices  be monitored on a daily basis by staff to ensure proper functioning.  It is important to keep documentation of this daily monitoring for hearing aids, external components of cochlear implants, auditory trainers, etc.  Remember that if these devices are not working properly, the student will not be able to effectively hear instruction during the school day and receive FAPE.</a:t>
            </a:r>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dirty="0"/>
          </a:p>
        </p:txBody>
      </p:sp>
    </p:spTree>
    <p:extLst>
      <p:ext uri="{BB962C8B-B14F-4D97-AF65-F5344CB8AC3E}">
        <p14:creationId xmlns:p14="http://schemas.microsoft.com/office/powerpoint/2010/main" val="230823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a:t>Medicaid Funding for Services</a:t>
            </a:r>
            <a:r>
              <a:rPr lang="en-US" baseline="0" dirty="0"/>
              <a:t> - LEAs can chose to seek reimbursement from Medicaid for therapies provided to students who are eligible for an IEP.  However, the LEA must follow the required process to notify parents as described in the Administrator’s Checklist.</a:t>
            </a:r>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dirty="0"/>
          </a:p>
        </p:txBody>
      </p:sp>
    </p:spTree>
    <p:extLst>
      <p:ext uri="{BB962C8B-B14F-4D97-AF65-F5344CB8AC3E}">
        <p14:creationId xmlns:p14="http://schemas.microsoft.com/office/powerpoint/2010/main" val="4062858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baseline="0" dirty="0"/>
              <a:t>Response to Intervention </a:t>
            </a:r>
            <a:r>
              <a:rPr lang="en-US" baseline="0" dirty="0"/>
              <a:t>- The general education use of Response to Intervention (RTI) or, as it is sometimes referred to as, the Multi Tiered Systems of Supports (MTSS) is very common in school districts these days.  Use of these models of intervention is to provide targeted services to students who are “at risk” academically.   However, in the special education world, RTI is one specific method of determining eligibility for Learning Disabilities.   If your LEA choses to use this method to determine eligibility for learning disabilities, there must be written procedures that follow the DESE guidelines.  It is VERY important to know if your LEA uses the RTI model for identifying Learning Disabilities because this method CANNOT be used unless the written procedure is in place and followed when making these eligibility determinations.</a:t>
            </a:r>
          </a:p>
          <a:p>
            <a:pPr marL="232943" indent="-232943">
              <a:buAutoNum type="arabicParenR"/>
            </a:pPr>
            <a:endParaRPr lang="en-US" baseline="0" dirty="0"/>
          </a:p>
          <a:p>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dirty="0"/>
          </a:p>
        </p:txBody>
      </p:sp>
    </p:spTree>
    <p:extLst>
      <p:ext uri="{BB962C8B-B14F-4D97-AF65-F5344CB8AC3E}">
        <p14:creationId xmlns:p14="http://schemas.microsoft.com/office/powerpoint/2010/main" val="269693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Paraprofessional Credentials and Training </a:t>
            </a:r>
            <a:r>
              <a:rPr lang="en-US" dirty="0"/>
              <a:t>–It is important to know the educational level of each paraprofessional and their building assignment. When looking at paraprofessional credentials, it is very important to know the Title I status of the assigned building and the type of work the paraprofessional will be doing with students.  This is because (ESSA) Every Student Succeeds Act requires that any paraprofessionals providing instructional support, including special education paraprofessionals, working in school-wide, not target assist Title I buildings, have 60 credit hours or an associate degree or have passed the State approved paraprofessional assessment with an established minimum score or completed the DESE 20 hour online training for substitute teachers..  This does not include personal assistants unless they perform instructional support activities..</a:t>
            </a:r>
          </a:p>
        </p:txBody>
      </p:sp>
    </p:spTree>
    <p:extLst>
      <p:ext uri="{BB962C8B-B14F-4D97-AF65-F5344CB8AC3E}">
        <p14:creationId xmlns:p14="http://schemas.microsoft.com/office/powerpoint/2010/main" val="2216193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Paraprofessionals who work in non-Title I school-wide buildings are only required to have a high school diploma or GED.  Please note that your local school board policy may have a higher standard than this minimum requirement.</a:t>
            </a:r>
          </a:p>
          <a:p>
            <a:endParaRPr lang="en-US" b="0" dirty="0"/>
          </a:p>
          <a:p>
            <a:endParaRPr lang="en-US" dirty="0"/>
          </a:p>
        </p:txBody>
      </p:sp>
    </p:spTree>
    <p:extLst>
      <p:ext uri="{BB962C8B-B14F-4D97-AF65-F5344CB8AC3E}">
        <p14:creationId xmlns:p14="http://schemas.microsoft.com/office/powerpoint/2010/main" val="2646625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requirements vary by the number of years of employment as a paraprofessional.  Paraprofessionals must have 15 professional development  hours during the first year of employment, even those paras holding a teaching certificate, plus orientation and a minimum of 10 hours thereafter.  </a:t>
            </a:r>
            <a:r>
              <a:rPr lang="en-US" b="1" dirty="0"/>
              <a:t>It is very important that this training be related to the paraprofessional’s assignment.  </a:t>
            </a:r>
            <a:r>
              <a:rPr lang="en-US" dirty="0"/>
              <a:t>Note that assisting the teacher in the classroom, attending IEP meetings, or orientation training CANNOT be counted towards the required training.   </a:t>
            </a:r>
            <a:r>
              <a:rPr lang="en-US" baseline="0" dirty="0"/>
              <a:t>ALL paraprofessionals are required to meet  orientation and initial training requirements during their first year with a district.  If you are interested in exploring online paraprofessional training videos through DESE Effective Practices Division, contact your RPDC consultant.  Don’t forget that even paras that are hired mid-year must complete the required training.  We recommend you adopt a record-keeping system to maintain your para training hours.  </a:t>
            </a:r>
            <a:endParaRPr lang="en-US" dirty="0"/>
          </a:p>
          <a:p>
            <a:endParaRPr lang="en-US" dirty="0"/>
          </a:p>
          <a:p>
            <a:r>
              <a:rPr lang="en-US" dirty="0"/>
              <a:t>The 100s in the Standards &amp; Indicators Manual lists these specific requirements for paraprofessional training and is a wonderful resource when questions arise.  It is important to keep the credential and training requirements in mind when making paraprofessional assignments.  </a:t>
            </a:r>
          </a:p>
        </p:txBody>
      </p:sp>
    </p:spTree>
    <p:extLst>
      <p:ext uri="{BB962C8B-B14F-4D97-AF65-F5344CB8AC3E}">
        <p14:creationId xmlns:p14="http://schemas.microsoft.com/office/powerpoint/2010/main" val="448827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Thank you Julie – now we will continue on with the 100s and </a:t>
            </a:r>
          </a:p>
          <a:p>
            <a:endParaRPr lang="en-US" b="1" u="sng" dirty="0"/>
          </a:p>
          <a:p>
            <a:r>
              <a:rPr lang="en-US" b="1" u="sng" dirty="0"/>
              <a:t>Parentally Placed Private School</a:t>
            </a:r>
            <a:r>
              <a:rPr lang="en-US" b="1" u="sng" baseline="0" dirty="0"/>
              <a:t> Student: </a:t>
            </a:r>
            <a:r>
              <a:rPr lang="en-US" dirty="0"/>
              <a:t>Students with disabilities who attend private or parochial schools do NOT have an individual right to receive FAPE and have an IEP.  Instead, these students have the right to access proportionate share funded services through an individual service plan (ISP).  The Administrator’s Checklist describes the required procedures for conducting a consultation meeting with representatives of private/parochial school and parent representatives of parentally-placed private/parochial school students in order to determine what services will be offered by an LEA.  </a:t>
            </a:r>
          </a:p>
          <a:p>
            <a:endParaRPr lang="en-US" dirty="0"/>
          </a:p>
          <a:p>
            <a:r>
              <a:rPr lang="en-US" dirty="0"/>
              <a:t>Remember that in Missouri, homeschooled children are considered to be attending a private school.  Please note that charter schools are EXEMPT from this requirement because the LEA in which the charter school is located is responsible for child find and providing the proportionate share services to these students.</a:t>
            </a:r>
          </a:p>
          <a:p>
            <a:endParaRPr lang="en-US" dirty="0"/>
          </a:p>
          <a:p>
            <a:endParaRPr lang="en-US" dirty="0"/>
          </a:p>
        </p:txBody>
      </p:sp>
    </p:spTree>
    <p:extLst>
      <p:ext uri="{BB962C8B-B14F-4D97-AF65-F5344CB8AC3E}">
        <p14:creationId xmlns:p14="http://schemas.microsoft.com/office/powerpoint/2010/main" val="1407196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Next on the administrator checklist is </a:t>
            </a:r>
          </a:p>
          <a:p>
            <a:endParaRPr lang="en-US" b="0" u="none" dirty="0"/>
          </a:p>
          <a:p>
            <a:r>
              <a:rPr lang="en-US" b="1" u="sng" dirty="0"/>
              <a:t>Contractual Services/Approved Private Agency </a:t>
            </a:r>
            <a:r>
              <a:rPr lang="en-US" dirty="0"/>
              <a:t>- If your LEA is unable to provide the required special education or related services for one of your students with a disability, you may decide to contract for services.  It is important to remember that the contract MUST be with an approved private agency for special education services.   The department maintains a current list of approved private agencies on the website.   </a:t>
            </a:r>
          </a:p>
          <a:p>
            <a:endParaRPr lang="en-US" dirty="0"/>
          </a:p>
          <a:p>
            <a:r>
              <a:rPr lang="en-US" dirty="0"/>
              <a:t>It is important to remember the LEA continues to have the responsibility of providing FAPE in contract situations – not the contracted agency.  This means the LEA is still responsible for developing the IEP, providing needed reevaluations and providing FAPE to the student.  Consider the approved private agency as a “satellite” classroom.  It is very important the LEA ensures the services are being provided  by the contractor in accordance with the child’s IEP in these situations and has procedures in place to monitor the provision of services for compliance.  If there is an allegation in a child complaint or due process, the LEA is ultimately responsible – NOT the approved private agency.</a:t>
            </a:r>
          </a:p>
          <a:p>
            <a:endParaRPr lang="en-US" dirty="0"/>
          </a:p>
          <a:p>
            <a:endParaRPr lang="en-US" dirty="0"/>
          </a:p>
        </p:txBody>
      </p:sp>
    </p:spTree>
    <p:extLst>
      <p:ext uri="{BB962C8B-B14F-4D97-AF65-F5344CB8AC3E}">
        <p14:creationId xmlns:p14="http://schemas.microsoft.com/office/powerpoint/2010/main" val="254055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This morning, we will be discussing the 100s section of the Missouri Standards and Indicators Manual This section is composed of your administrative responsibility and duties in several areas. This morning, we will break down those areas in detail. </a:t>
            </a:r>
          </a:p>
          <a:p>
            <a:endParaRPr lang="en-US" dirty="0"/>
          </a:p>
        </p:txBody>
      </p:sp>
    </p:spTree>
    <p:extLst>
      <p:ext uri="{BB962C8B-B14F-4D97-AF65-F5344CB8AC3E}">
        <p14:creationId xmlns:p14="http://schemas.microsoft.com/office/powerpoint/2010/main" val="353132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On to </a:t>
            </a:r>
          </a:p>
          <a:p>
            <a:r>
              <a:rPr lang="en-US" b="1" u="sng" dirty="0"/>
              <a:t>State Board Operated Programs </a:t>
            </a:r>
            <a:r>
              <a:rPr lang="en-US" dirty="0"/>
              <a:t>- In some specific situations, your LEA may not be able to provide the necessary services to provide FAPE and would need to make a referral to one of the State Board Operated Program Schools as the most appropriate least restrictive environment for the student.  Each of the State Board Operated Programs has a website that describes their programs and referral process.</a:t>
            </a:r>
          </a:p>
          <a:p>
            <a:endParaRPr lang="en-US" dirty="0"/>
          </a:p>
          <a:p>
            <a:r>
              <a:rPr lang="en-US" dirty="0"/>
              <a:t>The LEA is required to maintain a current evaluation report and a current IEP for each student placed in one of these state board operated programs. </a:t>
            </a:r>
            <a:r>
              <a:rPr lang="en-US" sz="1800" dirty="0">
                <a:effectLst/>
                <a:latin typeface="Calibri" panose="020F0502020204030204" pitchFamily="34" charset="0"/>
                <a:ea typeface="SimSun" panose="02010600030101010101" pitchFamily="2" charset="-122"/>
              </a:rPr>
              <a:t>The LEA is responsible for conducting reevaluations and IEP meetings for students placed at state board operated programs. The IEP team, including LEA representatives from both the local school district in which the child resides and the state board operated program, is responsible for determining placement in the least restrictive environment at each annual IEP meeting and any additional meetings called for that purpose. </a:t>
            </a:r>
          </a:p>
          <a:p>
            <a:endParaRPr lang="en-US" sz="1800" dirty="0">
              <a:effectLst/>
              <a:latin typeface="Calibri" panose="020F0502020204030204" pitchFamily="34" charset="0"/>
              <a:ea typeface="SimSun" panose="02010600030101010101" pitchFamily="2" charset="-122"/>
            </a:endParaRPr>
          </a:p>
          <a:p>
            <a:r>
              <a:rPr lang="en-US" dirty="0"/>
              <a:t>Also note that each of the State Board Operated Programs has an outreach office and can serve as a valuable resource to districts in the identification and provision of services to children with multiple/severe disabilities or hearing or visual impairments. </a:t>
            </a:r>
          </a:p>
          <a:p>
            <a:endParaRPr lang="en-US" dirty="0"/>
          </a:p>
        </p:txBody>
      </p:sp>
    </p:spTree>
    <p:extLst>
      <p:ext uri="{BB962C8B-B14F-4D97-AF65-F5344CB8AC3E}">
        <p14:creationId xmlns:p14="http://schemas.microsoft.com/office/powerpoint/2010/main" val="2516752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b="0" u="none" dirty="0"/>
              <a:t>Now we are up to </a:t>
            </a:r>
            <a:r>
              <a:rPr lang="en-US" b="1" u="none" dirty="0"/>
              <a:t>Destruction of Records </a:t>
            </a:r>
            <a:r>
              <a:rPr lang="en-US" b="0" u="none" dirty="0"/>
              <a:t>on the checklist.  </a:t>
            </a:r>
          </a:p>
          <a:p>
            <a:pPr marL="0" marR="0">
              <a:spcBef>
                <a:spcPts val="0"/>
              </a:spcBef>
              <a:spcAft>
                <a:spcPts val="0"/>
              </a:spcAft>
            </a:pPr>
            <a:endParaRPr lang="en-US" b="0" u="none" dirty="0"/>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In the past, records had to be maintained for a period of 3 years from the time they were no longer educationally relevant, and after that, the district could destroy after sending a letter to the last known address.    However, Senate Bill 106 which went into effect for the 2023-24 school year, stated that </a:t>
            </a: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 student’s special education record shall be deemed a permanent record and shall be maintained as part of the child’s cumulative scholastic record (cumulative records are retained 75 years).  This law defined a special education record as “an IEP, an IFSP, or a 504 Plan” and it said the district must maintain ‘the most recent’ special education record.”  As you can well imagine, this caused more confusion because most districts were saying things like  “what about the most recent evaluation?”  and . . . “a 504 isn’t a special education record” . . . and so on.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Fast forward the story, the Secretary of State’s Office issued guidance November 2023 which gives a specific list of all we are to keep with the school year beginning 2023-24 forward.  It also seems to indicate the most recent special education records prior to the 23-24 school year must be maintained permanently.  There is specific guidance found on page 19 of the document at the Secretary of State link on this slide.    </a:t>
            </a:r>
          </a:p>
          <a:p>
            <a:endParaRPr lang="en-US" sz="1800" baseline="0" dirty="0">
              <a:solidFill>
                <a:srgbClr val="000000"/>
              </a:solidFill>
              <a:effectLst/>
              <a:latin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Districts can always consult legal counsel if you need specific information.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As far as whether you keep an electronic or hard copy, that is up to the district, but if you keep records electronically, the district must make sure it is securely maintained.  If it is your district policy to give students a copy of their special education records minus testing protocols, you would still need to maintain a copy (or the original) for students’ permanent records.  </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baseline="0" dirty="0"/>
          </a:p>
          <a:p>
            <a:endParaRPr lang="en-US" baseline="0" dirty="0"/>
          </a:p>
          <a:p>
            <a:endParaRPr lang="en-US" dirty="0"/>
          </a:p>
        </p:txBody>
      </p:sp>
    </p:spTree>
    <p:extLst>
      <p:ext uri="{BB962C8B-B14F-4D97-AF65-F5344CB8AC3E}">
        <p14:creationId xmlns:p14="http://schemas.microsoft.com/office/powerpoint/2010/main" val="794939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Now let’s discuss</a:t>
            </a:r>
          </a:p>
          <a:p>
            <a:r>
              <a:rPr lang="en-US" b="1" u="sng" dirty="0"/>
              <a:t>Release of information  </a:t>
            </a:r>
            <a:r>
              <a:rPr lang="en-US" b="0" u="none" dirty="0"/>
              <a:t>- these</a:t>
            </a:r>
            <a:r>
              <a:rPr lang="en-US" b="0" u="none" baseline="0" dirty="0"/>
              <a:t> </a:t>
            </a:r>
            <a:r>
              <a:rPr lang="en-US" dirty="0"/>
              <a:t>procedures must be in place before you can share confidential information.  The district’s Release of Information form should document the specific records to be disclosed, why the records are being disclosed, to whom the records are being disclosed, as well as a dated signature of the parent or eligible student.  Know the exceptions for release of information without written consent outlined in FERPA  such as to school officials where the student plans to enroll, or audits, or college loans, and so on.    </a:t>
            </a:r>
          </a:p>
          <a:p>
            <a:endParaRPr lang="en-US" dirty="0"/>
          </a:p>
          <a:p>
            <a:r>
              <a:rPr lang="en-US" dirty="0"/>
              <a:t>It is important to remember that a Release of Information is required for any persons other than the parent/guardian to attend an IEP meeting – that means grandparents, boyfriends, outside agencies, advocates, etc. NOTE: Release of Information is also needed for inviting an outside person into the meeting.</a:t>
            </a:r>
          </a:p>
          <a:p>
            <a:endParaRPr lang="en-US" dirty="0"/>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760202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Moving on to </a:t>
            </a:r>
          </a:p>
          <a:p>
            <a:r>
              <a:rPr lang="en-US" b="1" u="sng" dirty="0"/>
              <a:t>Transfer</a:t>
            </a:r>
            <a:r>
              <a:rPr lang="en-US" b="1" u="sng" baseline="0" dirty="0"/>
              <a:t> of Rights</a:t>
            </a:r>
            <a:r>
              <a:rPr lang="en-US" baseline="0" dirty="0"/>
              <a:t>: The LEA needs to notify both student and the parent that the student will become his/her own educational decision maker upon reaching the age of majority.  This notification is provided to the parent no later than the student’s 18</a:t>
            </a:r>
            <a:r>
              <a:rPr lang="en-US" baseline="30000" dirty="0"/>
              <a:t>th</a:t>
            </a:r>
            <a:r>
              <a:rPr lang="en-US" baseline="0" dirty="0"/>
              <a:t> birthday.   </a:t>
            </a:r>
          </a:p>
          <a:p>
            <a:endParaRPr lang="en-US" baseline="0" dirty="0"/>
          </a:p>
          <a:p>
            <a:r>
              <a:rPr lang="en-US" baseline="0" dirty="0"/>
              <a:t>Additionally, in Standards and Indicators 200.790, it directs that no later than the student’s 17</a:t>
            </a:r>
            <a:r>
              <a:rPr lang="en-US" baseline="30000" dirty="0"/>
              <a:t>th</a:t>
            </a:r>
            <a:r>
              <a:rPr lang="en-US" baseline="0" dirty="0"/>
              <a:t> birthday, the IEP must include a statement that the </a:t>
            </a:r>
            <a:r>
              <a:rPr lang="en-US" u="sng" baseline="0" dirty="0"/>
              <a:t>student</a:t>
            </a:r>
            <a:r>
              <a:rPr lang="en-US" baseline="0" dirty="0"/>
              <a:t> has been informed of the rights under IDEA that will transfer to the student upon his/her 18</a:t>
            </a:r>
            <a:r>
              <a:rPr lang="en-US" baseline="30000" dirty="0"/>
              <a:t>th</a:t>
            </a:r>
            <a:r>
              <a:rPr lang="en-US" baseline="0" dirty="0"/>
              <a:t> birthday.  </a:t>
            </a:r>
          </a:p>
          <a:p>
            <a:endParaRPr lang="en-US" baseline="0" dirty="0"/>
          </a:p>
          <a:p>
            <a:r>
              <a:rPr lang="en-US" baseline="0" dirty="0"/>
              <a:t>So essentially, you are providing this notice two times: </a:t>
            </a:r>
          </a:p>
          <a:p>
            <a:pPr marL="171450" indent="-171450">
              <a:buFont typeface="Arial" panose="020B0604020202020204" pitchFamily="34" charset="0"/>
              <a:buChar char="•"/>
            </a:pPr>
            <a:r>
              <a:rPr lang="en-US" baseline="0" dirty="0"/>
              <a:t>Once to the student by the 17</a:t>
            </a:r>
            <a:r>
              <a:rPr lang="en-US" baseline="30000" dirty="0"/>
              <a:t>th</a:t>
            </a:r>
            <a:r>
              <a:rPr lang="en-US" baseline="0" dirty="0"/>
              <a:t> birthday</a:t>
            </a:r>
          </a:p>
          <a:p>
            <a:pPr marL="171450" indent="-171450">
              <a:buFont typeface="Arial" panose="020B0604020202020204" pitchFamily="34" charset="0"/>
              <a:buChar char="•"/>
            </a:pPr>
            <a:r>
              <a:rPr lang="en-US" baseline="0" dirty="0"/>
              <a:t>And then again to the parent by the 18</a:t>
            </a:r>
            <a:r>
              <a:rPr lang="en-US" baseline="30000" dirty="0"/>
              <a:t>th</a:t>
            </a:r>
            <a:r>
              <a:rPr lang="en-US" baseline="0" dirty="0"/>
              <a:t> birthday</a:t>
            </a:r>
          </a:p>
          <a:p>
            <a:endParaRPr lang="en-US" baseline="0" dirty="0"/>
          </a:p>
          <a:p>
            <a:endParaRPr lang="en-US" dirty="0"/>
          </a:p>
        </p:txBody>
      </p:sp>
    </p:spTree>
    <p:extLst>
      <p:ext uri="{BB962C8B-B14F-4D97-AF65-F5344CB8AC3E}">
        <p14:creationId xmlns:p14="http://schemas.microsoft.com/office/powerpoint/2010/main" val="1932209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baseline="0" dirty="0"/>
              <a:t>Now let’s address National Instructional Materials Accessibility Standard and National Instruction Materials Access Center which we commonly refer to as</a:t>
            </a:r>
          </a:p>
          <a:p>
            <a:endParaRPr lang="en-US" b="0" u="none" baseline="0" dirty="0"/>
          </a:p>
          <a:p>
            <a:r>
              <a:rPr lang="en-US" b="1" u="sng" baseline="0" dirty="0"/>
              <a:t>NIMAS/NIMAC</a:t>
            </a:r>
            <a:r>
              <a:rPr lang="en-US" baseline="0" dirty="0"/>
              <a:t>: IDEA requires that public agencies adopt the National Instructional Materials Accessibility Standards (NIMAS) for the purposes of providing instructional materials to blind children and youth or other children and youth with print disabilities.  The LEA then has the option of coordinating its efforts with the National Instructional Materials Center (NIMAC) to achieve these standards OR the LEA can indicate that it will not coordinate with NIMAC but assures that it will provide instructional materials to these identified students in a timely manner.  This requirement is accomplished through the local compliance plan which is approved by each LEA’s board of education.  More information on NIMAS/NIMAC can be found on the Department’s website.</a:t>
            </a:r>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486438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 . . Independent Educational Evaluations or IEEs</a:t>
            </a:r>
          </a:p>
          <a:p>
            <a:endParaRPr lang="en-US" dirty="0"/>
          </a:p>
          <a:p>
            <a:r>
              <a:rPr lang="en-US" dirty="0"/>
              <a:t>An IEE must be provided at public expense and the LEA must consider the results of the IEE.  Documentation of this IEE and its consideration should be maintained in the student’s file.  Meeting notes would be an excellent data source to use as documentation of consideration of the IEE.  </a:t>
            </a:r>
          </a:p>
          <a:p>
            <a:endParaRPr lang="en-US" dirty="0"/>
          </a:p>
          <a:p>
            <a:r>
              <a:rPr lang="en-US" dirty="0"/>
              <a:t>Each LEA should have a school board policy to address IEEs.  The agency’s board policy can limit geographic area, cost, and the qualifications of the examiners.  This criteria must be spelled out in that board policy.   </a:t>
            </a:r>
          </a:p>
          <a:p>
            <a:endParaRPr lang="en-US" dirty="0"/>
          </a:p>
          <a:p>
            <a:r>
              <a:rPr lang="en-US" dirty="0"/>
              <a:t>When a parent requests an IEE, the district only has two options.  </a:t>
            </a:r>
          </a:p>
          <a:p>
            <a:pPr marL="171450" indent="-171450">
              <a:buFont typeface="Arial" panose="020B0604020202020204" pitchFamily="34" charset="0"/>
              <a:buChar char="•"/>
            </a:pPr>
            <a:r>
              <a:rPr lang="en-US" dirty="0"/>
              <a:t>Provide the IEE. </a:t>
            </a:r>
          </a:p>
          <a:p>
            <a:pPr marL="171450" indent="-171450">
              <a:buFont typeface="Arial" panose="020B0604020202020204" pitchFamily="34" charset="0"/>
              <a:buChar char="•"/>
            </a:pPr>
            <a:r>
              <a:rPr lang="en-US" dirty="0"/>
              <a:t>File for due process to explain why the district’s evaluation is correct. </a:t>
            </a:r>
          </a:p>
        </p:txBody>
      </p:sp>
    </p:spTree>
    <p:extLst>
      <p:ext uri="{BB962C8B-B14F-4D97-AF65-F5344CB8AC3E}">
        <p14:creationId xmlns:p14="http://schemas.microsoft.com/office/powerpoint/2010/main" val="2742836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just been a quick run through of the 100s section of the Standards and Indicators, but we would encourage you to spend a little time looking through them on your own.  And of course if you have questions, contact your RPDC Compliance Consultants for clarification and explanation.  </a:t>
            </a:r>
          </a:p>
        </p:txBody>
      </p:sp>
    </p:spTree>
    <p:extLst>
      <p:ext uri="{BB962C8B-B14F-4D97-AF65-F5344CB8AC3E}">
        <p14:creationId xmlns:p14="http://schemas.microsoft.com/office/powerpoint/2010/main" val="2430975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additional resources to access for support and training over the topics covered in this section.  This slide includes a link to the special education data reporting table with the various due dates and the items collected during each MOSIS cycle.  If you  have questions about special education data reporting, reach out to the Data section of DESE.       </a:t>
            </a:r>
          </a:p>
        </p:txBody>
      </p:sp>
    </p:spTree>
    <p:extLst>
      <p:ext uri="{BB962C8B-B14F-4D97-AF65-F5344CB8AC3E}">
        <p14:creationId xmlns:p14="http://schemas.microsoft.com/office/powerpoint/2010/main" val="13402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slide includes a link to the special education finance calendar with the various due dates.  Once you access the calendar, additional links are embedded that provide further explanation.  For questions about special education finance, contact the finance section.  Finance conducts regular webinars and provides additional support to districts based upon need.  They will work with your district proactively to help your LEA meet requirements and deadlines.  Please don’t hesitate to contact them for assistance.    </a:t>
            </a:r>
          </a:p>
        </p:txBody>
      </p:sp>
    </p:spTree>
    <p:extLst>
      <p:ext uri="{BB962C8B-B14F-4D97-AF65-F5344CB8AC3E}">
        <p14:creationId xmlns:p14="http://schemas.microsoft.com/office/powerpoint/2010/main" val="3061054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here is contact information for your Regional Professional Development Compliance Consultants.  Please don’t hesitate to reach out for support.</a:t>
            </a:r>
          </a:p>
          <a:p>
            <a:endParaRPr lang="en-US" dirty="0"/>
          </a:p>
          <a:p>
            <a:r>
              <a:rPr lang="en-US" dirty="0"/>
              <a:t>Julie and I want to say a great big thank you to Bailey for providing technical support and Connie for acting as our facilitator.  </a:t>
            </a:r>
          </a:p>
          <a:p>
            <a:r>
              <a:rPr lang="en-US" dirty="0"/>
              <a:t>Hope you all are having a good beginning to your school year; we will see you soon.</a:t>
            </a:r>
          </a:p>
        </p:txBody>
      </p:sp>
    </p:spTree>
    <p:extLst>
      <p:ext uri="{BB962C8B-B14F-4D97-AF65-F5344CB8AC3E}">
        <p14:creationId xmlns:p14="http://schemas.microsoft.com/office/powerpoint/2010/main" val="261545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Tree>
    <p:extLst>
      <p:ext uri="{BB962C8B-B14F-4D97-AF65-F5344CB8AC3E}">
        <p14:creationId xmlns:p14="http://schemas.microsoft.com/office/powerpoint/2010/main" val="96537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the five burning questions we hear all the time in Compliance. They are . . . </a:t>
            </a:r>
          </a:p>
          <a:p>
            <a:r>
              <a:rPr lang="en-US" dirty="0"/>
              <a:t>First, why do we do what we do?</a:t>
            </a:r>
          </a:p>
          <a:p>
            <a:r>
              <a:rPr lang="en-US" dirty="0"/>
              <a:t>Second, what are we supposed to do? </a:t>
            </a:r>
          </a:p>
          <a:p>
            <a:r>
              <a:rPr lang="en-US" dirty="0"/>
              <a:t>Third, when do we do it?</a:t>
            </a:r>
          </a:p>
          <a:p>
            <a:r>
              <a:rPr lang="en-US" dirty="0"/>
              <a:t>Fourth, how do we do it?</a:t>
            </a:r>
          </a:p>
          <a:p>
            <a:r>
              <a:rPr lang="en-US" dirty="0"/>
              <a:t>And finally, prove that we’ve done it?</a:t>
            </a:r>
          </a:p>
          <a:p>
            <a:endParaRPr lang="en-US" dirty="0"/>
          </a:p>
        </p:txBody>
      </p:sp>
    </p:spTree>
    <p:extLst>
      <p:ext uri="{BB962C8B-B14F-4D97-AF65-F5344CB8AC3E}">
        <p14:creationId xmlns:p14="http://schemas.microsoft.com/office/powerpoint/2010/main" val="197746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the current Missouri Standards and Indicators Manual dated July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those burning questions from the beginning of the presentation – the why,</a:t>
            </a:r>
            <a:r>
              <a:rPr lang="en-US" baseline="0" dirty="0"/>
              <a:t> the what, the when</a:t>
            </a:r>
            <a:r>
              <a:rPr lang="en-US" dirty="0"/>
              <a:t>, and the how of special education?  Contained within this manual is the answers for ALL of those questions!!</a:t>
            </a:r>
          </a:p>
          <a:p>
            <a:endParaRPr lang="en-US" dirty="0"/>
          </a:p>
        </p:txBody>
      </p:sp>
    </p:spTree>
    <p:extLst>
      <p:ext uri="{BB962C8B-B14F-4D97-AF65-F5344CB8AC3E}">
        <p14:creationId xmlns:p14="http://schemas.microsoft.com/office/powerpoint/2010/main" val="3007289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Standards and Indicators Manual is organized into sections:</a:t>
            </a:r>
          </a:p>
          <a:p>
            <a:r>
              <a:rPr lang="en-US" dirty="0"/>
              <a:t>The 100s is the Administrator Checklist</a:t>
            </a:r>
          </a:p>
          <a:p>
            <a:r>
              <a:rPr lang="en-US" dirty="0"/>
              <a:t>The 200s is the Special Education Process</a:t>
            </a:r>
          </a:p>
          <a:p>
            <a:r>
              <a:rPr lang="en-US" dirty="0"/>
              <a:t>The 300s is the Discipline Process</a:t>
            </a:r>
          </a:p>
          <a:p>
            <a:r>
              <a:rPr lang="en-US" dirty="0"/>
              <a:t>The 500s &amp; 550s</a:t>
            </a:r>
            <a:r>
              <a:rPr lang="en-US" baseline="0" dirty="0"/>
              <a:t> are the</a:t>
            </a:r>
            <a:r>
              <a:rPr lang="en-US" dirty="0"/>
              <a:t> Transfer process for in-state and out-of-state transfers</a:t>
            </a:r>
          </a:p>
          <a:p>
            <a:r>
              <a:rPr lang="en-US" dirty="0"/>
              <a:t>Finally, the 600s through 2100s are the eligibility criteria for Autism through YCDD.</a:t>
            </a:r>
          </a:p>
          <a:p>
            <a:endParaRPr lang="en-US" dirty="0"/>
          </a:p>
          <a:p>
            <a:endParaRPr lang="en-US" dirty="0"/>
          </a:p>
        </p:txBody>
      </p:sp>
    </p:spTree>
    <p:extLst>
      <p:ext uri="{BB962C8B-B14F-4D97-AF65-F5344CB8AC3E}">
        <p14:creationId xmlns:p14="http://schemas.microsoft.com/office/powerpoint/2010/main" val="75316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look through</a:t>
            </a:r>
            <a:r>
              <a:rPr lang="en-US" baseline="0" dirty="0"/>
              <a:t> the Standards and Indicator Manual you might n</a:t>
            </a:r>
            <a:r>
              <a:rPr lang="en-US" dirty="0"/>
              <a:t>otice how each special education requirement, called</a:t>
            </a:r>
            <a:r>
              <a:rPr lang="en-US" baseline="0" dirty="0"/>
              <a:t> an indicator, </a:t>
            </a:r>
            <a:r>
              <a:rPr lang="en-US" dirty="0"/>
              <a:t>is divided into three columns.  The first column shows the legal basis for the requirement.  The second column lists the specifics of the requirement and describes it in detail.  Third column shows how districts would be expected to document or show as evidence of compliance with the indicator.</a:t>
            </a:r>
          </a:p>
          <a:p>
            <a:r>
              <a:rPr lang="en-US" dirty="0"/>
              <a:t> </a:t>
            </a:r>
          </a:p>
          <a:p>
            <a:endParaRPr lang="en-US" dirty="0"/>
          </a:p>
        </p:txBody>
      </p:sp>
    </p:spTree>
    <p:extLst>
      <p:ext uri="{BB962C8B-B14F-4D97-AF65-F5344CB8AC3E}">
        <p14:creationId xmlns:p14="http://schemas.microsoft.com/office/powerpoint/2010/main" val="333897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refer to the 100s as the</a:t>
            </a:r>
            <a:r>
              <a:rPr lang="en-US" baseline="0" dirty="0"/>
              <a:t> Laundry List of Requirements for SPED Admin.  The required activities include:</a:t>
            </a:r>
          </a:p>
          <a:p>
            <a:pPr marL="0" indent="0">
              <a:buNone/>
            </a:pPr>
            <a:endParaRPr lang="en-US" b="0" u="none" baseline="0" dirty="0"/>
          </a:p>
          <a:p>
            <a:pPr marL="0" indent="0">
              <a:buNone/>
            </a:pPr>
            <a:r>
              <a:rPr lang="en-US" b="1" u="sng" baseline="0" dirty="0"/>
              <a:t>Public Awareness Activities </a:t>
            </a:r>
            <a:r>
              <a:rPr lang="en-US" baseline="0" dirty="0"/>
              <a:t>- LEAs have an obligation to find potentially eligible students through public awareness activities.  Each LEA is required to publish a notice in either the newspaper or post a notice on the district website AND air a radio and/or television announcement by November 1.  In addition, patrons of the school district must be notified by flier, handbook, or newsletters.  Poster and/or notices should also be posted in all administrative offices. The Child Find notice must include the agency’s responsibility to identify, locate, and evaluate children with disabilities who are under the jurisdiction of the agency regardless of the severity of the disability including those children that may be attending private or parochial school or who are home schooled and must state the agency’s intent to service all children with disabilities from 3 to 21.  DESE has a model form available.</a:t>
            </a:r>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dirty="0"/>
          </a:p>
        </p:txBody>
      </p:sp>
    </p:spTree>
    <p:extLst>
      <p:ext uri="{BB962C8B-B14F-4D97-AF65-F5344CB8AC3E}">
        <p14:creationId xmlns:p14="http://schemas.microsoft.com/office/powerpoint/2010/main" val="2284727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r>
              <a:rPr lang="en-US" b="1" u="sng" baseline="0" dirty="0"/>
              <a:t>Educational Surrogates </a:t>
            </a:r>
            <a:r>
              <a:rPr lang="en-US" baseline="0" dirty="0"/>
              <a:t>– each LEA is responsible to have written procedures to determine which children need educational surrogates and to recruit educational surrogates for their area.</a:t>
            </a:r>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baseline="0" dirty="0"/>
          </a:p>
          <a:p>
            <a:pPr marL="232943" indent="-232943">
              <a:buAutoNum type="arabicParenR"/>
            </a:pPr>
            <a:endParaRPr lang="en-US" dirty="0"/>
          </a:p>
        </p:txBody>
      </p:sp>
    </p:spTree>
    <p:extLst>
      <p:ext uri="{BB962C8B-B14F-4D97-AF65-F5344CB8AC3E}">
        <p14:creationId xmlns:p14="http://schemas.microsoft.com/office/powerpoint/2010/main" val="3210034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a:t>Insert picture here from H:/Powerpoint_Templates/PPT Photos for Title Slide. Click on photo icon in this box to begin.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a:t>Click to enter Title</a:t>
            </a:r>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a:t>Use to insert video files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a:t>Insert Section Title Here</a:t>
            </a:r>
          </a:p>
        </p:txBody>
      </p:sp>
    </p:spTree>
    <p:extLst>
      <p:ext uri="{BB962C8B-B14F-4D97-AF65-F5344CB8AC3E}">
        <p14:creationId xmlns:p14="http://schemas.microsoft.com/office/powerpoint/2010/main" val="129294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a:t>Names</a:t>
            </a:r>
          </a:p>
          <a:p>
            <a:r>
              <a:rPr lang="en-US" dirty="0"/>
              <a:t>Section</a:t>
            </a:r>
          </a:p>
          <a:p>
            <a:r>
              <a:rPr lang="en-US" dirty="0"/>
              <a:t>Phone number &amp; Email address</a:t>
            </a:r>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a:t>Contact</a:t>
            </a:r>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a:t>Click to enter Title</a:t>
            </a:r>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a:t>Contact Us</a:t>
            </a:r>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a:t>Use a table for multiple names, titles, email addresses and phone numbers</a:t>
            </a:r>
          </a:p>
        </p:txBody>
      </p:sp>
    </p:spTree>
    <p:extLst>
      <p:ext uri="{BB962C8B-B14F-4D97-AF65-F5344CB8AC3E}">
        <p14:creationId xmlns:p14="http://schemas.microsoft.com/office/powerpoint/2010/main" val="3076587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a:t>Click to enter Title</a:t>
            </a:r>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a:t>Click to enter Title</a:t>
            </a:r>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a:t>Click to enter Title</a:t>
            </a:r>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Option 1">
    <p:spTree>
      <p:nvGrpSpPr>
        <p:cNvPr id="1" name=""/>
        <p:cNvGrpSpPr/>
        <p:nvPr/>
      </p:nvGrpSpPr>
      <p:grpSpPr>
        <a:xfrm>
          <a:off x="0" y="0"/>
          <a:ext cx="0" cy="0"/>
          <a:chOff x="0" y="0"/>
          <a:chExt cx="0" cy="0"/>
        </a:xfrm>
      </p:grpSpPr>
      <p:pic>
        <p:nvPicPr>
          <p:cNvPr id="9218" name="Picture 2" descr="R:\COM\COMM\Branding\PPT Templates\widescreen\Widescreen Powerpoin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9148766" cy="51480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7"/>
          <p:cNvSpPr>
            <a:spLocks noGrp="1"/>
          </p:cNvSpPr>
          <p:nvPr>
            <p:ph type="title" hasCustomPrompt="1"/>
          </p:nvPr>
        </p:nvSpPr>
        <p:spPr>
          <a:xfrm>
            <a:off x="228601" y="666750"/>
            <a:ext cx="6696075" cy="800100"/>
          </a:xfrm>
          <a:prstGeom prst="rect">
            <a:avLst/>
          </a:prstGeom>
        </p:spPr>
        <p:txBody>
          <a:bodyPr vert="horz" lIns="91440" tIns="45720" rIns="91440" bIns="45720" rtlCol="0" anchor="ctr">
            <a:noAutofit/>
          </a:bodyPr>
          <a:lstStyle>
            <a:lvl1pPr>
              <a:defRPr sz="4000" b="1">
                <a:effectLst/>
              </a:defRPr>
            </a:lvl1pPr>
          </a:lstStyle>
          <a:p>
            <a:r>
              <a:rPr lang="en-US" dirty="0"/>
              <a:t>Title</a:t>
            </a:r>
          </a:p>
        </p:txBody>
      </p:sp>
      <p:sp>
        <p:nvSpPr>
          <p:cNvPr id="9"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200" b="1">
                <a:solidFill>
                  <a:schemeClr val="bg1"/>
                </a:solidFill>
              </a:defRPr>
            </a:lvl1pPr>
          </a:lstStyle>
          <a:p>
            <a:fld id="{3B745311-16E5-4BEF-BFE6-36758A3427EB}" type="slidenum">
              <a:rPr lang="en-US" smtClean="0"/>
              <a:pPr/>
              <a:t>‹#›</a:t>
            </a:fld>
            <a:endParaRPr lang="en-US"/>
          </a:p>
        </p:txBody>
      </p:sp>
      <p:sp>
        <p:nvSpPr>
          <p:cNvPr id="8" name="Content Placeholder 7"/>
          <p:cNvSpPr>
            <a:spLocks noGrp="1"/>
          </p:cNvSpPr>
          <p:nvPr>
            <p:ph sz="quarter" idx="10"/>
          </p:nvPr>
        </p:nvSpPr>
        <p:spPr>
          <a:xfrm>
            <a:off x="228601" y="1581150"/>
            <a:ext cx="8610599"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98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 id="2147483799" r:id="rId6"/>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hf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pngall.com/checklist-pn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s://www.sos.mo.gov/CMSImages/LocalRecords/PublicSchool.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hyperlink" Target="https://svgsilh.com/image/450202.html" TargetMode="External"/><Relationship Id="rId4" Type="http://schemas.openxmlformats.org/officeDocument/2006/relationships/image" Target="../media/image33.sv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hyperlink" Target="https://freepngimg.com/png/18795-vision-png-clipar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dese.mo.gov/media/pdf/data-reporting-table"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hyperlink" Target="https://dese.mo.gov/media/pdf/special-education-finance-calendar" TargetMode="External"/><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hyperlink" Target="mailto:secompliance@dese.mo.gov"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dese.mo.gov/media/pdf/full-version-special-education-compliance-standards-and-indicators-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hyperlink" Target="https://dese.mo.gov/media/pdf/100-administrator-checklis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Zoom Support Meeting Norms</a:t>
            </a:r>
          </a:p>
        </p:txBody>
      </p:sp>
      <p:sp>
        <p:nvSpPr>
          <p:cNvPr id="6" name="Content Placeholder 5"/>
          <p:cNvSpPr>
            <a:spLocks noGrp="1"/>
          </p:cNvSpPr>
          <p:nvPr>
            <p:ph sz="quarter" idx="10"/>
          </p:nvPr>
        </p:nvSpPr>
        <p:spPr/>
        <p:txBody>
          <a:bodyPr>
            <a:normAutofit/>
          </a:bodyPr>
          <a:lstStyle/>
          <a:p>
            <a:r>
              <a:rPr lang="en-US" dirty="0"/>
              <a:t>Mute unless you are speaking to the group</a:t>
            </a:r>
          </a:p>
          <a:p>
            <a:r>
              <a:rPr lang="en-US" dirty="0"/>
              <a:t>Use the chat to ask questions</a:t>
            </a:r>
          </a:p>
          <a:p>
            <a:r>
              <a:rPr lang="en-US" dirty="0"/>
              <a:t>Be professional and helpful</a:t>
            </a:r>
          </a:p>
          <a:p>
            <a:r>
              <a:rPr lang="en-US" dirty="0"/>
              <a:t>Be mindful when asking questions about specific situations - don't give out any information that could reveal the identity of a person with a disability</a:t>
            </a:r>
          </a:p>
          <a:p>
            <a:endParaRPr lang="en-US" dirty="0"/>
          </a:p>
        </p:txBody>
      </p:sp>
      <p:sp>
        <p:nvSpPr>
          <p:cNvPr id="2" name="Slide Number Placeholder 1">
            <a:extLst>
              <a:ext uri="{FF2B5EF4-FFF2-40B4-BE49-F238E27FC236}">
                <a16:creationId xmlns:a16="http://schemas.microsoft.com/office/drawing/2014/main" id="{E2D99072-77B8-86AA-60FA-22AB80D7951F}"/>
              </a:ext>
            </a:extLst>
          </p:cNvPr>
          <p:cNvSpPr>
            <a:spLocks noGrp="1"/>
          </p:cNvSpPr>
          <p:nvPr>
            <p:ph type="sldNum" sz="quarter" idx="4"/>
          </p:nvPr>
        </p:nvSpPr>
        <p:spPr/>
        <p:txBody>
          <a:bodyPr/>
          <a:lstStyle/>
          <a:p>
            <a:fld id="{3B745311-16E5-4BEF-BFE6-36758A3427EB}" type="slidenum">
              <a:rPr lang="en-US" smtClean="0"/>
              <a:pPr/>
              <a:t>1</a:t>
            </a:fld>
            <a:endParaRPr lang="en-US"/>
          </a:p>
        </p:txBody>
      </p:sp>
    </p:spTree>
    <p:extLst>
      <p:ext uri="{BB962C8B-B14F-4D97-AF65-F5344CB8AC3E}">
        <p14:creationId xmlns:p14="http://schemas.microsoft.com/office/powerpoint/2010/main" val="225004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119063"/>
            <a:ext cx="6858000" cy="455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10</a:t>
            </a:fld>
            <a:endParaRPr lang="en-US" dirty="0"/>
          </a:p>
        </p:txBody>
      </p:sp>
      <p:sp>
        <p:nvSpPr>
          <p:cNvPr id="3" name="Content Placeholder 2"/>
          <p:cNvSpPr>
            <a:spLocks noGrp="1"/>
          </p:cNvSpPr>
          <p:nvPr>
            <p:ph sz="quarter" idx="11"/>
          </p:nvPr>
        </p:nvSpPr>
        <p:spPr>
          <a:xfrm>
            <a:off x="176981" y="742950"/>
            <a:ext cx="8839200" cy="838200"/>
          </a:xfrm>
        </p:spPr>
        <p:txBody>
          <a:bodyPr>
            <a:normAutofit lnSpcReduction="10000"/>
          </a:bodyPr>
          <a:lstStyle/>
          <a:p>
            <a:pPr marL="112712" indent="0" algn="ctr">
              <a:buNone/>
            </a:pPr>
            <a:r>
              <a:rPr lang="en-US" sz="2400" dirty="0"/>
              <a:t>The 100s section of the Standards &amp; Indicators Manual is a </a:t>
            </a:r>
          </a:p>
          <a:p>
            <a:pPr marL="112712" indent="0" algn="ctr">
              <a:buNone/>
            </a:pPr>
            <a:r>
              <a:rPr lang="en-US" sz="2400" dirty="0"/>
              <a:t>“Laundry List” of SPED Administrative Requirements.</a:t>
            </a:r>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95400" y="1862975"/>
            <a:ext cx="2848187" cy="2209800"/>
          </a:xfrm>
          <a:prstGeom prst="rect">
            <a:avLst/>
          </a:prstGeom>
        </p:spPr>
      </p:pic>
      <p:sp>
        <p:nvSpPr>
          <p:cNvPr id="13" name="TextBox 12"/>
          <p:cNvSpPr txBox="1"/>
          <p:nvPr/>
        </p:nvSpPr>
        <p:spPr>
          <a:xfrm>
            <a:off x="5562600" y="2266950"/>
            <a:ext cx="2286000" cy="1015663"/>
          </a:xfrm>
          <a:prstGeom prst="rect">
            <a:avLst/>
          </a:prstGeom>
          <a:noFill/>
        </p:spPr>
        <p:txBody>
          <a:bodyPr wrap="square" rtlCol="0">
            <a:spAutoFit/>
          </a:bodyPr>
          <a:lstStyle/>
          <a:p>
            <a:pPr algn="ctr"/>
            <a:r>
              <a:rPr lang="en-US" sz="2000" b="1" dirty="0"/>
              <a:t>Confidentiality Training</a:t>
            </a:r>
          </a:p>
          <a:p>
            <a:pPr algn="ctr"/>
            <a:r>
              <a:rPr lang="en-US" sz="2000" b="1" dirty="0"/>
              <a:t>100.220</a:t>
            </a:r>
          </a:p>
        </p:txBody>
      </p:sp>
    </p:spTree>
    <p:extLst>
      <p:ext uri="{BB962C8B-B14F-4D97-AF65-F5344CB8AC3E}">
        <p14:creationId xmlns:p14="http://schemas.microsoft.com/office/powerpoint/2010/main" val="1835915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119063"/>
            <a:ext cx="6858000" cy="455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11</a:t>
            </a:fld>
            <a:endParaRPr lang="en-US" dirty="0"/>
          </a:p>
        </p:txBody>
      </p:sp>
      <p:sp>
        <p:nvSpPr>
          <p:cNvPr id="3" name="Content Placeholder 2"/>
          <p:cNvSpPr>
            <a:spLocks noGrp="1"/>
          </p:cNvSpPr>
          <p:nvPr>
            <p:ph sz="quarter" idx="11"/>
          </p:nvPr>
        </p:nvSpPr>
        <p:spPr>
          <a:xfrm>
            <a:off x="176981" y="742950"/>
            <a:ext cx="8839200" cy="838200"/>
          </a:xfrm>
        </p:spPr>
        <p:txBody>
          <a:bodyPr>
            <a:normAutofit lnSpcReduction="10000"/>
          </a:bodyPr>
          <a:lstStyle/>
          <a:p>
            <a:pPr marL="112712" indent="0" algn="ctr">
              <a:buNone/>
            </a:pPr>
            <a:r>
              <a:rPr lang="en-US" sz="2400" dirty="0"/>
              <a:t>The 100s section of the Standards &amp; Indicators Manual is a </a:t>
            </a:r>
          </a:p>
          <a:p>
            <a:pPr marL="112712" indent="0" algn="ctr">
              <a:buNone/>
            </a:pPr>
            <a:r>
              <a:rPr lang="en-US" sz="2400" dirty="0"/>
              <a:t>“Laundry List” of SPED Administrative Requirements.</a:t>
            </a:r>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00200" y="2139632"/>
            <a:ext cx="2286000" cy="2381782"/>
          </a:xfrm>
          <a:prstGeom prst="rect">
            <a:avLst/>
          </a:prstGeom>
        </p:spPr>
      </p:pic>
      <p:sp>
        <p:nvSpPr>
          <p:cNvPr id="15" name="TextBox 14"/>
          <p:cNvSpPr txBox="1"/>
          <p:nvPr/>
        </p:nvSpPr>
        <p:spPr>
          <a:xfrm>
            <a:off x="5943600" y="2346334"/>
            <a:ext cx="2057400" cy="707886"/>
          </a:xfrm>
          <a:prstGeom prst="rect">
            <a:avLst/>
          </a:prstGeom>
          <a:noFill/>
        </p:spPr>
        <p:txBody>
          <a:bodyPr wrap="square" rtlCol="0">
            <a:spAutoFit/>
          </a:bodyPr>
          <a:lstStyle/>
          <a:p>
            <a:r>
              <a:rPr lang="en-US" sz="2000" b="1" dirty="0"/>
              <a:t>Access to records</a:t>
            </a:r>
          </a:p>
          <a:p>
            <a:pPr algn="ctr"/>
            <a:r>
              <a:rPr lang="en-US" sz="2000" b="1" dirty="0"/>
              <a:t>100.230</a:t>
            </a:r>
          </a:p>
        </p:txBody>
      </p:sp>
    </p:spTree>
    <p:extLst>
      <p:ext uri="{BB962C8B-B14F-4D97-AF65-F5344CB8AC3E}">
        <p14:creationId xmlns:p14="http://schemas.microsoft.com/office/powerpoint/2010/main" val="174320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76200" y="119063"/>
            <a:ext cx="7162800" cy="455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12</a:t>
            </a:fld>
            <a:endParaRPr lang="en-US" dirty="0"/>
          </a:p>
        </p:txBody>
      </p:sp>
      <p:sp>
        <p:nvSpPr>
          <p:cNvPr id="3" name="Content Placeholder 2"/>
          <p:cNvSpPr>
            <a:spLocks noGrp="1"/>
          </p:cNvSpPr>
          <p:nvPr>
            <p:ph sz="quarter" idx="11"/>
          </p:nvPr>
        </p:nvSpPr>
        <p:spPr>
          <a:xfrm>
            <a:off x="176981" y="742950"/>
            <a:ext cx="8839200" cy="838200"/>
          </a:xfrm>
        </p:spPr>
        <p:txBody>
          <a:bodyPr>
            <a:normAutofit lnSpcReduction="10000"/>
          </a:bodyPr>
          <a:lstStyle/>
          <a:p>
            <a:pPr marL="112712" indent="0" algn="ctr">
              <a:buNone/>
            </a:pPr>
            <a:r>
              <a:rPr lang="en-US" sz="2400" dirty="0"/>
              <a:t>The 100s section of the Standards &amp; Indicators Manual is a </a:t>
            </a:r>
          </a:p>
          <a:p>
            <a:pPr marL="112712" indent="0" algn="ctr">
              <a:buNone/>
            </a:pPr>
            <a:r>
              <a:rPr lang="en-US" sz="2400" dirty="0"/>
              <a:t>“Laundry List” of SPED Administrative Requirements.</a:t>
            </a:r>
          </a:p>
        </p:txBody>
      </p:sp>
      <p:pic>
        <p:nvPicPr>
          <p:cNvPr id="18" name="Picture 1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32054" y="1610078"/>
            <a:ext cx="2186220" cy="2959056"/>
          </a:xfrm>
          <a:prstGeom prst="rect">
            <a:avLst/>
          </a:prstGeom>
        </p:spPr>
      </p:pic>
      <p:sp>
        <p:nvSpPr>
          <p:cNvPr id="19" name="TextBox 18"/>
          <p:cNvSpPr txBox="1"/>
          <p:nvPr/>
        </p:nvSpPr>
        <p:spPr>
          <a:xfrm>
            <a:off x="1214437" y="2419350"/>
            <a:ext cx="2595563" cy="923330"/>
          </a:xfrm>
          <a:prstGeom prst="rect">
            <a:avLst/>
          </a:prstGeom>
          <a:noFill/>
        </p:spPr>
        <p:txBody>
          <a:bodyPr wrap="square" rtlCol="0">
            <a:spAutoFit/>
          </a:bodyPr>
          <a:lstStyle/>
          <a:p>
            <a:r>
              <a:rPr lang="en-US" b="1" dirty="0"/>
              <a:t>Hearing Aids/Hearing Devices</a:t>
            </a:r>
          </a:p>
          <a:p>
            <a:pPr algn="ctr"/>
            <a:r>
              <a:rPr lang="en-US" b="1" dirty="0"/>
              <a:t>100.310 </a:t>
            </a:r>
          </a:p>
        </p:txBody>
      </p:sp>
    </p:spTree>
    <p:extLst>
      <p:ext uri="{BB962C8B-B14F-4D97-AF65-F5344CB8AC3E}">
        <p14:creationId xmlns:p14="http://schemas.microsoft.com/office/powerpoint/2010/main" val="411198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1894880"/>
            <a:ext cx="3025729" cy="2286000"/>
          </a:xfrm>
          <a:prstGeom prst="rect">
            <a:avLst/>
          </a:prstGeom>
        </p:spPr>
      </p:pic>
      <p:sp>
        <p:nvSpPr>
          <p:cNvPr id="4" name="Text Placeholder 3"/>
          <p:cNvSpPr>
            <a:spLocks noGrp="1"/>
          </p:cNvSpPr>
          <p:nvPr>
            <p:ph type="title" idx="4294967295"/>
          </p:nvPr>
        </p:nvSpPr>
        <p:spPr>
          <a:xfrm>
            <a:off x="152400" y="119063"/>
            <a:ext cx="6934200" cy="455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13</a:t>
            </a:fld>
            <a:endParaRPr lang="en-US" dirty="0"/>
          </a:p>
        </p:txBody>
      </p:sp>
      <p:sp>
        <p:nvSpPr>
          <p:cNvPr id="3" name="Content Placeholder 2"/>
          <p:cNvSpPr>
            <a:spLocks noGrp="1"/>
          </p:cNvSpPr>
          <p:nvPr>
            <p:ph sz="quarter" idx="11"/>
          </p:nvPr>
        </p:nvSpPr>
        <p:spPr>
          <a:xfrm>
            <a:off x="176981" y="742950"/>
            <a:ext cx="8839200" cy="838200"/>
          </a:xfrm>
        </p:spPr>
        <p:txBody>
          <a:bodyPr>
            <a:normAutofit lnSpcReduction="10000"/>
          </a:bodyPr>
          <a:lstStyle/>
          <a:p>
            <a:pPr marL="112712" indent="0" algn="ctr">
              <a:buNone/>
            </a:pPr>
            <a:r>
              <a:rPr lang="en-US" sz="2400" dirty="0"/>
              <a:t>The 100s section of the Standards &amp; Indicators Manual is a </a:t>
            </a:r>
          </a:p>
          <a:p>
            <a:pPr marL="112712" indent="0" algn="ctr">
              <a:buNone/>
            </a:pPr>
            <a:r>
              <a:rPr lang="en-US" sz="2400" dirty="0"/>
              <a:t>“Laundry List” of SPED Administrative Requirements.</a:t>
            </a:r>
          </a:p>
        </p:txBody>
      </p:sp>
      <p:sp>
        <p:nvSpPr>
          <p:cNvPr id="17" name="TextBox 16"/>
          <p:cNvSpPr txBox="1"/>
          <p:nvPr/>
        </p:nvSpPr>
        <p:spPr>
          <a:xfrm>
            <a:off x="5699008" y="2419350"/>
            <a:ext cx="1852270" cy="923330"/>
          </a:xfrm>
          <a:prstGeom prst="rect">
            <a:avLst/>
          </a:prstGeom>
          <a:noFill/>
        </p:spPr>
        <p:txBody>
          <a:bodyPr wrap="square" rtlCol="0">
            <a:spAutoFit/>
          </a:bodyPr>
          <a:lstStyle/>
          <a:p>
            <a:r>
              <a:rPr lang="en-US" b="1" dirty="0"/>
              <a:t>Related Services Billing</a:t>
            </a:r>
          </a:p>
          <a:p>
            <a:pPr algn="ctr"/>
            <a:r>
              <a:rPr lang="en-US" b="1" dirty="0"/>
              <a:t>100.295</a:t>
            </a:r>
          </a:p>
        </p:txBody>
      </p:sp>
    </p:spTree>
    <p:extLst>
      <p:ext uri="{BB962C8B-B14F-4D97-AF65-F5344CB8AC3E}">
        <p14:creationId xmlns:p14="http://schemas.microsoft.com/office/powerpoint/2010/main" val="3098878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10200" y="1748701"/>
            <a:ext cx="3200400" cy="3105577"/>
          </a:xfrm>
          <a:prstGeom prst="rect">
            <a:avLst/>
          </a:prstGeom>
        </p:spPr>
      </p:pic>
      <p:sp>
        <p:nvSpPr>
          <p:cNvPr id="4" name="Text Placeholder 3"/>
          <p:cNvSpPr>
            <a:spLocks noGrp="1"/>
          </p:cNvSpPr>
          <p:nvPr>
            <p:ph type="title" idx="4294967295"/>
          </p:nvPr>
        </p:nvSpPr>
        <p:spPr>
          <a:xfrm>
            <a:off x="0" y="119063"/>
            <a:ext cx="6934200" cy="455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14</a:t>
            </a:fld>
            <a:endParaRPr lang="en-US" dirty="0"/>
          </a:p>
        </p:txBody>
      </p:sp>
      <p:sp>
        <p:nvSpPr>
          <p:cNvPr id="3" name="Content Placeholder 2"/>
          <p:cNvSpPr>
            <a:spLocks noGrp="1"/>
          </p:cNvSpPr>
          <p:nvPr>
            <p:ph sz="quarter" idx="11"/>
          </p:nvPr>
        </p:nvSpPr>
        <p:spPr>
          <a:xfrm>
            <a:off x="176981" y="742950"/>
            <a:ext cx="8839200" cy="838200"/>
          </a:xfrm>
        </p:spPr>
        <p:txBody>
          <a:bodyPr>
            <a:normAutofit lnSpcReduction="10000"/>
          </a:bodyPr>
          <a:lstStyle/>
          <a:p>
            <a:pPr marL="112712" indent="0" algn="ctr">
              <a:buNone/>
            </a:pPr>
            <a:r>
              <a:rPr lang="en-US" sz="2400" dirty="0"/>
              <a:t>The 100s section of the Standards &amp; Indicators Manual is a </a:t>
            </a:r>
          </a:p>
          <a:p>
            <a:pPr marL="112712" indent="0" algn="ctr">
              <a:buNone/>
            </a:pPr>
            <a:r>
              <a:rPr lang="en-US" sz="2400" dirty="0"/>
              <a:t>“Laundry List” of SPED Administrative Requirements.</a:t>
            </a:r>
          </a:p>
        </p:txBody>
      </p:sp>
      <p:sp>
        <p:nvSpPr>
          <p:cNvPr id="23" name="Rectangle 22"/>
          <p:cNvSpPr/>
          <p:nvPr/>
        </p:nvSpPr>
        <p:spPr>
          <a:xfrm>
            <a:off x="1752600" y="2571750"/>
            <a:ext cx="2993685" cy="1138773"/>
          </a:xfrm>
          <a:prstGeom prst="rect">
            <a:avLst/>
          </a:prstGeom>
        </p:spPr>
        <p:txBody>
          <a:bodyPr wrap="square">
            <a:spAutoFit/>
          </a:bodyPr>
          <a:lstStyle/>
          <a:p>
            <a:r>
              <a:rPr lang="en-US" b="1" dirty="0"/>
              <a:t>Response to Intervention (RTI)</a:t>
            </a:r>
          </a:p>
          <a:p>
            <a:pPr algn="ctr"/>
            <a:r>
              <a:rPr lang="en-US" b="1" dirty="0"/>
              <a:t>100.320</a:t>
            </a:r>
          </a:p>
          <a:p>
            <a:endParaRPr lang="en-US" sz="1400" dirty="0"/>
          </a:p>
        </p:txBody>
      </p:sp>
    </p:spTree>
    <p:extLst>
      <p:ext uri="{BB962C8B-B14F-4D97-AF65-F5344CB8AC3E}">
        <p14:creationId xmlns:p14="http://schemas.microsoft.com/office/powerpoint/2010/main" val="1686729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36513"/>
            <a:ext cx="68580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a:t>
            </a:r>
          </a:p>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p:cNvSpPr>
            <a:spLocks noGrp="1"/>
          </p:cNvSpPr>
          <p:nvPr>
            <p:ph type="sldNum" sz="quarter" idx="4"/>
          </p:nvPr>
        </p:nvSpPr>
        <p:spPr/>
        <p:txBody>
          <a:bodyPr/>
          <a:lstStyle/>
          <a:p>
            <a:fld id="{3B745311-16E5-4BEF-BFE6-36758A3427EB}" type="slidenum">
              <a:rPr lang="en-US" smtClean="0"/>
              <a:pPr/>
              <a:t>15</a:t>
            </a:fld>
            <a:endParaRPr lang="en-US" dirty="0"/>
          </a:p>
        </p:txBody>
      </p:sp>
      <p:sp>
        <p:nvSpPr>
          <p:cNvPr id="3" name="Content Placeholder 2"/>
          <p:cNvSpPr>
            <a:spLocks noGrp="1"/>
          </p:cNvSpPr>
          <p:nvPr>
            <p:ph sz="quarter" idx="11"/>
          </p:nvPr>
        </p:nvSpPr>
        <p:spPr>
          <a:xfrm>
            <a:off x="-12290" y="651323"/>
            <a:ext cx="8851490" cy="555427"/>
          </a:xfrm>
        </p:spPr>
        <p:txBody>
          <a:bodyPr>
            <a:normAutofit/>
          </a:bodyPr>
          <a:lstStyle/>
          <a:p>
            <a:pPr marL="112712" indent="0">
              <a:buNone/>
            </a:pPr>
            <a:r>
              <a:rPr lang="en-US" sz="2400" dirty="0"/>
              <a:t>Paraprofessionals credential requirements (100.240 – 100.270):</a:t>
            </a:r>
          </a:p>
        </p:txBody>
      </p:sp>
      <p:sp>
        <p:nvSpPr>
          <p:cNvPr id="6" name="TextBox 5"/>
          <p:cNvSpPr txBox="1"/>
          <p:nvPr/>
        </p:nvSpPr>
        <p:spPr>
          <a:xfrm>
            <a:off x="762001" y="1047750"/>
            <a:ext cx="8035412" cy="3693319"/>
          </a:xfrm>
          <a:prstGeom prst="rect">
            <a:avLst/>
          </a:prstGeom>
          <a:noFill/>
        </p:spPr>
        <p:txBody>
          <a:bodyPr wrap="square" rtlCol="0">
            <a:spAutoFit/>
          </a:bodyPr>
          <a:lstStyle/>
          <a:p>
            <a:r>
              <a:rPr lang="en-US" sz="2400" dirty="0">
                <a:solidFill>
                  <a:schemeClr val="tx2">
                    <a:lumMod val="75000"/>
                  </a:schemeClr>
                </a:solidFill>
              </a:rPr>
              <a:t>Paraprofessionals engaged in </a:t>
            </a:r>
            <a:r>
              <a:rPr lang="en-US" sz="2400" u="sng" dirty="0">
                <a:solidFill>
                  <a:schemeClr val="tx2">
                    <a:lumMod val="75000"/>
                  </a:schemeClr>
                </a:solidFill>
              </a:rPr>
              <a:t>any instructional support activities </a:t>
            </a:r>
            <a:r>
              <a:rPr lang="en-US" sz="2400" dirty="0">
                <a:solidFill>
                  <a:schemeClr val="tx2">
                    <a:lumMod val="75000"/>
                  </a:schemeClr>
                </a:solidFill>
              </a:rPr>
              <a:t>in a building </a:t>
            </a:r>
            <a:r>
              <a:rPr lang="en-US" sz="2400" u="sng" dirty="0">
                <a:solidFill>
                  <a:schemeClr val="tx2">
                    <a:lumMod val="75000"/>
                  </a:schemeClr>
                </a:solidFill>
              </a:rPr>
              <a:t>designated as Title I School-wide </a:t>
            </a:r>
            <a:r>
              <a:rPr lang="en-US" sz="2400" dirty="0">
                <a:solidFill>
                  <a:schemeClr val="tx2">
                    <a:lumMod val="75000"/>
                  </a:schemeClr>
                </a:solidFill>
              </a:rPr>
              <a:t>Projects must have one of the following:</a:t>
            </a:r>
          </a:p>
          <a:p>
            <a:pPr marL="285750" indent="-285750">
              <a:buFont typeface="Wingdings" panose="05000000000000000000" pitchFamily="2" charset="2"/>
              <a:buChar char="ü"/>
            </a:pPr>
            <a:r>
              <a:rPr lang="en-US" sz="2400" dirty="0">
                <a:solidFill>
                  <a:schemeClr val="tx2">
                    <a:lumMod val="75000"/>
                  </a:schemeClr>
                </a:solidFill>
              </a:rPr>
              <a:t>sixty (60) college hours</a:t>
            </a:r>
          </a:p>
          <a:p>
            <a:pPr marL="285750" indent="-285750">
              <a:buFont typeface="Wingdings" panose="05000000000000000000" pitchFamily="2" charset="2"/>
              <a:buChar char="ü"/>
            </a:pPr>
            <a:r>
              <a:rPr lang="en-US" sz="2400" dirty="0">
                <a:solidFill>
                  <a:schemeClr val="tx2">
                    <a:lumMod val="75000"/>
                  </a:schemeClr>
                </a:solidFill>
              </a:rPr>
              <a:t>an Associate Degree </a:t>
            </a:r>
          </a:p>
          <a:p>
            <a:pPr marL="285750" indent="-285750">
              <a:buFont typeface="Wingdings" panose="05000000000000000000" pitchFamily="2" charset="2"/>
              <a:buChar char="ü"/>
            </a:pPr>
            <a:r>
              <a:rPr lang="en-US" sz="2400" dirty="0">
                <a:solidFill>
                  <a:schemeClr val="tx2">
                    <a:lumMod val="75000"/>
                  </a:schemeClr>
                </a:solidFill>
              </a:rPr>
              <a:t>have passed the State approved paraprofessional assessment with an established minimum score</a:t>
            </a:r>
          </a:p>
          <a:p>
            <a:pPr marL="285750" indent="-285750">
              <a:buFont typeface="Wingdings" panose="05000000000000000000" pitchFamily="2" charset="2"/>
              <a:buChar char="ü"/>
            </a:pPr>
            <a:r>
              <a:rPr lang="en-US" sz="2400" dirty="0">
                <a:solidFill>
                  <a:schemeClr val="tx2">
                    <a:lumMod val="75000"/>
                  </a:schemeClr>
                </a:solidFill>
              </a:rPr>
              <a:t>completed the DESE 20 hour online training for substitute teachers</a:t>
            </a:r>
          </a:p>
          <a:p>
            <a:endParaRPr lang="en-US" dirty="0">
              <a:solidFill>
                <a:srgbClr val="7030A0"/>
              </a:solidFill>
            </a:endParaRPr>
          </a:p>
        </p:txBody>
      </p:sp>
    </p:spTree>
    <p:extLst>
      <p:ext uri="{BB962C8B-B14F-4D97-AF65-F5344CB8AC3E}">
        <p14:creationId xmlns:p14="http://schemas.microsoft.com/office/powerpoint/2010/main" val="3980514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0" y="36513"/>
            <a:ext cx="70104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a:t>
            </a:r>
            <a:r>
              <a:rPr kumimoji="0" lang="en-US" sz="3200" b="0" i="0" u="none" strike="noStrike" kern="1200" cap="none" spc="0" normalizeH="0" noProof="0" dirty="0">
                <a:ln>
                  <a:noFill/>
                </a:ln>
                <a:solidFill>
                  <a:schemeClr val="bg1"/>
                </a:solidFill>
                <a:effectLst/>
                <a:uLnTx/>
                <a:uFillTx/>
                <a:latin typeface="+mn-lt"/>
                <a:ea typeface="+mn-ea"/>
                <a:cs typeface="+mn-cs"/>
              </a:rPr>
              <a:t>  </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p:cNvSpPr>
            <a:spLocks noGrp="1"/>
          </p:cNvSpPr>
          <p:nvPr>
            <p:ph type="sldNum" sz="quarter" idx="4"/>
          </p:nvPr>
        </p:nvSpPr>
        <p:spPr/>
        <p:txBody>
          <a:bodyPr/>
          <a:lstStyle/>
          <a:p>
            <a:fld id="{3B745311-16E5-4BEF-BFE6-36758A3427EB}" type="slidenum">
              <a:rPr lang="en-US" smtClean="0"/>
              <a:pPr/>
              <a:t>16</a:t>
            </a:fld>
            <a:endParaRPr lang="en-US" dirty="0"/>
          </a:p>
        </p:txBody>
      </p:sp>
      <p:sp>
        <p:nvSpPr>
          <p:cNvPr id="3" name="Content Placeholder 2"/>
          <p:cNvSpPr>
            <a:spLocks noGrp="1"/>
          </p:cNvSpPr>
          <p:nvPr>
            <p:ph sz="quarter" idx="11"/>
          </p:nvPr>
        </p:nvSpPr>
        <p:spPr>
          <a:xfrm>
            <a:off x="-12290" y="651323"/>
            <a:ext cx="8851490" cy="555427"/>
          </a:xfrm>
        </p:spPr>
        <p:txBody>
          <a:bodyPr>
            <a:normAutofit/>
          </a:bodyPr>
          <a:lstStyle/>
          <a:p>
            <a:pPr marL="112712" indent="0">
              <a:buNone/>
            </a:pPr>
            <a:r>
              <a:rPr lang="en-US" sz="2400" dirty="0"/>
              <a:t>Paraprofessionals credential requirements (100.240 – 100.270):</a:t>
            </a:r>
          </a:p>
          <a:p>
            <a:pPr marL="112712" indent="0">
              <a:buNone/>
            </a:pPr>
            <a:endParaRPr lang="en-US" sz="2400" dirty="0"/>
          </a:p>
        </p:txBody>
      </p:sp>
      <p:sp>
        <p:nvSpPr>
          <p:cNvPr id="6" name="TextBox 5"/>
          <p:cNvSpPr txBox="1"/>
          <p:nvPr/>
        </p:nvSpPr>
        <p:spPr>
          <a:xfrm>
            <a:off x="762001" y="1047750"/>
            <a:ext cx="8035412" cy="3785652"/>
          </a:xfrm>
          <a:prstGeom prst="rect">
            <a:avLst/>
          </a:prstGeom>
          <a:noFill/>
        </p:spPr>
        <p:txBody>
          <a:bodyPr wrap="square" rtlCol="0">
            <a:spAutoFit/>
          </a:bodyPr>
          <a:lstStyle/>
          <a:p>
            <a:r>
              <a:rPr lang="en-US" sz="2400" dirty="0">
                <a:solidFill>
                  <a:srgbClr val="0070C0"/>
                </a:solidFill>
              </a:rPr>
              <a:t>Paraprofessionals assigned to buildings engaged solely in </a:t>
            </a:r>
            <a:r>
              <a:rPr lang="en-US" sz="2400" u="sng" dirty="0">
                <a:solidFill>
                  <a:srgbClr val="0070C0"/>
                </a:solidFill>
              </a:rPr>
              <a:t>personal assistance </a:t>
            </a:r>
            <a:r>
              <a:rPr lang="en-US" sz="2400" dirty="0">
                <a:solidFill>
                  <a:srgbClr val="0070C0"/>
                </a:solidFill>
              </a:rPr>
              <a:t>(i.e., feeding, mobility, toileting, etc.) activities; in a building </a:t>
            </a:r>
            <a:r>
              <a:rPr lang="en-US" sz="2400" u="sng" dirty="0">
                <a:solidFill>
                  <a:srgbClr val="0070C0"/>
                </a:solidFill>
              </a:rPr>
              <a:t>designated as Title I School-wide </a:t>
            </a:r>
            <a:r>
              <a:rPr lang="en-US" sz="2400" dirty="0">
                <a:solidFill>
                  <a:srgbClr val="0070C0"/>
                </a:solidFill>
              </a:rPr>
              <a:t>Projects must have:</a:t>
            </a:r>
          </a:p>
          <a:p>
            <a:pPr marL="285750" indent="-285750">
              <a:buFont typeface="Wingdings" panose="05000000000000000000" pitchFamily="2" charset="2"/>
              <a:buChar char="ü"/>
            </a:pPr>
            <a:r>
              <a:rPr lang="en-US" sz="2400" dirty="0">
                <a:solidFill>
                  <a:srgbClr val="0070C0"/>
                </a:solidFill>
              </a:rPr>
              <a:t>High School Diploma or General Educational Development (GED)</a:t>
            </a:r>
          </a:p>
          <a:p>
            <a:pPr marL="285750" indent="-285750">
              <a:buFont typeface="Wingdings" panose="05000000000000000000" pitchFamily="2" charset="2"/>
              <a:buChar char="ü"/>
            </a:pPr>
            <a:endParaRPr lang="en-US" sz="2400" dirty="0">
              <a:solidFill>
                <a:srgbClr val="0070C0"/>
              </a:solidFill>
            </a:endParaRPr>
          </a:p>
          <a:p>
            <a:r>
              <a:rPr lang="en-US" sz="2400" dirty="0">
                <a:solidFill>
                  <a:srgbClr val="7030A0"/>
                </a:solidFill>
              </a:rPr>
              <a:t>Paraprofessionals assigned to buildings </a:t>
            </a:r>
            <a:r>
              <a:rPr lang="en-US" sz="2400" u="sng" dirty="0">
                <a:solidFill>
                  <a:srgbClr val="7030A0"/>
                </a:solidFill>
              </a:rPr>
              <a:t>not designated as Title I School-wide (Building) Projects</a:t>
            </a:r>
            <a:r>
              <a:rPr lang="en-US" sz="2400" dirty="0">
                <a:solidFill>
                  <a:srgbClr val="7030A0"/>
                </a:solidFill>
              </a:rPr>
              <a:t> can have:</a:t>
            </a:r>
          </a:p>
          <a:p>
            <a:pPr marL="285750" indent="-285750">
              <a:buFont typeface="Wingdings" panose="05000000000000000000" pitchFamily="2" charset="2"/>
              <a:buChar char="ü"/>
            </a:pPr>
            <a:r>
              <a:rPr lang="en-US" sz="2400" dirty="0">
                <a:solidFill>
                  <a:srgbClr val="7030A0"/>
                </a:solidFill>
              </a:rPr>
              <a:t>High School Diploma or GED</a:t>
            </a:r>
          </a:p>
        </p:txBody>
      </p:sp>
    </p:spTree>
    <p:extLst>
      <p:ext uri="{BB962C8B-B14F-4D97-AF65-F5344CB8AC3E}">
        <p14:creationId xmlns:p14="http://schemas.microsoft.com/office/powerpoint/2010/main" val="180292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36513"/>
            <a:ext cx="68580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p:cNvSpPr>
            <a:spLocks noGrp="1"/>
          </p:cNvSpPr>
          <p:nvPr>
            <p:ph type="sldNum" sz="quarter" idx="4"/>
          </p:nvPr>
        </p:nvSpPr>
        <p:spPr/>
        <p:txBody>
          <a:bodyPr/>
          <a:lstStyle/>
          <a:p>
            <a:fld id="{3B745311-16E5-4BEF-BFE6-36758A3427EB}" type="slidenum">
              <a:rPr lang="en-US" smtClean="0"/>
              <a:pPr/>
              <a:t>17</a:t>
            </a:fld>
            <a:endParaRPr lang="en-US" dirty="0"/>
          </a:p>
        </p:txBody>
      </p:sp>
      <p:sp>
        <p:nvSpPr>
          <p:cNvPr id="7" name="TextBox 6"/>
          <p:cNvSpPr txBox="1"/>
          <p:nvPr/>
        </p:nvSpPr>
        <p:spPr>
          <a:xfrm>
            <a:off x="228600" y="635647"/>
            <a:ext cx="8713838" cy="461665"/>
          </a:xfrm>
          <a:prstGeom prst="rect">
            <a:avLst/>
          </a:prstGeom>
          <a:noFill/>
        </p:spPr>
        <p:txBody>
          <a:bodyPr wrap="square" rtlCol="0">
            <a:spAutoFit/>
          </a:bodyPr>
          <a:lstStyle/>
          <a:p>
            <a:r>
              <a:rPr lang="en-US" sz="2400" dirty="0"/>
              <a:t>Paraprofessional training requirements (100.280)</a:t>
            </a:r>
            <a:r>
              <a:rPr lang="en-US" dirty="0"/>
              <a:t>:</a:t>
            </a:r>
          </a:p>
        </p:txBody>
      </p:sp>
      <p:sp>
        <p:nvSpPr>
          <p:cNvPr id="8" name="TextBox 7"/>
          <p:cNvSpPr txBox="1"/>
          <p:nvPr/>
        </p:nvSpPr>
        <p:spPr>
          <a:xfrm>
            <a:off x="480214" y="1103662"/>
            <a:ext cx="8035412" cy="3416320"/>
          </a:xfrm>
          <a:prstGeom prst="rect">
            <a:avLst/>
          </a:prstGeom>
          <a:noFill/>
        </p:spPr>
        <p:txBody>
          <a:bodyPr wrap="square" rtlCol="0">
            <a:spAutoFit/>
          </a:bodyPr>
          <a:lstStyle/>
          <a:p>
            <a:r>
              <a:rPr lang="en-US" sz="2400" dirty="0">
                <a:solidFill>
                  <a:schemeClr val="tx2">
                    <a:lumMod val="75000"/>
                  </a:schemeClr>
                </a:solidFill>
              </a:rPr>
              <a:t>Paraprofessionals, </a:t>
            </a:r>
            <a:r>
              <a:rPr lang="en-US" sz="2400" u="sng" dirty="0">
                <a:solidFill>
                  <a:schemeClr val="tx2">
                    <a:lumMod val="75000"/>
                  </a:schemeClr>
                </a:solidFill>
              </a:rPr>
              <a:t>including those who hold teaching certificates</a:t>
            </a:r>
            <a:r>
              <a:rPr lang="en-US" sz="2400" dirty="0">
                <a:solidFill>
                  <a:schemeClr val="tx2">
                    <a:lumMod val="75000"/>
                  </a:schemeClr>
                </a:solidFill>
              </a:rPr>
              <a:t>, are required to have received 15 clock hours of training within 6 months of hire, including orientation and initial training </a:t>
            </a:r>
            <a:r>
              <a:rPr lang="en-US" sz="2400" u="sng" dirty="0">
                <a:solidFill>
                  <a:schemeClr val="tx2">
                    <a:lumMod val="75000"/>
                  </a:schemeClr>
                </a:solidFill>
              </a:rPr>
              <a:t>prior to working with the student</a:t>
            </a:r>
            <a:r>
              <a:rPr lang="en-US" sz="2400" dirty="0">
                <a:solidFill>
                  <a:schemeClr val="tx2">
                    <a:lumMod val="75000"/>
                  </a:schemeClr>
                </a:solidFill>
              </a:rPr>
              <a:t>. A minimum of 10 clock hours each school year thereafter is also required. </a:t>
            </a:r>
          </a:p>
          <a:p>
            <a:endParaRPr lang="en-US" sz="2400" dirty="0"/>
          </a:p>
          <a:p>
            <a:r>
              <a:rPr lang="en-US" sz="2400" dirty="0">
                <a:solidFill>
                  <a:srgbClr val="0083A9"/>
                </a:solidFill>
              </a:rPr>
              <a:t>Verification documentation for both orientation training and the on-going training must include: </a:t>
            </a:r>
          </a:p>
          <a:p>
            <a:r>
              <a:rPr lang="en-US" sz="2400" dirty="0">
                <a:solidFill>
                  <a:srgbClr val="0083A9"/>
                </a:solidFill>
              </a:rPr>
              <a:t>dates, content agenda, number of clock hours, and participants</a:t>
            </a:r>
          </a:p>
        </p:txBody>
      </p:sp>
    </p:spTree>
    <p:extLst>
      <p:ext uri="{BB962C8B-B14F-4D97-AF65-F5344CB8AC3E}">
        <p14:creationId xmlns:p14="http://schemas.microsoft.com/office/powerpoint/2010/main" val="261513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76200" y="36513"/>
            <a:ext cx="69342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p:txBody>
      </p:sp>
      <p:sp>
        <p:nvSpPr>
          <p:cNvPr id="2" name="Slide Number Placeholder 1"/>
          <p:cNvSpPr>
            <a:spLocks noGrp="1"/>
          </p:cNvSpPr>
          <p:nvPr>
            <p:ph type="sldNum" sz="quarter" idx="4"/>
          </p:nvPr>
        </p:nvSpPr>
        <p:spPr/>
        <p:txBody>
          <a:bodyPr/>
          <a:lstStyle/>
          <a:p>
            <a:fld id="{3B745311-16E5-4BEF-BFE6-36758A3427EB}" type="slidenum">
              <a:rPr lang="en-US" smtClean="0"/>
              <a:pPr/>
              <a:t>18</a:t>
            </a:fld>
            <a:endParaRPr lang="en-US" dirty="0"/>
          </a:p>
        </p:txBody>
      </p:sp>
      <p:sp>
        <p:nvSpPr>
          <p:cNvPr id="3" name="Content Placeholder 2"/>
          <p:cNvSpPr>
            <a:spLocks noGrp="1"/>
          </p:cNvSpPr>
          <p:nvPr>
            <p:ph sz="quarter" idx="11"/>
          </p:nvPr>
        </p:nvSpPr>
        <p:spPr>
          <a:xfrm>
            <a:off x="76200" y="629297"/>
            <a:ext cx="8763000" cy="3695053"/>
          </a:xfrm>
        </p:spPr>
        <p:txBody>
          <a:bodyPr>
            <a:normAutofit fontScale="85000" lnSpcReduction="10000"/>
          </a:bodyPr>
          <a:lstStyle/>
          <a:p>
            <a:pPr marL="112712" indent="0">
              <a:buNone/>
            </a:pPr>
            <a:endParaRPr lang="en-US" sz="4100" dirty="0"/>
          </a:p>
          <a:p>
            <a:pPr marL="112712" indent="0">
              <a:buNone/>
            </a:pPr>
            <a:r>
              <a:rPr lang="en-US" sz="4100" dirty="0"/>
              <a:t>Parentally Placed Homeschool/ Private/ Parochial Students with Disabilities(100.300): </a:t>
            </a:r>
          </a:p>
          <a:p>
            <a:pPr marL="112712" indent="0">
              <a:buNone/>
            </a:pPr>
            <a:r>
              <a:rPr lang="en-US" sz="4400" dirty="0">
                <a:solidFill>
                  <a:srgbClr val="C00000"/>
                </a:solidFill>
              </a:rPr>
              <a:t>LEAs are required to hold a meeting annually with representatives to determine proportionate share services.</a:t>
            </a:r>
          </a:p>
        </p:txBody>
      </p:sp>
    </p:spTree>
    <p:extLst>
      <p:ext uri="{BB962C8B-B14F-4D97-AF65-F5344CB8AC3E}">
        <p14:creationId xmlns:p14="http://schemas.microsoft.com/office/powerpoint/2010/main" val="43893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36513"/>
            <a:ext cx="68580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p:txBody>
      </p:sp>
      <p:sp>
        <p:nvSpPr>
          <p:cNvPr id="2" name="Slide Number Placeholder 1"/>
          <p:cNvSpPr>
            <a:spLocks noGrp="1"/>
          </p:cNvSpPr>
          <p:nvPr>
            <p:ph type="sldNum" sz="quarter" idx="4"/>
          </p:nvPr>
        </p:nvSpPr>
        <p:spPr/>
        <p:txBody>
          <a:bodyPr/>
          <a:lstStyle/>
          <a:p>
            <a:fld id="{3B745311-16E5-4BEF-BFE6-36758A3427EB}" type="slidenum">
              <a:rPr lang="en-US" smtClean="0"/>
              <a:pPr/>
              <a:t>19</a:t>
            </a:fld>
            <a:endParaRPr lang="en-US" dirty="0"/>
          </a:p>
        </p:txBody>
      </p:sp>
      <p:sp>
        <p:nvSpPr>
          <p:cNvPr id="10" name="TextBox 9"/>
          <p:cNvSpPr txBox="1"/>
          <p:nvPr/>
        </p:nvSpPr>
        <p:spPr>
          <a:xfrm>
            <a:off x="152400" y="1260927"/>
            <a:ext cx="8839200" cy="3046988"/>
          </a:xfrm>
          <a:prstGeom prst="rect">
            <a:avLst/>
          </a:prstGeom>
          <a:noFill/>
        </p:spPr>
        <p:txBody>
          <a:bodyPr wrap="square" rtlCol="0">
            <a:spAutoFit/>
          </a:bodyPr>
          <a:lstStyle/>
          <a:p>
            <a:r>
              <a:rPr lang="en-US" sz="3200" dirty="0"/>
              <a:t>Contractual Services(100.330):</a:t>
            </a:r>
          </a:p>
          <a:p>
            <a:r>
              <a:rPr lang="en-US" sz="3200" dirty="0">
                <a:solidFill>
                  <a:srgbClr val="C00000"/>
                </a:solidFill>
              </a:rPr>
              <a:t>If a LEA is unable to provide the required special education or related services to a student with a disability, they may decide to contract with an approved private agency for special education services.   </a:t>
            </a:r>
          </a:p>
        </p:txBody>
      </p:sp>
    </p:spTree>
    <p:extLst>
      <p:ext uri="{BB962C8B-B14F-4D97-AF65-F5344CB8AC3E}">
        <p14:creationId xmlns:p14="http://schemas.microsoft.com/office/powerpoint/2010/main" val="329931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D3B21D9-0A2C-1135-D6A3-1F596CE70FB1}"/>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5896" b="25896"/>
          <a:stretch>
            <a:fillRect/>
          </a:stretch>
        </p:blipFill>
        <p:spPr/>
      </p:pic>
      <p:sp>
        <p:nvSpPr>
          <p:cNvPr id="4" name="Title 3">
            <a:extLst>
              <a:ext uri="{FF2B5EF4-FFF2-40B4-BE49-F238E27FC236}">
                <a16:creationId xmlns:a16="http://schemas.microsoft.com/office/drawing/2014/main" id="{0FCA7753-E86C-9D69-5D16-08FB4B26CD7E}"/>
              </a:ext>
            </a:extLst>
          </p:cNvPr>
          <p:cNvSpPr>
            <a:spLocks noGrp="1"/>
          </p:cNvSpPr>
          <p:nvPr>
            <p:ph type="title"/>
          </p:nvPr>
        </p:nvSpPr>
        <p:spPr/>
        <p:txBody>
          <a:bodyPr/>
          <a:lstStyle/>
          <a:p>
            <a:r>
              <a:rPr lang="en-US" dirty="0"/>
              <a:t>Administrator Checklist</a:t>
            </a:r>
          </a:p>
        </p:txBody>
      </p:sp>
      <p:sp>
        <p:nvSpPr>
          <p:cNvPr id="3" name="Text Placeholder 2">
            <a:extLst>
              <a:ext uri="{FF2B5EF4-FFF2-40B4-BE49-F238E27FC236}">
                <a16:creationId xmlns:a16="http://schemas.microsoft.com/office/drawing/2014/main" id="{39A672D9-6564-366B-D42E-52EDAE63F088}"/>
              </a:ext>
            </a:extLst>
          </p:cNvPr>
          <p:cNvSpPr>
            <a:spLocks noGrp="1"/>
          </p:cNvSpPr>
          <p:nvPr>
            <p:ph type="body" sz="quarter" idx="11"/>
          </p:nvPr>
        </p:nvSpPr>
        <p:spPr/>
        <p:txBody>
          <a:bodyPr/>
          <a:lstStyle/>
          <a:p>
            <a:r>
              <a:rPr lang="en-US" dirty="0"/>
              <a:t>Presented by Julie Harris and Leasa Day, RPDC Compliance Consultants</a:t>
            </a:r>
          </a:p>
        </p:txBody>
      </p:sp>
      <p:sp>
        <p:nvSpPr>
          <p:cNvPr id="5" name="Text Placeholder 4">
            <a:extLst>
              <a:ext uri="{FF2B5EF4-FFF2-40B4-BE49-F238E27FC236}">
                <a16:creationId xmlns:a16="http://schemas.microsoft.com/office/drawing/2014/main" id="{3051F392-52D1-F516-5748-202E69517281}"/>
              </a:ext>
            </a:extLst>
          </p:cNvPr>
          <p:cNvSpPr>
            <a:spLocks noGrp="1"/>
          </p:cNvSpPr>
          <p:nvPr>
            <p:ph type="body" sz="quarter" idx="13"/>
          </p:nvPr>
        </p:nvSpPr>
        <p:spPr/>
        <p:txBody>
          <a:bodyPr/>
          <a:lstStyle/>
          <a:p>
            <a:r>
              <a:rPr lang="en-US" dirty="0"/>
              <a:t>September 2024</a:t>
            </a:r>
          </a:p>
        </p:txBody>
      </p:sp>
    </p:spTree>
    <p:extLst>
      <p:ext uri="{BB962C8B-B14F-4D97-AF65-F5344CB8AC3E}">
        <p14:creationId xmlns:p14="http://schemas.microsoft.com/office/powerpoint/2010/main" val="1634534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36513"/>
            <a:ext cx="68580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p:txBody>
      </p:sp>
      <p:sp>
        <p:nvSpPr>
          <p:cNvPr id="2" name="Slide Number Placeholder 1"/>
          <p:cNvSpPr>
            <a:spLocks noGrp="1"/>
          </p:cNvSpPr>
          <p:nvPr>
            <p:ph type="sldNum" sz="quarter" idx="4"/>
          </p:nvPr>
        </p:nvSpPr>
        <p:spPr/>
        <p:txBody>
          <a:bodyPr/>
          <a:lstStyle/>
          <a:p>
            <a:fld id="{3B745311-16E5-4BEF-BFE6-36758A3427EB}" type="slidenum">
              <a:rPr lang="en-US" smtClean="0"/>
              <a:pPr/>
              <a:t>20</a:t>
            </a:fld>
            <a:endParaRPr lang="en-US" dirty="0"/>
          </a:p>
        </p:txBody>
      </p:sp>
      <p:sp>
        <p:nvSpPr>
          <p:cNvPr id="11" name="TextBox 10"/>
          <p:cNvSpPr txBox="1"/>
          <p:nvPr/>
        </p:nvSpPr>
        <p:spPr>
          <a:xfrm>
            <a:off x="535858" y="1047750"/>
            <a:ext cx="8608142" cy="1384995"/>
          </a:xfrm>
          <a:prstGeom prst="rect">
            <a:avLst/>
          </a:prstGeom>
          <a:noFill/>
        </p:spPr>
        <p:txBody>
          <a:bodyPr wrap="square" rtlCol="0">
            <a:spAutoFit/>
          </a:bodyPr>
          <a:lstStyle/>
          <a:p>
            <a:endParaRPr lang="en-US" sz="2400" dirty="0"/>
          </a:p>
          <a:p>
            <a:r>
              <a:rPr lang="en-US" sz="2400" dirty="0"/>
              <a:t>State Board Operated Programs (100.340 – 100.360)</a:t>
            </a:r>
          </a:p>
          <a:p>
            <a:pPr algn="ctr"/>
            <a:r>
              <a:rPr lang="en-US" dirty="0"/>
              <a:t>Missouri School for the Blind (MSB)          Missouri School for the Deaf (MSD)           Missouri Schools for the Severely Disabled (MSSD) </a:t>
            </a:r>
          </a:p>
        </p:txBody>
      </p:sp>
      <p:pic>
        <p:nvPicPr>
          <p:cNvPr id="9" name="Google Shape;399;p55">
            <a:extLst>
              <a:ext uri="{FF2B5EF4-FFF2-40B4-BE49-F238E27FC236}">
                <a16:creationId xmlns:a16="http://schemas.microsoft.com/office/drawing/2014/main" id="{2401FC84-4404-A4A4-93AA-03551163DAB0}"/>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35858" y="2851198"/>
            <a:ext cx="1673942" cy="1530302"/>
          </a:xfrm>
          <a:prstGeom prst="rect">
            <a:avLst/>
          </a:prstGeom>
          <a:noFill/>
          <a:ln>
            <a:noFill/>
          </a:ln>
        </p:spPr>
      </p:pic>
      <p:pic>
        <p:nvPicPr>
          <p:cNvPr id="12" name="Google Shape;398;p55">
            <a:extLst>
              <a:ext uri="{FF2B5EF4-FFF2-40B4-BE49-F238E27FC236}">
                <a16:creationId xmlns:a16="http://schemas.microsoft.com/office/drawing/2014/main" id="{A6902884-927E-93CC-6B6F-2470ED999C1F}"/>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625961" y="2837793"/>
            <a:ext cx="1358448" cy="1530301"/>
          </a:xfrm>
          <a:prstGeom prst="rect">
            <a:avLst/>
          </a:prstGeom>
          <a:noFill/>
          <a:ln>
            <a:noFill/>
          </a:ln>
        </p:spPr>
      </p:pic>
      <p:pic>
        <p:nvPicPr>
          <p:cNvPr id="13" name="Google Shape;400;p55">
            <a:extLst>
              <a:ext uri="{FF2B5EF4-FFF2-40B4-BE49-F238E27FC236}">
                <a16:creationId xmlns:a16="http://schemas.microsoft.com/office/drawing/2014/main" id="{B9686F94-2794-7340-1FF6-F2C030FFB547}"/>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437259" y="2837793"/>
            <a:ext cx="1545323" cy="1345810"/>
          </a:xfrm>
          <a:prstGeom prst="rect">
            <a:avLst/>
          </a:prstGeom>
          <a:noFill/>
          <a:ln>
            <a:noFill/>
          </a:ln>
        </p:spPr>
      </p:pic>
    </p:spTree>
    <p:extLst>
      <p:ext uri="{BB962C8B-B14F-4D97-AF65-F5344CB8AC3E}">
        <p14:creationId xmlns:p14="http://schemas.microsoft.com/office/powerpoint/2010/main" val="3856230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133350"/>
            <a:ext cx="6858000" cy="495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p:cNvSpPr>
            <a:spLocks noGrp="1"/>
          </p:cNvSpPr>
          <p:nvPr>
            <p:ph type="sldNum" sz="quarter" idx="4"/>
          </p:nvPr>
        </p:nvSpPr>
        <p:spPr/>
        <p:txBody>
          <a:bodyPr/>
          <a:lstStyle/>
          <a:p>
            <a:fld id="{3B745311-16E5-4BEF-BFE6-36758A3427EB}" type="slidenum">
              <a:rPr lang="en-US" smtClean="0"/>
              <a:pPr/>
              <a:t>21</a:t>
            </a:fld>
            <a:endParaRPr lang="en-US" dirty="0"/>
          </a:p>
        </p:txBody>
      </p:sp>
      <p:sp>
        <p:nvSpPr>
          <p:cNvPr id="8" name="Content Placeholder 7"/>
          <p:cNvSpPr>
            <a:spLocks noGrp="1"/>
          </p:cNvSpPr>
          <p:nvPr>
            <p:ph sz="quarter" idx="11"/>
          </p:nvPr>
        </p:nvSpPr>
        <p:spPr>
          <a:xfrm>
            <a:off x="0" y="1120972"/>
            <a:ext cx="8763000" cy="1374577"/>
          </a:xfrm>
        </p:spPr>
        <p:txBody>
          <a:bodyPr>
            <a:noAutofit/>
          </a:bodyPr>
          <a:lstStyle/>
          <a:p>
            <a:pPr marL="112712" indent="0">
              <a:spcBef>
                <a:spcPts val="0"/>
              </a:spcBef>
              <a:buNone/>
            </a:pPr>
            <a:r>
              <a:rPr lang="en-US" sz="2000" b="1" dirty="0"/>
              <a:t>Destruction of Records </a:t>
            </a:r>
            <a:r>
              <a:rPr lang="en-US" sz="2000" dirty="0"/>
              <a:t>(100.370 – 100.380):</a:t>
            </a:r>
          </a:p>
          <a:p>
            <a:pPr marL="112712" indent="0">
              <a:spcBef>
                <a:spcPts val="0"/>
              </a:spcBef>
              <a:buNone/>
            </a:pPr>
            <a:r>
              <a:rPr lang="en-US" sz="2000" dirty="0"/>
              <a:t>The LEA must follow a process for the destruction of records that are out-of-date and no longer necessary to provide education for the student. </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05201" y="2289629"/>
            <a:ext cx="1981200" cy="1732897"/>
          </a:xfrm>
          <a:prstGeom prst="rect">
            <a:avLst/>
          </a:prstGeom>
        </p:spPr>
      </p:pic>
      <p:sp>
        <p:nvSpPr>
          <p:cNvPr id="7" name="TextBox 6" descr="Hyperlink to Missouri Secretary of State Public School Records Retention Schedule">
            <a:extLst>
              <a:ext uri="{FF2B5EF4-FFF2-40B4-BE49-F238E27FC236}">
                <a16:creationId xmlns:a16="http://schemas.microsoft.com/office/drawing/2014/main" id="{075ECBAA-EB97-2379-B6FD-5AF90A429397}"/>
              </a:ext>
            </a:extLst>
          </p:cNvPr>
          <p:cNvSpPr txBox="1"/>
          <p:nvPr/>
        </p:nvSpPr>
        <p:spPr>
          <a:xfrm>
            <a:off x="304800" y="4358880"/>
            <a:ext cx="6210098" cy="646331"/>
          </a:xfrm>
          <a:prstGeom prst="rect">
            <a:avLst/>
          </a:prstGeom>
          <a:noFill/>
        </p:spPr>
        <p:txBody>
          <a:bodyPr wrap="none" rtlCol="0">
            <a:spAutoFit/>
          </a:bodyPr>
          <a:lstStyle/>
          <a:p>
            <a:r>
              <a:rPr lang="en-US" dirty="0">
                <a:hlinkClick r:id="rId4"/>
              </a:rPr>
              <a:t>MO Secretary of State Public School Records Retention Schedule</a:t>
            </a:r>
            <a:endParaRPr lang="en-US" dirty="0"/>
          </a:p>
          <a:p>
            <a:endParaRPr lang="en-US" dirty="0"/>
          </a:p>
        </p:txBody>
      </p:sp>
    </p:spTree>
    <p:extLst>
      <p:ext uri="{BB962C8B-B14F-4D97-AF65-F5344CB8AC3E}">
        <p14:creationId xmlns:p14="http://schemas.microsoft.com/office/powerpoint/2010/main" val="154342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0" y="133350"/>
            <a:ext cx="6934200" cy="495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p:cNvSpPr>
            <a:spLocks noGrp="1"/>
          </p:cNvSpPr>
          <p:nvPr>
            <p:ph type="sldNum" sz="quarter" idx="4"/>
          </p:nvPr>
        </p:nvSpPr>
        <p:spPr/>
        <p:txBody>
          <a:bodyPr/>
          <a:lstStyle/>
          <a:p>
            <a:fld id="{3B745311-16E5-4BEF-BFE6-36758A3427EB}" type="slidenum">
              <a:rPr lang="en-US" smtClean="0"/>
              <a:pPr/>
              <a:t>22</a:t>
            </a:fld>
            <a:endParaRPr lang="en-US" dirty="0"/>
          </a:p>
        </p:txBody>
      </p:sp>
      <p:sp>
        <p:nvSpPr>
          <p:cNvPr id="11" name="Rectangle 10"/>
          <p:cNvSpPr/>
          <p:nvPr/>
        </p:nvSpPr>
        <p:spPr>
          <a:xfrm>
            <a:off x="304800" y="688258"/>
            <a:ext cx="8763000" cy="1384995"/>
          </a:xfrm>
          <a:prstGeom prst="rect">
            <a:avLst/>
          </a:prstGeom>
        </p:spPr>
        <p:txBody>
          <a:bodyPr wrap="square">
            <a:spAutoFit/>
          </a:bodyPr>
          <a:lstStyle/>
          <a:p>
            <a:r>
              <a:rPr lang="en-US" sz="2800" b="1" dirty="0"/>
              <a:t>Release of Information </a:t>
            </a:r>
            <a:r>
              <a:rPr lang="en-US" sz="2800" dirty="0"/>
              <a:t>(100.390 – 100.400):</a:t>
            </a:r>
          </a:p>
          <a:p>
            <a:r>
              <a:rPr lang="en-US" sz="2800" dirty="0"/>
              <a:t>The LEA must obtain consent for release of information prior to release of records. </a:t>
            </a:r>
          </a:p>
        </p:txBody>
      </p:sp>
      <p:pic>
        <p:nvPicPr>
          <p:cNvPr id="5" name="Picture 4">
            <a:extLst>
              <a:ext uri="{FF2B5EF4-FFF2-40B4-BE49-F238E27FC236}">
                <a16:creationId xmlns:a16="http://schemas.microsoft.com/office/drawing/2014/main" id="{D41F1B24-8B1E-78A1-BC31-03164C69AF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57800" y="2045736"/>
            <a:ext cx="2114569" cy="2281509"/>
          </a:xfrm>
          <a:prstGeom prst="rect">
            <a:avLst/>
          </a:prstGeom>
        </p:spPr>
      </p:pic>
    </p:spTree>
    <p:extLst>
      <p:ext uri="{BB962C8B-B14F-4D97-AF65-F5344CB8AC3E}">
        <p14:creationId xmlns:p14="http://schemas.microsoft.com/office/powerpoint/2010/main" val="340195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20894" y="133350"/>
            <a:ext cx="6913306" cy="495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p:cNvSpPr>
            <a:spLocks noGrp="1"/>
          </p:cNvSpPr>
          <p:nvPr>
            <p:ph type="sldNum" sz="quarter" idx="4"/>
          </p:nvPr>
        </p:nvSpPr>
        <p:spPr/>
        <p:txBody>
          <a:bodyPr/>
          <a:lstStyle/>
          <a:p>
            <a:fld id="{3B745311-16E5-4BEF-BFE6-36758A3427EB}" type="slidenum">
              <a:rPr lang="en-US" smtClean="0"/>
              <a:pPr/>
              <a:t>23</a:t>
            </a:fld>
            <a:endParaRPr lang="en-US" dirty="0"/>
          </a:p>
        </p:txBody>
      </p:sp>
      <p:sp>
        <p:nvSpPr>
          <p:cNvPr id="12" name="Rectangle 11"/>
          <p:cNvSpPr/>
          <p:nvPr/>
        </p:nvSpPr>
        <p:spPr>
          <a:xfrm>
            <a:off x="20894" y="1123950"/>
            <a:ext cx="4322506" cy="3108543"/>
          </a:xfrm>
          <a:prstGeom prst="rect">
            <a:avLst/>
          </a:prstGeom>
        </p:spPr>
        <p:txBody>
          <a:bodyPr wrap="square">
            <a:spAutoFit/>
          </a:bodyPr>
          <a:lstStyle/>
          <a:p>
            <a:pPr marL="112712" indent="0">
              <a:spcBef>
                <a:spcPts val="0"/>
              </a:spcBef>
              <a:buNone/>
            </a:pPr>
            <a:r>
              <a:rPr lang="en-US" sz="2800" b="1" dirty="0"/>
              <a:t>Transfer of Rights </a:t>
            </a:r>
            <a:r>
              <a:rPr lang="en-US" sz="2800" dirty="0"/>
              <a:t>(100.410):</a:t>
            </a:r>
          </a:p>
          <a:p>
            <a:pPr marL="112712" indent="0">
              <a:spcBef>
                <a:spcPts val="0"/>
              </a:spcBef>
              <a:buNone/>
            </a:pPr>
            <a:r>
              <a:rPr lang="en-US" sz="2800" dirty="0"/>
              <a:t>The LEA must follow a process notifying the student and the parent about the change in who is the legal decision maker. </a:t>
            </a:r>
          </a:p>
        </p:txBody>
      </p:sp>
      <p:pic>
        <p:nvPicPr>
          <p:cNvPr id="7" name="Graphic 6">
            <a:extLst>
              <a:ext uri="{FF2B5EF4-FFF2-40B4-BE49-F238E27FC236}">
                <a16:creationId xmlns:a16="http://schemas.microsoft.com/office/drawing/2014/main" id="{13081C6F-3DB1-0C72-E55C-DD7C91ECD76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975481" y="1011346"/>
            <a:ext cx="3558919" cy="3333750"/>
          </a:xfrm>
          <a:prstGeom prst="rect">
            <a:avLst/>
          </a:prstGeom>
        </p:spPr>
      </p:pic>
    </p:spTree>
    <p:extLst>
      <p:ext uri="{BB962C8B-B14F-4D97-AF65-F5344CB8AC3E}">
        <p14:creationId xmlns:p14="http://schemas.microsoft.com/office/powerpoint/2010/main" val="2439588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133350"/>
            <a:ext cx="6934200" cy="495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p:cNvSpPr>
            <a:spLocks noGrp="1"/>
          </p:cNvSpPr>
          <p:nvPr>
            <p:ph type="sldNum" sz="quarter" idx="4"/>
          </p:nvPr>
        </p:nvSpPr>
        <p:spPr/>
        <p:txBody>
          <a:bodyPr/>
          <a:lstStyle/>
          <a:p>
            <a:fld id="{3B745311-16E5-4BEF-BFE6-36758A3427EB}" type="slidenum">
              <a:rPr lang="en-US" smtClean="0"/>
              <a:pPr/>
              <a:t>24</a:t>
            </a:fld>
            <a:endParaRPr lang="en-US" dirty="0"/>
          </a:p>
        </p:txBody>
      </p:sp>
      <p:sp>
        <p:nvSpPr>
          <p:cNvPr id="16" name="Rectangle 15"/>
          <p:cNvSpPr/>
          <p:nvPr/>
        </p:nvSpPr>
        <p:spPr>
          <a:xfrm>
            <a:off x="4588933" y="689269"/>
            <a:ext cx="4090219" cy="3477875"/>
          </a:xfrm>
          <a:prstGeom prst="rect">
            <a:avLst/>
          </a:prstGeom>
        </p:spPr>
        <p:txBody>
          <a:bodyPr wrap="square">
            <a:spAutoFit/>
          </a:bodyPr>
          <a:lstStyle/>
          <a:p>
            <a:pPr marL="112712" lvl="0"/>
            <a:r>
              <a:rPr lang="en-US" sz="2200" b="1" dirty="0">
                <a:solidFill>
                  <a:srgbClr val="004B8D"/>
                </a:solidFill>
              </a:rPr>
              <a:t>National Instructional Materials Accessibility Standard/National Instructional Materials Access Center (NIMAS/NIMAC) </a:t>
            </a:r>
            <a:r>
              <a:rPr lang="en-US" sz="2200" dirty="0">
                <a:solidFill>
                  <a:srgbClr val="004B8D"/>
                </a:solidFill>
              </a:rPr>
              <a:t>(100.450 – 100.460):</a:t>
            </a:r>
          </a:p>
          <a:p>
            <a:pPr marL="112712" lvl="0"/>
            <a:r>
              <a:rPr lang="en-US" sz="2200" dirty="0">
                <a:solidFill>
                  <a:srgbClr val="004B8D"/>
                </a:solidFill>
              </a:rPr>
              <a:t>The LEA must acknowledge with an assurance statement in their Local Compliance Plans how they plan to adopt NIMAS and coordinate with NIMAC.</a:t>
            </a:r>
          </a:p>
        </p:txBody>
      </p:sp>
      <p:pic>
        <p:nvPicPr>
          <p:cNvPr id="11" name="Picture 10">
            <a:extLst>
              <a:ext uri="{FF2B5EF4-FFF2-40B4-BE49-F238E27FC236}">
                <a16:creationId xmlns:a16="http://schemas.microsoft.com/office/drawing/2014/main" id="{9C870344-856F-83C1-088A-D949169E2A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2000" y="1200150"/>
            <a:ext cx="3200400" cy="3200400"/>
          </a:xfrm>
          <a:prstGeom prst="rect">
            <a:avLst/>
          </a:prstGeom>
        </p:spPr>
      </p:pic>
    </p:spTree>
    <p:extLst>
      <p:ext uri="{BB962C8B-B14F-4D97-AF65-F5344CB8AC3E}">
        <p14:creationId xmlns:p14="http://schemas.microsoft.com/office/powerpoint/2010/main" val="1054097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700" b="0" i="0" u="none" strike="noStrike" kern="1200" cap="none" spc="0" normalizeH="0" baseline="0" noProof="0" dirty="0">
                <a:ln>
                  <a:noFill/>
                </a:ln>
                <a:solidFill>
                  <a:prstClr val="white"/>
                </a:solidFill>
                <a:effectLst/>
                <a:uLnTx/>
                <a:uFillTx/>
                <a:latin typeface="+mn-lt"/>
                <a:ea typeface="+mn-ea"/>
                <a:cs typeface="+mn-cs"/>
              </a:rPr>
              <a:t>Standards and Indicators Manual – the 100s          </a:t>
            </a:r>
          </a:p>
        </p:txBody>
      </p:sp>
      <p:sp>
        <p:nvSpPr>
          <p:cNvPr id="2" name="Slide Number Placeholder 1"/>
          <p:cNvSpPr>
            <a:spLocks noGrp="1"/>
          </p:cNvSpPr>
          <p:nvPr>
            <p:ph type="sldNum" sz="quarter" idx="4"/>
          </p:nvPr>
        </p:nvSpPr>
        <p:spPr/>
        <p:txBody>
          <a:bodyPr/>
          <a:lstStyle/>
          <a:p>
            <a:fld id="{3B745311-16E5-4BEF-BFE6-36758A3427EB}" type="slidenum">
              <a:rPr lang="en-US" smtClean="0"/>
              <a:pPr/>
              <a:t>25</a:t>
            </a:fld>
            <a:endParaRPr lang="en-US" dirty="0"/>
          </a:p>
        </p:txBody>
      </p:sp>
      <p:sp>
        <p:nvSpPr>
          <p:cNvPr id="3" name="Content Placeholder 2"/>
          <p:cNvSpPr>
            <a:spLocks noGrp="1"/>
          </p:cNvSpPr>
          <p:nvPr>
            <p:ph sz="quarter" idx="11"/>
          </p:nvPr>
        </p:nvSpPr>
        <p:spPr>
          <a:xfrm>
            <a:off x="0" y="819150"/>
            <a:ext cx="9144000" cy="3886200"/>
          </a:xfrm>
        </p:spPr>
        <p:txBody>
          <a:bodyPr>
            <a:normAutofit/>
          </a:bodyPr>
          <a:lstStyle/>
          <a:p>
            <a:pPr marL="112712" indent="0">
              <a:buNone/>
            </a:pPr>
            <a:r>
              <a:rPr lang="en-US" sz="2000" b="1" dirty="0"/>
              <a:t>Independent Educational Evaluation </a:t>
            </a:r>
            <a:r>
              <a:rPr lang="en-US" sz="2000" dirty="0"/>
              <a:t>(100.420 – 100.440): </a:t>
            </a:r>
          </a:p>
          <a:p>
            <a:pPr marL="112712" indent="0">
              <a:buNone/>
            </a:pPr>
            <a:r>
              <a:rPr lang="en-US" sz="2000" dirty="0"/>
              <a:t>An Independent Educational Evaluation (IEE) can be requested by the parent/guardian when they disagree with the evaluation that was conducted by the LEA. It is a second opinion gotten outside of the LEA. </a:t>
            </a:r>
          </a:p>
          <a:p>
            <a:pPr marL="112712" indent="0">
              <a:buNone/>
            </a:pPr>
            <a:r>
              <a:rPr lang="en-US" sz="2000" dirty="0"/>
              <a:t>Important things to remember:</a:t>
            </a:r>
          </a:p>
          <a:p>
            <a:pPr>
              <a:spcBef>
                <a:spcPts val="0"/>
              </a:spcBef>
              <a:buFont typeface="+mj-lt"/>
              <a:buAutoNum type="arabicPeriod"/>
            </a:pPr>
            <a:r>
              <a:rPr lang="en-US" sz="2000" dirty="0"/>
              <a:t>It must be provided at public expense </a:t>
            </a:r>
          </a:p>
          <a:p>
            <a:pPr>
              <a:spcBef>
                <a:spcPts val="0"/>
              </a:spcBef>
              <a:buFont typeface="+mj-lt"/>
              <a:buAutoNum type="arabicPeriod"/>
            </a:pPr>
            <a:r>
              <a:rPr lang="en-US" sz="2000" dirty="0"/>
              <a:t>LEA must </a:t>
            </a:r>
            <a:r>
              <a:rPr lang="en-US" sz="2000" u="sng" dirty="0"/>
              <a:t>consider</a:t>
            </a:r>
            <a:r>
              <a:rPr lang="en-US" sz="2000" dirty="0"/>
              <a:t> the results of the IEE and keep documentation of the IEE &amp; its consideration in the student’s file.</a:t>
            </a:r>
          </a:p>
          <a:p>
            <a:pPr>
              <a:spcBef>
                <a:spcPts val="0"/>
              </a:spcBef>
              <a:buFont typeface="+mj-lt"/>
              <a:buAutoNum type="arabicPeriod"/>
            </a:pPr>
            <a:r>
              <a:rPr lang="en-US" sz="2000" dirty="0"/>
              <a:t>LEA should have an IEE school board policy addressing geographic area, cost, and the qualifications of the examiners.</a:t>
            </a:r>
          </a:p>
          <a:p>
            <a:pPr>
              <a:spcBef>
                <a:spcPts val="0"/>
              </a:spcBef>
              <a:buFont typeface="+mj-lt"/>
              <a:buAutoNum type="arabicPeriod"/>
            </a:pPr>
            <a:r>
              <a:rPr lang="en-US" sz="2000" dirty="0"/>
              <a:t>When a parent requests an IEE; LEAs have two options – Provide the IEE or file for Due Process.</a:t>
            </a:r>
          </a:p>
        </p:txBody>
      </p:sp>
    </p:spTree>
    <p:extLst>
      <p:ext uri="{BB962C8B-B14F-4D97-AF65-F5344CB8AC3E}">
        <p14:creationId xmlns:p14="http://schemas.microsoft.com/office/powerpoint/2010/main" val="1337451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38800" y="2266950"/>
            <a:ext cx="2647205" cy="2317750"/>
          </a:xfrm>
          <a:prstGeom prst="rect">
            <a:avLst/>
          </a:prstGeom>
        </p:spPr>
      </p:pic>
      <p:sp>
        <p:nvSpPr>
          <p:cNvPr id="4" name="Text Placeholder 3"/>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700" b="0" i="0" u="none" strike="noStrike" kern="1200" cap="none" spc="0" normalizeH="0" baseline="0" noProof="0" dirty="0">
                <a:ln>
                  <a:noFill/>
                </a:ln>
                <a:solidFill>
                  <a:prstClr val="white"/>
                </a:solidFill>
                <a:effectLst/>
                <a:uLnTx/>
                <a:uFillTx/>
                <a:latin typeface="+mn-lt"/>
                <a:ea typeface="+mn-ea"/>
                <a:cs typeface="+mn-cs"/>
              </a:rPr>
              <a:t>Standards and Indicators Manual – </a:t>
            </a:r>
            <a:r>
              <a:rPr kumimoji="0" lang="en-US" sz="2700" b="0" i="0" u="none" strike="noStrike" kern="1200" cap="none" spc="0" normalizeH="0" baseline="0" noProof="0">
                <a:ln>
                  <a:noFill/>
                </a:ln>
                <a:solidFill>
                  <a:prstClr val="white"/>
                </a:solidFill>
                <a:effectLst/>
                <a:uLnTx/>
                <a:uFillTx/>
                <a:latin typeface="+mn-lt"/>
                <a:ea typeface="+mn-ea"/>
                <a:cs typeface="+mn-cs"/>
              </a:rPr>
              <a:t>the 100s       </a:t>
            </a:r>
            <a:endParaRPr kumimoji="0" lang="en-US" sz="2700" b="0" i="0" u="none" strike="noStrike" kern="1200" cap="none" spc="0" normalizeH="0" baseline="0" noProof="0" dirty="0">
              <a:ln>
                <a:noFill/>
              </a:ln>
              <a:solidFill>
                <a:prstClr val="white"/>
              </a:solidFill>
              <a:effectLst/>
              <a:uLnTx/>
              <a:uFillTx/>
              <a:latin typeface="+mn-lt"/>
              <a:ea typeface="+mn-ea"/>
              <a:cs typeface="+mn-cs"/>
            </a:endParaRPr>
          </a:p>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Slide Number Placeholder 1"/>
          <p:cNvSpPr>
            <a:spLocks noGrp="1"/>
          </p:cNvSpPr>
          <p:nvPr>
            <p:ph type="sldNum" sz="quarter" idx="4"/>
          </p:nvPr>
        </p:nvSpPr>
        <p:spPr/>
        <p:txBody>
          <a:bodyPr/>
          <a:lstStyle/>
          <a:p>
            <a:fld id="{3B745311-16E5-4BEF-BFE6-36758A3427EB}" type="slidenum">
              <a:rPr lang="en-US" smtClean="0"/>
              <a:pPr/>
              <a:t>26</a:t>
            </a:fld>
            <a:endParaRPr lang="en-US" dirty="0"/>
          </a:p>
        </p:txBody>
      </p:sp>
      <p:sp>
        <p:nvSpPr>
          <p:cNvPr id="3" name="Content Placeholder 2"/>
          <p:cNvSpPr>
            <a:spLocks noGrp="1"/>
          </p:cNvSpPr>
          <p:nvPr>
            <p:ph sz="quarter" idx="11"/>
          </p:nvPr>
        </p:nvSpPr>
        <p:spPr/>
        <p:txBody>
          <a:bodyPr/>
          <a:lstStyle/>
          <a:p>
            <a:pPr marL="112712" indent="0">
              <a:buNone/>
            </a:pPr>
            <a:r>
              <a:rPr lang="en-US" dirty="0"/>
              <a:t>Remember these are just the highlights of the 100s section. You will need to take a thorough look later. </a:t>
            </a:r>
          </a:p>
          <a:p>
            <a:pPr marL="112712" indent="0">
              <a:buNone/>
            </a:pPr>
            <a:endParaRPr lang="en-US" dirty="0"/>
          </a:p>
        </p:txBody>
      </p:sp>
    </p:spTree>
    <p:extLst>
      <p:ext uri="{BB962C8B-B14F-4D97-AF65-F5344CB8AC3E}">
        <p14:creationId xmlns:p14="http://schemas.microsoft.com/office/powerpoint/2010/main" val="1588516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1D65C7-B09C-6F45-ED70-65AEF8E1268E}"/>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Resources For Additional Support</a:t>
            </a:r>
          </a:p>
        </p:txBody>
      </p:sp>
      <p:sp>
        <p:nvSpPr>
          <p:cNvPr id="2" name="Slide Number Placeholder 1">
            <a:extLst>
              <a:ext uri="{FF2B5EF4-FFF2-40B4-BE49-F238E27FC236}">
                <a16:creationId xmlns:a16="http://schemas.microsoft.com/office/drawing/2014/main" id="{4973E07E-AC36-E032-1B77-DCEBF117A92B}"/>
              </a:ext>
            </a:extLst>
          </p:cNvPr>
          <p:cNvSpPr>
            <a:spLocks noGrp="1"/>
          </p:cNvSpPr>
          <p:nvPr>
            <p:ph type="sldNum" sz="quarter" idx="4"/>
          </p:nvPr>
        </p:nvSpPr>
        <p:spPr/>
        <p:txBody>
          <a:bodyPr/>
          <a:lstStyle/>
          <a:p>
            <a:fld id="{3B745311-16E5-4BEF-BFE6-36758A3427EB}" type="slidenum">
              <a:rPr lang="en-US" smtClean="0"/>
              <a:pPr/>
              <a:t>27</a:t>
            </a:fld>
            <a:endParaRPr lang="en-US" dirty="0"/>
          </a:p>
        </p:txBody>
      </p:sp>
      <p:sp>
        <p:nvSpPr>
          <p:cNvPr id="3" name="Content Placeholder 2" descr="Hyperlink to 2023-24 Special Education Data Reporting Table ">
            <a:extLst>
              <a:ext uri="{FF2B5EF4-FFF2-40B4-BE49-F238E27FC236}">
                <a16:creationId xmlns:a16="http://schemas.microsoft.com/office/drawing/2014/main" id="{29AE39A3-9982-A6E8-F2DC-0E6E1FE72CCB}"/>
              </a:ext>
            </a:extLst>
          </p:cNvPr>
          <p:cNvSpPr>
            <a:spLocks noGrp="1"/>
          </p:cNvSpPr>
          <p:nvPr>
            <p:ph sz="quarter" idx="11"/>
          </p:nvPr>
        </p:nvSpPr>
        <p:spPr/>
        <p:txBody>
          <a:bodyPr>
            <a:normAutofit/>
          </a:bodyPr>
          <a:lstStyle/>
          <a:p>
            <a:r>
              <a:rPr lang="en-US" dirty="0">
                <a:hlinkClick r:id="rId3"/>
              </a:rPr>
              <a:t>SPED Data Reporting Table</a:t>
            </a:r>
            <a:endParaRPr lang="en-US" dirty="0"/>
          </a:p>
          <a:p>
            <a:endParaRPr lang="en-US" dirty="0"/>
          </a:p>
        </p:txBody>
      </p:sp>
      <p:pic>
        <p:nvPicPr>
          <p:cNvPr id="6" name="Picture 5" descr="Partial screenshot of the 2024-25 Special Education Data Reporting Table">
            <a:extLst>
              <a:ext uri="{FF2B5EF4-FFF2-40B4-BE49-F238E27FC236}">
                <a16:creationId xmlns:a16="http://schemas.microsoft.com/office/drawing/2014/main" id="{0234BA7F-0EE7-0F9A-A7C5-CC45C0141380}"/>
              </a:ext>
            </a:extLst>
          </p:cNvPr>
          <p:cNvPicPr>
            <a:picLocks noChangeAspect="1"/>
          </p:cNvPicPr>
          <p:nvPr/>
        </p:nvPicPr>
        <p:blipFill>
          <a:blip r:embed="rId4"/>
          <a:stretch>
            <a:fillRect/>
          </a:stretch>
        </p:blipFill>
        <p:spPr>
          <a:xfrm>
            <a:off x="1295400" y="1727047"/>
            <a:ext cx="6343976" cy="2978303"/>
          </a:xfrm>
          <a:prstGeom prst="rect">
            <a:avLst/>
          </a:prstGeom>
        </p:spPr>
      </p:pic>
    </p:spTree>
    <p:extLst>
      <p:ext uri="{BB962C8B-B14F-4D97-AF65-F5344CB8AC3E}">
        <p14:creationId xmlns:p14="http://schemas.microsoft.com/office/powerpoint/2010/main" val="3161347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21D65C7-B09C-6F45-ED70-65AEF8E1268E}"/>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Resources For Additional Support </a:t>
            </a:r>
          </a:p>
        </p:txBody>
      </p:sp>
      <p:sp>
        <p:nvSpPr>
          <p:cNvPr id="2" name="Slide Number Placeholder 1">
            <a:extLst>
              <a:ext uri="{FF2B5EF4-FFF2-40B4-BE49-F238E27FC236}">
                <a16:creationId xmlns:a16="http://schemas.microsoft.com/office/drawing/2014/main" id="{4973E07E-AC36-E032-1B77-DCEBF117A92B}"/>
              </a:ext>
            </a:extLst>
          </p:cNvPr>
          <p:cNvSpPr>
            <a:spLocks noGrp="1"/>
          </p:cNvSpPr>
          <p:nvPr>
            <p:ph type="sldNum" sz="quarter" idx="4"/>
          </p:nvPr>
        </p:nvSpPr>
        <p:spPr/>
        <p:txBody>
          <a:bodyPr/>
          <a:lstStyle/>
          <a:p>
            <a:fld id="{3B745311-16E5-4BEF-BFE6-36758A3427EB}" type="slidenum">
              <a:rPr lang="en-US" smtClean="0"/>
              <a:pPr/>
              <a:t>28</a:t>
            </a:fld>
            <a:endParaRPr lang="en-US" dirty="0"/>
          </a:p>
        </p:txBody>
      </p:sp>
      <p:sp>
        <p:nvSpPr>
          <p:cNvPr id="3" name="Content Placeholder 2" descr="Hyperlink to Special Education Finance Calendar">
            <a:extLst>
              <a:ext uri="{FF2B5EF4-FFF2-40B4-BE49-F238E27FC236}">
                <a16:creationId xmlns:a16="http://schemas.microsoft.com/office/drawing/2014/main" id="{29AE39A3-9982-A6E8-F2DC-0E6E1FE72CCB}"/>
              </a:ext>
            </a:extLst>
          </p:cNvPr>
          <p:cNvSpPr>
            <a:spLocks noGrp="1"/>
          </p:cNvSpPr>
          <p:nvPr>
            <p:ph sz="quarter" idx="11"/>
          </p:nvPr>
        </p:nvSpPr>
        <p:spPr/>
        <p:txBody>
          <a:bodyPr>
            <a:normAutofit/>
          </a:bodyPr>
          <a:lstStyle/>
          <a:p>
            <a:r>
              <a:rPr lang="en-US" dirty="0">
                <a:hlinkClick r:id="rId3"/>
              </a:rPr>
              <a:t>SPED Finance Calendar</a:t>
            </a:r>
            <a:endParaRPr lang="en-US" dirty="0"/>
          </a:p>
          <a:p>
            <a:endParaRPr lang="en-US" dirty="0"/>
          </a:p>
        </p:txBody>
      </p:sp>
      <p:pic>
        <p:nvPicPr>
          <p:cNvPr id="7" name="Picture 6" descr="Partial screenshot of the Special Education Finance Calendar">
            <a:extLst>
              <a:ext uri="{FF2B5EF4-FFF2-40B4-BE49-F238E27FC236}">
                <a16:creationId xmlns:a16="http://schemas.microsoft.com/office/drawing/2014/main" id="{27AB4617-03D3-7C10-3C4E-66A90077D9B9}"/>
              </a:ext>
            </a:extLst>
          </p:cNvPr>
          <p:cNvPicPr>
            <a:picLocks noChangeAspect="1"/>
          </p:cNvPicPr>
          <p:nvPr/>
        </p:nvPicPr>
        <p:blipFill>
          <a:blip r:embed="rId4"/>
          <a:stretch>
            <a:fillRect/>
          </a:stretch>
        </p:blipFill>
        <p:spPr>
          <a:xfrm>
            <a:off x="1905000" y="1727067"/>
            <a:ext cx="5512083" cy="2597283"/>
          </a:xfrm>
          <a:prstGeom prst="rect">
            <a:avLst/>
          </a:prstGeom>
        </p:spPr>
      </p:pic>
    </p:spTree>
    <p:extLst>
      <p:ext uri="{BB962C8B-B14F-4D97-AF65-F5344CB8AC3E}">
        <p14:creationId xmlns:p14="http://schemas.microsoft.com/office/powerpoint/2010/main" val="1416865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a:xfrm>
            <a:off x="1828800" y="73025"/>
            <a:ext cx="4953000" cy="533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mn-lt"/>
                <a:ea typeface="+mn-ea"/>
                <a:cs typeface="+mn-cs"/>
              </a:rPr>
              <a:t>Contacts</a:t>
            </a:r>
          </a:p>
        </p:txBody>
      </p:sp>
      <p:sp>
        <p:nvSpPr>
          <p:cNvPr id="2" name="Slide Number Placeholder 1"/>
          <p:cNvSpPr>
            <a:spLocks noGrp="1"/>
          </p:cNvSpPr>
          <p:nvPr>
            <p:ph type="sldNum" sz="quarter" idx="4"/>
          </p:nvPr>
        </p:nvSpPr>
        <p:spPr>
          <a:prstGeom prst="rect">
            <a:avLst/>
          </a:prstGeom>
        </p:spPr>
        <p:txBody>
          <a:bodyPr/>
          <a:lstStyle/>
          <a:p>
            <a:fld id="{3B745311-16E5-4BEF-BFE6-36758A3427EB}" type="slidenum">
              <a:rPr lang="en-US" smtClean="0"/>
              <a:pPr/>
              <a:t>29</a:t>
            </a:fld>
            <a:endParaRPr lang="en-US" dirty="0"/>
          </a:p>
        </p:txBody>
      </p:sp>
      <p:sp>
        <p:nvSpPr>
          <p:cNvPr id="4" name="Text Placeholder 3"/>
          <p:cNvSpPr>
            <a:spLocks noGrp="1"/>
          </p:cNvSpPr>
          <p:nvPr>
            <p:ph type="body" sz="quarter" idx="11"/>
          </p:nvPr>
        </p:nvSpPr>
        <p:spPr>
          <a:xfrm>
            <a:off x="1752600" y="742950"/>
            <a:ext cx="7086600" cy="3657600"/>
          </a:xfrm>
        </p:spPr>
        <p:txBody>
          <a:bodyPr>
            <a:normAutofit/>
          </a:bodyPr>
          <a:lstStyle/>
          <a:p>
            <a:pPr algn="l"/>
            <a:r>
              <a:rPr lang="en-US" sz="1800" dirty="0"/>
              <a:t>Special Education Compliance: </a:t>
            </a:r>
          </a:p>
          <a:p>
            <a:pPr marL="455612" indent="-342900" algn="l">
              <a:buFont typeface="Wingdings" panose="05000000000000000000" pitchFamily="2" charset="2"/>
              <a:buChar char="q"/>
            </a:pPr>
            <a:r>
              <a:rPr lang="en-US" sz="1800" dirty="0"/>
              <a:t>573-751-0699, </a:t>
            </a:r>
            <a:r>
              <a:rPr lang="en-US" sz="1800" dirty="0">
                <a:hlinkClick r:id="rId3"/>
              </a:rPr>
              <a:t>secompliance@dese.mo.gov</a:t>
            </a:r>
            <a:r>
              <a:rPr lang="en-US" sz="1800" dirty="0"/>
              <a:t> </a:t>
            </a:r>
          </a:p>
          <a:p>
            <a:pPr algn="l"/>
            <a:r>
              <a:rPr lang="en-US" sz="1800" dirty="0"/>
              <a:t>Regional Professional Development Centers (RPDCs):</a:t>
            </a:r>
          </a:p>
          <a:p>
            <a:pPr algn="l"/>
            <a:endParaRPr lang="en-US" dirty="0"/>
          </a:p>
        </p:txBody>
      </p:sp>
      <p:graphicFrame>
        <p:nvGraphicFramePr>
          <p:cNvPr id="6" name="Table 5" descr="RPDC Contact List"/>
          <p:cNvGraphicFramePr>
            <a:graphicFrameLocks noGrp="1"/>
          </p:cNvGraphicFramePr>
          <p:nvPr>
            <p:extLst>
              <p:ext uri="{D42A27DB-BD31-4B8C-83A1-F6EECF244321}">
                <p14:modId xmlns:p14="http://schemas.microsoft.com/office/powerpoint/2010/main" val="374595086"/>
              </p:ext>
            </p:extLst>
          </p:nvPr>
        </p:nvGraphicFramePr>
        <p:xfrm>
          <a:off x="1676400" y="1733552"/>
          <a:ext cx="7086600" cy="2686569"/>
        </p:xfrm>
        <a:graphic>
          <a:graphicData uri="http://schemas.openxmlformats.org/drawingml/2006/table">
            <a:tbl>
              <a:tblPr firstRow="1" firstCol="1" bandRow="1"/>
              <a:tblGrid>
                <a:gridCol w="1673969">
                  <a:extLst>
                    <a:ext uri="{9D8B030D-6E8A-4147-A177-3AD203B41FA5}">
                      <a16:colId xmlns:a16="http://schemas.microsoft.com/office/drawing/2014/main" val="1998346149"/>
                    </a:ext>
                  </a:extLst>
                </a:gridCol>
                <a:gridCol w="1699690">
                  <a:extLst>
                    <a:ext uri="{9D8B030D-6E8A-4147-A177-3AD203B41FA5}">
                      <a16:colId xmlns:a16="http://schemas.microsoft.com/office/drawing/2014/main" val="3535173103"/>
                    </a:ext>
                  </a:extLst>
                </a:gridCol>
                <a:gridCol w="1302403">
                  <a:extLst>
                    <a:ext uri="{9D8B030D-6E8A-4147-A177-3AD203B41FA5}">
                      <a16:colId xmlns:a16="http://schemas.microsoft.com/office/drawing/2014/main" val="294829188"/>
                    </a:ext>
                  </a:extLst>
                </a:gridCol>
                <a:gridCol w="2410538">
                  <a:extLst>
                    <a:ext uri="{9D8B030D-6E8A-4147-A177-3AD203B41FA5}">
                      <a16:colId xmlns:a16="http://schemas.microsoft.com/office/drawing/2014/main" val="3006490596"/>
                    </a:ext>
                  </a:extLst>
                </a:gridCol>
              </a:tblGrid>
              <a:tr h="623670">
                <a:tc>
                  <a:txBody>
                    <a:bodyPr/>
                    <a:lstStyle/>
                    <a:p>
                      <a:pPr marL="0" marR="0" algn="ctr">
                        <a:lnSpc>
                          <a:spcPct val="107000"/>
                        </a:lnSpc>
                        <a:spcBef>
                          <a:spcPts val="0"/>
                        </a:spcBef>
                        <a:spcAft>
                          <a:spcPts val="0"/>
                        </a:spcAft>
                      </a:pPr>
                      <a:r>
                        <a:rPr lang="en-US" sz="1900" b="1">
                          <a:solidFill>
                            <a:srgbClr val="FFFFFF"/>
                          </a:solidFill>
                          <a:effectLst/>
                          <a:latin typeface="Calibri" panose="020F0502020204030204" pitchFamily="34" charset="0"/>
                          <a:ea typeface="Calibri" panose="020F0502020204030204" pitchFamily="34" charset="0"/>
                        </a:rPr>
                        <a:t>Region</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900" b="1">
                          <a:solidFill>
                            <a:srgbClr val="FFFFFF"/>
                          </a:solidFill>
                          <a:effectLst/>
                          <a:latin typeface="Calibri" panose="020F0502020204030204" pitchFamily="34" charset="0"/>
                          <a:ea typeface="Calibri" panose="020F0502020204030204" pitchFamily="34" charset="0"/>
                        </a:rPr>
                        <a:t>Compliance Consultant</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900" b="1">
                          <a:solidFill>
                            <a:srgbClr val="FFFFFF"/>
                          </a:solidFill>
                          <a:effectLst/>
                          <a:latin typeface="Calibri" panose="020F0502020204030204" pitchFamily="34" charset="0"/>
                          <a:ea typeface="Calibri" panose="020F0502020204030204" pitchFamily="34" charset="0"/>
                        </a:rPr>
                        <a:t>Phone Number</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07000"/>
                        </a:lnSpc>
                        <a:spcBef>
                          <a:spcPts val="0"/>
                        </a:spcBef>
                        <a:spcAft>
                          <a:spcPts val="0"/>
                        </a:spcAft>
                      </a:pPr>
                      <a:r>
                        <a:rPr lang="en-US" sz="1900" b="1">
                          <a:solidFill>
                            <a:srgbClr val="FFFFFF"/>
                          </a:solidFill>
                          <a:effectLst/>
                          <a:latin typeface="Calibri" panose="020F0502020204030204" pitchFamily="34" charset="0"/>
                          <a:ea typeface="Calibri" panose="020F0502020204030204" pitchFamily="34" charset="0"/>
                        </a:rPr>
                        <a:t>Email</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164730451"/>
                  </a:ext>
                </a:extLst>
              </a:tr>
              <a:tr h="229211">
                <a:tc>
                  <a:txBody>
                    <a:bodyPr/>
                    <a:lstStyle/>
                    <a:p>
                      <a:pPr marL="342900" marR="0" lvl="0" indent="-342900" algn="just">
                        <a:lnSpc>
                          <a:spcPct val="107000"/>
                        </a:lnSpc>
                        <a:spcBef>
                          <a:spcPts val="0"/>
                        </a:spcBef>
                        <a:spcAft>
                          <a:spcPts val="0"/>
                        </a:spcAft>
                        <a:buFont typeface="+mj-lt"/>
                        <a:buAutoNum type="arabicPeriod"/>
                      </a:pPr>
                      <a:r>
                        <a:rPr lang="en-US" sz="1300">
                          <a:solidFill>
                            <a:srgbClr val="000000"/>
                          </a:solidFill>
                          <a:effectLst/>
                          <a:latin typeface="Calibri" panose="020F0502020204030204" pitchFamily="34" charset="0"/>
                          <a:ea typeface="Calibri" panose="020F0502020204030204" pitchFamily="34" charset="0"/>
                        </a:rPr>
                        <a:t>Southeast</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Tiffiney Smith</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573-651-2621</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tdsmith@semo.edu</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85416920"/>
                  </a:ext>
                </a:extLst>
              </a:tr>
              <a:tr h="229211">
                <a:tc>
                  <a:txBody>
                    <a:bodyPr/>
                    <a:lstStyle/>
                    <a:p>
                      <a:pPr marL="0" marR="0" lvl="0" indent="0" algn="just">
                        <a:lnSpc>
                          <a:spcPct val="107000"/>
                        </a:lnSpc>
                        <a:spcBef>
                          <a:spcPts val="0"/>
                        </a:spcBef>
                        <a:spcAft>
                          <a:spcPts val="0"/>
                        </a:spcAft>
                        <a:buFont typeface="+mj-lt"/>
                        <a:buNone/>
                      </a:pPr>
                      <a:r>
                        <a:rPr lang="en-US" sz="1300" dirty="0">
                          <a:solidFill>
                            <a:srgbClr val="000000"/>
                          </a:solidFill>
                          <a:effectLst/>
                          <a:latin typeface="Calibri" panose="020F0502020204030204" pitchFamily="34" charset="0"/>
                          <a:ea typeface="Calibri" panose="020F0502020204030204" pitchFamily="34" charset="0"/>
                        </a:rPr>
                        <a:t>2.      Heart of Missouri</a:t>
                      </a:r>
                      <a:endParaRPr lang="en-US" sz="1100" dirty="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Lynn Lynch</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573-424-7847</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lynchly@missouri.edu</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551641"/>
                  </a:ext>
                </a:extLst>
              </a:tr>
              <a:tr h="229211">
                <a:tc>
                  <a:txBody>
                    <a:bodyPr/>
                    <a:lstStyle/>
                    <a:p>
                      <a:pPr marL="0" marR="0" lvl="0" indent="0" algn="just">
                        <a:lnSpc>
                          <a:spcPct val="107000"/>
                        </a:lnSpc>
                        <a:spcBef>
                          <a:spcPts val="0"/>
                        </a:spcBef>
                        <a:spcAft>
                          <a:spcPts val="0"/>
                        </a:spcAft>
                        <a:buFont typeface="+mj-lt"/>
                        <a:buNone/>
                      </a:pPr>
                      <a:r>
                        <a:rPr lang="en-US" sz="1300" dirty="0">
                          <a:solidFill>
                            <a:srgbClr val="000000"/>
                          </a:solidFill>
                          <a:effectLst/>
                          <a:latin typeface="Calibri" panose="020F0502020204030204" pitchFamily="34" charset="0"/>
                          <a:ea typeface="Calibri" panose="020F0502020204030204" pitchFamily="34" charset="0"/>
                        </a:rPr>
                        <a:t>3.      Kansas City</a:t>
                      </a:r>
                      <a:endParaRPr lang="en-US" sz="1100" dirty="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Bailey Tennesen</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816-235-5957</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tennesenb@umkc.edu</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048528998"/>
                  </a:ext>
                </a:extLst>
              </a:tr>
              <a:tr h="229211">
                <a:tc>
                  <a:txBody>
                    <a:bodyPr/>
                    <a:lstStyle/>
                    <a:p>
                      <a:pPr marL="0" marR="0" lvl="0" indent="0" algn="just">
                        <a:lnSpc>
                          <a:spcPct val="107000"/>
                        </a:lnSpc>
                        <a:spcBef>
                          <a:spcPts val="0"/>
                        </a:spcBef>
                        <a:spcAft>
                          <a:spcPts val="0"/>
                        </a:spcAft>
                        <a:buFont typeface="+mj-lt"/>
                        <a:buNone/>
                      </a:pPr>
                      <a:r>
                        <a:rPr lang="en-US" sz="1300" dirty="0">
                          <a:solidFill>
                            <a:srgbClr val="000000"/>
                          </a:solidFill>
                          <a:effectLst/>
                          <a:latin typeface="Calibri" panose="020F0502020204030204" pitchFamily="34" charset="0"/>
                          <a:ea typeface="Calibri" panose="020F0502020204030204" pitchFamily="34" charset="0"/>
                        </a:rPr>
                        <a:t>4.      Northeast</a:t>
                      </a:r>
                      <a:endParaRPr lang="en-US" sz="1100" dirty="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Dawn Lichtenberg</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660-785-6080</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rPr>
                        <a:t> dlichtenberg@Truman.edu</a:t>
                      </a:r>
                      <a:endParaRPr lang="en-US" sz="1100" dirty="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7303298"/>
                  </a:ext>
                </a:extLst>
              </a:tr>
              <a:tr h="229211">
                <a:tc>
                  <a:txBody>
                    <a:bodyPr/>
                    <a:lstStyle/>
                    <a:p>
                      <a:pPr marL="0" marR="0" lvl="0" indent="0" algn="just">
                        <a:lnSpc>
                          <a:spcPct val="107000"/>
                        </a:lnSpc>
                        <a:spcBef>
                          <a:spcPts val="0"/>
                        </a:spcBef>
                        <a:spcAft>
                          <a:spcPts val="0"/>
                        </a:spcAft>
                        <a:buFont typeface="+mj-lt"/>
                        <a:buNone/>
                      </a:pPr>
                      <a:r>
                        <a:rPr lang="en-US" sz="1300" dirty="0">
                          <a:solidFill>
                            <a:srgbClr val="000000"/>
                          </a:solidFill>
                          <a:effectLst/>
                          <a:latin typeface="Calibri" panose="020F0502020204030204" pitchFamily="34" charset="0"/>
                          <a:ea typeface="Calibri" panose="020F0502020204030204" pitchFamily="34" charset="0"/>
                        </a:rPr>
                        <a:t>5.      Northwest</a:t>
                      </a:r>
                      <a:endParaRPr lang="en-US" sz="1100" dirty="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Julia Schmitz</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660-562-1995</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Julia@nwmissouri.edu</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12268085"/>
                  </a:ext>
                </a:extLst>
              </a:tr>
              <a:tr h="229211">
                <a:tc>
                  <a:txBody>
                    <a:bodyPr/>
                    <a:lstStyle/>
                    <a:p>
                      <a:pPr marL="0" marR="0" lvl="0" indent="0" algn="just">
                        <a:lnSpc>
                          <a:spcPct val="107000"/>
                        </a:lnSpc>
                        <a:spcBef>
                          <a:spcPts val="0"/>
                        </a:spcBef>
                        <a:spcAft>
                          <a:spcPts val="0"/>
                        </a:spcAft>
                        <a:buFont typeface="+mj-lt"/>
                        <a:buNone/>
                      </a:pPr>
                      <a:r>
                        <a:rPr lang="en-US" sz="1300" dirty="0">
                          <a:solidFill>
                            <a:srgbClr val="000000"/>
                          </a:solidFill>
                          <a:effectLst/>
                          <a:latin typeface="Calibri" panose="020F0502020204030204" pitchFamily="34" charset="0"/>
                          <a:ea typeface="Calibri" panose="020F0502020204030204" pitchFamily="34" charset="0"/>
                        </a:rPr>
                        <a:t>6.      South Central</a:t>
                      </a:r>
                      <a:endParaRPr lang="en-US" sz="1100" dirty="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Leasa Day</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573-341-6821</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ldnd3@mst.edu</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44047"/>
                  </a:ext>
                </a:extLst>
              </a:tr>
              <a:tr h="229211">
                <a:tc>
                  <a:txBody>
                    <a:bodyPr/>
                    <a:lstStyle/>
                    <a:p>
                      <a:pPr marL="0" marR="0" lvl="0" indent="0" algn="just">
                        <a:lnSpc>
                          <a:spcPct val="107000"/>
                        </a:lnSpc>
                        <a:spcBef>
                          <a:spcPts val="0"/>
                        </a:spcBef>
                        <a:spcAft>
                          <a:spcPts val="0"/>
                        </a:spcAft>
                        <a:buFont typeface="+mj-lt"/>
                        <a:buNone/>
                      </a:pPr>
                      <a:r>
                        <a:rPr lang="en-US" sz="1300" dirty="0">
                          <a:solidFill>
                            <a:srgbClr val="000000"/>
                          </a:solidFill>
                          <a:effectLst/>
                          <a:latin typeface="Calibri" panose="020F0502020204030204" pitchFamily="34" charset="0"/>
                          <a:ea typeface="Calibri" panose="020F0502020204030204" pitchFamily="34" charset="0"/>
                        </a:rPr>
                        <a:t>7.      Southwest</a:t>
                      </a:r>
                      <a:endParaRPr lang="en-US" sz="1100" dirty="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Amy Phipps</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417-836-4082</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amyphipps@missouristate.edu</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193354316"/>
                  </a:ext>
                </a:extLst>
              </a:tr>
              <a:tr h="229211">
                <a:tc>
                  <a:txBody>
                    <a:bodyPr/>
                    <a:lstStyle/>
                    <a:p>
                      <a:pPr marL="0" marR="0" lvl="0" indent="0" algn="just">
                        <a:lnSpc>
                          <a:spcPct val="107000"/>
                        </a:lnSpc>
                        <a:spcBef>
                          <a:spcPts val="0"/>
                        </a:spcBef>
                        <a:spcAft>
                          <a:spcPts val="0"/>
                        </a:spcAft>
                        <a:buFont typeface="+mj-lt"/>
                        <a:buNone/>
                      </a:pPr>
                      <a:r>
                        <a:rPr lang="en-US" sz="1300" dirty="0">
                          <a:solidFill>
                            <a:srgbClr val="000000"/>
                          </a:solidFill>
                          <a:effectLst/>
                          <a:latin typeface="Calibri" panose="020F0502020204030204" pitchFamily="34" charset="0"/>
                          <a:ea typeface="Calibri" panose="020F0502020204030204" pitchFamily="34" charset="0"/>
                        </a:rPr>
                        <a:t>8.      St. Louis</a:t>
                      </a:r>
                      <a:endParaRPr lang="en-US" sz="1100" dirty="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Jeanne Rothermel</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314-692-1239</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jrothermel@edplus.org</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8668922"/>
                  </a:ext>
                </a:extLst>
              </a:tr>
              <a:tr h="229211">
                <a:tc>
                  <a:txBody>
                    <a:bodyPr/>
                    <a:lstStyle/>
                    <a:p>
                      <a:pPr marL="0" marR="0" lvl="0" indent="0" algn="just">
                        <a:lnSpc>
                          <a:spcPct val="107000"/>
                        </a:lnSpc>
                        <a:spcBef>
                          <a:spcPts val="0"/>
                        </a:spcBef>
                        <a:spcAft>
                          <a:spcPts val="0"/>
                        </a:spcAft>
                        <a:buFont typeface="+mj-lt"/>
                        <a:buNone/>
                      </a:pPr>
                      <a:r>
                        <a:rPr lang="en-US" sz="1300" dirty="0">
                          <a:solidFill>
                            <a:srgbClr val="000000"/>
                          </a:solidFill>
                          <a:effectLst/>
                          <a:latin typeface="Calibri" panose="020F0502020204030204" pitchFamily="34" charset="0"/>
                          <a:ea typeface="Calibri" panose="020F0502020204030204" pitchFamily="34" charset="0"/>
                        </a:rPr>
                        <a:t>9.      Central</a:t>
                      </a:r>
                      <a:endParaRPr lang="en-US" sz="1100" dirty="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Julie Harris</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a:solidFill>
                            <a:srgbClr val="000000"/>
                          </a:solidFill>
                          <a:effectLst/>
                          <a:latin typeface="Calibri" panose="020F0502020204030204" pitchFamily="34" charset="0"/>
                          <a:ea typeface="Calibri" panose="020F0502020204030204" pitchFamily="34" charset="0"/>
                        </a:rPr>
                        <a:t>660-232-0387</a:t>
                      </a:r>
                      <a:endParaRPr lang="en-US" sz="110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300" dirty="0">
                          <a:solidFill>
                            <a:srgbClr val="000000"/>
                          </a:solidFill>
                          <a:effectLst/>
                          <a:latin typeface="Calibri" panose="020F0502020204030204" pitchFamily="34" charset="0"/>
                          <a:ea typeface="Calibri" panose="020F0502020204030204" pitchFamily="34" charset="0"/>
                        </a:rPr>
                        <a:t>jlharris@ucmo.edu</a:t>
                      </a:r>
                      <a:endParaRPr lang="en-US" sz="1100" dirty="0">
                        <a:solidFill>
                          <a:srgbClr val="000000"/>
                        </a:solidFill>
                        <a:effectLst/>
                        <a:latin typeface="Calibri" panose="020F0502020204030204" pitchFamily="34" charset="0"/>
                        <a:ea typeface="Calibri" panose="020F0502020204030204" pitchFamily="34" charset="0"/>
                      </a:endParaRPr>
                    </a:p>
                  </a:txBody>
                  <a:tcPr marL="65773" marR="657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801887663"/>
                  </a:ext>
                </a:extLst>
              </a:tr>
            </a:tbl>
          </a:graphicData>
        </a:graphic>
      </p:graphicFrame>
    </p:spTree>
    <p:extLst>
      <p:ext uri="{BB962C8B-B14F-4D97-AF65-F5344CB8AC3E}">
        <p14:creationId xmlns:p14="http://schemas.microsoft.com/office/powerpoint/2010/main" val="377610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36513"/>
            <a:ext cx="69342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Administrator Checklist: Learning Outcomes</a:t>
            </a: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3</a:t>
            </a:fld>
            <a:endParaRPr lang="en-US" dirty="0"/>
          </a:p>
        </p:txBody>
      </p:sp>
      <p:sp>
        <p:nvSpPr>
          <p:cNvPr id="6" name="TextBox 5"/>
          <p:cNvSpPr txBox="1"/>
          <p:nvPr/>
        </p:nvSpPr>
        <p:spPr>
          <a:xfrm>
            <a:off x="304800" y="799884"/>
            <a:ext cx="4343400" cy="461665"/>
          </a:xfrm>
          <a:prstGeom prst="rect">
            <a:avLst/>
          </a:prstGeom>
          <a:noFill/>
        </p:spPr>
        <p:txBody>
          <a:bodyPr wrap="square" rtlCol="0">
            <a:spAutoFit/>
          </a:bodyPr>
          <a:lstStyle/>
          <a:p>
            <a:r>
              <a:rPr lang="en-US" sz="2400" dirty="0"/>
              <a:t>After today’s training, you will:</a:t>
            </a:r>
          </a:p>
        </p:txBody>
      </p:sp>
      <p:sp>
        <p:nvSpPr>
          <p:cNvPr id="3" name="Content Placeholder 2"/>
          <p:cNvSpPr>
            <a:spLocks noGrp="1"/>
          </p:cNvSpPr>
          <p:nvPr>
            <p:ph sz="quarter" idx="11"/>
          </p:nvPr>
        </p:nvSpPr>
        <p:spPr>
          <a:xfrm>
            <a:off x="152400" y="1428750"/>
            <a:ext cx="8839200" cy="3505200"/>
          </a:xfrm>
        </p:spPr>
        <p:txBody>
          <a:bodyPr>
            <a:normAutofit/>
          </a:bodyPr>
          <a:lstStyle/>
          <a:p>
            <a:pPr lvl="1"/>
            <a:r>
              <a:rPr lang="en-US" sz="2400" dirty="0"/>
              <a:t>Be able to review your Local Education Agency (LEA) procedures and practices to ensure alignment with the Administrator’s Checklist – Standards and Indicators 100s Section</a:t>
            </a:r>
          </a:p>
          <a:p>
            <a:pPr lvl="1"/>
            <a:r>
              <a:rPr lang="en-US" sz="2400" dirty="0"/>
              <a:t>Become familiar with additional resources for support</a:t>
            </a:r>
          </a:p>
          <a:p>
            <a:endParaRPr lang="en-US" dirty="0"/>
          </a:p>
        </p:txBody>
      </p:sp>
    </p:spTree>
    <p:extLst>
      <p:ext uri="{BB962C8B-B14F-4D97-AF65-F5344CB8AC3E}">
        <p14:creationId xmlns:p14="http://schemas.microsoft.com/office/powerpoint/2010/main" val="387263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Administrator’s Checklist</a:t>
            </a: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4</a:t>
            </a:fld>
            <a:endParaRPr lang="en-US" dirty="0"/>
          </a:p>
        </p:txBody>
      </p:sp>
      <p:sp>
        <p:nvSpPr>
          <p:cNvPr id="3" name="Content Placeholder 2"/>
          <p:cNvSpPr>
            <a:spLocks noGrp="1"/>
          </p:cNvSpPr>
          <p:nvPr>
            <p:ph sz="quarter" idx="11"/>
          </p:nvPr>
        </p:nvSpPr>
        <p:spPr>
          <a:xfrm>
            <a:off x="152400" y="895350"/>
            <a:ext cx="8839200" cy="3962400"/>
          </a:xfrm>
        </p:spPr>
        <p:txBody>
          <a:bodyPr>
            <a:normAutofit/>
          </a:bodyPr>
          <a:lstStyle/>
          <a:p>
            <a:pPr marL="112712" indent="0">
              <a:buNone/>
            </a:pPr>
            <a:r>
              <a:rPr lang="en-US" dirty="0"/>
              <a:t>Throughout this presentation we will answer:</a:t>
            </a:r>
          </a:p>
          <a:p>
            <a:pPr marL="627062" indent="-514350">
              <a:buFont typeface="+mj-lt"/>
              <a:buAutoNum type="arabicPeriod"/>
            </a:pPr>
            <a:r>
              <a:rPr lang="en-US" dirty="0"/>
              <a:t>What are we supposed to do? </a:t>
            </a:r>
          </a:p>
          <a:p>
            <a:pPr marL="627062" indent="-514350">
              <a:buFont typeface="+mj-lt"/>
              <a:buAutoNum type="arabicPeriod"/>
            </a:pPr>
            <a:r>
              <a:rPr lang="en-US" dirty="0"/>
              <a:t>When do we do it?</a:t>
            </a:r>
          </a:p>
          <a:p>
            <a:pPr marL="627062" indent="-514350">
              <a:buFont typeface="+mj-lt"/>
              <a:buAutoNum type="arabicPeriod"/>
            </a:pPr>
            <a:r>
              <a:rPr lang="en-US" dirty="0"/>
              <a:t>How do we do it?</a:t>
            </a:r>
          </a:p>
          <a:p>
            <a:pPr marL="627062" indent="-514350">
              <a:buFont typeface="+mj-lt"/>
              <a:buAutoNum type="arabicPeriod"/>
            </a:pPr>
            <a:r>
              <a:rPr lang="en-US" dirty="0"/>
              <a:t>How do we document that we’ve done it?</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1530">
            <a:off x="7406381" y="1631109"/>
            <a:ext cx="1328473" cy="1661836"/>
          </a:xfrm>
          <a:prstGeom prst="rect">
            <a:avLst/>
          </a:prstGeom>
        </p:spPr>
      </p:pic>
    </p:spTree>
    <p:extLst>
      <p:ext uri="{BB962C8B-B14F-4D97-AF65-F5344CB8AC3E}">
        <p14:creationId xmlns:p14="http://schemas.microsoft.com/office/powerpoint/2010/main" val="108624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Missouri Special Education Guidance</a:t>
            </a: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5</a:t>
            </a:fld>
            <a:endParaRPr lang="en-US" dirty="0"/>
          </a:p>
        </p:txBody>
      </p:sp>
      <p:pic>
        <p:nvPicPr>
          <p:cNvPr id="7" name="Picture 6" descr="Cover of Missouri Standards and Indicat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943" y="875007"/>
            <a:ext cx="3836114" cy="3393486"/>
          </a:xfrm>
          <a:prstGeom prst="rect">
            <a:avLst/>
          </a:prstGeom>
          <a:ln>
            <a:solidFill>
              <a:schemeClr val="tx2">
                <a:lumMod val="60000"/>
                <a:lumOff val="40000"/>
              </a:schemeClr>
            </a:solidFill>
          </a:ln>
        </p:spPr>
      </p:pic>
      <p:sp>
        <p:nvSpPr>
          <p:cNvPr id="8" name="TextBox 7" descr="Hyperlink to Missouri Standards and Indicators"/>
          <p:cNvSpPr txBox="1"/>
          <p:nvPr/>
        </p:nvSpPr>
        <p:spPr>
          <a:xfrm>
            <a:off x="46703" y="4447735"/>
            <a:ext cx="9021097" cy="369332"/>
          </a:xfrm>
          <a:prstGeom prst="rect">
            <a:avLst/>
          </a:prstGeom>
          <a:noFill/>
        </p:spPr>
        <p:txBody>
          <a:bodyPr wrap="square" rtlCol="0">
            <a:spAutoFit/>
          </a:bodyPr>
          <a:lstStyle/>
          <a:p>
            <a:pPr algn="ctr"/>
            <a:r>
              <a:rPr lang="en-US" b="1" dirty="0">
                <a:hlinkClick r:id="rId4"/>
              </a:rPr>
              <a:t>MO Standards and Indicators</a:t>
            </a:r>
            <a:endParaRPr lang="en-US" b="1" dirty="0"/>
          </a:p>
        </p:txBody>
      </p:sp>
    </p:spTree>
    <p:extLst>
      <p:ext uri="{BB962C8B-B14F-4D97-AF65-F5344CB8AC3E}">
        <p14:creationId xmlns:p14="http://schemas.microsoft.com/office/powerpoint/2010/main" val="2318733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Missouri Special Education Guidance </a:t>
            </a: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6</a:t>
            </a:fld>
            <a:endParaRPr lang="en-US" dirty="0"/>
          </a:p>
        </p:txBody>
      </p:sp>
      <p:pic>
        <p:nvPicPr>
          <p:cNvPr id="5" name="Picture 4" descr="Screenshot from Missouri Standards and Indicators page ">
            <a:extLst>
              <a:ext uri="{FF2B5EF4-FFF2-40B4-BE49-F238E27FC236}">
                <a16:creationId xmlns:a16="http://schemas.microsoft.com/office/drawing/2014/main" id="{41616511-57B3-30BE-6D40-930AEAEDCDC9}"/>
              </a:ext>
            </a:extLst>
          </p:cNvPr>
          <p:cNvPicPr>
            <a:picLocks noChangeAspect="1"/>
          </p:cNvPicPr>
          <p:nvPr/>
        </p:nvPicPr>
        <p:blipFill>
          <a:blip r:embed="rId3"/>
          <a:stretch>
            <a:fillRect/>
          </a:stretch>
        </p:blipFill>
        <p:spPr>
          <a:xfrm>
            <a:off x="1377786" y="949241"/>
            <a:ext cx="6388428" cy="3245017"/>
          </a:xfrm>
          <a:prstGeom prst="rect">
            <a:avLst/>
          </a:prstGeom>
        </p:spPr>
      </p:pic>
      <p:sp>
        <p:nvSpPr>
          <p:cNvPr id="8" name="TextBox 7" descr="Hyperlink to Section 100 of Missouri Standards and Indicators which is the Administrator Checklist Section"/>
          <p:cNvSpPr txBox="1"/>
          <p:nvPr/>
        </p:nvSpPr>
        <p:spPr>
          <a:xfrm>
            <a:off x="-18208" y="4476750"/>
            <a:ext cx="9021097" cy="646331"/>
          </a:xfrm>
          <a:prstGeom prst="rect">
            <a:avLst/>
          </a:prstGeom>
          <a:noFill/>
        </p:spPr>
        <p:txBody>
          <a:bodyPr wrap="square" rtlCol="0">
            <a:spAutoFit/>
          </a:bodyPr>
          <a:lstStyle/>
          <a:p>
            <a:pPr algn="ctr"/>
            <a:r>
              <a:rPr lang="en-US" b="1" dirty="0">
                <a:hlinkClick r:id="rId4"/>
              </a:rPr>
              <a:t>Section 100 Administrator Checklist</a:t>
            </a:r>
            <a:endParaRPr lang="en-US" b="1" dirty="0"/>
          </a:p>
          <a:p>
            <a:pPr algn="ctr"/>
            <a:endParaRPr lang="en-US" b="1" dirty="0"/>
          </a:p>
        </p:txBody>
      </p:sp>
    </p:spTree>
    <p:extLst>
      <p:ext uri="{BB962C8B-B14F-4D97-AF65-F5344CB8AC3E}">
        <p14:creationId xmlns:p14="http://schemas.microsoft.com/office/powerpoint/2010/main" val="3874525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29209" y="104775"/>
            <a:ext cx="6858000"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Understanding the Standards and Indicators Manual</a:t>
            </a: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7</a:t>
            </a:fld>
            <a:endParaRPr lang="en-US" dirty="0"/>
          </a:p>
        </p:txBody>
      </p:sp>
      <p:pic>
        <p:nvPicPr>
          <p:cNvPr id="7" name="Content Placeholder 6" descr="Screenshot of Missouri Standards and Indicators page">
            <a:extLst>
              <a:ext uri="{FF2B5EF4-FFF2-40B4-BE49-F238E27FC236}">
                <a16:creationId xmlns:a16="http://schemas.microsoft.com/office/drawing/2014/main" id="{A524D85A-A5FB-A529-6387-E39842DCD7F1}"/>
              </a:ext>
            </a:extLst>
          </p:cNvPr>
          <p:cNvPicPr>
            <a:picLocks noGrp="1" noChangeAspect="1"/>
          </p:cNvPicPr>
          <p:nvPr>
            <p:ph sz="quarter" idx="11"/>
          </p:nvPr>
        </p:nvPicPr>
        <p:blipFill>
          <a:blip r:embed="rId3"/>
          <a:stretch>
            <a:fillRect/>
          </a:stretch>
        </p:blipFill>
        <p:spPr>
          <a:xfrm>
            <a:off x="1104900" y="898232"/>
            <a:ext cx="6934200" cy="1530820"/>
          </a:xfrm>
        </p:spPr>
      </p:pic>
      <p:sp>
        <p:nvSpPr>
          <p:cNvPr id="11" name="TextBox 10"/>
          <p:cNvSpPr txBox="1"/>
          <p:nvPr/>
        </p:nvSpPr>
        <p:spPr>
          <a:xfrm>
            <a:off x="838200" y="2681287"/>
            <a:ext cx="8001000" cy="2554545"/>
          </a:xfrm>
          <a:prstGeom prst="rect">
            <a:avLst/>
          </a:prstGeom>
          <a:noFill/>
        </p:spPr>
        <p:txBody>
          <a:bodyPr wrap="square" rtlCol="0">
            <a:spAutoFit/>
          </a:bodyPr>
          <a:lstStyle/>
          <a:p>
            <a:r>
              <a:rPr lang="en-US" sz="1600" b="1" u="sng" dirty="0"/>
              <a:t>LEGAL REQUIREMENT </a:t>
            </a:r>
            <a:r>
              <a:rPr lang="en-US" sz="1600" dirty="0"/>
              <a:t>– </a:t>
            </a:r>
          </a:p>
          <a:p>
            <a:r>
              <a:rPr lang="en-US" sz="1600" dirty="0"/>
              <a:t>Federal &amp; State Laws citations</a:t>
            </a:r>
          </a:p>
          <a:p>
            <a:r>
              <a:rPr lang="en-US" sz="1600" dirty="0"/>
              <a:t>Missouri State Plan for Special Education sections</a:t>
            </a:r>
          </a:p>
          <a:p>
            <a:endParaRPr lang="en-US" sz="1600" dirty="0"/>
          </a:p>
          <a:p>
            <a:pPr lvl="3"/>
            <a:r>
              <a:rPr lang="en-US" sz="1600" b="1" u="sng" dirty="0"/>
              <a:t>INDICATOR</a:t>
            </a:r>
            <a:r>
              <a:rPr lang="en-US" sz="1600" dirty="0"/>
              <a:t> – </a:t>
            </a:r>
          </a:p>
          <a:p>
            <a:pPr lvl="3"/>
            <a:r>
              <a:rPr lang="en-US" sz="1600" dirty="0"/>
              <a:t>A description of what is required</a:t>
            </a:r>
          </a:p>
          <a:p>
            <a:pPr lvl="3"/>
            <a:r>
              <a:rPr lang="en-US" sz="1600" dirty="0"/>
              <a:t>Additional notes to provide clarification</a:t>
            </a:r>
          </a:p>
          <a:p>
            <a:pPr lvl="3"/>
            <a:endParaRPr lang="en-US" sz="1600" dirty="0"/>
          </a:p>
          <a:p>
            <a:pPr lvl="6"/>
            <a:r>
              <a:rPr lang="en-US" sz="1600" b="1" u="sng" dirty="0"/>
              <a:t>DOCUMENTATION</a:t>
            </a:r>
            <a:r>
              <a:rPr lang="en-US" sz="1600" dirty="0"/>
              <a:t> – </a:t>
            </a:r>
          </a:p>
          <a:p>
            <a:pPr lvl="6"/>
            <a:r>
              <a:rPr lang="en-US" sz="1600" dirty="0"/>
              <a:t>The evidence to prove that the requirement has been met</a:t>
            </a:r>
          </a:p>
        </p:txBody>
      </p:sp>
    </p:spTree>
    <p:extLst>
      <p:ext uri="{BB962C8B-B14F-4D97-AF65-F5344CB8AC3E}">
        <p14:creationId xmlns:p14="http://schemas.microsoft.com/office/powerpoint/2010/main" val="385149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76200" y="119063"/>
            <a:ext cx="6934200" cy="455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a:t>
            </a: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8</a:t>
            </a:fld>
            <a:endParaRPr lang="en-US" dirty="0"/>
          </a:p>
        </p:txBody>
      </p:sp>
      <p:sp>
        <p:nvSpPr>
          <p:cNvPr id="3" name="Content Placeholder 2"/>
          <p:cNvSpPr>
            <a:spLocks noGrp="1"/>
          </p:cNvSpPr>
          <p:nvPr>
            <p:ph sz="quarter" idx="11"/>
          </p:nvPr>
        </p:nvSpPr>
        <p:spPr>
          <a:xfrm>
            <a:off x="176981" y="742950"/>
            <a:ext cx="8839200" cy="838200"/>
          </a:xfrm>
        </p:spPr>
        <p:txBody>
          <a:bodyPr>
            <a:normAutofit lnSpcReduction="10000"/>
          </a:bodyPr>
          <a:lstStyle/>
          <a:p>
            <a:pPr marL="112712" indent="0" algn="ctr">
              <a:buNone/>
            </a:pPr>
            <a:r>
              <a:rPr lang="en-US" sz="2400" dirty="0"/>
              <a:t>The 100s section of the Standards &amp; Indicators Manual is a </a:t>
            </a:r>
          </a:p>
          <a:p>
            <a:pPr marL="112712" indent="0" algn="ctr">
              <a:buNone/>
            </a:pPr>
            <a:r>
              <a:rPr lang="en-US" sz="2400" dirty="0"/>
              <a:t>“Laundry List” of SPED Administrative Requirements.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988" y="2038350"/>
            <a:ext cx="4462726" cy="1835002"/>
          </a:xfrm>
          <a:prstGeom prst="rect">
            <a:avLst/>
          </a:prstGeom>
        </p:spPr>
      </p:pic>
      <p:sp>
        <p:nvSpPr>
          <p:cNvPr id="8" name="TextBox 7"/>
          <p:cNvSpPr txBox="1"/>
          <p:nvPr/>
        </p:nvSpPr>
        <p:spPr>
          <a:xfrm>
            <a:off x="5715000" y="2038350"/>
            <a:ext cx="1728287" cy="1631216"/>
          </a:xfrm>
          <a:prstGeom prst="rect">
            <a:avLst/>
          </a:prstGeom>
          <a:noFill/>
        </p:spPr>
        <p:txBody>
          <a:bodyPr wrap="square" rtlCol="0">
            <a:spAutoFit/>
          </a:bodyPr>
          <a:lstStyle/>
          <a:p>
            <a:r>
              <a:rPr lang="en-US" sz="2000" b="1" dirty="0"/>
              <a:t>Public Awareness Activities</a:t>
            </a:r>
          </a:p>
          <a:p>
            <a:pPr algn="ctr"/>
            <a:r>
              <a:rPr lang="en-US" sz="2000" b="1" dirty="0"/>
              <a:t>100.10 – 100.130</a:t>
            </a:r>
          </a:p>
        </p:txBody>
      </p:sp>
    </p:spTree>
    <p:extLst>
      <p:ext uri="{BB962C8B-B14F-4D97-AF65-F5344CB8AC3E}">
        <p14:creationId xmlns:p14="http://schemas.microsoft.com/office/powerpoint/2010/main" val="245718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152400" y="119063"/>
            <a:ext cx="7010400" cy="455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Standards and Indicators Manual – the 100s </a:t>
            </a:r>
          </a:p>
        </p:txBody>
      </p:sp>
      <p:sp>
        <p:nvSpPr>
          <p:cNvPr id="2" name="Slide Number Placeholder 1">
            <a:extLs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9</a:t>
            </a:fld>
            <a:endParaRPr lang="en-US" dirty="0"/>
          </a:p>
        </p:txBody>
      </p:sp>
      <p:sp>
        <p:nvSpPr>
          <p:cNvPr id="3" name="Content Placeholder 2"/>
          <p:cNvSpPr>
            <a:spLocks noGrp="1"/>
          </p:cNvSpPr>
          <p:nvPr>
            <p:ph sz="quarter" idx="11"/>
          </p:nvPr>
        </p:nvSpPr>
        <p:spPr>
          <a:xfrm>
            <a:off x="176981" y="742950"/>
            <a:ext cx="8839200" cy="838200"/>
          </a:xfrm>
        </p:spPr>
        <p:txBody>
          <a:bodyPr>
            <a:normAutofit lnSpcReduction="10000"/>
          </a:bodyPr>
          <a:lstStyle/>
          <a:p>
            <a:pPr marL="112712" indent="0" algn="ctr">
              <a:buNone/>
            </a:pPr>
            <a:r>
              <a:rPr lang="en-US" sz="2400" dirty="0"/>
              <a:t>The 100s section of the Standards &amp; Indicators Manual is a </a:t>
            </a:r>
          </a:p>
          <a:p>
            <a:pPr marL="112712" indent="0" algn="ctr">
              <a:buNone/>
            </a:pPr>
            <a:r>
              <a:rPr lang="en-US" sz="2400" dirty="0"/>
              <a:t>“Laundry List” of SPED Administrative Requirements.</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15000" y="2239349"/>
            <a:ext cx="2286000" cy="2152060"/>
          </a:xfrm>
          <a:prstGeom prst="rect">
            <a:avLst/>
          </a:prstGeom>
        </p:spPr>
      </p:pic>
      <p:sp>
        <p:nvSpPr>
          <p:cNvPr id="10" name="TextBox 9"/>
          <p:cNvSpPr txBox="1"/>
          <p:nvPr/>
        </p:nvSpPr>
        <p:spPr>
          <a:xfrm>
            <a:off x="1238957" y="2242877"/>
            <a:ext cx="2286000" cy="1015663"/>
          </a:xfrm>
          <a:prstGeom prst="rect">
            <a:avLst/>
          </a:prstGeom>
          <a:noFill/>
        </p:spPr>
        <p:txBody>
          <a:bodyPr wrap="square" rtlCol="0">
            <a:spAutoFit/>
          </a:bodyPr>
          <a:lstStyle/>
          <a:p>
            <a:pPr algn="ctr"/>
            <a:r>
              <a:rPr lang="en-US" sz="2000" b="1" dirty="0"/>
              <a:t>Educational Surrogates</a:t>
            </a:r>
          </a:p>
          <a:p>
            <a:pPr algn="ctr"/>
            <a:r>
              <a:rPr lang="en-US" sz="2000" b="1" dirty="0"/>
              <a:t>100.140 – 100.210</a:t>
            </a:r>
          </a:p>
        </p:txBody>
      </p:sp>
    </p:spTree>
    <p:extLst>
      <p:ext uri="{BB962C8B-B14F-4D97-AF65-F5344CB8AC3E}">
        <p14:creationId xmlns:p14="http://schemas.microsoft.com/office/powerpoint/2010/main" val="786249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11.0&quot;&gt;&lt;object type=&quot;1&quot; unique_id=&quot;10001&quot;&gt;&lt;object type=&quot;2&quot; unique_id=&quot;70675&quot;&gt;&lt;object type=&quot;3&quot; unique_id=&quot;70676&quot;&gt;&lt;property id=&quot;20148&quot; value=&quot;5&quot;/&gt;&lt;property id=&quot;20300&quot; value=&quot;Slide 1 - &amp;quot;Special Education Director Academy&amp;quot;&quot;/&gt;&lt;property id=&quot;20307&quot; value=&quot;256&quot;/&gt;&lt;/object&gt;&lt;object type=&quot;3&quot; unique_id=&quot;70677&quot;&gt;&lt;property id=&quot;20148&quot; value=&quot;5&quot;/&gt;&lt;property id=&quot;20300&quot; value=&quot;Slide 2&quot;/&gt;&lt;property id=&quot;20307&quot; value=&quot;262&quot;/&gt;&lt;/object&gt;&lt;object type=&quot;3&quot; unique_id=&quot;70678&quot;&gt;&lt;property id=&quot;20148&quot; value=&quot;5&quot;/&gt;&lt;property id=&quot;20300&quot; value=&quot;Slide 3&quot;/&gt;&lt;property id=&quot;20307&quot; value=&quot;265&quot;/&gt;&lt;/object&gt;&lt;object type=&quot;3&quot; unique_id=&quot;70679&quot;&gt;&lt;property id=&quot;20148&quot; value=&quot;5&quot;/&gt;&lt;property id=&quot;20300&quot; value=&quot;Slide 4&quot;/&gt;&lt;property id=&quot;20307&quot; value=&quot;263&quot;/&gt;&lt;/object&gt;&lt;object type=&quot;3&quot; unique_id=&quot;70680&quot;&gt;&lt;property id=&quot;20148&quot; value=&quot;5&quot;/&gt;&lt;property id=&quot;20300&quot; value=&quot;Slide 5&quot;/&gt;&lt;property id=&quot;20307&quot; value=&quot;264&quot;/&gt;&lt;/object&gt;&lt;object type=&quot;3&quot; unique_id=&quot;70681&quot;&gt;&lt;property id=&quot;20148&quot; value=&quot;5&quot;/&gt;&lt;property id=&quot;20300&quot; value=&quot;Slide 6&quot;/&gt;&lt;property id=&quot;20307&quot; value=&quot;270&quot;/&gt;&lt;/object&gt;&lt;object type=&quot;3&quot; unique_id=&quot;70682&quot;&gt;&lt;property id=&quot;20148&quot; value=&quot;5&quot;/&gt;&lt;property id=&quot;20300&quot; value=&quot;Slide 7&quot;/&gt;&lt;property id=&quot;20307&quot; value=&quot;269&quot;/&gt;&lt;/object&gt;&lt;object type=&quot;3&quot; unique_id=&quot;70683&quot;&gt;&lt;property id=&quot;20148&quot; value=&quot;5&quot;/&gt;&lt;property id=&quot;20300&quot; value=&quot;Slide 8&quot;/&gt;&lt;property id=&quot;20307&quot; value=&quot;276&quot;/&gt;&lt;/object&gt;&lt;object type=&quot;3&quot; unique_id=&quot;70684&quot;&gt;&lt;property id=&quot;20148&quot; value=&quot;5&quot;/&gt;&lt;property id=&quot;20300&quot; value=&quot;Slide 9&quot;/&gt;&lt;property id=&quot;20307&quot; value=&quot;268&quot;/&gt;&lt;/object&gt;&lt;object type=&quot;3&quot; unique_id=&quot;70685&quot;&gt;&lt;property id=&quot;20148&quot; value=&quot;5&quot;/&gt;&lt;property id=&quot;20300&quot; value=&quot;Slide 10&quot;/&gt;&lt;property id=&quot;20307&quot; value=&quot;271&quot;/&gt;&lt;/object&gt;&lt;object type=&quot;3&quot; unique_id=&quot;70686&quot;&gt;&lt;property id=&quot;20148&quot; value=&quot;5&quot;/&gt;&lt;property id=&quot;20300&quot; value=&quot;Slide 11&quot;/&gt;&lt;property id=&quot;20307&quot; value=&quot;272&quot;/&gt;&lt;/object&gt;&lt;object type=&quot;3&quot; unique_id=&quot;70687&quot;&gt;&lt;property id=&quot;20148&quot; value=&quot;5&quot;/&gt;&lt;property id=&quot;20300&quot; value=&quot;Slide 12&quot;/&gt;&lt;property id=&quot;20307&quot; value=&quot;273&quot;/&gt;&lt;/object&gt;&lt;object type=&quot;3&quot; unique_id=&quot;70688&quot;&gt;&lt;property id=&quot;20148&quot; value=&quot;5&quot;/&gt;&lt;property id=&quot;20300&quot; value=&quot;Slide 13&quot;/&gt;&lt;property id=&quot;20307&quot; value=&quot;274&quot;/&gt;&lt;/object&gt;&lt;object type=&quot;3&quot; unique_id=&quot;70689&quot;&gt;&lt;property id=&quot;20148&quot; value=&quot;5&quot;/&gt;&lt;property id=&quot;20300&quot; value=&quot;Slide 14&quot;/&gt;&lt;property id=&quot;20307&quot; value=&quot;275&quot;/&gt;&lt;/object&gt;&lt;object type=&quot;3&quot; unique_id=&quot;70690&quot;&gt;&lt;property id=&quot;20148&quot; value=&quot;5&quot;/&gt;&lt;property id=&quot;20300&quot; value=&quot;Slide 15&quot;/&gt;&lt;property id=&quot;20307&quot; value=&quot;277&quot;/&gt;&lt;/object&gt;&lt;object type=&quot;3&quot; unique_id=&quot;70691&quot;&gt;&lt;property id=&quot;20148&quot; value=&quot;5&quot;/&gt;&lt;property id=&quot;20300&quot; value=&quot;Slide 16&quot;/&gt;&lt;property id=&quot;20307&quot; value=&quot;278&quot;/&gt;&lt;/object&gt;&lt;object type=&quot;3&quot; unique_id=&quot;70692&quot;&gt;&lt;property id=&quot;20148&quot; value=&quot;5&quot;/&gt;&lt;property id=&quot;20300&quot; value=&quot;Slide 17&quot;/&gt;&lt;property id=&quot;20307&quot; value=&quot;279&quot;/&gt;&lt;/object&gt;&lt;object type=&quot;3&quot; unique_id=&quot;70693&quot;&gt;&lt;property id=&quot;20148&quot; value=&quot;5&quot;/&gt;&lt;property id=&quot;20300&quot; value=&quot;Slide 18&quot;/&gt;&lt;property id=&quot;20307&quot; value=&quot;280&quot;/&gt;&lt;/object&gt;&lt;object type=&quot;3&quot; unique_id=&quot;70694&quot;&gt;&lt;property id=&quot;20148&quot; value=&quot;5&quot;/&gt;&lt;property id=&quot;20300&quot; value=&quot;Slide 19&quot;/&gt;&lt;property id=&quot;20307&quot; value=&quot;281&quot;/&gt;&lt;/object&gt;&lt;object type=&quot;3&quot; unique_id=&quot;70695&quot;&gt;&lt;property id=&quot;20148&quot; value=&quot;5&quot;/&gt;&lt;property id=&quot;20300&quot; value=&quot;Slide 20&quot;/&gt;&lt;property id=&quot;20307&quot; value=&quot;282&quot;/&gt;&lt;/object&gt;&lt;object type=&quot;3&quot; unique_id=&quot;70696&quot;&gt;&lt;property id=&quot;20148&quot; value=&quot;5&quot;/&gt;&lt;property id=&quot;20300&quot; value=&quot;Slide 21&quot;/&gt;&lt;property id=&quot;20307&quot; value=&quot;284&quot;/&gt;&lt;/object&gt;&lt;object type=&quot;3&quot; unique_id=&quot;70697&quot;&gt;&lt;property id=&quot;20148&quot; value=&quot;5&quot;/&gt;&lt;property id=&quot;20300&quot; value=&quot;Slide 22&quot;/&gt;&lt;property id=&quot;20307&quot; value=&quot;285&quot;/&gt;&lt;/object&gt;&lt;object type=&quot;3&quot; unique_id=&quot;70698&quot;&gt;&lt;property id=&quot;20148&quot; value=&quot;5&quot;/&gt;&lt;property id=&quot;20300&quot; value=&quot;Slide 23&quot;/&gt;&lt;property id=&quot;20307&quot; value=&quot;283&quot;/&gt;&lt;/object&gt;&lt;object type=&quot;3&quot; unique_id=&quot;70699&quot;&gt;&lt;property id=&quot;20148&quot; value=&quot;5&quot;/&gt;&lt;property id=&quot;20300&quot; value=&quot;Slide 24&quot;/&gt;&lt;property id=&quot;20307&quot; value=&quot;286&quot;/&gt;&lt;/object&gt;&lt;object type=&quot;3&quot; unique_id=&quot;70700&quot;&gt;&lt;property id=&quot;20148&quot; value=&quot;5&quot;/&gt;&lt;property id=&quot;20300&quot; value=&quot;Slide 25 - &amp;quot;Special Education Director Academy&amp;quot;&quot;/&gt;&lt;property id=&quot;20307&quot; value=&quot;287&quot;/&gt;&lt;/object&gt;&lt;object type=&quot;3&quot; unique_id=&quot;70701&quot;&gt;&lt;property id=&quot;20148&quot; value=&quot;5&quot;/&gt;&lt;property id=&quot;20300&quot; value=&quot;Slide 26&quot;/&gt;&lt;property id=&quot;20307&quot; value=&quot;288&quot;/&gt;&lt;/object&gt;&lt;object type=&quot;3&quot; unique_id=&quot;70702&quot;&gt;&lt;property id=&quot;20148&quot; value=&quot;5&quot;/&gt;&lt;property id=&quot;20300&quot; value=&quot;Slide 27&quot;/&gt;&lt;property id=&quot;20307&quot; value=&quot;289&quot;/&gt;&lt;/object&gt;&lt;object type=&quot;3&quot; unique_id=&quot;70703&quot;&gt;&lt;property id=&quot;20148&quot; value=&quot;5&quot;/&gt;&lt;property id=&quot;20300&quot; value=&quot;Slide 28&quot;/&gt;&lt;property id=&quot;20307&quot; value=&quot;293&quot;/&gt;&lt;/object&gt;&lt;object type=&quot;3&quot; unique_id=&quot;70704&quot;&gt;&lt;property id=&quot;20148&quot; value=&quot;5&quot;/&gt;&lt;property id=&quot;20300&quot; value=&quot;Slide 29&quot;/&gt;&lt;property id=&quot;20307&quot; value=&quot;294&quot;/&gt;&lt;/object&gt;&lt;object type=&quot;3&quot; unique_id=&quot;70705&quot;&gt;&lt;property id=&quot;20148&quot; value=&quot;5&quot;/&gt;&lt;property id=&quot;20300&quot; value=&quot;Slide 31&quot;/&gt;&lt;property id=&quot;20307&quot; value=&quot;295&quot;/&gt;&lt;/object&gt;&lt;object type=&quot;3&quot; unique_id=&quot;70706&quot;&gt;&lt;property id=&quot;20148&quot; value=&quot;5&quot;/&gt;&lt;property id=&quot;20300&quot; value=&quot;Slide 32&quot;/&gt;&lt;property id=&quot;20307&quot; value=&quot;296&quot;/&gt;&lt;/object&gt;&lt;object type=&quot;3&quot; unique_id=&quot;70707&quot;&gt;&lt;property id=&quot;20148&quot; value=&quot;5&quot;/&gt;&lt;property id=&quot;20300&quot; value=&quot;Slide 33&quot;/&gt;&lt;property id=&quot;20307&quot; value=&quot;297&quot;/&gt;&lt;/object&gt;&lt;object type=&quot;3&quot; unique_id=&quot;70708&quot;&gt;&lt;property id=&quot;20148&quot; value=&quot;5&quot;/&gt;&lt;property id=&quot;20300&quot; value=&quot;Slide 35&quot;/&gt;&lt;property id=&quot;20307&quot; value=&quot;298&quot;/&gt;&lt;/object&gt;&lt;object type=&quot;3&quot; unique_id=&quot;70709&quot;&gt;&lt;property id=&quot;20148&quot; value=&quot;5&quot;/&gt;&lt;property id=&quot;20300&quot; value=&quot;Slide 38&quot;/&gt;&lt;property id=&quot;20307&quot; value=&quot;299&quot;/&gt;&lt;/object&gt;&lt;object type=&quot;3&quot; unique_id=&quot;70710&quot;&gt;&lt;property id=&quot;20148&quot; value=&quot;5&quot;/&gt;&lt;property id=&quot;20300&quot; value=&quot;Slide 39&quot;/&gt;&lt;property id=&quot;20307&quot; value=&quot;300&quot;/&gt;&lt;/object&gt;&lt;object type=&quot;3&quot; unique_id=&quot;70711&quot;&gt;&lt;property id=&quot;20148&quot; value=&quot;5&quot;/&gt;&lt;property id=&quot;20300&quot; value=&quot;Slide 40&quot;/&gt;&lt;property id=&quot;20307&quot; value=&quot;301&quot;/&gt;&lt;/object&gt;&lt;object type=&quot;3&quot; unique_id=&quot;70713&quot;&gt;&lt;property id=&quot;20148&quot; value=&quot;5&quot;/&gt;&lt;property id=&quot;20300&quot; value=&quot;Slide 43&quot;/&gt;&lt;property id=&quot;20307&quot; value=&quot;261&quot;/&gt;&lt;/object&gt;&lt;object type=&quot;3&quot; unique_id=&quot;70794&quot;&gt;&lt;property id=&quot;20148&quot; value=&quot;5&quot;/&gt;&lt;property id=&quot;20300&quot; value=&quot;Slide 30&quot;/&gt;&lt;property id=&quot;20307&quot; value=&quot;303&quot;/&gt;&lt;/object&gt;&lt;object type=&quot;3&quot; unique_id=&quot;71338&quot;&gt;&lt;property id=&quot;20148&quot; value=&quot;5&quot;/&gt;&lt;property id=&quot;20300&quot; value=&quot;Slide 36&quot;/&gt;&lt;property id=&quot;20307&quot; value=&quot;304&quot;/&gt;&lt;/object&gt;&lt;object type=&quot;3&quot; unique_id=&quot;71339&quot;&gt;&lt;property id=&quot;20148&quot; value=&quot;5&quot;/&gt;&lt;property id=&quot;20300&quot; value=&quot;Slide 41&quot;/&gt;&lt;property id=&quot;20307&quot; value=&quot;305&quot;/&gt;&lt;/object&gt;&lt;object type=&quot;3&quot; unique_id=&quot;71340&quot;&gt;&lt;property id=&quot;20148&quot; value=&quot;5&quot;/&gt;&lt;property id=&quot;20300&quot; value=&quot;Slide 42&quot;/&gt;&lt;property id=&quot;20307&quot; value=&quot;306&quot;/&gt;&lt;/object&gt;&lt;object type=&quot;3&quot; unique_id=&quot;71514&quot;&gt;&lt;property id=&quot;20148&quot; value=&quot;5&quot;/&gt;&lt;property id=&quot;20300&quot; value=&quot;Slide 34&quot;/&gt;&lt;property id=&quot;20307&quot; value=&quot;307&quot;/&gt;&lt;/object&gt;&lt;object type=&quot;3&quot; unique_id=&quot;71515&quot;&gt;&lt;property id=&quot;20148&quot; value=&quot;5&quot;/&gt;&lt;property id=&quot;20300&quot; value=&quot;Slide 37&quot;/&gt;&lt;property id=&quot;20307&quot; value=&quot;308&quot;/&gt;&lt;/object&gt;&lt;/object&gt;&lt;object type=&quot;8&quot; unique_id=&quot;70753&quot;&gt;&lt;/object&gt;&lt;/object&gt;&lt;/database&gt;"/>
  <p:tag name="SECTOMILLISECCONVERTED" val="1"/>
</p:tagLst>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512235A-DFC4-443D-B6DC-A00A398B7A73}" vid="{F0F099A5-4766-49D5-A571-7A285BD16C21}"/>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512235A-DFC4-443D-B6DC-A00A398B7A73}" vid="{785D2B1E-431B-4699-8C28-C7F3A53ED5B1}"/>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512235A-DFC4-443D-B6DC-A00A398B7A73}" vid="{9C881BD8-2A12-4303-B6A3-A676AFA73532}"/>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512235A-DFC4-443D-B6DC-A00A398B7A73}" vid="{565AAA6B-9765-434C-AD26-5EC93910DB9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2020 PPT Template</Template>
  <TotalTime>14017</TotalTime>
  <Words>4335</Words>
  <Application>Microsoft Office PowerPoint</Application>
  <PresentationFormat>On-screen Show (16:9)</PresentationFormat>
  <Paragraphs>330</Paragraphs>
  <Slides>29</Slides>
  <Notes>29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29</vt:i4>
      </vt:variant>
    </vt:vector>
  </HeadingPairs>
  <TitlesOfParts>
    <vt:vector size="38" baseType="lpstr">
      <vt:lpstr>Aptos</vt:lpstr>
      <vt:lpstr>Arial</vt:lpstr>
      <vt:lpstr>Calibri</vt:lpstr>
      <vt:lpstr>Courier New</vt:lpstr>
      <vt:lpstr>Wingdings</vt:lpstr>
      <vt:lpstr>DESE Title Slides</vt:lpstr>
      <vt:lpstr>DESE Content Slides</vt:lpstr>
      <vt:lpstr>DESE Section Dividers</vt:lpstr>
      <vt:lpstr>DESE Closing Slides</vt:lpstr>
      <vt:lpstr>Zoom Support Meeting Norms</vt:lpstr>
      <vt:lpstr>Administrator Checklist</vt:lpstr>
      <vt:lpstr>Administrator Checklist: Learning Outcomes</vt:lpstr>
      <vt:lpstr>Administrator’s Checklist</vt:lpstr>
      <vt:lpstr>Missouri Special Education Guidance</vt:lpstr>
      <vt:lpstr>Missouri Special Education Guidance </vt:lpstr>
      <vt:lpstr>Understanding the Standards and Indicators Manual</vt:lpstr>
      <vt:lpstr>Standards and Indicators Manual – the 100s</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Standards and Indicators Manual – the 100s        </vt:lpstr>
      <vt:lpstr>Resources For Additional Support</vt:lpstr>
      <vt:lpstr>Resources For Additional Support </vt:lpstr>
      <vt:lpstr>Contacts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Welch, Dana</dc:creator>
  <cp:lastModifiedBy>Day, Leasa</cp:lastModifiedBy>
  <cp:revision>195</cp:revision>
  <cp:lastPrinted>2024-09-05T13:29:22Z</cp:lastPrinted>
  <dcterms:created xsi:type="dcterms:W3CDTF">2020-07-28T14:44:28Z</dcterms:created>
  <dcterms:modified xsi:type="dcterms:W3CDTF">2024-09-05T13:48:05Z</dcterms:modified>
</cp:coreProperties>
</file>