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Helvetica Neue" panose="020B0604020202020204" charset="0"/>
      <p:regular r:id="rId48"/>
      <p:bold r:id="rId49"/>
      <p:italic r:id="rId50"/>
      <p:boldItalic r:id="rId51"/>
    </p:embeddedFont>
    <p:embeddedFont>
      <p:font typeface="Palatino Linotype" panose="02040502050505030304" pitchFamily="18" charset="0"/>
      <p:regular r:id="rId52"/>
      <p:bold r:id="rId53"/>
      <p:italic r:id="rId54"/>
      <p:boldItalic r:id="rId55"/>
    </p:embeddedFont>
    <p:embeddedFont>
      <p:font typeface="Tahoma" panose="020B0604030504040204" pitchFamily="3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50E81F-B9FE-41E4-B1B9-C73ED8E77F39}">
  <a:tblStyle styleId="{4E50E81F-B9FE-41E4-B1B9-C73ED8E77F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cad38853f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cad38853f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cad38853f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6e47312493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6e47312493_0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with everything else, the HLPs got a makeover on their structuring. Here are the High Leverage Practices Restructured. </a:t>
            </a:r>
            <a:endParaRPr/>
          </a:p>
          <a:p>
            <a:pPr marL="0" lvl="0" indent="0" algn="l" rtl="0">
              <a:spcBef>
                <a:spcPts val="0"/>
              </a:spcBef>
              <a:spcAft>
                <a:spcPts val="0"/>
              </a:spcAft>
              <a:buNone/>
            </a:pPr>
            <a:endParaRPr/>
          </a:p>
          <a:p>
            <a:pPr marL="0" lvl="0" indent="0" algn="l" rtl="0">
              <a:spcBef>
                <a:spcPts val="0"/>
              </a:spcBef>
              <a:spcAft>
                <a:spcPts val="0"/>
              </a:spcAft>
              <a:buNone/>
            </a:pPr>
            <a:r>
              <a:rPr lang="en-US"/>
              <a:t>The top level holds the Four Areas of Practice, note we now have new titles following Collaboration, Data Driven Planning, Instruction in Behavior and Academics, Intensify and Intervene as Needed. </a:t>
            </a:r>
            <a:endParaRPr/>
          </a:p>
          <a:p>
            <a:pPr marL="0" lvl="0" indent="0" algn="l" rtl="0">
              <a:spcBef>
                <a:spcPts val="0"/>
              </a:spcBef>
              <a:spcAft>
                <a:spcPts val="0"/>
              </a:spcAft>
              <a:buNone/>
            </a:pPr>
            <a:endParaRPr/>
          </a:p>
          <a:p>
            <a:pPr marL="0" lvl="0" indent="0" algn="l" rtl="0">
              <a:spcBef>
                <a:spcPts val="0"/>
              </a:spcBef>
              <a:spcAft>
                <a:spcPts val="0"/>
              </a:spcAft>
              <a:buNone/>
            </a:pPr>
            <a:r>
              <a:rPr lang="en-US"/>
              <a:t>Underneath this layer we have the HLP Pillars. These pillars are the HLPs that create the foundation for and encompass other HLPs. </a:t>
            </a:r>
            <a:endParaRPr/>
          </a:p>
          <a:p>
            <a:pPr marL="0" lvl="0" indent="0" algn="l" rtl="0">
              <a:spcBef>
                <a:spcPts val="0"/>
              </a:spcBef>
              <a:spcAft>
                <a:spcPts val="0"/>
              </a:spcAft>
              <a:buNone/>
            </a:pPr>
            <a:endParaRPr/>
          </a:p>
          <a:p>
            <a:pPr marL="0" lvl="0" indent="0" algn="l" rtl="0">
              <a:spcBef>
                <a:spcPts val="0"/>
              </a:spcBef>
              <a:spcAft>
                <a:spcPts val="0"/>
              </a:spcAft>
              <a:buNone/>
            </a:pPr>
            <a:r>
              <a:rPr lang="en-US"/>
              <a:t>The 3rd level holds the Embedded HLPs- those that are encompassed within the Pillars. </a:t>
            </a:r>
            <a:endParaRPr/>
          </a:p>
          <a:p>
            <a:pPr marL="0" lvl="0" indent="0" algn="l" rtl="0">
              <a:spcBef>
                <a:spcPts val="0"/>
              </a:spcBef>
              <a:spcAft>
                <a:spcPts val="0"/>
              </a:spcAft>
              <a:buNone/>
            </a:pPr>
            <a:endParaRPr/>
          </a:p>
          <a:p>
            <a:pPr marL="0" lvl="0" indent="0" algn="l" rtl="0">
              <a:spcBef>
                <a:spcPts val="0"/>
              </a:spcBef>
              <a:spcAft>
                <a:spcPts val="0"/>
              </a:spcAft>
              <a:buNone/>
            </a:pPr>
            <a:r>
              <a:rPr lang="en-US"/>
              <a:t>Today for our purposes and time limit we are going to provide a brief overview of the Pillars of High Leverage Practices and the embedded practices. If you would like to learn more in depth about the HLPs, please contact your local IC or behavior specialist.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cad38853f4_1_3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cad38853f4_1_3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r>
              <a:rPr lang="en-US" b="1"/>
              <a:t>To Say: </a:t>
            </a:r>
            <a:r>
              <a:rPr lang="en-US"/>
              <a:t>What we do know for sure is that prevention and early intervention can make all the difference in future learning for students.  And we also know that the earlier we intervene, the better.  It is much harder to make gains with older students than it is with younger students.  We know from brain research that there are ‘windows’ of development where certain skills develop at a more rapid pace and it is in these windows that learning is critical.  We also know from brain research that people CAN learn those skills outside of those windows, but….it is much harder and will take much more time with the task than it would have if it had been learned within the window.  (Example:  language skills….the window of opportunity for students to effectively learn ‘language’ is from birth up until about 8-10 years old.  After that, in order to really make a big difference in language development, it would take many hours of therapy.  We can certainly provide accommodations and modifications both through the use of technology and just as a matter of how we do business, but…is it likely that we have the staff and the available time to provide hours and hours of therapy within the week?  Likely not.  Again, early intervention is the key for most of the academic and social/behavioral problems students exhibit.)</a:t>
            </a:r>
            <a:endParaRPr/>
          </a:p>
          <a:p>
            <a:pPr marL="0" lvl="0" indent="0" algn="l" rtl="0">
              <a:spcBef>
                <a:spcPts val="0"/>
              </a:spcBef>
              <a:spcAft>
                <a:spcPts val="0"/>
              </a:spcAft>
              <a:buClr>
                <a:schemeClr val="dk1"/>
              </a:buClr>
              <a:buSzPts val="1200"/>
              <a:buFont typeface="Arial"/>
              <a:buNone/>
            </a:pPr>
            <a:endParaRPr/>
          </a:p>
        </p:txBody>
      </p:sp>
      <p:sp>
        <p:nvSpPr>
          <p:cNvPr id="220" name="Google Shape;220;g2cad38853f4_1_3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cad38853f4_1_4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cad38853f4_1_4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endParaRPr b="1"/>
          </a:p>
          <a:p>
            <a:pPr marL="0" lvl="0" indent="0" algn="l" rtl="0">
              <a:spcBef>
                <a:spcPts val="0"/>
              </a:spcBef>
              <a:spcAft>
                <a:spcPts val="0"/>
              </a:spcAft>
              <a:buClr>
                <a:schemeClr val="dk1"/>
              </a:buClr>
              <a:buSzPts val="1200"/>
              <a:buFont typeface="Arial"/>
              <a:buNone/>
            </a:pPr>
            <a:r>
              <a:rPr lang="en-US" b="1"/>
              <a:t>To Do: </a:t>
            </a:r>
            <a:r>
              <a:rPr lang="en-US" b="0"/>
              <a:t>Ask the large group audience the following questions and acknowledge any share outs participants may give.</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a:t>How many of you have some sort of intervention system in place in your districts?  What is the purpose?  Are they done with intensity, duration and fidelity?  Do you notice fewer referrals?  </a:t>
            </a:r>
            <a:endParaRPr/>
          </a:p>
          <a:p>
            <a:pPr marL="0" lvl="0" indent="0" algn="l" rtl="0">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n-US" b="1"/>
              <a:t>To Say:  </a:t>
            </a:r>
            <a:r>
              <a:rPr lang="en-US"/>
              <a:t>We need documented data from general education based on district screeners, authentic classroom work, results of interventions, etc. in order to make high quality decisions about whether children have been given a real opportunity to learn these skills and what that rate of learning looks like. </a:t>
            </a:r>
            <a:endParaRPr/>
          </a:p>
          <a:p>
            <a:pPr marL="0" lvl="0" indent="0" algn="l" rtl="0">
              <a:spcBef>
                <a:spcPts val="0"/>
              </a:spcBef>
              <a:spcAft>
                <a:spcPts val="0"/>
              </a:spcAft>
              <a:buClr>
                <a:schemeClr val="dk1"/>
              </a:buClr>
              <a:buSzPts val="1200"/>
              <a:buFont typeface="Arial"/>
              <a:buNone/>
            </a:pPr>
            <a:r>
              <a:rPr lang="en-US"/>
              <a:t>The data is the evidence needed to make these decisions.  Think for a minute about the kind of data you’re getting when you receive referrals in your district.  We will talk about that in a minute.</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231" name="Google Shape;231;g2cad38853f4_1_4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cad38853f4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cad38853f4_1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2cad38853f4_1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cad38853f4_1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cad38853f4_1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2cad38853f4_1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ad38853f4_1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cad38853f4_1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2cad38853f4_1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cad38853f4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cad38853f4_1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2cad38853f4_1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cad38853f4_1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cad38853f4_1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2cad38853f4_1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cdc412955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cdc412955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2cdc412955d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6e4731249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6e4731249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26e4731249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ae1d221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cae1d221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2cae1d221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6e4731249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6e4731249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26e4731249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6e4731249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6e47312493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6e47312493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6e47312493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6e47312493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26e47312493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6f01fa866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6f01fa866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26f01fa866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6f01fa866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6f01fa866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26f01fa8660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6f01fa8660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26f01fa866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6f01fa8660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6f01fa8660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26f01fa8660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6f01fa866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6f01fa8660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26f01fa8660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6f01fa8660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6f01fa8660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26f01fa8660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cad38853f4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cad38853f4_1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2cad38853f4_1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9371b82c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c9371b82c1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2c9371b82c1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6e47312493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6e47312493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26e47312493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c9371b82c1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c9371b82c1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2c9371b82c1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9371b82c1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c9371b82c1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2c9371b82c1_0_1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ad38853f4_1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cad38853f4_1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2cad38853f4_1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cad38853f4_1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cad38853f4_1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2cad38853f4_1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ad38853f4_1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cad38853f4_1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2cad38853f4_1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ca2f9e90b0_1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ca2f9e90b0_1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2ca2f9e90b0_1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6d55c6a426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6d55c6a426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26d55c6a426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6d55c6a426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6d55c6a426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26d55c6a426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ca2f9e90b0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ca2f9e90b0_1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g2ca2f9e90b0_1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c9371b82c1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c9371b82c1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c9371b82c1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c99c7cf14a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c99c7cf14a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2c99c7cf14a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ca2f9e90b0_1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ca2f9e90b0_1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2ca2f9e90b0_1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cad38853f4_1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cad38853f4_1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2cad38853f4_1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ad38853f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ad38853f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cad38853f4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dc412955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cdc412955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cdc412955d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ad38853f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cad38853f4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2cad38853f4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ad38853f4_1_1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cad38853f4_1_1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r>
              <a:rPr lang="en-US" b="1">
                <a:solidFill>
                  <a:schemeClr val="dk1"/>
                </a:solidFill>
              </a:rPr>
              <a:t>To Do: </a:t>
            </a:r>
            <a:r>
              <a:rPr lang="en-US"/>
              <a:t>Bring audience’s attention  to intervention model graphic on slide.</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b="1"/>
          </a:p>
          <a:p>
            <a:pPr marL="0" lvl="0" indent="0" algn="l" rtl="0">
              <a:spcBef>
                <a:spcPts val="0"/>
              </a:spcBef>
              <a:spcAft>
                <a:spcPts val="0"/>
              </a:spcAft>
              <a:buClr>
                <a:schemeClr val="dk1"/>
              </a:buClr>
              <a:buSzPts val="1200"/>
              <a:buFont typeface="Arial"/>
              <a:buNone/>
            </a:pPr>
            <a:r>
              <a:rPr lang="en-US" b="1"/>
              <a:t>To Say:  </a:t>
            </a:r>
            <a:r>
              <a:rPr lang="en-US"/>
              <a:t>Read each section of the graphic.  Looking at the model you can see the first step for all students should be research based “core instruction”. This is the instruction that every child at a particular grade level receives.  When little progress is made in the core instruction, students are then provided interventions.  “interventions” are discreet and skill specific instructional activities provided to the child in his/her area of weakness. If the student is still demonstrating little progress in skill acquisition then the interventions are intensified.  If after receiving, skill based intensive interventions over a period of time and the student fails to demonstrate progress, this may be the appropriate time to consider a special education referral.  This is just another graphic representation of a model many districts are using in their intervention process.  There is no right or wrong model or way to represent what is happening. The important thing is that prevention and early intervention are part of the conversation in your district.  Remember, special education should be the LAST resort, not the first.</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192" name="Google Shape;192;g2cad38853f4_1_1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7"/>
        <p:cNvGrpSpPr/>
        <p:nvPr/>
      </p:nvGrpSpPr>
      <p:grpSpPr>
        <a:xfrm>
          <a:off x="0" y="0"/>
          <a:ext cx="0" cy="0"/>
          <a:chOff x="0" y="0"/>
          <a:chExt cx="0" cy="0"/>
        </a:xfrm>
      </p:grpSpPr>
      <p:pic>
        <p:nvPicPr>
          <p:cNvPr id="18" name="Google Shape;18;p2"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9" name="Google Shape;19;p2"/>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SzPts val="1700"/>
              <a:buFont typeface="Arial"/>
              <a:buNone/>
              <a:defRPr sz="2000" b="1">
                <a:solidFill>
                  <a:schemeClr val="lt1"/>
                </a:solidFill>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1" name="Google Shape;21;p2"/>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1700"/>
              <a:buNone/>
              <a:defRPr sz="2000" i="1"/>
            </a:lvl1pPr>
            <a:lvl2pPr marL="914400" lvl="1" indent="-228600" algn="l">
              <a:lnSpc>
                <a:spcPct val="100000"/>
              </a:lnSpc>
              <a:spcBef>
                <a:spcPts val="400"/>
              </a:spcBef>
              <a:spcAft>
                <a:spcPts val="0"/>
              </a:spcAft>
              <a:buSzPts val="1700"/>
              <a:buNone/>
              <a:defRPr/>
            </a:lvl2pPr>
            <a:lvl3pPr marL="1371600" lvl="2" indent="-228600" algn="l">
              <a:lnSpc>
                <a:spcPct val="100000"/>
              </a:lnSpc>
              <a:spcBef>
                <a:spcPts val="360"/>
              </a:spcBef>
              <a:spcAft>
                <a:spcPts val="0"/>
              </a:spcAft>
              <a:buSzPts val="1620"/>
              <a:buNone/>
              <a:defRPr/>
            </a:lvl3pPr>
            <a:lvl4pPr marL="1828800" lvl="3" indent="-228600" algn="l">
              <a:lnSpc>
                <a:spcPct val="100000"/>
              </a:lnSpc>
              <a:spcBef>
                <a:spcPts val="320"/>
              </a:spcBef>
              <a:spcAft>
                <a:spcPts val="0"/>
              </a:spcAft>
              <a:buSzPts val="1600"/>
              <a:buNone/>
              <a:defRPr/>
            </a:lvl4pPr>
            <a:lvl5pPr marL="2286000" lvl="4" indent="-228600" algn="l">
              <a:lnSpc>
                <a:spcPct val="100000"/>
              </a:lnSpc>
              <a:spcBef>
                <a:spcPts val="280"/>
              </a:spcBef>
              <a:spcAft>
                <a:spcPts val="0"/>
              </a:spcAft>
              <a:buSzPts val="1400"/>
              <a:buNone/>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
          <p:cNvSpPr txBox="1">
            <a:spLocks noGrp="1"/>
          </p:cNvSpPr>
          <p:nvPr>
            <p:ph type="body" idx="1"/>
          </p:nvPr>
        </p:nvSpPr>
        <p:spPr>
          <a:xfrm>
            <a:off x="609600" y="1676400"/>
            <a:ext cx="5242560"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1700"/>
              <a:buNone/>
              <a:defRPr sz="2000" b="0">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63" name="Google Shape;63;p11"/>
          <p:cNvSpPr txBox="1">
            <a:spLocks noGrp="1"/>
          </p:cNvSpPr>
          <p:nvPr>
            <p:ph type="body" idx="2"/>
          </p:nvPr>
        </p:nvSpPr>
        <p:spPr>
          <a:xfrm>
            <a:off x="609600" y="2438400"/>
            <a:ext cx="5242560" cy="3951288"/>
          </a:xfrm>
          <a:prstGeom prst="rect">
            <a:avLst/>
          </a:prstGeom>
          <a:noFill/>
          <a:ln>
            <a:noFill/>
          </a:ln>
        </p:spPr>
        <p:txBody>
          <a:bodyPr spcFirstLastPara="1" wrap="square" lIns="91425" tIns="45700" rIns="91425" bIns="45700" anchor="t" anchorCtr="0">
            <a:normAutofit/>
          </a:bodyPr>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64" name="Google Shape;64;p11"/>
          <p:cNvSpPr txBox="1">
            <a:spLocks noGrp="1"/>
          </p:cNvSpPr>
          <p:nvPr>
            <p:ph type="body" idx="3"/>
          </p:nvPr>
        </p:nvSpPr>
        <p:spPr>
          <a:xfrm>
            <a:off x="6339840" y="1676400"/>
            <a:ext cx="5242560"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65" name="Google Shape;65;p11"/>
          <p:cNvSpPr txBox="1">
            <a:spLocks noGrp="1"/>
          </p:cNvSpPr>
          <p:nvPr>
            <p:ph type="body" idx="4"/>
          </p:nvPr>
        </p:nvSpPr>
        <p:spPr>
          <a:xfrm>
            <a:off x="6339840" y="2438400"/>
            <a:ext cx="5242560" cy="3951288"/>
          </a:xfrm>
          <a:prstGeom prst="rect">
            <a:avLst/>
          </a:prstGeom>
          <a:noFill/>
          <a:ln>
            <a:noFill/>
          </a:ln>
        </p:spPr>
        <p:txBody>
          <a:bodyPr spcFirstLastPara="1" wrap="square" lIns="91425" tIns="45700" rIns="91425" bIns="45700" anchor="t" anchorCtr="0">
            <a:normAutofit/>
          </a:bodyPr>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66" name="Google Shape;66;p11"/>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7" name="Google Shape;67;p11"/>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68" name="Google Shape;68;p11"/>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69" name="Google Shape;69;p11"/>
          <p:cNvCxnSpPr/>
          <p:nvPr/>
        </p:nvCxnSpPr>
        <p:spPr>
          <a:xfrm rot="5400000">
            <a:off x="3741949" y="4045691"/>
            <a:ext cx="4709160" cy="1059"/>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70"/>
        <p:cNvGrpSpPr/>
        <p:nvPr/>
      </p:nvGrpSpPr>
      <p:grpSpPr>
        <a:xfrm>
          <a:off x="0" y="0"/>
          <a:ext cx="0" cy="0"/>
          <a:chOff x="0" y="0"/>
          <a:chExt cx="0" cy="0"/>
        </a:xfrm>
      </p:grpSpPr>
      <p:pic>
        <p:nvPicPr>
          <p:cNvPr id="71" name="Google Shape;71;p12" descr="R:\COM\COMM\Branding\PPT Templates\widescreen\Widescreen Powerpoint 22.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72" name="Google Shape;72;p12"/>
          <p:cNvSpPr txBox="1">
            <a:spLocks noGrp="1"/>
          </p:cNvSpPr>
          <p:nvPr>
            <p:ph type="body" idx="1"/>
          </p:nvPr>
        </p:nvSpPr>
        <p:spPr>
          <a:xfrm>
            <a:off x="1524002" y="4787900"/>
            <a:ext cx="9016444" cy="2006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040"/>
              <a:buNone/>
              <a:defRPr sz="2400" b="0"/>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3" name="Google Shape;73;p12"/>
          <p:cNvSpPr txBox="1">
            <a:spLocks noGrp="1"/>
          </p:cNvSpPr>
          <p:nvPr>
            <p:ph type="body" idx="2"/>
          </p:nvPr>
        </p:nvSpPr>
        <p:spPr>
          <a:xfrm>
            <a:off x="1320800" y="4127500"/>
            <a:ext cx="9347200" cy="6096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80"/>
              </a:spcBef>
              <a:spcAft>
                <a:spcPts val="0"/>
              </a:spcAft>
              <a:buSzPts val="2040"/>
              <a:buNone/>
              <a:defRPr sz="2400" b="0">
                <a:solidFill>
                  <a:srgbClr val="003399"/>
                </a:solidFill>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914400" y="1371601"/>
            <a:ext cx="10464800" cy="19272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914400" y="3505200"/>
            <a:ext cx="8534400" cy="1752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SzPts val="2040"/>
              <a:buNone/>
              <a:defRPr>
                <a:solidFill>
                  <a:srgbClr val="55556F"/>
                </a:solidFill>
              </a:defRPr>
            </a:lvl1pPr>
            <a:lvl2pPr lvl="1" algn="ctr">
              <a:lnSpc>
                <a:spcPct val="100000"/>
              </a:lnSpc>
              <a:spcBef>
                <a:spcPts val="400"/>
              </a:spcBef>
              <a:spcAft>
                <a:spcPts val="0"/>
              </a:spcAft>
              <a:buSzPts val="1700"/>
              <a:buNone/>
              <a:defRPr>
                <a:solidFill>
                  <a:srgbClr val="8B8B8D"/>
                </a:solidFill>
              </a:defRPr>
            </a:lvl2pPr>
            <a:lvl3pPr lvl="2" algn="ctr">
              <a:lnSpc>
                <a:spcPct val="100000"/>
              </a:lnSpc>
              <a:spcBef>
                <a:spcPts val="360"/>
              </a:spcBef>
              <a:spcAft>
                <a:spcPts val="0"/>
              </a:spcAft>
              <a:buSzPts val="1620"/>
              <a:buNone/>
              <a:defRPr>
                <a:solidFill>
                  <a:srgbClr val="8B8B8D"/>
                </a:solidFill>
              </a:defRPr>
            </a:lvl3pPr>
            <a:lvl4pPr lvl="3" algn="ctr">
              <a:lnSpc>
                <a:spcPct val="100000"/>
              </a:lnSpc>
              <a:spcBef>
                <a:spcPts val="320"/>
              </a:spcBef>
              <a:spcAft>
                <a:spcPts val="0"/>
              </a:spcAft>
              <a:buSzPts val="1600"/>
              <a:buNone/>
              <a:defRPr>
                <a:solidFill>
                  <a:srgbClr val="8B8B8D"/>
                </a:solidFill>
              </a:defRPr>
            </a:lvl4pPr>
            <a:lvl5pPr lvl="4" algn="ctr">
              <a:lnSpc>
                <a:spcPct val="100000"/>
              </a:lnSpc>
              <a:spcBef>
                <a:spcPts val="280"/>
              </a:spcBef>
              <a:spcAft>
                <a:spcPts val="0"/>
              </a:spcAft>
              <a:buSzPts val="1400"/>
              <a:buNone/>
              <a:defRPr>
                <a:solidFill>
                  <a:srgbClr val="8B8B8D"/>
                </a:solidFill>
              </a:defRPr>
            </a:lvl5pPr>
            <a:lvl6pPr lvl="5" algn="ctr">
              <a:lnSpc>
                <a:spcPct val="100000"/>
              </a:lnSpc>
              <a:spcBef>
                <a:spcPts val="260"/>
              </a:spcBef>
              <a:spcAft>
                <a:spcPts val="0"/>
              </a:spcAft>
              <a:buSzPts val="1300"/>
              <a:buNone/>
              <a:defRPr>
                <a:solidFill>
                  <a:srgbClr val="8B8B8D"/>
                </a:solidFill>
              </a:defRPr>
            </a:lvl6pPr>
            <a:lvl7pPr lvl="6" algn="ctr">
              <a:lnSpc>
                <a:spcPct val="100000"/>
              </a:lnSpc>
              <a:spcBef>
                <a:spcPts val="260"/>
              </a:spcBef>
              <a:spcAft>
                <a:spcPts val="0"/>
              </a:spcAft>
              <a:buSzPts val="1300"/>
              <a:buNone/>
              <a:defRPr>
                <a:solidFill>
                  <a:srgbClr val="8B8B8D"/>
                </a:solidFill>
              </a:defRPr>
            </a:lvl7pPr>
            <a:lvl8pPr lvl="7" algn="ctr">
              <a:lnSpc>
                <a:spcPct val="100000"/>
              </a:lnSpc>
              <a:spcBef>
                <a:spcPts val="260"/>
              </a:spcBef>
              <a:spcAft>
                <a:spcPts val="0"/>
              </a:spcAft>
              <a:buSzPts val="1300"/>
              <a:buNone/>
              <a:defRPr>
                <a:solidFill>
                  <a:srgbClr val="8B8B8D"/>
                </a:solidFill>
              </a:defRPr>
            </a:lvl8pPr>
            <a:lvl9pPr lvl="8" algn="ctr">
              <a:lnSpc>
                <a:spcPct val="100000"/>
              </a:lnSpc>
              <a:spcBef>
                <a:spcPts val="260"/>
              </a:spcBef>
              <a:spcAft>
                <a:spcPts val="0"/>
              </a:spcAft>
              <a:buSzPts val="1300"/>
              <a:buNone/>
              <a:defRPr>
                <a:solidFill>
                  <a:srgbClr val="8B8B8D"/>
                </a:solidFill>
              </a:defRPr>
            </a:lvl9pPr>
          </a:lstStyle>
          <a:p>
            <a:endParaRPr/>
          </a:p>
        </p:txBody>
      </p:sp>
      <p:sp>
        <p:nvSpPr>
          <p:cNvPr id="77" name="Google Shape;77;p13"/>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8" name="Google Shape;78;p13"/>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79" name="Google Shape;79;p13"/>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80" name="Google Shape;80;p13"/>
          <p:cNvCxnSpPr/>
          <p:nvPr/>
        </p:nvCxnSpPr>
        <p:spPr>
          <a:xfrm>
            <a:off x="914400" y="3398520"/>
            <a:ext cx="104648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963084" y="2362201"/>
            <a:ext cx="10363200" cy="220027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4800"/>
              <a:buFont typeface="Arial"/>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body" idx="1"/>
          </p:nvPr>
        </p:nvSpPr>
        <p:spPr>
          <a:xfrm>
            <a:off x="963084" y="4626865"/>
            <a:ext cx="103632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2040"/>
              <a:buNone/>
              <a:defRPr sz="2400">
                <a:solidFill>
                  <a:schemeClr val="lt2"/>
                </a:solidFill>
              </a:defRPr>
            </a:lvl1pPr>
            <a:lvl2pPr marL="914400" lvl="1" indent="-228600" algn="l">
              <a:lnSpc>
                <a:spcPct val="100000"/>
              </a:lnSpc>
              <a:spcBef>
                <a:spcPts val="360"/>
              </a:spcBef>
              <a:spcAft>
                <a:spcPts val="0"/>
              </a:spcAft>
              <a:buSzPts val="1530"/>
              <a:buNone/>
              <a:defRPr sz="1800">
                <a:solidFill>
                  <a:schemeClr val="lt1"/>
                </a:solidFill>
              </a:defRPr>
            </a:lvl2pPr>
            <a:lvl3pPr marL="1371600" lvl="2" indent="-228600" algn="l">
              <a:lnSpc>
                <a:spcPct val="100000"/>
              </a:lnSpc>
              <a:spcBef>
                <a:spcPts val="320"/>
              </a:spcBef>
              <a:spcAft>
                <a:spcPts val="0"/>
              </a:spcAft>
              <a:buSzPts val="1440"/>
              <a:buNone/>
              <a:defRPr sz="1600">
                <a:solidFill>
                  <a:schemeClr val="lt1"/>
                </a:solidFill>
              </a:defRPr>
            </a:lvl3pPr>
            <a:lvl4pPr marL="1828800" lvl="3" indent="-228600" algn="l">
              <a:lnSpc>
                <a:spcPct val="100000"/>
              </a:lnSpc>
              <a:spcBef>
                <a:spcPts val="280"/>
              </a:spcBef>
              <a:spcAft>
                <a:spcPts val="0"/>
              </a:spcAft>
              <a:buSzPts val="140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228600" algn="l">
              <a:lnSpc>
                <a:spcPct val="100000"/>
              </a:lnSpc>
              <a:spcBef>
                <a:spcPts val="280"/>
              </a:spcBef>
              <a:spcAft>
                <a:spcPts val="0"/>
              </a:spcAft>
              <a:buSzPts val="1400"/>
              <a:buNone/>
              <a:defRPr sz="1400">
                <a:solidFill>
                  <a:schemeClr val="lt1"/>
                </a:solidFill>
              </a:defRPr>
            </a:lvl6pPr>
            <a:lvl7pPr marL="3200400" lvl="6" indent="-228600" algn="l">
              <a:lnSpc>
                <a:spcPct val="100000"/>
              </a:lnSpc>
              <a:spcBef>
                <a:spcPts val="280"/>
              </a:spcBef>
              <a:spcAft>
                <a:spcPts val="0"/>
              </a:spcAft>
              <a:buSzPts val="1400"/>
              <a:buNone/>
              <a:defRPr sz="1400">
                <a:solidFill>
                  <a:schemeClr val="lt1"/>
                </a:solidFill>
              </a:defRPr>
            </a:lvl7pPr>
            <a:lvl8pPr marL="3657600" lvl="7" indent="-228600" algn="l">
              <a:lnSpc>
                <a:spcPct val="100000"/>
              </a:lnSpc>
              <a:spcBef>
                <a:spcPts val="280"/>
              </a:spcBef>
              <a:spcAft>
                <a:spcPts val="0"/>
              </a:spcAft>
              <a:buSzPts val="1400"/>
              <a:buNone/>
              <a:defRPr sz="1400">
                <a:solidFill>
                  <a:schemeClr val="lt1"/>
                </a:solidFill>
              </a:defRPr>
            </a:lvl8pPr>
            <a:lvl9pPr marL="4114800" lvl="8" indent="-228600" algn="l">
              <a:lnSpc>
                <a:spcPct val="100000"/>
              </a:lnSpc>
              <a:spcBef>
                <a:spcPts val="280"/>
              </a:spcBef>
              <a:spcAft>
                <a:spcPts val="0"/>
              </a:spcAft>
              <a:buSzPts val="1400"/>
              <a:buNone/>
              <a:defRPr sz="1400">
                <a:solidFill>
                  <a:schemeClr val="lt1"/>
                </a:solidFill>
              </a:defRPr>
            </a:lvl9pPr>
          </a:lstStyle>
          <a:p>
            <a:endParaRPr/>
          </a:p>
        </p:txBody>
      </p:sp>
      <p:sp>
        <p:nvSpPr>
          <p:cNvPr id="84" name="Google Shape;84;p14"/>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5" name="Google Shape;85;p14"/>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86" name="Google Shape;86;p14"/>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87" name="Google Shape;87;p14"/>
          <p:cNvCxnSpPr/>
          <p:nvPr/>
        </p:nvCxnSpPr>
        <p:spPr>
          <a:xfrm>
            <a:off x="975360" y="4599432"/>
            <a:ext cx="104648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1" name="Google Shape;91;p15"/>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2" name="Google Shape;92;p15"/>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609600" y="792080"/>
            <a:ext cx="2852928" cy="126187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3962400" y="792080"/>
            <a:ext cx="7620000" cy="5577840"/>
          </a:xfrm>
          <a:prstGeom prst="rect">
            <a:avLst/>
          </a:prstGeom>
          <a:noFill/>
          <a:ln>
            <a:noFill/>
          </a:ln>
        </p:spPr>
        <p:txBody>
          <a:bodyPr spcFirstLastPara="1" wrap="square" lIns="91425" tIns="45700" rIns="91425" bIns="45700" anchor="t" anchorCtr="0">
            <a:normAutofit/>
          </a:bodyPr>
          <a:lstStyle>
            <a:lvl1pPr marL="457200" lvl="0" indent="-401320" algn="l">
              <a:lnSpc>
                <a:spcPct val="100000"/>
              </a:lnSpc>
              <a:spcBef>
                <a:spcPts val="640"/>
              </a:spcBef>
              <a:spcAft>
                <a:spcPts val="0"/>
              </a:spcAft>
              <a:buSzPts val="2720"/>
              <a:buChar char="•"/>
              <a:defRPr sz="3200"/>
            </a:lvl1pPr>
            <a:lvl2pPr marL="914400" lvl="1" indent="-379730" algn="l">
              <a:lnSpc>
                <a:spcPct val="100000"/>
              </a:lnSpc>
              <a:spcBef>
                <a:spcPts val="560"/>
              </a:spcBef>
              <a:spcAft>
                <a:spcPts val="0"/>
              </a:spcAft>
              <a:buSzPts val="2380"/>
              <a:buChar char="•"/>
              <a:defRPr sz="2800"/>
            </a:lvl2pPr>
            <a:lvl3pPr marL="1371600" lvl="2" indent="-365760" algn="l">
              <a:lnSpc>
                <a:spcPct val="100000"/>
              </a:lnSpc>
              <a:spcBef>
                <a:spcPts val="480"/>
              </a:spcBef>
              <a:spcAft>
                <a:spcPts val="0"/>
              </a:spcAft>
              <a:buSzPts val="216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96" name="Google Shape;96;p16"/>
          <p:cNvSpPr txBox="1">
            <a:spLocks noGrp="1"/>
          </p:cNvSpPr>
          <p:nvPr>
            <p:ph type="body" idx="2"/>
          </p:nvPr>
        </p:nvSpPr>
        <p:spPr>
          <a:xfrm>
            <a:off x="609601" y="2130553"/>
            <a:ext cx="2852928" cy="424361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97" name="Google Shape;97;p16"/>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8" name="Google Shape;98;p16"/>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9" name="Google Shape;99;p16"/>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00" name="Google Shape;100;p16"/>
          <p:cNvCxnSpPr/>
          <p:nvPr/>
        </p:nvCxnSpPr>
        <p:spPr>
          <a:xfrm rot="5400000">
            <a:off x="912152" y="3579942"/>
            <a:ext cx="5577840" cy="2117"/>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609600" y="792480"/>
            <a:ext cx="2856907" cy="12649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7"/>
          <p:cNvSpPr>
            <a:spLocks noGrp="1"/>
          </p:cNvSpPr>
          <p:nvPr>
            <p:ph type="pic" idx="2"/>
          </p:nvPr>
        </p:nvSpPr>
        <p:spPr>
          <a:xfrm>
            <a:off x="3811480" y="838201"/>
            <a:ext cx="787252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431"/>
              </a:srgbClr>
            </a:outerShdw>
          </a:effectLst>
        </p:spPr>
      </p:sp>
      <p:sp>
        <p:nvSpPr>
          <p:cNvPr id="104" name="Google Shape;104;p17"/>
          <p:cNvSpPr txBox="1">
            <a:spLocks noGrp="1"/>
          </p:cNvSpPr>
          <p:nvPr>
            <p:ph type="body" idx="1"/>
          </p:nvPr>
        </p:nvSpPr>
        <p:spPr>
          <a:xfrm>
            <a:off x="609600" y="2133600"/>
            <a:ext cx="2852928" cy="424281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105" name="Google Shape;105;p17"/>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6" name="Google Shape;106;p17"/>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07" name="Google Shape;107;p17"/>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rot="5400000">
            <a:off x="3657600" y="-1447800"/>
            <a:ext cx="4876800" cy="109728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1" name="Google Shape;111;p18"/>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2" name="Google Shape;112;p18"/>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3" name="Google Shape;113;p18"/>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rot="5400000">
            <a:off x="7277100" y="2171700"/>
            <a:ext cx="5867400" cy="2743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rot="5400000">
            <a:off x="1689100" y="-469900"/>
            <a:ext cx="5867400" cy="80264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7" name="Google Shape;117;p19"/>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8" name="Google Shape;118;p19"/>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9" name="Google Shape;119;p19"/>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0"/>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3" name="Google Shape;123;p20"/>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4" name="Google Shape;124;p20"/>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22"/>
        <p:cNvGrpSpPr/>
        <p:nvPr/>
      </p:nvGrpSpPr>
      <p:grpSpPr>
        <a:xfrm>
          <a:off x="0" y="0"/>
          <a:ext cx="0" cy="0"/>
          <a:chOff x="0" y="0"/>
          <a:chExt cx="0" cy="0"/>
        </a:xfrm>
      </p:grpSpPr>
      <p:pic>
        <p:nvPicPr>
          <p:cNvPr id="23" name="Google Shape;23;p3" descr="R:\COM\COMM\Branding\PPT Templates\widescreen\Widescreen Powerpoint 5.jpg"/>
          <p:cNvPicPr preferRelativeResize="0"/>
          <p:nvPr/>
        </p:nvPicPr>
        <p:blipFill rotWithShape="1">
          <a:blip r:embed="rId2">
            <a:alphaModFix/>
          </a:blip>
          <a:srcRect/>
          <a:stretch/>
        </p:blipFill>
        <p:spPr>
          <a:xfrm>
            <a:off x="2" y="0"/>
            <a:ext cx="12198356" cy="6864096"/>
          </a:xfrm>
          <a:prstGeom prst="rect">
            <a:avLst/>
          </a:prstGeom>
          <a:noFill/>
          <a:ln>
            <a:noFill/>
          </a:ln>
        </p:spPr>
      </p:pic>
      <p:sp>
        <p:nvSpPr>
          <p:cNvPr id="24" name="Google Shape;24;p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000"/>
              <a:buFont typeface="Arial"/>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1"/>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58140" rtl="0">
              <a:spcBef>
                <a:spcPts val="480"/>
              </a:spcBef>
              <a:spcAft>
                <a:spcPts val="0"/>
              </a:spcAft>
              <a:buSzPts val="2040"/>
              <a:buChar char="•"/>
              <a:defRPr/>
            </a:lvl1pPr>
            <a:lvl2pPr marL="914400" lvl="1" indent="-336550" rtl="0">
              <a:spcBef>
                <a:spcPts val="400"/>
              </a:spcBef>
              <a:spcAft>
                <a:spcPts val="0"/>
              </a:spcAft>
              <a:buSzPts val="1700"/>
              <a:buChar char="•"/>
              <a:defRPr/>
            </a:lvl2pPr>
            <a:lvl3pPr marL="1371600" lvl="2" indent="-331469" rtl="0">
              <a:spcBef>
                <a:spcPts val="360"/>
              </a:spcBef>
              <a:spcAft>
                <a:spcPts val="0"/>
              </a:spcAft>
              <a:buSzPts val="1620"/>
              <a:buChar char="•"/>
              <a:defRPr/>
            </a:lvl3pPr>
            <a:lvl4pPr marL="1828800" lvl="3" indent="-330200" rtl="0">
              <a:spcBef>
                <a:spcPts val="320"/>
              </a:spcBef>
              <a:spcAft>
                <a:spcPts val="0"/>
              </a:spcAft>
              <a:buSzPts val="1600"/>
              <a:buChar char="•"/>
              <a:defRPr/>
            </a:lvl4pPr>
            <a:lvl5pPr marL="2286000" lvl="4" indent="-317500" rtl="0">
              <a:spcBef>
                <a:spcPts val="280"/>
              </a:spcBef>
              <a:spcAft>
                <a:spcPts val="0"/>
              </a:spcAft>
              <a:buSzPts val="1400"/>
              <a:buChar char="•"/>
              <a:defRPr/>
            </a:lvl5pPr>
            <a:lvl6pPr marL="2743200" lvl="5" indent="-311150" rtl="0">
              <a:spcBef>
                <a:spcPts val="260"/>
              </a:spcBef>
              <a:spcAft>
                <a:spcPts val="0"/>
              </a:spcAft>
              <a:buSzPts val="1300"/>
              <a:buChar char="•"/>
              <a:defRPr/>
            </a:lvl6pPr>
            <a:lvl7pPr marL="3200400" lvl="6" indent="-311150" rtl="0">
              <a:spcBef>
                <a:spcPts val="260"/>
              </a:spcBef>
              <a:spcAft>
                <a:spcPts val="0"/>
              </a:spcAft>
              <a:buSzPts val="1300"/>
              <a:buChar char="•"/>
              <a:defRPr/>
            </a:lvl7pPr>
            <a:lvl8pPr marL="3657600" lvl="7" indent="-311150" rtl="0">
              <a:spcBef>
                <a:spcPts val="260"/>
              </a:spcBef>
              <a:spcAft>
                <a:spcPts val="0"/>
              </a:spcAft>
              <a:buSzPts val="1300"/>
              <a:buChar char="•"/>
              <a:defRPr/>
            </a:lvl8pPr>
            <a:lvl9pPr marL="4114800" lvl="8" indent="-311150" rtl="0">
              <a:spcBef>
                <a:spcPts val="260"/>
              </a:spcBef>
              <a:spcAft>
                <a:spcPts val="0"/>
              </a:spcAft>
              <a:buSzPts val="1300"/>
              <a:buChar char="•"/>
              <a:defRPr/>
            </a:lvl9pPr>
          </a:lstStyle>
          <a:p>
            <a:endParaRPr/>
          </a:p>
        </p:txBody>
      </p:sp>
      <p:sp>
        <p:nvSpPr>
          <p:cNvPr id="128" name="Google Shape;128;p21"/>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26"/>
        <p:cNvGrpSpPr/>
        <p:nvPr/>
      </p:nvGrpSpPr>
      <p:grpSpPr>
        <a:xfrm>
          <a:off x="0" y="0"/>
          <a:ext cx="0" cy="0"/>
          <a:chOff x="0" y="0"/>
          <a:chExt cx="0" cy="0"/>
        </a:xfrm>
      </p:grpSpPr>
      <p:pic>
        <p:nvPicPr>
          <p:cNvPr id="27" name="Google Shape;27;p4" descr="R:\COM\COMM\Branding\PPT Templates\widescreen\Widescreen Powerpoint 3.jpg"/>
          <p:cNvPicPr preferRelativeResize="0"/>
          <p:nvPr/>
        </p:nvPicPr>
        <p:blipFill rotWithShape="1">
          <a:blip r:embed="rId2">
            <a:alphaModFix/>
          </a:blip>
          <a:srcRect/>
          <a:stretch/>
        </p:blipFill>
        <p:spPr>
          <a:xfrm>
            <a:off x="-6355" y="0"/>
            <a:ext cx="12198355" cy="6864096"/>
          </a:xfrm>
          <a:prstGeom prst="rect">
            <a:avLst/>
          </a:prstGeom>
          <a:noFill/>
          <a:ln>
            <a:noFill/>
          </a:ln>
        </p:spPr>
      </p:pic>
      <p:sp>
        <p:nvSpPr>
          <p:cNvPr id="28" name="Google Shape;28;p4"/>
          <p:cNvSpPr txBox="1">
            <a:spLocks noGrp="1"/>
          </p:cNvSpPr>
          <p:nvPr>
            <p:ph type="title"/>
          </p:nvPr>
        </p:nvSpPr>
        <p:spPr>
          <a:xfrm>
            <a:off x="304802" y="889000"/>
            <a:ext cx="8928100" cy="1066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000"/>
              <a:buFont typeface="Arial"/>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04802" y="2108200"/>
            <a:ext cx="11480799" cy="44704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58140" algn="l">
              <a:lnSpc>
                <a:spcPct val="100000"/>
              </a:lnSpc>
              <a:spcBef>
                <a:spcPts val="480"/>
              </a:spcBef>
              <a:spcAft>
                <a:spcPts val="0"/>
              </a:spcAft>
              <a:buSzPts val="2040"/>
              <a:buChar char="•"/>
              <a:defRPr sz="2400"/>
            </a:lvl2pPr>
            <a:lvl3pPr marL="1371600" lvl="2" indent="-365760" algn="l">
              <a:lnSpc>
                <a:spcPct val="100000"/>
              </a:lnSpc>
              <a:spcBef>
                <a:spcPts val="480"/>
              </a:spcBef>
              <a:spcAft>
                <a:spcPts val="0"/>
              </a:spcAft>
              <a:buSzPts val="2160"/>
              <a:buChar char="•"/>
              <a:defRPr sz="2400"/>
            </a:lvl3pPr>
            <a:lvl4pPr marL="1828800" lvl="3" indent="-381000" algn="l">
              <a:lnSpc>
                <a:spcPct val="100000"/>
              </a:lnSpc>
              <a:spcBef>
                <a:spcPts val="480"/>
              </a:spcBef>
              <a:spcAft>
                <a:spcPts val="0"/>
              </a:spcAft>
              <a:buSzPts val="2400"/>
              <a:buChar char="•"/>
              <a:defRPr sz="2400"/>
            </a:lvl4pPr>
            <a:lvl5pPr marL="2286000" lvl="4" indent="-381000" algn="l">
              <a:lnSpc>
                <a:spcPct val="100000"/>
              </a:lnSpc>
              <a:spcBef>
                <a:spcPts val="480"/>
              </a:spcBef>
              <a:spcAft>
                <a:spcPts val="0"/>
              </a:spcAft>
              <a:buSzPts val="2400"/>
              <a:buChar char="•"/>
              <a:defRPr sz="24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609600" y="1673352"/>
            <a:ext cx="5384800" cy="4718304"/>
          </a:xfrm>
          <a:prstGeom prst="rect">
            <a:avLst/>
          </a:prstGeom>
          <a:noFill/>
          <a:ln>
            <a:noFill/>
          </a:ln>
        </p:spPr>
        <p:txBody>
          <a:bodyPr spcFirstLastPara="1" wrap="square" lIns="91425" tIns="45700" rIns="91425" bIns="45700" anchor="t" anchorCtr="0">
            <a:normAutofit/>
          </a:bodyPr>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33" name="Google Shape;33;p5"/>
          <p:cNvSpPr txBox="1">
            <a:spLocks noGrp="1"/>
          </p:cNvSpPr>
          <p:nvPr>
            <p:ph type="body" idx="2"/>
          </p:nvPr>
        </p:nvSpPr>
        <p:spPr>
          <a:xfrm>
            <a:off x="6197600" y="1673352"/>
            <a:ext cx="5384800" cy="4718304"/>
          </a:xfrm>
          <a:prstGeom prst="rect">
            <a:avLst/>
          </a:prstGeom>
          <a:noFill/>
          <a:ln>
            <a:noFill/>
          </a:ln>
        </p:spPr>
        <p:txBody>
          <a:bodyPr spcFirstLastPara="1" wrap="square" lIns="91425" tIns="45700" rIns="91425" bIns="45700" anchor="t" anchorCtr="0">
            <a:normAutofit/>
          </a:bodyPr>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34" name="Google Shape;34;p5"/>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5" name="Google Shape;35;p5"/>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6" name="Google Shape;36;p5"/>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rmAutofit/>
          </a:bodyPr>
          <a:lstStyle>
            <a:lvl1pPr marL="457200" lvl="0" indent="-358140" algn="l">
              <a:lnSpc>
                <a:spcPct val="100000"/>
              </a:lnSpc>
              <a:spcBef>
                <a:spcPts val="480"/>
              </a:spcBef>
              <a:spcAft>
                <a:spcPts val="0"/>
              </a:spcAft>
              <a:buSzPts val="2040"/>
              <a:buChar char="•"/>
              <a:defRPr/>
            </a:lvl1pPr>
            <a:lvl2pPr marL="914400" lvl="1" indent="-336550" algn="l">
              <a:lnSpc>
                <a:spcPct val="100000"/>
              </a:lnSpc>
              <a:spcBef>
                <a:spcPts val="400"/>
              </a:spcBef>
              <a:spcAft>
                <a:spcPts val="0"/>
              </a:spcAft>
              <a:buSzPts val="1700"/>
              <a:buChar char="•"/>
              <a:defRPr/>
            </a:lvl2pPr>
            <a:lvl3pPr marL="1371600" lvl="2" indent="-331469" algn="l">
              <a:lnSpc>
                <a:spcPct val="100000"/>
              </a:lnSpc>
              <a:spcBef>
                <a:spcPts val="360"/>
              </a:spcBef>
              <a:spcAft>
                <a:spcPts val="0"/>
              </a:spcAft>
              <a:buSzPts val="1620"/>
              <a:buChar char="•"/>
              <a:defRPr/>
            </a:lvl3pPr>
            <a:lvl4pPr marL="1828800" lvl="3" indent="-330200" algn="l">
              <a:lnSpc>
                <a:spcPct val="100000"/>
              </a:lnSpc>
              <a:spcBef>
                <a:spcPts val="320"/>
              </a:spcBef>
              <a:spcAft>
                <a:spcPts val="0"/>
              </a:spcAft>
              <a:buSzPts val="1600"/>
              <a:buChar char="•"/>
              <a:defRPr/>
            </a:lvl4pPr>
            <a:lvl5pPr marL="2286000" lvl="4" indent="-317500" algn="l">
              <a:lnSpc>
                <a:spcPct val="100000"/>
              </a:lnSpc>
              <a:spcBef>
                <a:spcPts val="280"/>
              </a:spcBef>
              <a:spcAft>
                <a:spcPts val="0"/>
              </a:spcAft>
              <a:buSzPts val="1400"/>
              <a:buChar char="•"/>
              <a:defRPr/>
            </a:lvl5pPr>
            <a:lvl6pPr marL="2743200" lvl="5" indent="-311150" algn="l">
              <a:lnSpc>
                <a:spcPct val="100000"/>
              </a:lnSpc>
              <a:spcBef>
                <a:spcPts val="260"/>
              </a:spcBef>
              <a:spcAft>
                <a:spcPts val="0"/>
              </a:spcAft>
              <a:buSzPts val="1300"/>
              <a:buChar char="•"/>
              <a:defRPr/>
            </a:lvl6pPr>
            <a:lvl7pPr marL="3200400" lvl="6" indent="-311150" algn="l">
              <a:lnSpc>
                <a:spcPct val="100000"/>
              </a:lnSpc>
              <a:spcBef>
                <a:spcPts val="260"/>
              </a:spcBef>
              <a:spcAft>
                <a:spcPts val="0"/>
              </a:spcAft>
              <a:buSzPts val="1300"/>
              <a:buChar char="•"/>
              <a:defRPr/>
            </a:lvl7pPr>
            <a:lvl8pPr marL="3657600" lvl="7" indent="-311150" algn="l">
              <a:lnSpc>
                <a:spcPct val="100000"/>
              </a:lnSpc>
              <a:spcBef>
                <a:spcPts val="260"/>
              </a:spcBef>
              <a:spcAft>
                <a:spcPts val="0"/>
              </a:spcAft>
              <a:buSzPts val="1300"/>
              <a:buChar char="•"/>
              <a:defRPr/>
            </a:lvl8pPr>
            <a:lvl9pPr marL="4114800" lvl="8" indent="-311150" algn="l">
              <a:lnSpc>
                <a:spcPct val="100000"/>
              </a:lnSpc>
              <a:spcBef>
                <a:spcPts val="260"/>
              </a:spcBef>
              <a:spcAft>
                <a:spcPts val="0"/>
              </a:spcAft>
              <a:buSzPts val="1300"/>
              <a:buChar char="•"/>
              <a:defRPr/>
            </a:lvl9pPr>
          </a:lstStyle>
          <a:p>
            <a:endParaRPr/>
          </a:p>
        </p:txBody>
      </p:sp>
      <p:sp>
        <p:nvSpPr>
          <p:cNvPr id="40" name="Google Shape;40;p6"/>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41" name="Google Shape;41;p6"/>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42" name="Google Shape;42;p6"/>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a:lvl1pPr>
            <a:lvl2pPr marL="0" lvl="1" indent="0" algn="l">
              <a:spcBef>
                <a:spcPts val="0"/>
              </a:spcBef>
              <a:spcAft>
                <a:spcPts val="0"/>
              </a:spcAft>
              <a:buClr>
                <a:srgbClr val="FFFFFF"/>
              </a:buClr>
              <a:buSzPts val="1400"/>
              <a:buFont typeface="Arial"/>
              <a:buNone/>
              <a:defRPr/>
            </a:lvl2pPr>
            <a:lvl3pPr marL="0" lvl="2" indent="0" algn="l">
              <a:spcBef>
                <a:spcPts val="0"/>
              </a:spcBef>
              <a:spcAft>
                <a:spcPts val="0"/>
              </a:spcAft>
              <a:buClr>
                <a:srgbClr val="FFFFFF"/>
              </a:buClr>
              <a:buSzPts val="1400"/>
              <a:buFont typeface="Arial"/>
              <a:buNone/>
              <a:defRPr/>
            </a:lvl3pPr>
            <a:lvl4pPr marL="0" lvl="3" indent="0" algn="l">
              <a:spcBef>
                <a:spcPts val="0"/>
              </a:spcBef>
              <a:spcAft>
                <a:spcPts val="0"/>
              </a:spcAft>
              <a:buClr>
                <a:srgbClr val="FFFFFF"/>
              </a:buClr>
              <a:buSzPts val="1400"/>
              <a:buFont typeface="Arial"/>
              <a:buNone/>
              <a:defRPr/>
            </a:lvl4pPr>
            <a:lvl5pPr marL="0" lvl="4" indent="0" algn="l">
              <a:spcBef>
                <a:spcPts val="0"/>
              </a:spcBef>
              <a:spcAft>
                <a:spcPts val="0"/>
              </a:spcAft>
              <a:buClr>
                <a:srgbClr val="FFFFFF"/>
              </a:buClr>
              <a:buSzPts val="1400"/>
              <a:buFont typeface="Arial"/>
              <a:buNone/>
              <a:defRPr/>
            </a:lvl5pPr>
            <a:lvl6pPr marL="0" lvl="5" indent="0" algn="l">
              <a:spcBef>
                <a:spcPts val="0"/>
              </a:spcBef>
              <a:spcAft>
                <a:spcPts val="0"/>
              </a:spcAft>
              <a:buClr>
                <a:srgbClr val="FFFFFF"/>
              </a:buClr>
              <a:buSzPts val="1400"/>
              <a:buFont typeface="Arial"/>
              <a:buNone/>
              <a:defRPr/>
            </a:lvl6pPr>
            <a:lvl7pPr marL="0" lvl="6" indent="0" algn="l">
              <a:spcBef>
                <a:spcPts val="0"/>
              </a:spcBef>
              <a:spcAft>
                <a:spcPts val="0"/>
              </a:spcAft>
              <a:buClr>
                <a:srgbClr val="FFFFFF"/>
              </a:buClr>
              <a:buSzPts val="1400"/>
              <a:buFont typeface="Arial"/>
              <a:buNone/>
              <a:defRPr/>
            </a:lvl7pPr>
            <a:lvl8pPr marL="0" lvl="7" indent="0" algn="l">
              <a:spcBef>
                <a:spcPts val="0"/>
              </a:spcBef>
              <a:spcAft>
                <a:spcPts val="0"/>
              </a:spcAft>
              <a:buClr>
                <a:srgbClr val="FFFFFF"/>
              </a:buClr>
              <a:buSzPts val="1400"/>
              <a:buFont typeface="Arial"/>
              <a:buNone/>
              <a:defRPr/>
            </a:lvl8pPr>
            <a:lvl9pPr marL="0" lvl="8" indent="0" algn="l">
              <a:spcBef>
                <a:spcPts val="0"/>
              </a:spcBef>
              <a:spcAft>
                <a:spcPts val="0"/>
              </a:spcAft>
              <a:buClr>
                <a:srgbClr val="FFFFFF"/>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43"/>
        <p:cNvGrpSpPr/>
        <p:nvPr/>
      </p:nvGrpSpPr>
      <p:grpSpPr>
        <a:xfrm>
          <a:off x="0" y="0"/>
          <a:ext cx="0" cy="0"/>
          <a:chOff x="0" y="0"/>
          <a:chExt cx="0" cy="0"/>
        </a:xfrm>
      </p:grpSpPr>
      <p:pic>
        <p:nvPicPr>
          <p:cNvPr id="44" name="Google Shape;44;p7" descr="R:\COM\COMM\Branding\PPT Templates\widescreen\Widescreen Powerpoint 6.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45" name="Google Shape;45;p7"/>
          <p:cNvSpPr txBox="1">
            <a:spLocks noGrp="1"/>
          </p:cNvSpPr>
          <p:nvPr>
            <p:ph type="body" idx="1"/>
          </p:nvPr>
        </p:nvSpPr>
        <p:spPr>
          <a:xfrm>
            <a:off x="203200" y="3796658"/>
            <a:ext cx="11684000" cy="736059"/>
          </a:xfrm>
          <a:prstGeom prst="rect">
            <a:avLst/>
          </a:prstGeom>
          <a:noFill/>
          <a:ln>
            <a:noFill/>
          </a:ln>
        </p:spPr>
        <p:txBody>
          <a:bodyPr spcFirstLastPara="1" wrap="square" lIns="91425" tIns="45700" rIns="91425" bIns="45700" anchor="ctr" anchorCtr="0">
            <a:spAutoFit/>
          </a:bodyPr>
          <a:lstStyle>
            <a:lvl1pPr marL="457200" lvl="0" indent="-228600" algn="ctr">
              <a:lnSpc>
                <a:spcPct val="100000"/>
              </a:lnSpc>
              <a:spcBef>
                <a:spcPts val="720"/>
              </a:spcBef>
              <a:spcAft>
                <a:spcPts val="0"/>
              </a:spcAft>
              <a:buSzPts val="3060"/>
              <a:buNone/>
              <a:defRPr sz="3600" b="1">
                <a:latin typeface="Arial"/>
                <a:ea typeface="Arial"/>
                <a:cs typeface="Arial"/>
                <a:sym typeface="Arial"/>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6" name="Google Shape;46;p7"/>
          <p:cNvSpPr txBox="1">
            <a:spLocks noGrp="1"/>
          </p:cNvSpPr>
          <p:nvPr>
            <p:ph type="sldNum" idx="12"/>
          </p:nvPr>
        </p:nvSpPr>
        <p:spPr>
          <a:xfrm>
            <a:off x="10972800" y="6324601"/>
            <a:ext cx="101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0" lvl="1" indent="0" algn="r">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0" lvl="2" indent="0" algn="r">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3pPr>
            <a:lvl4pPr marL="0" lvl="3" indent="0" algn="r">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0" lvl="4" indent="0" algn="r">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0" lvl="5" indent="0" algn="r">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0" lvl="6" indent="0" algn="r">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0" lvl="7" indent="0" algn="r">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0" lvl="8" indent="0" algn="r">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7"/>
          <p:cNvSpPr txBox="1"/>
          <p:nvPr/>
        </p:nvSpPr>
        <p:spPr>
          <a:xfrm>
            <a:off x="10972800" y="279401"/>
            <a:ext cx="10160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200"/>
              <a:buFont typeface="Arial"/>
              <a:buNone/>
            </a:pPr>
            <a:endParaRP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48"/>
        <p:cNvGrpSpPr/>
        <p:nvPr/>
      </p:nvGrpSpPr>
      <p:grpSpPr>
        <a:xfrm>
          <a:off x="0" y="0"/>
          <a:ext cx="0" cy="0"/>
          <a:chOff x="0" y="0"/>
          <a:chExt cx="0" cy="0"/>
        </a:xfrm>
      </p:grpSpPr>
      <p:pic>
        <p:nvPicPr>
          <p:cNvPr id="49" name="Google Shape;49;p8" descr="R:\COM\COMM\Branding\PPT Templates\widescreen\Widescreen Powerpoint 20.jpg"/>
          <p:cNvPicPr preferRelativeResize="0"/>
          <p:nvPr/>
        </p:nvPicPr>
        <p:blipFill rotWithShape="1">
          <a:blip r:embed="rId2">
            <a:alphaModFix/>
          </a:blip>
          <a:srcRect/>
          <a:stretch/>
        </p:blipFill>
        <p:spPr>
          <a:xfrm>
            <a:off x="0" y="-80554"/>
            <a:ext cx="12198355" cy="6864096"/>
          </a:xfrm>
          <a:prstGeom prst="rect">
            <a:avLst/>
          </a:prstGeom>
          <a:noFill/>
          <a:ln>
            <a:noFill/>
          </a:ln>
        </p:spPr>
      </p:pic>
      <p:sp>
        <p:nvSpPr>
          <p:cNvPr id="50" name="Google Shape;50;p8"/>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8"/>
          <p:cNvSpPr txBox="1">
            <a:spLocks noGrp="1"/>
          </p:cNvSpPr>
          <p:nvPr>
            <p:ph type="title"/>
          </p:nvPr>
        </p:nvSpPr>
        <p:spPr>
          <a:xfrm>
            <a:off x="203200" y="74458"/>
            <a:ext cx="11785600" cy="1066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000"/>
              <a:buFont typeface="Arial"/>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option 2">
  <p:cSld name="1_Content option 2">
    <p:spTree>
      <p:nvGrpSpPr>
        <p:cNvPr id="1" name="Shape 52"/>
        <p:cNvGrpSpPr/>
        <p:nvPr/>
      </p:nvGrpSpPr>
      <p:grpSpPr>
        <a:xfrm>
          <a:off x="0" y="0"/>
          <a:ext cx="0" cy="0"/>
          <a:chOff x="0" y="0"/>
          <a:chExt cx="0" cy="0"/>
        </a:xfrm>
      </p:grpSpPr>
      <p:pic>
        <p:nvPicPr>
          <p:cNvPr id="53" name="Google Shape;53;p9" descr="R:\COM\COMM\Branding\PPT Templates\widescreen\Widescreen Powerpoint 5.jpg"/>
          <p:cNvPicPr preferRelativeResize="0"/>
          <p:nvPr/>
        </p:nvPicPr>
        <p:blipFill rotWithShape="1">
          <a:blip r:embed="rId2">
            <a:alphaModFix/>
          </a:blip>
          <a:srcRect/>
          <a:stretch/>
        </p:blipFill>
        <p:spPr>
          <a:xfrm>
            <a:off x="3" y="0"/>
            <a:ext cx="12198356" cy="6864096"/>
          </a:xfrm>
          <a:prstGeom prst="rect">
            <a:avLst/>
          </a:prstGeom>
          <a:noFill/>
          <a:ln>
            <a:noFill/>
          </a:ln>
        </p:spPr>
      </p:pic>
      <p:sp>
        <p:nvSpPr>
          <p:cNvPr id="54" name="Google Shape;54;p9"/>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9"/>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4000"/>
              <a:buFont typeface="Arial"/>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0"/>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8" name="Google Shape;58;p10"/>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59" name="Google Shape;59;p10"/>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lvl="1"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lvl="2"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lvl="3"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lvl="4"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lvl="5"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lvl="6"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lvl="7"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lvl="8" indent="0" algn="l">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6"/>
            <a:ext cx="12192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 name="Google Shape;11;p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rmAutofit/>
          </a:bodyPr>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
          <p:cNvSpPr/>
          <p:nvPr/>
        </p:nvSpPr>
        <p:spPr>
          <a:xfrm>
            <a:off x="0" y="0"/>
            <a:ext cx="12192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 name="Google Shape;14;p1"/>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Arial"/>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FF"/>
              </a:buClr>
              <a:buSzPts val="1400"/>
              <a:buFont typeface="Arial"/>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rtl="0">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rtl="0">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rtl="0">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rtl="0">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rtl="0">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rtl="0">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rtl="0">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rtl="0">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U-k6FknV5W4Cu2ItBicEaHxoPBR0ATqD/vie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adlet.com/jrothermel1/interventions-accommodations-modifications-76ycp2m8v8uazwsb"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www.cast.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ride.ri.gov/sites/g/files/xkgbur806/files/Portals/0/Uploads/Documents/OSCAS/English-Learner-Pages/EL-Toolkit/VI-Selecting-Accomodations.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dese.mo.gov/media/pdf/accommodations-modifications-and-interventionswhats-differen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U-k6FknV5W4Cu2ItBicEaHxoPBR0ATqD/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4470400" y="1498600"/>
            <a:ext cx="7620000" cy="1828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48148"/>
              <a:buFont typeface="Arial"/>
              <a:buNone/>
            </a:pPr>
            <a:r>
              <a:rPr lang="en-US" sz="2700">
                <a:solidFill>
                  <a:srgbClr val="444444"/>
                </a:solidFill>
                <a:latin typeface="Tahoma"/>
                <a:ea typeface="Tahoma"/>
                <a:cs typeface="Tahoma"/>
                <a:sym typeface="Tahoma"/>
              </a:rPr>
              <a:t>Multi-Tiered</a:t>
            </a:r>
            <a:r>
              <a:rPr lang="en-US">
                <a:solidFill>
                  <a:srgbClr val="444444"/>
                </a:solidFill>
                <a:latin typeface="Tahoma"/>
                <a:ea typeface="Tahoma"/>
                <a:cs typeface="Tahoma"/>
                <a:sym typeface="Tahoma"/>
              </a:rPr>
              <a:t> </a:t>
            </a:r>
            <a:r>
              <a:rPr lang="en-US" sz="2700">
                <a:solidFill>
                  <a:srgbClr val="444444"/>
                </a:solidFill>
                <a:latin typeface="Tahoma"/>
                <a:ea typeface="Tahoma"/>
                <a:cs typeface="Tahoma"/>
                <a:sym typeface="Tahoma"/>
              </a:rPr>
              <a:t>Systems of Support (MTSS): Planning Effective Systems of Support with Interventions, Accommodations, and Modifications</a:t>
            </a:r>
            <a:endParaRPr sz="2700"/>
          </a:p>
          <a:p>
            <a:pPr marL="0" lvl="0" indent="0" algn="l" rtl="0">
              <a:spcBef>
                <a:spcPts val="0"/>
              </a:spcBef>
              <a:spcAft>
                <a:spcPts val="0"/>
              </a:spcAft>
              <a:buNone/>
            </a:pPr>
            <a:endParaRPr/>
          </a:p>
        </p:txBody>
      </p:sp>
      <p:sp>
        <p:nvSpPr>
          <p:cNvPr id="135" name="Google Shape;135;p22"/>
          <p:cNvSpPr txBox="1">
            <a:spLocks noGrp="1"/>
          </p:cNvSpPr>
          <p:nvPr>
            <p:ph type="body" idx="1"/>
          </p:nvPr>
        </p:nvSpPr>
        <p:spPr>
          <a:xfrm>
            <a:off x="406400" y="4038600"/>
            <a:ext cx="2235300" cy="457200"/>
          </a:xfrm>
          <a:prstGeom prst="rect">
            <a:avLst/>
          </a:prstGeom>
        </p:spPr>
        <p:txBody>
          <a:bodyPr spcFirstLastPara="1" wrap="square" lIns="91425" tIns="45700" rIns="91425" bIns="45700" anchor="t" anchorCtr="0">
            <a:normAutofit/>
          </a:bodyPr>
          <a:lstStyle/>
          <a:p>
            <a:pPr marL="0" lvl="0" indent="0" algn="ctr" rtl="0">
              <a:spcBef>
                <a:spcPts val="400"/>
              </a:spcBef>
              <a:spcAft>
                <a:spcPts val="0"/>
              </a:spcAft>
              <a:buNone/>
            </a:pPr>
            <a:r>
              <a:rPr lang="en-US"/>
              <a:t>April 25, 2024</a:t>
            </a:r>
            <a:endParaRPr/>
          </a:p>
        </p:txBody>
      </p:sp>
      <p:sp>
        <p:nvSpPr>
          <p:cNvPr id="136" name="Google Shape;136;p22"/>
          <p:cNvSpPr txBox="1">
            <a:spLocks noGrp="1"/>
          </p:cNvSpPr>
          <p:nvPr>
            <p:ph type="body" idx="2"/>
          </p:nvPr>
        </p:nvSpPr>
        <p:spPr>
          <a:xfrm>
            <a:off x="5981700" y="76200"/>
            <a:ext cx="6172200" cy="1219200"/>
          </a:xfrm>
          <a:prstGeom prst="rect">
            <a:avLst/>
          </a:prstGeom>
        </p:spPr>
        <p:txBody>
          <a:bodyPr spcFirstLastPara="1" wrap="square" lIns="91425" tIns="45700" rIns="91425" bIns="45700" anchor="ctr" anchorCtr="0">
            <a:normAutofit/>
          </a:bodyPr>
          <a:lstStyle/>
          <a:p>
            <a:pPr marL="0" lvl="0" indent="0" algn="ctr" rtl="0">
              <a:spcBef>
                <a:spcPts val="400"/>
              </a:spcBef>
              <a:spcAft>
                <a:spcPts val="0"/>
              </a:spcAft>
              <a:buNone/>
            </a:pPr>
            <a:r>
              <a:rPr lang="en-US"/>
              <a:t>Tiffiney Smith, SE RPDC </a:t>
            </a:r>
            <a:endParaRPr/>
          </a:p>
          <a:p>
            <a:pPr marL="0" lvl="0" indent="0" algn="ctr" rtl="0">
              <a:spcBef>
                <a:spcPts val="400"/>
              </a:spcBef>
              <a:spcAft>
                <a:spcPts val="0"/>
              </a:spcAft>
              <a:buNone/>
            </a:pPr>
            <a:r>
              <a:rPr lang="en-US"/>
              <a:t>Jeanne Rothermel STL RPDC</a:t>
            </a:r>
            <a:endParaRPr/>
          </a:p>
          <a:p>
            <a:pPr marL="0" lvl="0" indent="0" algn="ctr" rtl="0">
              <a:spcBef>
                <a:spcPts val="400"/>
              </a:spcBef>
              <a:spcAft>
                <a:spcPts val="0"/>
              </a:spcAft>
              <a:buNone/>
            </a:pPr>
            <a:r>
              <a:rPr lang="en-US"/>
              <a:t>Special Education Compliance Consultants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1" descr="A diagram of a diagram&#10;&#10;Description automatically generated with medium confidence"/>
          <p:cNvPicPr preferRelativeResize="0"/>
          <p:nvPr/>
        </p:nvPicPr>
        <p:blipFill rotWithShape="1">
          <a:blip r:embed="rId3">
            <a:alphaModFix/>
          </a:blip>
          <a:srcRect/>
          <a:stretch/>
        </p:blipFill>
        <p:spPr>
          <a:xfrm>
            <a:off x="1181657" y="388100"/>
            <a:ext cx="8768240" cy="6400801"/>
          </a:xfrm>
          <a:prstGeom prst="rect">
            <a:avLst/>
          </a:prstGeom>
          <a:noFill/>
          <a:ln>
            <a:noFill/>
          </a:ln>
        </p:spPr>
      </p:pic>
      <p:sp>
        <p:nvSpPr>
          <p:cNvPr id="215" name="Google Shape;215;p31"/>
          <p:cNvSpPr/>
          <p:nvPr/>
        </p:nvSpPr>
        <p:spPr>
          <a:xfrm>
            <a:off x="4503525" y="943300"/>
            <a:ext cx="1129800" cy="7191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16" name="Google Shape;216;p31"/>
          <p:cNvSpPr/>
          <p:nvPr/>
        </p:nvSpPr>
        <p:spPr>
          <a:xfrm>
            <a:off x="7881175" y="1175575"/>
            <a:ext cx="1928400" cy="7191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1676400" y="990600"/>
            <a:ext cx="88392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None/>
            </a:pPr>
            <a:r>
              <a:rPr lang="en-US" sz="3600">
                <a:solidFill>
                  <a:schemeClr val="dk1"/>
                </a:solidFill>
              </a:rPr>
              <a:t>Start Early </a:t>
            </a:r>
            <a:endParaRPr/>
          </a:p>
        </p:txBody>
      </p:sp>
      <p:pic>
        <p:nvPicPr>
          <p:cNvPr id="223" name="Google Shape;223;p32"/>
          <p:cNvPicPr preferRelativeResize="0">
            <a:picLocks noGrp="1"/>
          </p:cNvPicPr>
          <p:nvPr>
            <p:ph type="body" idx="4294967295"/>
          </p:nvPr>
        </p:nvPicPr>
        <p:blipFill rotWithShape="1">
          <a:blip r:embed="rId3">
            <a:alphaModFix/>
          </a:blip>
          <a:srcRect/>
          <a:stretch/>
        </p:blipFill>
        <p:spPr>
          <a:xfrm rot="2559722">
            <a:off x="1701348" y="2532662"/>
            <a:ext cx="3733662" cy="1981053"/>
          </a:xfrm>
          <a:prstGeom prst="rect">
            <a:avLst/>
          </a:prstGeom>
          <a:noFill/>
          <a:ln>
            <a:noFill/>
          </a:ln>
        </p:spPr>
      </p:pic>
      <p:sp>
        <p:nvSpPr>
          <p:cNvPr id="224" name="Google Shape;224;p32"/>
          <p:cNvSpPr txBox="1"/>
          <p:nvPr/>
        </p:nvSpPr>
        <p:spPr>
          <a:xfrm>
            <a:off x="6992177" y="2709035"/>
            <a:ext cx="2143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Prevention</a:t>
            </a:r>
            <a:endParaRPr sz="1800">
              <a:solidFill>
                <a:schemeClr val="dk1"/>
              </a:solidFill>
              <a:latin typeface="Arial"/>
              <a:ea typeface="Arial"/>
              <a:cs typeface="Arial"/>
              <a:sym typeface="Arial"/>
            </a:endParaRPr>
          </a:p>
        </p:txBody>
      </p:sp>
      <p:sp>
        <p:nvSpPr>
          <p:cNvPr id="225" name="Google Shape;225;p32"/>
          <p:cNvSpPr txBox="1"/>
          <p:nvPr/>
        </p:nvSpPr>
        <p:spPr>
          <a:xfrm>
            <a:off x="6562929" y="3461328"/>
            <a:ext cx="3372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Early Intervention</a:t>
            </a:r>
            <a:endParaRPr sz="1800">
              <a:solidFill>
                <a:schemeClr val="dk1"/>
              </a:solidFill>
              <a:latin typeface="Arial"/>
              <a:ea typeface="Arial"/>
              <a:cs typeface="Arial"/>
              <a:sym typeface="Arial"/>
            </a:endParaRPr>
          </a:p>
        </p:txBody>
      </p:sp>
      <p:sp>
        <p:nvSpPr>
          <p:cNvPr id="226" name="Google Shape;226;p32"/>
          <p:cNvSpPr/>
          <p:nvPr/>
        </p:nvSpPr>
        <p:spPr>
          <a:xfrm>
            <a:off x="2549389" y="4915654"/>
            <a:ext cx="7386600" cy="1815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00000"/>
                </a:solidFill>
                <a:latin typeface="Helvetica Neue"/>
                <a:ea typeface="Helvetica Neue"/>
                <a:cs typeface="Helvetica Neue"/>
                <a:sym typeface="Helvetica Neue"/>
              </a:rPr>
              <a:t>Prevention and early intervention are more effective than treatment of academic or social/behavioral problems after they have existed for several years</a:t>
            </a:r>
            <a:r>
              <a:rPr lang="en-US" sz="2400">
                <a:solidFill>
                  <a:srgbClr val="000000"/>
                </a:solidFill>
                <a:latin typeface="Helvetica Neue"/>
                <a:ea typeface="Helvetica Neue"/>
                <a:cs typeface="Helvetica Neue"/>
                <a:sym typeface="Helvetica Neue"/>
              </a:rPr>
              <a:t>.</a:t>
            </a:r>
            <a:endParaRPr sz="1800">
              <a:solidFill>
                <a:schemeClr val="dk1"/>
              </a:solidFill>
              <a:latin typeface="Arial"/>
              <a:ea typeface="Arial"/>
              <a:cs typeface="Arial"/>
              <a:sym typeface="Arial"/>
            </a:endParaRPr>
          </a:p>
        </p:txBody>
      </p:sp>
      <p:sp>
        <p:nvSpPr>
          <p:cNvPr id="227" name="Google Shape;227;p32"/>
          <p:cNvSpPr/>
          <p:nvPr/>
        </p:nvSpPr>
        <p:spPr>
          <a:xfrm>
            <a:off x="5040790" y="2958565"/>
            <a:ext cx="1447800" cy="914400"/>
          </a:xfrm>
          <a:prstGeom prst="mathEqual">
            <a:avLst>
              <a:gd name="adj1" fmla="val 23520"/>
              <a:gd name="adj2" fmla="val 11760"/>
            </a:avLst>
          </a:prstGeom>
          <a:solidFill>
            <a:schemeClr val="accent1"/>
          </a:solidFill>
          <a:ln w="26425"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p:nvPr/>
        </p:nvSpPr>
        <p:spPr>
          <a:xfrm>
            <a:off x="544350" y="836300"/>
            <a:ext cx="111033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Arial"/>
                <a:ea typeface="Arial"/>
                <a:cs typeface="Arial"/>
                <a:sym typeface="Arial"/>
              </a:rPr>
              <a:t>Prevention</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3600" b="1">
                <a:solidFill>
                  <a:schemeClr val="dk1"/>
                </a:solidFill>
                <a:latin typeface="Arial"/>
                <a:ea typeface="Arial"/>
                <a:cs typeface="Arial"/>
                <a:sym typeface="Arial"/>
              </a:rPr>
              <a:t>and Early Intervention</a:t>
            </a:r>
            <a:endParaRPr sz="3600" b="1">
              <a:solidFill>
                <a:schemeClr val="dk1"/>
              </a:solidFill>
              <a:latin typeface="Arial"/>
              <a:ea typeface="Arial"/>
              <a:cs typeface="Arial"/>
              <a:sym typeface="Arial"/>
            </a:endParaRPr>
          </a:p>
        </p:txBody>
      </p:sp>
      <p:sp>
        <p:nvSpPr>
          <p:cNvPr id="234" name="Google Shape;234;p33"/>
          <p:cNvSpPr/>
          <p:nvPr/>
        </p:nvSpPr>
        <p:spPr>
          <a:xfrm>
            <a:off x="401275" y="2420350"/>
            <a:ext cx="5847000" cy="4132800"/>
          </a:xfrm>
          <a:prstGeom prst="rect">
            <a:avLst/>
          </a:prstGeom>
          <a:noFill/>
          <a:ln>
            <a:noFill/>
          </a:ln>
        </p:spPr>
        <p:txBody>
          <a:bodyPr spcFirstLastPara="1" wrap="square" lIns="91425" tIns="45700" rIns="91425" bIns="45700" anchor="t" anchorCtr="0">
            <a:noAutofit/>
          </a:bodyPr>
          <a:lstStyle/>
          <a:p>
            <a:pPr marL="215503" marR="0" lvl="1" indent="0" algn="l" rtl="0">
              <a:lnSpc>
                <a:spcPct val="105000"/>
              </a:lnSpc>
              <a:spcBef>
                <a:spcPts val="0"/>
              </a:spcBef>
              <a:spcAft>
                <a:spcPts val="0"/>
              </a:spcAft>
              <a:buNone/>
            </a:pPr>
            <a:r>
              <a:rPr lang="en-US" sz="3200" b="1" i="0" u="none" strike="noStrike" cap="none">
                <a:solidFill>
                  <a:srgbClr val="000000"/>
                </a:solidFill>
                <a:latin typeface="Helvetica Neue"/>
                <a:ea typeface="Helvetica Neue"/>
                <a:cs typeface="Helvetica Neue"/>
                <a:sym typeface="Helvetica Neue"/>
              </a:rPr>
              <a:t>The response to individualized intervention data in general education is critical to determining special education need and to measuring adverse educational impact.</a:t>
            </a:r>
            <a:endParaRPr sz="3200" b="1" i="0" u="none" strike="noStrike" cap="none">
              <a:solidFill>
                <a:schemeClr val="dk1"/>
              </a:solidFill>
              <a:latin typeface="Arial"/>
              <a:ea typeface="Arial"/>
              <a:cs typeface="Arial"/>
              <a:sym typeface="Arial"/>
            </a:endParaRPr>
          </a:p>
        </p:txBody>
      </p:sp>
      <p:pic>
        <p:nvPicPr>
          <p:cNvPr id="235" name="Google Shape;235;p33"/>
          <p:cNvPicPr preferRelativeResize="0"/>
          <p:nvPr/>
        </p:nvPicPr>
        <p:blipFill>
          <a:blip r:embed="rId3">
            <a:alphaModFix/>
          </a:blip>
          <a:stretch>
            <a:fillRect/>
          </a:stretch>
        </p:blipFill>
        <p:spPr>
          <a:xfrm>
            <a:off x="7051400" y="2294875"/>
            <a:ext cx="3659175" cy="3659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Intervention data is a requirement to determining eligibility under SSD</a:t>
            </a:r>
            <a:endParaRPr/>
          </a:p>
          <a:p>
            <a:pPr marL="0" lvl="0" indent="0" algn="l" rtl="0">
              <a:spcBef>
                <a:spcPts val="360"/>
              </a:spcBef>
              <a:spcAft>
                <a:spcPts val="0"/>
              </a:spcAft>
              <a:buNone/>
            </a:pPr>
            <a:endParaRPr/>
          </a:p>
          <a:p>
            <a:pPr marL="0" lvl="0" indent="0" algn="l" rtl="0">
              <a:spcBef>
                <a:spcPts val="360"/>
              </a:spcBef>
              <a:spcAft>
                <a:spcPts val="0"/>
              </a:spcAft>
              <a:buNone/>
            </a:pPr>
            <a:r>
              <a:rPr lang="en-US"/>
              <a:t>Intervention data should be included in the evaluation report along with a description of the student’s response to the interventions</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42" name="Google Shape;242;p34"/>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Sound System Disorder Eligibility Criteria</a:t>
            </a:r>
            <a:endParaRPr>
              <a:solidFill>
                <a:srgbClr val="000000"/>
              </a:solidFill>
            </a:endParaRPr>
          </a:p>
        </p:txBody>
      </p:sp>
      <p:pic>
        <p:nvPicPr>
          <p:cNvPr id="243" name="Google Shape;243;p34"/>
          <p:cNvPicPr preferRelativeResize="0"/>
          <p:nvPr/>
        </p:nvPicPr>
        <p:blipFill>
          <a:blip r:embed="rId3">
            <a:alphaModFix/>
          </a:blip>
          <a:stretch>
            <a:fillRect/>
          </a:stretch>
        </p:blipFill>
        <p:spPr>
          <a:xfrm>
            <a:off x="154613" y="3819575"/>
            <a:ext cx="11882675" cy="2141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 Intervention data is a requirement to determining eligibility under SSD</a:t>
            </a:r>
            <a:endParaRPr/>
          </a:p>
          <a:p>
            <a:pPr marL="0" lvl="0" indent="0" algn="l" rtl="0">
              <a:spcBef>
                <a:spcPts val="360"/>
              </a:spcBef>
              <a:spcAft>
                <a:spcPts val="0"/>
              </a:spcAft>
              <a:buNone/>
            </a:pPr>
            <a:endParaRPr/>
          </a:p>
          <a:p>
            <a:pPr marL="0" lvl="0" indent="0" algn="l" rtl="0">
              <a:spcBef>
                <a:spcPts val="360"/>
              </a:spcBef>
              <a:spcAft>
                <a:spcPts val="0"/>
              </a:spcAft>
              <a:buNone/>
            </a:pPr>
            <a:r>
              <a:rPr lang="en-US"/>
              <a:t>Intervention data should be included in the evaluation report along with a description of the student’s response to the interventions</a:t>
            </a:r>
            <a:endParaRPr/>
          </a:p>
          <a:p>
            <a:pPr marL="0" lvl="0" indent="0" algn="l" rtl="0">
              <a:spcBef>
                <a:spcPts val="360"/>
              </a:spcBef>
              <a:spcAft>
                <a:spcPts val="0"/>
              </a:spcAft>
              <a:buNone/>
            </a:pPr>
            <a:endParaRPr/>
          </a:p>
        </p:txBody>
      </p:sp>
      <p:sp>
        <p:nvSpPr>
          <p:cNvPr id="250" name="Google Shape;250;p3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Language Impairment Eligibility Criteria</a:t>
            </a:r>
            <a:endParaRPr>
              <a:solidFill>
                <a:srgbClr val="000000"/>
              </a:solidFill>
            </a:endParaRPr>
          </a:p>
        </p:txBody>
      </p:sp>
      <p:pic>
        <p:nvPicPr>
          <p:cNvPr id="251" name="Google Shape;251;p35"/>
          <p:cNvPicPr preferRelativeResize="0"/>
          <p:nvPr/>
        </p:nvPicPr>
        <p:blipFill>
          <a:blip r:embed="rId3">
            <a:alphaModFix/>
          </a:blip>
          <a:stretch>
            <a:fillRect/>
          </a:stretch>
        </p:blipFill>
        <p:spPr>
          <a:xfrm>
            <a:off x="146275" y="4151500"/>
            <a:ext cx="11971299" cy="233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Response to Intervention (RTI) is one method of SLD eligibility determination</a:t>
            </a:r>
            <a:endParaRPr/>
          </a:p>
          <a:p>
            <a:pPr marL="0" lvl="0" indent="0" algn="l" rtl="0">
              <a:spcBef>
                <a:spcPts val="360"/>
              </a:spcBef>
              <a:spcAft>
                <a:spcPts val="0"/>
              </a:spcAft>
              <a:buNone/>
            </a:pPr>
            <a:r>
              <a:rPr lang="en-US"/>
              <a:t>Must have board approved policy regarding the use of RTI for SLD eligibility </a:t>
            </a:r>
            <a:endParaRPr/>
          </a:p>
          <a:p>
            <a:pPr marL="0" lvl="0" indent="0" algn="l" rtl="0">
              <a:spcBef>
                <a:spcPts val="360"/>
              </a:spcBef>
              <a:spcAft>
                <a:spcPts val="0"/>
              </a:spcAft>
              <a:buNone/>
            </a:pPr>
            <a:r>
              <a:rPr lang="en-US"/>
              <a:t>Fidelity to instruction and intervention is critical when using RTI for SLD eligibility </a:t>
            </a:r>
            <a:endParaRPr/>
          </a:p>
          <a:p>
            <a:pPr marL="0" lvl="0" indent="0" algn="l" rtl="0">
              <a:spcBef>
                <a:spcPts val="360"/>
              </a:spcBef>
              <a:spcAft>
                <a:spcPts val="0"/>
              </a:spcAft>
              <a:buNone/>
            </a:pPr>
            <a:r>
              <a:rPr lang="en-US"/>
              <a:t>DESE RTI Guidelines</a:t>
            </a:r>
            <a:endParaRPr/>
          </a:p>
          <a:p>
            <a:pPr marL="0" lvl="0" indent="0" algn="l" rtl="0">
              <a:spcBef>
                <a:spcPts val="360"/>
              </a:spcBef>
              <a:spcAft>
                <a:spcPts val="0"/>
              </a:spcAft>
              <a:buNone/>
            </a:pPr>
            <a:r>
              <a:rPr lang="en-US"/>
              <a:t>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58" name="Google Shape;258;p36"/>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solidFill>
                  <a:srgbClr val="000000"/>
                </a:solidFill>
              </a:rPr>
              <a:t>Specific Learning Disabilities(SLD) Eligibility Criteria</a:t>
            </a:r>
            <a:endParaRPr>
              <a:solidFill>
                <a:srgbClr val="000000"/>
              </a:solidFill>
            </a:endParaRPr>
          </a:p>
        </p:txBody>
      </p:sp>
      <p:pic>
        <p:nvPicPr>
          <p:cNvPr id="259" name="Google Shape;259;p36"/>
          <p:cNvPicPr preferRelativeResize="0"/>
          <p:nvPr/>
        </p:nvPicPr>
        <p:blipFill>
          <a:blip r:embed="rId3">
            <a:alphaModFix/>
          </a:blip>
          <a:stretch>
            <a:fillRect/>
          </a:stretch>
        </p:blipFill>
        <p:spPr>
          <a:xfrm>
            <a:off x="0" y="3938475"/>
            <a:ext cx="11988701" cy="2919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body" idx="1"/>
          </p:nvPr>
        </p:nvSpPr>
        <p:spPr>
          <a:xfrm>
            <a:off x="0" y="1631975"/>
            <a:ext cx="11988600" cy="4946700"/>
          </a:xfrm>
          <a:prstGeom prst="rect">
            <a:avLst/>
          </a:prstGeom>
        </p:spPr>
        <p:txBody>
          <a:bodyPr spcFirstLastPara="1" wrap="square" lIns="91425" tIns="45700" rIns="91425" bIns="45700" anchor="t" anchorCtr="0">
            <a:normAutofit/>
          </a:bodyPr>
          <a:lstStyle/>
          <a:p>
            <a:pPr marL="457200" lvl="0" indent="-325755" algn="l" rtl="0">
              <a:spcBef>
                <a:spcPts val="360"/>
              </a:spcBef>
              <a:spcAft>
                <a:spcPts val="0"/>
              </a:spcAft>
              <a:buSzPts val="1530"/>
              <a:buChar char="•"/>
            </a:pPr>
            <a:r>
              <a:rPr lang="en-US"/>
              <a:t>1</a:t>
            </a:r>
            <a:r>
              <a:rPr lang="en-US">
                <a:solidFill>
                  <a:srgbClr val="000000"/>
                </a:solidFill>
              </a:rPr>
              <a:t>400.50d applies to ALL SLD eligibility determinations </a:t>
            </a:r>
            <a:endParaRPr>
              <a:solidFill>
                <a:srgbClr val="000000"/>
              </a:solidFill>
            </a:endParaRPr>
          </a:p>
          <a:p>
            <a:pPr marL="457200" lvl="0" indent="-325755" algn="l" rtl="0">
              <a:spcBef>
                <a:spcPts val="0"/>
              </a:spcBef>
              <a:spcAft>
                <a:spcPts val="0"/>
              </a:spcAft>
              <a:buClr>
                <a:srgbClr val="000000"/>
              </a:buClr>
              <a:buSzPts val="1530"/>
              <a:buChar char="•"/>
            </a:pPr>
            <a:r>
              <a:rPr lang="en-US">
                <a:solidFill>
                  <a:srgbClr val="000000"/>
                </a:solidFill>
              </a:rPr>
              <a:t>This criteria refers to intervention data</a:t>
            </a:r>
            <a:endParaRPr>
              <a:solidFill>
                <a:srgbClr val="000000"/>
              </a:solidFill>
            </a:endParaRPr>
          </a:p>
          <a:p>
            <a:pPr marL="457200" lvl="0" indent="0" algn="l" rtl="0">
              <a:spcBef>
                <a:spcPts val="360"/>
              </a:spcBef>
              <a:spcAft>
                <a:spcPts val="0"/>
              </a:spcAft>
              <a:buNone/>
            </a:pPr>
            <a:endParaRPr/>
          </a:p>
        </p:txBody>
      </p:sp>
      <p:sp>
        <p:nvSpPr>
          <p:cNvPr id="266" name="Google Shape;266;p37"/>
          <p:cNvSpPr txBox="1">
            <a:spLocks noGrp="1"/>
          </p:cNvSpPr>
          <p:nvPr>
            <p:ph type="title"/>
          </p:nvPr>
        </p:nvSpPr>
        <p:spPr>
          <a:xfrm>
            <a:off x="154613" y="7799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solidFill>
                  <a:srgbClr val="000000"/>
                </a:solidFill>
              </a:rPr>
              <a:t>Specific Learning Disabilities(SLD) Eligibility Criteria</a:t>
            </a:r>
            <a:endParaRPr>
              <a:solidFill>
                <a:srgbClr val="000000"/>
              </a:solidFill>
            </a:endParaRPr>
          </a:p>
        </p:txBody>
      </p:sp>
      <p:pic>
        <p:nvPicPr>
          <p:cNvPr id="267" name="Google Shape;267;p37"/>
          <p:cNvPicPr preferRelativeResize="0"/>
          <p:nvPr/>
        </p:nvPicPr>
        <p:blipFill>
          <a:blip r:embed="rId3">
            <a:alphaModFix/>
          </a:blip>
          <a:stretch>
            <a:fillRect/>
          </a:stretch>
        </p:blipFill>
        <p:spPr>
          <a:xfrm>
            <a:off x="106025" y="2705625"/>
            <a:ext cx="11882675" cy="4152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body" idx="1"/>
          </p:nvPr>
        </p:nvSpPr>
        <p:spPr>
          <a:xfrm>
            <a:off x="203200" y="1900375"/>
            <a:ext cx="11785500" cy="4678200"/>
          </a:xfrm>
          <a:prstGeom prst="rect">
            <a:avLst/>
          </a:prstGeom>
        </p:spPr>
        <p:txBody>
          <a:bodyPr spcFirstLastPara="1" wrap="square" lIns="91425" tIns="45700" rIns="91425" bIns="45700" anchor="t" anchorCtr="0">
            <a:normAutofit lnSpcReduction="20000"/>
          </a:bodyPr>
          <a:lstStyle/>
          <a:p>
            <a:pPr marL="0" lvl="0" indent="0" algn="l" rtl="0">
              <a:lnSpc>
                <a:spcPct val="90000"/>
              </a:lnSpc>
              <a:spcBef>
                <a:spcPts val="1000"/>
              </a:spcBef>
              <a:spcAft>
                <a:spcPts val="0"/>
              </a:spcAft>
              <a:buNone/>
            </a:pPr>
            <a:r>
              <a:rPr lang="en-US" sz="2600" i="1">
                <a:solidFill>
                  <a:srgbClr val="000000"/>
                </a:solidFill>
                <a:latin typeface="Calibri"/>
                <a:ea typeface="Calibri"/>
                <a:cs typeface="Calibri"/>
                <a:sym typeface="Calibri"/>
              </a:rPr>
              <a:t>Return to School Roadmap — Child Find Under Part B of the Individuals with Disabilities Education Act </a:t>
            </a:r>
            <a:r>
              <a:rPr lang="en-US" sz="2600">
                <a:solidFill>
                  <a:srgbClr val="000000"/>
                </a:solidFill>
                <a:latin typeface="Calibri"/>
                <a:ea typeface="Calibri"/>
                <a:cs typeface="Calibri"/>
                <a:sym typeface="Calibri"/>
              </a:rPr>
              <a:t>(OSERS Aug. 24, 2021):</a:t>
            </a:r>
            <a:endParaRPr sz="26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600" b="1">
                <a:solidFill>
                  <a:srgbClr val="000000"/>
                </a:solidFill>
                <a:latin typeface="Calibri"/>
                <a:ea typeface="Calibri"/>
                <a:cs typeface="Calibri"/>
                <a:sym typeface="Calibri"/>
              </a:rPr>
              <a:t>Question B-3: Can an LEA require that all students participate in general education multi-tiered systems of support (MTSS) or other general education interventions prior to referring a child for special education? </a:t>
            </a:r>
            <a:endParaRPr sz="2600" b="1">
              <a:solidFill>
                <a:srgbClr val="000000"/>
              </a:solidFill>
              <a:latin typeface="Calibri"/>
              <a:ea typeface="Calibri"/>
              <a:cs typeface="Calibri"/>
              <a:sym typeface="Calibri"/>
            </a:endParaRPr>
          </a:p>
          <a:p>
            <a:pPr marL="0" lvl="0" indent="0" algn="l" rtl="0">
              <a:spcBef>
                <a:spcPts val="360"/>
              </a:spcBef>
              <a:spcAft>
                <a:spcPts val="0"/>
              </a:spcAft>
              <a:buNone/>
            </a:pPr>
            <a:endParaRPr/>
          </a:p>
          <a:p>
            <a:pPr marL="0" lvl="0" indent="0" algn="l" rtl="0">
              <a:spcBef>
                <a:spcPts val="360"/>
              </a:spcBef>
              <a:spcAft>
                <a:spcPts val="0"/>
              </a:spcAft>
              <a:buNone/>
            </a:pPr>
            <a:r>
              <a:rPr lang="en-US">
                <a:solidFill>
                  <a:srgbClr val="000000"/>
                </a:solidFill>
              </a:rPr>
              <a:t>Answer: </a:t>
            </a:r>
            <a:r>
              <a:rPr lang="en-US" b="1">
                <a:solidFill>
                  <a:srgbClr val="000000"/>
                </a:solidFill>
              </a:rPr>
              <a:t>No.The implementation of MTSS strategies cannot be used to delay or deny the provision of a full and individual initial evaluation,</a:t>
            </a:r>
            <a:r>
              <a:rPr lang="en-US">
                <a:solidFill>
                  <a:srgbClr val="000000"/>
                </a:solidFill>
              </a:rPr>
              <a:t> pursuant to 34 C.F.R. §§ 300.304 through 300.311, t</a:t>
            </a:r>
            <a:r>
              <a:rPr lang="en-US" b="1">
                <a:solidFill>
                  <a:srgbClr val="000000"/>
                </a:solidFill>
              </a:rPr>
              <a:t>o a child suspected of having a disability</a:t>
            </a:r>
            <a:r>
              <a:rPr lang="en-US">
                <a:solidFill>
                  <a:srgbClr val="000000"/>
                </a:solidFill>
              </a:rPr>
              <a:t> under 34 C.F.R. § 300.8.10 </a:t>
            </a:r>
            <a:r>
              <a:rPr lang="en-US" b="1">
                <a:solidFill>
                  <a:srgbClr val="000000"/>
                </a:solidFill>
              </a:rPr>
              <a:t>It would be inconsistent with the evaluation provisions</a:t>
            </a:r>
            <a:r>
              <a:rPr lang="en-US">
                <a:solidFill>
                  <a:srgbClr val="000000"/>
                </a:solidFill>
              </a:rPr>
              <a:t> at 34 C.F.R. §§ 300.301 through 300.111 </a:t>
            </a:r>
            <a:r>
              <a:rPr lang="en-US" b="1">
                <a:solidFill>
                  <a:srgbClr val="000000"/>
                </a:solidFill>
              </a:rPr>
              <a:t>for an LEA to reject a referral and delay provision of an initial evaluation on the basis that a child has not participated in an MTSS framework.</a:t>
            </a:r>
            <a:endParaRPr b="1">
              <a:solidFill>
                <a:srgbClr val="000000"/>
              </a:solidFill>
            </a:endParaRPr>
          </a:p>
          <a:p>
            <a:pPr marL="0" lvl="0" indent="0" algn="l" rtl="0">
              <a:spcBef>
                <a:spcPts val="360"/>
              </a:spcBef>
              <a:spcAft>
                <a:spcPts val="0"/>
              </a:spcAft>
              <a:buNone/>
            </a:pPr>
            <a:endParaRPr>
              <a:solidFill>
                <a:srgbClr val="000000"/>
              </a:solidFill>
            </a:endParaRPr>
          </a:p>
        </p:txBody>
      </p:sp>
      <p:sp>
        <p:nvSpPr>
          <p:cNvPr id="274" name="Google Shape;274;p38"/>
          <p:cNvSpPr txBox="1">
            <a:spLocks noGrp="1"/>
          </p:cNvSpPr>
          <p:nvPr>
            <p:ph type="title"/>
          </p:nvPr>
        </p:nvSpPr>
        <p:spPr>
          <a:xfrm>
            <a:off x="203250" y="833575"/>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Remember: MTSS Cannot Delay An Evaluation</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800"/>
              <a:t>Having an IEP should not preclude students with disabilities from receiving continued universal evidence-based core programming, ongoing supplemental supports, and individualized intensive interventions at all tiers.</a:t>
            </a:r>
            <a:endParaRPr sz="2800"/>
          </a:p>
          <a:p>
            <a:pPr marL="0" lvl="0" indent="0" algn="l" rtl="0">
              <a:spcBef>
                <a:spcPts val="360"/>
              </a:spcBef>
              <a:spcAft>
                <a:spcPts val="0"/>
              </a:spcAft>
              <a:buNone/>
            </a:pPr>
            <a:endParaRPr/>
          </a:p>
          <a:p>
            <a:pPr marL="0" lvl="0" indent="0" algn="l" rtl="0">
              <a:spcBef>
                <a:spcPts val="360"/>
              </a:spcBef>
              <a:spcAft>
                <a:spcPts val="0"/>
              </a:spcAft>
              <a:buNone/>
            </a:pPr>
            <a:r>
              <a:rPr lang="en-US" u="sng">
                <a:solidFill>
                  <a:schemeClr val="hlink"/>
                </a:solidFill>
                <a:hlinkClick r:id="rId3"/>
              </a:rPr>
              <a:t>CASE MTSS Policy Statement</a:t>
            </a:r>
            <a:endParaRPr/>
          </a:p>
        </p:txBody>
      </p:sp>
      <p:sp>
        <p:nvSpPr>
          <p:cNvPr id="281" name="Google Shape;281;p3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solidFill>
                  <a:schemeClr val="dk1"/>
                </a:solidFill>
              </a:rPr>
              <a:t>In addition, MTSS is NOT just for general education students.</a:t>
            </a: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body" idx="1"/>
          </p:nvPr>
        </p:nvSpPr>
        <p:spPr>
          <a:xfrm>
            <a:off x="203200" y="3796658"/>
            <a:ext cx="11684100" cy="646500"/>
          </a:xfrm>
          <a:prstGeom prst="rect">
            <a:avLst/>
          </a:prstGeom>
        </p:spPr>
        <p:txBody>
          <a:bodyPr spcFirstLastPara="1" wrap="square" lIns="91425" tIns="45700" rIns="91425" bIns="45700" anchor="ctr" anchorCtr="0">
            <a:spAutoFit/>
          </a:bodyPr>
          <a:lstStyle/>
          <a:p>
            <a:pPr marL="0" lvl="0" indent="0" algn="ctr" rtl="0">
              <a:spcBef>
                <a:spcPts val="720"/>
              </a:spcBef>
              <a:spcAft>
                <a:spcPts val="0"/>
              </a:spcAft>
              <a:buNone/>
            </a:pPr>
            <a:r>
              <a:rPr lang="en-US"/>
              <a:t>Universal Design For Learning (UDL)</a:t>
            </a:r>
            <a:endParaRPr/>
          </a:p>
        </p:txBody>
      </p:sp>
      <p:sp>
        <p:nvSpPr>
          <p:cNvPr id="288" name="Google Shape;288;p40"/>
          <p:cNvSpPr txBox="1">
            <a:spLocks noGrp="1"/>
          </p:cNvSpPr>
          <p:nvPr>
            <p:ph type="sldNum" idx="12"/>
          </p:nvPr>
        </p:nvSpPr>
        <p:spPr>
          <a:xfrm>
            <a:off x="10972800" y="6324601"/>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body" idx="1"/>
          </p:nvPr>
        </p:nvSpPr>
        <p:spPr>
          <a:xfrm>
            <a:off x="203200" y="3796658"/>
            <a:ext cx="11684100" cy="646500"/>
          </a:xfrm>
          <a:prstGeom prst="rect">
            <a:avLst/>
          </a:prstGeom>
        </p:spPr>
        <p:txBody>
          <a:bodyPr spcFirstLastPara="1" wrap="square" lIns="91425" tIns="45700" rIns="91425" bIns="45700" anchor="ctr" anchorCtr="0">
            <a:spAutoFit/>
          </a:bodyPr>
          <a:lstStyle/>
          <a:p>
            <a:pPr marL="0" lvl="0" indent="0" algn="ctr" rtl="0">
              <a:spcBef>
                <a:spcPts val="720"/>
              </a:spcBef>
              <a:spcAft>
                <a:spcPts val="0"/>
              </a:spcAft>
              <a:buNone/>
            </a:pPr>
            <a:r>
              <a:rPr lang="en-US"/>
              <a:t>Padlet </a:t>
            </a:r>
            <a:endParaRPr/>
          </a:p>
        </p:txBody>
      </p:sp>
      <p:sp>
        <p:nvSpPr>
          <p:cNvPr id="143" name="Google Shape;143;p23"/>
          <p:cNvSpPr txBox="1">
            <a:spLocks noGrp="1"/>
          </p:cNvSpPr>
          <p:nvPr>
            <p:ph type="sldNum" idx="12"/>
          </p:nvPr>
        </p:nvSpPr>
        <p:spPr>
          <a:xfrm>
            <a:off x="10972800" y="6324601"/>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2</a:t>
            </a:fld>
            <a:endParaRPr/>
          </a:p>
        </p:txBody>
      </p:sp>
      <p:sp>
        <p:nvSpPr>
          <p:cNvPr id="144" name="Google Shape;144;p23"/>
          <p:cNvSpPr txBox="1"/>
          <p:nvPr/>
        </p:nvSpPr>
        <p:spPr>
          <a:xfrm>
            <a:off x="432175" y="4753625"/>
            <a:ext cx="8310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u="sng">
                <a:solidFill>
                  <a:schemeClr val="hlink"/>
                </a:solidFill>
                <a:hlinkClick r:id="rId3"/>
              </a:rPr>
              <a:t>Interventions, Accommodations, Modifications</a:t>
            </a:r>
            <a:endParaRPr sz="2400"/>
          </a:p>
        </p:txBody>
      </p:sp>
      <p:pic>
        <p:nvPicPr>
          <p:cNvPr id="145" name="Google Shape;145;p23"/>
          <p:cNvPicPr preferRelativeResize="0"/>
          <p:nvPr/>
        </p:nvPicPr>
        <p:blipFill>
          <a:blip r:embed="rId4">
            <a:alphaModFix/>
          </a:blip>
          <a:stretch>
            <a:fillRect/>
          </a:stretch>
        </p:blipFill>
        <p:spPr>
          <a:xfrm>
            <a:off x="7968650" y="3589975"/>
            <a:ext cx="3491859" cy="349185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body" idx="1"/>
          </p:nvPr>
        </p:nvSpPr>
        <p:spPr>
          <a:xfrm>
            <a:off x="203200" y="1877200"/>
            <a:ext cx="117855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Universal Design for Learning is a framework to improve and optimize teaching and learning for ALL people based on scientific insights into how humans learn. </a:t>
            </a:r>
            <a:endParaRPr/>
          </a:p>
          <a:p>
            <a:pPr marL="0" lvl="0" indent="0" algn="l" rtl="0">
              <a:spcBef>
                <a:spcPts val="360"/>
              </a:spcBef>
              <a:spcAft>
                <a:spcPts val="0"/>
              </a:spcAft>
              <a:buNone/>
            </a:pPr>
            <a:endParaRPr/>
          </a:p>
          <a:p>
            <a:pPr marL="0" lvl="0" indent="0" algn="l" rtl="0">
              <a:spcBef>
                <a:spcPts val="360"/>
              </a:spcBef>
              <a:spcAft>
                <a:spcPts val="0"/>
              </a:spcAft>
              <a:buNone/>
            </a:pPr>
            <a:r>
              <a:rPr lang="en-US"/>
              <a:t>it is a tool for pre-planning so that lessons and instruction are meaningful and appropriate for all children in the room.  It prevents making needed accommodations/modifications on the fly or at the last minute.</a:t>
            </a:r>
            <a:endParaRPr/>
          </a:p>
        </p:txBody>
      </p:sp>
      <p:sp>
        <p:nvSpPr>
          <p:cNvPr id="295" name="Google Shape;295;p41"/>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What is UDL?</a:t>
            </a:r>
            <a:endParaRPr>
              <a:solidFill>
                <a:schemeClr val="dk1"/>
              </a:solidFill>
            </a:endParaRPr>
          </a:p>
        </p:txBody>
      </p:sp>
      <p:pic>
        <p:nvPicPr>
          <p:cNvPr id="296" name="Google Shape;296;p41"/>
          <p:cNvPicPr preferRelativeResize="0"/>
          <p:nvPr/>
        </p:nvPicPr>
        <p:blipFill>
          <a:blip r:embed="rId3">
            <a:alphaModFix/>
          </a:blip>
          <a:stretch>
            <a:fillRect/>
          </a:stretch>
        </p:blipFill>
        <p:spPr>
          <a:xfrm>
            <a:off x="3276550" y="4568075"/>
            <a:ext cx="5638800" cy="1028700"/>
          </a:xfrm>
          <a:prstGeom prst="rect">
            <a:avLst/>
          </a:prstGeom>
          <a:noFill/>
          <a:ln>
            <a:noFill/>
          </a:ln>
        </p:spPr>
      </p:pic>
      <p:sp>
        <p:nvSpPr>
          <p:cNvPr id="297" name="Google Shape;297;p41"/>
          <p:cNvSpPr txBox="1"/>
          <p:nvPr/>
        </p:nvSpPr>
        <p:spPr>
          <a:xfrm>
            <a:off x="4566150" y="6021550"/>
            <a:ext cx="36690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u="sng">
                <a:solidFill>
                  <a:schemeClr val="hlink"/>
                </a:solidFill>
                <a:hlinkClick r:id="rId4"/>
              </a:rPr>
              <a:t>https://www.cast.org/</a:t>
            </a:r>
            <a:endParaRPr sz="2800"/>
          </a:p>
          <a:p>
            <a:pPr marL="0" lvl="0" indent="0" algn="l" rtl="0">
              <a:spcBef>
                <a:spcPts val="0"/>
              </a:spcBef>
              <a:spcAft>
                <a:spcPts val="0"/>
              </a:spcAft>
              <a:buNone/>
            </a:pP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4" name="Google Shape;304;p42"/>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The Premise of UDL</a:t>
            </a:r>
            <a:endParaRPr>
              <a:solidFill>
                <a:schemeClr val="dk1"/>
              </a:solidFill>
            </a:endParaRPr>
          </a:p>
        </p:txBody>
      </p:sp>
      <p:pic>
        <p:nvPicPr>
          <p:cNvPr id="305" name="Google Shape;305;p42"/>
          <p:cNvPicPr preferRelativeResize="0"/>
          <p:nvPr/>
        </p:nvPicPr>
        <p:blipFill>
          <a:blip r:embed="rId3">
            <a:alphaModFix/>
          </a:blip>
          <a:stretch>
            <a:fillRect/>
          </a:stretch>
        </p:blipFill>
        <p:spPr>
          <a:xfrm>
            <a:off x="203200" y="2465825"/>
            <a:ext cx="11785498" cy="2805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body" idx="1"/>
          </p:nvPr>
        </p:nvSpPr>
        <p:spPr>
          <a:xfrm>
            <a:off x="203200" y="2722675"/>
            <a:ext cx="117855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2" name="Google Shape;312;p4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pic>
        <p:nvPicPr>
          <p:cNvPr id="313" name="Google Shape;313;p43" descr="udl.jpg"/>
          <p:cNvPicPr preferRelativeResize="0"/>
          <p:nvPr/>
        </p:nvPicPr>
        <p:blipFill rotWithShape="1">
          <a:blip r:embed="rId3">
            <a:alphaModFix/>
          </a:blip>
          <a:srcRect t="7089"/>
          <a:stretch/>
        </p:blipFill>
        <p:spPr>
          <a:xfrm>
            <a:off x="4158929" y="1382231"/>
            <a:ext cx="7754604" cy="5475768"/>
          </a:xfrm>
          <a:prstGeom prst="rect">
            <a:avLst/>
          </a:prstGeom>
          <a:noFill/>
          <a:ln>
            <a:noFill/>
          </a:ln>
        </p:spPr>
      </p:pic>
      <p:sp>
        <p:nvSpPr>
          <p:cNvPr id="314" name="Google Shape;314;p43"/>
          <p:cNvSpPr/>
          <p:nvPr/>
        </p:nvSpPr>
        <p:spPr>
          <a:xfrm rot="-5400000">
            <a:off x="658325" y="2409062"/>
            <a:ext cx="3018300" cy="34221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5" name="Google Shape;315;p43"/>
          <p:cNvSpPr txBox="1">
            <a:spLocks noGrp="1"/>
          </p:cNvSpPr>
          <p:nvPr>
            <p:ph type="title"/>
          </p:nvPr>
        </p:nvSpPr>
        <p:spPr>
          <a:xfrm>
            <a:off x="634125" y="2846454"/>
            <a:ext cx="2628900" cy="2547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600"/>
              <a:buFont typeface="Palatino Linotype"/>
              <a:buNone/>
            </a:pPr>
            <a:r>
              <a:rPr lang="en-US" sz="3600">
                <a:solidFill>
                  <a:srgbClr val="FFFFFF"/>
                </a:solidFill>
              </a:rPr>
              <a:t>Universal Design for Learning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body" idx="1"/>
          </p:nvPr>
        </p:nvSpPr>
        <p:spPr>
          <a:xfrm>
            <a:off x="203200" y="3796658"/>
            <a:ext cx="11684100" cy="1200600"/>
          </a:xfrm>
          <a:prstGeom prst="rect">
            <a:avLst/>
          </a:prstGeom>
        </p:spPr>
        <p:txBody>
          <a:bodyPr spcFirstLastPara="1" wrap="square" lIns="91425" tIns="45700" rIns="91425" bIns="45700" anchor="ctr" anchorCtr="0">
            <a:spAutoFit/>
          </a:bodyPr>
          <a:lstStyle/>
          <a:p>
            <a:pPr marL="0" lvl="0" indent="0" algn="ctr" rtl="0">
              <a:spcBef>
                <a:spcPts val="720"/>
              </a:spcBef>
              <a:spcAft>
                <a:spcPts val="0"/>
              </a:spcAft>
              <a:buNone/>
            </a:pPr>
            <a:r>
              <a:rPr lang="en-US"/>
              <a:t>LRE, Accommodations &amp; Modifications: The “Why” Behind The “What”</a:t>
            </a:r>
            <a:endParaRPr/>
          </a:p>
        </p:txBody>
      </p:sp>
      <p:sp>
        <p:nvSpPr>
          <p:cNvPr id="322" name="Google Shape;322;p44"/>
          <p:cNvSpPr txBox="1">
            <a:spLocks noGrp="1"/>
          </p:cNvSpPr>
          <p:nvPr>
            <p:ph type="sldNum" idx="12"/>
          </p:nvPr>
        </p:nvSpPr>
        <p:spPr>
          <a:xfrm>
            <a:off x="10972800" y="6324601"/>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5"/>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sp>
        <p:nvSpPr>
          <p:cNvPr id="329" name="Google Shape;329;p4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pic>
        <p:nvPicPr>
          <p:cNvPr id="330" name="Google Shape;330;p45"/>
          <p:cNvPicPr preferRelativeResize="0"/>
          <p:nvPr/>
        </p:nvPicPr>
        <p:blipFill>
          <a:blip r:embed="rId3">
            <a:alphaModFix/>
          </a:blip>
          <a:stretch>
            <a:fillRect/>
          </a:stretch>
        </p:blipFill>
        <p:spPr>
          <a:xfrm>
            <a:off x="72763" y="1062675"/>
            <a:ext cx="12046476" cy="55159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4000"/>
              <a:buNone/>
            </a:pPr>
            <a:r>
              <a:rPr lang="en-US">
                <a:solidFill>
                  <a:srgbClr val="000000"/>
                </a:solidFill>
              </a:rPr>
              <a:t>“Use of Supplementary Aids and Services”</a:t>
            </a:r>
            <a:endParaRPr>
              <a:solidFill>
                <a:srgbClr val="000000"/>
              </a:solidFill>
            </a:endParaRPr>
          </a:p>
        </p:txBody>
      </p:sp>
      <p:sp>
        <p:nvSpPr>
          <p:cNvPr id="336" name="Google Shape;336;p46"/>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457200" lvl="0" indent="-358140" algn="l" rtl="0">
              <a:lnSpc>
                <a:spcPct val="100000"/>
              </a:lnSpc>
              <a:spcBef>
                <a:spcPts val="480"/>
              </a:spcBef>
              <a:spcAft>
                <a:spcPts val="0"/>
              </a:spcAft>
              <a:buSzPts val="2040"/>
              <a:buChar char="•"/>
            </a:pPr>
            <a:r>
              <a:rPr lang="en-US"/>
              <a:t>S</a:t>
            </a:r>
            <a:r>
              <a:rPr lang="en-US" sz="2800"/>
              <a:t>upplementary aids and services means </a:t>
            </a:r>
            <a:r>
              <a:rPr lang="en-US" sz="2800" i="1">
                <a:solidFill>
                  <a:schemeClr val="lt2"/>
                </a:solidFill>
              </a:rPr>
              <a:t>aids, services, and other supports</a:t>
            </a:r>
            <a:r>
              <a:rPr lang="en-US" sz="2800"/>
              <a:t> that are </a:t>
            </a:r>
            <a:r>
              <a:rPr lang="en-US" sz="2800" b="1" i="1">
                <a:solidFill>
                  <a:srgbClr val="000000"/>
                </a:solidFill>
              </a:rPr>
              <a:t>provided in regular education classes, other education-related settings, and in extracurricular and nonacademic </a:t>
            </a:r>
            <a:r>
              <a:rPr lang="en-US" sz="2800" i="1">
                <a:solidFill>
                  <a:srgbClr val="A43925"/>
                </a:solidFill>
              </a:rPr>
              <a:t>settings, </a:t>
            </a:r>
            <a:r>
              <a:rPr lang="en-US" sz="2800"/>
              <a:t>to </a:t>
            </a:r>
            <a:r>
              <a:rPr lang="en-US" sz="2800">
                <a:solidFill>
                  <a:srgbClr val="38434F"/>
                </a:solidFill>
              </a:rPr>
              <a:t>enable children with disabilities to be educated with nondisabled children to the maximum extent appropriate </a:t>
            </a:r>
            <a:r>
              <a:rPr lang="en-US" sz="2800"/>
              <a:t>in accordance with Sec. 300.114 through 300.116.” 34 C.F.R. 300.42</a:t>
            </a:r>
            <a:endParaRPr/>
          </a:p>
          <a:p>
            <a:pPr marL="457200" lvl="0" indent="-228600" algn="l" rtl="0">
              <a:lnSpc>
                <a:spcPct val="100000"/>
              </a:lnSpc>
              <a:spcBef>
                <a:spcPts val="480"/>
              </a:spcBef>
              <a:spcAft>
                <a:spcPts val="0"/>
              </a:spcAft>
              <a:buSzPts val="2040"/>
              <a:buNone/>
            </a:pPr>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500">
                <a:solidFill>
                  <a:srgbClr val="000000"/>
                </a:solidFill>
              </a:rPr>
              <a:t>Supplementary aids and services means aids, services, and other supports provided in regular education classes, other education-related settings, and extracurricular and nonacademic settings, to enable children with disabilities to be educated with nondisabled children to the maximum extent appropriate …</a:t>
            </a:r>
            <a:endParaRPr sz="2500">
              <a:solidFill>
                <a:srgbClr val="000000"/>
              </a:solidFill>
            </a:endParaRPr>
          </a:p>
          <a:p>
            <a:pPr marL="457200" lvl="0" indent="-387350" algn="l" rtl="0">
              <a:spcBef>
                <a:spcPts val="360"/>
              </a:spcBef>
              <a:spcAft>
                <a:spcPts val="0"/>
              </a:spcAft>
              <a:buClr>
                <a:srgbClr val="000000"/>
              </a:buClr>
              <a:buSzPts val="2500"/>
              <a:buChar char="•"/>
            </a:pPr>
            <a:r>
              <a:rPr lang="en-US" sz="2500">
                <a:solidFill>
                  <a:srgbClr val="000000"/>
                </a:solidFill>
              </a:rPr>
              <a:t>Accommodations</a:t>
            </a:r>
            <a:endParaRPr sz="2500">
              <a:solidFill>
                <a:srgbClr val="000000"/>
              </a:solidFill>
            </a:endParaRPr>
          </a:p>
          <a:p>
            <a:pPr marL="457200" lvl="0" indent="-387350" algn="l" rtl="0">
              <a:spcBef>
                <a:spcPts val="0"/>
              </a:spcBef>
              <a:spcAft>
                <a:spcPts val="0"/>
              </a:spcAft>
              <a:buClr>
                <a:srgbClr val="000000"/>
              </a:buClr>
              <a:buSzPts val="2500"/>
              <a:buChar char="•"/>
            </a:pPr>
            <a:r>
              <a:rPr lang="en-US" sz="2500">
                <a:solidFill>
                  <a:srgbClr val="000000"/>
                </a:solidFill>
              </a:rPr>
              <a:t>Modifications</a:t>
            </a:r>
            <a:endParaRPr sz="2500">
              <a:solidFill>
                <a:srgbClr val="000000"/>
              </a:solidFill>
            </a:endParaRPr>
          </a:p>
          <a:p>
            <a:pPr marL="457200" lvl="0" indent="-387350" algn="l" rtl="0">
              <a:spcBef>
                <a:spcPts val="0"/>
              </a:spcBef>
              <a:spcAft>
                <a:spcPts val="0"/>
              </a:spcAft>
              <a:buClr>
                <a:srgbClr val="000000"/>
              </a:buClr>
              <a:buSzPts val="2500"/>
              <a:buChar char="•"/>
            </a:pPr>
            <a:r>
              <a:rPr lang="en-US" sz="2500">
                <a:solidFill>
                  <a:srgbClr val="000000"/>
                </a:solidFill>
              </a:rPr>
              <a:t>Assistive technology</a:t>
            </a:r>
            <a:endParaRPr sz="2500">
              <a:solidFill>
                <a:srgbClr val="000000"/>
              </a:solidFill>
            </a:endParaRPr>
          </a:p>
          <a:p>
            <a:pPr marL="457200" lvl="0" indent="-387350" algn="l" rtl="0">
              <a:spcBef>
                <a:spcPts val="0"/>
              </a:spcBef>
              <a:spcAft>
                <a:spcPts val="0"/>
              </a:spcAft>
              <a:buClr>
                <a:srgbClr val="000000"/>
              </a:buClr>
              <a:buSzPts val="2500"/>
              <a:buChar char="•"/>
            </a:pPr>
            <a:r>
              <a:rPr lang="en-US" sz="2500">
                <a:solidFill>
                  <a:srgbClr val="000000"/>
                </a:solidFill>
              </a:rPr>
              <a:t>Behavioral supports</a:t>
            </a:r>
            <a:endParaRPr sz="2500">
              <a:solidFill>
                <a:srgbClr val="000000"/>
              </a:solidFill>
            </a:endParaRPr>
          </a:p>
          <a:p>
            <a:pPr marL="457200" lvl="0" indent="-387350" algn="l" rtl="0">
              <a:spcBef>
                <a:spcPts val="0"/>
              </a:spcBef>
              <a:spcAft>
                <a:spcPts val="0"/>
              </a:spcAft>
              <a:buClr>
                <a:srgbClr val="000000"/>
              </a:buClr>
              <a:buSzPts val="2500"/>
              <a:buChar char="•"/>
            </a:pPr>
            <a:r>
              <a:rPr lang="en-US" sz="2500">
                <a:solidFill>
                  <a:srgbClr val="000000"/>
                </a:solidFill>
              </a:rPr>
              <a:t>Staff training </a:t>
            </a:r>
            <a:endParaRPr sz="2500">
              <a:solidFill>
                <a:srgbClr val="000000"/>
              </a:solidFill>
            </a:endParaRPr>
          </a:p>
          <a:p>
            <a:pPr marL="457200" lvl="0" indent="-387350" algn="l" rtl="0">
              <a:spcBef>
                <a:spcPts val="0"/>
              </a:spcBef>
              <a:spcAft>
                <a:spcPts val="0"/>
              </a:spcAft>
              <a:buClr>
                <a:srgbClr val="000000"/>
              </a:buClr>
              <a:buSzPts val="2500"/>
              <a:buChar char="•"/>
            </a:pPr>
            <a:r>
              <a:rPr lang="en-US" sz="2500">
                <a:solidFill>
                  <a:srgbClr val="000000"/>
                </a:solidFill>
              </a:rPr>
              <a:t>Paraprofessional support</a:t>
            </a:r>
            <a:endParaRPr sz="2500">
              <a:solidFill>
                <a:srgbClr val="000000"/>
              </a:solidFill>
            </a:endParaRPr>
          </a:p>
        </p:txBody>
      </p:sp>
      <p:sp>
        <p:nvSpPr>
          <p:cNvPr id="343" name="Google Shape;343;p4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What Are Supplementary Aids and Services?</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endParaRPr sz="2700">
              <a:solidFill>
                <a:srgbClr val="000000"/>
              </a:solidFill>
            </a:endParaRPr>
          </a:p>
          <a:p>
            <a:pPr marL="0" lvl="0" indent="0" algn="l" rtl="0">
              <a:lnSpc>
                <a:spcPct val="90000"/>
              </a:lnSpc>
              <a:spcBef>
                <a:spcPts val="1000"/>
              </a:spcBef>
              <a:spcAft>
                <a:spcPts val="0"/>
              </a:spcAft>
              <a:buNone/>
            </a:pPr>
            <a:r>
              <a:rPr lang="en-US" sz="2700">
                <a:solidFill>
                  <a:srgbClr val="000000"/>
                </a:solidFill>
              </a:rPr>
              <a:t>A child with a disability is not removed from education in age-appropriate regular classrooms </a:t>
            </a:r>
            <a:r>
              <a:rPr lang="en-US" sz="2700" b="1">
                <a:solidFill>
                  <a:srgbClr val="000000"/>
                </a:solidFill>
              </a:rPr>
              <a:t>solely because of needed modifications in the general education curriculum.</a:t>
            </a:r>
            <a:endParaRPr sz="2700" b="1">
              <a:solidFill>
                <a:srgbClr val="000000"/>
              </a:solidFill>
            </a:endParaRPr>
          </a:p>
          <a:p>
            <a:pPr marL="0" lvl="0" indent="0" algn="l" rtl="0">
              <a:lnSpc>
                <a:spcPct val="90000"/>
              </a:lnSpc>
              <a:spcBef>
                <a:spcPts val="1000"/>
              </a:spcBef>
              <a:spcAft>
                <a:spcPts val="0"/>
              </a:spcAft>
              <a:buNone/>
            </a:pPr>
            <a:r>
              <a:rPr lang="en-US" sz="2700">
                <a:solidFill>
                  <a:srgbClr val="000000"/>
                </a:solidFill>
              </a:rPr>
              <a:t>Missouri State Plan for Special Education LRE</a:t>
            </a:r>
            <a:endParaRPr sz="2700">
              <a:solidFill>
                <a:srgbClr val="000000"/>
              </a:solidFill>
            </a:endParaRPr>
          </a:p>
          <a:p>
            <a:pPr marL="0" lvl="0" indent="0" algn="l" rtl="0">
              <a:spcBef>
                <a:spcPts val="360"/>
              </a:spcBef>
              <a:spcAft>
                <a:spcPts val="0"/>
              </a:spcAft>
              <a:buNone/>
            </a:pPr>
            <a:endParaRPr/>
          </a:p>
        </p:txBody>
      </p:sp>
      <p:sp>
        <p:nvSpPr>
          <p:cNvPr id="350" name="Google Shape;350;p4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Removal from General Education and LRE </a:t>
            </a: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600">
                <a:solidFill>
                  <a:srgbClr val="000000"/>
                </a:solidFill>
              </a:rPr>
              <a:t>IDEA: 34 CFR 300.324 (a)(3)</a:t>
            </a:r>
            <a:endParaRPr sz="2600">
              <a:solidFill>
                <a:srgbClr val="000000"/>
              </a:solidFill>
            </a:endParaRPr>
          </a:p>
          <a:p>
            <a:pPr marL="12700" lvl="0" indent="0" algn="l" rtl="0">
              <a:lnSpc>
                <a:spcPct val="90000"/>
              </a:lnSpc>
              <a:spcBef>
                <a:spcPts val="500"/>
              </a:spcBef>
              <a:spcAft>
                <a:spcPts val="0"/>
              </a:spcAft>
              <a:buNone/>
            </a:pPr>
            <a:r>
              <a:rPr lang="en-US" sz="2600">
                <a:solidFill>
                  <a:srgbClr val="000000"/>
                </a:solidFill>
              </a:rPr>
              <a:t>•</a:t>
            </a:r>
            <a:r>
              <a:rPr lang="en-US" sz="2600" i="1">
                <a:solidFill>
                  <a:srgbClr val="000000"/>
                </a:solidFill>
              </a:rPr>
              <a:t>Requirement with respect to the regular education teacher. A </a:t>
            </a:r>
            <a:r>
              <a:rPr lang="en-US" sz="2600" b="1" i="1" u="sng">
                <a:solidFill>
                  <a:srgbClr val="000000"/>
                </a:solidFill>
              </a:rPr>
              <a:t>regular education teacher </a:t>
            </a:r>
            <a:r>
              <a:rPr lang="en-US" sz="2600" i="1">
                <a:solidFill>
                  <a:srgbClr val="000000"/>
                </a:solidFill>
              </a:rPr>
              <a:t>of a child with a disability, as a member of the IEP team </a:t>
            </a:r>
            <a:r>
              <a:rPr lang="en-US" sz="2600" b="1" i="1" u="sng">
                <a:solidFill>
                  <a:srgbClr val="000000"/>
                </a:solidFill>
              </a:rPr>
              <a:t>must, participate in the development of the IEP of the child</a:t>
            </a:r>
            <a:r>
              <a:rPr lang="en-US" sz="2600" i="1">
                <a:solidFill>
                  <a:srgbClr val="000000"/>
                </a:solidFill>
              </a:rPr>
              <a:t>, including the determination of –</a:t>
            </a:r>
            <a:endParaRPr sz="2600" i="1">
              <a:solidFill>
                <a:srgbClr val="000000"/>
              </a:solidFill>
            </a:endParaRPr>
          </a:p>
          <a:p>
            <a:pPr marL="12700" lvl="0" indent="0" algn="l" rtl="0">
              <a:lnSpc>
                <a:spcPct val="90000"/>
              </a:lnSpc>
              <a:spcBef>
                <a:spcPts val="500"/>
              </a:spcBef>
              <a:spcAft>
                <a:spcPts val="0"/>
              </a:spcAft>
              <a:buNone/>
            </a:pPr>
            <a:r>
              <a:rPr lang="en-US" sz="2600">
                <a:solidFill>
                  <a:srgbClr val="000000"/>
                </a:solidFill>
              </a:rPr>
              <a:t>•	</a:t>
            </a:r>
            <a:r>
              <a:rPr lang="en-US" sz="2600" b="1">
                <a:solidFill>
                  <a:srgbClr val="000000"/>
                </a:solidFill>
              </a:rPr>
              <a:t>Appropriate positive behavioral interventions and supports</a:t>
            </a:r>
            <a:endParaRPr sz="2600" b="1">
              <a:solidFill>
                <a:srgbClr val="000000"/>
              </a:solidFill>
            </a:endParaRPr>
          </a:p>
          <a:p>
            <a:pPr marL="12700" lvl="0" indent="0" algn="l" rtl="0">
              <a:lnSpc>
                <a:spcPct val="90000"/>
              </a:lnSpc>
              <a:spcBef>
                <a:spcPts val="500"/>
              </a:spcBef>
              <a:spcAft>
                <a:spcPts val="0"/>
              </a:spcAft>
              <a:buNone/>
            </a:pPr>
            <a:r>
              <a:rPr lang="en-US" sz="2600">
                <a:solidFill>
                  <a:srgbClr val="000000"/>
                </a:solidFill>
              </a:rPr>
              <a:t>•	</a:t>
            </a:r>
            <a:r>
              <a:rPr lang="en-US" sz="2600" b="1">
                <a:solidFill>
                  <a:srgbClr val="000000"/>
                </a:solidFill>
              </a:rPr>
              <a:t>Supplementary aids and services, program modifications and                                                                   supports for school personnel</a:t>
            </a:r>
            <a:r>
              <a:rPr lang="en-US" sz="2600" b="1" i="1">
                <a:solidFill>
                  <a:srgbClr val="000000"/>
                </a:solidFill>
              </a:rPr>
              <a:t>. </a:t>
            </a:r>
            <a:endParaRPr sz="2600" b="1" i="1">
              <a:solidFill>
                <a:srgbClr val="000000"/>
              </a:solidFill>
            </a:endParaRPr>
          </a:p>
          <a:p>
            <a:pPr marL="0" lvl="0" indent="0" algn="l" rtl="0">
              <a:spcBef>
                <a:spcPts val="360"/>
              </a:spcBef>
              <a:spcAft>
                <a:spcPts val="0"/>
              </a:spcAft>
              <a:buNone/>
            </a:pPr>
            <a:endParaRPr sz="2800"/>
          </a:p>
        </p:txBody>
      </p:sp>
      <p:sp>
        <p:nvSpPr>
          <p:cNvPr id="357" name="Google Shape;357;p4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LRE and General Education Teacher’s Role</a:t>
            </a: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0"/>
          <p:cNvSpPr txBox="1">
            <a:spLocks noGrp="1"/>
          </p:cNvSpPr>
          <p:nvPr>
            <p:ph type="body" idx="1"/>
          </p:nvPr>
        </p:nvSpPr>
        <p:spPr>
          <a:xfrm>
            <a:off x="203200" y="3796658"/>
            <a:ext cx="11684100" cy="1293000"/>
          </a:xfrm>
          <a:prstGeom prst="rect">
            <a:avLst/>
          </a:prstGeom>
        </p:spPr>
        <p:txBody>
          <a:bodyPr spcFirstLastPara="1" wrap="square" lIns="91425" tIns="45700" rIns="91425" bIns="45700" anchor="ctr" anchorCtr="0">
            <a:spAutoFit/>
          </a:bodyPr>
          <a:lstStyle/>
          <a:p>
            <a:pPr marL="0" lvl="0" indent="0" algn="ctr" rtl="0">
              <a:spcBef>
                <a:spcPts val="720"/>
              </a:spcBef>
              <a:spcAft>
                <a:spcPts val="0"/>
              </a:spcAft>
              <a:buNone/>
            </a:pPr>
            <a:r>
              <a:rPr lang="en-US"/>
              <a:t>Accommodations and Modifications</a:t>
            </a:r>
            <a:endParaRPr/>
          </a:p>
          <a:p>
            <a:pPr marL="0" lvl="0" indent="0" algn="ctr" rtl="0">
              <a:spcBef>
                <a:spcPts val="720"/>
              </a:spcBef>
              <a:spcAft>
                <a:spcPts val="0"/>
              </a:spcAft>
              <a:buNone/>
            </a:pPr>
            <a:r>
              <a:rPr lang="en-US"/>
              <a:t>The ‘What’ and a few Best Practices</a:t>
            </a:r>
            <a:endParaRPr/>
          </a:p>
        </p:txBody>
      </p:sp>
      <p:sp>
        <p:nvSpPr>
          <p:cNvPr id="364" name="Google Shape;364;p50"/>
          <p:cNvSpPr txBox="1">
            <a:spLocks noGrp="1"/>
          </p:cNvSpPr>
          <p:nvPr>
            <p:ph type="sldNum" idx="12"/>
          </p:nvPr>
        </p:nvSpPr>
        <p:spPr>
          <a:xfrm>
            <a:off x="10972800" y="6324601"/>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0"/>
              </a:spcAft>
              <a:buNone/>
            </a:pPr>
            <a:r>
              <a:rPr lang="en-US">
                <a:solidFill>
                  <a:srgbClr val="000000"/>
                </a:solidFill>
              </a:rPr>
              <a:t>Define and differentiate between an accommodation, modification and intervention</a:t>
            </a:r>
            <a:endParaRPr>
              <a:solidFill>
                <a:srgbClr val="000000"/>
              </a:solidFill>
            </a:endParaRPr>
          </a:p>
          <a:p>
            <a:pPr marL="0" lvl="0" indent="0" algn="l" rtl="0">
              <a:spcBef>
                <a:spcPts val="360"/>
              </a:spcBef>
              <a:spcAft>
                <a:spcPts val="0"/>
              </a:spcAft>
              <a:buNone/>
            </a:pPr>
            <a:endParaRPr>
              <a:solidFill>
                <a:srgbClr val="000000"/>
              </a:solidFill>
            </a:endParaRPr>
          </a:p>
          <a:p>
            <a:pPr marL="0" lvl="0" indent="0" algn="l" rtl="0">
              <a:spcBef>
                <a:spcPts val="360"/>
              </a:spcBef>
              <a:spcAft>
                <a:spcPts val="0"/>
              </a:spcAft>
              <a:buNone/>
            </a:pPr>
            <a:r>
              <a:rPr lang="en-US">
                <a:solidFill>
                  <a:srgbClr val="000000"/>
                </a:solidFill>
              </a:rPr>
              <a:t>Understand the purpose of pre-referral interventions</a:t>
            </a:r>
            <a:endParaRPr>
              <a:solidFill>
                <a:srgbClr val="000000"/>
              </a:solidFill>
            </a:endParaRPr>
          </a:p>
          <a:p>
            <a:pPr marL="0" lvl="0" indent="0" algn="l" rtl="0">
              <a:spcBef>
                <a:spcPts val="360"/>
              </a:spcBef>
              <a:spcAft>
                <a:spcPts val="0"/>
              </a:spcAft>
              <a:buNone/>
            </a:pPr>
            <a:endParaRPr>
              <a:solidFill>
                <a:srgbClr val="000000"/>
              </a:solidFill>
            </a:endParaRPr>
          </a:p>
          <a:p>
            <a:pPr marL="0" lvl="0" indent="0" algn="l" rtl="0">
              <a:spcBef>
                <a:spcPts val="360"/>
              </a:spcBef>
              <a:spcAft>
                <a:spcPts val="0"/>
              </a:spcAft>
              <a:buNone/>
            </a:pPr>
            <a:r>
              <a:rPr lang="en-US">
                <a:solidFill>
                  <a:srgbClr val="000000"/>
                </a:solidFill>
              </a:rPr>
              <a:t>Recognize how accommodations and modifications impact the determination of a student’s Least Restrictive Environment (LRE)</a:t>
            </a:r>
            <a:endParaRPr>
              <a:solidFill>
                <a:srgbClr val="000000"/>
              </a:solidFill>
            </a:endParaRPr>
          </a:p>
          <a:p>
            <a:pPr marL="0" lvl="0" indent="0" algn="l" rtl="0">
              <a:spcBef>
                <a:spcPts val="360"/>
              </a:spcBef>
              <a:spcAft>
                <a:spcPts val="0"/>
              </a:spcAft>
              <a:buNone/>
            </a:pPr>
            <a:endParaRPr>
              <a:solidFill>
                <a:srgbClr val="000000"/>
              </a:solidFill>
            </a:endParaRPr>
          </a:p>
          <a:p>
            <a:pPr marL="0" lvl="0" indent="0" algn="l" rtl="0">
              <a:spcBef>
                <a:spcPts val="360"/>
              </a:spcBef>
              <a:spcAft>
                <a:spcPts val="0"/>
              </a:spcAft>
              <a:buNone/>
            </a:pPr>
            <a:r>
              <a:rPr lang="en-US">
                <a:solidFill>
                  <a:srgbClr val="000000"/>
                </a:solidFill>
              </a:rPr>
              <a:t>Identify ways to appropriately identify accommodations and modifications necessary for FAPE</a:t>
            </a:r>
            <a:endParaRPr>
              <a:solidFill>
                <a:srgbClr val="000000"/>
              </a:solidFill>
            </a:endParaRPr>
          </a:p>
          <a:p>
            <a:pPr marL="0" lvl="0" indent="0" algn="l" rtl="0">
              <a:spcBef>
                <a:spcPts val="360"/>
              </a:spcBef>
              <a:spcAft>
                <a:spcPts val="0"/>
              </a:spcAft>
              <a:buNone/>
            </a:pPr>
            <a:endParaRPr>
              <a:solidFill>
                <a:srgbClr val="000000"/>
              </a:solidFill>
            </a:endParaRPr>
          </a:p>
          <a:p>
            <a:pPr marL="0" lvl="0" indent="0" algn="l" rtl="0">
              <a:spcBef>
                <a:spcPts val="360"/>
              </a:spcBef>
              <a:spcAft>
                <a:spcPts val="0"/>
              </a:spcAft>
              <a:buNone/>
            </a:pPr>
            <a:endParaRPr>
              <a:solidFill>
                <a:srgbClr val="000000"/>
              </a:solidFill>
            </a:endParaRPr>
          </a:p>
        </p:txBody>
      </p:sp>
      <p:sp>
        <p:nvSpPr>
          <p:cNvPr id="152" name="Google Shape;152;p24"/>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rPr>
              <a:t>Learning Objectives</a:t>
            </a: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1"/>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sz="4100"/>
              <a:t>There are no laws, no policies, no regulations and no rules that say we cannot accommodate for </a:t>
            </a:r>
            <a:r>
              <a:rPr lang="en-US" sz="4100">
                <a:highlight>
                  <a:srgbClr val="FFFF00"/>
                </a:highlight>
              </a:rPr>
              <a:t>EVERY</a:t>
            </a:r>
            <a:r>
              <a:rPr lang="en-US" sz="4100"/>
              <a:t> child who needs such things to truly learn.</a:t>
            </a:r>
            <a:endParaRPr sz="4100"/>
          </a:p>
        </p:txBody>
      </p:sp>
      <p:sp>
        <p:nvSpPr>
          <p:cNvPr id="371" name="Google Shape;371;p51"/>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rPr>
              <a:t>Did you know??</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2"/>
          <p:cNvSpPr txBox="1">
            <a:spLocks noGrp="1"/>
          </p:cNvSpPr>
          <p:nvPr>
            <p:ph type="body" idx="1"/>
          </p:nvPr>
        </p:nvSpPr>
        <p:spPr>
          <a:xfrm>
            <a:off x="203200" y="1886975"/>
            <a:ext cx="11785500" cy="46917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0"/>
              </a:spcAft>
              <a:buNone/>
            </a:pPr>
            <a:endParaRPr>
              <a:solidFill>
                <a:srgbClr val="000000"/>
              </a:solidFill>
            </a:endParaRPr>
          </a:p>
          <a:p>
            <a:pPr marL="457200" lvl="0" indent="-325755" algn="l" rtl="0">
              <a:spcBef>
                <a:spcPts val="360"/>
              </a:spcBef>
              <a:spcAft>
                <a:spcPts val="0"/>
              </a:spcAft>
              <a:buClr>
                <a:srgbClr val="000000"/>
              </a:buClr>
              <a:buSzPts val="1530"/>
              <a:buChar char="•"/>
            </a:pPr>
            <a:r>
              <a:rPr lang="en-US">
                <a:solidFill>
                  <a:srgbClr val="000000"/>
                </a:solidFill>
              </a:rPr>
              <a:t> Changes made to instruction and/or assessment intended to help students fully access the general education curriculum without changing the instructional content. Address the </a:t>
            </a:r>
            <a:r>
              <a:rPr lang="en-US" b="1" i="1">
                <a:solidFill>
                  <a:srgbClr val="000000"/>
                </a:solidFill>
              </a:rPr>
              <a:t>‘how’ </a:t>
            </a:r>
            <a:r>
              <a:rPr lang="en-US">
                <a:solidFill>
                  <a:srgbClr val="000000"/>
                </a:solidFill>
              </a:rPr>
              <a:t>of access to the curriculum.</a:t>
            </a:r>
            <a:endParaRPr>
              <a:solidFill>
                <a:srgbClr val="000000"/>
              </a:solidFill>
            </a:endParaRPr>
          </a:p>
          <a:p>
            <a:pPr marL="457200" lvl="0" indent="0" algn="l" rtl="0">
              <a:spcBef>
                <a:spcPts val="360"/>
              </a:spcBef>
              <a:spcAft>
                <a:spcPts val="0"/>
              </a:spcAft>
              <a:buNone/>
            </a:pPr>
            <a:endParaRPr>
              <a:solidFill>
                <a:srgbClr val="000000"/>
              </a:solidFill>
            </a:endParaRPr>
          </a:p>
          <a:p>
            <a:pPr marL="457200" lvl="0" indent="-325755" algn="l" rtl="0">
              <a:spcBef>
                <a:spcPts val="360"/>
              </a:spcBef>
              <a:spcAft>
                <a:spcPts val="0"/>
              </a:spcAft>
              <a:buClr>
                <a:srgbClr val="000000"/>
              </a:buClr>
              <a:buSzPts val="1530"/>
              <a:buChar char="•"/>
            </a:pPr>
            <a:r>
              <a:rPr lang="en-US">
                <a:solidFill>
                  <a:srgbClr val="000000"/>
                </a:solidFill>
              </a:rPr>
              <a:t>Accommodations provide equitable instruction and assessment for students by reducing or eliminating the effects of a student’s disability.</a:t>
            </a:r>
            <a:endParaRPr>
              <a:solidFill>
                <a:srgbClr val="000000"/>
              </a:solidFill>
            </a:endParaRPr>
          </a:p>
          <a:p>
            <a:pPr marL="457200" lvl="0" indent="0" algn="l" rtl="0">
              <a:spcBef>
                <a:spcPts val="360"/>
              </a:spcBef>
              <a:spcAft>
                <a:spcPts val="0"/>
              </a:spcAft>
              <a:buNone/>
            </a:pPr>
            <a:endParaRPr>
              <a:solidFill>
                <a:srgbClr val="000000"/>
              </a:solidFill>
            </a:endParaRPr>
          </a:p>
          <a:p>
            <a:pPr marL="457200" lvl="0" indent="-325755" algn="l" rtl="0">
              <a:spcBef>
                <a:spcPts val="360"/>
              </a:spcBef>
              <a:spcAft>
                <a:spcPts val="0"/>
              </a:spcAft>
              <a:buClr>
                <a:srgbClr val="000000"/>
              </a:buClr>
              <a:buSzPts val="1530"/>
              <a:buChar char="•"/>
            </a:pPr>
            <a:r>
              <a:rPr lang="en-US">
                <a:solidFill>
                  <a:srgbClr val="000000"/>
                </a:solidFill>
              </a:rPr>
              <a:t>They </a:t>
            </a:r>
            <a:r>
              <a:rPr lang="en-US" b="1">
                <a:solidFill>
                  <a:srgbClr val="000000"/>
                </a:solidFill>
              </a:rPr>
              <a:t>do not </a:t>
            </a:r>
            <a:r>
              <a:rPr lang="en-US">
                <a:solidFill>
                  <a:srgbClr val="000000"/>
                </a:solidFill>
              </a:rPr>
              <a:t>change or reduce the learning expectations in regard to the goal being addressed or assessed.</a:t>
            </a:r>
            <a:endParaRPr>
              <a:solidFill>
                <a:srgbClr val="000000"/>
              </a:solidFill>
            </a:endParaRPr>
          </a:p>
          <a:p>
            <a:pPr marL="457200" lvl="0" indent="0" algn="l" rtl="0">
              <a:spcBef>
                <a:spcPts val="360"/>
              </a:spcBef>
              <a:spcAft>
                <a:spcPts val="0"/>
              </a:spcAft>
              <a:buNone/>
            </a:pPr>
            <a:endParaRPr>
              <a:solidFill>
                <a:srgbClr val="000000"/>
              </a:solidFill>
            </a:endParaRPr>
          </a:p>
          <a:p>
            <a:pPr marL="457200" lvl="0" indent="-325755" algn="l" rtl="0">
              <a:spcBef>
                <a:spcPts val="360"/>
              </a:spcBef>
              <a:spcAft>
                <a:spcPts val="0"/>
              </a:spcAft>
              <a:buClr>
                <a:srgbClr val="000000"/>
              </a:buClr>
              <a:buSzPts val="1530"/>
              <a:buChar char="•"/>
            </a:pPr>
            <a:r>
              <a:rPr lang="en-US">
                <a:solidFill>
                  <a:srgbClr val="000000"/>
                </a:solidFill>
              </a:rPr>
              <a:t>Generally, the resulting student product with accommodations is equal to the student product without accommodations. </a:t>
            </a:r>
            <a:endParaRPr>
              <a:solidFill>
                <a:srgbClr val="000000"/>
              </a:solidFill>
            </a:endParaRPr>
          </a:p>
        </p:txBody>
      </p:sp>
      <p:sp>
        <p:nvSpPr>
          <p:cNvPr id="378" name="Google Shape;378;p52"/>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Accommodations</a:t>
            </a:r>
            <a:endParaRPr>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3"/>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457200" lvl="0" indent="-325755" algn="l" rtl="0">
              <a:spcBef>
                <a:spcPts val="360"/>
              </a:spcBef>
              <a:spcAft>
                <a:spcPts val="0"/>
              </a:spcAft>
              <a:buClr>
                <a:srgbClr val="000000"/>
              </a:buClr>
              <a:buSzPts val="1530"/>
              <a:buChar char="•"/>
            </a:pPr>
            <a:r>
              <a:rPr lang="en-US">
                <a:solidFill>
                  <a:srgbClr val="000000"/>
                </a:solidFill>
              </a:rPr>
              <a:t>Alterations made to instruction and/or assessment that change, lower, or reduce learning or assessment expectations. Address the </a:t>
            </a:r>
            <a:r>
              <a:rPr lang="en-US" b="1" i="1">
                <a:solidFill>
                  <a:srgbClr val="000000"/>
                </a:solidFill>
              </a:rPr>
              <a:t>‘what’ </a:t>
            </a:r>
            <a:r>
              <a:rPr lang="en-US">
                <a:solidFill>
                  <a:srgbClr val="000000"/>
                </a:solidFill>
              </a:rPr>
              <a:t>of access to the curriculum.</a:t>
            </a:r>
            <a:endParaRPr>
              <a:solidFill>
                <a:srgbClr val="000000"/>
              </a:solidFill>
            </a:endParaRPr>
          </a:p>
          <a:p>
            <a:pPr marL="457200" lvl="0" indent="0" algn="l" rtl="0">
              <a:spcBef>
                <a:spcPts val="360"/>
              </a:spcBef>
              <a:spcAft>
                <a:spcPts val="0"/>
              </a:spcAft>
              <a:buNone/>
            </a:pPr>
            <a:endParaRPr>
              <a:solidFill>
                <a:srgbClr val="000000"/>
              </a:solidFill>
            </a:endParaRPr>
          </a:p>
          <a:p>
            <a:pPr marL="457200" lvl="0" indent="-325755" algn="l" rtl="0">
              <a:spcBef>
                <a:spcPts val="360"/>
              </a:spcBef>
              <a:spcAft>
                <a:spcPts val="0"/>
              </a:spcAft>
              <a:buClr>
                <a:srgbClr val="000000"/>
              </a:buClr>
              <a:buSzPts val="1530"/>
              <a:buChar char="•"/>
            </a:pPr>
            <a:r>
              <a:rPr lang="en-US">
                <a:solidFill>
                  <a:srgbClr val="000000"/>
                </a:solidFill>
              </a:rPr>
              <a:t>Modifications change or reduce the learning expectations in regard to the goal being addressed or assessed.  </a:t>
            </a:r>
            <a:endParaRPr>
              <a:solidFill>
                <a:srgbClr val="000000"/>
              </a:solidFill>
            </a:endParaRPr>
          </a:p>
          <a:p>
            <a:pPr marL="457200" lvl="0" indent="0" algn="l" rtl="0">
              <a:spcBef>
                <a:spcPts val="360"/>
              </a:spcBef>
              <a:spcAft>
                <a:spcPts val="0"/>
              </a:spcAft>
              <a:buNone/>
            </a:pPr>
            <a:endParaRPr>
              <a:solidFill>
                <a:srgbClr val="000000"/>
              </a:solidFill>
            </a:endParaRPr>
          </a:p>
          <a:p>
            <a:pPr marL="457200" lvl="0" indent="-325755" algn="l" rtl="0">
              <a:spcBef>
                <a:spcPts val="360"/>
              </a:spcBef>
              <a:spcAft>
                <a:spcPts val="0"/>
              </a:spcAft>
              <a:buClr>
                <a:srgbClr val="000000"/>
              </a:buClr>
              <a:buSzPts val="1530"/>
              <a:buChar char="•"/>
            </a:pPr>
            <a:r>
              <a:rPr lang="en-US">
                <a:solidFill>
                  <a:srgbClr val="000000"/>
                </a:solidFill>
              </a:rPr>
              <a:t>More often than not, the resulting student product is not equal to the student product without modifications. </a:t>
            </a:r>
            <a:endParaRPr>
              <a:solidFill>
                <a:srgbClr val="000000"/>
              </a:solidFill>
            </a:endParaRPr>
          </a:p>
        </p:txBody>
      </p:sp>
      <p:sp>
        <p:nvSpPr>
          <p:cNvPr id="385" name="Google Shape;385;p5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Modifications</a:t>
            </a:r>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4"/>
          <p:cNvSpPr txBox="1">
            <a:spLocks noGrp="1"/>
          </p:cNvSpPr>
          <p:nvPr>
            <p:ph type="body" idx="1"/>
          </p:nvPr>
        </p:nvSpPr>
        <p:spPr>
          <a:xfrm>
            <a:off x="203200" y="1833275"/>
            <a:ext cx="11785500" cy="47454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The use of accommodations should be linked through all of these areas</a:t>
            </a:r>
            <a:endParaRPr/>
          </a:p>
        </p:txBody>
      </p:sp>
      <p:sp>
        <p:nvSpPr>
          <p:cNvPr id="392" name="Google Shape;392;p54"/>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Connecting Accommodations </a:t>
            </a:r>
            <a:endParaRPr>
              <a:solidFill>
                <a:srgbClr val="000000"/>
              </a:solidFill>
            </a:endParaRPr>
          </a:p>
        </p:txBody>
      </p:sp>
      <p:pic>
        <p:nvPicPr>
          <p:cNvPr id="393" name="Google Shape;393;p54"/>
          <p:cNvPicPr preferRelativeResize="0"/>
          <p:nvPr/>
        </p:nvPicPr>
        <p:blipFill>
          <a:blip r:embed="rId3">
            <a:alphaModFix/>
          </a:blip>
          <a:stretch>
            <a:fillRect/>
          </a:stretch>
        </p:blipFill>
        <p:spPr>
          <a:xfrm>
            <a:off x="978400" y="2535525"/>
            <a:ext cx="9716599" cy="3960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5"/>
          <p:cNvSpPr txBox="1">
            <a:spLocks noGrp="1"/>
          </p:cNvSpPr>
          <p:nvPr>
            <p:ph type="body" idx="1"/>
          </p:nvPr>
        </p:nvSpPr>
        <p:spPr>
          <a:xfrm>
            <a:off x="203200" y="990600"/>
            <a:ext cx="11785500" cy="5588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sp>
        <p:nvSpPr>
          <p:cNvPr id="400" name="Google Shape;400;p5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rPr>
              <a:t>A few Tips</a:t>
            </a:r>
            <a:r>
              <a:rPr lang="en-US"/>
              <a:t> </a:t>
            </a:r>
            <a:endParaRPr/>
          </a:p>
        </p:txBody>
      </p:sp>
      <p:graphicFrame>
        <p:nvGraphicFramePr>
          <p:cNvPr id="401" name="Google Shape;401;p55"/>
          <p:cNvGraphicFramePr/>
          <p:nvPr/>
        </p:nvGraphicFramePr>
        <p:xfrm>
          <a:off x="952450" y="2057400"/>
          <a:ext cx="3000000" cy="3000000"/>
        </p:xfrm>
        <a:graphic>
          <a:graphicData uri="http://schemas.openxmlformats.org/drawingml/2006/table">
            <a:tbl>
              <a:tblPr>
                <a:noFill/>
                <a:tableStyleId>{4E50E81F-B9FE-41E4-B1B9-C73ED8E77F39}</a:tableStyleId>
              </a:tblPr>
              <a:tblGrid>
                <a:gridCol w="4934450">
                  <a:extLst>
                    <a:ext uri="{9D8B030D-6E8A-4147-A177-3AD203B41FA5}">
                      <a16:colId xmlns:a16="http://schemas.microsoft.com/office/drawing/2014/main" val="20000"/>
                    </a:ext>
                  </a:extLst>
                </a:gridCol>
                <a:gridCol w="49697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2800" b="1"/>
                        <a:t>Do</a:t>
                      </a:r>
                      <a:endParaRPr sz="2800"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3100" b="1"/>
                        <a:t>Don’t</a:t>
                      </a:r>
                      <a:endParaRPr sz="3100"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600"/>
                        <a:t>DO…Involve the entire IEP team in decisions about accommodations and modifications by gathering information ahead of time for discussion at the meeting</a:t>
                      </a:r>
                      <a:endParaRPr sz="160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DON’T…make accommodation/modification decisions based on what is easiest to do.</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DO…make accommodation/modification decisions based on individual needs and data to support that need documented in the PLAAFP</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DON’T…indicate ‘as needed’ unless you specify the situation when that applies.  In other words, WHEN could it be needed!!!</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DO…evaluate the continued need for accommodations/modifications yearly at the IEP meeting based on whether they are necessary for FAPE </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DON’T…check all kinds of accommodations/modifications ‘just in case’. There needs to be evidence of the need routinely.</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DO…be specific about the “Where, When, Who, and How” of providing the needed accommodations within the IEP.</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DON’T…keep accommodations/modifications on the IEP that the student does not use or need.  Amend the IEP if necessary.</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02" name="Google Shape;402;p55"/>
          <p:cNvSpPr txBox="1"/>
          <p:nvPr/>
        </p:nvSpPr>
        <p:spPr>
          <a:xfrm>
            <a:off x="6970700" y="1254600"/>
            <a:ext cx="41016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u="sng">
                <a:solidFill>
                  <a:schemeClr val="hlink"/>
                </a:solidFill>
                <a:hlinkClick r:id="rId3"/>
              </a:rPr>
              <a:t>Do's and Don'ts Chart</a:t>
            </a:r>
            <a:endParaRPr sz="23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6"/>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sp>
        <p:nvSpPr>
          <p:cNvPr id="409" name="Google Shape;409;p56"/>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rPr>
              <a:t>Documenting in the IEP</a:t>
            </a:r>
            <a:endParaRPr>
              <a:solidFill>
                <a:schemeClr val="dk1"/>
              </a:solidFill>
            </a:endParaRPr>
          </a:p>
        </p:txBody>
      </p:sp>
      <p:pic>
        <p:nvPicPr>
          <p:cNvPr id="410" name="Google Shape;410;p56"/>
          <p:cNvPicPr preferRelativeResize="0"/>
          <p:nvPr/>
        </p:nvPicPr>
        <p:blipFill>
          <a:blip r:embed="rId3">
            <a:alphaModFix/>
          </a:blip>
          <a:stretch>
            <a:fillRect/>
          </a:stretch>
        </p:blipFill>
        <p:spPr>
          <a:xfrm>
            <a:off x="833450" y="2057400"/>
            <a:ext cx="10525125" cy="44196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7"/>
          <p:cNvSpPr txBox="1">
            <a:spLocks noGrp="1"/>
          </p:cNvSpPr>
          <p:nvPr>
            <p:ph type="body" idx="1"/>
          </p:nvPr>
        </p:nvSpPr>
        <p:spPr>
          <a:xfrm>
            <a:off x="203200" y="3796658"/>
            <a:ext cx="11684100" cy="646500"/>
          </a:xfrm>
          <a:prstGeom prst="rect">
            <a:avLst/>
          </a:prstGeom>
        </p:spPr>
        <p:txBody>
          <a:bodyPr spcFirstLastPara="1" wrap="square" lIns="91425" tIns="45700" rIns="91425" bIns="45700" anchor="ctr" anchorCtr="0">
            <a:spAutoFit/>
          </a:bodyPr>
          <a:lstStyle/>
          <a:p>
            <a:pPr marL="0" lvl="0" indent="0" algn="ctr" rtl="0">
              <a:spcBef>
                <a:spcPts val="720"/>
              </a:spcBef>
              <a:spcAft>
                <a:spcPts val="0"/>
              </a:spcAft>
              <a:buNone/>
            </a:pPr>
            <a:r>
              <a:rPr lang="en-US"/>
              <a:t>Case Study</a:t>
            </a:r>
            <a:endParaRPr/>
          </a:p>
        </p:txBody>
      </p:sp>
      <p:sp>
        <p:nvSpPr>
          <p:cNvPr id="417" name="Google Shape;417;p57"/>
          <p:cNvSpPr txBox="1">
            <a:spLocks noGrp="1"/>
          </p:cNvSpPr>
          <p:nvPr>
            <p:ph type="sldNum" idx="12"/>
          </p:nvPr>
        </p:nvSpPr>
        <p:spPr>
          <a:xfrm>
            <a:off x="10972800" y="6324601"/>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8"/>
          <p:cNvSpPr txBox="1">
            <a:spLocks noGrp="1"/>
          </p:cNvSpPr>
          <p:nvPr>
            <p:ph type="body" idx="1"/>
          </p:nvPr>
        </p:nvSpPr>
        <p:spPr>
          <a:xfrm>
            <a:off x="0" y="1927225"/>
            <a:ext cx="11988600" cy="5006100"/>
          </a:xfrm>
          <a:prstGeom prst="rect">
            <a:avLst/>
          </a:prstGeom>
        </p:spPr>
        <p:txBody>
          <a:bodyPr spcFirstLastPara="1" wrap="square" lIns="91425" tIns="45700" rIns="91425" bIns="45700" anchor="t" anchorCtr="0">
            <a:normAutofit fontScale="92500" lnSpcReduction="10000"/>
          </a:bodyPr>
          <a:lstStyle/>
          <a:p>
            <a:pPr marL="457200" lvl="0" indent="-318468" algn="l" rtl="0">
              <a:spcBef>
                <a:spcPts val="360"/>
              </a:spcBef>
              <a:spcAft>
                <a:spcPts val="0"/>
              </a:spcAft>
              <a:buSzPct val="63750"/>
              <a:buChar char="•"/>
            </a:pPr>
            <a:r>
              <a:rPr lang="en-US"/>
              <a:t>SLD Basic Reading</a:t>
            </a:r>
            <a:endParaRPr/>
          </a:p>
          <a:p>
            <a:pPr marL="457200" lvl="0" indent="-318468" algn="l" rtl="0">
              <a:spcBef>
                <a:spcPts val="0"/>
              </a:spcBef>
              <a:spcAft>
                <a:spcPts val="0"/>
              </a:spcAft>
              <a:buSzPct val="63750"/>
              <a:buChar char="•"/>
            </a:pPr>
            <a:r>
              <a:rPr lang="en-US"/>
              <a:t>Present Level of Academic Achievement and Functional Performance (PLAAFP) statements:  Student </a:t>
            </a:r>
            <a:r>
              <a:rPr lang="en-US">
                <a:highlight>
                  <a:srgbClr val="FFFF00"/>
                </a:highlight>
              </a:rPr>
              <a:t>tends to read at a high rate of speed and makes careless errors due to decoding deficits.</a:t>
            </a:r>
            <a:r>
              <a:rPr lang="en-US"/>
              <a:t> She </a:t>
            </a:r>
            <a:r>
              <a:rPr lang="en-US">
                <a:highlight>
                  <a:srgbClr val="FFFF00"/>
                </a:highlight>
              </a:rPr>
              <a:t>needs direct instruction in blending and segmenting of multisyllabic words and decoding grade level vocabulary words</a:t>
            </a:r>
            <a:r>
              <a:rPr lang="en-US"/>
              <a:t>. She’s </a:t>
            </a:r>
            <a:r>
              <a:rPr lang="en-US">
                <a:highlight>
                  <a:srgbClr val="00FF00"/>
                </a:highlight>
              </a:rPr>
              <a:t>reading at the 4.0 grade level. </a:t>
            </a:r>
            <a:r>
              <a:rPr lang="en-US"/>
              <a:t>Student is a</a:t>
            </a:r>
            <a:r>
              <a:rPr lang="en-US">
                <a:highlight>
                  <a:srgbClr val="FFD966"/>
                </a:highlight>
              </a:rPr>
              <a:t> very conscientious with her work habits, attentive in class, and is highly organized.</a:t>
            </a:r>
            <a:r>
              <a:rPr lang="en-US"/>
              <a:t> Review of teacher records indicates she has </a:t>
            </a:r>
            <a:r>
              <a:rPr lang="en-US">
                <a:highlight>
                  <a:srgbClr val="FFD966"/>
                </a:highlight>
              </a:rPr>
              <a:t>not had a missing assignment and she is one of the first students in the class to complete any assignment. She has good study habits and is skilled at taking notes.</a:t>
            </a:r>
            <a:r>
              <a:rPr lang="en-US"/>
              <a:t> She </a:t>
            </a:r>
            <a:r>
              <a:rPr lang="en-US">
                <a:highlight>
                  <a:srgbClr val="FFD966"/>
                </a:highlight>
              </a:rPr>
              <a:t>prefers to attempt all assignments on her own and receives minimal assistance with grade level work.</a:t>
            </a:r>
            <a:r>
              <a:rPr lang="en-US"/>
              <a:t> She is </a:t>
            </a:r>
            <a:r>
              <a:rPr lang="en-US">
                <a:highlight>
                  <a:srgbClr val="00FFFF"/>
                </a:highlight>
              </a:rPr>
              <a:t>well versed in using the speech to text feature on her Chromebook</a:t>
            </a:r>
            <a:r>
              <a:rPr lang="en-US"/>
              <a:t> and uses this app when she feels like she needs the text read aloud to her. She has a </a:t>
            </a:r>
            <a:r>
              <a:rPr lang="en-US">
                <a:highlight>
                  <a:srgbClr val="00FFFF"/>
                </a:highlight>
              </a:rPr>
              <a:t>high degree of accuracy completing tasks when using this app on assignments that may be written above her independent reading level.</a:t>
            </a:r>
            <a:r>
              <a:rPr lang="en-US"/>
              <a:t> Per parent report early elementary (2nd-3rd grade) she </a:t>
            </a:r>
            <a:r>
              <a:rPr lang="en-US">
                <a:highlight>
                  <a:srgbClr val="EAD1DC"/>
                </a:highlight>
              </a:rPr>
              <a:t>used to dislike writing but she now loves writing. Creative writing is an area of academic strength for her. She has a 100% in Writing class. </a:t>
            </a:r>
            <a:endParaRPr>
              <a:highlight>
                <a:srgbClr val="EAD1DC"/>
              </a:highlight>
            </a:endParaRPr>
          </a:p>
        </p:txBody>
      </p:sp>
      <p:sp>
        <p:nvSpPr>
          <p:cNvPr id="424" name="Google Shape;424;p5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Case Study: </a:t>
            </a:r>
            <a:r>
              <a:rPr lang="en-US">
                <a:solidFill>
                  <a:srgbClr val="000000"/>
                </a:solidFill>
                <a:highlight>
                  <a:srgbClr val="00FF00"/>
                </a:highlight>
              </a:rPr>
              <a:t>Fifth Grade Student</a:t>
            </a:r>
            <a:endParaRPr>
              <a:solidFill>
                <a:srgbClr val="000000"/>
              </a:solidFill>
              <a:highlight>
                <a:srgbClr val="00FF00"/>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Does this align with </a:t>
            </a:r>
            <a:endParaRPr/>
          </a:p>
          <a:p>
            <a:pPr marL="0" lvl="0" indent="0" algn="l" rtl="0">
              <a:spcBef>
                <a:spcPts val="360"/>
              </a:spcBef>
              <a:spcAft>
                <a:spcPts val="0"/>
              </a:spcAft>
              <a:buNone/>
            </a:pPr>
            <a:r>
              <a:rPr lang="en-US"/>
              <a:t>student needs </a:t>
            </a:r>
            <a:endParaRPr/>
          </a:p>
          <a:p>
            <a:pPr marL="0" lvl="0" indent="0" algn="l" rtl="0">
              <a:spcBef>
                <a:spcPts val="360"/>
              </a:spcBef>
              <a:spcAft>
                <a:spcPts val="0"/>
              </a:spcAft>
              <a:buNone/>
            </a:pPr>
            <a:r>
              <a:rPr lang="en-US"/>
              <a:t>identified </a:t>
            </a:r>
            <a:endParaRPr/>
          </a:p>
          <a:p>
            <a:pPr marL="0" lvl="0" indent="0" algn="l" rtl="0">
              <a:spcBef>
                <a:spcPts val="360"/>
              </a:spcBef>
              <a:spcAft>
                <a:spcPts val="0"/>
              </a:spcAft>
              <a:buNone/>
            </a:pPr>
            <a:r>
              <a:rPr lang="en-US"/>
              <a:t>in the PLAAFP?</a:t>
            </a:r>
            <a:endParaRPr/>
          </a:p>
        </p:txBody>
      </p:sp>
      <p:sp>
        <p:nvSpPr>
          <p:cNvPr id="431" name="Google Shape;431;p5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00000"/>
                </a:solidFill>
              </a:rPr>
              <a:t>Case Study</a:t>
            </a:r>
            <a:endParaRPr sz="3200">
              <a:solidFill>
                <a:srgbClr val="000000"/>
              </a:solidFill>
            </a:endParaRPr>
          </a:p>
          <a:p>
            <a:pPr marL="0" lvl="0" indent="0" algn="l" rtl="0">
              <a:spcBef>
                <a:spcPts val="0"/>
              </a:spcBef>
              <a:spcAft>
                <a:spcPts val="0"/>
              </a:spcAft>
              <a:buNone/>
            </a:pPr>
            <a:r>
              <a:rPr lang="en-US" sz="3200">
                <a:solidFill>
                  <a:srgbClr val="000000"/>
                </a:solidFill>
              </a:rPr>
              <a:t>Form F</a:t>
            </a:r>
            <a:endParaRPr sz="3200">
              <a:solidFill>
                <a:srgbClr val="000000"/>
              </a:solidFill>
            </a:endParaRPr>
          </a:p>
        </p:txBody>
      </p:sp>
      <p:pic>
        <p:nvPicPr>
          <p:cNvPr id="432" name="Google Shape;432;p59"/>
          <p:cNvPicPr preferRelativeResize="0"/>
          <p:nvPr/>
        </p:nvPicPr>
        <p:blipFill>
          <a:blip r:embed="rId3">
            <a:alphaModFix/>
          </a:blip>
          <a:stretch>
            <a:fillRect/>
          </a:stretch>
        </p:blipFill>
        <p:spPr>
          <a:xfrm>
            <a:off x="3072000" y="1047600"/>
            <a:ext cx="8985800" cy="5810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0"/>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457200" lvl="0" indent="-382905" algn="l" rtl="0">
              <a:spcBef>
                <a:spcPts val="360"/>
              </a:spcBef>
              <a:spcAft>
                <a:spcPts val="0"/>
              </a:spcAft>
              <a:buSzPts val="2430"/>
              <a:buChar char="★"/>
            </a:pPr>
            <a:r>
              <a:rPr lang="en-US" sz="3300"/>
              <a:t>Info in PLAAFP does NOT support what is on Form F</a:t>
            </a:r>
            <a:endParaRPr sz="3300"/>
          </a:p>
          <a:p>
            <a:pPr marL="457200" lvl="0" indent="-382905" algn="l" rtl="0">
              <a:spcBef>
                <a:spcPts val="0"/>
              </a:spcBef>
              <a:spcAft>
                <a:spcPts val="0"/>
              </a:spcAft>
              <a:buSzPts val="2430"/>
              <a:buChar char="★"/>
            </a:pPr>
            <a:r>
              <a:rPr lang="en-US" sz="3300"/>
              <a:t>If those items on Form F are truly needed, where is the evidence?</a:t>
            </a:r>
            <a:endParaRPr sz="3300"/>
          </a:p>
          <a:p>
            <a:pPr marL="0" lvl="0" indent="0" algn="l" rtl="0">
              <a:spcBef>
                <a:spcPts val="360"/>
              </a:spcBef>
              <a:spcAft>
                <a:spcPts val="0"/>
              </a:spcAft>
              <a:buNone/>
            </a:pPr>
            <a:endParaRPr sz="3300"/>
          </a:p>
          <a:p>
            <a:pPr marL="0" lvl="0" indent="0" algn="l" rtl="0">
              <a:spcBef>
                <a:spcPts val="360"/>
              </a:spcBef>
              <a:spcAft>
                <a:spcPts val="0"/>
              </a:spcAft>
              <a:buNone/>
            </a:pPr>
            <a:r>
              <a:rPr lang="en-US" sz="3300" b="1">
                <a:solidFill>
                  <a:schemeClr val="dk2"/>
                </a:solidFill>
              </a:rPr>
              <a:t>Homework:</a:t>
            </a:r>
            <a:r>
              <a:rPr lang="en-US" sz="3300"/>
              <a:t>  Ask your case-managers to review Form F with the current PLAAFP.  If they don’t match or support one another, changes need to happen!!</a:t>
            </a:r>
            <a:endParaRPr sz="3300"/>
          </a:p>
          <a:p>
            <a:pPr marL="457200" lvl="0" indent="0" algn="l" rtl="0">
              <a:spcBef>
                <a:spcPts val="360"/>
              </a:spcBef>
              <a:spcAft>
                <a:spcPts val="0"/>
              </a:spcAft>
              <a:buNone/>
            </a:pPr>
            <a:endParaRPr/>
          </a:p>
        </p:txBody>
      </p:sp>
      <p:sp>
        <p:nvSpPr>
          <p:cNvPr id="439" name="Google Shape;439;p60"/>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rPr>
              <a:t>Case Study Take-Aways</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body" idx="1"/>
          </p:nvPr>
        </p:nvSpPr>
        <p:spPr>
          <a:xfrm>
            <a:off x="203200" y="3796658"/>
            <a:ext cx="11684100" cy="1293000"/>
          </a:xfrm>
          <a:prstGeom prst="rect">
            <a:avLst/>
          </a:prstGeom>
        </p:spPr>
        <p:txBody>
          <a:bodyPr spcFirstLastPara="1" wrap="square" lIns="91425" tIns="45700" rIns="91425" bIns="45700" anchor="ctr" anchorCtr="0">
            <a:spAutoFit/>
          </a:bodyPr>
          <a:lstStyle/>
          <a:p>
            <a:pPr marL="0" lvl="0" indent="0" algn="ctr" rtl="0">
              <a:spcBef>
                <a:spcPts val="720"/>
              </a:spcBef>
              <a:spcAft>
                <a:spcPts val="0"/>
              </a:spcAft>
              <a:buNone/>
            </a:pPr>
            <a:r>
              <a:rPr lang="en-US"/>
              <a:t>Interventions, Accommodations, Modifications,  </a:t>
            </a:r>
            <a:endParaRPr/>
          </a:p>
          <a:p>
            <a:pPr marL="0" lvl="0" indent="0" algn="ctr" rtl="0">
              <a:spcBef>
                <a:spcPts val="720"/>
              </a:spcBef>
              <a:spcAft>
                <a:spcPts val="0"/>
              </a:spcAft>
              <a:buNone/>
            </a:pPr>
            <a:r>
              <a:rPr lang="en-US"/>
              <a:t>Oh My!</a:t>
            </a:r>
            <a:endParaRPr/>
          </a:p>
        </p:txBody>
      </p:sp>
      <p:sp>
        <p:nvSpPr>
          <p:cNvPr id="159" name="Google Shape;159;p25"/>
          <p:cNvSpPr txBox="1">
            <a:spLocks noGrp="1"/>
          </p:cNvSpPr>
          <p:nvPr>
            <p:ph type="sldNum" idx="12"/>
          </p:nvPr>
        </p:nvSpPr>
        <p:spPr>
          <a:xfrm>
            <a:off x="10972800" y="6324601"/>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1"/>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 </a:t>
            </a:r>
            <a:endParaRPr/>
          </a:p>
        </p:txBody>
      </p:sp>
      <p:sp>
        <p:nvSpPr>
          <p:cNvPr id="446" name="Google Shape;446;p61"/>
          <p:cNvSpPr txBox="1">
            <a:spLocks noGrp="1"/>
          </p:cNvSpPr>
          <p:nvPr>
            <p:ph type="title"/>
          </p:nvPr>
        </p:nvSpPr>
        <p:spPr>
          <a:xfrm>
            <a:off x="203200" y="866725"/>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Thank you!  Have a terrific end of the school year!</a:t>
            </a:r>
            <a:endParaRPr/>
          </a:p>
        </p:txBody>
      </p:sp>
      <p:pic>
        <p:nvPicPr>
          <p:cNvPr id="447" name="Google Shape;447;p61"/>
          <p:cNvPicPr preferRelativeResize="0"/>
          <p:nvPr/>
        </p:nvPicPr>
        <p:blipFill>
          <a:blip r:embed="rId3">
            <a:alphaModFix/>
          </a:blip>
          <a:stretch>
            <a:fillRect/>
          </a:stretch>
        </p:blipFill>
        <p:spPr>
          <a:xfrm>
            <a:off x="1219200" y="2057400"/>
            <a:ext cx="9753600" cy="46005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2"/>
          <p:cNvSpPr txBox="1">
            <a:spLocks noGrp="1"/>
          </p:cNvSpPr>
          <p:nvPr>
            <p:ph type="body" idx="1"/>
          </p:nvPr>
        </p:nvSpPr>
        <p:spPr>
          <a:xfrm>
            <a:off x="384175" y="4787900"/>
            <a:ext cx="11502000" cy="20067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a:t>Contact your RPDC Special Education Improvement or Compliance Consultant </a:t>
            </a:r>
            <a:endParaRPr/>
          </a:p>
        </p:txBody>
      </p:sp>
      <p:sp>
        <p:nvSpPr>
          <p:cNvPr id="454" name="Google Shape;454;p62"/>
          <p:cNvSpPr txBox="1">
            <a:spLocks noGrp="1"/>
          </p:cNvSpPr>
          <p:nvPr>
            <p:ph type="body" idx="2"/>
          </p:nvPr>
        </p:nvSpPr>
        <p:spPr>
          <a:xfrm>
            <a:off x="703500" y="4178300"/>
            <a:ext cx="10785000" cy="609600"/>
          </a:xfrm>
          <a:prstGeom prst="rect">
            <a:avLst/>
          </a:prstGeom>
        </p:spPr>
        <p:txBody>
          <a:bodyPr spcFirstLastPara="1" wrap="square" lIns="91425" tIns="45700" rIns="91425" bIns="45700" anchor="ctr" anchorCtr="0">
            <a:noAutofit/>
          </a:bodyPr>
          <a:lstStyle/>
          <a:p>
            <a:pPr marL="0" lvl="0" indent="0" algn="l" rtl="0">
              <a:spcBef>
                <a:spcPts val="480"/>
              </a:spcBef>
              <a:spcAft>
                <a:spcPts val="0"/>
              </a:spcAft>
              <a:buNone/>
            </a:pPr>
            <a:r>
              <a:rPr lang="en-US"/>
              <a:t>For additional training on Interventions, Accommodations and Modifications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body" idx="1"/>
          </p:nvPr>
        </p:nvSpPr>
        <p:spPr>
          <a:xfrm>
            <a:off x="292200" y="6329925"/>
            <a:ext cx="11607600" cy="350700"/>
          </a:xfrm>
          <a:prstGeom prst="rect">
            <a:avLst/>
          </a:prstGeom>
        </p:spPr>
        <p:txBody>
          <a:bodyPr spcFirstLastPara="1" wrap="square" lIns="91425" tIns="45700" rIns="91425" bIns="45700" anchor="t" anchorCtr="0">
            <a:normAutofit fontScale="25000" lnSpcReduction="20000"/>
          </a:bodyPr>
          <a:lstStyle/>
          <a:p>
            <a:pPr marL="0" lvl="0" indent="0" algn="l" rtl="0">
              <a:spcBef>
                <a:spcPts val="360"/>
              </a:spcBef>
              <a:spcAft>
                <a:spcPts val="0"/>
              </a:spcAft>
              <a:buNone/>
            </a:pPr>
            <a:r>
              <a:rPr lang="en-US" sz="7700" b="1" u="sng">
                <a:solidFill>
                  <a:schemeClr val="hlink"/>
                </a:solidFill>
                <a:hlinkClick r:id="rId3"/>
              </a:rPr>
              <a:t>https://dese.mo.gov/media/pdf/accommodations-modifications-and-interventionswhats-difference</a:t>
            </a:r>
            <a:endParaRPr sz="7700" b="1">
              <a:solidFill>
                <a:srgbClr val="000000"/>
              </a:solidFill>
            </a:endParaRPr>
          </a:p>
          <a:p>
            <a:pPr marL="0" lvl="0" indent="0" algn="l" rtl="0">
              <a:spcBef>
                <a:spcPts val="360"/>
              </a:spcBef>
              <a:spcAft>
                <a:spcPts val="0"/>
              </a:spcAft>
              <a:buNone/>
            </a:pPr>
            <a:endParaRPr sz="6500" b="1">
              <a:solidFill>
                <a:srgbClr val="000000"/>
              </a:solidFill>
            </a:endParaRPr>
          </a:p>
        </p:txBody>
      </p:sp>
      <p:sp>
        <p:nvSpPr>
          <p:cNvPr id="166" name="Google Shape;166;p26"/>
          <p:cNvSpPr txBox="1">
            <a:spLocks noGrp="1"/>
          </p:cNvSpPr>
          <p:nvPr>
            <p:ph type="title"/>
          </p:nvPr>
        </p:nvSpPr>
        <p:spPr>
          <a:xfrm>
            <a:off x="0" y="864450"/>
            <a:ext cx="12192000" cy="82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300">
                <a:solidFill>
                  <a:schemeClr val="dk1"/>
                </a:solidFill>
              </a:rPr>
              <a:t>DESE Accommodation, Modification and Intervention Chart</a:t>
            </a:r>
            <a:endParaRPr sz="3300">
              <a:solidFill>
                <a:schemeClr val="dk1"/>
              </a:solidFill>
            </a:endParaRPr>
          </a:p>
        </p:txBody>
      </p:sp>
      <p:pic>
        <p:nvPicPr>
          <p:cNvPr id="167" name="Google Shape;167;p26"/>
          <p:cNvPicPr preferRelativeResize="0"/>
          <p:nvPr/>
        </p:nvPicPr>
        <p:blipFill>
          <a:blip r:embed="rId4">
            <a:alphaModFix/>
          </a:blip>
          <a:stretch>
            <a:fillRect/>
          </a:stretch>
        </p:blipFill>
        <p:spPr>
          <a:xfrm>
            <a:off x="484188" y="1580913"/>
            <a:ext cx="11223624" cy="462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body" idx="1"/>
          </p:nvPr>
        </p:nvSpPr>
        <p:spPr>
          <a:xfrm>
            <a:off x="203200" y="3796658"/>
            <a:ext cx="11684100" cy="646500"/>
          </a:xfrm>
          <a:prstGeom prst="rect">
            <a:avLst/>
          </a:prstGeom>
        </p:spPr>
        <p:txBody>
          <a:bodyPr spcFirstLastPara="1" wrap="square" lIns="91425" tIns="45700" rIns="91425" bIns="45700" anchor="ctr" anchorCtr="0">
            <a:spAutoFit/>
          </a:bodyPr>
          <a:lstStyle/>
          <a:p>
            <a:pPr marL="0" lvl="0" indent="0" algn="ctr" rtl="0">
              <a:spcBef>
                <a:spcPts val="720"/>
              </a:spcBef>
              <a:spcAft>
                <a:spcPts val="0"/>
              </a:spcAft>
              <a:buNone/>
            </a:pPr>
            <a:r>
              <a:rPr lang="en-US"/>
              <a:t>Pre-referral Interventions </a:t>
            </a:r>
            <a:endParaRPr/>
          </a:p>
        </p:txBody>
      </p:sp>
      <p:sp>
        <p:nvSpPr>
          <p:cNvPr id="174" name="Google Shape;174;p27"/>
          <p:cNvSpPr txBox="1">
            <a:spLocks noGrp="1"/>
          </p:cNvSpPr>
          <p:nvPr>
            <p:ph type="sldNum" idx="12"/>
          </p:nvPr>
        </p:nvSpPr>
        <p:spPr>
          <a:xfrm>
            <a:off x="10972800" y="6324601"/>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800"/>
              <a:t>Effective implementation of a comprehensive, inclusive multi-tiered system of support (MTSS) framework gives schools and districts data and infrastructure to meet the needs of students in both general and special education.</a:t>
            </a:r>
            <a:endParaRPr sz="2800"/>
          </a:p>
          <a:p>
            <a:pPr marL="0" lvl="0" indent="0" algn="l" rtl="0">
              <a:spcBef>
                <a:spcPts val="360"/>
              </a:spcBef>
              <a:spcAft>
                <a:spcPts val="0"/>
              </a:spcAft>
              <a:buNone/>
            </a:pPr>
            <a:endParaRPr/>
          </a:p>
          <a:p>
            <a:pPr marL="0" lvl="0" indent="0" algn="l" rtl="0">
              <a:spcBef>
                <a:spcPts val="360"/>
              </a:spcBef>
              <a:spcAft>
                <a:spcPts val="0"/>
              </a:spcAft>
              <a:buNone/>
            </a:pPr>
            <a:r>
              <a:rPr lang="en-US" u="sng">
                <a:solidFill>
                  <a:schemeClr val="hlink"/>
                </a:solidFill>
                <a:hlinkClick r:id="rId3"/>
              </a:rPr>
              <a:t>CASE MTSS Policy Statement</a:t>
            </a:r>
            <a:endParaRPr/>
          </a:p>
        </p:txBody>
      </p:sp>
      <p:sp>
        <p:nvSpPr>
          <p:cNvPr id="181" name="Google Shape;181;p2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rPr>
              <a:t>Multi Tiered Systems of Support = Interventions</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457200" lvl="0" indent="-325755" algn="l" rtl="0">
              <a:spcBef>
                <a:spcPts val="360"/>
              </a:spcBef>
              <a:spcAft>
                <a:spcPts val="0"/>
              </a:spcAft>
              <a:buClr>
                <a:srgbClr val="000000"/>
              </a:buClr>
              <a:buSzPts val="1530"/>
              <a:buChar char="•"/>
            </a:pPr>
            <a:r>
              <a:rPr lang="en-US">
                <a:solidFill>
                  <a:srgbClr val="000000"/>
                </a:solidFill>
              </a:rPr>
              <a:t>Academic or behavior interventions are strategies or techniques used to </a:t>
            </a:r>
            <a:r>
              <a:rPr lang="en-US" b="1">
                <a:solidFill>
                  <a:srgbClr val="000000"/>
                </a:solidFill>
              </a:rPr>
              <a:t>teach</a:t>
            </a:r>
            <a:r>
              <a:rPr lang="en-US">
                <a:solidFill>
                  <a:srgbClr val="000000"/>
                </a:solidFill>
              </a:rPr>
              <a:t> a new skill, </a:t>
            </a:r>
            <a:r>
              <a:rPr lang="en-US" b="1">
                <a:solidFill>
                  <a:srgbClr val="000000"/>
                </a:solidFill>
              </a:rPr>
              <a:t>build fluency</a:t>
            </a:r>
            <a:r>
              <a:rPr lang="en-US">
                <a:solidFill>
                  <a:srgbClr val="000000"/>
                </a:solidFill>
              </a:rPr>
              <a:t> in a skill, or </a:t>
            </a:r>
            <a:r>
              <a:rPr lang="en-US" b="1">
                <a:solidFill>
                  <a:srgbClr val="000000"/>
                </a:solidFill>
              </a:rPr>
              <a:t>encourage the application of existing skills</a:t>
            </a:r>
            <a:r>
              <a:rPr lang="en-US">
                <a:solidFill>
                  <a:srgbClr val="000000"/>
                </a:solidFill>
              </a:rPr>
              <a:t> to a new situation. </a:t>
            </a:r>
            <a:endParaRPr>
              <a:solidFill>
                <a:srgbClr val="000000"/>
              </a:solidFill>
            </a:endParaRPr>
          </a:p>
          <a:p>
            <a:pPr marL="457200" lvl="0" indent="0" algn="l" rtl="0">
              <a:spcBef>
                <a:spcPts val="360"/>
              </a:spcBef>
              <a:spcAft>
                <a:spcPts val="0"/>
              </a:spcAft>
              <a:buNone/>
            </a:pPr>
            <a:endParaRPr>
              <a:solidFill>
                <a:srgbClr val="000000"/>
              </a:solidFill>
            </a:endParaRPr>
          </a:p>
          <a:p>
            <a:pPr marL="457200" lvl="0" indent="-325755" algn="l" rtl="0">
              <a:spcBef>
                <a:spcPts val="360"/>
              </a:spcBef>
              <a:spcAft>
                <a:spcPts val="0"/>
              </a:spcAft>
              <a:buClr>
                <a:srgbClr val="000000"/>
              </a:buClr>
              <a:buSzPts val="1530"/>
              <a:buChar char="•"/>
            </a:pPr>
            <a:r>
              <a:rPr lang="en-US">
                <a:solidFill>
                  <a:srgbClr val="000000"/>
                </a:solidFill>
              </a:rPr>
              <a:t>Interventions should include </a:t>
            </a:r>
            <a:r>
              <a:rPr lang="en-US" b="1">
                <a:solidFill>
                  <a:srgbClr val="000000"/>
                </a:solidFill>
              </a:rPr>
              <a:t>a targeted assessment, planning, and data collection</a:t>
            </a:r>
            <a:r>
              <a:rPr lang="en-US">
                <a:solidFill>
                  <a:srgbClr val="000000"/>
                </a:solidFill>
              </a:rPr>
              <a:t>. </a:t>
            </a:r>
            <a:endParaRPr>
              <a:solidFill>
                <a:srgbClr val="000000"/>
              </a:solidFill>
            </a:endParaRPr>
          </a:p>
          <a:p>
            <a:pPr marL="457200" lvl="0" indent="0" algn="l" rtl="0">
              <a:spcBef>
                <a:spcPts val="360"/>
              </a:spcBef>
              <a:spcAft>
                <a:spcPts val="0"/>
              </a:spcAft>
              <a:buNone/>
            </a:pPr>
            <a:endParaRPr>
              <a:solidFill>
                <a:srgbClr val="000000"/>
              </a:solidFill>
            </a:endParaRPr>
          </a:p>
          <a:p>
            <a:pPr marL="457200" lvl="0" indent="-325755" algn="l" rtl="0">
              <a:spcBef>
                <a:spcPts val="360"/>
              </a:spcBef>
              <a:spcAft>
                <a:spcPts val="0"/>
              </a:spcAft>
              <a:buClr>
                <a:srgbClr val="000000"/>
              </a:buClr>
              <a:buSzPts val="1530"/>
              <a:buChar char="•"/>
            </a:pPr>
            <a:r>
              <a:rPr lang="en-US">
                <a:solidFill>
                  <a:srgbClr val="000000"/>
                </a:solidFill>
              </a:rPr>
              <a:t>Interventions should be scientifically research based or evidence based and monitored regularly </a:t>
            </a:r>
            <a:r>
              <a:rPr lang="en-US" b="1">
                <a:solidFill>
                  <a:srgbClr val="000000"/>
                </a:solidFill>
              </a:rPr>
              <a:t>(progress monitoring)</a:t>
            </a:r>
            <a:r>
              <a:rPr lang="en-US">
                <a:solidFill>
                  <a:srgbClr val="000000"/>
                </a:solidFill>
              </a:rPr>
              <a:t> to determine student growth and to inform instructional decision‐making. </a:t>
            </a:r>
            <a:endParaRPr>
              <a:solidFill>
                <a:srgbClr val="000000"/>
              </a:solidFill>
            </a:endParaRPr>
          </a:p>
        </p:txBody>
      </p:sp>
      <p:sp>
        <p:nvSpPr>
          <p:cNvPr id="188" name="Google Shape;188;p2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000000"/>
                </a:solidFill>
              </a:rPr>
              <a:t>Interventions through MTSS</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1676400" y="990600"/>
            <a:ext cx="8839200" cy="1066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None/>
            </a:pPr>
            <a:r>
              <a:rPr lang="en-US">
                <a:solidFill>
                  <a:schemeClr val="dk1"/>
                </a:solidFill>
              </a:rPr>
              <a:t>MTSS Intervention Model</a:t>
            </a:r>
            <a:br>
              <a:rPr lang="en-US" b="0">
                <a:solidFill>
                  <a:srgbClr val="FF0000"/>
                </a:solidFill>
              </a:rPr>
            </a:br>
            <a:endParaRPr b="0"/>
          </a:p>
        </p:txBody>
      </p:sp>
      <p:grpSp>
        <p:nvGrpSpPr>
          <p:cNvPr id="195" name="Google Shape;195;p30"/>
          <p:cNvGrpSpPr/>
          <p:nvPr/>
        </p:nvGrpSpPr>
        <p:grpSpPr>
          <a:xfrm>
            <a:off x="1524000" y="1592163"/>
            <a:ext cx="8839200" cy="5265911"/>
            <a:chOff x="-1" y="68163"/>
            <a:chExt cx="8839200" cy="5265911"/>
          </a:xfrm>
        </p:grpSpPr>
        <p:sp>
          <p:nvSpPr>
            <p:cNvPr id="196" name="Google Shape;196;p30"/>
            <p:cNvSpPr/>
            <p:nvPr/>
          </p:nvSpPr>
          <p:spPr>
            <a:xfrm rot="10800000">
              <a:off x="-1" y="68206"/>
              <a:ext cx="8839200" cy="3089100"/>
            </a:xfrm>
            <a:prstGeom prst="trapezoid">
              <a:avLst>
                <a:gd name="adj" fmla="val 82857"/>
              </a:avLst>
            </a:prstGeom>
            <a:solidFill>
              <a:srgbClr val="00B05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7" name="Google Shape;197;p30"/>
            <p:cNvSpPr txBox="1"/>
            <p:nvPr/>
          </p:nvSpPr>
          <p:spPr>
            <a:xfrm>
              <a:off x="1546860" y="68163"/>
              <a:ext cx="5745600" cy="30891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endParaRPr sz="2400" b="1">
                <a:solidFill>
                  <a:srgbClr val="FFFFFF"/>
                </a:solidFill>
                <a:latin typeface="Arial"/>
                <a:ea typeface="Arial"/>
                <a:cs typeface="Arial"/>
                <a:sym typeface="Arial"/>
              </a:endParaRPr>
            </a:p>
          </p:txBody>
        </p:sp>
        <p:sp>
          <p:nvSpPr>
            <p:cNvPr id="198" name="Google Shape;198;p30"/>
            <p:cNvSpPr/>
            <p:nvPr/>
          </p:nvSpPr>
          <p:spPr>
            <a:xfrm rot="10800000">
              <a:off x="2514648" y="3126859"/>
              <a:ext cx="3720000" cy="1563000"/>
            </a:xfrm>
            <a:prstGeom prst="trapezoid">
              <a:avLst>
                <a:gd name="adj" fmla="val 82857"/>
              </a:avLst>
            </a:prstGeom>
            <a:solidFill>
              <a:srgbClr val="FFFF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9" name="Google Shape;199;p30"/>
            <p:cNvSpPr txBox="1"/>
            <p:nvPr/>
          </p:nvSpPr>
          <p:spPr>
            <a:xfrm>
              <a:off x="3165609" y="3126828"/>
              <a:ext cx="2418000" cy="15630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endParaRPr sz="2400">
                <a:solidFill>
                  <a:srgbClr val="FFFFFF"/>
                </a:solidFill>
                <a:latin typeface="Arial"/>
                <a:ea typeface="Arial"/>
                <a:cs typeface="Arial"/>
                <a:sym typeface="Arial"/>
              </a:endParaRPr>
            </a:p>
          </p:txBody>
        </p:sp>
        <p:sp>
          <p:nvSpPr>
            <p:cNvPr id="200" name="Google Shape;200;p30"/>
            <p:cNvSpPr/>
            <p:nvPr/>
          </p:nvSpPr>
          <p:spPr>
            <a:xfrm rot="10800000">
              <a:off x="3746995" y="4652099"/>
              <a:ext cx="1129800" cy="681900"/>
            </a:xfrm>
            <a:prstGeom prst="trapezoid">
              <a:avLst>
                <a:gd name="adj" fmla="val 82857"/>
              </a:avLst>
            </a:prstGeom>
            <a:solidFill>
              <a:srgbClr val="FF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1" name="Google Shape;201;p30"/>
            <p:cNvSpPr txBox="1"/>
            <p:nvPr/>
          </p:nvSpPr>
          <p:spPr>
            <a:xfrm>
              <a:off x="3746913" y="4652174"/>
              <a:ext cx="1129800" cy="6819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endParaRPr sz="2400" b="1">
                <a:solidFill>
                  <a:srgbClr val="FFFFFF"/>
                </a:solidFill>
                <a:latin typeface="Arial"/>
                <a:ea typeface="Arial"/>
                <a:cs typeface="Arial"/>
                <a:sym typeface="Arial"/>
              </a:endParaRPr>
            </a:p>
          </p:txBody>
        </p:sp>
      </p:grpSp>
      <p:sp>
        <p:nvSpPr>
          <p:cNvPr id="202" name="Google Shape;202;p30"/>
          <p:cNvSpPr/>
          <p:nvPr/>
        </p:nvSpPr>
        <p:spPr>
          <a:xfrm rot="-3203950">
            <a:off x="6521502" y="4312044"/>
            <a:ext cx="3411398" cy="687667"/>
          </a:xfrm>
          <a:prstGeom prst="leftArrow">
            <a:avLst>
              <a:gd name="adj1" fmla="val 50000"/>
              <a:gd name="adj2" fmla="val 50000"/>
            </a:avLst>
          </a:prstGeom>
          <a:solidFill>
            <a:schemeClr val="accent3"/>
          </a:solidFill>
          <a:ln w="26425" cap="flat" cmpd="sng">
            <a:solidFill>
              <a:srgbClr val="5346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FFFFF"/>
                </a:solidFill>
                <a:latin typeface="Arial"/>
                <a:ea typeface="Arial"/>
                <a:cs typeface="Arial"/>
                <a:sym typeface="Arial"/>
              </a:rPr>
              <a:t>Very little progress</a:t>
            </a:r>
            <a:endParaRPr sz="1400">
              <a:solidFill>
                <a:srgbClr val="000000"/>
              </a:solidFill>
              <a:latin typeface="Arial"/>
              <a:ea typeface="Arial"/>
              <a:cs typeface="Arial"/>
              <a:sym typeface="Arial"/>
            </a:endParaRPr>
          </a:p>
        </p:txBody>
      </p:sp>
      <p:sp>
        <p:nvSpPr>
          <p:cNvPr id="203" name="Google Shape;203;p30"/>
          <p:cNvSpPr/>
          <p:nvPr/>
        </p:nvSpPr>
        <p:spPr>
          <a:xfrm>
            <a:off x="6382025" y="6498528"/>
            <a:ext cx="3352800" cy="692400"/>
          </a:xfrm>
          <a:prstGeom prst="leftArrow">
            <a:avLst>
              <a:gd name="adj1" fmla="val 50000"/>
              <a:gd name="adj2" fmla="val 50000"/>
            </a:avLst>
          </a:prstGeom>
          <a:solidFill>
            <a:srgbClr val="FFC000"/>
          </a:solidFill>
          <a:ln w="26425"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92934"/>
                </a:solidFill>
                <a:latin typeface="Calibri"/>
                <a:ea typeface="Calibri"/>
                <a:cs typeface="Calibri"/>
                <a:sym typeface="Calibri"/>
              </a:rPr>
              <a:t>special education referral</a:t>
            </a:r>
            <a:endParaRPr sz="1400">
              <a:solidFill>
                <a:srgbClr val="000000"/>
              </a:solidFill>
              <a:latin typeface="Arial"/>
              <a:ea typeface="Arial"/>
              <a:cs typeface="Arial"/>
              <a:sym typeface="Arial"/>
            </a:endParaRPr>
          </a:p>
        </p:txBody>
      </p:sp>
      <p:sp>
        <p:nvSpPr>
          <p:cNvPr id="204" name="Google Shape;204;p30"/>
          <p:cNvSpPr txBox="1"/>
          <p:nvPr/>
        </p:nvSpPr>
        <p:spPr>
          <a:xfrm>
            <a:off x="1524000" y="3081389"/>
            <a:ext cx="2667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92934"/>
                </a:solidFill>
                <a:latin typeface="Arial"/>
                <a:ea typeface="Arial"/>
                <a:cs typeface="Arial"/>
                <a:sym typeface="Arial"/>
              </a:rPr>
              <a:t>Core </a:t>
            </a:r>
            <a:endParaRPr sz="1400">
              <a:solidFill>
                <a:srgbClr val="000000"/>
              </a:solidFill>
              <a:latin typeface="Arial"/>
              <a:ea typeface="Arial"/>
              <a:cs typeface="Arial"/>
              <a:sym typeface="Arial"/>
            </a:endParaRPr>
          </a:p>
          <a:p>
            <a:pPr marL="0" marR="0" lvl="0" indent="0" algn="l" rtl="0">
              <a:spcBef>
                <a:spcPts val="0"/>
              </a:spcBef>
              <a:spcAft>
                <a:spcPts val="0"/>
              </a:spcAft>
              <a:buNone/>
            </a:pPr>
            <a:r>
              <a:rPr lang="en-US" sz="2400" b="1">
                <a:solidFill>
                  <a:srgbClr val="292934"/>
                </a:solidFill>
                <a:latin typeface="Arial"/>
                <a:ea typeface="Arial"/>
                <a:cs typeface="Arial"/>
                <a:sym typeface="Arial"/>
              </a:rPr>
              <a:t>instruction</a:t>
            </a:r>
            <a:endParaRPr sz="1400">
              <a:solidFill>
                <a:srgbClr val="000000"/>
              </a:solidFill>
              <a:latin typeface="Arial"/>
              <a:ea typeface="Arial"/>
              <a:cs typeface="Arial"/>
              <a:sym typeface="Arial"/>
            </a:endParaRPr>
          </a:p>
        </p:txBody>
      </p:sp>
      <p:sp>
        <p:nvSpPr>
          <p:cNvPr id="205" name="Google Shape;205;p30"/>
          <p:cNvSpPr txBox="1"/>
          <p:nvPr/>
        </p:nvSpPr>
        <p:spPr>
          <a:xfrm>
            <a:off x="1562100" y="4872443"/>
            <a:ext cx="31242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92934"/>
                </a:solidFill>
                <a:latin typeface="Arial"/>
                <a:ea typeface="Arial"/>
                <a:cs typeface="Arial"/>
                <a:sym typeface="Arial"/>
              </a:rPr>
              <a:t>Core instruction + intervention</a:t>
            </a:r>
            <a:endParaRPr sz="1400">
              <a:solidFill>
                <a:srgbClr val="000000"/>
              </a:solidFill>
              <a:latin typeface="Arial"/>
              <a:ea typeface="Arial"/>
              <a:cs typeface="Arial"/>
              <a:sym typeface="Arial"/>
            </a:endParaRPr>
          </a:p>
        </p:txBody>
      </p:sp>
      <p:sp>
        <p:nvSpPr>
          <p:cNvPr id="206" name="Google Shape;206;p30"/>
          <p:cNvSpPr txBox="1"/>
          <p:nvPr/>
        </p:nvSpPr>
        <p:spPr>
          <a:xfrm>
            <a:off x="1676400" y="6091534"/>
            <a:ext cx="33528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92934"/>
                </a:solidFill>
                <a:latin typeface="Arial"/>
                <a:ea typeface="Arial"/>
                <a:cs typeface="Arial"/>
                <a:sym typeface="Arial"/>
              </a:rPr>
              <a:t>Core instruction + intensive intervention</a:t>
            </a:r>
            <a:endParaRPr sz="1400">
              <a:solidFill>
                <a:srgbClr val="000000"/>
              </a:solidFill>
              <a:latin typeface="Arial"/>
              <a:ea typeface="Arial"/>
              <a:cs typeface="Arial"/>
              <a:sym typeface="Arial"/>
            </a:endParaRPr>
          </a:p>
        </p:txBody>
      </p:sp>
      <p:sp>
        <p:nvSpPr>
          <p:cNvPr id="207" name="Google Shape;207;p30"/>
          <p:cNvSpPr txBox="1"/>
          <p:nvPr/>
        </p:nvSpPr>
        <p:spPr>
          <a:xfrm>
            <a:off x="5386477" y="2772424"/>
            <a:ext cx="140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92934"/>
                </a:solidFill>
                <a:latin typeface="Arial"/>
                <a:ea typeface="Arial"/>
                <a:cs typeface="Arial"/>
                <a:sym typeface="Arial"/>
              </a:rPr>
              <a:t>80%</a:t>
            </a:r>
            <a:endParaRPr sz="1400">
              <a:solidFill>
                <a:srgbClr val="000000"/>
              </a:solidFill>
              <a:latin typeface="Arial"/>
              <a:ea typeface="Arial"/>
              <a:cs typeface="Arial"/>
              <a:sym typeface="Arial"/>
            </a:endParaRPr>
          </a:p>
        </p:txBody>
      </p:sp>
      <p:sp>
        <p:nvSpPr>
          <p:cNvPr id="208" name="Google Shape;208;p30"/>
          <p:cNvSpPr txBox="1"/>
          <p:nvPr/>
        </p:nvSpPr>
        <p:spPr>
          <a:xfrm>
            <a:off x="5386477" y="5109820"/>
            <a:ext cx="140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92934"/>
                </a:solidFill>
                <a:latin typeface="Arial"/>
                <a:ea typeface="Arial"/>
                <a:cs typeface="Arial"/>
                <a:sym typeface="Arial"/>
              </a:rPr>
              <a:t>15%</a:t>
            </a:r>
            <a:endParaRPr sz="1400">
              <a:solidFill>
                <a:srgbClr val="000000"/>
              </a:solidFill>
              <a:latin typeface="Arial"/>
              <a:ea typeface="Arial"/>
              <a:cs typeface="Arial"/>
              <a:sym typeface="Arial"/>
            </a:endParaRPr>
          </a:p>
        </p:txBody>
      </p:sp>
      <p:sp>
        <p:nvSpPr>
          <p:cNvPr id="209" name="Google Shape;209;p30"/>
          <p:cNvSpPr txBox="1"/>
          <p:nvPr/>
        </p:nvSpPr>
        <p:spPr>
          <a:xfrm>
            <a:off x="5524500" y="6180928"/>
            <a:ext cx="140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92934"/>
                </a:solidFill>
                <a:latin typeface="Arial"/>
                <a:ea typeface="Arial"/>
                <a:cs typeface="Arial"/>
                <a:sym typeface="Arial"/>
              </a:rPr>
              <a:t>5%</a:t>
            </a:r>
            <a:endParaRPr sz="14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2617</Words>
  <Application>Microsoft Office PowerPoint</Application>
  <PresentationFormat>Widescreen</PresentationFormat>
  <Paragraphs>226</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Helvetica Neue</vt:lpstr>
      <vt:lpstr>Palatino Linotype</vt:lpstr>
      <vt:lpstr>Tahoma</vt:lpstr>
      <vt:lpstr>Arial</vt:lpstr>
      <vt:lpstr>1_Clarity</vt:lpstr>
      <vt:lpstr>Multi-Tiered Systems of Support (MTSS): Planning Effective Systems of Support with Interventions, Accommodations, and Modifications </vt:lpstr>
      <vt:lpstr>PowerPoint Presentation</vt:lpstr>
      <vt:lpstr>Learning Objectives</vt:lpstr>
      <vt:lpstr>PowerPoint Presentation</vt:lpstr>
      <vt:lpstr>DESE Accommodation, Modification and Intervention Chart</vt:lpstr>
      <vt:lpstr>PowerPoint Presentation</vt:lpstr>
      <vt:lpstr>Multi Tiered Systems of Support = Interventions</vt:lpstr>
      <vt:lpstr>Interventions through MTSS</vt:lpstr>
      <vt:lpstr>MTSS Intervention Model </vt:lpstr>
      <vt:lpstr>PowerPoint Presentation</vt:lpstr>
      <vt:lpstr>Start Early </vt:lpstr>
      <vt:lpstr>PowerPoint Presentation</vt:lpstr>
      <vt:lpstr>Sound System Disorder Eligibility Criteria</vt:lpstr>
      <vt:lpstr>Language Impairment Eligibility Criteria</vt:lpstr>
      <vt:lpstr>Specific Learning Disabilities(SLD) Eligibility Criteria</vt:lpstr>
      <vt:lpstr>Specific Learning Disabilities(SLD) Eligibility Criteria</vt:lpstr>
      <vt:lpstr>Remember: MTSS Cannot Delay An Evaluation</vt:lpstr>
      <vt:lpstr>In addition, MTSS is NOT just for general education students. </vt:lpstr>
      <vt:lpstr>PowerPoint Presentation</vt:lpstr>
      <vt:lpstr>What is UDL?</vt:lpstr>
      <vt:lpstr>The Premise of UDL</vt:lpstr>
      <vt:lpstr>PowerPoint Presentation</vt:lpstr>
      <vt:lpstr>PowerPoint Presentation</vt:lpstr>
      <vt:lpstr>PowerPoint Presentation</vt:lpstr>
      <vt:lpstr>“Use of Supplementary Aids and Services”</vt:lpstr>
      <vt:lpstr>What Are Supplementary Aids and Services?</vt:lpstr>
      <vt:lpstr>Removal from General Education and LRE </vt:lpstr>
      <vt:lpstr>LRE and General Education Teacher’s Role</vt:lpstr>
      <vt:lpstr>PowerPoint Presentation</vt:lpstr>
      <vt:lpstr>Did you know??</vt:lpstr>
      <vt:lpstr>Accommodations</vt:lpstr>
      <vt:lpstr>Modifications</vt:lpstr>
      <vt:lpstr>Connecting Accommodations </vt:lpstr>
      <vt:lpstr>A few Tips </vt:lpstr>
      <vt:lpstr>Documenting in the IEP</vt:lpstr>
      <vt:lpstr>PowerPoint Presentation</vt:lpstr>
      <vt:lpstr>Case Study: Fifth Grade Student</vt:lpstr>
      <vt:lpstr>Case Study Form F</vt:lpstr>
      <vt:lpstr>Case Study Take-Aways</vt:lpstr>
      <vt:lpstr>Thank you!  Have a terrific end of the school year!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Multi-Tiered Systems of Support (MTSS): Planning Effective Systems of Support with Interventions, Accommodations, and Modifications</dc:title>
  <dc:creator>Ryan, Samantha</dc:creator>
  <cp:lastModifiedBy>Bockover, Madison</cp:lastModifiedBy>
  <cp:revision>1</cp:revision>
  <dcterms:modified xsi:type="dcterms:W3CDTF">2024-06-10T14:52:09Z</dcterms:modified>
</cp:coreProperties>
</file>