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5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6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7.xml" ContentType="application/vnd.openxmlformats-officedocument.presentationml.notesSlide+xml"/>
  <Override PartName="/ppt/tags/tag27.xml" ContentType="application/vnd.openxmlformats-officedocument.presentationml.tags+xml"/>
  <Override PartName="/ppt/notesSlides/notesSlide8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9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10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11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12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13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14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5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16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17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18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19.xml" ContentType="application/vnd.openxmlformats-officedocument.presentationml.notesSlide+xml"/>
  <Override PartName="/ppt/tags/tag63.xml" ContentType="application/vnd.openxmlformats-officedocument.presentationml.tags+xml"/>
  <Override PartName="/ppt/notesSlides/notesSlide20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23.xml" ContentType="application/vnd.openxmlformats-officedocument.presentationml.notesSlide+xml"/>
  <Override PartName="/ppt/tags/tag70.xml" ContentType="application/vnd.openxmlformats-officedocument.presentationml.tags+xml"/>
  <Override PartName="/ppt/notesSlides/notesSlide24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25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26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notesSlides/notesSlide27.xml" ContentType="application/vnd.openxmlformats-officedocument.presentationml.notesSlide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28.xml" ContentType="application/vnd.openxmlformats-officedocument.presentationml.notesSlide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29.xml" ContentType="application/vnd.openxmlformats-officedocument.presentationml.notesSlid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notesSlides/notesSlide30.xml" ContentType="application/vnd.openxmlformats-officedocument.presentationml.notesSlide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notesSlides/notesSlide31.xml" ContentType="application/vnd.openxmlformats-officedocument.presentationml.notesSlide+xml"/>
  <Override PartName="/ppt/tags/tag93.xml" ContentType="application/vnd.openxmlformats-officedocument.presentationml.tags+xml"/>
  <Override PartName="/ppt/notesSlides/notesSlide32.xml" ContentType="application/vnd.openxmlformats-officedocument.presentationml.notesSlid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notesSlides/notesSlide33.xml" ContentType="application/vnd.openxmlformats-officedocument.presentationml.notesSlide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notesSlides/notesSlide34.xml" ContentType="application/vnd.openxmlformats-officedocument.presentationml.notesSlide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notesSlides/notesSlide35.xml" ContentType="application/vnd.openxmlformats-officedocument.presentationml.notesSlide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notesSlides/notesSlide36.xml" ContentType="application/vnd.openxmlformats-officedocument.presentationml.notesSlide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notesSlides/notesSlide37.xml" ContentType="application/vnd.openxmlformats-officedocument.presentationml.notesSlide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notesSlides/notesSlide38.xml" ContentType="application/vnd.openxmlformats-officedocument.presentationml.notesSlide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notesSlides/notesSlide39.xml" ContentType="application/vnd.openxmlformats-officedocument.presentationml.notesSlide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notesSlides/notesSlide40.xml" ContentType="application/vnd.openxmlformats-officedocument.presentationml.notesSlide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notesSlides/notesSlide41.xml" ContentType="application/vnd.openxmlformats-officedocument.presentationml.notesSlide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tags/tag125.xml" ContentType="application/vnd.openxmlformats-officedocument.presentationml.tags+xml"/>
  <Override PartName="/ppt/notesSlides/notesSlide47.xml" ContentType="application/vnd.openxmlformats-officedocument.presentationml.notesSlide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notesSlides/notesSlide48.xml" ContentType="application/vnd.openxmlformats-officedocument.presentationml.notesSlide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notesSlides/notesSlide49.xml" ContentType="application/vnd.openxmlformats-officedocument.presentationml.notesSlide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notesSlides/notesSlide50.xml" ContentType="application/vnd.openxmlformats-officedocument.presentationml.notesSlide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notesSlides/notesSlide51.xml" ContentType="application/vnd.openxmlformats-officedocument.presentationml.notesSlide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notesSlides/notesSlide52.xml" ContentType="application/vnd.openxmlformats-officedocument.presentationml.notesSlide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notesSlides/notesSlide53.xml" ContentType="application/vnd.openxmlformats-officedocument.presentationml.notesSlide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notesSlides/notesSlide54.xml" ContentType="application/vnd.openxmlformats-officedocument.presentationml.notesSlide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notesSlides/notesSlide55.xml" ContentType="application/vnd.openxmlformats-officedocument.presentationml.notesSlide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notesSlides/notesSlide56.xml" ContentType="application/vnd.openxmlformats-officedocument.presentationml.notesSlide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notesSlides/notesSlide57.xml" ContentType="application/vnd.openxmlformats-officedocument.presentationml.notesSlide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notesSlides/notesSlide58.xml" ContentType="application/vnd.openxmlformats-officedocument.presentationml.notesSlide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notesSlides/notesSlide59.xml" ContentType="application/vnd.openxmlformats-officedocument.presentationml.notesSlide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notesSlides/notesSlide60.xml" ContentType="application/vnd.openxmlformats-officedocument.presentationml.notesSlide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notesSlides/notesSlide61.xml" ContentType="application/vnd.openxmlformats-officedocument.presentationml.notesSlide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notesSlides/notesSlide62.xml" ContentType="application/vnd.openxmlformats-officedocument.presentationml.notesSlide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notesSlides/notesSlide63.xml" ContentType="application/vnd.openxmlformats-officedocument.presentationml.notesSlide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notesSlides/notesSlide64.xml" ContentType="application/vnd.openxmlformats-officedocument.presentationml.notesSlide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notesSlides/notesSlide65.xml" ContentType="application/vnd.openxmlformats-officedocument.presentationml.notesSlide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notesSlides/notesSlide66.xml" ContentType="application/vnd.openxmlformats-officedocument.presentationml.notesSlide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notesSlides/notesSlide6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1"/>
  </p:notesMasterIdLst>
  <p:sldIdLst>
    <p:sldId id="399" r:id="rId2"/>
    <p:sldId id="400" r:id="rId3"/>
    <p:sldId id="396" r:id="rId4"/>
    <p:sldId id="478" r:id="rId5"/>
    <p:sldId id="394" r:id="rId6"/>
    <p:sldId id="395" r:id="rId7"/>
    <p:sldId id="479" r:id="rId8"/>
    <p:sldId id="397" r:id="rId9"/>
    <p:sldId id="398" r:id="rId10"/>
    <p:sldId id="402" r:id="rId11"/>
    <p:sldId id="503" r:id="rId12"/>
    <p:sldId id="403" r:id="rId13"/>
    <p:sldId id="404" r:id="rId14"/>
    <p:sldId id="405" r:id="rId15"/>
    <p:sldId id="406" r:id="rId16"/>
    <p:sldId id="407" r:id="rId17"/>
    <p:sldId id="408" r:id="rId18"/>
    <p:sldId id="409" r:id="rId19"/>
    <p:sldId id="410" r:id="rId20"/>
    <p:sldId id="411" r:id="rId21"/>
    <p:sldId id="412" r:id="rId22"/>
    <p:sldId id="413" r:id="rId23"/>
    <p:sldId id="414" r:id="rId24"/>
    <p:sldId id="415" r:id="rId25"/>
    <p:sldId id="416" r:id="rId26"/>
    <p:sldId id="417" r:id="rId27"/>
    <p:sldId id="418" r:id="rId28"/>
    <p:sldId id="420" r:id="rId29"/>
    <p:sldId id="520" r:id="rId30"/>
    <p:sldId id="422" r:id="rId31"/>
    <p:sldId id="423" r:id="rId32"/>
    <p:sldId id="424" r:id="rId33"/>
    <p:sldId id="425" r:id="rId34"/>
    <p:sldId id="426" r:id="rId35"/>
    <p:sldId id="427" r:id="rId36"/>
    <p:sldId id="428" r:id="rId37"/>
    <p:sldId id="429" r:id="rId38"/>
    <p:sldId id="430" r:id="rId39"/>
    <p:sldId id="431" r:id="rId40"/>
    <p:sldId id="432" r:id="rId41"/>
    <p:sldId id="433" r:id="rId42"/>
    <p:sldId id="434" r:id="rId43"/>
    <p:sldId id="435" r:id="rId44"/>
    <p:sldId id="436" r:id="rId45"/>
    <p:sldId id="437" r:id="rId46"/>
    <p:sldId id="438" r:id="rId47"/>
    <p:sldId id="439" r:id="rId48"/>
    <p:sldId id="440" r:id="rId49"/>
    <p:sldId id="441" r:id="rId50"/>
    <p:sldId id="442" r:id="rId51"/>
    <p:sldId id="443" r:id="rId52"/>
    <p:sldId id="444" r:id="rId53"/>
    <p:sldId id="445" r:id="rId54"/>
    <p:sldId id="446" r:id="rId55"/>
    <p:sldId id="447" r:id="rId56"/>
    <p:sldId id="448" r:id="rId57"/>
    <p:sldId id="449" r:id="rId58"/>
    <p:sldId id="450" r:id="rId59"/>
    <p:sldId id="451" r:id="rId60"/>
    <p:sldId id="452" r:id="rId61"/>
    <p:sldId id="453" r:id="rId62"/>
    <p:sldId id="454" r:id="rId63"/>
    <p:sldId id="455" r:id="rId64"/>
    <p:sldId id="456" r:id="rId65"/>
    <p:sldId id="458" r:id="rId66"/>
    <p:sldId id="459" r:id="rId67"/>
    <p:sldId id="460" r:id="rId68"/>
    <p:sldId id="462" r:id="rId69"/>
    <p:sldId id="463" r:id="rId70"/>
    <p:sldId id="464" r:id="rId71"/>
    <p:sldId id="465" r:id="rId72"/>
    <p:sldId id="466" r:id="rId73"/>
    <p:sldId id="467" r:id="rId74"/>
    <p:sldId id="468" r:id="rId75"/>
    <p:sldId id="330" r:id="rId76"/>
    <p:sldId id="472" r:id="rId77"/>
    <p:sldId id="473" r:id="rId78"/>
    <p:sldId id="501" r:id="rId79"/>
    <p:sldId id="480" r:id="rId80"/>
    <p:sldId id="481" r:id="rId81"/>
    <p:sldId id="505" r:id="rId82"/>
    <p:sldId id="506" r:id="rId83"/>
    <p:sldId id="507" r:id="rId84"/>
    <p:sldId id="500" r:id="rId85"/>
    <p:sldId id="521" r:id="rId86"/>
    <p:sldId id="482" r:id="rId87"/>
    <p:sldId id="484" r:id="rId88"/>
    <p:sldId id="485" r:id="rId89"/>
    <p:sldId id="509" r:id="rId90"/>
    <p:sldId id="510" r:id="rId91"/>
    <p:sldId id="511" r:id="rId92"/>
    <p:sldId id="512" r:id="rId93"/>
    <p:sldId id="486" r:id="rId94"/>
    <p:sldId id="513" r:id="rId95"/>
    <p:sldId id="488" r:id="rId96"/>
    <p:sldId id="514" r:id="rId97"/>
    <p:sldId id="489" r:id="rId98"/>
    <p:sldId id="490" r:id="rId99"/>
    <p:sldId id="349" r:id="rId100"/>
    <p:sldId id="491" r:id="rId101"/>
    <p:sldId id="476" r:id="rId102"/>
    <p:sldId id="498" r:id="rId103"/>
    <p:sldId id="497" r:id="rId104"/>
    <p:sldId id="502" r:id="rId105"/>
    <p:sldId id="504" r:id="rId106"/>
    <p:sldId id="515" r:id="rId107"/>
    <p:sldId id="516" r:id="rId108"/>
    <p:sldId id="517" r:id="rId109"/>
    <p:sldId id="518" r:id="rId110"/>
    <p:sldId id="492" r:id="rId111"/>
    <p:sldId id="493" r:id="rId112"/>
    <p:sldId id="475" r:id="rId113"/>
    <p:sldId id="495" r:id="rId114"/>
    <p:sldId id="519" r:id="rId115"/>
    <p:sldId id="496" r:id="rId116"/>
    <p:sldId id="499" r:id="rId117"/>
    <p:sldId id="477" r:id="rId118"/>
    <p:sldId id="470" r:id="rId119"/>
    <p:sldId id="469" r:id="rId1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55" autoAdjust="0"/>
    <p:restoredTop sz="94660"/>
  </p:normalViewPr>
  <p:slideViewPr>
    <p:cSldViewPr snapToGrid="0">
      <p:cViewPr varScale="1">
        <p:scale>
          <a:sx n="64" d="100"/>
          <a:sy n="64" d="100"/>
        </p:scale>
        <p:origin x="1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339D43-AAE5-454E-9BBD-E6E7F7AFDC57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45440C-FD2C-450D-BC3F-314930B50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465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B746A-4E92-4A52-A57C-43EE14D5D2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568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4000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758124"/>
            <a:ext cx="5991398" cy="5361350"/>
          </a:xfrm>
        </p:spPr>
        <p:txBody>
          <a:bodyPr/>
          <a:lstStyle/>
          <a:p>
            <a:pPr>
              <a:lnSpc>
                <a:spcPct val="80000"/>
              </a:lnSpc>
              <a:buSzPts val="1400"/>
            </a:pPr>
            <a:endParaRPr lang="en-US" sz="105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8B3EE-187B-4DFF-9053-397A44166B73}" type="slidenum">
              <a:rPr lang="en-US" sz="1400" smtClean="0"/>
              <a:t>13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794682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5016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931804"/>
            <a:ext cx="5852160" cy="46988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DA8F-6D23-4E78-982D-02A59EDE0B1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5016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931804"/>
            <a:ext cx="5852160" cy="46988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DA8F-6D23-4E78-982D-02A59EDE0B1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1529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5016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931804"/>
            <a:ext cx="5852160" cy="46988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DA8F-6D23-4E78-982D-02A59EDE0B1E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9058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5016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931804"/>
            <a:ext cx="5852160" cy="46988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DA8F-6D23-4E78-982D-02A59EDE0B1E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9485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5016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931804"/>
            <a:ext cx="5852160" cy="46988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DA8F-6D23-4E78-982D-02A59EDE0B1E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3675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5016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931804"/>
            <a:ext cx="5852160" cy="46988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DA8F-6D23-4E78-982D-02A59EDE0B1E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2191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5016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931804"/>
            <a:ext cx="5852160" cy="46988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DA8F-6D23-4E78-982D-02A59EDE0B1E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0985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5016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931804"/>
            <a:ext cx="5852160" cy="46988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DA8F-6D23-4E78-982D-02A59EDE0B1E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0650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5016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931804"/>
            <a:ext cx="5852160" cy="46988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DA8F-6D23-4E78-982D-02A59EDE0B1E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277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B746A-4E92-4A52-A57C-43EE14D5D2F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7036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B746A-4E92-4A52-A57C-43EE14D5D2F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7995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4000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758124"/>
            <a:ext cx="5991398" cy="5361350"/>
          </a:xfrm>
        </p:spPr>
        <p:txBody>
          <a:bodyPr/>
          <a:lstStyle/>
          <a:p>
            <a:pPr>
              <a:lnSpc>
                <a:spcPct val="80000"/>
              </a:lnSpc>
              <a:buSzPts val="1400"/>
            </a:pPr>
            <a:endParaRPr lang="en-US" sz="105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8B3EE-187B-4DFF-9053-397A44166B73}" type="slidenum">
              <a:rPr lang="en-US" sz="1400" smtClean="0"/>
              <a:t>26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158711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B746A-4E92-4A52-A57C-43EE14D5D2F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1082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5016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931804"/>
            <a:ext cx="5852160" cy="46988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DA8F-6D23-4E78-982D-02A59EDE0B1E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2470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B746A-4E92-4A52-A57C-43EE14D5D2F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100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4000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758124"/>
            <a:ext cx="5991398" cy="5361350"/>
          </a:xfrm>
        </p:spPr>
        <p:txBody>
          <a:bodyPr/>
          <a:lstStyle/>
          <a:p>
            <a:pPr>
              <a:lnSpc>
                <a:spcPct val="80000"/>
              </a:lnSpc>
              <a:buSzPts val="1400"/>
            </a:pPr>
            <a:endParaRPr lang="en-US" sz="105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8B3EE-187B-4DFF-9053-397A44166B73}" type="slidenum">
              <a:rPr lang="en-US" sz="1400" smtClean="0"/>
              <a:t>32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886038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5016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931804"/>
            <a:ext cx="5852160" cy="46988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DA8F-6D23-4E78-982D-02A59EDE0B1E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5743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5016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931804"/>
            <a:ext cx="5852160" cy="46988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DA8F-6D23-4E78-982D-02A59EDE0B1E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2643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5016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931804"/>
            <a:ext cx="5852160" cy="46988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DA8F-6D23-4E78-982D-02A59EDE0B1E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468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5016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931804"/>
            <a:ext cx="5852160" cy="46988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DA8F-6D23-4E78-982D-02A59EDE0B1E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044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194425" cy="3484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1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 b="1" i="0" u="none" strike="noStrike" cap="none" dirty="0" smtClean="0">
                <a:solidFill>
                  <a:schemeClr val="dk1"/>
                </a:solidFill>
              </a:rPr>
              <a:t>
</a:t>
            </a:r>
            <a:endParaRPr sz="1800" b="1" dirty="0"/>
          </a:p>
        </p:txBody>
      </p:sp>
      <p:sp>
        <p:nvSpPr>
          <p:cNvPr id="167" name="Google Shape;167;p13:notes"/>
          <p:cNvSpPr txBox="1">
            <a:spLocks noGrp="1"/>
          </p:cNvSpPr>
          <p:nvPr>
            <p:ph type="sldNum" idx="12"/>
          </p:nvPr>
        </p:nvSpPr>
        <p:spPr>
          <a:xfrm>
            <a:off x="3820200" y="8679300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3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645230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5016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931804"/>
            <a:ext cx="5852160" cy="46988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DA8F-6D23-4E78-982D-02A59EDE0B1E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86649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5016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931804"/>
            <a:ext cx="5852160" cy="46988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DA8F-6D23-4E78-982D-02A59EDE0B1E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38627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B746A-4E92-4A52-A57C-43EE14D5D2F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01939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5775" y="733425"/>
            <a:ext cx="6505575" cy="36591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3" name="Google Shape;673;p59:notes"/>
          <p:cNvSpPr txBox="1">
            <a:spLocks noGrp="1"/>
          </p:cNvSpPr>
          <p:nvPr>
            <p:ph type="body" idx="1"/>
          </p:nvPr>
        </p:nvSpPr>
        <p:spPr>
          <a:xfrm>
            <a:off x="747776" y="4636580"/>
            <a:ext cx="5982208" cy="4392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495" tIns="49234" rIns="98495" bIns="49234" anchor="t" anchorCtr="0">
            <a:noAutofit/>
          </a:bodyPr>
          <a:lstStyle/>
          <a:p>
            <a:pPr>
              <a:buSzPts val="1400"/>
            </a:pPr>
            <a:endParaRPr sz="1900" b="1" dirty="0"/>
          </a:p>
        </p:txBody>
      </p:sp>
      <p:sp>
        <p:nvSpPr>
          <p:cNvPr id="674" name="Google Shape;674;p59:notes"/>
          <p:cNvSpPr txBox="1">
            <a:spLocks noGrp="1"/>
          </p:cNvSpPr>
          <p:nvPr>
            <p:ph type="sldNum" idx="12"/>
          </p:nvPr>
        </p:nvSpPr>
        <p:spPr>
          <a:xfrm>
            <a:off x="4074837" y="9113139"/>
            <a:ext cx="3240363" cy="488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495" tIns="49234" rIns="98495" bIns="49234" anchor="b" anchorCtr="0">
            <a:noAutofit/>
          </a:bodyPr>
          <a:lstStyle/>
          <a:p>
            <a:pPr defTabSz="966612">
              <a:buClr>
                <a:srgbClr val="000000"/>
              </a:buClr>
              <a:buSzPts val="1200"/>
              <a:defRPr/>
            </a:pPr>
            <a:fld id="{00000000-1234-1234-1234-123412341234}" type="slidenum">
              <a:rPr lang="en-US" sz="15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defTabSz="966612">
                <a:buClr>
                  <a:srgbClr val="000000"/>
                </a:buClr>
                <a:buSzPts val="1200"/>
                <a:defRPr/>
              </a:pPr>
              <a:t>40</a:t>
            </a:fld>
            <a:endParaRPr sz="15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398591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4000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758124"/>
            <a:ext cx="5991398" cy="5361350"/>
          </a:xfrm>
        </p:spPr>
        <p:txBody>
          <a:bodyPr/>
          <a:lstStyle/>
          <a:p>
            <a:pPr>
              <a:lnSpc>
                <a:spcPct val="80000"/>
              </a:lnSpc>
              <a:buSzPts val="1400"/>
            </a:pPr>
            <a:endParaRPr lang="en-US" sz="105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8B3EE-187B-4DFF-9053-397A44166B73}" type="slidenum">
              <a:rPr lang="en-US" sz="1400" smtClean="0"/>
              <a:t>41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4192911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898525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340020"/>
            <a:ext cx="5852160" cy="3780473"/>
          </a:xfrm>
        </p:spPr>
        <p:txBody>
          <a:bodyPr/>
          <a:lstStyle/>
          <a:p>
            <a:pPr>
              <a:buSzPts val="1400"/>
            </a:pPr>
            <a:endParaRPr lang="en-US" sz="1200" b="1" dirty="0">
              <a:solidFill>
                <a:schemeClr val="dk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8B3EE-187B-4DFF-9053-397A44166B73}" type="slidenum">
              <a:rPr lang="en-US" sz="1400" smtClean="0"/>
              <a:t>42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5280811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8B3EE-187B-4DFF-9053-397A44166B73}" type="slidenum">
              <a:rPr lang="en-US" sz="1400" smtClean="0"/>
              <a:t>43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4799612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4000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758124"/>
            <a:ext cx="5991398" cy="5361350"/>
          </a:xfrm>
        </p:spPr>
        <p:txBody>
          <a:bodyPr/>
          <a:lstStyle/>
          <a:p>
            <a:pPr>
              <a:lnSpc>
                <a:spcPct val="80000"/>
              </a:lnSpc>
              <a:buSzPts val="1400"/>
            </a:pPr>
            <a:endParaRPr lang="en-US" sz="105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8B3EE-187B-4DFF-9053-397A44166B73}" type="slidenum">
              <a:rPr lang="en-US" sz="1400" smtClean="0"/>
              <a:t>44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1075335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4000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758124"/>
            <a:ext cx="5991398" cy="5361350"/>
          </a:xfrm>
        </p:spPr>
        <p:txBody>
          <a:bodyPr/>
          <a:lstStyle/>
          <a:p>
            <a:pPr>
              <a:lnSpc>
                <a:spcPct val="80000"/>
              </a:lnSpc>
              <a:buSzPts val="1400"/>
            </a:pPr>
            <a:endParaRPr lang="en-US" sz="105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8B3EE-187B-4DFF-9053-397A44166B73}" type="slidenum">
              <a:rPr lang="en-US" sz="1400" smtClean="0"/>
              <a:t>45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5789750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4000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758124"/>
            <a:ext cx="5991398" cy="5361350"/>
          </a:xfrm>
        </p:spPr>
        <p:txBody>
          <a:bodyPr/>
          <a:lstStyle/>
          <a:p>
            <a:pPr>
              <a:lnSpc>
                <a:spcPct val="80000"/>
              </a:lnSpc>
              <a:buSzPts val="1400"/>
            </a:pPr>
            <a:endParaRPr lang="en-US" sz="105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8B3EE-187B-4DFF-9053-397A44166B73}" type="slidenum">
              <a:rPr lang="en-US" sz="1400" smtClean="0"/>
              <a:t>46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94865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194425" cy="3484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1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 b="1" i="0" u="none" strike="noStrike" cap="none" dirty="0" smtClean="0">
                <a:solidFill>
                  <a:schemeClr val="dk1"/>
                </a:solidFill>
              </a:rPr>
              <a:t>
</a:t>
            </a:r>
            <a:endParaRPr sz="1800" b="1" dirty="0"/>
          </a:p>
        </p:txBody>
      </p:sp>
      <p:sp>
        <p:nvSpPr>
          <p:cNvPr id="167" name="Google Shape;167;p13:notes"/>
          <p:cNvSpPr txBox="1">
            <a:spLocks noGrp="1"/>
          </p:cNvSpPr>
          <p:nvPr>
            <p:ph type="sldNum" idx="12"/>
          </p:nvPr>
        </p:nvSpPr>
        <p:spPr>
          <a:xfrm>
            <a:off x="3820200" y="8679300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5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267591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8B3EE-187B-4DFF-9053-397A44166B73}" type="slidenum">
              <a:rPr lang="en-US" sz="1400" smtClean="0"/>
              <a:t>47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0212342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SzPts val="1400"/>
            </a:pPr>
            <a:endParaRPr lang="en-US" sz="1400" b="0" dirty="0" smtClean="0">
              <a:solidFill>
                <a:schemeClr val="dk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8B3EE-187B-4DFF-9053-397A44166B73}" type="slidenum">
              <a:rPr lang="en-US" sz="1400" smtClean="0"/>
              <a:t>48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3472194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8B3EE-187B-4DFF-9053-397A44166B73}" type="slidenum">
              <a:rPr lang="en-US" sz="1400" smtClean="0"/>
              <a:t>49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555791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B746A-4E92-4A52-A57C-43EE14D5D2F8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50231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B746A-4E92-4A52-A57C-43EE14D5D2F8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78069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B746A-4E92-4A52-A57C-43EE14D5D2F8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90783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B746A-4E92-4A52-A57C-43EE14D5D2F8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48050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B746A-4E92-4A52-A57C-43EE14D5D2F8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30436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5016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931804"/>
            <a:ext cx="5852160" cy="46988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DA8F-6D23-4E78-982D-02A59EDE0B1E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2890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5016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931804"/>
            <a:ext cx="5852160" cy="46988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DA8F-6D23-4E78-982D-02A59EDE0B1E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489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194425" cy="3484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1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 b="1" i="0" u="none" strike="noStrike" cap="none" dirty="0" smtClean="0">
                <a:solidFill>
                  <a:schemeClr val="dk1"/>
                </a:solidFill>
              </a:rPr>
              <a:t>
</a:t>
            </a:r>
            <a:endParaRPr sz="1800" b="1" dirty="0"/>
          </a:p>
        </p:txBody>
      </p:sp>
      <p:sp>
        <p:nvSpPr>
          <p:cNvPr id="167" name="Google Shape;167;p13:notes"/>
          <p:cNvSpPr txBox="1">
            <a:spLocks noGrp="1"/>
          </p:cNvSpPr>
          <p:nvPr>
            <p:ph type="sldNum" idx="12"/>
          </p:nvPr>
        </p:nvSpPr>
        <p:spPr>
          <a:xfrm>
            <a:off x="3820200" y="8679300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6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771158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5016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931804"/>
            <a:ext cx="5852160" cy="46988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DA8F-6D23-4E78-982D-02A59EDE0B1E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31991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5016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931804"/>
            <a:ext cx="5852160" cy="46988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DA8F-6D23-4E78-982D-02A59EDE0B1E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55010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5016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931804"/>
            <a:ext cx="5852160" cy="46988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DA8F-6D23-4E78-982D-02A59EDE0B1E}" type="slidenum">
              <a:rPr lang="en-US" smtClean="0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82260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5016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931804"/>
            <a:ext cx="5852160" cy="46988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DA8F-6D23-4E78-982D-02A59EDE0B1E}" type="slidenum">
              <a:rPr lang="en-US" smtClean="0"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90535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5016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931804"/>
            <a:ext cx="5852160" cy="46988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DA8F-6D23-4E78-982D-02A59EDE0B1E}" type="slidenum">
              <a:rPr lang="en-US" smtClean="0"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18595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5016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931804"/>
            <a:ext cx="5852160" cy="46988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DA8F-6D23-4E78-982D-02A59EDE0B1E}" type="slidenum">
              <a:rPr lang="en-US" smtClean="0"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43939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5016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931804"/>
            <a:ext cx="5852160" cy="46988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DA8F-6D23-4E78-982D-02A59EDE0B1E}" type="slidenum">
              <a:rPr lang="en-US" smtClean="0"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49388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5016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931804"/>
            <a:ext cx="5852160" cy="46988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DA8F-6D23-4E78-982D-02A59EDE0B1E}" type="slidenum">
              <a:rPr lang="en-US" smtClean="0"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91930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5016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931804"/>
            <a:ext cx="5852160" cy="46988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DA8F-6D23-4E78-982D-02A59EDE0B1E}" type="slidenum">
              <a:rPr lang="en-US" smtClean="0"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14909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5016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931804"/>
            <a:ext cx="5852160" cy="46988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DA8F-6D23-4E78-982D-02A59EDE0B1E}" type="slidenum">
              <a:rPr lang="en-US" smtClean="0"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928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5775" y="733425"/>
            <a:ext cx="6505575" cy="36591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3" name="Google Shape;673;p59:notes"/>
          <p:cNvSpPr txBox="1">
            <a:spLocks noGrp="1"/>
          </p:cNvSpPr>
          <p:nvPr>
            <p:ph type="body" idx="1"/>
          </p:nvPr>
        </p:nvSpPr>
        <p:spPr>
          <a:xfrm>
            <a:off x="747776" y="4636580"/>
            <a:ext cx="5982208" cy="4392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495" tIns="49234" rIns="98495" bIns="49234" anchor="t" anchorCtr="0">
            <a:noAutofit/>
          </a:bodyPr>
          <a:lstStyle/>
          <a:p>
            <a:pPr>
              <a:buSzPts val="1400"/>
            </a:pPr>
            <a:endParaRPr sz="1900" b="1" dirty="0"/>
          </a:p>
        </p:txBody>
      </p:sp>
      <p:sp>
        <p:nvSpPr>
          <p:cNvPr id="674" name="Google Shape;674;p59:notes"/>
          <p:cNvSpPr txBox="1">
            <a:spLocks noGrp="1"/>
          </p:cNvSpPr>
          <p:nvPr>
            <p:ph type="sldNum" idx="12"/>
          </p:nvPr>
        </p:nvSpPr>
        <p:spPr>
          <a:xfrm>
            <a:off x="4074837" y="9113139"/>
            <a:ext cx="3240363" cy="488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495" tIns="49234" rIns="98495" bIns="49234" anchor="b" anchorCtr="0">
            <a:noAutofit/>
          </a:bodyPr>
          <a:lstStyle/>
          <a:p>
            <a:pPr defTabSz="966612">
              <a:buClr>
                <a:srgbClr val="000000"/>
              </a:buClr>
              <a:buSzPts val="1200"/>
              <a:defRPr/>
            </a:pPr>
            <a:fld id="{00000000-1234-1234-1234-123412341234}" type="slidenum">
              <a:rPr lang="en-US" sz="15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defTabSz="966612">
                <a:buClr>
                  <a:srgbClr val="000000"/>
                </a:buClr>
                <a:buSzPts val="1200"/>
                <a:defRPr/>
              </a:pPr>
              <a:t>8</a:t>
            </a:fld>
            <a:endParaRPr sz="15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320936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5016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931804"/>
            <a:ext cx="5852160" cy="46988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DA8F-6D23-4E78-982D-02A59EDE0B1E}" type="slidenum">
              <a:rPr lang="en-US" smtClean="0"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87775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5016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931804"/>
            <a:ext cx="5852160" cy="46988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DA8F-6D23-4E78-982D-02A59EDE0B1E}" type="slidenum">
              <a:rPr lang="en-US" smtClean="0"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00033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5016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931804"/>
            <a:ext cx="5852160" cy="46988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DA8F-6D23-4E78-982D-02A59EDE0B1E}" type="slidenum">
              <a:rPr lang="en-US" smtClean="0"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51237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5016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931804"/>
            <a:ext cx="5852160" cy="46988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DA8F-6D23-4E78-982D-02A59EDE0B1E}" type="slidenum">
              <a:rPr lang="en-US" smtClean="0"/>
              <a:t>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2808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5016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931804"/>
            <a:ext cx="5852160" cy="46988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DA8F-6D23-4E78-982D-02A59EDE0B1E}" type="slidenum">
              <a:rPr lang="en-US" smtClean="0"/>
              <a:t>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55847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5016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931804"/>
            <a:ext cx="5852160" cy="46988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DA8F-6D23-4E78-982D-02A59EDE0B1E}" type="slidenum">
              <a:rPr lang="en-US" smtClean="0"/>
              <a:t>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34170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5016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931804"/>
            <a:ext cx="5852160" cy="46988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DA8F-6D23-4E78-982D-02A59EDE0B1E}" type="slidenum">
              <a:rPr lang="en-US" smtClean="0"/>
              <a:t>112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50564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5016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931804"/>
            <a:ext cx="5852160" cy="46988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DA8F-6D23-4E78-982D-02A59EDE0B1E}" type="slidenum">
              <a:rPr lang="en-US" smtClean="0"/>
              <a:t>118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8762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43AD6-D7C8-4F3D-B6EF-DF7BCD59ABD2}" type="slidenum">
              <a:rPr lang="en-US" sz="1500"/>
              <a:t>9</a:t>
            </a:fld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7424028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B746A-4E92-4A52-A57C-43EE14D5D2F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9564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5016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931804"/>
            <a:ext cx="5852160" cy="46988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DA8F-6D23-4E78-982D-02A59EDE0B1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771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2.jpg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C4B0C-ED9E-4760-8E5D-B1C808CF573B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7E26-4AD5-4B83-A980-43C4419CF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298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C4B0C-ED9E-4760-8E5D-B1C808CF573B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7E26-4AD5-4B83-A980-43C4419CF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289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C4B0C-ED9E-4760-8E5D-B1C808CF573B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7E26-4AD5-4B83-A980-43C4419CF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704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11"/>
          <a:stretch/>
        </p:blipFill>
        <p:spPr>
          <a:xfrm>
            <a:off x="6807200" y="50800"/>
            <a:ext cx="5384800" cy="6858000"/>
          </a:xfrm>
          <a:prstGeom prst="rect">
            <a:avLst/>
          </a:prstGeom>
        </p:spPr>
      </p:pic>
      <p:sp>
        <p:nvSpPr>
          <p:cNvPr id="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4851400"/>
            <a:ext cx="6172200" cy="12192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2667" i="1"/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 smtClean="0"/>
              <a:t>Presenter Name/Section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50800" y="2687065"/>
            <a:ext cx="7670800" cy="170714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enter Title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 flipV="1">
            <a:off x="0" y="2621752"/>
            <a:ext cx="12192000" cy="6531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-25403" y="4394204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9042400" y="584200"/>
            <a:ext cx="2641600" cy="5080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609585" indent="0">
              <a:buNone/>
              <a:defRPr sz="2400">
                <a:solidFill>
                  <a:schemeClr val="bg1"/>
                </a:solidFill>
              </a:defRPr>
            </a:lvl2pPr>
            <a:lvl3pPr marL="1219170" indent="0">
              <a:buNone/>
              <a:defRPr sz="2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9486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Option 3">
  <p:cSld name="Content Option 3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4" descr="R:\COM\COMM\Branding\PPT Templates\widescreen\Widescreen Powerpoint 20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1"/>
            <a:ext cx="12198355" cy="6864097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4"/>
          <p:cNvSpPr txBox="1">
            <a:spLocks noGrp="1"/>
          </p:cNvSpPr>
          <p:nvPr>
            <p:ph type="sldNum" idx="12"/>
            <p:custDataLst>
              <p:tags r:id="rId1"/>
            </p:custDataLst>
          </p:nvPr>
        </p:nvSpPr>
        <p:spPr>
          <a:xfrm>
            <a:off x="203200" y="177800"/>
            <a:ext cx="1016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03200" y="2159000"/>
            <a:ext cx="117856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marR="0" lvl="0" indent="-575719" algn="l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rgbClr val="00B050"/>
              </a:buClr>
              <a:buSzPts val="3200"/>
              <a:buFont typeface="Arial"/>
              <a:buChar char="•"/>
              <a:defRPr sz="42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467347" algn="l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rgbClr val="00B050"/>
              </a:buClr>
              <a:buSzPts val="1920"/>
              <a:buFont typeface="Noto Sans Symbols"/>
              <a:buChar char="❑"/>
              <a:defRPr sz="42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506294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rgbClr val="00B050"/>
              </a:buClr>
              <a:buSzPts val="2380"/>
              <a:buFont typeface="Courier New"/>
              <a:buChar char="o"/>
              <a:defRPr sz="3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467347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B050"/>
              </a:buClr>
              <a:buSzPts val="1920"/>
              <a:buFont typeface="Noto Sans Symbols"/>
              <a:buChar char="❖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507987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03200" y="990600"/>
            <a:ext cx="11785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533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7564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C4B0C-ED9E-4760-8E5D-B1C808CF573B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7E26-4AD5-4B83-A980-43C4419CF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470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C4B0C-ED9E-4760-8E5D-B1C808CF573B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7E26-4AD5-4B83-A980-43C4419CF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247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C4B0C-ED9E-4760-8E5D-B1C808CF573B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7E26-4AD5-4B83-A980-43C4419CF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412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C4B0C-ED9E-4760-8E5D-B1C808CF573B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7E26-4AD5-4B83-A980-43C4419CF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234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C4B0C-ED9E-4760-8E5D-B1C808CF573B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7E26-4AD5-4B83-A980-43C4419CF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513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C4B0C-ED9E-4760-8E5D-B1C808CF573B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7E26-4AD5-4B83-A980-43C4419CF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755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C4B0C-ED9E-4760-8E5D-B1C808CF573B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7E26-4AD5-4B83-A980-43C4419CF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161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C4B0C-ED9E-4760-8E5D-B1C808CF573B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7E26-4AD5-4B83-A980-43C4419CF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381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C4B0C-ED9E-4760-8E5D-B1C808CF573B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87E26-4AD5-4B83-A980-43C4419CF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067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7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14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15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13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13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16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17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18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19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20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8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2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23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tags" Target="../tags/tag226.xml"/><Relationship Id="rId2" Type="http://schemas.openxmlformats.org/officeDocument/2006/relationships/tags" Target="../tags/tag225.xml"/><Relationship Id="rId1" Type="http://schemas.openxmlformats.org/officeDocument/2006/relationships/tags" Target="../tags/tag224.xml"/><Relationship Id="rId6" Type="http://schemas.openxmlformats.org/officeDocument/2006/relationships/image" Target="../media/image71.JPG"/><Relationship Id="rId5" Type="http://schemas.openxmlformats.org/officeDocument/2006/relationships/notesSlide" Target="../notesSlides/notesSlide66.xml"/><Relationship Id="rId4" Type="http://schemas.openxmlformats.org/officeDocument/2006/relationships/slideLayout" Target="../slideLayouts/slideLayout13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13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13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13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2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28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tags" Target="../tags/tag231.xml"/><Relationship Id="rId2" Type="http://schemas.openxmlformats.org/officeDocument/2006/relationships/tags" Target="../tags/tag230.xml"/><Relationship Id="rId1" Type="http://schemas.openxmlformats.org/officeDocument/2006/relationships/tags" Target="../tags/tag229.xml"/><Relationship Id="rId6" Type="http://schemas.openxmlformats.org/officeDocument/2006/relationships/image" Target="../media/image75.JPG"/><Relationship Id="rId5" Type="http://schemas.openxmlformats.org/officeDocument/2006/relationships/notesSlide" Target="../notesSlides/notesSlide67.xml"/><Relationship Id="rId4" Type="http://schemas.openxmlformats.org/officeDocument/2006/relationships/slideLayout" Target="../slideLayouts/slideLayout13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7" Type="http://schemas.openxmlformats.org/officeDocument/2006/relationships/image" Target="../media/image5.JP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3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6.JP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7.JP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7" Type="http://schemas.openxmlformats.org/officeDocument/2006/relationships/image" Target="../media/image8.JP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hyperlink" Target="https://dese.mo.gov/special-education/compliance/statewide-assessments" TargetMode="External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image" Target="../media/image9.JP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10.JP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image" Target="../media/image11.JP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12.JPG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image" Target="../media/image13.JPG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image" Target="../media/image14.JPG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image" Target="../media/image15.JPG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image" Target="../media/image13.JPG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hyperlink" Target="https://dynamiclearningmaps.org/sites/default/files/documents/Manuals_Blueprints/Accessibility_Manual.pdf" TargetMode="External"/><Relationship Id="rId7" Type="http://schemas.openxmlformats.org/officeDocument/2006/relationships/hyperlink" Target="https://dynamiclearningmaps.org/sites/default/files/documents/Manuals_Blueprints/Test_Administration_Manual_IE.pdf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dynamiclearningmaps.org/sites/default/files/documents/Manuals_Blueprints/Guide_to_Practice_Activities_and_Released_Testlets.pdf" TargetMode="External"/><Relationship Id="rId5" Type="http://schemas.openxmlformats.org/officeDocument/2006/relationships/hyperlink" Target="https://dynamiclearningmaps.org/sites/default/files/documents/Manuals_Blueprints/Guide_to_Required_Training_IE_Missouri.pdf" TargetMode="External"/><Relationship Id="rId4" Type="http://schemas.openxmlformats.org/officeDocument/2006/relationships/hyperlink" Target="https://dynamiclearningmaps.org/sites/default/files/documents/Manuals_Blueprints/Educator_Portal_User_Guide_Missouri.pdf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dese.mo.gov/media/pdf/missouri-rpdc-map" TargetMode="External"/><Relationship Id="rId2" Type="http://schemas.openxmlformats.org/officeDocument/2006/relationships/hyperlink" Target="https://dese.mo.gov/media/pdf/regional-professional-development-centers-rpdc-rev-7-22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mailto:DLM-support@ku.edu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notesSlide" Target="../notesSlides/notesSlide3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8.xml"/><Relationship Id="rId4" Type="http://schemas.openxmlformats.org/officeDocument/2006/relationships/tags" Target="../tags/tag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image" Target="../media/image19.JPG"/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image" Target="../media/image16.JPG"/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image" Target="../media/image20.JPG"/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image" Target="../media/image21.JPG"/><Relationship Id="rId5" Type="http://schemas.openxmlformats.org/officeDocument/2006/relationships/notesSlide" Target="../notesSlides/notesSlide27.xml"/><Relationship Id="rId4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image" Target="../media/image22.JPG"/><Relationship Id="rId5" Type="http://schemas.openxmlformats.org/officeDocument/2006/relationships/notesSlide" Target="../notesSlides/notesSlide28.xml"/><Relationship Id="rId4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5" Type="http://schemas.openxmlformats.org/officeDocument/2006/relationships/notesSlide" Target="../notesSlides/notesSlide29.xml"/><Relationship Id="rId4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image" Target="../media/image23.JPG"/><Relationship Id="rId5" Type="http://schemas.openxmlformats.org/officeDocument/2006/relationships/notesSlide" Target="../notesSlides/notesSlide30.xml"/><Relationship Id="rId4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notesSlide" Target="../notesSlides/notesSlide31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9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7" Type="http://schemas.openxmlformats.org/officeDocument/2006/relationships/image" Target="../media/image24.jpg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notesSlide" Target="../notesSlides/notesSlide33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9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5" Type="http://schemas.openxmlformats.org/officeDocument/2006/relationships/notesSlide" Target="../notesSlides/notesSlide34.xml"/><Relationship Id="rId4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image" Target="../media/image25.JPG"/><Relationship Id="rId5" Type="http://schemas.openxmlformats.org/officeDocument/2006/relationships/notesSlide" Target="../notesSlides/notesSlide35.xml"/><Relationship Id="rId4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6" Type="http://schemas.openxmlformats.org/officeDocument/2006/relationships/image" Target="../media/image26.jpg"/><Relationship Id="rId5" Type="http://schemas.openxmlformats.org/officeDocument/2006/relationships/notesSlide" Target="../notesSlides/notesSlide36.xml"/><Relationship Id="rId4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6" Type="http://schemas.openxmlformats.org/officeDocument/2006/relationships/image" Target="../media/image27.jpg"/><Relationship Id="rId5" Type="http://schemas.openxmlformats.org/officeDocument/2006/relationships/notesSlide" Target="../notesSlides/notesSlide37.xml"/><Relationship Id="rId4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5" Type="http://schemas.openxmlformats.org/officeDocument/2006/relationships/notesSlide" Target="../notesSlides/notesSlide38.xml"/><Relationship Id="rId4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5" Type="http://schemas.openxmlformats.org/officeDocument/2006/relationships/notesSlide" Target="../notesSlides/notesSlide39.xml"/><Relationship Id="rId4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image" Target="../media/image28.jpg"/><Relationship Id="rId5" Type="http://schemas.openxmlformats.org/officeDocument/2006/relationships/notesSlide" Target="../notesSlides/notesSlide40.xml"/><Relationship Id="rId4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tags" Target="../tags/tag121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6" Type="http://schemas.openxmlformats.org/officeDocument/2006/relationships/image" Target="../media/image29.png"/><Relationship Id="rId5" Type="http://schemas.openxmlformats.org/officeDocument/2006/relationships/notesSlide" Target="../notesSlides/notesSlide41.xml"/><Relationship Id="rId4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tags" Target="../tags/tag124.xml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6" Type="http://schemas.openxmlformats.org/officeDocument/2006/relationships/image" Target="../media/image30.jpg"/><Relationship Id="rId5" Type="http://schemas.openxmlformats.org/officeDocument/2006/relationships/notesSlide" Target="../notesSlides/notesSlide42.xml"/><Relationship Id="rId4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notesSlide" Target="../notesSlides/notesSlide4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3.xml"/><Relationship Id="rId4" Type="http://schemas.openxmlformats.org/officeDocument/2006/relationships/tags" Target="../tags/tag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tags" Target="../tags/tag129.xml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6" Type="http://schemas.openxmlformats.org/officeDocument/2006/relationships/image" Target="../media/image36.JPG"/><Relationship Id="rId5" Type="http://schemas.openxmlformats.org/officeDocument/2006/relationships/notesSlide" Target="../notesSlides/notesSlide48.xml"/><Relationship Id="rId4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tags" Target="../tags/tag132.xml"/><Relationship Id="rId2" Type="http://schemas.openxmlformats.org/officeDocument/2006/relationships/tags" Target="../tags/tag131.xml"/><Relationship Id="rId1" Type="http://schemas.openxmlformats.org/officeDocument/2006/relationships/tags" Target="../tags/tag130.xml"/><Relationship Id="rId6" Type="http://schemas.openxmlformats.org/officeDocument/2006/relationships/image" Target="../media/image37.JPG"/><Relationship Id="rId5" Type="http://schemas.openxmlformats.org/officeDocument/2006/relationships/notesSlide" Target="../notesSlides/notesSlide49.xml"/><Relationship Id="rId4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tags" Target="../tags/tag135.xml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6" Type="http://schemas.openxmlformats.org/officeDocument/2006/relationships/notesSlide" Target="../notesSlides/notesSlide50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3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7" Type="http://schemas.openxmlformats.org/officeDocument/2006/relationships/image" Target="../media/image3.JP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tags" Target="../tags/tag139.xml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5" Type="http://schemas.openxmlformats.org/officeDocument/2006/relationships/notesSlide" Target="../notesSlides/notesSlide51.xml"/><Relationship Id="rId4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tags" Target="../tags/tag142.xml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5" Type="http://schemas.openxmlformats.org/officeDocument/2006/relationships/notesSlide" Target="../notesSlides/notesSlide52.xml"/><Relationship Id="rId4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tags" Target="../tags/tag145.xml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5" Type="http://schemas.openxmlformats.org/officeDocument/2006/relationships/notesSlide" Target="../notesSlides/notesSlide53.xml"/><Relationship Id="rId4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tags" Target="../tags/tag148.xml"/><Relationship Id="rId2" Type="http://schemas.openxmlformats.org/officeDocument/2006/relationships/tags" Target="../tags/tag147.xml"/><Relationship Id="rId1" Type="http://schemas.openxmlformats.org/officeDocument/2006/relationships/tags" Target="../tags/tag146.xml"/><Relationship Id="rId5" Type="http://schemas.openxmlformats.org/officeDocument/2006/relationships/notesSlide" Target="../notesSlides/notesSlide54.xml"/><Relationship Id="rId4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49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s://dynamiclearningmaps.org/instructional-resources-ie/english_language_arts/familiar-texts" TargetMode="Externa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50.xml"/><Relationship Id="rId6" Type="http://schemas.openxmlformats.org/officeDocument/2006/relationships/hyperlink" Target="https://www.project-core.com/" TargetMode="External"/><Relationship Id="rId5" Type="http://schemas.openxmlformats.org/officeDocument/2006/relationships/hyperlink" Target="https://dynamiclearningmaps.org/instructional-resources-ie/science/instructional-activities" TargetMode="External"/><Relationship Id="rId4" Type="http://schemas.openxmlformats.org/officeDocument/2006/relationships/hyperlink" Target="https://dynamiclearningmaps.org/instructional-resources-ie/mathematics/glossary" TargetMode="Externa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tags" Target="../tags/tag153.xml"/><Relationship Id="rId7" Type="http://schemas.openxmlformats.org/officeDocument/2006/relationships/notesSlide" Target="../notesSlides/notesSlide55.xml"/><Relationship Id="rId2" Type="http://schemas.openxmlformats.org/officeDocument/2006/relationships/tags" Target="../tags/tag152.xml"/><Relationship Id="rId1" Type="http://schemas.openxmlformats.org/officeDocument/2006/relationships/tags" Target="../tags/tag151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55.xml"/><Relationship Id="rId4" Type="http://schemas.openxmlformats.org/officeDocument/2006/relationships/tags" Target="../tags/tag15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tags" Target="../tags/tag158.xml"/><Relationship Id="rId2" Type="http://schemas.openxmlformats.org/officeDocument/2006/relationships/tags" Target="../tags/tag157.xml"/><Relationship Id="rId1" Type="http://schemas.openxmlformats.org/officeDocument/2006/relationships/tags" Target="../tags/tag156.xml"/><Relationship Id="rId6" Type="http://schemas.openxmlformats.org/officeDocument/2006/relationships/notesSlide" Target="../notesSlides/notesSlide56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59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tags" Target="../tags/tag162.xml"/><Relationship Id="rId2" Type="http://schemas.openxmlformats.org/officeDocument/2006/relationships/tags" Target="../tags/tag161.xml"/><Relationship Id="rId1" Type="http://schemas.openxmlformats.org/officeDocument/2006/relationships/tags" Target="../tags/tag160.xml"/><Relationship Id="rId6" Type="http://schemas.openxmlformats.org/officeDocument/2006/relationships/image" Target="../media/image38.JPG"/><Relationship Id="rId5" Type="http://schemas.openxmlformats.org/officeDocument/2006/relationships/notesSlide" Target="../notesSlides/notesSlide57.xml"/><Relationship Id="rId4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tags" Target="../tags/tag165.xml"/><Relationship Id="rId2" Type="http://schemas.openxmlformats.org/officeDocument/2006/relationships/tags" Target="../tags/tag164.xml"/><Relationship Id="rId1" Type="http://schemas.openxmlformats.org/officeDocument/2006/relationships/tags" Target="../tags/tag163.xml"/><Relationship Id="rId6" Type="http://schemas.openxmlformats.org/officeDocument/2006/relationships/image" Target="../media/image39.JPG"/><Relationship Id="rId5" Type="http://schemas.openxmlformats.org/officeDocument/2006/relationships/notesSlide" Target="../notesSlides/notesSlide58.xml"/><Relationship Id="rId4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8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tags" Target="../tags/tag168.xml"/><Relationship Id="rId2" Type="http://schemas.openxmlformats.org/officeDocument/2006/relationships/tags" Target="../tags/tag167.xml"/><Relationship Id="rId1" Type="http://schemas.openxmlformats.org/officeDocument/2006/relationships/tags" Target="../tags/tag166.xml"/><Relationship Id="rId6" Type="http://schemas.openxmlformats.org/officeDocument/2006/relationships/image" Target="../media/image40.JPG"/><Relationship Id="rId5" Type="http://schemas.openxmlformats.org/officeDocument/2006/relationships/notesSlide" Target="../notesSlides/notesSlide59.xml"/><Relationship Id="rId4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tags" Target="../tags/tag171.xml"/><Relationship Id="rId2" Type="http://schemas.openxmlformats.org/officeDocument/2006/relationships/tags" Target="../tags/tag170.xml"/><Relationship Id="rId1" Type="http://schemas.openxmlformats.org/officeDocument/2006/relationships/tags" Target="../tags/tag169.xml"/><Relationship Id="rId6" Type="http://schemas.openxmlformats.org/officeDocument/2006/relationships/notesSlide" Target="../notesSlides/notesSlide60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7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tags" Target="../tags/tag175.xml"/><Relationship Id="rId7" Type="http://schemas.openxmlformats.org/officeDocument/2006/relationships/image" Target="../media/image42.JPG"/><Relationship Id="rId2" Type="http://schemas.openxmlformats.org/officeDocument/2006/relationships/tags" Target="../tags/tag174.xml"/><Relationship Id="rId1" Type="http://schemas.openxmlformats.org/officeDocument/2006/relationships/tags" Target="../tags/tag173.xml"/><Relationship Id="rId6" Type="http://schemas.openxmlformats.org/officeDocument/2006/relationships/image" Target="../media/image41.JPG"/><Relationship Id="rId5" Type="http://schemas.openxmlformats.org/officeDocument/2006/relationships/notesSlide" Target="../notesSlides/notesSlide61.xml"/><Relationship Id="rId4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tags" Target="../tags/tag178.xml"/><Relationship Id="rId2" Type="http://schemas.openxmlformats.org/officeDocument/2006/relationships/tags" Target="../tags/tag177.xml"/><Relationship Id="rId1" Type="http://schemas.openxmlformats.org/officeDocument/2006/relationships/tags" Target="../tags/tag176.xml"/><Relationship Id="rId6" Type="http://schemas.openxmlformats.org/officeDocument/2006/relationships/image" Target="../media/image43.JPG"/><Relationship Id="rId5" Type="http://schemas.openxmlformats.org/officeDocument/2006/relationships/notesSlide" Target="../notesSlides/notesSlide62.xml"/><Relationship Id="rId4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79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80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ttps://dynamiclearningmaps.org/sites/default/files/documents/Manuals_Blueprints/Assessment_Coordinator_Manual_IE_Missouri.pdf" TargetMode="External"/><Relationship Id="rId7" Type="http://schemas.openxmlformats.org/officeDocument/2006/relationships/hyperlink" Target="https://dynamiclearningmaps.org/sites/default/files/documents/StateBonusItems/DLM_Parent_Portal_User_Guide_for_District_Staff.pdf" TargetMode="Externa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81.xml"/><Relationship Id="rId6" Type="http://schemas.openxmlformats.org/officeDocument/2006/relationships/hyperlink" Target="https://dynamiclearningmaps.org/sites/default/files/documents/Manuals_Blueprints/IE_Facilitator_Guide_to_Required_Training_MO.pdf" TargetMode="External"/><Relationship Id="rId5" Type="http://schemas.openxmlformats.org/officeDocument/2006/relationships/hyperlink" Target="https://dynamiclearningmaps.org/sites/default/files/documents/Manuals_Blueprints/Educator_Portal_User_Guide_Missouri.pdf" TargetMode="External"/><Relationship Id="rId4" Type="http://schemas.openxmlformats.org/officeDocument/2006/relationships/hyperlink" Target="https://dynamiclearningmaps.org/sites/default/files/documents/Manuals_Blueprints/Data_Management_Manual_Missouri.pdf" TargetMode="Externa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https://urldefense.com/v3/__https:/kusurvey.ca1.qualtrics.com/jfe/form/SV_1BojBFybHhwPSfA__;!!EErPFA7f--AJOw!HUZSCmnmBgw-FXTHAHvNNWfcdMrlAw3XkYLzTB4_m1TmlnDfCNKEAf_vnGoXCeT6fVbvsdBvprFoL6yQdCFsuM37Rng7mg$" TargetMode="Externa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82.xml"/><Relationship Id="rId5" Type="http://schemas.openxmlformats.org/officeDocument/2006/relationships/hyperlink" Target="https://dynamiclearningmaps.org/district-staff-video-resources-ie" TargetMode="External"/><Relationship Id="rId4" Type="http://schemas.openxmlformats.org/officeDocument/2006/relationships/hyperlink" Target="https://www.dlmpd.com/all-modules-in-alphabetical-order/" TargetMode="Externa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8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8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2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85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tags" Target="../tags/tag188.xml"/><Relationship Id="rId7" Type="http://schemas.openxmlformats.org/officeDocument/2006/relationships/image" Target="../media/image45.JPG"/><Relationship Id="rId2" Type="http://schemas.openxmlformats.org/officeDocument/2006/relationships/tags" Target="../tags/tag187.xml"/><Relationship Id="rId1" Type="http://schemas.openxmlformats.org/officeDocument/2006/relationships/tags" Target="../tags/tag186.xml"/><Relationship Id="rId6" Type="http://schemas.openxmlformats.org/officeDocument/2006/relationships/notesSlide" Target="../notesSlides/notesSlide63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89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tags" Target="../tags/tag192.xml"/><Relationship Id="rId7" Type="http://schemas.openxmlformats.org/officeDocument/2006/relationships/image" Target="../media/image46.JPG"/><Relationship Id="rId2" Type="http://schemas.openxmlformats.org/officeDocument/2006/relationships/tags" Target="../tags/tag191.xml"/><Relationship Id="rId1" Type="http://schemas.openxmlformats.org/officeDocument/2006/relationships/tags" Target="../tags/tag190.xml"/><Relationship Id="rId6" Type="http://schemas.openxmlformats.org/officeDocument/2006/relationships/notesSlide" Target="../notesSlides/notesSlide64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93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tags" Target="../tags/tag196.xml"/><Relationship Id="rId7" Type="http://schemas.openxmlformats.org/officeDocument/2006/relationships/image" Target="../media/image47.JPG"/><Relationship Id="rId2" Type="http://schemas.openxmlformats.org/officeDocument/2006/relationships/tags" Target="../tags/tag195.xml"/><Relationship Id="rId1" Type="http://schemas.openxmlformats.org/officeDocument/2006/relationships/tags" Target="../tags/tag194.xml"/><Relationship Id="rId6" Type="http://schemas.openxmlformats.org/officeDocument/2006/relationships/notesSlide" Target="../notesSlides/notesSlide65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9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98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99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00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0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0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0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26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04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05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06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0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08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09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10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11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1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204098" y="4920250"/>
            <a:ext cx="7247924" cy="1801827"/>
          </a:xfrm>
        </p:spPr>
        <p:txBody>
          <a:bodyPr>
            <a:normAutofit/>
          </a:bodyPr>
          <a:lstStyle/>
          <a:p>
            <a:pPr algn="l"/>
            <a:r>
              <a:rPr lang="en-US" sz="2800" dirty="0"/>
              <a:t>Caryn Giarratano, Ph.D.</a:t>
            </a:r>
          </a:p>
          <a:p>
            <a:pPr algn="l"/>
            <a:r>
              <a:rPr lang="en-US" sz="2800" dirty="0"/>
              <a:t>DESE Assistant Director of Assessment</a:t>
            </a:r>
          </a:p>
          <a:p>
            <a:endParaRPr lang="en-US" sz="3733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7900" y="445481"/>
            <a:ext cx="6193823" cy="18288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sz="7300" u="sng" dirty="0"/>
              <a:t>Alternate </a:t>
            </a:r>
            <a:r>
              <a:rPr lang="en-US" sz="7300" u="sng" dirty="0" smtClean="0"/>
              <a:t>Assessment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989326" y="710403"/>
            <a:ext cx="2641600" cy="508000"/>
          </a:xfrm>
        </p:spPr>
        <p:txBody>
          <a:bodyPr>
            <a:normAutofit/>
          </a:bodyPr>
          <a:lstStyle/>
          <a:p>
            <a:r>
              <a:rPr lang="en-US" dirty="0" smtClean="0"/>
              <a:t>December 2023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176000" y="6375400"/>
            <a:ext cx="1016000" cy="366184"/>
          </a:xfrm>
          <a:prstGeom prst="rect">
            <a:avLst/>
          </a:prstGeom>
        </p:spPr>
        <p:txBody>
          <a:bodyPr/>
          <a:lstStyle/>
          <a:p>
            <a:fld id="{3B745311-16E5-4BEF-BFE6-36758A3427E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4931" y="2947174"/>
            <a:ext cx="90885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MAPA Training Introduction</a:t>
            </a:r>
            <a:endParaRPr lang="en-US" sz="6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799805" y="5365093"/>
            <a:ext cx="988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Slide 1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10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204098" y="4920250"/>
            <a:ext cx="7247924" cy="1801827"/>
          </a:xfrm>
        </p:spPr>
        <p:txBody>
          <a:bodyPr>
            <a:normAutofit/>
          </a:bodyPr>
          <a:lstStyle/>
          <a:p>
            <a:pPr algn="l"/>
            <a:r>
              <a:rPr lang="en-US" sz="2800" dirty="0"/>
              <a:t>Caryn Giarratano, Ph.D.</a:t>
            </a:r>
          </a:p>
          <a:p>
            <a:pPr algn="l"/>
            <a:r>
              <a:rPr lang="en-US" sz="2800" dirty="0"/>
              <a:t>DESE Assistant Director of Assessment</a:t>
            </a:r>
          </a:p>
          <a:p>
            <a:endParaRPr lang="en-US" sz="3733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902700" y="755374"/>
            <a:ext cx="2641600" cy="508000"/>
          </a:xfrm>
        </p:spPr>
        <p:txBody>
          <a:bodyPr>
            <a:normAutofit/>
          </a:bodyPr>
          <a:lstStyle/>
          <a:p>
            <a:r>
              <a:rPr lang="en-US" dirty="0" smtClean="0"/>
              <a:t>December </a:t>
            </a:r>
            <a:r>
              <a:rPr lang="en-US" dirty="0"/>
              <a:t>2023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176000" y="6375400"/>
            <a:ext cx="1016000" cy="366184"/>
          </a:xfrm>
          <a:prstGeom prst="rect">
            <a:avLst/>
          </a:prstGeom>
        </p:spPr>
        <p:txBody>
          <a:bodyPr/>
          <a:lstStyle/>
          <a:p>
            <a:fld id="{3B745311-16E5-4BEF-BFE6-36758A3427E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0359" y="2947174"/>
            <a:ext cx="101131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Part 2: Tour of DESE MAPA</a:t>
            </a:r>
            <a:endParaRPr lang="en-US" sz="6000" b="1" dirty="0"/>
          </a:p>
        </p:txBody>
      </p:sp>
      <p:sp>
        <p:nvSpPr>
          <p:cNvPr id="8" name="Google Shape;423;p59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911840" y="5638563"/>
            <a:ext cx="1016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/>
            <a:r>
              <a:rPr lang="en-US" kern="0" dirty="0" smtClean="0">
                <a:solidFill>
                  <a:schemeClr val="bg1"/>
                </a:solidFill>
              </a:rPr>
              <a:t>Slide </a:t>
            </a:r>
            <a:fld id="{00000000-1234-1234-1234-123412341234}" type="slidenum">
              <a:rPr lang="en-US" kern="0" smtClean="0">
                <a:solidFill>
                  <a:schemeClr val="bg1"/>
                </a:solidFill>
              </a:rPr>
              <a:pPr defTabSz="1219170"/>
              <a:t>10</a:t>
            </a:fld>
            <a:endParaRPr lang="en-US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32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20034" y="0"/>
            <a:ext cx="9603409" cy="848139"/>
          </a:xfrm>
        </p:spPr>
        <p:txBody>
          <a:bodyPr/>
          <a:lstStyle/>
          <a:p>
            <a:pPr algn="l"/>
            <a:r>
              <a:rPr lang="en-US" sz="6600" dirty="0">
                <a:solidFill>
                  <a:schemeClr val="bg1"/>
                </a:solidFill>
              </a:rPr>
              <a:t>Individual Student </a:t>
            </a:r>
            <a:r>
              <a:rPr lang="en-US" sz="6600" dirty="0" smtClean="0">
                <a:solidFill>
                  <a:schemeClr val="bg1"/>
                </a:solidFill>
              </a:rPr>
              <a:t>Reports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1"/>
          <p:cNvSpPr>
            <a:spLocks noGrp="1"/>
          </p:cNvSpPr>
          <p:nvPr>
            <p:ph type="sldNum" idx="12"/>
            <p:custDataLst>
              <p:tags r:id="rId1"/>
            </p:custDataLst>
          </p:nvPr>
        </p:nvSpPr>
        <p:spPr>
          <a:xfrm>
            <a:off x="70680" y="45280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100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258" y="974846"/>
            <a:ext cx="7248576" cy="584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010257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28871" y="0"/>
            <a:ext cx="9607827" cy="861391"/>
          </a:xfrm>
        </p:spPr>
        <p:txBody>
          <a:bodyPr/>
          <a:lstStyle/>
          <a:p>
            <a:pPr algn="l"/>
            <a:r>
              <a:rPr lang="en-US" sz="6600" dirty="0" smtClean="0">
                <a:solidFill>
                  <a:schemeClr val="bg1"/>
                </a:solidFill>
              </a:rPr>
              <a:t>How to Use ISRs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1"/>
          <p:cNvSpPr>
            <a:spLocks noGrp="1"/>
          </p:cNvSpPr>
          <p:nvPr>
            <p:ph type="sldNum" idx="12"/>
            <p:custDataLst>
              <p:tags r:id="rId1"/>
            </p:custDataLst>
          </p:nvPr>
        </p:nvSpPr>
        <p:spPr>
          <a:xfrm>
            <a:off x="64664" y="65495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101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735" y="953811"/>
            <a:ext cx="8370955" cy="579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278626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0234" y="14748"/>
            <a:ext cx="9896168" cy="821635"/>
          </a:xfrm>
        </p:spPr>
        <p:txBody>
          <a:bodyPr/>
          <a:lstStyle/>
          <a:p>
            <a:pPr algn="l"/>
            <a:r>
              <a:rPr lang="en-US" sz="6600" dirty="0" smtClean="0">
                <a:solidFill>
                  <a:schemeClr val="bg1"/>
                </a:solidFill>
              </a:rPr>
              <a:t>Find ISRs on End </a:t>
            </a:r>
            <a:r>
              <a:rPr lang="en-US" sz="6600" dirty="0">
                <a:solidFill>
                  <a:schemeClr val="bg1"/>
                </a:solidFill>
              </a:rPr>
              <a:t>of </a:t>
            </a:r>
            <a:r>
              <a:rPr lang="en-US" sz="6600" dirty="0" smtClean="0">
                <a:solidFill>
                  <a:schemeClr val="bg1"/>
                </a:solidFill>
              </a:rPr>
              <a:t>Year Tab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9512" y="79512"/>
            <a:ext cx="1016000" cy="365125"/>
          </a:xfrm>
          <a:prstGeom prst="rect">
            <a:avLst/>
          </a:prstGeom>
        </p:spPr>
        <p:txBody>
          <a:bodyPr/>
          <a:lstStyle/>
          <a:p>
            <a:pPr algn="l"/>
            <a:fld id="{3B745311-16E5-4BEF-BFE6-36758A3427EB}" type="slidenum">
              <a:rPr lang="en-US" sz="1600" b="1" smtClean="0">
                <a:solidFill>
                  <a:schemeClr val="bg1"/>
                </a:solidFill>
              </a:rPr>
              <a:pPr algn="l"/>
              <a:t>102</a:t>
            </a:fld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72" y="1166605"/>
            <a:ext cx="11900453" cy="525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457602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17216" y="-13252"/>
            <a:ext cx="9417878" cy="834887"/>
          </a:xfrm>
        </p:spPr>
        <p:txBody>
          <a:bodyPr/>
          <a:lstStyle/>
          <a:p>
            <a:pPr algn="l"/>
            <a:r>
              <a:rPr lang="en-US" sz="6600" dirty="0" smtClean="0">
                <a:solidFill>
                  <a:schemeClr val="bg1"/>
                </a:solidFill>
              </a:rPr>
              <a:t>Find Performance Report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9512" y="79512"/>
            <a:ext cx="1016000" cy="365125"/>
          </a:xfrm>
          <a:prstGeom prst="rect">
            <a:avLst/>
          </a:prstGeom>
        </p:spPr>
        <p:txBody>
          <a:bodyPr/>
          <a:lstStyle/>
          <a:p>
            <a:pPr algn="l"/>
            <a:fld id="{3B745311-16E5-4BEF-BFE6-36758A3427EB}" type="slidenum">
              <a:rPr lang="en-US" sz="1600" b="1" smtClean="0">
                <a:solidFill>
                  <a:schemeClr val="bg1"/>
                </a:solidFill>
              </a:rPr>
              <a:pPr algn="l"/>
              <a:t>103</a:t>
            </a:fld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67" y="1524000"/>
            <a:ext cx="11891951" cy="380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339019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6626" y="-1"/>
            <a:ext cx="9192591" cy="834887"/>
          </a:xfrm>
        </p:spPr>
        <p:txBody>
          <a:bodyPr/>
          <a:lstStyle/>
          <a:p>
            <a:pPr algn="l"/>
            <a:r>
              <a:rPr lang="en-US" sz="6600" dirty="0" smtClean="0">
                <a:solidFill>
                  <a:schemeClr val="bg1"/>
                </a:solidFill>
              </a:rPr>
              <a:t>Fall Performance Report</a:t>
            </a:r>
            <a:endParaRPr lang="en-US" sz="6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391" y="928236"/>
            <a:ext cx="7103166" cy="5850175"/>
          </a:xfrm>
          <a:prstGeom prst="rect">
            <a:avLst/>
          </a:prstGeom>
        </p:spPr>
      </p:pic>
      <p:sp>
        <p:nvSpPr>
          <p:cNvPr id="5" name="Slide Number Placeholder 1"/>
          <p:cNvSpPr>
            <a:spLocks noGrp="1"/>
          </p:cNvSpPr>
          <p:nvPr>
            <p:ph type="sldNum" idx="12"/>
            <p:custDataLst>
              <p:tags r:id="rId1"/>
            </p:custDataLst>
          </p:nvPr>
        </p:nvSpPr>
        <p:spPr>
          <a:xfrm>
            <a:off x="83932" y="85036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104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260537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02891" y="19595"/>
            <a:ext cx="9070258" cy="821635"/>
          </a:xfrm>
        </p:spPr>
        <p:txBody>
          <a:bodyPr/>
          <a:lstStyle/>
          <a:p>
            <a:pPr algn="l"/>
            <a:r>
              <a:rPr lang="en-US" sz="6600" dirty="0" smtClean="0">
                <a:solidFill>
                  <a:schemeClr val="bg1"/>
                </a:solidFill>
              </a:rPr>
              <a:t>District Staff Reports</a:t>
            </a:r>
            <a:endParaRPr lang="en-US" sz="6600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idx="12"/>
            <p:custDataLst>
              <p:tags r:id="rId1"/>
            </p:custDataLst>
          </p:nvPr>
        </p:nvSpPr>
        <p:spPr>
          <a:xfrm>
            <a:off x="97184" y="98288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105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44" y="1250879"/>
            <a:ext cx="11887572" cy="503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300906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28871" y="0"/>
            <a:ext cx="9607827" cy="861391"/>
          </a:xfrm>
        </p:spPr>
        <p:txBody>
          <a:bodyPr/>
          <a:lstStyle/>
          <a:p>
            <a:pPr algn="l"/>
            <a:r>
              <a:rPr lang="en-US" sz="6600" dirty="0" smtClean="0">
                <a:solidFill>
                  <a:schemeClr val="bg1"/>
                </a:solidFill>
              </a:rPr>
              <a:t>Find Data Extracts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1"/>
          <p:cNvSpPr>
            <a:spLocks noGrp="1"/>
          </p:cNvSpPr>
          <p:nvPr>
            <p:ph type="sldNum" idx="12"/>
            <p:custDataLst>
              <p:tags r:id="rId1"/>
            </p:custDataLst>
          </p:nvPr>
        </p:nvSpPr>
        <p:spPr>
          <a:xfrm>
            <a:off x="70680" y="45280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106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570" y="891679"/>
            <a:ext cx="9857197" cy="5869552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10800000">
            <a:off x="4962476" y="2037736"/>
            <a:ext cx="570308" cy="27946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299876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29148" y="0"/>
            <a:ext cx="9188246" cy="798943"/>
          </a:xfrm>
        </p:spPr>
        <p:txBody>
          <a:bodyPr/>
          <a:lstStyle/>
          <a:p>
            <a:pPr algn="l"/>
            <a:r>
              <a:rPr lang="en-US" sz="6600" dirty="0" smtClean="0">
                <a:solidFill>
                  <a:schemeClr val="bg1"/>
                </a:solidFill>
                <a:latin typeface="+mn-lt"/>
              </a:rPr>
              <a:t>Data Extract Instructions</a:t>
            </a:r>
            <a:endParaRPr lang="en-US" sz="6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Slide Number Placeholder 1"/>
          <p:cNvSpPr>
            <a:spLocks noGrp="1"/>
          </p:cNvSpPr>
          <p:nvPr>
            <p:ph type="sldNum" idx="12"/>
            <p:custDataLst>
              <p:tags r:id="rId1"/>
            </p:custDataLst>
          </p:nvPr>
        </p:nvSpPr>
        <p:spPr>
          <a:xfrm>
            <a:off x="110436" y="98288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107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44" y="1430594"/>
            <a:ext cx="11886256" cy="5084351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19503662">
            <a:off x="478667" y="5599915"/>
            <a:ext cx="641478" cy="33943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 rot="12257422">
            <a:off x="11668575" y="5412701"/>
            <a:ext cx="641478" cy="33943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560174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29148" y="0"/>
            <a:ext cx="7890390" cy="798943"/>
          </a:xfrm>
        </p:spPr>
        <p:txBody>
          <a:bodyPr/>
          <a:lstStyle/>
          <a:p>
            <a:pPr algn="l"/>
            <a:r>
              <a:rPr lang="en-US" sz="6600" dirty="0">
                <a:solidFill>
                  <a:schemeClr val="bg1"/>
                </a:solidFill>
                <a:latin typeface="+mn-lt"/>
              </a:rPr>
              <a:t>Create </a:t>
            </a:r>
            <a:r>
              <a:rPr lang="en-US" sz="6600" dirty="0" smtClean="0">
                <a:solidFill>
                  <a:schemeClr val="bg1"/>
                </a:solidFill>
                <a:latin typeface="+mn-lt"/>
              </a:rPr>
              <a:t>the Extract</a:t>
            </a:r>
            <a:endParaRPr lang="en-US" sz="6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Slide Number Placeholder 1"/>
          <p:cNvSpPr>
            <a:spLocks noGrp="1"/>
          </p:cNvSpPr>
          <p:nvPr>
            <p:ph type="sldNum" idx="12"/>
            <p:custDataLst>
              <p:tags r:id="rId1"/>
            </p:custDataLst>
          </p:nvPr>
        </p:nvSpPr>
        <p:spPr>
          <a:xfrm>
            <a:off x="110436" y="98288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108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01" y="848138"/>
            <a:ext cx="10203744" cy="591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64738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6698" y="0"/>
            <a:ext cx="10028902" cy="848139"/>
          </a:xfrm>
        </p:spPr>
        <p:txBody>
          <a:bodyPr/>
          <a:lstStyle/>
          <a:p>
            <a:pPr algn="l"/>
            <a:r>
              <a:rPr lang="en-US" sz="6600" dirty="0">
                <a:solidFill>
                  <a:schemeClr val="bg1"/>
                </a:solidFill>
                <a:latin typeface="+mn-lt"/>
              </a:rPr>
              <a:t>Create Extract Confirmation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idx="12"/>
            <p:custDataLst>
              <p:tags r:id="rId1"/>
            </p:custDataLst>
          </p:nvPr>
        </p:nvSpPr>
        <p:spPr>
          <a:xfrm>
            <a:off x="110436" y="98288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109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63" y="1443320"/>
            <a:ext cx="11725494" cy="530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192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65808" y="0"/>
            <a:ext cx="8834783" cy="821635"/>
          </a:xfrm>
        </p:spPr>
        <p:txBody>
          <a:bodyPr/>
          <a:lstStyle/>
          <a:p>
            <a:pPr algn="l"/>
            <a:r>
              <a:rPr lang="en-US" sz="5400" dirty="0">
                <a:solidFill>
                  <a:schemeClr val="bg1"/>
                </a:solidFill>
              </a:rPr>
              <a:t>DESE </a:t>
            </a:r>
            <a:r>
              <a:rPr lang="en-US" sz="5400" dirty="0" smtClean="0">
                <a:solidFill>
                  <a:schemeClr val="bg1"/>
                </a:solidFill>
              </a:rPr>
              <a:t>Quick Links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idx="12"/>
            <p:custDataLst>
              <p:tags r:id="rId1"/>
            </p:custDataLst>
          </p:nvPr>
        </p:nvSpPr>
        <p:spPr>
          <a:xfrm>
            <a:off x="97184" y="85036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68" y="906671"/>
            <a:ext cx="11506314" cy="595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949059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05566" y="0"/>
            <a:ext cx="8331200" cy="848139"/>
          </a:xfrm>
        </p:spPr>
        <p:txBody>
          <a:bodyPr/>
          <a:lstStyle/>
          <a:p>
            <a:pPr algn="l"/>
            <a:r>
              <a:rPr lang="en-US" sz="6600" dirty="0">
                <a:solidFill>
                  <a:schemeClr val="bg1"/>
                </a:solidFill>
              </a:rPr>
              <a:t>Data Extract in </a:t>
            </a:r>
            <a:r>
              <a:rPr lang="en-US" sz="6600" dirty="0" smtClean="0">
                <a:solidFill>
                  <a:schemeClr val="bg1"/>
                </a:solidFill>
              </a:rPr>
              <a:t>Queue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1"/>
          <p:cNvSpPr>
            <a:spLocks noGrp="1"/>
          </p:cNvSpPr>
          <p:nvPr>
            <p:ph type="sldNum" idx="12"/>
            <p:custDataLst>
              <p:tags r:id="rId1"/>
            </p:custDataLst>
          </p:nvPr>
        </p:nvSpPr>
        <p:spPr>
          <a:xfrm>
            <a:off x="110436" y="98288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110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36" y="1003899"/>
            <a:ext cx="11923741" cy="5145109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18161555">
            <a:off x="8659212" y="5272102"/>
            <a:ext cx="568969" cy="33130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951596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13184" y="0"/>
            <a:ext cx="11785600" cy="834887"/>
          </a:xfrm>
        </p:spPr>
        <p:txBody>
          <a:bodyPr/>
          <a:lstStyle/>
          <a:p>
            <a:pPr algn="l"/>
            <a:r>
              <a:rPr lang="en-US" sz="6600" dirty="0">
                <a:solidFill>
                  <a:schemeClr val="bg1"/>
                </a:solidFill>
              </a:rPr>
              <a:t>Test Monitoring </a:t>
            </a:r>
            <a:r>
              <a:rPr lang="en-US" sz="6600" dirty="0" smtClean="0">
                <a:solidFill>
                  <a:schemeClr val="bg1"/>
                </a:solidFill>
              </a:rPr>
              <a:t>Extract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1"/>
          <p:cNvSpPr>
            <a:spLocks noGrp="1"/>
          </p:cNvSpPr>
          <p:nvPr>
            <p:ph type="sldNum" idx="12"/>
            <p:custDataLst>
              <p:tags r:id="rId1"/>
            </p:custDataLst>
          </p:nvPr>
        </p:nvSpPr>
        <p:spPr>
          <a:xfrm>
            <a:off x="97184" y="98288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111</a:t>
            </a:fld>
            <a:endParaRPr lang="en-US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61" y="1157690"/>
            <a:ext cx="11762377" cy="5203135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16200000">
            <a:off x="10740091" y="3147125"/>
            <a:ext cx="633984" cy="2743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6200000">
            <a:off x="7454346" y="3147126"/>
            <a:ext cx="633984" cy="2743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6200000">
            <a:off x="5534107" y="3147126"/>
            <a:ext cx="633984" cy="2743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6200000">
            <a:off x="3601675" y="3147126"/>
            <a:ext cx="633984" cy="2743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6200000">
            <a:off x="2388571" y="3147127"/>
            <a:ext cx="633984" cy="2743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468692" y="4189108"/>
            <a:ext cx="800100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Goal is 100%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588209" y="4189108"/>
            <a:ext cx="800100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Goal is 100%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455100" y="4199008"/>
            <a:ext cx="80010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Goal is 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575526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83932" y="98288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112</a:t>
            </a:fld>
            <a:endParaRPr lang="en-US" dirty="0"/>
          </a:p>
        </p:txBody>
      </p:sp>
      <p:sp>
        <p:nvSpPr>
          <p:cNvPr id="6" name="Google Shape;906;p118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81665" y="0"/>
            <a:ext cx="9881143" cy="822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>
              <a:buSzPts val="3600"/>
            </a:pPr>
            <a:r>
              <a:rPr lang="en-US" sz="6600" dirty="0" smtClean="0">
                <a:solidFill>
                  <a:schemeClr val="bg1"/>
                </a:solidFill>
              </a:rPr>
              <a:t>Student Report Archive</a:t>
            </a:r>
            <a:endParaRPr sz="66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25" y="1014396"/>
            <a:ext cx="11171583" cy="55177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8997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5911" y="0"/>
            <a:ext cx="9291484" cy="835189"/>
          </a:xfrm>
        </p:spPr>
        <p:txBody>
          <a:bodyPr/>
          <a:lstStyle/>
          <a:p>
            <a:pPr algn="l"/>
            <a:r>
              <a:rPr lang="en-US" sz="6600" dirty="0" smtClean="0">
                <a:solidFill>
                  <a:schemeClr val="bg1"/>
                </a:solidFill>
              </a:rPr>
              <a:t>Alternate Reports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2764" y="92764"/>
            <a:ext cx="1016000" cy="365125"/>
          </a:xfrm>
          <a:prstGeom prst="rect">
            <a:avLst/>
          </a:prstGeom>
        </p:spPr>
        <p:txBody>
          <a:bodyPr/>
          <a:lstStyle/>
          <a:p>
            <a:pPr algn="l"/>
            <a:fld id="{3B745311-16E5-4BEF-BFE6-36758A3427EB}" type="slidenum">
              <a:rPr lang="en-US" sz="1600" b="1" smtClean="0">
                <a:solidFill>
                  <a:schemeClr val="bg1"/>
                </a:solidFill>
              </a:rPr>
              <a:pPr algn="l"/>
              <a:t>113</a:t>
            </a:fld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57" y="1376083"/>
            <a:ext cx="11819803" cy="5086391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2545192" y="3029447"/>
            <a:ext cx="653084" cy="33130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 rot="10800000">
            <a:off x="5101350" y="3483179"/>
            <a:ext cx="653084" cy="33130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527509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1442" y="0"/>
            <a:ext cx="10611074" cy="808383"/>
          </a:xfrm>
        </p:spPr>
        <p:txBody>
          <a:bodyPr/>
          <a:lstStyle/>
          <a:p>
            <a:pPr algn="l"/>
            <a:r>
              <a:rPr lang="en-US" sz="6600" dirty="0">
                <a:solidFill>
                  <a:schemeClr val="bg1"/>
                </a:solidFill>
              </a:rPr>
              <a:t>Alternate </a:t>
            </a:r>
            <a:r>
              <a:rPr lang="en-US" sz="6600" dirty="0" smtClean="0">
                <a:solidFill>
                  <a:schemeClr val="bg1"/>
                </a:solidFill>
              </a:rPr>
              <a:t>Reports Details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2764" y="92764"/>
            <a:ext cx="1016000" cy="365125"/>
          </a:xfrm>
          <a:prstGeom prst="rect">
            <a:avLst/>
          </a:prstGeom>
        </p:spPr>
        <p:txBody>
          <a:bodyPr/>
          <a:lstStyle/>
          <a:p>
            <a:pPr algn="l"/>
            <a:fld id="{3B745311-16E5-4BEF-BFE6-36758A3427EB}" type="slidenum">
              <a:rPr lang="en-US" sz="1600" b="1" smtClean="0">
                <a:solidFill>
                  <a:schemeClr val="bg1"/>
                </a:solidFill>
              </a:rPr>
              <a:pPr algn="l"/>
              <a:t>114</a:t>
            </a:fld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42" y="1163217"/>
            <a:ext cx="10876523" cy="531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077180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95512" y="0"/>
            <a:ext cx="7112000" cy="821635"/>
          </a:xfrm>
        </p:spPr>
        <p:txBody>
          <a:bodyPr/>
          <a:lstStyle/>
          <a:p>
            <a:pPr algn="l"/>
            <a:r>
              <a:rPr lang="en-US" sz="6600" dirty="0">
                <a:solidFill>
                  <a:schemeClr val="bg1"/>
                </a:solidFill>
              </a:rPr>
              <a:t>General </a:t>
            </a:r>
            <a:r>
              <a:rPr lang="en-US" sz="6600" dirty="0" smtClean="0">
                <a:solidFill>
                  <a:schemeClr val="bg1"/>
                </a:solidFill>
              </a:rPr>
              <a:t>Reports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9512" y="79512"/>
            <a:ext cx="1016000" cy="365125"/>
          </a:xfrm>
          <a:prstGeom prst="rect">
            <a:avLst/>
          </a:prstGeom>
        </p:spPr>
        <p:txBody>
          <a:bodyPr/>
          <a:lstStyle/>
          <a:p>
            <a:pPr algn="l"/>
            <a:fld id="{3B745311-16E5-4BEF-BFE6-36758A3427EB}" type="slidenum">
              <a:rPr lang="en-US" sz="1600" b="1" smtClean="0">
                <a:solidFill>
                  <a:schemeClr val="bg1"/>
                </a:solidFill>
              </a:rPr>
              <a:pPr algn="l"/>
              <a:t>115</a:t>
            </a:fld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57" y="916471"/>
            <a:ext cx="11630025" cy="591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184457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41739" y="1377122"/>
            <a:ext cx="11047896" cy="4732130"/>
          </a:xfrm>
        </p:spPr>
        <p:txBody>
          <a:bodyPr/>
          <a:lstStyle/>
          <a:p>
            <a:pPr>
              <a:buClrTx/>
              <a:buSzPct val="100000"/>
            </a:pPr>
            <a:r>
              <a:rPr lang="en-US" sz="4400" dirty="0"/>
              <a:t>District staff are asked to complete test observation forms and submit them to DLM.</a:t>
            </a:r>
          </a:p>
          <a:p>
            <a:pPr>
              <a:buClrTx/>
              <a:buSzPct val="100000"/>
            </a:pPr>
            <a:r>
              <a:rPr lang="en-US" sz="4400" dirty="0"/>
              <a:t>Kite Collector is submitted electronically. </a:t>
            </a:r>
          </a:p>
          <a:p>
            <a:pPr>
              <a:buClrTx/>
              <a:buSzPct val="100000"/>
            </a:pPr>
            <a:r>
              <a:rPr lang="en-US" sz="4400" dirty="0"/>
              <a:t>Instructions are posted on the DESE MAP-A page under the Resources tab.</a:t>
            </a:r>
          </a:p>
          <a:p>
            <a:pPr>
              <a:buClrTx/>
              <a:buSzPct val="100000"/>
            </a:pPr>
            <a:r>
              <a:rPr lang="en-US" sz="4400" dirty="0"/>
              <a:t>Links are in the script.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13184" y="0"/>
            <a:ext cx="7748104" cy="848139"/>
          </a:xfrm>
        </p:spPr>
        <p:txBody>
          <a:bodyPr/>
          <a:lstStyle/>
          <a:p>
            <a:pPr algn="l"/>
            <a:r>
              <a:rPr lang="en-US" sz="6600" dirty="0">
                <a:solidFill>
                  <a:schemeClr val="bg1"/>
                </a:solidFill>
              </a:rPr>
              <a:t>Kite </a:t>
            </a:r>
            <a:r>
              <a:rPr lang="en-US" sz="6600" dirty="0" smtClean="0">
                <a:solidFill>
                  <a:schemeClr val="bg1"/>
                </a:solidFill>
              </a:rPr>
              <a:t>Collector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1"/>
          <p:cNvSpPr>
            <a:spLocks noGrp="1"/>
          </p:cNvSpPr>
          <p:nvPr>
            <p:ph type="sldNum" idx="12"/>
            <p:custDataLst>
              <p:tags r:id="rId1"/>
            </p:custDataLst>
          </p:nvPr>
        </p:nvSpPr>
        <p:spPr>
          <a:xfrm>
            <a:off x="97184" y="85036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116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989665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l"/>
            <a:r>
              <a:rPr lang="en-US" sz="2400" dirty="0"/>
              <a:t>Caryn Giarratano, Ph.D.</a:t>
            </a:r>
          </a:p>
          <a:p>
            <a:pPr algn="l"/>
            <a:r>
              <a:rPr lang="en-US" sz="2400" dirty="0"/>
              <a:t>DESE Assistant Director of Assessment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2834" y="2888973"/>
            <a:ext cx="9557027" cy="2093844"/>
          </a:xfrm>
        </p:spPr>
        <p:txBody>
          <a:bodyPr>
            <a:noAutofit/>
          </a:bodyPr>
          <a:lstStyle/>
          <a:p>
            <a:r>
              <a:rPr lang="en-US" sz="6600" b="1" dirty="0"/>
              <a:t>Part </a:t>
            </a:r>
            <a:r>
              <a:rPr lang="en-US" sz="6600" b="1" dirty="0" smtClean="0"/>
              <a:t>9: DESE Connections</a:t>
            </a:r>
            <a:r>
              <a:rPr lang="en-US" sz="6600" b="1" dirty="0"/>
              <a:t/>
            </a:r>
            <a:br>
              <a:rPr lang="en-US" sz="6600" b="1" dirty="0"/>
            </a:br>
            <a:endParaRPr lang="en-US" sz="6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9087371" y="913984"/>
            <a:ext cx="2641600" cy="508000"/>
          </a:xfrm>
        </p:spPr>
        <p:txBody>
          <a:bodyPr/>
          <a:lstStyle/>
          <a:p>
            <a:r>
              <a:rPr lang="en-US" dirty="0" smtClean="0"/>
              <a:t>December 2023</a:t>
            </a:r>
            <a:endParaRPr lang="en-US" dirty="0"/>
          </a:p>
        </p:txBody>
      </p:sp>
      <p:sp>
        <p:nvSpPr>
          <p:cNvPr id="5" name="Google Shape;423;p59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822405" y="5638563"/>
            <a:ext cx="1105435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/>
            <a:r>
              <a:rPr lang="en-US" kern="0" dirty="0" smtClean="0">
                <a:solidFill>
                  <a:schemeClr val="bg1"/>
                </a:solidFill>
              </a:rPr>
              <a:t>Slide </a:t>
            </a:r>
            <a:fld id="{00000000-1234-1234-1234-123412341234}" type="slidenum">
              <a:rPr lang="en-US" kern="0" smtClean="0">
                <a:solidFill>
                  <a:schemeClr val="bg1"/>
                </a:solidFill>
              </a:rPr>
              <a:pPr defTabSz="1219170"/>
              <a:t>117</a:t>
            </a:fld>
            <a:endParaRPr lang="en-US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746706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97184" y="85036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118</a:t>
            </a:fld>
            <a:endParaRPr lang="en-US" dirty="0"/>
          </a:p>
        </p:txBody>
      </p:sp>
      <p:sp>
        <p:nvSpPr>
          <p:cNvPr id="6" name="Google Shape;906;p118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113184" y="-1"/>
            <a:ext cx="5919304" cy="834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 fontAlgn="t"/>
            <a:r>
              <a:rPr lang="en-US" sz="6600" dirty="0" smtClean="0">
                <a:solidFill>
                  <a:schemeClr val="bg1"/>
                </a:solidFill>
              </a:rPr>
              <a:t>MAPA Update</a:t>
            </a:r>
            <a:endParaRPr sz="66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53" y="1979335"/>
            <a:ext cx="10413388" cy="31531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580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>
          <a:xfrm>
            <a:off x="97184" y="98288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119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0375" y="1453455"/>
            <a:ext cx="8421323" cy="4324546"/>
          </a:xfrm>
        </p:spPr>
        <p:txBody>
          <a:bodyPr/>
          <a:lstStyle/>
          <a:p>
            <a:pPr marL="0">
              <a:buClrTx/>
              <a:buSzPct val="75000"/>
            </a:pPr>
            <a:r>
              <a:rPr lang="en-US" sz="4400" b="1" dirty="0"/>
              <a:t>Caryn Giarratano, Ph.D.</a:t>
            </a:r>
          </a:p>
          <a:p>
            <a:pPr marL="0">
              <a:buClrTx/>
              <a:buSzPct val="75000"/>
            </a:pPr>
            <a:r>
              <a:rPr lang="en-US" sz="4400" dirty="0"/>
              <a:t>Assistant Director of Assessment</a:t>
            </a:r>
          </a:p>
          <a:p>
            <a:pPr marL="0">
              <a:buClrTx/>
              <a:buSzPct val="75000"/>
            </a:pPr>
            <a:r>
              <a:rPr lang="en-US" sz="4400" dirty="0"/>
              <a:t>Alternate Assessment</a:t>
            </a:r>
          </a:p>
          <a:p>
            <a:pPr marL="0">
              <a:buClrTx/>
              <a:buSzPct val="75000"/>
            </a:pPr>
            <a:r>
              <a:rPr lang="en-US" sz="4400" dirty="0"/>
              <a:t>573-751-6731</a:t>
            </a:r>
          </a:p>
          <a:p>
            <a:pPr marL="0">
              <a:buClrTx/>
              <a:buSzPct val="75000"/>
            </a:pPr>
            <a:r>
              <a:rPr lang="en-US" sz="4400" dirty="0"/>
              <a:t>caryn.giarratano@dese.mo.gov</a:t>
            </a:r>
          </a:p>
          <a:p>
            <a:pPr>
              <a:buClrTx/>
              <a:buSzPct val="75000"/>
            </a:pPr>
            <a:endParaRPr lang="en-US" sz="4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55688" y="68466"/>
            <a:ext cx="9344025" cy="751380"/>
          </a:xfrm>
        </p:spPr>
        <p:txBody>
          <a:bodyPr/>
          <a:lstStyle/>
          <a:p>
            <a:pPr algn="l"/>
            <a:r>
              <a:rPr lang="en-US" sz="6600" dirty="0" smtClean="0">
                <a:solidFill>
                  <a:schemeClr val="bg1"/>
                </a:solidFill>
              </a:rPr>
              <a:t>Contact for Questions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5" name="AutoShape 2" descr="Image result for graphic kids hands raised"/>
          <p:cNvSpPr>
            <a:spLocks noChangeAspect="1" noChangeArrowheads="1"/>
          </p:cNvSpPr>
          <p:nvPr/>
        </p:nvSpPr>
        <p:spPr bwMode="auto">
          <a:xfrm>
            <a:off x="1055688" y="98425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Clip Art Kid Raising Hand, HD Png Download , Transparent Png Image - PNGitem"/>
          <p:cNvSpPr>
            <a:spLocks noChangeAspect="1" noChangeArrowheads="1"/>
          </p:cNvSpPr>
          <p:nvPr/>
        </p:nvSpPr>
        <p:spPr bwMode="auto">
          <a:xfrm>
            <a:off x="1055688" y="374650"/>
            <a:ext cx="2914650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Clip Art Kid Raising Hand, HD Png Download , Transparent Png Image - PNGite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3109850"/>
            <a:ext cx="3866870" cy="37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19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97184" y="85036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Google Shape;905;p118"/>
          <p:cNvSpPr txBox="1"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-13" y="859425"/>
            <a:ext cx="12192013" cy="1686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109728" lvl="1" indent="0">
              <a:buClrTx/>
              <a:buSzPct val="100000"/>
              <a:buNone/>
            </a:pPr>
            <a:r>
              <a:rPr lang="en-US" dirty="0"/>
              <a:t>There are six tabs on the </a:t>
            </a:r>
            <a:r>
              <a:rPr lang="en-US" dirty="0" smtClean="0"/>
              <a:t>DESE MAPA </a:t>
            </a:r>
            <a:r>
              <a:rPr lang="en-US" dirty="0"/>
              <a:t>webpage to organize </a:t>
            </a:r>
            <a:r>
              <a:rPr lang="en-US" dirty="0" smtClean="0"/>
              <a:t>alternate assessment guidance documents</a:t>
            </a:r>
            <a:r>
              <a:rPr lang="en-US" dirty="0"/>
              <a:t>.</a:t>
            </a:r>
            <a:endParaRPr lang="en-US" dirty="0" smtClean="0"/>
          </a:p>
        </p:txBody>
      </p:sp>
      <p:sp>
        <p:nvSpPr>
          <p:cNvPr id="6" name="Google Shape;906;p118"/>
          <p:cNvSpPr txBox="1"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737420" y="0"/>
            <a:ext cx="10861470" cy="85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>
              <a:buSzPts val="3600"/>
            </a:pPr>
            <a:r>
              <a:rPr lang="en-US" sz="6600" dirty="0" smtClean="0">
                <a:solidFill>
                  <a:schemeClr val="bg1"/>
                </a:solidFill>
              </a:rPr>
              <a:t>DESE MAPA Tabs</a:t>
            </a:r>
            <a:endParaRPr sz="66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659" y="2429628"/>
            <a:ext cx="8151341" cy="43534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5287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97184" y="98288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Google Shape;474;p64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37419" y="0"/>
            <a:ext cx="8705839" cy="870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>
              <a:buSzPts val="3600"/>
            </a:pPr>
            <a:r>
              <a:rPr lang="en-US" sz="6600" dirty="0" smtClean="0">
                <a:solidFill>
                  <a:schemeClr val="bg1"/>
                </a:solidFill>
              </a:rPr>
              <a:t>Administration Tab</a:t>
            </a:r>
            <a:endParaRPr sz="66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81" y="1037225"/>
            <a:ext cx="6506219" cy="5658998"/>
          </a:xfrm>
          <a:prstGeom prst="rect">
            <a:avLst/>
          </a:prstGeom>
        </p:spPr>
      </p:pic>
      <p:sp>
        <p:nvSpPr>
          <p:cNvPr id="9" name="Down Arrow 8"/>
          <p:cNvSpPr/>
          <p:nvPr/>
        </p:nvSpPr>
        <p:spPr>
          <a:xfrm rot="5400000">
            <a:off x="6453316" y="1649942"/>
            <a:ext cx="809366" cy="90822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744597" y="1037225"/>
            <a:ext cx="373483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Please view this guidance document for DTCs, MDTCs, data managers, and teachers, to learn MAP-A responsibilities for each.</a:t>
            </a:r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463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97184" y="98288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Google Shape;906;p118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11200" y="0"/>
            <a:ext cx="10379689" cy="85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>
              <a:buSzPts val="3600"/>
            </a:pPr>
            <a:r>
              <a:rPr lang="en-US" sz="6600" dirty="0" err="1" smtClean="0">
                <a:solidFill>
                  <a:schemeClr val="bg1"/>
                </a:solidFill>
              </a:rPr>
              <a:t>Testlets</a:t>
            </a:r>
            <a:r>
              <a:rPr lang="en-US" sz="6600" dirty="0" smtClean="0">
                <a:solidFill>
                  <a:schemeClr val="bg1"/>
                </a:solidFill>
              </a:rPr>
              <a:t> To Cover Blueprint</a:t>
            </a:r>
            <a:endParaRPr sz="66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184" y="1076325"/>
            <a:ext cx="10048875" cy="57816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1843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97184" y="98288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Google Shape;906;p118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81666" y="0"/>
            <a:ext cx="10817224" cy="85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>
              <a:buSzPts val="3600"/>
            </a:pPr>
            <a:r>
              <a:rPr lang="en-US" sz="6600" dirty="0" smtClean="0">
                <a:solidFill>
                  <a:schemeClr val="bg1"/>
                </a:solidFill>
              </a:rPr>
              <a:t>Eligibility Tab</a:t>
            </a:r>
            <a:endParaRPr sz="66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3200" y="2023394"/>
            <a:ext cx="338807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The Eligibility </a:t>
            </a:r>
            <a:r>
              <a:rPr lang="en-US" sz="4000" dirty="0">
                <a:hlinkClick r:id="rId6"/>
              </a:rPr>
              <a:t>tab</a:t>
            </a:r>
            <a:r>
              <a:rPr lang="en-US" sz="4000" dirty="0"/>
              <a:t> links to the Compliance page for </a:t>
            </a:r>
            <a:r>
              <a:rPr lang="en-US" sz="4000" u="sng" dirty="0">
                <a:hlinkClick r:id="rId6"/>
              </a:rPr>
              <a:t>eligibility </a:t>
            </a:r>
            <a:r>
              <a:rPr lang="en-US" sz="4000" u="sng" dirty="0" smtClean="0">
                <a:hlinkClick r:id="rId6"/>
              </a:rPr>
              <a:t>guidance</a:t>
            </a:r>
            <a:r>
              <a:rPr lang="en-US" sz="4000" dirty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279" y="1205947"/>
            <a:ext cx="8362182" cy="56408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2679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97184" y="98288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Google Shape;906;p118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914400" y="0"/>
            <a:ext cx="6727013" cy="85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>
              <a:buSzPts val="3600"/>
            </a:pPr>
            <a:r>
              <a:rPr lang="en-US" sz="6600" dirty="0" smtClean="0">
                <a:solidFill>
                  <a:schemeClr val="bg1"/>
                </a:solidFill>
              </a:rPr>
              <a:t>Manuals Tab</a:t>
            </a:r>
            <a:endParaRPr sz="66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570" y="966787"/>
            <a:ext cx="6943561" cy="57621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7342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97184" y="98288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Google Shape;906;p118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064831" y="34996"/>
            <a:ext cx="6400800" cy="773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>
              <a:buSzPts val="3600"/>
            </a:pPr>
            <a:r>
              <a:rPr lang="en-US" sz="6600" dirty="0" smtClean="0">
                <a:solidFill>
                  <a:schemeClr val="bg1"/>
                </a:solidFill>
              </a:rPr>
              <a:t>Resources Tab</a:t>
            </a:r>
            <a:endParaRPr sz="66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230" y="955159"/>
            <a:ext cx="8769432" cy="57347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7801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97184" y="98288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Google Shape;906;p118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966148" y="1"/>
            <a:ext cx="9057505" cy="821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>
              <a:buSzPts val="3600"/>
            </a:pPr>
            <a:r>
              <a:rPr lang="en-US" sz="6600" dirty="0" smtClean="0">
                <a:solidFill>
                  <a:schemeClr val="bg1"/>
                </a:solidFill>
              </a:rPr>
              <a:t>Blueprint Claims and EEs</a:t>
            </a:r>
            <a:endParaRPr sz="66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938" y="1050323"/>
            <a:ext cx="8452020" cy="57571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6038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110436" y="98288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Google Shape;906;p118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992652" y="28785"/>
            <a:ext cx="8946477" cy="793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>
              <a:buSzPts val="3600"/>
            </a:pPr>
            <a:r>
              <a:rPr lang="en-US" sz="6600" dirty="0" smtClean="0">
                <a:solidFill>
                  <a:schemeClr val="bg1"/>
                </a:solidFill>
              </a:rPr>
              <a:t>Math Blueprint Example</a:t>
            </a:r>
            <a:endParaRPr sz="66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041" y="952260"/>
            <a:ext cx="8020223" cy="5822901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9048841">
            <a:off x="8308047" y="1639393"/>
            <a:ext cx="713321" cy="54670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 rot="580570">
            <a:off x="1183104" y="2697728"/>
            <a:ext cx="570670" cy="434225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764150" y="2671043"/>
            <a:ext cx="185277" cy="19332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3"/>
          <p:cNvSpPr txBox="1">
            <a:spLocks/>
          </p:cNvSpPr>
          <p:nvPr/>
        </p:nvSpPr>
        <p:spPr>
          <a:xfrm>
            <a:off x="11433858" y="6143223"/>
            <a:ext cx="414705" cy="4326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0187E26-4AD5-4B83-A980-43C4419CF312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4764149" y="3846667"/>
            <a:ext cx="185277" cy="19332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764149" y="3557396"/>
            <a:ext cx="185277" cy="19332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804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204098" y="4920250"/>
            <a:ext cx="7247924" cy="1801827"/>
          </a:xfrm>
        </p:spPr>
        <p:txBody>
          <a:bodyPr>
            <a:normAutofit/>
          </a:bodyPr>
          <a:lstStyle/>
          <a:p>
            <a:pPr algn="l"/>
            <a:r>
              <a:rPr lang="en-US" sz="2800" dirty="0"/>
              <a:t>Caryn Giarratano, Ph.D.</a:t>
            </a:r>
          </a:p>
          <a:p>
            <a:pPr algn="l"/>
            <a:r>
              <a:rPr lang="en-US" sz="2800" dirty="0"/>
              <a:t>DESE Assistant Director of Assessment</a:t>
            </a:r>
          </a:p>
          <a:p>
            <a:endParaRPr lang="en-US" sz="3733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042400" y="770364"/>
            <a:ext cx="2641600" cy="508000"/>
          </a:xfrm>
        </p:spPr>
        <p:txBody>
          <a:bodyPr>
            <a:normAutofit/>
          </a:bodyPr>
          <a:lstStyle/>
          <a:p>
            <a:r>
              <a:rPr lang="en-US" dirty="0" smtClean="0"/>
              <a:t>December </a:t>
            </a:r>
            <a:r>
              <a:rPr lang="en-US" dirty="0"/>
              <a:t>2023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176000" y="6375400"/>
            <a:ext cx="1016000" cy="366184"/>
          </a:xfrm>
          <a:prstGeom prst="rect">
            <a:avLst/>
          </a:prstGeom>
        </p:spPr>
        <p:txBody>
          <a:bodyPr/>
          <a:lstStyle/>
          <a:p>
            <a:fld id="{3B745311-16E5-4BEF-BFE6-36758A3427E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26390" y="2911585"/>
            <a:ext cx="81548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/>
              <a:t>Part One: Overview</a:t>
            </a:r>
            <a:endParaRPr lang="en-US" sz="6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799805" y="5365093"/>
            <a:ext cx="988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Slide 2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05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110436" y="85036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Google Shape;906;p118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6916" y="12357"/>
            <a:ext cx="8809569" cy="85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>
              <a:buSzPts val="3600"/>
            </a:pPr>
            <a:r>
              <a:rPr lang="en-US" sz="6600" dirty="0" smtClean="0">
                <a:solidFill>
                  <a:schemeClr val="bg1"/>
                </a:solidFill>
              </a:rPr>
              <a:t>Training Tab</a:t>
            </a:r>
            <a:endParaRPr sz="66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36" y="933943"/>
            <a:ext cx="11670747" cy="5924057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13495362">
            <a:off x="4668664" y="2221724"/>
            <a:ext cx="927008" cy="53074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651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97184" y="111540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Google Shape;906;p118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032408" y="24927"/>
            <a:ext cx="9410305" cy="85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>
              <a:buSzPts val="3600"/>
            </a:pPr>
            <a:r>
              <a:rPr lang="en-US" sz="6600" dirty="0" smtClean="0">
                <a:solidFill>
                  <a:schemeClr val="bg1"/>
                </a:solidFill>
              </a:rPr>
              <a:t>Parent Information Tab</a:t>
            </a:r>
            <a:endParaRPr sz="66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675" y="931839"/>
            <a:ext cx="9340711" cy="58126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9994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110436" y="111540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Google Shape;906;p118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11200" y="0"/>
            <a:ext cx="10906539" cy="85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>
              <a:buSzPts val="3600"/>
            </a:pPr>
            <a:r>
              <a:rPr lang="en-US" sz="6600" dirty="0" smtClean="0">
                <a:solidFill>
                  <a:schemeClr val="bg1"/>
                </a:solidFill>
              </a:rPr>
              <a:t>Finding an Activity</a:t>
            </a:r>
            <a:endParaRPr sz="66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161" y="896496"/>
            <a:ext cx="8981400" cy="586265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9654692">
            <a:off x="8636129" y="2447012"/>
            <a:ext cx="927008" cy="53074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211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204098" y="4920250"/>
            <a:ext cx="7247924" cy="1801827"/>
          </a:xfrm>
        </p:spPr>
        <p:txBody>
          <a:bodyPr>
            <a:normAutofit/>
          </a:bodyPr>
          <a:lstStyle/>
          <a:p>
            <a:pPr algn="l"/>
            <a:r>
              <a:rPr lang="en-US" sz="2800" dirty="0"/>
              <a:t>Caryn Giarratano, Ph.D.</a:t>
            </a:r>
          </a:p>
          <a:p>
            <a:pPr algn="l"/>
            <a:r>
              <a:rPr lang="en-US" sz="2800" dirty="0"/>
              <a:t>DESE Assistant Director of Assessment</a:t>
            </a:r>
          </a:p>
          <a:p>
            <a:endParaRPr lang="en-US" sz="3733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042400" y="755374"/>
            <a:ext cx="2641600" cy="508000"/>
          </a:xfrm>
        </p:spPr>
        <p:txBody>
          <a:bodyPr>
            <a:normAutofit/>
          </a:bodyPr>
          <a:lstStyle/>
          <a:p>
            <a:r>
              <a:rPr lang="en-US" dirty="0" smtClean="0"/>
              <a:t>December 2023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176000" y="6375400"/>
            <a:ext cx="1016000" cy="366184"/>
          </a:xfrm>
          <a:prstGeom prst="rect">
            <a:avLst/>
          </a:prstGeom>
        </p:spPr>
        <p:txBody>
          <a:bodyPr/>
          <a:lstStyle/>
          <a:p>
            <a:fld id="{3B745311-16E5-4BEF-BFE6-36758A3427E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2959323"/>
            <a:ext cx="927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/>
              <a:t>Part 3: Tour of DLM</a:t>
            </a:r>
            <a:endParaRPr lang="en-US" sz="7200" b="1" dirty="0"/>
          </a:p>
        </p:txBody>
      </p:sp>
      <p:sp>
        <p:nvSpPr>
          <p:cNvPr id="8" name="Google Shape;423;p59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911840" y="5638563"/>
            <a:ext cx="1016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/>
            <a:r>
              <a:rPr lang="en-US" kern="0" dirty="0" smtClean="0">
                <a:solidFill>
                  <a:schemeClr val="bg1"/>
                </a:solidFill>
              </a:rPr>
              <a:t>Slide </a:t>
            </a:r>
            <a:fld id="{00000000-1234-1234-1234-123412341234}" type="slidenum">
              <a:rPr lang="en-US" kern="0" smtClean="0">
                <a:solidFill>
                  <a:schemeClr val="bg1"/>
                </a:solidFill>
              </a:rPr>
              <a:pPr defTabSz="1219170"/>
              <a:t>23</a:t>
            </a:fld>
            <a:endParaRPr lang="en-US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98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5543" y="1"/>
            <a:ext cx="8814392" cy="856924"/>
          </a:xfrm>
        </p:spPr>
        <p:txBody>
          <a:bodyPr/>
          <a:lstStyle/>
          <a:p>
            <a:pPr algn="l"/>
            <a:r>
              <a:rPr lang="en-US" sz="6600" dirty="0" smtClean="0">
                <a:solidFill>
                  <a:schemeClr val="bg1"/>
                </a:solidFill>
              </a:rPr>
              <a:t>View DLM Missouri Page</a:t>
            </a:r>
            <a:endParaRPr lang="en-US" sz="66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971" y="856925"/>
            <a:ext cx="9611562" cy="6001075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 rot="10406509">
            <a:off x="3141007" y="1802681"/>
            <a:ext cx="424752" cy="69649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idx="12"/>
          </p:nvPr>
        </p:nvSpPr>
        <p:spPr>
          <a:xfrm>
            <a:off x="92764" y="79512"/>
            <a:ext cx="646273" cy="464860"/>
          </a:xfrm>
        </p:spPr>
        <p:txBody>
          <a:bodyPr/>
          <a:lstStyle/>
          <a:p>
            <a:pPr algn="l"/>
            <a:fld id="{00000000-1234-1234-1234-123412341234}" type="slidenum">
              <a:rPr lang="en-US" smtClean="0"/>
              <a:pPr algn="l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79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355" y="0"/>
            <a:ext cx="9376735" cy="861237"/>
          </a:xfrm>
        </p:spPr>
        <p:txBody>
          <a:bodyPr/>
          <a:lstStyle/>
          <a:p>
            <a:r>
              <a:rPr lang="en-US" sz="6600" dirty="0" smtClean="0">
                <a:solidFill>
                  <a:schemeClr val="bg1"/>
                </a:solidFill>
              </a:rPr>
              <a:t>Professional Development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6" name="Slide Number Placeholder 1"/>
          <p:cNvSpPr>
            <a:spLocks noGrp="1"/>
          </p:cNvSpPr>
          <p:nvPr>
            <p:ph type="sldNum" idx="12"/>
          </p:nvPr>
        </p:nvSpPr>
        <p:spPr>
          <a:xfrm>
            <a:off x="90299" y="96728"/>
            <a:ext cx="502969" cy="368135"/>
          </a:xfrm>
        </p:spPr>
        <p:txBody>
          <a:bodyPr/>
          <a:lstStyle/>
          <a:p>
            <a:pPr algn="l"/>
            <a:fld id="{00000000-1234-1234-1234-123412341234}" type="slidenum">
              <a:rPr lang="en-US" smtClean="0"/>
              <a:pPr algn="l"/>
              <a:t>25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950" y="905432"/>
            <a:ext cx="9659472" cy="5989129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 rot="10406509">
            <a:off x="7233599" y="1299768"/>
            <a:ext cx="421534" cy="69649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1"/>
          <p:cNvSpPr txBox="1">
            <a:spLocks/>
          </p:cNvSpPr>
          <p:nvPr/>
        </p:nvSpPr>
        <p:spPr>
          <a:xfrm>
            <a:off x="90299" y="96728"/>
            <a:ext cx="366816" cy="36813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defPPr>
              <a:defRPr lang="en-US"/>
            </a:defPPr>
            <a:lvl1pPr marL="0" marR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1" i="0" u="none" strike="noStrike" kern="1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1" i="0" u="none" strike="noStrike" kern="1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1" i="0" u="none" strike="noStrike" kern="1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1" i="0" u="none" strike="noStrike" kern="1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1" i="0" u="none" strike="noStrike" kern="1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1" i="0" u="none" strike="noStrike" kern="1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1" i="0" u="none" strike="noStrike" kern="1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1" i="0" u="none" strike="noStrike" kern="1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1" i="0" u="none" strike="noStrike" kern="1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34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927182"/>
            <a:ext cx="11822476" cy="600107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110436" y="98288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6" name="Google Shape;474;p64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848139" y="0"/>
            <a:ext cx="9422296" cy="856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>
              <a:buSzPts val="3600"/>
            </a:pPr>
            <a:r>
              <a:rPr lang="en-US" sz="6600" dirty="0" smtClean="0">
                <a:solidFill>
                  <a:schemeClr val="bg1"/>
                </a:solidFill>
              </a:rPr>
              <a:t>Required Training Courses</a:t>
            </a:r>
            <a:endParaRPr sz="6600" dirty="0">
              <a:solidFill>
                <a:schemeClr val="bg1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 rot="10406509">
            <a:off x="4563022" y="2200119"/>
            <a:ext cx="513198" cy="71442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58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>
          <a:xfrm>
            <a:off x="97184" y="98288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" y="963952"/>
            <a:ext cx="6101968" cy="5476605"/>
          </a:xfrm>
        </p:spPr>
        <p:txBody>
          <a:bodyPr/>
          <a:lstStyle/>
          <a:p>
            <a:pPr marL="33866" indent="0">
              <a:buSzPct val="150000"/>
              <a:buNone/>
            </a:pPr>
            <a:r>
              <a:rPr lang="en-US" sz="3600" dirty="0" smtClean="0"/>
              <a:t>Five manuals for teachers:</a:t>
            </a:r>
          </a:p>
          <a:p>
            <a:pPr lvl="0">
              <a:buClrTx/>
            </a:pPr>
            <a:r>
              <a:rPr lang="en-US" sz="3600" u="sng" dirty="0">
                <a:hlinkClick r:id="rId3"/>
              </a:rPr>
              <a:t>Accessibility Manual</a:t>
            </a:r>
            <a:endParaRPr lang="en-US" sz="3600" dirty="0"/>
          </a:p>
          <a:p>
            <a:pPr lvl="0">
              <a:buClrTx/>
            </a:pPr>
            <a:r>
              <a:rPr lang="en-US" sz="3600" u="sng" dirty="0">
                <a:hlinkClick r:id="rId4"/>
              </a:rPr>
              <a:t>Educator Portal User Guide</a:t>
            </a:r>
            <a:endParaRPr lang="en-US" sz="3600" dirty="0"/>
          </a:p>
          <a:p>
            <a:pPr lvl="0">
              <a:buClrTx/>
            </a:pPr>
            <a:r>
              <a:rPr lang="en-US" sz="3600" u="sng" dirty="0">
                <a:hlinkClick r:id="rId5"/>
              </a:rPr>
              <a:t>Guide to Required Test Administrator Training</a:t>
            </a:r>
            <a:endParaRPr lang="en-US" sz="3600" dirty="0"/>
          </a:p>
          <a:p>
            <a:pPr lvl="0">
              <a:buClrTx/>
            </a:pPr>
            <a:r>
              <a:rPr lang="en-US" sz="3600" u="sng" dirty="0">
                <a:hlinkClick r:id="rId6"/>
              </a:rPr>
              <a:t>Guide to Practice Activities &amp; Released </a:t>
            </a:r>
            <a:r>
              <a:rPr lang="en-US" sz="3600" u="sng" dirty="0" err="1">
                <a:hlinkClick r:id="rId6"/>
              </a:rPr>
              <a:t>Testlets</a:t>
            </a:r>
            <a:r>
              <a:rPr lang="en-US" sz="3600" u="sng" dirty="0">
                <a:hlinkClick r:id="rId6"/>
              </a:rPr>
              <a:t> IM</a:t>
            </a:r>
            <a:endParaRPr lang="en-US" sz="3600" dirty="0"/>
          </a:p>
          <a:p>
            <a:pPr lvl="0">
              <a:buClrTx/>
            </a:pPr>
            <a:r>
              <a:rPr lang="en-US" sz="3600" u="sng" dirty="0">
                <a:hlinkClick r:id="rId7"/>
              </a:rPr>
              <a:t>Test Administration </a:t>
            </a:r>
            <a:r>
              <a:rPr lang="en-US" sz="3600" u="sng" dirty="0" smtClean="0">
                <a:hlinkClick r:id="rId7"/>
              </a:rPr>
              <a:t>Manual</a:t>
            </a:r>
            <a:endParaRPr lang="en-US" sz="36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2397" y="-2325"/>
            <a:ext cx="9989387" cy="780746"/>
          </a:xfrm>
        </p:spPr>
        <p:txBody>
          <a:bodyPr/>
          <a:lstStyle/>
          <a:p>
            <a:pPr algn="l"/>
            <a:r>
              <a:rPr lang="en-US" sz="6600" dirty="0" smtClean="0">
                <a:solidFill>
                  <a:schemeClr val="bg1"/>
                </a:solidFill>
              </a:rPr>
              <a:t>Manuals for Teachers</a:t>
            </a:r>
            <a:endParaRPr lang="en-US" sz="66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969" y="963951"/>
            <a:ext cx="5985440" cy="529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68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42900" y="1295400"/>
            <a:ext cx="11341100" cy="4851400"/>
          </a:xfrm>
        </p:spPr>
        <p:txBody>
          <a:bodyPr/>
          <a:lstStyle/>
          <a:p>
            <a:pPr lvl="0">
              <a:buClrTx/>
            </a:pPr>
            <a:r>
              <a:rPr lang="en-US" sz="3200" dirty="0"/>
              <a:t>An experienced MAPA coworker</a:t>
            </a:r>
          </a:p>
          <a:p>
            <a:pPr lvl="0">
              <a:buClrTx/>
            </a:pPr>
            <a:r>
              <a:rPr lang="en-US" sz="3200" dirty="0"/>
              <a:t>The MAPA district test coordinator (MDTC)</a:t>
            </a:r>
          </a:p>
          <a:p>
            <a:pPr lvl="0">
              <a:buClrTx/>
            </a:pPr>
            <a:r>
              <a:rPr lang="en-US" sz="3200" dirty="0"/>
              <a:t>A Regional Professional Development Center Consultant (</a:t>
            </a:r>
            <a:r>
              <a:rPr lang="en-US" sz="3200" u="sng" dirty="0">
                <a:hlinkClick r:id="rId2"/>
              </a:rPr>
              <a:t>RPDC</a:t>
            </a:r>
            <a:r>
              <a:rPr lang="en-US" sz="3200" dirty="0"/>
              <a:t>)</a:t>
            </a:r>
          </a:p>
          <a:p>
            <a:pPr lvl="0">
              <a:buClrTx/>
            </a:pPr>
            <a:r>
              <a:rPr lang="en-US" sz="3200" dirty="0"/>
              <a:t>(View the </a:t>
            </a:r>
            <a:r>
              <a:rPr lang="en-US" sz="3200" u="sng" dirty="0">
                <a:hlinkClick r:id="rId3"/>
              </a:rPr>
              <a:t>link</a:t>
            </a:r>
            <a:r>
              <a:rPr lang="en-US" sz="3200" dirty="0"/>
              <a:t> in the script for information about the Facilitated Training for teachers provided by the Missouri Regional Professional Development Center personnel)</a:t>
            </a:r>
          </a:p>
          <a:p>
            <a:pPr lvl="0">
              <a:buClrTx/>
            </a:pPr>
            <a:r>
              <a:rPr lang="en-US" sz="3200" dirty="0"/>
              <a:t>The DLM Service Desk (1-844-675-4479, </a:t>
            </a:r>
            <a:r>
              <a:rPr lang="en-US" sz="3200" u="sng" dirty="0">
                <a:hlinkClick r:id="rId4"/>
              </a:rPr>
              <a:t>DLM-support@ku.edu</a:t>
            </a:r>
            <a:r>
              <a:rPr lang="en-US" sz="3200" u="sng" dirty="0"/>
              <a:t>)</a:t>
            </a:r>
            <a:endParaRPr lang="en-US" sz="3200" dirty="0"/>
          </a:p>
          <a:p>
            <a:pPr lvl="0">
              <a:buClrTx/>
            </a:pPr>
            <a:r>
              <a:rPr lang="en-US" sz="3200" dirty="0"/>
              <a:t>The DESE Assistant Director of </a:t>
            </a:r>
            <a:r>
              <a:rPr lang="en-US" sz="3200" dirty="0" smtClean="0"/>
              <a:t>Assessment for MAPA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9433" y="0"/>
            <a:ext cx="9969054" cy="808383"/>
          </a:xfrm>
        </p:spPr>
        <p:txBody>
          <a:bodyPr/>
          <a:lstStyle/>
          <a:p>
            <a:pPr algn="l"/>
            <a:r>
              <a:rPr lang="en-US" sz="6600" dirty="0" smtClean="0">
                <a:solidFill>
                  <a:schemeClr val="bg1"/>
                </a:solidFill>
              </a:rPr>
              <a:t>Find Assistance with MAPA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1"/>
          <p:cNvSpPr>
            <a:spLocks noGrp="1"/>
          </p:cNvSpPr>
          <p:nvPr>
            <p:ph type="sldNum" idx="12"/>
          </p:nvPr>
        </p:nvSpPr>
        <p:spPr>
          <a:xfrm>
            <a:off x="97184" y="98288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5177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9433" y="0"/>
            <a:ext cx="9969054" cy="808383"/>
          </a:xfrm>
        </p:spPr>
        <p:txBody>
          <a:bodyPr/>
          <a:lstStyle/>
          <a:p>
            <a:pPr algn="l"/>
            <a:r>
              <a:rPr lang="en-US" sz="6600" dirty="0" smtClean="0">
                <a:solidFill>
                  <a:schemeClr val="bg1"/>
                </a:solidFill>
              </a:rPr>
              <a:t>Mini-Map: EEs, GLSs, LLs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1"/>
          <p:cNvSpPr>
            <a:spLocks noGrp="1"/>
          </p:cNvSpPr>
          <p:nvPr>
            <p:ph type="sldNum" idx="12"/>
          </p:nvPr>
        </p:nvSpPr>
        <p:spPr>
          <a:xfrm>
            <a:off x="97184" y="98288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61" y="967573"/>
            <a:ext cx="10594892" cy="578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482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0"/>
          <p:cNvSpPr txBox="1"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83932" y="85036"/>
            <a:ext cx="1016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defTabSz="1219170"/>
            <a:fld id="{00000000-1234-1234-1234-123412341234}" type="slidenum">
              <a:rPr lang="en-US" kern="0">
                <a:solidFill>
                  <a:srgbClr val="FFFFFF"/>
                </a:solidFill>
              </a:rPr>
              <a:pPr defTabSz="1219170"/>
              <a:t>3</a:t>
            </a:fld>
            <a:endParaRPr kern="0">
              <a:solidFill>
                <a:srgbClr val="FFFFFF"/>
              </a:solidFill>
            </a:endParaRPr>
          </a:p>
        </p:txBody>
      </p:sp>
      <p:sp>
        <p:nvSpPr>
          <p:cNvPr id="170" name="Google Shape;170;p30"/>
          <p:cNvSpPr txBox="1"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55925" y="1217862"/>
            <a:ext cx="10349948" cy="5268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buClrTx/>
            </a:pPr>
            <a:r>
              <a:rPr lang="en-US" sz="5400" dirty="0"/>
              <a:t>Kite Suite</a:t>
            </a:r>
          </a:p>
          <a:p>
            <a:pPr>
              <a:buClrTx/>
              <a:buSzPct val="70000"/>
            </a:pPr>
            <a:r>
              <a:rPr lang="en-US" sz="5400" dirty="0" smtClean="0"/>
              <a:t>Educator </a:t>
            </a:r>
            <a:r>
              <a:rPr lang="en-US" sz="5400" dirty="0"/>
              <a:t>Portal</a:t>
            </a:r>
          </a:p>
          <a:p>
            <a:pPr>
              <a:buClrTx/>
            </a:pPr>
            <a:r>
              <a:rPr lang="en-US" sz="5400" dirty="0" smtClean="0"/>
              <a:t>Student </a:t>
            </a:r>
            <a:r>
              <a:rPr lang="en-US" sz="5400" dirty="0"/>
              <a:t>Portal</a:t>
            </a:r>
          </a:p>
          <a:p>
            <a:pPr>
              <a:buClrTx/>
            </a:pPr>
            <a:r>
              <a:rPr lang="en-US" sz="5400" dirty="0" smtClean="0"/>
              <a:t>State </a:t>
            </a:r>
            <a:r>
              <a:rPr lang="en-US" sz="5400" dirty="0"/>
              <a:t>Education Agency</a:t>
            </a:r>
          </a:p>
          <a:p>
            <a:pPr>
              <a:buClrTx/>
            </a:pPr>
            <a:r>
              <a:rPr lang="en-US" sz="5400" dirty="0"/>
              <a:t>DLM Required Training </a:t>
            </a:r>
            <a:r>
              <a:rPr lang="en-US" sz="5400" dirty="0" smtClean="0"/>
              <a:t>Courses</a:t>
            </a:r>
            <a:endParaRPr lang="en-US" sz="5400" dirty="0"/>
          </a:p>
        </p:txBody>
      </p:sp>
      <p:sp>
        <p:nvSpPr>
          <p:cNvPr id="171" name="Google Shape;171;p30"/>
          <p:cNvSpPr txBox="1"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333500" y="0"/>
            <a:ext cx="7658100" cy="8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/>
            <a:r>
              <a:rPr lang="en-US" sz="6600" dirty="0" smtClean="0">
                <a:solidFill>
                  <a:schemeClr val="bg1"/>
                </a:solidFill>
              </a:rPr>
              <a:t>DLM Kite </a:t>
            </a:r>
            <a:r>
              <a:rPr lang="en-US" sz="6600" dirty="0">
                <a:solidFill>
                  <a:schemeClr val="bg1"/>
                </a:solidFill>
              </a:rPr>
              <a:t>Programs</a:t>
            </a:r>
          </a:p>
        </p:txBody>
      </p:sp>
      <p:sp>
        <p:nvSpPr>
          <p:cNvPr id="2" name="TextBox 1"/>
          <p:cNvSpPr txBox="1"/>
          <p:nvPr>
            <p:custDataLst>
              <p:tags r:id="rId5"/>
            </p:custDataLst>
          </p:nvPr>
        </p:nvSpPr>
        <p:spPr>
          <a:xfrm>
            <a:off x="-2445886" y="211221"/>
            <a:ext cx="2445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 </a:t>
            </a:r>
            <a:endParaRPr lang="en-US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816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97184" y="111540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6" name="Google Shape;906;p118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297452" y="12357"/>
            <a:ext cx="8279033" cy="743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>
              <a:buSzPts val="3600"/>
            </a:pPr>
            <a:r>
              <a:rPr lang="en-US" sz="6600" dirty="0" smtClean="0">
                <a:solidFill>
                  <a:schemeClr val="bg1"/>
                </a:solidFill>
              </a:rPr>
              <a:t>Writing Overview</a:t>
            </a:r>
            <a:endParaRPr sz="66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71" y="871783"/>
            <a:ext cx="8606135" cy="5960236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817481" y="5653460"/>
            <a:ext cx="927008" cy="53074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349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204098" y="4920250"/>
            <a:ext cx="7247924" cy="1801827"/>
          </a:xfrm>
        </p:spPr>
        <p:txBody>
          <a:bodyPr>
            <a:normAutofit/>
          </a:bodyPr>
          <a:lstStyle/>
          <a:p>
            <a:pPr algn="l"/>
            <a:r>
              <a:rPr lang="en-US" sz="2800" dirty="0"/>
              <a:t>Caryn Giarratano, Ph.D.</a:t>
            </a:r>
          </a:p>
          <a:p>
            <a:pPr algn="l"/>
            <a:r>
              <a:rPr lang="en-US" sz="2800" dirty="0"/>
              <a:t>DESE Assistant Director of Assessment</a:t>
            </a:r>
          </a:p>
          <a:p>
            <a:endParaRPr lang="en-US" sz="3733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042400" y="695413"/>
            <a:ext cx="2641600" cy="508000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  <a:p>
            <a:r>
              <a:rPr lang="en-US" sz="9800" dirty="0" smtClean="0"/>
              <a:t>December </a:t>
            </a:r>
            <a:r>
              <a:rPr lang="en-US" sz="9800" dirty="0"/>
              <a:t>2023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176000" y="6375400"/>
            <a:ext cx="1016000" cy="366184"/>
          </a:xfrm>
          <a:prstGeom prst="rect">
            <a:avLst/>
          </a:prstGeom>
        </p:spPr>
        <p:txBody>
          <a:bodyPr/>
          <a:lstStyle/>
          <a:p>
            <a:fld id="{3B745311-16E5-4BEF-BFE6-36758A3427E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1461" y="2996394"/>
            <a:ext cx="88227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Part 4: Tasks for Teachers</a:t>
            </a:r>
            <a:endParaRPr lang="en-US" sz="5400" b="1" dirty="0"/>
          </a:p>
        </p:txBody>
      </p:sp>
      <p:sp>
        <p:nvSpPr>
          <p:cNvPr id="8" name="Google Shape;423;p59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911840" y="5638563"/>
            <a:ext cx="1016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/>
            <a:r>
              <a:rPr lang="en-US" kern="0" dirty="0" smtClean="0">
                <a:solidFill>
                  <a:schemeClr val="bg1"/>
                </a:solidFill>
              </a:rPr>
              <a:t>Slide </a:t>
            </a:r>
            <a:fld id="{00000000-1234-1234-1234-123412341234}" type="slidenum">
              <a:rPr lang="en-US" kern="0" smtClean="0">
                <a:solidFill>
                  <a:schemeClr val="bg1"/>
                </a:solidFill>
              </a:rPr>
              <a:pPr defTabSz="1219170"/>
              <a:t>31</a:t>
            </a:fld>
            <a:endParaRPr lang="en-US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90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110436" y="98288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6" name="Google Shape;474;p64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954157" y="-89094"/>
            <a:ext cx="8098403" cy="946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>
              <a:buSzPts val="3600"/>
            </a:pPr>
            <a:r>
              <a:rPr lang="en-US" sz="5400" dirty="0" smtClean="0">
                <a:solidFill>
                  <a:schemeClr val="bg1"/>
                </a:solidFill>
              </a:rPr>
              <a:t>DLM </a:t>
            </a:r>
            <a:r>
              <a:rPr lang="en-US" sz="6600" dirty="0" smtClean="0">
                <a:solidFill>
                  <a:schemeClr val="bg1"/>
                </a:solidFill>
              </a:rPr>
              <a:t>Landing</a:t>
            </a:r>
            <a:r>
              <a:rPr lang="en-US" sz="5400" dirty="0" smtClean="0">
                <a:solidFill>
                  <a:schemeClr val="bg1"/>
                </a:solidFill>
              </a:rPr>
              <a:t> Page</a:t>
            </a:r>
            <a:endParaRPr sz="54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971" y="856925"/>
            <a:ext cx="9611562" cy="6001075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 rot="10406509">
            <a:off x="5763231" y="1394200"/>
            <a:ext cx="511444" cy="49348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451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110436" y="111540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6" name="Google Shape;906;p118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22672" y="-39543"/>
            <a:ext cx="10735266" cy="85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>
              <a:buSzPts val="3600"/>
            </a:pPr>
            <a:r>
              <a:rPr lang="en-US" sz="6600" dirty="0" smtClean="0">
                <a:solidFill>
                  <a:schemeClr val="bg1"/>
                </a:solidFill>
              </a:rPr>
              <a:t>Login for Educator Portal</a:t>
            </a:r>
            <a:endParaRPr sz="66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99" y="907125"/>
            <a:ext cx="9373799" cy="58396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825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110436" y="111540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6" name="Google Shape;906;p118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954157" y="12358"/>
            <a:ext cx="9907432" cy="79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>
              <a:buSzPts val="3600"/>
            </a:pPr>
            <a:r>
              <a:rPr lang="en-US" sz="6600" dirty="0" smtClean="0">
                <a:solidFill>
                  <a:schemeClr val="bg1"/>
                </a:solidFill>
              </a:rPr>
              <a:t>Click Security Agreement</a:t>
            </a:r>
            <a:endParaRPr sz="66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972" y="931839"/>
            <a:ext cx="8517924" cy="58658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8058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13" y="1671636"/>
            <a:ext cx="11759896" cy="430069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110436" y="111540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6" name="Google Shape;906;p118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855406" y="0"/>
            <a:ext cx="10801313" cy="79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>
              <a:buSzPts val="3600"/>
            </a:pPr>
            <a:r>
              <a:rPr lang="en-US" sz="6600" dirty="0" smtClean="0">
                <a:solidFill>
                  <a:schemeClr val="bg1"/>
                </a:solidFill>
              </a:rPr>
              <a:t>View Student Roster</a:t>
            </a:r>
            <a:endParaRPr sz="6600" dirty="0">
              <a:solidFill>
                <a:schemeClr val="bg1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 rot="13946672">
            <a:off x="230817" y="3725811"/>
            <a:ext cx="327783" cy="465141"/>
          </a:xfrm>
          <a:prstGeom prst="downArrow">
            <a:avLst>
              <a:gd name="adj1" fmla="val 50000"/>
              <a:gd name="adj2" fmla="val 6366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547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110436" y="98288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6" name="Google Shape;906;p118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059696" y="0"/>
            <a:ext cx="10466173" cy="79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>
              <a:buSzPts val="3600"/>
            </a:pPr>
            <a:r>
              <a:rPr lang="en-US" sz="6600" dirty="0" smtClean="0">
                <a:solidFill>
                  <a:schemeClr val="bg1"/>
                </a:solidFill>
              </a:rPr>
              <a:t>Teacher Duty Highlights</a:t>
            </a:r>
            <a:endParaRPr sz="66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0226" y="1462096"/>
            <a:ext cx="1065564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Complete First </a:t>
            </a:r>
            <a:r>
              <a:rPr lang="en-US" sz="3600" dirty="0"/>
              <a:t>Contact </a:t>
            </a:r>
            <a:r>
              <a:rPr lang="en-US" sz="3600" dirty="0" smtClean="0"/>
              <a:t>Survey.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Update Personal </a:t>
            </a:r>
            <a:r>
              <a:rPr lang="en-US" sz="3600" dirty="0"/>
              <a:t>Needs </a:t>
            </a:r>
            <a:r>
              <a:rPr lang="en-US" sz="3600" dirty="0" smtClean="0"/>
              <a:t>Profile.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Create </a:t>
            </a:r>
            <a:r>
              <a:rPr lang="en-US" sz="3600" dirty="0"/>
              <a:t>instructional plans in the Instruction and Assessment </a:t>
            </a:r>
            <a:r>
              <a:rPr lang="en-US" sz="3600" dirty="0" smtClean="0"/>
              <a:t>Planner.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Instruct students.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Test </a:t>
            </a:r>
            <a:r>
              <a:rPr lang="en-US" sz="3600" dirty="0"/>
              <a:t>students in Student </a:t>
            </a:r>
            <a:r>
              <a:rPr lang="en-US" sz="3600" dirty="0" smtClean="0"/>
              <a:t>Portal.</a:t>
            </a:r>
            <a:endParaRPr lang="en-US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Read </a:t>
            </a:r>
            <a:r>
              <a:rPr lang="en-US" sz="3600" dirty="0"/>
              <a:t>each DESE </a:t>
            </a:r>
            <a:r>
              <a:rPr lang="en-US" sz="3600" i="1" dirty="0"/>
              <a:t>MAP-A Update </a:t>
            </a:r>
            <a:r>
              <a:rPr lang="en-US" sz="3600" dirty="0"/>
              <a:t>to keep up with </a:t>
            </a:r>
            <a:r>
              <a:rPr lang="en-US" sz="3600" dirty="0" smtClean="0"/>
              <a:t>guidance </a:t>
            </a:r>
            <a:r>
              <a:rPr lang="en-US" sz="3600" dirty="0"/>
              <a:t>and </a:t>
            </a:r>
            <a:r>
              <a:rPr lang="en-US" sz="3600" dirty="0" smtClean="0"/>
              <a:t>deadlines.</a:t>
            </a:r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352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110436" y="98288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6" name="Google Shape;906;p118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104348" y="0"/>
            <a:ext cx="10565027" cy="79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>
              <a:buSzPts val="3600"/>
            </a:pPr>
            <a:r>
              <a:rPr lang="en-US" sz="6600" dirty="0" smtClean="0">
                <a:solidFill>
                  <a:schemeClr val="bg1"/>
                </a:solidFill>
              </a:rPr>
              <a:t>Use Blueprints to Plan</a:t>
            </a:r>
            <a:endParaRPr sz="66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968632"/>
            <a:ext cx="9754410" cy="57582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5468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97184" y="98288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6" name="Google Shape;906;p118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11199" y="34506"/>
            <a:ext cx="8668211" cy="79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>
              <a:buSzPts val="3600"/>
            </a:pPr>
            <a:r>
              <a:rPr lang="en-US" sz="6600" dirty="0" smtClean="0">
                <a:solidFill>
                  <a:schemeClr val="bg1"/>
                </a:solidFill>
              </a:rPr>
              <a:t>Clean Data in EP</a:t>
            </a:r>
            <a:endParaRPr sz="6600" dirty="0">
              <a:solidFill>
                <a:schemeClr val="bg1"/>
              </a:solidFill>
            </a:endParaRPr>
          </a:p>
        </p:txBody>
      </p:sp>
      <p:sp>
        <p:nvSpPr>
          <p:cNvPr id="8" name="Google Shape;170;p30"/>
          <p:cNvSpPr txBox="1"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1062318" y="1344706"/>
            <a:ext cx="9144000" cy="4598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84665" indent="0">
              <a:buSzPts val="2600"/>
              <a:buNone/>
            </a:pPr>
            <a:endParaRPr lang="en-US" sz="3200" dirty="0" smtClean="0"/>
          </a:p>
          <a:p>
            <a:pPr marL="84665" indent="0">
              <a:buSzPts val="2600"/>
              <a:buNone/>
            </a:pPr>
            <a:endParaRPr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44557" y="1344706"/>
            <a:ext cx="1133060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dirty="0"/>
              <a:t>Verify </a:t>
            </a:r>
            <a:r>
              <a:rPr lang="en-US" sz="3600" dirty="0" smtClean="0"/>
              <a:t>the email </a:t>
            </a:r>
            <a:r>
              <a:rPr lang="en-US" sz="3600" dirty="0"/>
              <a:t>address and educator identifier </a:t>
            </a:r>
            <a:r>
              <a:rPr lang="en-US" sz="3600" dirty="0" smtClean="0"/>
              <a:t>match.</a:t>
            </a:r>
            <a:endParaRPr lang="en-US" sz="3600" dirty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dirty="0"/>
              <a:t>Submit all First Contact Surveys, even if not </a:t>
            </a:r>
            <a:r>
              <a:rPr lang="en-US" sz="3600" dirty="0" smtClean="0"/>
              <a:t>testing.</a:t>
            </a:r>
            <a:endParaRPr lang="en-US" sz="3600" dirty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dirty="0"/>
              <a:t>Complete Personal Needs Profiles, even if not </a:t>
            </a:r>
            <a:r>
              <a:rPr lang="en-US" sz="3600" dirty="0" smtClean="0"/>
              <a:t>testing.</a:t>
            </a:r>
            <a:endParaRPr lang="en-US" sz="3600" dirty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dirty="0"/>
              <a:t>Check for accuracy in student profiles, especially MOSIS </a:t>
            </a:r>
            <a:r>
              <a:rPr lang="en-US" sz="3600" dirty="0" smtClean="0"/>
              <a:t>numbers.</a:t>
            </a:r>
            <a:endParaRPr lang="en-US" sz="3600" dirty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dirty="0"/>
              <a:t>Keep </a:t>
            </a:r>
            <a:r>
              <a:rPr lang="en-US" sz="3600" dirty="0" smtClean="0"/>
              <a:t>grades 3-11 MAP-A </a:t>
            </a:r>
            <a:r>
              <a:rPr lang="en-US" sz="3600" dirty="0"/>
              <a:t>students enrolled in Educator Portal, even if not </a:t>
            </a:r>
            <a:r>
              <a:rPr lang="en-US" sz="3600" dirty="0" smtClean="0"/>
              <a:t>testing.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Grade </a:t>
            </a:r>
            <a:r>
              <a:rPr lang="en-US" sz="3600" dirty="0"/>
              <a:t>12 may be exited from </a:t>
            </a:r>
            <a:r>
              <a:rPr lang="en-US" sz="3600" dirty="0" smtClean="0"/>
              <a:t>EP(use code 98).</a:t>
            </a:r>
            <a:endParaRPr lang="en-US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965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204098" y="4920250"/>
            <a:ext cx="7247924" cy="1801827"/>
          </a:xfrm>
        </p:spPr>
        <p:txBody>
          <a:bodyPr>
            <a:normAutofit/>
          </a:bodyPr>
          <a:lstStyle/>
          <a:p>
            <a:pPr algn="l"/>
            <a:r>
              <a:rPr lang="en-US" sz="2800" dirty="0"/>
              <a:t>Caryn Giarratano, Ph.D.</a:t>
            </a:r>
          </a:p>
          <a:p>
            <a:pPr algn="l"/>
            <a:r>
              <a:rPr lang="en-US" sz="2800" dirty="0"/>
              <a:t>DESE Assistant Director of Assessment</a:t>
            </a:r>
          </a:p>
          <a:p>
            <a:endParaRPr lang="en-US" sz="3733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042400" y="770364"/>
            <a:ext cx="2641600" cy="508000"/>
          </a:xfrm>
        </p:spPr>
        <p:txBody>
          <a:bodyPr>
            <a:normAutofit/>
          </a:bodyPr>
          <a:lstStyle/>
          <a:p>
            <a:r>
              <a:rPr lang="en-US" dirty="0" smtClean="0"/>
              <a:t>December 2023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176000" y="6375400"/>
            <a:ext cx="1016000" cy="366184"/>
          </a:xfrm>
          <a:prstGeom prst="rect">
            <a:avLst/>
          </a:prstGeom>
        </p:spPr>
        <p:txBody>
          <a:bodyPr/>
          <a:lstStyle/>
          <a:p>
            <a:fld id="{3B745311-16E5-4BEF-BFE6-36758A3427EB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1461" y="2996394"/>
            <a:ext cx="88227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Part 5: DESE Eligibility Criteria</a:t>
            </a:r>
            <a:endParaRPr lang="en-US" sz="5400" b="1" dirty="0"/>
          </a:p>
        </p:txBody>
      </p:sp>
      <p:sp>
        <p:nvSpPr>
          <p:cNvPr id="8" name="Google Shape;423;p59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911840" y="5638563"/>
            <a:ext cx="1016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/>
            <a:r>
              <a:rPr lang="en-US" kern="0" dirty="0" smtClean="0">
                <a:solidFill>
                  <a:schemeClr val="bg1"/>
                </a:solidFill>
              </a:rPr>
              <a:t>Slide </a:t>
            </a:r>
            <a:fld id="{00000000-1234-1234-1234-123412341234}" type="slidenum">
              <a:rPr lang="en-US" kern="0" smtClean="0">
                <a:solidFill>
                  <a:schemeClr val="bg1"/>
                </a:solidFill>
              </a:rPr>
              <a:pPr defTabSz="1219170"/>
              <a:t>39</a:t>
            </a:fld>
            <a:endParaRPr lang="en-US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86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03200" y="1496391"/>
            <a:ext cx="11785600" cy="4419600"/>
          </a:xfrm>
        </p:spPr>
        <p:txBody>
          <a:bodyPr/>
          <a:lstStyle/>
          <a:p>
            <a:pPr>
              <a:buClrTx/>
              <a:buSzPct val="70000"/>
            </a:pPr>
            <a:r>
              <a:rPr lang="en-US" sz="5400" dirty="0"/>
              <a:t>Enter information</a:t>
            </a:r>
          </a:p>
          <a:p>
            <a:pPr>
              <a:buClrTx/>
              <a:buSzPct val="70000"/>
            </a:pPr>
            <a:r>
              <a:rPr lang="en-US" sz="5400" dirty="0" smtClean="0"/>
              <a:t>Retrieve </a:t>
            </a:r>
            <a:r>
              <a:rPr lang="en-US" sz="5400" dirty="0"/>
              <a:t>information</a:t>
            </a:r>
          </a:p>
          <a:p>
            <a:pPr>
              <a:buClrTx/>
              <a:buSzPct val="70000"/>
            </a:pPr>
            <a:r>
              <a:rPr lang="en-US" sz="5400" dirty="0" smtClean="0"/>
              <a:t>Complete </a:t>
            </a:r>
            <a:r>
              <a:rPr lang="en-US" sz="5400" dirty="0"/>
              <a:t>tasks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45704" y="0"/>
            <a:ext cx="8335618" cy="808383"/>
          </a:xfrm>
        </p:spPr>
        <p:txBody>
          <a:bodyPr/>
          <a:lstStyle/>
          <a:p>
            <a:pPr algn="l"/>
            <a:r>
              <a:rPr lang="en-US" sz="6600" dirty="0">
                <a:solidFill>
                  <a:schemeClr val="bg1"/>
                </a:solidFill>
              </a:rPr>
              <a:t>Educator Portal Tasks</a:t>
            </a:r>
            <a:endParaRPr lang="en-US" sz="6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97184" y="85374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6615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89"/>
          <p:cNvSpPr txBox="1"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110436" y="98288"/>
            <a:ext cx="1016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defTabSz="1219170"/>
            <a:fld id="{00000000-1234-1234-1234-123412341234}" type="slidenum">
              <a:rPr lang="en-US" kern="0">
                <a:solidFill>
                  <a:srgbClr val="FFFFFF"/>
                </a:solidFill>
              </a:rPr>
              <a:pPr defTabSz="1219170"/>
              <a:t>40</a:t>
            </a:fld>
            <a:endParaRPr kern="0" dirty="0">
              <a:solidFill>
                <a:srgbClr val="FFFFFF"/>
              </a:solidFill>
            </a:endParaRPr>
          </a:p>
        </p:txBody>
      </p:sp>
      <p:sp>
        <p:nvSpPr>
          <p:cNvPr id="679" name="Google Shape;679;p89"/>
          <p:cNvSpPr txBox="1"/>
          <p:nvPr>
            <p:custDataLst>
              <p:tags r:id="rId3"/>
            </p:custDataLst>
          </p:nvPr>
        </p:nvSpPr>
        <p:spPr>
          <a:xfrm>
            <a:off x="927652" y="0"/>
            <a:ext cx="9353169" cy="848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defTabSz="1219170">
              <a:buClr>
                <a:srgbClr val="004B8D"/>
              </a:buClr>
              <a:buSzPts val="4000"/>
            </a:pPr>
            <a:r>
              <a:rPr lang="en-US" sz="6600" b="1" kern="0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Student Eligibility</a:t>
            </a:r>
            <a:endParaRPr sz="6600" b="1" kern="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1" name="Google Shape;681;p89"/>
          <p:cNvSpPr/>
          <p:nvPr>
            <p:custDataLst>
              <p:tags r:id="rId4"/>
            </p:custDataLst>
          </p:nvPr>
        </p:nvSpPr>
        <p:spPr>
          <a:xfrm>
            <a:off x="3822701" y="2954021"/>
            <a:ext cx="808567" cy="646748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1400"/>
            </a:pPr>
            <a:endParaRPr sz="1867" kern="0" dirty="0">
              <a:solidFill>
                <a:srgbClr val="004B8D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190" y="1073853"/>
            <a:ext cx="8426426" cy="57841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9114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110436" y="98288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6" name="Google Shape;474;p64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864973" y="1"/>
            <a:ext cx="7425587" cy="834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>
              <a:buSzPts val="3600"/>
            </a:pPr>
            <a:r>
              <a:rPr lang="en-US" sz="6600" dirty="0" smtClean="0">
                <a:solidFill>
                  <a:schemeClr val="bg1"/>
                </a:solidFill>
              </a:rPr>
              <a:t>IDEA Guidance</a:t>
            </a:r>
            <a:endParaRPr sz="66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4973" y="1532239"/>
            <a:ext cx="1055876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Students </a:t>
            </a:r>
            <a:r>
              <a:rPr lang="en-US" sz="4400" dirty="0"/>
              <a:t>must </a:t>
            </a:r>
            <a:r>
              <a:rPr lang="en-US" sz="4400" dirty="0" smtClean="0"/>
              <a:t>be assessed </a:t>
            </a:r>
            <a:r>
              <a:rPr lang="en-US" sz="4400" dirty="0"/>
              <a:t>in the form most likely to yield accurate information on what the child knows and can do academically, developmentally, and </a:t>
            </a:r>
            <a:r>
              <a:rPr lang="en-US" sz="4400" dirty="0" smtClean="0"/>
              <a:t>functionally.</a:t>
            </a:r>
          </a:p>
          <a:p>
            <a:endParaRPr lang="en-US" sz="4400" dirty="0" smtClean="0"/>
          </a:p>
          <a:p>
            <a:r>
              <a:rPr lang="en-US" sz="4400" dirty="0" smtClean="0"/>
              <a:t>See </a:t>
            </a:r>
            <a:r>
              <a:rPr lang="en-US" sz="4400" dirty="0"/>
              <a:t>Section 300.304(3)(c)(1) </a:t>
            </a:r>
            <a:r>
              <a:rPr lang="en-US" sz="4400" dirty="0" smtClean="0"/>
              <a:t>in the script for the full text of this section.</a:t>
            </a:r>
            <a:endParaRPr lang="en-US" sz="4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429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97184" y="98288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7" name="Google Shape;458;p62"/>
          <p:cNvSpPr txBox="1"/>
          <p:nvPr>
            <p:custDataLst>
              <p:tags r:id="rId3"/>
            </p:custDataLst>
          </p:nvPr>
        </p:nvSpPr>
        <p:spPr>
          <a:xfrm>
            <a:off x="424070" y="-180228"/>
            <a:ext cx="10641496" cy="962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defTabSz="1219170">
              <a:buClr>
                <a:srgbClr val="000000"/>
              </a:buClr>
              <a:buSzPts val="2400"/>
            </a:pPr>
            <a:r>
              <a:rPr lang="en-US" sz="6600" b="1" kern="0" dirty="0" smtClean="0">
                <a:solidFill>
                  <a:schemeClr val="bg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Decision </a:t>
            </a:r>
            <a:r>
              <a:rPr lang="en-US" sz="6600" b="1" kern="0" dirty="0">
                <a:solidFill>
                  <a:schemeClr val="bg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Making </a:t>
            </a:r>
            <a:r>
              <a:rPr lang="en-US" sz="6600" b="1" kern="0" dirty="0" smtClean="0">
                <a:solidFill>
                  <a:schemeClr val="bg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Flow Chart</a:t>
            </a:r>
            <a:endParaRPr sz="6600" b="1" kern="0" dirty="0">
              <a:solidFill>
                <a:schemeClr val="bg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75" y="1248107"/>
            <a:ext cx="9725025" cy="4953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140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110436" y="98288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6" name="Google Shape;466;p63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830647" y="0"/>
            <a:ext cx="7168896" cy="834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>
              <a:buSzPts val="3600"/>
            </a:pPr>
            <a:r>
              <a:rPr lang="en-US" sz="6600" dirty="0" smtClean="0">
                <a:solidFill>
                  <a:schemeClr val="bg1"/>
                </a:solidFill>
              </a:rPr>
              <a:t>Flow Chart</a:t>
            </a:r>
            <a:r>
              <a:rPr lang="en-US" sz="6600" dirty="0">
                <a:solidFill>
                  <a:schemeClr val="bg1"/>
                </a:solidFill>
              </a:rPr>
              <a:t> </a:t>
            </a:r>
            <a:r>
              <a:rPr lang="en-US" sz="6600" dirty="0" smtClean="0">
                <a:solidFill>
                  <a:schemeClr val="bg1"/>
                </a:solidFill>
              </a:rPr>
              <a:t>Step 1</a:t>
            </a:r>
            <a:endParaRPr sz="66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36" y="2138516"/>
            <a:ext cx="10779824" cy="28464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813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97184" y="98288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6" name="Google Shape;474;p64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11200" y="0"/>
            <a:ext cx="6790944" cy="829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>
              <a:buSzPts val="3600"/>
            </a:pPr>
            <a:r>
              <a:rPr lang="en-US" sz="6600" dirty="0" smtClean="0">
                <a:solidFill>
                  <a:schemeClr val="bg1"/>
                </a:solidFill>
              </a:rPr>
              <a:t>Flow Chart </a:t>
            </a:r>
            <a:r>
              <a:rPr lang="en-US" sz="6600" dirty="0">
                <a:solidFill>
                  <a:schemeClr val="bg1"/>
                </a:solidFill>
              </a:rPr>
              <a:t>Step 2</a:t>
            </a:r>
            <a:endParaRPr sz="66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1961535"/>
            <a:ext cx="11037015" cy="41009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0322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97184" y="85036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6" name="Google Shape;474;p64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9599" y="0"/>
            <a:ext cx="10707758" cy="848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>
              <a:buSzPts val="3600"/>
            </a:pPr>
            <a:r>
              <a:rPr lang="en-US" sz="6600" dirty="0" smtClean="0">
                <a:solidFill>
                  <a:schemeClr val="bg1"/>
                </a:solidFill>
              </a:rPr>
              <a:t>IQ Only Part of Decision</a:t>
            </a:r>
            <a:endParaRPr sz="66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517028"/>
            <a:ext cx="1116787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The IQ score is not the sole criterion.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Students are expected to </a:t>
            </a:r>
            <a:r>
              <a:rPr lang="en-US" sz="4000" dirty="0"/>
              <a:t>score </a:t>
            </a:r>
            <a:r>
              <a:rPr lang="en-US" sz="4000" dirty="0" smtClean="0"/>
              <a:t>lower </a:t>
            </a:r>
            <a:r>
              <a:rPr lang="en-US" sz="4000" dirty="0"/>
              <a:t>than </a:t>
            </a:r>
            <a:r>
              <a:rPr lang="en-US" sz="4000" dirty="0" smtClean="0"/>
              <a:t>peers.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A valid </a:t>
            </a:r>
            <a:r>
              <a:rPr lang="en-US" sz="4000" dirty="0"/>
              <a:t>score on </a:t>
            </a:r>
            <a:r>
              <a:rPr lang="en-US" sz="4000" dirty="0" smtClean="0"/>
              <a:t>a general </a:t>
            </a:r>
            <a:r>
              <a:rPr lang="en-US" sz="4000" dirty="0"/>
              <a:t>education </a:t>
            </a:r>
            <a:r>
              <a:rPr lang="en-US" sz="4000" dirty="0" smtClean="0"/>
              <a:t>test is unachievable.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Documentation shows a level </a:t>
            </a:r>
            <a:r>
              <a:rPr lang="en-US" sz="4000" dirty="0"/>
              <a:t>of support </a:t>
            </a:r>
            <a:r>
              <a:rPr lang="en-US" sz="4000" dirty="0" smtClean="0"/>
              <a:t>required.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Skills the student can perform are identified.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Skills the student has not mastered are identified.</a:t>
            </a:r>
            <a:endParaRPr lang="en-US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910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97184" y="85036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6" name="Google Shape;474;p64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060174" y="0"/>
            <a:ext cx="8362122" cy="834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>
              <a:buSzPts val="3600"/>
            </a:pPr>
            <a:r>
              <a:rPr lang="en-US" sz="6600" dirty="0" smtClean="0">
                <a:solidFill>
                  <a:schemeClr val="bg1"/>
                </a:solidFill>
              </a:rPr>
              <a:t>Student Review Areas</a:t>
            </a:r>
            <a:endParaRPr sz="66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7474" y="1382266"/>
            <a:ext cx="551891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/>
              <a:t>communication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/>
              <a:t>self-care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/>
              <a:t>daily living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/>
              <a:t>social skills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/>
              <a:t>access </a:t>
            </a:r>
            <a:r>
              <a:rPr lang="en-US" sz="4800" dirty="0"/>
              <a:t>to </a:t>
            </a:r>
            <a:r>
              <a:rPr lang="en-US" sz="4800" dirty="0" smtClean="0"/>
              <a:t>community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44768" y="1386077"/>
            <a:ext cx="55473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/>
              <a:t>self-direction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/>
              <a:t>health and safety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/>
              <a:t>functional academics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/>
              <a:t>leisure</a:t>
            </a:r>
            <a:endParaRPr lang="en-US" sz="4800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/>
              <a:t>work</a:t>
            </a:r>
          </a:p>
          <a:p>
            <a:endParaRPr lang="en-US" sz="4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365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97184" y="98288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6" name="Google Shape;481;p65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219200" y="-1"/>
            <a:ext cx="7822546" cy="848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/>
            <a:r>
              <a:rPr lang="en-US" sz="6600" dirty="0" smtClean="0">
                <a:solidFill>
                  <a:schemeClr val="bg1"/>
                </a:solidFill>
              </a:rPr>
              <a:t>Flow Chart Step </a:t>
            </a:r>
            <a:r>
              <a:rPr lang="en-US" sz="6600" dirty="0">
                <a:solidFill>
                  <a:schemeClr val="bg1"/>
                </a:solidFill>
              </a:rPr>
              <a:t>3</a:t>
            </a:r>
            <a:endParaRPr sz="66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248696"/>
            <a:ext cx="9925664" cy="49997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0784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97184" y="98288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6" name="Google Shape;488;p66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060174" y="0"/>
            <a:ext cx="7779026" cy="82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>
              <a:buSzPts val="3600"/>
            </a:pPr>
            <a:r>
              <a:rPr lang="en-US" sz="6600" dirty="0" smtClean="0">
                <a:solidFill>
                  <a:schemeClr val="bg1"/>
                </a:solidFill>
              </a:rPr>
              <a:t>Flow Chart </a:t>
            </a:r>
            <a:r>
              <a:rPr lang="en-US" sz="6600" dirty="0">
                <a:solidFill>
                  <a:schemeClr val="bg1"/>
                </a:solidFill>
              </a:rPr>
              <a:t>Step 4</a:t>
            </a:r>
            <a:endParaRPr sz="66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444" y="2123768"/>
            <a:ext cx="11069933" cy="34517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9676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97184" y="98288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6" name="Google Shape;495;p67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914400" y="12192"/>
            <a:ext cx="8303768" cy="822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>
              <a:buSzPts val="3600"/>
            </a:pPr>
            <a:r>
              <a:rPr lang="en-US" sz="6600" dirty="0" smtClean="0">
                <a:solidFill>
                  <a:schemeClr val="bg1"/>
                </a:solidFill>
              </a:rPr>
              <a:t>Flow Chart</a:t>
            </a:r>
            <a:r>
              <a:rPr lang="en-US" sz="6600" dirty="0">
                <a:solidFill>
                  <a:schemeClr val="bg1"/>
                </a:solidFill>
              </a:rPr>
              <a:t>: Step 5</a:t>
            </a:r>
            <a:endParaRPr sz="66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94" y="1725561"/>
            <a:ext cx="11047595" cy="45857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4789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0"/>
          <p:cNvSpPr txBox="1"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97184" y="98288"/>
            <a:ext cx="1016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defTabSz="1219170"/>
            <a:fld id="{00000000-1234-1234-1234-123412341234}" type="slidenum">
              <a:rPr lang="en-US" kern="0">
                <a:solidFill>
                  <a:srgbClr val="FFFFFF"/>
                </a:solidFill>
              </a:rPr>
              <a:pPr defTabSz="1219170"/>
              <a:t>5</a:t>
            </a:fld>
            <a:endParaRPr kern="0" dirty="0">
              <a:solidFill>
                <a:srgbClr val="FFFFFF"/>
              </a:solidFill>
            </a:endParaRPr>
          </a:p>
        </p:txBody>
      </p:sp>
      <p:sp>
        <p:nvSpPr>
          <p:cNvPr id="170" name="Google Shape;170;p30"/>
          <p:cNvSpPr txBox="1"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55925" y="1217862"/>
            <a:ext cx="10349948" cy="5268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678165" indent="-571500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4000" dirty="0" smtClean="0"/>
              <a:t>A student eligible for MAP-A does </a:t>
            </a:r>
            <a:r>
              <a:rPr lang="en-US" sz="4000" b="1" dirty="0" smtClean="0"/>
              <a:t>not</a:t>
            </a:r>
            <a:r>
              <a:rPr lang="en-US" sz="4000" dirty="0" smtClean="0"/>
              <a:t> participate in any other statewide standardized assessments.</a:t>
            </a:r>
          </a:p>
          <a:p>
            <a:pPr marL="678165" lvl="1" indent="-571500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4000" dirty="0" smtClean="0"/>
              <a:t>English Learners </a:t>
            </a:r>
            <a:r>
              <a:rPr lang="en-US" sz="4000" dirty="0"/>
              <a:t>in grades 1-12 may take the WIDA Alternate ACCESS English </a:t>
            </a:r>
            <a:r>
              <a:rPr lang="en-US" sz="4000" dirty="0" smtClean="0"/>
              <a:t>test.</a:t>
            </a:r>
            <a:endParaRPr lang="en-US" sz="4000" dirty="0"/>
          </a:p>
          <a:p>
            <a:pPr marL="678165" lvl="1" indent="-571500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4000" dirty="0"/>
              <a:t>MAP-A students are not included in national or international </a:t>
            </a:r>
            <a:r>
              <a:rPr lang="en-US" sz="4000" dirty="0" smtClean="0"/>
              <a:t>assessments.</a:t>
            </a:r>
            <a:endParaRPr lang="en-US" sz="4000" dirty="0"/>
          </a:p>
          <a:p>
            <a:pPr marL="678165" indent="-571500">
              <a:buClrTx/>
              <a:buSzPct val="100000"/>
              <a:buFont typeface="Arial" panose="020B0604020202020204" pitchFamily="34" charset="0"/>
              <a:buChar char="•"/>
            </a:pPr>
            <a:endParaRPr sz="3600" dirty="0"/>
          </a:p>
        </p:txBody>
      </p:sp>
      <p:sp>
        <p:nvSpPr>
          <p:cNvPr id="171" name="Google Shape;171;p30"/>
          <p:cNvSpPr txBox="1"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855925" y="23531"/>
            <a:ext cx="8830917" cy="8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/>
            <a:r>
              <a:rPr lang="en-US" sz="6600" dirty="0" smtClean="0">
                <a:solidFill>
                  <a:schemeClr val="bg1"/>
                </a:solidFill>
              </a:rPr>
              <a:t>Parameters of MAP-A</a:t>
            </a:r>
            <a:endParaRPr sz="66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>
            <p:custDataLst>
              <p:tags r:id="rId5"/>
            </p:custDataLst>
          </p:nvPr>
        </p:nvSpPr>
        <p:spPr>
          <a:xfrm>
            <a:off x="-2445886" y="211221"/>
            <a:ext cx="2445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 </a:t>
            </a:r>
            <a:endParaRPr lang="en-US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423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>
          <a:xfrm>
            <a:off x="97184" y="85036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1200" y="0"/>
            <a:ext cx="9873400" cy="822940"/>
          </a:xfrm>
        </p:spPr>
        <p:txBody>
          <a:bodyPr/>
          <a:lstStyle/>
          <a:p>
            <a:pPr algn="l"/>
            <a:r>
              <a:rPr lang="en-US" sz="6600" dirty="0" smtClean="0">
                <a:solidFill>
                  <a:schemeClr val="bg1"/>
                </a:solidFill>
              </a:rPr>
              <a:t>Eligibility Criteria Checklist</a:t>
            </a:r>
            <a:endParaRPr lang="en-US" sz="66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10" y="1058914"/>
            <a:ext cx="11532986" cy="5060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52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>
          <a:xfrm>
            <a:off x="110436" y="98288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42122" y="0"/>
            <a:ext cx="8414070" cy="819846"/>
          </a:xfrm>
        </p:spPr>
        <p:txBody>
          <a:bodyPr/>
          <a:lstStyle/>
          <a:p>
            <a:pPr algn="l"/>
            <a:r>
              <a:rPr lang="en-US" sz="6600" dirty="0" smtClean="0">
                <a:solidFill>
                  <a:schemeClr val="bg1"/>
                </a:solidFill>
              </a:rPr>
              <a:t>Guidance Document</a:t>
            </a:r>
            <a:endParaRPr lang="en-US" sz="66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8744"/>
            <a:ext cx="11988800" cy="505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51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>
          <a:xfrm>
            <a:off x="97184" y="98288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2896" y="24384"/>
            <a:ext cx="8266176" cy="822940"/>
          </a:xfrm>
        </p:spPr>
        <p:txBody>
          <a:bodyPr/>
          <a:lstStyle/>
          <a:p>
            <a:pPr algn="l"/>
            <a:r>
              <a:rPr lang="en-US" sz="6600" dirty="0" smtClean="0">
                <a:solidFill>
                  <a:schemeClr val="bg1"/>
                </a:solidFill>
              </a:rPr>
              <a:t>Present Levels</a:t>
            </a:r>
            <a:endParaRPr lang="en-US" sz="66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49" y="1272209"/>
            <a:ext cx="11605375" cy="474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40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>
          <a:xfrm>
            <a:off x="110436" y="98288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2896" y="24384"/>
            <a:ext cx="8266176" cy="822940"/>
          </a:xfrm>
        </p:spPr>
        <p:txBody>
          <a:bodyPr/>
          <a:lstStyle/>
          <a:p>
            <a:pPr algn="l"/>
            <a:r>
              <a:rPr lang="en-US" sz="6600" dirty="0" smtClean="0">
                <a:solidFill>
                  <a:schemeClr val="bg1"/>
                </a:solidFill>
              </a:rPr>
              <a:t>Form D, Part 3</a:t>
            </a:r>
            <a:endParaRPr lang="en-US" sz="66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372" y="942532"/>
            <a:ext cx="9100720" cy="591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57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>
          <a:xfrm>
            <a:off x="97184" y="98288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2896" y="24384"/>
            <a:ext cx="8266176" cy="822940"/>
          </a:xfrm>
        </p:spPr>
        <p:txBody>
          <a:bodyPr/>
          <a:lstStyle/>
          <a:p>
            <a:pPr algn="l"/>
            <a:r>
              <a:rPr lang="en-US" sz="6600" dirty="0" smtClean="0">
                <a:solidFill>
                  <a:schemeClr val="bg1"/>
                </a:solidFill>
              </a:rPr>
              <a:t>Form E</a:t>
            </a:r>
            <a:endParaRPr lang="en-US" sz="66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274" y="983113"/>
            <a:ext cx="8124502" cy="577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34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204098" y="4920250"/>
            <a:ext cx="7247924" cy="1801827"/>
          </a:xfrm>
        </p:spPr>
        <p:txBody>
          <a:bodyPr>
            <a:normAutofit/>
          </a:bodyPr>
          <a:lstStyle/>
          <a:p>
            <a:pPr algn="l"/>
            <a:r>
              <a:rPr lang="en-US" sz="2800" dirty="0"/>
              <a:t>Caryn Giarratano, Ph.D.</a:t>
            </a:r>
          </a:p>
          <a:p>
            <a:pPr algn="l"/>
            <a:r>
              <a:rPr lang="en-US" sz="2800" dirty="0"/>
              <a:t>DESE Assistant Director of Assessment</a:t>
            </a:r>
          </a:p>
          <a:p>
            <a:endParaRPr lang="en-US" sz="3733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042400" y="815335"/>
            <a:ext cx="2641600" cy="508000"/>
          </a:xfrm>
        </p:spPr>
        <p:txBody>
          <a:bodyPr>
            <a:normAutofit/>
          </a:bodyPr>
          <a:lstStyle/>
          <a:p>
            <a:r>
              <a:rPr lang="en-US" dirty="0" smtClean="0"/>
              <a:t>December </a:t>
            </a:r>
            <a:r>
              <a:rPr lang="en-US" dirty="0"/>
              <a:t>2023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176000" y="6375400"/>
            <a:ext cx="1016000" cy="366184"/>
          </a:xfrm>
          <a:prstGeom prst="rect">
            <a:avLst/>
          </a:prstGeom>
        </p:spPr>
        <p:txBody>
          <a:bodyPr/>
          <a:lstStyle/>
          <a:p>
            <a:fld id="{3B745311-16E5-4BEF-BFE6-36758A3427EB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9676" y="2984037"/>
            <a:ext cx="88227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Part 6: Student Testing</a:t>
            </a:r>
            <a:endParaRPr lang="en-US" sz="5400" b="1" dirty="0"/>
          </a:p>
        </p:txBody>
      </p:sp>
      <p:sp>
        <p:nvSpPr>
          <p:cNvPr id="8" name="Google Shape;423;p59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911840" y="5638563"/>
            <a:ext cx="1016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/>
            <a:r>
              <a:rPr lang="en-US" kern="0" dirty="0" smtClean="0">
                <a:solidFill>
                  <a:schemeClr val="bg1"/>
                </a:solidFill>
              </a:rPr>
              <a:t>Slide </a:t>
            </a:r>
            <a:fld id="{00000000-1234-1234-1234-123412341234}" type="slidenum">
              <a:rPr lang="en-US" kern="0" smtClean="0">
                <a:solidFill>
                  <a:schemeClr val="bg1"/>
                </a:solidFill>
              </a:rPr>
              <a:pPr defTabSz="1219170"/>
              <a:t>55</a:t>
            </a:fld>
            <a:endParaRPr lang="en-US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4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582341" y="1059366"/>
            <a:ext cx="11327161" cy="5631366"/>
          </a:xfrm>
        </p:spPr>
        <p:txBody>
          <a:bodyPr/>
          <a:lstStyle/>
          <a:p>
            <a:pPr lvl="0">
              <a:buClrTx/>
              <a:buFont typeface="Arial" panose="020B0604020202020204" pitchFamily="34" charset="0"/>
              <a:buChar char="•"/>
            </a:pPr>
            <a:r>
              <a:rPr lang="en-US" sz="4000" dirty="0"/>
              <a:t>U</a:t>
            </a:r>
            <a:r>
              <a:rPr lang="en-US" sz="4000" dirty="0" smtClean="0"/>
              <a:t>se </a:t>
            </a:r>
            <a:r>
              <a:rPr lang="en-US" sz="4000" dirty="0"/>
              <a:t>the </a:t>
            </a:r>
            <a:r>
              <a:rPr lang="en-US" sz="4000" dirty="0" smtClean="0"/>
              <a:t>Planner </a:t>
            </a:r>
            <a:r>
              <a:rPr lang="en-US" sz="4000" dirty="0"/>
              <a:t>to track </a:t>
            </a:r>
            <a:r>
              <a:rPr lang="en-US" sz="4000" dirty="0" smtClean="0"/>
              <a:t>ELA </a:t>
            </a:r>
            <a:r>
              <a:rPr lang="en-US" sz="4000" dirty="0"/>
              <a:t>and math </a:t>
            </a:r>
            <a:r>
              <a:rPr lang="en-US" sz="4000" dirty="0" smtClean="0"/>
              <a:t>EEs.</a:t>
            </a:r>
            <a:endParaRPr lang="en-US" sz="4000" dirty="0"/>
          </a:p>
          <a:p>
            <a:pPr lvl="0">
              <a:buClrTx/>
              <a:buFont typeface="Arial" panose="020B0604020202020204" pitchFamily="34" charset="0"/>
              <a:buChar char="•"/>
            </a:pPr>
            <a:r>
              <a:rPr lang="en-US" sz="4000" dirty="0" smtClean="0"/>
              <a:t>Must teach / </a:t>
            </a:r>
            <a:r>
              <a:rPr lang="en-US" sz="4000" dirty="0"/>
              <a:t>test </a:t>
            </a:r>
            <a:r>
              <a:rPr lang="en-US" sz="4000" dirty="0" smtClean="0"/>
              <a:t>science in spring </a:t>
            </a:r>
            <a:r>
              <a:rPr lang="en-US" sz="4000" dirty="0"/>
              <a:t>window for grades 5, 8 and 11. </a:t>
            </a:r>
            <a:endParaRPr lang="en-US" sz="4000" dirty="0" smtClean="0"/>
          </a:p>
          <a:p>
            <a:pPr lvl="0">
              <a:buClrTx/>
              <a:buFont typeface="Arial" panose="020B0604020202020204" pitchFamily="34" charset="0"/>
              <a:buChar char="•"/>
            </a:pPr>
            <a:r>
              <a:rPr lang="en-US" sz="4000" dirty="0" smtClean="0"/>
              <a:t>Complete First </a:t>
            </a:r>
            <a:r>
              <a:rPr lang="en-US" sz="4000" dirty="0"/>
              <a:t>Contact survey </a:t>
            </a:r>
            <a:r>
              <a:rPr lang="en-US" sz="4000" dirty="0" smtClean="0"/>
              <a:t>24 and </a:t>
            </a:r>
            <a:r>
              <a:rPr lang="en-US" sz="4000" dirty="0"/>
              <a:t>Personal Needs and Preferences (PNP) profile </a:t>
            </a:r>
            <a:r>
              <a:rPr lang="en-US" sz="4000" dirty="0" smtClean="0"/>
              <a:t>24 hours </a:t>
            </a:r>
            <a:r>
              <a:rPr lang="en-US" sz="4000" dirty="0"/>
              <a:t>before testing.</a:t>
            </a:r>
          </a:p>
          <a:p>
            <a:pPr lvl="0">
              <a:buClrTx/>
              <a:buFont typeface="Arial" panose="020B0604020202020204" pitchFamily="34" charset="0"/>
              <a:buChar char="•"/>
            </a:pPr>
            <a:r>
              <a:rPr lang="en-US" sz="4000" dirty="0" err="1" smtClean="0"/>
              <a:t>Testlets</a:t>
            </a:r>
            <a:r>
              <a:rPr lang="en-US" sz="4000" dirty="0" smtClean="0"/>
              <a:t> may </a:t>
            </a:r>
            <a:r>
              <a:rPr lang="en-US" sz="4000" dirty="0"/>
              <a:t>take 15 minutes to release. </a:t>
            </a:r>
            <a:endParaRPr lang="en-US" sz="4000" dirty="0" smtClean="0"/>
          </a:p>
          <a:p>
            <a:pPr lvl="0">
              <a:buClrTx/>
              <a:buFont typeface="Arial" panose="020B0604020202020204" pitchFamily="34" charset="0"/>
              <a:buChar char="•"/>
            </a:pPr>
            <a:r>
              <a:rPr lang="en-US" sz="4000" dirty="0" smtClean="0"/>
              <a:t>Close </a:t>
            </a:r>
            <a:r>
              <a:rPr lang="en-US" sz="4000" dirty="0"/>
              <a:t>out of Student Portal when </a:t>
            </a:r>
            <a:r>
              <a:rPr lang="en-US" sz="4000" dirty="0" smtClean="0"/>
              <a:t>finished!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03610" y="78059"/>
            <a:ext cx="7415561" cy="691376"/>
          </a:xfrm>
        </p:spPr>
        <p:txBody>
          <a:bodyPr/>
          <a:lstStyle/>
          <a:p>
            <a:pPr algn="l"/>
            <a:r>
              <a:rPr lang="en-US" sz="6600" dirty="0" smtClean="0">
                <a:solidFill>
                  <a:schemeClr val="bg1"/>
                </a:solidFill>
              </a:rPr>
              <a:t>Testing Procedures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6" name="Slide Number Placeholder 1"/>
          <p:cNvSpPr>
            <a:spLocks noGrp="1"/>
          </p:cNvSpPr>
          <p:nvPr>
            <p:ph type="sldNum" idx="12"/>
            <p:custDataLst>
              <p:tags r:id="rId1"/>
            </p:custDataLst>
          </p:nvPr>
        </p:nvSpPr>
        <p:spPr>
          <a:xfrm>
            <a:off x="110436" y="111540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37735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97184" y="98288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6" name="Google Shape;906;p118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848139" y="-1"/>
            <a:ext cx="9700591" cy="82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>
              <a:buSzPts val="3600"/>
            </a:pPr>
            <a:r>
              <a:rPr lang="en-US" sz="6600" dirty="0" smtClean="0">
                <a:solidFill>
                  <a:schemeClr val="bg1"/>
                </a:solidFill>
              </a:rPr>
              <a:t>Take Practice </a:t>
            </a:r>
            <a:r>
              <a:rPr lang="en-US" sz="6600" dirty="0" err="1" smtClean="0">
                <a:solidFill>
                  <a:schemeClr val="bg1"/>
                </a:solidFill>
              </a:rPr>
              <a:t>Testlets</a:t>
            </a:r>
            <a:r>
              <a:rPr lang="en-US" sz="6600" dirty="0" smtClean="0">
                <a:solidFill>
                  <a:schemeClr val="bg1"/>
                </a:solidFill>
              </a:rPr>
              <a:t> First</a:t>
            </a:r>
            <a:endParaRPr sz="66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883" y="954817"/>
            <a:ext cx="7790743" cy="58166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424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110436" y="98288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6" name="Google Shape;906;p118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95130" y="-1"/>
            <a:ext cx="9973097" cy="808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>
              <a:buSzPts val="3600"/>
            </a:pPr>
            <a:r>
              <a:rPr lang="en-US" sz="6600" dirty="0" smtClean="0">
                <a:solidFill>
                  <a:schemeClr val="bg1"/>
                </a:solidFill>
              </a:rPr>
              <a:t>Update Student Portal</a:t>
            </a:r>
            <a:endParaRPr sz="66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087" y="944194"/>
            <a:ext cx="7990509" cy="57349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258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97184" y="85036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6" name="Google Shape;906;p118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008529" y="-1"/>
            <a:ext cx="9197789" cy="834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>
              <a:buSzPts val="3600"/>
            </a:pPr>
            <a:r>
              <a:rPr lang="en-US" sz="6600" dirty="0" smtClean="0">
                <a:solidFill>
                  <a:schemeClr val="bg1"/>
                </a:solidFill>
              </a:rPr>
              <a:t>Best Practice for Testing</a:t>
            </a:r>
            <a:endParaRPr sz="6600" dirty="0">
              <a:solidFill>
                <a:schemeClr val="bg1"/>
              </a:solidFill>
            </a:endParaRPr>
          </a:p>
        </p:txBody>
      </p:sp>
      <p:sp>
        <p:nvSpPr>
          <p:cNvPr id="8" name="Google Shape;170;p30"/>
          <p:cNvSpPr txBox="1"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57200" y="1129553"/>
            <a:ext cx="11241741" cy="4908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106665" indent="0">
              <a:buClrTx/>
              <a:buSzPct val="100000"/>
              <a:buNone/>
            </a:pPr>
            <a:r>
              <a:rPr lang="en-US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Why teach/test students all three subjects in grades 3-11:</a:t>
            </a:r>
          </a:p>
          <a:p>
            <a:pPr indent="-502920">
              <a:buClrTx/>
              <a:buSzPct val="75000"/>
              <a:buFont typeface="Times New Roman" panose="02020603050405020304" pitchFamily="18" charset="0"/>
              <a:buChar char="●"/>
            </a:pPr>
            <a:r>
              <a:rPr lang="en-US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Provide continuity of instruction.</a:t>
            </a:r>
          </a:p>
          <a:p>
            <a:pPr indent="-502920">
              <a:buClrTx/>
              <a:buSzPct val="75000"/>
              <a:buFont typeface="Times New Roman" panose="02020603050405020304" pitchFamily="18" charset="0"/>
              <a:buChar char="●"/>
            </a:pPr>
            <a:r>
              <a:rPr lang="en-US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Remind students of test format.</a:t>
            </a:r>
          </a:p>
          <a:p>
            <a:pPr indent="-502920">
              <a:buClrTx/>
              <a:buSzPct val="75000"/>
              <a:buFont typeface="Times New Roman" panose="02020603050405020304" pitchFamily="18" charset="0"/>
              <a:buChar char="●"/>
            </a:pPr>
            <a:r>
              <a:rPr lang="en-US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Non-required testing does not cost the district, does not count against the 1% cap, and is not used for accountability.</a:t>
            </a:r>
          </a:p>
          <a:p>
            <a:pPr marL="84665" indent="0">
              <a:buSzPts val="2600"/>
              <a:buNone/>
            </a:pPr>
            <a:endParaRPr lang="en-US" sz="3200" dirty="0" smtClean="0"/>
          </a:p>
          <a:p>
            <a:pPr marL="84665" indent="0">
              <a:buSzPts val="2600"/>
              <a:buNone/>
            </a:pPr>
            <a:endParaRPr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389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856900"/>
            <a:ext cx="9773899" cy="5789035"/>
          </a:xfrm>
          <a:prstGeom prst="rect">
            <a:avLst/>
          </a:prstGeom>
        </p:spPr>
      </p:pic>
      <p:sp>
        <p:nvSpPr>
          <p:cNvPr id="169" name="Google Shape;169;p30"/>
          <p:cNvSpPr txBox="1"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97184" y="111540"/>
            <a:ext cx="1016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defTabSz="1219170"/>
            <a:fld id="{00000000-1234-1234-1234-123412341234}" type="slidenum">
              <a:rPr lang="en-US" kern="0">
                <a:solidFill>
                  <a:srgbClr val="FFFFFF"/>
                </a:solidFill>
              </a:rPr>
              <a:pPr defTabSz="1219170"/>
              <a:t>6</a:t>
            </a:fld>
            <a:endParaRPr kern="0" dirty="0">
              <a:solidFill>
                <a:srgbClr val="FFFFFF"/>
              </a:solidFill>
            </a:endParaRPr>
          </a:p>
        </p:txBody>
      </p:sp>
      <p:sp>
        <p:nvSpPr>
          <p:cNvPr id="171" name="Google Shape;171;p30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62609" y="0"/>
            <a:ext cx="9766852" cy="8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/>
            <a:r>
              <a:rPr lang="en-US" sz="6600" dirty="0" smtClean="0">
                <a:solidFill>
                  <a:schemeClr val="bg1"/>
                </a:solidFill>
              </a:rPr>
              <a:t>Standards and Crosswalks</a:t>
            </a:r>
            <a:endParaRPr sz="66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>
            <p:custDataLst>
              <p:tags r:id="rId4"/>
            </p:custDataLst>
          </p:nvPr>
        </p:nvSpPr>
        <p:spPr>
          <a:xfrm>
            <a:off x="-2445886" y="211221"/>
            <a:ext cx="2445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 </a:t>
            </a:r>
            <a:endParaRPr lang="en-US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Down Arrow 3"/>
          <p:cNvSpPr/>
          <p:nvPr/>
        </p:nvSpPr>
        <p:spPr>
          <a:xfrm rot="3870098">
            <a:off x="4854768" y="1425278"/>
            <a:ext cx="530041" cy="124214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 rot="3870098">
            <a:off x="5081584" y="3946151"/>
            <a:ext cx="504833" cy="115654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038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97184" y="98288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6" name="Google Shape;906;p118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62344" y="0"/>
            <a:ext cx="8271506" cy="79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>
              <a:buSzPts val="3600"/>
            </a:pPr>
            <a:r>
              <a:rPr lang="en-US" sz="6600" dirty="0" smtClean="0">
                <a:solidFill>
                  <a:schemeClr val="bg1"/>
                </a:solidFill>
              </a:rPr>
              <a:t>Complete First Contact</a:t>
            </a:r>
            <a:endParaRPr sz="66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2344" y="1163938"/>
            <a:ext cx="1092861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4800" dirty="0" smtClean="0"/>
              <a:t>The First Contact Survey must be completed prior to </a:t>
            </a:r>
            <a:r>
              <a:rPr lang="en-US" sz="4800" dirty="0" err="1" smtClean="0"/>
              <a:t>testlets</a:t>
            </a:r>
            <a:r>
              <a:rPr lang="en-US" sz="4800" dirty="0" smtClean="0"/>
              <a:t> being generated.</a:t>
            </a:r>
          </a:p>
          <a:p>
            <a:pPr lvl="0"/>
            <a:endParaRPr lang="en-US" sz="4800" dirty="0" smtClean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4800" dirty="0" smtClean="0"/>
              <a:t>Linkage Levels are determined by the system from the FCS information, so it is recommended to use them.</a:t>
            </a:r>
            <a:endParaRPr lang="en-US" sz="4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902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97184" y="98288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6" name="Google Shape;906;p118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219200" y="55042"/>
            <a:ext cx="8085975" cy="79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>
              <a:buSzPts val="3600"/>
            </a:pPr>
            <a:r>
              <a:rPr lang="en-US" sz="6600" dirty="0" smtClean="0">
                <a:solidFill>
                  <a:schemeClr val="bg1"/>
                </a:solidFill>
              </a:rPr>
              <a:t>Test Information Page</a:t>
            </a:r>
            <a:endParaRPr sz="66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0818" y="1648828"/>
            <a:ext cx="11781182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05815" lvl="1" indent="-761981">
              <a:buSzPct val="100000"/>
              <a:buFont typeface="Arial" panose="020B0604020202020204" pitchFamily="34" charset="0"/>
              <a:buChar char="•"/>
            </a:pPr>
            <a:r>
              <a:rPr lang="en-US" sz="4000" dirty="0" smtClean="0"/>
              <a:t>Must view the TIP before giving each </a:t>
            </a:r>
            <a:r>
              <a:rPr lang="en-US" sz="4000" dirty="0" err="1" smtClean="0"/>
              <a:t>testlet</a:t>
            </a:r>
            <a:r>
              <a:rPr lang="en-US" sz="4000" dirty="0" smtClean="0"/>
              <a:t>.</a:t>
            </a:r>
          </a:p>
          <a:p>
            <a:pPr marL="1005815" lvl="1" indent="-761981">
              <a:buSzPct val="100000"/>
              <a:buFont typeface="Arial" panose="020B0604020202020204" pitchFamily="34" charset="0"/>
              <a:buChar char="•"/>
            </a:pPr>
            <a:r>
              <a:rPr lang="en-US" sz="4000" dirty="0" smtClean="0"/>
              <a:t>See the Test Administration Manual for more information.</a:t>
            </a:r>
          </a:p>
          <a:p>
            <a:pPr marL="1005815" lvl="1" indent="-761981">
              <a:buSzPct val="100000"/>
              <a:buFont typeface="Arial" panose="020B0604020202020204" pitchFamily="34" charset="0"/>
              <a:buChar char="•"/>
            </a:pPr>
            <a:r>
              <a:rPr lang="en-US" sz="4000" dirty="0" smtClean="0"/>
              <a:t>Destroy TIP materials when finished.</a:t>
            </a:r>
          </a:p>
          <a:p>
            <a:pPr marL="1005815" lvl="1" indent="-761981">
              <a:buSzPct val="100000"/>
              <a:buFont typeface="Arial" panose="020B0604020202020204" pitchFamily="34" charset="0"/>
              <a:buChar char="•"/>
            </a:pPr>
            <a:r>
              <a:rPr lang="en-US" sz="4000" dirty="0" smtClean="0"/>
              <a:t>Find the TIP for ELA and math in the same location.</a:t>
            </a:r>
          </a:p>
          <a:p>
            <a:pPr marL="1005815" lvl="1" indent="-761981">
              <a:buSzPct val="100000"/>
              <a:buFont typeface="Arial" panose="020B0604020202020204" pitchFamily="34" charset="0"/>
              <a:buChar char="•"/>
            </a:pPr>
            <a:r>
              <a:rPr lang="en-US" sz="4000" dirty="0" smtClean="0"/>
              <a:t>Find the TIP for science in a different location for fall than spring.</a:t>
            </a:r>
          </a:p>
          <a:p>
            <a:pPr marL="1005815" lvl="1" indent="-761981">
              <a:buSzPct val="100000"/>
              <a:buFont typeface="Arial" panose="020B0604020202020204" pitchFamily="34" charset="0"/>
              <a:buChar char="•"/>
            </a:pPr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975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110436" y="98288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6" name="Google Shape;906;p118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219199" y="0"/>
            <a:ext cx="9515061" cy="79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>
              <a:buSzPts val="3600"/>
            </a:pPr>
            <a:r>
              <a:rPr lang="en-US" sz="6600" dirty="0" smtClean="0">
                <a:solidFill>
                  <a:schemeClr val="bg1"/>
                </a:solidFill>
              </a:rPr>
              <a:t>Test Information for Fall</a:t>
            </a:r>
            <a:endParaRPr sz="66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8150" y="1294309"/>
            <a:ext cx="1087714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05815" lvl="1" indent="-761981">
              <a:buSzPct val="100000"/>
              <a:buFont typeface="Arial" panose="020B0604020202020204" pitchFamily="34" charset="0"/>
              <a:buChar char="•"/>
            </a:pPr>
            <a:r>
              <a:rPr lang="en-US" sz="4400" dirty="0" smtClean="0"/>
              <a:t>Go to Instruction and Assessment Planner</a:t>
            </a:r>
          </a:p>
          <a:p>
            <a:pPr marL="1005815" lvl="1" indent="-761981">
              <a:buSzPct val="100000"/>
              <a:buFont typeface="Arial" panose="020B0604020202020204" pitchFamily="34" charset="0"/>
              <a:buChar char="•"/>
            </a:pPr>
            <a:r>
              <a:rPr lang="en-US" sz="4400" dirty="0" smtClean="0"/>
              <a:t>Complete boxes and click Search</a:t>
            </a:r>
          </a:p>
          <a:p>
            <a:pPr marL="1005815" lvl="1" indent="-761981">
              <a:buSzPct val="100000"/>
              <a:buFont typeface="Arial" panose="020B0604020202020204" pitchFamily="34" charset="0"/>
              <a:buChar char="•"/>
            </a:pPr>
            <a:r>
              <a:rPr lang="en-US" sz="4400" dirty="0" smtClean="0"/>
              <a:t>Find student’s table</a:t>
            </a:r>
          </a:p>
          <a:p>
            <a:pPr marL="1005815" lvl="1" indent="-761981">
              <a:buSzPct val="100000"/>
              <a:buFont typeface="Arial" panose="020B0604020202020204" pitchFamily="34" charset="0"/>
              <a:buChar char="•"/>
            </a:pPr>
            <a:r>
              <a:rPr lang="en-US" sz="4400" dirty="0" smtClean="0"/>
              <a:t>Click Blue Arrow</a:t>
            </a:r>
          </a:p>
          <a:p>
            <a:pPr marL="1005815" lvl="1" indent="-761981">
              <a:buSzPct val="100000"/>
              <a:buFont typeface="Arial" panose="020B0604020202020204" pitchFamily="34" charset="0"/>
              <a:buChar char="•"/>
            </a:pPr>
            <a:r>
              <a:rPr lang="en-US" sz="4400" dirty="0" smtClean="0"/>
              <a:t>Click stack of three dots (kebab)</a:t>
            </a:r>
          </a:p>
          <a:p>
            <a:pPr marL="1005815" lvl="1" indent="-761981">
              <a:buSzPct val="100000"/>
              <a:buFont typeface="Arial" panose="020B0604020202020204" pitchFamily="34" charset="0"/>
              <a:buChar char="•"/>
            </a:pPr>
            <a:r>
              <a:rPr lang="en-US" sz="4400" dirty="0" smtClean="0"/>
              <a:t>Click ready to test</a:t>
            </a:r>
          </a:p>
          <a:p>
            <a:pPr marL="1005815" lvl="1" indent="-761981">
              <a:buSzPct val="100000"/>
              <a:buFont typeface="Arial" panose="020B0604020202020204" pitchFamily="34" charset="0"/>
              <a:buChar char="•"/>
            </a:pPr>
            <a:r>
              <a:rPr lang="en-US" sz="4400" dirty="0" smtClean="0"/>
              <a:t>Click on TIP and download or print</a:t>
            </a:r>
          </a:p>
          <a:p>
            <a:pPr marL="1005815" lvl="1" indent="-761981">
              <a:buSzPct val="100000"/>
              <a:buFont typeface="Arial" panose="020B0604020202020204" pitchFamily="34" charset="0"/>
              <a:buChar char="•"/>
            </a:pPr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03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97184" y="98288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6" name="Google Shape;906;p118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19617" y="0"/>
            <a:ext cx="9609975" cy="80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>
              <a:buSzPts val="3600"/>
            </a:pPr>
            <a:r>
              <a:rPr lang="en-US" sz="6600" dirty="0" smtClean="0">
                <a:solidFill>
                  <a:schemeClr val="bg1"/>
                </a:solidFill>
              </a:rPr>
              <a:t>Science TIP for Spring</a:t>
            </a:r>
            <a:endParaRPr sz="66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1405" y="1294309"/>
            <a:ext cx="1087714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05815" lvl="1" indent="-761981">
              <a:buSzPct val="100000"/>
              <a:buFont typeface="Arial" panose="020B0604020202020204" pitchFamily="34" charset="0"/>
              <a:buChar char="•"/>
            </a:pPr>
            <a:r>
              <a:rPr lang="en-US" sz="4000" dirty="0" smtClean="0"/>
              <a:t>Go to Manage Tests</a:t>
            </a:r>
          </a:p>
          <a:p>
            <a:pPr marL="1005815" lvl="1" indent="-761981">
              <a:buSzPct val="100000"/>
              <a:buFont typeface="Arial" panose="020B0604020202020204" pitchFamily="34" charset="0"/>
              <a:buChar char="•"/>
            </a:pPr>
            <a:r>
              <a:rPr lang="en-US" sz="4000" dirty="0" smtClean="0"/>
              <a:t>Select Test Management</a:t>
            </a:r>
          </a:p>
          <a:p>
            <a:pPr marL="1005815" lvl="1" indent="-761981">
              <a:buSzPct val="100000"/>
              <a:buFont typeface="Arial" panose="020B0604020202020204" pitchFamily="34" charset="0"/>
              <a:buChar char="•"/>
            </a:pPr>
            <a:r>
              <a:rPr lang="en-US" sz="4000" dirty="0" smtClean="0"/>
              <a:t>Complete boxes and click Search</a:t>
            </a:r>
          </a:p>
          <a:p>
            <a:pPr marL="1005815" lvl="1" indent="-761981">
              <a:buSzPct val="100000"/>
              <a:buFont typeface="Arial" panose="020B0604020202020204" pitchFamily="34" charset="0"/>
              <a:buChar char="•"/>
            </a:pPr>
            <a:r>
              <a:rPr lang="en-US" sz="4000" dirty="0" smtClean="0"/>
              <a:t>Select Summative for Testing Program</a:t>
            </a:r>
          </a:p>
          <a:p>
            <a:pPr marL="1005815" lvl="1" indent="-761981">
              <a:buSzPct val="100000"/>
              <a:buFont typeface="Arial" panose="020B0604020202020204" pitchFamily="34" charset="0"/>
              <a:buChar char="•"/>
            </a:pPr>
            <a:r>
              <a:rPr lang="en-US" sz="4000" dirty="0" smtClean="0"/>
              <a:t>Click Search</a:t>
            </a:r>
          </a:p>
          <a:p>
            <a:pPr marL="1005815" lvl="1" indent="-761981">
              <a:buSzPct val="100000"/>
              <a:buFont typeface="Arial" panose="020B0604020202020204" pitchFamily="34" charset="0"/>
              <a:buChar char="•"/>
            </a:pPr>
            <a:r>
              <a:rPr lang="en-US" sz="4000" dirty="0" smtClean="0"/>
              <a:t>Select the Test Information PDF</a:t>
            </a:r>
          </a:p>
          <a:p>
            <a:pPr marL="1005815" lvl="1" indent="-761981">
              <a:buSzPct val="100000"/>
              <a:buFont typeface="Arial" panose="020B0604020202020204" pitchFamily="34" charset="0"/>
              <a:buChar char="•"/>
            </a:pPr>
            <a:r>
              <a:rPr lang="en-US" sz="4000" dirty="0" smtClean="0"/>
              <a:t>Download or print </a:t>
            </a:r>
          </a:p>
          <a:p>
            <a:pPr marL="1005815" lvl="1" indent="-761981">
              <a:buSzPct val="100000"/>
              <a:buFont typeface="Arial" panose="020B0604020202020204" pitchFamily="34" charset="0"/>
              <a:buChar char="•"/>
            </a:pPr>
            <a:r>
              <a:rPr lang="en-US" sz="4000" dirty="0" smtClean="0"/>
              <a:t>Destroy the TIP when finished.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824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003609" y="1639229"/>
            <a:ext cx="10169913" cy="3946912"/>
          </a:xfrm>
        </p:spPr>
        <p:txBody>
          <a:bodyPr/>
          <a:lstStyle/>
          <a:p>
            <a:pPr marL="33866" indent="0">
              <a:buNone/>
            </a:pPr>
            <a:r>
              <a:rPr lang="en-US" sz="5400" dirty="0" smtClean="0"/>
              <a:t>Download and use familiar texts to read in classroom daily to enhance ELA assessments.</a:t>
            </a:r>
            <a:endParaRPr lang="en-US" sz="5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03609" y="0"/>
            <a:ext cx="10446215" cy="836341"/>
          </a:xfrm>
        </p:spPr>
        <p:txBody>
          <a:bodyPr/>
          <a:lstStyle/>
          <a:p>
            <a:pPr algn="l"/>
            <a:r>
              <a:rPr lang="en-US" sz="6600" dirty="0" smtClean="0">
                <a:solidFill>
                  <a:schemeClr val="bg1"/>
                </a:solidFill>
              </a:rPr>
              <a:t>Use Familiar Texts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1"/>
          <p:cNvSpPr>
            <a:spLocks noGrp="1"/>
          </p:cNvSpPr>
          <p:nvPr>
            <p:ph type="sldNum" idx="12"/>
            <p:custDataLst>
              <p:tags r:id="rId1"/>
            </p:custDataLst>
          </p:nvPr>
        </p:nvSpPr>
        <p:spPr>
          <a:xfrm>
            <a:off x="97184" y="85036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79048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78296" y="1192695"/>
            <a:ext cx="11512155" cy="5446643"/>
          </a:xfrm>
        </p:spPr>
        <p:txBody>
          <a:bodyPr/>
          <a:lstStyle/>
          <a:p>
            <a:pPr marL="33866" indent="0">
              <a:buNone/>
            </a:pPr>
            <a:r>
              <a:rPr lang="en-US" sz="4400" dirty="0"/>
              <a:t>DLM provides </a:t>
            </a:r>
            <a:r>
              <a:rPr lang="en-US" sz="4400" dirty="0" smtClean="0"/>
              <a:t>materials collections, familiar </a:t>
            </a:r>
            <a:r>
              <a:rPr lang="en-US" sz="4400" dirty="0"/>
              <a:t>texts, </a:t>
            </a:r>
            <a:r>
              <a:rPr lang="en-US" sz="4400" dirty="0" smtClean="0"/>
              <a:t>math glossaries, </a:t>
            </a:r>
            <a:r>
              <a:rPr lang="en-US" sz="4400" dirty="0"/>
              <a:t>and science instructional activities: </a:t>
            </a:r>
          </a:p>
          <a:p>
            <a:pPr lvl="0">
              <a:buClrTx/>
              <a:buSzPct val="100000"/>
            </a:pPr>
            <a:r>
              <a:rPr lang="en-US" sz="2800" u="sng" dirty="0">
                <a:hlinkClick r:id="rId3"/>
              </a:rPr>
              <a:t>Instructional Resources for IE Model States | Dynamic Learning Maps</a:t>
            </a:r>
            <a:endParaRPr lang="en-US" sz="2800" dirty="0"/>
          </a:p>
          <a:p>
            <a:pPr lvl="0">
              <a:buClrTx/>
              <a:buSzPct val="100000"/>
            </a:pPr>
            <a:r>
              <a:rPr lang="en-US" sz="2800" u="sng" dirty="0">
                <a:hlinkClick r:id="rId4"/>
              </a:rPr>
              <a:t>Instructional Resources for IE Model States | Dynamic Learning Maps</a:t>
            </a:r>
            <a:endParaRPr lang="en-US" sz="2800" dirty="0"/>
          </a:p>
          <a:p>
            <a:pPr lvl="0">
              <a:buClrTx/>
              <a:buSzPct val="100000"/>
            </a:pPr>
            <a:r>
              <a:rPr lang="en-US" sz="2800" u="sng" dirty="0">
                <a:hlinkClick r:id="rId5"/>
              </a:rPr>
              <a:t>Instructional Resources for IE Model States | Dynamic Learning Maps</a:t>
            </a:r>
            <a:endParaRPr lang="en-US" sz="2800" dirty="0"/>
          </a:p>
          <a:p>
            <a:pPr lvl="0">
              <a:buClrTx/>
              <a:buSzPct val="100000"/>
            </a:pPr>
            <a:r>
              <a:rPr lang="en-US" sz="2800" u="sng" dirty="0">
                <a:hlinkClick r:id="rId6"/>
              </a:rPr>
              <a:t>Project Core – A Stepping-Up Technology Implementation Grant Directed by the Center for Literacy and Disability Studies (project-core.com</a:t>
            </a:r>
            <a:r>
              <a:rPr lang="en-US" sz="2800" u="sng" dirty="0" smtClean="0">
                <a:hlinkClick r:id="rId6"/>
              </a:rPr>
              <a:t>)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9200" y="10995"/>
            <a:ext cx="7045148" cy="799171"/>
          </a:xfrm>
        </p:spPr>
        <p:txBody>
          <a:bodyPr/>
          <a:lstStyle/>
          <a:p>
            <a:pPr algn="l"/>
            <a:r>
              <a:rPr lang="en-US" sz="6600" dirty="0">
                <a:solidFill>
                  <a:schemeClr val="bg1"/>
                </a:solidFill>
              </a:rPr>
              <a:t>Review </a:t>
            </a:r>
            <a:r>
              <a:rPr lang="en-US" sz="6600" dirty="0" smtClean="0">
                <a:solidFill>
                  <a:schemeClr val="bg1"/>
                </a:solidFill>
              </a:rPr>
              <a:t>Resources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idx="12"/>
            <p:custDataLst>
              <p:tags r:id="rId1"/>
            </p:custDataLst>
          </p:nvPr>
        </p:nvSpPr>
        <p:spPr>
          <a:xfrm>
            <a:off x="97184" y="98288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3101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97184" y="98288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6" name="Google Shape;906;p118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219200" y="0"/>
            <a:ext cx="8017564" cy="79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>
              <a:buSzPts val="3600"/>
            </a:pPr>
            <a:r>
              <a:rPr lang="en-US" sz="6600" dirty="0" smtClean="0">
                <a:solidFill>
                  <a:schemeClr val="bg1"/>
                </a:solidFill>
              </a:rPr>
              <a:t>Science Requirements</a:t>
            </a:r>
            <a:endParaRPr sz="6600" dirty="0">
              <a:solidFill>
                <a:schemeClr val="bg1"/>
              </a:solidFill>
            </a:endParaRPr>
          </a:p>
        </p:txBody>
      </p:sp>
      <p:sp>
        <p:nvSpPr>
          <p:cNvPr id="7" name="Google Shape;638;p84"/>
          <p:cNvSpPr txBox="1"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00832" y="906002"/>
            <a:ext cx="5812077" cy="5670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33866" indent="0">
              <a:buNone/>
            </a:pPr>
            <a:r>
              <a:rPr lang="en-US" sz="4400" u="sng" dirty="0"/>
              <a:t>Fall Window</a:t>
            </a:r>
            <a:endParaRPr sz="4400" u="sng" dirty="0"/>
          </a:p>
          <a:p>
            <a:pPr indent="-502920">
              <a:buClrTx/>
              <a:buSzPct val="75000"/>
              <a:buFont typeface="Times New Roman" panose="02020603050405020304" pitchFamily="18" charset="0"/>
              <a:buChar char="●"/>
            </a:pPr>
            <a:r>
              <a:rPr lang="en-US" sz="4000" dirty="0" smtClean="0"/>
              <a:t>EEs are chosen by teachers</a:t>
            </a:r>
          </a:p>
          <a:p>
            <a:pPr indent="-502920">
              <a:buClrTx/>
              <a:buSzPct val="75000"/>
              <a:buFont typeface="Times New Roman" panose="02020603050405020304" pitchFamily="18" charset="0"/>
              <a:buChar char="●"/>
            </a:pPr>
            <a:r>
              <a:rPr lang="en-US" sz="4000" dirty="0" smtClean="0"/>
              <a:t>Testing is optional</a:t>
            </a:r>
            <a:r>
              <a:rPr lang="en-US" sz="4000" dirty="0"/>
              <a:t>, but strongly </a:t>
            </a:r>
            <a:r>
              <a:rPr lang="en-US" sz="4000" dirty="0" smtClean="0"/>
              <a:t>encouraged</a:t>
            </a:r>
          </a:p>
          <a:p>
            <a:pPr indent="-502920">
              <a:buClrTx/>
              <a:buSzPct val="75000"/>
              <a:buFont typeface="Times New Roman" panose="02020603050405020304" pitchFamily="18" charset="0"/>
              <a:buChar char="●"/>
            </a:pPr>
            <a:r>
              <a:rPr lang="en-US" sz="4000" dirty="0" err="1" smtClean="0"/>
              <a:t>Testlets</a:t>
            </a:r>
            <a:r>
              <a:rPr lang="en-US" sz="4000" dirty="0" smtClean="0"/>
              <a:t> are </a:t>
            </a:r>
            <a:r>
              <a:rPr lang="en-US" sz="4000" b="1" dirty="0" smtClean="0"/>
              <a:t>NOT</a:t>
            </a:r>
            <a:r>
              <a:rPr lang="en-US" sz="4000" dirty="0" smtClean="0"/>
              <a:t> used for accountability purposes</a:t>
            </a:r>
            <a:endParaRPr sz="4000" dirty="0"/>
          </a:p>
          <a:p>
            <a:pPr marL="33866" indent="0">
              <a:buNone/>
            </a:pPr>
            <a:endParaRPr sz="2800" dirty="0"/>
          </a:p>
        </p:txBody>
      </p:sp>
      <p:sp>
        <p:nvSpPr>
          <p:cNvPr id="8" name="Google Shape;640;p84"/>
          <p:cNvSpPr txBox="1"/>
          <p:nvPr>
            <p:custDataLst>
              <p:tags r:id="rId5"/>
            </p:custDataLst>
          </p:nvPr>
        </p:nvSpPr>
        <p:spPr>
          <a:xfrm>
            <a:off x="6263009" y="906002"/>
            <a:ext cx="4910207" cy="5230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33866" defTabSz="1219170">
              <a:spcBef>
                <a:spcPts val="853"/>
              </a:spcBef>
              <a:buClr>
                <a:srgbClr val="00B050"/>
              </a:buClr>
              <a:buSzPts val="3200"/>
            </a:pPr>
            <a:r>
              <a:rPr lang="en-US" sz="4400" u="sng" kern="0" dirty="0">
                <a:latin typeface="Calibri"/>
                <a:ea typeface="Calibri"/>
                <a:cs typeface="Calibri"/>
                <a:sym typeface="Calibri"/>
              </a:rPr>
              <a:t>Spring Window</a:t>
            </a:r>
            <a:endParaRPr sz="4400" u="sng" kern="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609585" indent="-502920" defTabSz="1219170">
              <a:spcBef>
                <a:spcPts val="853"/>
              </a:spcBef>
              <a:buSzPct val="75000"/>
              <a:buFont typeface="Times New Roman" panose="02020603050405020304" pitchFamily="18" charset="0"/>
              <a:buChar char="●"/>
            </a:pPr>
            <a:r>
              <a:rPr lang="en-US" sz="4000" kern="0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EEs are </a:t>
            </a:r>
            <a:r>
              <a:rPr lang="en-US" sz="4000" b="1" kern="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NOT</a:t>
            </a:r>
            <a:r>
              <a:rPr lang="en-US" sz="4000" kern="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4000" kern="0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chosen by teachers</a:t>
            </a:r>
          </a:p>
          <a:p>
            <a:pPr marL="609585" indent="-502920" defTabSz="1219170">
              <a:spcBef>
                <a:spcPts val="853"/>
              </a:spcBef>
              <a:buSzPct val="75000"/>
              <a:buFont typeface="Times New Roman" panose="02020603050405020304" pitchFamily="18" charset="0"/>
              <a:buChar char="●"/>
            </a:pPr>
            <a:r>
              <a:rPr lang="en-US" sz="4000" kern="0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Calibri"/>
              </a:rPr>
              <a:t>Testing is required</a:t>
            </a:r>
          </a:p>
          <a:p>
            <a:pPr marL="609585" indent="-502920" defTabSz="1219170">
              <a:spcBef>
                <a:spcPts val="853"/>
              </a:spcBef>
              <a:buSzPct val="75000"/>
              <a:buFont typeface="Times New Roman" panose="02020603050405020304" pitchFamily="18" charset="0"/>
              <a:buChar char="●"/>
            </a:pPr>
            <a:r>
              <a:rPr lang="en-US" sz="4000" kern="0" dirty="0" err="1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Calibri"/>
              </a:rPr>
              <a:t>Testlets</a:t>
            </a:r>
            <a:r>
              <a:rPr lang="en-US" sz="4000" kern="0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Calibri"/>
              </a:rPr>
              <a:t> </a:t>
            </a:r>
            <a:r>
              <a:rPr lang="en-US" sz="4000" b="1" kern="0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Calibri"/>
              </a:rPr>
              <a:t>ARE</a:t>
            </a:r>
            <a:r>
              <a:rPr lang="en-US" sz="4000" kern="0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Calibri"/>
              </a:rPr>
              <a:t> used for accountability purposes</a:t>
            </a:r>
            <a:endParaRPr sz="4000" kern="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775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97184" y="98288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6" name="Google Shape;906;p118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990370" y="0"/>
            <a:ext cx="7593499" cy="79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>
              <a:buSzPts val="3600"/>
            </a:pPr>
            <a:r>
              <a:rPr lang="en-US" sz="6600" dirty="0" smtClean="0">
                <a:solidFill>
                  <a:schemeClr val="bg1"/>
                </a:solidFill>
              </a:rPr>
              <a:t>Testing Practices</a:t>
            </a:r>
            <a:endParaRPr sz="6600" dirty="0">
              <a:solidFill>
                <a:schemeClr val="bg1"/>
              </a:solidFill>
            </a:endParaRPr>
          </a:p>
        </p:txBody>
      </p:sp>
      <p:sp>
        <p:nvSpPr>
          <p:cNvPr id="7" name="Google Shape;638;p84"/>
          <p:cNvSpPr txBox="1"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503582" y="1060173"/>
            <a:ext cx="11569148" cy="540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33866" indent="0">
              <a:buNone/>
            </a:pPr>
            <a:r>
              <a:rPr lang="en-US" sz="4400" dirty="0" smtClean="0"/>
              <a:t>Teachers use best judgment:</a:t>
            </a:r>
          </a:p>
          <a:p>
            <a:pPr>
              <a:buClrTx/>
              <a:buSzPct val="100000"/>
            </a:pPr>
            <a:r>
              <a:rPr lang="en-US" sz="3600" dirty="0" smtClean="0"/>
              <a:t>May provide additional supports.</a:t>
            </a:r>
          </a:p>
          <a:p>
            <a:pPr>
              <a:buClrTx/>
              <a:buSzPct val="100000"/>
            </a:pPr>
            <a:r>
              <a:rPr lang="en-US" sz="3600" dirty="0" smtClean="0"/>
              <a:t>Read the “Practices Allowed” section of the</a:t>
            </a:r>
            <a:r>
              <a:rPr lang="en-US" sz="3600" i="1" dirty="0" smtClean="0"/>
              <a:t> Test Administration Manual.</a:t>
            </a:r>
          </a:p>
          <a:p>
            <a:pPr>
              <a:buClrTx/>
              <a:buSzPct val="100000"/>
            </a:pPr>
            <a:r>
              <a:rPr lang="en-US" sz="3600" dirty="0" smtClean="0"/>
              <a:t>Read “Learn about the Accessibility Supports” in the </a:t>
            </a:r>
            <a:r>
              <a:rPr lang="en-US" sz="3600" i="1" dirty="0" smtClean="0"/>
              <a:t>Accessibility Manual.</a:t>
            </a:r>
          </a:p>
          <a:p>
            <a:pPr>
              <a:buClrTx/>
              <a:buSzPct val="100000"/>
            </a:pPr>
            <a:r>
              <a:rPr lang="en-US" sz="3600" dirty="0" smtClean="0"/>
              <a:t>Read the instructions in the Test Information Page.</a:t>
            </a:r>
          </a:p>
          <a:p>
            <a:pPr>
              <a:buClrTx/>
              <a:buSzPct val="100000"/>
            </a:pPr>
            <a:r>
              <a:rPr lang="en-US" sz="3600" dirty="0" smtClean="0"/>
              <a:t>Teachers may </a:t>
            </a:r>
            <a:r>
              <a:rPr lang="en-US" sz="3600" u="sng" dirty="0" smtClean="0"/>
              <a:t>NOT</a:t>
            </a:r>
            <a:r>
              <a:rPr lang="en-US" sz="3600" dirty="0" smtClean="0"/>
              <a:t> view the </a:t>
            </a:r>
            <a:r>
              <a:rPr lang="en-US" sz="3600" dirty="0" err="1" smtClean="0"/>
              <a:t>testlet</a:t>
            </a:r>
            <a:r>
              <a:rPr lang="en-US" sz="3600" dirty="0" smtClean="0"/>
              <a:t> before giving it.</a:t>
            </a:r>
            <a:endParaRPr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975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97185" y="79398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6" name="Google Shape;906;p118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855406" y="12358"/>
            <a:ext cx="7201917" cy="79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>
              <a:buSzPts val="3600"/>
            </a:pPr>
            <a:r>
              <a:rPr lang="en-US" sz="6600" dirty="0" smtClean="0">
                <a:solidFill>
                  <a:schemeClr val="bg1"/>
                </a:solidFill>
              </a:rPr>
              <a:t>The Planner</a:t>
            </a:r>
            <a:endParaRPr sz="6600" dirty="0">
              <a:solidFill>
                <a:schemeClr val="bg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33" y="1094488"/>
            <a:ext cx="10952245" cy="55627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5218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97184" y="98288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69</a:t>
            </a:fld>
            <a:endParaRPr lang="en-US" dirty="0"/>
          </a:p>
        </p:txBody>
      </p:sp>
      <p:sp>
        <p:nvSpPr>
          <p:cNvPr id="6" name="Google Shape;906;p118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840658" y="12358"/>
            <a:ext cx="9656153" cy="79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 fontAlgn="t"/>
            <a:r>
              <a:rPr lang="en-US" sz="6600" dirty="0" smtClean="0">
                <a:solidFill>
                  <a:schemeClr val="bg1"/>
                </a:solidFill>
              </a:rPr>
              <a:t>Top of Planner Page</a:t>
            </a:r>
            <a:endParaRPr sz="6600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05" y="926100"/>
            <a:ext cx="11335927" cy="58893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4976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64695" y="1334125"/>
            <a:ext cx="11017772" cy="4841387"/>
          </a:xfrm>
        </p:spPr>
        <p:txBody>
          <a:bodyPr/>
          <a:lstStyle/>
          <a:p>
            <a:pPr>
              <a:buClrTx/>
              <a:buSzPct val="100000"/>
            </a:pPr>
            <a:r>
              <a:rPr lang="en-US" sz="4400" dirty="0"/>
              <a:t>Instruction and assessment forms a teach/test pattern throughout the year.</a:t>
            </a:r>
          </a:p>
          <a:p>
            <a:pPr>
              <a:buClrTx/>
              <a:buSzPct val="100000"/>
            </a:pPr>
            <a:r>
              <a:rPr lang="en-US" sz="4400" dirty="0"/>
              <a:t>Fall window is September through December.</a:t>
            </a:r>
          </a:p>
          <a:p>
            <a:pPr>
              <a:buClrTx/>
              <a:buSzPct val="100000"/>
            </a:pPr>
            <a:r>
              <a:rPr lang="en-US" sz="4400" dirty="0"/>
              <a:t>Spring window is February through May.</a:t>
            </a:r>
          </a:p>
          <a:p>
            <a:pPr>
              <a:buClrTx/>
              <a:buSzPct val="100000"/>
            </a:pPr>
            <a:r>
              <a:rPr lang="en-US" sz="4400" dirty="0"/>
              <a:t>EEs are embedded in day-to-day instruction.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51339" y="-135835"/>
            <a:ext cx="9232348" cy="1066800"/>
          </a:xfrm>
        </p:spPr>
        <p:txBody>
          <a:bodyPr/>
          <a:lstStyle/>
          <a:p>
            <a:pPr algn="l"/>
            <a:r>
              <a:rPr lang="en-US" sz="6600" dirty="0">
                <a:solidFill>
                  <a:schemeClr val="bg1"/>
                </a:solidFill>
              </a:rPr>
              <a:t>Instructionally </a:t>
            </a:r>
            <a:r>
              <a:rPr lang="en-US" sz="6600" dirty="0" smtClean="0">
                <a:solidFill>
                  <a:schemeClr val="bg1"/>
                </a:solidFill>
              </a:rPr>
              <a:t>Embedded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4" name="Google Shape;169;p30"/>
          <p:cNvSpPr txBox="1">
            <a:spLocks noGrp="1"/>
          </p:cNvSpPr>
          <p:nvPr>
            <p:ph type="sldNum" idx="12"/>
            <p:custDataLst>
              <p:tags r:id="rId1"/>
            </p:custDataLst>
          </p:nvPr>
        </p:nvSpPr>
        <p:spPr>
          <a:xfrm>
            <a:off x="97184" y="98288"/>
            <a:ext cx="1016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defTabSz="1219170"/>
            <a:fld id="{00000000-1234-1234-1234-123412341234}" type="slidenum">
              <a:rPr lang="en-US" kern="0">
                <a:solidFill>
                  <a:srgbClr val="FFFFFF"/>
                </a:solidFill>
              </a:rPr>
              <a:pPr defTabSz="1219170"/>
              <a:t>7</a:t>
            </a:fld>
            <a:endParaRPr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686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97184" y="98288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70</a:t>
            </a:fld>
            <a:endParaRPr lang="en-US" dirty="0"/>
          </a:p>
        </p:txBody>
      </p:sp>
      <p:sp>
        <p:nvSpPr>
          <p:cNvPr id="6" name="Google Shape;906;p118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023710" y="22262"/>
            <a:ext cx="8345309" cy="79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 fontAlgn="t"/>
            <a:r>
              <a:rPr lang="en-US" sz="6600" dirty="0" smtClean="0">
                <a:solidFill>
                  <a:schemeClr val="bg1"/>
                </a:solidFill>
              </a:rPr>
              <a:t>EEs and Linkage Levels</a:t>
            </a:r>
            <a:endParaRPr sz="6600" u="sng" dirty="0">
              <a:solidFill>
                <a:schemeClr val="bg1"/>
              </a:solidFill>
            </a:endParaRPr>
          </a:p>
        </p:txBody>
      </p:sp>
      <p:sp>
        <p:nvSpPr>
          <p:cNvPr id="14" name="Slide Number Placeholder 2"/>
          <p:cNvSpPr txBox="1">
            <a:spLocks/>
          </p:cNvSpPr>
          <p:nvPr/>
        </p:nvSpPr>
        <p:spPr>
          <a:xfrm>
            <a:off x="9379410" y="724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968632"/>
            <a:ext cx="10799679" cy="58009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70890" y="1460616"/>
            <a:ext cx="2892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Instructions for this claim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Left Arrow 7"/>
          <p:cNvSpPr/>
          <p:nvPr/>
        </p:nvSpPr>
        <p:spPr>
          <a:xfrm rot="21268472">
            <a:off x="6069237" y="1003298"/>
            <a:ext cx="675896" cy="36891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 rot="8940843">
            <a:off x="9430245" y="1346775"/>
            <a:ext cx="618457" cy="368914"/>
          </a:xfrm>
          <a:prstGeom prst="leftArrow">
            <a:avLst>
              <a:gd name="adj1" fmla="val 65556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241726" y="1925267"/>
            <a:ext cx="2509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This claim is not covered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Left Arrow 11"/>
          <p:cNvSpPr/>
          <p:nvPr/>
        </p:nvSpPr>
        <p:spPr>
          <a:xfrm rot="5400000">
            <a:off x="8156885" y="4233495"/>
            <a:ext cx="538596" cy="368914"/>
          </a:xfrm>
          <a:prstGeom prst="leftArrow">
            <a:avLst>
              <a:gd name="adj1" fmla="val 55765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544563" y="4823062"/>
            <a:ext cx="410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Bookmark to indicate correct linkage level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Left Arrow 14"/>
          <p:cNvSpPr/>
          <p:nvPr/>
        </p:nvSpPr>
        <p:spPr>
          <a:xfrm rot="7990080">
            <a:off x="3008007" y="2996666"/>
            <a:ext cx="666156" cy="36891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23710" y="3365583"/>
            <a:ext cx="2410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Click stack of three dots</a:t>
            </a:r>
            <a:endParaRPr lang="en-US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123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97184" y="98288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71</a:t>
            </a:fld>
            <a:endParaRPr lang="en-US" dirty="0"/>
          </a:p>
        </p:txBody>
      </p:sp>
      <p:sp>
        <p:nvSpPr>
          <p:cNvPr id="6" name="Google Shape;906;p118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113184" y="12358"/>
            <a:ext cx="9383627" cy="79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 fontAlgn="t"/>
            <a:r>
              <a:rPr lang="en-US" sz="6600" dirty="0">
                <a:solidFill>
                  <a:schemeClr val="bg1"/>
                </a:solidFill>
              </a:rPr>
              <a:t>Linkage Level Comparison </a:t>
            </a:r>
            <a:endParaRPr sz="6600" dirty="0">
              <a:solidFill>
                <a:schemeClr val="bg1"/>
              </a:solidFill>
            </a:endParaRPr>
          </a:p>
        </p:txBody>
      </p:sp>
      <p:graphicFrame>
        <p:nvGraphicFramePr>
          <p:cNvPr id="10" name="Google Shape;761;p99"/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280976096"/>
              </p:ext>
            </p:extLst>
          </p:nvPr>
        </p:nvGraphicFramePr>
        <p:xfrm>
          <a:off x="607592" y="1546060"/>
          <a:ext cx="10972802" cy="435476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4864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9691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4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ELA &amp; Math</a:t>
                      </a:r>
                      <a:endParaRPr sz="4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4400" u="none" strike="noStrike" cap="non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Linkage Levels</a:t>
                      </a:r>
                      <a:endParaRPr sz="4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33" marR="121933" marT="60967" marB="60967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4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Science</a:t>
                      </a:r>
                      <a:endParaRPr sz="4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4400" u="none" strike="noStrike" cap="non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Linkage Levels</a:t>
                      </a:r>
                      <a:endParaRPr sz="4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33" marR="121933" marT="60967" marB="6096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57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800" u="none" strike="noStrike" cap="none" dirty="0" smtClean="0">
                          <a:latin typeface="Calibri" panose="020F0502020204030204" pitchFamily="34" charset="0"/>
                        </a:rPr>
                        <a:t>Initial Precursor</a:t>
                      </a:r>
                      <a:endParaRPr sz="2800" u="none" strike="noStrike" cap="none" dirty="0"/>
                    </a:p>
                  </a:txBody>
                  <a:tcPr marL="121933" marR="121933" marT="60967" marB="60967"/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800" u="none" strike="noStrike" cap="none" dirty="0" smtClean="0">
                          <a:latin typeface="Calibri" panose="020F0502020204030204" pitchFamily="34" charset="0"/>
                        </a:rPr>
                        <a:t>Initial</a:t>
                      </a:r>
                      <a:endParaRPr sz="2800" u="none" strike="noStrike" cap="none" dirty="0"/>
                    </a:p>
                  </a:txBody>
                  <a:tcPr marL="121933" marR="121933" marT="60967" marB="60967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57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800" u="none" strike="noStrike" cap="none" dirty="0">
                          <a:latin typeface="Calibri" panose="020F0502020204030204" pitchFamily="34" charset="0"/>
                        </a:rPr>
                        <a:t>Distal Precursor</a:t>
                      </a:r>
                      <a:endParaRPr sz="2800" u="none" strike="noStrike" cap="none" dirty="0"/>
                    </a:p>
                  </a:txBody>
                  <a:tcPr marL="121933" marR="121933" marT="60967" marB="60967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157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800" u="none" strike="noStrike" cap="none" dirty="0">
                          <a:latin typeface="Calibri" panose="020F0502020204030204" pitchFamily="34" charset="0"/>
                        </a:rPr>
                        <a:t>Proximal Precursor</a:t>
                      </a:r>
                      <a:endParaRPr sz="2800" u="none" strike="noStrike" cap="none" dirty="0"/>
                    </a:p>
                  </a:txBody>
                  <a:tcPr marL="121933" marR="121933" marT="60967" marB="6096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800" u="none" strike="noStrike" cap="none" dirty="0" smtClean="0">
                          <a:latin typeface="Calibri" panose="020F0502020204030204" pitchFamily="34" charset="0"/>
                        </a:rPr>
                        <a:t>Precursor</a:t>
                      </a:r>
                      <a:endParaRPr sz="2800" u="none" strike="noStrike" cap="none" dirty="0"/>
                    </a:p>
                  </a:txBody>
                  <a:tcPr marL="121933" marR="121933" marT="60967" marB="6096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157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800" u="none" strike="noStrike" cap="none" dirty="0">
                          <a:latin typeface="Calibri" panose="020F0502020204030204" pitchFamily="34" charset="0"/>
                        </a:rPr>
                        <a:t>Target</a:t>
                      </a:r>
                      <a:endParaRPr sz="2800" u="none" strike="noStrike" cap="none" dirty="0"/>
                    </a:p>
                  </a:txBody>
                  <a:tcPr marL="121933" marR="121933" marT="60967" marB="60967"/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800" u="none" strike="noStrike" cap="none" dirty="0">
                          <a:latin typeface="Calibri" panose="020F0502020204030204" pitchFamily="34" charset="0"/>
                        </a:rPr>
                        <a:t>Target</a:t>
                      </a:r>
                      <a:endParaRPr sz="2800" u="none" strike="noStrike" cap="none" dirty="0"/>
                    </a:p>
                  </a:txBody>
                  <a:tcPr marL="121933" marR="121933" marT="60967" marB="60967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157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800" u="none" strike="noStrike" cap="none" dirty="0">
                          <a:latin typeface="Calibri" panose="020F0502020204030204" pitchFamily="34" charset="0"/>
                        </a:rPr>
                        <a:t>Successor</a:t>
                      </a:r>
                      <a:endParaRPr sz="2800" u="none" strike="noStrike" cap="none" dirty="0"/>
                    </a:p>
                  </a:txBody>
                  <a:tcPr marL="121933" marR="121933" marT="60967" marB="60967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49415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110436" y="98288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72</a:t>
            </a:fld>
            <a:endParaRPr lang="en-US" dirty="0"/>
          </a:p>
        </p:txBody>
      </p:sp>
      <p:sp>
        <p:nvSpPr>
          <p:cNvPr id="6" name="Google Shape;906;p118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219200" y="-1679"/>
            <a:ext cx="9516150" cy="79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 fontAlgn="t"/>
            <a:r>
              <a:rPr lang="en-US" sz="6600" dirty="0" smtClean="0">
                <a:solidFill>
                  <a:schemeClr val="bg1"/>
                </a:solidFill>
              </a:rPr>
              <a:t>Teaching across Grades</a:t>
            </a:r>
            <a:endParaRPr sz="6600" u="sng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42" y="1823878"/>
            <a:ext cx="11106556" cy="14652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36" y="4529691"/>
            <a:ext cx="11036561" cy="15515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1200" y="968632"/>
            <a:ext cx="6156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Grade 3 Mathematics</a:t>
            </a:r>
            <a:endParaRPr lang="en-US" sz="4800" dirty="0"/>
          </a:p>
        </p:txBody>
      </p:sp>
      <p:sp>
        <p:nvSpPr>
          <p:cNvPr id="9" name="TextBox 8"/>
          <p:cNvSpPr txBox="1"/>
          <p:nvPr/>
        </p:nvSpPr>
        <p:spPr>
          <a:xfrm>
            <a:off x="711200" y="3586169"/>
            <a:ext cx="6156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Grade 4 Mathematics</a:t>
            </a:r>
            <a:endParaRPr lang="en-US" sz="4800" dirty="0"/>
          </a:p>
        </p:txBody>
      </p:sp>
      <p:sp>
        <p:nvSpPr>
          <p:cNvPr id="7" name="Down Arrow 6"/>
          <p:cNvSpPr/>
          <p:nvPr/>
        </p:nvSpPr>
        <p:spPr>
          <a:xfrm rot="3028853">
            <a:off x="8638914" y="1700324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 rot="3028853">
            <a:off x="10926908" y="4243181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950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110436" y="98288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73</a:t>
            </a:fld>
            <a:endParaRPr lang="en-US" dirty="0"/>
          </a:p>
        </p:txBody>
      </p:sp>
      <p:sp>
        <p:nvSpPr>
          <p:cNvPr id="6" name="Google Shape;906;p118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219200" y="-8575"/>
            <a:ext cx="10293611" cy="869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 fontAlgn="t"/>
            <a:r>
              <a:rPr lang="en-US" sz="6600" dirty="0" smtClean="0">
                <a:solidFill>
                  <a:schemeClr val="bg1"/>
                </a:solidFill>
              </a:rPr>
              <a:t>Teaching in Grade Level</a:t>
            </a:r>
            <a:endParaRPr sz="6600" u="sng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68" y="1259577"/>
            <a:ext cx="11527472" cy="5141223"/>
          </a:xfrm>
          <a:prstGeom prst="rect">
            <a:avLst/>
          </a:prstGeom>
        </p:spPr>
      </p:pic>
      <p:sp>
        <p:nvSpPr>
          <p:cNvPr id="4" name="Left Arrow 3"/>
          <p:cNvSpPr/>
          <p:nvPr/>
        </p:nvSpPr>
        <p:spPr>
          <a:xfrm>
            <a:off x="10496812" y="2381692"/>
            <a:ext cx="518518" cy="259249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>
            <a:off x="5941403" y="3642851"/>
            <a:ext cx="693313" cy="24878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>
            <a:off x="8776373" y="2640943"/>
            <a:ext cx="654706" cy="26174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>
            <a:off x="7971524" y="3891639"/>
            <a:ext cx="662114" cy="25506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569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503583" y="1338470"/>
            <a:ext cx="10774017" cy="4828153"/>
          </a:xfrm>
        </p:spPr>
        <p:txBody>
          <a:bodyPr/>
          <a:lstStyle/>
          <a:p>
            <a:pPr>
              <a:buClrTx/>
              <a:buSzPct val="100000"/>
            </a:pPr>
            <a:r>
              <a:rPr lang="en-US" sz="4000" dirty="0"/>
              <a:t>Skill mastery is based on a probability, using Bayesian Statistics, that the student mastered a skill given the student’s answers to </a:t>
            </a:r>
            <a:r>
              <a:rPr lang="en-US" sz="4000" dirty="0" smtClean="0"/>
              <a:t>the </a:t>
            </a:r>
            <a:r>
              <a:rPr lang="en-US" sz="4000" dirty="0"/>
              <a:t>items about that skill. </a:t>
            </a:r>
            <a:endParaRPr lang="en-US" sz="4000" dirty="0" smtClean="0"/>
          </a:p>
          <a:p>
            <a:pPr>
              <a:buClrTx/>
              <a:buSzPct val="100000"/>
            </a:pPr>
            <a:r>
              <a:rPr lang="en-US" sz="4000" dirty="0" smtClean="0"/>
              <a:t>If </a:t>
            </a:r>
            <a:r>
              <a:rPr lang="en-US" sz="4000" dirty="0"/>
              <a:t>a student has mastered one linkage level, it is likely </a:t>
            </a:r>
            <a:r>
              <a:rPr lang="en-US" sz="4000" dirty="0" smtClean="0"/>
              <a:t>the student mastered </a:t>
            </a:r>
            <a:r>
              <a:rPr lang="en-US" sz="4000" dirty="0"/>
              <a:t>the skills in all the lower linkage levels for that Essential Element.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9200" y="-1"/>
            <a:ext cx="7880195" cy="808383"/>
          </a:xfrm>
        </p:spPr>
        <p:txBody>
          <a:bodyPr/>
          <a:lstStyle/>
          <a:p>
            <a:r>
              <a:rPr lang="en-US" sz="6600" dirty="0" smtClean="0">
                <a:solidFill>
                  <a:schemeClr val="bg1"/>
                </a:solidFill>
              </a:rPr>
              <a:t>Student Skill Mastery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1"/>
          <p:cNvSpPr>
            <a:spLocks noGrp="1"/>
          </p:cNvSpPr>
          <p:nvPr>
            <p:ph type="sldNum" idx="12"/>
            <p:custDataLst>
              <p:tags r:id="rId1"/>
            </p:custDataLst>
          </p:nvPr>
        </p:nvSpPr>
        <p:spPr>
          <a:xfrm>
            <a:off x="97184" y="98288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96906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371600" y="5053914"/>
            <a:ext cx="7670800" cy="1524686"/>
          </a:xfrm>
        </p:spPr>
        <p:txBody>
          <a:bodyPr>
            <a:normAutofit/>
          </a:bodyPr>
          <a:lstStyle/>
          <a:p>
            <a:pPr algn="l"/>
            <a:r>
              <a:rPr lang="en-US" sz="2800" dirty="0"/>
              <a:t>Caryn Giarratano, Ph.D.</a:t>
            </a:r>
          </a:p>
          <a:p>
            <a:pPr algn="l"/>
            <a:r>
              <a:rPr lang="en-US" sz="2800" dirty="0"/>
              <a:t>DESE Assistant Director of Assessment</a:t>
            </a:r>
          </a:p>
          <a:p>
            <a:endParaRPr lang="en-US" sz="3733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042400" y="845193"/>
            <a:ext cx="2641600" cy="508000"/>
          </a:xfrm>
        </p:spPr>
        <p:txBody>
          <a:bodyPr>
            <a:normAutofit/>
          </a:bodyPr>
          <a:lstStyle/>
          <a:p>
            <a:r>
              <a:rPr lang="en-US" dirty="0" smtClean="0"/>
              <a:t>December 2023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176000" y="6375400"/>
            <a:ext cx="1016000" cy="366184"/>
          </a:xfrm>
          <a:prstGeom prst="rect">
            <a:avLst/>
          </a:prstGeom>
        </p:spPr>
        <p:txBody>
          <a:bodyPr/>
          <a:lstStyle/>
          <a:p>
            <a:fld id="{3B745311-16E5-4BEF-BFE6-36758A3427EB}" type="slidenum">
              <a:rPr lang="en-US" smtClean="0"/>
              <a:pPr/>
              <a:t>75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8992" y="3030907"/>
            <a:ext cx="103656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Part 7: MDTC Responsibilities</a:t>
            </a:r>
            <a:endParaRPr lang="en-US" sz="5400" b="1" dirty="0"/>
          </a:p>
        </p:txBody>
      </p:sp>
      <p:sp>
        <p:nvSpPr>
          <p:cNvPr id="8" name="Google Shape;423;p59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911840" y="5638563"/>
            <a:ext cx="1016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/>
            <a:r>
              <a:rPr lang="en-US" kern="0" dirty="0" smtClean="0">
                <a:solidFill>
                  <a:schemeClr val="bg1"/>
                </a:solidFill>
              </a:rPr>
              <a:t>Slide </a:t>
            </a:r>
            <a:fld id="{00000000-1234-1234-1234-123412341234}" type="slidenum">
              <a:rPr lang="en-US" kern="0" smtClean="0">
                <a:solidFill>
                  <a:schemeClr val="bg1"/>
                </a:solidFill>
              </a:rPr>
              <a:pPr defTabSz="1219170"/>
              <a:t>75</a:t>
            </a:fld>
            <a:endParaRPr lang="en-US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7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71444" y="1012687"/>
            <a:ext cx="10857948" cy="5406887"/>
          </a:xfrm>
        </p:spPr>
        <p:txBody>
          <a:bodyPr/>
          <a:lstStyle/>
          <a:p>
            <a:pPr marL="33866" indent="0">
              <a:buNone/>
            </a:pPr>
            <a:r>
              <a:rPr lang="en-US" sz="4000" dirty="0" smtClean="0"/>
              <a:t>MDTCs, data managers, and BTCs </a:t>
            </a:r>
            <a:r>
              <a:rPr lang="en-US" sz="4000" dirty="0"/>
              <a:t>are encouraged to read the following five of the eleven manuals:</a:t>
            </a:r>
          </a:p>
          <a:p>
            <a:pPr lvl="0">
              <a:buClrTx/>
              <a:buSzPct val="100000"/>
            </a:pPr>
            <a:r>
              <a:rPr lang="en-US" sz="3600" u="sng" dirty="0">
                <a:hlinkClick r:id="rId3"/>
              </a:rPr>
              <a:t>Assessment Coordinator Manual</a:t>
            </a:r>
            <a:endParaRPr lang="en-US" sz="3600" dirty="0"/>
          </a:p>
          <a:p>
            <a:pPr lvl="0">
              <a:buClrTx/>
              <a:buSzPct val="100000"/>
            </a:pPr>
            <a:r>
              <a:rPr lang="en-US" sz="3600" u="sng" dirty="0">
                <a:hlinkClick r:id="rId4"/>
              </a:rPr>
              <a:t>Data Management Manual</a:t>
            </a:r>
            <a:endParaRPr lang="en-US" sz="3600" dirty="0"/>
          </a:p>
          <a:p>
            <a:pPr lvl="0">
              <a:buClrTx/>
              <a:buSzPct val="100000"/>
            </a:pPr>
            <a:r>
              <a:rPr lang="en-US" sz="3600" u="sng" dirty="0">
                <a:hlinkClick r:id="rId5"/>
              </a:rPr>
              <a:t>Educator Portal User Guide</a:t>
            </a:r>
            <a:endParaRPr lang="en-US" sz="3600" dirty="0"/>
          </a:p>
          <a:p>
            <a:pPr lvl="0">
              <a:buClrTx/>
              <a:buSzPct val="100000"/>
            </a:pPr>
            <a:r>
              <a:rPr lang="en-US" sz="3600" u="sng" dirty="0">
                <a:hlinkClick r:id="rId6"/>
              </a:rPr>
              <a:t>Facilitator Guide to Required Test Administrator Training</a:t>
            </a:r>
            <a:endParaRPr lang="en-US" sz="3600" dirty="0"/>
          </a:p>
          <a:p>
            <a:pPr lvl="0">
              <a:buClrTx/>
              <a:buSzPct val="100000"/>
            </a:pPr>
            <a:r>
              <a:rPr lang="en-US" sz="3600" u="sng" dirty="0">
                <a:hlinkClick r:id="rId7"/>
              </a:rPr>
              <a:t>Parent Portal User Guide for District Staff</a:t>
            </a:r>
            <a:endParaRPr lang="en-US" sz="36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96414" y="0"/>
            <a:ext cx="9202992" cy="834887"/>
          </a:xfrm>
        </p:spPr>
        <p:txBody>
          <a:bodyPr/>
          <a:lstStyle/>
          <a:p>
            <a:pPr algn="l"/>
            <a:r>
              <a:rPr lang="en-US" sz="6600" dirty="0" smtClean="0">
                <a:solidFill>
                  <a:schemeClr val="bg1"/>
                </a:solidFill>
              </a:rPr>
              <a:t>Manuals for District Staff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1"/>
          <p:cNvSpPr>
            <a:spLocks noGrp="1"/>
          </p:cNvSpPr>
          <p:nvPr>
            <p:ph type="sldNum" idx="12"/>
            <p:custDataLst>
              <p:tags r:id="rId1"/>
            </p:custDataLst>
          </p:nvPr>
        </p:nvSpPr>
        <p:spPr>
          <a:xfrm>
            <a:off x="97184" y="98288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60307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530943" y="1061884"/>
            <a:ext cx="10998448" cy="5312411"/>
          </a:xfrm>
        </p:spPr>
        <p:txBody>
          <a:bodyPr/>
          <a:lstStyle/>
          <a:p>
            <a:pPr marL="33866" indent="0">
              <a:buNone/>
            </a:pPr>
            <a:r>
              <a:rPr lang="en-US" sz="4000" dirty="0" smtClean="0"/>
              <a:t>Learn how to enroll teachers and students, roster students, and pull reports:</a:t>
            </a:r>
            <a:endParaRPr lang="en-US" sz="4000" dirty="0"/>
          </a:p>
          <a:p>
            <a:pPr lvl="0">
              <a:buClrTx/>
              <a:buSzPct val="100000"/>
            </a:pPr>
            <a:r>
              <a:rPr lang="en-US" sz="3600" u="sng" dirty="0">
                <a:hlinkClick r:id="rId3"/>
              </a:rPr>
              <a:t>https://kusurvey.ca1.qualtrics.com/jfe/form/SV_1BojBFybHhwPSfA</a:t>
            </a:r>
            <a:endParaRPr lang="en-US" sz="3600" dirty="0"/>
          </a:p>
          <a:p>
            <a:pPr lvl="0">
              <a:buClrTx/>
              <a:buSzPct val="100000"/>
            </a:pPr>
            <a:r>
              <a:rPr lang="en-US" sz="3600" u="sng" dirty="0">
                <a:hlinkClick r:id="rId4"/>
              </a:rPr>
              <a:t>Dynamic Learning Maps Professional Development (dlmpd.com)</a:t>
            </a:r>
            <a:endParaRPr lang="en-US" sz="3600" dirty="0"/>
          </a:p>
          <a:p>
            <a:pPr lvl="0">
              <a:buClrTx/>
              <a:buSzPct val="100000"/>
            </a:pPr>
            <a:r>
              <a:rPr lang="en-US" sz="3600" u="sng" dirty="0">
                <a:hlinkClick r:id="rId5"/>
              </a:rPr>
              <a:t>District Staff Video Resources for IE States | Dynamic Learning Maps</a:t>
            </a:r>
            <a:endParaRPr lang="en-US" sz="36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37420" y="0"/>
            <a:ext cx="10023346" cy="808383"/>
          </a:xfrm>
        </p:spPr>
        <p:txBody>
          <a:bodyPr/>
          <a:lstStyle/>
          <a:p>
            <a:pPr algn="l"/>
            <a:r>
              <a:rPr lang="en-US" sz="6600" dirty="0" smtClean="0">
                <a:solidFill>
                  <a:schemeClr val="bg1"/>
                </a:solidFill>
              </a:rPr>
              <a:t>PD for District Staff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1"/>
          <p:cNvSpPr>
            <a:spLocks noGrp="1"/>
          </p:cNvSpPr>
          <p:nvPr>
            <p:ph type="sldNum" idx="12"/>
            <p:custDataLst>
              <p:tags r:id="rId1"/>
            </p:custDataLst>
          </p:nvPr>
        </p:nvSpPr>
        <p:spPr>
          <a:xfrm>
            <a:off x="110436" y="98288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80539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5406" y="0"/>
            <a:ext cx="8922775" cy="821636"/>
          </a:xfrm>
        </p:spPr>
        <p:txBody>
          <a:bodyPr/>
          <a:lstStyle/>
          <a:p>
            <a:pPr algn="l"/>
            <a:r>
              <a:rPr lang="en-US" sz="6600" dirty="0" smtClean="0">
                <a:solidFill>
                  <a:schemeClr val="bg1"/>
                </a:solidFill>
              </a:rPr>
              <a:t>Videos for District Staff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1"/>
          <p:cNvSpPr>
            <a:spLocks noGrp="1"/>
          </p:cNvSpPr>
          <p:nvPr>
            <p:ph type="sldNum" idx="12"/>
            <p:custDataLst>
              <p:tags r:id="rId1"/>
            </p:custDataLst>
          </p:nvPr>
        </p:nvSpPr>
        <p:spPr>
          <a:xfrm>
            <a:off x="83932" y="85036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78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667" y="933865"/>
            <a:ext cx="8801100" cy="58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46511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812802" y="1443383"/>
            <a:ext cx="10703338" cy="4706694"/>
          </a:xfrm>
        </p:spPr>
        <p:txBody>
          <a:bodyPr/>
          <a:lstStyle/>
          <a:p>
            <a:pPr marL="33866" indent="0">
              <a:buNone/>
            </a:pPr>
            <a:r>
              <a:rPr lang="en-US" sz="4400" dirty="0"/>
              <a:t>Contact Caryn at DESE Assessment to</a:t>
            </a:r>
            <a:r>
              <a:rPr lang="en-US" sz="4400" dirty="0" smtClean="0"/>
              <a:t>:</a:t>
            </a:r>
            <a:endParaRPr lang="en-US" sz="4400" dirty="0"/>
          </a:p>
          <a:p>
            <a:pPr>
              <a:buClrTx/>
              <a:buSzPct val="100000"/>
            </a:pPr>
            <a:r>
              <a:rPr lang="en-US" sz="4400" dirty="0" smtClean="0"/>
              <a:t>Create </a:t>
            </a:r>
            <a:r>
              <a:rPr lang="en-US" sz="4400" dirty="0"/>
              <a:t>an Educator Portal </a:t>
            </a:r>
            <a:r>
              <a:rPr lang="en-US" sz="4400" dirty="0" smtClean="0"/>
              <a:t>account for MDTCs, or transfer </a:t>
            </a:r>
            <a:r>
              <a:rPr lang="en-US" sz="4400" dirty="0"/>
              <a:t>last year’s account to the current </a:t>
            </a:r>
            <a:r>
              <a:rPr lang="en-US" sz="4400" dirty="0" smtClean="0"/>
              <a:t>district.</a:t>
            </a:r>
          </a:p>
          <a:p>
            <a:pPr>
              <a:buClrTx/>
              <a:buSzPct val="100000"/>
            </a:pPr>
            <a:r>
              <a:rPr lang="en-US" sz="4400" dirty="0" smtClean="0"/>
              <a:t>Teachers contact their district level staff to request an account.</a:t>
            </a:r>
            <a:endParaRPr lang="en-US" sz="44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12802" y="18438"/>
            <a:ext cx="8622746" cy="803197"/>
          </a:xfrm>
        </p:spPr>
        <p:txBody>
          <a:bodyPr/>
          <a:lstStyle/>
          <a:p>
            <a:pPr algn="l"/>
            <a:r>
              <a:rPr lang="en-US" sz="6600" dirty="0">
                <a:solidFill>
                  <a:schemeClr val="bg1"/>
                </a:solidFill>
              </a:rPr>
              <a:t>Request EP </a:t>
            </a:r>
            <a:r>
              <a:rPr lang="en-US" sz="6600" dirty="0" smtClean="0">
                <a:solidFill>
                  <a:schemeClr val="bg1"/>
                </a:solidFill>
              </a:rPr>
              <a:t>Account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idx="12"/>
            <p:custDataLst>
              <p:tags r:id="rId1"/>
            </p:custDataLst>
          </p:nvPr>
        </p:nvSpPr>
        <p:spPr>
          <a:xfrm>
            <a:off x="83932" y="71784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617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89"/>
          <p:cNvSpPr txBox="1"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110436" y="111540"/>
            <a:ext cx="1016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defTabSz="1219170"/>
            <a:fld id="{00000000-1234-1234-1234-123412341234}" type="slidenum">
              <a:rPr lang="en-US" kern="0">
                <a:solidFill>
                  <a:srgbClr val="FFFFFF"/>
                </a:solidFill>
              </a:rPr>
              <a:pPr defTabSz="1219170"/>
              <a:t>8</a:t>
            </a:fld>
            <a:endParaRPr kern="0" dirty="0">
              <a:solidFill>
                <a:srgbClr val="FFFFFF"/>
              </a:solidFill>
            </a:endParaRPr>
          </a:p>
        </p:txBody>
      </p:sp>
      <p:sp>
        <p:nvSpPr>
          <p:cNvPr id="679" name="Google Shape;679;p89"/>
          <p:cNvSpPr txBox="1"/>
          <p:nvPr>
            <p:custDataLst>
              <p:tags r:id="rId3"/>
            </p:custDataLst>
          </p:nvPr>
        </p:nvSpPr>
        <p:spPr>
          <a:xfrm>
            <a:off x="879894" y="-118879"/>
            <a:ext cx="9400927" cy="103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Clr>
                <a:srgbClr val="004B8D"/>
              </a:buClr>
              <a:buSzPts val="4000"/>
            </a:pPr>
            <a:r>
              <a:rPr lang="en-US" sz="6000" b="1" kern="0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Missouri Uses Two Models</a:t>
            </a:r>
            <a:endParaRPr sz="6000" b="1" kern="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1" name="Google Shape;681;p89"/>
          <p:cNvSpPr/>
          <p:nvPr>
            <p:custDataLst>
              <p:tags r:id="rId4"/>
            </p:custDataLst>
          </p:nvPr>
        </p:nvSpPr>
        <p:spPr>
          <a:xfrm>
            <a:off x="3822701" y="2954021"/>
            <a:ext cx="808567" cy="646748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1400"/>
            </a:pPr>
            <a:endParaRPr sz="1867" kern="0" dirty="0">
              <a:solidFill>
                <a:srgbClr val="004B8D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436" y="1474839"/>
            <a:ext cx="1127318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smtClean="0"/>
              <a:t>Instructionally Embedded is used for ELA and math with grades 3-8, and 11 required to test in both windows.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smtClean="0"/>
              <a:t>Year End is used for science with grades 5, 8, and 11 required to test in the spring.</a:t>
            </a:r>
            <a:endParaRPr lang="en-US" sz="4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280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42121" y="1444486"/>
            <a:ext cx="10853533" cy="4850297"/>
          </a:xfrm>
        </p:spPr>
        <p:txBody>
          <a:bodyPr/>
          <a:lstStyle/>
          <a:p>
            <a:pPr>
              <a:buClrTx/>
              <a:buSzPct val="100000"/>
            </a:pPr>
            <a:r>
              <a:rPr lang="en-US" sz="4400" dirty="0"/>
              <a:t>Pull reports, such as Individual Student Reports.</a:t>
            </a:r>
          </a:p>
          <a:p>
            <a:pPr>
              <a:buClrTx/>
              <a:buSzPct val="100000"/>
            </a:pPr>
            <a:r>
              <a:rPr lang="en-US" sz="4400" dirty="0"/>
              <a:t>Enroll users and maintain user list.</a:t>
            </a:r>
          </a:p>
          <a:p>
            <a:pPr>
              <a:buClrTx/>
              <a:buSzPct val="100000"/>
            </a:pPr>
            <a:r>
              <a:rPr lang="en-US" sz="4400" dirty="0"/>
              <a:t>Enroll students and maintain student list.</a:t>
            </a:r>
          </a:p>
          <a:p>
            <a:pPr>
              <a:buClrTx/>
              <a:buSzPct val="100000"/>
            </a:pPr>
            <a:r>
              <a:rPr lang="en-US" sz="4400" dirty="0"/>
              <a:t>Roster students in ELA, math, and science.</a:t>
            </a:r>
          </a:p>
          <a:p>
            <a:pPr>
              <a:buClrTx/>
              <a:buSzPct val="100000"/>
            </a:pPr>
            <a:r>
              <a:rPr lang="en-US" sz="4400" dirty="0"/>
              <a:t>Share the </a:t>
            </a:r>
            <a:r>
              <a:rPr lang="en-US" sz="4400" i="1" dirty="0" smtClean="0"/>
              <a:t>MAPA </a:t>
            </a:r>
            <a:r>
              <a:rPr lang="en-US" sz="4400" i="1" dirty="0"/>
              <a:t>Update </a:t>
            </a:r>
            <a:r>
              <a:rPr lang="en-US" sz="4400" dirty="0"/>
              <a:t>email newsletter.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99931" y="0"/>
            <a:ext cx="8383281" cy="887897"/>
          </a:xfrm>
        </p:spPr>
        <p:txBody>
          <a:bodyPr/>
          <a:lstStyle/>
          <a:p>
            <a:pPr algn="l"/>
            <a:r>
              <a:rPr lang="en-US" sz="6600" dirty="0" smtClean="0">
                <a:solidFill>
                  <a:schemeClr val="bg1"/>
                </a:solidFill>
              </a:rPr>
              <a:t>District Staff Duties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idx="12"/>
            <p:custDataLst>
              <p:tags r:id="rId1"/>
            </p:custDataLst>
          </p:nvPr>
        </p:nvSpPr>
        <p:spPr>
          <a:xfrm>
            <a:off x="83932" y="71784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25965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97184" y="98288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81</a:t>
            </a:fld>
            <a:endParaRPr lang="en-US" dirty="0"/>
          </a:p>
        </p:txBody>
      </p:sp>
      <p:sp>
        <p:nvSpPr>
          <p:cNvPr id="6" name="Google Shape;906;p118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11199" y="34506"/>
            <a:ext cx="8668211" cy="79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>
              <a:buSzPts val="3600"/>
            </a:pPr>
            <a:r>
              <a:rPr lang="en-US" sz="6600" dirty="0" smtClean="0">
                <a:solidFill>
                  <a:schemeClr val="bg1"/>
                </a:solidFill>
              </a:rPr>
              <a:t>Enroll Users</a:t>
            </a:r>
            <a:endParaRPr sz="6600" dirty="0">
              <a:solidFill>
                <a:schemeClr val="bg1"/>
              </a:solidFill>
            </a:endParaRPr>
          </a:p>
        </p:txBody>
      </p:sp>
      <p:sp>
        <p:nvSpPr>
          <p:cNvPr id="8" name="Google Shape;170;p30"/>
          <p:cNvSpPr txBox="1"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1062318" y="1344706"/>
            <a:ext cx="9144000" cy="4598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84665" indent="0">
              <a:buSzPts val="2600"/>
              <a:buNone/>
            </a:pPr>
            <a:endParaRPr lang="en-US" sz="3200" dirty="0" smtClean="0"/>
          </a:p>
          <a:p>
            <a:pPr marL="84665" indent="0">
              <a:buSzPts val="2600"/>
              <a:buNone/>
            </a:pPr>
            <a:endParaRPr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99" y="870834"/>
            <a:ext cx="10600814" cy="5882533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 rot="8836965">
            <a:off x="1875977" y="2350448"/>
            <a:ext cx="654159" cy="32766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64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97184" y="98288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82</a:t>
            </a:fld>
            <a:endParaRPr lang="en-US" dirty="0"/>
          </a:p>
        </p:txBody>
      </p:sp>
      <p:sp>
        <p:nvSpPr>
          <p:cNvPr id="6" name="Google Shape;906;p118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11199" y="34506"/>
            <a:ext cx="8668211" cy="79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>
              <a:buSzPts val="3600"/>
            </a:pPr>
            <a:r>
              <a:rPr lang="en-US" sz="6600" dirty="0" smtClean="0">
                <a:solidFill>
                  <a:schemeClr val="bg1"/>
                </a:solidFill>
              </a:rPr>
              <a:t>Enroll User Tabs</a:t>
            </a:r>
            <a:endParaRPr sz="6600" dirty="0">
              <a:solidFill>
                <a:schemeClr val="bg1"/>
              </a:solidFill>
            </a:endParaRPr>
          </a:p>
        </p:txBody>
      </p:sp>
      <p:sp>
        <p:nvSpPr>
          <p:cNvPr id="8" name="Google Shape;170;p30"/>
          <p:cNvSpPr txBox="1"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1062318" y="1344706"/>
            <a:ext cx="9144000" cy="4598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84665" indent="0">
              <a:buSzPts val="2600"/>
              <a:buNone/>
            </a:pPr>
            <a:endParaRPr lang="en-US" sz="3200" dirty="0" smtClean="0"/>
          </a:p>
          <a:p>
            <a:pPr marL="84665" indent="0">
              <a:buSzPts val="2600"/>
              <a:buNone/>
            </a:pPr>
            <a:endParaRPr sz="3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3805"/>
            <a:ext cx="12053101" cy="42406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1862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97184" y="98288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83</a:t>
            </a:fld>
            <a:endParaRPr lang="en-US" dirty="0"/>
          </a:p>
        </p:txBody>
      </p:sp>
      <p:sp>
        <p:nvSpPr>
          <p:cNvPr id="6" name="Google Shape;906;p118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11199" y="34506"/>
            <a:ext cx="8668211" cy="79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>
              <a:buSzPts val="3600"/>
            </a:pPr>
            <a:r>
              <a:rPr lang="en-US" sz="6600" dirty="0" smtClean="0">
                <a:solidFill>
                  <a:schemeClr val="bg1"/>
                </a:solidFill>
              </a:rPr>
              <a:t>Add a User Tab</a:t>
            </a:r>
            <a:endParaRPr sz="6600" dirty="0">
              <a:solidFill>
                <a:schemeClr val="bg1"/>
              </a:solidFill>
            </a:endParaRPr>
          </a:p>
        </p:txBody>
      </p:sp>
      <p:sp>
        <p:nvSpPr>
          <p:cNvPr id="8" name="Google Shape;170;p30"/>
          <p:cNvSpPr txBox="1"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1062318" y="1344706"/>
            <a:ext cx="9144000" cy="4598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84665" indent="0">
              <a:buSzPts val="2600"/>
              <a:buNone/>
            </a:pPr>
            <a:endParaRPr lang="en-US" sz="3200" dirty="0" smtClean="0"/>
          </a:p>
          <a:p>
            <a:pPr marL="84665" indent="0">
              <a:buSzPts val="2600"/>
              <a:buNone/>
            </a:pPr>
            <a:endParaRPr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29" y="886140"/>
            <a:ext cx="10498274" cy="58722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794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5910" y="0"/>
            <a:ext cx="10014155" cy="808383"/>
          </a:xfrm>
        </p:spPr>
        <p:txBody>
          <a:bodyPr/>
          <a:lstStyle/>
          <a:p>
            <a:pPr algn="l"/>
            <a:r>
              <a:rPr lang="en-US" sz="6600" dirty="0" smtClean="0">
                <a:solidFill>
                  <a:schemeClr val="bg1"/>
                </a:solidFill>
              </a:rPr>
              <a:t>Deactivating Users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1"/>
          <p:cNvSpPr>
            <a:spLocks noGrp="1"/>
          </p:cNvSpPr>
          <p:nvPr>
            <p:ph type="sldNum" idx="12"/>
            <p:custDataLst>
              <p:tags r:id="rId1"/>
            </p:custDataLst>
          </p:nvPr>
        </p:nvSpPr>
        <p:spPr>
          <a:xfrm>
            <a:off x="83932" y="71784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84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21" y="946428"/>
            <a:ext cx="11585847" cy="578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11670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5910" y="0"/>
            <a:ext cx="10014155" cy="808383"/>
          </a:xfrm>
        </p:spPr>
        <p:txBody>
          <a:bodyPr/>
          <a:lstStyle/>
          <a:p>
            <a:pPr algn="l"/>
            <a:r>
              <a:rPr lang="en-US" sz="6600" dirty="0" smtClean="0">
                <a:solidFill>
                  <a:schemeClr val="bg1"/>
                </a:solidFill>
              </a:rPr>
              <a:t>Role Assignment in EP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1"/>
          <p:cNvSpPr>
            <a:spLocks noGrp="1"/>
          </p:cNvSpPr>
          <p:nvPr>
            <p:ph type="sldNum" idx="12"/>
            <p:custDataLst>
              <p:tags r:id="rId1"/>
            </p:custDataLst>
          </p:nvPr>
        </p:nvSpPr>
        <p:spPr>
          <a:xfrm>
            <a:off x="83932" y="71784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85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19725" y="1169233"/>
            <a:ext cx="1106274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/>
              <a:t>Teachers </a:t>
            </a:r>
            <a:r>
              <a:rPr lang="en-US" sz="4400" dirty="0" smtClean="0"/>
              <a:t>= test administrators</a:t>
            </a:r>
          </a:p>
          <a:p>
            <a:r>
              <a:rPr lang="en-US" sz="4400" dirty="0" smtClean="0"/>
              <a:t>DTC or sped director = district </a:t>
            </a:r>
            <a:r>
              <a:rPr lang="en-US" sz="4400" dirty="0"/>
              <a:t>test </a:t>
            </a:r>
            <a:r>
              <a:rPr lang="en-US" sz="4400" dirty="0" smtClean="0"/>
              <a:t>coordinator</a:t>
            </a:r>
          </a:p>
          <a:p>
            <a:r>
              <a:rPr lang="en-US" sz="4400" dirty="0" smtClean="0"/>
              <a:t>Data </a:t>
            </a:r>
            <a:r>
              <a:rPr lang="en-US" sz="4400" dirty="0"/>
              <a:t>managers </a:t>
            </a:r>
            <a:r>
              <a:rPr lang="en-US" sz="4400" dirty="0" smtClean="0"/>
              <a:t>= district users</a:t>
            </a:r>
          </a:p>
          <a:p>
            <a:r>
              <a:rPr lang="en-US" sz="4400" dirty="0" smtClean="0"/>
              <a:t>Principals = building </a:t>
            </a:r>
            <a:r>
              <a:rPr lang="en-US" sz="4400" dirty="0"/>
              <a:t>test </a:t>
            </a:r>
            <a:r>
              <a:rPr lang="en-US" sz="4400" dirty="0" smtClean="0"/>
              <a:t>coordinators Superintendents = superintendents</a:t>
            </a:r>
          </a:p>
          <a:p>
            <a:r>
              <a:rPr lang="en-US" sz="4400" dirty="0" smtClean="0"/>
              <a:t>Technology </a:t>
            </a:r>
            <a:r>
              <a:rPr lang="en-US" sz="4400" dirty="0"/>
              <a:t>directors </a:t>
            </a:r>
            <a:r>
              <a:rPr lang="en-US" sz="4400" dirty="0" smtClean="0"/>
              <a:t>= no </a:t>
            </a:r>
            <a:r>
              <a:rPr lang="en-US" sz="4400" dirty="0"/>
              <a:t>role in </a:t>
            </a:r>
            <a:r>
              <a:rPr lang="en-US" sz="4400" dirty="0" smtClean="0"/>
              <a:t>EP</a:t>
            </a:r>
          </a:p>
          <a:p>
            <a:r>
              <a:rPr lang="en-US" sz="4400" dirty="0" smtClean="0">
                <a:ea typeface="Calibri" panose="020F0502020204030204" pitchFamily="34" charset="0"/>
              </a:rPr>
              <a:t>Regional directors = building users</a:t>
            </a:r>
            <a:endParaRPr lang="en-US" sz="4400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53539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99932" y="0"/>
            <a:ext cx="9188172" cy="821635"/>
          </a:xfrm>
        </p:spPr>
        <p:txBody>
          <a:bodyPr/>
          <a:lstStyle/>
          <a:p>
            <a:pPr algn="l"/>
            <a:r>
              <a:rPr lang="en-US" sz="6600" dirty="0">
                <a:solidFill>
                  <a:schemeClr val="bg1"/>
                </a:solidFill>
              </a:rPr>
              <a:t>Translation </a:t>
            </a:r>
            <a:r>
              <a:rPr lang="en-US" sz="6600" dirty="0" smtClean="0">
                <a:solidFill>
                  <a:schemeClr val="bg1"/>
                </a:solidFill>
              </a:rPr>
              <a:t>Guide—Users</a:t>
            </a:r>
            <a:endParaRPr lang="en-US" sz="6600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idx="12"/>
            <p:custDataLst>
              <p:tags r:id="rId1"/>
            </p:custDataLst>
          </p:nvPr>
        </p:nvSpPr>
        <p:spPr>
          <a:xfrm>
            <a:off x="83932" y="71784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86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21" y="1725062"/>
            <a:ext cx="11375858" cy="378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53813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852556" y="1325218"/>
            <a:ext cx="10663583" cy="4797287"/>
          </a:xfrm>
        </p:spPr>
        <p:txBody>
          <a:bodyPr/>
          <a:lstStyle/>
          <a:p>
            <a:pPr marL="33866" indent="0">
              <a:buNone/>
            </a:pPr>
            <a:r>
              <a:rPr lang="en-US" sz="4000" dirty="0"/>
              <a:t>There are three methods to enroll students in Educator Portal for the MAP-A assessment:</a:t>
            </a:r>
          </a:p>
          <a:p>
            <a:pPr>
              <a:buClrTx/>
              <a:buSzPct val="100000"/>
            </a:pPr>
            <a:r>
              <a:rPr lang="en-US" sz="4000" dirty="0" smtClean="0"/>
              <a:t>Find </a:t>
            </a:r>
            <a:r>
              <a:rPr lang="en-US" sz="4000" dirty="0"/>
              <a:t>Student </a:t>
            </a:r>
          </a:p>
          <a:p>
            <a:pPr>
              <a:buClrTx/>
              <a:buSzPct val="100000"/>
            </a:pPr>
            <a:r>
              <a:rPr lang="en-US" sz="4000" dirty="0"/>
              <a:t>Add Student</a:t>
            </a:r>
          </a:p>
          <a:p>
            <a:pPr>
              <a:buClrTx/>
              <a:buSzPct val="100000"/>
            </a:pPr>
            <a:r>
              <a:rPr lang="en-US" sz="4000" dirty="0"/>
              <a:t>Upload Enrollment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2556" y="0"/>
            <a:ext cx="7703933" cy="808383"/>
          </a:xfrm>
        </p:spPr>
        <p:txBody>
          <a:bodyPr/>
          <a:lstStyle/>
          <a:p>
            <a:pPr algn="l"/>
            <a:r>
              <a:rPr lang="en-US" sz="6600" dirty="0">
                <a:solidFill>
                  <a:schemeClr val="bg1"/>
                </a:solidFill>
              </a:rPr>
              <a:t>Enroll </a:t>
            </a:r>
            <a:r>
              <a:rPr lang="en-US" sz="6600" dirty="0" smtClean="0">
                <a:solidFill>
                  <a:schemeClr val="bg1"/>
                </a:solidFill>
              </a:rPr>
              <a:t>Students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1"/>
          <p:cNvSpPr>
            <a:spLocks noGrp="1"/>
          </p:cNvSpPr>
          <p:nvPr>
            <p:ph type="sldNum" idx="12"/>
            <p:custDataLst>
              <p:tags r:id="rId1"/>
            </p:custDataLst>
          </p:nvPr>
        </p:nvSpPr>
        <p:spPr>
          <a:xfrm>
            <a:off x="83932" y="71784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87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60030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12" y="1802297"/>
            <a:ext cx="11137196" cy="388785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34312" y="0"/>
            <a:ext cx="9497829" cy="848139"/>
          </a:xfrm>
        </p:spPr>
        <p:txBody>
          <a:bodyPr/>
          <a:lstStyle/>
          <a:p>
            <a:pPr algn="l"/>
            <a:r>
              <a:rPr lang="en-US" sz="6600" dirty="0">
                <a:solidFill>
                  <a:schemeClr val="bg1"/>
                </a:solidFill>
              </a:rPr>
              <a:t>Find </a:t>
            </a:r>
            <a:r>
              <a:rPr lang="en-US" sz="6600" dirty="0" smtClean="0">
                <a:solidFill>
                  <a:schemeClr val="bg1"/>
                </a:solidFill>
              </a:rPr>
              <a:t>Student Enrollment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1"/>
          <p:cNvSpPr>
            <a:spLocks noGrp="1"/>
          </p:cNvSpPr>
          <p:nvPr>
            <p:ph type="sldNum" idx="12"/>
            <p:custDataLst>
              <p:tags r:id="rId1"/>
            </p:custDataLst>
          </p:nvPr>
        </p:nvSpPr>
        <p:spPr>
          <a:xfrm>
            <a:off x="83932" y="71784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88</a:t>
            </a:fld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 rot="964726">
            <a:off x="157232" y="4657615"/>
            <a:ext cx="592428" cy="61297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8142909">
            <a:off x="6678199" y="3580358"/>
            <a:ext cx="533519" cy="594130"/>
          </a:xfrm>
          <a:prstGeom prst="rightArrow">
            <a:avLst>
              <a:gd name="adj1" fmla="val 50000"/>
              <a:gd name="adj2" fmla="val 31979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8175673">
            <a:off x="9583750" y="3633505"/>
            <a:ext cx="533519" cy="594130"/>
          </a:xfrm>
          <a:prstGeom prst="rightArrow">
            <a:avLst>
              <a:gd name="adj1" fmla="val 50000"/>
              <a:gd name="adj2" fmla="val 31979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1598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96413" y="0"/>
            <a:ext cx="9699309" cy="848139"/>
          </a:xfrm>
        </p:spPr>
        <p:txBody>
          <a:bodyPr/>
          <a:lstStyle/>
          <a:p>
            <a:pPr algn="l"/>
            <a:r>
              <a:rPr lang="en-US" sz="6600" dirty="0" smtClean="0">
                <a:solidFill>
                  <a:schemeClr val="bg1"/>
                </a:solidFill>
              </a:rPr>
              <a:t>Activate Student in EP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1"/>
          <p:cNvSpPr>
            <a:spLocks noGrp="1"/>
          </p:cNvSpPr>
          <p:nvPr>
            <p:ph type="sldNum" idx="12"/>
            <p:custDataLst>
              <p:tags r:id="rId1"/>
            </p:custDataLst>
          </p:nvPr>
        </p:nvSpPr>
        <p:spPr>
          <a:xfrm>
            <a:off x="83932" y="71784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89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97" y="1140929"/>
            <a:ext cx="11307625" cy="542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758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97184" y="98288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Google Shape;838;p109"/>
          <p:cNvSpPr txBox="1"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327355"/>
            <a:ext cx="10884310" cy="5243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721779" indent="-571500"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Use the information from </a:t>
            </a:r>
            <a:r>
              <a:rPr lang="en-US" sz="4400" dirty="0" smtClean="0">
                <a:solidFill>
                  <a:schemeClr val="tx1">
                    <a:lumMod val="50000"/>
                  </a:schemeClr>
                </a:solidFill>
              </a:rPr>
              <a:t>the Linkage</a:t>
            </a:r>
            <a:r>
              <a:rPr lang="en-US" sz="4400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4400" dirty="0" smtClean="0">
                <a:solidFill>
                  <a:schemeClr val="tx1">
                    <a:lumMod val="50000"/>
                  </a:schemeClr>
                </a:solidFill>
              </a:rPr>
              <a:t>Levels 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and </a:t>
            </a:r>
            <a:r>
              <a:rPr lang="en-US" sz="4400" dirty="0" smtClean="0">
                <a:solidFill>
                  <a:schemeClr val="tx1">
                    <a:lumMod val="50000"/>
                  </a:schemeClr>
                </a:solidFill>
              </a:rPr>
              <a:t>Mini-Maps 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to plan instruction and create IEP </a:t>
            </a:r>
            <a:r>
              <a:rPr lang="en-US" sz="4400" dirty="0" smtClean="0">
                <a:solidFill>
                  <a:schemeClr val="tx1">
                    <a:lumMod val="50000"/>
                  </a:schemeClr>
                </a:solidFill>
              </a:rPr>
              <a:t>goals </a:t>
            </a:r>
          </a:p>
          <a:p>
            <a:pPr marL="721779" indent="-571500"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tx1">
                    <a:lumMod val="50000"/>
                  </a:schemeClr>
                </a:solidFill>
              </a:rPr>
              <a:t>Create goals with</a:t>
            </a:r>
            <a:r>
              <a:rPr lang="en-US" sz="4400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4400" dirty="0" smtClean="0">
                <a:solidFill>
                  <a:schemeClr val="tx1">
                    <a:lumMod val="50000"/>
                  </a:schemeClr>
                </a:solidFill>
              </a:rPr>
              <a:t>short-term objectives 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or </a:t>
            </a:r>
            <a:r>
              <a:rPr lang="en-US" sz="4400" dirty="0" smtClean="0">
                <a:solidFill>
                  <a:schemeClr val="tx1">
                    <a:lumMod val="50000"/>
                  </a:schemeClr>
                </a:solidFill>
              </a:rPr>
              <a:t>benchmarks.</a:t>
            </a:r>
          </a:p>
          <a:p>
            <a:pPr marL="721779" indent="-571500"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tx1">
                    <a:lumMod val="50000"/>
                  </a:schemeClr>
                </a:solidFill>
              </a:rPr>
              <a:t>Begin the teaching/testing pattern in September and February.</a:t>
            </a:r>
            <a:endParaRPr sz="4400" dirty="0">
              <a:solidFill>
                <a:schemeClr val="tx1">
                  <a:lumMod val="50000"/>
                </a:schemeClr>
              </a:solidFill>
            </a:endParaRPr>
          </a:p>
          <a:p>
            <a:pPr indent="-188377">
              <a:buNone/>
            </a:pPr>
            <a:endParaRPr dirty="0"/>
          </a:p>
        </p:txBody>
      </p:sp>
      <p:sp>
        <p:nvSpPr>
          <p:cNvPr id="6" name="Google Shape;839;p109"/>
          <p:cNvSpPr txBox="1"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033671" y="-7730"/>
            <a:ext cx="8684662" cy="817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>
              <a:buSzPts val="3600"/>
            </a:pPr>
            <a:r>
              <a:rPr lang="en-US" sz="6600" dirty="0" smtClean="0">
                <a:solidFill>
                  <a:schemeClr val="bg1"/>
                </a:solidFill>
              </a:rPr>
              <a:t>Integrate </a:t>
            </a:r>
            <a:r>
              <a:rPr lang="en-US" sz="6600" b="1" i="0" strike="noStrike" cap="none" dirty="0" smtClean="0">
                <a:solidFill>
                  <a:schemeClr val="bg1"/>
                </a:solidFill>
                <a:sym typeface="Calibri"/>
              </a:rPr>
              <a:t>Goals and EEs</a:t>
            </a:r>
            <a:endParaRPr sz="6600" b="1" i="0" strike="noStrike" cap="none" dirty="0">
              <a:solidFill>
                <a:schemeClr val="bg1"/>
              </a:solidFill>
              <a:sym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485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2168" y="0"/>
            <a:ext cx="9743554" cy="848139"/>
          </a:xfrm>
        </p:spPr>
        <p:txBody>
          <a:bodyPr/>
          <a:lstStyle/>
          <a:p>
            <a:pPr algn="l"/>
            <a:r>
              <a:rPr lang="en-US" sz="6600" dirty="0" smtClean="0">
                <a:solidFill>
                  <a:schemeClr val="bg1"/>
                </a:solidFill>
              </a:rPr>
              <a:t>Add Student Enrollment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1"/>
          <p:cNvSpPr>
            <a:spLocks noGrp="1"/>
          </p:cNvSpPr>
          <p:nvPr>
            <p:ph type="sldNum" idx="12"/>
            <p:custDataLst>
              <p:tags r:id="rId1"/>
            </p:custDataLst>
          </p:nvPr>
        </p:nvSpPr>
        <p:spPr>
          <a:xfrm>
            <a:off x="83932" y="71784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90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16" y="1515664"/>
            <a:ext cx="11261558" cy="434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86557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5406" y="0"/>
            <a:ext cx="9640316" cy="848139"/>
          </a:xfrm>
        </p:spPr>
        <p:txBody>
          <a:bodyPr/>
          <a:lstStyle/>
          <a:p>
            <a:pPr algn="l"/>
            <a:r>
              <a:rPr lang="en-US" sz="6600" dirty="0" smtClean="0">
                <a:solidFill>
                  <a:schemeClr val="bg1"/>
                </a:solidFill>
              </a:rPr>
              <a:t>Add Student Form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1"/>
          <p:cNvSpPr>
            <a:spLocks noGrp="1"/>
          </p:cNvSpPr>
          <p:nvPr>
            <p:ph type="sldNum" idx="12"/>
            <p:custDataLst>
              <p:tags r:id="rId1"/>
            </p:custDataLst>
          </p:nvPr>
        </p:nvSpPr>
        <p:spPr>
          <a:xfrm>
            <a:off x="83932" y="71784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91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114" y="968815"/>
            <a:ext cx="8060520" cy="57801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flipV="1">
            <a:off x="4939395" y="1327352"/>
            <a:ext cx="746974" cy="1032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78539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6626" y="0"/>
            <a:ext cx="9219096" cy="848139"/>
          </a:xfrm>
        </p:spPr>
        <p:txBody>
          <a:bodyPr/>
          <a:lstStyle/>
          <a:p>
            <a:pPr algn="l"/>
            <a:r>
              <a:rPr lang="en-US" sz="6600" dirty="0" smtClean="0">
                <a:solidFill>
                  <a:schemeClr val="bg1"/>
                </a:solidFill>
              </a:rPr>
              <a:t>Uploading Enrollment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1"/>
          <p:cNvSpPr>
            <a:spLocks noGrp="1"/>
          </p:cNvSpPr>
          <p:nvPr>
            <p:ph type="sldNum" idx="12"/>
            <p:custDataLst>
              <p:tags r:id="rId1"/>
            </p:custDataLst>
          </p:nvPr>
        </p:nvSpPr>
        <p:spPr>
          <a:xfrm>
            <a:off x="83932" y="71784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92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05" y="1176188"/>
            <a:ext cx="11326049" cy="541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56153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89935" y="0"/>
            <a:ext cx="9905787" cy="848139"/>
          </a:xfrm>
        </p:spPr>
        <p:txBody>
          <a:bodyPr/>
          <a:lstStyle/>
          <a:p>
            <a:pPr algn="l"/>
            <a:r>
              <a:rPr lang="en-US" sz="6600" dirty="0">
                <a:solidFill>
                  <a:schemeClr val="bg1"/>
                </a:solidFill>
              </a:rPr>
              <a:t>Translation </a:t>
            </a:r>
            <a:r>
              <a:rPr lang="en-US" sz="6600" dirty="0" smtClean="0">
                <a:solidFill>
                  <a:schemeClr val="bg1"/>
                </a:solidFill>
              </a:rPr>
              <a:t>Guide—Enroll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1"/>
          <p:cNvSpPr>
            <a:spLocks noGrp="1"/>
          </p:cNvSpPr>
          <p:nvPr>
            <p:ph type="sldNum" idx="12"/>
            <p:custDataLst>
              <p:tags r:id="rId1"/>
            </p:custDataLst>
          </p:nvPr>
        </p:nvSpPr>
        <p:spPr>
          <a:xfrm>
            <a:off x="83932" y="71784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93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33" y="1269415"/>
            <a:ext cx="11135226" cy="441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38512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99932" y="71784"/>
            <a:ext cx="9245600" cy="749851"/>
          </a:xfrm>
        </p:spPr>
        <p:txBody>
          <a:bodyPr/>
          <a:lstStyle/>
          <a:p>
            <a:pPr algn="l"/>
            <a:r>
              <a:rPr lang="en-US" sz="6600" dirty="0" smtClean="0">
                <a:solidFill>
                  <a:schemeClr val="bg1"/>
                </a:solidFill>
              </a:rPr>
              <a:t>Student Roster Methods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1"/>
          <p:cNvSpPr>
            <a:spLocks noGrp="1"/>
          </p:cNvSpPr>
          <p:nvPr>
            <p:ph type="sldNum" idx="12"/>
            <p:custDataLst>
              <p:tags r:id="rId1"/>
            </p:custDataLst>
          </p:nvPr>
        </p:nvSpPr>
        <p:spPr>
          <a:xfrm>
            <a:off x="83932" y="71784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94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91" y="1311106"/>
            <a:ext cx="11741279" cy="520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65603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99932" y="71784"/>
            <a:ext cx="9245600" cy="749851"/>
          </a:xfrm>
        </p:spPr>
        <p:txBody>
          <a:bodyPr/>
          <a:lstStyle/>
          <a:p>
            <a:pPr algn="l"/>
            <a:r>
              <a:rPr lang="en-US" sz="6600" dirty="0">
                <a:solidFill>
                  <a:schemeClr val="bg1"/>
                </a:solidFill>
              </a:rPr>
              <a:t>Translation </a:t>
            </a:r>
            <a:r>
              <a:rPr lang="en-US" sz="6600" dirty="0" smtClean="0">
                <a:solidFill>
                  <a:schemeClr val="bg1"/>
                </a:solidFill>
              </a:rPr>
              <a:t>Guide--Roster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1"/>
          <p:cNvSpPr>
            <a:spLocks noGrp="1"/>
          </p:cNvSpPr>
          <p:nvPr>
            <p:ph type="sldNum" idx="12"/>
            <p:custDataLst>
              <p:tags r:id="rId1"/>
            </p:custDataLst>
          </p:nvPr>
        </p:nvSpPr>
        <p:spPr>
          <a:xfrm>
            <a:off x="83932" y="71784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95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59" y="1378226"/>
            <a:ext cx="11303668" cy="3834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744678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99932" y="0"/>
            <a:ext cx="9722679" cy="834887"/>
          </a:xfrm>
        </p:spPr>
        <p:txBody>
          <a:bodyPr/>
          <a:lstStyle/>
          <a:p>
            <a:pPr algn="l"/>
            <a:r>
              <a:rPr lang="en-US" sz="6600" dirty="0" smtClean="0">
                <a:solidFill>
                  <a:schemeClr val="bg1"/>
                </a:solidFill>
              </a:rPr>
              <a:t>Upload Roster Template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1"/>
          <p:cNvSpPr>
            <a:spLocks noGrp="1"/>
          </p:cNvSpPr>
          <p:nvPr>
            <p:ph type="sldNum" idx="12"/>
            <p:custDataLst>
              <p:tags r:id="rId1"/>
            </p:custDataLst>
          </p:nvPr>
        </p:nvSpPr>
        <p:spPr>
          <a:xfrm>
            <a:off x="83932" y="71784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96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39" y="1063121"/>
            <a:ext cx="11715284" cy="559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09183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00764" y="1549400"/>
            <a:ext cx="11021392" cy="4414078"/>
          </a:xfrm>
        </p:spPr>
        <p:txBody>
          <a:bodyPr/>
          <a:lstStyle/>
          <a:p>
            <a:pPr>
              <a:buClrTx/>
              <a:buSzPct val="100000"/>
            </a:pPr>
            <a:r>
              <a:rPr lang="en-US" sz="4400" dirty="0"/>
              <a:t>Only MDTCs can cancel a </a:t>
            </a:r>
            <a:r>
              <a:rPr lang="en-US" sz="4400" dirty="0" err="1"/>
              <a:t>testlet</a:t>
            </a:r>
            <a:r>
              <a:rPr lang="en-US" sz="4400" dirty="0"/>
              <a:t>.</a:t>
            </a:r>
          </a:p>
          <a:p>
            <a:pPr>
              <a:buClrTx/>
              <a:buSzPct val="100000"/>
            </a:pPr>
            <a:r>
              <a:rPr lang="en-US" sz="4400" dirty="0"/>
              <a:t>Find the Essential Element that needs to be canceled. </a:t>
            </a:r>
          </a:p>
          <a:p>
            <a:pPr>
              <a:buClrTx/>
              <a:buSzPct val="100000"/>
            </a:pPr>
            <a:r>
              <a:rPr lang="en-US" sz="4400" dirty="0"/>
              <a:t>Click on the stack of three dots.</a:t>
            </a:r>
          </a:p>
          <a:p>
            <a:pPr>
              <a:buClrTx/>
              <a:buSzPct val="100000"/>
            </a:pPr>
            <a:r>
              <a:rPr lang="en-US" sz="4400" dirty="0"/>
              <a:t>When the new dialogue box opens, click on cancel </a:t>
            </a:r>
            <a:r>
              <a:rPr lang="en-US" sz="4400" dirty="0" err="1"/>
              <a:t>testlet</a:t>
            </a:r>
            <a:r>
              <a:rPr lang="en-US" sz="4400" dirty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99932" y="0"/>
            <a:ext cx="9722679" cy="834887"/>
          </a:xfrm>
        </p:spPr>
        <p:txBody>
          <a:bodyPr/>
          <a:lstStyle/>
          <a:p>
            <a:pPr algn="l"/>
            <a:r>
              <a:rPr lang="en-US" sz="6600" dirty="0" smtClean="0">
                <a:solidFill>
                  <a:schemeClr val="bg1"/>
                </a:solidFill>
              </a:rPr>
              <a:t>Steps to Cancel a </a:t>
            </a:r>
            <a:r>
              <a:rPr lang="en-US" sz="6600" dirty="0" err="1" smtClean="0">
                <a:solidFill>
                  <a:schemeClr val="bg1"/>
                </a:solidFill>
              </a:rPr>
              <a:t>Testlet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1"/>
          <p:cNvSpPr>
            <a:spLocks noGrp="1"/>
          </p:cNvSpPr>
          <p:nvPr>
            <p:ph type="sldNum" idx="12"/>
            <p:custDataLst>
              <p:tags r:id="rId1"/>
            </p:custDataLst>
          </p:nvPr>
        </p:nvSpPr>
        <p:spPr>
          <a:xfrm>
            <a:off x="83932" y="71784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97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413359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68711" y="1356853"/>
            <a:ext cx="11415250" cy="4380270"/>
          </a:xfrm>
        </p:spPr>
        <p:txBody>
          <a:bodyPr/>
          <a:lstStyle/>
          <a:p>
            <a:pPr>
              <a:buClrTx/>
              <a:buSzPct val="100000"/>
            </a:pPr>
            <a:r>
              <a:rPr lang="en-US" sz="4400" dirty="0"/>
              <a:t>MAP-A District Test Coordinators may transfer students within the district in Educator Portal.</a:t>
            </a:r>
          </a:p>
          <a:p>
            <a:pPr>
              <a:buClrTx/>
              <a:buSzPct val="100000"/>
            </a:pPr>
            <a:r>
              <a:rPr lang="en-US" sz="4400" dirty="0"/>
              <a:t>Only DESE may transfer students from one district to another</a:t>
            </a:r>
            <a:r>
              <a:rPr lang="en-US" sz="4400" dirty="0" smtClean="0"/>
              <a:t>.</a:t>
            </a:r>
            <a:endParaRPr lang="en-US" sz="4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99932" y="0"/>
            <a:ext cx="8556487" cy="795130"/>
          </a:xfrm>
        </p:spPr>
        <p:txBody>
          <a:bodyPr/>
          <a:lstStyle/>
          <a:p>
            <a:pPr algn="l"/>
            <a:r>
              <a:rPr lang="en-US" sz="6600" dirty="0">
                <a:solidFill>
                  <a:schemeClr val="bg1"/>
                </a:solidFill>
              </a:rPr>
              <a:t>Student Transfer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idx="12"/>
            <p:custDataLst>
              <p:tags r:id="rId1"/>
            </p:custDataLst>
          </p:nvPr>
        </p:nvSpPr>
        <p:spPr>
          <a:xfrm>
            <a:off x="83932" y="71784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98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44063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371600" y="5053914"/>
            <a:ext cx="7670800" cy="1524686"/>
          </a:xfrm>
        </p:spPr>
        <p:txBody>
          <a:bodyPr>
            <a:normAutofit/>
          </a:bodyPr>
          <a:lstStyle/>
          <a:p>
            <a:pPr algn="l"/>
            <a:r>
              <a:rPr lang="en-US" sz="2800" dirty="0"/>
              <a:t>Caryn Giarratano, Ph.D.</a:t>
            </a:r>
          </a:p>
          <a:p>
            <a:pPr algn="l"/>
            <a:r>
              <a:rPr lang="en-US" sz="2800" dirty="0"/>
              <a:t>DESE Assistant Director of Assessment</a:t>
            </a:r>
          </a:p>
          <a:p>
            <a:endParaRPr lang="en-US" sz="3733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937469" y="839825"/>
            <a:ext cx="2641600" cy="508000"/>
          </a:xfrm>
        </p:spPr>
        <p:txBody>
          <a:bodyPr>
            <a:normAutofit/>
          </a:bodyPr>
          <a:lstStyle/>
          <a:p>
            <a:r>
              <a:rPr lang="en-US" dirty="0" smtClean="0"/>
              <a:t>December 2023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176000" y="6375400"/>
            <a:ext cx="1016000" cy="366184"/>
          </a:xfrm>
          <a:prstGeom prst="rect">
            <a:avLst/>
          </a:prstGeom>
        </p:spPr>
        <p:txBody>
          <a:bodyPr/>
          <a:lstStyle/>
          <a:p>
            <a:fld id="{3B745311-16E5-4BEF-BFE6-36758A3427EB}" type="slidenum">
              <a:rPr lang="en-US" smtClean="0"/>
              <a:pPr/>
              <a:t>99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4880" y="2914871"/>
            <a:ext cx="9662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/>
              <a:t>Part 8: Pull Reports</a:t>
            </a:r>
            <a:endParaRPr lang="en-US" sz="7200" b="1" dirty="0"/>
          </a:p>
        </p:txBody>
      </p:sp>
      <p:sp>
        <p:nvSpPr>
          <p:cNvPr id="8" name="Google Shape;423;p59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911840" y="5638563"/>
            <a:ext cx="1016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/>
            <a:r>
              <a:rPr lang="en-US" kern="0" dirty="0" smtClean="0">
                <a:solidFill>
                  <a:schemeClr val="bg1"/>
                </a:solidFill>
              </a:rPr>
              <a:t>Slide </a:t>
            </a:r>
            <a:fld id="{00000000-1234-1234-1234-123412341234}" type="slidenum">
              <a:rPr lang="en-US" kern="0" smtClean="0">
                <a:solidFill>
                  <a:schemeClr val="bg1"/>
                </a:solidFill>
              </a:rPr>
              <a:pPr defTabSz="1219170"/>
              <a:t>99</a:t>
            </a:fld>
            <a:endParaRPr lang="en-US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16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&quot;/&gt;&lt;isInvalidForFieldText val=&quot;0&quot;/&gt;&lt;Image&gt;&lt;filename val=&quot;C:\Users\lbrowner\Documents\My Adobe Presentations\MAP-A Section 1 recording\data\asimages\{0C44FFBC-D3FB-4C36-A7A2-E7986D77E620}_13.png&quot;/&gt;&lt;left val=&quot;20&quot;/&gt;&lt;top val=&quot;17&quot;/&gt;&lt;width val=&quot;108&quot;/&gt;&lt;height val=&quot;46&quot;/&gt;&lt;hasText val=&quot;1&quot;/&gt;&lt;/Image&gt;&lt;/ThreeDShapeInfo&gt;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DE807944-F731-48C0-8820-C9F6CA5A7BD4}_7.png&quot;/&gt;&lt;left val=&quot;9&quot;/&gt;&lt;top val=&quot;34&quot;/&gt;&lt;width val=&quot;1238&quot;/&gt;&lt;height val=&quot;127&quot;/&gt;&lt;hasText val=&quot;1&quot;/&gt;&lt;/Image&gt;&lt;/ThreeDShapeInfo&gt;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5,881848881,Q:\commonspedata\MAP-A\Webinar sections\Section 2\MAP-A Section 2 Recording 2_pptx\Media.ppcx"/>
  <p:tag name="HTML_SHAPEINFO" val="&lt;SlideThumbPath val=&quot;Slide5.PNG&quot;/&gt;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A158AF2F-86C4-43CF-811E-0D343EE1F2F0}_5.png&quot;/&gt;&lt;left val=&quot;17&quot;/&gt;&lt;top val=&quot;17&quot;/&gt;&lt;width val=&quot;111&quot;/&gt;&lt;height val=&quot;46&quot;/&gt;&lt;hasText val=&quot;1&quot;/&gt;&lt;/Image&gt;&lt;/ThreeDShapeInfo&gt;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6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1E5A1F62-D677-4EEA-B8B3-95B19F3D07EF}_5.png&quot;/&gt;&lt;left val=&quot;-1&quot;/&gt;&lt;top val=&quot;60&quot;/&gt;&lt;width val=&quot;1283&quot;/&gt;&lt;height val=&quot;108&quot;/&gt;&lt;hasText val=&quot;1&quot;/&gt;&lt;/Image&gt;&lt;/ThreeDShapeInfo&gt;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6,881848881,Q:\commonspedata\MAP-A\Webinar sections\Section 2\MAP-A Section 2 Recording 2_pptx\Media.ppcx"/>
  <p:tag name="HTML_SHAPEINFO" val="&lt;SlideThumbPath val=&quot;Slide6.PNG&quot;/&gt;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41456E79-FB83-4EAF-A231-1A1AA5DAD922}_6.png&quot;/&gt;&lt;left val=&quot;17&quot;/&gt;&lt;top val=&quot;17&quot;/&gt;&lt;width val=&quot;111&quot;/&gt;&lt;height val=&quot;46&quot;/&gt;&lt;hasText val=&quot;1&quot;/&gt;&lt;/Image&gt;&lt;/ThreeDShapeInfo&gt;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9&quot;/&gt;&lt;lineCharCount val=&quot;17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1781911-7D95-4A5A-9E0A-2FE16533F73E}_6.png&quot;/&gt;&lt;left val=&quot;-2&quot;/&gt;&lt;top val=&quot;-12&quot;/&gt;&lt;width val=&quot;1281&quot;/&gt;&lt;height val=&quot;176&quot;/&gt;&lt;hasText val=&quot;1&quot;/&gt;&lt;/Image&gt;&lt;/ThreeDShapeInfo&gt;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7,881848881,Q:\commonspedata\MAP-A\Webinar sections\Section 2\MAP-A Section 2 Recording 2_pptx\Media.ppcx"/>
  <p:tag name="HTML_SHAPEINFO" val="&lt;SlideThumbPath val=&quot;Slide7.PNG&quot;/&gt;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090928C-CF74-4E76-A075-ECB9ADFD6A67}_7.png&quot;/&gt;&lt;left val=&quot;17&quot;/&gt;&lt;top val=&quot;17&quot;/&gt;&lt;width val=&quot;111&quot;/&gt;&lt;height val=&quot;46&quot;/&gt;&lt;hasText val=&quot;1&quot;/&gt;&lt;/Image&gt;&lt;/ThreeDShapeInfo&gt;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DE807944-F731-48C0-8820-C9F6CA5A7BD4}_7.png&quot;/&gt;&lt;left val=&quot;9&quot;/&gt;&lt;top val=&quot;34&quot;/&gt;&lt;width val=&quot;1238&quot;/&gt;&lt;height val=&quot;127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64&quot;/&gt;&lt;lineCharCount val=&quot;63&quot;/&gt;&lt;lineCharCount val=&quot;46&quot;/&gt;&lt;lineCharCount val=&quot;25&quot;/&gt;&lt;lineCharCount val=&quot;49&quot;/&gt;&lt;lineCharCount val=&quot;26&quot;/&gt;&lt;lineCharCount val=&quot;3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Documents\My Adobe Presentations\MAP-A Section 1 recording\data\asimages\{FF818DE3-0D6A-41F2-AD8E-27D9D8032BF1}_13.png&quot;/&gt;&lt;left val=&quot;20&quot;/&gt;&lt;top val=&quot;203&quot;/&gt;&lt;width val=&quot;1242&quot;/&gt;&lt;height val=&quot;465&quot;/&gt;&lt;hasText val=&quot;1&quot;/&gt;&lt;/Image&gt;&lt;/ThreeDShapeInfo&gt;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7,881848881,Q:\commonspedata\MAP-A\Webinar sections\Section 2\MAP-A Section 2 Recording 2_pptx\Media.ppcx"/>
  <p:tag name="HTML_SHAPEINFO" val="&lt;SlideThumbPath val=&quot;Slide7.PNG&quot;/&gt;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090928C-CF74-4E76-A075-ECB9ADFD6A67}_7.png&quot;/&gt;&lt;left val=&quot;17&quot;/&gt;&lt;top val=&quot;17&quot;/&gt;&lt;width val=&quot;111&quot;/&gt;&lt;height val=&quot;46&quot;/&gt;&lt;hasText val=&quot;1&quot;/&gt;&lt;/Image&gt;&lt;/ThreeDShapeInfo&gt;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DE807944-F731-48C0-8820-C9F6CA5A7BD4}_7.png&quot;/&gt;&lt;left val=&quot;9&quot;/&gt;&lt;top val=&quot;34&quot;/&gt;&lt;width val=&quot;1238&quot;/&gt;&lt;height val=&quot;127&quot;/&gt;&lt;hasText val=&quot;1&quot;/&gt;&lt;/Image&gt;&lt;/ThreeDShapeInfo&gt;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7,881848881,Q:\commonspedata\MAP-A\Webinar sections\Section 2\MAP-A Section 2 Recording 2_pptx\Media.ppcx"/>
  <p:tag name="HTML_SHAPEINFO" val="&lt;SlideThumbPath val=&quot;Slide7.PNG&quot;/&gt;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090928C-CF74-4E76-A075-ECB9ADFD6A67}_7.png&quot;/&gt;&lt;left val=&quot;17&quot;/&gt;&lt;top val=&quot;17&quot;/&gt;&lt;width val=&quot;111&quot;/&gt;&lt;height val=&quot;46&quot;/&gt;&lt;hasText val=&quot;1&quot;/&gt;&lt;/Image&gt;&lt;/ThreeDShapeInfo&gt;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DE807944-F731-48C0-8820-C9F6CA5A7BD4}_7.png&quot;/&gt;&lt;left val=&quot;9&quot;/&gt;&lt;top val=&quot;34&quot;/&gt;&lt;width val=&quot;1238&quot;/&gt;&lt;height val=&quot;127&quot;/&gt;&lt;hasText val=&quot;1&quot;/&gt;&lt;/Image&gt;&lt;/ThreeDShapeInfo&gt;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8,881848881,Q:\commonspedata\MAP-A\Webinar sections\Section 2\MAP-A Section 2 Recording 2_pptx\Media.ppcx"/>
  <p:tag name="HTML_SHAPEINFO" val="&lt;SlideThumbPath val=&quot;Slide8.PNG&quot;/&gt;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2AA3DE9B-B28F-4BFA-BA25-15796B2981F5}_8.png&quot;/&gt;&lt;left val=&quot;17&quot;/&gt;&lt;top val=&quot;17&quot;/&gt;&lt;width val=&quot;111&quot;/&gt;&lt;height val=&quot;46&quot;/&gt;&lt;hasText val=&quot;1&quot;/&gt;&lt;/Image&gt;&lt;/ThreeDShapeInfo&gt;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E9A40C9C-37DA-4958-9585-E660D49E6405}_8.png&quot;/&gt;&lt;left val=&quot;11&quot;/&gt;&lt;top val=&quot;17&quot;/&gt;&lt;width val=&quot;1238&quot;/&gt;&lt;height val=&quot;127&quot;/&gt;&lt;hasText val=&quot;1&quot;/&gt;&lt;/Image&gt;&lt;/ThreeDShapeInfo&gt;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881848881,Q:\commonspedata\MAP-A\Webinar sections\Section 2\MAP-A Section 2 Recording 2_pptx\Media.ppcx"/>
  <p:tag name="HTML_SHAPEINFO" val="&lt;SlideThumbPath val=&quot;Slide9.PNG&quot;/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6&quot;/&gt;&lt;/TableIndex&gt;&lt;/ShapeTextInfo&gt;"/>
  <p:tag name="HTML_SHAPEINFO" val="&lt;ThreeDShapeInfo&gt;&lt;uuid val=&quot;&quot;/&gt;&lt;isInvalidForFieldText val=&quot;0&quot;/&gt;&lt;Image&gt;&lt;filename val=&quot;C:\Users\lbrowner\Documents\My Adobe Presentations\MAP-A Section 1 recording\data\asimages\{BFC82A97-01F8-4513-888D-02869C4B0BDA}_13.png&quot;/&gt;&lt;left val=&quot;0&quot;/&gt;&lt;top val=&quot;89&quot;/&gt;&lt;width val=&quot;1281&quot;/&gt;&lt;height val=&quot;128&quot;/&gt;&lt;hasText val=&quot;1&quot;/&gt;&lt;/Image&gt;&lt;/ThreeDShapeInfo&gt;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6C000C8B-25D3-4EF7-B5EC-56CF4E5E45F7}_9.png&quot;/&gt;&lt;left val=&quot;17&quot;/&gt;&lt;top val=&quot;17&quot;/&gt;&lt;width val=&quot;111&quot;/&gt;&lt;height val=&quot;46&quot;/&gt;&lt;hasText val=&quot;1&quot;/&gt;&lt;/Image&gt;&lt;/ThreeDShapeInfo&gt;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17A256D7-8695-4943-9319-E173B1BE91AE}_9.png&quot;/&gt;&lt;left val=&quot;18&quot;/&gt;&lt;top val=&quot;17&quot;/&gt;&lt;width val=&quot;1238&quot;/&gt;&lt;height val=&quot;127&quot;/&gt;&lt;hasText val=&quot;1&quot;/&gt;&lt;/Image&gt;&lt;/ThreeDShapeInfo&gt;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0,881848881,Q:\commonspedata\MAP-A\Webinar sections\Section 2\MAP-A Section 2 Recording 2_pptx\Media.ppcx"/>
  <p:tag name="HTML_SHAPEINFO" val="&lt;SlideThumbPath val=&quot;Slide10.PNG&quot;/&gt;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BD44E70-BF39-45C1-90C8-2DFF3F7710E8}_10.png&quot;/&gt;&lt;left val=&quot;17&quot;/&gt;&lt;top val=&quot;17&quot;/&gt;&lt;width val=&quot;111&quot;/&gt;&lt;height val=&quot;46&quot;/&gt;&lt;hasText val=&quot;1&quot;/&gt;&lt;/Image&gt;&lt;/ThreeDShapeInfo&gt;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0714F418-2053-4B35-B637-90312B67131F}_10.png&quot;/&gt;&lt;left val=&quot;12&quot;/&gt;&lt;top val=&quot;36&quot;/&gt;&lt;width val=&quot;1238&quot;/&gt;&lt;height val=&quot;127&quot;/&gt;&lt;hasText val=&quot;1&quot;/&gt;&lt;/Image&gt;&lt;/ThreeDShapeInfo&gt;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22AAB19-7C20-46D9-9921-BB6EAB9300C4}_1.png&quot;/&gt;&lt;left val=&quot;1151&quot;/&gt;&lt;top val=&quot;663&quot;/&gt;&lt;width val=&quot;108&quot;/&gt;&lt;height val=&quot;46&quot;/&gt;&lt;hasText val=&quot;1&quot;/&gt;&lt;/Image&gt;&lt;/ThreeDShapeInfo&gt;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213674396,Q:\commonspedata\MAP-A\Webinar sections\Section 4\MAP-A-Section 4_pptx\Media.ppcx"/>
  <p:tag name="HTML_SHAPEINFO" val="&lt;SlideThumbPath val=&quot;Slide9.PNG&quot;/&gt;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1AB69CC-9C5B-4D00-B3F8-0CB033931D80}_9.png&quot;/&gt;&lt;left val=&quot;0&quot;/&gt;&lt;top val=&quot;28&quot;/&gt;&lt;width val=&quot;1281&quot;/&gt;&lt;height val=&quot;127&quot;/&gt;&lt;hasText val=&quot;1&quot;/&gt;&lt;/Image&gt;&lt;/ThreeDShape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Documents\My Adobe Presentations\MAP-A Section 1 recording\data\asimages\{C966576B-5E20-4A06-BCBE-D171DFB37E31}_13.png&quot;/&gt;&lt;left val=&quot;-257&quot;/&gt;&lt;top val=&quot;21&quot;/&gt;&lt;width val=&quot;258&quot;/&gt;&lt;height val=&quot;40&quot;/&gt;&lt;hasText val=&quot;1&quot;/&gt;&lt;/Image&gt;&lt;/ThreeDShapeInfo&gt;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213674396,Q:\commonspedata\MAP-A\Webinar sections\Section 4\MAP-A-Section 4_pptx\Media.ppcx"/>
  <p:tag name="HTML_SHAPEINFO" val="&lt;SlideThumbPath val=&quot;Slide9.PNG&quot;/&gt;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1AB69CC-9C5B-4D00-B3F8-0CB033931D80}_9.png&quot;/&gt;&lt;left val=&quot;0&quot;/&gt;&lt;top val=&quot;28&quot;/&gt;&lt;width val=&quot;1281&quot;/&gt;&lt;height val=&quot;127&quot;/&gt;&lt;hasText val=&quot;1&quot;/&gt;&lt;/Image&gt;&lt;/ThreeDShapeInfo&gt;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213674396,Q:\commonspedata\MAP-A\Webinar sections\Section 4\MAP-A-Section 4_pptx\Media.ppcx"/>
  <p:tag name="HTML_SHAPEINFO" val="&lt;SlideThumbPath val=&quot;Slide9.PNG&quot;/&gt;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1AB69CC-9C5B-4D00-B3F8-0CB033931D80}_9.png&quot;/&gt;&lt;left val=&quot;0&quot;/&gt;&lt;top val=&quot;28&quot;/&gt;&lt;width val=&quot;1281&quot;/&gt;&lt;height val=&quot;127&quot;/&gt;&lt;hasText val=&quot;1&quot;/&gt;&lt;/Image&gt;&lt;/ThreeDShapeInfo&gt;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1&quot;/&gt;&lt;lineCharCount val=&quot;62&quot;/&gt;&lt;lineCharCount val=&quot;61&quot;/&gt;&lt;lineCharCount val=&quot;66&quot;/&gt;&lt;lineCharCount val=&quot;47&quot;/&gt;&lt;lineCharCount val=&quot;1&quot;/&gt;&lt;lineCharCount val=&quot;63&quot;/&gt;&lt;lineCharCount val=&quot;15&quot;/&gt;&lt;lineCharCount val=&quot;59&quot;/&gt;&lt;lineCharCount val=&quot;62&quot;/&gt;&lt;lineCharCount val=&quot;44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Documents\My Adobe Presentations\MAP-A Section 1 recording\data\asimages\{B5035CB6-D6EA-40F0-9930-4B6AA21F8E21}_14.png&quot;/&gt;&lt;left val=&quot;20&quot;/&gt;&lt;top val=&quot;153&quot;/&gt;&lt;width val=&quot;1237&quot;/&gt;&lt;height val=&quot;581&quot;/&gt;&lt;hasText val=&quot;1&quot;/&gt;&lt;/Image&gt;&lt;/ThreeDShapeInfo&gt;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213674396,Q:\commonspedata\MAP-A\Webinar sections\Section 4\MAP-A-Section 4_pptx\Media.ppcx"/>
  <p:tag name="HTML_SHAPEINFO" val="&lt;SlideThumbPath val=&quot;Slide9.PNG&quot;/&gt;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1AB69CC-9C5B-4D00-B3F8-0CB033931D80}_9.png&quot;/&gt;&lt;left val=&quot;0&quot;/&gt;&lt;top val=&quot;28&quot;/&gt;&lt;width val=&quot;1281&quot;/&gt;&lt;height val=&quot;127&quot;/&gt;&lt;hasText val=&quot;1&quot;/&gt;&lt;/Image&gt;&lt;/ThreeDShape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3,1876401375,Q:\commonspedata\MAP-A\Webinar sections\Section 1\MAP-A Section 1 recording_pptx\Media.ppcx"/>
  <p:tag name="HTML_SHAPEINFO" val="&lt;SlideThumbPath val=&quot;Slide13.PNG&quot;/&gt;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213674396,Q:\commonspedata\MAP-A\Webinar sections\Section 4\MAP-A-Section 4_pptx\Media.ppcx"/>
  <p:tag name="HTML_SHAPEINFO" val="&lt;SlideThumbPath val=&quot;Slide9.PNG&quot;/&gt;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1AB69CC-9C5B-4D00-B3F8-0CB033931D80}_9.png&quot;/&gt;&lt;left val=&quot;0&quot;/&gt;&lt;top val=&quot;28&quot;/&gt;&lt;width val=&quot;1281&quot;/&gt;&lt;height val=&quot;127&quot;/&gt;&lt;hasText val=&quot;1&quot;/&gt;&lt;/Image&gt;&lt;/ThreeDShapeInfo&gt;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213674396,Q:\commonspedata\MAP-A\Webinar sections\Section 4\MAP-A-Section 4_pptx\Media.ppcx"/>
  <p:tag name="HTML_SHAPEINFO" val="&lt;SlideThumbPath val=&quot;Slide9.PNG&quot;/&gt;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1AB69CC-9C5B-4D00-B3F8-0CB033931D80}_9.png&quot;/&gt;&lt;left val=&quot;0&quot;/&gt;&lt;top val=&quot;28&quot;/&gt;&lt;width val=&quot;1281&quot;/&gt;&lt;height val=&quot;127&quot;/&gt;&lt;hasText val=&quot;1&quot;/&gt;&lt;/Image&gt;&lt;/ThreeDShapeInfo&gt;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213674396,Q:\commonspedata\MAP-A\Webinar sections\Section 4\MAP-A-Section 4_pptx\Media.ppcx"/>
  <p:tag name="HTML_SHAPEINFO" val="&lt;SlideThumbPath val=&quot;Slide9.PNG&quot;/&gt;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1AB69CC-9C5B-4D00-B3F8-0CB033931D80}_9.png&quot;/&gt;&lt;left val=&quot;0&quot;/&gt;&lt;top val=&quot;28&quot;/&gt;&lt;width val=&quot;1281&quot;/&gt;&lt;height val=&quot;127&quot;/&gt;&lt;hasText val=&quot;1&quot;/&gt;&lt;/Image&gt;&lt;/ThreeDShapeInfo&gt;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&quot;/&gt;&lt;isInvalidForFieldText val=&quot;0&quot;/&gt;&lt;Image&gt;&lt;filename val=&quot;C:\Users\lbrowner\Documents\My Adobe Presentations\MAP-A Section 1 recording\data\asimages\{0C44FFBC-D3FB-4C36-A7A2-E7986D77E620}_13.png&quot;/&gt;&lt;left val=&quot;20&quot;/&gt;&lt;top val=&quot;17&quot;/&gt;&lt;width val=&quot;108&quot;/&gt;&lt;height val=&quot;46&quot;/&gt;&lt;hasText val=&quot;1&quot;/&gt;&lt;/Image&gt;&lt;/ThreeDShapeInfo&gt;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213674396,Q:\commonspedata\MAP-A\Webinar sections\Section 4\MAP-A-Section 4_pptx\Media.ppcx"/>
  <p:tag name="HTML_SHAPEINFO" val="&lt;SlideThumbPath val=&quot;Slide9.PNG&quot;/&gt;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1AB69CC-9C5B-4D00-B3F8-0CB033931D80}_9.png&quot;/&gt;&lt;left val=&quot;0&quot;/&gt;&lt;top val=&quot;28&quot;/&gt;&lt;width val=&quot;1281&quot;/&gt;&lt;height val=&quot;127&quot;/&gt;&lt;hasText val=&quot;1&quot;/&gt;&lt;/Image&gt;&lt;/ThreeDShapeInfo&gt;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12&quot;/&gt;&lt;lineCharCount val=&quot;35&quot;/&gt;&lt;lineCharCount val=&quot;35&quot;/&gt;&lt;lineCharCount val=&quot;27&quot;/&gt;&lt;lineCharCount val=&quot;9&quot;/&gt;&lt;lineCharCount val=&quot;36&quot;/&gt;&lt;lineCharCount val=&quot;32&quot;/&gt;&lt;lineCharCount val=&quot;32&quot;/&gt;&lt;lineCharCount val=&quot;25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25FE204D-86E4-42C8-8134-EC7A3B4281F8}_17.png&quot;/&gt;&lt;left val=&quot;20&quot;/&gt;&lt;top val=&quot;182&quot;/&gt;&lt;width val=&quot;638&quot;/&gt;&lt;height val=&quot;505&quot;/&gt;&lt;hasText val=&quot;1&quot;/&gt;&lt;/Image&gt;&lt;/ThreeDShapeInfo&gt;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14&quot;/&gt;&lt;lineCharCount val=&quot;27&quot;/&gt;&lt;lineCharCount val=&quot;32&quot;/&gt;&lt;lineCharCount val=&quot;19&quot;/&gt;&lt;lineCharCount val=&quot;34&quot;/&gt;&lt;lineCharCount val=&quot;9&quot;/&gt;&lt;lineCharCount val=&quot;27&quot;/&gt;&lt;lineCharCount val=&quot;24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DCA0C6E8-1B57-40CF-8C4C-362C453A260A}_17.png&quot;/&gt;&lt;left val=&quot;678&quot;/&gt;&lt;top val=&quot;182&quot;/&gt;&lt;width val=&quot;594&quot;/&gt;&lt;height val=&quot;473&quot;/&gt;&lt;hasText val=&quot;1&quot;/&gt;&lt;/Image&gt;&lt;/ThreeDShapeInfo&gt;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213674396,Q:\commonspedata\MAP-A\Webinar sections\Section 4\MAP-A-Section 4_pptx\Media.ppcx"/>
  <p:tag name="HTML_SHAPEINFO" val="&lt;SlideThumbPath val=&quot;Slide9.PNG&quot;/&gt;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1AB69CC-9C5B-4D00-B3F8-0CB033931D80}_9.png&quot;/&gt;&lt;left val=&quot;0&quot;/&gt;&lt;top val=&quot;28&quot;/&gt;&lt;width val=&quot;1281&quot;/&gt;&lt;height val=&quot;127&quot;/&gt;&lt;hasText val=&quot;1&quot;/&gt;&lt;/Image&gt;&lt;/ThreeDShapeInfo&gt;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12&quot;/&gt;&lt;lineCharCount val=&quot;35&quot;/&gt;&lt;lineCharCount val=&quot;35&quot;/&gt;&lt;lineCharCount val=&quot;27&quot;/&gt;&lt;lineCharCount val=&quot;9&quot;/&gt;&lt;lineCharCount val=&quot;36&quot;/&gt;&lt;lineCharCount val=&quot;32&quot;/&gt;&lt;lineCharCount val=&quot;32&quot;/&gt;&lt;lineCharCount val=&quot;25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25FE204D-86E4-42C8-8134-EC7A3B4281F8}_17.png&quot;/&gt;&lt;left val=&quot;20&quot;/&gt;&lt;top val=&quot;182&quot;/&gt;&lt;width val=&quot;638&quot;/&gt;&lt;height val=&quot;505&quot;/&gt;&lt;hasText val=&quot;1&quot;/&gt;&lt;/Image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6&quot;/&gt;&lt;/TableIndex&gt;&lt;/ShapeTextInfo&gt;"/>
  <p:tag name="HTML_SHAPEINFO" val="&lt;ThreeDShapeInfo&gt;&lt;uuid val=&quot;&quot;/&gt;&lt;isInvalidForFieldText val=&quot;0&quot;/&gt;&lt;Image&gt;&lt;filename val=&quot;C:\Users\lbrowner\Documents\My Adobe Presentations\MAP-A Section 1 recording\data\asimages\{BFC82A97-01F8-4513-888D-02869C4B0BDA}_13.png&quot;/&gt;&lt;left val=&quot;0&quot;/&gt;&lt;top val=&quot;89&quot;/&gt;&lt;width val=&quot;1281&quot;/&gt;&lt;height val=&quot;128&quot;/&gt;&lt;hasText val=&quot;1&quot;/&gt;&lt;/Image&gt;&lt;/ThreeDShapeInfo&gt;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213674396,Q:\commonspedata\MAP-A\Webinar sections\Section 4\MAP-A-Section 4_pptx\Media.ppcx"/>
  <p:tag name="HTML_SHAPEINFO" val="&lt;SlideThumbPath val=&quot;Slide9.PNG&quot;/&gt;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1AB69CC-9C5B-4D00-B3F8-0CB033931D80}_9.png&quot;/&gt;&lt;left val=&quot;0&quot;/&gt;&lt;top val=&quot;28&quot;/&gt;&lt;width val=&quot;1281&quot;/&gt;&lt;height val=&quot;127&quot;/&gt;&lt;hasText val=&quot;1&quot;/&gt;&lt;/Image&gt;&lt;/ThreeDShapeInfo&gt;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213674396,Q:\commonspedata\MAP-A\Webinar sections\Section 4\MAP-A-Section 4_pptx\Media.ppcx"/>
  <p:tag name="HTML_SHAPEINFO" val="&lt;SlideThumbPath val=&quot;Slide9.PNG&quot;/&gt;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1AB69CC-9C5B-4D00-B3F8-0CB033931D80}_9.png&quot;/&gt;&lt;left val=&quot;0&quot;/&gt;&lt;top val=&quot;28&quot;/&gt;&lt;width val=&quot;1281&quot;/&gt;&lt;height val=&quot;127&quot;/&gt;&lt;hasText val=&quot;1&quot;/&gt;&lt;/Image&gt;&lt;/ThreeDShapeInfo&gt;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213674396,Q:\commonspedata\MAP-A\Webinar sections\Section 4\MAP-A-Section 4_pptx\Media.ppcx"/>
  <p:tag name="HTML_SHAPEINFO" val="&lt;SlideThumbPath val=&quot;Slide9.PNG&quot;/&gt;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1AB69CC-9C5B-4D00-B3F8-0CB033931D80}_9.png&quot;/&gt;&lt;left val=&quot;0&quot;/&gt;&lt;top val=&quot;28&quot;/&gt;&lt;width val=&quot;1281&quot;/&gt;&lt;height val=&quot;127&quot;/&gt;&lt;hasText val=&quot;1&quot;/&gt;&lt;/Image&gt;&lt;/ThreeDShapeInfo&gt;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213674396,Q:\commonspedata\MAP-A\Webinar sections\Section 4\MAP-A-Section 4_pptx\Media.ppcx"/>
  <p:tag name="HTML_SHAPEINFO" val="&lt;SlideThumbPath val=&quot;Slide9.PNG&quot;/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Documents\My Adobe Presentations\MAP-A Section 1 recording\data\asimages\{C966576B-5E20-4A06-BCBE-D171DFB37E31}_13.png&quot;/&gt;&lt;left val=&quot;-257&quot;/&gt;&lt;top val=&quot;21&quot;/&gt;&lt;width val=&quot;258&quot;/&gt;&lt;height val=&quot;40&quot;/&gt;&lt;hasText val=&quot;1&quot;/&gt;&lt;/Image&gt;&lt;/ThreeDShapeInfo&gt;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1AB69CC-9C5B-4D00-B3F8-0CB033931D80}_9.png&quot;/&gt;&lt;left val=&quot;0&quot;/&gt;&lt;top val=&quot;28&quot;/&gt;&lt;width val=&quot;1281&quot;/&gt;&lt;height val=&quot;127&quot;/&gt;&lt;hasText val=&quot;1&quot;/&gt;&lt;/Image&gt;&lt;/ThreeDShapeInfo&gt;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1&quot; col=&quot;1&quot;&gt;&lt;linesCount val=&quot;2&quot;/&gt;&lt;lineCharCount val=&quot;11&quot;/&gt;&lt;lineCharCount val=&quot;14&quot;/&gt;&lt;/TableIndex&gt;&lt;TableIndex row=&quot;1&quot; col=&quot;2&quot;&gt;&lt;linesCount val=&quot;2&quot;/&gt;&lt;lineCharCount val=&quot;8&quot;/&gt;&lt;lineCharCount val=&quot;14&quot;/&gt;&lt;/TableIndex&gt;&lt;TableIndex row=&quot;2&quot; col=&quot;1&quot;&gt;&lt;linesCount val=&quot;1&quot;/&gt;&lt;lineCharCount val=&quot;7&quot;/&gt;&lt;/TableIndex&gt;&lt;TableIndex row=&quot;2&quot; col=&quot;2&quot;&gt;&lt;linesCount val=&quot;1&quot;/&gt;&lt;lineCharCount val=&quot;8&quot;/&gt;&lt;/TableIndex&gt;&lt;TableIndex row=&quot;3&quot; col=&quot;1&quot;&gt;&lt;linesCount val=&quot;1&quot;/&gt;&lt;lineCharCount val=&quot;16&quot;/&gt;&lt;/TableIndex&gt;&lt;TableIndex row=&quot;3&quot; col=&quot;2&quot;&gt;&lt;linesCount val=&quot;1&quot;/&gt;&lt;lineCharCount val=&quot;8&quot;/&gt;&lt;/TableIndex&gt;&lt;TableIndex row=&quot;4&quot; col=&quot;1&quot;&gt;&lt;linesCount val=&quot;1&quot;/&gt;&lt;lineCharCount val=&quot;18&quot;/&gt;&lt;/TableIndex&gt;&lt;TableIndex row=&quot;4&quot; col=&quot;2&quot;&gt;&lt;linesCount val=&quot;1&quot;/&gt;&lt;lineCharCount val=&quot;18&quot;/&gt;&lt;/TableIndex&gt;&lt;TableIndex row=&quot;5&quot; col=&quot;1&quot;&gt;&lt;linesCount val=&quot;1&quot;/&gt;&lt;lineCharCount val=&quot;6&quot;/&gt;&lt;/TableIndex&gt;&lt;TableIndex row=&quot;5&quot; col=&quot;2&quot;&gt;&lt;linesCount val=&quot;1&quot;/&gt;&lt;lineCharCount val=&quot;6&quot;/&gt;&lt;/TableIndex&gt;&lt;TableIndex row=&quot;6&quot; col=&quot;1&quot;&gt;&lt;linesCount val=&quot;1&quot;/&gt;&lt;lineCharCount val=&quot;9&quot;/&gt;&lt;/TableIndex&gt;&lt;TableIndex row=&quot;6&quot; col=&quot;2&quot;&gt;&lt;linesCount val=&quot;1&quot;/&gt;&lt;lineCharCount val=&quot;6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8474BEE6-B6E5-4088-B5F3-9A96CFB53614}_32.png&quot;/&gt;&lt;left val=&quot;211&quot;/&gt;&lt;top val=&quot;208&quot;/&gt;&lt;width val=&quot;856&quot;/&gt;&lt;height val=&quot;452&quot;/&gt;&lt;hasText val=&quot;1&quot;/&gt;&lt;/Image&gt;&lt;/ThreeDShapeInfo&gt;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213674396,Q:\commonspedata\MAP-A\Webinar sections\Section 4\MAP-A-Section 4_pptx\Media.ppcx"/>
  <p:tag name="HTML_SHAPEINFO" val="&lt;SlideThumbPath val=&quot;Slide9.PNG&quot;/&gt;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1AB69CC-9C5B-4D00-B3F8-0CB033931D80}_9.png&quot;/&gt;&lt;left val=&quot;0&quot;/&gt;&lt;top val=&quot;28&quot;/&gt;&lt;width val=&quot;1281&quot;/&gt;&lt;height val=&quot;127&quot;/&gt;&lt;hasText val=&quot;1&quot;/&gt;&lt;/Image&gt;&lt;/ThreeDShapeInfo&gt;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213674396,Q:\commonspedata\MAP-A\Webinar sections\Section 4\MAP-A-Section 4_pptx\Media.ppcx"/>
  <p:tag name="HTML_SHAPEINFO" val="&lt;SlideThumbPath val=&quot;Slide9.PNG&quot;/&gt;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1AB69CC-9C5B-4D00-B3F8-0CB033931D80}_9.png&quot;/&gt;&lt;left val=&quot;0&quot;/&gt;&lt;top val=&quot;28&quot;/&gt;&lt;width val=&quot;1281&quot;/&gt;&lt;height val=&quot;127&quot;/&gt;&lt;hasText val=&quot;1&quot;/&gt;&lt;/Image&gt;&lt;/ThreeDShapeInfo&gt;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&quot;/&gt;&lt;isInvalidForFieldText val=&quot;0&quot;/&gt;&lt;Image&gt;&lt;filename val=&quot;C:\Users\lbrowner\Documents\My Adobe Presentations\MAP-A Section 1 recording\data\asimages\{0C44FFBC-D3FB-4C36-A7A2-E7986D77E620}_13.png&quot;/&gt;&lt;left val=&quot;20&quot;/&gt;&lt;top val=&quot;17&quot;/&gt;&lt;width val=&quot;108&quot;/&gt;&lt;height val=&quot;46&quot;/&gt;&lt;hasText val=&quot;1&quot;/&gt;&lt;/Image&gt;&lt;/ThreeDShapeInfo&gt;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22AAB19-7C20-46D9-9921-BB6EAB9300C4}_1.png&quot;/&gt;&lt;left val=&quot;1151&quot;/&gt;&lt;top val=&quot;663&quot;/&gt;&lt;width val=&quot;108&quot;/&gt;&lt;height val=&quot;46&quot;/&gt;&lt;hasText val=&quot;1&quot;/&gt;&lt;/Image&gt;&lt;/ThreeDShapeInfo&gt;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213674396,Q:\commonspedata\MAP-A\Webinar sections\Section 4\MAP-A-Section 4_pptx\Media.ppcx"/>
  <p:tag name="HTML_SHAPEINFO" val="&lt;SlideThumbPath val=&quot;Slide9.PNG&quot;/&gt;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1AB69CC-9C5B-4D00-B3F8-0CB033931D80}_9.png&quot;/&gt;&lt;left val=&quot;0&quot;/&gt;&lt;top val=&quot;28&quot;/&gt;&lt;width val=&quot;1281&quot;/&gt;&lt;height val=&quot;127&quot;/&gt;&lt;hasText val=&quot;1&quot;/&gt;&lt;/Image&gt;&lt;/ThreeDShapeInfo&gt;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1&quot;/&gt;&lt;lineCharCount val=&quot;62&quot;/&gt;&lt;lineCharCount val=&quot;61&quot;/&gt;&lt;lineCharCount val=&quot;66&quot;/&gt;&lt;lineCharCount val=&quot;47&quot;/&gt;&lt;lineCharCount val=&quot;1&quot;/&gt;&lt;lineCharCount val=&quot;63&quot;/&gt;&lt;lineCharCount val=&quot;15&quot;/&gt;&lt;lineCharCount val=&quot;59&quot;/&gt;&lt;lineCharCount val=&quot;62&quot;/&gt;&lt;lineCharCount val=&quot;44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Documents\My Adobe Presentations\MAP-A Section 1 recording\data\asimages\{B5035CB6-D6EA-40F0-9930-4B6AA21F8E21}_14.png&quot;/&gt;&lt;left val=&quot;20&quot;/&gt;&lt;top val=&quot;153&quot;/&gt;&lt;width val=&quot;1237&quot;/&gt;&lt;height val=&quot;581&quot;/&gt;&lt;hasText val=&quot;1&quot;/&gt;&lt;/Image&gt;&lt;/ThreeDShape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2,853557174,Q:\commonspedata\MAP-A\Webinar sections\Section 3\MAPA-Section 3_pptx\Media.ppcx"/>
  <p:tag name="HTML_SHAPEINFO" val="&lt;SlideThumbPath val=&quot;Slide22.PNG&quot;/&gt;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213674396,Q:\commonspedata\MAP-A\Webinar sections\Section 4\MAP-A-Section 4_pptx\Media.ppcx"/>
  <p:tag name="HTML_SHAPEINFO" val="&lt;SlideThumbPath val=&quot;Slide9.PNG&quot;/&gt;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1AB69CC-9C5B-4D00-B3F8-0CB033931D80}_9.png&quot;/&gt;&lt;left val=&quot;0&quot;/&gt;&lt;top val=&quot;28&quot;/&gt;&lt;width val=&quot;1281&quot;/&gt;&lt;height val=&quot;127&quot;/&gt;&lt;hasText val=&quot;1&quot;/&gt;&lt;/Image&gt;&lt;/ThreeDShapeInfo&gt;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1&quot;/&gt;&lt;lineCharCount val=&quot;62&quot;/&gt;&lt;lineCharCount val=&quot;61&quot;/&gt;&lt;lineCharCount val=&quot;66&quot;/&gt;&lt;lineCharCount val=&quot;47&quot;/&gt;&lt;lineCharCount val=&quot;1&quot;/&gt;&lt;lineCharCount val=&quot;63&quot;/&gt;&lt;lineCharCount val=&quot;15&quot;/&gt;&lt;lineCharCount val=&quot;59&quot;/&gt;&lt;lineCharCount val=&quot;62&quot;/&gt;&lt;lineCharCount val=&quot;44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Documents\My Adobe Presentations\MAP-A Section 1 recording\data\asimages\{B5035CB6-D6EA-40F0-9930-4B6AA21F8E21}_14.png&quot;/&gt;&lt;left val=&quot;20&quot;/&gt;&lt;top val=&quot;153&quot;/&gt;&lt;width val=&quot;1237&quot;/&gt;&lt;height val=&quot;581&quot;/&gt;&lt;hasText val=&quot;1&quot;/&gt;&lt;/Image&gt;&lt;/ThreeDShapeInfo&gt;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213674396,Q:\commonspedata\MAP-A\Webinar sections\Section 4\MAP-A-Section 4_pptx\Media.ppcx"/>
  <p:tag name="HTML_SHAPEINFO" val="&lt;SlideThumbPath val=&quot;Slide9.PNG&quot;/&gt;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1AB69CC-9C5B-4D00-B3F8-0CB033931D80}_9.png&quot;/&gt;&lt;left val=&quot;0&quot;/&gt;&lt;top val=&quot;28&quot;/&gt;&lt;width val=&quot;1281&quot;/&gt;&lt;height val=&quot;127&quot;/&gt;&lt;hasText val=&quot;1&quot;/&gt;&lt;/Image&gt;&lt;/ThreeDShapeInfo&gt;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1&quot;/&gt;&lt;lineCharCount val=&quot;62&quot;/&gt;&lt;lineCharCount val=&quot;61&quot;/&gt;&lt;lineCharCount val=&quot;66&quot;/&gt;&lt;lineCharCount val=&quot;47&quot;/&gt;&lt;lineCharCount val=&quot;1&quot;/&gt;&lt;lineCharCount val=&quot;63&quot;/&gt;&lt;lineCharCount val=&quot;15&quot;/&gt;&lt;lineCharCount val=&quot;59&quot;/&gt;&lt;lineCharCount val=&quot;62&quot;/&gt;&lt;lineCharCount val=&quot;44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Documents\My Adobe Presentations\MAP-A Section 1 recording\data\asimages\{B5035CB6-D6EA-40F0-9930-4B6AA21F8E21}_14.png&quot;/&gt;&lt;left val=&quot;20&quot;/&gt;&lt;top val=&quot;153&quot;/&gt;&lt;width val=&quot;1237&quot;/&gt;&lt;height val=&quot;581&quot;/&gt;&lt;hasText val=&quot;1&quot;/&gt;&lt;/Image&gt;&lt;/ThreeDShapeInfo&gt;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40091FF2-AA95-4CCF-BE71-680191B7E4F8}_22.png&quot;/&gt;&lt;left val=&quot;20&quot;/&gt;&lt;top val=&quot;17&quot;/&gt;&lt;width val=&quot;108&quot;/&gt;&lt;height val=&quot;46&quot;/&gt;&lt;hasText val=&quot;1&quot;/&gt;&lt;/Image&gt;&lt;/ThreeDShapeInfo&gt;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326756E1-9C1B-4337-8D3A-B3876B151A72}_22.png&quot;/&gt;&lt;left val=&quot;0&quot;/&gt;&lt;top val=&quot;36&quot;/&gt;&lt;width val=&quot;1281&quot;/&gt;&lt;height val=&quot;127&quot;/&gt;&lt;hasText val=&quot;1&quot;/&gt;&lt;/Image&gt;&lt;/ThreeDShapeInfo&gt;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22AAB19-7C20-46D9-9921-BB6EAB9300C4}_1.png&quot;/&gt;&lt;left val=&quot;1151&quot;/&gt;&lt;top val=&quot;663&quot;/&gt;&lt;width val=&quot;108&quot;/&gt;&lt;height val=&quot;46&quot;/&gt;&lt;hasText val=&quot;1&quot;/&gt;&lt;/Image&gt;&lt;/ThreeDShapeInfo&gt;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213674396,Q:\commonspedata\MAP-A\Webinar sections\Section 4\MAP-A-Section 4_pptx\Media.ppcx"/>
  <p:tag name="HTML_SHAPEINFO" val="&lt;SlideThumbPath val=&quot;Slide9.PNG&quot;/&gt;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1AB69CC-9C5B-4D00-B3F8-0CB033931D80}_9.png&quot;/&gt;&lt;left val=&quot;0&quot;/&gt;&lt;top val=&quot;28&quot;/&gt;&lt;width val=&quot;1281&quot;/&gt;&lt;height val=&quot;127&quot;/&gt;&lt;hasText val=&quot;1&quot;/&gt;&lt;/Image&gt;&lt;/ThreeDShapeInfo&gt;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22AAB19-7C20-46D9-9921-BB6EAB9300C4}_1.png&quot;/&gt;&lt;left val=&quot;1151&quot;/&gt;&lt;top val=&quot;663&quot;/&gt;&lt;width val=&quot;108&quot;/&gt;&lt;height val=&quot;46&quot;/&gt;&lt;hasText val=&quot;1&quot;/&gt;&lt;/Image&gt;&lt;/ThreeDShapeInfo&gt;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213674396,Q:\commonspedata\MAP-A\Webinar sections\Section 4\MAP-A-Section 4_pptx\Media.ppcx"/>
  <p:tag name="HTML_SHAPEINFO" val="&lt;SlideThumbPath val=&quot;Slide9.PNG&quot;/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2,853557174,Q:\commonspedata\MAP-A\Webinar sections\Section 3\MAPA-Section 3_pptx\Media.ppcx"/>
  <p:tag name="HTML_SHAPEINFO" val="&lt;SlideThumbPath val=&quot;Slide42.PNG&quot;/&gt;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1AB69CC-9C5B-4D00-B3F8-0CB033931D80}_9.png&quot;/&gt;&lt;left val=&quot;0&quot;/&gt;&lt;top val=&quot;28&quot;/&gt;&lt;width val=&quot;1281&quot;/&gt;&lt;height val=&quot;127&quot;/&gt;&lt;hasText val=&quot;1&quot;/&gt;&lt;/Image&gt;&lt;/ThreeDShape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1073C355-11E0-4CAD-AC0A-3CD956708E4B}_42.png&quot;/&gt;&lt;left val=&quot;17&quot;/&gt;&lt;top val=&quot;17&quot;/&gt;&lt;width val=&quot;111&quot;/&gt;&lt;height val=&quot;46&quot;/&gt;&lt;hasText val=&quot;1&quot;/&gt;&lt;/Image&gt;&lt;/ThreeDShape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57&quot;/&gt;&lt;lineCharCount val=&quot;40&quot;/&gt;&lt;lineCharCount val=&quot;1&quot;/&gt;&lt;lineCharCount val=&quot;58&quot;/&gt;&lt;lineCharCount val=&quot;24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0A6ACA8A-65B4-4552-86AC-DFB3D99182FC}_42.png&quot;/&gt;&lt;left val=&quot;20&quot;/&gt;&lt;top val=&quot;195&quot;/&gt;&lt;width val=&quot;1247&quot;/&gt;&lt;height val=&quot;424&quot;/&gt;&lt;hasText val=&quot;1&quot;/&gt;&lt;/Image&gt;&lt;/ThreeDShape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7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2424EB19-025E-4356-B136-DEE2382DC71C}_42.png&quot;/&gt;&lt;left val=&quot;0&quot;/&gt;&lt;top val=&quot;19&quot;/&gt;&lt;width val=&quot;1281&quot;/&gt;&lt;height val=&quot;151&quot;/&gt;&lt;hasText val=&quot;1&quot;/&gt;&lt;/Image&gt;&lt;/ThreeDShape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22AAB19-7C20-46D9-9921-BB6EAB9300C4}_1.png&quot;/&gt;&lt;left val=&quot;1151&quot;/&gt;&lt;top val=&quot;663&quot;/&gt;&lt;width val=&quot;108&quot;/&gt;&lt;height val=&quot;46&quot;/&gt;&lt;hasText val=&quot;1&quot;/&gt;&lt;/Image&gt;&lt;/ThreeDShape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213674396,Q:\commonspedata\MAP-A\Webinar sections\Section 4\MAP-A-Section 4_pptx\Media.ppcx"/>
  <p:tag name="HTML_SHAPEINFO" val="&lt;SlideThumbPath val=&quot;Slide9.PNG&quot;/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61&quot;/&gt;&lt;lineCharCount val=&quot;65&quot;/&gt;&lt;lineCharCount val=&quot;33&quot;/&gt;&lt;lineCharCount val=&quot;58&quot;/&gt;&lt;lineCharCount val=&quot;57&quot;/&gt;&lt;lineCharCount val=&quot;43&quot;/&gt;&lt;lineCharCount val=&quot;71&quot;/&gt;&lt;lineCharCount val=&quot;75&quot;/&gt;&lt;lineCharCount val=&quot;50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F7DD700B-8137-47CB-B6A1-B8A4075D03E9}_9.png&quot;/&gt;&lt;left val=&quot;-4&quot;/&gt;&lt;top val=&quot;176&quot;/&gt;&lt;width val=&quot;1284&quot;/&gt;&lt;height val=&quot;549&quot;/&gt;&lt;hasText val=&quot;1&quot;/&gt;&lt;/Image&gt;&lt;/ThreeDShape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1AB69CC-9C5B-4D00-B3F8-0CB033931D80}_9.png&quot;/&gt;&lt;left val=&quot;0&quot;/&gt;&lt;top val=&quot;28&quot;/&gt;&lt;width val=&quot;1281&quot;/&gt;&lt;height val=&quot;127&quot;/&gt;&lt;hasText val=&quot;1&quot;/&gt;&lt;/Image&gt;&lt;/ThreeDShape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7,881848881,Q:\commonspedata\MAP-A\Webinar sections\Section 2\MAP-A Section 2 Recording 2_pptx\Media.ppcx"/>
  <p:tag name="HTML_SHAPEINFO" val="&lt;SlideThumbPath val=&quot;Slide7.PNG&quot;/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090928C-CF74-4E76-A075-ECB9ADFD6A67}_7.png&quot;/&gt;&lt;left val=&quot;17&quot;/&gt;&lt;top val=&quot;17&quot;/&gt;&lt;width val=&quot;111&quot;/&gt;&lt;height val=&quot;46&quot;/&gt;&lt;hasText val=&quot;1&quot;/&gt;&lt;/Image&gt;&lt;/ThreeDShape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DE807944-F731-48C0-8820-C9F6CA5A7BD4}_7.png&quot;/&gt;&lt;left val=&quot;9&quot;/&gt;&lt;top val=&quot;34&quot;/&gt;&lt;width val=&quot;1238&quot;/&gt;&lt;height val=&quot;127&quot;/&gt;&lt;hasText val=&quot;1&quot;/&gt;&lt;/Image&gt;&lt;/ThreeDShape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213674396,Q:\commonspedata\MAP-A\Webinar sections\Section 4\MAP-A-Section 4_pptx\Media.ppcx"/>
  <p:tag name="HTML_SHAPEINFO" val="&lt;SlideThumbPath val=&quot;Slide9.PNG&quot;/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1AB69CC-9C5B-4D00-B3F8-0CB033931D80}_9.png&quot;/&gt;&lt;left val=&quot;0&quot;/&gt;&lt;top val=&quot;28&quot;/&gt;&lt;width val=&quot;1281&quot;/&gt;&lt;height val=&quot;127&quot;/&gt;&lt;hasText val=&quot;1&quot;/&gt;&lt;/Image&gt;&lt;/ThreeDShape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213674396,Q:\commonspedata\MAP-A\Webinar sections\Section 4\MAP-A-Section 4_pptx\Media.ppcx"/>
  <p:tag name="HTML_SHAPEINFO" val="&lt;SlideThumbPath val=&quot;Slide9.PNG&quot;/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3,1876401375,Q:\commonspedata\MAP-A\Webinar sections\Section 1\MAP-A Section 1 recording_pptx\Media.ppcx"/>
  <p:tag name="HTML_SHAPEINFO" val="&lt;SlideThumbPath val=&quot;Slide13.PNG&quot;/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1AB69CC-9C5B-4D00-B3F8-0CB033931D80}_9.png&quot;/&gt;&lt;left val=&quot;0&quot;/&gt;&lt;top val=&quot;28&quot;/&gt;&lt;width val=&quot;1281&quot;/&gt;&lt;height val=&quot;127&quot;/&gt;&lt;hasText val=&quot;1&quot;/&gt;&lt;/Image&gt;&lt;/ThreeDShape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213674396,Q:\commonspedata\MAP-A\Webinar sections\Section 4\MAP-A-Section 4_pptx\Media.ppcx"/>
  <p:tag name="HTML_SHAPEINFO" val="&lt;SlideThumbPath val=&quot;Slide9.PNG&quot;/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1AB69CC-9C5B-4D00-B3F8-0CB033931D80}_9.png&quot;/&gt;&lt;left val=&quot;0&quot;/&gt;&lt;top val=&quot;28&quot;/&gt;&lt;width val=&quot;1281&quot;/&gt;&lt;height val=&quot;127&quot;/&gt;&lt;hasText val=&quot;1&quot;/&gt;&lt;/Image&gt;&lt;/ThreeDShape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213674396,Q:\commonspedata\MAP-A\Webinar sections\Section 4\MAP-A-Section 4_pptx\Media.ppcx"/>
  <p:tag name="HTML_SHAPEINFO" val="&lt;SlideThumbPath val=&quot;Slide9.PNG&quot;/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1AB69CC-9C5B-4D00-B3F8-0CB033931D80}_9.png&quot;/&gt;&lt;left val=&quot;0&quot;/&gt;&lt;top val=&quot;28&quot;/&gt;&lt;width val=&quot;1281&quot;/&gt;&lt;height val=&quot;127&quot;/&gt;&lt;hasText val=&quot;1&quot;/&gt;&lt;/Image&gt;&lt;/ThreeDShape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213674396,Q:\commonspedata\MAP-A\Webinar sections\Section 4\MAP-A-Section 4_pptx\Media.ppcx"/>
  <p:tag name="HTML_SHAPEINFO" val="&lt;SlideThumbPath val=&quot;Slide9.PNG&quot;/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&quot;/&gt;&lt;isInvalidForFieldText val=&quot;0&quot;/&gt;&lt;Image&gt;&lt;filename val=&quot;C:\Users\lbrowner\Documents\My Adobe Presentations\MAP-A Section 1 recording\data\asimages\{0C44FFBC-D3FB-4C36-A7A2-E7986D77E620}_13.png&quot;/&gt;&lt;left val=&quot;20&quot;/&gt;&lt;top val=&quot;17&quot;/&gt;&lt;width val=&quot;108&quot;/&gt;&lt;height val=&quot;46&quot;/&gt;&lt;hasText val=&quot;1&quot;/&gt;&lt;/Image&gt;&lt;/ThreeDShape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1AB69CC-9C5B-4D00-B3F8-0CB033931D80}_9.png&quot;/&gt;&lt;left val=&quot;0&quot;/&gt;&lt;top val=&quot;28&quot;/&gt;&lt;width val=&quot;1281&quot;/&gt;&lt;height val=&quot;127&quot;/&gt;&lt;hasText val=&quot;1&quot;/&gt;&lt;/Image&gt;&lt;/ThreeDShape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213674396,Q:\commonspedata\MAP-A\Webinar sections\Section 4\MAP-A-Section 4_pptx\Media.ppcx"/>
  <p:tag name="HTML_SHAPEINFO" val="&lt;SlideThumbPath val=&quot;Slide9.PNG&quot;/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1AB69CC-9C5B-4D00-B3F8-0CB033931D80}_9.png&quot;/&gt;&lt;left val=&quot;0&quot;/&gt;&lt;top val=&quot;28&quot;/&gt;&lt;width val=&quot;1281&quot;/&gt;&lt;height val=&quot;127&quot;/&gt;&lt;hasText val=&quot;1&quot;/&gt;&lt;/Image&gt;&lt;/ThreeDShape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213674396,Q:\commonspedata\MAP-A\Webinar sections\Section 4\MAP-A-Section 4_pptx\Media.ppcx"/>
  <p:tag name="HTML_SHAPEINFO" val="&lt;SlideThumbPath val=&quot;Slide9.PNG&quot;/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1AB69CC-9C5B-4D00-B3F8-0CB033931D80}_9.png&quot;/&gt;&lt;left val=&quot;0&quot;/&gt;&lt;top val=&quot;28&quot;/&gt;&lt;width val=&quot;1281&quot;/&gt;&lt;height val=&quot;127&quot;/&gt;&lt;hasText val=&quot;1&quot;/&gt;&lt;/Image&gt;&lt;/ThreeDShape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213674396,Q:\commonspedata\MAP-A\Webinar sections\Section 4\MAP-A-Section 4_pptx\Media.ppcx"/>
  <p:tag name="HTML_SHAPEINFO" val="&lt;SlideThumbPath val=&quot;Slide9.PNG&quot;/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1AB69CC-9C5B-4D00-B3F8-0CB033931D80}_9.png&quot;/&gt;&lt;left val=&quot;0&quot;/&gt;&lt;top val=&quot;28&quot;/&gt;&lt;width val=&quot;1281&quot;/&gt;&lt;height val=&quot;127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64&quot;/&gt;&lt;lineCharCount val=&quot;63&quot;/&gt;&lt;lineCharCount val=&quot;46&quot;/&gt;&lt;lineCharCount val=&quot;25&quot;/&gt;&lt;lineCharCount val=&quot;49&quot;/&gt;&lt;lineCharCount val=&quot;26&quot;/&gt;&lt;lineCharCount val=&quot;3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Documents\My Adobe Presentations\MAP-A Section 1 recording\data\asimages\{FF818DE3-0D6A-41F2-AD8E-27D9D8032BF1}_13.png&quot;/&gt;&lt;left val=&quot;20&quot;/&gt;&lt;top val=&quot;203&quot;/&gt;&lt;width val=&quot;1242&quot;/&gt;&lt;height val=&quot;465&quot;/&gt;&lt;hasText val=&quot;1&quot;/&gt;&lt;/Image&gt;&lt;/ThreeDShape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213674396,Q:\commonspedata\MAP-A\Webinar sections\Section 4\MAP-A-Section 4_pptx\Media.ppcx"/>
  <p:tag name="HTML_SHAPEINFO" val="&lt;SlideThumbPath val=&quot;Slide9.PNG&quot;/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1AB69CC-9C5B-4D00-B3F8-0CB033931D80}_9.png&quot;/&gt;&lt;left val=&quot;0&quot;/&gt;&lt;top val=&quot;28&quot;/&gt;&lt;width val=&quot;1281&quot;/&gt;&lt;height val=&quot;127&quot;/&gt;&lt;hasText val=&quot;1&quot;/&gt;&lt;/Image&gt;&lt;/ThreeDShape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22AAB19-7C20-46D9-9921-BB6EAB9300C4}_1.png&quot;/&gt;&lt;left val=&quot;1151&quot;/&gt;&lt;top val=&quot;663&quot;/&gt;&lt;width val=&quot;108&quot;/&gt;&lt;height val=&quot;46&quot;/&gt;&lt;hasText val=&quot;1&quot;/&gt;&lt;/Image&gt;&lt;/ThreeDShape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7,881848881,Q:\commonspedata\MAP-A\Webinar sections\Section 2\MAP-A Section 2 Recording 2_pptx\Media.ppcx"/>
  <p:tag name="HTML_SHAPEINFO" val="&lt;SlideThumbPath val=&quot;Slide7.PNG&quot;/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090928C-CF74-4E76-A075-ECB9ADFD6A67}_7.png&quot;/&gt;&lt;left val=&quot;17&quot;/&gt;&lt;top val=&quot;17&quot;/&gt;&lt;width val=&quot;111&quot;/&gt;&lt;height val=&quot;46&quot;/&gt;&lt;hasText val=&quot;1&quot;/&gt;&lt;/Image&gt;&lt;/ThreeDShape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DE807944-F731-48C0-8820-C9F6CA5A7BD4}_7.png&quot;/&gt;&lt;left val=&quot;9&quot;/&gt;&lt;top val=&quot;34&quot;/&gt;&lt;width val=&quot;1238&quot;/&gt;&lt;height val=&quot;127&quot;/&gt;&lt;hasText val=&quot;1&quot;/&gt;&lt;/Image&gt;&lt;/ThreeDShape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213674396,Q:\commonspedata\MAP-A\Webinar sections\Section 4\MAP-A-Section 4_pptx\Media.ppcx"/>
  <p:tag name="HTML_SHAPEINFO" val="&lt;SlideThumbPath val=&quot;Slide9.PNG&quot;/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1AB69CC-9C5B-4D00-B3F8-0CB033931D80}_9.png&quot;/&gt;&lt;left val=&quot;0&quot;/&gt;&lt;top val=&quot;28&quot;/&gt;&lt;width val=&quot;1281&quot;/&gt;&lt;height val=&quot;127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6&quot;/&gt;&lt;/TableIndex&gt;&lt;/ShapeTextInfo&gt;"/>
  <p:tag name="HTML_SHAPEINFO" val="&lt;ThreeDShapeInfo&gt;&lt;uuid val=&quot;&quot;/&gt;&lt;isInvalidForFieldText val=&quot;0&quot;/&gt;&lt;Image&gt;&lt;filename val=&quot;C:\Users\lbrowner\Documents\My Adobe Presentations\MAP-A Section 1 recording\data\asimages\{BFC82A97-01F8-4513-888D-02869C4B0BDA}_13.png&quot;/&gt;&lt;left val=&quot;0&quot;/&gt;&lt;top val=&quot;89&quot;/&gt;&lt;width val=&quot;1281&quot;/&gt;&lt;height val=&quot;128&quot;/&gt;&lt;hasText val=&quot;1&quot;/&gt;&lt;/Image&gt;&lt;/ThreeDShape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22AAB19-7C20-46D9-9921-BB6EAB9300C4}_1.png&quot;/&gt;&lt;left val=&quot;1151&quot;/&gt;&lt;top val=&quot;663&quot;/&gt;&lt;width val=&quot;108&quot;/&gt;&lt;height val=&quot;46&quot;/&gt;&lt;hasText val=&quot;1&quot;/&gt;&lt;/Image&gt;&lt;/ThreeDShapeInfo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7,881848881,Q:\commonspedata\MAP-A\Webinar sections\Section 2\MAP-A Section 2 Recording 2_pptx\Media.ppcx"/>
  <p:tag name="HTML_SHAPEINFO" val="&lt;SlideThumbPath val=&quot;Slide7.PNG&quot;/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090928C-CF74-4E76-A075-ECB9ADFD6A67}_7.png&quot;/&gt;&lt;left val=&quot;17&quot;/&gt;&lt;top val=&quot;17&quot;/&gt;&lt;width val=&quot;111&quot;/&gt;&lt;height val=&quot;46&quot;/&gt;&lt;hasText val=&quot;1&quot;/&gt;&lt;/Image&gt;&lt;/ThreeDShapeInfo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DE807944-F731-48C0-8820-C9F6CA5A7BD4}_7.png&quot;/&gt;&lt;left val=&quot;9&quot;/&gt;&lt;top val=&quot;34&quot;/&gt;&lt;width val=&quot;1238&quot;/&gt;&lt;height val=&quot;127&quot;/&gt;&lt;hasText val=&quot;1&quot;/&gt;&lt;/Image&gt;&lt;/ThreeDShapeInfo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213674396,Q:\commonspedata\MAP-A\Webinar sections\Section 4\MAP-A-Section 4_pptx\Media.ppcx"/>
  <p:tag name="HTML_SHAPEINFO" val="&lt;SlideThumbPath val=&quot;Slide9.PNG&quot;/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1AB69CC-9C5B-4D00-B3F8-0CB033931D80}_9.png&quot;/&gt;&lt;left val=&quot;0&quot;/&gt;&lt;top val=&quot;28&quot;/&gt;&lt;width val=&quot;1281&quot;/&gt;&lt;height val=&quot;127&quot;/&gt;&lt;hasText val=&quot;1&quot;/&gt;&lt;/Image&gt;&lt;/ThreeDShapeInfo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213674396,Q:\commonspedata\MAP-A\Webinar sections\Section 4\MAP-A-Section 4_pptx\Media.ppcx"/>
  <p:tag name="HTML_SHAPEINFO" val="&lt;SlideThumbPath val=&quot;Slide9.PNG&quot;/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1AB69CC-9C5B-4D00-B3F8-0CB033931D80}_9.png&quot;/&gt;&lt;left val=&quot;0&quot;/&gt;&lt;top val=&quot;28&quot;/&gt;&lt;width val=&quot;1281&quot;/&gt;&lt;height val=&quot;127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Documents\My Adobe Presentations\MAP-A Section 1 recording\data\asimages\{C966576B-5E20-4A06-BCBE-D171DFB37E31}_13.png&quot;/&gt;&lt;left val=&quot;-257&quot;/&gt;&lt;top val=&quot;21&quot;/&gt;&lt;width val=&quot;258&quot;/&gt;&lt;height val=&quot;40&quot;/&gt;&lt;hasText val=&quot;1&quot;/&gt;&lt;/Image&gt;&lt;/ThreeDShapeInfo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213674396,Q:\commonspedata\MAP-A\Webinar sections\Section 4\MAP-A-Section 4_pptx\Media.ppcx"/>
  <p:tag name="HTML_SHAPEINFO" val="&lt;SlideThumbPath val=&quot;Slide9.PNG&quot;/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1AB69CC-9C5B-4D00-B3F8-0CB033931D80}_9.png&quot;/&gt;&lt;left val=&quot;0&quot;/&gt;&lt;top val=&quot;28&quot;/&gt;&lt;width val=&quot;1281&quot;/&gt;&lt;height val=&quot;127&quot;/&gt;&lt;hasText val=&quot;1&quot;/&gt;&lt;/Image&gt;&lt;/ThreeDShapeInfo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213674396,Q:\commonspedata\MAP-A\Webinar sections\Section 4\MAP-A-Section 4_pptx\Media.ppcx"/>
  <p:tag name="HTML_SHAPEINFO" val="&lt;SlideThumbPath val=&quot;Slide9.PNG&quot;/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1AB69CC-9C5B-4D00-B3F8-0CB033931D80}_9.png&quot;/&gt;&lt;left val=&quot;0&quot;/&gt;&lt;top val=&quot;28&quot;/&gt;&lt;width val=&quot;1281&quot;/&gt;&lt;height val=&quot;127&quot;/&gt;&lt;hasText val=&quot;1&quot;/&gt;&lt;/Image&gt;&lt;/ThreeDShapeInfo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213674396,Q:\commonspedata\MAP-A\Webinar sections\Section 4\MAP-A-Section 4_pptx\Media.ppcx"/>
  <p:tag name="HTML_SHAPEINFO" val="&lt;SlideThumbPath val=&quot;Slide9.PNG&quot;/&gt;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1AB69CC-9C5B-4D00-B3F8-0CB033931D80}_9.png&quot;/&gt;&lt;left val=&quot;0&quot;/&gt;&lt;top val=&quot;28&quot;/&gt;&lt;width val=&quot;1281&quot;/&gt;&lt;height val=&quot;127&quot;/&gt;&lt;hasText val=&quot;1&quot;/&gt;&lt;/Image&gt;&lt;/ThreeDShapeInfo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213674396,Q:\commonspedata\MAP-A\Webinar sections\Section 4\MAP-A-Section 4_pptx\Media.ppcx"/>
  <p:tag name="HTML_SHAPEINFO" val="&lt;SlideThumbPath val=&quot;Slide9.PNG&quot;/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3,1876401375,Q:\commonspedata\MAP-A\Webinar sections\Section 1\MAP-A Section 1 recording_pptx\Media.ppcx"/>
  <p:tag name="HTML_SHAPEINFO" val="&lt;SlideThumbPath val=&quot;Slide13.PNG&quot;/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1AB69CC-9C5B-4D00-B3F8-0CB033931D80}_9.png&quot;/&gt;&lt;left val=&quot;0&quot;/&gt;&lt;top val=&quot;28&quot;/&gt;&lt;width val=&quot;1281&quot;/&gt;&lt;height val=&quot;127&quot;/&gt;&lt;hasText val=&quot;1&quot;/&gt;&lt;/Image&gt;&lt;/ThreeDShapeInfo&gt;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1&quot;/&gt;&lt;lineCharCount val=&quot;62&quot;/&gt;&lt;lineCharCount val=&quot;61&quot;/&gt;&lt;lineCharCount val=&quot;66&quot;/&gt;&lt;lineCharCount val=&quot;47&quot;/&gt;&lt;lineCharCount val=&quot;1&quot;/&gt;&lt;lineCharCount val=&quot;63&quot;/&gt;&lt;lineCharCount val=&quot;15&quot;/&gt;&lt;lineCharCount val=&quot;59&quot;/&gt;&lt;lineCharCount val=&quot;62&quot;/&gt;&lt;lineCharCount val=&quot;44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Documents\My Adobe Presentations\MAP-A Section 1 recording\data\asimages\{B5035CB6-D6EA-40F0-9930-4B6AA21F8E21}_14.png&quot;/&gt;&lt;left val=&quot;20&quot;/&gt;&lt;top val=&quot;153&quot;/&gt;&lt;width val=&quot;1237&quot;/&gt;&lt;height val=&quot;581&quot;/&gt;&lt;hasText val=&quot;1&quot;/&gt;&lt;/Image&gt;&lt;/ThreeDShapeInfo&gt;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22AAB19-7C20-46D9-9921-BB6EAB9300C4}_1.png&quot;/&gt;&lt;left val=&quot;1151&quot;/&gt;&lt;top val=&quot;663&quot;/&gt;&lt;width val=&quot;108&quot;/&gt;&lt;height val=&quot;46&quot;/&gt;&lt;hasText val=&quot;1&quot;/&gt;&lt;/Image&gt;&lt;/ThreeDShapeInfo&gt;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2,853557174,Q:\commonspedata\MAP-A\Webinar sections\Section 3\MAPA-Section 3_pptx\Media.ppcx"/>
  <p:tag name="HTML_SHAPEINFO" val="&lt;SlideThumbPath val=&quot;Slide22.PNG&quot;/&gt;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40091FF2-AA95-4CCF-BE71-680191B7E4F8}_22.png&quot;/&gt;&lt;left val=&quot;20&quot;/&gt;&lt;top val=&quot;17&quot;/&gt;&lt;width val=&quot;108&quot;/&gt;&lt;height val=&quot;46&quot;/&gt;&lt;hasText val=&quot;1&quot;/&gt;&lt;/Image&gt;&lt;/ThreeDShapeInfo&gt;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326756E1-9C1B-4337-8D3A-B3876B151A72}_22.png&quot;/&gt;&lt;left val=&quot;0&quot;/&gt;&lt;top val=&quot;36&quot;/&gt;&lt;width val=&quot;1281&quot;/&gt;&lt;height val=&quot;127&quot;/&gt;&lt;hasText val=&quot;1&quot;/&gt;&lt;/Image&gt;&lt;/ThreeDShapeInfo&gt;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7,881848881,Q:\commonspedata\MAP-A\Webinar sections\Section 2\MAP-A Section 2 Recording 2_pptx\Media.ppcx"/>
  <p:tag name="HTML_SHAPEINFO" val="&lt;SlideThumbPath val=&quot;Slide7.PNG&quot;/&gt;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090928C-CF74-4E76-A075-ECB9ADFD6A67}_7.png&quot;/&gt;&lt;left val=&quot;17&quot;/&gt;&lt;top val=&quot;17&quot;/&gt;&lt;width val=&quot;111&quot;/&gt;&lt;height val=&quot;46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7164</TotalTime>
  <Words>2141</Words>
  <Application>Microsoft Office PowerPoint</Application>
  <PresentationFormat>Widescreen</PresentationFormat>
  <Paragraphs>537</Paragraphs>
  <Slides>119</Slides>
  <Notes>67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119</vt:i4>
      </vt:variant>
    </vt:vector>
  </HeadingPairs>
  <TitlesOfParts>
    <vt:vector size="126" baseType="lpstr">
      <vt:lpstr>Arial</vt:lpstr>
      <vt:lpstr>Calibri</vt:lpstr>
      <vt:lpstr>Calibri Light</vt:lpstr>
      <vt:lpstr>Courier New</vt:lpstr>
      <vt:lpstr>Noto Sans Symbols</vt:lpstr>
      <vt:lpstr>Times New Roman</vt:lpstr>
      <vt:lpstr>Office Theme</vt:lpstr>
      <vt:lpstr> Alternate Assessment </vt:lpstr>
      <vt:lpstr>PowerPoint Presentation</vt:lpstr>
      <vt:lpstr>DLM Kite Programs</vt:lpstr>
      <vt:lpstr>Educator Portal Tasks</vt:lpstr>
      <vt:lpstr>Parameters of MAP-A</vt:lpstr>
      <vt:lpstr>Standards and Crosswalks</vt:lpstr>
      <vt:lpstr>Instructionally Embedded</vt:lpstr>
      <vt:lpstr>PowerPoint Presentation</vt:lpstr>
      <vt:lpstr>Integrate Goals and EEs</vt:lpstr>
      <vt:lpstr>PowerPoint Presentation</vt:lpstr>
      <vt:lpstr>DESE Quick Links</vt:lpstr>
      <vt:lpstr>DESE MAPA Tabs</vt:lpstr>
      <vt:lpstr>Administration Tab</vt:lpstr>
      <vt:lpstr>Testlets To Cover Blueprint</vt:lpstr>
      <vt:lpstr>Eligibility Tab</vt:lpstr>
      <vt:lpstr>Manuals Tab</vt:lpstr>
      <vt:lpstr>Resources Tab</vt:lpstr>
      <vt:lpstr>Blueprint Claims and EEs</vt:lpstr>
      <vt:lpstr>Math Blueprint Example</vt:lpstr>
      <vt:lpstr>Training Tab</vt:lpstr>
      <vt:lpstr>Parent Information Tab</vt:lpstr>
      <vt:lpstr>Finding an Activity</vt:lpstr>
      <vt:lpstr>PowerPoint Presentation</vt:lpstr>
      <vt:lpstr>View DLM Missouri Page</vt:lpstr>
      <vt:lpstr>Professional Development</vt:lpstr>
      <vt:lpstr>Required Training Courses</vt:lpstr>
      <vt:lpstr>Manuals for Teachers</vt:lpstr>
      <vt:lpstr>Find Assistance with MAPA</vt:lpstr>
      <vt:lpstr>Mini-Map: EEs, GLSs, LLs</vt:lpstr>
      <vt:lpstr>Writing Overview</vt:lpstr>
      <vt:lpstr>PowerPoint Presentation</vt:lpstr>
      <vt:lpstr>DLM Landing Page</vt:lpstr>
      <vt:lpstr>Login for Educator Portal</vt:lpstr>
      <vt:lpstr>Click Security Agreement</vt:lpstr>
      <vt:lpstr>View Student Roster</vt:lpstr>
      <vt:lpstr>Teacher Duty Highlights</vt:lpstr>
      <vt:lpstr>Use Blueprints to Plan</vt:lpstr>
      <vt:lpstr>Clean Data in EP</vt:lpstr>
      <vt:lpstr>PowerPoint Presentation</vt:lpstr>
      <vt:lpstr>PowerPoint Presentation</vt:lpstr>
      <vt:lpstr>IDEA Guidance</vt:lpstr>
      <vt:lpstr>PowerPoint Presentation</vt:lpstr>
      <vt:lpstr>Flow Chart Step 1</vt:lpstr>
      <vt:lpstr>Flow Chart Step 2</vt:lpstr>
      <vt:lpstr>IQ Only Part of Decision</vt:lpstr>
      <vt:lpstr>Student Review Areas</vt:lpstr>
      <vt:lpstr>Flow Chart Step 3</vt:lpstr>
      <vt:lpstr>Flow Chart Step 4</vt:lpstr>
      <vt:lpstr>Flow Chart: Step 5</vt:lpstr>
      <vt:lpstr>Eligibility Criteria Checklist</vt:lpstr>
      <vt:lpstr>Guidance Document</vt:lpstr>
      <vt:lpstr>Present Levels</vt:lpstr>
      <vt:lpstr>Form D, Part 3</vt:lpstr>
      <vt:lpstr>Form E</vt:lpstr>
      <vt:lpstr>PowerPoint Presentation</vt:lpstr>
      <vt:lpstr>Testing Procedures</vt:lpstr>
      <vt:lpstr>Take Practice Testlets First</vt:lpstr>
      <vt:lpstr>Update Student Portal</vt:lpstr>
      <vt:lpstr>Best Practice for Testing</vt:lpstr>
      <vt:lpstr>Complete First Contact</vt:lpstr>
      <vt:lpstr>Test Information Page</vt:lpstr>
      <vt:lpstr>Test Information for Fall</vt:lpstr>
      <vt:lpstr>Science TIP for Spring</vt:lpstr>
      <vt:lpstr>Use Familiar Texts</vt:lpstr>
      <vt:lpstr>Review Resources</vt:lpstr>
      <vt:lpstr>Science Requirements</vt:lpstr>
      <vt:lpstr>Testing Practices</vt:lpstr>
      <vt:lpstr>The Planner</vt:lpstr>
      <vt:lpstr>Top of Planner Page</vt:lpstr>
      <vt:lpstr>EEs and Linkage Levels</vt:lpstr>
      <vt:lpstr>Linkage Level Comparison </vt:lpstr>
      <vt:lpstr>Teaching across Grades</vt:lpstr>
      <vt:lpstr>Teaching in Grade Level</vt:lpstr>
      <vt:lpstr>Student Skill Mastery</vt:lpstr>
      <vt:lpstr>PowerPoint Presentation</vt:lpstr>
      <vt:lpstr>Manuals for District Staff</vt:lpstr>
      <vt:lpstr>PD for District Staff</vt:lpstr>
      <vt:lpstr>Videos for District Staff</vt:lpstr>
      <vt:lpstr>Request EP Account</vt:lpstr>
      <vt:lpstr>District Staff Duties</vt:lpstr>
      <vt:lpstr>Enroll Users</vt:lpstr>
      <vt:lpstr>Enroll User Tabs</vt:lpstr>
      <vt:lpstr>Add a User Tab</vt:lpstr>
      <vt:lpstr>Deactivating Users</vt:lpstr>
      <vt:lpstr>Role Assignment in EP</vt:lpstr>
      <vt:lpstr>Translation Guide—Users</vt:lpstr>
      <vt:lpstr>Enroll Students</vt:lpstr>
      <vt:lpstr>Find Student Enrollment</vt:lpstr>
      <vt:lpstr>Activate Student in EP</vt:lpstr>
      <vt:lpstr>Add Student Enrollment</vt:lpstr>
      <vt:lpstr>Add Student Form</vt:lpstr>
      <vt:lpstr>Uploading Enrollment</vt:lpstr>
      <vt:lpstr>Translation Guide—Enroll</vt:lpstr>
      <vt:lpstr>Student Roster Methods</vt:lpstr>
      <vt:lpstr>Translation Guide--Roster</vt:lpstr>
      <vt:lpstr>Upload Roster Template</vt:lpstr>
      <vt:lpstr>Steps to Cancel a Testlet</vt:lpstr>
      <vt:lpstr>Student Transfer</vt:lpstr>
      <vt:lpstr>PowerPoint Presentation</vt:lpstr>
      <vt:lpstr>Individual Student Reports</vt:lpstr>
      <vt:lpstr>How to Use ISRs</vt:lpstr>
      <vt:lpstr>Find ISRs on End of Year Tab</vt:lpstr>
      <vt:lpstr>Find Performance Report</vt:lpstr>
      <vt:lpstr>Fall Performance Report</vt:lpstr>
      <vt:lpstr>District Staff Reports</vt:lpstr>
      <vt:lpstr>Find Data Extracts</vt:lpstr>
      <vt:lpstr>Data Extract Instructions</vt:lpstr>
      <vt:lpstr>Create the Extract</vt:lpstr>
      <vt:lpstr>Create Extract Confirmation</vt:lpstr>
      <vt:lpstr>Data Extract in Queue</vt:lpstr>
      <vt:lpstr>Test Monitoring Extract</vt:lpstr>
      <vt:lpstr>Student Report Archive</vt:lpstr>
      <vt:lpstr>Alternate Reports</vt:lpstr>
      <vt:lpstr>Alternate Reports Details</vt:lpstr>
      <vt:lpstr>General Reports</vt:lpstr>
      <vt:lpstr>Kite Collector</vt:lpstr>
      <vt:lpstr>Part 9: DESE Connections </vt:lpstr>
      <vt:lpstr>MAPA Update</vt:lpstr>
      <vt:lpstr>Contact for Questions</vt:lpstr>
    </vt:vector>
  </TitlesOfParts>
  <Company>State of Missouri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Alternate Assessment</dc:title>
  <dc:creator>Giarratano, Caryn</dc:creator>
  <cp:lastModifiedBy>Giarratano, Caryn</cp:lastModifiedBy>
  <cp:revision>364</cp:revision>
  <dcterms:created xsi:type="dcterms:W3CDTF">2021-07-09T19:42:44Z</dcterms:created>
  <dcterms:modified xsi:type="dcterms:W3CDTF">2023-12-19T20:54:22Z</dcterms:modified>
</cp:coreProperties>
</file>