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A_381EFA55.xml" ContentType="application/vnd.ms-powerpoint.comments+xml"/>
  <Override PartName="/ppt/notesSlides/notesSlide4.xml" ContentType="application/vnd.openxmlformats-officedocument.presentationml.notesSlide+xml"/>
  <Override PartName="/ppt/comments/modernComment_10F_E48199A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2_58D75743.xml" ContentType="application/vnd.ms-powerpoint.comments+xml"/>
  <Override PartName="/ppt/notesSlides/notesSlide8.xml" ContentType="application/vnd.openxmlformats-officedocument.presentationml.notesSlide+xml"/>
  <Override PartName="/ppt/comments/modernComment_113_B7BC1036.xml" ContentType="application/vnd.ms-powerpoint.comments+xml"/>
  <Override PartName="/ppt/notesSlides/notesSlide9.xml" ContentType="application/vnd.openxmlformats-officedocument.presentationml.notesSlide+xml"/>
  <Override PartName="/ppt/comments/modernComment_114_ED9D803D.xml" ContentType="application/vnd.ms-powerpoint.comments+xml"/>
  <Override PartName="/ppt/notesSlides/notesSlide10.xml" ContentType="application/vnd.openxmlformats-officedocument.presentationml.notesSlide+xml"/>
  <Override PartName="/ppt/comments/modernComment_115_B2C0759A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48" r:id="rId2"/>
    <p:sldMasterId id="2147483777" r:id="rId3"/>
    <p:sldMasterId id="2147483789" r:id="rId4"/>
  </p:sldMasterIdLst>
  <p:notesMasterIdLst>
    <p:notesMasterId r:id="rId18"/>
  </p:notesMasterIdLst>
  <p:handoutMasterIdLst>
    <p:handoutMasterId r:id="rId19"/>
  </p:handoutMasterIdLst>
  <p:sldIdLst>
    <p:sldId id="281" r:id="rId5"/>
    <p:sldId id="265" r:id="rId6"/>
    <p:sldId id="266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11882B-28BE-8DA6-DF3A-D6494C7EC21C}" name="Deimeke, Gwen" initials="DG" userId="S::deimeg@bds.state.mo.us::b4fcc70b-2335-4383-a858-1fcdf4d96d1e" providerId="AD"/>
  <p188:author id="{974E1131-FCBF-0D6A-CABD-469A23F99FB9}" name="Deimeke, Gwen" initials="DG" userId="S-1-5-21-3219648850-738124763-203175933-159668" providerId="AD"/>
  <p188:author id="{A2341967-D8F6-F52F-E01F-89CDD25D3C25}" name="Luetkemeyer, Beverly" initials="LB" userId="S::bluetkem@bds.state.mo.us::acef067f-3dfd-4631-92af-0767097941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4D4D4D"/>
    <a:srgbClr val="003399"/>
    <a:srgbClr val="FFFFFF"/>
    <a:srgbClr val="0083A9"/>
    <a:srgbClr val="000099"/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07B7C-C4DC-2CFA-4EB4-9C7C1993E4DC}" v="67" dt="2024-01-22T20:42:37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0" autoAdjust="0"/>
  </p:normalViewPr>
  <p:slideViewPr>
    <p:cSldViewPr>
      <p:cViewPr varScale="1">
        <p:scale>
          <a:sx n="130" d="100"/>
          <a:sy n="130" d="100"/>
        </p:scale>
        <p:origin x="67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5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0A_381EFA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BA6554-A986-4E27-B20D-173FD423FC3D}" authorId="{974E1131-FCBF-0D6A-CABD-469A23F99FB9}" created="2024-01-12T19:11:48.9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41554261" sldId="266"/>
      <ac:spMk id="8" creationId="{00000000-0000-0000-0000-000000000000}"/>
      <ac:txMk cp="227" len="1">
        <ac:context len="229" hash="1083381099"/>
      </ac:txMk>
    </ac:txMkLst>
    <p188:pos x="8193932" y="3042731"/>
    <p188:txBody>
      <a:bodyPr/>
      <a:lstStyle/>
      <a:p>
        <a:r>
          <a:rPr lang="en-US"/>
          <a:t>Remove a period below.</a:t>
        </a:r>
      </a:p>
    </p188:txBody>
  </p188:cm>
</p188:cmLst>
</file>

<file path=ppt/comments/modernComment_10F_E48199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F5F730-3F79-45DD-BD5B-A1FE48ED9708}" authorId="{974E1131-FCBF-0D6A-CABD-469A23F99FB9}" created="2024-01-12T19:14:10.753">
    <pc:sldMkLst xmlns:pc="http://schemas.microsoft.com/office/powerpoint/2013/main/command">
      <pc:docMk/>
      <pc:sldMk cId="3833698722" sldId="271"/>
    </pc:sldMkLst>
    <p188:txBody>
      <a:bodyPr/>
      <a:lstStyle/>
      <a:p>
        <a:r>
          <a:rPr lang="en-US"/>
          <a:t>Added the word and -- DESE style guide rule</a:t>
        </a:r>
      </a:p>
    </p188:txBody>
  </p188:cm>
</p188:cmLst>
</file>

<file path=ppt/comments/modernComment_112_58D757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8C46B6-A184-4113-8565-A7386F586723}" authorId="{D011882B-28BE-8DA6-DF3A-D6494C7EC21C}" created="2024-01-19T18:54:31.5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90507587" sldId="274"/>
      <ac:spMk id="3" creationId="{8FC92E72-CE41-1421-CA53-F64B0E2E8BB9}"/>
      <ac:txMk cp="184">
        <ac:context len="185" hash="191765954"/>
      </ac:txMk>
    </ac:txMkLst>
    <p188:pos x="3884579" y="2322884"/>
    <p188:txBody>
      <a:bodyPr/>
      <a:lstStyle/>
      <a:p>
        <a:r>
          <a:rPr lang="en-US"/>
          <a:t>Replace the strikethrough with --"providing behavior supports in their classrooms. " 
*This change was recommended to not include the same terminology as PBS.  </a:t>
        </a:r>
      </a:p>
    </p188:txBody>
  </p188:cm>
</p188:cmLst>
</file>

<file path=ppt/comments/modernComment_113_B7BC1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7BEAC9-ABC7-44AE-BB96-FB09B149D507}" authorId="{974E1131-FCBF-0D6A-CABD-469A23F99FB9}" created="2024-01-12T19:23:19.2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82555446" sldId="275"/>
      <ac:spMk id="4" creationId="{414F95B2-8F49-8956-CE6B-C3C7021B40A3}"/>
    </ac:deMkLst>
    <p188:txBody>
      <a:bodyPr/>
      <a:lstStyle/>
      <a:p>
        <a:r>
          <a:rPr lang="en-US"/>
          <a:t>Same as previous slide -- maybe a different phrase or remove the word "positive".  If you take that our, do you feel that the same message is given?</a:t>
        </a:r>
      </a:p>
    </p188:txBody>
  </p188:cm>
</p188:cmLst>
</file>

<file path=ppt/comments/modernComment_114_ED9D80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8BE108-2BE0-4A50-841B-EB82C80349A6}" authorId="{974E1131-FCBF-0D6A-CABD-469A23F99FB9}" created="2024-01-12T19:26:07.486">
    <pc:sldMkLst xmlns:pc="http://schemas.microsoft.com/office/powerpoint/2013/main/command">
      <pc:docMk/>
      <pc:sldMk cId="3986522173" sldId="276"/>
    </pc:sldMkLst>
    <p188:txBody>
      <a:bodyPr/>
      <a:lstStyle/>
      <a:p>
        <a:r>
          <a:rPr lang="en-US"/>
          <a:t>Maybe add the grade levels for SEL and spell out before using the acronym</a:t>
        </a:r>
      </a:p>
    </p188:txBody>
  </p188:cm>
  <p188:cm id="{C9DE62AE-D682-4275-9D2A-5482797268ED}" authorId="{A2341967-D8F6-F52F-E01F-89CDD25D3C25}" created="2024-01-19T17:02:13.0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86522173" sldId="276"/>
      <ac:spMk id="3" creationId="{7D9905FE-D534-A2A2-2BE2-EC61281406B2}"/>
      <ac:txMk cp="320">
        <ac:context len="411" hash="1959048355"/>
      </ac:txMk>
    </ac:txMkLst>
    <p188:pos x="962526" y="2419463"/>
    <p188:txBody>
      <a:bodyPr/>
      <a:lstStyle/>
      <a:p>
        <a:r>
          <a:rPr lang="en-US"/>
          <a:t>Spell out Social Emotional Learning</a:t>
        </a:r>
      </a:p>
    </p188:txBody>
  </p188:cm>
</p188:cmLst>
</file>

<file path=ppt/comments/modernComment_115_B2C075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88BA96-7EF1-4533-9DDC-88FA9A94DDC8}" authorId="{A2341967-D8F6-F52F-E01F-89CDD25D3C25}" created="2024-01-19T17:04:31.7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98957466" sldId="277"/>
      <ac:spMk id="5" creationId="{8E343366-09BB-3BA3-4ADA-43731175FA24}"/>
      <ac:txMk cp="105">
        <ac:context len="106" hash="2993944426"/>
      </ac:txMk>
    </ac:txMkLst>
    <p188:pos x="8719664" y="410673"/>
    <p188:replyLst>
      <p188:reply id="{9868625C-6C9B-4A68-9BE7-D8945915E9FF}" authorId="{D011882B-28BE-8DA6-DF3A-D6494C7EC21C}" created="2024-01-19T18:57:22.504">
        <p188:txBody>
          <a:bodyPr/>
          <a:lstStyle/>
          <a:p>
            <a:r>
              <a:rPr lang="en-US"/>
              <a:t>Like this!</a:t>
            </a:r>
          </a:p>
        </p188:txBody>
      </p188:reply>
    </p188:replyLst>
    <p188:txBody>
      <a:bodyPr/>
      <a:lstStyle/>
      <a:p>
        <a:r>
          <a:rPr lang="en-US"/>
          <a:t>Propose replacing with: We customize our training to address needs related to the specific behaviors occurring in your district.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3549-48AF-4A47-A563-37BCF58341FB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766F-B39D-42FD-ACBC-1002D1306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F8AA-71CD-48AE-96C2-778BE54C3BBB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A2F3-949C-4DF8-B8FE-27C48E8E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5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1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9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9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0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2646569"/>
            <a:ext cx="6095999" cy="2496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8842" y="-2"/>
            <a:ext cx="3048000" cy="5162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19" y="-2"/>
            <a:ext cx="1722819" cy="51435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200" y="2679904"/>
            <a:ext cx="6019800" cy="249693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Insert picture here from H:/Powerpoint_Templates/PPT Photos for Title Slide. Click on photo icon in this box to begin. 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200" y="-2"/>
            <a:ext cx="3138276" cy="51435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46420" y="1277732"/>
            <a:ext cx="9190419" cy="1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2" y="209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2243850" cy="80778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24200" y="1461190"/>
            <a:ext cx="5753100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790951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-76200" y="1269568"/>
            <a:ext cx="9220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/>
          <p:cNvSpPr/>
          <p:nvPr userDrawn="1"/>
        </p:nvSpPr>
        <p:spPr>
          <a:xfrm flipH="1">
            <a:off x="2667000" y="-17602"/>
            <a:ext cx="415636" cy="12695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58200" y="19645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3048000" cy="3962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0" y="819150"/>
            <a:ext cx="5562600" cy="396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0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19064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750594"/>
            <a:ext cx="8001000" cy="3048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228600" y="819149"/>
            <a:ext cx="8686800" cy="393144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to insert video files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19064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207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1" y="675628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9294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2223"/>
            <a:ext cx="762000" cy="26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3867150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028700" y="727312"/>
            <a:ext cx="7086600" cy="2902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924"/>
            <a:ext cx="1434854" cy="51654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7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7675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3926" y="3670824"/>
            <a:ext cx="657872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377319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467320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428750"/>
            <a:ext cx="3352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96" y="309938"/>
            <a:ext cx="1860208" cy="669675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209549"/>
            <a:ext cx="4419600" cy="4143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962150"/>
            <a:ext cx="6096000" cy="905845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897848" y="3265003"/>
            <a:ext cx="7507986" cy="17728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Names</a:t>
            </a:r>
          </a:p>
          <a:p>
            <a:r>
              <a:rPr lang="en-US" dirty="0"/>
              <a:t>Section</a:t>
            </a:r>
          </a:p>
          <a:p>
            <a:r>
              <a:rPr lang="en-US" dirty="0"/>
              <a:t>Phone number &amp; Email address</a:t>
            </a:r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97191" y="0"/>
            <a:ext cx="7709300" cy="3191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9950"/>
            <a:ext cx="354156" cy="12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3185816"/>
            <a:ext cx="6400800" cy="1900534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37775" y="2724151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06965" y="1"/>
            <a:ext cx="7031855" cy="27241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63451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2952750"/>
            <a:ext cx="6400800" cy="2063852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82502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06965" y="1"/>
            <a:ext cx="6808435" cy="272414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57600" y="2724150"/>
            <a:ext cx="5486400" cy="241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724150"/>
            <a:ext cx="3657600" cy="2419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76504"/>
            <a:ext cx="2362200" cy="850392"/>
          </a:xfrm>
          <a:prstGeom prst="rect">
            <a:avLst/>
          </a:prstGeom>
        </p:spPr>
      </p:pic>
      <p:sp>
        <p:nvSpPr>
          <p:cNvPr id="12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402764" y="2758032"/>
            <a:ext cx="5823872" cy="23854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70180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402764" y="148999"/>
            <a:ext cx="5753100" cy="14448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4767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01982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341"/>
            <a:ext cx="1478577" cy="53228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4123" y="721091"/>
            <a:ext cx="709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Us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46507" y="1352550"/>
            <a:ext cx="8574786" cy="289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a table for multiple names, titles, email addresses and phone numbers</a:t>
            </a:r>
          </a:p>
        </p:txBody>
      </p:sp>
    </p:spTree>
    <p:extLst>
      <p:ext uri="{BB962C8B-B14F-4D97-AF65-F5344CB8AC3E}">
        <p14:creationId xmlns:p14="http://schemas.microsoft.com/office/powerpoint/2010/main" val="307658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581150"/>
            <a:ext cx="6400800" cy="26670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19150"/>
            <a:ext cx="63563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24999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0" y="38100"/>
            <a:ext cx="4038600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638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" y="2015298"/>
            <a:ext cx="5753100" cy="12803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1966314"/>
            <a:ext cx="9144000" cy="489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9052" y="329565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381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025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25717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4276725" y="161812"/>
            <a:ext cx="4629150" cy="1952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00700" y="43243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7169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2554391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4276724" y="169477"/>
            <a:ext cx="4629151" cy="1868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00699" y="4473883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551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3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971550"/>
            <a:ext cx="4876800" cy="380463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50" y="971550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8" y="4552950"/>
            <a:ext cx="3617912" cy="4572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258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83430"/>
            <a:ext cx="1397000" cy="502920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304800" y="708748"/>
            <a:ext cx="8839200" cy="3764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4606290"/>
            <a:ext cx="7391400" cy="4572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4400" y="19645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7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CF09-D7F5-4FCC-A97C-ADA0C7C3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93" r:id="rId2"/>
    <p:sldLayoutId id="2147483760" r:id="rId3"/>
    <p:sldLayoutId id="2147483759" r:id="rId4"/>
    <p:sldLayoutId id="2147483794" r:id="rId5"/>
    <p:sldLayoutId id="2147483758" r:id="rId6"/>
    <p:sldLayoutId id="214748379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712" lvl="0" indent="0" algn="ctr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93AF-F927-4BC9-926C-498D14E5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6" r:id="rId3"/>
    <p:sldLayoutId id="214748378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baseline="0" dirty="0">
          <a:solidFill>
            <a:srgbClr val="003399"/>
          </a:solidFill>
          <a:latin typeface="+mn-lt"/>
          <a:ea typeface="+mn-ea"/>
          <a:cs typeface="+mn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D1B7-34A7-429B-B034-B1395CE3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0" r:id="rId2"/>
    <p:sldLayoutId id="2147483798" r:id="rId3"/>
    <p:sldLayoutId id="2147483791" r:id="rId4"/>
    <p:sldLayoutId id="214748379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B2C0759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381EFA5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E48199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58D757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B7BC103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ED9D803D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ard with text and a person standing in front of him&#10;&#10;Description automatically generated">
            <a:extLst>
              <a:ext uri="{FF2B5EF4-FFF2-40B4-BE49-F238E27FC236}">
                <a16:creationId xmlns:a16="http://schemas.microsoft.com/office/drawing/2014/main" id="{285F13AC-51E1-5EC1-59D6-666B9AD54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9143999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67E6C-6643-C59E-ACE5-4FE489F79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43366-09BB-3BA3-4ADA-43731175FA24}"/>
              </a:ext>
            </a:extLst>
          </p:cNvPr>
          <p:cNvSpPr txBox="1"/>
          <p:nvPr/>
        </p:nvSpPr>
        <p:spPr>
          <a:xfrm>
            <a:off x="279957" y="872695"/>
            <a:ext cx="870572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b="1" dirty="0">
                <a:latin typeface="Roboto"/>
                <a:ea typeface="Roboto"/>
                <a:cs typeface="Roboto"/>
              </a:rPr>
              <a:t>We customize our training to address needs related to the specific behaviors occurring in your district. </a:t>
            </a:r>
          </a:p>
        </p:txBody>
      </p:sp>
    </p:spTree>
    <p:extLst>
      <p:ext uri="{BB962C8B-B14F-4D97-AF65-F5344CB8AC3E}">
        <p14:creationId xmlns:p14="http://schemas.microsoft.com/office/powerpoint/2010/main" val="29989574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0CD67-A6B1-0F77-E580-04B675D732CA}"/>
              </a:ext>
            </a:extLst>
          </p:cNvPr>
          <p:cNvSpPr txBox="1"/>
          <p:nvPr/>
        </p:nvSpPr>
        <p:spPr>
          <a:xfrm>
            <a:off x="2509966" y="223966"/>
            <a:ext cx="41240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cs typeface="Calibri"/>
              </a:rPr>
              <a:t>Meet Your Team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BE3C79-F315-7233-26F0-1A7E3212FC74}"/>
              </a:ext>
            </a:extLst>
          </p:cNvPr>
          <p:cNvSpPr/>
          <p:nvPr/>
        </p:nvSpPr>
        <p:spPr>
          <a:xfrm>
            <a:off x="1552316" y="1548457"/>
            <a:ext cx="1923020" cy="1969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red shirt&#10;&#10;Description automatically generated">
            <a:extLst>
              <a:ext uri="{FF2B5EF4-FFF2-40B4-BE49-F238E27FC236}">
                <a16:creationId xmlns:a16="http://schemas.microsoft.com/office/drawing/2014/main" id="{B435E6DF-C838-036C-C611-7B28816EC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10" b="20859"/>
          <a:stretch/>
        </p:blipFill>
        <p:spPr>
          <a:xfrm>
            <a:off x="1575976" y="1530693"/>
            <a:ext cx="1898900" cy="1996197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DFD90C-5117-8C5D-D9B3-D800A73D052F}"/>
              </a:ext>
            </a:extLst>
          </p:cNvPr>
          <p:cNvSpPr/>
          <p:nvPr/>
        </p:nvSpPr>
        <p:spPr>
          <a:xfrm>
            <a:off x="4108620" y="1548457"/>
            <a:ext cx="1923020" cy="19693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F72DF3-1B64-21E4-F5DD-FEB570B17A30}"/>
              </a:ext>
            </a:extLst>
          </p:cNvPr>
          <p:cNvSpPr/>
          <p:nvPr/>
        </p:nvSpPr>
        <p:spPr>
          <a:xfrm>
            <a:off x="6796214" y="1548457"/>
            <a:ext cx="1923020" cy="1969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295E6-F373-AFF6-A692-7425206E964D}"/>
              </a:ext>
            </a:extLst>
          </p:cNvPr>
          <p:cNvSpPr txBox="1"/>
          <p:nvPr/>
        </p:nvSpPr>
        <p:spPr>
          <a:xfrm>
            <a:off x="1733807" y="3625937"/>
            <a:ext cx="15851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SE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7B033-2C72-781B-E1AC-3298C9FC6185}"/>
              </a:ext>
            </a:extLst>
          </p:cNvPr>
          <p:cNvSpPr txBox="1"/>
          <p:nvPr/>
        </p:nvSpPr>
        <p:spPr>
          <a:xfrm>
            <a:off x="6962259" y="3625937"/>
            <a:ext cx="15851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NW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9ED03-1EB9-2F51-5825-D4A6005CB1E9}"/>
              </a:ext>
            </a:extLst>
          </p:cNvPr>
          <p:cNvSpPr txBox="1"/>
          <p:nvPr/>
        </p:nvSpPr>
        <p:spPr>
          <a:xfrm>
            <a:off x="4274664" y="3625936"/>
            <a:ext cx="1585139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SW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930EF-CDBC-9B36-3782-5B21F924C1EC}"/>
              </a:ext>
            </a:extLst>
          </p:cNvPr>
          <p:cNvSpPr txBox="1"/>
          <p:nvPr/>
        </p:nvSpPr>
        <p:spPr>
          <a:xfrm>
            <a:off x="1388202" y="3990845"/>
            <a:ext cx="2241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Jessica Jordan </a:t>
            </a: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jjordan@semo.edu</a:t>
            </a: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573-521-8004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858DC-9E60-AFF0-32CA-5C4CD814AD16}"/>
              </a:ext>
            </a:extLst>
          </p:cNvPr>
          <p:cNvSpPr txBox="1"/>
          <p:nvPr/>
        </p:nvSpPr>
        <p:spPr>
          <a:xfrm>
            <a:off x="3862422" y="3990845"/>
            <a:ext cx="23314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Mikelle O’Neal</a:t>
            </a:r>
            <a:endParaRPr lang="en-US" b="1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mikelleoneal@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missouristate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.edu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 417-836-6465</a:t>
            </a:r>
            <a:endParaRPr lang="en-US" b="1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B3602-DE01-2356-5340-86C165A55D13}"/>
              </a:ext>
            </a:extLst>
          </p:cNvPr>
          <p:cNvSpPr txBox="1"/>
          <p:nvPr/>
        </p:nvSpPr>
        <p:spPr>
          <a:xfrm>
            <a:off x="6639823" y="3990845"/>
            <a:ext cx="22415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Emylee King</a:t>
            </a:r>
            <a:endParaRPr lang="en-US" b="1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eking@nwmissouri.edu </a:t>
            </a:r>
            <a:endParaRPr lang="en-US" b="1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660-562-1995</a:t>
            </a:r>
            <a:br>
              <a:rPr lang="en-US" dirty="0"/>
            </a:br>
            <a:endParaRPr lang="en-US">
              <a:cs typeface="Calibri"/>
            </a:endParaRPr>
          </a:p>
        </p:txBody>
      </p:sp>
      <p:pic>
        <p:nvPicPr>
          <p:cNvPr id="3" name="Picture 2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4D979D3F-FAD7-6310-CA77-108EF78EE1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24" t="-1056" r="-2393" b="2310"/>
          <a:stretch/>
        </p:blipFill>
        <p:spPr>
          <a:xfrm>
            <a:off x="4139043" y="1370442"/>
            <a:ext cx="1866997" cy="2162782"/>
          </a:xfrm>
          <a:prstGeom prst="ellipse">
            <a:avLst/>
          </a:prstGeom>
        </p:spPr>
      </p:pic>
      <p:pic>
        <p:nvPicPr>
          <p:cNvPr id="10" name="Picture 9" descr="A person with long black hair&#10;&#10;Description automatically generated">
            <a:extLst>
              <a:ext uri="{FF2B5EF4-FFF2-40B4-BE49-F238E27FC236}">
                <a16:creationId xmlns:a16="http://schemas.microsoft.com/office/drawing/2014/main" id="{747ACF4B-CB19-6052-4553-2EE39F92CD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86" b="11269"/>
          <a:stretch/>
        </p:blipFill>
        <p:spPr>
          <a:xfrm>
            <a:off x="6733335" y="1036942"/>
            <a:ext cx="2042986" cy="24899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772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A806A-0527-B107-3FE0-05743A568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8E5163-4385-1B55-EDAD-23914A94DCC9}"/>
              </a:ext>
            </a:extLst>
          </p:cNvPr>
          <p:cNvSpPr txBox="1"/>
          <p:nvPr/>
        </p:nvSpPr>
        <p:spPr>
          <a:xfrm>
            <a:off x="2509966" y="223966"/>
            <a:ext cx="41240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cs typeface="Calibri"/>
              </a:rPr>
              <a:t>Meet Your Team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9F4DA3-9C4E-ECD1-C5EE-0BD364D582CB}"/>
              </a:ext>
            </a:extLst>
          </p:cNvPr>
          <p:cNvSpPr/>
          <p:nvPr/>
        </p:nvSpPr>
        <p:spPr>
          <a:xfrm>
            <a:off x="1552316" y="1548457"/>
            <a:ext cx="1923020" cy="1969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A5C30D-DBA4-7E04-8972-AE9CC17096EC}"/>
              </a:ext>
            </a:extLst>
          </p:cNvPr>
          <p:cNvSpPr/>
          <p:nvPr/>
        </p:nvSpPr>
        <p:spPr>
          <a:xfrm>
            <a:off x="4108620" y="1548457"/>
            <a:ext cx="1923020" cy="19693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B70B79-2B17-42B3-EDD9-569146827B05}"/>
              </a:ext>
            </a:extLst>
          </p:cNvPr>
          <p:cNvSpPr/>
          <p:nvPr/>
        </p:nvSpPr>
        <p:spPr>
          <a:xfrm>
            <a:off x="6796214" y="1548457"/>
            <a:ext cx="1923020" cy="1969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7C5EC-53A3-5577-30CA-85EDF2A4B578}"/>
              </a:ext>
            </a:extLst>
          </p:cNvPr>
          <p:cNvSpPr txBox="1"/>
          <p:nvPr/>
        </p:nvSpPr>
        <p:spPr>
          <a:xfrm>
            <a:off x="1733807" y="3625937"/>
            <a:ext cx="15851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NE Region</a:t>
            </a:r>
            <a:endParaRPr lang="en-US" b="1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EC451-11A0-17E3-2441-8215200F5962}"/>
              </a:ext>
            </a:extLst>
          </p:cNvPr>
          <p:cNvSpPr txBox="1"/>
          <p:nvPr/>
        </p:nvSpPr>
        <p:spPr>
          <a:xfrm>
            <a:off x="6962259" y="3625937"/>
            <a:ext cx="15851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Heart of MO</a:t>
            </a:r>
            <a:endParaRPr lang="en-US" b="1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A79FF-A500-4FAB-13C8-14EDA1EA23FE}"/>
              </a:ext>
            </a:extLst>
          </p:cNvPr>
          <p:cNvSpPr txBox="1"/>
          <p:nvPr/>
        </p:nvSpPr>
        <p:spPr>
          <a:xfrm>
            <a:off x="4274664" y="3625936"/>
            <a:ext cx="1585139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UCMO Region</a:t>
            </a:r>
            <a:endParaRPr lang="en-US" b="1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AD021-1ADA-56A4-4229-1E46FB0F8F96}"/>
              </a:ext>
            </a:extLst>
          </p:cNvPr>
          <p:cNvSpPr txBox="1"/>
          <p:nvPr/>
        </p:nvSpPr>
        <p:spPr>
          <a:xfrm>
            <a:off x="1460357" y="3990845"/>
            <a:ext cx="224159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Kelly O’Laughlin</a:t>
            </a:r>
          </a:p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kolaughlin@truman.edu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(660) 785-4310</a:t>
            </a:r>
          </a:p>
          <a:p>
            <a:pPr algn="ctr"/>
            <a:br>
              <a:rPr lang="en-US" dirty="0"/>
            </a:br>
            <a:br>
              <a:rPr lang="en-US" dirty="0"/>
            </a:br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DE615C-3E07-E69D-1C5F-29D5C439C6A4}"/>
              </a:ext>
            </a:extLst>
          </p:cNvPr>
          <p:cNvSpPr txBox="1"/>
          <p:nvPr/>
        </p:nvSpPr>
        <p:spPr>
          <a:xfrm>
            <a:off x="3952229" y="3990845"/>
            <a:ext cx="224159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Scott Schmitt</a:t>
            </a:r>
            <a:endParaRPr lang="en-US" sz="12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scottschmitt@ucmo.edu</a:t>
            </a:r>
            <a:endParaRPr lang="en-US" sz="12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(816) 335-5969</a:t>
            </a:r>
            <a:br>
              <a:rPr lang="en-US" dirty="0"/>
            </a:br>
            <a:endParaRPr lang="en-US">
              <a:cs typeface="Calibri"/>
            </a:endParaRPr>
          </a:p>
          <a:p>
            <a:pPr algn="ctr"/>
            <a:br>
              <a:rPr lang="en-US" dirty="0"/>
            </a:br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95E70-45BF-6976-0B3B-8A71704FEB9D}"/>
              </a:ext>
            </a:extLst>
          </p:cNvPr>
          <p:cNvSpPr txBox="1"/>
          <p:nvPr/>
        </p:nvSpPr>
        <p:spPr>
          <a:xfrm>
            <a:off x="6639823" y="3990845"/>
            <a:ext cx="22415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a typeface="+mn-lt"/>
                <a:cs typeface="+mn-lt"/>
              </a:rPr>
              <a:t>Jenessa Dodson</a:t>
            </a:r>
            <a:endParaRPr lang="en-US" sz="1200" b="1">
              <a:cs typeface="Calibri"/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  <a:ea typeface="+mn-lt"/>
                <a:cs typeface="+mn-lt"/>
              </a:rPr>
              <a:t>jenessadodson@missouri.edu</a:t>
            </a:r>
            <a:endParaRPr lang="en-US" sz="1200" b="1">
              <a:cs typeface="Calibri"/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  <a:cs typeface="Calibri"/>
              </a:rPr>
              <a:t>(573) 882-0859</a:t>
            </a:r>
            <a:br>
              <a:rPr lang="en-US" dirty="0"/>
            </a:br>
            <a:endParaRPr lang="en-US">
              <a:cs typeface="Calibri"/>
            </a:endParaRP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59AEF36-274B-C6D5-8377-5A49C4424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525" r="-6082" b="28234"/>
          <a:stretch/>
        </p:blipFill>
        <p:spPr>
          <a:xfrm>
            <a:off x="1569693" y="1372372"/>
            <a:ext cx="1887805" cy="2175974"/>
          </a:xfrm>
          <a:prstGeom prst="ellipse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5B8D354-6DEB-FA17-6421-94AEE0657E4B}"/>
              </a:ext>
            </a:extLst>
          </p:cNvPr>
          <p:cNvSpPr/>
          <p:nvPr/>
        </p:nvSpPr>
        <p:spPr>
          <a:xfrm>
            <a:off x="4386648" y="2894185"/>
            <a:ext cx="1374688" cy="617837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 descr="A person wearing glasses and a yellow and black shirt&#10;&#10;Description automatically generated">
            <a:extLst>
              <a:ext uri="{FF2B5EF4-FFF2-40B4-BE49-F238E27FC236}">
                <a16:creationId xmlns:a16="http://schemas.microsoft.com/office/drawing/2014/main" id="{E3285383-F983-CEFB-5B8A-8A711AF9D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571" t="448" r="-22946" b="-29148"/>
          <a:stretch/>
        </p:blipFill>
        <p:spPr>
          <a:xfrm>
            <a:off x="4319561" y="1546836"/>
            <a:ext cx="1662814" cy="2229372"/>
          </a:xfrm>
          <a:prstGeom prst="ellipse">
            <a:avLst/>
          </a:prstGeom>
        </p:spPr>
      </p:pic>
      <p:pic>
        <p:nvPicPr>
          <p:cNvPr id="11" name="Picture 10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63293500-466F-D544-1A44-75F962B08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" r="7724" b="23891"/>
          <a:stretch/>
        </p:blipFill>
        <p:spPr>
          <a:xfrm>
            <a:off x="6781199" y="1397284"/>
            <a:ext cx="1981801" cy="20888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752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56D12-3C9A-9BC7-628A-D1B7FEC7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DAB4E3-5D9D-6848-4BEE-86CDAE2FD7B7}"/>
              </a:ext>
            </a:extLst>
          </p:cNvPr>
          <p:cNvSpPr txBox="1"/>
          <p:nvPr/>
        </p:nvSpPr>
        <p:spPr>
          <a:xfrm>
            <a:off x="2509966" y="223966"/>
            <a:ext cx="41240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cs typeface="Calibri"/>
              </a:rPr>
              <a:t>Meet Your Team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292887-60C6-C6D5-5B6F-D2E87265B739}"/>
              </a:ext>
            </a:extLst>
          </p:cNvPr>
          <p:cNvSpPr/>
          <p:nvPr/>
        </p:nvSpPr>
        <p:spPr>
          <a:xfrm>
            <a:off x="1552316" y="1548457"/>
            <a:ext cx="1923020" cy="1969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CFCB11-298B-F6E5-E344-D1915D458CCE}"/>
              </a:ext>
            </a:extLst>
          </p:cNvPr>
          <p:cNvSpPr/>
          <p:nvPr/>
        </p:nvSpPr>
        <p:spPr>
          <a:xfrm>
            <a:off x="4108620" y="1548457"/>
            <a:ext cx="1923020" cy="19693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39C99F-9418-2536-B70F-15D395410F01}"/>
              </a:ext>
            </a:extLst>
          </p:cNvPr>
          <p:cNvSpPr/>
          <p:nvPr/>
        </p:nvSpPr>
        <p:spPr>
          <a:xfrm>
            <a:off x="6796214" y="1548457"/>
            <a:ext cx="1923020" cy="1969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C9B92-4729-0539-E8FC-67C056FD1B7E}"/>
              </a:ext>
            </a:extLst>
          </p:cNvPr>
          <p:cNvSpPr txBox="1"/>
          <p:nvPr/>
        </p:nvSpPr>
        <p:spPr>
          <a:xfrm>
            <a:off x="1733807" y="3625937"/>
            <a:ext cx="15851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KC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E9C60-27EA-C55B-4220-F8FF77454713}"/>
              </a:ext>
            </a:extLst>
          </p:cNvPr>
          <p:cNvSpPr txBox="1"/>
          <p:nvPr/>
        </p:nvSpPr>
        <p:spPr>
          <a:xfrm>
            <a:off x="6643852" y="3625937"/>
            <a:ext cx="22382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South Central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E8B2D-359B-C873-2234-98A768B5E628}"/>
              </a:ext>
            </a:extLst>
          </p:cNvPr>
          <p:cNvSpPr txBox="1"/>
          <p:nvPr/>
        </p:nvSpPr>
        <p:spPr>
          <a:xfrm>
            <a:off x="4274664" y="3625936"/>
            <a:ext cx="1585139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St. Louis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20CFC3-DFBF-D8D1-9545-FC3173155523}"/>
              </a:ext>
            </a:extLst>
          </p:cNvPr>
          <p:cNvSpPr txBox="1"/>
          <p:nvPr/>
        </p:nvSpPr>
        <p:spPr>
          <a:xfrm>
            <a:off x="1388202" y="3990845"/>
            <a:ext cx="22415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Kathy Growney </a:t>
            </a:r>
          </a:p>
          <a:p>
            <a:pPr algn="ct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growneyk@umkc.edu</a:t>
            </a: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913-449-4541 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7F42E-A7B9-A9AD-F7A2-CBF2B7234373}"/>
              </a:ext>
            </a:extLst>
          </p:cNvPr>
          <p:cNvSpPr txBox="1"/>
          <p:nvPr/>
        </p:nvSpPr>
        <p:spPr>
          <a:xfrm>
            <a:off x="3952229" y="3990845"/>
            <a:ext cx="224159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Nicole Conaway, Ed.D.</a:t>
            </a:r>
            <a:endParaRPr lang="en-US" sz="12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nconaway@edplus.org</a:t>
            </a:r>
            <a:endParaRPr lang="en-US" sz="12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(314) 629-1200</a:t>
            </a:r>
            <a:br>
              <a:rPr lang="en-US" b="1" dirty="0"/>
            </a:br>
            <a:endParaRPr lang="en-US" b="1">
              <a:cs typeface="Calibri"/>
            </a:endParaRP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9D74B-D5E4-EB09-D451-3FC72C2DFE33}"/>
              </a:ext>
            </a:extLst>
          </p:cNvPr>
          <p:cNvSpPr txBox="1"/>
          <p:nvPr/>
        </p:nvSpPr>
        <p:spPr>
          <a:xfrm>
            <a:off x="6639823" y="3990845"/>
            <a:ext cx="22415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Susan Jadwin</a:t>
            </a:r>
            <a:endParaRPr lang="en-US" sz="12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sjadwin@mst.edu</a:t>
            </a:r>
            <a:endParaRPr lang="en-US" sz="12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(573) 341-6818</a:t>
            </a:r>
            <a:br>
              <a:rPr lang="en-US" b="1" dirty="0"/>
            </a:br>
            <a:br>
              <a:rPr lang="en-US" dirty="0"/>
            </a:br>
            <a:endParaRPr lang="en-US">
              <a:cs typeface="Calibri"/>
            </a:endParaRPr>
          </a:p>
        </p:txBody>
      </p:sp>
      <p:pic>
        <p:nvPicPr>
          <p:cNvPr id="3" name="Picture 2" descr="A person with brown hair wearing a blue shirt and black blazer&#10;&#10;Description automatically generated">
            <a:extLst>
              <a:ext uri="{FF2B5EF4-FFF2-40B4-BE49-F238E27FC236}">
                <a16:creationId xmlns:a16="http://schemas.microsoft.com/office/drawing/2014/main" id="{B37F9FC7-3534-B0C7-778F-31EA2836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06" y="1511625"/>
            <a:ext cx="1685713" cy="2087956"/>
          </a:xfrm>
          <a:prstGeom prst="ellipse">
            <a:avLst/>
          </a:prstGeom>
        </p:spPr>
      </p:pic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0AE4ACC-4654-2D4C-B4BE-F3C0BA4F1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917" r="1085" b="602"/>
          <a:stretch/>
        </p:blipFill>
        <p:spPr>
          <a:xfrm>
            <a:off x="1550617" y="1543890"/>
            <a:ext cx="1922415" cy="1959714"/>
          </a:xfrm>
          <a:prstGeom prst="ellipse">
            <a:avLst/>
          </a:prstGeom>
        </p:spPr>
      </p:pic>
      <p:pic>
        <p:nvPicPr>
          <p:cNvPr id="6" name="Picture 5" descr="A person with short hair wearing a striped shirt&#10;&#10;Description automatically generated">
            <a:extLst>
              <a:ext uri="{FF2B5EF4-FFF2-40B4-BE49-F238E27FC236}">
                <a16:creationId xmlns:a16="http://schemas.microsoft.com/office/drawing/2014/main" id="{79819383-B4B1-D925-CD92-5C7228C728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741" t="127" r="3168" b="-3708"/>
          <a:stretch/>
        </p:blipFill>
        <p:spPr>
          <a:xfrm>
            <a:off x="6796734" y="1544551"/>
            <a:ext cx="1922939" cy="19609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859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cs typeface="Calibri"/>
              </a:rPr>
              <a:t>Introducing the Role of: Behavior Consultant</a:t>
            </a:r>
            <a:endParaRPr lang="en-US" sz="28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4006932"/>
            <a:ext cx="1981200" cy="381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January 2024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4781550"/>
            <a:ext cx="762000" cy="274638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18888"/>
          <a:stretch/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Supporting your behavior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52400" y="762937"/>
            <a:ext cx="8839200" cy="3886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3030" indent="0">
              <a:buNone/>
            </a:pPr>
            <a:r>
              <a:rPr lang="en-US" sz="5300" b="1" dirty="0">
                <a:solidFill>
                  <a:srgbClr val="000000"/>
                </a:solidFill>
                <a:ea typeface="+mn-lt"/>
                <a:cs typeface="+mn-lt"/>
              </a:rPr>
              <a:t>Put very simply,</a:t>
            </a:r>
            <a:br>
              <a:rPr lang="en-US" sz="5300" b="1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 sz="5300" b="1" dirty="0">
                <a:solidFill>
                  <a:srgbClr val="000000"/>
                </a:solidFill>
                <a:ea typeface="+mn-lt"/>
                <a:cs typeface="+mn-lt"/>
              </a:rPr>
              <a:t>we are here to support the educators in our regions.</a:t>
            </a:r>
          </a:p>
          <a:p>
            <a:pPr marL="113030" indent="0">
              <a:buNone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Assisting in improving academic and behavioral outcomes for all students, with the development and implementation of effective behavior management strategies.</a:t>
            </a:r>
            <a:endParaRPr lang="en-US" dirty="0">
              <a:cs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2395"/>
            <a:r>
              <a:rPr lang="en-US" b="1" dirty="0">
                <a:cs typeface="Calibri"/>
              </a:rPr>
              <a:t>Supporting Educators</a:t>
            </a:r>
          </a:p>
        </p:txBody>
      </p:sp>
      <p:pic>
        <p:nvPicPr>
          <p:cNvPr id="3" name="Picture 2" descr="A group of colorful hands with hearts cut out&#10;&#10;Description automatically generated">
            <a:extLst>
              <a:ext uri="{FF2B5EF4-FFF2-40B4-BE49-F238E27FC236}">
                <a16:creationId xmlns:a16="http://schemas.microsoft.com/office/drawing/2014/main" id="{C4AB1CDA-0F3E-0D28-F915-A67DD500C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72" y="3860971"/>
            <a:ext cx="3180578" cy="1283043"/>
          </a:xfrm>
          <a:prstGeom prst="rect">
            <a:avLst/>
          </a:prstGeom>
        </p:spPr>
      </p:pic>
      <p:pic>
        <p:nvPicPr>
          <p:cNvPr id="4" name="Picture 3" descr="A group of colorful hands with hearts cut out&#10;&#10;Description automatically generated">
            <a:extLst>
              <a:ext uri="{FF2B5EF4-FFF2-40B4-BE49-F238E27FC236}">
                <a16:creationId xmlns:a16="http://schemas.microsoft.com/office/drawing/2014/main" id="{CA4AE659-E4A7-503C-B1D0-E47F5D421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485" y="3860971"/>
            <a:ext cx="3180578" cy="1283043"/>
          </a:xfrm>
          <a:prstGeom prst="rect">
            <a:avLst/>
          </a:prstGeom>
        </p:spPr>
      </p:pic>
      <p:pic>
        <p:nvPicPr>
          <p:cNvPr id="5" name="Picture 4" descr="A group of colorful hands with hearts cut out&#10;&#10;Description automatically generated">
            <a:extLst>
              <a:ext uri="{FF2B5EF4-FFF2-40B4-BE49-F238E27FC236}">
                <a16:creationId xmlns:a16="http://schemas.microsoft.com/office/drawing/2014/main" id="{B4196573-617D-865B-212E-82692DC58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20" b="599"/>
          <a:stretch/>
        </p:blipFill>
        <p:spPr>
          <a:xfrm>
            <a:off x="6227289" y="3879709"/>
            <a:ext cx="2919135" cy="12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42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2395"/>
            <a:r>
              <a:rPr lang="en-US" b="1" dirty="0">
                <a:cs typeface="Calibri"/>
              </a:rPr>
              <a:t>Providing Technical Assistance on: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Defining and measuring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behavior</a:t>
            </a:r>
            <a:endParaRPr lang="en-US" b="1" dirty="0">
              <a:cs typeface="Calibri"/>
            </a:endParaRPr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Understanding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principles of behavior 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change (including but not limited to: reinforcement, consequences, </a:t>
            </a:r>
            <a:r>
              <a:rPr lang="en-US" sz="1900" dirty="0">
                <a:solidFill>
                  <a:srgbClr val="212121"/>
                </a:solidFill>
                <a:ea typeface="+mn-lt"/>
                <a:cs typeface="+mn-lt"/>
              </a:rPr>
              <a:t>and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environmental factors);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Methods and approaches for teaching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appropriate replacement behaviors</a:t>
            </a:r>
            <a:endParaRPr lang="en-US" b="1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Implementing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strategies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for weakening undesired behavior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Identifying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antecedents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and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triggers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; and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maintaining consequences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. </a:t>
            </a:r>
            <a:endParaRPr lang="en-US" dirty="0"/>
          </a:p>
          <a:p>
            <a:pPr indent="-344170"/>
            <a:endParaRPr lang="en-US" dirty="0">
              <a:cs typeface="Calibri"/>
            </a:endParaRPr>
          </a:p>
        </p:txBody>
      </p:sp>
      <p:pic>
        <p:nvPicPr>
          <p:cNvPr id="3" name="Picture 2" descr="A blue and pink gear with circles&#10;&#10;Description automatically generated">
            <a:extLst>
              <a:ext uri="{FF2B5EF4-FFF2-40B4-BE49-F238E27FC236}">
                <a16:creationId xmlns:a16="http://schemas.microsoft.com/office/drawing/2014/main" id="{8285B4AD-D030-392B-0549-8478602D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53" y="1333757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87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9A711-BFC7-A313-C829-EF9120E84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6152-BAC0-EDFD-79CE-28CFCD970D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3030" indent="0" algn="ctr">
              <a:buNone/>
            </a:pPr>
            <a:r>
              <a:rPr lang="en-US" sz="4000" b="1" dirty="0">
                <a:solidFill>
                  <a:srgbClr val="000000"/>
                </a:solidFill>
                <a:ea typeface="+mn-lt"/>
                <a:cs typeface="+mn-lt"/>
              </a:rPr>
              <a:t>Functional Behavior Assessments and Behavior Intervention Plans</a:t>
            </a:r>
            <a:endParaRPr lang="en-US" dirty="0">
              <a:cs typeface="Calibri"/>
            </a:endParaRPr>
          </a:p>
          <a:p>
            <a:pPr marL="113030" indent="0">
              <a:buNone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We can train your school-based team on best practices of conducting an effective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Functional Behavior Assessment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and designing and implementing successful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Behavior Intervention Plans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that address classroom organization, effective instruction, social skills instruction, executive function instruction, and behavior modification. 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052C-2386-4229-3AEC-EDFE574FD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2395"/>
            <a:r>
              <a:rPr lang="en-US" dirty="0">
                <a:cs typeface="Calibri"/>
              </a:rPr>
              <a:t>  </a:t>
            </a:r>
          </a:p>
        </p:txBody>
      </p:sp>
      <p:pic>
        <p:nvPicPr>
          <p:cNvPr id="7" name="Picture 6" descr="A graph with a line going up&#10;&#10;Description automatically generated">
            <a:extLst>
              <a:ext uri="{FF2B5EF4-FFF2-40B4-BE49-F238E27FC236}">
                <a16:creationId xmlns:a16="http://schemas.microsoft.com/office/drawing/2014/main" id="{CDC1F71F-0C31-60A0-DE3F-D1759FD0A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58" y="2906798"/>
            <a:ext cx="3929962" cy="22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82D88B-EA65-ED53-38E4-62428B06E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3567-2C24-34DD-8CB7-EE63514859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71565" y="726474"/>
            <a:ext cx="4129214" cy="2618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3030" indent="0" algn="ctr">
              <a:buNone/>
            </a:pPr>
            <a:r>
              <a:rPr lang="en-US" sz="4000" b="1" dirty="0">
                <a:solidFill>
                  <a:srgbClr val="000000"/>
                </a:solidFill>
                <a:ea typeface="+mn-lt"/>
                <a:cs typeface="+mn-lt"/>
              </a:rPr>
              <a:t>Effective Behavior Management Practices</a:t>
            </a:r>
            <a:br>
              <a:rPr lang="en-US" dirty="0"/>
            </a:br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E0968-C8C6-B066-1B4A-D23950B44B65}"/>
              </a:ext>
            </a:extLst>
          </p:cNvPr>
          <p:cNvSpPr txBox="1"/>
          <p:nvPr/>
        </p:nvSpPr>
        <p:spPr>
          <a:xfrm>
            <a:off x="4428353" y="891232"/>
            <a:ext cx="428779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We can train individuals or groups of teachers/district personnel on </a:t>
            </a:r>
            <a:r>
              <a:rPr lang="en-US" sz="2400" b="1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effective behavior management practices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, such as determining the </a:t>
            </a:r>
            <a:r>
              <a:rPr lang="en-US" sz="2400" b="1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function of behaviors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 and developing, implementing and monitoring </a:t>
            </a:r>
            <a:r>
              <a:rPr lang="en-US" sz="2400" b="1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behavior interventions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 using efficient and effective </a:t>
            </a:r>
            <a:r>
              <a:rPr lang="en-US" sz="2400" b="1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data collection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Roboto"/>
                <a:cs typeface="Roboto"/>
              </a:rPr>
              <a:t> methods. </a:t>
            </a:r>
            <a:endParaRPr lang="en-US" sz="2400">
              <a:latin typeface="Calibri"/>
            </a:endParaRPr>
          </a:p>
        </p:txBody>
      </p:sp>
      <p:pic>
        <p:nvPicPr>
          <p:cNvPr id="4" name="Picture 3" descr="A close-up of a puzzle&#10;&#10;Description automatically generated">
            <a:extLst>
              <a:ext uri="{FF2B5EF4-FFF2-40B4-BE49-F238E27FC236}">
                <a16:creationId xmlns:a16="http://schemas.microsoft.com/office/drawing/2014/main" id="{636FAEBA-978E-20B4-3AFC-FE37C8D2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8781" y="2647049"/>
            <a:ext cx="2459766" cy="24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9FE3B-87B3-9D6E-3110-97D69284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2E72-CE41-1421-CA53-F64B0E2E8B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4012342" cy="3886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113030" indent="0">
              <a:buNone/>
            </a:pPr>
            <a:r>
              <a:rPr lang="en-US" sz="4000" dirty="0">
                <a:solidFill>
                  <a:srgbClr val="434343"/>
                </a:solidFill>
                <a:ea typeface="+mn-lt"/>
                <a:cs typeface="+mn-lt"/>
              </a:rPr>
              <a:t>We can provide professional development that targets </a:t>
            </a:r>
            <a:r>
              <a:rPr lang="en-US" sz="4000" b="1" dirty="0">
                <a:solidFill>
                  <a:srgbClr val="434343"/>
                </a:solidFill>
                <a:ea typeface="+mn-lt"/>
                <a:cs typeface="+mn-lt"/>
              </a:rPr>
              <a:t>research strategies</a:t>
            </a:r>
            <a:r>
              <a:rPr lang="en-US" sz="4000" dirty="0">
                <a:solidFill>
                  <a:srgbClr val="434343"/>
                </a:solidFill>
                <a:ea typeface="+mn-lt"/>
                <a:cs typeface="+mn-lt"/>
              </a:rPr>
              <a:t> and </a:t>
            </a:r>
            <a:r>
              <a:rPr lang="en-US" sz="4000" b="1" dirty="0">
                <a:solidFill>
                  <a:srgbClr val="434343"/>
                </a:solidFill>
                <a:ea typeface="+mn-lt"/>
                <a:cs typeface="+mn-lt"/>
              </a:rPr>
              <a:t>modeling of instructional practices </a:t>
            </a:r>
            <a:r>
              <a:rPr lang="en-US" sz="4000" dirty="0">
                <a:solidFill>
                  <a:srgbClr val="434343"/>
                </a:solidFill>
                <a:ea typeface="+mn-lt"/>
                <a:cs typeface="+mn-lt"/>
              </a:rPr>
              <a:t>to support teachers in providing behavior supports in their classrooms.</a:t>
            </a:r>
            <a:endParaRPr lang="en-US" sz="4000" dirty="0">
              <a:solidFill>
                <a:srgbClr val="434343"/>
              </a:solidFill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9714C-FC29-0D34-C59A-4A0932DF2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12395" algn="l"/>
            <a:r>
              <a:rPr lang="en-US" sz="4000" b="1" dirty="0">
                <a:solidFill>
                  <a:schemeClr val="tx1"/>
                </a:solidFill>
                <a:ea typeface="Calibri"/>
                <a:cs typeface="Calibri"/>
              </a:rPr>
              <a:t>Research-Based Practices</a:t>
            </a:r>
            <a:endParaRPr lang="en-US" sz="4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6" name="Picture 5" descr="A paper with a dart and a target&#10;&#10;Description automatically generated">
            <a:extLst>
              <a:ext uri="{FF2B5EF4-FFF2-40B4-BE49-F238E27FC236}">
                <a16:creationId xmlns:a16="http://schemas.microsoft.com/office/drawing/2014/main" id="{20A4ECD7-2608-55E1-96D0-96B6B0F13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56" y="698543"/>
            <a:ext cx="5857496" cy="41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75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404A8-A26C-A8DD-F3D0-CCDE5CA5B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024B6-7D8E-340F-9AAB-10C396D0C9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2395"/>
            <a:r>
              <a:rPr lang="en-US" dirty="0">
                <a:cs typeface="Calibri"/>
              </a:rPr>
              <a:t>Data-Driven Decisions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F95B2-8F49-8956-CE6B-C3C7021B4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228" y="962728"/>
            <a:ext cx="4876800" cy="3804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3030" indent="0">
              <a:buNone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Train district administrators to: </a:t>
            </a:r>
            <a:endParaRPr lang="en-US" dirty="0">
              <a:cs typeface="Calibri"/>
            </a:endParaRPr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Review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behavior referrals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and 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reports 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to look for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data trends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.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Review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discipline data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including out-of-school and </a:t>
            </a:r>
            <a:r>
              <a:rPr lang="en-US" sz="1900">
                <a:solidFill>
                  <a:srgbClr val="434343"/>
                </a:solidFill>
                <a:ea typeface="+mn-lt"/>
                <a:cs typeface="+mn-lt"/>
              </a:rPr>
              <a:t>in-school suspension 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(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OSS and ISS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) reports to identify trends and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alternatives 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to OSS and ISS for students. 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Train staff to use individual students’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behavioral data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to identify trends and develop specific </a:t>
            </a:r>
            <a:r>
              <a:rPr lang="en-US" sz="1900" b="1" dirty="0">
                <a:solidFill>
                  <a:srgbClr val="434343"/>
                </a:solidFill>
                <a:ea typeface="+mn-lt"/>
                <a:cs typeface="+mn-lt"/>
              </a:rPr>
              <a:t>behavior supports</a:t>
            </a: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 to include in IEPs. </a:t>
            </a:r>
            <a:endParaRPr lang="en-US" dirty="0"/>
          </a:p>
          <a:p>
            <a:pPr indent="-344170"/>
            <a:endParaRPr lang="en-US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56024-3066-C739-4CFD-02DBAEAC0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0" y="1329896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54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0EB52-13FC-167E-8F4A-BFE74AA76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745311-16E5-4BEF-BFE6-36758A3427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05FE-D534-A2A2-2BE2-EC61281406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13030" indent="0">
              <a:buNone/>
            </a:pPr>
            <a:r>
              <a:rPr lang="en-US" b="1" dirty="0">
                <a:cs typeface="Calibri"/>
              </a:rPr>
              <a:t>Providing Professional Development on topics such as: </a:t>
            </a:r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Classroom Management Practices</a:t>
            </a:r>
            <a:endParaRPr lang="en-US" dirty="0">
              <a:cs typeface="Calibri"/>
            </a:endParaRPr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Addressing challenging student behaviors through behavior assessment and special education services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Conducting an effective Functional Behavior Assessment (FBA) and Behavior Intervention Plan (BIP) 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Social-Emotional Learning Practices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Assertiveness </a:t>
            </a:r>
            <a:endParaRPr lang="en-US" dirty="0"/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Self-efficacy</a:t>
            </a:r>
            <a:endParaRPr lang="en-US" dirty="0"/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Self-regulation</a:t>
            </a:r>
            <a:endParaRPr lang="en-US" dirty="0"/>
          </a:p>
          <a:p>
            <a:pPr lvl="1">
              <a:buFont typeface="Wingdings" panose="020B0604020202020204" pitchFamily="34" charset="0"/>
              <a:buChar char="q"/>
            </a:pPr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Conflict management</a:t>
            </a:r>
            <a:endParaRPr lang="en-US" dirty="0"/>
          </a:p>
          <a:p>
            <a:pPr indent="-344170"/>
            <a:r>
              <a:rPr lang="en-US" sz="1900" dirty="0">
                <a:solidFill>
                  <a:srgbClr val="434343"/>
                </a:solidFill>
                <a:ea typeface="+mn-lt"/>
                <a:cs typeface="+mn-lt"/>
              </a:rPr>
              <a:t>High-Leverage Practices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20A47-02FC-6F91-0CDE-9FDBEDBBA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90" b="9314"/>
          <a:stretch/>
        </p:blipFill>
        <p:spPr>
          <a:xfrm>
            <a:off x="4392441" y="2291793"/>
            <a:ext cx="3109648" cy="28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21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DESE 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C357DACF-7FE3-4DCF-92A3-AB1B53D737CA}"/>
    </a:ext>
  </a:extLst>
</a:theme>
</file>

<file path=ppt/theme/theme2.xml><?xml version="1.0" encoding="utf-8"?>
<a:theme xmlns:a="http://schemas.openxmlformats.org/drawingml/2006/main" name="DESE 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E0DE17CB-F39D-4E94-9C60-77D4BDD88A2B}"/>
    </a:ext>
  </a:extLst>
</a:theme>
</file>

<file path=ppt/theme/theme3.xml><?xml version="1.0" encoding="utf-8"?>
<a:theme xmlns:a="http://schemas.openxmlformats.org/drawingml/2006/main" name="DESE 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4297CBB4-9C4C-46B0-AB8C-E51FCAF1DD43}"/>
    </a:ext>
  </a:extLst>
</a:theme>
</file>

<file path=ppt/theme/theme4.xml><?xml version="1.0" encoding="utf-8"?>
<a:theme xmlns:a="http://schemas.openxmlformats.org/drawingml/2006/main" name="DESE 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" id="{33CA0BF5-224D-423E-BAFA-BF76A54103B4}" vid="{6388B95E-133C-410F-B547-9D47BD404D8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2020 PPT Template</Template>
  <TotalTime>2977</TotalTime>
  <Words>505</Words>
  <Application>Microsoft Office PowerPoint</Application>
  <PresentationFormat>On-screen Show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Roboto</vt:lpstr>
      <vt:lpstr>Wingdings</vt:lpstr>
      <vt:lpstr>DESE Title Slides</vt:lpstr>
      <vt:lpstr>DESE Content Slides</vt:lpstr>
      <vt:lpstr>DESE Section Dividers</vt:lpstr>
      <vt:lpstr>DESE Closing Slides</vt:lpstr>
      <vt:lpstr>PowerPoint Presentation</vt:lpstr>
      <vt:lpstr>Introducing the Role of: Behavior Consultant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Deimeke, Gwen</dc:creator>
  <cp:lastModifiedBy>Bockover, Madison</cp:lastModifiedBy>
  <cp:revision>430</cp:revision>
  <dcterms:created xsi:type="dcterms:W3CDTF">2023-04-27T15:42:44Z</dcterms:created>
  <dcterms:modified xsi:type="dcterms:W3CDTF">2024-01-25T16:22:15Z</dcterms:modified>
</cp:coreProperties>
</file>