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1" r:id="rId2"/>
    <p:sldMasterId id="2147483667" r:id="rId3"/>
    <p:sldMasterId id="2147483673" r:id="rId4"/>
    <p:sldMasterId id="2147483699" r:id="rId5"/>
  </p:sldMasterIdLst>
  <p:notesMasterIdLst>
    <p:notesMasterId r:id="rId19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9144000" cy="5143500" type="screen16x9"/>
  <p:notesSz cx="7010400" cy="92360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iz/0m/LJgt6aOc5/5jRNYpJqM5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19E731F-28A8-4C1B-A25A-33E65AC786CB}">
  <a:tblStyle styleId="{019E731F-28A8-4C1B-A25A-33E65AC786C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8ED"/>
          </a:solidFill>
        </a:fill>
      </a:tcStyle>
    </a:wholeTbl>
    <a:band1H>
      <a:tcTxStyle/>
      <a:tcStyle>
        <a:tcBdr/>
        <a:fill>
          <a:solidFill>
            <a:srgbClr val="CACED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ED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6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customschemas.google.com/relationships/presentationmetadata" Target="meta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5450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72668"/>
            <a:ext cx="3037840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2" name="Google Shape;352;p1:notes"/>
          <p:cNvSpPr txBox="1">
            <a:spLocks noGrp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Introduce ourselves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5" name="Google Shape;435;p10:notes"/>
          <p:cNvSpPr txBox="1">
            <a:spLocks noGrp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Always use your Standards and Indicators Manual to make sure the evaluation report includes all the components. Christina has a great strategy to integrate the criteria and draft the eligibility statement.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5" name="Google Shape;445;p11:notes"/>
          <p:cNvSpPr txBox="1">
            <a:spLocks noGrp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Important for parent involvement – parents need information about student progress beyond the check box. When parents don’t feel heard they use dispute resolution.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5" name="Google Shape;455;p12:notes"/>
          <p:cNvSpPr txBox="1">
            <a:spLocks noGrp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This is for reevaluations, so must include a description of the most recent reevaluation results. Make sure you include all the appropriate results from curriculum-based assessments. Make sure to include some information from parents.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Christina has a cheat sheet she uses for training – add it to the google drive.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Connect parent input back to parent involvement and how that plays into school climate and dispute resolution.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3:notes"/>
          <p:cNvSpPr txBox="1">
            <a:spLocks noGrp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:notes"/>
          <p:cNvSpPr txBox="1">
            <a:spLocks noGrp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5" name="Google Shape;365;p3:notes"/>
          <p:cNvSpPr txBox="1">
            <a:spLocks noGrp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Bev – review comments and summarize which part of the goal was most out.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5" name="Google Shape;375;p4:notes"/>
          <p:cNvSpPr txBox="1">
            <a:spLocks noGrp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Christina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:notes"/>
          <p:cNvSpPr txBox="1">
            <a:spLocks noGrp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5" name="Google Shape;395;p6:notes"/>
          <p:cNvSpPr txBox="1">
            <a:spLocks noGrp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Statement that it exists does not meet, must describe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Check notes to make sure not naming the disability is not the problem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5" name="Google Shape;405;p7:notes"/>
          <p:cNvSpPr txBox="1">
            <a:spLocks noGrp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Check on supervisor comments to see if there is info about whether observation was not conducted in required settings or whether they failed to documents adverse impact/education concerns.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5" name="Google Shape;415;p8:notes"/>
          <p:cNvSpPr txBox="1">
            <a:spLocks noGrp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 writing employment goals for students with significant disabilities.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ICAPS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 intentional about connecting the dots between services provided through the IEP, services provided in general education, and the post-school outcomes.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Come to TTI in June 2024.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Transition Assessment – Is it related to the ICAP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5" name="Google Shape;425;p9:notes"/>
          <p:cNvSpPr txBox="1">
            <a:spLocks noGrp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Christina will take lead and talk about functional performance. Look at supervisor comments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Option 1">
  <p:cSld name="Title Page Option 1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5" descr="R:\COM\COMM\Branding\PPT Templates\widescreen\Widescreen Powerpoint 23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9153144" cy="515053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5"/>
          <p:cNvSpPr txBox="1">
            <a:spLocks noGrp="1"/>
          </p:cNvSpPr>
          <p:nvPr>
            <p:ph type="title"/>
          </p:nvPr>
        </p:nvSpPr>
        <p:spPr>
          <a:xfrm>
            <a:off x="3352800" y="1123950"/>
            <a:ext cx="57150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body" idx="1"/>
          </p:nvPr>
        </p:nvSpPr>
        <p:spPr>
          <a:xfrm>
            <a:off x="304800" y="3028950"/>
            <a:ext cx="1676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body" idx="2"/>
          </p:nvPr>
        </p:nvSpPr>
        <p:spPr>
          <a:xfrm>
            <a:off x="4486275" y="57150"/>
            <a:ext cx="462915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27" descr="R:\COM\COMM\Branding\PPT Templates\widescreen\Widescreen Powerpoint 3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767" y="-4572"/>
            <a:ext cx="9148767" cy="51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7"/>
          <p:cNvSpPr txBox="1">
            <a:spLocks noGrp="1"/>
          </p:cNvSpPr>
          <p:nvPr>
            <p:ph type="title"/>
          </p:nvPr>
        </p:nvSpPr>
        <p:spPr>
          <a:xfrm>
            <a:off x="76200" y="950214"/>
            <a:ext cx="5943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body" idx="1"/>
          </p:nvPr>
        </p:nvSpPr>
        <p:spPr>
          <a:xfrm>
            <a:off x="7315200" y="4248150"/>
            <a:ext cx="1676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body" idx="2"/>
          </p:nvPr>
        </p:nvSpPr>
        <p:spPr>
          <a:xfrm>
            <a:off x="76200" y="57150"/>
            <a:ext cx="4114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834" y="-4572"/>
            <a:ext cx="9146900" cy="51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8"/>
          <p:cNvSpPr txBox="1">
            <a:spLocks noGrp="1"/>
          </p:cNvSpPr>
          <p:nvPr>
            <p:ph type="title"/>
          </p:nvPr>
        </p:nvSpPr>
        <p:spPr>
          <a:xfrm>
            <a:off x="76200" y="950214"/>
            <a:ext cx="5943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7315200" y="4248150"/>
            <a:ext cx="1676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body" idx="2"/>
          </p:nvPr>
        </p:nvSpPr>
        <p:spPr>
          <a:xfrm>
            <a:off x="76200" y="57150"/>
            <a:ext cx="4114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Option 7">
  <p:cSld name="Title Page Option 7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29" descr="R:\COM\COMM\Branding\PPT Templates\widescreen\Widescreen Powerpoint 28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9153144" cy="515053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29"/>
          <p:cNvSpPr txBox="1">
            <a:spLocks noGrp="1"/>
          </p:cNvSpPr>
          <p:nvPr>
            <p:ph type="title"/>
          </p:nvPr>
        </p:nvSpPr>
        <p:spPr>
          <a:xfrm>
            <a:off x="76200" y="1428750"/>
            <a:ext cx="58674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body" idx="1"/>
          </p:nvPr>
        </p:nvSpPr>
        <p:spPr>
          <a:xfrm>
            <a:off x="7239000" y="4572000"/>
            <a:ext cx="1676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2"/>
          </p:nvPr>
        </p:nvSpPr>
        <p:spPr>
          <a:xfrm>
            <a:off x="76200" y="3333750"/>
            <a:ext cx="5181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option 2">
  <p:cSld name="Content option 2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 descr="R:\COM\COMM\Branding\PPT Templates\widescreen\Widescreen Powerpoint 5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8767" cy="51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>
            <a:spLocks noGrp="1"/>
          </p:cNvSpPr>
          <p:nvPr>
            <p:ph type="body" idx="1"/>
          </p:nvPr>
        </p:nvSpPr>
        <p:spPr>
          <a:xfrm>
            <a:off x="152400" y="1619250"/>
            <a:ext cx="8839200" cy="33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152400" y="742950"/>
            <a:ext cx="88392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8229600" y="209550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Option 1">
  <p:cSld name="Content Option 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30" descr="R:\COM\COMM\Branding\PPT Templates\widescreen\Widescreen Powerpoint 3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8766" cy="51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228600" y="666750"/>
            <a:ext cx="6696075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sldNum" idx="12"/>
          </p:nvPr>
        </p:nvSpPr>
        <p:spPr>
          <a:xfrm>
            <a:off x="8229600" y="209550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body" idx="1"/>
          </p:nvPr>
        </p:nvSpPr>
        <p:spPr>
          <a:xfrm>
            <a:off x="228600" y="1581150"/>
            <a:ext cx="8610599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Option 3">
  <p:cSld name="Content Option 3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31" descr="R:\COM\COMM\Branding\PPT Templates\widescreen\Widescreen Powerpoint 20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8766" cy="51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31"/>
          <p:cNvSpPr txBox="1">
            <a:spLocks noGrp="1"/>
          </p:cNvSpPr>
          <p:nvPr>
            <p:ph type="sldNum" idx="12"/>
          </p:nvPr>
        </p:nvSpPr>
        <p:spPr>
          <a:xfrm>
            <a:off x="152400" y="133350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31"/>
          <p:cNvSpPr txBox="1">
            <a:spLocks noGrp="1"/>
          </p:cNvSpPr>
          <p:nvPr>
            <p:ph type="body" idx="1"/>
          </p:nvPr>
        </p:nvSpPr>
        <p:spPr>
          <a:xfrm>
            <a:off x="152400" y="1619250"/>
            <a:ext cx="8839200" cy="33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title"/>
          </p:nvPr>
        </p:nvSpPr>
        <p:spPr>
          <a:xfrm>
            <a:off x="152400" y="742950"/>
            <a:ext cx="88392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option 4">
  <p:cSld name="Content option 4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32" descr="R:\COM\COMM\Branding\PPT Templates\widescreen\Widescreen Powerpoint 7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8767" cy="51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32"/>
          <p:cNvSpPr txBox="1">
            <a:spLocks noGrp="1"/>
          </p:cNvSpPr>
          <p:nvPr>
            <p:ph type="body" idx="1"/>
          </p:nvPr>
        </p:nvSpPr>
        <p:spPr>
          <a:xfrm>
            <a:off x="1600200" y="685800"/>
            <a:ext cx="5334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880"/>
              </a:spcBef>
              <a:spcAft>
                <a:spcPts val="0"/>
              </a:spcAft>
              <a:buSzPts val="4400"/>
              <a:buNone/>
              <a:defRPr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32"/>
          <p:cNvSpPr txBox="1">
            <a:spLocks noGrp="1"/>
          </p:cNvSpPr>
          <p:nvPr>
            <p:ph type="body" idx="2"/>
          </p:nvPr>
        </p:nvSpPr>
        <p:spPr>
          <a:xfrm>
            <a:off x="1600200" y="1485900"/>
            <a:ext cx="7315200" cy="344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32"/>
          <p:cNvSpPr txBox="1">
            <a:spLocks noGrp="1"/>
          </p:cNvSpPr>
          <p:nvPr>
            <p:ph type="sldNum" idx="12"/>
          </p:nvPr>
        </p:nvSpPr>
        <p:spPr>
          <a:xfrm>
            <a:off x="8229600" y="209550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6" y="0"/>
            <a:ext cx="914176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Option 1">
  <p:cSld name="Section Break Option 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19" descr="R:\COM\COMM\Branding\PPT Templates\widescreen\Widescreen Powerpoint 6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9153144" cy="515053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9"/>
          <p:cNvSpPr txBox="1">
            <a:spLocks noGrp="1"/>
          </p:cNvSpPr>
          <p:nvPr>
            <p:ph type="body" idx="1"/>
          </p:nvPr>
        </p:nvSpPr>
        <p:spPr>
          <a:xfrm>
            <a:off x="152400" y="2800350"/>
            <a:ext cx="8763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200" marR="0" lvl="0" indent="-228600" algn="ctr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sldNum" idx="12"/>
          </p:nvPr>
        </p:nvSpPr>
        <p:spPr>
          <a:xfrm>
            <a:off x="8229600" y="4743450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19"/>
          <p:cNvSpPr txBox="1"/>
          <p:nvPr/>
        </p:nvSpPr>
        <p:spPr>
          <a:xfrm>
            <a:off x="8229600" y="209550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Option 1">
  <p:cSld name="Section Break Option 1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36" descr="R:\COM\COMM\Branding\PPT Templates\widescreen\Widescreen Powerpoint 6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9153144" cy="515053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6"/>
          <p:cNvSpPr txBox="1">
            <a:spLocks noGrp="1"/>
          </p:cNvSpPr>
          <p:nvPr>
            <p:ph type="body" idx="1"/>
          </p:nvPr>
        </p:nvSpPr>
        <p:spPr>
          <a:xfrm>
            <a:off x="152400" y="2800350"/>
            <a:ext cx="8763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200" lvl="0" indent="-228600" algn="ctr">
              <a:spcBef>
                <a:spcPts val="720"/>
              </a:spcBef>
              <a:spcAft>
                <a:spcPts val="0"/>
              </a:spcAft>
              <a:buSzPts val="3600"/>
              <a:buNone/>
              <a:defRPr sz="36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36"/>
          <p:cNvSpPr txBox="1">
            <a:spLocks noGrp="1"/>
          </p:cNvSpPr>
          <p:nvPr>
            <p:ph type="sldNum" idx="12"/>
          </p:nvPr>
        </p:nvSpPr>
        <p:spPr>
          <a:xfrm>
            <a:off x="8229600" y="4743450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0" name="Google Shape;110;p36"/>
          <p:cNvSpPr txBox="1"/>
          <p:nvPr/>
        </p:nvSpPr>
        <p:spPr>
          <a:xfrm>
            <a:off x="8229600" y="209550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Option 2">
  <p:cSld name="Section Break Option 2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37" descr="R:\COM\COMM\Branding\PPT Templates\widescreen\Widescreen Powerpoint 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762" y="0"/>
            <a:ext cx="9148762" cy="514826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7"/>
          <p:cNvSpPr txBox="1">
            <a:spLocks noGrp="1"/>
          </p:cNvSpPr>
          <p:nvPr>
            <p:ph type="body" idx="1"/>
          </p:nvPr>
        </p:nvSpPr>
        <p:spPr>
          <a:xfrm>
            <a:off x="76200" y="895350"/>
            <a:ext cx="335280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640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Noto Sans Symbols"/>
              <a:buNone/>
              <a:defRPr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37"/>
          <p:cNvSpPr txBox="1">
            <a:spLocks noGrp="1"/>
          </p:cNvSpPr>
          <p:nvPr>
            <p:ph type="body" idx="2"/>
          </p:nvPr>
        </p:nvSpPr>
        <p:spPr>
          <a:xfrm>
            <a:off x="2514600" y="2190750"/>
            <a:ext cx="259080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Noto Sans Symbols"/>
              <a:buNone/>
              <a:defRPr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37"/>
          <p:cNvSpPr txBox="1">
            <a:spLocks noGrp="1"/>
          </p:cNvSpPr>
          <p:nvPr>
            <p:ph type="sldNum" idx="12"/>
          </p:nvPr>
        </p:nvSpPr>
        <p:spPr>
          <a:xfrm>
            <a:off x="8229600" y="209550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6" name="Google Shape;116;p37"/>
          <p:cNvSpPr txBox="1">
            <a:spLocks noGrp="1"/>
          </p:cNvSpPr>
          <p:nvPr>
            <p:ph type="body" idx="3"/>
          </p:nvPr>
        </p:nvSpPr>
        <p:spPr>
          <a:xfrm>
            <a:off x="457200" y="363855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720"/>
              </a:spcBef>
              <a:spcAft>
                <a:spcPts val="0"/>
              </a:spcAft>
              <a:buClr>
                <a:srgbClr val="00B050"/>
              </a:buClr>
              <a:buSzPts val="3600"/>
              <a:buFont typeface="Noto Sans Symbols"/>
              <a:buNone/>
              <a:defRPr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38" descr="R:\COM\COMM\Branding\PPT Templates\widescreen\Widescreen Powerpoint 2-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5" y="0"/>
            <a:ext cx="9148762" cy="5148263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38"/>
          <p:cNvSpPr txBox="1">
            <a:spLocks noGrp="1"/>
          </p:cNvSpPr>
          <p:nvPr>
            <p:ph type="body" idx="1"/>
          </p:nvPr>
        </p:nvSpPr>
        <p:spPr>
          <a:xfrm>
            <a:off x="76200" y="895350"/>
            <a:ext cx="335280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640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Noto Sans Symbols"/>
              <a:buNone/>
              <a:defRPr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38"/>
          <p:cNvSpPr txBox="1">
            <a:spLocks noGrp="1"/>
          </p:cNvSpPr>
          <p:nvPr>
            <p:ph type="body" idx="2"/>
          </p:nvPr>
        </p:nvSpPr>
        <p:spPr>
          <a:xfrm>
            <a:off x="2514600" y="2190750"/>
            <a:ext cx="525780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Noto Sans Symbols"/>
              <a:buNone/>
              <a:defRPr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38"/>
          <p:cNvSpPr txBox="1">
            <a:spLocks noGrp="1"/>
          </p:cNvSpPr>
          <p:nvPr>
            <p:ph type="body" idx="3"/>
          </p:nvPr>
        </p:nvSpPr>
        <p:spPr>
          <a:xfrm>
            <a:off x="457200" y="363855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720"/>
              </a:spcBef>
              <a:spcAft>
                <a:spcPts val="0"/>
              </a:spcAft>
              <a:buClr>
                <a:srgbClr val="00B050"/>
              </a:buClr>
              <a:buSzPts val="3600"/>
              <a:buFont typeface="Noto Sans Symbols"/>
              <a:buNone/>
              <a:defRPr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aphicFrame>
        <p:nvGraphicFramePr>
          <p:cNvPr id="129" name="Google Shape;129;p40"/>
          <p:cNvGraphicFramePr/>
          <p:nvPr/>
        </p:nvGraphicFramePr>
        <p:xfrm>
          <a:off x="1600200" y="196215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{019E731F-28A8-4C1B-A25A-33E65AC786CB}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3" name="Google Shape;133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20" y="0"/>
            <a:ext cx="914136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41"/>
          <p:cNvSpPr txBox="1">
            <a:spLocks noGrp="1"/>
          </p:cNvSpPr>
          <p:nvPr>
            <p:ph type="body" idx="1"/>
          </p:nvPr>
        </p:nvSpPr>
        <p:spPr>
          <a:xfrm>
            <a:off x="3124200" y="742950"/>
            <a:ext cx="5791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8" name="Google Shape;138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20" y="0"/>
            <a:ext cx="914136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42"/>
          <p:cNvSpPr txBox="1">
            <a:spLocks noGrp="1"/>
          </p:cNvSpPr>
          <p:nvPr>
            <p:ph type="body" idx="1"/>
          </p:nvPr>
        </p:nvSpPr>
        <p:spPr>
          <a:xfrm>
            <a:off x="76200" y="3333750"/>
            <a:ext cx="89916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640"/>
              </a:spcBef>
              <a:spcAft>
                <a:spcPts val="0"/>
              </a:spcAft>
              <a:buSzPts val="3200"/>
              <a:buNone/>
              <a:defRPr sz="3200">
                <a:solidFill>
                  <a:schemeClr val="dk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42"/>
          <p:cNvSpPr txBox="1">
            <a:spLocks noGrp="1"/>
          </p:cNvSpPr>
          <p:nvPr>
            <p:ph type="body" idx="2"/>
          </p:nvPr>
        </p:nvSpPr>
        <p:spPr>
          <a:xfrm>
            <a:off x="3048000" y="742950"/>
            <a:ext cx="17526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42"/>
          <p:cNvSpPr txBox="1">
            <a:spLocks noGrp="1"/>
          </p:cNvSpPr>
          <p:nvPr>
            <p:ph type="body" idx="3"/>
          </p:nvPr>
        </p:nvSpPr>
        <p:spPr>
          <a:xfrm>
            <a:off x="3105150" y="1676400"/>
            <a:ext cx="1676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42"/>
          <p:cNvSpPr txBox="1">
            <a:spLocks noGrp="1"/>
          </p:cNvSpPr>
          <p:nvPr>
            <p:ph type="body" idx="4"/>
          </p:nvPr>
        </p:nvSpPr>
        <p:spPr>
          <a:xfrm>
            <a:off x="3124200" y="2600325"/>
            <a:ext cx="1676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42"/>
          <p:cNvSpPr txBox="1">
            <a:spLocks noGrp="1"/>
          </p:cNvSpPr>
          <p:nvPr>
            <p:ph type="body" idx="5"/>
          </p:nvPr>
        </p:nvSpPr>
        <p:spPr>
          <a:xfrm>
            <a:off x="5791200" y="666750"/>
            <a:ext cx="32766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640"/>
              </a:spcBef>
              <a:spcAft>
                <a:spcPts val="0"/>
              </a:spcAft>
              <a:buSzPts val="3200"/>
              <a:buNone/>
              <a:defRPr sz="3200">
                <a:solidFill>
                  <a:schemeClr val="dk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>
  <p:cSld name="10_Custom Layou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4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7" name="Google Shape;147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20" y="0"/>
            <a:ext cx="914136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43"/>
          <p:cNvSpPr txBox="1">
            <a:spLocks noGrp="1"/>
          </p:cNvSpPr>
          <p:nvPr>
            <p:ph type="body" idx="1"/>
          </p:nvPr>
        </p:nvSpPr>
        <p:spPr>
          <a:xfrm>
            <a:off x="76200" y="3333750"/>
            <a:ext cx="89916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640"/>
              </a:spcBef>
              <a:spcAft>
                <a:spcPts val="0"/>
              </a:spcAft>
              <a:buSzPts val="3200"/>
              <a:buNone/>
              <a:defRPr sz="3200">
                <a:solidFill>
                  <a:schemeClr val="dk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43"/>
          <p:cNvSpPr txBox="1">
            <a:spLocks noGrp="1"/>
          </p:cNvSpPr>
          <p:nvPr>
            <p:ph type="body" idx="2"/>
          </p:nvPr>
        </p:nvSpPr>
        <p:spPr>
          <a:xfrm>
            <a:off x="3048000" y="742950"/>
            <a:ext cx="17526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43"/>
          <p:cNvSpPr txBox="1">
            <a:spLocks noGrp="1"/>
          </p:cNvSpPr>
          <p:nvPr>
            <p:ph type="body" idx="3"/>
          </p:nvPr>
        </p:nvSpPr>
        <p:spPr>
          <a:xfrm>
            <a:off x="3105150" y="1676400"/>
            <a:ext cx="1676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43"/>
          <p:cNvSpPr txBox="1">
            <a:spLocks noGrp="1"/>
          </p:cNvSpPr>
          <p:nvPr>
            <p:ph type="body" idx="4"/>
          </p:nvPr>
        </p:nvSpPr>
        <p:spPr>
          <a:xfrm>
            <a:off x="3124200" y="2600325"/>
            <a:ext cx="1676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43"/>
          <p:cNvSpPr txBox="1">
            <a:spLocks noGrp="1"/>
          </p:cNvSpPr>
          <p:nvPr>
            <p:ph type="body" idx="5"/>
          </p:nvPr>
        </p:nvSpPr>
        <p:spPr>
          <a:xfrm>
            <a:off x="5791200" y="666750"/>
            <a:ext cx="32766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640"/>
              </a:spcBef>
              <a:spcAft>
                <a:spcPts val="0"/>
              </a:spcAft>
              <a:buSzPts val="3200"/>
              <a:buNone/>
              <a:defRPr sz="3200">
                <a:solidFill>
                  <a:schemeClr val="dk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ustom Layout">
  <p:cSld name="11_Custom Layou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20" y="0"/>
            <a:ext cx="914136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44"/>
          <p:cNvSpPr txBox="1">
            <a:spLocks noGrp="1"/>
          </p:cNvSpPr>
          <p:nvPr>
            <p:ph type="body" idx="1"/>
          </p:nvPr>
        </p:nvSpPr>
        <p:spPr>
          <a:xfrm>
            <a:off x="76200" y="3333750"/>
            <a:ext cx="89916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640"/>
              </a:spcBef>
              <a:spcAft>
                <a:spcPts val="0"/>
              </a:spcAft>
              <a:buSzPts val="3200"/>
              <a:buNone/>
              <a:defRPr sz="3200">
                <a:solidFill>
                  <a:schemeClr val="dk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44"/>
          <p:cNvSpPr txBox="1">
            <a:spLocks noGrp="1"/>
          </p:cNvSpPr>
          <p:nvPr>
            <p:ph type="body" idx="2"/>
          </p:nvPr>
        </p:nvSpPr>
        <p:spPr>
          <a:xfrm>
            <a:off x="3048000" y="742950"/>
            <a:ext cx="17526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44"/>
          <p:cNvSpPr txBox="1">
            <a:spLocks noGrp="1"/>
          </p:cNvSpPr>
          <p:nvPr>
            <p:ph type="body" idx="3"/>
          </p:nvPr>
        </p:nvSpPr>
        <p:spPr>
          <a:xfrm>
            <a:off x="3105150" y="1676400"/>
            <a:ext cx="1676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44"/>
          <p:cNvSpPr txBox="1">
            <a:spLocks noGrp="1"/>
          </p:cNvSpPr>
          <p:nvPr>
            <p:ph type="body" idx="4"/>
          </p:nvPr>
        </p:nvSpPr>
        <p:spPr>
          <a:xfrm>
            <a:off x="3124200" y="2600325"/>
            <a:ext cx="1676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44"/>
          <p:cNvSpPr txBox="1">
            <a:spLocks noGrp="1"/>
          </p:cNvSpPr>
          <p:nvPr>
            <p:ph type="body" idx="5"/>
          </p:nvPr>
        </p:nvSpPr>
        <p:spPr>
          <a:xfrm>
            <a:off x="5791200" y="666750"/>
            <a:ext cx="32766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640"/>
              </a:spcBef>
              <a:spcAft>
                <a:spcPts val="0"/>
              </a:spcAft>
              <a:buSzPts val="3200"/>
              <a:buNone/>
              <a:defRPr sz="3200">
                <a:solidFill>
                  <a:schemeClr val="dk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ustom Layout">
  <p:cSld name="13_Custom Layou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20" y="0"/>
            <a:ext cx="914136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45"/>
          <p:cNvSpPr txBox="1">
            <a:spLocks noGrp="1"/>
          </p:cNvSpPr>
          <p:nvPr>
            <p:ph type="body" idx="1"/>
          </p:nvPr>
        </p:nvSpPr>
        <p:spPr>
          <a:xfrm>
            <a:off x="76200" y="3333750"/>
            <a:ext cx="89916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640"/>
              </a:spcBef>
              <a:spcAft>
                <a:spcPts val="0"/>
              </a:spcAft>
              <a:buSzPts val="3200"/>
              <a:buNone/>
              <a:defRPr sz="3200">
                <a:solidFill>
                  <a:schemeClr val="dk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45"/>
          <p:cNvSpPr txBox="1">
            <a:spLocks noGrp="1"/>
          </p:cNvSpPr>
          <p:nvPr>
            <p:ph type="body" idx="2"/>
          </p:nvPr>
        </p:nvSpPr>
        <p:spPr>
          <a:xfrm>
            <a:off x="4267200" y="742950"/>
            <a:ext cx="17526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45"/>
          <p:cNvSpPr txBox="1">
            <a:spLocks noGrp="1"/>
          </p:cNvSpPr>
          <p:nvPr>
            <p:ph type="body" idx="3"/>
          </p:nvPr>
        </p:nvSpPr>
        <p:spPr>
          <a:xfrm>
            <a:off x="4324350" y="1676400"/>
            <a:ext cx="1676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45"/>
          <p:cNvSpPr txBox="1">
            <a:spLocks noGrp="1"/>
          </p:cNvSpPr>
          <p:nvPr>
            <p:ph type="body" idx="4"/>
          </p:nvPr>
        </p:nvSpPr>
        <p:spPr>
          <a:xfrm>
            <a:off x="4343400" y="2600325"/>
            <a:ext cx="1676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45"/>
          <p:cNvSpPr txBox="1">
            <a:spLocks noGrp="1"/>
          </p:cNvSpPr>
          <p:nvPr>
            <p:ph type="body" idx="5"/>
          </p:nvPr>
        </p:nvSpPr>
        <p:spPr>
          <a:xfrm>
            <a:off x="152400" y="666750"/>
            <a:ext cx="32766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640"/>
              </a:spcBef>
              <a:spcAft>
                <a:spcPts val="0"/>
              </a:spcAft>
              <a:buSzPts val="3200"/>
              <a:buNone/>
              <a:defRPr sz="3200">
                <a:solidFill>
                  <a:schemeClr val="dk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20" y="0"/>
            <a:ext cx="914136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46"/>
          <p:cNvSpPr txBox="1">
            <a:spLocks noGrp="1"/>
          </p:cNvSpPr>
          <p:nvPr>
            <p:ph type="body" idx="1"/>
          </p:nvPr>
        </p:nvSpPr>
        <p:spPr>
          <a:xfrm>
            <a:off x="76200" y="3333750"/>
            <a:ext cx="89916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640"/>
              </a:spcBef>
              <a:spcAft>
                <a:spcPts val="0"/>
              </a:spcAft>
              <a:buSzPts val="3200"/>
              <a:buNone/>
              <a:defRPr sz="3200">
                <a:solidFill>
                  <a:schemeClr val="dk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46"/>
          <p:cNvSpPr txBox="1">
            <a:spLocks noGrp="1"/>
          </p:cNvSpPr>
          <p:nvPr>
            <p:ph type="body" idx="2"/>
          </p:nvPr>
        </p:nvSpPr>
        <p:spPr>
          <a:xfrm>
            <a:off x="4191000" y="742950"/>
            <a:ext cx="17526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46"/>
          <p:cNvSpPr txBox="1">
            <a:spLocks noGrp="1"/>
          </p:cNvSpPr>
          <p:nvPr>
            <p:ph type="body" idx="3"/>
          </p:nvPr>
        </p:nvSpPr>
        <p:spPr>
          <a:xfrm>
            <a:off x="4248150" y="1676400"/>
            <a:ext cx="1676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46"/>
          <p:cNvSpPr txBox="1">
            <a:spLocks noGrp="1"/>
          </p:cNvSpPr>
          <p:nvPr>
            <p:ph type="body" idx="4"/>
          </p:nvPr>
        </p:nvSpPr>
        <p:spPr>
          <a:xfrm>
            <a:off x="4267200" y="2600325"/>
            <a:ext cx="1676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46"/>
          <p:cNvSpPr txBox="1">
            <a:spLocks noGrp="1"/>
          </p:cNvSpPr>
          <p:nvPr>
            <p:ph type="body" idx="5"/>
          </p:nvPr>
        </p:nvSpPr>
        <p:spPr>
          <a:xfrm>
            <a:off x="152400" y="742950"/>
            <a:ext cx="32766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640"/>
              </a:spcBef>
              <a:spcAft>
                <a:spcPts val="0"/>
              </a:spcAft>
              <a:buSzPts val="3200"/>
              <a:buNone/>
              <a:defRPr sz="3200">
                <a:solidFill>
                  <a:schemeClr val="dk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Option 2">
  <p:cSld name="Title Page Option 2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20" descr="R:\COM\COMM\Branding\PPT Templates\widescreen\Widescreen Powerpoint 24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9153144" cy="51505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0"/>
          <p:cNvSpPr txBox="1">
            <a:spLocks noGrp="1"/>
          </p:cNvSpPr>
          <p:nvPr>
            <p:ph type="title"/>
          </p:nvPr>
        </p:nvSpPr>
        <p:spPr>
          <a:xfrm>
            <a:off x="76200" y="1116330"/>
            <a:ext cx="89916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body" idx="1"/>
          </p:nvPr>
        </p:nvSpPr>
        <p:spPr>
          <a:xfrm>
            <a:off x="304800" y="3314700"/>
            <a:ext cx="1676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2"/>
          </p:nvPr>
        </p:nvSpPr>
        <p:spPr>
          <a:xfrm>
            <a:off x="4191000" y="57150"/>
            <a:ext cx="4876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20" y="0"/>
            <a:ext cx="914136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47"/>
          <p:cNvSpPr txBox="1">
            <a:spLocks noGrp="1"/>
          </p:cNvSpPr>
          <p:nvPr>
            <p:ph type="body" idx="1"/>
          </p:nvPr>
        </p:nvSpPr>
        <p:spPr>
          <a:xfrm>
            <a:off x="152400" y="742950"/>
            <a:ext cx="5791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ustom Layout">
  <p:cSld name="12_Custom Layou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20" y="0"/>
            <a:ext cx="914136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48"/>
          <p:cNvSpPr txBox="1">
            <a:spLocks noGrp="1"/>
          </p:cNvSpPr>
          <p:nvPr>
            <p:ph type="body" idx="1"/>
          </p:nvPr>
        </p:nvSpPr>
        <p:spPr>
          <a:xfrm>
            <a:off x="76200" y="3333750"/>
            <a:ext cx="89916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640"/>
              </a:spcBef>
              <a:spcAft>
                <a:spcPts val="0"/>
              </a:spcAft>
              <a:buSzPts val="3200"/>
              <a:buNone/>
              <a:defRPr sz="3200">
                <a:solidFill>
                  <a:schemeClr val="dk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48"/>
          <p:cNvSpPr txBox="1">
            <a:spLocks noGrp="1"/>
          </p:cNvSpPr>
          <p:nvPr>
            <p:ph type="body" idx="2"/>
          </p:nvPr>
        </p:nvSpPr>
        <p:spPr>
          <a:xfrm>
            <a:off x="4191000" y="742950"/>
            <a:ext cx="17526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48"/>
          <p:cNvSpPr txBox="1">
            <a:spLocks noGrp="1"/>
          </p:cNvSpPr>
          <p:nvPr>
            <p:ph type="body" idx="3"/>
          </p:nvPr>
        </p:nvSpPr>
        <p:spPr>
          <a:xfrm>
            <a:off x="4248150" y="1676400"/>
            <a:ext cx="1676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48"/>
          <p:cNvSpPr txBox="1">
            <a:spLocks noGrp="1"/>
          </p:cNvSpPr>
          <p:nvPr>
            <p:ph type="body" idx="4"/>
          </p:nvPr>
        </p:nvSpPr>
        <p:spPr>
          <a:xfrm>
            <a:off x="4267200" y="2600325"/>
            <a:ext cx="1676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48"/>
          <p:cNvSpPr txBox="1">
            <a:spLocks noGrp="1"/>
          </p:cNvSpPr>
          <p:nvPr>
            <p:ph type="body" idx="5"/>
          </p:nvPr>
        </p:nvSpPr>
        <p:spPr>
          <a:xfrm>
            <a:off x="76200" y="666750"/>
            <a:ext cx="32766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640"/>
              </a:spcBef>
              <a:spcAft>
                <a:spcPts val="0"/>
              </a:spcAft>
              <a:buSzPts val="3200"/>
              <a:buNone/>
              <a:defRPr sz="3200">
                <a:solidFill>
                  <a:schemeClr val="dk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 Content Option 2">
  <p:cSld name="Sub Content Option 2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49" descr="R:\COM\COMM\Branding\PPT Templates\widescreen\Widescreen Powerpoint 4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8767" cy="516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49"/>
          <p:cNvSpPr>
            <a:spLocks noGrp="1"/>
          </p:cNvSpPr>
          <p:nvPr>
            <p:ph type="pic" idx="2"/>
          </p:nvPr>
        </p:nvSpPr>
        <p:spPr>
          <a:xfrm>
            <a:off x="2438400" y="1276350"/>
            <a:ext cx="685800" cy="457200"/>
          </a:xfrm>
          <a:prstGeom prst="rect">
            <a:avLst/>
          </a:prstGeom>
          <a:noFill/>
          <a:ln>
            <a:noFill/>
          </a:ln>
        </p:spPr>
      </p:sp>
      <p:sp>
        <p:nvSpPr>
          <p:cNvPr id="187" name="Google Shape;187;p49"/>
          <p:cNvSpPr txBox="1">
            <a:spLocks noGrp="1"/>
          </p:cNvSpPr>
          <p:nvPr>
            <p:ph type="body" idx="1"/>
          </p:nvPr>
        </p:nvSpPr>
        <p:spPr>
          <a:xfrm>
            <a:off x="2133600" y="1885950"/>
            <a:ext cx="1295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49"/>
          <p:cNvSpPr txBox="1">
            <a:spLocks noGrp="1"/>
          </p:cNvSpPr>
          <p:nvPr>
            <p:ph type="body" idx="3"/>
          </p:nvPr>
        </p:nvSpPr>
        <p:spPr>
          <a:xfrm>
            <a:off x="3886200" y="1914524"/>
            <a:ext cx="12954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49"/>
          <p:cNvSpPr txBox="1">
            <a:spLocks noGrp="1"/>
          </p:cNvSpPr>
          <p:nvPr>
            <p:ph type="body" idx="4"/>
          </p:nvPr>
        </p:nvSpPr>
        <p:spPr>
          <a:xfrm>
            <a:off x="5715000" y="1885950"/>
            <a:ext cx="1219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49"/>
          <p:cNvSpPr txBox="1">
            <a:spLocks noGrp="1"/>
          </p:cNvSpPr>
          <p:nvPr>
            <p:ph type="body" idx="5"/>
          </p:nvPr>
        </p:nvSpPr>
        <p:spPr>
          <a:xfrm>
            <a:off x="1981200" y="2343150"/>
            <a:ext cx="1524000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49"/>
          <p:cNvSpPr txBox="1">
            <a:spLocks noGrp="1"/>
          </p:cNvSpPr>
          <p:nvPr>
            <p:ph type="body" idx="6"/>
          </p:nvPr>
        </p:nvSpPr>
        <p:spPr>
          <a:xfrm>
            <a:off x="3769516" y="2343150"/>
            <a:ext cx="1524000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49"/>
          <p:cNvSpPr txBox="1">
            <a:spLocks noGrp="1"/>
          </p:cNvSpPr>
          <p:nvPr>
            <p:ph type="body" idx="7"/>
          </p:nvPr>
        </p:nvSpPr>
        <p:spPr>
          <a:xfrm>
            <a:off x="5581650" y="2343150"/>
            <a:ext cx="1524000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49"/>
          <p:cNvSpPr txBox="1">
            <a:spLocks noGrp="1"/>
          </p:cNvSpPr>
          <p:nvPr>
            <p:ph type="sldNum" idx="12"/>
          </p:nvPr>
        </p:nvSpPr>
        <p:spPr>
          <a:xfrm>
            <a:off x="8229600" y="209550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4" name="Google Shape;194;p49"/>
          <p:cNvSpPr>
            <a:spLocks noGrp="1"/>
          </p:cNvSpPr>
          <p:nvPr>
            <p:ph type="pic" idx="8"/>
          </p:nvPr>
        </p:nvSpPr>
        <p:spPr>
          <a:xfrm>
            <a:off x="4226716" y="1276350"/>
            <a:ext cx="685800" cy="457200"/>
          </a:xfrm>
          <a:prstGeom prst="rect">
            <a:avLst/>
          </a:prstGeom>
          <a:noFill/>
          <a:ln>
            <a:noFill/>
          </a:ln>
        </p:spPr>
      </p:sp>
      <p:sp>
        <p:nvSpPr>
          <p:cNvPr id="195" name="Google Shape;195;p49"/>
          <p:cNvSpPr>
            <a:spLocks noGrp="1"/>
          </p:cNvSpPr>
          <p:nvPr>
            <p:ph type="pic" idx="9"/>
          </p:nvPr>
        </p:nvSpPr>
        <p:spPr>
          <a:xfrm>
            <a:off x="6019800" y="1276350"/>
            <a:ext cx="685800" cy="457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50" descr="R:\COM\COMM\Branding\PPT Templates\widescreen\Widescreen Powerpoint 4-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8766" cy="51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50"/>
          <p:cNvSpPr>
            <a:spLocks noGrp="1"/>
          </p:cNvSpPr>
          <p:nvPr>
            <p:ph type="pic" idx="2"/>
          </p:nvPr>
        </p:nvSpPr>
        <p:spPr>
          <a:xfrm>
            <a:off x="1295400" y="1276350"/>
            <a:ext cx="685800" cy="457200"/>
          </a:xfrm>
          <a:prstGeom prst="rect">
            <a:avLst/>
          </a:prstGeom>
          <a:noFill/>
          <a:ln>
            <a:noFill/>
          </a:ln>
        </p:spPr>
      </p:sp>
      <p:sp>
        <p:nvSpPr>
          <p:cNvPr id="199" name="Google Shape;199;p50"/>
          <p:cNvSpPr txBox="1">
            <a:spLocks noGrp="1"/>
          </p:cNvSpPr>
          <p:nvPr>
            <p:ph type="body" idx="1"/>
          </p:nvPr>
        </p:nvSpPr>
        <p:spPr>
          <a:xfrm>
            <a:off x="990600" y="1885950"/>
            <a:ext cx="1295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50"/>
          <p:cNvSpPr txBox="1">
            <a:spLocks noGrp="1"/>
          </p:cNvSpPr>
          <p:nvPr>
            <p:ph type="body" idx="3"/>
          </p:nvPr>
        </p:nvSpPr>
        <p:spPr>
          <a:xfrm>
            <a:off x="3886200" y="1914524"/>
            <a:ext cx="12954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50"/>
          <p:cNvSpPr txBox="1">
            <a:spLocks noGrp="1"/>
          </p:cNvSpPr>
          <p:nvPr>
            <p:ph type="body" idx="4"/>
          </p:nvPr>
        </p:nvSpPr>
        <p:spPr>
          <a:xfrm>
            <a:off x="6838950" y="1885950"/>
            <a:ext cx="1219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50"/>
          <p:cNvSpPr txBox="1">
            <a:spLocks noGrp="1"/>
          </p:cNvSpPr>
          <p:nvPr>
            <p:ph type="body" idx="5"/>
          </p:nvPr>
        </p:nvSpPr>
        <p:spPr>
          <a:xfrm>
            <a:off x="304800" y="2343150"/>
            <a:ext cx="2667000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50"/>
          <p:cNvSpPr txBox="1">
            <a:spLocks noGrp="1"/>
          </p:cNvSpPr>
          <p:nvPr>
            <p:ph type="body" idx="6"/>
          </p:nvPr>
        </p:nvSpPr>
        <p:spPr>
          <a:xfrm>
            <a:off x="3200400" y="2343150"/>
            <a:ext cx="2743200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50"/>
          <p:cNvSpPr txBox="1">
            <a:spLocks noGrp="1"/>
          </p:cNvSpPr>
          <p:nvPr>
            <p:ph type="body" idx="7"/>
          </p:nvPr>
        </p:nvSpPr>
        <p:spPr>
          <a:xfrm>
            <a:off x="6172200" y="2343150"/>
            <a:ext cx="2743200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50"/>
          <p:cNvSpPr>
            <a:spLocks noGrp="1"/>
          </p:cNvSpPr>
          <p:nvPr>
            <p:ph type="pic" idx="8"/>
          </p:nvPr>
        </p:nvSpPr>
        <p:spPr>
          <a:xfrm>
            <a:off x="4226716" y="1276350"/>
            <a:ext cx="685800" cy="457200"/>
          </a:xfrm>
          <a:prstGeom prst="rect">
            <a:avLst/>
          </a:prstGeom>
          <a:noFill/>
          <a:ln>
            <a:noFill/>
          </a:ln>
        </p:spPr>
      </p:sp>
      <p:sp>
        <p:nvSpPr>
          <p:cNvPr id="206" name="Google Shape;206;p50"/>
          <p:cNvSpPr>
            <a:spLocks noGrp="1"/>
          </p:cNvSpPr>
          <p:nvPr>
            <p:ph type="pic" idx="9"/>
          </p:nvPr>
        </p:nvSpPr>
        <p:spPr>
          <a:xfrm>
            <a:off x="7143750" y="1276350"/>
            <a:ext cx="685800" cy="457200"/>
          </a:xfrm>
          <a:prstGeom prst="rect">
            <a:avLst/>
          </a:prstGeom>
          <a:noFill/>
          <a:ln>
            <a:noFill/>
          </a:ln>
        </p:spPr>
      </p:sp>
      <p:sp>
        <p:nvSpPr>
          <p:cNvPr id="207" name="Google Shape;207;p50"/>
          <p:cNvSpPr txBox="1">
            <a:spLocks noGrp="1"/>
          </p:cNvSpPr>
          <p:nvPr>
            <p:ph type="sldNum" idx="12"/>
          </p:nvPr>
        </p:nvSpPr>
        <p:spPr>
          <a:xfrm>
            <a:off x="8229600" y="209550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 Content Option 3">
  <p:cSld name="Sub Content Option 3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51" descr="R:\COM\COMM\Branding\PPT Templates\widescreen\Widescreen Powerpoint 1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9153144" cy="515053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51"/>
          <p:cNvSpPr txBox="1">
            <a:spLocks noGrp="1"/>
          </p:cNvSpPr>
          <p:nvPr>
            <p:ph type="body" idx="1"/>
          </p:nvPr>
        </p:nvSpPr>
        <p:spPr>
          <a:xfrm>
            <a:off x="2000250" y="2343150"/>
            <a:ext cx="15240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003399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" name="Google Shape;211;p51"/>
          <p:cNvSpPr txBox="1">
            <a:spLocks noGrp="1"/>
          </p:cNvSpPr>
          <p:nvPr>
            <p:ph type="body" idx="2"/>
          </p:nvPr>
        </p:nvSpPr>
        <p:spPr>
          <a:xfrm>
            <a:off x="3781425" y="2343150"/>
            <a:ext cx="15240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p51"/>
          <p:cNvSpPr txBox="1">
            <a:spLocks noGrp="1"/>
          </p:cNvSpPr>
          <p:nvPr>
            <p:ph type="body" idx="3"/>
          </p:nvPr>
        </p:nvSpPr>
        <p:spPr>
          <a:xfrm>
            <a:off x="5562600" y="2343150"/>
            <a:ext cx="15240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p51"/>
          <p:cNvSpPr txBox="1">
            <a:spLocks noGrp="1"/>
          </p:cNvSpPr>
          <p:nvPr>
            <p:ph type="body" idx="4"/>
          </p:nvPr>
        </p:nvSpPr>
        <p:spPr>
          <a:xfrm>
            <a:off x="2162175" y="1924050"/>
            <a:ext cx="121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" name="Google Shape;214;p51"/>
          <p:cNvSpPr txBox="1">
            <a:spLocks noGrp="1"/>
          </p:cNvSpPr>
          <p:nvPr>
            <p:ph type="sldNum" idx="12"/>
          </p:nvPr>
        </p:nvSpPr>
        <p:spPr>
          <a:xfrm>
            <a:off x="8229600" y="209550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5" name="Google Shape;215;p51"/>
          <p:cNvSpPr txBox="1">
            <a:spLocks noGrp="1"/>
          </p:cNvSpPr>
          <p:nvPr>
            <p:ph type="body" idx="5"/>
          </p:nvPr>
        </p:nvSpPr>
        <p:spPr>
          <a:xfrm>
            <a:off x="3971508" y="1933575"/>
            <a:ext cx="121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51"/>
          <p:cNvSpPr txBox="1">
            <a:spLocks noGrp="1"/>
          </p:cNvSpPr>
          <p:nvPr>
            <p:ph type="body" idx="6"/>
          </p:nvPr>
        </p:nvSpPr>
        <p:spPr>
          <a:xfrm>
            <a:off x="5734050" y="1924050"/>
            <a:ext cx="121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52" descr="R:\COM\COMM\Branding\PPT Templates\widescreen\Widescreen Powerpoint 8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9153144" cy="515053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52"/>
          <p:cNvSpPr txBox="1">
            <a:spLocks noGrp="1"/>
          </p:cNvSpPr>
          <p:nvPr>
            <p:ph type="body" idx="1"/>
          </p:nvPr>
        </p:nvSpPr>
        <p:spPr>
          <a:xfrm>
            <a:off x="4553366" y="1504950"/>
            <a:ext cx="4362034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p52"/>
          <p:cNvSpPr txBox="1">
            <a:spLocks noGrp="1"/>
          </p:cNvSpPr>
          <p:nvPr>
            <p:ph type="body" idx="2"/>
          </p:nvPr>
        </p:nvSpPr>
        <p:spPr>
          <a:xfrm>
            <a:off x="2819400" y="1581150"/>
            <a:ext cx="1295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52"/>
          <p:cNvSpPr txBox="1">
            <a:spLocks noGrp="1"/>
          </p:cNvSpPr>
          <p:nvPr>
            <p:ph type="body" idx="3"/>
          </p:nvPr>
        </p:nvSpPr>
        <p:spPr>
          <a:xfrm>
            <a:off x="304800" y="2343150"/>
            <a:ext cx="1295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p52"/>
          <p:cNvSpPr txBox="1">
            <a:spLocks noGrp="1"/>
          </p:cNvSpPr>
          <p:nvPr>
            <p:ph type="body" idx="4"/>
          </p:nvPr>
        </p:nvSpPr>
        <p:spPr>
          <a:xfrm>
            <a:off x="2819400" y="3105150"/>
            <a:ext cx="1295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" name="Google Shape;223;p52"/>
          <p:cNvSpPr txBox="1">
            <a:spLocks noGrp="1"/>
          </p:cNvSpPr>
          <p:nvPr>
            <p:ph type="body" idx="5"/>
          </p:nvPr>
        </p:nvSpPr>
        <p:spPr>
          <a:xfrm>
            <a:off x="304800" y="3867150"/>
            <a:ext cx="1295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" name="Google Shape;224;p52"/>
          <p:cNvSpPr txBox="1"/>
          <p:nvPr/>
        </p:nvSpPr>
        <p:spPr>
          <a:xfrm>
            <a:off x="8229600" y="209550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53" descr="R:\COM\COMM\Branding\PPT Templates\widescreen\Widescreen Powerpoint 8-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9050"/>
            <a:ext cx="9148762" cy="5148263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53"/>
          <p:cNvSpPr txBox="1">
            <a:spLocks noGrp="1"/>
          </p:cNvSpPr>
          <p:nvPr>
            <p:ph type="body" idx="1"/>
          </p:nvPr>
        </p:nvSpPr>
        <p:spPr>
          <a:xfrm>
            <a:off x="5105400" y="1581150"/>
            <a:ext cx="1295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" name="Google Shape;228;p53"/>
          <p:cNvSpPr txBox="1">
            <a:spLocks noGrp="1"/>
          </p:cNvSpPr>
          <p:nvPr>
            <p:ph type="body" idx="2"/>
          </p:nvPr>
        </p:nvSpPr>
        <p:spPr>
          <a:xfrm>
            <a:off x="2590800" y="2343150"/>
            <a:ext cx="1295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9" name="Google Shape;229;p53"/>
          <p:cNvSpPr txBox="1">
            <a:spLocks noGrp="1"/>
          </p:cNvSpPr>
          <p:nvPr>
            <p:ph type="body" idx="3"/>
          </p:nvPr>
        </p:nvSpPr>
        <p:spPr>
          <a:xfrm>
            <a:off x="5105400" y="3105150"/>
            <a:ext cx="1295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0" name="Google Shape;230;p53"/>
          <p:cNvSpPr txBox="1">
            <a:spLocks noGrp="1"/>
          </p:cNvSpPr>
          <p:nvPr>
            <p:ph type="body" idx="4"/>
          </p:nvPr>
        </p:nvSpPr>
        <p:spPr>
          <a:xfrm>
            <a:off x="2590800" y="3867150"/>
            <a:ext cx="1295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53"/>
          <p:cNvSpPr txBox="1">
            <a:spLocks noGrp="1"/>
          </p:cNvSpPr>
          <p:nvPr>
            <p:ph type="body" idx="5"/>
          </p:nvPr>
        </p:nvSpPr>
        <p:spPr>
          <a:xfrm>
            <a:off x="152400" y="742950"/>
            <a:ext cx="2286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53"/>
          <p:cNvSpPr txBox="1">
            <a:spLocks noGrp="1"/>
          </p:cNvSpPr>
          <p:nvPr>
            <p:ph type="body" idx="6"/>
          </p:nvPr>
        </p:nvSpPr>
        <p:spPr>
          <a:xfrm>
            <a:off x="6705600" y="742950"/>
            <a:ext cx="2286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" name="Google Shape;233;p53"/>
          <p:cNvSpPr txBox="1"/>
          <p:nvPr/>
        </p:nvSpPr>
        <p:spPr>
          <a:xfrm>
            <a:off x="8229600" y="209550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Breakout Option 1">
  <p:cSld name="Content with Breakout Option 1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54" descr="R:\COM\COMM\Branding\PPT Templates\widescreen\Widescreen Powerpoint 13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8767" cy="516255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54"/>
          <p:cNvSpPr txBox="1">
            <a:spLocks noGrp="1"/>
          </p:cNvSpPr>
          <p:nvPr>
            <p:ph type="body" idx="1"/>
          </p:nvPr>
        </p:nvSpPr>
        <p:spPr>
          <a:xfrm>
            <a:off x="76200" y="3333750"/>
            <a:ext cx="89916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640"/>
              </a:spcBef>
              <a:spcAft>
                <a:spcPts val="0"/>
              </a:spcAft>
              <a:buSzPts val="3200"/>
              <a:buNone/>
              <a:defRPr sz="3200">
                <a:solidFill>
                  <a:schemeClr val="dk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54"/>
          <p:cNvSpPr txBox="1">
            <a:spLocks noGrp="1"/>
          </p:cNvSpPr>
          <p:nvPr>
            <p:ph type="body" idx="2"/>
          </p:nvPr>
        </p:nvSpPr>
        <p:spPr>
          <a:xfrm>
            <a:off x="4191000" y="742950"/>
            <a:ext cx="17526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" name="Google Shape;238;p54"/>
          <p:cNvSpPr txBox="1">
            <a:spLocks noGrp="1"/>
          </p:cNvSpPr>
          <p:nvPr>
            <p:ph type="body" idx="3"/>
          </p:nvPr>
        </p:nvSpPr>
        <p:spPr>
          <a:xfrm>
            <a:off x="4248150" y="1676400"/>
            <a:ext cx="1676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" name="Google Shape;239;p54"/>
          <p:cNvSpPr txBox="1">
            <a:spLocks noGrp="1"/>
          </p:cNvSpPr>
          <p:nvPr>
            <p:ph type="body" idx="4"/>
          </p:nvPr>
        </p:nvSpPr>
        <p:spPr>
          <a:xfrm>
            <a:off x="4267200" y="2600325"/>
            <a:ext cx="1676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" name="Google Shape;240;p54"/>
          <p:cNvSpPr txBox="1">
            <a:spLocks noGrp="1"/>
          </p:cNvSpPr>
          <p:nvPr>
            <p:ph type="sldNum" idx="12"/>
          </p:nvPr>
        </p:nvSpPr>
        <p:spPr>
          <a:xfrm>
            <a:off x="8229600" y="209550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1" name="Google Shape;241;p54"/>
          <p:cNvSpPr txBox="1">
            <a:spLocks noGrp="1"/>
          </p:cNvSpPr>
          <p:nvPr>
            <p:ph type="body" idx="5"/>
          </p:nvPr>
        </p:nvSpPr>
        <p:spPr>
          <a:xfrm>
            <a:off x="76200" y="742950"/>
            <a:ext cx="32766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640"/>
              </a:spcBef>
              <a:spcAft>
                <a:spcPts val="0"/>
              </a:spcAft>
              <a:buSzPts val="3200"/>
              <a:buNone/>
              <a:defRPr sz="3200">
                <a:solidFill>
                  <a:schemeClr val="dk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55" descr="R:\COM\COMM\Branding\PPT Templates\widescreen\Widescreen Powerpoint 12-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8762" cy="5148263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55"/>
          <p:cNvSpPr txBox="1">
            <a:spLocks noGrp="1"/>
          </p:cNvSpPr>
          <p:nvPr>
            <p:ph type="body" idx="1"/>
          </p:nvPr>
        </p:nvSpPr>
        <p:spPr>
          <a:xfrm>
            <a:off x="76200" y="3409950"/>
            <a:ext cx="8915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640"/>
              </a:spcBef>
              <a:spcAft>
                <a:spcPts val="0"/>
              </a:spcAft>
              <a:buSzPts val="3200"/>
              <a:buNone/>
              <a:defRPr sz="3200">
                <a:solidFill>
                  <a:srgbClr val="003399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" name="Google Shape;245;p55"/>
          <p:cNvSpPr txBox="1">
            <a:spLocks noGrp="1"/>
          </p:cNvSpPr>
          <p:nvPr>
            <p:ph type="body" idx="2"/>
          </p:nvPr>
        </p:nvSpPr>
        <p:spPr>
          <a:xfrm>
            <a:off x="3124200" y="742950"/>
            <a:ext cx="17526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6" name="Google Shape;246;p55"/>
          <p:cNvSpPr txBox="1">
            <a:spLocks noGrp="1"/>
          </p:cNvSpPr>
          <p:nvPr>
            <p:ph type="body" idx="3"/>
          </p:nvPr>
        </p:nvSpPr>
        <p:spPr>
          <a:xfrm>
            <a:off x="3124200" y="1695450"/>
            <a:ext cx="1676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7" name="Google Shape;247;p55"/>
          <p:cNvSpPr txBox="1">
            <a:spLocks noGrp="1"/>
          </p:cNvSpPr>
          <p:nvPr>
            <p:ph type="body" idx="4"/>
          </p:nvPr>
        </p:nvSpPr>
        <p:spPr>
          <a:xfrm>
            <a:off x="3124200" y="2628900"/>
            <a:ext cx="1676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8" name="Google Shape;248;p55"/>
          <p:cNvSpPr txBox="1">
            <a:spLocks noGrp="1"/>
          </p:cNvSpPr>
          <p:nvPr>
            <p:ph type="body" idx="5"/>
          </p:nvPr>
        </p:nvSpPr>
        <p:spPr>
          <a:xfrm>
            <a:off x="5638800" y="742950"/>
            <a:ext cx="32766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640"/>
              </a:spcBef>
              <a:spcAft>
                <a:spcPts val="0"/>
              </a:spcAft>
              <a:buSzPts val="3200"/>
              <a:buNone/>
              <a:defRPr sz="3200">
                <a:solidFill>
                  <a:srgbClr val="003399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9" name="Google Shape;249;p55"/>
          <p:cNvSpPr txBox="1">
            <a:spLocks noGrp="1"/>
          </p:cNvSpPr>
          <p:nvPr>
            <p:ph type="sldNum" idx="12"/>
          </p:nvPr>
        </p:nvSpPr>
        <p:spPr>
          <a:xfrm>
            <a:off x="8229600" y="209550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Breakout Option 2">
  <p:cSld name="Content with Breakout Option 2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56" descr="R:\COM\COMM\Branding\PPT Templates\widescreen\Widescreen Powerpoint 19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53144" cy="515053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56"/>
          <p:cNvSpPr txBox="1">
            <a:spLocks noGrp="1"/>
          </p:cNvSpPr>
          <p:nvPr>
            <p:ph type="body" idx="1"/>
          </p:nvPr>
        </p:nvSpPr>
        <p:spPr>
          <a:xfrm>
            <a:off x="76200" y="3409950"/>
            <a:ext cx="8915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640"/>
              </a:spcBef>
              <a:spcAft>
                <a:spcPts val="0"/>
              </a:spcAft>
              <a:buSzPts val="3200"/>
              <a:buNone/>
              <a:defRPr sz="3200">
                <a:solidFill>
                  <a:schemeClr val="dk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3" name="Google Shape;253;p56"/>
          <p:cNvSpPr txBox="1">
            <a:spLocks noGrp="1"/>
          </p:cNvSpPr>
          <p:nvPr>
            <p:ph type="body" idx="2"/>
          </p:nvPr>
        </p:nvSpPr>
        <p:spPr>
          <a:xfrm>
            <a:off x="4114800" y="742950"/>
            <a:ext cx="17526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4" name="Google Shape;254;p56"/>
          <p:cNvSpPr txBox="1">
            <a:spLocks noGrp="1"/>
          </p:cNvSpPr>
          <p:nvPr>
            <p:ph type="body" idx="3"/>
          </p:nvPr>
        </p:nvSpPr>
        <p:spPr>
          <a:xfrm>
            <a:off x="4191000" y="1695450"/>
            <a:ext cx="1676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5" name="Google Shape;255;p56"/>
          <p:cNvSpPr txBox="1">
            <a:spLocks noGrp="1"/>
          </p:cNvSpPr>
          <p:nvPr>
            <p:ph type="body" idx="4"/>
          </p:nvPr>
        </p:nvSpPr>
        <p:spPr>
          <a:xfrm>
            <a:off x="4191000" y="2628900"/>
            <a:ext cx="1676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6" name="Google Shape;256;p56"/>
          <p:cNvSpPr txBox="1">
            <a:spLocks noGrp="1"/>
          </p:cNvSpPr>
          <p:nvPr>
            <p:ph type="sldNum" idx="12"/>
          </p:nvPr>
        </p:nvSpPr>
        <p:spPr>
          <a:xfrm>
            <a:off x="8229600" y="209550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7" name="Google Shape;257;p56"/>
          <p:cNvSpPr txBox="1">
            <a:spLocks noGrp="1"/>
          </p:cNvSpPr>
          <p:nvPr>
            <p:ph type="body" idx="5"/>
          </p:nvPr>
        </p:nvSpPr>
        <p:spPr>
          <a:xfrm>
            <a:off x="76201" y="742950"/>
            <a:ext cx="32766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640"/>
              </a:spcBef>
              <a:spcAft>
                <a:spcPts val="0"/>
              </a:spcAft>
              <a:buSzPts val="3200"/>
              <a:buNone/>
              <a:defRPr sz="3200">
                <a:solidFill>
                  <a:schemeClr val="dk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Option 3">
  <p:cSld name="Title Page Option 3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21" descr="R:\COM\COMM\Branding\PPT Templates\widescreen\Widescreen Powerpoint 25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9153144" cy="515053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1"/>
          <p:cNvSpPr txBox="1">
            <a:spLocks noGrp="1"/>
          </p:cNvSpPr>
          <p:nvPr>
            <p:ph type="title"/>
          </p:nvPr>
        </p:nvSpPr>
        <p:spPr>
          <a:xfrm>
            <a:off x="0" y="971550"/>
            <a:ext cx="5943600" cy="1560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7315200" y="4400550"/>
            <a:ext cx="1676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body" idx="2"/>
          </p:nvPr>
        </p:nvSpPr>
        <p:spPr>
          <a:xfrm>
            <a:off x="19050" y="0"/>
            <a:ext cx="4324350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Breakout Option 3">
  <p:cSld name="Content with Breakout Option 3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57" descr="R:\COM\COMM\Branding\PPT Templates\widescreen\Widescreen Powerpoint 17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8767" cy="51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57"/>
          <p:cNvSpPr txBox="1">
            <a:spLocks noGrp="1"/>
          </p:cNvSpPr>
          <p:nvPr>
            <p:ph type="body" idx="1"/>
          </p:nvPr>
        </p:nvSpPr>
        <p:spPr>
          <a:xfrm>
            <a:off x="76200" y="3390900"/>
            <a:ext cx="8915400" cy="161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640"/>
              </a:spcBef>
              <a:spcAft>
                <a:spcPts val="0"/>
              </a:spcAft>
              <a:buSzPts val="3200"/>
              <a:buNone/>
              <a:defRPr sz="3200">
                <a:solidFill>
                  <a:schemeClr val="dk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" name="Google Shape;261;p57"/>
          <p:cNvSpPr txBox="1">
            <a:spLocks noGrp="1"/>
          </p:cNvSpPr>
          <p:nvPr>
            <p:ph type="body" idx="2"/>
          </p:nvPr>
        </p:nvSpPr>
        <p:spPr>
          <a:xfrm>
            <a:off x="4191000" y="723900"/>
            <a:ext cx="17526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2" name="Google Shape;262;p57"/>
          <p:cNvSpPr txBox="1">
            <a:spLocks noGrp="1"/>
          </p:cNvSpPr>
          <p:nvPr>
            <p:ph type="body" idx="3"/>
          </p:nvPr>
        </p:nvSpPr>
        <p:spPr>
          <a:xfrm>
            <a:off x="4267200" y="1657350"/>
            <a:ext cx="1676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3" name="Google Shape;263;p57"/>
          <p:cNvSpPr txBox="1">
            <a:spLocks noGrp="1"/>
          </p:cNvSpPr>
          <p:nvPr>
            <p:ph type="body" idx="4"/>
          </p:nvPr>
        </p:nvSpPr>
        <p:spPr>
          <a:xfrm>
            <a:off x="4267200" y="2578989"/>
            <a:ext cx="1676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4" name="Google Shape;264;p57"/>
          <p:cNvSpPr txBox="1">
            <a:spLocks noGrp="1"/>
          </p:cNvSpPr>
          <p:nvPr>
            <p:ph type="sldNum" idx="12"/>
          </p:nvPr>
        </p:nvSpPr>
        <p:spPr>
          <a:xfrm>
            <a:off x="8229600" y="209550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5" name="Google Shape;265;p57"/>
          <p:cNvSpPr txBox="1">
            <a:spLocks noGrp="1"/>
          </p:cNvSpPr>
          <p:nvPr>
            <p:ph type="body" idx="5"/>
          </p:nvPr>
        </p:nvSpPr>
        <p:spPr>
          <a:xfrm>
            <a:off x="76201" y="742950"/>
            <a:ext cx="32766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640"/>
              </a:spcBef>
              <a:spcAft>
                <a:spcPts val="0"/>
              </a:spcAft>
              <a:buSzPts val="3200"/>
              <a:buNone/>
              <a:defRPr sz="3200">
                <a:solidFill>
                  <a:schemeClr val="dk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58" descr="R:\COM\COMM\Branding\PPT Templates\widescreen\Widescreen Powerpoint 29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766" y="0"/>
            <a:ext cx="9148766" cy="51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58"/>
          <p:cNvSpPr txBox="1">
            <a:spLocks noGrp="1"/>
          </p:cNvSpPr>
          <p:nvPr>
            <p:ph type="body" idx="1"/>
          </p:nvPr>
        </p:nvSpPr>
        <p:spPr>
          <a:xfrm>
            <a:off x="76200" y="3390900"/>
            <a:ext cx="8915400" cy="161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640"/>
              </a:spcBef>
              <a:spcAft>
                <a:spcPts val="0"/>
              </a:spcAft>
              <a:buSzPts val="3200"/>
              <a:buNone/>
              <a:defRPr sz="3200">
                <a:solidFill>
                  <a:schemeClr val="dk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9" name="Google Shape;269;p58"/>
          <p:cNvSpPr txBox="1">
            <a:spLocks noGrp="1"/>
          </p:cNvSpPr>
          <p:nvPr>
            <p:ph type="body" idx="2"/>
          </p:nvPr>
        </p:nvSpPr>
        <p:spPr>
          <a:xfrm>
            <a:off x="4114800" y="754761"/>
            <a:ext cx="17526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0" name="Google Shape;270;p58"/>
          <p:cNvSpPr txBox="1">
            <a:spLocks noGrp="1"/>
          </p:cNvSpPr>
          <p:nvPr>
            <p:ph type="body" idx="3"/>
          </p:nvPr>
        </p:nvSpPr>
        <p:spPr>
          <a:xfrm>
            <a:off x="4191000" y="1688211"/>
            <a:ext cx="1676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1" name="Google Shape;271;p58"/>
          <p:cNvSpPr txBox="1">
            <a:spLocks noGrp="1"/>
          </p:cNvSpPr>
          <p:nvPr>
            <p:ph type="body" idx="4"/>
          </p:nvPr>
        </p:nvSpPr>
        <p:spPr>
          <a:xfrm>
            <a:off x="4191000" y="2609850"/>
            <a:ext cx="1676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2" name="Google Shape;272;p58"/>
          <p:cNvSpPr txBox="1">
            <a:spLocks noGrp="1"/>
          </p:cNvSpPr>
          <p:nvPr>
            <p:ph type="sldNum" idx="12"/>
          </p:nvPr>
        </p:nvSpPr>
        <p:spPr>
          <a:xfrm>
            <a:off x="8229600" y="209550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3" name="Google Shape;273;p58"/>
          <p:cNvSpPr txBox="1">
            <a:spLocks noGrp="1"/>
          </p:cNvSpPr>
          <p:nvPr>
            <p:ph type="body" idx="5"/>
          </p:nvPr>
        </p:nvSpPr>
        <p:spPr>
          <a:xfrm>
            <a:off x="76201" y="742950"/>
            <a:ext cx="32766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640"/>
              </a:spcBef>
              <a:spcAft>
                <a:spcPts val="0"/>
              </a:spcAft>
              <a:buSzPts val="3200"/>
              <a:buNone/>
              <a:defRPr sz="3200">
                <a:solidFill>
                  <a:schemeClr val="dk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59" descr="R:\COM\COMM\Branding\PPT Templates\widescreen\Widescreen Powerpoint 16-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4287" y="0"/>
            <a:ext cx="9148762" cy="5148262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59"/>
          <p:cNvSpPr txBox="1">
            <a:spLocks noGrp="1"/>
          </p:cNvSpPr>
          <p:nvPr>
            <p:ph type="body" idx="1"/>
          </p:nvPr>
        </p:nvSpPr>
        <p:spPr>
          <a:xfrm>
            <a:off x="76200" y="3390900"/>
            <a:ext cx="8915400" cy="161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640"/>
              </a:spcBef>
              <a:spcAft>
                <a:spcPts val="0"/>
              </a:spcAft>
              <a:buSzPts val="3200"/>
              <a:buNone/>
              <a:defRPr sz="3200">
                <a:solidFill>
                  <a:schemeClr val="dk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7" name="Google Shape;277;p59"/>
          <p:cNvSpPr txBox="1">
            <a:spLocks noGrp="1"/>
          </p:cNvSpPr>
          <p:nvPr>
            <p:ph type="body" idx="2"/>
          </p:nvPr>
        </p:nvSpPr>
        <p:spPr>
          <a:xfrm>
            <a:off x="3581400" y="754761"/>
            <a:ext cx="17526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8" name="Google Shape;278;p59"/>
          <p:cNvSpPr txBox="1">
            <a:spLocks noGrp="1"/>
          </p:cNvSpPr>
          <p:nvPr>
            <p:ph type="body" idx="3"/>
          </p:nvPr>
        </p:nvSpPr>
        <p:spPr>
          <a:xfrm>
            <a:off x="3657600" y="1688211"/>
            <a:ext cx="1676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9" name="Google Shape;279;p59"/>
          <p:cNvSpPr txBox="1">
            <a:spLocks noGrp="1"/>
          </p:cNvSpPr>
          <p:nvPr>
            <p:ph type="body" idx="4"/>
          </p:nvPr>
        </p:nvSpPr>
        <p:spPr>
          <a:xfrm>
            <a:off x="3657600" y="2609850"/>
            <a:ext cx="1676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0" name="Google Shape;280;p59"/>
          <p:cNvSpPr txBox="1">
            <a:spLocks noGrp="1"/>
          </p:cNvSpPr>
          <p:nvPr>
            <p:ph type="body" idx="5"/>
          </p:nvPr>
        </p:nvSpPr>
        <p:spPr>
          <a:xfrm>
            <a:off x="5857875" y="742950"/>
            <a:ext cx="3133725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640"/>
              </a:spcBef>
              <a:spcAft>
                <a:spcPts val="0"/>
              </a:spcAft>
              <a:buSzPts val="3200"/>
              <a:buNone/>
              <a:defRPr sz="3200">
                <a:solidFill>
                  <a:schemeClr val="dk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60" descr="R:\COM\COMM\Branding\PPT Templates\widescreen\Widescreen Powerpoint 30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762" y="-4762"/>
            <a:ext cx="9148762" cy="5148262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60"/>
          <p:cNvSpPr txBox="1">
            <a:spLocks noGrp="1"/>
          </p:cNvSpPr>
          <p:nvPr>
            <p:ph type="body" idx="1"/>
          </p:nvPr>
        </p:nvSpPr>
        <p:spPr>
          <a:xfrm>
            <a:off x="76200" y="3390900"/>
            <a:ext cx="8915400" cy="161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640"/>
              </a:spcBef>
              <a:spcAft>
                <a:spcPts val="0"/>
              </a:spcAft>
              <a:buSzPts val="3200"/>
              <a:buNone/>
              <a:defRPr sz="3200">
                <a:solidFill>
                  <a:schemeClr val="dk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4" name="Google Shape;284;p60"/>
          <p:cNvSpPr txBox="1">
            <a:spLocks noGrp="1"/>
          </p:cNvSpPr>
          <p:nvPr>
            <p:ph type="body" idx="2"/>
          </p:nvPr>
        </p:nvSpPr>
        <p:spPr>
          <a:xfrm>
            <a:off x="3581400" y="754761"/>
            <a:ext cx="17526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5" name="Google Shape;285;p60"/>
          <p:cNvSpPr txBox="1">
            <a:spLocks noGrp="1"/>
          </p:cNvSpPr>
          <p:nvPr>
            <p:ph type="body" idx="3"/>
          </p:nvPr>
        </p:nvSpPr>
        <p:spPr>
          <a:xfrm>
            <a:off x="3657600" y="1688211"/>
            <a:ext cx="1676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6" name="Google Shape;286;p60"/>
          <p:cNvSpPr txBox="1">
            <a:spLocks noGrp="1"/>
          </p:cNvSpPr>
          <p:nvPr>
            <p:ph type="body" idx="4"/>
          </p:nvPr>
        </p:nvSpPr>
        <p:spPr>
          <a:xfrm>
            <a:off x="3657600" y="2609850"/>
            <a:ext cx="1676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7" name="Google Shape;287;p60"/>
          <p:cNvSpPr txBox="1">
            <a:spLocks noGrp="1"/>
          </p:cNvSpPr>
          <p:nvPr>
            <p:ph type="body" idx="5"/>
          </p:nvPr>
        </p:nvSpPr>
        <p:spPr>
          <a:xfrm>
            <a:off x="5857875" y="742950"/>
            <a:ext cx="3133725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640"/>
              </a:spcBef>
              <a:spcAft>
                <a:spcPts val="0"/>
              </a:spcAft>
              <a:buSzPts val="3200"/>
              <a:buNone/>
              <a:defRPr sz="3200">
                <a:solidFill>
                  <a:schemeClr val="dk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Breakout Option 4">
  <p:cSld name="Content with Breakout Option 4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61" descr="R:\COM\COMM\Branding\PPT Templates\widescreen\Widescreen Powerpoint 15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8762" cy="5148263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61"/>
          <p:cNvSpPr txBox="1">
            <a:spLocks noGrp="1"/>
          </p:cNvSpPr>
          <p:nvPr>
            <p:ph type="body" idx="1"/>
          </p:nvPr>
        </p:nvSpPr>
        <p:spPr>
          <a:xfrm>
            <a:off x="76200" y="3333750"/>
            <a:ext cx="8918448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640"/>
              </a:spcBef>
              <a:spcAft>
                <a:spcPts val="0"/>
              </a:spcAft>
              <a:buSzPts val="3200"/>
              <a:buNone/>
              <a:defRPr sz="3200">
                <a:solidFill>
                  <a:schemeClr val="dk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1" name="Google Shape;291;p61"/>
          <p:cNvSpPr txBox="1">
            <a:spLocks noGrp="1"/>
          </p:cNvSpPr>
          <p:nvPr>
            <p:ph type="body" idx="2"/>
          </p:nvPr>
        </p:nvSpPr>
        <p:spPr>
          <a:xfrm>
            <a:off x="4191000" y="742950"/>
            <a:ext cx="17526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2" name="Google Shape;292;p61"/>
          <p:cNvSpPr txBox="1">
            <a:spLocks noGrp="1"/>
          </p:cNvSpPr>
          <p:nvPr>
            <p:ph type="body" idx="3"/>
          </p:nvPr>
        </p:nvSpPr>
        <p:spPr>
          <a:xfrm>
            <a:off x="4267200" y="1657350"/>
            <a:ext cx="1676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3" name="Google Shape;293;p61"/>
          <p:cNvSpPr txBox="1">
            <a:spLocks noGrp="1"/>
          </p:cNvSpPr>
          <p:nvPr>
            <p:ph type="body" idx="4"/>
          </p:nvPr>
        </p:nvSpPr>
        <p:spPr>
          <a:xfrm>
            <a:off x="4267200" y="2592705"/>
            <a:ext cx="1676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4" name="Google Shape;294;p61"/>
          <p:cNvSpPr txBox="1">
            <a:spLocks noGrp="1"/>
          </p:cNvSpPr>
          <p:nvPr>
            <p:ph type="sldNum" idx="12"/>
          </p:nvPr>
        </p:nvSpPr>
        <p:spPr>
          <a:xfrm>
            <a:off x="8229600" y="209550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5" name="Google Shape;295;p61"/>
          <p:cNvSpPr txBox="1">
            <a:spLocks noGrp="1"/>
          </p:cNvSpPr>
          <p:nvPr>
            <p:ph type="body" idx="5"/>
          </p:nvPr>
        </p:nvSpPr>
        <p:spPr>
          <a:xfrm>
            <a:off x="76201" y="742950"/>
            <a:ext cx="32766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640"/>
              </a:spcBef>
              <a:spcAft>
                <a:spcPts val="0"/>
              </a:spcAft>
              <a:buSzPts val="3200"/>
              <a:buNone/>
              <a:defRPr sz="3200">
                <a:solidFill>
                  <a:schemeClr val="dk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62" descr="R:\COM\COMM\Branding\PPT Templates\widescreen\Widescreen Powerpoint 33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4572"/>
            <a:ext cx="9148766" cy="51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62"/>
          <p:cNvSpPr txBox="1">
            <a:spLocks noGrp="1"/>
          </p:cNvSpPr>
          <p:nvPr>
            <p:ph type="body" idx="1"/>
          </p:nvPr>
        </p:nvSpPr>
        <p:spPr>
          <a:xfrm>
            <a:off x="990600" y="742950"/>
            <a:ext cx="17526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9" name="Google Shape;299;p62"/>
          <p:cNvSpPr txBox="1">
            <a:spLocks noGrp="1"/>
          </p:cNvSpPr>
          <p:nvPr>
            <p:ph type="body" idx="2"/>
          </p:nvPr>
        </p:nvSpPr>
        <p:spPr>
          <a:xfrm>
            <a:off x="1066800" y="1657350"/>
            <a:ext cx="1676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0" name="Google Shape;300;p62"/>
          <p:cNvSpPr txBox="1">
            <a:spLocks noGrp="1"/>
          </p:cNvSpPr>
          <p:nvPr>
            <p:ph type="body" idx="3"/>
          </p:nvPr>
        </p:nvSpPr>
        <p:spPr>
          <a:xfrm>
            <a:off x="1066800" y="2592705"/>
            <a:ext cx="1676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1" name="Google Shape;301;p62"/>
          <p:cNvSpPr txBox="1">
            <a:spLocks noGrp="1"/>
          </p:cNvSpPr>
          <p:nvPr>
            <p:ph type="body" idx="4"/>
          </p:nvPr>
        </p:nvSpPr>
        <p:spPr>
          <a:xfrm>
            <a:off x="76200" y="3333750"/>
            <a:ext cx="8918448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640"/>
              </a:spcBef>
              <a:spcAft>
                <a:spcPts val="0"/>
              </a:spcAft>
              <a:buSzPts val="3200"/>
              <a:buNone/>
              <a:defRPr sz="3200">
                <a:solidFill>
                  <a:schemeClr val="dk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and table">
  <p:cSld name="Chart and table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63" descr="R:\COM\COMM\Branding\PPT Templates\widescreen\Widescreen Powerpoint 10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8766" cy="51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63"/>
          <p:cNvSpPr>
            <a:spLocks noGrp="1"/>
          </p:cNvSpPr>
          <p:nvPr>
            <p:ph type="chart" idx="2"/>
          </p:nvPr>
        </p:nvSpPr>
        <p:spPr>
          <a:xfrm>
            <a:off x="2514600" y="895350"/>
            <a:ext cx="4419600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640"/>
              </a:spcBef>
              <a:spcAft>
                <a:spcPts val="0"/>
              </a:spcAft>
              <a:buClr>
                <a:srgbClr val="00B050"/>
              </a:buClr>
              <a:buSzPts val="1920"/>
              <a:buFont typeface="Noto Sans Symbols"/>
              <a:buChar char="❑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560"/>
              </a:spcBef>
              <a:spcAft>
                <a:spcPts val="0"/>
              </a:spcAft>
              <a:buClr>
                <a:srgbClr val="00B050"/>
              </a:buClr>
              <a:buSzPts val="2380"/>
              <a:buFont typeface="Courier New"/>
              <a:buChar char="o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rgbClr val="00B050"/>
              </a:buClr>
              <a:buSzPts val="1920"/>
              <a:buFont typeface="Noto Sans Symbols"/>
              <a:buChar char="❖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5" name="Google Shape;305;p63"/>
          <p:cNvSpPr txBox="1">
            <a:spLocks noGrp="1"/>
          </p:cNvSpPr>
          <p:nvPr>
            <p:ph type="body" idx="1"/>
          </p:nvPr>
        </p:nvSpPr>
        <p:spPr>
          <a:xfrm>
            <a:off x="457200" y="914400"/>
            <a:ext cx="16002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6" name="Google Shape;306;p63"/>
          <p:cNvSpPr txBox="1">
            <a:spLocks noGrp="1"/>
          </p:cNvSpPr>
          <p:nvPr>
            <p:ph type="body" idx="3"/>
          </p:nvPr>
        </p:nvSpPr>
        <p:spPr>
          <a:xfrm>
            <a:off x="457200" y="1981200"/>
            <a:ext cx="16002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7" name="Google Shape;307;p63"/>
          <p:cNvSpPr txBox="1">
            <a:spLocks noGrp="1"/>
          </p:cNvSpPr>
          <p:nvPr>
            <p:ph type="body" idx="4"/>
          </p:nvPr>
        </p:nvSpPr>
        <p:spPr>
          <a:xfrm>
            <a:off x="457200" y="3067050"/>
            <a:ext cx="16002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8" name="Google Shape;308;p63"/>
          <p:cNvSpPr txBox="1">
            <a:spLocks noGrp="1"/>
          </p:cNvSpPr>
          <p:nvPr>
            <p:ph type="body" idx="5"/>
          </p:nvPr>
        </p:nvSpPr>
        <p:spPr>
          <a:xfrm>
            <a:off x="457200" y="4133850"/>
            <a:ext cx="16002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9" name="Google Shape;309;p63"/>
          <p:cNvSpPr txBox="1">
            <a:spLocks noGrp="1"/>
          </p:cNvSpPr>
          <p:nvPr>
            <p:ph type="sldNum" idx="12"/>
          </p:nvPr>
        </p:nvSpPr>
        <p:spPr>
          <a:xfrm>
            <a:off x="8229600" y="209550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oout Option">
  <p:cSld name="Breakoout Option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64" descr="R:\COM\COMM\Branding\PPT Templates\widescreen\Widescreen Powerpoint 9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53144" cy="5150536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64"/>
          <p:cNvSpPr txBox="1">
            <a:spLocks noGrp="1"/>
          </p:cNvSpPr>
          <p:nvPr>
            <p:ph type="body" idx="1"/>
          </p:nvPr>
        </p:nvSpPr>
        <p:spPr>
          <a:xfrm>
            <a:off x="1676400" y="1085850"/>
            <a:ext cx="12192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3" name="Google Shape;313;p64"/>
          <p:cNvSpPr txBox="1"/>
          <p:nvPr/>
        </p:nvSpPr>
        <p:spPr>
          <a:xfrm>
            <a:off x="8229600" y="209550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64"/>
          <p:cNvSpPr txBox="1">
            <a:spLocks noGrp="1"/>
          </p:cNvSpPr>
          <p:nvPr>
            <p:ph type="body" idx="2"/>
          </p:nvPr>
        </p:nvSpPr>
        <p:spPr>
          <a:xfrm>
            <a:off x="4724400" y="1076325"/>
            <a:ext cx="12192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5" name="Google Shape;315;p64"/>
          <p:cNvSpPr txBox="1">
            <a:spLocks noGrp="1"/>
          </p:cNvSpPr>
          <p:nvPr>
            <p:ph type="body" idx="3"/>
          </p:nvPr>
        </p:nvSpPr>
        <p:spPr>
          <a:xfrm>
            <a:off x="1676400" y="2647950"/>
            <a:ext cx="12192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6" name="Google Shape;316;p64"/>
          <p:cNvSpPr txBox="1">
            <a:spLocks noGrp="1"/>
          </p:cNvSpPr>
          <p:nvPr>
            <p:ph type="body" idx="4"/>
          </p:nvPr>
        </p:nvSpPr>
        <p:spPr>
          <a:xfrm>
            <a:off x="4724400" y="2647950"/>
            <a:ext cx="12192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Option 1">
  <p:cSld name="Closing Option 1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66" descr="R:\COM\COMM\Branding\PPT Templates\widescreen\Widescreen Powerpoint 6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53144" cy="5150536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66"/>
          <p:cNvSpPr txBox="1"/>
          <p:nvPr/>
        </p:nvSpPr>
        <p:spPr>
          <a:xfrm>
            <a:off x="1082040" y="1"/>
            <a:ext cx="707136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Contact</a:t>
            </a:r>
            <a:endParaRPr/>
          </a:p>
        </p:txBody>
      </p:sp>
      <p:sp>
        <p:nvSpPr>
          <p:cNvPr id="324" name="Google Shape;324;p66"/>
          <p:cNvSpPr txBox="1">
            <a:spLocks noGrp="1"/>
          </p:cNvSpPr>
          <p:nvPr>
            <p:ph type="body" idx="1"/>
          </p:nvPr>
        </p:nvSpPr>
        <p:spPr>
          <a:xfrm>
            <a:off x="1219200" y="2665632"/>
            <a:ext cx="6781800" cy="188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2pPr>
            <a:lvl3pPr marL="1371600" lvl="2" indent="-228600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3pPr>
            <a:lvl4pPr marL="1828800" lvl="3" indent="-228600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4pPr>
            <a:lvl5pPr marL="2286000" lvl="4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5" name="Google Shape;325;p66"/>
          <p:cNvSpPr txBox="1"/>
          <p:nvPr/>
        </p:nvSpPr>
        <p:spPr>
          <a:xfrm>
            <a:off x="8229600" y="209550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option 3">
  <p:cSld name="Contact option 3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67" descr="R:\COM\COMM\Branding\PPT Templates\widescreen\Widescreen Powerpoint 2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9153144" cy="5150535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67"/>
          <p:cNvSpPr txBox="1">
            <a:spLocks noGrp="1"/>
          </p:cNvSpPr>
          <p:nvPr>
            <p:ph type="body" idx="1"/>
          </p:nvPr>
        </p:nvSpPr>
        <p:spPr>
          <a:xfrm>
            <a:off x="1143000" y="3590925"/>
            <a:ext cx="6762333" cy="1504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2pPr>
            <a:lvl3pPr marL="1371600" lvl="2" indent="-228600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3pPr>
            <a:lvl4pPr marL="1828800" lvl="3" indent="-228600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4pPr>
            <a:lvl5pPr marL="2286000" lvl="4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9" name="Google Shape;329;p67"/>
          <p:cNvSpPr txBox="1">
            <a:spLocks noGrp="1"/>
          </p:cNvSpPr>
          <p:nvPr>
            <p:ph type="body" idx="2"/>
          </p:nvPr>
        </p:nvSpPr>
        <p:spPr>
          <a:xfrm>
            <a:off x="990600" y="3095625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>
                <a:solidFill>
                  <a:srgbClr val="003399"/>
                </a:solidFill>
              </a:defRPr>
            </a:lvl1pPr>
            <a:lvl2pPr marL="914400" lvl="1" indent="-228600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2pPr>
            <a:lvl3pPr marL="1371600" lvl="2" indent="-228600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3pPr>
            <a:lvl4pPr marL="1828800" lvl="3" indent="-228600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4pPr>
            <a:lvl5pPr marL="2286000" lvl="4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Option 4">
  <p:cSld name="Title Page Option 4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22" descr="R:\COM\COMM\Branding\PPT Templates\widescreen\Widescreen Powerpoint 27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9153144" cy="515053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22"/>
          <p:cNvSpPr txBox="1">
            <a:spLocks noGrp="1"/>
          </p:cNvSpPr>
          <p:nvPr>
            <p:ph type="title"/>
          </p:nvPr>
        </p:nvSpPr>
        <p:spPr>
          <a:xfrm>
            <a:off x="0" y="1657350"/>
            <a:ext cx="5943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1"/>
          </p:nvPr>
        </p:nvSpPr>
        <p:spPr>
          <a:xfrm>
            <a:off x="7239000" y="4572000"/>
            <a:ext cx="1676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body" idx="2"/>
          </p:nvPr>
        </p:nvSpPr>
        <p:spPr>
          <a:xfrm>
            <a:off x="0" y="57150"/>
            <a:ext cx="40386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68" descr="R:\COM\COMM\Branding\PPT Templates\widescreen\Widescreen Powerpoint 37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767" y="-4572"/>
            <a:ext cx="9148767" cy="51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68"/>
          <p:cNvSpPr txBox="1">
            <a:spLocks noGrp="1"/>
          </p:cNvSpPr>
          <p:nvPr>
            <p:ph type="body" idx="1"/>
          </p:nvPr>
        </p:nvSpPr>
        <p:spPr>
          <a:xfrm>
            <a:off x="1064416" y="3181350"/>
            <a:ext cx="7010399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2pPr>
            <a:lvl3pPr marL="1371600" lvl="2" indent="-228600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3pPr>
            <a:lvl4pPr marL="1828800" lvl="3" indent="-228600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4pPr>
            <a:lvl5pPr marL="2286000" lvl="4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3" name="Google Shape;333;p68"/>
          <p:cNvSpPr txBox="1">
            <a:spLocks noGrp="1"/>
          </p:cNvSpPr>
          <p:nvPr>
            <p:ph type="body" idx="2"/>
          </p:nvPr>
        </p:nvSpPr>
        <p:spPr>
          <a:xfrm>
            <a:off x="1064416" y="264795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>
                <a:solidFill>
                  <a:srgbClr val="003399"/>
                </a:solidFill>
              </a:defRPr>
            </a:lvl1pPr>
            <a:lvl2pPr marL="914400" lvl="1" indent="-228600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2pPr>
            <a:lvl3pPr marL="1371600" lvl="2" indent="-228600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3pPr>
            <a:lvl4pPr marL="1828800" lvl="3" indent="-228600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4pPr>
            <a:lvl5pPr marL="2286000" lvl="4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69" descr="R:\COM\COMM\Branding\PPT Templates\widescreen\Widescreen Powerpoint 36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587" y="3175"/>
            <a:ext cx="9148767" cy="51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69"/>
          <p:cNvSpPr txBox="1">
            <a:spLocks noGrp="1"/>
          </p:cNvSpPr>
          <p:nvPr>
            <p:ph type="body" idx="1"/>
          </p:nvPr>
        </p:nvSpPr>
        <p:spPr>
          <a:xfrm>
            <a:off x="2057401" y="3181350"/>
            <a:ext cx="5257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2pPr>
            <a:lvl3pPr marL="1371600" lvl="2" indent="-228600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3pPr>
            <a:lvl4pPr marL="1828800" lvl="3" indent="-228600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4pPr>
            <a:lvl5pPr marL="2286000" lvl="4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7" name="Google Shape;337;p69"/>
          <p:cNvSpPr txBox="1">
            <a:spLocks noGrp="1"/>
          </p:cNvSpPr>
          <p:nvPr>
            <p:ph type="body" idx="2"/>
          </p:nvPr>
        </p:nvSpPr>
        <p:spPr>
          <a:xfrm>
            <a:off x="1064416" y="264795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>
                <a:solidFill>
                  <a:srgbClr val="003399"/>
                </a:solidFill>
              </a:defRPr>
            </a:lvl1pPr>
            <a:lvl2pPr marL="914400" lvl="1" indent="-228600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2pPr>
            <a:lvl3pPr marL="1371600" lvl="2" indent="-228600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3pPr>
            <a:lvl4pPr marL="1828800" lvl="3" indent="-228600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4pPr>
            <a:lvl5pPr marL="2286000" lvl="4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54" y="3175"/>
            <a:ext cx="9146900" cy="51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70"/>
          <p:cNvSpPr txBox="1">
            <a:spLocks noGrp="1"/>
          </p:cNvSpPr>
          <p:nvPr>
            <p:ph type="body" idx="1"/>
          </p:nvPr>
        </p:nvSpPr>
        <p:spPr>
          <a:xfrm>
            <a:off x="2057401" y="3181350"/>
            <a:ext cx="5257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2pPr>
            <a:lvl3pPr marL="1371600" lvl="2" indent="-228600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3pPr>
            <a:lvl4pPr marL="1828800" lvl="3" indent="-228600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4pPr>
            <a:lvl5pPr marL="2286000" lvl="4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1" name="Google Shape;341;p70"/>
          <p:cNvSpPr txBox="1">
            <a:spLocks noGrp="1"/>
          </p:cNvSpPr>
          <p:nvPr>
            <p:ph type="body" idx="2"/>
          </p:nvPr>
        </p:nvSpPr>
        <p:spPr>
          <a:xfrm>
            <a:off x="1064416" y="264795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>
                <a:solidFill>
                  <a:srgbClr val="003399"/>
                </a:solidFill>
              </a:defRPr>
            </a:lvl1pPr>
            <a:lvl2pPr marL="914400" lvl="1" indent="-228600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2pPr>
            <a:lvl3pPr marL="1371600" lvl="2" indent="-228600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3pPr>
            <a:lvl4pPr marL="1828800" lvl="3" indent="-228600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4pPr>
            <a:lvl5pPr marL="2286000" lvl="4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54" y="3175"/>
            <a:ext cx="9146900" cy="5148071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71"/>
          <p:cNvSpPr txBox="1">
            <a:spLocks noGrp="1"/>
          </p:cNvSpPr>
          <p:nvPr>
            <p:ph type="body" idx="1"/>
          </p:nvPr>
        </p:nvSpPr>
        <p:spPr>
          <a:xfrm>
            <a:off x="2057401" y="3181350"/>
            <a:ext cx="5257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2pPr>
            <a:lvl3pPr marL="1371600" lvl="2" indent="-228600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3pPr>
            <a:lvl4pPr marL="1828800" lvl="3" indent="-228600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4pPr>
            <a:lvl5pPr marL="2286000" lvl="4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5" name="Google Shape;345;p71"/>
          <p:cNvSpPr txBox="1">
            <a:spLocks noGrp="1"/>
          </p:cNvSpPr>
          <p:nvPr>
            <p:ph type="body" idx="2"/>
          </p:nvPr>
        </p:nvSpPr>
        <p:spPr>
          <a:xfrm>
            <a:off x="1064416" y="264795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>
                <a:solidFill>
                  <a:srgbClr val="003399"/>
                </a:solidFill>
              </a:defRPr>
            </a:lvl1pPr>
            <a:lvl2pPr marL="914400" lvl="1" indent="-228600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2pPr>
            <a:lvl3pPr marL="1371600" lvl="2" indent="-228600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3pPr>
            <a:lvl4pPr marL="1828800" lvl="3" indent="-228600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4pPr>
            <a:lvl5pPr marL="2286000" lvl="4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9050"/>
            <a:ext cx="9146898" cy="5148071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72"/>
          <p:cNvSpPr txBox="1">
            <a:spLocks noGrp="1"/>
          </p:cNvSpPr>
          <p:nvPr>
            <p:ph type="body" idx="1"/>
          </p:nvPr>
        </p:nvSpPr>
        <p:spPr>
          <a:xfrm>
            <a:off x="4876800" y="1962150"/>
            <a:ext cx="38862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2pPr>
            <a:lvl3pPr marL="1371600" lvl="2" indent="-228600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3pPr>
            <a:lvl4pPr marL="1828800" lvl="3" indent="-228600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4pPr>
            <a:lvl5pPr marL="2286000" lvl="4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9" name="Google Shape;349;p72"/>
          <p:cNvSpPr txBox="1">
            <a:spLocks noGrp="1"/>
          </p:cNvSpPr>
          <p:nvPr>
            <p:ph type="body" idx="2"/>
          </p:nvPr>
        </p:nvSpPr>
        <p:spPr>
          <a:xfrm>
            <a:off x="4876800" y="895350"/>
            <a:ext cx="3886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>
                <a:solidFill>
                  <a:srgbClr val="003399"/>
                </a:solidFill>
              </a:defRPr>
            </a:lvl1pPr>
            <a:lvl2pPr marL="914400" lvl="1" indent="-228600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2pPr>
            <a:lvl3pPr marL="1371600" lvl="2" indent="-228600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3pPr>
            <a:lvl4pPr marL="1828800" lvl="3" indent="-228600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4pPr>
            <a:lvl5pPr marL="2286000" lvl="4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Option 6">
  <p:cSld name="Title Slide Option 6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23" descr="R:\COM\COMM\Branding\PPT Templates\widescreen\Widescreen Powerpoint 2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9153144" cy="5150535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3"/>
          <p:cNvSpPr txBox="1">
            <a:spLocks noGrp="1"/>
          </p:cNvSpPr>
          <p:nvPr>
            <p:ph type="title"/>
          </p:nvPr>
        </p:nvSpPr>
        <p:spPr>
          <a:xfrm>
            <a:off x="76200" y="1428750"/>
            <a:ext cx="5943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1"/>
          </p:nvPr>
        </p:nvSpPr>
        <p:spPr>
          <a:xfrm>
            <a:off x="7239000" y="4572000"/>
            <a:ext cx="1676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2"/>
          </p:nvPr>
        </p:nvSpPr>
        <p:spPr>
          <a:xfrm>
            <a:off x="76200" y="57150"/>
            <a:ext cx="41148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24" descr="R:\COM\COMM\Branding\PPT Templates\widescreen\Widescreen Powerpoint 35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767" y="-4572"/>
            <a:ext cx="9148767" cy="51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4"/>
          <p:cNvSpPr txBox="1">
            <a:spLocks noGrp="1"/>
          </p:cNvSpPr>
          <p:nvPr>
            <p:ph type="title"/>
          </p:nvPr>
        </p:nvSpPr>
        <p:spPr>
          <a:xfrm>
            <a:off x="381000" y="1047750"/>
            <a:ext cx="8305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1"/>
          </p:nvPr>
        </p:nvSpPr>
        <p:spPr>
          <a:xfrm>
            <a:off x="9525" y="3714750"/>
            <a:ext cx="1676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2"/>
          </p:nvPr>
        </p:nvSpPr>
        <p:spPr>
          <a:xfrm>
            <a:off x="4569616" y="0"/>
            <a:ext cx="4114800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6900" cy="51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25"/>
          <p:cNvSpPr txBox="1">
            <a:spLocks noGrp="1"/>
          </p:cNvSpPr>
          <p:nvPr>
            <p:ph type="title"/>
          </p:nvPr>
        </p:nvSpPr>
        <p:spPr>
          <a:xfrm>
            <a:off x="152400" y="1047750"/>
            <a:ext cx="58674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body" idx="1"/>
          </p:nvPr>
        </p:nvSpPr>
        <p:spPr>
          <a:xfrm>
            <a:off x="7315200" y="4476750"/>
            <a:ext cx="1676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body" idx="2"/>
          </p:nvPr>
        </p:nvSpPr>
        <p:spPr>
          <a:xfrm>
            <a:off x="152400" y="9525"/>
            <a:ext cx="4114800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26" descr="R:\COM\COMM\Branding\PPT Templates\widescreen\Widescreen Powerpoint 3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4572"/>
            <a:ext cx="9148767" cy="51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26"/>
          <p:cNvSpPr txBox="1">
            <a:spLocks noGrp="1"/>
          </p:cNvSpPr>
          <p:nvPr>
            <p:ph type="title"/>
          </p:nvPr>
        </p:nvSpPr>
        <p:spPr>
          <a:xfrm>
            <a:off x="76200" y="940689"/>
            <a:ext cx="5943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body" idx="1"/>
          </p:nvPr>
        </p:nvSpPr>
        <p:spPr>
          <a:xfrm>
            <a:off x="7315200" y="3867150"/>
            <a:ext cx="1676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body" idx="2"/>
          </p:nvPr>
        </p:nvSpPr>
        <p:spPr>
          <a:xfrm>
            <a:off x="76200" y="57150"/>
            <a:ext cx="4114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0519" algn="l" rtl="0">
              <a:spcBef>
                <a:spcPts val="640"/>
              </a:spcBef>
              <a:spcAft>
                <a:spcPts val="0"/>
              </a:spcAft>
              <a:buClr>
                <a:srgbClr val="00B050"/>
              </a:buClr>
              <a:buSzPts val="1920"/>
              <a:buFont typeface="Noto Sans Symbols"/>
              <a:buChar char="❑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79730" algn="l" rtl="0">
              <a:spcBef>
                <a:spcPts val="560"/>
              </a:spcBef>
              <a:spcAft>
                <a:spcPts val="0"/>
              </a:spcAft>
              <a:buClr>
                <a:srgbClr val="00B050"/>
              </a:buClr>
              <a:buSzPts val="2380"/>
              <a:buFont typeface="Courier New"/>
              <a:buChar char="o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0519" algn="l" rtl="0">
              <a:spcBef>
                <a:spcPts val="480"/>
              </a:spcBef>
              <a:spcAft>
                <a:spcPts val="0"/>
              </a:spcAft>
              <a:buClr>
                <a:srgbClr val="00B050"/>
              </a:buClr>
              <a:buSzPts val="1920"/>
              <a:buFont typeface="Noto Sans Symbols"/>
              <a:buChar char="❖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94B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1" name="Google Shape;101;p3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0519" algn="l" rtl="0">
              <a:spcBef>
                <a:spcPts val="640"/>
              </a:spcBef>
              <a:spcAft>
                <a:spcPts val="0"/>
              </a:spcAft>
              <a:buClr>
                <a:srgbClr val="00B050"/>
              </a:buClr>
              <a:buSzPts val="1920"/>
              <a:buFont typeface="Noto Sans Symbols"/>
              <a:buChar char="❑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79730" algn="l" rtl="0">
              <a:spcBef>
                <a:spcPts val="560"/>
              </a:spcBef>
              <a:spcAft>
                <a:spcPts val="0"/>
              </a:spcAft>
              <a:buClr>
                <a:srgbClr val="00B050"/>
              </a:buClr>
              <a:buSzPts val="2380"/>
              <a:buFont typeface="Courier New"/>
              <a:buChar char="o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0519" algn="l" rtl="0">
              <a:spcBef>
                <a:spcPts val="480"/>
              </a:spcBef>
              <a:spcAft>
                <a:spcPts val="0"/>
              </a:spcAft>
              <a:buClr>
                <a:srgbClr val="00B050"/>
              </a:buClr>
              <a:buSzPts val="1920"/>
              <a:buFont typeface="Noto Sans Symbols"/>
              <a:buChar char="❖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3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94B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4" name="Google Shape;124;p39"/>
          <p:cNvSpPr txBox="1">
            <a:spLocks noGrp="1"/>
          </p:cNvSpPr>
          <p:nvPr>
            <p:ph type="body" idx="1"/>
          </p:nvPr>
        </p:nvSpPr>
        <p:spPr>
          <a:xfrm>
            <a:off x="457200" y="1657351"/>
            <a:ext cx="8229600" cy="2937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0519" algn="l" rtl="0">
              <a:spcBef>
                <a:spcPts val="640"/>
              </a:spcBef>
              <a:spcAft>
                <a:spcPts val="0"/>
              </a:spcAft>
              <a:buClr>
                <a:srgbClr val="00B050"/>
              </a:buClr>
              <a:buSzPts val="1920"/>
              <a:buFont typeface="Noto Sans Symbols"/>
              <a:buChar char="❑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79730" algn="l" rtl="0">
              <a:spcBef>
                <a:spcPts val="560"/>
              </a:spcBef>
              <a:spcAft>
                <a:spcPts val="0"/>
              </a:spcAft>
              <a:buClr>
                <a:srgbClr val="00B050"/>
              </a:buClr>
              <a:buSzPts val="2380"/>
              <a:buFont typeface="Courier New"/>
              <a:buChar char="o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0519" algn="l" rtl="0">
              <a:spcBef>
                <a:spcPts val="480"/>
              </a:spcBef>
              <a:spcAft>
                <a:spcPts val="0"/>
              </a:spcAft>
              <a:buClr>
                <a:srgbClr val="00B050"/>
              </a:buClr>
              <a:buSzPts val="1920"/>
              <a:buFont typeface="Noto Sans Symbols"/>
              <a:buChar char="❖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3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94B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Google Shape;126;p39"/>
          <p:cNvSpPr txBox="1"/>
          <p:nvPr/>
        </p:nvSpPr>
        <p:spPr>
          <a:xfrm>
            <a:off x="457200" y="1118509"/>
            <a:ext cx="822960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112712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to enter Content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6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9" name="Google Shape;319;p6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spcBef>
                <a:spcPts val="640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spcBef>
                <a:spcPts val="640"/>
              </a:spcBef>
              <a:spcAft>
                <a:spcPts val="0"/>
              </a:spcAft>
              <a:buClr>
                <a:srgbClr val="00B050"/>
              </a:buClr>
              <a:buSzPts val="19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spcBef>
                <a:spcPts val="560"/>
              </a:spcBef>
              <a:spcAft>
                <a:spcPts val="0"/>
              </a:spcAft>
              <a:buClr>
                <a:srgbClr val="00B050"/>
              </a:buClr>
              <a:buSzPts val="2380"/>
              <a:buFont typeface="Courier New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spcBef>
                <a:spcPts val="480"/>
              </a:spcBef>
              <a:spcAft>
                <a:spcPts val="0"/>
              </a:spcAft>
              <a:buClr>
                <a:srgbClr val="00B050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spcBef>
                <a:spcPts val="48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aphicFrame>
        <p:nvGraphicFramePr>
          <p:cNvPr id="320" name="Google Shape;320;p65"/>
          <p:cNvGraphicFramePr/>
          <p:nvPr/>
        </p:nvGraphicFramePr>
        <p:xfrm>
          <a:off x="1676400" y="203835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{019E731F-28A8-4C1B-A25A-33E65AC786CB}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ese.mo.gov/special-education/effective-practices/special-education-directors#202122TopicResource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ese.mo.gov/special-education/effective-practices/special-education-directors#202223TopicResource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dese.mo.gov/special-education/effective-practices/special-education-directors#202122TopicResource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ese.mo.gov/special-education/effective-practices/special-education-directors#202122TopicResource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ese.mo.gov/special-education/effective-practices/special-education-directors#202122TopicResourc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ese.mo.gov/special-education/effective-practices/special-education-directors#202122TopicResourc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ese.mo.gov/special-education/effective-practices/special-education-directors#202122TopicResource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ese.mo.gov/special-education/effective-practices/special-education-directors#202122TopicResource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ese.mo.gov/special-education/effective-practices/special-education-directors#202122TopicResource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"/>
          <p:cNvSpPr txBox="1">
            <a:spLocks noGrp="1"/>
          </p:cNvSpPr>
          <p:nvPr>
            <p:ph type="body" idx="1"/>
          </p:nvPr>
        </p:nvSpPr>
        <p:spPr>
          <a:xfrm>
            <a:off x="304800" y="3028950"/>
            <a:ext cx="1676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/>
              <a:t>September 2023</a:t>
            </a:r>
            <a:endParaRPr/>
          </a:p>
        </p:txBody>
      </p:sp>
      <p:sp>
        <p:nvSpPr>
          <p:cNvPr id="355" name="Google Shape;355;p1"/>
          <p:cNvSpPr txBox="1">
            <a:spLocks noGrp="1"/>
          </p:cNvSpPr>
          <p:nvPr>
            <p:ph type="body" idx="2"/>
          </p:nvPr>
        </p:nvSpPr>
        <p:spPr>
          <a:xfrm>
            <a:off x="4343400" y="361950"/>
            <a:ext cx="4629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b="1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 b="1"/>
              <a:t>MO-CASE Special Education Administrators Conference </a:t>
            </a:r>
            <a:br>
              <a:rPr lang="en-US" sz="1800" b="1"/>
            </a:br>
            <a:endParaRPr sz="1800"/>
          </a:p>
        </p:txBody>
      </p:sp>
      <p:sp>
        <p:nvSpPr>
          <p:cNvPr id="356" name="Google Shape;356;p1"/>
          <p:cNvSpPr txBox="1"/>
          <p:nvPr/>
        </p:nvSpPr>
        <p:spPr>
          <a:xfrm>
            <a:off x="3352800" y="1123950"/>
            <a:ext cx="5562600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 Updates: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2023 Top non-compliance calls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438" name="Google Shape;438;p10"/>
          <p:cNvSpPr/>
          <p:nvPr/>
        </p:nvSpPr>
        <p:spPr>
          <a:xfrm>
            <a:off x="457200" y="285750"/>
            <a:ext cx="880369" cy="92333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0067C3"/>
                </a:solidFill>
                <a:latin typeface="Calibri"/>
                <a:ea typeface="Calibri"/>
                <a:cs typeface="Calibri"/>
                <a:sym typeface="Calibri"/>
              </a:rPr>
              <a:t>#8</a:t>
            </a:r>
            <a:endParaRPr sz="5400" b="1" cap="none">
              <a:solidFill>
                <a:srgbClr val="0067C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10"/>
          <p:cNvSpPr txBox="1"/>
          <p:nvPr/>
        </p:nvSpPr>
        <p:spPr>
          <a:xfrm>
            <a:off x="1752600" y="295883"/>
            <a:ext cx="7239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2712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200.250.a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Each item is addressed as outlined for a categorical eligibility with appropriate documentation to confirm the presence of a disability and need for special education and related services.</a:t>
            </a:r>
            <a:endParaRPr/>
          </a:p>
        </p:txBody>
      </p:sp>
      <p:sp>
        <p:nvSpPr>
          <p:cNvPr id="440" name="Google Shape;440;p10"/>
          <p:cNvSpPr txBox="1"/>
          <p:nvPr/>
        </p:nvSpPr>
        <p:spPr>
          <a:xfrm>
            <a:off x="5380675" y="4552950"/>
            <a:ext cx="345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61 student records, 50 LEAS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10"/>
          <p:cNvSpPr txBox="1"/>
          <p:nvPr/>
        </p:nvSpPr>
        <p:spPr>
          <a:xfrm>
            <a:off x="720787" y="1594316"/>
            <a:ext cx="8229600" cy="30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Meet requirements for each indicator that applies for initial evaluations for the categorical disability for which the child is found eligible</a:t>
            </a:r>
            <a:endParaRPr sz="1700"/>
          </a:p>
          <a:p>
            <a:pPr marL="28575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•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examples and guidance documents, refer to:</a:t>
            </a:r>
            <a:endParaRPr sz="1700"/>
          </a:p>
          <a:p>
            <a:pPr marL="914400" marR="0" lvl="1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○"/>
            </a:pPr>
            <a:r>
              <a:rPr lang="en-US" sz="21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September 9, 2021</a:t>
            </a: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virtual meeting over Intellectual Disability (ID) criteria</a:t>
            </a:r>
            <a:endParaRPr sz="1700"/>
          </a:p>
          <a:p>
            <a:pPr marL="914400" marR="0" lvl="1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○"/>
            </a:pPr>
            <a:r>
              <a:rPr lang="en-US" sz="21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December 9, 2021</a:t>
            </a: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virtual meeting over Other Health Impaired (OHI) criteria</a:t>
            </a:r>
            <a:endParaRPr sz="1700"/>
          </a:p>
          <a:p>
            <a:pPr marL="914400" marR="0" lvl="1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○"/>
            </a:pPr>
            <a:r>
              <a:rPr lang="en-US" sz="21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April 7, 2022</a:t>
            </a: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virtual meeting over Specific Learning Disability (SLD) criteria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10"/>
          <p:cNvSpPr/>
          <p:nvPr/>
        </p:nvSpPr>
        <p:spPr>
          <a:xfrm>
            <a:off x="720778" y="1119023"/>
            <a:ext cx="1558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u="sng">
                <a:solidFill>
                  <a:srgbClr val="0067C3"/>
                </a:solidFill>
                <a:latin typeface="Calibri"/>
                <a:ea typeface="Calibri"/>
                <a:cs typeface="Calibri"/>
                <a:sym typeface="Calibri"/>
              </a:rPr>
              <a:t>TIPS:</a:t>
            </a:r>
            <a:endParaRPr sz="3600" u="sng">
              <a:solidFill>
                <a:srgbClr val="0067C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1"/>
          <p:cNvSpPr txBox="1">
            <a:spLocks noGrp="1"/>
          </p:cNvSpPr>
          <p:nvPr>
            <p:ph type="sldNum" idx="12"/>
          </p:nvPr>
        </p:nvSpPr>
        <p:spPr>
          <a:xfrm>
            <a:off x="0" y="-593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448" name="Google Shape;448;p11"/>
          <p:cNvSpPr/>
          <p:nvPr/>
        </p:nvSpPr>
        <p:spPr>
          <a:xfrm>
            <a:off x="457200" y="285750"/>
            <a:ext cx="880369" cy="92333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0067C3"/>
                </a:solidFill>
                <a:latin typeface="Calibri"/>
                <a:ea typeface="Calibri"/>
                <a:cs typeface="Calibri"/>
                <a:sym typeface="Calibri"/>
              </a:rPr>
              <a:t>#9</a:t>
            </a:r>
            <a:endParaRPr sz="5400" b="1" cap="none">
              <a:solidFill>
                <a:srgbClr val="0067C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11"/>
          <p:cNvSpPr txBox="1"/>
          <p:nvPr/>
        </p:nvSpPr>
        <p:spPr>
          <a:xfrm>
            <a:off x="1752600" y="424249"/>
            <a:ext cx="7239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2712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200.940.c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Reporting progress on annual goals – the content of the progress report includes the progress toward the annual goal(s)</a:t>
            </a:r>
            <a:endParaRPr/>
          </a:p>
        </p:txBody>
      </p:sp>
      <p:sp>
        <p:nvSpPr>
          <p:cNvPr id="450" name="Google Shape;450;p11"/>
          <p:cNvSpPr txBox="1"/>
          <p:nvPr/>
        </p:nvSpPr>
        <p:spPr>
          <a:xfrm>
            <a:off x="5632650" y="4686350"/>
            <a:ext cx="3265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56 student records, 34 LEAS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11"/>
          <p:cNvSpPr txBox="1"/>
          <p:nvPr/>
        </p:nvSpPr>
        <p:spPr>
          <a:xfrm>
            <a:off x="612750" y="1782075"/>
            <a:ext cx="82857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304800" algn="l" rtl="0">
              <a:spcBef>
                <a:spcPts val="0"/>
              </a:spcBef>
              <a:spcAft>
                <a:spcPts val="0"/>
              </a:spcAft>
              <a:buClr>
                <a:srgbClr val="004B8D"/>
              </a:buClr>
              <a:buSzPts val="2100"/>
              <a:buFont typeface="Calibri"/>
              <a:buChar char="•"/>
            </a:pPr>
            <a:r>
              <a:rPr lang="en-US" sz="1900">
                <a:solidFill>
                  <a:srgbClr val="004B8D"/>
                </a:solidFill>
                <a:latin typeface="Calibri"/>
                <a:ea typeface="Calibri"/>
                <a:cs typeface="Calibri"/>
                <a:sym typeface="Calibri"/>
              </a:rPr>
              <a:t>Make decisions regarding data collection tools and frequency while writing the SMART goals</a:t>
            </a:r>
            <a:endParaRPr sz="1700"/>
          </a:p>
          <a:p>
            <a:pPr marL="285750" marR="0" lvl="0" indent="-304800" algn="l" rtl="0">
              <a:spcBef>
                <a:spcPts val="0"/>
              </a:spcBef>
              <a:spcAft>
                <a:spcPts val="0"/>
              </a:spcAft>
              <a:buClr>
                <a:srgbClr val="004B8D"/>
              </a:buClr>
              <a:buSzPts val="2100"/>
              <a:buFont typeface="Calibri"/>
              <a:buChar char="•"/>
            </a:pPr>
            <a:r>
              <a:rPr lang="en-US" sz="1900">
                <a:solidFill>
                  <a:srgbClr val="004B8D"/>
                </a:solidFill>
                <a:latin typeface="Calibri"/>
                <a:ea typeface="Calibri"/>
                <a:cs typeface="Calibri"/>
                <a:sym typeface="Calibri"/>
              </a:rPr>
              <a:t>Ensure the tools used to collect data on progress match the skill/behavior within the goal</a:t>
            </a:r>
            <a:endParaRPr sz="1700"/>
          </a:p>
          <a:p>
            <a:pPr marL="285750" marR="0" lvl="0" indent="-304800" algn="l" rtl="0">
              <a:spcBef>
                <a:spcPts val="0"/>
              </a:spcBef>
              <a:spcAft>
                <a:spcPts val="0"/>
              </a:spcAft>
              <a:buClr>
                <a:srgbClr val="004B8D"/>
              </a:buClr>
              <a:buSzPts val="2100"/>
              <a:buFont typeface="Calibri"/>
              <a:buChar char="•"/>
            </a:pPr>
            <a:r>
              <a:rPr lang="en-US" sz="1900">
                <a:solidFill>
                  <a:srgbClr val="004B8D"/>
                </a:solidFill>
                <a:latin typeface="Calibri"/>
                <a:ea typeface="Calibri"/>
                <a:cs typeface="Calibri"/>
                <a:sym typeface="Calibri"/>
              </a:rPr>
              <a:t>Progress monitoring is NOT the same as progress reporting. Typically, progress is reported to parents once a quarter, progress monitoring should be done much more frequently</a:t>
            </a:r>
            <a:endParaRPr sz="1700"/>
          </a:p>
          <a:p>
            <a:pPr marL="285750" marR="0" lvl="0" indent="-304800" algn="l" rtl="0">
              <a:spcBef>
                <a:spcPts val="0"/>
              </a:spcBef>
              <a:spcAft>
                <a:spcPts val="0"/>
              </a:spcAft>
              <a:buClr>
                <a:srgbClr val="004B8D"/>
              </a:buClr>
              <a:buSzPts val="2100"/>
              <a:buFont typeface="Calibri"/>
              <a:buChar char="•"/>
            </a:pPr>
            <a:r>
              <a:rPr lang="en-US" sz="1900">
                <a:solidFill>
                  <a:srgbClr val="004B8D"/>
                </a:solidFill>
                <a:latin typeface="Calibri"/>
                <a:ea typeface="Calibri"/>
                <a:cs typeface="Calibri"/>
                <a:sym typeface="Calibri"/>
              </a:rPr>
              <a:t>Refer to the </a:t>
            </a:r>
            <a:r>
              <a:rPr lang="en-US" sz="19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September 8, 2022 virtual meeting over Progress Monitoring</a:t>
            </a:r>
            <a:r>
              <a:rPr lang="en-US" sz="1900">
                <a:solidFill>
                  <a:srgbClr val="004B8D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19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May 19, 2022 virtual meeting over Educational Benefit Review</a:t>
            </a:r>
            <a:r>
              <a:rPr lang="en-US" sz="1900">
                <a:solidFill>
                  <a:srgbClr val="004B8D"/>
                </a:solidFill>
                <a:latin typeface="Calibri"/>
                <a:ea typeface="Calibri"/>
                <a:cs typeface="Calibri"/>
                <a:sym typeface="Calibri"/>
              </a:rPr>
              <a:t> for additional information</a:t>
            </a:r>
            <a:endParaRPr sz="1900">
              <a:solidFill>
                <a:srgbClr val="004B8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11"/>
          <p:cNvSpPr/>
          <p:nvPr/>
        </p:nvSpPr>
        <p:spPr>
          <a:xfrm>
            <a:off x="705850" y="1209074"/>
            <a:ext cx="1146900" cy="5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u="sng">
                <a:solidFill>
                  <a:srgbClr val="0067C3"/>
                </a:solidFill>
                <a:latin typeface="Calibri"/>
                <a:ea typeface="Calibri"/>
                <a:cs typeface="Calibri"/>
                <a:sym typeface="Calibri"/>
              </a:rPr>
              <a:t>TIPS:</a:t>
            </a:r>
            <a:endParaRPr sz="3600" u="sng">
              <a:solidFill>
                <a:srgbClr val="0067C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458" name="Google Shape;458;p12"/>
          <p:cNvSpPr/>
          <p:nvPr/>
        </p:nvSpPr>
        <p:spPr>
          <a:xfrm>
            <a:off x="281671" y="285750"/>
            <a:ext cx="1231427" cy="92333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0067C3"/>
                </a:solidFill>
                <a:latin typeface="Calibri"/>
                <a:ea typeface="Calibri"/>
                <a:cs typeface="Calibri"/>
                <a:sym typeface="Calibri"/>
              </a:rPr>
              <a:t>#10</a:t>
            </a:r>
            <a:endParaRPr sz="5400" b="1" cap="none">
              <a:solidFill>
                <a:srgbClr val="0067C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12"/>
          <p:cNvSpPr txBox="1"/>
          <p:nvPr/>
        </p:nvSpPr>
        <p:spPr>
          <a:xfrm>
            <a:off x="1676400" y="285750"/>
            <a:ext cx="72390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200.330.a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Documentation is present that the IEP Team and other qualified professionals, as appropriate, reviewed all relevant existing evaluation data on the child: A description of all data reviewed and a summary of the information gained from the review of the data.</a:t>
            </a:r>
            <a:endParaRPr/>
          </a:p>
        </p:txBody>
      </p:sp>
      <p:sp>
        <p:nvSpPr>
          <p:cNvPr id="460" name="Google Shape;460;p12"/>
          <p:cNvSpPr txBox="1"/>
          <p:nvPr/>
        </p:nvSpPr>
        <p:spPr>
          <a:xfrm>
            <a:off x="5560500" y="4656700"/>
            <a:ext cx="3354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53 student records, 41 LEAS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12"/>
          <p:cNvSpPr/>
          <p:nvPr/>
        </p:nvSpPr>
        <p:spPr>
          <a:xfrm>
            <a:off x="469400" y="1280479"/>
            <a:ext cx="1558500" cy="5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u="sng">
                <a:solidFill>
                  <a:srgbClr val="0067C3"/>
                </a:solidFill>
                <a:latin typeface="Calibri"/>
                <a:ea typeface="Calibri"/>
                <a:cs typeface="Calibri"/>
                <a:sym typeface="Calibri"/>
              </a:rPr>
              <a:t>TIPS:</a:t>
            </a:r>
            <a:endParaRPr sz="3600" u="sng">
              <a:solidFill>
                <a:srgbClr val="0067C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12"/>
          <p:cNvSpPr txBox="1"/>
          <p:nvPr/>
        </p:nvSpPr>
        <p:spPr>
          <a:xfrm>
            <a:off x="103750" y="1865475"/>
            <a:ext cx="8811600" cy="24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 a description of all data reviewed in each performance area for the review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urier New"/>
              <a:buChar char="o"/>
            </a:pPr>
            <a:r>
              <a:rPr lang="en-US"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 of assessment or tool, such as IEP goal data collection or parent survey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urier New"/>
              <a:buChar char="o"/>
            </a:pPr>
            <a:r>
              <a:rPr lang="en-US"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Date of information, at least month and year or semester and year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urier New"/>
              <a:buChar char="o"/>
            </a:pPr>
            <a:r>
              <a:rPr lang="en-US"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– teacher, parent,  counselor, administrator, or related service provider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urier New"/>
              <a:buChar char="o"/>
            </a:pPr>
            <a:r>
              <a:rPr lang="en-US"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 include some information from each IEP team member, including parent</a:t>
            </a:r>
            <a:endParaRPr sz="1500"/>
          </a:p>
          <a:p>
            <a:pPr marL="285750" marR="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 a summary of information gained in each performance area</a:t>
            </a:r>
            <a:endParaRPr sz="1500"/>
          </a:p>
          <a:p>
            <a:pPr marL="285750" marR="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•"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 to </a:t>
            </a:r>
            <a:r>
              <a:rPr lang="en-US" sz="19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October 7, 2021 virtual meeting over Review of Existing Data</a:t>
            </a: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additional information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3"/>
          <p:cNvSpPr txBox="1">
            <a:spLocks noGrp="1"/>
          </p:cNvSpPr>
          <p:nvPr>
            <p:ph type="body" idx="1"/>
          </p:nvPr>
        </p:nvSpPr>
        <p:spPr>
          <a:xfrm>
            <a:off x="152400" y="3256830"/>
            <a:ext cx="8763000" cy="1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/>
              <a:t>Questions?</a:t>
            </a:r>
            <a:endParaRPr/>
          </a:p>
          <a:p>
            <a:pPr marL="0" lvl="0" indent="0" algn="ctr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/>
              <a:t>Please contact Office of Special Education, Compliance</a:t>
            </a:r>
            <a:endParaRPr/>
          </a:p>
          <a:p>
            <a:pPr marL="0" lvl="0" indent="0" algn="ctr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/>
              <a:t>(573) 751-0699</a:t>
            </a:r>
            <a:endParaRPr/>
          </a:p>
        </p:txBody>
      </p:sp>
      <p:sp>
        <p:nvSpPr>
          <p:cNvPr id="468" name="Google Shape;468;p13"/>
          <p:cNvSpPr txBox="1">
            <a:spLocks noGrp="1"/>
          </p:cNvSpPr>
          <p:nvPr>
            <p:ph type="sldNum" idx="12"/>
          </p:nvPr>
        </p:nvSpPr>
        <p:spPr>
          <a:xfrm>
            <a:off x="8229600" y="4743450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"/>
          <p:cNvSpPr txBox="1">
            <a:spLocks noGrp="1"/>
          </p:cNvSpPr>
          <p:nvPr>
            <p:ph type="sldNum" idx="12"/>
          </p:nvPr>
        </p:nvSpPr>
        <p:spPr>
          <a:xfrm>
            <a:off x="8229600" y="209550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362" name="Google Shape;362;p2"/>
          <p:cNvSpPr/>
          <p:nvPr/>
        </p:nvSpPr>
        <p:spPr>
          <a:xfrm>
            <a:off x="381000" y="1504950"/>
            <a:ext cx="8382000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67C3"/>
                </a:solidFill>
                <a:latin typeface="Calibri"/>
                <a:ea typeface="Calibri"/>
                <a:cs typeface="Calibri"/>
                <a:sym typeface="Calibri"/>
              </a:rPr>
              <a:t>Top non-compliance calls and helpful tips to avoid the same mistakes.</a:t>
            </a:r>
            <a:endParaRPr sz="5400" b="1" cap="none">
              <a:solidFill>
                <a:srgbClr val="0067C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"/>
          <p:cNvSpPr txBox="1">
            <a:spLocks noGrp="1"/>
          </p:cNvSpPr>
          <p:nvPr>
            <p:ph type="sldNum" idx="12"/>
          </p:nvPr>
        </p:nvSpPr>
        <p:spPr>
          <a:xfrm>
            <a:off x="-5015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368" name="Google Shape;368;p3"/>
          <p:cNvSpPr/>
          <p:nvPr/>
        </p:nvSpPr>
        <p:spPr>
          <a:xfrm>
            <a:off x="457200" y="285750"/>
            <a:ext cx="880369" cy="92333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0067C3"/>
                </a:solidFill>
                <a:latin typeface="Calibri"/>
                <a:ea typeface="Calibri"/>
                <a:cs typeface="Calibri"/>
                <a:sym typeface="Calibri"/>
              </a:rPr>
              <a:t>#1</a:t>
            </a:r>
            <a:endParaRPr sz="5400" b="1" cap="none">
              <a:solidFill>
                <a:srgbClr val="0067C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3"/>
          <p:cNvSpPr txBox="1"/>
          <p:nvPr/>
        </p:nvSpPr>
        <p:spPr>
          <a:xfrm>
            <a:off x="1676400" y="285750"/>
            <a:ext cx="72390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200.810.b –The IEP includes goals that are written in terms that are: Specific to a particular skill or behavior to be achieved, Measurable, Attainable (can reasonably be accomplished within the duration of the IEP), Results oriented, and Time-bound (generally happen within one year). </a:t>
            </a:r>
            <a:endParaRPr/>
          </a:p>
        </p:txBody>
      </p:sp>
      <p:sp>
        <p:nvSpPr>
          <p:cNvPr id="370" name="Google Shape;370;p3"/>
          <p:cNvSpPr txBox="1"/>
          <p:nvPr/>
        </p:nvSpPr>
        <p:spPr>
          <a:xfrm>
            <a:off x="5484425" y="4552950"/>
            <a:ext cx="3354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151 student records, 82 LEAS 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3"/>
          <p:cNvSpPr txBox="1"/>
          <p:nvPr/>
        </p:nvSpPr>
        <p:spPr>
          <a:xfrm>
            <a:off x="609600" y="2001174"/>
            <a:ext cx="8229600" cy="25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 – not so broad or general that the goal is difficult to measure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Measurable –progress is observable and the level of proficiency is stated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Attainable – it is reasonable to expect the student will make sufficient progress to reach the goal within the IEP implementation period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 Oriented – the skill or behavior is educationally relevant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Bound – includes statement of when goal (and benchmarks, if applicable) is expected to be met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 to the </a:t>
            </a: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November 4, 2021 virtual meeting over S.M.A.R.T. Goals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additional information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3"/>
          <p:cNvSpPr/>
          <p:nvPr/>
        </p:nvSpPr>
        <p:spPr>
          <a:xfrm>
            <a:off x="705850" y="1389775"/>
            <a:ext cx="1488000" cy="6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u="sng">
                <a:solidFill>
                  <a:srgbClr val="0067C3"/>
                </a:solidFill>
                <a:latin typeface="Calibri"/>
                <a:ea typeface="Calibri"/>
                <a:cs typeface="Calibri"/>
                <a:sym typeface="Calibri"/>
              </a:rPr>
              <a:t>TIPS:</a:t>
            </a:r>
            <a:endParaRPr sz="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400" u="sng" cap="none">
              <a:solidFill>
                <a:srgbClr val="0067C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378" name="Google Shape;378;p4"/>
          <p:cNvSpPr/>
          <p:nvPr/>
        </p:nvSpPr>
        <p:spPr>
          <a:xfrm>
            <a:off x="457200" y="285750"/>
            <a:ext cx="880369" cy="92333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0067C3"/>
                </a:solidFill>
                <a:latin typeface="Calibri"/>
                <a:ea typeface="Calibri"/>
                <a:cs typeface="Calibri"/>
                <a:sym typeface="Calibri"/>
              </a:rPr>
              <a:t>#2</a:t>
            </a:r>
            <a:endParaRPr sz="5400" b="1" cap="none">
              <a:solidFill>
                <a:srgbClr val="0067C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4"/>
          <p:cNvSpPr txBox="1"/>
          <p:nvPr/>
        </p:nvSpPr>
        <p:spPr>
          <a:xfrm>
            <a:off x="1798216" y="562740"/>
            <a:ext cx="72390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2712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2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200.180</a:t>
            </a: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Eligibility staffing held within required timelines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4"/>
          <p:cNvSpPr txBox="1"/>
          <p:nvPr/>
        </p:nvSpPr>
        <p:spPr>
          <a:xfrm>
            <a:off x="5262075" y="4552950"/>
            <a:ext cx="357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84 student records, 27 LEAS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4"/>
          <p:cNvSpPr txBox="1"/>
          <p:nvPr/>
        </p:nvSpPr>
        <p:spPr>
          <a:xfrm>
            <a:off x="609600" y="1853600"/>
            <a:ext cx="82296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Timeline is 60 calendar days from the date of parent consent</a:t>
            </a:r>
            <a:endParaRPr sz="1700"/>
          </a:p>
          <a:p>
            <a:pPr marL="28575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only acceptable extensions are snow days, agency vacation days, child’s absence due to illness, holidays and summer break</a:t>
            </a:r>
            <a:endParaRPr sz="1700"/>
          </a:p>
          <a:p>
            <a:pPr marL="28575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Weekends are not backed out of the 60 calendar day timeline except during winter holiday and summer break</a:t>
            </a:r>
            <a:endParaRPr sz="1700"/>
          </a:p>
          <a:p>
            <a:pPr marL="28575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every effort to complete within 60 calendar days regardless of whether there may be just cause to extend the timeline</a:t>
            </a:r>
            <a:endParaRPr sz="1700"/>
          </a:p>
          <a:p>
            <a:pPr marL="28575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 dates when the student was not made available for testing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4"/>
          <p:cNvSpPr/>
          <p:nvPr/>
        </p:nvSpPr>
        <p:spPr>
          <a:xfrm>
            <a:off x="720750" y="1329495"/>
            <a:ext cx="1558500" cy="5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u="sng">
                <a:solidFill>
                  <a:srgbClr val="0067C3"/>
                </a:solidFill>
                <a:latin typeface="Calibri"/>
                <a:ea typeface="Calibri"/>
                <a:cs typeface="Calibri"/>
                <a:sym typeface="Calibri"/>
              </a:rPr>
              <a:t>TIPS:</a:t>
            </a:r>
            <a:endParaRPr sz="3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400" u="sng" cap="none">
              <a:solidFill>
                <a:srgbClr val="0067C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388" name="Google Shape;388;p5"/>
          <p:cNvSpPr/>
          <p:nvPr/>
        </p:nvSpPr>
        <p:spPr>
          <a:xfrm>
            <a:off x="457200" y="285750"/>
            <a:ext cx="880369" cy="92333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0067C3"/>
                </a:solidFill>
                <a:latin typeface="Calibri"/>
                <a:ea typeface="Calibri"/>
                <a:cs typeface="Calibri"/>
                <a:sym typeface="Calibri"/>
              </a:rPr>
              <a:t>#3</a:t>
            </a:r>
            <a:endParaRPr sz="5400" b="1" cap="none">
              <a:solidFill>
                <a:srgbClr val="0067C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5"/>
          <p:cNvSpPr txBox="1"/>
          <p:nvPr/>
        </p:nvSpPr>
        <p:spPr>
          <a:xfrm>
            <a:off x="1676400" y="285750"/>
            <a:ext cx="72390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200.740.a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A statement of the present levels of academic achievement and functional performance: Is consistent with evaluation/reevaluation results in the evaluation report.</a:t>
            </a:r>
            <a:endParaRPr sz="1800"/>
          </a:p>
        </p:txBody>
      </p:sp>
      <p:sp>
        <p:nvSpPr>
          <p:cNvPr id="390" name="Google Shape;390;p5"/>
          <p:cNvSpPr txBox="1"/>
          <p:nvPr/>
        </p:nvSpPr>
        <p:spPr>
          <a:xfrm>
            <a:off x="6019800" y="4552950"/>
            <a:ext cx="2819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73 student records, 47 LEAS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5"/>
          <p:cNvSpPr/>
          <p:nvPr/>
        </p:nvSpPr>
        <p:spPr>
          <a:xfrm>
            <a:off x="705848" y="1389779"/>
            <a:ext cx="12657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u="sng">
                <a:solidFill>
                  <a:srgbClr val="0067C3"/>
                </a:solidFill>
                <a:latin typeface="Calibri"/>
                <a:ea typeface="Calibri"/>
                <a:cs typeface="Calibri"/>
                <a:sym typeface="Calibri"/>
              </a:rPr>
              <a:t>TIPS:</a:t>
            </a:r>
            <a:endParaRPr sz="3600" u="sng">
              <a:solidFill>
                <a:srgbClr val="0067C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5"/>
          <p:cNvSpPr txBox="1"/>
          <p:nvPr/>
        </p:nvSpPr>
        <p:spPr>
          <a:xfrm>
            <a:off x="457200" y="1927717"/>
            <a:ext cx="8229600" cy="27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“golden thread” of relevant information should flow from the evaluation report to the present levels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 information that describes the adverse impact of the student’s disability</a:t>
            </a:r>
            <a:endParaRPr sz="1600">
              <a:solidFill>
                <a:srgbClr val="004B8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4B8D"/>
              </a:buClr>
              <a:buSzPts val="1800"/>
              <a:buFont typeface="Calibri"/>
              <a:buChar char="•"/>
            </a:pPr>
            <a:r>
              <a:rPr lang="en-US" sz="1600">
                <a:solidFill>
                  <a:srgbClr val="004B8D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1600" i="1">
                <a:solidFill>
                  <a:srgbClr val="004B8D"/>
                </a:solidFill>
                <a:latin typeface="Calibri"/>
                <a:ea typeface="Calibri"/>
                <a:cs typeface="Calibri"/>
                <a:sym typeface="Calibri"/>
              </a:rPr>
              <a:t>summary of most recent evaluation/re-evaluation results </a:t>
            </a:r>
            <a:r>
              <a:rPr lang="en-US" sz="1600">
                <a:solidFill>
                  <a:srgbClr val="004B8D"/>
                </a:solidFill>
                <a:latin typeface="Calibri"/>
                <a:ea typeface="Calibri"/>
                <a:cs typeface="Calibri"/>
                <a:sym typeface="Calibri"/>
              </a:rPr>
              <a:t>section in the present levels should describe the evaluation data used for writing IEP goals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4B8D"/>
              </a:buClr>
              <a:buSzPts val="1800"/>
              <a:buFont typeface="Calibri"/>
              <a:buChar char="•"/>
            </a:pPr>
            <a:r>
              <a:rPr lang="en-US" sz="1600">
                <a:solidFill>
                  <a:srgbClr val="004B8D"/>
                </a:solidFill>
                <a:latin typeface="Calibri"/>
                <a:ea typeface="Calibri"/>
                <a:cs typeface="Calibri"/>
                <a:sym typeface="Calibri"/>
              </a:rPr>
              <a:t>Include a summary of the most recent evaluation data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parent friendly language when describing the educational relevance of the evaluation data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 to </a:t>
            </a:r>
            <a:r>
              <a:rPr lang="en-US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Feb 10, 22 virtual meeting over Present Levels of Academic Achievement and Functional Performance (PLAAFP)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additional information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398" name="Google Shape;398;p6"/>
          <p:cNvSpPr/>
          <p:nvPr/>
        </p:nvSpPr>
        <p:spPr>
          <a:xfrm>
            <a:off x="457200" y="285750"/>
            <a:ext cx="880369" cy="92333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0067C3"/>
                </a:solidFill>
                <a:latin typeface="Calibri"/>
                <a:ea typeface="Calibri"/>
                <a:cs typeface="Calibri"/>
                <a:sym typeface="Calibri"/>
              </a:rPr>
              <a:t>#4</a:t>
            </a:r>
            <a:endParaRPr sz="5400" b="1" cap="none">
              <a:solidFill>
                <a:srgbClr val="0067C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6"/>
          <p:cNvSpPr txBox="1"/>
          <p:nvPr/>
        </p:nvSpPr>
        <p:spPr>
          <a:xfrm>
            <a:off x="1676400" y="285750"/>
            <a:ext cx="72390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200.740.c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–A statement of the present levels of academic achievement and functional performance: Addresses how the child’s disability affects her/his involvement and progress in the general education curriculum.</a:t>
            </a:r>
            <a:endParaRPr sz="1600"/>
          </a:p>
        </p:txBody>
      </p:sp>
      <p:sp>
        <p:nvSpPr>
          <p:cNvPr id="400" name="Google Shape;400;p6"/>
          <p:cNvSpPr txBox="1"/>
          <p:nvPr/>
        </p:nvSpPr>
        <p:spPr>
          <a:xfrm>
            <a:off x="5069375" y="4552950"/>
            <a:ext cx="3769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69 student records, 40 LEAS 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6"/>
          <p:cNvSpPr/>
          <p:nvPr/>
        </p:nvSpPr>
        <p:spPr>
          <a:xfrm>
            <a:off x="705848" y="1389779"/>
            <a:ext cx="12657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u="sng">
                <a:solidFill>
                  <a:srgbClr val="0067C3"/>
                </a:solidFill>
                <a:latin typeface="Calibri"/>
                <a:ea typeface="Calibri"/>
                <a:cs typeface="Calibri"/>
                <a:sym typeface="Calibri"/>
              </a:rPr>
              <a:t>TIPS:</a:t>
            </a:r>
            <a:endParaRPr sz="3600" u="sng">
              <a:solidFill>
                <a:srgbClr val="0067C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6"/>
          <p:cNvSpPr txBox="1"/>
          <p:nvPr/>
        </p:nvSpPr>
        <p:spPr>
          <a:xfrm>
            <a:off x="381000" y="2313131"/>
            <a:ext cx="83058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Impact statement contains specific observable skill deficits and links it back to the general education curriculum</a:t>
            </a:r>
            <a:endParaRPr sz="2000"/>
          </a:p>
          <a:p>
            <a:pPr marL="2857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not use vague language such as “impacts reading” without describing how it impacts reading </a:t>
            </a:r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7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408" name="Google Shape;408;p7"/>
          <p:cNvSpPr/>
          <p:nvPr/>
        </p:nvSpPr>
        <p:spPr>
          <a:xfrm>
            <a:off x="1072913" y="260352"/>
            <a:ext cx="880369" cy="92333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0067C3"/>
                </a:solidFill>
                <a:latin typeface="Calibri"/>
                <a:ea typeface="Calibri"/>
                <a:cs typeface="Calibri"/>
                <a:sym typeface="Calibri"/>
              </a:rPr>
              <a:t>#5</a:t>
            </a:r>
            <a:endParaRPr sz="5400" b="1" cap="none">
              <a:solidFill>
                <a:srgbClr val="0067C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7"/>
          <p:cNvSpPr txBox="1"/>
          <p:nvPr/>
        </p:nvSpPr>
        <p:spPr>
          <a:xfrm>
            <a:off x="2386475" y="395750"/>
            <a:ext cx="6452700" cy="15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2712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200.220.a</a:t>
            </a: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Documentation of the required observation conducted during the evaluation process includes all</a:t>
            </a:r>
            <a:endParaRPr sz="1500"/>
          </a:p>
          <a:p>
            <a:pPr marL="112712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required components as addressed in the eligibility criteria for Autism, Emotional Disturbance, </a:t>
            </a:r>
            <a:r>
              <a:rPr lang="en-US" sz="19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Intellectual Disability</a:t>
            </a: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9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Other Health Impaired</a:t>
            </a: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Specific Learning Disability</a:t>
            </a:r>
            <a:endParaRPr sz="1500"/>
          </a:p>
        </p:txBody>
      </p:sp>
      <p:sp>
        <p:nvSpPr>
          <p:cNvPr id="410" name="Google Shape;410;p7"/>
          <p:cNvSpPr txBox="1"/>
          <p:nvPr/>
        </p:nvSpPr>
        <p:spPr>
          <a:xfrm>
            <a:off x="6019800" y="4552950"/>
            <a:ext cx="2819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67 student records, 55 LEAS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7"/>
          <p:cNvSpPr txBox="1"/>
          <p:nvPr/>
        </p:nvSpPr>
        <p:spPr>
          <a:xfrm>
            <a:off x="741150" y="2303673"/>
            <a:ext cx="77667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•"/>
            </a:pPr>
            <a:r>
              <a:rPr lang="en-US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Autism – across multiple environment</a:t>
            </a:r>
            <a:r>
              <a:rPr lang="en-US" sz="1800" b="1" u="sng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sz="1600"/>
          </a:p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•"/>
            </a:pPr>
            <a:r>
              <a:rPr lang="en-US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Emotional Disturbance – in different environment</a:t>
            </a:r>
            <a:r>
              <a:rPr lang="en-US" sz="1800" b="1" u="sng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sz="1600"/>
          </a:p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•"/>
            </a:pPr>
            <a:r>
              <a:rPr lang="en-US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SLD – in the area</a:t>
            </a:r>
            <a:r>
              <a:rPr lang="en-US" sz="1800" b="1" u="sng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of difficulty, in regular classroom, relevant behavior related to the subcategory of SLD, must contain name and title of observer</a:t>
            </a:r>
            <a:endParaRPr sz="1600"/>
          </a:p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•"/>
            </a:pPr>
            <a:r>
              <a:rPr lang="en-US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Intellectual Disability - in a variety of educational setting</a:t>
            </a:r>
            <a:r>
              <a:rPr lang="en-US" sz="1800" b="1" u="sng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sz="1600"/>
          </a:p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•"/>
            </a:pPr>
            <a:r>
              <a:rPr lang="en-US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Other Health Impaired- in a variety of educational setting</a:t>
            </a:r>
            <a:r>
              <a:rPr lang="en-US" sz="1800" b="1" u="sng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sz="1600"/>
          </a:p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•"/>
            </a:pPr>
            <a:r>
              <a:rPr lang="en-US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Refer to </a:t>
            </a:r>
            <a:r>
              <a:rPr lang="en-US" sz="1800" u="sng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January 20, 2022</a:t>
            </a:r>
            <a:r>
              <a:rPr lang="en-US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virtual meeting over Observations for additional information</a:t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7"/>
          <p:cNvSpPr/>
          <p:nvPr/>
        </p:nvSpPr>
        <p:spPr>
          <a:xfrm>
            <a:off x="838200" y="1657351"/>
            <a:ext cx="122488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u="sng">
                <a:solidFill>
                  <a:srgbClr val="0067C3"/>
                </a:solidFill>
                <a:latin typeface="Calibri"/>
                <a:ea typeface="Calibri"/>
                <a:cs typeface="Calibri"/>
                <a:sym typeface="Calibri"/>
              </a:rPr>
              <a:t>TIPS:</a:t>
            </a:r>
            <a:endParaRPr sz="3600" u="sng">
              <a:solidFill>
                <a:srgbClr val="0067C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418" name="Google Shape;418;p8"/>
          <p:cNvSpPr/>
          <p:nvPr/>
        </p:nvSpPr>
        <p:spPr>
          <a:xfrm>
            <a:off x="457200" y="285750"/>
            <a:ext cx="880369" cy="92333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0067C3"/>
                </a:solidFill>
                <a:latin typeface="Calibri"/>
                <a:ea typeface="Calibri"/>
                <a:cs typeface="Calibri"/>
                <a:sym typeface="Calibri"/>
              </a:rPr>
              <a:t>#6</a:t>
            </a:r>
            <a:endParaRPr sz="5400" b="1" cap="none">
              <a:solidFill>
                <a:srgbClr val="0067C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8"/>
          <p:cNvSpPr txBox="1"/>
          <p:nvPr/>
        </p:nvSpPr>
        <p:spPr>
          <a:xfrm>
            <a:off x="1676400" y="285750"/>
            <a:ext cx="7239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200.800.a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Appropriate, measurable postsecondary goals based on age appropriate transition assessments related to training, education, employment and, where appropriate, independent living skills</a:t>
            </a:r>
            <a:endParaRPr/>
          </a:p>
        </p:txBody>
      </p:sp>
      <p:sp>
        <p:nvSpPr>
          <p:cNvPr id="420" name="Google Shape;420;p8"/>
          <p:cNvSpPr txBox="1"/>
          <p:nvPr/>
        </p:nvSpPr>
        <p:spPr>
          <a:xfrm>
            <a:off x="6019800" y="4552950"/>
            <a:ext cx="2819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65 student records, 44 LEAS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8"/>
          <p:cNvSpPr/>
          <p:nvPr/>
        </p:nvSpPr>
        <p:spPr>
          <a:xfrm>
            <a:off x="720750" y="1240133"/>
            <a:ext cx="15585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u="sng">
                <a:solidFill>
                  <a:srgbClr val="0067C3"/>
                </a:solidFill>
                <a:latin typeface="Calibri"/>
                <a:ea typeface="Calibri"/>
                <a:cs typeface="Calibri"/>
                <a:sym typeface="Calibri"/>
              </a:rPr>
              <a:t>TIPS:</a:t>
            </a:r>
            <a:endParaRPr sz="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400" u="sng" cap="none">
              <a:solidFill>
                <a:srgbClr val="0067C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8"/>
          <p:cNvSpPr txBox="1"/>
          <p:nvPr/>
        </p:nvSpPr>
        <p:spPr>
          <a:xfrm>
            <a:off x="720750" y="1715775"/>
            <a:ext cx="7727400" cy="28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 IEP case managers to review student records far enough ahead of time prior to IEP meetings to ensure that transition assessment data is available, is current, and is accurate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sure postsecondary goals clearly state what the student will do after high school graduation in the areas of:</a:t>
            </a:r>
            <a:endParaRPr/>
          </a:p>
          <a:p>
            <a:pPr marL="914400" marR="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Employment,</a:t>
            </a:r>
            <a:endParaRPr/>
          </a:p>
          <a:p>
            <a:pPr marL="914400" marR="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Education/Training, and</a:t>
            </a:r>
            <a:endParaRPr/>
          </a:p>
          <a:p>
            <a:pPr marL="914400" marR="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Independent Living (as is consistent with information provided in the Present Level)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sure the postsecondary goals are consistent with the results of age appropriate transition assessments</a:t>
            </a:r>
            <a:endParaRPr/>
          </a:p>
          <a:p>
            <a:pPr marL="285750" marR="0" lvl="0" indent="-273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 to the </a:t>
            </a:r>
            <a:r>
              <a:rPr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January 6, 2022 virtual meeting over Postsecondary Transition Planning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additional information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9"/>
          <p:cNvSpPr txBox="1">
            <a:spLocks noGrp="1"/>
          </p:cNvSpPr>
          <p:nvPr>
            <p:ph type="sldNum" idx="12"/>
          </p:nvPr>
        </p:nvSpPr>
        <p:spPr>
          <a:xfrm>
            <a:off x="-400200" y="889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428" name="Google Shape;428;p9"/>
          <p:cNvSpPr/>
          <p:nvPr/>
        </p:nvSpPr>
        <p:spPr>
          <a:xfrm>
            <a:off x="457200" y="285750"/>
            <a:ext cx="880500" cy="8409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0067C3"/>
                </a:solidFill>
                <a:latin typeface="Calibri"/>
                <a:ea typeface="Calibri"/>
                <a:cs typeface="Calibri"/>
                <a:sym typeface="Calibri"/>
              </a:rPr>
              <a:t>#7</a:t>
            </a:r>
            <a:endParaRPr sz="5400" b="1" cap="none">
              <a:solidFill>
                <a:srgbClr val="0067C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9"/>
          <p:cNvSpPr txBox="1"/>
          <p:nvPr/>
        </p:nvSpPr>
        <p:spPr>
          <a:xfrm>
            <a:off x="1676400" y="285750"/>
            <a:ext cx="7239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200.740.f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A statement of the present levels of academic achievement and functional performance: Addresses the academic, developmental, and functional needs of the child.</a:t>
            </a:r>
            <a:endParaRPr/>
          </a:p>
        </p:txBody>
      </p:sp>
      <p:sp>
        <p:nvSpPr>
          <p:cNvPr id="430" name="Google Shape;430;p9"/>
          <p:cNvSpPr txBox="1"/>
          <p:nvPr/>
        </p:nvSpPr>
        <p:spPr>
          <a:xfrm>
            <a:off x="5906450" y="4671550"/>
            <a:ext cx="307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63 student records, 39 LEAS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9"/>
          <p:cNvSpPr/>
          <p:nvPr/>
        </p:nvSpPr>
        <p:spPr>
          <a:xfrm>
            <a:off x="691050" y="1022775"/>
            <a:ext cx="1176600" cy="5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u="sng">
                <a:solidFill>
                  <a:srgbClr val="0067C3"/>
                </a:solidFill>
                <a:latin typeface="Calibri"/>
                <a:ea typeface="Calibri"/>
                <a:cs typeface="Calibri"/>
                <a:sym typeface="Calibri"/>
              </a:rPr>
              <a:t>TIPS:</a:t>
            </a:r>
            <a:endParaRPr sz="3600" u="sng">
              <a:solidFill>
                <a:srgbClr val="0067C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9"/>
          <p:cNvSpPr txBox="1"/>
          <p:nvPr/>
        </p:nvSpPr>
        <p:spPr>
          <a:xfrm>
            <a:off x="457200" y="1490425"/>
            <a:ext cx="8229600" cy="3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 information that describes academic and functional needs, including how the student’s disability affects the student’s involvement and progress in the general education curriculum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Academic needs would be related to skill deficits and behaviors that impact the student’s access to the curriculum.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Functional (and developmental needs) would be related to age-appropriate skills and behaviors children need to access academic settings and impact the child’s ability to meet his or her personal needs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 information describing why the child does not have a need in an area, such as the functional area, because functioning in school settings is age appropriate when compared to peers</a:t>
            </a:r>
            <a:endParaRPr sz="1600"/>
          </a:p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 to </a:t>
            </a:r>
            <a:r>
              <a:rPr lang="en-US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February 10, 2022 virtual meeting over Present Levels of Academic Achievement and Functional Performance (PLAAFP)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additional information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SE PPT Template Widescreen 2017">
  <a:themeElements>
    <a:clrScheme name="DESE PPT Colors">
      <a:dk1>
        <a:srgbClr val="004B8D"/>
      </a:dk1>
      <a:lt1>
        <a:srgbClr val="FFFFFF"/>
      </a:lt1>
      <a:dk2>
        <a:srgbClr val="009900"/>
      </a:dk2>
      <a:lt2>
        <a:srgbClr val="FFFFFF"/>
      </a:lt2>
      <a:accent1>
        <a:srgbClr val="004B8D"/>
      </a:accent1>
      <a:accent2>
        <a:srgbClr val="9C5708"/>
      </a:accent2>
      <a:accent3>
        <a:srgbClr val="D9541E"/>
      </a:accent3>
      <a:accent4>
        <a:srgbClr val="BA8748"/>
      </a:accent4>
      <a:accent5>
        <a:srgbClr val="AB0635"/>
      </a:accent5>
      <a:accent6>
        <a:srgbClr val="F79646"/>
      </a:accent6>
      <a:hlink>
        <a:srgbClr val="004B8D"/>
      </a:hlink>
      <a:folHlink>
        <a:srgbClr val="6637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Layouts">
  <a:themeElements>
    <a:clrScheme name="DESE PPT Colors">
      <a:dk1>
        <a:srgbClr val="004B8D"/>
      </a:dk1>
      <a:lt1>
        <a:srgbClr val="FFFFFF"/>
      </a:lt1>
      <a:dk2>
        <a:srgbClr val="009900"/>
      </a:dk2>
      <a:lt2>
        <a:srgbClr val="FFFFFF"/>
      </a:lt2>
      <a:accent1>
        <a:srgbClr val="004B8D"/>
      </a:accent1>
      <a:accent2>
        <a:srgbClr val="9C5708"/>
      </a:accent2>
      <a:accent3>
        <a:srgbClr val="D9541E"/>
      </a:accent3>
      <a:accent4>
        <a:srgbClr val="BA8748"/>
      </a:accent4>
      <a:accent5>
        <a:srgbClr val="AB0635"/>
      </a:accent5>
      <a:accent6>
        <a:srgbClr val="F79646"/>
      </a:accent6>
      <a:hlink>
        <a:srgbClr val="004B8D"/>
      </a:hlink>
      <a:folHlink>
        <a:srgbClr val="6637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Dividers">
  <a:themeElements>
    <a:clrScheme name="DESE PPT Colors">
      <a:dk1>
        <a:srgbClr val="004B8D"/>
      </a:dk1>
      <a:lt1>
        <a:srgbClr val="FFFFFF"/>
      </a:lt1>
      <a:dk2>
        <a:srgbClr val="009900"/>
      </a:dk2>
      <a:lt2>
        <a:srgbClr val="FFFFFF"/>
      </a:lt2>
      <a:accent1>
        <a:srgbClr val="004B8D"/>
      </a:accent1>
      <a:accent2>
        <a:srgbClr val="9C5708"/>
      </a:accent2>
      <a:accent3>
        <a:srgbClr val="D9541E"/>
      </a:accent3>
      <a:accent4>
        <a:srgbClr val="BA8748"/>
      </a:accent4>
      <a:accent5>
        <a:srgbClr val="AB0635"/>
      </a:accent5>
      <a:accent6>
        <a:srgbClr val="F79646"/>
      </a:accent6>
      <a:hlink>
        <a:srgbClr val="004B8D"/>
      </a:hlink>
      <a:folHlink>
        <a:srgbClr val="6637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tent Breakout">
  <a:themeElements>
    <a:clrScheme name="DESE PPT Colors">
      <a:dk1>
        <a:srgbClr val="004B8D"/>
      </a:dk1>
      <a:lt1>
        <a:srgbClr val="FFFFFF"/>
      </a:lt1>
      <a:dk2>
        <a:srgbClr val="009900"/>
      </a:dk2>
      <a:lt2>
        <a:srgbClr val="FFFFFF"/>
      </a:lt2>
      <a:accent1>
        <a:srgbClr val="004B8D"/>
      </a:accent1>
      <a:accent2>
        <a:srgbClr val="9C5708"/>
      </a:accent2>
      <a:accent3>
        <a:srgbClr val="D9541E"/>
      </a:accent3>
      <a:accent4>
        <a:srgbClr val="BA8748"/>
      </a:accent4>
      <a:accent5>
        <a:srgbClr val="AB0635"/>
      </a:accent5>
      <a:accent6>
        <a:srgbClr val="F79646"/>
      </a:accent6>
      <a:hlink>
        <a:srgbClr val="004B8D"/>
      </a:hlink>
      <a:folHlink>
        <a:srgbClr val="6637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losing ">
  <a:themeElements>
    <a:clrScheme name="DESE PPT Colors">
      <a:dk1>
        <a:srgbClr val="004B8D"/>
      </a:dk1>
      <a:lt1>
        <a:srgbClr val="FFFFFF"/>
      </a:lt1>
      <a:dk2>
        <a:srgbClr val="009900"/>
      </a:dk2>
      <a:lt2>
        <a:srgbClr val="FFFFFF"/>
      </a:lt2>
      <a:accent1>
        <a:srgbClr val="004B8D"/>
      </a:accent1>
      <a:accent2>
        <a:srgbClr val="9C5708"/>
      </a:accent2>
      <a:accent3>
        <a:srgbClr val="D9541E"/>
      </a:accent3>
      <a:accent4>
        <a:srgbClr val="BA8748"/>
      </a:accent4>
      <a:accent5>
        <a:srgbClr val="AB0635"/>
      </a:accent5>
      <a:accent6>
        <a:srgbClr val="F79646"/>
      </a:accent6>
      <a:hlink>
        <a:srgbClr val="004B8D"/>
      </a:hlink>
      <a:folHlink>
        <a:srgbClr val="6637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1589</Words>
  <Application>Microsoft Office PowerPoint</Application>
  <PresentationFormat>On-screen Show (16:9)</PresentationFormat>
  <Paragraphs>132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Courier New</vt:lpstr>
      <vt:lpstr>Noto Sans Symbols</vt:lpstr>
      <vt:lpstr>DESE PPT Template Widescreen 2017</vt:lpstr>
      <vt:lpstr>Content Layouts</vt:lpstr>
      <vt:lpstr>Section Dividers</vt:lpstr>
      <vt:lpstr>Content Breakout</vt:lpstr>
      <vt:lpstr>Closing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McKinzie, Betty</dc:creator>
  <cp:lastModifiedBy>Bockover, Madison</cp:lastModifiedBy>
  <cp:revision>1</cp:revision>
  <dcterms:created xsi:type="dcterms:W3CDTF">2018-09-10T19:06:49Z</dcterms:created>
  <dcterms:modified xsi:type="dcterms:W3CDTF">2023-10-26T21:03:17Z</dcterms:modified>
</cp:coreProperties>
</file>