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Lst>
  <p:sldSz cx="12192000" cy="6858000"/>
  <p:notesSz cx="6858000" cy="9144000"/>
  <p:embeddedFontLst>
    <p:embeddedFont>
      <p:font typeface="Caveat" panose="00000500000000000000" pitchFamily="2" charset="0"/>
      <p:regular r:id="rId40"/>
      <p:bold r:id="rId41"/>
    </p:embeddedFont>
    <p:embeddedFont>
      <p:font typeface="Pangolin" panose="020B0604020202020204" charset="0"/>
      <p:regular r:id="rId42"/>
    </p:embeddedFont>
    <p:embeddedFont>
      <p:font typeface="Calibri" panose="020F0502020204030204" pitchFamily="34" charset="0"/>
      <p:regular r:id="rId43"/>
      <p:bold r:id="rId44"/>
      <p:italic r:id="rId45"/>
      <p:boldItalic r:id="rId46"/>
    </p:embeddedFont>
    <p:embeddedFont>
      <p:font typeface="Century Gothic" panose="020B0502020202020204" pitchFamily="34" charset="0"/>
      <p:regular r:id="rId47"/>
      <p:bold r:id="rId48"/>
      <p:italic r:id="rId49"/>
      <p:boldItalic r:id="rId50"/>
    </p:embeddedFont>
    <p:embeddedFont>
      <p:font typeface="Verdana" panose="020B0604030504040204" pitchFamily="34" charset="0"/>
      <p:regular r:id="rId51"/>
      <p:bold r:id="rId52"/>
      <p:italic r:id="rId53"/>
      <p:boldItalic r:id="rId54"/>
    </p:embeddedFont>
    <p:embeddedFont>
      <p:font typeface="Poppins Light" panose="020B0604020202020204" charset="0"/>
      <p:regular r:id="rId55"/>
      <p:bold r:id="rId56"/>
      <p:italic r:id="rId57"/>
      <p:boldItalic r:id="rId58"/>
    </p:embeddedFont>
    <p:embeddedFont>
      <p:font typeface="Noto Sans Symbols" panose="020B0604020202020204" charset="0"/>
      <p:regular r:id="rId59"/>
      <p:bold r:id="rId60"/>
    </p:embeddedFont>
    <p:embeddedFont>
      <p:font typeface="Roboto" panose="02000000000000000000" pitchFamily="2" charset="0"/>
      <p:regular r:id="rId61"/>
      <p:bold r:id="rId62"/>
      <p:italic r:id="rId63"/>
      <p:boldItalic r:id="rId64"/>
    </p:embeddedFont>
    <p:embeddedFont>
      <p:font typeface="Poppins" panose="020B0604020202020204" charset="0"/>
      <p:regular r:id="rId65"/>
      <p:bold r:id="rId66"/>
      <p:italic r:id="rId67"/>
      <p:boldItalic r:id="rId6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9" roundtripDataSignature="AMtx7mgOtmS1y/XmnpuU4RvQjLSRMcooc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3" d="100"/>
          <a:sy n="73" d="100"/>
        </p:scale>
        <p:origin x="77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font" Target="fonts/font11.fntdata"/><Relationship Id="rId55" Type="http://schemas.openxmlformats.org/officeDocument/2006/relationships/font" Target="fonts/font16.fntdata"/><Relationship Id="rId63" Type="http://schemas.openxmlformats.org/officeDocument/2006/relationships/font" Target="fonts/font24.fntdata"/><Relationship Id="rId68" Type="http://schemas.openxmlformats.org/officeDocument/2006/relationships/font" Target="fonts/font29.fntdata"/><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font" Target="fonts/font14.fntdata"/><Relationship Id="rId58" Type="http://schemas.openxmlformats.org/officeDocument/2006/relationships/font" Target="fonts/font19.fntdata"/><Relationship Id="rId66" Type="http://schemas.openxmlformats.org/officeDocument/2006/relationships/font" Target="fonts/font2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0.fntdata"/><Relationship Id="rId57" Type="http://schemas.openxmlformats.org/officeDocument/2006/relationships/font" Target="fonts/font18.fntdata"/><Relationship Id="rId61" Type="http://schemas.openxmlformats.org/officeDocument/2006/relationships/font" Target="fonts/font2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5.fntdata"/><Relationship Id="rId52" Type="http://schemas.openxmlformats.org/officeDocument/2006/relationships/font" Target="fonts/font13.fntdata"/><Relationship Id="rId60" Type="http://schemas.openxmlformats.org/officeDocument/2006/relationships/font" Target="fonts/font21.fntdata"/><Relationship Id="rId65" Type="http://schemas.openxmlformats.org/officeDocument/2006/relationships/font" Target="fonts/font26.fntdata"/><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openxmlformats.org/officeDocument/2006/relationships/font" Target="fonts/font9.fntdata"/><Relationship Id="rId56" Type="http://schemas.openxmlformats.org/officeDocument/2006/relationships/font" Target="fonts/font17.fntdata"/><Relationship Id="rId64" Type="http://schemas.openxmlformats.org/officeDocument/2006/relationships/font" Target="fonts/font25.fntdata"/><Relationship Id="rId69" Type="http://customschemas.google.com/relationships/presentationmetadata" Target="metadata"/><Relationship Id="rId8" Type="http://schemas.openxmlformats.org/officeDocument/2006/relationships/slide" Target="slides/slide7.xml"/><Relationship Id="rId51" Type="http://schemas.openxmlformats.org/officeDocument/2006/relationships/font" Target="fonts/font12.fntdata"/><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7.fntdata"/><Relationship Id="rId59" Type="http://schemas.openxmlformats.org/officeDocument/2006/relationships/font" Target="fonts/font20.fntdata"/><Relationship Id="rId67" Type="http://schemas.openxmlformats.org/officeDocument/2006/relationships/font" Target="fonts/font28.fntdata"/><Relationship Id="rId20" Type="http://schemas.openxmlformats.org/officeDocument/2006/relationships/slide" Target="slides/slide19.xml"/><Relationship Id="rId41" Type="http://schemas.openxmlformats.org/officeDocument/2006/relationships/font" Target="fonts/font2.fntdata"/><Relationship Id="rId54" Type="http://schemas.openxmlformats.org/officeDocument/2006/relationships/font" Target="fonts/font15.fntdata"/><Relationship Id="rId62" Type="http://schemas.openxmlformats.org/officeDocument/2006/relationships/font" Target="fonts/font23.fntdata"/><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youtube.com/watch?v=25GI3-kiLdo&amp;t=72s"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www.youtube.com/watch?v=MSy685vNqYk&amp;t=259s"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commlearn.com/dyslexia-and-the-brain/"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danvilleliteracy.org/learn-more.html"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justice.gov/"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 name="Google Shape;7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1"/>
              <a:t>To Say: </a:t>
            </a:r>
            <a:r>
              <a:rPr lang="en-US" b="0"/>
              <a:t> The </a:t>
            </a:r>
            <a:r>
              <a:rPr lang="en-US"/>
              <a:t>purpose</a:t>
            </a:r>
            <a:r>
              <a:rPr lang="en-US" b="0"/>
              <a:t> of this training is to introduce the </a:t>
            </a:r>
            <a:r>
              <a:rPr lang="en-US"/>
              <a:t>components of literacy as anchored in the science or reading.  There are 6  other modules that are designed to address the elements skilled readers possess as well as the instructional components necessary to produce success in reading.  Each session is designed to be completed sequentially.  </a:t>
            </a:r>
            <a:endParaRPr b="1"/>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b="1"/>
          </a:p>
          <a:p>
            <a:pPr marL="0" lvl="0" indent="0" algn="l" rtl="0">
              <a:lnSpc>
                <a:spcPct val="100000"/>
              </a:lnSpc>
              <a:spcBef>
                <a:spcPts val="0"/>
              </a:spcBef>
              <a:spcAft>
                <a:spcPts val="0"/>
              </a:spcAft>
              <a:buSzPts val="1400"/>
              <a:buNone/>
            </a:pPr>
            <a:r>
              <a:rPr lang="en-US" b="1"/>
              <a:t>To Say:  </a:t>
            </a:r>
            <a:r>
              <a:rPr lang="en-US">
                <a:highlight>
                  <a:schemeClr val="lt1"/>
                </a:highlight>
                <a:latin typeface="Arial"/>
                <a:ea typeface="Arial"/>
                <a:cs typeface="Arial"/>
                <a:sym typeface="Arial"/>
              </a:rPr>
              <a:t>In the Simple View formula, the values of D and LC must be between 0 and 1 (or 0% and 100%). A score of 0 means no skill or ability at all and 1 indicates perfection. A student’s reading comprehension will always be significantly impacted by their lowest area  An example of that is a student who has poor decoding skills.  Let’s say they struggle with long vowels and consonant blends  and would score at .50 in decoding/word recognition.  But this same student comes from a family that has opportunities to visit zoos, museums and different locations.  Their parents have always read to them and because of that they have many experiences to draw from and great language comprehension skills and score at 1 in Language Comprehension.  When you multiply the .50 by 1 you will get an overall reading comprehension score of .50.  They are going to struggle until we address the decoding/word recognition skills. </a:t>
            </a:r>
            <a:endParaRPr>
              <a:highlight>
                <a:schemeClr val="lt1"/>
              </a:highlight>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a:highlight>
                <a:schemeClr val="lt1"/>
              </a:highlight>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en-US" b="1">
                <a:solidFill>
                  <a:srgbClr val="414142"/>
                </a:solidFill>
                <a:highlight>
                  <a:schemeClr val="lt1"/>
                </a:highlight>
                <a:latin typeface="Arial"/>
                <a:ea typeface="Arial"/>
                <a:cs typeface="Arial"/>
                <a:sym typeface="Arial"/>
              </a:rPr>
              <a:t> </a:t>
            </a:r>
            <a:endParaRPr>
              <a:solidFill>
                <a:srgbClr val="004B8D"/>
              </a:solidFill>
              <a:highlight>
                <a:schemeClr val="lt1"/>
              </a:highlight>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b="1">
                <a:highlight>
                  <a:schemeClr val="lt1"/>
                </a:highlight>
                <a:latin typeface="Arial"/>
                <a:ea typeface="Arial"/>
                <a:cs typeface="Arial"/>
                <a:sym typeface="Arial"/>
              </a:rPr>
              <a:t>The Simple View formula makes clear that strong reading comprehension cannot occur unless both decoding skills and language comprehension abilities are strong.</a:t>
            </a:r>
            <a:endParaRPr b="1">
              <a:highlight>
                <a:schemeClr val="lt1"/>
              </a:highlight>
              <a:latin typeface="Arial"/>
              <a:ea typeface="Arial"/>
              <a:cs typeface="Arial"/>
              <a:sym typeface="Arial"/>
            </a:endParaRPr>
          </a:p>
          <a:p>
            <a:pPr marL="457200" lvl="0" indent="-304800" algn="l" rtl="0">
              <a:lnSpc>
                <a:spcPct val="120000"/>
              </a:lnSpc>
              <a:spcBef>
                <a:spcPts val="2100"/>
              </a:spcBef>
              <a:spcAft>
                <a:spcPts val="0"/>
              </a:spcAft>
              <a:buClr>
                <a:schemeClr val="dk1"/>
              </a:buClr>
              <a:buSzPts val="1200"/>
              <a:buFont typeface="Verdana"/>
              <a:buChar char="●"/>
            </a:pPr>
            <a:r>
              <a:rPr lang="en-US">
                <a:highlight>
                  <a:schemeClr val="lt1"/>
                </a:highlight>
                <a:latin typeface="Verdana"/>
                <a:ea typeface="Verdana"/>
                <a:cs typeface="Verdana"/>
                <a:sym typeface="Verdana"/>
              </a:rPr>
              <a:t>We must teach students to decode expertly as early as possible. When students can decode expertly, their reading comprehension capabilities equal their language comprehension abilities.</a:t>
            </a:r>
            <a:endParaRPr>
              <a:highlight>
                <a:schemeClr val="lt1"/>
              </a:highlight>
              <a:latin typeface="Verdana"/>
              <a:ea typeface="Verdana"/>
              <a:cs typeface="Verdana"/>
              <a:sym typeface="Verdana"/>
            </a:endParaRPr>
          </a:p>
          <a:p>
            <a:pPr marL="457200" lvl="0" indent="-304800" algn="l" rtl="0">
              <a:lnSpc>
                <a:spcPct val="120000"/>
              </a:lnSpc>
              <a:spcBef>
                <a:spcPts val="0"/>
              </a:spcBef>
              <a:spcAft>
                <a:spcPts val="0"/>
              </a:spcAft>
              <a:buClr>
                <a:schemeClr val="dk1"/>
              </a:buClr>
              <a:buSzPts val="1200"/>
              <a:buFont typeface="Verdana"/>
              <a:buChar char="●"/>
            </a:pPr>
            <a:r>
              <a:rPr lang="en-US">
                <a:highlight>
                  <a:schemeClr val="lt1"/>
                </a:highlight>
                <a:latin typeface="Verdana"/>
                <a:ea typeface="Verdana"/>
                <a:cs typeface="Verdana"/>
                <a:sym typeface="Verdana"/>
              </a:rPr>
              <a:t>We must provide students with strong content knowledge in many domains at all grade levels in order for them to develop adequate language comprehension abilities.</a:t>
            </a:r>
            <a:endParaRPr>
              <a:highlight>
                <a:schemeClr val="lt1"/>
              </a:highlight>
              <a:latin typeface="Verdana"/>
              <a:ea typeface="Verdana"/>
              <a:cs typeface="Verdana"/>
              <a:sym typeface="Verdana"/>
            </a:endParaRPr>
          </a:p>
          <a:p>
            <a:pPr marL="457200" lvl="0" indent="0" algn="l" rtl="0">
              <a:lnSpc>
                <a:spcPct val="120000"/>
              </a:lnSpc>
              <a:spcBef>
                <a:spcPts val="2800"/>
              </a:spcBef>
              <a:spcAft>
                <a:spcPts val="0"/>
              </a:spcAft>
              <a:buSzPts val="1400"/>
              <a:buNone/>
            </a:pPr>
            <a:endParaRPr>
              <a:highlight>
                <a:schemeClr val="lt1"/>
              </a:highlight>
              <a:latin typeface="Verdana"/>
              <a:ea typeface="Verdana"/>
              <a:cs typeface="Verdana"/>
              <a:sym typeface="Verdana"/>
            </a:endParaRPr>
          </a:p>
          <a:p>
            <a:pPr marL="0" lvl="0" indent="0" algn="l" rtl="0">
              <a:lnSpc>
                <a:spcPct val="100000"/>
              </a:lnSpc>
              <a:spcBef>
                <a:spcPts val="2800"/>
              </a:spcBef>
              <a:spcAft>
                <a:spcPts val="0"/>
              </a:spcAft>
              <a:buSzPts val="1400"/>
              <a:buNone/>
            </a:pPr>
            <a:endParaRPr/>
          </a:p>
        </p:txBody>
      </p:sp>
      <p:sp>
        <p:nvSpPr>
          <p:cNvPr id="145" name="Google Shape;145;p1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 name="Google Shape;159;p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solidFill>
                  <a:srgbClr val="202124"/>
                </a:solidFill>
                <a:highlight>
                  <a:srgbClr val="FFFFFF"/>
                </a:highlight>
                <a:latin typeface="Arial"/>
                <a:ea typeface="Arial"/>
                <a:cs typeface="Arial"/>
                <a:sym typeface="Arial"/>
              </a:rPr>
              <a:t>To Know: </a:t>
            </a:r>
            <a:r>
              <a:rPr lang="en-US">
                <a:solidFill>
                  <a:srgbClr val="202124"/>
                </a:solidFill>
                <a:highlight>
                  <a:srgbClr val="FFFFFF"/>
                </a:highlight>
                <a:latin typeface="Arial"/>
                <a:ea typeface="Arial"/>
                <a:cs typeface="Arial"/>
                <a:sym typeface="Arial"/>
              </a:rPr>
              <a:t>You will follow the DIrections for the Reading Rope to explain the elements of reading.</a:t>
            </a:r>
            <a:r>
              <a:rPr lang="en-US">
                <a:solidFill>
                  <a:srgbClr val="202124"/>
                </a:solidFill>
                <a:latin typeface="Arial"/>
                <a:ea typeface="Arial"/>
                <a:cs typeface="Arial"/>
                <a:sym typeface="Arial"/>
              </a:rPr>
              <a:t> (Estimated TIme: 8 minutes)</a:t>
            </a:r>
            <a:endParaRPr>
              <a:solidFill>
                <a:srgbClr val="202124"/>
              </a:solidFill>
              <a:latin typeface="Arial"/>
              <a:ea typeface="Arial"/>
              <a:cs typeface="Arial"/>
              <a:sym typeface="Arial"/>
            </a:endParaRPr>
          </a:p>
          <a:p>
            <a:pPr marL="0" lvl="0" indent="0" algn="l" rtl="0">
              <a:lnSpc>
                <a:spcPct val="100000"/>
              </a:lnSpc>
              <a:spcBef>
                <a:spcPts val="0"/>
              </a:spcBef>
              <a:spcAft>
                <a:spcPts val="0"/>
              </a:spcAft>
              <a:buSzPts val="1400"/>
              <a:buNone/>
            </a:pPr>
            <a:r>
              <a:rPr lang="en-US" b="1">
                <a:solidFill>
                  <a:srgbClr val="202124"/>
                </a:solidFill>
                <a:highlight>
                  <a:srgbClr val="FFFFFF"/>
                </a:highlight>
                <a:latin typeface="Arial"/>
                <a:ea typeface="Arial"/>
                <a:cs typeface="Arial"/>
                <a:sym typeface="Arial"/>
              </a:rPr>
              <a:t>To Do: </a:t>
            </a:r>
            <a:r>
              <a:rPr lang="en-US">
                <a:solidFill>
                  <a:srgbClr val="202124"/>
                </a:solidFill>
                <a:highlight>
                  <a:srgbClr val="FFFFFF"/>
                </a:highlight>
                <a:latin typeface="Arial"/>
                <a:ea typeface="Arial"/>
                <a:cs typeface="Arial"/>
                <a:sym typeface="Arial"/>
              </a:rPr>
              <a:t>Provide the supplies for making the Reading Rope. </a:t>
            </a:r>
            <a:endParaRPr>
              <a:solidFill>
                <a:srgbClr val="202124"/>
              </a:solidFill>
              <a:highlight>
                <a:srgbClr val="FFFFFF"/>
              </a:highlight>
              <a:latin typeface="Arial"/>
              <a:ea typeface="Arial"/>
              <a:cs typeface="Arial"/>
              <a:sym typeface="Arial"/>
            </a:endParaRPr>
          </a:p>
          <a:p>
            <a:pPr marL="0" lvl="0" indent="0" algn="l" rtl="0">
              <a:lnSpc>
                <a:spcPct val="100000"/>
              </a:lnSpc>
              <a:spcBef>
                <a:spcPts val="0"/>
              </a:spcBef>
              <a:spcAft>
                <a:spcPts val="0"/>
              </a:spcAft>
              <a:buSzPts val="1400"/>
              <a:buNone/>
            </a:pPr>
            <a:r>
              <a:rPr lang="en-US" b="1">
                <a:solidFill>
                  <a:srgbClr val="202124"/>
                </a:solidFill>
                <a:highlight>
                  <a:srgbClr val="FFFFFF"/>
                </a:highlight>
                <a:latin typeface="Arial"/>
                <a:ea typeface="Arial"/>
                <a:cs typeface="Arial"/>
                <a:sym typeface="Arial"/>
              </a:rPr>
              <a:t>To Say: </a:t>
            </a:r>
            <a:r>
              <a:rPr lang="en-US" sz="1600">
                <a:latin typeface="Century Gothic"/>
                <a:ea typeface="Century Gothic"/>
                <a:cs typeface="Century Gothic"/>
                <a:sym typeface="Century Gothic"/>
              </a:rPr>
              <a:t>To really get more explicit with reading we get into Scarboroughs reading rope.  It defines Word Recognition and Language Comprehension into specific skills.</a:t>
            </a:r>
            <a:endParaRPr sz="1600">
              <a:latin typeface="Century Gothic"/>
              <a:ea typeface="Century Gothic"/>
              <a:cs typeface="Century Gothic"/>
              <a:sym typeface="Century Gothic"/>
            </a:endParaRPr>
          </a:p>
          <a:p>
            <a:pPr marL="0" lvl="0" indent="0" algn="l" rtl="0">
              <a:lnSpc>
                <a:spcPct val="115000"/>
              </a:lnSpc>
              <a:spcBef>
                <a:spcPts val="0"/>
              </a:spcBef>
              <a:spcAft>
                <a:spcPts val="0"/>
              </a:spcAft>
              <a:buClr>
                <a:schemeClr val="dk1"/>
              </a:buClr>
              <a:buSzPts val="1100"/>
              <a:buFont typeface="Arial"/>
              <a:buNone/>
            </a:pPr>
            <a:endParaRPr sz="1600">
              <a:latin typeface="Century Gothic"/>
              <a:ea typeface="Century Gothic"/>
              <a:cs typeface="Century Gothic"/>
              <a:sym typeface="Century Gothic"/>
            </a:endParaRPr>
          </a:p>
          <a:p>
            <a:pPr marL="0" lvl="0" indent="0" algn="l" rtl="0">
              <a:lnSpc>
                <a:spcPct val="115000"/>
              </a:lnSpc>
              <a:spcBef>
                <a:spcPts val="0"/>
              </a:spcBef>
              <a:spcAft>
                <a:spcPts val="0"/>
              </a:spcAft>
              <a:buClr>
                <a:schemeClr val="dk1"/>
              </a:buClr>
              <a:buSzPts val="1100"/>
              <a:buFont typeface="Arial"/>
              <a:buNone/>
            </a:pPr>
            <a:r>
              <a:rPr lang="en-US" sz="1600" b="1">
                <a:latin typeface="Century Gothic"/>
                <a:ea typeface="Century Gothic"/>
                <a:cs typeface="Century Gothic"/>
                <a:sym typeface="Century Gothic"/>
              </a:rPr>
              <a:t>Word Recognition</a:t>
            </a:r>
            <a:r>
              <a:rPr lang="en-US" sz="1600">
                <a:latin typeface="Century Gothic"/>
                <a:ea typeface="Century Gothic"/>
                <a:cs typeface="Century Gothic"/>
                <a:sym typeface="Century Gothic"/>
              </a:rPr>
              <a:t> is where most of the problems are in reading - most students who have difficulties in reading have difficulties in word recognition or decoding.  </a:t>
            </a:r>
            <a:endParaRPr sz="1600">
              <a:latin typeface="Century Gothic"/>
              <a:ea typeface="Century Gothic"/>
              <a:cs typeface="Century Gothic"/>
              <a:sym typeface="Century Gothic"/>
            </a:endParaRPr>
          </a:p>
          <a:p>
            <a:pPr marL="457200" lvl="0" indent="-317500" algn="l" rtl="0">
              <a:lnSpc>
                <a:spcPct val="115000"/>
              </a:lnSpc>
              <a:spcBef>
                <a:spcPts val="0"/>
              </a:spcBef>
              <a:spcAft>
                <a:spcPts val="0"/>
              </a:spcAft>
              <a:buSzPts val="1400"/>
              <a:buChar char="●"/>
            </a:pPr>
            <a:r>
              <a:rPr lang="en-US" sz="1600">
                <a:latin typeface="Century Gothic"/>
                <a:ea typeface="Century Gothic"/>
                <a:cs typeface="Century Gothic"/>
                <a:sym typeface="Century Gothic"/>
              </a:rPr>
              <a:t>Phonological Awareness is </a:t>
            </a:r>
            <a:r>
              <a:rPr lang="en-US" sz="1500">
                <a:solidFill>
                  <a:srgbClr val="040C28"/>
                </a:solidFill>
                <a:latin typeface="Roboto"/>
                <a:ea typeface="Roboto"/>
                <a:cs typeface="Roboto"/>
                <a:sym typeface="Roboto"/>
              </a:rPr>
              <a:t>the ability to recognize and manipulate the spoken parts of sentences and words</a:t>
            </a:r>
            <a:r>
              <a:rPr lang="en-US" sz="1500">
                <a:solidFill>
                  <a:srgbClr val="202124"/>
                </a:solidFill>
                <a:highlight>
                  <a:srgbClr val="FFFFFF"/>
                </a:highlight>
                <a:latin typeface="Roboto"/>
                <a:ea typeface="Roboto"/>
                <a:cs typeface="Roboto"/>
                <a:sym typeface="Roboto"/>
              </a:rPr>
              <a:t>. </a:t>
            </a:r>
            <a:r>
              <a:rPr lang="en-US" sz="1600">
                <a:latin typeface="Century Gothic"/>
                <a:ea typeface="Century Gothic"/>
                <a:cs typeface="Century Gothic"/>
                <a:sym typeface="Century Gothic"/>
              </a:rPr>
              <a:t>  At the  very lowest level it is understanding individual words make up a sentence.  The Bear Ate My Lunch – hop to each word  It includes such skills as Blending b/a/t makes bat Substitution Say Park now instead of /p/ use /m/ Mark</a:t>
            </a:r>
            <a:endParaRPr sz="1600">
              <a:latin typeface="Century Gothic"/>
              <a:ea typeface="Century Gothic"/>
              <a:cs typeface="Century Gothic"/>
              <a:sym typeface="Century Gothic"/>
            </a:endParaRPr>
          </a:p>
          <a:p>
            <a:pPr marL="457200" lvl="0" indent="-330200" algn="l" rtl="0">
              <a:lnSpc>
                <a:spcPct val="115000"/>
              </a:lnSpc>
              <a:spcBef>
                <a:spcPts val="0"/>
              </a:spcBef>
              <a:spcAft>
                <a:spcPts val="0"/>
              </a:spcAft>
              <a:buSzPts val="1600"/>
              <a:buFont typeface="Century Gothic"/>
              <a:buChar char="●"/>
            </a:pPr>
            <a:r>
              <a:rPr lang="en-US" sz="1600">
                <a:latin typeface="Century Gothic"/>
                <a:ea typeface="Century Gothic"/>
                <a:cs typeface="Century Gothic"/>
                <a:sym typeface="Century Gothic"/>
              </a:rPr>
              <a:t>Decoding is the letter to sound symbol relationship – phonics knowing that the letter A makes the a and a sound, knowing that ch makes the “ch” sounds </a:t>
            </a:r>
            <a:endParaRPr sz="1600">
              <a:latin typeface="Century Gothic"/>
              <a:ea typeface="Century Gothic"/>
              <a:cs typeface="Century Gothic"/>
              <a:sym typeface="Century Gothic"/>
            </a:endParaRPr>
          </a:p>
          <a:p>
            <a:pPr marL="457200" lvl="0" indent="-330200" algn="l" rtl="0">
              <a:lnSpc>
                <a:spcPct val="115000"/>
              </a:lnSpc>
              <a:spcBef>
                <a:spcPts val="0"/>
              </a:spcBef>
              <a:spcAft>
                <a:spcPts val="0"/>
              </a:spcAft>
              <a:buSzPts val="1600"/>
              <a:buFont typeface="Century Gothic"/>
              <a:buChar char="●"/>
            </a:pPr>
            <a:r>
              <a:rPr lang="en-US" sz="1600">
                <a:latin typeface="Century Gothic"/>
                <a:ea typeface="Century Gothic"/>
                <a:cs typeface="Century Gothic"/>
                <a:sym typeface="Century Gothic"/>
              </a:rPr>
              <a:t>Sight Recognition is the words that students already have in their word repertoire and it varies for each student, when the are young often fewer words– possibly their name, McDonalds and more as they get older.  making reading more automatic</a:t>
            </a:r>
            <a:endParaRPr sz="1600">
              <a:latin typeface="Century Gothic"/>
              <a:ea typeface="Century Gothic"/>
              <a:cs typeface="Century Gothic"/>
              <a:sym typeface="Century Gothic"/>
            </a:endParaRPr>
          </a:p>
          <a:p>
            <a:pPr marL="0" lvl="0" indent="0" algn="l" rtl="0">
              <a:lnSpc>
                <a:spcPct val="115000"/>
              </a:lnSpc>
              <a:spcBef>
                <a:spcPts val="0"/>
              </a:spcBef>
              <a:spcAft>
                <a:spcPts val="0"/>
              </a:spcAft>
              <a:buClr>
                <a:schemeClr val="dk1"/>
              </a:buClr>
              <a:buSzPts val="1100"/>
              <a:buFont typeface="Arial"/>
              <a:buNone/>
            </a:pPr>
            <a:r>
              <a:rPr lang="en-US" sz="1600">
                <a:latin typeface="Century Gothic"/>
                <a:ea typeface="Century Gothic"/>
                <a:cs typeface="Century Gothic"/>
                <a:sym typeface="Century Gothic"/>
              </a:rPr>
              <a:t>In Language Comprehension it involves the understanding of words and how we use words</a:t>
            </a:r>
            <a:endParaRPr sz="1600">
              <a:latin typeface="Century Gothic"/>
              <a:ea typeface="Century Gothic"/>
              <a:cs typeface="Century Gothic"/>
              <a:sym typeface="Century Gothic"/>
            </a:endParaRPr>
          </a:p>
          <a:p>
            <a:pPr marL="457200" lvl="0" indent="-330200" algn="l" rtl="0">
              <a:lnSpc>
                <a:spcPct val="115000"/>
              </a:lnSpc>
              <a:spcBef>
                <a:spcPts val="0"/>
              </a:spcBef>
              <a:spcAft>
                <a:spcPts val="0"/>
              </a:spcAft>
              <a:buSzPts val="1600"/>
              <a:buFont typeface="Century Gothic"/>
              <a:buChar char="●"/>
            </a:pPr>
            <a:r>
              <a:rPr lang="en-US" sz="1600">
                <a:latin typeface="Century Gothic"/>
                <a:ea typeface="Century Gothic"/>
                <a:cs typeface="Century Gothic"/>
                <a:sym typeface="Century Gothic"/>
              </a:rPr>
              <a:t>Background Knowledge:  What you bring to the reading.  - Just think how hard It would be for you to understand a story about baseball if you did not know what a homerun was.  Think of what you know about the word homerun – does it mean you run to your house?  So in a story about a game, people are cheering when you left the game to run to your house.</a:t>
            </a:r>
            <a:endParaRPr sz="1600">
              <a:latin typeface="Century Gothic"/>
              <a:ea typeface="Century Gothic"/>
              <a:cs typeface="Century Gothic"/>
              <a:sym typeface="Century Gothic"/>
            </a:endParaRPr>
          </a:p>
          <a:p>
            <a:pPr marL="457200" lvl="0" indent="-330200" algn="l" rtl="0">
              <a:lnSpc>
                <a:spcPct val="115000"/>
              </a:lnSpc>
              <a:spcBef>
                <a:spcPts val="0"/>
              </a:spcBef>
              <a:spcAft>
                <a:spcPts val="0"/>
              </a:spcAft>
              <a:buSzPts val="1600"/>
              <a:buFont typeface="Century Gothic"/>
              <a:buChar char="●"/>
            </a:pPr>
            <a:r>
              <a:rPr lang="en-US" sz="1600">
                <a:latin typeface="Century Gothic"/>
                <a:ea typeface="Century Gothic"/>
                <a:cs typeface="Century Gothic"/>
                <a:sym typeface="Century Gothic"/>
              </a:rPr>
              <a:t>Vocabulary is about the knowledge of words that you use, in listening, speaking, reading and writing </a:t>
            </a:r>
            <a:endParaRPr sz="1600">
              <a:latin typeface="Century Gothic"/>
              <a:ea typeface="Century Gothic"/>
              <a:cs typeface="Century Gothic"/>
              <a:sym typeface="Century Gothic"/>
            </a:endParaRPr>
          </a:p>
          <a:p>
            <a:pPr marL="457200" lvl="0" indent="-330200" algn="l" rtl="0">
              <a:lnSpc>
                <a:spcPct val="115000"/>
              </a:lnSpc>
              <a:spcBef>
                <a:spcPts val="0"/>
              </a:spcBef>
              <a:spcAft>
                <a:spcPts val="0"/>
              </a:spcAft>
              <a:buSzPts val="1600"/>
              <a:buFont typeface="Century Gothic"/>
              <a:buChar char="●"/>
            </a:pPr>
            <a:r>
              <a:rPr lang="en-US" sz="1600">
                <a:latin typeface="Century Gothic"/>
                <a:ea typeface="Century Gothic"/>
                <a:cs typeface="Century Gothic"/>
                <a:sym typeface="Century Gothic"/>
              </a:rPr>
              <a:t>Language Structure:  Is understanding how sentences are formulated is how you were qble to answer ? About snables</a:t>
            </a:r>
            <a:endParaRPr sz="1600">
              <a:latin typeface="Century Gothic"/>
              <a:ea typeface="Century Gothic"/>
              <a:cs typeface="Century Gothic"/>
              <a:sym typeface="Century Gothic"/>
            </a:endParaRPr>
          </a:p>
          <a:p>
            <a:pPr marL="457200" lvl="0" indent="-330200" algn="l" rtl="0">
              <a:lnSpc>
                <a:spcPct val="115000"/>
              </a:lnSpc>
              <a:spcBef>
                <a:spcPts val="0"/>
              </a:spcBef>
              <a:spcAft>
                <a:spcPts val="0"/>
              </a:spcAft>
              <a:buSzPts val="1600"/>
              <a:buFont typeface="Century Gothic"/>
              <a:buChar char="●"/>
            </a:pPr>
            <a:r>
              <a:rPr lang="en-US" sz="1600">
                <a:latin typeface="Century Gothic"/>
                <a:ea typeface="Century Gothic"/>
                <a:cs typeface="Century Gothic"/>
                <a:sym typeface="Century Gothic"/>
              </a:rPr>
              <a:t>Verbal Reasoning:  similes and metaphors</a:t>
            </a:r>
            <a:endParaRPr sz="1600">
              <a:latin typeface="Century Gothic"/>
              <a:ea typeface="Century Gothic"/>
              <a:cs typeface="Century Gothic"/>
              <a:sym typeface="Century Gothic"/>
            </a:endParaRPr>
          </a:p>
          <a:p>
            <a:pPr marL="457200" lvl="0" indent="-330200" algn="l" rtl="0">
              <a:lnSpc>
                <a:spcPct val="115000"/>
              </a:lnSpc>
              <a:spcBef>
                <a:spcPts val="0"/>
              </a:spcBef>
              <a:spcAft>
                <a:spcPts val="0"/>
              </a:spcAft>
              <a:buSzPts val="1600"/>
              <a:buFont typeface="Century Gothic"/>
              <a:buChar char="●"/>
            </a:pPr>
            <a:r>
              <a:rPr lang="en-US" sz="1600">
                <a:latin typeface="Century Gothic"/>
                <a:ea typeface="Century Gothic"/>
                <a:cs typeface="Century Gothic"/>
                <a:sym typeface="Century Gothic"/>
              </a:rPr>
              <a:t>Literacy Knowledge:  Reading from Left to Right up to down Reading a mystery different from reading a text book - hold</a:t>
            </a:r>
            <a:endParaRPr sz="1600">
              <a:latin typeface="Century Gothic"/>
              <a:ea typeface="Century Gothic"/>
              <a:cs typeface="Century Gothic"/>
              <a:sym typeface="Century Gothic"/>
            </a:endParaRPr>
          </a:p>
          <a:p>
            <a:pPr marL="0" lvl="0" indent="0" algn="l" rtl="0">
              <a:lnSpc>
                <a:spcPct val="100000"/>
              </a:lnSpc>
              <a:spcBef>
                <a:spcPts val="0"/>
              </a:spcBef>
              <a:spcAft>
                <a:spcPts val="0"/>
              </a:spcAft>
              <a:buSzPts val="1400"/>
              <a:buNone/>
            </a:pPr>
            <a:endParaRPr>
              <a:solidFill>
                <a:srgbClr val="202124"/>
              </a:solidFill>
              <a:highlight>
                <a:srgbClr val="FFFFFF"/>
              </a:highlight>
              <a:latin typeface="Arial"/>
              <a:ea typeface="Arial"/>
              <a:cs typeface="Arial"/>
              <a:sym typeface="Arial"/>
            </a:endParaRPr>
          </a:p>
          <a:p>
            <a:pPr marL="0" lvl="0" indent="0" algn="l" rtl="0">
              <a:lnSpc>
                <a:spcPct val="100000"/>
              </a:lnSpc>
              <a:spcBef>
                <a:spcPts val="0"/>
              </a:spcBef>
              <a:spcAft>
                <a:spcPts val="0"/>
              </a:spcAft>
              <a:buSzPts val="1400"/>
              <a:buNone/>
            </a:pPr>
            <a:endParaRPr sz="1150">
              <a:solidFill>
                <a:srgbClr val="444444"/>
              </a:solidFill>
              <a:highlight>
                <a:srgbClr val="FFFFFF"/>
              </a:highlight>
              <a:latin typeface="Arial"/>
              <a:ea typeface="Arial"/>
              <a:cs typeface="Arial"/>
              <a:sym typeface="Arial"/>
            </a:endParaRPr>
          </a:p>
        </p:txBody>
      </p:sp>
      <p:sp>
        <p:nvSpPr>
          <p:cNvPr id="160" name="Google Shape;160;p1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8" name="Google Shape;168;p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400" b="1"/>
              <a:t>To Know:</a:t>
            </a:r>
            <a:r>
              <a:rPr lang="en-US" sz="1400"/>
              <a:t>  Current research has begun to reveal where the processing occurs inside the brain.</a:t>
            </a:r>
            <a:r>
              <a:rPr lang="en-US" sz="1150">
                <a:highlight>
                  <a:schemeClr val="lt1"/>
                </a:highlight>
                <a:latin typeface="Verdana"/>
                <a:ea typeface="Verdana"/>
                <a:cs typeface="Verdana"/>
                <a:sym typeface="Verdana"/>
              </a:rPr>
              <a:t>(Papanicolaou, Pugh, Simos, and Mencl (2004) and Richards (2001) have great descriptions.</a:t>
            </a:r>
            <a:endParaRPr sz="1400"/>
          </a:p>
          <a:p>
            <a:pPr marL="0" lvl="0" indent="0" algn="l" rtl="0">
              <a:lnSpc>
                <a:spcPct val="100000"/>
              </a:lnSpc>
              <a:spcBef>
                <a:spcPts val="0"/>
              </a:spcBef>
              <a:spcAft>
                <a:spcPts val="0"/>
              </a:spcAft>
              <a:buSzPts val="1400"/>
              <a:buNone/>
            </a:pPr>
            <a:r>
              <a:rPr lang="en-US" sz="1400" b="1"/>
              <a:t>To Do:</a:t>
            </a:r>
            <a:endParaRPr sz="1400" b="1"/>
          </a:p>
          <a:p>
            <a:pPr marL="0" lvl="0" indent="0" algn="l" rtl="0">
              <a:lnSpc>
                <a:spcPct val="115000"/>
              </a:lnSpc>
              <a:spcBef>
                <a:spcPts val="0"/>
              </a:spcBef>
              <a:spcAft>
                <a:spcPts val="0"/>
              </a:spcAft>
              <a:buSzPts val="1400"/>
              <a:buNone/>
            </a:pPr>
            <a:r>
              <a:rPr lang="en-US" sz="1400" b="1"/>
              <a:t>To Say: </a:t>
            </a:r>
            <a:r>
              <a:rPr lang="en-US" sz="1400"/>
              <a:t>Brain imaging provides us with the reality of what actually happens inside of a person’s brain as they read.</a:t>
            </a:r>
            <a:endParaRPr sz="1400"/>
          </a:p>
          <a:p>
            <a:pPr marL="0" lvl="0" indent="0" algn="l" rtl="0">
              <a:lnSpc>
                <a:spcPct val="115000"/>
              </a:lnSpc>
              <a:spcBef>
                <a:spcPts val="1000"/>
              </a:spcBef>
              <a:spcAft>
                <a:spcPts val="0"/>
              </a:spcAft>
              <a:buSzPts val="1400"/>
              <a:buNone/>
            </a:pPr>
            <a:r>
              <a:rPr lang="en-US" sz="1400"/>
              <a:t> They way an MRI works is that it will light up to show regions of the brain where blood flow (activity processing) is happening. Advances in MRI have led to what we call fMRI which map which sections of the brain are active.</a:t>
            </a:r>
            <a:endParaRPr sz="1400">
              <a:highlight>
                <a:srgbClr val="FFFF00"/>
              </a:highlight>
            </a:endParaRPr>
          </a:p>
          <a:p>
            <a:pPr marL="0" lvl="0" indent="0" algn="l" rtl="0">
              <a:lnSpc>
                <a:spcPct val="115000"/>
              </a:lnSpc>
              <a:spcBef>
                <a:spcPts val="1000"/>
              </a:spcBef>
              <a:spcAft>
                <a:spcPts val="0"/>
              </a:spcAft>
              <a:buSzPts val="1400"/>
              <a:buNone/>
            </a:pPr>
            <a:r>
              <a:rPr lang="en-US" sz="1400"/>
              <a:t>Sally Shaywitz was the first to find that you can actually look at the brain to find which areas are linked to reading. The portions of the brain that are activated during reading ‘light up’ when reading and will appear during an fMRI (Functional Magnetic Reasoning Image). Images of the brain taken during reading tasks with strong readers looks different than those who are struggling readers. This led to even more studies looking at brain activity. </a:t>
            </a:r>
            <a:endParaRPr sz="1400"/>
          </a:p>
          <a:p>
            <a:pPr marL="0" lvl="0" indent="0" algn="l" rtl="0">
              <a:lnSpc>
                <a:spcPct val="115000"/>
              </a:lnSpc>
              <a:spcBef>
                <a:spcPts val="1000"/>
              </a:spcBef>
              <a:spcAft>
                <a:spcPts val="0"/>
              </a:spcAft>
              <a:buSzPts val="1400"/>
              <a:buNone/>
            </a:pPr>
            <a:endParaRPr sz="1400"/>
          </a:p>
          <a:p>
            <a:pPr marL="0" lvl="0" indent="0" algn="l" rtl="0">
              <a:lnSpc>
                <a:spcPct val="115000"/>
              </a:lnSpc>
              <a:spcBef>
                <a:spcPts val="1000"/>
              </a:spcBef>
              <a:spcAft>
                <a:spcPts val="0"/>
              </a:spcAft>
              <a:buSzPts val="1400"/>
              <a:buNone/>
            </a:pPr>
            <a:r>
              <a:rPr lang="en-US">
                <a:highlight>
                  <a:srgbClr val="FFFF00"/>
                </a:highlight>
              </a:rPr>
              <a:t>More information below if needed:</a:t>
            </a:r>
            <a:endParaRPr>
              <a:highlight>
                <a:srgbClr val="FFFF00"/>
              </a:highlight>
            </a:endParaRPr>
          </a:p>
          <a:p>
            <a:pPr marL="0" lvl="0" indent="0" algn="l" rtl="0">
              <a:lnSpc>
                <a:spcPct val="115000"/>
              </a:lnSpc>
              <a:spcBef>
                <a:spcPts val="1000"/>
              </a:spcBef>
              <a:spcAft>
                <a:spcPts val="0"/>
              </a:spcAft>
              <a:buSzPts val="1400"/>
              <a:buNone/>
            </a:pPr>
            <a:endParaRPr>
              <a:highlight>
                <a:srgbClr val="FFFF00"/>
              </a:highlight>
            </a:endParaRPr>
          </a:p>
          <a:p>
            <a:pPr marL="0" lvl="0" indent="0" algn="l" rtl="0">
              <a:lnSpc>
                <a:spcPct val="115000"/>
              </a:lnSpc>
              <a:spcBef>
                <a:spcPts val="1000"/>
              </a:spcBef>
              <a:spcAft>
                <a:spcPts val="0"/>
              </a:spcAft>
              <a:buSzPts val="1400"/>
              <a:buNone/>
            </a:pPr>
            <a:endParaRPr/>
          </a:p>
          <a:p>
            <a:pPr marL="0" lvl="0" indent="0" algn="l" rtl="0">
              <a:lnSpc>
                <a:spcPct val="115000"/>
              </a:lnSpc>
              <a:spcBef>
                <a:spcPts val="1000"/>
              </a:spcBef>
              <a:spcAft>
                <a:spcPts val="0"/>
              </a:spcAft>
              <a:buSzPts val="1400"/>
              <a:buNone/>
            </a:pPr>
            <a:r>
              <a:rPr lang="en-US"/>
              <a:t>Researchers have used </a:t>
            </a:r>
            <a:r>
              <a:rPr lang="en-US" sz="950">
                <a:highlight>
                  <a:schemeClr val="lt1"/>
                </a:highlight>
                <a:latin typeface="Verdana"/>
                <a:ea typeface="Verdana"/>
                <a:cs typeface="Verdana"/>
                <a:sym typeface="Verdana"/>
              </a:rPr>
              <a:t>(fMRI) Functional MRI which allows people to stay alert and perform tasks while under the magnet. The image can reveal which sections of the brain light up due to activity. The fMRI can document the different areas of the brain that is activated</a:t>
            </a:r>
            <a:r>
              <a:rPr lang="en-US"/>
              <a:t> with different readers. </a:t>
            </a:r>
            <a:endParaRPr sz="950">
              <a:highlight>
                <a:srgbClr val="FFFFFF"/>
              </a:highlight>
              <a:latin typeface="Verdana"/>
              <a:ea typeface="Verdana"/>
              <a:cs typeface="Verdana"/>
              <a:sym typeface="Verdana"/>
            </a:endParaRPr>
          </a:p>
          <a:p>
            <a:pPr marL="0" lvl="0" indent="0" algn="l" rtl="0">
              <a:lnSpc>
                <a:spcPct val="115000"/>
              </a:lnSpc>
              <a:spcBef>
                <a:spcPts val="1000"/>
              </a:spcBef>
              <a:spcAft>
                <a:spcPts val="1000"/>
              </a:spcAft>
              <a:buClr>
                <a:schemeClr val="dk1"/>
              </a:buClr>
              <a:buSzPts val="1100"/>
              <a:buFont typeface="Arial"/>
              <a:buNone/>
            </a:pPr>
            <a:r>
              <a:rPr lang="en-US" sz="950">
                <a:highlight>
                  <a:srgbClr val="FFFFFF"/>
                </a:highlight>
                <a:latin typeface="Verdana"/>
                <a:ea typeface="Verdana"/>
                <a:cs typeface="Verdana"/>
                <a:sym typeface="Verdana"/>
              </a:rPr>
              <a:t>Several studies using functional imaging techniques that compared the brain activation patterns of readers with and without dyslexia show potentially important patterns of differences. We might expect that readers with Reading Disability would show underactivation in areas where they are weaker and overactivation in other areas in order to compensate, and that is exactly what many researchers have found (e.g., Shaywitz et al., 1998). Shaywitz found that the brain uses the same regions while reading sharing the same patterns. Poor readers do not show those necessary patterns. But those patterns can be formed with good instruction.</a:t>
            </a:r>
            <a:endParaRPr/>
          </a:p>
        </p:txBody>
      </p:sp>
      <p:sp>
        <p:nvSpPr>
          <p:cNvPr id="169" name="Google Shape;169;p1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 name="Google Shape;180;p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400"/>
              <a:buNone/>
            </a:pPr>
            <a:r>
              <a:rPr lang="en-US" b="1">
                <a:highlight>
                  <a:srgbClr val="F9F9F9"/>
                </a:highlight>
                <a:latin typeface="Roboto"/>
                <a:ea typeface="Roboto"/>
                <a:cs typeface="Roboto"/>
                <a:sym typeface="Roboto"/>
              </a:rPr>
              <a:t>To Know</a:t>
            </a:r>
            <a:r>
              <a:rPr lang="en-US">
                <a:highlight>
                  <a:srgbClr val="F9F9F9"/>
                </a:highlight>
                <a:latin typeface="Roboto"/>
                <a:ea typeface="Roboto"/>
                <a:cs typeface="Roboto"/>
                <a:sym typeface="Roboto"/>
              </a:rPr>
              <a:t>: Dr. Stanislas Dehaene has completed multiple studies on the brain and published the book "Reading in the Brain". For more information: </a:t>
            </a:r>
            <a:r>
              <a:rPr lang="en-US" u="sng">
                <a:solidFill>
                  <a:schemeClr val="hlink"/>
                </a:solidFill>
                <a:highlight>
                  <a:srgbClr val="F9F9F9"/>
                </a:highlight>
                <a:latin typeface="Roboto"/>
                <a:ea typeface="Roboto"/>
                <a:cs typeface="Roboto"/>
                <a:sym typeface="Roboto"/>
                <a:hlinkClick r:id="rId3"/>
              </a:rPr>
              <a:t>https://www.youtube.com/watch?v=25GI3-kiLdo&amp;t=72s</a:t>
            </a:r>
            <a:r>
              <a:rPr lang="en-US">
                <a:highlight>
                  <a:srgbClr val="F9F9F9"/>
                </a:highlight>
                <a:latin typeface="Roboto"/>
                <a:ea typeface="Roboto"/>
                <a:cs typeface="Roboto"/>
                <a:sym typeface="Roboto"/>
              </a:rPr>
              <a:t> and </a:t>
            </a:r>
            <a:r>
              <a:rPr lang="en-US" u="sng">
                <a:solidFill>
                  <a:schemeClr val="hlink"/>
                </a:solidFill>
                <a:highlight>
                  <a:srgbClr val="F9F9F9"/>
                </a:highlight>
                <a:latin typeface="Roboto"/>
                <a:ea typeface="Roboto"/>
                <a:cs typeface="Roboto"/>
                <a:sym typeface="Roboto"/>
                <a:hlinkClick r:id="rId4"/>
              </a:rPr>
              <a:t>https://www.youtube.com/watch?v=MSy685vNqYk&amp;t=259s</a:t>
            </a:r>
            <a:endParaRPr>
              <a:highlight>
                <a:srgbClr val="F9F9F9"/>
              </a:highlight>
              <a:latin typeface="Roboto"/>
              <a:ea typeface="Roboto"/>
              <a:cs typeface="Roboto"/>
              <a:sym typeface="Roboto"/>
            </a:endParaRPr>
          </a:p>
          <a:p>
            <a:pPr marL="0" lvl="0" indent="0" algn="l" rtl="0">
              <a:lnSpc>
                <a:spcPct val="115000"/>
              </a:lnSpc>
              <a:spcBef>
                <a:spcPts val="0"/>
              </a:spcBef>
              <a:spcAft>
                <a:spcPts val="0"/>
              </a:spcAft>
              <a:buSzPts val="1400"/>
              <a:buNone/>
            </a:pPr>
            <a:endParaRPr>
              <a:highlight>
                <a:srgbClr val="F9F9F9"/>
              </a:highlight>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US" b="1">
                <a:highlight>
                  <a:srgbClr val="F9F9F9"/>
                </a:highlight>
                <a:latin typeface="Roboto"/>
                <a:ea typeface="Roboto"/>
                <a:cs typeface="Roboto"/>
                <a:sym typeface="Roboto"/>
              </a:rPr>
              <a:t>To Say:</a:t>
            </a:r>
            <a:r>
              <a:rPr lang="en-US">
                <a:highlight>
                  <a:srgbClr val="F9F9F9"/>
                </a:highlight>
                <a:latin typeface="Roboto"/>
                <a:ea typeface="Roboto"/>
                <a:cs typeface="Roboto"/>
                <a:sym typeface="Roboto"/>
              </a:rPr>
              <a:t> Dr. Stanislas Dehaene has completed multiple studies on the brain and has found how several areas of the brain are used to read, speak, process letters, sounds and words. He also has found that the pathways needed for reading can be found in all readers of all cultures in the same locations. Poor readers do not have those same activation areas yet, those areas can be rewired to activate with intervention and instruction. </a:t>
            </a:r>
            <a:endParaRPr>
              <a:highlight>
                <a:srgbClr val="F9F9F9"/>
              </a:highlight>
              <a:latin typeface="Roboto"/>
              <a:ea typeface="Roboto"/>
              <a:cs typeface="Roboto"/>
              <a:sym typeface="Roboto"/>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181" name="Google Shape;181;p1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Google Shape;188;p2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a:t>To Know:</a:t>
            </a:r>
            <a:r>
              <a:rPr lang="en-US"/>
              <a:t> Simos et al, 2005 documents how intervention can rewire the brain. </a:t>
            </a:r>
            <a:endParaRPr/>
          </a:p>
          <a:p>
            <a:pPr marL="0" lvl="0" indent="0" algn="l" rtl="0">
              <a:lnSpc>
                <a:spcPct val="100000"/>
              </a:lnSpc>
              <a:spcBef>
                <a:spcPts val="0"/>
              </a:spcBef>
              <a:spcAft>
                <a:spcPts val="0"/>
              </a:spcAft>
              <a:buClr>
                <a:schemeClr val="dk1"/>
              </a:buClr>
              <a:buSzPts val="1100"/>
              <a:buFont typeface="Arial"/>
              <a:buNone/>
            </a:pPr>
            <a:r>
              <a:rPr lang="en-US" b="1"/>
              <a:t>To Do: </a:t>
            </a:r>
            <a:endParaRPr b="1"/>
          </a:p>
          <a:p>
            <a:pPr marL="0" lvl="0" indent="0" algn="l" rtl="0">
              <a:lnSpc>
                <a:spcPct val="100000"/>
              </a:lnSpc>
              <a:spcBef>
                <a:spcPts val="0"/>
              </a:spcBef>
              <a:spcAft>
                <a:spcPts val="0"/>
              </a:spcAft>
              <a:buClr>
                <a:schemeClr val="dk1"/>
              </a:buClr>
              <a:buSzPts val="1100"/>
              <a:buFont typeface="Arial"/>
              <a:buNone/>
            </a:pPr>
            <a:r>
              <a:rPr lang="en-US" b="1"/>
              <a:t>To Say:</a:t>
            </a:r>
            <a:r>
              <a:rPr lang="en-US" sz="1400" b="1"/>
              <a:t> </a:t>
            </a:r>
            <a:r>
              <a:rPr lang="en-US" sz="1400"/>
              <a:t>In this photo, you can see the difference intervention makes with an at-risk reader. More parts of the brain are firing and in the appropriate areas needed for literacy. Take a moment to notice the difference in the left hemisphere, it now more closely resembles the activity seen in good readers. </a:t>
            </a:r>
            <a:endParaRPr sz="1400"/>
          </a:p>
          <a:p>
            <a:pPr marL="0" lvl="0" indent="0" algn="l" rtl="0">
              <a:lnSpc>
                <a:spcPct val="100000"/>
              </a:lnSpc>
              <a:spcBef>
                <a:spcPts val="0"/>
              </a:spcBef>
              <a:spcAft>
                <a:spcPts val="0"/>
              </a:spcAft>
              <a:buClr>
                <a:schemeClr val="dk1"/>
              </a:buClr>
              <a:buSzPts val="1100"/>
              <a:buFont typeface="Arial"/>
              <a:buNone/>
            </a:pPr>
            <a:endParaRPr sz="1400" b="1"/>
          </a:p>
          <a:p>
            <a:pPr marL="0" lvl="0" indent="0" algn="l" rtl="0">
              <a:lnSpc>
                <a:spcPct val="100000"/>
              </a:lnSpc>
              <a:spcBef>
                <a:spcPts val="0"/>
              </a:spcBef>
              <a:spcAft>
                <a:spcPts val="0"/>
              </a:spcAft>
              <a:buClr>
                <a:schemeClr val="dk1"/>
              </a:buClr>
              <a:buSzPts val="1100"/>
              <a:buFont typeface="Arial"/>
              <a:buNone/>
            </a:pPr>
            <a:endParaRPr sz="1400" b="1"/>
          </a:p>
          <a:p>
            <a:pPr marL="0" lvl="0" indent="0" algn="l" rtl="0">
              <a:lnSpc>
                <a:spcPct val="100000"/>
              </a:lnSpc>
              <a:spcBef>
                <a:spcPts val="0"/>
              </a:spcBef>
              <a:spcAft>
                <a:spcPts val="0"/>
              </a:spcAft>
              <a:buClr>
                <a:schemeClr val="dk1"/>
              </a:buClr>
              <a:buSzPts val="1100"/>
              <a:buFont typeface="Arial"/>
              <a:buNone/>
            </a:pPr>
            <a:r>
              <a:rPr lang="en-US" b="1" u="sng">
                <a:solidFill>
                  <a:schemeClr val="hlink"/>
                </a:solidFill>
                <a:hlinkClick r:id="rId3"/>
              </a:rPr>
              <a:t>https://www.commlearn.com/dyslexia-and-the-brain/</a:t>
            </a:r>
            <a:endParaRPr b="1"/>
          </a:p>
          <a:p>
            <a:pPr marL="0" lvl="0" indent="0" algn="l" rtl="0">
              <a:lnSpc>
                <a:spcPct val="100000"/>
              </a:lnSpc>
              <a:spcBef>
                <a:spcPts val="0"/>
              </a:spcBef>
              <a:spcAft>
                <a:spcPts val="0"/>
              </a:spcAft>
              <a:buClr>
                <a:schemeClr val="dk1"/>
              </a:buClr>
              <a:buSzPts val="1100"/>
              <a:buFont typeface="Arial"/>
              <a:buNone/>
            </a:pPr>
            <a:endParaRPr b="1"/>
          </a:p>
        </p:txBody>
      </p:sp>
      <p:sp>
        <p:nvSpPr>
          <p:cNvPr id="189" name="Google Shape;189;p2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 name="Google Shape;195;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b="1"/>
          </a:p>
          <a:p>
            <a:pPr marL="0" lvl="0" indent="0" algn="l" rtl="0">
              <a:lnSpc>
                <a:spcPct val="100000"/>
              </a:lnSpc>
              <a:spcBef>
                <a:spcPts val="0"/>
              </a:spcBef>
              <a:spcAft>
                <a:spcPts val="0"/>
              </a:spcAft>
              <a:buSzPts val="1400"/>
              <a:buNone/>
            </a:pPr>
            <a:r>
              <a:rPr lang="en-US" b="1"/>
              <a:t>To Know: </a:t>
            </a:r>
            <a:r>
              <a:rPr lang="en-US"/>
              <a:t>This is the Section Header</a:t>
            </a:r>
            <a:endParaRPr/>
          </a:p>
          <a:p>
            <a:pPr marL="0" lvl="0" indent="0" algn="l" rtl="0">
              <a:lnSpc>
                <a:spcPct val="100000"/>
              </a:lnSpc>
              <a:spcBef>
                <a:spcPts val="0"/>
              </a:spcBef>
              <a:spcAft>
                <a:spcPts val="0"/>
              </a:spcAft>
              <a:buSzPts val="1400"/>
              <a:buNone/>
            </a:pPr>
            <a:r>
              <a:rPr lang="en-US" b="1"/>
              <a:t>To Do:</a:t>
            </a:r>
            <a:endParaRPr b="1"/>
          </a:p>
          <a:p>
            <a:pPr marL="0" lvl="0" indent="0" algn="l" rtl="0">
              <a:lnSpc>
                <a:spcPct val="100000"/>
              </a:lnSpc>
              <a:spcBef>
                <a:spcPts val="0"/>
              </a:spcBef>
              <a:spcAft>
                <a:spcPts val="0"/>
              </a:spcAft>
              <a:buSzPts val="1400"/>
              <a:buNone/>
            </a:pPr>
            <a:r>
              <a:rPr lang="en-US" b="1"/>
              <a:t>To Say: </a:t>
            </a:r>
            <a:r>
              <a:rPr lang="en-US"/>
              <a:t>We have talked about reading, so now we are going to switch and begin thinking about the reader.</a:t>
            </a:r>
            <a:endParaRPr/>
          </a:p>
          <a:p>
            <a:pPr marL="0" lvl="0" indent="0" algn="l" rtl="0">
              <a:lnSpc>
                <a:spcPct val="100000"/>
              </a:lnSpc>
              <a:spcBef>
                <a:spcPts val="0"/>
              </a:spcBef>
              <a:spcAft>
                <a:spcPts val="0"/>
              </a:spcAft>
              <a:buSzPts val="1400"/>
              <a:buNone/>
            </a:pPr>
            <a:endParaRPr b="1"/>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p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a:solidFill>
                  <a:srgbClr val="000000"/>
                </a:solidFill>
              </a:rPr>
              <a:t>To Know: </a:t>
            </a:r>
            <a:r>
              <a:rPr lang="en-US">
                <a:solidFill>
                  <a:srgbClr val="000000"/>
                </a:solidFill>
              </a:rPr>
              <a:t>Begin thinking about the student characteristics.</a:t>
            </a:r>
            <a:endParaRPr>
              <a:solidFill>
                <a:srgbClr val="000000"/>
              </a:solidFill>
            </a:endParaRPr>
          </a:p>
          <a:p>
            <a:pPr marL="0" lvl="0" indent="0" algn="l" rtl="0">
              <a:lnSpc>
                <a:spcPct val="100000"/>
              </a:lnSpc>
              <a:spcBef>
                <a:spcPts val="0"/>
              </a:spcBef>
              <a:spcAft>
                <a:spcPts val="0"/>
              </a:spcAft>
              <a:buClr>
                <a:schemeClr val="dk1"/>
              </a:buClr>
              <a:buSzPts val="1100"/>
              <a:buFont typeface="Arial"/>
              <a:buNone/>
            </a:pPr>
            <a:r>
              <a:rPr lang="en-US" b="1">
                <a:solidFill>
                  <a:srgbClr val="000000"/>
                </a:solidFill>
              </a:rPr>
              <a:t>To Do: </a:t>
            </a:r>
            <a:r>
              <a:rPr lang="en-US">
                <a:solidFill>
                  <a:srgbClr val="004B8D"/>
                </a:solidFill>
              </a:rPr>
              <a:t>I</a:t>
            </a:r>
            <a:r>
              <a:rPr lang="en-US">
                <a:solidFill>
                  <a:srgbClr val="000000"/>
                </a:solidFill>
              </a:rPr>
              <a:t>f virtual have participants annotate the ones that are true for them or place in the “Chat” how many out of 5 characteristics do they see?</a:t>
            </a:r>
            <a:endParaRPr>
              <a:solidFill>
                <a:srgbClr val="000000"/>
              </a:solidFill>
            </a:endParaRPr>
          </a:p>
          <a:p>
            <a:pPr marL="0" lvl="0" indent="0" algn="l" rtl="0">
              <a:lnSpc>
                <a:spcPct val="100000"/>
              </a:lnSpc>
              <a:spcBef>
                <a:spcPts val="0"/>
              </a:spcBef>
              <a:spcAft>
                <a:spcPts val="0"/>
              </a:spcAft>
              <a:buClr>
                <a:schemeClr val="dk1"/>
              </a:buClr>
              <a:buSzPts val="1100"/>
              <a:buFont typeface="Arial"/>
              <a:buNone/>
            </a:pPr>
            <a:endParaRPr b="1">
              <a:solidFill>
                <a:srgbClr val="000000"/>
              </a:solidFill>
            </a:endParaRPr>
          </a:p>
          <a:p>
            <a:pPr marL="0" lvl="0" indent="0" algn="l" rtl="0">
              <a:lnSpc>
                <a:spcPct val="100000"/>
              </a:lnSpc>
              <a:spcBef>
                <a:spcPts val="0"/>
              </a:spcBef>
              <a:spcAft>
                <a:spcPts val="0"/>
              </a:spcAft>
              <a:buSzPts val="1400"/>
              <a:buNone/>
            </a:pPr>
            <a:r>
              <a:rPr lang="en-US" b="1">
                <a:solidFill>
                  <a:srgbClr val="000000"/>
                </a:solidFill>
              </a:rPr>
              <a:t>To Say: </a:t>
            </a:r>
            <a:r>
              <a:rPr lang="en-US">
                <a:solidFill>
                  <a:srgbClr val="000000"/>
                </a:solidFill>
              </a:rPr>
              <a:t>When we asked teachers to come up with characteristics of poor readers these are skills thye ofen came up with.  Do they look  familiar to you?    </a:t>
            </a:r>
            <a:endParaRPr>
              <a:solidFill>
                <a:srgbClr val="000000"/>
              </a:solidFill>
            </a:endParaRPr>
          </a:p>
          <a:p>
            <a:pPr marL="0" lvl="0" indent="0" algn="l" rtl="0">
              <a:lnSpc>
                <a:spcPct val="100000"/>
              </a:lnSpc>
              <a:spcBef>
                <a:spcPts val="0"/>
              </a:spcBef>
              <a:spcAft>
                <a:spcPts val="0"/>
              </a:spcAft>
              <a:buSzPts val="1400"/>
              <a:buNone/>
            </a:pPr>
            <a:endParaRPr>
              <a:solidFill>
                <a:srgbClr val="000000"/>
              </a:solidFill>
            </a:endParaRPr>
          </a:p>
          <a:p>
            <a:pPr marL="0" lvl="0" indent="0" algn="l" rtl="0">
              <a:lnSpc>
                <a:spcPct val="100000"/>
              </a:lnSpc>
              <a:spcBef>
                <a:spcPts val="0"/>
              </a:spcBef>
              <a:spcAft>
                <a:spcPts val="0"/>
              </a:spcAft>
              <a:buSzPts val="1400"/>
              <a:buNone/>
            </a:pPr>
            <a:r>
              <a:rPr lang="en-US">
                <a:solidFill>
                  <a:srgbClr val="000000"/>
                </a:solidFill>
              </a:rPr>
              <a:t>Definitions:</a:t>
            </a:r>
            <a:endParaRPr>
              <a:solidFill>
                <a:srgbClr val="000000"/>
              </a:solidFill>
            </a:endParaRPr>
          </a:p>
          <a:p>
            <a:pPr marL="0" lvl="0" indent="0" algn="l" rtl="0">
              <a:lnSpc>
                <a:spcPct val="100000"/>
              </a:lnSpc>
              <a:spcBef>
                <a:spcPts val="0"/>
              </a:spcBef>
              <a:spcAft>
                <a:spcPts val="0"/>
              </a:spcAft>
              <a:buSzPts val="1400"/>
              <a:buNone/>
            </a:pPr>
            <a:r>
              <a:rPr lang="en-US">
                <a:solidFill>
                  <a:srgbClr val="000000"/>
                </a:solidFill>
                <a:latin typeface="Arial"/>
                <a:ea typeface="Arial"/>
                <a:cs typeface="Arial"/>
                <a:sym typeface="Arial"/>
              </a:rPr>
              <a:t>Fluent word recognition:  the ability to </a:t>
            </a:r>
            <a:r>
              <a:rPr lang="en-US">
                <a:highlight>
                  <a:srgbClr val="FFFFFF"/>
                </a:highlight>
                <a:latin typeface="Arial"/>
                <a:ea typeface="Arial"/>
                <a:cs typeface="Arial"/>
                <a:sym typeface="Arial"/>
              </a:rPr>
              <a:t>recognize words automatically, accurately, and quickly</a:t>
            </a:r>
            <a:r>
              <a:rPr lang="en-US">
                <a:solidFill>
                  <a:srgbClr val="000000"/>
                </a:solidFill>
                <a:latin typeface="Arial"/>
                <a:ea typeface="Arial"/>
                <a:cs typeface="Arial"/>
                <a:sym typeface="Arial"/>
              </a:rPr>
              <a:t> </a:t>
            </a:r>
            <a:endParaRPr>
              <a:solidFill>
                <a:srgbClr val="000000"/>
              </a:solidFill>
              <a:latin typeface="Arial"/>
              <a:ea typeface="Arial"/>
              <a:cs typeface="Arial"/>
              <a:sym typeface="Arial"/>
            </a:endParaRPr>
          </a:p>
          <a:p>
            <a:pPr marL="0" lvl="0" indent="0" algn="l" rtl="0">
              <a:lnSpc>
                <a:spcPct val="100000"/>
              </a:lnSpc>
              <a:spcBef>
                <a:spcPts val="0"/>
              </a:spcBef>
              <a:spcAft>
                <a:spcPts val="0"/>
              </a:spcAft>
              <a:buSzPts val="1400"/>
              <a:buNone/>
            </a:pPr>
            <a:r>
              <a:rPr lang="en-US">
                <a:solidFill>
                  <a:srgbClr val="000000"/>
                </a:solidFill>
                <a:latin typeface="Arial"/>
                <a:ea typeface="Arial"/>
                <a:cs typeface="Arial"/>
                <a:sym typeface="Arial"/>
              </a:rPr>
              <a:t>Decoding:  </a:t>
            </a:r>
            <a:r>
              <a:rPr lang="en-US" sz="1050">
                <a:solidFill>
                  <a:srgbClr val="000000"/>
                </a:solidFill>
                <a:highlight>
                  <a:srgbClr val="FFFFFF"/>
                </a:highlight>
                <a:latin typeface="Verdana"/>
                <a:ea typeface="Verdana"/>
                <a:cs typeface="Verdana"/>
                <a:sym typeface="Verdana"/>
              </a:rPr>
              <a:t>Understanding the predictable relationship between the sounds of spoken language, and the letters and spellings that represent those sounds in written language. </a:t>
            </a:r>
            <a:endParaRPr sz="1050">
              <a:solidFill>
                <a:srgbClr val="000000"/>
              </a:solidFill>
              <a:highlight>
                <a:srgbClr val="FFFFFF"/>
              </a:highlight>
              <a:latin typeface="Verdana"/>
              <a:ea typeface="Verdana"/>
              <a:cs typeface="Verdana"/>
              <a:sym typeface="Verdana"/>
            </a:endParaRPr>
          </a:p>
          <a:p>
            <a:pPr marL="0" lvl="0" indent="0" algn="l" rtl="0">
              <a:lnSpc>
                <a:spcPct val="100000"/>
              </a:lnSpc>
              <a:spcBef>
                <a:spcPts val="0"/>
              </a:spcBef>
              <a:spcAft>
                <a:spcPts val="0"/>
              </a:spcAft>
              <a:buSzPts val="1400"/>
              <a:buNone/>
            </a:pPr>
            <a:r>
              <a:rPr lang="en-US" sz="1050">
                <a:solidFill>
                  <a:srgbClr val="000000"/>
                </a:solidFill>
                <a:highlight>
                  <a:srgbClr val="FFFFFF"/>
                </a:highlight>
                <a:latin typeface="Verdana"/>
                <a:ea typeface="Verdana"/>
                <a:cs typeface="Verdana"/>
                <a:sym typeface="Verdana"/>
              </a:rPr>
              <a:t>Reading Comprehension:  The ability to derive meaning from print</a:t>
            </a:r>
            <a:endParaRPr sz="1050">
              <a:solidFill>
                <a:srgbClr val="000000"/>
              </a:solidFill>
              <a:highlight>
                <a:srgbClr val="FFFFFF"/>
              </a:highlight>
              <a:latin typeface="Verdana"/>
              <a:ea typeface="Verdana"/>
              <a:cs typeface="Verdana"/>
              <a:sym typeface="Verdana"/>
            </a:endParaRPr>
          </a:p>
          <a:p>
            <a:pPr marL="0" lvl="0" indent="0" algn="l" rtl="0">
              <a:lnSpc>
                <a:spcPct val="100000"/>
              </a:lnSpc>
              <a:spcBef>
                <a:spcPts val="0"/>
              </a:spcBef>
              <a:spcAft>
                <a:spcPts val="0"/>
              </a:spcAft>
              <a:buSzPts val="1400"/>
              <a:buNone/>
            </a:pPr>
            <a:r>
              <a:rPr lang="en-US" sz="1050">
                <a:solidFill>
                  <a:srgbClr val="000000"/>
                </a:solidFill>
                <a:highlight>
                  <a:srgbClr val="FFFFFF"/>
                </a:highlight>
                <a:latin typeface="Verdana"/>
                <a:ea typeface="Verdana"/>
                <a:cs typeface="Verdana"/>
                <a:sym typeface="Verdana"/>
              </a:rPr>
              <a:t>Background knowledge:  What a student brings to the reading experience, their personal knowledge and experiences regarding the topic </a:t>
            </a:r>
            <a:endParaRPr sz="1050">
              <a:solidFill>
                <a:srgbClr val="000000"/>
              </a:solidFill>
              <a:highlight>
                <a:srgbClr val="FFFFFF"/>
              </a:highlight>
              <a:latin typeface="Verdana"/>
              <a:ea typeface="Verdana"/>
              <a:cs typeface="Verdana"/>
              <a:sym typeface="Verdana"/>
            </a:endParaRPr>
          </a:p>
          <a:p>
            <a:pPr marL="0" lvl="0" indent="0" algn="l" rtl="0">
              <a:lnSpc>
                <a:spcPct val="100000"/>
              </a:lnSpc>
              <a:spcBef>
                <a:spcPts val="0"/>
              </a:spcBef>
              <a:spcAft>
                <a:spcPts val="0"/>
              </a:spcAft>
              <a:buSzPts val="1400"/>
              <a:buNone/>
            </a:pPr>
            <a:endParaRPr>
              <a:solidFill>
                <a:srgbClr val="000000"/>
              </a:solidFill>
              <a:latin typeface="Arial"/>
              <a:ea typeface="Arial"/>
              <a:cs typeface="Arial"/>
              <a:sym typeface="Arial"/>
            </a:endParaRPr>
          </a:p>
          <a:p>
            <a:pPr marL="0" lvl="0" indent="0" algn="l" rtl="0">
              <a:lnSpc>
                <a:spcPct val="100000"/>
              </a:lnSpc>
              <a:spcBef>
                <a:spcPts val="0"/>
              </a:spcBef>
              <a:spcAft>
                <a:spcPts val="0"/>
              </a:spcAft>
              <a:buSzPts val="1400"/>
              <a:buNone/>
            </a:pPr>
            <a:endParaRPr>
              <a:solidFill>
                <a:srgbClr val="000000"/>
              </a:solidFill>
              <a:highlight>
                <a:srgbClr val="FFFF00"/>
              </a:highlight>
              <a:latin typeface="Arial"/>
              <a:ea typeface="Arial"/>
              <a:cs typeface="Arial"/>
              <a:sym typeface="Arial"/>
            </a:endParaRPr>
          </a:p>
        </p:txBody>
      </p:sp>
      <p:sp>
        <p:nvSpPr>
          <p:cNvPr id="201" name="Google Shape;201;p2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p2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t>To Know:</a:t>
            </a:r>
            <a:r>
              <a:rPr lang="en-US"/>
              <a:t> Consider other common difficulties struggling students exhibit.`	</a:t>
            </a:r>
            <a:endParaRPr/>
          </a:p>
          <a:p>
            <a:pPr marL="0" lvl="0" indent="0" algn="l" rtl="0">
              <a:lnSpc>
                <a:spcPct val="100000"/>
              </a:lnSpc>
              <a:spcBef>
                <a:spcPts val="0"/>
              </a:spcBef>
              <a:spcAft>
                <a:spcPts val="0"/>
              </a:spcAft>
              <a:buSzPts val="1400"/>
              <a:buNone/>
            </a:pPr>
            <a:r>
              <a:rPr lang="en-US" b="1"/>
              <a:t>To Do:</a:t>
            </a:r>
            <a:endParaRPr b="1"/>
          </a:p>
          <a:p>
            <a:pPr marL="0" lvl="0" indent="0" algn="l" rtl="0">
              <a:lnSpc>
                <a:spcPct val="100000"/>
              </a:lnSpc>
              <a:spcBef>
                <a:spcPts val="0"/>
              </a:spcBef>
              <a:spcAft>
                <a:spcPts val="0"/>
              </a:spcAft>
              <a:buSzPts val="1400"/>
              <a:buNone/>
            </a:pPr>
            <a:r>
              <a:rPr lang="en-US" b="1"/>
              <a:t>To Say:</a:t>
            </a:r>
            <a:r>
              <a:rPr lang="en-US" b="1">
                <a:solidFill>
                  <a:srgbClr val="000000"/>
                </a:solidFill>
              </a:rPr>
              <a:t> </a:t>
            </a:r>
            <a:r>
              <a:rPr lang="en-US">
                <a:solidFill>
                  <a:srgbClr val="000000"/>
                </a:solidFill>
              </a:rPr>
              <a:t>Do you recognize any of  these?</a:t>
            </a:r>
            <a:r>
              <a:rPr lang="en-US">
                <a:solidFill>
                  <a:srgbClr val="004B8D"/>
                </a:solidFill>
              </a:rPr>
              <a:t> </a:t>
            </a:r>
            <a:r>
              <a:rPr lang="en-US">
                <a:solidFill>
                  <a:srgbClr val="000000"/>
                </a:solidFill>
              </a:rPr>
              <a:t>Are these reasons students are referred for testing in your district?  </a:t>
            </a:r>
            <a:endParaRPr>
              <a:solidFill>
                <a:srgbClr val="000000"/>
              </a:solidFill>
            </a:endParaRPr>
          </a:p>
          <a:p>
            <a:pPr marL="0" lvl="0" indent="0" algn="l" rtl="0">
              <a:lnSpc>
                <a:spcPct val="100000"/>
              </a:lnSpc>
              <a:spcBef>
                <a:spcPts val="0"/>
              </a:spcBef>
              <a:spcAft>
                <a:spcPts val="0"/>
              </a:spcAft>
              <a:buSzPts val="1400"/>
              <a:buNone/>
            </a:pPr>
            <a:endParaRPr b="1">
              <a:solidFill>
                <a:srgbClr val="000000"/>
              </a:solidFill>
            </a:endParaRPr>
          </a:p>
          <a:p>
            <a:pPr marL="0" lvl="0" indent="0" algn="l" rtl="0">
              <a:lnSpc>
                <a:spcPct val="100000"/>
              </a:lnSpc>
              <a:spcBef>
                <a:spcPts val="0"/>
              </a:spcBef>
              <a:spcAft>
                <a:spcPts val="0"/>
              </a:spcAft>
              <a:buSzPts val="1400"/>
              <a:buNone/>
            </a:pPr>
            <a:r>
              <a:rPr lang="en-US"/>
              <a:t>All of them are characteristics of poor reader, whether or not they have an IEP or a 504 plan, whether or not they have been identified as dyslexia</a:t>
            </a:r>
            <a:r>
              <a:rPr lang="en-US" b="1"/>
              <a:t>.</a:t>
            </a:r>
            <a:r>
              <a:rPr lang="en-US"/>
              <a:t> However, not all poor readers struggle with all of these characteristics.  But,</a:t>
            </a:r>
            <a:r>
              <a:rPr lang="en-US" b="1"/>
              <a:t>  </a:t>
            </a:r>
            <a:r>
              <a:rPr lang="en-US">
                <a:solidFill>
                  <a:srgbClr val="000000"/>
                </a:solidFill>
              </a:rPr>
              <a:t>all of the ones we have shown on this slide and the one previous can be remediated with instruction, support and practice using routines and strategies from the science of reading.</a:t>
            </a:r>
            <a:endParaRPr>
              <a:solidFill>
                <a:srgbClr val="000000"/>
              </a:solidFill>
            </a:endParaRPr>
          </a:p>
          <a:p>
            <a:pPr marL="0" lvl="0" indent="0" algn="l" rtl="0">
              <a:lnSpc>
                <a:spcPct val="100000"/>
              </a:lnSpc>
              <a:spcBef>
                <a:spcPts val="0"/>
              </a:spcBef>
              <a:spcAft>
                <a:spcPts val="0"/>
              </a:spcAft>
              <a:buClr>
                <a:schemeClr val="dk1"/>
              </a:buClr>
              <a:buSzPts val="1100"/>
              <a:buFont typeface="Arial"/>
              <a:buNone/>
            </a:pPr>
            <a:endParaRPr>
              <a:solidFill>
                <a:srgbClr val="004B8D"/>
              </a:solidFill>
            </a:endParaRPr>
          </a:p>
          <a:p>
            <a:pPr marL="0" lvl="0" indent="0" algn="l" rtl="0">
              <a:lnSpc>
                <a:spcPct val="100000"/>
              </a:lnSpc>
              <a:spcBef>
                <a:spcPts val="0"/>
              </a:spcBef>
              <a:spcAft>
                <a:spcPts val="0"/>
              </a:spcAft>
              <a:buClr>
                <a:schemeClr val="dk1"/>
              </a:buClr>
              <a:buSzPts val="1100"/>
              <a:buFont typeface="Arial"/>
              <a:buNone/>
            </a:pPr>
            <a:endParaRPr b="1">
              <a:solidFill>
                <a:srgbClr val="004B8D"/>
              </a:solidFill>
            </a:endParaRPr>
          </a:p>
          <a:p>
            <a:pPr marL="0" lvl="0" indent="0" algn="l" rtl="0">
              <a:lnSpc>
                <a:spcPct val="100000"/>
              </a:lnSpc>
              <a:spcBef>
                <a:spcPts val="0"/>
              </a:spcBef>
              <a:spcAft>
                <a:spcPts val="0"/>
              </a:spcAft>
              <a:buSzPts val="1400"/>
              <a:buNone/>
            </a:pPr>
            <a:endParaRPr>
              <a:solidFill>
                <a:srgbClr val="000000"/>
              </a:solidFill>
            </a:endParaRPr>
          </a:p>
        </p:txBody>
      </p:sp>
      <p:sp>
        <p:nvSpPr>
          <p:cNvPr id="209" name="Google Shape;209;p2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p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t>To Know:</a:t>
            </a:r>
            <a:r>
              <a:rPr lang="en-US"/>
              <a:t> </a:t>
            </a:r>
            <a:endParaRPr/>
          </a:p>
          <a:p>
            <a:pPr marL="0" lvl="0" indent="0" algn="l" rtl="0">
              <a:lnSpc>
                <a:spcPct val="100000"/>
              </a:lnSpc>
              <a:spcBef>
                <a:spcPts val="0"/>
              </a:spcBef>
              <a:spcAft>
                <a:spcPts val="0"/>
              </a:spcAft>
              <a:buSzPts val="1400"/>
              <a:buNone/>
            </a:pPr>
            <a:r>
              <a:rPr lang="en-US" b="1"/>
              <a:t>To Do: </a:t>
            </a:r>
            <a:r>
              <a:rPr lang="en-US"/>
              <a:t>Allow time for participants to read the slide. </a:t>
            </a:r>
            <a:endParaRPr/>
          </a:p>
          <a:p>
            <a:pPr marL="0" lvl="0" indent="0" algn="l" rtl="0">
              <a:lnSpc>
                <a:spcPct val="100000"/>
              </a:lnSpc>
              <a:spcBef>
                <a:spcPts val="0"/>
              </a:spcBef>
              <a:spcAft>
                <a:spcPts val="0"/>
              </a:spcAft>
              <a:buSzPts val="1400"/>
              <a:buNone/>
            </a:pPr>
            <a:r>
              <a:rPr lang="en-US" b="1"/>
              <a:t>To Say:</a:t>
            </a:r>
            <a:r>
              <a:rPr lang="en-US" b="1">
                <a:solidFill>
                  <a:srgbClr val="000000"/>
                </a:solidFill>
              </a:rPr>
              <a:t> </a:t>
            </a:r>
            <a:r>
              <a:rPr lang="en-US">
                <a:solidFill>
                  <a:srgbClr val="000000"/>
                </a:solidFill>
              </a:rPr>
              <a:t>Now let’s compare what you marked as characteristics of struggling students to the characteristics on this screen. How many do you see here are on our list? </a:t>
            </a:r>
            <a:endParaRPr>
              <a:solidFill>
                <a:srgbClr val="000000"/>
              </a:solidFill>
            </a:endParaRPr>
          </a:p>
          <a:p>
            <a:pPr marL="0" lvl="0" indent="0" algn="l" rtl="0">
              <a:lnSpc>
                <a:spcPct val="100000"/>
              </a:lnSpc>
              <a:spcBef>
                <a:spcPts val="0"/>
              </a:spcBef>
              <a:spcAft>
                <a:spcPts val="0"/>
              </a:spcAft>
              <a:buSzPts val="1400"/>
              <a:buNone/>
            </a:pPr>
            <a:r>
              <a:rPr lang="en-US">
                <a:solidFill>
                  <a:srgbClr val="000000"/>
                </a:solidFill>
              </a:rPr>
              <a:t>Pause for participants to read. </a:t>
            </a:r>
            <a:endParaRPr>
              <a:solidFill>
                <a:srgbClr val="000000"/>
              </a:solidFill>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What we see here is the reality that students who struggle with reading carry the same characteristics. </a:t>
            </a:r>
            <a:endParaRPr/>
          </a:p>
          <a:p>
            <a:pPr marL="0" lvl="0" indent="0" algn="l" rtl="0">
              <a:lnSpc>
                <a:spcPct val="100000"/>
              </a:lnSpc>
              <a:spcBef>
                <a:spcPts val="0"/>
              </a:spcBef>
              <a:spcAft>
                <a:spcPts val="0"/>
              </a:spcAft>
              <a:buSzPts val="1400"/>
              <a:buNone/>
            </a:pPr>
            <a:endParaRPr>
              <a:solidFill>
                <a:srgbClr val="004B8D"/>
              </a:solidFill>
            </a:endParaRPr>
          </a:p>
          <a:p>
            <a:pPr marL="0" lvl="0" indent="0" algn="l" rtl="0">
              <a:lnSpc>
                <a:spcPct val="100000"/>
              </a:lnSpc>
              <a:spcBef>
                <a:spcPts val="0"/>
              </a:spcBef>
              <a:spcAft>
                <a:spcPts val="0"/>
              </a:spcAft>
              <a:buSzPts val="1400"/>
              <a:buNone/>
            </a:pPr>
            <a:endParaRPr>
              <a:highlight>
                <a:srgbClr val="FFFF00"/>
              </a:highlight>
            </a:endParaRPr>
          </a:p>
        </p:txBody>
      </p:sp>
      <p:sp>
        <p:nvSpPr>
          <p:cNvPr id="217" name="Google Shape;217;p2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3" name="Google Shape;223;p2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solidFill>
                  <a:srgbClr val="000000"/>
                </a:solidFill>
              </a:rPr>
              <a:t>To Know:</a:t>
            </a:r>
            <a:r>
              <a:rPr lang="en-US">
                <a:solidFill>
                  <a:srgbClr val="000000"/>
                </a:solidFill>
              </a:rPr>
              <a:t> This is the official definition of dyslexia. (</a:t>
            </a:r>
            <a:r>
              <a:rPr lang="en-US" b="1">
                <a:solidFill>
                  <a:srgbClr val="000000"/>
                </a:solidFill>
              </a:rPr>
              <a:t>I</a:t>
            </a:r>
            <a:r>
              <a:rPr lang="en-US">
                <a:solidFill>
                  <a:srgbClr val="000000"/>
                </a:solidFill>
              </a:rPr>
              <a:t>nternational </a:t>
            </a:r>
            <a:r>
              <a:rPr lang="en-US" b="1">
                <a:solidFill>
                  <a:srgbClr val="000000"/>
                </a:solidFill>
              </a:rPr>
              <a:t>D</a:t>
            </a:r>
            <a:r>
              <a:rPr lang="en-US">
                <a:solidFill>
                  <a:srgbClr val="000000"/>
                </a:solidFill>
              </a:rPr>
              <a:t>yslexia</a:t>
            </a:r>
            <a:r>
              <a:rPr lang="en-US" b="1">
                <a:solidFill>
                  <a:srgbClr val="000000"/>
                </a:solidFill>
              </a:rPr>
              <a:t> A</a:t>
            </a:r>
            <a:r>
              <a:rPr lang="en-US">
                <a:solidFill>
                  <a:srgbClr val="000000"/>
                </a:solidFill>
              </a:rPr>
              <a:t>ssociation, </a:t>
            </a:r>
            <a:r>
              <a:rPr lang="en-US" b="1">
                <a:solidFill>
                  <a:srgbClr val="000000"/>
                </a:solidFill>
              </a:rPr>
              <a:t>N</a:t>
            </a:r>
            <a:r>
              <a:rPr lang="en-US">
                <a:solidFill>
                  <a:srgbClr val="000000"/>
                </a:solidFill>
              </a:rPr>
              <a:t>ational </a:t>
            </a:r>
            <a:r>
              <a:rPr lang="en-US" b="1">
                <a:solidFill>
                  <a:srgbClr val="000000"/>
                </a:solidFill>
              </a:rPr>
              <a:t>I</a:t>
            </a:r>
            <a:r>
              <a:rPr lang="en-US">
                <a:solidFill>
                  <a:srgbClr val="000000"/>
                </a:solidFill>
              </a:rPr>
              <a:t>nstitute of </a:t>
            </a:r>
            <a:r>
              <a:rPr lang="en-US" b="1">
                <a:solidFill>
                  <a:srgbClr val="000000"/>
                </a:solidFill>
              </a:rPr>
              <a:t>C</a:t>
            </a:r>
            <a:r>
              <a:rPr lang="en-US">
                <a:solidFill>
                  <a:srgbClr val="000000"/>
                </a:solidFill>
              </a:rPr>
              <a:t>hild </a:t>
            </a:r>
            <a:r>
              <a:rPr lang="en-US" b="1">
                <a:solidFill>
                  <a:srgbClr val="000000"/>
                </a:solidFill>
              </a:rPr>
              <a:t>H</a:t>
            </a:r>
            <a:r>
              <a:rPr lang="en-US">
                <a:solidFill>
                  <a:srgbClr val="000000"/>
                </a:solidFill>
              </a:rPr>
              <a:t>ealth and </a:t>
            </a:r>
            <a:r>
              <a:rPr lang="en-US" b="1">
                <a:solidFill>
                  <a:srgbClr val="000000"/>
                </a:solidFill>
              </a:rPr>
              <a:t>H</a:t>
            </a:r>
            <a:r>
              <a:rPr lang="en-US">
                <a:solidFill>
                  <a:srgbClr val="000000"/>
                </a:solidFill>
              </a:rPr>
              <a:t>uman. </a:t>
            </a:r>
            <a:r>
              <a:rPr lang="en-US" b="1">
                <a:solidFill>
                  <a:srgbClr val="000000"/>
                </a:solidFill>
              </a:rPr>
              <a:t>D</a:t>
            </a:r>
            <a:r>
              <a:rPr lang="en-US">
                <a:solidFill>
                  <a:srgbClr val="000000"/>
                </a:solidFill>
              </a:rPr>
              <a:t>evelopment, 2002)   </a:t>
            </a:r>
            <a:endParaRPr>
              <a:solidFill>
                <a:srgbClr val="000000"/>
              </a:solidFill>
            </a:endParaRPr>
          </a:p>
          <a:p>
            <a:pPr marL="0" lvl="0" indent="0" algn="l" rtl="0">
              <a:lnSpc>
                <a:spcPct val="100000"/>
              </a:lnSpc>
              <a:spcBef>
                <a:spcPts val="0"/>
              </a:spcBef>
              <a:spcAft>
                <a:spcPts val="0"/>
              </a:spcAft>
              <a:buSzPts val="1400"/>
              <a:buNone/>
            </a:pPr>
            <a:r>
              <a:rPr lang="en-US" b="1">
                <a:solidFill>
                  <a:srgbClr val="000000"/>
                </a:solidFill>
              </a:rPr>
              <a:t>To Do: </a:t>
            </a:r>
            <a:r>
              <a:rPr lang="en-US">
                <a:solidFill>
                  <a:srgbClr val="000000"/>
                </a:solidFill>
              </a:rPr>
              <a:t>Be intentional to pause for understanding and reading of the slide.</a:t>
            </a:r>
            <a:endParaRPr>
              <a:solidFill>
                <a:srgbClr val="000000"/>
              </a:solidFill>
            </a:endParaRPr>
          </a:p>
          <a:p>
            <a:pPr marL="0" lvl="0" indent="0" algn="l" rtl="0">
              <a:lnSpc>
                <a:spcPct val="100000"/>
              </a:lnSpc>
              <a:spcBef>
                <a:spcPts val="0"/>
              </a:spcBef>
              <a:spcAft>
                <a:spcPts val="0"/>
              </a:spcAft>
              <a:buSzPts val="1400"/>
              <a:buNone/>
            </a:pPr>
            <a:r>
              <a:rPr lang="en-US" b="1">
                <a:solidFill>
                  <a:srgbClr val="000000"/>
                </a:solidFill>
              </a:rPr>
              <a:t>To Say:</a:t>
            </a:r>
            <a:r>
              <a:rPr lang="en-US" b="1"/>
              <a:t> </a:t>
            </a:r>
            <a:r>
              <a:rPr lang="en-US"/>
              <a:t>What do  you notice? (Wait for reflection of participants)</a:t>
            </a:r>
            <a:endParaRPr/>
          </a:p>
          <a:p>
            <a:pPr marL="0" lvl="0" indent="0" algn="l" rtl="0">
              <a:lnSpc>
                <a:spcPct val="100000"/>
              </a:lnSpc>
              <a:spcBef>
                <a:spcPts val="0"/>
              </a:spcBef>
              <a:spcAft>
                <a:spcPts val="0"/>
              </a:spcAft>
              <a:buSzPts val="1400"/>
              <a:buNone/>
            </a:pPr>
            <a:r>
              <a:rPr lang="en-US"/>
              <a:t>This is the official definition of dyslexia. (</a:t>
            </a:r>
            <a:r>
              <a:rPr lang="en-US" b="1"/>
              <a:t>I</a:t>
            </a:r>
            <a:r>
              <a:rPr lang="en-US"/>
              <a:t>nternational </a:t>
            </a:r>
            <a:r>
              <a:rPr lang="en-US" b="1"/>
              <a:t>D</a:t>
            </a:r>
            <a:r>
              <a:rPr lang="en-US"/>
              <a:t>yslexia</a:t>
            </a:r>
            <a:r>
              <a:rPr lang="en-US" b="1"/>
              <a:t> A</a:t>
            </a:r>
            <a:r>
              <a:rPr lang="en-US"/>
              <a:t>ssociation, </a:t>
            </a:r>
            <a:r>
              <a:rPr lang="en-US" b="1"/>
              <a:t>N</a:t>
            </a:r>
            <a:r>
              <a:rPr lang="en-US"/>
              <a:t>ational </a:t>
            </a:r>
            <a:r>
              <a:rPr lang="en-US" b="1"/>
              <a:t>I</a:t>
            </a:r>
            <a:r>
              <a:rPr lang="en-US"/>
              <a:t>nstitute of </a:t>
            </a:r>
            <a:r>
              <a:rPr lang="en-US" b="1"/>
              <a:t>C</a:t>
            </a:r>
            <a:r>
              <a:rPr lang="en-US"/>
              <a:t>hild </a:t>
            </a:r>
            <a:r>
              <a:rPr lang="en-US" b="1"/>
              <a:t>H</a:t>
            </a:r>
            <a:r>
              <a:rPr lang="en-US"/>
              <a:t>ealth and </a:t>
            </a:r>
            <a:r>
              <a:rPr lang="en-US" b="1"/>
              <a:t>H</a:t>
            </a:r>
            <a:r>
              <a:rPr lang="en-US"/>
              <a:t>uman </a:t>
            </a:r>
            <a:r>
              <a:rPr lang="en-US" b="1"/>
              <a:t>D</a:t>
            </a:r>
            <a:r>
              <a:rPr lang="en-US"/>
              <a:t>evelopment, 2002) </a:t>
            </a:r>
            <a:endParaRPr/>
          </a:p>
          <a:p>
            <a:pPr marL="0" lvl="0" indent="0" algn="l" rtl="0">
              <a:lnSpc>
                <a:spcPct val="100000"/>
              </a:lnSpc>
              <a:spcBef>
                <a:spcPts val="0"/>
              </a:spcBef>
              <a:spcAft>
                <a:spcPts val="0"/>
              </a:spcAft>
              <a:buSzPts val="1400"/>
              <a:buNone/>
            </a:pPr>
            <a:r>
              <a:rPr lang="en-US"/>
              <a:t>Neurobiological means -- of the brain. The research has proven to us that there is a neurobiological signature for dyslexia that is found in the brain even before a child enters school. </a:t>
            </a:r>
            <a:endParaRPr/>
          </a:p>
          <a:p>
            <a:pPr marL="0" lvl="0" indent="0" algn="l" rtl="0">
              <a:lnSpc>
                <a:spcPct val="100000"/>
              </a:lnSpc>
              <a:spcBef>
                <a:spcPts val="0"/>
              </a:spcBef>
              <a:spcAft>
                <a:spcPts val="0"/>
              </a:spcAft>
              <a:buSzPts val="1400"/>
              <a:buNone/>
            </a:pPr>
            <a:r>
              <a:rPr lang="en-US"/>
              <a:t>The rest of the definition, stating the academic characteristics are in-line with the same characteristics we posted a few slides earlier. </a:t>
            </a:r>
            <a:endParaRPr/>
          </a:p>
          <a:p>
            <a:pPr marL="0" lvl="0" indent="0" algn="l" rtl="0">
              <a:lnSpc>
                <a:spcPct val="100000"/>
              </a:lnSpc>
              <a:spcBef>
                <a:spcPts val="0"/>
              </a:spcBef>
              <a:spcAft>
                <a:spcPts val="0"/>
              </a:spcAft>
              <a:buSzPts val="1400"/>
              <a:buNone/>
            </a:pPr>
            <a:endParaRPr b="1" u="sng"/>
          </a:p>
          <a:p>
            <a:pPr marL="0" lvl="0" indent="0" algn="l" rtl="0">
              <a:lnSpc>
                <a:spcPct val="100000"/>
              </a:lnSpc>
              <a:spcBef>
                <a:spcPts val="0"/>
              </a:spcBef>
              <a:spcAft>
                <a:spcPts val="0"/>
              </a:spcAft>
              <a:buSzPts val="1400"/>
              <a:buNone/>
            </a:pPr>
            <a:r>
              <a:rPr lang="en-US" b="1" u="sng"/>
              <a:t>Not all of the students who display these difficulties actually have dyslexia.</a:t>
            </a:r>
            <a:r>
              <a:rPr lang="en-US"/>
              <a:t>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There are several factors that could impact these. Possibly lack of connection or attendance in school, limited opportunities to engage in the foundational instruction needed for reading, or lack of direct, explicit instruction. In some cases, the student was not taught with intentional instruction due to lack of training.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b="1"/>
              <a:t>Research has proven  that good reading instruction is good reading instruction and the use of targeted, direct, explicit instruction ‘rewired’ portions of the brain so they were being activated for successful reading. This in turn reduced and often removed most the characteristics found here in this definition. </a:t>
            </a:r>
            <a:endParaRPr b="1"/>
          </a:p>
          <a:p>
            <a:pPr marL="0" lvl="0" indent="0" algn="l" rtl="0">
              <a:lnSpc>
                <a:spcPct val="100000"/>
              </a:lnSpc>
              <a:spcBef>
                <a:spcPts val="0"/>
              </a:spcBef>
              <a:spcAft>
                <a:spcPts val="0"/>
              </a:spcAft>
              <a:buSzPts val="1400"/>
              <a:buNone/>
            </a:pPr>
            <a:endParaRPr b="1"/>
          </a:p>
          <a:p>
            <a:pPr marL="0" lvl="0" indent="0" algn="l" rtl="0">
              <a:lnSpc>
                <a:spcPct val="100000"/>
              </a:lnSpc>
              <a:spcBef>
                <a:spcPts val="0"/>
              </a:spcBef>
              <a:spcAft>
                <a:spcPts val="0"/>
              </a:spcAft>
              <a:buSzPts val="1400"/>
              <a:buNone/>
            </a:pPr>
            <a:r>
              <a:rPr lang="en-US" b="1"/>
              <a:t>These practices changed the progress and reading trajectory of students exponentially. </a:t>
            </a:r>
            <a:endParaRPr b="1"/>
          </a:p>
          <a:p>
            <a:pPr marL="0" lvl="0" indent="0" algn="l" rtl="0">
              <a:lnSpc>
                <a:spcPct val="100000"/>
              </a:lnSpc>
              <a:spcBef>
                <a:spcPts val="0"/>
              </a:spcBef>
              <a:spcAft>
                <a:spcPts val="0"/>
              </a:spcAft>
              <a:buSzPts val="1400"/>
              <a:buNone/>
            </a:pPr>
            <a:endParaRPr b="1"/>
          </a:p>
          <a:p>
            <a:pPr marL="0" lvl="0" indent="0" algn="l" rtl="0">
              <a:lnSpc>
                <a:spcPct val="100000"/>
              </a:lnSpc>
              <a:spcBef>
                <a:spcPts val="0"/>
              </a:spcBef>
              <a:spcAft>
                <a:spcPts val="0"/>
              </a:spcAft>
              <a:buSzPts val="1400"/>
              <a:buNone/>
            </a:pPr>
            <a:endParaRPr b="1"/>
          </a:p>
          <a:p>
            <a:pPr marL="0" lvl="0" indent="0" algn="l" rtl="0">
              <a:lnSpc>
                <a:spcPct val="100000"/>
              </a:lnSpc>
              <a:spcBef>
                <a:spcPts val="0"/>
              </a:spcBef>
              <a:spcAft>
                <a:spcPts val="0"/>
              </a:spcAft>
              <a:buSzPts val="1400"/>
              <a:buNone/>
            </a:pPr>
            <a:r>
              <a:rPr lang="en-US" b="1"/>
              <a:t>MORE INFORMATION FOR YOU if needed:</a:t>
            </a:r>
            <a:endParaRPr b="1"/>
          </a:p>
          <a:p>
            <a:pPr marL="0" lvl="0" indent="0" algn="l" rtl="0">
              <a:lnSpc>
                <a:spcPct val="100000"/>
              </a:lnSpc>
              <a:spcBef>
                <a:spcPts val="0"/>
              </a:spcBef>
              <a:spcAft>
                <a:spcPts val="0"/>
              </a:spcAft>
              <a:buSzPts val="1400"/>
              <a:buNone/>
            </a:pPr>
            <a:r>
              <a:rPr lang="en-US" b="1"/>
              <a:t>There are three other indicators that a person might have dyslexia according to clinical considerations.</a:t>
            </a:r>
            <a:endParaRPr b="1"/>
          </a:p>
          <a:p>
            <a:pPr marL="457200" lvl="0" indent="-317500" algn="l" rtl="0">
              <a:lnSpc>
                <a:spcPct val="100000"/>
              </a:lnSpc>
              <a:spcBef>
                <a:spcPts val="0"/>
              </a:spcBef>
              <a:spcAft>
                <a:spcPts val="0"/>
              </a:spcAft>
              <a:buSzPts val="1400"/>
              <a:buAutoNum type="arabicPeriod"/>
            </a:pPr>
            <a:r>
              <a:rPr lang="en-US" b="1"/>
              <a:t>others in the family have a history of difficulties learning to read or with literacy</a:t>
            </a:r>
            <a:endParaRPr b="1"/>
          </a:p>
          <a:p>
            <a:pPr marL="457200" lvl="0" indent="-317500" algn="l" rtl="0">
              <a:lnSpc>
                <a:spcPct val="100000"/>
              </a:lnSpc>
              <a:spcBef>
                <a:spcPts val="0"/>
              </a:spcBef>
              <a:spcAft>
                <a:spcPts val="0"/>
              </a:spcAft>
              <a:buSzPts val="1400"/>
              <a:buAutoNum type="arabicPeriod"/>
            </a:pPr>
            <a:r>
              <a:rPr lang="en-US" b="1"/>
              <a:t>assessments indicate limited short term memory </a:t>
            </a:r>
            <a:endParaRPr b="1"/>
          </a:p>
          <a:p>
            <a:pPr marL="457200" lvl="0" indent="-317500" algn="l" rtl="0">
              <a:lnSpc>
                <a:spcPct val="100000"/>
              </a:lnSpc>
              <a:spcBef>
                <a:spcPts val="0"/>
              </a:spcBef>
              <a:spcAft>
                <a:spcPts val="0"/>
              </a:spcAft>
              <a:buSzPts val="1400"/>
              <a:buAutoNum type="arabicPeriod"/>
            </a:pPr>
            <a:r>
              <a:rPr lang="en-US" b="1"/>
              <a:t>assessment indicate slower processing speed</a:t>
            </a:r>
            <a:endParaRPr b="1"/>
          </a:p>
          <a:p>
            <a:pPr marL="0" lvl="0" indent="0" algn="l" rtl="0">
              <a:lnSpc>
                <a:spcPct val="100000"/>
              </a:lnSpc>
              <a:spcBef>
                <a:spcPts val="0"/>
              </a:spcBef>
              <a:spcAft>
                <a:spcPts val="0"/>
              </a:spcAft>
              <a:buSzPts val="1400"/>
              <a:buNone/>
            </a:pPr>
            <a:r>
              <a:rPr lang="en-US" b="1"/>
              <a:t>The definition and the three factors above are very evident in many of our students with a reading disability. The way we support, instruct and intervene can change the learning for all these students. Many of our SLD students can show unexpectedly strong abilities in other areas of learning (music, building, painting, oral discussions, hands-on performance, etc.. )but struggle to read, write, spell or retain vocabulary without multi-modal instruction.</a:t>
            </a:r>
            <a:endParaRPr b="1"/>
          </a:p>
          <a:p>
            <a:pPr marL="0" lvl="0" indent="0" algn="l" rtl="0">
              <a:lnSpc>
                <a:spcPct val="100000"/>
              </a:lnSpc>
              <a:spcBef>
                <a:spcPts val="0"/>
              </a:spcBef>
              <a:spcAft>
                <a:spcPts val="0"/>
              </a:spcAft>
              <a:buSzPts val="1400"/>
              <a:buNone/>
            </a:pPr>
            <a:endParaRPr>
              <a:highlight>
                <a:srgbClr val="FFFF00"/>
              </a:highlight>
            </a:endParaRPr>
          </a:p>
          <a:p>
            <a:pPr marL="0" lvl="0" indent="0" algn="l" rtl="0">
              <a:lnSpc>
                <a:spcPct val="100000"/>
              </a:lnSpc>
              <a:spcBef>
                <a:spcPts val="0"/>
              </a:spcBef>
              <a:spcAft>
                <a:spcPts val="0"/>
              </a:spcAft>
              <a:buSzPts val="1400"/>
              <a:buNone/>
            </a:pPr>
            <a:endParaRPr>
              <a:highlight>
                <a:srgbClr val="FFFF00"/>
              </a:highlight>
            </a:endParaRPr>
          </a:p>
          <a:p>
            <a:pPr marL="0" lvl="0" indent="0" algn="l" rtl="0">
              <a:lnSpc>
                <a:spcPct val="100000"/>
              </a:lnSpc>
              <a:spcBef>
                <a:spcPts val="0"/>
              </a:spcBef>
              <a:spcAft>
                <a:spcPts val="0"/>
              </a:spcAft>
              <a:buClr>
                <a:schemeClr val="dk1"/>
              </a:buClr>
              <a:buSzPts val="1100"/>
              <a:buFont typeface="Arial"/>
              <a:buNone/>
            </a:pPr>
            <a:endParaRPr>
              <a:highlight>
                <a:srgbClr val="FFFF00"/>
              </a:highlight>
            </a:endParaRPr>
          </a:p>
        </p:txBody>
      </p:sp>
      <p:sp>
        <p:nvSpPr>
          <p:cNvPr id="224" name="Google Shape;224;p2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 name="Google Shape;76;p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t>MB</a:t>
            </a:r>
            <a:endParaRPr b="1"/>
          </a:p>
          <a:p>
            <a:pPr marL="0" lvl="0" indent="0" algn="l" rtl="0">
              <a:lnSpc>
                <a:spcPct val="100000"/>
              </a:lnSpc>
              <a:spcBef>
                <a:spcPts val="0"/>
              </a:spcBef>
              <a:spcAft>
                <a:spcPts val="0"/>
              </a:spcAft>
              <a:buSzPts val="1400"/>
              <a:buNone/>
            </a:pPr>
            <a:r>
              <a:rPr lang="en-US" b="1"/>
              <a:t>To Know: </a:t>
            </a:r>
            <a:r>
              <a:rPr lang="en-US"/>
              <a:t>This module will be the first in a series of the research based modules that will address phonological and phonemic awareness, phonics/ spelling connections, </a:t>
            </a:r>
            <a:r>
              <a:rPr lang="en-US">
                <a:solidFill>
                  <a:srgbClr val="004B8D"/>
                </a:solidFill>
              </a:rPr>
              <a:t>assessment, </a:t>
            </a:r>
            <a:r>
              <a:rPr lang="en-US"/>
              <a:t>vocabulary, comprehension, and writing.</a:t>
            </a:r>
            <a:endParaRPr/>
          </a:p>
          <a:p>
            <a:pPr marL="0" lvl="0" indent="0" algn="l" rtl="0">
              <a:lnSpc>
                <a:spcPct val="100000"/>
              </a:lnSpc>
              <a:spcBef>
                <a:spcPts val="0"/>
              </a:spcBef>
              <a:spcAft>
                <a:spcPts val="0"/>
              </a:spcAft>
              <a:buSzPts val="1400"/>
              <a:buNone/>
            </a:pPr>
            <a:endParaRPr b="1"/>
          </a:p>
          <a:p>
            <a:pPr marL="0" lvl="0" indent="0" algn="l" rtl="0">
              <a:lnSpc>
                <a:spcPct val="100000"/>
              </a:lnSpc>
              <a:spcBef>
                <a:spcPts val="0"/>
              </a:spcBef>
              <a:spcAft>
                <a:spcPts val="0"/>
              </a:spcAft>
              <a:buSzPts val="1400"/>
              <a:buNone/>
            </a:pPr>
            <a:r>
              <a:rPr lang="en-US" b="1"/>
              <a:t>To Do: </a:t>
            </a:r>
            <a:r>
              <a:rPr lang="en-US"/>
              <a:t>Review the learning intentions for the day.</a:t>
            </a:r>
            <a:endParaRPr/>
          </a:p>
          <a:p>
            <a:pPr marL="0" lvl="0" indent="0" algn="l" rtl="0">
              <a:lnSpc>
                <a:spcPct val="100000"/>
              </a:lnSpc>
              <a:spcBef>
                <a:spcPts val="0"/>
              </a:spcBef>
              <a:spcAft>
                <a:spcPts val="0"/>
              </a:spcAft>
              <a:buSzPts val="1400"/>
              <a:buNone/>
            </a:pPr>
            <a:r>
              <a:rPr lang="en-US" b="1"/>
              <a:t>To Say:  </a:t>
            </a:r>
            <a:r>
              <a:rPr lang="en-US"/>
              <a:t> These are our learning intentions for this module.  By the end of the module you will understand the importance of the Simple View of Reading int terms of how it impacts reading instruction.  You will understand the inte-rrelated skills  of the reading rope and how it related to the Simple View of Reading.  You will see how our brain processes reading, understand where we need to begin instruction for struggling readers and find out what the research says in necessary to teach reading.  </a:t>
            </a:r>
            <a:endParaRPr/>
          </a:p>
        </p:txBody>
      </p:sp>
      <p:sp>
        <p:nvSpPr>
          <p:cNvPr id="77" name="Google Shape;77;p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0" name="Google Shape;230;p2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To Say:  One of the challenges we face with poor readers is how to address grade level standards?</a:t>
            </a:r>
            <a:endParaRPr/>
          </a:p>
        </p:txBody>
      </p:sp>
      <p:sp>
        <p:nvSpPr>
          <p:cNvPr id="231" name="Google Shape;231;p2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7" name="Google Shape;237;p2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t>To Know: </a:t>
            </a:r>
            <a:r>
              <a:rPr lang="en-US"/>
              <a:t>This slide represents Reading Foundations in our Missouri Learning Standards.</a:t>
            </a:r>
            <a:endParaRPr/>
          </a:p>
          <a:p>
            <a:pPr marL="0" lvl="0" indent="0" algn="l" rtl="0">
              <a:lnSpc>
                <a:spcPct val="100000"/>
              </a:lnSpc>
              <a:spcBef>
                <a:spcPts val="0"/>
              </a:spcBef>
              <a:spcAft>
                <a:spcPts val="0"/>
              </a:spcAft>
              <a:buSzPts val="1400"/>
              <a:buNone/>
            </a:pPr>
            <a:r>
              <a:rPr lang="en-US" b="1"/>
              <a:t>To Do: </a:t>
            </a:r>
            <a:r>
              <a:rPr lang="en-US"/>
              <a:t>Point to the little box.</a:t>
            </a:r>
            <a:endParaRPr/>
          </a:p>
          <a:p>
            <a:pPr marL="0" lvl="0" indent="0" algn="l" rtl="0">
              <a:lnSpc>
                <a:spcPct val="100000"/>
              </a:lnSpc>
              <a:spcBef>
                <a:spcPts val="0"/>
              </a:spcBef>
              <a:spcAft>
                <a:spcPts val="0"/>
              </a:spcAft>
              <a:buSzPts val="1400"/>
              <a:buNone/>
            </a:pPr>
            <a:r>
              <a:rPr lang="en-US" b="1"/>
              <a:t>To Say:</a:t>
            </a:r>
            <a:r>
              <a:rPr lang="en-US"/>
              <a:t> Here is a snapshot of our Reading Foundations out of the Missouri Learning Standards. This comes straight from the DESE website and is what the MAP and EOc tests are based on.   Have you noticed what that little box says to us? Let me show you on the next slide.</a:t>
            </a:r>
            <a:endParaRPr/>
          </a:p>
        </p:txBody>
      </p:sp>
      <p:sp>
        <p:nvSpPr>
          <p:cNvPr id="238" name="Google Shape;238;p2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6" name="Google Shape;246;p3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t>To Know: </a:t>
            </a:r>
            <a:r>
              <a:rPr lang="en-US"/>
              <a:t>This is the little box highlighted on the previous slide but enlarged to read clearly. The words are directly off the Missouri Learning Standards.</a:t>
            </a:r>
            <a:endParaRPr/>
          </a:p>
          <a:p>
            <a:pPr marL="0" lvl="0" indent="0" algn="l" rtl="0">
              <a:lnSpc>
                <a:spcPct val="100000"/>
              </a:lnSpc>
              <a:spcBef>
                <a:spcPts val="0"/>
              </a:spcBef>
              <a:spcAft>
                <a:spcPts val="0"/>
              </a:spcAft>
              <a:buSzPts val="1400"/>
              <a:buNone/>
            </a:pPr>
            <a:r>
              <a:rPr lang="en-US" b="1"/>
              <a:t>To Do: </a:t>
            </a:r>
            <a:r>
              <a:rPr lang="en-US"/>
              <a:t> Allow participants time to read the slide.</a:t>
            </a:r>
            <a:endParaRPr/>
          </a:p>
          <a:p>
            <a:pPr marL="0" lvl="0" indent="0" algn="l" rtl="0">
              <a:lnSpc>
                <a:spcPct val="100000"/>
              </a:lnSpc>
              <a:spcBef>
                <a:spcPts val="0"/>
              </a:spcBef>
              <a:spcAft>
                <a:spcPts val="0"/>
              </a:spcAft>
              <a:buSzPts val="1400"/>
              <a:buNone/>
            </a:pPr>
            <a:r>
              <a:rPr lang="en-US" b="1"/>
              <a:t>To Say:</a:t>
            </a:r>
            <a:r>
              <a:rPr lang="en-US"/>
              <a:t> Here is what that little box says. (Pause)  We are charged with this notice in the elementary standards. Phonemic awareness does not naturally develop in some readers and all readers need this to become a successful reader.  As students move into more difficult text with longer sentences and multi-syllable words, we find students can not decode or apply the skills.</a:t>
            </a:r>
            <a:endParaRPr/>
          </a:p>
          <a:p>
            <a:pPr marL="0" lvl="0" indent="0" algn="l" rtl="0">
              <a:lnSpc>
                <a:spcPct val="100000"/>
              </a:lnSpc>
              <a:spcBef>
                <a:spcPts val="0"/>
              </a:spcBef>
              <a:spcAft>
                <a:spcPts val="0"/>
              </a:spcAft>
              <a:buSzPts val="1400"/>
              <a:buNone/>
            </a:pPr>
            <a:r>
              <a:rPr lang="en-US"/>
              <a:t> It is part of our curriculum to go back and ‘teach’ the skills as it applies to more difficult text. </a:t>
            </a:r>
            <a:endParaRPr/>
          </a:p>
          <a:p>
            <a:pPr marL="0" lvl="0" indent="0" algn="l" rtl="0">
              <a:lnSpc>
                <a:spcPct val="100000"/>
              </a:lnSpc>
              <a:spcBef>
                <a:spcPts val="0"/>
              </a:spcBef>
              <a:spcAft>
                <a:spcPts val="0"/>
              </a:spcAft>
              <a:buSzPts val="1400"/>
              <a:buNone/>
            </a:pPr>
            <a:r>
              <a:rPr lang="en-US"/>
              <a:t>Where are we carving out, devoting and ensuring this for our students? </a:t>
            </a:r>
            <a:endParaRPr/>
          </a:p>
          <a:p>
            <a:pPr marL="0" lvl="0" indent="0" algn="l" rtl="0">
              <a:lnSpc>
                <a:spcPct val="100000"/>
              </a:lnSpc>
              <a:spcBef>
                <a:spcPts val="0"/>
              </a:spcBef>
              <a:spcAft>
                <a:spcPts val="0"/>
              </a:spcAft>
              <a:buSzPts val="1400"/>
              <a:buNone/>
            </a:pPr>
            <a:r>
              <a:rPr lang="en-US"/>
              <a:t>What do you have in place?</a:t>
            </a:r>
            <a:endParaRPr/>
          </a:p>
          <a:p>
            <a:pPr marL="0" lvl="0" indent="0" algn="l" rtl="0">
              <a:lnSpc>
                <a:spcPct val="100000"/>
              </a:lnSpc>
              <a:spcBef>
                <a:spcPts val="0"/>
              </a:spcBef>
              <a:spcAft>
                <a:spcPts val="0"/>
              </a:spcAft>
              <a:buSzPts val="1400"/>
              <a:buNone/>
            </a:pPr>
            <a:r>
              <a:rPr lang="en-US"/>
              <a:t>Is it more difficult in upper grades to address?</a:t>
            </a:r>
            <a:endParaRPr/>
          </a:p>
          <a:p>
            <a:pPr marL="0" lvl="0" indent="0" algn="l" rtl="0">
              <a:lnSpc>
                <a:spcPct val="100000"/>
              </a:lnSpc>
              <a:spcBef>
                <a:spcPts val="0"/>
              </a:spcBef>
              <a:spcAft>
                <a:spcPts val="0"/>
              </a:spcAft>
              <a:buSzPts val="1400"/>
              <a:buNone/>
            </a:pPr>
            <a:endParaRPr>
              <a:highlight>
                <a:srgbClr val="FFFF00"/>
              </a:highlight>
            </a:endParaRPr>
          </a:p>
        </p:txBody>
      </p:sp>
      <p:sp>
        <p:nvSpPr>
          <p:cNvPr id="247" name="Google Shape;247;p3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3" name="Google Shape;253;p3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t>To Know:</a:t>
            </a:r>
            <a:r>
              <a:rPr lang="en-US"/>
              <a:t> This is the first section of the Missouri Learning Standards adopted in 2016.</a:t>
            </a:r>
            <a:endParaRPr/>
          </a:p>
          <a:p>
            <a:pPr marL="0" lvl="0" indent="0" algn="l" rtl="0">
              <a:lnSpc>
                <a:spcPct val="100000"/>
              </a:lnSpc>
              <a:spcBef>
                <a:spcPts val="0"/>
              </a:spcBef>
              <a:spcAft>
                <a:spcPts val="0"/>
              </a:spcAft>
              <a:buSzPts val="1400"/>
              <a:buNone/>
            </a:pPr>
            <a:r>
              <a:rPr lang="en-US" b="1"/>
              <a:t>To Do: </a:t>
            </a:r>
            <a:endParaRPr b="1"/>
          </a:p>
          <a:p>
            <a:pPr marL="0" lvl="0" indent="0" algn="l" rtl="0">
              <a:lnSpc>
                <a:spcPct val="100000"/>
              </a:lnSpc>
              <a:spcBef>
                <a:spcPts val="0"/>
              </a:spcBef>
              <a:spcAft>
                <a:spcPts val="0"/>
              </a:spcAft>
              <a:buSzPts val="1400"/>
              <a:buNone/>
            </a:pPr>
            <a:r>
              <a:rPr lang="en-US" b="1"/>
              <a:t>To Say: </a:t>
            </a:r>
            <a:r>
              <a:rPr lang="en-US"/>
              <a:t>Do you notice that same little box on the Reading Standards? (advance slide)</a:t>
            </a:r>
            <a:endParaRPr/>
          </a:p>
        </p:txBody>
      </p:sp>
      <p:sp>
        <p:nvSpPr>
          <p:cNvPr id="254" name="Google Shape;254;p3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3" name="Google Shape;263;p3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t>To Know: </a:t>
            </a:r>
            <a:r>
              <a:rPr lang="en-US"/>
              <a:t>This is the little box highlighted on the previous slide but enlarged to read clearly. The words are directly off the Missouri Learning Standards.</a:t>
            </a:r>
            <a:endParaRPr/>
          </a:p>
          <a:p>
            <a:pPr marL="0" lvl="0" indent="0" algn="l" rtl="0">
              <a:lnSpc>
                <a:spcPct val="100000"/>
              </a:lnSpc>
              <a:spcBef>
                <a:spcPts val="0"/>
              </a:spcBef>
              <a:spcAft>
                <a:spcPts val="0"/>
              </a:spcAft>
              <a:buSzPts val="1400"/>
              <a:buNone/>
            </a:pPr>
            <a:r>
              <a:rPr lang="en-US" b="1"/>
              <a:t>To Do: </a:t>
            </a:r>
            <a:r>
              <a:rPr lang="en-US"/>
              <a:t> Allow participants time to read the slide.</a:t>
            </a:r>
            <a:endParaRPr/>
          </a:p>
          <a:p>
            <a:pPr marL="0" lvl="0" indent="0" algn="l" rtl="0">
              <a:lnSpc>
                <a:spcPct val="100000"/>
              </a:lnSpc>
              <a:spcBef>
                <a:spcPts val="0"/>
              </a:spcBef>
              <a:spcAft>
                <a:spcPts val="0"/>
              </a:spcAft>
              <a:buSzPts val="1400"/>
              <a:buNone/>
            </a:pPr>
            <a:r>
              <a:rPr lang="en-US" b="1"/>
              <a:t>To Say:</a:t>
            </a:r>
            <a:r>
              <a:rPr lang="en-US"/>
              <a:t> Yes. This little box reminds  us to ensure literacy development across different genre. </a:t>
            </a:r>
            <a:r>
              <a:rPr lang="en-US">
                <a:solidFill>
                  <a:srgbClr val="004B8D"/>
                </a:solidFill>
              </a:rPr>
              <a:t> </a:t>
            </a:r>
            <a:endParaRPr>
              <a:solidFill>
                <a:srgbClr val="004B8D"/>
              </a:solidFill>
            </a:endParaRPr>
          </a:p>
          <a:p>
            <a:pPr marL="0" lvl="0" indent="0" algn="l" rtl="0">
              <a:lnSpc>
                <a:spcPct val="100000"/>
              </a:lnSpc>
              <a:spcBef>
                <a:spcPts val="0"/>
              </a:spcBef>
              <a:spcAft>
                <a:spcPts val="0"/>
              </a:spcAft>
              <a:buSzPts val="1400"/>
              <a:buNone/>
            </a:pPr>
            <a:r>
              <a:rPr lang="en-US">
                <a:solidFill>
                  <a:srgbClr val="000000"/>
                </a:solidFill>
              </a:rPr>
              <a:t>We must remind ourselves to be intentional with the lens of grade level vocabulary.  </a:t>
            </a:r>
            <a:endParaRPr>
              <a:solidFill>
                <a:srgbClr val="000000"/>
              </a:solidFill>
            </a:endParaRPr>
          </a:p>
          <a:p>
            <a:pPr marL="0" lvl="0" indent="0" algn="l" rtl="0">
              <a:lnSpc>
                <a:spcPct val="100000"/>
              </a:lnSpc>
              <a:spcBef>
                <a:spcPts val="0"/>
              </a:spcBef>
              <a:spcAft>
                <a:spcPts val="0"/>
              </a:spcAft>
              <a:buSzPts val="1400"/>
              <a:buNone/>
            </a:pPr>
            <a:r>
              <a:rPr lang="en-US">
                <a:solidFill>
                  <a:srgbClr val="000000"/>
                </a:solidFill>
              </a:rPr>
              <a:t>Students need to be able to access grade level text using quality grade level questions. As we provide an instructional level text, we still ask questions using grade level vocabulary even when using a lower level readability. </a:t>
            </a:r>
            <a:endParaRPr>
              <a:solidFill>
                <a:srgbClr val="000000"/>
              </a:solidFill>
            </a:endParaRPr>
          </a:p>
          <a:p>
            <a:pPr marL="0" lvl="0" indent="0" algn="l" rtl="0">
              <a:lnSpc>
                <a:spcPct val="100000"/>
              </a:lnSpc>
              <a:spcBef>
                <a:spcPts val="0"/>
              </a:spcBef>
              <a:spcAft>
                <a:spcPts val="0"/>
              </a:spcAft>
              <a:buSzPts val="1400"/>
              <a:buNone/>
            </a:pPr>
            <a:r>
              <a:rPr lang="en-US"/>
              <a:t>When we select a text for readability for a student or look to select an instructional level text, we are frequently accessing a text with questions for that level of a reader. We need to be intentional that the questions and vocabulary used in those questions reflect the grade level. </a:t>
            </a:r>
            <a:endParaRPr/>
          </a:p>
          <a:p>
            <a:pPr marL="0" lvl="0" indent="0" algn="l" rtl="0">
              <a:lnSpc>
                <a:spcPct val="100000"/>
              </a:lnSpc>
              <a:spcBef>
                <a:spcPts val="0"/>
              </a:spcBef>
              <a:spcAft>
                <a:spcPts val="0"/>
              </a:spcAft>
              <a:buSzPts val="1400"/>
              <a:buNone/>
            </a:pPr>
            <a:r>
              <a:rPr lang="en-US"/>
              <a:t>For example: A student in fifth grade reading on a third grade level needs to  be asked questions using the vocabulary and items from the fifth grade standards </a:t>
            </a:r>
            <a:r>
              <a:rPr lang="en-US">
                <a:highlight>
                  <a:srgbClr val="FFFF00"/>
                </a:highlight>
              </a:rPr>
              <a:t>skills such as comparing and contrasting the roles and functions of characters or explain the conflict and resolution in a story</a:t>
            </a:r>
            <a:r>
              <a:rPr lang="en-US"/>
              <a:t>. Another caution here is that we must ensure that students can access the language of the standards as they move into different genre.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Skills might need more direct, explicit instruction as the text becomes more complex.</a:t>
            </a:r>
            <a:endParaRPr/>
          </a:p>
          <a:p>
            <a:pPr marL="0" lvl="0" indent="0" algn="l" rtl="0">
              <a:lnSpc>
                <a:spcPct val="100000"/>
              </a:lnSpc>
              <a:spcBef>
                <a:spcPts val="0"/>
              </a:spcBef>
              <a:spcAft>
                <a:spcPts val="0"/>
              </a:spcAft>
              <a:buSzPts val="1400"/>
              <a:buNone/>
            </a:pPr>
            <a:endParaRPr/>
          </a:p>
        </p:txBody>
      </p:sp>
      <p:sp>
        <p:nvSpPr>
          <p:cNvPr id="264" name="Google Shape;264;p3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1" name="Google Shape;271;p3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a:solidFill>
                  <a:srgbClr val="000000"/>
                </a:solidFill>
              </a:rPr>
              <a:t>To Know:</a:t>
            </a:r>
            <a:r>
              <a:rPr lang="en-US">
                <a:solidFill>
                  <a:srgbClr val="000000"/>
                </a:solidFill>
              </a:rPr>
              <a:t> </a:t>
            </a:r>
            <a:endParaRPr>
              <a:solidFill>
                <a:srgbClr val="000000"/>
              </a:solidFill>
            </a:endParaRPr>
          </a:p>
          <a:p>
            <a:pPr marL="0" lvl="0" indent="0" algn="l" rtl="0">
              <a:lnSpc>
                <a:spcPct val="100000"/>
              </a:lnSpc>
              <a:spcBef>
                <a:spcPts val="0"/>
              </a:spcBef>
              <a:spcAft>
                <a:spcPts val="0"/>
              </a:spcAft>
              <a:buClr>
                <a:schemeClr val="dk1"/>
              </a:buClr>
              <a:buSzPts val="1100"/>
              <a:buFont typeface="Arial"/>
              <a:buNone/>
            </a:pPr>
            <a:r>
              <a:rPr lang="en-US" b="1">
                <a:solidFill>
                  <a:srgbClr val="000000"/>
                </a:solidFill>
              </a:rPr>
              <a:t>To Do: </a:t>
            </a:r>
            <a:r>
              <a:rPr lang="en-US">
                <a:solidFill>
                  <a:srgbClr val="000000"/>
                </a:solidFill>
              </a:rPr>
              <a:t>Pause for participants to read and digest.</a:t>
            </a:r>
            <a:r>
              <a:rPr lang="en-US" b="1">
                <a:solidFill>
                  <a:srgbClr val="000000"/>
                </a:solidFill>
              </a:rPr>
              <a:t> </a:t>
            </a:r>
            <a:endParaRPr b="1">
              <a:solidFill>
                <a:srgbClr val="000000"/>
              </a:solidFill>
            </a:endParaRPr>
          </a:p>
          <a:p>
            <a:pPr marL="0" lvl="0" indent="0" algn="l" rtl="0">
              <a:lnSpc>
                <a:spcPct val="100000"/>
              </a:lnSpc>
              <a:spcBef>
                <a:spcPts val="0"/>
              </a:spcBef>
              <a:spcAft>
                <a:spcPts val="0"/>
              </a:spcAft>
              <a:buClr>
                <a:schemeClr val="dk1"/>
              </a:buClr>
              <a:buSzPts val="1100"/>
              <a:buFont typeface="Arial"/>
              <a:buNone/>
            </a:pPr>
            <a:r>
              <a:rPr lang="en-US" b="1">
                <a:solidFill>
                  <a:srgbClr val="000000"/>
                </a:solidFill>
              </a:rPr>
              <a:t>To Say: </a:t>
            </a:r>
            <a:r>
              <a:rPr lang="en-US">
                <a:solidFill>
                  <a:srgbClr val="000000"/>
                </a:solidFill>
              </a:rPr>
              <a:t>Reading is a developmental process.</a:t>
            </a:r>
            <a:r>
              <a:rPr lang="en-US" b="1">
                <a:solidFill>
                  <a:srgbClr val="000000"/>
                </a:solidFill>
              </a:rPr>
              <a:t> </a:t>
            </a:r>
            <a:r>
              <a:rPr lang="en-US">
                <a:solidFill>
                  <a:srgbClr val="000000"/>
                </a:solidFill>
              </a:rPr>
              <a:t>Students do not learn to read grade by grade as standards state. . </a:t>
            </a:r>
            <a:endParaRPr>
              <a:solidFill>
                <a:srgbClr val="000000"/>
              </a:solidFill>
            </a:endParaRPr>
          </a:p>
          <a:p>
            <a:pPr marL="0" lvl="0" indent="0" algn="l" rtl="0">
              <a:lnSpc>
                <a:spcPct val="100000"/>
              </a:lnSpc>
              <a:spcBef>
                <a:spcPts val="0"/>
              </a:spcBef>
              <a:spcAft>
                <a:spcPts val="0"/>
              </a:spcAft>
              <a:buClr>
                <a:schemeClr val="dk1"/>
              </a:buClr>
              <a:buSzPts val="1100"/>
              <a:buFont typeface="Arial"/>
              <a:buNone/>
            </a:pPr>
            <a:r>
              <a:rPr lang="en-US">
                <a:solidFill>
                  <a:srgbClr val="000000"/>
                </a:solidFill>
              </a:rPr>
              <a:t>We won’t be able to make progress unless we take time to go back and fill in those holes and recognize what makes the difference for that reader. Every student can learn; not on the same day, not in the same order...We need to determine if they have deficits in decoding or language comprehension or both and target their specific deficits to make progress.  Even students in middle school and high school may need work in phonemic awareness to fill in some of their reading gaps.  </a:t>
            </a:r>
            <a:endParaRPr>
              <a:solidFill>
                <a:srgbClr val="000000"/>
              </a:solidFill>
            </a:endParaRPr>
          </a:p>
        </p:txBody>
      </p:sp>
      <p:sp>
        <p:nvSpPr>
          <p:cNvPr id="272" name="Google Shape;272;p3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8" name="Google Shape;278;p3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endParaRPr b="1">
              <a:solidFill>
                <a:srgbClr val="004B8D"/>
              </a:solidFill>
            </a:endParaRPr>
          </a:p>
          <a:p>
            <a:pPr marL="0" lvl="0" indent="0" algn="l" rtl="0">
              <a:lnSpc>
                <a:spcPct val="100000"/>
              </a:lnSpc>
              <a:spcBef>
                <a:spcPts val="0"/>
              </a:spcBef>
              <a:spcAft>
                <a:spcPts val="0"/>
              </a:spcAft>
              <a:buClr>
                <a:schemeClr val="dk1"/>
              </a:buClr>
              <a:buSzPts val="1100"/>
              <a:buFont typeface="Arial"/>
              <a:buNone/>
            </a:pPr>
            <a:r>
              <a:rPr lang="en-US" b="1">
                <a:solidFill>
                  <a:srgbClr val="004B8D"/>
                </a:solidFill>
              </a:rPr>
              <a:t>To Know and to Say: </a:t>
            </a:r>
            <a:r>
              <a:rPr lang="en-US">
                <a:solidFill>
                  <a:srgbClr val="004B8D"/>
                </a:solidFill>
              </a:rPr>
              <a:t>We must be  intentional about how we connect our daily practice in meaningful steps for application. We must understand what the science of reading is telling us about how students learn to read and utlize those practices in our day-to-day instruction</a:t>
            </a:r>
            <a:endParaRPr>
              <a:solidFill>
                <a:srgbClr val="004B8D"/>
              </a:solidFill>
            </a:endParaRPr>
          </a:p>
          <a:p>
            <a:pPr marL="0" lvl="0" indent="0" algn="l" rtl="0">
              <a:lnSpc>
                <a:spcPct val="100000"/>
              </a:lnSpc>
              <a:spcBef>
                <a:spcPts val="0"/>
              </a:spcBef>
              <a:spcAft>
                <a:spcPts val="0"/>
              </a:spcAft>
              <a:buClr>
                <a:schemeClr val="dk1"/>
              </a:buClr>
              <a:buSzPts val="1100"/>
              <a:buFont typeface="Arial"/>
              <a:buNone/>
            </a:pPr>
            <a:endParaRPr b="1">
              <a:solidFill>
                <a:srgbClr val="004B8D"/>
              </a:solidFill>
            </a:endParaRPr>
          </a:p>
          <a:p>
            <a:pPr marL="0" lvl="0" indent="0" algn="l" rtl="0">
              <a:lnSpc>
                <a:spcPct val="100000"/>
              </a:lnSpc>
              <a:spcBef>
                <a:spcPts val="0"/>
              </a:spcBef>
              <a:spcAft>
                <a:spcPts val="0"/>
              </a:spcAft>
              <a:buClr>
                <a:schemeClr val="dk1"/>
              </a:buClr>
              <a:buSzPts val="1100"/>
              <a:buFont typeface="Arial"/>
              <a:buNone/>
            </a:pPr>
            <a:r>
              <a:rPr lang="en-US" b="1">
                <a:solidFill>
                  <a:srgbClr val="004B8D"/>
                </a:solidFill>
              </a:rPr>
              <a:t>To Do:</a:t>
            </a:r>
            <a:r>
              <a:rPr lang="en-US">
                <a:solidFill>
                  <a:srgbClr val="004B8D"/>
                </a:solidFill>
              </a:rPr>
              <a:t> Move to the next slide.</a:t>
            </a:r>
            <a:endParaRPr>
              <a:solidFill>
                <a:srgbClr val="004B8D"/>
              </a:solidFill>
            </a:endParaRPr>
          </a:p>
          <a:p>
            <a:pPr marL="0" lvl="0" indent="0" algn="l" rtl="0">
              <a:lnSpc>
                <a:spcPct val="100000"/>
              </a:lnSpc>
              <a:spcBef>
                <a:spcPts val="0"/>
              </a:spcBef>
              <a:spcAft>
                <a:spcPts val="0"/>
              </a:spcAft>
              <a:buSzPts val="1400"/>
              <a:buNone/>
            </a:pPr>
            <a:endParaRPr/>
          </a:p>
        </p:txBody>
      </p:sp>
      <p:sp>
        <p:nvSpPr>
          <p:cNvPr id="279" name="Google Shape;279;p3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400"/>
              <a:t>In Missouri you will hear over and over again in amy conversation about reading, “Does how you are teaching reading meet the Science of Reading Guidelines?” It is what the literacy consultants train on.  It is what LETRS training is all about.  It is also what our components of effective literacy module is based on.  So let’s start with what the Science of Reading is not.  </a:t>
            </a:r>
            <a:endParaRPr sz="1400"/>
          </a:p>
          <a:p>
            <a:pPr marL="0" lvl="0" indent="0" algn="l" rtl="0">
              <a:lnSpc>
                <a:spcPct val="100000"/>
              </a:lnSpc>
              <a:spcBef>
                <a:spcPts val="0"/>
              </a:spcBef>
              <a:spcAft>
                <a:spcPts val="0"/>
              </a:spcAft>
              <a:buSzPts val="1400"/>
              <a:buNone/>
            </a:pPr>
            <a:endParaRPr sz="1400"/>
          </a:p>
          <a:p>
            <a:pPr marL="0" lvl="0" indent="0" algn="l" rtl="0">
              <a:lnSpc>
                <a:spcPct val="100000"/>
              </a:lnSpc>
              <a:spcBef>
                <a:spcPts val="0"/>
              </a:spcBef>
              <a:spcAft>
                <a:spcPts val="0"/>
              </a:spcAft>
              <a:buSzPts val="1400"/>
              <a:buNone/>
            </a:pPr>
            <a:r>
              <a:rPr lang="en-US" sz="1400"/>
              <a:t>It is not a boxed set of materials or a specific type of reading program or a curriculum.  We are not here to sell you on a new reading series or tell you that you can’t use what you are currently using.  But we want you to consider if your current reading series and your reading curriculum includes the explicit instruction in the essential components  of reading.  Currently many reading series are jumping on the bandwagon and touting how they are based on the science of reading; but on further reflection you may find that it is more a marketing ploy than actual research.    </a:t>
            </a:r>
            <a:endParaRPr sz="1400"/>
          </a:p>
          <a:p>
            <a:pPr marL="0" lvl="0" indent="0" algn="l" rtl="0">
              <a:lnSpc>
                <a:spcPct val="100000"/>
              </a:lnSpc>
              <a:spcBef>
                <a:spcPts val="0"/>
              </a:spcBef>
              <a:spcAft>
                <a:spcPts val="0"/>
              </a:spcAft>
              <a:buSzPts val="1400"/>
              <a:buNone/>
            </a:pPr>
            <a:endParaRPr sz="1400"/>
          </a:p>
          <a:p>
            <a:pPr marL="0" lvl="0" indent="0" algn="l" rtl="0">
              <a:lnSpc>
                <a:spcPct val="100000"/>
              </a:lnSpc>
              <a:spcBef>
                <a:spcPts val="0"/>
              </a:spcBef>
              <a:spcAft>
                <a:spcPts val="0"/>
              </a:spcAft>
              <a:buSzPts val="1400"/>
              <a:buNone/>
            </a:pPr>
            <a:r>
              <a:rPr lang="en-US" sz="1400"/>
              <a:t>Remember you will have some students that learn to read; no matter how you teach it.  But other students will need that direct, explicit instruction that covers the research on the Science of Reading </a:t>
            </a:r>
            <a:endParaRPr sz="1400"/>
          </a:p>
        </p:txBody>
      </p:sp>
      <p:sp>
        <p:nvSpPr>
          <p:cNvPr id="285" name="Google Shape;285;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The Science of Reading is a vast interdisciplinary body of scientifically based research about how students learn to read.  This research has been conducted over the last five decades across the globe.  The research making up Science of Reading is derived from thousands of studies conducted in multiple languages.  It has culminated in a preponderance of evidence to inform educators how proficient reading and writing develop; why some students have difficulty and how we can most efficiently assess and teach literacy.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The research was first released by the National Reading Panel in 2000.  Most universities did not pick up on it and therefore did not change their practices to reflect it and scores of teachers did not learn about it.  But the research is empirical and has been validated time after time over the last 20+ years since the report was published.  It is considered settled science.  Missouri has determined as has many other states that this is the approach they want used to teach reading.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The science of reading requires specific, explicit instruction is phonological awareness,  phonics, fluency, vodabualry and reading comprehension. </a:t>
            </a:r>
            <a:endParaRPr/>
          </a:p>
        </p:txBody>
      </p:sp>
      <p:sp>
        <p:nvSpPr>
          <p:cNvPr id="293" name="Google Shape;293;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It is important that we speak the same language, as the modules in this instructional series will focus on these areas.  So we will define them so we have a common understanding of them</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Phonological Awareness is the sound structure of speech.  It includes the ability to manipulate sounds from whole words to syllable and then to the individual sounds known as phonemes.  Within phonological awareness you will find phonemic awareness which is the ability to the individual sounds/phonemes in words and being able to manipulate those sounds.  It is different from phonics in we are just talking about sounds not letters.  It is said that you can teach phonemic awareness in the dark because we are talking about just sounds not the letters.  Although, we do not recommend that because often times students need to see the shape of the mouth or the placement of the tongue to make a specific sound.   For instance the sounds /C/ /A/ /T/ are the sounds that make up the word CAT we do not talk about the letters CAT.  There are many skills within phonological awareness that students must be proficient in to decode words.  Many reading series do not teach phonological awareness long enough and at the advanced levels.  Many of our students’ struggles in reading relate back to phonological awareness.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Phonics is the knowledge of attaching letters to sounds and the ability to apply that knowledge to decode unfamiliar words.  Often times we do not teach phonics long enough.  Research indicates that some students will need phonics instruction through 5th or 6th grade.  It helps students recognize the patterns in our language.  When students can understand the patterns they can more easily decode words.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Fluency is the ability to read with speed and accuracy and proper expression.  A fluent reader does not have to stop and decode every word - most words can be read with automaticity. This way students can focus on what the text means.  It is the bridge between decoding words and understanding what has been read.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Vocabulary includes both oral and reading vocabulary and includes the words we use in speaking and comprehending text or what we hear.  Reading vocabulary refers to the words we comprehend in text.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Reading comprehension is the ability to understand and interpret what we read,  It is the ability to drive meaning from print. </a:t>
            </a:r>
            <a:endParaRPr/>
          </a:p>
        </p:txBody>
      </p:sp>
      <p:sp>
        <p:nvSpPr>
          <p:cNvPr id="301" name="Google Shape;301;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 name="Google Shape;84;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t>MB</a:t>
            </a:r>
            <a:endParaRPr b="1"/>
          </a:p>
          <a:p>
            <a:pPr marL="0" lvl="0" indent="0" algn="l" rtl="0">
              <a:lnSpc>
                <a:spcPct val="100000"/>
              </a:lnSpc>
              <a:spcBef>
                <a:spcPts val="0"/>
              </a:spcBef>
              <a:spcAft>
                <a:spcPts val="0"/>
              </a:spcAft>
              <a:buSzPts val="1400"/>
              <a:buNone/>
            </a:pPr>
            <a:r>
              <a:rPr lang="en-US" b="1"/>
              <a:t>To Know: </a:t>
            </a:r>
            <a:r>
              <a:rPr lang="en-US"/>
              <a:t>These are the teaching standards we will address today.</a:t>
            </a:r>
            <a:endParaRPr/>
          </a:p>
          <a:p>
            <a:pPr marL="0" lvl="0" indent="0" algn="l" rtl="0">
              <a:lnSpc>
                <a:spcPct val="100000"/>
              </a:lnSpc>
              <a:spcBef>
                <a:spcPts val="0"/>
              </a:spcBef>
              <a:spcAft>
                <a:spcPts val="0"/>
              </a:spcAft>
              <a:buSzPts val="1400"/>
              <a:buNone/>
            </a:pPr>
            <a:r>
              <a:rPr lang="en-US" b="1"/>
              <a:t>To Do: </a:t>
            </a:r>
            <a:r>
              <a:rPr lang="en-US"/>
              <a:t>Direct participants to the slide.</a:t>
            </a:r>
            <a:endParaRPr/>
          </a:p>
          <a:p>
            <a:pPr marL="0" lvl="0" indent="0" algn="l" rtl="0">
              <a:lnSpc>
                <a:spcPct val="100000"/>
              </a:lnSpc>
              <a:spcBef>
                <a:spcPts val="0"/>
              </a:spcBef>
              <a:spcAft>
                <a:spcPts val="0"/>
              </a:spcAft>
              <a:buSzPts val="1400"/>
              <a:buNone/>
            </a:pPr>
            <a:r>
              <a:rPr lang="en-US" b="1"/>
              <a:t>To Say:</a:t>
            </a:r>
            <a:r>
              <a:rPr lang="en-US"/>
              <a:t> If you need to document for your professional development reference, here are the Missouri Teaching Standards that we will be addressing today. I will pause a moment while you note these if needed.  We will address Standards #1, 2, 3, and 7</a:t>
            </a:r>
            <a:endParaRPr/>
          </a:p>
        </p:txBody>
      </p:sp>
      <p:sp>
        <p:nvSpPr>
          <p:cNvPr id="85" name="Google Shape;85;p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9" name="Google Shape;309;p3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b="1"/>
          </a:p>
          <a:p>
            <a:pPr marL="0" lvl="0" indent="0" algn="l" rtl="0">
              <a:lnSpc>
                <a:spcPct val="100000"/>
              </a:lnSpc>
              <a:spcBef>
                <a:spcPts val="0"/>
              </a:spcBef>
              <a:spcAft>
                <a:spcPts val="0"/>
              </a:spcAft>
              <a:buSzPts val="1400"/>
              <a:buNone/>
            </a:pPr>
            <a:r>
              <a:rPr lang="en-US" b="1"/>
              <a:t>To Know: </a:t>
            </a:r>
            <a:r>
              <a:rPr lang="en-US"/>
              <a:t>There are many studies to validate the ability to change the reading trajectory of at risk readers or students who have met eligibility for a reading disorder. This is only a small number of researchers who have proven this to be a true fact.</a:t>
            </a:r>
            <a:endParaRPr/>
          </a:p>
          <a:p>
            <a:pPr marL="0" lvl="0" indent="0" algn="l" rtl="0">
              <a:lnSpc>
                <a:spcPct val="100000"/>
              </a:lnSpc>
              <a:spcBef>
                <a:spcPts val="0"/>
              </a:spcBef>
              <a:spcAft>
                <a:spcPts val="0"/>
              </a:spcAft>
              <a:buSzPts val="1400"/>
              <a:buNone/>
            </a:pPr>
            <a:r>
              <a:rPr lang="en-US" b="1"/>
              <a:t>To Do: </a:t>
            </a:r>
            <a:r>
              <a:rPr lang="en-US"/>
              <a:t>Stay current on research</a:t>
            </a:r>
            <a:endParaRPr/>
          </a:p>
          <a:p>
            <a:pPr marL="0" lvl="0" indent="0" algn="l" rtl="0">
              <a:lnSpc>
                <a:spcPct val="100000"/>
              </a:lnSpc>
              <a:spcBef>
                <a:spcPts val="0"/>
              </a:spcBef>
              <a:spcAft>
                <a:spcPts val="0"/>
              </a:spcAft>
              <a:buSzPts val="1400"/>
              <a:buNone/>
            </a:pPr>
            <a:r>
              <a:rPr lang="en-US" b="1"/>
              <a:t>To Say: </a:t>
            </a:r>
            <a:r>
              <a:rPr lang="en-US" sz="1400"/>
              <a:t>Numerous studies over the past 30 plus years has proven we can change students reading ability when we target the skills needed for intervention. </a:t>
            </a:r>
            <a:endParaRPr sz="1400"/>
          </a:p>
          <a:p>
            <a:pPr marL="0" lvl="0" indent="0" algn="l" rtl="0">
              <a:lnSpc>
                <a:spcPct val="100000"/>
              </a:lnSpc>
              <a:spcBef>
                <a:spcPts val="0"/>
              </a:spcBef>
              <a:spcAft>
                <a:spcPts val="0"/>
              </a:spcAft>
              <a:buSzPts val="1400"/>
              <a:buNone/>
            </a:pPr>
            <a:r>
              <a:rPr lang="en-US" sz="1400"/>
              <a:t>A large proportion of students at risk for reading difficulties and students with severe reading disabilities can develop and maintain normalized reading skills. The key is to inform all teachers in what good instruction looks like and which elements to focus in on for intervention. </a:t>
            </a:r>
            <a:endParaRPr sz="1400"/>
          </a:p>
          <a:p>
            <a:pPr marL="0" lvl="0" indent="0" algn="l" rtl="0">
              <a:lnSpc>
                <a:spcPct val="100000"/>
              </a:lnSpc>
              <a:spcBef>
                <a:spcPts val="0"/>
              </a:spcBef>
              <a:spcAft>
                <a:spcPts val="0"/>
              </a:spcAft>
              <a:buSzPts val="1400"/>
              <a:buNone/>
            </a:pPr>
            <a:endParaRPr sz="1400"/>
          </a:p>
          <a:p>
            <a:pPr marL="0" lvl="0" indent="0" algn="l" rtl="0">
              <a:lnSpc>
                <a:spcPct val="100000"/>
              </a:lnSpc>
              <a:spcBef>
                <a:spcPts val="0"/>
              </a:spcBef>
              <a:spcAft>
                <a:spcPts val="0"/>
              </a:spcAft>
              <a:buSzPts val="1400"/>
              <a:buNone/>
            </a:pPr>
            <a:r>
              <a:rPr lang="en-US" sz="1400"/>
              <a:t>I want you to think for a minute how much power there is in that statement.  When we accept this research, that a large percent of at-risk readers and students with severe reading disabilities can develop and maintain average reading skills, then we no longer just accept poor reading scores.  We no longer assume it is the student’s fault.  We can no longer say, “Bless, their hearts, they are doing the best they can.”  We can no longer hide behind a label of SLD in basic reading skills, reading comprehension and reading fluency.  We know all to well what the research indicates a student’s future will look like if they are not literate.  It requires us to continue working until we find that right intervention.  It puts the responsibility on our shoulders if our students can’t read.   </a:t>
            </a:r>
            <a:endParaRPr sz="1400"/>
          </a:p>
        </p:txBody>
      </p:sp>
      <p:sp>
        <p:nvSpPr>
          <p:cNvPr id="310" name="Google Shape;310;p3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27d8447df64_1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27d8447df64_1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400"/>
              <a:t>This is what our current reality is in Missouri.  These are the spring 2022 MAP/EOC Scores in ELA.  The spring 2023 MAP/EOC scores have not been released.  These scores show the percent of students scoring at the below basic and basic levels.  Lets reflect back on what the research told us.   </a:t>
            </a:r>
            <a:endParaRPr sz="1400"/>
          </a:p>
          <a:p>
            <a:pPr marL="0" lvl="0" indent="0" algn="l" rtl="0">
              <a:spcBef>
                <a:spcPts val="0"/>
              </a:spcBef>
              <a:spcAft>
                <a:spcPts val="0"/>
              </a:spcAft>
              <a:buNone/>
            </a:pPr>
            <a:endParaRPr sz="1400"/>
          </a:p>
          <a:p>
            <a:pPr marL="0" lvl="0" indent="0" algn="l" rtl="0">
              <a:spcBef>
                <a:spcPts val="0"/>
              </a:spcBef>
              <a:spcAft>
                <a:spcPts val="0"/>
              </a:spcAft>
              <a:buNone/>
            </a:pPr>
            <a:r>
              <a:rPr lang="en-US" sz="1400"/>
              <a:t>“A large percent of at risk readers and students with severe reading disabilities can develop and maintain average reading skills when provided with the right kind of intervention.”  </a:t>
            </a:r>
            <a:endParaRPr sz="1400"/>
          </a:p>
          <a:p>
            <a:pPr marL="0" lvl="0" indent="0" algn="l" rtl="0">
              <a:spcBef>
                <a:spcPts val="0"/>
              </a:spcBef>
              <a:spcAft>
                <a:spcPts val="0"/>
              </a:spcAft>
              <a:buNone/>
            </a:pPr>
            <a:endParaRPr sz="1400"/>
          </a:p>
          <a:p>
            <a:pPr marL="0" lvl="0" indent="0" algn="l" rtl="0">
              <a:spcBef>
                <a:spcPts val="0"/>
              </a:spcBef>
              <a:spcAft>
                <a:spcPts val="0"/>
              </a:spcAft>
              <a:buNone/>
            </a:pPr>
            <a:r>
              <a:rPr lang="en-US" sz="1400"/>
              <a:t>Right now a large percent of all or our students are not demonstrating an average reading ability as indicated by the MAP/EOC.  We know that things have not been easy the past few years and they are still not easy.  We are not here to berate or make anyone feel bad, just a reminder that research says that we can do better and if we accept the research; then we don’t stop trying to get better.  Like the quote from Maya Angelou (Click) “Do the best you can until you know better, then when you know better, you do better.” </a:t>
            </a:r>
            <a:endParaRPr sz="1400"/>
          </a:p>
          <a:p>
            <a:pPr marL="0" lvl="0" indent="0" algn="l" rtl="0">
              <a:spcBef>
                <a:spcPts val="0"/>
              </a:spcBef>
              <a:spcAft>
                <a:spcPts val="0"/>
              </a:spcAft>
              <a:buNone/>
            </a:pPr>
            <a:endParaRPr sz="1400"/>
          </a:p>
        </p:txBody>
      </p:sp>
      <p:sp>
        <p:nvSpPr>
          <p:cNvPr id="318" name="Google Shape;318;g27d8447df64_1_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7" name="Google Shape;327;p4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a:t>To Know and to Say: </a:t>
            </a:r>
            <a:r>
              <a:rPr lang="en-US"/>
              <a:t>This is how we remediate deficits in reading,  We do not start at the area of deficit, we start at the level below it.  This is key to good reading intervention.  ‘It also means we must really understand where the child’s reading deficit is found decoding or language comprehension, we need to know what specific skills to target, progress minintor the interventions and if they are not meeting with success do more assessing to see if their deficits go farther back than we initially realized.  According to the Website Reading Rockets, which was used in the formulation of this powerpoint, “At least 80% of poor readers are estimated to  demonstrate a weakness in phonological awareness and/or phonological memory.  Phonological memory is the ability to hold information (sounds, words) in short term memory long enough to process it, use it and then transfer it into long-term memory.  </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en-US"/>
              <a:t>Most of our reading curriculums do not teach phonemic awareness long enough. it generally trails off in second grade and they ofgen do not include the upper level skills of phonemic awareness; such as substitution and deletion.    James Kilpatrick’s research indicates that phonemic awareness skills can improve with 5-7 minutes of phonemic awareness training a day.  This chart is how we need to do intervention for all students, not just elementary students.  We need to target starting at the level below where students are having trouble to ensure they have the necessary skills to build on.  </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en-US"/>
              <a:t>Poor Comprehension</a:t>
            </a:r>
            <a:r>
              <a:rPr lang="en-US">
                <a:solidFill>
                  <a:srgbClr val="004B8D"/>
                </a:solidFill>
              </a:rPr>
              <a:t>  -</a:t>
            </a:r>
            <a:r>
              <a:rPr lang="en-US" i="1" u="sng">
                <a:solidFill>
                  <a:srgbClr val="004B8D"/>
                </a:solidFill>
              </a:rPr>
              <a:t> </a:t>
            </a:r>
            <a:r>
              <a:rPr lang="en-US" i="1" u="sng"/>
              <a:t>goes back to fluency</a:t>
            </a:r>
            <a:endParaRPr i="1" u="sng"/>
          </a:p>
          <a:p>
            <a:pPr marL="0" lvl="0" indent="0" algn="l" rtl="0">
              <a:lnSpc>
                <a:spcPct val="100000"/>
              </a:lnSpc>
              <a:spcBef>
                <a:spcPts val="0"/>
              </a:spcBef>
              <a:spcAft>
                <a:spcPts val="0"/>
              </a:spcAft>
              <a:buClr>
                <a:schemeClr val="dk1"/>
              </a:buClr>
              <a:buSzPts val="1100"/>
              <a:buFont typeface="Arial"/>
              <a:buNone/>
            </a:pPr>
            <a:r>
              <a:rPr lang="en-US"/>
              <a:t>Poor Fluency - </a:t>
            </a:r>
            <a:r>
              <a:rPr lang="en-US" i="1" u="sng"/>
              <a:t>goes back to word recognition</a:t>
            </a:r>
            <a:endParaRPr i="1" u="sng"/>
          </a:p>
          <a:p>
            <a:pPr marL="0" lvl="0" indent="0" algn="l" rtl="0">
              <a:lnSpc>
                <a:spcPct val="100000"/>
              </a:lnSpc>
              <a:spcBef>
                <a:spcPts val="0"/>
              </a:spcBef>
              <a:spcAft>
                <a:spcPts val="0"/>
              </a:spcAft>
              <a:buClr>
                <a:schemeClr val="dk1"/>
              </a:buClr>
              <a:buSzPts val="1100"/>
              <a:buFont typeface="Arial"/>
              <a:buNone/>
            </a:pPr>
            <a:r>
              <a:rPr lang="en-US"/>
              <a:t>Poor Word Recognition - </a:t>
            </a:r>
            <a:r>
              <a:rPr lang="en-US" i="1" u="sng"/>
              <a:t>goes back to phonics and decoding</a:t>
            </a:r>
            <a:endParaRPr i="1" u="sng"/>
          </a:p>
          <a:p>
            <a:pPr marL="0" lvl="0" indent="0" algn="l" rtl="0">
              <a:lnSpc>
                <a:spcPct val="100000"/>
              </a:lnSpc>
              <a:spcBef>
                <a:spcPts val="0"/>
              </a:spcBef>
              <a:spcAft>
                <a:spcPts val="0"/>
              </a:spcAft>
              <a:buClr>
                <a:schemeClr val="dk1"/>
              </a:buClr>
              <a:buSzPts val="1100"/>
              <a:buFont typeface="Arial"/>
              <a:buNone/>
            </a:pPr>
            <a:r>
              <a:rPr lang="en-US"/>
              <a:t>Poor Phonics &amp; Decoding - </a:t>
            </a:r>
            <a:r>
              <a:rPr lang="en-US" i="1" u="sng"/>
              <a:t>goes back to phonemic awareness</a:t>
            </a:r>
            <a:endParaRPr i="1" u="sng"/>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We just need to know ‘what works’, how to identify the student need and provide the appropriate instruction. </a:t>
            </a:r>
            <a:endParaRPr/>
          </a:p>
        </p:txBody>
      </p:sp>
      <p:sp>
        <p:nvSpPr>
          <p:cNvPr id="328" name="Google Shape;328;p4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4" name="Google Shape;334;p4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endParaRPr b="1">
              <a:solidFill>
                <a:srgbClr val="000000"/>
              </a:solidFill>
            </a:endParaRPr>
          </a:p>
          <a:p>
            <a:pPr marL="0" lvl="0" indent="0" algn="l" rtl="0">
              <a:lnSpc>
                <a:spcPct val="100000"/>
              </a:lnSpc>
              <a:spcBef>
                <a:spcPts val="0"/>
              </a:spcBef>
              <a:spcAft>
                <a:spcPts val="0"/>
              </a:spcAft>
              <a:buClr>
                <a:schemeClr val="dk1"/>
              </a:buClr>
              <a:buSzPts val="1100"/>
              <a:buFont typeface="Arial"/>
              <a:buNone/>
            </a:pPr>
            <a:r>
              <a:rPr lang="en-US" b="1">
                <a:solidFill>
                  <a:srgbClr val="000000"/>
                </a:solidFill>
              </a:rPr>
              <a:t>To Know and To Say: </a:t>
            </a:r>
            <a:r>
              <a:rPr lang="en-US">
                <a:solidFill>
                  <a:srgbClr val="000000"/>
                </a:solidFill>
              </a:rPr>
              <a:t>All the trainings presented in the literacy modules will anchor to the framework of the “Five Components of Literacy”  (phonemic awareness, phonics, fluency, vocabulary and comprehension) and linked to the connections of research about effective reading instruction through programs. The programs found most effective in reading had all three of the components listed on this slide. Teachers need to know how to use the five components in an effective program to develop strong readers and reduce the number of at-risk readers.  </a:t>
            </a:r>
            <a:r>
              <a:rPr lang="en-US"/>
              <a:t>This is ‘what works’ in reading instruction. We  will define, explain and go through the developmental levels of these foundational skill needed for literacy in those modules.   </a:t>
            </a:r>
            <a:endParaRPr>
              <a:solidFill>
                <a:srgbClr val="004B8D"/>
              </a:solidFill>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en-US" b="1"/>
              <a:t>To Do</a:t>
            </a:r>
            <a:r>
              <a:rPr lang="en-US"/>
              <a:t>; (Pause for the slide to be read and considered)</a:t>
            </a:r>
            <a:endParaRPr/>
          </a:p>
          <a:p>
            <a:pPr marL="0" lvl="0" indent="0" algn="l" rtl="0">
              <a:lnSpc>
                <a:spcPct val="100000"/>
              </a:lnSpc>
              <a:spcBef>
                <a:spcPts val="0"/>
              </a:spcBef>
              <a:spcAft>
                <a:spcPts val="0"/>
              </a:spcAft>
              <a:buClr>
                <a:schemeClr val="dk1"/>
              </a:buClr>
              <a:buSzPts val="1100"/>
              <a:buFont typeface="Arial"/>
              <a:buNone/>
            </a:pPr>
            <a:endParaRPr>
              <a:solidFill>
                <a:srgbClr val="000000"/>
              </a:solidFill>
            </a:endParaRPr>
          </a:p>
          <a:p>
            <a:pPr marL="0" lvl="0" indent="0" algn="l" rtl="0">
              <a:lnSpc>
                <a:spcPct val="100000"/>
              </a:lnSpc>
              <a:spcBef>
                <a:spcPts val="0"/>
              </a:spcBef>
              <a:spcAft>
                <a:spcPts val="0"/>
              </a:spcAft>
              <a:buClr>
                <a:srgbClr val="004B8D"/>
              </a:buClr>
              <a:buSzPts val="1100"/>
              <a:buFont typeface="Arial"/>
              <a:buNone/>
            </a:pPr>
            <a:endParaRPr>
              <a:solidFill>
                <a:srgbClr val="000000"/>
              </a:solidFill>
            </a:endParaRPr>
          </a:p>
          <a:p>
            <a:pPr marL="0" lvl="0" indent="0" algn="l" rtl="0">
              <a:lnSpc>
                <a:spcPct val="100000"/>
              </a:lnSpc>
              <a:spcBef>
                <a:spcPts val="0"/>
              </a:spcBef>
              <a:spcAft>
                <a:spcPts val="0"/>
              </a:spcAft>
              <a:buSzPts val="1400"/>
              <a:buNone/>
            </a:pPr>
            <a:endParaRPr>
              <a:highlight>
                <a:srgbClr val="FFFF00"/>
              </a:highlight>
            </a:endParaRPr>
          </a:p>
        </p:txBody>
      </p:sp>
      <p:sp>
        <p:nvSpPr>
          <p:cNvPr id="335" name="Google Shape;335;p4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3" name="Google Shape;343;p4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b="1">
              <a:latin typeface="Arial"/>
              <a:ea typeface="Arial"/>
              <a:cs typeface="Arial"/>
              <a:sym typeface="Arial"/>
            </a:endParaRPr>
          </a:p>
          <a:p>
            <a:pPr marL="0" lvl="0" indent="0" algn="l" rtl="0">
              <a:lnSpc>
                <a:spcPct val="100000"/>
              </a:lnSpc>
              <a:spcBef>
                <a:spcPts val="0"/>
              </a:spcBef>
              <a:spcAft>
                <a:spcPts val="0"/>
              </a:spcAft>
              <a:buSzPts val="1400"/>
              <a:buNone/>
            </a:pPr>
            <a:r>
              <a:rPr lang="en-US" b="1">
                <a:latin typeface="Arial"/>
                <a:ea typeface="Arial"/>
                <a:cs typeface="Arial"/>
                <a:sym typeface="Arial"/>
              </a:rPr>
              <a:t>To Know: </a:t>
            </a:r>
            <a:r>
              <a:rPr lang="en-US">
                <a:latin typeface="Arial"/>
                <a:ea typeface="Arial"/>
                <a:cs typeface="Arial"/>
                <a:sym typeface="Arial"/>
              </a:rPr>
              <a:t>Foorman, B.R., &amp; Torgesen J.K. (2001) Critical elements of classroom and small group instruction promotes reading success in all children. Learning Disabilities Research &amp; Practice, 16 (4) 201-212.</a:t>
            </a: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b="1">
                <a:latin typeface="Arial"/>
                <a:ea typeface="Arial"/>
                <a:cs typeface="Arial"/>
                <a:sym typeface="Arial"/>
              </a:rPr>
              <a:t>To Do:</a:t>
            </a:r>
            <a:endParaRPr b="1">
              <a:latin typeface="Arial"/>
              <a:ea typeface="Arial"/>
              <a:cs typeface="Arial"/>
              <a:sym typeface="Arial"/>
            </a:endParaRPr>
          </a:p>
          <a:p>
            <a:pPr marL="0" lvl="0" indent="0" algn="l" rtl="0">
              <a:lnSpc>
                <a:spcPct val="100000"/>
              </a:lnSpc>
              <a:spcBef>
                <a:spcPts val="0"/>
              </a:spcBef>
              <a:spcAft>
                <a:spcPts val="0"/>
              </a:spcAft>
              <a:buSzPts val="1400"/>
              <a:buNone/>
            </a:pPr>
            <a:r>
              <a:rPr lang="en-US" b="1">
                <a:latin typeface="Arial"/>
                <a:ea typeface="Arial"/>
                <a:cs typeface="Arial"/>
                <a:sym typeface="Arial"/>
              </a:rPr>
              <a:t>To Say: </a:t>
            </a:r>
            <a:r>
              <a:rPr lang="en-US">
                <a:latin typeface="Arial"/>
                <a:ea typeface="Arial"/>
                <a:cs typeface="Arial"/>
                <a:sym typeface="Arial"/>
              </a:rPr>
              <a:t>Take a  moment to read this quote. The components of effective reading instruction are the same whether for prevention or for intervention. </a:t>
            </a:r>
            <a:endParaRPr>
              <a:latin typeface="Arial"/>
              <a:ea typeface="Arial"/>
              <a:cs typeface="Arial"/>
              <a:sym typeface="Arial"/>
            </a:endParaRPr>
          </a:p>
          <a:p>
            <a:pPr marL="0" lvl="0" indent="0" algn="l" rtl="0">
              <a:lnSpc>
                <a:spcPct val="100000"/>
              </a:lnSpc>
              <a:spcBef>
                <a:spcPts val="0"/>
              </a:spcBef>
              <a:spcAft>
                <a:spcPts val="0"/>
              </a:spcAft>
              <a:buSzPts val="1400"/>
              <a:buNone/>
            </a:pP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a:latin typeface="Arial"/>
                <a:ea typeface="Arial"/>
                <a:cs typeface="Arial"/>
                <a:sym typeface="Arial"/>
              </a:rPr>
              <a:t>There is no better prevention or intervention than having a teacher that recognizes the elements needed for effective instruction.  Perhaps if we can teach using the 5 necessary components and utilize the practices that are necessary in our reading instruction, we can do less intervention after the fact.  </a:t>
            </a:r>
            <a:endParaRPr>
              <a:latin typeface="Arial"/>
              <a:ea typeface="Arial"/>
              <a:cs typeface="Arial"/>
              <a:sym typeface="Arial"/>
            </a:endParaRPr>
          </a:p>
          <a:p>
            <a:pPr marL="0" lvl="0" indent="0" algn="l" rtl="0">
              <a:lnSpc>
                <a:spcPct val="100000"/>
              </a:lnSpc>
              <a:spcBef>
                <a:spcPts val="0"/>
              </a:spcBef>
              <a:spcAft>
                <a:spcPts val="0"/>
              </a:spcAft>
              <a:buSzPts val="1400"/>
              <a:buNone/>
            </a:pPr>
            <a:endParaRPr>
              <a:latin typeface="Arial"/>
              <a:ea typeface="Arial"/>
              <a:cs typeface="Arial"/>
              <a:sym typeface="Arial"/>
            </a:endParaRPr>
          </a:p>
        </p:txBody>
      </p:sp>
      <p:sp>
        <p:nvSpPr>
          <p:cNvPr id="344" name="Google Shape;344;p4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0" name="Google Shape;350;p4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b="1"/>
          </a:p>
          <a:p>
            <a:pPr marL="0" lvl="0" indent="0" algn="l" rtl="0">
              <a:lnSpc>
                <a:spcPct val="100000"/>
              </a:lnSpc>
              <a:spcBef>
                <a:spcPts val="0"/>
              </a:spcBef>
              <a:spcAft>
                <a:spcPts val="0"/>
              </a:spcAft>
              <a:buSzPts val="1400"/>
              <a:buNone/>
            </a:pPr>
            <a:r>
              <a:rPr lang="en-US" b="1"/>
              <a:t>To Know: </a:t>
            </a:r>
            <a:r>
              <a:rPr lang="en-US"/>
              <a:t>This series will address the components listed on the slide.</a:t>
            </a:r>
            <a:endParaRPr/>
          </a:p>
          <a:p>
            <a:pPr marL="0" lvl="0" indent="0" algn="l" rtl="0">
              <a:lnSpc>
                <a:spcPct val="100000"/>
              </a:lnSpc>
              <a:spcBef>
                <a:spcPts val="0"/>
              </a:spcBef>
              <a:spcAft>
                <a:spcPts val="0"/>
              </a:spcAft>
              <a:buSzPts val="1400"/>
              <a:buNone/>
            </a:pPr>
            <a:r>
              <a:rPr lang="en-US" b="1"/>
              <a:t>To Do: </a:t>
            </a:r>
            <a:endParaRPr b="1"/>
          </a:p>
          <a:p>
            <a:pPr marL="0" lvl="0" indent="0" algn="l" rtl="0">
              <a:lnSpc>
                <a:spcPct val="100000"/>
              </a:lnSpc>
              <a:spcBef>
                <a:spcPts val="0"/>
              </a:spcBef>
              <a:spcAft>
                <a:spcPts val="0"/>
              </a:spcAft>
              <a:buSzPts val="1400"/>
              <a:buNone/>
            </a:pPr>
            <a:r>
              <a:rPr lang="en-US" b="1"/>
              <a:t>To Say:   </a:t>
            </a:r>
            <a:r>
              <a:rPr lang="en-US"/>
              <a:t>This is the series of modules in our </a:t>
            </a:r>
            <a:r>
              <a:rPr lang="en-US" i="1" u="sng"/>
              <a:t>Components of Effective Literacy</a:t>
            </a:r>
            <a:r>
              <a:rPr lang="en-US"/>
              <a:t> training. </a:t>
            </a:r>
            <a:endParaRPr/>
          </a:p>
          <a:p>
            <a:pPr marL="0" lvl="0" indent="0" algn="l" rtl="0">
              <a:lnSpc>
                <a:spcPct val="100000"/>
              </a:lnSpc>
              <a:spcBef>
                <a:spcPts val="0"/>
              </a:spcBef>
              <a:spcAft>
                <a:spcPts val="0"/>
              </a:spcAft>
              <a:buSzPts val="1400"/>
              <a:buNone/>
            </a:pPr>
            <a:r>
              <a:rPr lang="en-US"/>
              <a:t> Each module will address a different element from the science of reading and from the Reading Rope we discussed earlier. </a:t>
            </a:r>
            <a:endParaRPr/>
          </a:p>
          <a:p>
            <a:pPr marL="0" lvl="0" indent="0" algn="l" rtl="0">
              <a:lnSpc>
                <a:spcPct val="100000"/>
              </a:lnSpc>
              <a:spcBef>
                <a:spcPts val="0"/>
              </a:spcBef>
              <a:spcAft>
                <a:spcPts val="0"/>
              </a:spcAft>
              <a:buSzPts val="1400"/>
              <a:buNone/>
            </a:pPr>
            <a:r>
              <a:rPr lang="en-US"/>
              <a:t>For students to be proficient readers they need to possess all these skills. </a:t>
            </a:r>
            <a:endParaRPr/>
          </a:p>
          <a:p>
            <a:pPr marL="0" lvl="0" indent="0" algn="l" rtl="0">
              <a:lnSpc>
                <a:spcPct val="100000"/>
              </a:lnSpc>
              <a:spcBef>
                <a:spcPts val="0"/>
              </a:spcBef>
              <a:spcAft>
                <a:spcPts val="0"/>
              </a:spcAft>
              <a:buSzPts val="1400"/>
              <a:buNone/>
            </a:pPr>
            <a:r>
              <a:rPr lang="en-US"/>
              <a:t> If they have a deficit in one it will impact their overall reading skills.   Sessions will dive into ‘what works’ and provide hands-on application for preventing reading difficulties and intervening effectively to close the gap for struggling students.  They are desgigned for all teachers and can benefit teachers at all grade levels that work with students in the reading process.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This series is designed  be completed sequentially beginning with Phonological and Phonemic Awareness  without skipping or randomly taking sessions apart from the whole. It was designed to be completed as a series to understand what makes effective literacy instruction.   But we can work with you to present what you need in the time you have available,  </a:t>
            </a:r>
            <a:endParaRPr/>
          </a:p>
        </p:txBody>
      </p:sp>
      <p:sp>
        <p:nvSpPr>
          <p:cNvPr id="351" name="Google Shape;351;p4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9" name="Google Shape;359;p5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400"/>
              <a:t>These are some resources that may be useful to you as you travel on your Science of Reading journey.  The website Reading Rockets was used heavily in this set of modules.  They have articles about the simple view of reading as well as a set of modules that a teacher can go through to understand all the 5 essential components of reading.  The dese web page in special education has a link to many great resources for reading both research, practices and activities that meet the SOR guidelines.  </a:t>
            </a:r>
            <a:endParaRPr sz="1400"/>
          </a:p>
        </p:txBody>
      </p:sp>
      <p:sp>
        <p:nvSpPr>
          <p:cNvPr id="360" name="Google Shape;360;p5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7" name="Google Shape;367;p5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8" name="Google Shape;368;p5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37</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p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t>To Know:  </a:t>
            </a:r>
            <a:r>
              <a:rPr lang="en-US"/>
              <a:t>There are norms for virtual or face to face but please place the norms that fit your group into the slides so that all attending are comfortable and ready to learn hitting the expectations needed for the building or district.</a:t>
            </a:r>
            <a:endParaRPr/>
          </a:p>
          <a:p>
            <a:pPr marL="0" lvl="0" indent="0" algn="l" rtl="0">
              <a:lnSpc>
                <a:spcPct val="100000"/>
              </a:lnSpc>
              <a:spcBef>
                <a:spcPts val="0"/>
              </a:spcBef>
              <a:spcAft>
                <a:spcPts val="0"/>
              </a:spcAft>
              <a:buSzPts val="1400"/>
              <a:buNone/>
            </a:pPr>
            <a:r>
              <a:rPr lang="en-US" b="1"/>
              <a:t>To Do: </a:t>
            </a:r>
            <a:r>
              <a:rPr lang="en-US"/>
              <a:t>Use Norms and Expectation that fit the group and situation.</a:t>
            </a:r>
            <a:endParaRPr/>
          </a:p>
          <a:p>
            <a:pPr marL="0" lvl="0" indent="0" algn="l" rtl="0">
              <a:lnSpc>
                <a:spcPct val="100000"/>
              </a:lnSpc>
              <a:spcBef>
                <a:spcPts val="0"/>
              </a:spcBef>
              <a:spcAft>
                <a:spcPts val="0"/>
              </a:spcAft>
              <a:buSzPts val="1400"/>
              <a:buNone/>
            </a:pPr>
            <a:r>
              <a:rPr lang="en-US" b="1"/>
              <a:t>To Say: </a:t>
            </a:r>
            <a:r>
              <a:rPr lang="en-US"/>
              <a:t>Today we are going to ask that you be present with us considering how this learning ‘fits’ into what you already do. It will either confirm some things you are already doing or it might push you to consider what might be different according to research on what works in the world of literacy development. Please mute your mics and put your questions in the chat box.  They will be captured for a FAQ document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 As you open your mind up to confirm your practices or align your practices with research, we know it takes a stretch or patience and a heart for doing what is best for students. We deeply appreciate your professional passion and drive to share, learn and apply for student success. </a:t>
            </a:r>
            <a:endParaRPr/>
          </a:p>
        </p:txBody>
      </p:sp>
      <p:sp>
        <p:nvSpPr>
          <p:cNvPr id="93" name="Google Shape;93;p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 In the chat box share with a number how hard learning to read was for you.  With 1 very easy you barely remember not reading and 5 being it was extremely difficult; you needed additional help through either a Title One reading program, remedial reading, special education services.  Ther are many different journeys to learning to read, some of us had it easy and learned without a struggle it was a smooth journey and you felt like you were propelled by a  motor while you sat in  in the shade with a cool beverge, enjoying the experience, others the journey was more arduous, you were tossed around in a strong current, rowing with all your might while someone shrieked directions at you and the sun beat down on you relentlessly</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According to the educator and author by Nancy Young, 5% learn to read with very little effort.  For another 35% learning to read is relatively easy with broad instruction.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However 40-50% require code-based explicit, systematic and sequential instruction to read at proficiency.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and for the remaining 10-15% they require  code-based explicit, systematic, sequential, diagnostic  instruction with many repetitions to read at proficiency.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All these students can benefit from a structured literacy approach.  But that lower 50-65% require it.  </a:t>
            </a:r>
            <a:endParaRPr/>
          </a:p>
          <a:p>
            <a:pPr marL="0" lvl="0" indent="0" algn="l" rtl="0">
              <a:spcBef>
                <a:spcPts val="0"/>
              </a:spcBef>
              <a:spcAft>
                <a:spcPts val="0"/>
              </a:spcAft>
              <a:buClr>
                <a:schemeClr val="dk1"/>
              </a:buClr>
              <a:buSzPts val="1400"/>
              <a:buFont typeface="Arial"/>
              <a:buNone/>
            </a:pPr>
            <a:endParaRPr/>
          </a:p>
          <a:p>
            <a:pPr marL="0" lvl="0" indent="0" algn="l" rtl="0">
              <a:spcBef>
                <a:spcPts val="0"/>
              </a:spcBef>
              <a:spcAft>
                <a:spcPts val="0"/>
              </a:spcAft>
              <a:buClr>
                <a:schemeClr val="dk1"/>
              </a:buClr>
              <a:buSzPts val="1400"/>
              <a:buFont typeface="Arial"/>
              <a:buNone/>
            </a:pPr>
            <a:r>
              <a:rPr lang="en-US"/>
              <a:t>In special education we primarily deal with a student population that requires a very structured approach and that is what Science of Reading is about. </a:t>
            </a:r>
            <a:endParaRPr/>
          </a:p>
          <a:p>
            <a:pPr marL="0" lvl="0" indent="0" algn="l" rtl="0">
              <a:lnSpc>
                <a:spcPct val="100000"/>
              </a:lnSpc>
              <a:spcBef>
                <a:spcPts val="0"/>
              </a:spcBef>
              <a:spcAft>
                <a:spcPts val="0"/>
              </a:spcAft>
              <a:buSzPts val="1400"/>
              <a:buNone/>
            </a:pPr>
            <a:endParaRPr/>
          </a:p>
        </p:txBody>
      </p:sp>
      <p:sp>
        <p:nvSpPr>
          <p:cNvPr id="100" name="Google Shape;10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I had an opportunity to hear Kareen Weaver give the keynote at the Reading Leqgue Virtual Conference is 2021.  This is a quote from his keynote that really resonated with me.  I want you to think about  what this quote means to you.    He went on to say  If your literacy program is not getting the most number of kids to literacy, then it is you that needs to change your approach, not the students.  There can be no equity, no social justice, without literacy.”</a:t>
            </a:r>
            <a:r>
              <a:rPr lang="en-US" sz="2100">
                <a:latin typeface="Roboto"/>
                <a:ea typeface="Roboto"/>
                <a:cs typeface="Roboto"/>
                <a:sym typeface="Roboto"/>
              </a:rPr>
              <a:t> </a:t>
            </a:r>
            <a:endParaRPr sz="2100" i="1">
              <a:latin typeface="Roboto"/>
              <a:ea typeface="Roboto"/>
              <a:cs typeface="Roboto"/>
              <a:sym typeface="Roboto"/>
            </a:endParaRPr>
          </a:p>
          <a:p>
            <a:pPr marL="0" lvl="0" indent="0" algn="l" rtl="0">
              <a:lnSpc>
                <a:spcPct val="100000"/>
              </a:lnSpc>
              <a:spcBef>
                <a:spcPts val="0"/>
              </a:spcBef>
              <a:spcAft>
                <a:spcPts val="0"/>
              </a:spcAft>
              <a:buSzPts val="1400"/>
              <a:buNone/>
            </a:pPr>
            <a:endParaRPr sz="2100" i="1">
              <a:latin typeface="Roboto"/>
              <a:ea typeface="Roboto"/>
              <a:cs typeface="Roboto"/>
              <a:sym typeface="Roboto"/>
            </a:endParaRPr>
          </a:p>
          <a:p>
            <a:pPr marL="0" lvl="0" indent="0" algn="l" rtl="0">
              <a:lnSpc>
                <a:spcPct val="100000"/>
              </a:lnSpc>
              <a:spcBef>
                <a:spcPts val="0"/>
              </a:spcBef>
              <a:spcAft>
                <a:spcPts val="0"/>
              </a:spcAft>
              <a:buSzPts val="1400"/>
              <a:buNone/>
            </a:pPr>
            <a:r>
              <a:rPr lang="en-US"/>
              <a:t>Consider the long-term implications of literacy; or the lack of literacy : according to </a:t>
            </a:r>
            <a:r>
              <a:rPr lang="en-US">
                <a:solidFill>
                  <a:srgbClr val="0089BC"/>
                </a:solidFill>
                <a:uFill>
                  <a:noFill/>
                </a:uFill>
                <a:hlinkClick r:id="rId3">
                  <a:extLst>
                    <a:ext uri="{A12FA001-AC4F-418D-AE19-62706E023703}">
                      <ahyp:hlinkClr xmlns:ahyp="http://schemas.microsoft.com/office/drawing/2018/hyperlinkcolor" xmlns="" val="tx"/>
                    </a:ext>
                  </a:extLst>
                </a:hlinkClick>
              </a:rPr>
              <a:t>Project Literacy</a:t>
            </a:r>
            <a:r>
              <a:rPr lang="en-US"/>
              <a:t>, 43% of adults living in poverty have low literacy levels; even more startling are statistics from the </a:t>
            </a:r>
            <a:r>
              <a:rPr lang="en-US">
                <a:solidFill>
                  <a:srgbClr val="0089BC"/>
                </a:solidFill>
                <a:uFill>
                  <a:noFill/>
                </a:uFill>
                <a:hlinkClick r:id="rId4">
                  <a:extLst>
                    <a:ext uri="{A12FA001-AC4F-418D-AE19-62706E023703}">
                      <ahyp:hlinkClr xmlns:ahyp="http://schemas.microsoft.com/office/drawing/2018/hyperlinkcolor" xmlns="" val="tx"/>
                    </a:ext>
                  </a:extLst>
                </a:hlinkClick>
              </a:rPr>
              <a:t>U.S. Department of Justice</a:t>
            </a:r>
            <a:r>
              <a:rPr lang="en-US"/>
              <a:t> linking incarceration and illiteracy, with an astonishing 70% of incarcerated adults unable to read above a fourth-grade level. Our children’s life outcomes literally depend on solving literacy instruction in our classrooms and allocating the right resources for early identification. </a:t>
            </a:r>
            <a:endParaRPr/>
          </a:p>
        </p:txBody>
      </p:sp>
      <p:sp>
        <p:nvSpPr>
          <p:cNvPr id="112" name="Google Shape;112;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t>To Know: </a:t>
            </a:r>
            <a:r>
              <a:rPr lang="en-US"/>
              <a:t>This is the Section Header</a:t>
            </a:r>
            <a:endParaRPr/>
          </a:p>
          <a:p>
            <a:pPr marL="0" lvl="0" indent="0" algn="l" rtl="0">
              <a:lnSpc>
                <a:spcPct val="100000"/>
              </a:lnSpc>
              <a:spcBef>
                <a:spcPts val="0"/>
              </a:spcBef>
              <a:spcAft>
                <a:spcPts val="0"/>
              </a:spcAft>
              <a:buSzPts val="1400"/>
              <a:buNone/>
            </a:pPr>
            <a:r>
              <a:rPr lang="en-US" b="1"/>
              <a:t>To Do:</a:t>
            </a:r>
            <a:endParaRPr b="1"/>
          </a:p>
          <a:p>
            <a:pPr marL="0" lvl="0" indent="0" algn="l" rtl="0">
              <a:lnSpc>
                <a:spcPct val="100000"/>
              </a:lnSpc>
              <a:spcBef>
                <a:spcPts val="0"/>
              </a:spcBef>
              <a:spcAft>
                <a:spcPts val="0"/>
              </a:spcAft>
              <a:buSzPts val="1400"/>
              <a:buNone/>
            </a:pPr>
            <a:r>
              <a:rPr lang="en-US" b="1"/>
              <a:t>To Say: </a:t>
            </a:r>
            <a:r>
              <a:rPr lang="en-US"/>
              <a:t>Let us start with the research foundation.</a:t>
            </a:r>
            <a:endParaRPr b="1"/>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 name="Google Shape;124;p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b="1"/>
          </a:p>
          <a:p>
            <a:pPr marL="0" lvl="0" indent="0" algn="l" rtl="0">
              <a:lnSpc>
                <a:spcPct val="100000"/>
              </a:lnSpc>
              <a:spcBef>
                <a:spcPts val="0"/>
              </a:spcBef>
              <a:spcAft>
                <a:spcPts val="0"/>
              </a:spcAft>
              <a:buSzPts val="1400"/>
              <a:buNone/>
            </a:pPr>
            <a:r>
              <a:rPr lang="en-US" b="1"/>
              <a:t>To Know</a:t>
            </a:r>
            <a:r>
              <a:rPr lang="en-US"/>
              <a:t>  </a:t>
            </a:r>
            <a:r>
              <a:rPr lang="en-US">
                <a:latin typeface="Arial"/>
                <a:ea typeface="Arial"/>
                <a:cs typeface="Arial"/>
                <a:sym typeface="Arial"/>
              </a:rPr>
              <a:t>:</a:t>
            </a:r>
            <a:r>
              <a:rPr lang="en-US">
                <a:highlight>
                  <a:srgbClr val="FFFFFF"/>
                </a:highlight>
                <a:latin typeface="Arial"/>
                <a:ea typeface="Arial"/>
                <a:cs typeface="Arial"/>
                <a:sym typeface="Arial"/>
              </a:rPr>
              <a:t>The Simple View of Reading is a formula demonstrating the widely accepted view that reading has two basic components: word recognition (decoding) and language comprehension. </a:t>
            </a:r>
            <a:r>
              <a:rPr lang="en-US">
                <a:latin typeface="Arial"/>
                <a:ea typeface="Arial"/>
                <a:cs typeface="Arial"/>
                <a:sym typeface="Arial"/>
              </a:rPr>
              <a:t> </a:t>
            </a:r>
            <a:r>
              <a:rPr lang="en-US"/>
              <a:t>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b="1"/>
              <a:t>To Say:</a:t>
            </a:r>
            <a:r>
              <a:rPr lang="en-US"/>
              <a:t> </a:t>
            </a:r>
            <a:r>
              <a:rPr lang="en-US">
                <a:latin typeface="Arial"/>
                <a:ea typeface="Arial"/>
                <a:cs typeface="Arial"/>
                <a:sym typeface="Arial"/>
              </a:rPr>
              <a:t> The Simple view of Reading </a:t>
            </a:r>
            <a:r>
              <a:rPr lang="en-US">
                <a:highlight>
                  <a:srgbClr val="FFFFFF"/>
                </a:highlight>
                <a:latin typeface="Arial"/>
                <a:ea typeface="Arial"/>
                <a:cs typeface="Arial"/>
                <a:sym typeface="Arial"/>
              </a:rPr>
              <a:t> is a formula demonstrating the widely accepted view that reading has two basic components: word recognition (decoding) and language comprehension. The Simple View formula has been supported and validated by a number of research studies. Understanding the formula will help educators with assessing reading weaknesses and providing appropriate instruction. </a:t>
            </a:r>
            <a:endParaRPr>
              <a:highlight>
                <a:srgbClr val="FFFFFF"/>
              </a:highlight>
              <a:latin typeface="Arial"/>
              <a:ea typeface="Arial"/>
              <a:cs typeface="Arial"/>
              <a:sym typeface="Arial"/>
            </a:endParaRPr>
          </a:p>
          <a:p>
            <a:pPr marL="0" lvl="0" indent="0" algn="l" rtl="0">
              <a:lnSpc>
                <a:spcPct val="100000"/>
              </a:lnSpc>
              <a:spcBef>
                <a:spcPts val="0"/>
              </a:spcBef>
              <a:spcAft>
                <a:spcPts val="0"/>
              </a:spcAft>
              <a:buSzPts val="1400"/>
              <a:buNone/>
            </a:pPr>
            <a:r>
              <a:rPr lang="en-US">
                <a:highlight>
                  <a:srgbClr val="FFFFFF"/>
                </a:highlight>
                <a:latin typeface="Arial"/>
                <a:ea typeface="Arial"/>
                <a:cs typeface="Arial"/>
                <a:sym typeface="Arial"/>
              </a:rPr>
              <a:t> </a:t>
            </a:r>
            <a:endParaRPr>
              <a:highlight>
                <a:srgbClr val="FFFFFF"/>
              </a:highlight>
              <a:latin typeface="Arial"/>
              <a:ea typeface="Arial"/>
              <a:cs typeface="Arial"/>
              <a:sym typeface="Arial"/>
            </a:endParaRPr>
          </a:p>
          <a:p>
            <a:pPr marL="0" lvl="0" indent="0" algn="l" rtl="0">
              <a:lnSpc>
                <a:spcPct val="100000"/>
              </a:lnSpc>
              <a:spcBef>
                <a:spcPts val="0"/>
              </a:spcBef>
              <a:spcAft>
                <a:spcPts val="0"/>
              </a:spcAft>
              <a:buSzPts val="1400"/>
              <a:buNone/>
            </a:pPr>
            <a:r>
              <a:rPr lang="en-US">
                <a:solidFill>
                  <a:srgbClr val="414142"/>
                </a:solidFill>
                <a:highlight>
                  <a:srgbClr val="FFFFFF"/>
                </a:highlight>
                <a:latin typeface="Arial"/>
                <a:ea typeface="Arial"/>
                <a:cs typeface="Arial"/>
                <a:sym typeface="Arial"/>
              </a:rPr>
              <a:t>In this model, D - Decoding which is defined a “efficient word recognition”  and LC, listening comprehension or the ability to derive meaning for spoken words are multiplied together to get RC which is reading comprehension.  Reading Comprehension is defined as the ability to perceive words and derive meaning from print. </a:t>
            </a:r>
            <a:endParaRPr>
              <a:solidFill>
                <a:srgbClr val="414142"/>
              </a:solidFill>
              <a:highlight>
                <a:srgbClr val="FFFFFF"/>
              </a:highlight>
              <a:latin typeface="Arial"/>
              <a:ea typeface="Arial"/>
              <a:cs typeface="Arial"/>
              <a:sym typeface="Arial"/>
            </a:endParaRPr>
          </a:p>
          <a:p>
            <a:pPr marL="0" lvl="0" indent="0" algn="l" rtl="0">
              <a:lnSpc>
                <a:spcPct val="100000"/>
              </a:lnSpc>
              <a:spcBef>
                <a:spcPts val="0"/>
              </a:spcBef>
              <a:spcAft>
                <a:spcPts val="0"/>
              </a:spcAft>
              <a:buSzPts val="1400"/>
              <a:buNone/>
            </a:pPr>
            <a:r>
              <a:rPr lang="en-US">
                <a:solidFill>
                  <a:srgbClr val="414142"/>
                </a:solidFill>
                <a:highlight>
                  <a:srgbClr val="FFFFFF"/>
                </a:highlight>
                <a:latin typeface="Arial"/>
                <a:ea typeface="Arial"/>
                <a:cs typeface="Arial"/>
                <a:sym typeface="Arial"/>
              </a:rPr>
              <a:t>Notice the formula is one involving multiplication  not addition.</a:t>
            </a:r>
            <a:r>
              <a:rPr lang="en-US">
                <a:solidFill>
                  <a:srgbClr val="414142"/>
                </a:solidFill>
                <a:highlight>
                  <a:schemeClr val="lt1"/>
                </a:highlight>
                <a:latin typeface="Arial"/>
                <a:ea typeface="Arial"/>
                <a:cs typeface="Arial"/>
                <a:sym typeface="Arial"/>
              </a:rPr>
              <a:t>That’s important because it means this: when one is weak, you can’t just compensate with a heavier dose of the other. A student needs both to be a successful reader. </a:t>
            </a:r>
            <a:r>
              <a:rPr lang="en-US">
                <a:highlight>
                  <a:srgbClr val="FFFFFF"/>
                </a:highlight>
                <a:latin typeface="Verdana"/>
                <a:ea typeface="Verdana"/>
                <a:cs typeface="Verdana"/>
                <a:sym typeface="Verdana"/>
              </a:rPr>
              <a:t>Reading comprehension scores will NOT be an average of decoding (D) skills and language comprehension (LC).  </a:t>
            </a:r>
            <a:endParaRPr>
              <a:solidFill>
                <a:srgbClr val="004B8D"/>
              </a:solidFill>
              <a:highlight>
                <a:schemeClr val="lt1"/>
              </a:highlight>
              <a:latin typeface="Arial"/>
              <a:ea typeface="Arial"/>
              <a:cs typeface="Arial"/>
              <a:sym typeface="Arial"/>
            </a:endParaRPr>
          </a:p>
          <a:p>
            <a:pPr marL="0" lvl="0" indent="0" algn="l" rtl="0">
              <a:lnSpc>
                <a:spcPct val="100000"/>
              </a:lnSpc>
              <a:spcBef>
                <a:spcPts val="0"/>
              </a:spcBef>
              <a:spcAft>
                <a:spcPts val="0"/>
              </a:spcAft>
              <a:buSzPts val="1400"/>
              <a:buNone/>
            </a:pPr>
            <a:r>
              <a:rPr lang="en-US">
                <a:solidFill>
                  <a:srgbClr val="414142"/>
                </a:solidFill>
                <a:highlight>
                  <a:srgbClr val="FFFFFF"/>
                </a:highlight>
                <a:latin typeface="Arial"/>
                <a:ea typeface="Arial"/>
                <a:cs typeface="Arial"/>
                <a:sym typeface="Arial"/>
              </a:rPr>
              <a:t> </a:t>
            </a:r>
            <a:endParaRPr>
              <a:solidFill>
                <a:srgbClr val="414142"/>
              </a:solidFill>
              <a:highlight>
                <a:srgbClr val="FFFFFF"/>
              </a:highlight>
              <a:latin typeface="Arial"/>
              <a:ea typeface="Arial"/>
              <a:cs typeface="Arial"/>
              <a:sym typeface="Arial"/>
            </a:endParaRPr>
          </a:p>
          <a:p>
            <a:pPr marL="0" lvl="0" indent="0" algn="l" rtl="0">
              <a:lnSpc>
                <a:spcPct val="115000"/>
              </a:lnSpc>
              <a:spcBef>
                <a:spcPts val="0"/>
              </a:spcBef>
              <a:spcAft>
                <a:spcPts val="0"/>
              </a:spcAft>
              <a:buSzPts val="1400"/>
              <a:buNone/>
            </a:pPr>
            <a:r>
              <a:rPr lang="en-US" b="1">
                <a:highlight>
                  <a:srgbClr val="FFFFFF"/>
                </a:highlight>
                <a:latin typeface="Arial"/>
                <a:ea typeface="Arial"/>
                <a:cs typeface="Arial"/>
                <a:sym typeface="Arial"/>
              </a:rPr>
              <a:t>Intervention for struggling readers is effective only when it addresses the student’s specific weakness, which may be decoding, language comprehension, or both.</a:t>
            </a:r>
            <a:endParaRPr b="1">
              <a:highlight>
                <a:srgbClr val="FFFFFF"/>
              </a:highlight>
              <a:latin typeface="Arial"/>
              <a:ea typeface="Arial"/>
              <a:cs typeface="Arial"/>
              <a:sym typeface="Arial"/>
            </a:endParaRPr>
          </a:p>
          <a:p>
            <a:pPr marL="457200" lvl="0" indent="-304800" algn="l" rtl="0">
              <a:lnSpc>
                <a:spcPct val="120000"/>
              </a:lnSpc>
              <a:spcBef>
                <a:spcPts val="2100"/>
              </a:spcBef>
              <a:spcAft>
                <a:spcPts val="0"/>
              </a:spcAft>
              <a:buClr>
                <a:schemeClr val="dk1"/>
              </a:buClr>
              <a:buSzPts val="1200"/>
              <a:buFont typeface="Arial"/>
              <a:buChar char="●"/>
            </a:pPr>
            <a:r>
              <a:rPr lang="en-US">
                <a:highlight>
                  <a:srgbClr val="FFFFFF"/>
                </a:highlight>
                <a:latin typeface="Arial"/>
                <a:ea typeface="Arial"/>
                <a:cs typeface="Arial"/>
                <a:sym typeface="Arial"/>
              </a:rPr>
              <a:t>Intervention instruction focused on developing content knowledge or comprehension strategies will benefit struggling readers only if  they have a weakness in language comprehension.</a:t>
            </a:r>
            <a:endParaRPr>
              <a:highlight>
                <a:srgbClr val="FFFFFF"/>
              </a:highlight>
              <a:latin typeface="Arial"/>
              <a:ea typeface="Arial"/>
              <a:cs typeface="Arial"/>
              <a:sym typeface="Arial"/>
            </a:endParaRPr>
          </a:p>
          <a:p>
            <a:pPr marL="457200" lvl="0" indent="-288925" algn="l" rtl="0">
              <a:lnSpc>
                <a:spcPct val="120000"/>
              </a:lnSpc>
              <a:spcBef>
                <a:spcPts val="0"/>
              </a:spcBef>
              <a:spcAft>
                <a:spcPts val="0"/>
              </a:spcAft>
              <a:buClr>
                <a:schemeClr val="dk1"/>
              </a:buClr>
              <a:buSzPts val="950"/>
              <a:buFont typeface="Verdana"/>
              <a:buChar char="●"/>
            </a:pPr>
            <a:r>
              <a:rPr lang="en-US">
                <a:highlight>
                  <a:srgbClr val="FFFFFF"/>
                </a:highlight>
                <a:latin typeface="Arial"/>
                <a:ea typeface="Arial"/>
                <a:cs typeface="Arial"/>
                <a:sym typeface="Arial"/>
              </a:rPr>
              <a:t>Struggling readers of all ages can have decoding weaknesses; explicit instruction in decoding will be necessary to improve their reading compreh</a:t>
            </a:r>
            <a:r>
              <a:rPr lang="en-US">
                <a:highlight>
                  <a:srgbClr val="FFFFFF"/>
                </a:highlight>
                <a:latin typeface="Verdana"/>
                <a:ea typeface="Verdana"/>
                <a:cs typeface="Verdana"/>
                <a:sym typeface="Verdana"/>
              </a:rPr>
              <a:t>ension.</a:t>
            </a:r>
            <a:endParaRPr>
              <a:highlight>
                <a:srgbClr val="FFFFFF"/>
              </a:highlight>
              <a:latin typeface="Verdana"/>
              <a:ea typeface="Verdana"/>
              <a:cs typeface="Verdana"/>
              <a:sym typeface="Verdana"/>
            </a:endParaRPr>
          </a:p>
          <a:p>
            <a:pPr marL="0" lvl="0" indent="0" algn="l" rtl="0">
              <a:lnSpc>
                <a:spcPct val="120000"/>
              </a:lnSpc>
              <a:spcBef>
                <a:spcPts val="2800"/>
              </a:spcBef>
              <a:spcAft>
                <a:spcPts val="0"/>
              </a:spcAft>
              <a:buSzPts val="1400"/>
              <a:buNone/>
            </a:pPr>
            <a:endParaRPr>
              <a:highlight>
                <a:srgbClr val="FFFFFF"/>
              </a:highlight>
              <a:latin typeface="Verdana"/>
              <a:ea typeface="Verdana"/>
              <a:cs typeface="Verdana"/>
              <a:sym typeface="Verdana"/>
            </a:endParaRPr>
          </a:p>
          <a:p>
            <a:pPr marL="0" lvl="0" indent="0" algn="l" rtl="0">
              <a:lnSpc>
                <a:spcPct val="115000"/>
              </a:lnSpc>
              <a:spcBef>
                <a:spcPts val="2800"/>
              </a:spcBef>
              <a:spcAft>
                <a:spcPts val="0"/>
              </a:spcAft>
              <a:buSzPts val="1400"/>
              <a:buNone/>
            </a:pPr>
            <a:endParaRPr b="1">
              <a:solidFill>
                <a:srgbClr val="000000"/>
              </a:solidFill>
              <a:highlight>
                <a:schemeClr val="lt1"/>
              </a:highlight>
              <a:latin typeface="Arial"/>
              <a:ea typeface="Arial"/>
              <a:cs typeface="Arial"/>
              <a:sym typeface="Arial"/>
            </a:endParaRPr>
          </a:p>
          <a:p>
            <a:pPr marL="0" lvl="0" indent="0" algn="l" rtl="0">
              <a:lnSpc>
                <a:spcPct val="100000"/>
              </a:lnSpc>
              <a:spcBef>
                <a:spcPts val="1000"/>
              </a:spcBef>
              <a:spcAft>
                <a:spcPts val="0"/>
              </a:spcAft>
              <a:buSzPts val="1400"/>
              <a:buNone/>
            </a:pPr>
            <a:endParaRPr>
              <a:latin typeface="Arial"/>
              <a:ea typeface="Arial"/>
              <a:cs typeface="Arial"/>
              <a:sym typeface="Arial"/>
            </a:endParaRPr>
          </a:p>
        </p:txBody>
      </p:sp>
      <p:sp>
        <p:nvSpPr>
          <p:cNvPr id="125" name="Google Shape;125;p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To Say:  Let’s see what the simple view of reading means.  D or decoding is the first line at the top of the page.  Can you decode and read that for me?  It is a simple phrase, something you should recognize and know we say it every day.  It is something that should be in your sight vocabulary.  But this probably looks like Greek to you, precisely because it is Greek.  It is not something that is familar to us.  We can’t decode it because we do not have word recognition skills in Greek.  If we saw this everyday for a long time and were told what it meant.  We may get to the point that we could recognize it and remember it.   But when your Decoding skills are low - it is almost like you are reading another language.  The squiggles on the paper hold no meaning for you.  This phrase is the Thank You in Greek.  I might in a few days of looking at these Greek letters memorize the phrase and be able to “decode” it when I see it because it is in my visual memory.  But it would not help me sound out anything else.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Now lets say you are able to decode words but have low language comprehension.  I want you to read the bottom short paragraph about snables and I am going to ask you some comprehension questions.  Use your reaction button to raise your hand and we will ask you to share out your answer.  </a:t>
            </a:r>
            <a:endParaRPr/>
          </a:p>
          <a:p>
            <a:pPr marL="0" lvl="0" indent="0" algn="l" rtl="0">
              <a:lnSpc>
                <a:spcPct val="100000"/>
              </a:lnSpc>
              <a:spcBef>
                <a:spcPts val="0"/>
              </a:spcBef>
              <a:spcAft>
                <a:spcPts val="0"/>
              </a:spcAft>
              <a:buSzPts val="1400"/>
              <a:buNone/>
            </a:pPr>
            <a:endParaRPr/>
          </a:p>
          <a:p>
            <a:pPr marL="457200" lvl="0" indent="-317500" algn="l" rtl="0">
              <a:lnSpc>
                <a:spcPct val="100000"/>
              </a:lnSpc>
              <a:spcBef>
                <a:spcPts val="0"/>
              </a:spcBef>
              <a:spcAft>
                <a:spcPts val="0"/>
              </a:spcAft>
              <a:buSzPts val="1400"/>
              <a:buAutoNum type="arabicPeriod"/>
            </a:pPr>
            <a:r>
              <a:rPr lang="en-US"/>
              <a:t> What did the snables do to the mengs?</a:t>
            </a:r>
            <a:endParaRPr/>
          </a:p>
          <a:p>
            <a:pPr marL="457200" lvl="0" indent="-317500" algn="l" rtl="0">
              <a:lnSpc>
                <a:spcPct val="100000"/>
              </a:lnSpc>
              <a:spcBef>
                <a:spcPts val="0"/>
              </a:spcBef>
              <a:spcAft>
                <a:spcPts val="0"/>
              </a:spcAft>
              <a:buSzPts val="1400"/>
              <a:buAutoNum type="arabicPeriod"/>
            </a:pPr>
            <a:r>
              <a:rPr lang="en-US"/>
              <a:t>What di the dwip do?</a:t>
            </a:r>
            <a:endParaRPr/>
          </a:p>
          <a:p>
            <a:pPr marL="457200" lvl="0" indent="-317500" algn="l" rtl="0">
              <a:lnSpc>
                <a:spcPct val="100000"/>
              </a:lnSpc>
              <a:spcBef>
                <a:spcPts val="0"/>
              </a:spcBef>
              <a:spcAft>
                <a:spcPts val="0"/>
              </a:spcAft>
              <a:buSzPts val="1400"/>
              <a:buAutoNum type="arabicPeriod"/>
            </a:pPr>
            <a:r>
              <a:rPr lang="en-US"/>
              <a:t>What did the mengs clambed?</a:t>
            </a:r>
            <a:endParaRPr/>
          </a:p>
          <a:p>
            <a:pPr marL="457200" lvl="0" indent="-317500" algn="l" rtl="0">
              <a:lnSpc>
                <a:spcPct val="100000"/>
              </a:lnSpc>
              <a:spcBef>
                <a:spcPts val="0"/>
              </a:spcBef>
              <a:spcAft>
                <a:spcPts val="0"/>
              </a:spcAft>
              <a:buSzPts val="1400"/>
              <a:buAutoNum type="arabicPeriod"/>
            </a:pPr>
            <a:r>
              <a:rPr lang="en-US"/>
              <a:t>So then what did the snables do?</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Because of your understanding of phonics, grammar and sentence structure, you were able to answer some low level comprehension  questions.  But did you have a clue what you were reading.  Did any of those words carry meaning?    Could you answer questions like this Is fropping dangerous?  Would the mengs be upset about being tramped?   No clue because you are not able to derive any meaning from that short paragraph, because you do not have the necessary language comprehension skills. </a:t>
            </a:r>
            <a:endParaRPr/>
          </a:p>
        </p:txBody>
      </p:sp>
      <p:sp>
        <p:nvSpPr>
          <p:cNvPr id="136" name="Google Shape;136;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ntent 4">
  <p:cSld name="Content 4">
    <p:spTree>
      <p:nvGrpSpPr>
        <p:cNvPr id="1" name="Shape 13"/>
        <p:cNvGrpSpPr/>
        <p:nvPr/>
      </p:nvGrpSpPr>
      <p:grpSpPr>
        <a:xfrm>
          <a:off x="0" y="0"/>
          <a:ext cx="0" cy="0"/>
          <a:chOff x="0" y="0"/>
          <a:chExt cx="0" cy="0"/>
        </a:xfrm>
      </p:grpSpPr>
      <p:sp>
        <p:nvSpPr>
          <p:cNvPr id="14" name="Google Shape;14;p54"/>
          <p:cNvSpPr/>
          <p:nvPr/>
        </p:nvSpPr>
        <p:spPr>
          <a:xfrm>
            <a:off x="0" y="0"/>
            <a:ext cx="12192000" cy="888900"/>
          </a:xfrm>
          <a:prstGeom prst="rect">
            <a:avLst/>
          </a:prstGeom>
          <a:solidFill>
            <a:schemeClr val="accent1"/>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Arial"/>
              <a:ea typeface="Arial"/>
              <a:cs typeface="Arial"/>
              <a:sym typeface="Arial"/>
            </a:endParaRPr>
          </a:p>
        </p:txBody>
      </p:sp>
      <p:sp>
        <p:nvSpPr>
          <p:cNvPr id="15" name="Google Shape;15;p54"/>
          <p:cNvSpPr/>
          <p:nvPr/>
        </p:nvSpPr>
        <p:spPr>
          <a:xfrm rot="-5400000">
            <a:off x="10225349" y="-1067787"/>
            <a:ext cx="863600" cy="3026299"/>
          </a:xfrm>
          <a:prstGeom prst="flowChartManualInput">
            <a:avLst/>
          </a:prstGeom>
          <a:solidFill>
            <a:schemeClr val="dk2"/>
          </a:solidFill>
          <a:ln w="25400" cap="flat" cmpd="sng">
            <a:solidFill>
              <a:schemeClr val="dk2"/>
            </a:solidFill>
            <a:prstDash val="solid"/>
            <a:round/>
            <a:headEnd type="none" w="sm" len="sm"/>
            <a:tailEnd type="none" w="sm" len="sm"/>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Arial"/>
              <a:ea typeface="Arial"/>
              <a:cs typeface="Arial"/>
              <a:sym typeface="Arial"/>
            </a:endParaRPr>
          </a:p>
        </p:txBody>
      </p:sp>
      <p:sp>
        <p:nvSpPr>
          <p:cNvPr id="16" name="Google Shape;16;p54"/>
          <p:cNvSpPr/>
          <p:nvPr/>
        </p:nvSpPr>
        <p:spPr>
          <a:xfrm rot="-5400000">
            <a:off x="10388600" y="-938075"/>
            <a:ext cx="863600" cy="2743200"/>
          </a:xfrm>
          <a:prstGeom prst="flowChartManualInput">
            <a:avLst/>
          </a:prstGeom>
          <a:solidFill>
            <a:srgbClr val="BFBFBF"/>
          </a:solidFill>
          <a:ln w="25400" cap="flat" cmpd="sng">
            <a:solidFill>
              <a:srgbClr val="BFBFBF"/>
            </a:solidFill>
            <a:prstDash val="solid"/>
            <a:round/>
            <a:headEnd type="none" w="sm" len="sm"/>
            <a:tailEnd type="none" w="sm" len="sm"/>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Arial"/>
              <a:ea typeface="Arial"/>
              <a:cs typeface="Arial"/>
              <a:sym typeface="Arial"/>
            </a:endParaRPr>
          </a:p>
        </p:txBody>
      </p:sp>
      <p:sp>
        <p:nvSpPr>
          <p:cNvPr id="17" name="Google Shape;17;p54"/>
          <p:cNvSpPr txBox="1">
            <a:spLocks noGrp="1"/>
          </p:cNvSpPr>
          <p:nvPr>
            <p:ph type="sldNum" idx="12"/>
          </p:nvPr>
        </p:nvSpPr>
        <p:spPr>
          <a:xfrm>
            <a:off x="11379200" y="261937"/>
            <a:ext cx="609600" cy="365100"/>
          </a:xfrm>
          <a:prstGeom prst="rect">
            <a:avLst/>
          </a:prstGeom>
          <a:noFill/>
          <a:ln>
            <a:noFill/>
          </a:ln>
        </p:spPr>
        <p:txBody>
          <a:bodyPr spcFirstLastPara="1" wrap="square" lIns="121900" tIns="60925" rIns="121900" bIns="60925" anchor="ctr" anchorCtr="0">
            <a:noAutofit/>
          </a:bodyPr>
          <a:lstStyle>
            <a:lvl1pPr marL="0" marR="0" lvl="0" indent="0" algn="r" rtl="0">
              <a:lnSpc>
                <a:spcPct val="100000"/>
              </a:lnSpc>
              <a:spcBef>
                <a:spcPts val="0"/>
              </a:spcBef>
              <a:spcAft>
                <a:spcPts val="0"/>
              </a:spcAft>
              <a:buClr>
                <a:srgbClr val="000000"/>
              </a:buClr>
              <a:buSzPts val="1500"/>
              <a:buFont typeface="Arial"/>
              <a:buNone/>
              <a:defRPr sz="15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500"/>
              <a:buFont typeface="Arial"/>
              <a:buNone/>
              <a:defRPr sz="15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500"/>
              <a:buFont typeface="Arial"/>
              <a:buNone/>
              <a:defRPr sz="15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500"/>
              <a:buFont typeface="Arial"/>
              <a:buNone/>
              <a:defRPr sz="15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500"/>
              <a:buFont typeface="Arial"/>
              <a:buNone/>
              <a:defRPr sz="15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500"/>
              <a:buFont typeface="Arial"/>
              <a:buNone/>
              <a:defRPr sz="15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500"/>
              <a:buFont typeface="Arial"/>
              <a:buNone/>
              <a:defRPr sz="15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500"/>
              <a:buFont typeface="Arial"/>
              <a:buNone/>
              <a:defRPr sz="15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500"/>
              <a:buFont typeface="Arial"/>
              <a:buNone/>
              <a:defRPr sz="15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8" name="Google Shape;18;p54"/>
          <p:cNvPicPr preferRelativeResize="0"/>
          <p:nvPr/>
        </p:nvPicPr>
        <p:blipFill rotWithShape="1">
          <a:blip r:embed="rId2">
            <a:alphaModFix/>
          </a:blip>
          <a:srcRect r="89794" b="19639"/>
          <a:stretch/>
        </p:blipFill>
        <p:spPr>
          <a:xfrm>
            <a:off x="10871200" y="24973"/>
            <a:ext cx="304799" cy="864027"/>
          </a:xfrm>
          <a:prstGeom prst="rect">
            <a:avLst/>
          </a:prstGeom>
          <a:noFill/>
          <a:ln>
            <a:noFill/>
          </a:ln>
        </p:spPr>
      </p:pic>
      <p:sp>
        <p:nvSpPr>
          <p:cNvPr id="19" name="Google Shape;19;p54"/>
          <p:cNvSpPr txBox="1">
            <a:spLocks noGrp="1"/>
          </p:cNvSpPr>
          <p:nvPr>
            <p:ph type="body" idx="1"/>
          </p:nvPr>
        </p:nvSpPr>
        <p:spPr>
          <a:xfrm>
            <a:off x="203200" y="1092200"/>
            <a:ext cx="11785500" cy="5181600"/>
          </a:xfrm>
          <a:prstGeom prst="rect">
            <a:avLst/>
          </a:prstGeom>
          <a:noFill/>
          <a:ln>
            <a:noFill/>
          </a:ln>
        </p:spPr>
        <p:txBody>
          <a:bodyPr spcFirstLastPara="1" wrap="square" lIns="121900" tIns="60925" rIns="121900" bIns="60925" anchor="t" anchorCtr="0">
            <a:normAutofit/>
          </a:bodyPr>
          <a:lstStyle>
            <a:lvl1pPr marL="457200" lvl="0" indent="-501650" algn="l">
              <a:lnSpc>
                <a:spcPct val="100000"/>
              </a:lnSpc>
              <a:spcBef>
                <a:spcPts val="900"/>
              </a:spcBef>
              <a:spcAft>
                <a:spcPts val="0"/>
              </a:spcAft>
              <a:buSzPts val="4300"/>
              <a:buChar char="•"/>
              <a:defRPr/>
            </a:lvl1pPr>
            <a:lvl2pPr marL="914400" lvl="1" indent="-393700" algn="l">
              <a:lnSpc>
                <a:spcPct val="100000"/>
              </a:lnSpc>
              <a:spcBef>
                <a:spcPts val="900"/>
              </a:spcBef>
              <a:spcAft>
                <a:spcPts val="0"/>
              </a:spcAft>
              <a:buSzPts val="2600"/>
              <a:buChar char="❑"/>
              <a:defRPr/>
            </a:lvl2pPr>
            <a:lvl3pPr marL="1371600" lvl="2" indent="-431800" algn="l">
              <a:lnSpc>
                <a:spcPct val="100000"/>
              </a:lnSpc>
              <a:spcBef>
                <a:spcPts val="700"/>
              </a:spcBef>
              <a:spcAft>
                <a:spcPts val="0"/>
              </a:spcAft>
              <a:buSzPts val="3200"/>
              <a:buChar char="o"/>
              <a:defRPr sz="4300"/>
            </a:lvl3pPr>
            <a:lvl4pPr marL="1828800" lvl="3" indent="-393700" algn="l">
              <a:lnSpc>
                <a:spcPct val="100000"/>
              </a:lnSpc>
              <a:spcBef>
                <a:spcPts val="600"/>
              </a:spcBef>
              <a:spcAft>
                <a:spcPts val="0"/>
              </a:spcAft>
              <a:buSzPts val="2600"/>
              <a:buChar char="❖"/>
              <a:defRPr sz="4300"/>
            </a:lvl4pPr>
            <a:lvl5pPr marL="2286000" lvl="4" indent="-431800" algn="l">
              <a:lnSpc>
                <a:spcPct val="100000"/>
              </a:lnSpc>
              <a:spcBef>
                <a:spcPts val="600"/>
              </a:spcBef>
              <a:spcAft>
                <a:spcPts val="0"/>
              </a:spcAft>
              <a:buSzPts val="3200"/>
              <a:buChar char="•"/>
              <a:defRPr sz="4300"/>
            </a:lvl5pPr>
            <a:lvl6pPr marL="2743200" lvl="5" indent="-400050" algn="l">
              <a:lnSpc>
                <a:spcPct val="100000"/>
              </a:lnSpc>
              <a:spcBef>
                <a:spcPts val="500"/>
              </a:spcBef>
              <a:spcAft>
                <a:spcPts val="0"/>
              </a:spcAft>
              <a:buSzPts val="2700"/>
              <a:buChar char="•"/>
              <a:defRPr/>
            </a:lvl6pPr>
            <a:lvl7pPr marL="3200400" lvl="6" indent="-400050" algn="l">
              <a:lnSpc>
                <a:spcPct val="100000"/>
              </a:lnSpc>
              <a:spcBef>
                <a:spcPts val="500"/>
              </a:spcBef>
              <a:spcAft>
                <a:spcPts val="0"/>
              </a:spcAft>
              <a:buSzPts val="2700"/>
              <a:buChar char="•"/>
              <a:defRPr/>
            </a:lvl7pPr>
            <a:lvl8pPr marL="3657600" lvl="7" indent="-400050" algn="l">
              <a:lnSpc>
                <a:spcPct val="100000"/>
              </a:lnSpc>
              <a:spcBef>
                <a:spcPts val="500"/>
              </a:spcBef>
              <a:spcAft>
                <a:spcPts val="0"/>
              </a:spcAft>
              <a:buSzPts val="2700"/>
              <a:buChar char="•"/>
              <a:defRPr/>
            </a:lvl8pPr>
            <a:lvl9pPr marL="4114800" lvl="8" indent="-400050" algn="l">
              <a:lnSpc>
                <a:spcPct val="100000"/>
              </a:lnSpc>
              <a:spcBef>
                <a:spcPts val="500"/>
              </a:spcBef>
              <a:spcAft>
                <a:spcPts val="0"/>
              </a:spcAft>
              <a:buSzPts val="2700"/>
              <a:buChar char="•"/>
              <a:defRPr/>
            </a:lvl9pPr>
          </a:lstStyle>
          <a:p>
            <a:endParaRPr/>
          </a:p>
        </p:txBody>
      </p:sp>
      <p:sp>
        <p:nvSpPr>
          <p:cNvPr id="20" name="Google Shape;20;p54"/>
          <p:cNvSpPr txBox="1">
            <a:spLocks noGrp="1"/>
          </p:cNvSpPr>
          <p:nvPr>
            <p:ph type="body" idx="2"/>
          </p:nvPr>
        </p:nvSpPr>
        <p:spPr>
          <a:xfrm>
            <a:off x="406400" y="49075"/>
            <a:ext cx="8534400" cy="789900"/>
          </a:xfrm>
          <a:prstGeom prst="rect">
            <a:avLst/>
          </a:prstGeom>
          <a:noFill/>
          <a:ln>
            <a:noFill/>
          </a:ln>
        </p:spPr>
        <p:txBody>
          <a:bodyPr spcFirstLastPara="1" wrap="square" lIns="121900" tIns="60925" rIns="121900" bIns="60925" anchor="t" anchorCtr="0">
            <a:normAutofit/>
          </a:bodyPr>
          <a:lstStyle>
            <a:lvl1pPr marL="457200" lvl="0" indent="-228600" algn="ctr">
              <a:lnSpc>
                <a:spcPct val="100000"/>
              </a:lnSpc>
              <a:spcBef>
                <a:spcPts val="900"/>
              </a:spcBef>
              <a:spcAft>
                <a:spcPts val="0"/>
              </a:spcAft>
              <a:buSzPts val="4300"/>
              <a:buNone/>
              <a:defRPr>
                <a:solidFill>
                  <a:schemeClr val="lt1"/>
                </a:solidFill>
              </a:defRPr>
            </a:lvl1pPr>
            <a:lvl2pPr marL="914400" lvl="1" indent="-393700" algn="l">
              <a:lnSpc>
                <a:spcPct val="100000"/>
              </a:lnSpc>
              <a:spcBef>
                <a:spcPts val="900"/>
              </a:spcBef>
              <a:spcAft>
                <a:spcPts val="0"/>
              </a:spcAft>
              <a:buSzPts val="2600"/>
              <a:buChar char="❑"/>
              <a:defRPr/>
            </a:lvl2pPr>
            <a:lvl3pPr marL="1371600" lvl="2" indent="-431800" algn="l">
              <a:lnSpc>
                <a:spcPct val="100000"/>
              </a:lnSpc>
              <a:spcBef>
                <a:spcPts val="700"/>
              </a:spcBef>
              <a:spcAft>
                <a:spcPts val="0"/>
              </a:spcAft>
              <a:buSzPts val="3200"/>
              <a:buChar char="o"/>
              <a:defRPr/>
            </a:lvl3pPr>
            <a:lvl4pPr marL="1828800" lvl="3" indent="-393700" algn="l">
              <a:lnSpc>
                <a:spcPct val="100000"/>
              </a:lnSpc>
              <a:spcBef>
                <a:spcPts val="600"/>
              </a:spcBef>
              <a:spcAft>
                <a:spcPts val="0"/>
              </a:spcAft>
              <a:buSzPts val="2600"/>
              <a:buChar char="❖"/>
              <a:defRPr/>
            </a:lvl4pPr>
            <a:lvl5pPr marL="2286000" lvl="4" indent="-431800" algn="l">
              <a:lnSpc>
                <a:spcPct val="100000"/>
              </a:lnSpc>
              <a:spcBef>
                <a:spcPts val="600"/>
              </a:spcBef>
              <a:spcAft>
                <a:spcPts val="0"/>
              </a:spcAft>
              <a:buSzPts val="3200"/>
              <a:buChar char="•"/>
              <a:defRPr/>
            </a:lvl5pPr>
            <a:lvl6pPr marL="2743200" lvl="5" indent="-400050" algn="l">
              <a:lnSpc>
                <a:spcPct val="100000"/>
              </a:lnSpc>
              <a:spcBef>
                <a:spcPts val="500"/>
              </a:spcBef>
              <a:spcAft>
                <a:spcPts val="0"/>
              </a:spcAft>
              <a:buSzPts val="2700"/>
              <a:buChar char="•"/>
              <a:defRPr/>
            </a:lvl6pPr>
            <a:lvl7pPr marL="3200400" lvl="6" indent="-400050" algn="l">
              <a:lnSpc>
                <a:spcPct val="100000"/>
              </a:lnSpc>
              <a:spcBef>
                <a:spcPts val="500"/>
              </a:spcBef>
              <a:spcAft>
                <a:spcPts val="0"/>
              </a:spcAft>
              <a:buSzPts val="2700"/>
              <a:buChar char="•"/>
              <a:defRPr/>
            </a:lvl7pPr>
            <a:lvl8pPr marL="3657600" lvl="7" indent="-400050" algn="l">
              <a:lnSpc>
                <a:spcPct val="100000"/>
              </a:lnSpc>
              <a:spcBef>
                <a:spcPts val="500"/>
              </a:spcBef>
              <a:spcAft>
                <a:spcPts val="0"/>
              </a:spcAft>
              <a:buSzPts val="2700"/>
              <a:buChar char="•"/>
              <a:defRPr/>
            </a:lvl8pPr>
            <a:lvl9pPr marL="4114800" lvl="8" indent="-400050" algn="l">
              <a:lnSpc>
                <a:spcPct val="100000"/>
              </a:lnSpc>
              <a:spcBef>
                <a:spcPts val="500"/>
              </a:spcBef>
              <a:spcAft>
                <a:spcPts val="0"/>
              </a:spcAft>
              <a:buSzPts val="2700"/>
              <a:buChar char="•"/>
              <a:defRPr/>
            </a:lvl9pPr>
          </a:lstStyle>
          <a:p>
            <a:endParaRPr/>
          </a:p>
        </p:txBody>
      </p:sp>
      <p:sp>
        <p:nvSpPr>
          <p:cNvPr id="21" name="Google Shape;21;p54"/>
          <p:cNvSpPr txBox="1">
            <a:spLocks noGrp="1"/>
          </p:cNvSpPr>
          <p:nvPr>
            <p:ph type="body" idx="3"/>
          </p:nvPr>
        </p:nvSpPr>
        <p:spPr>
          <a:xfrm>
            <a:off x="187568" y="6375400"/>
            <a:ext cx="11801100" cy="381300"/>
          </a:xfrm>
          <a:prstGeom prst="rect">
            <a:avLst/>
          </a:prstGeom>
          <a:noFill/>
          <a:ln>
            <a:noFill/>
          </a:ln>
        </p:spPr>
        <p:txBody>
          <a:bodyPr spcFirstLastPara="1" wrap="square" lIns="121900" tIns="60925" rIns="121900" bIns="60925" anchor="t" anchorCtr="0">
            <a:normAutofit/>
          </a:bodyPr>
          <a:lstStyle>
            <a:lvl1pPr marL="457200" lvl="0" indent="-228600" algn="l">
              <a:lnSpc>
                <a:spcPct val="100000"/>
              </a:lnSpc>
              <a:spcBef>
                <a:spcPts val="900"/>
              </a:spcBef>
              <a:spcAft>
                <a:spcPts val="0"/>
              </a:spcAft>
              <a:buSzPts val="4300"/>
              <a:buNone/>
              <a:defRPr sz="1900"/>
            </a:lvl1pPr>
            <a:lvl2pPr marL="914400" lvl="1" indent="-393700" algn="l">
              <a:lnSpc>
                <a:spcPct val="100000"/>
              </a:lnSpc>
              <a:spcBef>
                <a:spcPts val="900"/>
              </a:spcBef>
              <a:spcAft>
                <a:spcPts val="0"/>
              </a:spcAft>
              <a:buSzPts val="2600"/>
              <a:buChar char="❑"/>
              <a:defRPr/>
            </a:lvl2pPr>
            <a:lvl3pPr marL="1371600" lvl="2" indent="-431800" algn="l">
              <a:lnSpc>
                <a:spcPct val="100000"/>
              </a:lnSpc>
              <a:spcBef>
                <a:spcPts val="700"/>
              </a:spcBef>
              <a:spcAft>
                <a:spcPts val="0"/>
              </a:spcAft>
              <a:buSzPts val="3200"/>
              <a:buChar char="o"/>
              <a:defRPr/>
            </a:lvl3pPr>
            <a:lvl4pPr marL="1828800" lvl="3" indent="-393700" algn="l">
              <a:lnSpc>
                <a:spcPct val="100000"/>
              </a:lnSpc>
              <a:spcBef>
                <a:spcPts val="600"/>
              </a:spcBef>
              <a:spcAft>
                <a:spcPts val="0"/>
              </a:spcAft>
              <a:buSzPts val="2600"/>
              <a:buChar char="❖"/>
              <a:defRPr/>
            </a:lvl4pPr>
            <a:lvl5pPr marL="2286000" lvl="4" indent="-431800" algn="l">
              <a:lnSpc>
                <a:spcPct val="100000"/>
              </a:lnSpc>
              <a:spcBef>
                <a:spcPts val="600"/>
              </a:spcBef>
              <a:spcAft>
                <a:spcPts val="0"/>
              </a:spcAft>
              <a:buSzPts val="3200"/>
              <a:buChar char="•"/>
              <a:defRPr/>
            </a:lvl5pPr>
            <a:lvl6pPr marL="2743200" lvl="5" indent="-400050" algn="l">
              <a:lnSpc>
                <a:spcPct val="100000"/>
              </a:lnSpc>
              <a:spcBef>
                <a:spcPts val="500"/>
              </a:spcBef>
              <a:spcAft>
                <a:spcPts val="0"/>
              </a:spcAft>
              <a:buSzPts val="2700"/>
              <a:buChar char="•"/>
              <a:defRPr/>
            </a:lvl6pPr>
            <a:lvl7pPr marL="3200400" lvl="6" indent="-400050" algn="l">
              <a:lnSpc>
                <a:spcPct val="100000"/>
              </a:lnSpc>
              <a:spcBef>
                <a:spcPts val="500"/>
              </a:spcBef>
              <a:spcAft>
                <a:spcPts val="0"/>
              </a:spcAft>
              <a:buSzPts val="2700"/>
              <a:buChar char="•"/>
              <a:defRPr/>
            </a:lvl7pPr>
            <a:lvl8pPr marL="3657600" lvl="7" indent="-400050" algn="l">
              <a:lnSpc>
                <a:spcPct val="100000"/>
              </a:lnSpc>
              <a:spcBef>
                <a:spcPts val="500"/>
              </a:spcBef>
              <a:spcAft>
                <a:spcPts val="0"/>
              </a:spcAft>
              <a:buSzPts val="2700"/>
              <a:buChar char="•"/>
              <a:defRPr/>
            </a:lvl8pPr>
            <a:lvl9pPr marL="4114800" lvl="8" indent="-400050" algn="l">
              <a:lnSpc>
                <a:spcPct val="100000"/>
              </a:lnSpc>
              <a:spcBef>
                <a:spcPts val="500"/>
              </a:spcBef>
              <a:spcAft>
                <a:spcPts val="0"/>
              </a:spcAft>
              <a:buSzPts val="27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Page Option 1">
  <p:cSld name="Title Page Option 1">
    <p:spTree>
      <p:nvGrpSpPr>
        <p:cNvPr id="1" name="Shape 22"/>
        <p:cNvGrpSpPr/>
        <p:nvPr/>
      </p:nvGrpSpPr>
      <p:grpSpPr>
        <a:xfrm>
          <a:off x="0" y="0"/>
          <a:ext cx="0" cy="0"/>
          <a:chOff x="0" y="0"/>
          <a:chExt cx="0" cy="0"/>
        </a:xfrm>
      </p:grpSpPr>
      <p:pic>
        <p:nvPicPr>
          <p:cNvPr id="23" name="Google Shape;23;p55" descr="R:\COM\COMM\Branding\PPT Templates\widescreen\Widescreen Powerpoint 23.jpg"/>
          <p:cNvPicPr preferRelativeResize="0"/>
          <p:nvPr/>
        </p:nvPicPr>
        <p:blipFill rotWithShape="1">
          <a:blip r:embed="rId2">
            <a:alphaModFix/>
          </a:blip>
          <a:srcRect/>
          <a:stretch/>
        </p:blipFill>
        <p:spPr>
          <a:xfrm>
            <a:off x="0" y="2"/>
            <a:ext cx="12204192" cy="6867380"/>
          </a:xfrm>
          <a:prstGeom prst="rect">
            <a:avLst/>
          </a:prstGeom>
          <a:noFill/>
          <a:ln>
            <a:noFill/>
          </a:ln>
        </p:spPr>
      </p:pic>
      <p:sp>
        <p:nvSpPr>
          <p:cNvPr id="24" name="Google Shape;24;p55"/>
          <p:cNvSpPr txBox="1">
            <a:spLocks noGrp="1"/>
          </p:cNvSpPr>
          <p:nvPr>
            <p:ph type="title"/>
          </p:nvPr>
        </p:nvSpPr>
        <p:spPr>
          <a:xfrm>
            <a:off x="4470400" y="1498600"/>
            <a:ext cx="7620000" cy="18288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5333"/>
              <a:buFont typeface="Arial"/>
              <a:buNone/>
              <a:defRPr sz="5333"/>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55"/>
          <p:cNvSpPr txBox="1">
            <a:spLocks noGrp="1"/>
          </p:cNvSpPr>
          <p:nvPr>
            <p:ph type="body" idx="1"/>
          </p:nvPr>
        </p:nvSpPr>
        <p:spPr>
          <a:xfrm>
            <a:off x="406400" y="4038600"/>
            <a:ext cx="2235200" cy="457200"/>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533"/>
              </a:spcBef>
              <a:spcAft>
                <a:spcPts val="0"/>
              </a:spcAft>
              <a:buSzPts val="2667"/>
              <a:buFont typeface="Arial"/>
              <a:buNone/>
              <a:defRPr sz="2667" b="1">
                <a:solidFill>
                  <a:schemeClr val="lt1"/>
                </a:solidFill>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6" name="Google Shape;26;p55"/>
          <p:cNvSpPr txBox="1">
            <a:spLocks noGrp="1"/>
          </p:cNvSpPr>
          <p:nvPr>
            <p:ph type="body" idx="2"/>
          </p:nvPr>
        </p:nvSpPr>
        <p:spPr>
          <a:xfrm>
            <a:off x="5981700" y="76200"/>
            <a:ext cx="6172200" cy="1219200"/>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533"/>
              </a:spcBef>
              <a:spcAft>
                <a:spcPts val="0"/>
              </a:spcAft>
              <a:buSzPts val="2667"/>
              <a:buNone/>
              <a:defRPr sz="2667" i="1"/>
            </a:lvl1pPr>
            <a:lvl2pPr marL="914400" lvl="1" indent="-228600" algn="l">
              <a:lnSpc>
                <a:spcPct val="100000"/>
              </a:lnSpc>
              <a:spcBef>
                <a:spcPts val="853"/>
              </a:spcBef>
              <a:spcAft>
                <a:spcPts val="0"/>
              </a:spcAft>
              <a:buSzPts val="2560"/>
              <a:buNone/>
              <a:defRPr/>
            </a:lvl2pPr>
            <a:lvl3pPr marL="1371600" lvl="2" indent="-228600" algn="l">
              <a:lnSpc>
                <a:spcPct val="100000"/>
              </a:lnSpc>
              <a:spcBef>
                <a:spcPts val="747"/>
              </a:spcBef>
              <a:spcAft>
                <a:spcPts val="0"/>
              </a:spcAft>
              <a:buSzPts val="3173"/>
              <a:buNone/>
              <a:defRPr/>
            </a:lvl3pPr>
            <a:lvl4pPr marL="1828800" lvl="3" indent="-228600" algn="l">
              <a:lnSpc>
                <a:spcPct val="100000"/>
              </a:lnSpc>
              <a:spcBef>
                <a:spcPts val="640"/>
              </a:spcBef>
              <a:spcAft>
                <a:spcPts val="0"/>
              </a:spcAft>
              <a:buSzPts val="2560"/>
              <a:buNone/>
              <a:defRPr/>
            </a:lvl4pPr>
            <a:lvl5pPr marL="2286000" lvl="4" indent="-228600" algn="l">
              <a:lnSpc>
                <a:spcPct val="100000"/>
              </a:lnSpc>
              <a:spcBef>
                <a:spcPts val="640"/>
              </a:spcBef>
              <a:spcAft>
                <a:spcPts val="0"/>
              </a:spcAft>
              <a:buSzPts val="32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ent Option 3">
  <p:cSld name="Content Option 3">
    <p:spTree>
      <p:nvGrpSpPr>
        <p:cNvPr id="1" name="Shape 27"/>
        <p:cNvGrpSpPr/>
        <p:nvPr/>
      </p:nvGrpSpPr>
      <p:grpSpPr>
        <a:xfrm>
          <a:off x="0" y="0"/>
          <a:ext cx="0" cy="0"/>
          <a:chOff x="0" y="0"/>
          <a:chExt cx="0" cy="0"/>
        </a:xfrm>
      </p:grpSpPr>
      <p:pic>
        <p:nvPicPr>
          <p:cNvPr id="28" name="Google Shape;28;p56" descr="R:\COM\COMM\Branding\PPT Templates\widescreen\Widescreen Powerpoint 20.jpg"/>
          <p:cNvPicPr preferRelativeResize="0"/>
          <p:nvPr/>
        </p:nvPicPr>
        <p:blipFill rotWithShape="1">
          <a:blip r:embed="rId2">
            <a:alphaModFix/>
          </a:blip>
          <a:srcRect/>
          <a:stretch/>
        </p:blipFill>
        <p:spPr>
          <a:xfrm>
            <a:off x="0" y="0"/>
            <a:ext cx="12198354" cy="6864096"/>
          </a:xfrm>
          <a:prstGeom prst="rect">
            <a:avLst/>
          </a:prstGeom>
          <a:noFill/>
          <a:ln>
            <a:noFill/>
          </a:ln>
        </p:spPr>
      </p:pic>
      <p:sp>
        <p:nvSpPr>
          <p:cNvPr id="29" name="Google Shape;29;p56"/>
          <p:cNvSpPr txBox="1">
            <a:spLocks noGrp="1"/>
          </p:cNvSpPr>
          <p:nvPr>
            <p:ph type="sldNum" idx="12"/>
          </p:nvPr>
        </p:nvSpPr>
        <p:spPr>
          <a:xfrm>
            <a:off x="203200" y="177800"/>
            <a:ext cx="1016000" cy="365125"/>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600"/>
              <a:buFont typeface="Arial"/>
              <a:buNone/>
              <a:defRPr sz="1600" b="1" i="0" u="none" strike="noStrike" cap="none">
                <a:solidFill>
                  <a:schemeClr val="lt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600"/>
              <a:buFont typeface="Arial"/>
              <a:buNone/>
              <a:defRPr sz="1600" b="1" i="0" u="none" strike="noStrike" cap="none">
                <a:solidFill>
                  <a:schemeClr val="lt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600"/>
              <a:buFont typeface="Arial"/>
              <a:buNone/>
              <a:defRPr sz="1600" b="1" i="0" u="none" strike="noStrike" cap="none">
                <a:solidFill>
                  <a:schemeClr val="lt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600"/>
              <a:buFont typeface="Arial"/>
              <a:buNone/>
              <a:defRPr sz="1600" b="1" i="0" u="none" strike="noStrike" cap="none">
                <a:solidFill>
                  <a:schemeClr val="lt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600"/>
              <a:buFont typeface="Arial"/>
              <a:buNone/>
              <a:defRPr sz="1600" b="1" i="0" u="none" strike="noStrike" cap="none">
                <a:solidFill>
                  <a:schemeClr val="lt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600"/>
              <a:buFont typeface="Arial"/>
              <a:buNone/>
              <a:defRPr sz="1600" b="1" i="0" u="none" strike="noStrike" cap="none">
                <a:solidFill>
                  <a:schemeClr val="lt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600"/>
              <a:buFont typeface="Arial"/>
              <a:buNone/>
              <a:defRPr sz="1600" b="1" i="0" u="none" strike="noStrike" cap="none">
                <a:solidFill>
                  <a:schemeClr val="lt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600"/>
              <a:buFont typeface="Arial"/>
              <a:buNone/>
              <a:defRPr sz="1600" b="1" i="0" u="none" strike="noStrike" cap="none">
                <a:solidFill>
                  <a:schemeClr val="lt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600"/>
              <a:buFont typeface="Arial"/>
              <a:buNone/>
              <a:defRPr sz="1600" b="1"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30" name="Google Shape;30;p56"/>
          <p:cNvSpPr txBox="1">
            <a:spLocks noGrp="1"/>
          </p:cNvSpPr>
          <p:nvPr>
            <p:ph type="body" idx="1"/>
          </p:nvPr>
        </p:nvSpPr>
        <p:spPr>
          <a:xfrm>
            <a:off x="203200" y="2159000"/>
            <a:ext cx="11785600" cy="44196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SzPts val="1800"/>
              <a:buChar char="•"/>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1" name="Google Shape;31;p56"/>
          <p:cNvSpPr txBox="1">
            <a:spLocks noGrp="1"/>
          </p:cNvSpPr>
          <p:nvPr>
            <p:ph type="title"/>
          </p:nvPr>
        </p:nvSpPr>
        <p:spPr>
          <a:xfrm>
            <a:off x="203200" y="990600"/>
            <a:ext cx="11785600" cy="10668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5333"/>
              <a:buFont typeface="Calibri"/>
              <a:buNone/>
              <a:defRPr sz="5333"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Break Option 1">
  <p:cSld name="Section Break Option 1">
    <p:spTree>
      <p:nvGrpSpPr>
        <p:cNvPr id="1" name="Shape 32"/>
        <p:cNvGrpSpPr/>
        <p:nvPr/>
      </p:nvGrpSpPr>
      <p:grpSpPr>
        <a:xfrm>
          <a:off x="0" y="0"/>
          <a:ext cx="0" cy="0"/>
          <a:chOff x="0" y="0"/>
          <a:chExt cx="0" cy="0"/>
        </a:xfrm>
      </p:grpSpPr>
      <p:pic>
        <p:nvPicPr>
          <p:cNvPr id="33" name="Google Shape;33;p57" descr="R:\COM\COMM\Branding\PPT Templates\widescreen\Widescreen Powerpoint 6.jpg"/>
          <p:cNvPicPr preferRelativeResize="0"/>
          <p:nvPr/>
        </p:nvPicPr>
        <p:blipFill rotWithShape="1">
          <a:blip r:embed="rId2">
            <a:alphaModFix/>
          </a:blip>
          <a:srcRect/>
          <a:stretch/>
        </p:blipFill>
        <p:spPr>
          <a:xfrm>
            <a:off x="0" y="1"/>
            <a:ext cx="12204192" cy="6867379"/>
          </a:xfrm>
          <a:prstGeom prst="rect">
            <a:avLst/>
          </a:prstGeom>
          <a:noFill/>
          <a:ln>
            <a:noFill/>
          </a:ln>
        </p:spPr>
      </p:pic>
      <p:sp>
        <p:nvSpPr>
          <p:cNvPr id="34" name="Google Shape;34;p57"/>
          <p:cNvSpPr txBox="1">
            <a:spLocks noGrp="1"/>
          </p:cNvSpPr>
          <p:nvPr>
            <p:ph type="body" idx="1"/>
          </p:nvPr>
        </p:nvSpPr>
        <p:spPr>
          <a:xfrm>
            <a:off x="203200" y="3733800"/>
            <a:ext cx="11684100" cy="861600"/>
          </a:xfrm>
          <a:prstGeom prst="rect">
            <a:avLst/>
          </a:prstGeom>
          <a:noFill/>
          <a:ln>
            <a:noFill/>
          </a:ln>
        </p:spPr>
        <p:txBody>
          <a:bodyPr spcFirstLastPara="1" wrap="square" lIns="121900" tIns="60925" rIns="121900" bIns="60925" anchor="ctr" anchorCtr="0">
            <a:spAutoFit/>
          </a:bodyPr>
          <a:lstStyle>
            <a:lvl1pPr marL="457200" lvl="0" indent="-228600" algn="ctr">
              <a:lnSpc>
                <a:spcPct val="100000"/>
              </a:lnSpc>
              <a:spcBef>
                <a:spcPts val="1000"/>
              </a:spcBef>
              <a:spcAft>
                <a:spcPts val="0"/>
              </a:spcAft>
              <a:buSzPts val="4800"/>
              <a:buNone/>
              <a:defRPr sz="4800" b="1">
                <a:latin typeface="Calibri"/>
                <a:ea typeface="Calibri"/>
                <a:cs typeface="Calibri"/>
                <a:sym typeface="Calibri"/>
              </a:defRPr>
            </a:lvl1pPr>
            <a:lvl2pPr marL="914400" lvl="1" indent="-317500" algn="l">
              <a:lnSpc>
                <a:spcPct val="100000"/>
              </a:lnSpc>
              <a:spcBef>
                <a:spcPts val="500"/>
              </a:spcBef>
              <a:spcAft>
                <a:spcPts val="0"/>
              </a:spcAft>
              <a:buSzPts val="1400"/>
              <a:buChar char="❑"/>
              <a:defRPr/>
            </a:lvl2pPr>
            <a:lvl3pPr marL="1371600" lvl="2" indent="-355600" algn="l">
              <a:lnSpc>
                <a:spcPct val="100000"/>
              </a:lnSpc>
              <a:spcBef>
                <a:spcPts val="500"/>
              </a:spcBef>
              <a:spcAft>
                <a:spcPts val="0"/>
              </a:spcAft>
              <a:buSzPts val="2000"/>
              <a:buChar char="o"/>
              <a:defRPr/>
            </a:lvl3pPr>
            <a:lvl4pPr marL="1828800" lvl="3" indent="-349250" algn="l">
              <a:lnSpc>
                <a:spcPct val="100000"/>
              </a:lnSpc>
              <a:spcBef>
                <a:spcPts val="500"/>
              </a:spcBef>
              <a:spcAft>
                <a:spcPts val="0"/>
              </a:spcAft>
              <a:buSzPts val="1900"/>
              <a:buChar char="❖"/>
              <a:defRPr/>
            </a:lvl4pPr>
            <a:lvl5pPr marL="2286000" lvl="4" indent="-381000" algn="l">
              <a:lnSpc>
                <a:spcPct val="100000"/>
              </a:lnSpc>
              <a:spcBef>
                <a:spcPts val="500"/>
              </a:spcBef>
              <a:spcAft>
                <a:spcPts val="0"/>
              </a:spcAft>
              <a:buSzPts val="2400"/>
              <a:buChar char="•"/>
              <a:defRPr/>
            </a:lvl5pPr>
            <a:lvl6pPr marL="2743200" lvl="5" indent="-381000" algn="l">
              <a:lnSpc>
                <a:spcPct val="100000"/>
              </a:lnSpc>
              <a:spcBef>
                <a:spcPts val="500"/>
              </a:spcBef>
              <a:spcAft>
                <a:spcPts val="0"/>
              </a:spcAft>
              <a:buClr>
                <a:schemeClr val="dk1"/>
              </a:buClr>
              <a:buSzPts val="2400"/>
              <a:buChar char="•"/>
              <a:defRPr/>
            </a:lvl6pPr>
            <a:lvl7pPr marL="3200400" lvl="6" indent="-381000" algn="l">
              <a:lnSpc>
                <a:spcPct val="100000"/>
              </a:lnSpc>
              <a:spcBef>
                <a:spcPts val="500"/>
              </a:spcBef>
              <a:spcAft>
                <a:spcPts val="0"/>
              </a:spcAft>
              <a:buClr>
                <a:schemeClr val="dk1"/>
              </a:buClr>
              <a:buSzPts val="2400"/>
              <a:buChar char="•"/>
              <a:defRPr/>
            </a:lvl7pPr>
            <a:lvl8pPr marL="3657600" lvl="7" indent="-381000" algn="l">
              <a:lnSpc>
                <a:spcPct val="100000"/>
              </a:lnSpc>
              <a:spcBef>
                <a:spcPts val="500"/>
              </a:spcBef>
              <a:spcAft>
                <a:spcPts val="0"/>
              </a:spcAft>
              <a:buClr>
                <a:schemeClr val="dk1"/>
              </a:buClr>
              <a:buSzPts val="2400"/>
              <a:buChar char="•"/>
              <a:defRPr/>
            </a:lvl8pPr>
            <a:lvl9pPr marL="4114800" lvl="8" indent="-381000" algn="l">
              <a:lnSpc>
                <a:spcPct val="100000"/>
              </a:lnSpc>
              <a:spcBef>
                <a:spcPts val="500"/>
              </a:spcBef>
              <a:spcAft>
                <a:spcPts val="0"/>
              </a:spcAft>
              <a:buClr>
                <a:schemeClr val="dk1"/>
              </a:buClr>
              <a:buSzPts val="2400"/>
              <a:buChar char="•"/>
              <a:defRPr/>
            </a:lvl9pPr>
          </a:lstStyle>
          <a:p>
            <a:endParaRPr/>
          </a:p>
        </p:txBody>
      </p:sp>
      <p:sp>
        <p:nvSpPr>
          <p:cNvPr id="35" name="Google Shape;35;p57"/>
          <p:cNvSpPr txBox="1">
            <a:spLocks noGrp="1"/>
          </p:cNvSpPr>
          <p:nvPr>
            <p:ph type="sldNum" idx="12"/>
          </p:nvPr>
        </p:nvSpPr>
        <p:spPr>
          <a:xfrm>
            <a:off x="10972800" y="6324600"/>
            <a:ext cx="1016100" cy="365100"/>
          </a:xfrm>
          <a:prstGeom prst="rect">
            <a:avLst/>
          </a:prstGeom>
          <a:noFill/>
          <a:ln>
            <a:noFill/>
          </a:ln>
        </p:spPr>
        <p:txBody>
          <a:bodyPr spcFirstLastPara="1" wrap="square" lIns="121900" tIns="60925" rIns="121900" bIns="60925" anchor="ctr" anchorCtr="0">
            <a:noAutofit/>
          </a:bodyPr>
          <a:lstStyle>
            <a:lvl1pPr marL="0" marR="0" lvl="0" indent="0" algn="r" rtl="0">
              <a:lnSpc>
                <a:spcPct val="100000"/>
              </a:lnSpc>
              <a:spcBef>
                <a:spcPts val="0"/>
              </a:spcBef>
              <a:spcAft>
                <a:spcPts val="0"/>
              </a:spcAft>
              <a:buClr>
                <a:srgbClr val="000000"/>
              </a:buClr>
              <a:buSzPts val="1600"/>
              <a:buFont typeface="Arial"/>
              <a:buNone/>
              <a:defRPr sz="1600" b="1" i="0" u="none" strike="noStrike" cap="none">
                <a:solidFill>
                  <a:schemeClr val="dk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600"/>
              <a:buFont typeface="Arial"/>
              <a:buNone/>
              <a:defRPr sz="1600" b="1" i="0" u="none" strike="noStrike" cap="none">
                <a:solidFill>
                  <a:schemeClr val="dk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600"/>
              <a:buFont typeface="Arial"/>
              <a:buNone/>
              <a:defRPr sz="1600" b="1" i="0" u="none" strike="noStrike" cap="none">
                <a:solidFill>
                  <a:schemeClr val="dk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600"/>
              <a:buFont typeface="Arial"/>
              <a:buNone/>
              <a:defRPr sz="1600" b="1" i="0" u="none" strike="noStrike" cap="none">
                <a:solidFill>
                  <a:schemeClr val="dk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600"/>
              <a:buFont typeface="Arial"/>
              <a:buNone/>
              <a:defRPr sz="1600" b="1" i="0" u="none" strike="noStrike" cap="none">
                <a:solidFill>
                  <a:schemeClr val="dk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600"/>
              <a:buFont typeface="Arial"/>
              <a:buNone/>
              <a:defRPr sz="1600" b="1" i="0" u="none" strike="noStrike" cap="none">
                <a:solidFill>
                  <a:schemeClr val="dk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600"/>
              <a:buFont typeface="Arial"/>
              <a:buNone/>
              <a:defRPr sz="1600" b="1" i="0" u="none" strike="noStrike" cap="none">
                <a:solidFill>
                  <a:schemeClr val="dk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600"/>
              <a:buFont typeface="Arial"/>
              <a:buNone/>
              <a:defRPr sz="1600" b="1" i="0" u="none" strike="noStrike" cap="none">
                <a:solidFill>
                  <a:schemeClr val="dk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600"/>
              <a:buFont typeface="Arial"/>
              <a:buNone/>
              <a:defRPr sz="1600" b="1"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36" name="Google Shape;36;p57"/>
          <p:cNvSpPr txBox="1"/>
          <p:nvPr/>
        </p:nvSpPr>
        <p:spPr>
          <a:xfrm>
            <a:off x="10972800" y="279400"/>
            <a:ext cx="1016100" cy="365100"/>
          </a:xfrm>
          <a:prstGeom prst="rect">
            <a:avLst/>
          </a:prstGeom>
          <a:noFill/>
          <a:ln>
            <a:noFill/>
          </a:ln>
        </p:spPr>
        <p:txBody>
          <a:bodyPr spcFirstLastPara="1" wrap="square" lIns="121900" tIns="60925" rIns="121900" bIns="60925" anchor="ctr" anchorCtr="0">
            <a:noAutofit/>
          </a:bodyPr>
          <a:lstStyle/>
          <a:p>
            <a:pPr marL="0" marR="0" lvl="0" indent="0" algn="r" rtl="0">
              <a:lnSpc>
                <a:spcPct val="100000"/>
              </a:lnSpc>
              <a:spcBef>
                <a:spcPts val="0"/>
              </a:spcBef>
              <a:spcAft>
                <a:spcPts val="0"/>
              </a:spcAft>
              <a:buClr>
                <a:srgbClr val="000000"/>
              </a:buClr>
              <a:buSzPts val="1600"/>
              <a:buFont typeface="Arial"/>
              <a:buNone/>
            </a:pPr>
            <a:fld id="{00000000-1234-1234-1234-123412341234}" type="slidenum">
              <a:rPr lang="en-US" sz="1600" b="1" i="0" u="none" strike="noStrike" cap="none">
                <a:solidFill>
                  <a:schemeClr val="lt1"/>
                </a:solidFill>
                <a:latin typeface="Calibri"/>
                <a:ea typeface="Calibri"/>
                <a:cs typeface="Calibri"/>
                <a:sym typeface="Calibri"/>
              </a:rPr>
              <a:t>‹#›</a:t>
            </a:fld>
            <a:endParaRPr sz="1600" b="1"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option 4">
  <p:cSld name="Content option 4">
    <p:spTree>
      <p:nvGrpSpPr>
        <p:cNvPr id="1" name="Shape 37"/>
        <p:cNvGrpSpPr/>
        <p:nvPr/>
      </p:nvGrpSpPr>
      <p:grpSpPr>
        <a:xfrm>
          <a:off x="0" y="0"/>
          <a:ext cx="0" cy="0"/>
          <a:chOff x="0" y="0"/>
          <a:chExt cx="0" cy="0"/>
        </a:xfrm>
      </p:grpSpPr>
      <p:pic>
        <p:nvPicPr>
          <p:cNvPr id="38" name="Google Shape;38;p58" descr="R:\COM\COMM\Branding\PPT Templates\widescreen\Widescreen Powerpoint 7.jpg"/>
          <p:cNvPicPr preferRelativeResize="0"/>
          <p:nvPr/>
        </p:nvPicPr>
        <p:blipFill rotWithShape="1">
          <a:blip r:embed="rId2">
            <a:alphaModFix/>
          </a:blip>
          <a:srcRect/>
          <a:stretch/>
        </p:blipFill>
        <p:spPr>
          <a:xfrm>
            <a:off x="1" y="0"/>
            <a:ext cx="12198356" cy="6864096"/>
          </a:xfrm>
          <a:prstGeom prst="rect">
            <a:avLst/>
          </a:prstGeom>
          <a:noFill/>
          <a:ln>
            <a:noFill/>
          </a:ln>
        </p:spPr>
      </p:pic>
      <p:sp>
        <p:nvSpPr>
          <p:cNvPr id="39" name="Google Shape;39;p58"/>
          <p:cNvSpPr txBox="1">
            <a:spLocks noGrp="1"/>
          </p:cNvSpPr>
          <p:nvPr>
            <p:ph type="body" idx="1"/>
          </p:nvPr>
        </p:nvSpPr>
        <p:spPr>
          <a:xfrm>
            <a:off x="2133600" y="914400"/>
            <a:ext cx="7112000" cy="914400"/>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1173"/>
              </a:spcBef>
              <a:spcAft>
                <a:spcPts val="0"/>
              </a:spcAft>
              <a:buSzPts val="5867"/>
              <a:buNone/>
              <a:defRPr sz="5867" b="1">
                <a:solidFill>
                  <a:schemeClr val="dk1"/>
                </a:solidFill>
                <a:latin typeface="Calibri"/>
                <a:ea typeface="Calibri"/>
                <a:cs typeface="Calibri"/>
                <a:sym typeface="Calibri"/>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228600" algn="l">
              <a:lnSpc>
                <a:spcPct val="100000"/>
              </a:lnSpc>
              <a:spcBef>
                <a:spcPts val="640"/>
              </a:spcBef>
              <a:spcAft>
                <a:spcPts val="0"/>
              </a:spcAft>
              <a:buSzPts val="32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0" name="Google Shape;40;p58"/>
          <p:cNvSpPr txBox="1">
            <a:spLocks noGrp="1"/>
          </p:cNvSpPr>
          <p:nvPr>
            <p:ph type="body" idx="2"/>
          </p:nvPr>
        </p:nvSpPr>
        <p:spPr>
          <a:xfrm>
            <a:off x="2133600" y="1981200"/>
            <a:ext cx="9753600" cy="45974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SzPts val="1800"/>
              <a:buChar char="•"/>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1" name="Google Shape;41;p58"/>
          <p:cNvSpPr txBox="1">
            <a:spLocks noGrp="1"/>
          </p:cNvSpPr>
          <p:nvPr>
            <p:ph type="sldNum" idx="12"/>
          </p:nvPr>
        </p:nvSpPr>
        <p:spPr>
          <a:xfrm>
            <a:off x="10972800" y="279400"/>
            <a:ext cx="10160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600"/>
              <a:buFont typeface="Arial"/>
              <a:buNone/>
              <a:defRPr sz="1600" b="1"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600"/>
              <a:buFont typeface="Arial"/>
              <a:buNone/>
              <a:defRPr sz="1600" b="1"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600"/>
              <a:buFont typeface="Arial"/>
              <a:buNone/>
              <a:defRPr sz="1600" b="1"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600"/>
              <a:buFont typeface="Arial"/>
              <a:buNone/>
              <a:defRPr sz="1600" b="1"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600"/>
              <a:buFont typeface="Arial"/>
              <a:buNone/>
              <a:defRPr sz="1600" b="1"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600"/>
              <a:buFont typeface="Arial"/>
              <a:buNone/>
              <a:defRPr sz="1600" b="1"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600"/>
              <a:buFont typeface="Arial"/>
              <a:buNone/>
              <a:defRPr sz="1600" b="1"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600"/>
              <a:buFont typeface="Arial"/>
              <a:buNone/>
              <a:defRPr sz="1600" b="1"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600"/>
              <a:buFont typeface="Arial"/>
              <a:buNone/>
              <a:defRPr sz="1600" b="1"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option 2">
  <p:cSld name="Content option 2">
    <p:spTree>
      <p:nvGrpSpPr>
        <p:cNvPr id="1" name="Shape 42"/>
        <p:cNvGrpSpPr/>
        <p:nvPr/>
      </p:nvGrpSpPr>
      <p:grpSpPr>
        <a:xfrm>
          <a:off x="0" y="0"/>
          <a:ext cx="0" cy="0"/>
          <a:chOff x="0" y="0"/>
          <a:chExt cx="0" cy="0"/>
        </a:xfrm>
      </p:grpSpPr>
      <p:pic>
        <p:nvPicPr>
          <p:cNvPr id="43" name="Google Shape;43;p59" descr="R:\COM\COMM\Branding\PPT Templates\widescreen\Widescreen Powerpoint 5.jpg"/>
          <p:cNvPicPr preferRelativeResize="0"/>
          <p:nvPr/>
        </p:nvPicPr>
        <p:blipFill rotWithShape="1">
          <a:blip r:embed="rId2">
            <a:alphaModFix/>
          </a:blip>
          <a:srcRect/>
          <a:stretch/>
        </p:blipFill>
        <p:spPr>
          <a:xfrm>
            <a:off x="1" y="0"/>
            <a:ext cx="12198356" cy="6864096"/>
          </a:xfrm>
          <a:prstGeom prst="rect">
            <a:avLst/>
          </a:prstGeom>
          <a:noFill/>
          <a:ln>
            <a:noFill/>
          </a:ln>
        </p:spPr>
      </p:pic>
      <p:sp>
        <p:nvSpPr>
          <p:cNvPr id="44" name="Google Shape;44;p59"/>
          <p:cNvSpPr txBox="1">
            <a:spLocks noGrp="1"/>
          </p:cNvSpPr>
          <p:nvPr>
            <p:ph type="body" idx="1"/>
          </p:nvPr>
        </p:nvSpPr>
        <p:spPr>
          <a:xfrm>
            <a:off x="203200" y="2159000"/>
            <a:ext cx="11785600" cy="44196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SzPts val="1800"/>
              <a:buChar char="•"/>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5" name="Google Shape;45;p59"/>
          <p:cNvSpPr txBox="1">
            <a:spLocks noGrp="1"/>
          </p:cNvSpPr>
          <p:nvPr>
            <p:ph type="title"/>
          </p:nvPr>
        </p:nvSpPr>
        <p:spPr>
          <a:xfrm>
            <a:off x="203200" y="990600"/>
            <a:ext cx="11785600" cy="10668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5333"/>
              <a:buFont typeface="Calibri"/>
              <a:buNone/>
              <a:defRPr sz="5333"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59"/>
          <p:cNvSpPr txBox="1">
            <a:spLocks noGrp="1"/>
          </p:cNvSpPr>
          <p:nvPr>
            <p:ph type="sldNum" idx="12"/>
          </p:nvPr>
        </p:nvSpPr>
        <p:spPr>
          <a:xfrm>
            <a:off x="10972800" y="279400"/>
            <a:ext cx="10160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600"/>
              <a:buFont typeface="Arial"/>
              <a:buNone/>
              <a:defRPr sz="1600" b="1"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600"/>
              <a:buFont typeface="Arial"/>
              <a:buNone/>
              <a:defRPr sz="1600" b="1"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600"/>
              <a:buFont typeface="Arial"/>
              <a:buNone/>
              <a:defRPr sz="1600" b="1"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600"/>
              <a:buFont typeface="Arial"/>
              <a:buNone/>
              <a:defRPr sz="1600" b="1"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600"/>
              <a:buFont typeface="Arial"/>
              <a:buNone/>
              <a:defRPr sz="1600" b="1"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600"/>
              <a:buFont typeface="Arial"/>
              <a:buNone/>
              <a:defRPr sz="1600" b="1"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600"/>
              <a:buFont typeface="Arial"/>
              <a:buNone/>
              <a:defRPr sz="1600" b="1"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600"/>
              <a:buFont typeface="Arial"/>
              <a:buNone/>
              <a:defRPr sz="1600" b="1"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600"/>
              <a:buFont typeface="Arial"/>
              <a:buNone/>
              <a:defRPr sz="1600" b="1"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Option 1">
  <p:cSld name="Content Option 1">
    <p:spTree>
      <p:nvGrpSpPr>
        <p:cNvPr id="1" name="Shape 47"/>
        <p:cNvGrpSpPr/>
        <p:nvPr/>
      </p:nvGrpSpPr>
      <p:grpSpPr>
        <a:xfrm>
          <a:off x="0" y="0"/>
          <a:ext cx="0" cy="0"/>
          <a:chOff x="0" y="0"/>
          <a:chExt cx="0" cy="0"/>
        </a:xfrm>
      </p:grpSpPr>
      <p:pic>
        <p:nvPicPr>
          <p:cNvPr id="48" name="Google Shape;48;p60" descr="R:\COM\COMM\Branding\PPT Templates\widescreen\Widescreen Powerpoint 3.jpg"/>
          <p:cNvPicPr preferRelativeResize="0"/>
          <p:nvPr/>
        </p:nvPicPr>
        <p:blipFill rotWithShape="1">
          <a:blip r:embed="rId2">
            <a:alphaModFix/>
          </a:blip>
          <a:srcRect/>
          <a:stretch/>
        </p:blipFill>
        <p:spPr>
          <a:xfrm>
            <a:off x="0" y="0"/>
            <a:ext cx="12198354" cy="6864096"/>
          </a:xfrm>
          <a:prstGeom prst="rect">
            <a:avLst/>
          </a:prstGeom>
          <a:noFill/>
          <a:ln>
            <a:noFill/>
          </a:ln>
        </p:spPr>
      </p:pic>
      <p:sp>
        <p:nvSpPr>
          <p:cNvPr id="49" name="Google Shape;49;p60"/>
          <p:cNvSpPr txBox="1">
            <a:spLocks noGrp="1"/>
          </p:cNvSpPr>
          <p:nvPr>
            <p:ph type="title"/>
          </p:nvPr>
        </p:nvSpPr>
        <p:spPr>
          <a:xfrm>
            <a:off x="304801" y="889000"/>
            <a:ext cx="8928100" cy="10668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5333"/>
              <a:buFont typeface="Calibri"/>
              <a:buNone/>
              <a:defRPr sz="5333"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60"/>
          <p:cNvSpPr txBox="1">
            <a:spLocks noGrp="1"/>
          </p:cNvSpPr>
          <p:nvPr>
            <p:ph type="sldNum" idx="12"/>
          </p:nvPr>
        </p:nvSpPr>
        <p:spPr>
          <a:xfrm>
            <a:off x="10972800" y="279400"/>
            <a:ext cx="10160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600"/>
              <a:buFont typeface="Arial"/>
              <a:buNone/>
              <a:defRPr sz="1600" b="1"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600"/>
              <a:buFont typeface="Arial"/>
              <a:buNone/>
              <a:defRPr sz="1600" b="1"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600"/>
              <a:buFont typeface="Arial"/>
              <a:buNone/>
              <a:defRPr sz="1600" b="1"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600"/>
              <a:buFont typeface="Arial"/>
              <a:buNone/>
              <a:defRPr sz="1600" b="1"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600"/>
              <a:buFont typeface="Arial"/>
              <a:buNone/>
              <a:defRPr sz="1600" b="1"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600"/>
              <a:buFont typeface="Arial"/>
              <a:buNone/>
              <a:defRPr sz="1600" b="1"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600"/>
              <a:buFont typeface="Arial"/>
              <a:buNone/>
              <a:defRPr sz="1600" b="1"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600"/>
              <a:buFont typeface="Arial"/>
              <a:buNone/>
              <a:defRPr sz="1600" b="1"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600"/>
              <a:buFont typeface="Arial"/>
              <a:buNone/>
              <a:defRPr sz="1600" b="1"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51" name="Google Shape;51;p60"/>
          <p:cNvSpPr txBox="1">
            <a:spLocks noGrp="1"/>
          </p:cNvSpPr>
          <p:nvPr>
            <p:ph type="body" idx="1"/>
          </p:nvPr>
        </p:nvSpPr>
        <p:spPr>
          <a:xfrm>
            <a:off x="304801" y="2108200"/>
            <a:ext cx="11480799" cy="44704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SzPts val="1800"/>
              <a:buChar char="•"/>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52"/>
        <p:cNvGrpSpPr/>
        <p:nvPr/>
      </p:nvGrpSpPr>
      <p:grpSpPr>
        <a:xfrm>
          <a:off x="0" y="0"/>
          <a:ext cx="0" cy="0"/>
          <a:chOff x="0" y="0"/>
          <a:chExt cx="0" cy="0"/>
        </a:xfrm>
      </p:grpSpPr>
      <p:grpSp>
        <p:nvGrpSpPr>
          <p:cNvPr id="53" name="Google Shape;53;p61"/>
          <p:cNvGrpSpPr/>
          <p:nvPr/>
        </p:nvGrpSpPr>
        <p:grpSpPr>
          <a:xfrm>
            <a:off x="-33" y="1854154"/>
            <a:ext cx="12191695" cy="5003475"/>
            <a:chOff x="-25" y="1390650"/>
            <a:chExt cx="9144000" cy="3752700"/>
          </a:xfrm>
        </p:grpSpPr>
        <p:sp>
          <p:nvSpPr>
            <p:cNvPr id="54" name="Google Shape;54;p61"/>
            <p:cNvSpPr/>
            <p:nvPr/>
          </p:nvSpPr>
          <p:spPr>
            <a:xfrm>
              <a:off x="-25" y="1390650"/>
              <a:ext cx="9143955" cy="3152727"/>
            </a:xfrm>
            <a:custGeom>
              <a:avLst/>
              <a:gdLst/>
              <a:ahLst/>
              <a:cxnLst/>
              <a:rect l="l" t="t" r="r" b="b"/>
              <a:pathLst>
                <a:path w="48078" h="17253" extrusionOk="0">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 name="Google Shape;55;p61"/>
            <p:cNvSpPr/>
            <p:nvPr/>
          </p:nvSpPr>
          <p:spPr>
            <a:xfrm>
              <a:off x="-25" y="4210050"/>
              <a:ext cx="9144000" cy="933300"/>
            </a:xfrm>
            <a:prstGeom prst="rect">
              <a:avLst/>
            </a:prstGeom>
            <a:solidFill>
              <a:schemeClr val="accen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6" name="Google Shape;56;p61"/>
          <p:cNvSpPr/>
          <p:nvPr/>
        </p:nvSpPr>
        <p:spPr>
          <a:xfrm rot="-688735">
            <a:off x="7271144" y="6092762"/>
            <a:ext cx="4923465" cy="468521"/>
          </a:xfrm>
          <a:custGeom>
            <a:avLst/>
            <a:gdLst/>
            <a:ahLst/>
            <a:cxnLst/>
            <a:rect l="l" t="t" r="r" b="b"/>
            <a:pathLst>
              <a:path w="17896" h="1703" fill="none" extrusionOk="0">
                <a:moveTo>
                  <a:pt x="17896" y="1465"/>
                </a:moveTo>
                <a:cubicBezTo>
                  <a:pt x="17622" y="762"/>
                  <a:pt x="17229" y="36"/>
                  <a:pt x="16776" y="24"/>
                </a:cubicBezTo>
                <a:cubicBezTo>
                  <a:pt x="16205" y="0"/>
                  <a:pt x="16074" y="1084"/>
                  <a:pt x="15360" y="1274"/>
                </a:cubicBezTo>
                <a:cubicBezTo>
                  <a:pt x="14550" y="1489"/>
                  <a:pt x="14240" y="274"/>
                  <a:pt x="13359" y="453"/>
                </a:cubicBezTo>
                <a:cubicBezTo>
                  <a:pt x="12621" y="596"/>
                  <a:pt x="12574" y="1524"/>
                  <a:pt x="11907" y="1572"/>
                </a:cubicBezTo>
                <a:cubicBezTo>
                  <a:pt x="11145" y="1632"/>
                  <a:pt x="10966" y="465"/>
                  <a:pt x="10157" y="393"/>
                </a:cubicBezTo>
                <a:cubicBezTo>
                  <a:pt x="9323" y="322"/>
                  <a:pt x="9192" y="1465"/>
                  <a:pt x="8275" y="1572"/>
                </a:cubicBezTo>
                <a:cubicBezTo>
                  <a:pt x="7240" y="1703"/>
                  <a:pt x="6978" y="274"/>
                  <a:pt x="5870" y="322"/>
                </a:cubicBezTo>
                <a:cubicBezTo>
                  <a:pt x="4882" y="358"/>
                  <a:pt x="4751" y="1489"/>
                  <a:pt x="3822" y="1429"/>
                </a:cubicBezTo>
                <a:cubicBezTo>
                  <a:pt x="2918" y="1382"/>
                  <a:pt x="2679" y="227"/>
                  <a:pt x="1739" y="131"/>
                </a:cubicBezTo>
                <a:cubicBezTo>
                  <a:pt x="1060" y="48"/>
                  <a:pt x="393" y="691"/>
                  <a:pt x="1" y="1131"/>
                </a:cubicBezTo>
              </a:path>
            </a:pathLst>
          </a:custGeom>
          <a:noFill/>
          <a:ln w="38100" cap="flat" cmpd="sng">
            <a:solidFill>
              <a:schemeClr val="lt1"/>
            </a:solidFill>
            <a:prstDash val="dash"/>
            <a:miter lim="11906"/>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 name="Google Shape;57;p61"/>
          <p:cNvSpPr txBox="1">
            <a:spLocks noGrp="1"/>
          </p:cNvSpPr>
          <p:nvPr>
            <p:ph type="title"/>
          </p:nvPr>
        </p:nvSpPr>
        <p:spPr>
          <a:xfrm>
            <a:off x="950800" y="593367"/>
            <a:ext cx="10290300" cy="7635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5867"/>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61"/>
          <p:cNvSpPr txBox="1">
            <a:spLocks noGrp="1"/>
          </p:cNvSpPr>
          <p:nvPr>
            <p:ph type="subTitle" idx="1"/>
          </p:nvPr>
        </p:nvSpPr>
        <p:spPr>
          <a:xfrm>
            <a:off x="1399642" y="2445015"/>
            <a:ext cx="3744000" cy="597600"/>
          </a:xfrm>
          <a:prstGeom prst="rect">
            <a:avLst/>
          </a:prstGeom>
          <a:noFill/>
          <a:ln>
            <a:noFill/>
          </a:ln>
        </p:spPr>
        <p:txBody>
          <a:bodyPr spcFirstLastPara="1" wrap="square" lIns="91425" tIns="45700" rIns="91425" bIns="45700" anchor="b" anchorCtr="0">
            <a:noAutofit/>
          </a:bodyPr>
          <a:lstStyle>
            <a:lvl1pPr lvl="0" algn="ctr">
              <a:lnSpc>
                <a:spcPct val="100000"/>
              </a:lnSpc>
              <a:spcBef>
                <a:spcPts val="853"/>
              </a:spcBef>
              <a:spcAft>
                <a:spcPts val="0"/>
              </a:spcAft>
              <a:buSzPts val="2400"/>
              <a:buFont typeface="Pangolin"/>
              <a:buNone/>
              <a:defRPr sz="2400" b="1">
                <a:latin typeface="Pangolin"/>
                <a:ea typeface="Pangolin"/>
                <a:cs typeface="Pangolin"/>
                <a:sym typeface="Pangolin"/>
              </a:defRPr>
            </a:lvl1pPr>
            <a:lvl2pPr lvl="1" algn="ctr">
              <a:lnSpc>
                <a:spcPct val="100000"/>
              </a:lnSpc>
              <a:spcBef>
                <a:spcPts val="853"/>
              </a:spcBef>
              <a:spcAft>
                <a:spcPts val="0"/>
              </a:spcAft>
              <a:buSzPts val="2400"/>
              <a:buNone/>
              <a:defRPr sz="2400" b="1"/>
            </a:lvl2pPr>
            <a:lvl3pPr lvl="2" algn="ctr">
              <a:lnSpc>
                <a:spcPct val="100000"/>
              </a:lnSpc>
              <a:spcBef>
                <a:spcPts val="747"/>
              </a:spcBef>
              <a:spcAft>
                <a:spcPts val="0"/>
              </a:spcAft>
              <a:buSzPts val="2400"/>
              <a:buNone/>
              <a:defRPr sz="2400" b="1"/>
            </a:lvl3pPr>
            <a:lvl4pPr lvl="3" algn="ctr">
              <a:lnSpc>
                <a:spcPct val="100000"/>
              </a:lnSpc>
              <a:spcBef>
                <a:spcPts val="640"/>
              </a:spcBef>
              <a:spcAft>
                <a:spcPts val="0"/>
              </a:spcAft>
              <a:buSzPts val="2400"/>
              <a:buNone/>
              <a:defRPr sz="2400" b="1"/>
            </a:lvl4pPr>
            <a:lvl5pPr lvl="4" algn="ctr">
              <a:lnSpc>
                <a:spcPct val="100000"/>
              </a:lnSpc>
              <a:spcBef>
                <a:spcPts val="640"/>
              </a:spcBef>
              <a:spcAft>
                <a:spcPts val="0"/>
              </a:spcAft>
              <a:buSzPts val="2400"/>
              <a:buNone/>
              <a:defRPr sz="2400" b="1"/>
            </a:lvl5pPr>
            <a:lvl6pPr lvl="5" algn="ctr">
              <a:lnSpc>
                <a:spcPct val="100000"/>
              </a:lnSpc>
              <a:spcBef>
                <a:spcPts val="533"/>
              </a:spcBef>
              <a:spcAft>
                <a:spcPts val="0"/>
              </a:spcAft>
              <a:buSzPts val="2400"/>
              <a:buNone/>
              <a:defRPr sz="2400" b="1"/>
            </a:lvl6pPr>
            <a:lvl7pPr lvl="6" algn="ctr">
              <a:lnSpc>
                <a:spcPct val="100000"/>
              </a:lnSpc>
              <a:spcBef>
                <a:spcPts val="533"/>
              </a:spcBef>
              <a:spcAft>
                <a:spcPts val="0"/>
              </a:spcAft>
              <a:buSzPts val="2400"/>
              <a:buNone/>
              <a:defRPr sz="2400" b="1"/>
            </a:lvl7pPr>
            <a:lvl8pPr lvl="7" algn="ctr">
              <a:lnSpc>
                <a:spcPct val="100000"/>
              </a:lnSpc>
              <a:spcBef>
                <a:spcPts val="533"/>
              </a:spcBef>
              <a:spcAft>
                <a:spcPts val="0"/>
              </a:spcAft>
              <a:buSzPts val="2400"/>
              <a:buNone/>
              <a:defRPr sz="2400" b="1"/>
            </a:lvl8pPr>
            <a:lvl9pPr lvl="8" algn="ctr">
              <a:lnSpc>
                <a:spcPct val="100000"/>
              </a:lnSpc>
              <a:spcBef>
                <a:spcPts val="533"/>
              </a:spcBef>
              <a:spcAft>
                <a:spcPts val="0"/>
              </a:spcAft>
              <a:buSzPts val="2400"/>
              <a:buNone/>
              <a:defRPr sz="2400" b="1"/>
            </a:lvl9pPr>
          </a:lstStyle>
          <a:p>
            <a:endParaRPr/>
          </a:p>
        </p:txBody>
      </p:sp>
      <p:sp>
        <p:nvSpPr>
          <p:cNvPr id="59" name="Google Shape;59;p61"/>
          <p:cNvSpPr txBox="1">
            <a:spLocks noGrp="1"/>
          </p:cNvSpPr>
          <p:nvPr>
            <p:ph type="subTitle" idx="2"/>
          </p:nvPr>
        </p:nvSpPr>
        <p:spPr>
          <a:xfrm>
            <a:off x="1400817" y="2912290"/>
            <a:ext cx="3742800" cy="16092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853"/>
              </a:spcBef>
              <a:spcAft>
                <a:spcPts val="0"/>
              </a:spcAft>
              <a:buSzPts val="2100"/>
              <a:buNone/>
              <a:defRPr sz="2100"/>
            </a:lvl1pPr>
            <a:lvl2pPr lvl="1" algn="ctr">
              <a:lnSpc>
                <a:spcPct val="100000"/>
              </a:lnSpc>
              <a:spcBef>
                <a:spcPts val="853"/>
              </a:spcBef>
              <a:spcAft>
                <a:spcPts val="0"/>
              </a:spcAft>
              <a:buSzPts val="2100"/>
              <a:buNone/>
              <a:defRPr sz="2100"/>
            </a:lvl2pPr>
            <a:lvl3pPr lvl="2" algn="ctr">
              <a:lnSpc>
                <a:spcPct val="100000"/>
              </a:lnSpc>
              <a:spcBef>
                <a:spcPts val="747"/>
              </a:spcBef>
              <a:spcAft>
                <a:spcPts val="0"/>
              </a:spcAft>
              <a:buSzPts val="2100"/>
              <a:buNone/>
              <a:defRPr sz="2100"/>
            </a:lvl3pPr>
            <a:lvl4pPr lvl="3" algn="ctr">
              <a:lnSpc>
                <a:spcPct val="100000"/>
              </a:lnSpc>
              <a:spcBef>
                <a:spcPts val="640"/>
              </a:spcBef>
              <a:spcAft>
                <a:spcPts val="0"/>
              </a:spcAft>
              <a:buSzPts val="2100"/>
              <a:buNone/>
              <a:defRPr sz="2100"/>
            </a:lvl4pPr>
            <a:lvl5pPr lvl="4" algn="ctr">
              <a:lnSpc>
                <a:spcPct val="100000"/>
              </a:lnSpc>
              <a:spcBef>
                <a:spcPts val="640"/>
              </a:spcBef>
              <a:spcAft>
                <a:spcPts val="0"/>
              </a:spcAft>
              <a:buSzPts val="2100"/>
              <a:buNone/>
              <a:defRPr sz="2100"/>
            </a:lvl5pPr>
            <a:lvl6pPr lvl="5" algn="ctr">
              <a:lnSpc>
                <a:spcPct val="100000"/>
              </a:lnSpc>
              <a:spcBef>
                <a:spcPts val="533"/>
              </a:spcBef>
              <a:spcAft>
                <a:spcPts val="0"/>
              </a:spcAft>
              <a:buSzPts val="2100"/>
              <a:buNone/>
              <a:defRPr sz="2100"/>
            </a:lvl6pPr>
            <a:lvl7pPr lvl="6" algn="ctr">
              <a:lnSpc>
                <a:spcPct val="100000"/>
              </a:lnSpc>
              <a:spcBef>
                <a:spcPts val="533"/>
              </a:spcBef>
              <a:spcAft>
                <a:spcPts val="0"/>
              </a:spcAft>
              <a:buSzPts val="2100"/>
              <a:buNone/>
              <a:defRPr sz="2100"/>
            </a:lvl7pPr>
            <a:lvl8pPr lvl="7" algn="ctr">
              <a:lnSpc>
                <a:spcPct val="100000"/>
              </a:lnSpc>
              <a:spcBef>
                <a:spcPts val="533"/>
              </a:spcBef>
              <a:spcAft>
                <a:spcPts val="0"/>
              </a:spcAft>
              <a:buSzPts val="2100"/>
              <a:buNone/>
              <a:defRPr sz="2100"/>
            </a:lvl8pPr>
            <a:lvl9pPr lvl="8" algn="ctr">
              <a:lnSpc>
                <a:spcPct val="100000"/>
              </a:lnSpc>
              <a:spcBef>
                <a:spcPts val="533"/>
              </a:spcBef>
              <a:spcAft>
                <a:spcPts val="0"/>
              </a:spcAft>
              <a:buSzPts val="2100"/>
              <a:buNone/>
              <a:defRPr sz="2100"/>
            </a:lvl9pPr>
          </a:lstStyle>
          <a:p>
            <a:endParaRPr/>
          </a:p>
        </p:txBody>
      </p:sp>
      <p:sp>
        <p:nvSpPr>
          <p:cNvPr id="60" name="Google Shape;60;p61"/>
          <p:cNvSpPr txBox="1">
            <a:spLocks noGrp="1"/>
          </p:cNvSpPr>
          <p:nvPr>
            <p:ph type="subTitle" idx="3"/>
          </p:nvPr>
        </p:nvSpPr>
        <p:spPr>
          <a:xfrm>
            <a:off x="7048300" y="2445015"/>
            <a:ext cx="3744000" cy="597600"/>
          </a:xfrm>
          <a:prstGeom prst="rect">
            <a:avLst/>
          </a:prstGeom>
          <a:noFill/>
          <a:ln>
            <a:noFill/>
          </a:ln>
        </p:spPr>
        <p:txBody>
          <a:bodyPr spcFirstLastPara="1" wrap="square" lIns="91425" tIns="45700" rIns="91425" bIns="45700" anchor="b" anchorCtr="0">
            <a:noAutofit/>
          </a:bodyPr>
          <a:lstStyle>
            <a:lvl1pPr lvl="0" algn="ctr">
              <a:lnSpc>
                <a:spcPct val="100000"/>
              </a:lnSpc>
              <a:spcBef>
                <a:spcPts val="853"/>
              </a:spcBef>
              <a:spcAft>
                <a:spcPts val="0"/>
              </a:spcAft>
              <a:buSzPts val="2400"/>
              <a:buFont typeface="Pangolin"/>
              <a:buNone/>
              <a:defRPr sz="2400" b="1">
                <a:latin typeface="Pangolin"/>
                <a:ea typeface="Pangolin"/>
                <a:cs typeface="Pangolin"/>
                <a:sym typeface="Pangolin"/>
              </a:defRPr>
            </a:lvl1pPr>
            <a:lvl2pPr lvl="1" algn="ctr">
              <a:lnSpc>
                <a:spcPct val="100000"/>
              </a:lnSpc>
              <a:spcBef>
                <a:spcPts val="853"/>
              </a:spcBef>
              <a:spcAft>
                <a:spcPts val="0"/>
              </a:spcAft>
              <a:buSzPts val="2400"/>
              <a:buNone/>
              <a:defRPr sz="2400" b="1"/>
            </a:lvl2pPr>
            <a:lvl3pPr lvl="2" algn="ctr">
              <a:lnSpc>
                <a:spcPct val="100000"/>
              </a:lnSpc>
              <a:spcBef>
                <a:spcPts val="747"/>
              </a:spcBef>
              <a:spcAft>
                <a:spcPts val="0"/>
              </a:spcAft>
              <a:buSzPts val="2400"/>
              <a:buNone/>
              <a:defRPr sz="2400" b="1"/>
            </a:lvl3pPr>
            <a:lvl4pPr lvl="3" algn="ctr">
              <a:lnSpc>
                <a:spcPct val="100000"/>
              </a:lnSpc>
              <a:spcBef>
                <a:spcPts val="640"/>
              </a:spcBef>
              <a:spcAft>
                <a:spcPts val="0"/>
              </a:spcAft>
              <a:buSzPts val="2400"/>
              <a:buNone/>
              <a:defRPr sz="2400" b="1"/>
            </a:lvl4pPr>
            <a:lvl5pPr lvl="4" algn="ctr">
              <a:lnSpc>
                <a:spcPct val="100000"/>
              </a:lnSpc>
              <a:spcBef>
                <a:spcPts val="640"/>
              </a:spcBef>
              <a:spcAft>
                <a:spcPts val="0"/>
              </a:spcAft>
              <a:buSzPts val="2400"/>
              <a:buNone/>
              <a:defRPr sz="2400" b="1"/>
            </a:lvl5pPr>
            <a:lvl6pPr lvl="5" algn="ctr">
              <a:lnSpc>
                <a:spcPct val="100000"/>
              </a:lnSpc>
              <a:spcBef>
                <a:spcPts val="533"/>
              </a:spcBef>
              <a:spcAft>
                <a:spcPts val="0"/>
              </a:spcAft>
              <a:buSzPts val="2400"/>
              <a:buNone/>
              <a:defRPr sz="2400" b="1"/>
            </a:lvl6pPr>
            <a:lvl7pPr lvl="6" algn="ctr">
              <a:lnSpc>
                <a:spcPct val="100000"/>
              </a:lnSpc>
              <a:spcBef>
                <a:spcPts val="533"/>
              </a:spcBef>
              <a:spcAft>
                <a:spcPts val="0"/>
              </a:spcAft>
              <a:buSzPts val="2400"/>
              <a:buNone/>
              <a:defRPr sz="2400" b="1"/>
            </a:lvl7pPr>
            <a:lvl8pPr lvl="7" algn="ctr">
              <a:lnSpc>
                <a:spcPct val="100000"/>
              </a:lnSpc>
              <a:spcBef>
                <a:spcPts val="533"/>
              </a:spcBef>
              <a:spcAft>
                <a:spcPts val="0"/>
              </a:spcAft>
              <a:buSzPts val="2400"/>
              <a:buNone/>
              <a:defRPr sz="2400" b="1"/>
            </a:lvl8pPr>
            <a:lvl9pPr lvl="8" algn="ctr">
              <a:lnSpc>
                <a:spcPct val="100000"/>
              </a:lnSpc>
              <a:spcBef>
                <a:spcPts val="533"/>
              </a:spcBef>
              <a:spcAft>
                <a:spcPts val="0"/>
              </a:spcAft>
              <a:buSzPts val="2400"/>
              <a:buNone/>
              <a:defRPr sz="2400" b="1"/>
            </a:lvl9pPr>
          </a:lstStyle>
          <a:p>
            <a:endParaRPr/>
          </a:p>
        </p:txBody>
      </p:sp>
      <p:sp>
        <p:nvSpPr>
          <p:cNvPr id="61" name="Google Shape;61;p61"/>
          <p:cNvSpPr txBox="1">
            <a:spLocks noGrp="1"/>
          </p:cNvSpPr>
          <p:nvPr>
            <p:ph type="subTitle" idx="4"/>
          </p:nvPr>
        </p:nvSpPr>
        <p:spPr>
          <a:xfrm>
            <a:off x="7049500" y="2912290"/>
            <a:ext cx="3742800" cy="16092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853"/>
              </a:spcBef>
              <a:spcAft>
                <a:spcPts val="0"/>
              </a:spcAft>
              <a:buSzPts val="2100"/>
              <a:buNone/>
              <a:defRPr sz="2100"/>
            </a:lvl1pPr>
            <a:lvl2pPr lvl="1" algn="ctr">
              <a:lnSpc>
                <a:spcPct val="100000"/>
              </a:lnSpc>
              <a:spcBef>
                <a:spcPts val="853"/>
              </a:spcBef>
              <a:spcAft>
                <a:spcPts val="0"/>
              </a:spcAft>
              <a:buSzPts val="2100"/>
              <a:buNone/>
              <a:defRPr sz="2100"/>
            </a:lvl2pPr>
            <a:lvl3pPr lvl="2" algn="ctr">
              <a:lnSpc>
                <a:spcPct val="100000"/>
              </a:lnSpc>
              <a:spcBef>
                <a:spcPts val="747"/>
              </a:spcBef>
              <a:spcAft>
                <a:spcPts val="0"/>
              </a:spcAft>
              <a:buSzPts val="2100"/>
              <a:buNone/>
              <a:defRPr sz="2100"/>
            </a:lvl3pPr>
            <a:lvl4pPr lvl="3" algn="ctr">
              <a:lnSpc>
                <a:spcPct val="100000"/>
              </a:lnSpc>
              <a:spcBef>
                <a:spcPts val="640"/>
              </a:spcBef>
              <a:spcAft>
                <a:spcPts val="0"/>
              </a:spcAft>
              <a:buSzPts val="2100"/>
              <a:buNone/>
              <a:defRPr sz="2100"/>
            </a:lvl4pPr>
            <a:lvl5pPr lvl="4" algn="ctr">
              <a:lnSpc>
                <a:spcPct val="100000"/>
              </a:lnSpc>
              <a:spcBef>
                <a:spcPts val="640"/>
              </a:spcBef>
              <a:spcAft>
                <a:spcPts val="0"/>
              </a:spcAft>
              <a:buSzPts val="2100"/>
              <a:buNone/>
              <a:defRPr sz="2100"/>
            </a:lvl5pPr>
            <a:lvl6pPr lvl="5" algn="ctr">
              <a:lnSpc>
                <a:spcPct val="100000"/>
              </a:lnSpc>
              <a:spcBef>
                <a:spcPts val="533"/>
              </a:spcBef>
              <a:spcAft>
                <a:spcPts val="0"/>
              </a:spcAft>
              <a:buSzPts val="2100"/>
              <a:buNone/>
              <a:defRPr sz="2100"/>
            </a:lvl6pPr>
            <a:lvl7pPr lvl="6" algn="ctr">
              <a:lnSpc>
                <a:spcPct val="100000"/>
              </a:lnSpc>
              <a:spcBef>
                <a:spcPts val="533"/>
              </a:spcBef>
              <a:spcAft>
                <a:spcPts val="0"/>
              </a:spcAft>
              <a:buSzPts val="2100"/>
              <a:buNone/>
              <a:defRPr sz="2100"/>
            </a:lvl7pPr>
            <a:lvl8pPr lvl="7" algn="ctr">
              <a:lnSpc>
                <a:spcPct val="100000"/>
              </a:lnSpc>
              <a:spcBef>
                <a:spcPts val="533"/>
              </a:spcBef>
              <a:spcAft>
                <a:spcPts val="0"/>
              </a:spcAft>
              <a:buSzPts val="2100"/>
              <a:buNone/>
              <a:defRPr sz="2100"/>
            </a:lvl8pPr>
            <a:lvl9pPr lvl="8" algn="ctr">
              <a:lnSpc>
                <a:spcPct val="100000"/>
              </a:lnSpc>
              <a:spcBef>
                <a:spcPts val="533"/>
              </a:spcBef>
              <a:spcAft>
                <a:spcPts val="0"/>
              </a:spcAft>
              <a:buSzPts val="2100"/>
              <a:buNone/>
              <a:defRPr sz="21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2"/>
        <p:cNvGrpSpPr/>
        <p:nvPr/>
      </p:nvGrpSpPr>
      <p:grpSpPr>
        <a:xfrm>
          <a:off x="0" y="0"/>
          <a:ext cx="0" cy="0"/>
          <a:chOff x="0" y="0"/>
          <a:chExt cx="0" cy="0"/>
        </a:xfrm>
      </p:grpSpPr>
      <p:sp>
        <p:nvSpPr>
          <p:cNvPr id="63" name="Google Shape;63;p62"/>
          <p:cNvSpPr/>
          <p:nvPr/>
        </p:nvSpPr>
        <p:spPr>
          <a:xfrm rot="10800000" flipH="1">
            <a:off x="0" y="1550699"/>
            <a:ext cx="12192000" cy="5307300"/>
          </a:xfrm>
          <a:prstGeom prst="rect">
            <a:avLst/>
          </a:prstGeom>
          <a:solidFill>
            <a:schemeClr val="lt1"/>
          </a:solidFill>
          <a:ln>
            <a:noFill/>
          </a:ln>
        </p:spPr>
        <p:txBody>
          <a:bodyPr spcFirstLastPara="1" wrap="square" lIns="121875" tIns="60925" rIns="121875" bIns="609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entury Gothic"/>
              <a:ea typeface="Century Gothic"/>
              <a:cs typeface="Century Gothic"/>
              <a:sym typeface="Century Gothic"/>
            </a:endParaRPr>
          </a:p>
        </p:txBody>
      </p:sp>
      <p:sp>
        <p:nvSpPr>
          <p:cNvPr id="64" name="Google Shape;64;p62"/>
          <p:cNvSpPr/>
          <p:nvPr/>
        </p:nvSpPr>
        <p:spPr>
          <a:xfrm flipH="1">
            <a:off x="6039350" y="761799"/>
            <a:ext cx="6152650" cy="787336"/>
          </a:xfrm>
          <a:custGeom>
            <a:avLst/>
            <a:gdLst/>
            <a:ahLst/>
            <a:cxnLst/>
            <a:rect l="l" t="t" r="r" b="b"/>
            <a:pathLst>
              <a:path w="4617373" h="1108924" extrusionOk="0">
                <a:moveTo>
                  <a:pt x="1199" y="1108924"/>
                </a:moveTo>
                <a:lnTo>
                  <a:pt x="4617373" y="1108924"/>
                </a:lnTo>
                <a:lnTo>
                  <a:pt x="0" y="0"/>
                </a:lnTo>
                <a:cubicBezTo>
                  <a:pt x="400" y="369641"/>
                  <a:pt x="799" y="739283"/>
                  <a:pt x="1199" y="1108924"/>
                </a:cubicBezTo>
                <a:close/>
              </a:path>
            </a:pathLst>
          </a:custGeom>
          <a:solidFill>
            <a:srgbClr val="FFFFFF">
              <a:alpha val="5490"/>
            </a:srgbClr>
          </a:solidFill>
          <a:ln>
            <a:noFill/>
          </a:ln>
        </p:spPr>
        <p:txBody>
          <a:bodyPr spcFirstLastPara="1" wrap="square" lIns="121875" tIns="60925" rIns="121875" bIns="609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entury Gothic"/>
              <a:ea typeface="Century Gothic"/>
              <a:cs typeface="Century Gothic"/>
              <a:sym typeface="Century Gothic"/>
            </a:endParaRPr>
          </a:p>
        </p:txBody>
      </p:sp>
      <p:sp>
        <p:nvSpPr>
          <p:cNvPr id="65" name="Google Shape;65;p62"/>
          <p:cNvSpPr/>
          <p:nvPr/>
        </p:nvSpPr>
        <p:spPr>
          <a:xfrm rot="10800000">
            <a:off x="6039350" y="1548585"/>
            <a:ext cx="6152650" cy="762385"/>
          </a:xfrm>
          <a:custGeom>
            <a:avLst/>
            <a:gdLst/>
            <a:ahLst/>
            <a:cxnLst/>
            <a:rect l="l" t="t" r="r" b="b"/>
            <a:pathLst>
              <a:path w="4617373" h="1108924" extrusionOk="0">
                <a:moveTo>
                  <a:pt x="1199" y="1108924"/>
                </a:moveTo>
                <a:lnTo>
                  <a:pt x="4617373" y="1108924"/>
                </a:lnTo>
                <a:lnTo>
                  <a:pt x="0" y="0"/>
                </a:lnTo>
                <a:cubicBezTo>
                  <a:pt x="400" y="369641"/>
                  <a:pt x="799" y="739283"/>
                  <a:pt x="1199" y="1108924"/>
                </a:cubicBezTo>
                <a:close/>
              </a:path>
            </a:pathLst>
          </a:custGeom>
          <a:solidFill>
            <a:schemeClr val="dk1">
              <a:alpha val="6666"/>
            </a:schemeClr>
          </a:solidFill>
          <a:ln>
            <a:noFill/>
          </a:ln>
        </p:spPr>
        <p:txBody>
          <a:bodyPr spcFirstLastPara="1" wrap="square" lIns="121875" tIns="60925" rIns="121875" bIns="609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entury Gothic"/>
              <a:ea typeface="Century Gothic"/>
              <a:cs typeface="Century Gothic"/>
              <a:sym typeface="Century Gothic"/>
            </a:endParaRPr>
          </a:p>
        </p:txBody>
      </p:sp>
      <p:sp>
        <p:nvSpPr>
          <p:cNvPr id="66" name="Google Shape;66;p62"/>
          <p:cNvSpPr txBox="1">
            <a:spLocks noGrp="1"/>
          </p:cNvSpPr>
          <p:nvPr>
            <p:ph type="title"/>
          </p:nvPr>
        </p:nvSpPr>
        <p:spPr>
          <a:xfrm>
            <a:off x="609600" y="274637"/>
            <a:ext cx="10972800" cy="1143300"/>
          </a:xfrm>
          <a:prstGeom prst="rect">
            <a:avLst/>
          </a:prstGeom>
          <a:noFill/>
          <a:ln>
            <a:noFill/>
          </a:ln>
        </p:spPr>
        <p:txBody>
          <a:bodyPr spcFirstLastPara="1" wrap="square" lIns="121875" tIns="121875" rIns="121875" bIns="121875" anchor="ctr" anchorCtr="0">
            <a:noAutofit/>
          </a:bodyPr>
          <a:lstStyle>
            <a:lvl1pPr marR="0" lvl="0" algn="l">
              <a:lnSpc>
                <a:spcPct val="100000"/>
              </a:lnSpc>
              <a:spcBef>
                <a:spcPts val="0"/>
              </a:spcBef>
              <a:spcAft>
                <a:spcPts val="0"/>
              </a:spcAft>
              <a:buClr>
                <a:schemeClr val="lt2"/>
              </a:buClr>
              <a:buSzPts val="3600"/>
              <a:buFont typeface="Century Gothic"/>
              <a:buNone/>
              <a:defRPr sz="3600" b="0" i="0" u="none" strike="noStrike" cap="none">
                <a:solidFill>
                  <a:schemeClr val="lt2"/>
                </a:solidFill>
                <a:latin typeface="Century Gothic"/>
                <a:ea typeface="Century Gothic"/>
                <a:cs typeface="Century Gothic"/>
                <a:sym typeface="Century Gothic"/>
              </a:defRPr>
            </a:lvl1pPr>
            <a:lvl2pPr marR="0" lvl="1" algn="l">
              <a:lnSpc>
                <a:spcPct val="100000"/>
              </a:lnSpc>
              <a:spcBef>
                <a:spcPts val="0"/>
              </a:spcBef>
              <a:spcAft>
                <a:spcPts val="0"/>
              </a:spcAft>
              <a:buSzPts val="1400"/>
              <a:buNone/>
              <a:defRPr sz="1800" b="0" i="0" u="none" strike="noStrike" cap="none">
                <a:solidFill>
                  <a:schemeClr val="dk2"/>
                </a:solidFill>
              </a:defRPr>
            </a:lvl2pPr>
            <a:lvl3pPr marR="0" lvl="2" algn="l">
              <a:lnSpc>
                <a:spcPct val="100000"/>
              </a:lnSpc>
              <a:spcBef>
                <a:spcPts val="0"/>
              </a:spcBef>
              <a:spcAft>
                <a:spcPts val="0"/>
              </a:spcAft>
              <a:buSzPts val="1400"/>
              <a:buNone/>
              <a:defRPr sz="1800" b="0" i="0" u="none" strike="noStrike" cap="none">
                <a:solidFill>
                  <a:schemeClr val="dk2"/>
                </a:solidFill>
              </a:defRPr>
            </a:lvl3pPr>
            <a:lvl4pPr marR="0" lvl="3" algn="l">
              <a:lnSpc>
                <a:spcPct val="100000"/>
              </a:lnSpc>
              <a:spcBef>
                <a:spcPts val="0"/>
              </a:spcBef>
              <a:spcAft>
                <a:spcPts val="0"/>
              </a:spcAft>
              <a:buSzPts val="1400"/>
              <a:buNone/>
              <a:defRPr sz="1800" b="0" i="0" u="none" strike="noStrike" cap="none">
                <a:solidFill>
                  <a:schemeClr val="dk2"/>
                </a:solidFill>
              </a:defRPr>
            </a:lvl4pPr>
            <a:lvl5pPr marR="0" lvl="4" algn="l">
              <a:lnSpc>
                <a:spcPct val="100000"/>
              </a:lnSpc>
              <a:spcBef>
                <a:spcPts val="0"/>
              </a:spcBef>
              <a:spcAft>
                <a:spcPts val="0"/>
              </a:spcAft>
              <a:buSzPts val="1400"/>
              <a:buNone/>
              <a:defRPr sz="1800" b="0" i="0" u="none" strike="noStrike" cap="none">
                <a:solidFill>
                  <a:schemeClr val="dk2"/>
                </a:solidFill>
              </a:defRPr>
            </a:lvl5pPr>
            <a:lvl6pPr marR="0" lvl="5" algn="l">
              <a:lnSpc>
                <a:spcPct val="100000"/>
              </a:lnSpc>
              <a:spcBef>
                <a:spcPts val="0"/>
              </a:spcBef>
              <a:spcAft>
                <a:spcPts val="0"/>
              </a:spcAft>
              <a:buSzPts val="1400"/>
              <a:buNone/>
              <a:defRPr sz="1800" b="0" i="0" u="none" strike="noStrike" cap="none">
                <a:solidFill>
                  <a:schemeClr val="dk2"/>
                </a:solidFill>
              </a:defRPr>
            </a:lvl6pPr>
            <a:lvl7pPr marR="0" lvl="6" algn="l">
              <a:lnSpc>
                <a:spcPct val="100000"/>
              </a:lnSpc>
              <a:spcBef>
                <a:spcPts val="0"/>
              </a:spcBef>
              <a:spcAft>
                <a:spcPts val="0"/>
              </a:spcAft>
              <a:buSzPts val="1400"/>
              <a:buNone/>
              <a:defRPr sz="1800" b="0" i="0" u="none" strike="noStrike" cap="none">
                <a:solidFill>
                  <a:schemeClr val="dk2"/>
                </a:solidFill>
              </a:defRPr>
            </a:lvl7pPr>
            <a:lvl8pPr marR="0" lvl="7" algn="l">
              <a:lnSpc>
                <a:spcPct val="100000"/>
              </a:lnSpc>
              <a:spcBef>
                <a:spcPts val="0"/>
              </a:spcBef>
              <a:spcAft>
                <a:spcPts val="0"/>
              </a:spcAft>
              <a:buSzPts val="1400"/>
              <a:buNone/>
              <a:defRPr sz="1800" b="0" i="0" u="none" strike="noStrike" cap="none">
                <a:solidFill>
                  <a:schemeClr val="dk2"/>
                </a:solidFill>
              </a:defRPr>
            </a:lvl8pPr>
            <a:lvl9pPr marR="0" lvl="8" algn="l">
              <a:lnSpc>
                <a:spcPct val="100000"/>
              </a:lnSpc>
              <a:spcBef>
                <a:spcPts val="0"/>
              </a:spcBef>
              <a:spcAft>
                <a:spcPts val="0"/>
              </a:spcAft>
              <a:buSzPts val="1400"/>
              <a:buNone/>
              <a:defRPr sz="1800" b="0" i="0" u="none" strike="noStrike" cap="none">
                <a:solidFill>
                  <a:schemeClr val="dk2"/>
                </a:solidFill>
              </a:defRPr>
            </a:lvl9pPr>
          </a:lstStyle>
          <a:p>
            <a:endParaRPr/>
          </a:p>
        </p:txBody>
      </p:sp>
      <p:sp>
        <p:nvSpPr>
          <p:cNvPr id="67" name="Google Shape;67;p62"/>
          <p:cNvSpPr txBox="1">
            <a:spLocks noGrp="1"/>
          </p:cNvSpPr>
          <p:nvPr>
            <p:ph type="body" idx="1"/>
          </p:nvPr>
        </p:nvSpPr>
        <p:spPr>
          <a:xfrm>
            <a:off x="609600" y="1600201"/>
            <a:ext cx="10972800" cy="4967700"/>
          </a:xfrm>
          <a:prstGeom prst="rect">
            <a:avLst/>
          </a:prstGeom>
          <a:noFill/>
          <a:ln>
            <a:noFill/>
          </a:ln>
        </p:spPr>
        <p:txBody>
          <a:bodyPr spcFirstLastPara="1" wrap="square" lIns="121875" tIns="121875" rIns="121875" bIns="121875" anchor="t" anchorCtr="0">
            <a:noAutofit/>
          </a:bodyPr>
          <a:lstStyle>
            <a:lvl1pPr marL="457200" marR="0" lvl="0" indent="-320040" algn="l">
              <a:lnSpc>
                <a:spcPct val="100000"/>
              </a:lnSpc>
              <a:spcBef>
                <a:spcPts val="0"/>
              </a:spcBef>
              <a:spcAft>
                <a:spcPts val="0"/>
              </a:spcAft>
              <a:buClr>
                <a:schemeClr val="accent1"/>
              </a:buClr>
              <a:buSzPts val="1440"/>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914400" marR="0" lvl="1" indent="-309880" algn="l">
              <a:lnSpc>
                <a:spcPct val="100000"/>
              </a:lnSpc>
              <a:spcBef>
                <a:spcPts val="0"/>
              </a:spcBef>
              <a:spcAft>
                <a:spcPts val="0"/>
              </a:spcAft>
              <a:buClr>
                <a:schemeClr val="accent1"/>
              </a:buClr>
              <a:buSzPts val="128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299719" algn="l">
              <a:lnSpc>
                <a:spcPct val="100000"/>
              </a:lnSpc>
              <a:spcBef>
                <a:spcPts val="0"/>
              </a:spcBef>
              <a:spcAft>
                <a:spcPts val="0"/>
              </a:spcAft>
              <a:buClr>
                <a:schemeClr val="accent1"/>
              </a:buClr>
              <a:buSzPts val="112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289560" algn="l">
              <a:lnSpc>
                <a:spcPct val="100000"/>
              </a:lnSpc>
              <a:spcBef>
                <a:spcPts val="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289560" algn="l">
              <a:lnSpc>
                <a:spcPct val="100000"/>
              </a:lnSpc>
              <a:spcBef>
                <a:spcPts val="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289560" algn="l">
              <a:lnSpc>
                <a:spcPct val="100000"/>
              </a:lnSpc>
              <a:spcBef>
                <a:spcPts val="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289560" algn="l">
              <a:lnSpc>
                <a:spcPct val="100000"/>
              </a:lnSpc>
              <a:spcBef>
                <a:spcPts val="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289559" algn="l">
              <a:lnSpc>
                <a:spcPct val="100000"/>
              </a:lnSpc>
              <a:spcBef>
                <a:spcPts val="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289559" algn="l">
              <a:lnSpc>
                <a:spcPct val="100000"/>
              </a:lnSpc>
              <a:spcBef>
                <a:spcPts val="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3"/>
          <p:cNvSpPr txBox="1">
            <a:spLocks noGrp="1"/>
          </p:cNvSpPr>
          <p:nvPr>
            <p:ph type="title"/>
          </p:nvPr>
        </p:nvSpPr>
        <p:spPr>
          <a:xfrm>
            <a:off x="609600" y="274639"/>
            <a:ext cx="10972800" cy="1143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chemeClr val="dk1"/>
              </a:buClr>
              <a:buSzPts val="5867"/>
              <a:buFont typeface="Calibri"/>
              <a:buNone/>
              <a:defRPr sz="5867"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53"/>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Autofit/>
          </a:bodyPr>
          <a:lstStyle>
            <a:lvl1pPr marL="457200" marR="0" lvl="0" indent="-499554" algn="l" rtl="0">
              <a:lnSpc>
                <a:spcPct val="100000"/>
              </a:lnSpc>
              <a:spcBef>
                <a:spcPts val="853"/>
              </a:spcBef>
              <a:spcAft>
                <a:spcPts val="0"/>
              </a:spcAft>
              <a:buClr>
                <a:srgbClr val="00B050"/>
              </a:buClr>
              <a:buSzPts val="4267"/>
              <a:buFont typeface="Arial"/>
              <a:buChar char="•"/>
              <a:defRPr sz="4267" b="0" i="0" u="none" strike="noStrike" cap="none">
                <a:solidFill>
                  <a:schemeClr val="dk1"/>
                </a:solidFill>
                <a:latin typeface="Calibri"/>
                <a:ea typeface="Calibri"/>
                <a:cs typeface="Calibri"/>
                <a:sym typeface="Calibri"/>
              </a:defRPr>
            </a:lvl1pPr>
            <a:lvl2pPr marL="914400" marR="0" lvl="1" indent="-391160" algn="l" rtl="0">
              <a:lnSpc>
                <a:spcPct val="100000"/>
              </a:lnSpc>
              <a:spcBef>
                <a:spcPts val="853"/>
              </a:spcBef>
              <a:spcAft>
                <a:spcPts val="0"/>
              </a:spcAft>
              <a:buClr>
                <a:srgbClr val="00B050"/>
              </a:buClr>
              <a:buSzPts val="2560"/>
              <a:buFont typeface="Noto Sans Symbols"/>
              <a:buChar char="❑"/>
              <a:defRPr sz="4267" b="0" i="0" u="none" strike="noStrike" cap="none">
                <a:solidFill>
                  <a:schemeClr val="dk1"/>
                </a:solidFill>
                <a:latin typeface="Calibri"/>
                <a:ea typeface="Calibri"/>
                <a:cs typeface="Calibri"/>
                <a:sym typeface="Calibri"/>
              </a:defRPr>
            </a:lvl2pPr>
            <a:lvl3pPr marL="1371600" marR="0" lvl="2" indent="-430085" algn="l" rtl="0">
              <a:lnSpc>
                <a:spcPct val="100000"/>
              </a:lnSpc>
              <a:spcBef>
                <a:spcPts val="747"/>
              </a:spcBef>
              <a:spcAft>
                <a:spcPts val="0"/>
              </a:spcAft>
              <a:buClr>
                <a:srgbClr val="00B050"/>
              </a:buClr>
              <a:buSzPts val="3173"/>
              <a:buFont typeface="Courier New"/>
              <a:buChar char="o"/>
              <a:defRPr sz="3733" b="0" i="0" u="none" strike="noStrike" cap="none">
                <a:solidFill>
                  <a:schemeClr val="dk1"/>
                </a:solidFill>
                <a:latin typeface="Calibri"/>
                <a:ea typeface="Calibri"/>
                <a:cs typeface="Calibri"/>
                <a:sym typeface="Calibri"/>
              </a:defRPr>
            </a:lvl3pPr>
            <a:lvl4pPr marL="1828800" marR="0" lvl="3" indent="-391160" algn="l" rtl="0">
              <a:lnSpc>
                <a:spcPct val="100000"/>
              </a:lnSpc>
              <a:spcBef>
                <a:spcPts val="640"/>
              </a:spcBef>
              <a:spcAft>
                <a:spcPts val="0"/>
              </a:spcAft>
              <a:buClr>
                <a:srgbClr val="00B050"/>
              </a:buClr>
              <a:buSzPts val="2560"/>
              <a:buFont typeface="Noto Sans Symbols"/>
              <a:buChar char="❖"/>
              <a:defRPr sz="3200" b="0" i="0" u="none" strike="noStrike" cap="none">
                <a:solidFill>
                  <a:schemeClr val="dk1"/>
                </a:solidFill>
                <a:latin typeface="Calibri"/>
                <a:ea typeface="Calibri"/>
                <a:cs typeface="Calibri"/>
                <a:sym typeface="Calibri"/>
              </a:defRPr>
            </a:lvl4pPr>
            <a:lvl5pPr marL="2286000" marR="0" lvl="4" indent="-431800" algn="l" rtl="0">
              <a:lnSpc>
                <a:spcPct val="100000"/>
              </a:lnSpc>
              <a:spcBef>
                <a:spcPts val="640"/>
              </a:spcBef>
              <a:spcAft>
                <a:spcPts val="0"/>
              </a:spcAft>
              <a:buClr>
                <a:srgbClr val="00B050"/>
              </a:buClr>
              <a:buSzPts val="3200"/>
              <a:buFont typeface="Arial"/>
              <a:buChar char="•"/>
              <a:defRPr sz="3200" b="0" i="0" u="none" strike="noStrike" cap="none">
                <a:solidFill>
                  <a:schemeClr val="dk1"/>
                </a:solidFill>
                <a:latin typeface="Calibri"/>
                <a:ea typeface="Calibri"/>
                <a:cs typeface="Calibri"/>
                <a:sym typeface="Calibri"/>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9pPr>
          </a:lstStyle>
          <a:p>
            <a:endParaRPr/>
          </a:p>
        </p:txBody>
      </p:sp>
      <p:sp>
        <p:nvSpPr>
          <p:cNvPr id="12" name="Google Shape;12;p53"/>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600" b="0" i="0" u="none" strike="noStrike" cap="none">
                <a:solidFill>
                  <a:srgbClr val="8894B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hyperlink" Target="https://www.readingrockets.org/topics/about-reading/articles/simple-view-reading" TargetMode="External"/><Relationship Id="rId2" Type="http://schemas.openxmlformats.org/officeDocument/2006/relationships/notesSlide" Target="../notesSlides/notesSlide36.xml"/><Relationship Id="rId1" Type="http://schemas.openxmlformats.org/officeDocument/2006/relationships/slideLayout" Target="../slideLayouts/slideLayout3.xml"/><Relationship Id="rId5" Type="http://schemas.openxmlformats.org/officeDocument/2006/relationships/hyperlink" Target="https://dese.mo.gov/special-education/effective-practices/instructional-resources" TargetMode="External"/><Relationship Id="rId4" Type="http://schemas.openxmlformats.org/officeDocument/2006/relationships/hyperlink" Target="https://www.readingrockets.org/teaching/reading101-course/modules/course-modules"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2"/>
          <p:cNvSpPr txBox="1">
            <a:spLocks noGrp="1"/>
          </p:cNvSpPr>
          <p:nvPr>
            <p:ph type="title"/>
          </p:nvPr>
        </p:nvSpPr>
        <p:spPr>
          <a:xfrm>
            <a:off x="4470400" y="1498600"/>
            <a:ext cx="7620000" cy="1828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5300"/>
              <a:buFont typeface="Arial"/>
              <a:buNone/>
            </a:pPr>
            <a:r>
              <a:rPr lang="en-US"/>
              <a:t>Components of Effective Literacy:  Introduction </a:t>
            </a:r>
            <a:endParaRPr/>
          </a:p>
        </p:txBody>
      </p:sp>
      <p:sp>
        <p:nvSpPr>
          <p:cNvPr id="73" name="Google Shape;73;p2"/>
          <p:cNvSpPr txBox="1">
            <a:spLocks noGrp="1"/>
          </p:cNvSpPr>
          <p:nvPr>
            <p:ph type="sldNum" idx="12"/>
          </p:nvPr>
        </p:nvSpPr>
        <p:spPr>
          <a:xfrm>
            <a:off x="11176000" y="6324600"/>
            <a:ext cx="1016000" cy="3651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fld id="{00000000-1234-1234-1234-123412341234}" type="slidenum">
              <a:rPr lang="en-US" sz="1800" b="0" i="0" u="none" strike="noStrike" cap="none">
                <a:solidFill>
                  <a:srgbClr val="004B8D"/>
                </a:solidFill>
                <a:latin typeface="Calibri"/>
                <a:ea typeface="Calibri"/>
                <a:cs typeface="Calibri"/>
                <a:sym typeface="Calibri"/>
              </a:rPr>
              <a:t>1</a:t>
            </a:fld>
            <a:endParaRPr sz="1800" b="0" i="0" u="none" strike="noStrike" cap="none">
              <a:solidFill>
                <a:srgbClr val="004B8D"/>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16"/>
          <p:cNvSpPr txBox="1">
            <a:spLocks noGrp="1"/>
          </p:cNvSpPr>
          <p:nvPr>
            <p:ph type="sldNum" idx="12"/>
          </p:nvPr>
        </p:nvSpPr>
        <p:spPr>
          <a:xfrm>
            <a:off x="203200" y="177800"/>
            <a:ext cx="10161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t>10</a:t>
            </a:fld>
            <a:endParaRPr/>
          </a:p>
        </p:txBody>
      </p:sp>
      <p:sp>
        <p:nvSpPr>
          <p:cNvPr id="148" name="Google Shape;148;p16"/>
          <p:cNvSpPr txBox="1">
            <a:spLocks noGrp="1"/>
          </p:cNvSpPr>
          <p:nvPr>
            <p:ph type="title"/>
          </p:nvPr>
        </p:nvSpPr>
        <p:spPr>
          <a:xfrm>
            <a:off x="203200" y="990600"/>
            <a:ext cx="11785500" cy="1066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5333"/>
              <a:buNone/>
            </a:pPr>
            <a:r>
              <a:rPr lang="en-US"/>
              <a:t>Simple View of Reading </a:t>
            </a:r>
            <a:endParaRPr/>
          </a:p>
        </p:txBody>
      </p:sp>
      <p:sp>
        <p:nvSpPr>
          <p:cNvPr id="149" name="Google Shape;149;p16"/>
          <p:cNvSpPr txBox="1">
            <a:spLocks noGrp="1"/>
          </p:cNvSpPr>
          <p:nvPr>
            <p:ph type="body" idx="1"/>
          </p:nvPr>
        </p:nvSpPr>
        <p:spPr>
          <a:xfrm>
            <a:off x="203200" y="2159000"/>
            <a:ext cx="11785500" cy="44196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1800"/>
              <a:buNone/>
            </a:pPr>
            <a:r>
              <a:rPr lang="en-US" sz="9600" b="1">
                <a:solidFill>
                  <a:srgbClr val="0000FF"/>
                </a:solidFill>
                <a:latin typeface="Poppins"/>
                <a:ea typeface="Poppins"/>
                <a:cs typeface="Poppins"/>
                <a:sym typeface="Poppins"/>
              </a:rPr>
              <a:t>D</a:t>
            </a:r>
            <a:r>
              <a:rPr lang="en-US" sz="4800" b="1">
                <a:solidFill>
                  <a:srgbClr val="0000FF"/>
                </a:solidFill>
                <a:latin typeface="Poppins"/>
                <a:ea typeface="Poppins"/>
                <a:cs typeface="Poppins"/>
                <a:sym typeface="Poppins"/>
              </a:rPr>
              <a:t>   </a:t>
            </a:r>
            <a:r>
              <a:rPr lang="en-US" sz="4800" b="1">
                <a:solidFill>
                  <a:srgbClr val="000000"/>
                </a:solidFill>
                <a:latin typeface="Poppins"/>
                <a:ea typeface="Poppins"/>
                <a:cs typeface="Poppins"/>
                <a:sym typeface="Poppins"/>
              </a:rPr>
              <a:t>X   </a:t>
            </a:r>
            <a:r>
              <a:rPr lang="en-US" sz="9600" b="1">
                <a:solidFill>
                  <a:srgbClr val="CC0000"/>
                </a:solidFill>
                <a:latin typeface="Poppins"/>
                <a:ea typeface="Poppins"/>
                <a:cs typeface="Poppins"/>
                <a:sym typeface="Poppins"/>
              </a:rPr>
              <a:t>LC  </a:t>
            </a:r>
            <a:r>
              <a:rPr lang="en-US" sz="4800" b="1">
                <a:solidFill>
                  <a:srgbClr val="000000"/>
                </a:solidFill>
                <a:latin typeface="Poppins"/>
                <a:ea typeface="Poppins"/>
                <a:cs typeface="Poppins"/>
                <a:sym typeface="Poppins"/>
              </a:rPr>
              <a:t>=  </a:t>
            </a:r>
            <a:r>
              <a:rPr lang="en-US" sz="9600" b="1">
                <a:solidFill>
                  <a:srgbClr val="7030A0"/>
                </a:solidFill>
                <a:latin typeface="Poppins"/>
                <a:ea typeface="Poppins"/>
                <a:cs typeface="Poppins"/>
                <a:sym typeface="Poppins"/>
              </a:rPr>
              <a:t>RC</a:t>
            </a:r>
            <a:endParaRPr sz="9600" b="1">
              <a:solidFill>
                <a:srgbClr val="7030A0"/>
              </a:solidFill>
              <a:latin typeface="Poppins"/>
              <a:ea typeface="Poppins"/>
              <a:cs typeface="Poppins"/>
              <a:sym typeface="Poppins"/>
            </a:endParaRPr>
          </a:p>
          <a:p>
            <a:pPr marL="0" lvl="0" indent="0" algn="l" rtl="0">
              <a:lnSpc>
                <a:spcPct val="100000"/>
              </a:lnSpc>
              <a:spcBef>
                <a:spcPts val="0"/>
              </a:spcBef>
              <a:spcAft>
                <a:spcPts val="0"/>
              </a:spcAft>
              <a:buSzPts val="1800"/>
              <a:buNone/>
            </a:pPr>
            <a:r>
              <a:rPr lang="en-US" sz="2400" b="1">
                <a:solidFill>
                  <a:srgbClr val="0000FF"/>
                </a:solidFill>
                <a:latin typeface="Poppins"/>
                <a:ea typeface="Poppins"/>
                <a:cs typeface="Poppins"/>
                <a:sym typeface="Poppins"/>
              </a:rPr>
              <a:t> 	                       Decoding</a:t>
            </a:r>
            <a:endParaRPr/>
          </a:p>
          <a:p>
            <a:pPr marL="0" lvl="0" indent="0" algn="l" rtl="0">
              <a:lnSpc>
                <a:spcPct val="100000"/>
              </a:lnSpc>
              <a:spcBef>
                <a:spcPts val="0"/>
              </a:spcBef>
              <a:spcAft>
                <a:spcPts val="0"/>
              </a:spcAft>
              <a:buSzPts val="1800"/>
              <a:buNone/>
            </a:pPr>
            <a:r>
              <a:rPr lang="en-US" sz="2400" b="1">
                <a:solidFill>
                  <a:srgbClr val="0000FF"/>
                </a:solidFill>
                <a:latin typeface="Poppins"/>
                <a:ea typeface="Poppins"/>
                <a:cs typeface="Poppins"/>
                <a:sym typeface="Poppins"/>
              </a:rPr>
              <a:t>                         </a:t>
            </a:r>
            <a:r>
              <a:rPr lang="en-US" sz="2400">
                <a:solidFill>
                  <a:srgbClr val="0000FF"/>
                </a:solidFill>
                <a:latin typeface="Poppins"/>
                <a:ea typeface="Poppins"/>
                <a:cs typeface="Poppins"/>
                <a:sym typeface="Poppins"/>
              </a:rPr>
              <a:t>Word Recognition</a:t>
            </a:r>
            <a:endParaRPr sz="2400">
              <a:solidFill>
                <a:srgbClr val="0000FF"/>
              </a:solidFill>
              <a:latin typeface="Poppins"/>
              <a:ea typeface="Poppins"/>
              <a:cs typeface="Poppins"/>
              <a:sym typeface="Poppins"/>
            </a:endParaRPr>
          </a:p>
          <a:p>
            <a:pPr marL="0" lvl="0" indent="0" algn="l" rtl="0">
              <a:lnSpc>
                <a:spcPct val="100000"/>
              </a:lnSpc>
              <a:spcBef>
                <a:spcPts val="0"/>
              </a:spcBef>
              <a:spcAft>
                <a:spcPts val="0"/>
              </a:spcAft>
              <a:buSzPts val="1800"/>
              <a:buNone/>
            </a:pPr>
            <a:r>
              <a:rPr lang="en-US" sz="2000">
                <a:solidFill>
                  <a:srgbClr val="0000FF"/>
                </a:solidFill>
                <a:latin typeface="Poppins Light"/>
                <a:ea typeface="Poppins Light"/>
                <a:cs typeface="Poppins Light"/>
                <a:sym typeface="Poppins Light"/>
              </a:rPr>
              <a:t>   			       </a:t>
            </a:r>
            <a:r>
              <a:rPr lang="en-US" sz="2400">
                <a:solidFill>
                  <a:srgbClr val="0000FF"/>
                </a:solidFill>
                <a:latin typeface="Poppins Light"/>
                <a:ea typeface="Poppins Light"/>
                <a:cs typeface="Poppins Light"/>
                <a:sym typeface="Poppins Light"/>
              </a:rPr>
              <a:t> </a:t>
            </a:r>
            <a:endParaRPr sz="2400">
              <a:solidFill>
                <a:srgbClr val="0000FF"/>
              </a:solidFill>
              <a:latin typeface="Poppins Light"/>
              <a:ea typeface="Poppins Light"/>
              <a:cs typeface="Poppins Light"/>
              <a:sym typeface="Poppins Light"/>
            </a:endParaRPr>
          </a:p>
        </p:txBody>
      </p:sp>
      <p:sp>
        <p:nvSpPr>
          <p:cNvPr id="150" name="Google Shape;150;p16"/>
          <p:cNvSpPr txBox="1"/>
          <p:nvPr/>
        </p:nvSpPr>
        <p:spPr>
          <a:xfrm>
            <a:off x="4612450" y="3550375"/>
            <a:ext cx="2837400" cy="923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CC0000"/>
                </a:solidFill>
                <a:latin typeface="Poppins"/>
                <a:ea typeface="Poppins"/>
                <a:cs typeface="Poppins"/>
                <a:sym typeface="Poppins"/>
              </a:rPr>
              <a:t>Language </a:t>
            </a:r>
            <a:endParaRPr sz="2400" b="1" i="0" u="none" strike="noStrike" cap="none">
              <a:solidFill>
                <a:srgbClr val="CC0000"/>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CC0000"/>
                </a:solidFill>
                <a:latin typeface="Poppins"/>
                <a:ea typeface="Poppins"/>
                <a:cs typeface="Poppins"/>
                <a:sym typeface="Poppins"/>
              </a:rPr>
              <a:t>Comprehension</a:t>
            </a:r>
            <a:endParaRPr sz="1400" b="0" i="0" u="none" strike="noStrike" cap="none">
              <a:solidFill>
                <a:srgbClr val="000000"/>
              </a:solidFill>
              <a:latin typeface="Calibri"/>
              <a:ea typeface="Calibri"/>
              <a:cs typeface="Calibri"/>
              <a:sym typeface="Calibri"/>
            </a:endParaRPr>
          </a:p>
        </p:txBody>
      </p:sp>
      <p:sp>
        <p:nvSpPr>
          <p:cNvPr id="151" name="Google Shape;151;p16"/>
          <p:cNvSpPr txBox="1"/>
          <p:nvPr/>
        </p:nvSpPr>
        <p:spPr>
          <a:xfrm>
            <a:off x="2442775" y="4840050"/>
            <a:ext cx="1380600" cy="738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rgbClr val="000000"/>
                </a:solidFill>
                <a:latin typeface="Calibri"/>
                <a:ea typeface="Calibri"/>
                <a:cs typeface="Calibri"/>
                <a:sym typeface="Calibri"/>
              </a:rPr>
              <a:t>.50</a:t>
            </a:r>
            <a:endParaRPr sz="3600" b="1" i="0" u="none" strike="noStrike" cap="none">
              <a:solidFill>
                <a:srgbClr val="000000"/>
              </a:solidFill>
              <a:latin typeface="Calibri"/>
              <a:ea typeface="Calibri"/>
              <a:cs typeface="Calibri"/>
              <a:sym typeface="Calibri"/>
            </a:endParaRPr>
          </a:p>
        </p:txBody>
      </p:sp>
      <p:sp>
        <p:nvSpPr>
          <p:cNvPr id="152" name="Google Shape;152;p16"/>
          <p:cNvSpPr txBox="1"/>
          <p:nvPr/>
        </p:nvSpPr>
        <p:spPr>
          <a:xfrm>
            <a:off x="5462150" y="4840050"/>
            <a:ext cx="470400" cy="738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rgbClr val="000000"/>
                </a:solidFill>
                <a:latin typeface="Calibri"/>
                <a:ea typeface="Calibri"/>
                <a:cs typeface="Calibri"/>
                <a:sym typeface="Calibri"/>
              </a:rPr>
              <a:t>1</a:t>
            </a:r>
            <a:endParaRPr sz="3600" b="1" i="0" u="none" strike="noStrike" cap="none">
              <a:solidFill>
                <a:srgbClr val="000000"/>
              </a:solidFill>
              <a:latin typeface="Calibri"/>
              <a:ea typeface="Calibri"/>
              <a:cs typeface="Calibri"/>
              <a:sym typeface="Calibri"/>
            </a:endParaRPr>
          </a:p>
        </p:txBody>
      </p:sp>
      <p:sp>
        <p:nvSpPr>
          <p:cNvPr id="153" name="Google Shape;153;p16"/>
          <p:cNvSpPr txBox="1"/>
          <p:nvPr/>
        </p:nvSpPr>
        <p:spPr>
          <a:xfrm>
            <a:off x="6933975" y="4840050"/>
            <a:ext cx="470400" cy="738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rgbClr val="000000"/>
                </a:solidFill>
                <a:latin typeface="Calibri"/>
                <a:ea typeface="Calibri"/>
                <a:cs typeface="Calibri"/>
                <a:sym typeface="Calibri"/>
              </a:rPr>
              <a:t>= </a:t>
            </a:r>
            <a:endParaRPr sz="3600" b="1" i="0" u="none" strike="noStrike" cap="none">
              <a:solidFill>
                <a:srgbClr val="000000"/>
              </a:solidFill>
              <a:latin typeface="Calibri"/>
              <a:ea typeface="Calibri"/>
              <a:cs typeface="Calibri"/>
              <a:sym typeface="Calibri"/>
            </a:endParaRPr>
          </a:p>
        </p:txBody>
      </p:sp>
      <p:sp>
        <p:nvSpPr>
          <p:cNvPr id="154" name="Google Shape;154;p16"/>
          <p:cNvSpPr txBox="1"/>
          <p:nvPr/>
        </p:nvSpPr>
        <p:spPr>
          <a:xfrm>
            <a:off x="4248325" y="4840050"/>
            <a:ext cx="576600" cy="738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rgbClr val="000000"/>
                </a:solidFill>
                <a:latin typeface="Calibri"/>
                <a:ea typeface="Calibri"/>
                <a:cs typeface="Calibri"/>
                <a:sym typeface="Calibri"/>
              </a:rPr>
              <a:t>x</a:t>
            </a:r>
            <a:endParaRPr sz="3600" b="1" i="0" u="none" strike="noStrike" cap="none">
              <a:solidFill>
                <a:srgbClr val="000000"/>
              </a:solidFill>
              <a:latin typeface="Calibri"/>
              <a:ea typeface="Calibri"/>
              <a:cs typeface="Calibri"/>
              <a:sym typeface="Calibri"/>
            </a:endParaRPr>
          </a:p>
        </p:txBody>
      </p:sp>
      <p:sp>
        <p:nvSpPr>
          <p:cNvPr id="155" name="Google Shape;155;p16"/>
          <p:cNvSpPr txBox="1"/>
          <p:nvPr/>
        </p:nvSpPr>
        <p:spPr>
          <a:xfrm>
            <a:off x="7571325" y="4840050"/>
            <a:ext cx="925500" cy="738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rgbClr val="000000"/>
                </a:solidFill>
                <a:latin typeface="Calibri"/>
                <a:ea typeface="Calibri"/>
                <a:cs typeface="Calibri"/>
                <a:sym typeface="Calibri"/>
              </a:rPr>
              <a:t>.50 </a:t>
            </a:r>
            <a:endParaRPr sz="1400" b="0" i="0" u="none" strike="noStrike" cap="none">
              <a:solidFill>
                <a:srgbClr val="000000"/>
              </a:solidFill>
              <a:latin typeface="Calibri"/>
              <a:ea typeface="Calibri"/>
              <a:cs typeface="Calibri"/>
              <a:sym typeface="Calibri"/>
            </a:endParaRPr>
          </a:p>
        </p:txBody>
      </p:sp>
      <p:sp>
        <p:nvSpPr>
          <p:cNvPr id="156" name="Google Shape;156;p16"/>
          <p:cNvSpPr txBox="1"/>
          <p:nvPr/>
        </p:nvSpPr>
        <p:spPr>
          <a:xfrm>
            <a:off x="7500099" y="3445400"/>
            <a:ext cx="2762100" cy="923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7030A0"/>
                </a:solidFill>
                <a:latin typeface="Poppins"/>
                <a:ea typeface="Poppins"/>
                <a:cs typeface="Poppins"/>
                <a:sym typeface="Poppins"/>
              </a:rPr>
              <a:t>Reading Comprehension</a:t>
            </a:r>
            <a:endParaRPr sz="2400" b="1" i="0" u="none" strike="noStrike" cap="none">
              <a:solidFill>
                <a:srgbClr val="7030A0"/>
              </a:solidFill>
              <a:latin typeface="Poppins"/>
              <a:ea typeface="Poppins"/>
              <a:cs typeface="Poppins"/>
              <a:sym typeface="Poppi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17"/>
          <p:cNvSpPr txBox="1">
            <a:spLocks noGrp="1"/>
          </p:cNvSpPr>
          <p:nvPr>
            <p:ph type="sldNum" idx="12"/>
          </p:nvPr>
        </p:nvSpPr>
        <p:spPr>
          <a:xfrm>
            <a:off x="203200" y="177800"/>
            <a:ext cx="10161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t>11</a:t>
            </a:fld>
            <a:endParaRPr/>
          </a:p>
        </p:txBody>
      </p:sp>
      <p:sp>
        <p:nvSpPr>
          <p:cNvPr id="163" name="Google Shape;163;p17"/>
          <p:cNvSpPr txBox="1">
            <a:spLocks noGrp="1"/>
          </p:cNvSpPr>
          <p:nvPr>
            <p:ph type="title"/>
          </p:nvPr>
        </p:nvSpPr>
        <p:spPr>
          <a:xfrm>
            <a:off x="203200" y="726525"/>
            <a:ext cx="11785500" cy="1066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5333"/>
              <a:buNone/>
            </a:pPr>
            <a:r>
              <a:rPr lang="en-US"/>
              <a:t>Reading Rope </a:t>
            </a:r>
            <a:endParaRPr/>
          </a:p>
        </p:txBody>
      </p:sp>
      <p:pic>
        <p:nvPicPr>
          <p:cNvPr id="164" name="Google Shape;164;p17"/>
          <p:cNvPicPr preferRelativeResize="0"/>
          <p:nvPr/>
        </p:nvPicPr>
        <p:blipFill rotWithShape="1">
          <a:blip r:embed="rId3">
            <a:alphaModFix/>
          </a:blip>
          <a:srcRect/>
          <a:stretch/>
        </p:blipFill>
        <p:spPr>
          <a:xfrm>
            <a:off x="960125" y="1793325"/>
            <a:ext cx="10345776" cy="4619625"/>
          </a:xfrm>
          <a:prstGeom prst="rect">
            <a:avLst/>
          </a:prstGeom>
          <a:noFill/>
          <a:ln>
            <a:noFill/>
          </a:ln>
        </p:spPr>
      </p:pic>
      <p:sp>
        <p:nvSpPr>
          <p:cNvPr id="165" name="Google Shape;165;p17"/>
          <p:cNvSpPr txBox="1"/>
          <p:nvPr/>
        </p:nvSpPr>
        <p:spPr>
          <a:xfrm>
            <a:off x="249550" y="6031925"/>
            <a:ext cx="923400" cy="615600"/>
          </a:xfrm>
          <a:prstGeom prst="rect">
            <a:avLst/>
          </a:prstGeom>
          <a:solidFill>
            <a:srgbClr val="FFFF00"/>
          </a:solid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alibri"/>
                <a:ea typeface="Calibri"/>
                <a:cs typeface="Calibri"/>
                <a:sym typeface="Calibri"/>
              </a:rPr>
              <a:t>Hand-out #1</a:t>
            </a:r>
            <a:endParaRPr sz="1400" b="1" i="0" u="none" strike="noStrike" cap="none">
              <a:solidFill>
                <a:srgbClr val="000000"/>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18"/>
          <p:cNvSpPr txBox="1">
            <a:spLocks noGrp="1"/>
          </p:cNvSpPr>
          <p:nvPr>
            <p:ph type="sldNum" idx="12"/>
          </p:nvPr>
        </p:nvSpPr>
        <p:spPr>
          <a:xfrm>
            <a:off x="203200" y="177800"/>
            <a:ext cx="10161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t>12</a:t>
            </a:fld>
            <a:endParaRPr/>
          </a:p>
        </p:txBody>
      </p:sp>
      <p:sp>
        <p:nvSpPr>
          <p:cNvPr id="172" name="Google Shape;172;p18"/>
          <p:cNvSpPr txBox="1">
            <a:spLocks noGrp="1"/>
          </p:cNvSpPr>
          <p:nvPr>
            <p:ph type="title"/>
          </p:nvPr>
        </p:nvSpPr>
        <p:spPr>
          <a:xfrm>
            <a:off x="203200" y="990600"/>
            <a:ext cx="11785500" cy="1066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5333"/>
              <a:buNone/>
            </a:pPr>
            <a:r>
              <a:rPr lang="en-US"/>
              <a:t>Brain Imaging and Reading </a:t>
            </a:r>
            <a:endParaRPr/>
          </a:p>
        </p:txBody>
      </p:sp>
      <p:pic>
        <p:nvPicPr>
          <p:cNvPr id="173" name="Google Shape;173;p18"/>
          <p:cNvPicPr preferRelativeResize="0"/>
          <p:nvPr/>
        </p:nvPicPr>
        <p:blipFill rotWithShape="1">
          <a:blip r:embed="rId3">
            <a:alphaModFix/>
          </a:blip>
          <a:srcRect/>
          <a:stretch/>
        </p:blipFill>
        <p:spPr>
          <a:xfrm>
            <a:off x="6712525" y="2202875"/>
            <a:ext cx="4509650" cy="4276025"/>
          </a:xfrm>
          <a:prstGeom prst="rect">
            <a:avLst/>
          </a:prstGeom>
          <a:noFill/>
          <a:ln>
            <a:noFill/>
          </a:ln>
        </p:spPr>
      </p:pic>
      <p:sp>
        <p:nvSpPr>
          <p:cNvPr id="174" name="Google Shape;174;p18"/>
          <p:cNvSpPr/>
          <p:nvPr/>
        </p:nvSpPr>
        <p:spPr>
          <a:xfrm>
            <a:off x="9082200" y="4157175"/>
            <a:ext cx="847200" cy="582600"/>
          </a:xfrm>
          <a:prstGeom prst="ellipse">
            <a:avLst/>
          </a:prstGeom>
          <a:no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 name="Google Shape;175;p18"/>
          <p:cNvSpPr/>
          <p:nvPr/>
        </p:nvSpPr>
        <p:spPr>
          <a:xfrm>
            <a:off x="9082200" y="5050975"/>
            <a:ext cx="847200" cy="582600"/>
          </a:xfrm>
          <a:prstGeom prst="ellipse">
            <a:avLst/>
          </a:prstGeom>
          <a:no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 name="Google Shape;176;p18"/>
          <p:cNvSpPr txBox="1"/>
          <p:nvPr/>
        </p:nvSpPr>
        <p:spPr>
          <a:xfrm>
            <a:off x="635500" y="2250700"/>
            <a:ext cx="5534100" cy="2770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5600"/>
              <a:buFont typeface="Arial"/>
              <a:buNone/>
            </a:pPr>
            <a:r>
              <a:rPr lang="en-US" sz="5600" b="0" i="0" u="none" strike="noStrike" cap="none">
                <a:solidFill>
                  <a:schemeClr val="accent1"/>
                </a:solidFill>
                <a:latin typeface="Calibri"/>
                <a:ea typeface="Calibri"/>
                <a:cs typeface="Calibri"/>
                <a:sym typeface="Calibri"/>
              </a:rPr>
              <a:t>fMRI</a:t>
            </a:r>
            <a:endParaRPr sz="5600" b="0" i="0" u="none" strike="noStrike" cap="none">
              <a:solidFill>
                <a:schemeClr val="accen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5600"/>
              <a:buFont typeface="Arial"/>
              <a:buNone/>
            </a:pPr>
            <a:r>
              <a:rPr lang="en-US" sz="5600" b="0" i="0" u="none" strike="noStrike" cap="none">
                <a:solidFill>
                  <a:schemeClr val="accent1"/>
                </a:solidFill>
                <a:latin typeface="Calibri"/>
                <a:ea typeface="Calibri"/>
                <a:cs typeface="Calibri"/>
                <a:sym typeface="Calibri"/>
              </a:rPr>
              <a:t>Sally Shaywitz</a:t>
            </a:r>
            <a:endParaRPr sz="5600" b="0" i="0" u="none" strike="noStrike" cap="none">
              <a:solidFill>
                <a:schemeClr val="accen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5600"/>
              <a:buFont typeface="Arial"/>
              <a:buNone/>
            </a:pPr>
            <a:r>
              <a:rPr lang="en-US" sz="5600" b="0" i="0" u="none" strike="noStrike" cap="none">
                <a:solidFill>
                  <a:schemeClr val="accent1"/>
                </a:solidFill>
                <a:latin typeface="Calibri"/>
                <a:ea typeface="Calibri"/>
                <a:cs typeface="Calibri"/>
                <a:sym typeface="Calibri"/>
              </a:rPr>
              <a:t>Brain activation</a:t>
            </a:r>
            <a:endParaRPr sz="5600" b="0" i="0" u="none" strike="noStrike" cap="none">
              <a:solidFill>
                <a:schemeClr val="accent1"/>
              </a:solidFill>
              <a:latin typeface="Calibri"/>
              <a:ea typeface="Calibri"/>
              <a:cs typeface="Calibri"/>
              <a:sym typeface="Calibri"/>
            </a:endParaRPr>
          </a:p>
        </p:txBody>
      </p:sp>
      <p:sp>
        <p:nvSpPr>
          <p:cNvPr id="177" name="Google Shape;177;p18"/>
          <p:cNvSpPr txBox="1"/>
          <p:nvPr/>
        </p:nvSpPr>
        <p:spPr>
          <a:xfrm>
            <a:off x="820850" y="6275475"/>
            <a:ext cx="9786600" cy="431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accent1"/>
                </a:solidFill>
                <a:latin typeface="Calibri"/>
                <a:ea typeface="Calibri"/>
                <a:cs typeface="Calibri"/>
                <a:sym typeface="Calibri"/>
              </a:rPr>
              <a:t>Reading Rockets</a:t>
            </a:r>
            <a:endParaRPr sz="1600" b="0" i="0" u="none" strike="noStrike" cap="none">
              <a:solidFill>
                <a:schemeClr val="accent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19"/>
          <p:cNvSpPr txBox="1">
            <a:spLocks noGrp="1"/>
          </p:cNvSpPr>
          <p:nvPr>
            <p:ph type="sldNum" idx="12"/>
          </p:nvPr>
        </p:nvSpPr>
        <p:spPr>
          <a:xfrm>
            <a:off x="203200" y="177800"/>
            <a:ext cx="10161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t>13</a:t>
            </a:fld>
            <a:endParaRPr/>
          </a:p>
        </p:txBody>
      </p:sp>
      <p:sp>
        <p:nvSpPr>
          <p:cNvPr id="184" name="Google Shape;184;p19"/>
          <p:cNvSpPr txBox="1">
            <a:spLocks noGrp="1"/>
          </p:cNvSpPr>
          <p:nvPr>
            <p:ph type="title"/>
          </p:nvPr>
        </p:nvSpPr>
        <p:spPr>
          <a:xfrm>
            <a:off x="-191876" y="-173050"/>
            <a:ext cx="10578900" cy="1066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5333"/>
              <a:buNone/>
            </a:pPr>
            <a:r>
              <a:rPr lang="en-US" sz="3633">
                <a:solidFill>
                  <a:schemeClr val="lt1"/>
                </a:solidFill>
              </a:rPr>
              <a:t>Dr. Stanislas Dehaene  “Reading in the Brain”</a:t>
            </a:r>
            <a:endParaRPr sz="3633">
              <a:solidFill>
                <a:schemeClr val="lt1"/>
              </a:solidFill>
            </a:endParaRPr>
          </a:p>
        </p:txBody>
      </p:sp>
      <p:pic>
        <p:nvPicPr>
          <p:cNvPr id="185" name="Google Shape;185;p19"/>
          <p:cNvPicPr preferRelativeResize="0"/>
          <p:nvPr/>
        </p:nvPicPr>
        <p:blipFill rotWithShape="1">
          <a:blip r:embed="rId3">
            <a:alphaModFix/>
          </a:blip>
          <a:srcRect/>
          <a:stretch/>
        </p:blipFill>
        <p:spPr>
          <a:xfrm>
            <a:off x="879675" y="1105575"/>
            <a:ext cx="10432649" cy="56465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0"/>
          <p:cNvSpPr txBox="1">
            <a:spLocks noGrp="1"/>
          </p:cNvSpPr>
          <p:nvPr>
            <p:ph type="sldNum" idx="12"/>
          </p:nvPr>
        </p:nvSpPr>
        <p:spPr>
          <a:xfrm>
            <a:off x="203200" y="177800"/>
            <a:ext cx="10161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t>14</a:t>
            </a:fld>
            <a:endParaRPr/>
          </a:p>
        </p:txBody>
      </p:sp>
      <p:pic>
        <p:nvPicPr>
          <p:cNvPr id="192" name="Google Shape;192;p20"/>
          <p:cNvPicPr preferRelativeResize="0"/>
          <p:nvPr/>
        </p:nvPicPr>
        <p:blipFill rotWithShape="1">
          <a:blip r:embed="rId3">
            <a:alphaModFix/>
          </a:blip>
          <a:srcRect/>
          <a:stretch/>
        </p:blipFill>
        <p:spPr>
          <a:xfrm>
            <a:off x="380050" y="990600"/>
            <a:ext cx="11487576" cy="57464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22"/>
          <p:cNvSpPr txBox="1">
            <a:spLocks noGrp="1"/>
          </p:cNvSpPr>
          <p:nvPr>
            <p:ph type="body" idx="1"/>
          </p:nvPr>
        </p:nvSpPr>
        <p:spPr>
          <a:xfrm>
            <a:off x="253950" y="3879275"/>
            <a:ext cx="11684100" cy="1092900"/>
          </a:xfrm>
          <a:prstGeom prst="rect">
            <a:avLst/>
          </a:prstGeom>
          <a:noFill/>
          <a:ln>
            <a:noFill/>
          </a:ln>
        </p:spPr>
        <p:txBody>
          <a:bodyPr spcFirstLastPara="1" wrap="square" lIns="121900" tIns="60925" rIns="121900" bIns="60925" anchor="ctr" anchorCtr="0">
            <a:spAutoFit/>
          </a:bodyPr>
          <a:lstStyle/>
          <a:p>
            <a:pPr marL="0" lvl="0" indent="0" algn="ctr" rtl="0">
              <a:lnSpc>
                <a:spcPct val="100000"/>
              </a:lnSpc>
              <a:spcBef>
                <a:spcPts val="0"/>
              </a:spcBef>
              <a:spcAft>
                <a:spcPts val="0"/>
              </a:spcAft>
              <a:buSzPts val="4800"/>
              <a:buNone/>
            </a:pPr>
            <a:r>
              <a:rPr lang="en-US" sz="6300"/>
              <a:t>Looking at the Reader</a:t>
            </a:r>
            <a:endParaRPr sz="63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24"/>
          <p:cNvSpPr txBox="1">
            <a:spLocks noGrp="1"/>
          </p:cNvSpPr>
          <p:nvPr>
            <p:ph type="sldNum" idx="12"/>
          </p:nvPr>
        </p:nvSpPr>
        <p:spPr>
          <a:xfrm>
            <a:off x="203200" y="177800"/>
            <a:ext cx="10161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600"/>
              <a:buNone/>
            </a:pPr>
            <a:fld id="{00000000-1234-1234-1234-123412341234}" type="slidenum">
              <a:rPr lang="en-US"/>
              <a:t>16</a:t>
            </a:fld>
            <a:endParaRPr/>
          </a:p>
        </p:txBody>
      </p:sp>
      <p:sp>
        <p:nvSpPr>
          <p:cNvPr id="204" name="Google Shape;204;p24"/>
          <p:cNvSpPr txBox="1">
            <a:spLocks noGrp="1"/>
          </p:cNvSpPr>
          <p:nvPr>
            <p:ph type="body" idx="1"/>
          </p:nvPr>
        </p:nvSpPr>
        <p:spPr>
          <a:xfrm>
            <a:off x="203200" y="2159000"/>
            <a:ext cx="11785500" cy="4419600"/>
          </a:xfrm>
          <a:prstGeom prst="rect">
            <a:avLst/>
          </a:prstGeom>
          <a:noFill/>
          <a:ln>
            <a:noFill/>
          </a:ln>
        </p:spPr>
        <p:txBody>
          <a:bodyPr spcFirstLastPara="1" wrap="square" lIns="91425" tIns="45700" rIns="91425" bIns="45700" anchor="t" anchorCtr="0">
            <a:noAutofit/>
          </a:bodyPr>
          <a:lstStyle/>
          <a:p>
            <a:pPr marL="457200" lvl="0" indent="-419100" algn="l" rtl="0">
              <a:lnSpc>
                <a:spcPct val="115000"/>
              </a:lnSpc>
              <a:spcBef>
                <a:spcPts val="1000"/>
              </a:spcBef>
              <a:spcAft>
                <a:spcPts val="0"/>
              </a:spcAft>
              <a:buClr>
                <a:schemeClr val="accent1"/>
              </a:buClr>
              <a:buSzPts val="3000"/>
              <a:buFont typeface="Arial"/>
              <a:buChar char="●"/>
            </a:pPr>
            <a:r>
              <a:rPr lang="en-US" sz="3000">
                <a:solidFill>
                  <a:schemeClr val="accent1"/>
                </a:solidFill>
                <a:latin typeface="Arial"/>
                <a:ea typeface="Arial"/>
                <a:cs typeface="Arial"/>
                <a:sym typeface="Arial"/>
              </a:rPr>
              <a:t>difficulties with accurate and/or fluent word recognition </a:t>
            </a:r>
            <a:endParaRPr sz="3000">
              <a:solidFill>
                <a:schemeClr val="accent1"/>
              </a:solidFill>
              <a:latin typeface="Arial"/>
              <a:ea typeface="Arial"/>
              <a:cs typeface="Arial"/>
              <a:sym typeface="Arial"/>
            </a:endParaRPr>
          </a:p>
          <a:p>
            <a:pPr marL="457200" lvl="0" indent="-419100" algn="l" rtl="0">
              <a:lnSpc>
                <a:spcPct val="115000"/>
              </a:lnSpc>
              <a:spcBef>
                <a:spcPts val="0"/>
              </a:spcBef>
              <a:spcAft>
                <a:spcPts val="0"/>
              </a:spcAft>
              <a:buClr>
                <a:schemeClr val="accent1"/>
              </a:buClr>
              <a:buSzPts val="3000"/>
              <a:buFont typeface="Arial"/>
              <a:buChar char="●"/>
            </a:pPr>
            <a:r>
              <a:rPr lang="en-US" sz="3000">
                <a:solidFill>
                  <a:schemeClr val="accent1"/>
                </a:solidFill>
                <a:latin typeface="Arial"/>
                <a:ea typeface="Arial"/>
                <a:cs typeface="Arial"/>
                <a:sym typeface="Arial"/>
              </a:rPr>
              <a:t>poor spelling and decoding abilities. </a:t>
            </a:r>
            <a:endParaRPr sz="3000">
              <a:solidFill>
                <a:schemeClr val="accent1"/>
              </a:solidFill>
              <a:latin typeface="Arial"/>
              <a:ea typeface="Arial"/>
              <a:cs typeface="Arial"/>
              <a:sym typeface="Arial"/>
            </a:endParaRPr>
          </a:p>
          <a:p>
            <a:pPr marL="457200" lvl="0" indent="-419100" algn="l" rtl="0">
              <a:lnSpc>
                <a:spcPct val="115000"/>
              </a:lnSpc>
              <a:spcBef>
                <a:spcPts val="0"/>
              </a:spcBef>
              <a:spcAft>
                <a:spcPts val="0"/>
              </a:spcAft>
              <a:buClr>
                <a:schemeClr val="accent1"/>
              </a:buClr>
              <a:buSzPts val="3000"/>
              <a:buFont typeface="Arial"/>
              <a:buChar char="●"/>
            </a:pPr>
            <a:r>
              <a:rPr lang="en-US" sz="3000">
                <a:solidFill>
                  <a:schemeClr val="accent1"/>
                </a:solidFill>
                <a:latin typeface="Arial"/>
                <a:ea typeface="Arial"/>
                <a:cs typeface="Arial"/>
                <a:sym typeface="Arial"/>
              </a:rPr>
              <a:t>can actively be a part of conversations understanding content well when text is read aloud and discussed</a:t>
            </a:r>
            <a:endParaRPr sz="3000">
              <a:solidFill>
                <a:schemeClr val="accent1"/>
              </a:solidFill>
              <a:latin typeface="Arial"/>
              <a:ea typeface="Arial"/>
              <a:cs typeface="Arial"/>
              <a:sym typeface="Arial"/>
            </a:endParaRPr>
          </a:p>
          <a:p>
            <a:pPr marL="457200" lvl="0" indent="-419100" algn="l" rtl="0">
              <a:lnSpc>
                <a:spcPct val="115000"/>
              </a:lnSpc>
              <a:spcBef>
                <a:spcPts val="0"/>
              </a:spcBef>
              <a:spcAft>
                <a:spcPts val="0"/>
              </a:spcAft>
              <a:buClr>
                <a:schemeClr val="accent1"/>
              </a:buClr>
              <a:buSzPts val="3000"/>
              <a:buFont typeface="Arial"/>
              <a:buChar char="●"/>
            </a:pPr>
            <a:r>
              <a:rPr lang="en-US" sz="3000">
                <a:solidFill>
                  <a:schemeClr val="accent1"/>
                </a:solidFill>
                <a:latin typeface="Arial"/>
                <a:ea typeface="Arial"/>
                <a:cs typeface="Arial"/>
                <a:sym typeface="Arial"/>
              </a:rPr>
              <a:t>poor reading comprehension </a:t>
            </a:r>
            <a:endParaRPr sz="3000">
              <a:solidFill>
                <a:schemeClr val="accent1"/>
              </a:solidFill>
              <a:latin typeface="Arial"/>
              <a:ea typeface="Arial"/>
              <a:cs typeface="Arial"/>
              <a:sym typeface="Arial"/>
            </a:endParaRPr>
          </a:p>
          <a:p>
            <a:pPr marL="457200" lvl="0" indent="-419100" algn="l" rtl="0">
              <a:lnSpc>
                <a:spcPct val="115000"/>
              </a:lnSpc>
              <a:spcBef>
                <a:spcPts val="0"/>
              </a:spcBef>
              <a:spcAft>
                <a:spcPts val="0"/>
              </a:spcAft>
              <a:buClr>
                <a:schemeClr val="accent1"/>
              </a:buClr>
              <a:buSzPts val="3000"/>
              <a:buFont typeface="Arial"/>
              <a:buChar char="●"/>
            </a:pPr>
            <a:r>
              <a:rPr lang="en-US" sz="3000">
                <a:solidFill>
                  <a:schemeClr val="accent1"/>
                </a:solidFill>
                <a:latin typeface="Arial"/>
                <a:ea typeface="Arial"/>
                <a:cs typeface="Arial"/>
                <a:sym typeface="Arial"/>
              </a:rPr>
              <a:t>reduced knowledge of vocabulary and background knowledge</a:t>
            </a:r>
            <a:endParaRPr sz="4867">
              <a:solidFill>
                <a:schemeClr val="accent1"/>
              </a:solidFill>
            </a:endParaRPr>
          </a:p>
        </p:txBody>
      </p:sp>
      <p:sp>
        <p:nvSpPr>
          <p:cNvPr id="205" name="Google Shape;205;p24"/>
          <p:cNvSpPr txBox="1">
            <a:spLocks noGrp="1"/>
          </p:cNvSpPr>
          <p:nvPr>
            <p:ph type="title"/>
          </p:nvPr>
        </p:nvSpPr>
        <p:spPr>
          <a:xfrm>
            <a:off x="406500" y="0"/>
            <a:ext cx="11785500" cy="1066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5333"/>
              <a:buNone/>
            </a:pPr>
            <a:r>
              <a:rPr lang="en-US" sz="4833">
                <a:solidFill>
                  <a:schemeClr val="lt1"/>
                </a:solidFill>
              </a:rPr>
              <a:t>Characteristics of Poor Readers</a:t>
            </a:r>
            <a:endParaRPr sz="4833">
              <a:solidFill>
                <a:schemeClr val="lt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25"/>
          <p:cNvSpPr txBox="1">
            <a:spLocks noGrp="1"/>
          </p:cNvSpPr>
          <p:nvPr>
            <p:ph type="sldNum" idx="12"/>
          </p:nvPr>
        </p:nvSpPr>
        <p:spPr>
          <a:xfrm>
            <a:off x="203200" y="177800"/>
            <a:ext cx="10161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600"/>
              <a:buNone/>
            </a:pPr>
            <a:fld id="{00000000-1234-1234-1234-123412341234}" type="slidenum">
              <a:rPr lang="en-US"/>
              <a:t>17</a:t>
            </a:fld>
            <a:endParaRPr/>
          </a:p>
        </p:txBody>
      </p:sp>
      <p:sp>
        <p:nvSpPr>
          <p:cNvPr id="212" name="Google Shape;212;p25"/>
          <p:cNvSpPr txBox="1">
            <a:spLocks noGrp="1"/>
          </p:cNvSpPr>
          <p:nvPr>
            <p:ph type="body" idx="1"/>
          </p:nvPr>
        </p:nvSpPr>
        <p:spPr>
          <a:xfrm>
            <a:off x="203250" y="1833550"/>
            <a:ext cx="11785500" cy="4419600"/>
          </a:xfrm>
          <a:prstGeom prst="rect">
            <a:avLst/>
          </a:prstGeom>
          <a:noFill/>
          <a:ln>
            <a:noFill/>
          </a:ln>
        </p:spPr>
        <p:txBody>
          <a:bodyPr spcFirstLastPara="1" wrap="square" lIns="91425" tIns="45700" rIns="91425" bIns="45700" anchor="t" anchorCtr="0">
            <a:noAutofit/>
          </a:bodyPr>
          <a:lstStyle/>
          <a:p>
            <a:pPr marL="457200" lvl="0" indent="-419100" algn="l" rtl="0">
              <a:lnSpc>
                <a:spcPct val="115000"/>
              </a:lnSpc>
              <a:spcBef>
                <a:spcPts val="1000"/>
              </a:spcBef>
              <a:spcAft>
                <a:spcPts val="0"/>
              </a:spcAft>
              <a:buClr>
                <a:schemeClr val="accent1"/>
              </a:buClr>
              <a:buSzPts val="3000"/>
              <a:buFont typeface="Arial"/>
              <a:buChar char="●"/>
            </a:pPr>
            <a:r>
              <a:rPr lang="en-US" sz="3000">
                <a:solidFill>
                  <a:schemeClr val="accent1"/>
                </a:solidFill>
                <a:latin typeface="Arial"/>
                <a:ea typeface="Arial"/>
                <a:cs typeface="Arial"/>
                <a:sym typeface="Arial"/>
              </a:rPr>
              <a:t>Slow, choppy, inaccurate reading</a:t>
            </a:r>
            <a:endParaRPr sz="3000">
              <a:solidFill>
                <a:schemeClr val="accent1"/>
              </a:solidFill>
              <a:latin typeface="Arial"/>
              <a:ea typeface="Arial"/>
              <a:cs typeface="Arial"/>
              <a:sym typeface="Arial"/>
            </a:endParaRPr>
          </a:p>
          <a:p>
            <a:pPr marL="457200" lvl="0" indent="-419100" algn="l" rtl="0">
              <a:lnSpc>
                <a:spcPct val="115000"/>
              </a:lnSpc>
              <a:spcBef>
                <a:spcPts val="0"/>
              </a:spcBef>
              <a:spcAft>
                <a:spcPts val="0"/>
              </a:spcAft>
              <a:buClr>
                <a:schemeClr val="accent1"/>
              </a:buClr>
              <a:buSzPts val="3000"/>
              <a:buFont typeface="Arial"/>
              <a:buChar char="●"/>
            </a:pPr>
            <a:r>
              <a:rPr lang="en-US" sz="3000">
                <a:solidFill>
                  <a:schemeClr val="accent1"/>
                </a:solidFill>
                <a:latin typeface="Arial"/>
                <a:ea typeface="Arial"/>
                <a:cs typeface="Arial"/>
                <a:sym typeface="Arial"/>
              </a:rPr>
              <a:t>Guesses words based on shapes (house/horse, breakfast/basket)</a:t>
            </a:r>
            <a:endParaRPr sz="3000">
              <a:solidFill>
                <a:schemeClr val="accent1"/>
              </a:solidFill>
              <a:latin typeface="Arial"/>
              <a:ea typeface="Arial"/>
              <a:cs typeface="Arial"/>
              <a:sym typeface="Arial"/>
            </a:endParaRPr>
          </a:p>
          <a:p>
            <a:pPr marL="457200" lvl="0" indent="-419100" algn="l" rtl="0">
              <a:lnSpc>
                <a:spcPct val="115000"/>
              </a:lnSpc>
              <a:spcBef>
                <a:spcPts val="0"/>
              </a:spcBef>
              <a:spcAft>
                <a:spcPts val="0"/>
              </a:spcAft>
              <a:buClr>
                <a:schemeClr val="accent1"/>
              </a:buClr>
              <a:buSzPts val="3000"/>
              <a:buFont typeface="Arial"/>
              <a:buChar char="●"/>
            </a:pPr>
            <a:r>
              <a:rPr lang="en-US" sz="3000">
                <a:solidFill>
                  <a:schemeClr val="accent1"/>
                </a:solidFill>
                <a:latin typeface="Arial"/>
                <a:ea typeface="Arial"/>
                <a:cs typeface="Arial"/>
                <a:sym typeface="Arial"/>
              </a:rPr>
              <a:t>Correct letters/incorrect sequence (from/form, stop/spot)</a:t>
            </a:r>
            <a:endParaRPr sz="3000">
              <a:solidFill>
                <a:schemeClr val="accent1"/>
              </a:solidFill>
              <a:latin typeface="Arial"/>
              <a:ea typeface="Arial"/>
              <a:cs typeface="Arial"/>
              <a:sym typeface="Arial"/>
            </a:endParaRPr>
          </a:p>
          <a:p>
            <a:pPr marL="457200" lvl="0" indent="-419100" algn="l" rtl="0">
              <a:lnSpc>
                <a:spcPct val="115000"/>
              </a:lnSpc>
              <a:spcBef>
                <a:spcPts val="0"/>
              </a:spcBef>
              <a:spcAft>
                <a:spcPts val="0"/>
              </a:spcAft>
              <a:buClr>
                <a:schemeClr val="accent1"/>
              </a:buClr>
              <a:buSzPts val="3000"/>
              <a:buFont typeface="Arial"/>
              <a:buChar char="●"/>
            </a:pPr>
            <a:r>
              <a:rPr lang="en-US" sz="3000">
                <a:solidFill>
                  <a:schemeClr val="accent1"/>
                </a:solidFill>
                <a:latin typeface="Arial"/>
                <a:ea typeface="Arial"/>
                <a:cs typeface="Arial"/>
                <a:sym typeface="Arial"/>
              </a:rPr>
              <a:t>Inserts or omits letters</a:t>
            </a:r>
            <a:endParaRPr sz="3000">
              <a:solidFill>
                <a:schemeClr val="accent1"/>
              </a:solidFill>
              <a:latin typeface="Arial"/>
              <a:ea typeface="Arial"/>
              <a:cs typeface="Arial"/>
              <a:sym typeface="Arial"/>
            </a:endParaRPr>
          </a:p>
          <a:p>
            <a:pPr marL="457200" lvl="0" indent="-419100" algn="l" rtl="0">
              <a:lnSpc>
                <a:spcPct val="115000"/>
              </a:lnSpc>
              <a:spcBef>
                <a:spcPts val="0"/>
              </a:spcBef>
              <a:spcAft>
                <a:spcPts val="0"/>
              </a:spcAft>
              <a:buClr>
                <a:schemeClr val="accent1"/>
              </a:buClr>
              <a:buSzPts val="3000"/>
              <a:buFont typeface="Arial"/>
              <a:buChar char="●"/>
            </a:pPr>
            <a:r>
              <a:rPr lang="en-US" sz="3000">
                <a:solidFill>
                  <a:schemeClr val="accent1"/>
                </a:solidFill>
                <a:latin typeface="Arial"/>
                <a:ea typeface="Arial"/>
                <a:cs typeface="Arial"/>
                <a:sym typeface="Arial"/>
              </a:rPr>
              <a:t>Skips or misread prepositions (of, at, to)</a:t>
            </a:r>
            <a:endParaRPr sz="3000">
              <a:solidFill>
                <a:schemeClr val="accent1"/>
              </a:solidFill>
              <a:latin typeface="Arial"/>
              <a:ea typeface="Arial"/>
              <a:cs typeface="Arial"/>
              <a:sym typeface="Arial"/>
            </a:endParaRPr>
          </a:p>
          <a:p>
            <a:pPr marL="457200" lvl="0" indent="-419100" algn="l" rtl="0">
              <a:lnSpc>
                <a:spcPct val="115000"/>
              </a:lnSpc>
              <a:spcBef>
                <a:spcPts val="0"/>
              </a:spcBef>
              <a:spcAft>
                <a:spcPts val="0"/>
              </a:spcAft>
              <a:buClr>
                <a:schemeClr val="accent1"/>
              </a:buClr>
              <a:buSzPts val="3000"/>
              <a:buFont typeface="Arial"/>
              <a:buChar char="●"/>
            </a:pPr>
            <a:r>
              <a:rPr lang="en-US" sz="3000">
                <a:solidFill>
                  <a:schemeClr val="accent1"/>
                </a:solidFill>
                <a:latin typeface="Arial"/>
                <a:ea typeface="Arial"/>
                <a:cs typeface="Arial"/>
                <a:sym typeface="Arial"/>
              </a:rPr>
              <a:t>Poor decoding skills</a:t>
            </a:r>
            <a:endParaRPr sz="3000">
              <a:solidFill>
                <a:schemeClr val="accent1"/>
              </a:solidFill>
              <a:latin typeface="Arial"/>
              <a:ea typeface="Arial"/>
              <a:cs typeface="Arial"/>
              <a:sym typeface="Arial"/>
            </a:endParaRPr>
          </a:p>
          <a:p>
            <a:pPr marL="457200" lvl="0" indent="-419100" algn="l" rtl="0">
              <a:lnSpc>
                <a:spcPct val="115000"/>
              </a:lnSpc>
              <a:spcBef>
                <a:spcPts val="0"/>
              </a:spcBef>
              <a:spcAft>
                <a:spcPts val="0"/>
              </a:spcAft>
              <a:buClr>
                <a:schemeClr val="accent1"/>
              </a:buClr>
              <a:buSzPts val="3000"/>
              <a:buFont typeface="Arial"/>
              <a:buChar char="●"/>
            </a:pPr>
            <a:r>
              <a:rPr lang="en-US" sz="3000">
                <a:solidFill>
                  <a:schemeClr val="accent1"/>
                </a:solidFill>
                <a:latin typeface="Arial"/>
                <a:ea typeface="Arial"/>
                <a:cs typeface="Arial"/>
                <a:sym typeface="Arial"/>
              </a:rPr>
              <a:t>Struggles to read the same word in multiple places on the page</a:t>
            </a:r>
            <a:endParaRPr sz="3000">
              <a:solidFill>
                <a:schemeClr val="accent1"/>
              </a:solidFill>
              <a:latin typeface="Arial"/>
              <a:ea typeface="Arial"/>
              <a:cs typeface="Arial"/>
              <a:sym typeface="Arial"/>
            </a:endParaRPr>
          </a:p>
          <a:p>
            <a:pPr marL="457200" lvl="0" indent="-419100" algn="l" rtl="0">
              <a:lnSpc>
                <a:spcPct val="115000"/>
              </a:lnSpc>
              <a:spcBef>
                <a:spcPts val="0"/>
              </a:spcBef>
              <a:spcAft>
                <a:spcPts val="0"/>
              </a:spcAft>
              <a:buClr>
                <a:schemeClr val="accent1"/>
              </a:buClr>
              <a:buSzPts val="3000"/>
              <a:buFont typeface="Arial"/>
              <a:buChar char="●"/>
            </a:pPr>
            <a:r>
              <a:rPr lang="en-US" sz="3000">
                <a:solidFill>
                  <a:schemeClr val="accent1"/>
                </a:solidFill>
                <a:latin typeface="Arial"/>
                <a:ea typeface="Arial"/>
                <a:cs typeface="Arial"/>
                <a:sym typeface="Arial"/>
              </a:rPr>
              <a:t>Confuses vowel sounds (bat, bet, bit)</a:t>
            </a:r>
            <a:endParaRPr sz="3000">
              <a:solidFill>
                <a:schemeClr val="accent1"/>
              </a:solidFill>
              <a:latin typeface="Arial"/>
              <a:ea typeface="Arial"/>
              <a:cs typeface="Arial"/>
              <a:sym typeface="Arial"/>
            </a:endParaRPr>
          </a:p>
          <a:p>
            <a:pPr marL="0" lvl="0" indent="0" algn="l" rtl="0">
              <a:lnSpc>
                <a:spcPct val="100000"/>
              </a:lnSpc>
              <a:spcBef>
                <a:spcPts val="360"/>
              </a:spcBef>
              <a:spcAft>
                <a:spcPts val="0"/>
              </a:spcAft>
              <a:buSzPts val="1800"/>
              <a:buNone/>
            </a:pPr>
            <a:endParaRPr/>
          </a:p>
        </p:txBody>
      </p:sp>
      <p:sp>
        <p:nvSpPr>
          <p:cNvPr id="213" name="Google Shape;213;p25"/>
          <p:cNvSpPr txBox="1">
            <a:spLocks noGrp="1"/>
          </p:cNvSpPr>
          <p:nvPr>
            <p:ph type="title"/>
          </p:nvPr>
        </p:nvSpPr>
        <p:spPr>
          <a:xfrm>
            <a:off x="203250" y="-173050"/>
            <a:ext cx="11785500" cy="1066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5333"/>
              <a:buNone/>
            </a:pPr>
            <a:r>
              <a:rPr lang="en-US">
                <a:solidFill>
                  <a:schemeClr val="lt1"/>
                </a:solidFill>
              </a:rPr>
              <a:t>More Characteristics </a:t>
            </a:r>
            <a:endParaRPr>
              <a:solidFill>
                <a:schemeClr val="lt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26"/>
          <p:cNvSpPr txBox="1">
            <a:spLocks noGrp="1"/>
          </p:cNvSpPr>
          <p:nvPr>
            <p:ph type="sldNum" idx="12"/>
          </p:nvPr>
        </p:nvSpPr>
        <p:spPr>
          <a:xfrm>
            <a:off x="203200" y="177800"/>
            <a:ext cx="10161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600"/>
              <a:buNone/>
            </a:pPr>
            <a:fld id="{00000000-1234-1234-1234-123412341234}" type="slidenum">
              <a:rPr lang="en-US"/>
              <a:t>18</a:t>
            </a:fld>
            <a:endParaRPr/>
          </a:p>
        </p:txBody>
      </p:sp>
      <p:sp>
        <p:nvSpPr>
          <p:cNvPr id="220" name="Google Shape;220;p26"/>
          <p:cNvSpPr txBox="1">
            <a:spLocks noGrp="1"/>
          </p:cNvSpPr>
          <p:nvPr>
            <p:ph type="body" idx="1"/>
          </p:nvPr>
        </p:nvSpPr>
        <p:spPr>
          <a:xfrm>
            <a:off x="203250" y="1486475"/>
            <a:ext cx="11785500" cy="49731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000"/>
              </a:spcBef>
              <a:spcAft>
                <a:spcPts val="0"/>
              </a:spcAft>
              <a:buSzPts val="1800"/>
              <a:buNone/>
            </a:pPr>
            <a:r>
              <a:rPr lang="en-US" sz="2800" i="1">
                <a:solidFill>
                  <a:schemeClr val="accent1"/>
                </a:solidFill>
                <a:latin typeface="Arial"/>
                <a:ea typeface="Arial"/>
                <a:cs typeface="Arial"/>
                <a:sym typeface="Arial"/>
              </a:rPr>
              <a:t>..</a:t>
            </a:r>
            <a:r>
              <a:rPr lang="en-US" sz="2800">
                <a:solidFill>
                  <a:schemeClr val="accent1"/>
                </a:solidFill>
                <a:latin typeface="Arial"/>
                <a:ea typeface="Arial"/>
                <a:cs typeface="Arial"/>
                <a:sym typeface="Arial"/>
              </a:rPr>
              <a:t>difficulties with accurate and/or fluent word recognition ... poor spelling and decoding abilities. These difficulties typically result from a deficit in the phonological component of language that is often unexpected in relation to other cognitive abilities and the provision of effective classroom instruction. Secondary consequences may include problems in reading comprehension and reduced reading experience that can impede growth of vocabulary and background knowledge.”</a:t>
            </a:r>
            <a:endParaRPr sz="2800">
              <a:solidFill>
                <a:schemeClr val="accent1"/>
              </a:solidFill>
              <a:latin typeface="Arial"/>
              <a:ea typeface="Arial"/>
              <a:cs typeface="Arial"/>
              <a:sym typeface="Arial"/>
            </a:endParaRPr>
          </a:p>
          <a:p>
            <a:pPr marL="0" lvl="0" indent="0" algn="l" rtl="0">
              <a:lnSpc>
                <a:spcPct val="100000"/>
              </a:lnSpc>
              <a:spcBef>
                <a:spcPts val="360"/>
              </a:spcBef>
              <a:spcAft>
                <a:spcPts val="0"/>
              </a:spcAft>
              <a:buSzPts val="1800"/>
              <a:buNone/>
            </a:pPr>
            <a:endParaRPr>
              <a:solidFill>
                <a:srgbClr val="0000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27"/>
          <p:cNvSpPr txBox="1">
            <a:spLocks noGrp="1"/>
          </p:cNvSpPr>
          <p:nvPr>
            <p:ph type="sldNum" idx="12"/>
          </p:nvPr>
        </p:nvSpPr>
        <p:spPr>
          <a:xfrm>
            <a:off x="203200" y="177800"/>
            <a:ext cx="10161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t>19</a:t>
            </a:fld>
            <a:endParaRPr/>
          </a:p>
        </p:txBody>
      </p:sp>
      <p:sp>
        <p:nvSpPr>
          <p:cNvPr id="227" name="Google Shape;227;p27"/>
          <p:cNvSpPr txBox="1">
            <a:spLocks noGrp="1"/>
          </p:cNvSpPr>
          <p:nvPr>
            <p:ph type="body" idx="1"/>
          </p:nvPr>
        </p:nvSpPr>
        <p:spPr>
          <a:xfrm>
            <a:off x="203250" y="1276850"/>
            <a:ext cx="11785500" cy="4973100"/>
          </a:xfrm>
          <a:prstGeom prst="rect">
            <a:avLst/>
          </a:prstGeom>
          <a:solidFill>
            <a:srgbClr val="FFFFFF"/>
          </a:solidFill>
          <a:ln>
            <a:noFill/>
          </a:ln>
        </p:spPr>
        <p:txBody>
          <a:bodyPr spcFirstLastPara="1" wrap="square" lIns="91425" tIns="45700" rIns="91425" bIns="45700" anchor="t" anchorCtr="0">
            <a:noAutofit/>
          </a:bodyPr>
          <a:lstStyle/>
          <a:p>
            <a:pPr marL="0" lvl="0" indent="0" algn="l" rtl="0">
              <a:lnSpc>
                <a:spcPct val="115000"/>
              </a:lnSpc>
              <a:spcBef>
                <a:spcPts val="1000"/>
              </a:spcBef>
              <a:spcAft>
                <a:spcPts val="0"/>
              </a:spcAft>
              <a:buSzPts val="1800"/>
              <a:buNone/>
            </a:pPr>
            <a:r>
              <a:rPr lang="en-US" sz="2800" i="1">
                <a:solidFill>
                  <a:schemeClr val="accent1"/>
                </a:solidFill>
                <a:latin typeface="Arial"/>
                <a:ea typeface="Arial"/>
                <a:cs typeface="Arial"/>
                <a:sym typeface="Arial"/>
              </a:rPr>
              <a:t>“Dyslexia is a specific learning disability that is</a:t>
            </a:r>
            <a:r>
              <a:rPr lang="en-US" sz="2800" i="1">
                <a:solidFill>
                  <a:srgbClr val="404040"/>
                </a:solidFill>
                <a:latin typeface="Arial"/>
                <a:ea typeface="Arial"/>
                <a:cs typeface="Arial"/>
                <a:sym typeface="Arial"/>
              </a:rPr>
              <a:t> </a:t>
            </a:r>
            <a:r>
              <a:rPr lang="en-US" sz="2800" b="1" i="1" u="sng">
                <a:solidFill>
                  <a:schemeClr val="dk2"/>
                </a:solidFill>
                <a:latin typeface="Arial"/>
                <a:ea typeface="Arial"/>
                <a:cs typeface="Arial"/>
                <a:sym typeface="Arial"/>
              </a:rPr>
              <a:t>neurobiological</a:t>
            </a:r>
            <a:r>
              <a:rPr lang="en-US" sz="2800">
                <a:solidFill>
                  <a:schemeClr val="dk2"/>
                </a:solidFill>
                <a:latin typeface="Arial"/>
                <a:ea typeface="Arial"/>
                <a:cs typeface="Arial"/>
                <a:sym typeface="Arial"/>
              </a:rPr>
              <a:t> </a:t>
            </a:r>
            <a:r>
              <a:rPr lang="en-US" sz="2800" i="1">
                <a:solidFill>
                  <a:schemeClr val="accent1"/>
                </a:solidFill>
                <a:latin typeface="Arial"/>
                <a:ea typeface="Arial"/>
                <a:cs typeface="Arial"/>
                <a:sym typeface="Arial"/>
              </a:rPr>
              <a:t>in origin. It is characterized by difficulties with </a:t>
            </a:r>
            <a:r>
              <a:rPr lang="en-US" sz="2800" b="1" i="1" u="sng">
                <a:solidFill>
                  <a:schemeClr val="dk2"/>
                </a:solidFill>
                <a:latin typeface="Arial"/>
                <a:ea typeface="Arial"/>
                <a:cs typeface="Arial"/>
                <a:sym typeface="Arial"/>
              </a:rPr>
              <a:t>accurate and/or fluent word recognition </a:t>
            </a:r>
            <a:r>
              <a:rPr lang="en-US" sz="2800" b="1" i="1">
                <a:solidFill>
                  <a:schemeClr val="dk2"/>
                </a:solidFill>
                <a:latin typeface="Arial"/>
                <a:ea typeface="Arial"/>
                <a:cs typeface="Arial"/>
                <a:sym typeface="Arial"/>
              </a:rPr>
              <a:t>and by </a:t>
            </a:r>
            <a:r>
              <a:rPr lang="en-US" sz="2800" b="1" i="1" u="sng">
                <a:solidFill>
                  <a:schemeClr val="dk2"/>
                </a:solidFill>
                <a:latin typeface="Arial"/>
                <a:ea typeface="Arial"/>
                <a:cs typeface="Arial"/>
                <a:sym typeface="Arial"/>
              </a:rPr>
              <a:t>poor spelling </a:t>
            </a:r>
            <a:r>
              <a:rPr lang="en-US" sz="2800" b="1" i="1">
                <a:solidFill>
                  <a:schemeClr val="dk2"/>
                </a:solidFill>
                <a:latin typeface="Arial"/>
                <a:ea typeface="Arial"/>
                <a:cs typeface="Arial"/>
                <a:sym typeface="Arial"/>
              </a:rPr>
              <a:t>and </a:t>
            </a:r>
            <a:r>
              <a:rPr lang="en-US" sz="2800" b="1" i="1" u="sng">
                <a:solidFill>
                  <a:schemeClr val="dk2"/>
                </a:solidFill>
                <a:latin typeface="Arial"/>
                <a:ea typeface="Arial"/>
                <a:cs typeface="Arial"/>
                <a:sym typeface="Arial"/>
              </a:rPr>
              <a:t>decoding abilities</a:t>
            </a:r>
            <a:r>
              <a:rPr lang="en-US" sz="2800" b="1" i="1">
                <a:solidFill>
                  <a:schemeClr val="dk2"/>
                </a:solidFill>
                <a:latin typeface="Arial"/>
                <a:ea typeface="Arial"/>
                <a:cs typeface="Arial"/>
                <a:sym typeface="Arial"/>
              </a:rPr>
              <a:t>.</a:t>
            </a:r>
            <a:r>
              <a:rPr lang="en-US" sz="2800" i="1">
                <a:solidFill>
                  <a:srgbClr val="FF0000"/>
                </a:solidFill>
                <a:latin typeface="Arial"/>
                <a:ea typeface="Arial"/>
                <a:cs typeface="Arial"/>
                <a:sym typeface="Arial"/>
              </a:rPr>
              <a:t> </a:t>
            </a:r>
            <a:r>
              <a:rPr lang="en-US" sz="2800" i="1">
                <a:solidFill>
                  <a:schemeClr val="accent1"/>
                </a:solidFill>
                <a:latin typeface="Arial"/>
                <a:ea typeface="Arial"/>
                <a:cs typeface="Arial"/>
                <a:sym typeface="Arial"/>
              </a:rPr>
              <a:t>These difficulties typically result from</a:t>
            </a:r>
            <a:r>
              <a:rPr lang="en-US" sz="2800" i="1">
                <a:solidFill>
                  <a:srgbClr val="404040"/>
                </a:solidFill>
                <a:latin typeface="Arial"/>
                <a:ea typeface="Arial"/>
                <a:cs typeface="Arial"/>
                <a:sym typeface="Arial"/>
              </a:rPr>
              <a:t> </a:t>
            </a:r>
            <a:r>
              <a:rPr lang="en-US" sz="2800" b="1" i="1" u="sng">
                <a:solidFill>
                  <a:schemeClr val="dk2"/>
                </a:solidFill>
                <a:latin typeface="Arial"/>
                <a:ea typeface="Arial"/>
                <a:cs typeface="Arial"/>
                <a:sym typeface="Arial"/>
              </a:rPr>
              <a:t>a deficit in the phonological component of language</a:t>
            </a:r>
            <a:r>
              <a:rPr lang="en-US" sz="2800" i="1">
                <a:solidFill>
                  <a:srgbClr val="FF0000"/>
                </a:solidFill>
                <a:latin typeface="Arial"/>
                <a:ea typeface="Arial"/>
                <a:cs typeface="Arial"/>
                <a:sym typeface="Arial"/>
              </a:rPr>
              <a:t> </a:t>
            </a:r>
            <a:r>
              <a:rPr lang="en-US" sz="2800" i="1">
                <a:solidFill>
                  <a:schemeClr val="accent1"/>
                </a:solidFill>
                <a:latin typeface="Arial"/>
                <a:ea typeface="Arial"/>
                <a:cs typeface="Arial"/>
                <a:sym typeface="Arial"/>
              </a:rPr>
              <a:t>that is</a:t>
            </a:r>
            <a:r>
              <a:rPr lang="en-US" sz="2800" i="1">
                <a:solidFill>
                  <a:srgbClr val="404040"/>
                </a:solidFill>
                <a:latin typeface="Arial"/>
                <a:ea typeface="Arial"/>
                <a:cs typeface="Arial"/>
                <a:sym typeface="Arial"/>
              </a:rPr>
              <a:t> </a:t>
            </a:r>
            <a:r>
              <a:rPr lang="en-US" sz="2800" b="1" i="1" u="sng">
                <a:solidFill>
                  <a:schemeClr val="dk2"/>
                </a:solidFill>
                <a:latin typeface="Arial"/>
                <a:ea typeface="Arial"/>
                <a:cs typeface="Arial"/>
                <a:sym typeface="Arial"/>
              </a:rPr>
              <a:t>often unexpected in relation to other cognitive abilities and the provision of effective classroom instruction</a:t>
            </a:r>
            <a:r>
              <a:rPr lang="en-US" sz="2800" b="1" i="1">
                <a:solidFill>
                  <a:srgbClr val="FF0000"/>
                </a:solidFill>
                <a:latin typeface="Arial"/>
                <a:ea typeface="Arial"/>
                <a:cs typeface="Arial"/>
                <a:sym typeface="Arial"/>
              </a:rPr>
              <a:t>.</a:t>
            </a:r>
            <a:r>
              <a:rPr lang="en-US" sz="2800" i="1">
                <a:solidFill>
                  <a:srgbClr val="FF0000"/>
                </a:solidFill>
                <a:latin typeface="Arial"/>
                <a:ea typeface="Arial"/>
                <a:cs typeface="Arial"/>
                <a:sym typeface="Arial"/>
              </a:rPr>
              <a:t> </a:t>
            </a:r>
            <a:r>
              <a:rPr lang="en-US" sz="2800" i="1">
                <a:solidFill>
                  <a:schemeClr val="accent1"/>
                </a:solidFill>
                <a:latin typeface="Arial"/>
                <a:ea typeface="Arial"/>
                <a:cs typeface="Arial"/>
                <a:sym typeface="Arial"/>
              </a:rPr>
              <a:t>Secondary consequences may include problems in</a:t>
            </a:r>
            <a:r>
              <a:rPr lang="en-US" sz="2800" i="1">
                <a:solidFill>
                  <a:srgbClr val="404040"/>
                </a:solidFill>
                <a:latin typeface="Arial"/>
                <a:ea typeface="Arial"/>
                <a:cs typeface="Arial"/>
                <a:sym typeface="Arial"/>
              </a:rPr>
              <a:t> </a:t>
            </a:r>
            <a:r>
              <a:rPr lang="en-US" sz="2800" b="1" i="1" u="sng">
                <a:solidFill>
                  <a:schemeClr val="dk2"/>
                </a:solidFill>
                <a:latin typeface="Arial"/>
                <a:ea typeface="Arial"/>
                <a:cs typeface="Arial"/>
                <a:sym typeface="Arial"/>
              </a:rPr>
              <a:t>reading comprehension</a:t>
            </a:r>
            <a:r>
              <a:rPr lang="en-US" sz="2800" i="1" u="sng">
                <a:solidFill>
                  <a:schemeClr val="dk2"/>
                </a:solidFill>
                <a:latin typeface="Arial"/>
                <a:ea typeface="Arial"/>
                <a:cs typeface="Arial"/>
                <a:sym typeface="Arial"/>
              </a:rPr>
              <a:t> </a:t>
            </a:r>
            <a:r>
              <a:rPr lang="en-US" sz="2800" i="1">
                <a:solidFill>
                  <a:schemeClr val="accent1"/>
                </a:solidFill>
                <a:latin typeface="Arial"/>
                <a:ea typeface="Arial"/>
                <a:cs typeface="Arial"/>
                <a:sym typeface="Arial"/>
              </a:rPr>
              <a:t>and reduced reading experience that can impede growth of </a:t>
            </a:r>
            <a:r>
              <a:rPr lang="en-US" sz="2800" b="1" i="1" u="sng">
                <a:solidFill>
                  <a:schemeClr val="dk2"/>
                </a:solidFill>
                <a:latin typeface="Arial"/>
                <a:ea typeface="Arial"/>
                <a:cs typeface="Arial"/>
                <a:sym typeface="Arial"/>
              </a:rPr>
              <a:t>vocabulary</a:t>
            </a:r>
            <a:r>
              <a:rPr lang="en-US" sz="2800" i="1" u="sng">
                <a:solidFill>
                  <a:srgbClr val="00B050"/>
                </a:solidFill>
                <a:latin typeface="Arial"/>
                <a:ea typeface="Arial"/>
                <a:cs typeface="Arial"/>
                <a:sym typeface="Arial"/>
              </a:rPr>
              <a:t> </a:t>
            </a:r>
            <a:r>
              <a:rPr lang="en-US" sz="2800" i="1">
                <a:solidFill>
                  <a:schemeClr val="accent1"/>
                </a:solidFill>
                <a:latin typeface="Arial"/>
                <a:ea typeface="Arial"/>
                <a:cs typeface="Arial"/>
                <a:sym typeface="Arial"/>
              </a:rPr>
              <a:t>and </a:t>
            </a:r>
            <a:r>
              <a:rPr lang="en-US" sz="2800" b="1" i="1" u="sng">
                <a:solidFill>
                  <a:schemeClr val="dk2"/>
                </a:solidFill>
                <a:latin typeface="Arial"/>
                <a:ea typeface="Arial"/>
                <a:cs typeface="Arial"/>
                <a:sym typeface="Arial"/>
              </a:rPr>
              <a:t>background knowledge.</a:t>
            </a:r>
            <a:r>
              <a:rPr lang="en-US" sz="2800" i="1">
                <a:solidFill>
                  <a:srgbClr val="404040"/>
                </a:solidFill>
                <a:latin typeface="Arial"/>
                <a:ea typeface="Arial"/>
                <a:cs typeface="Arial"/>
                <a:sym typeface="Arial"/>
              </a:rPr>
              <a:t>” (</a:t>
            </a:r>
            <a:r>
              <a:rPr lang="en-US" sz="2800" i="1">
                <a:solidFill>
                  <a:schemeClr val="accent1"/>
                </a:solidFill>
                <a:latin typeface="Arial"/>
                <a:ea typeface="Arial"/>
                <a:cs typeface="Arial"/>
                <a:sym typeface="Arial"/>
              </a:rPr>
              <a:t>IDA/NICHD, 2002)</a:t>
            </a:r>
            <a:endParaRPr sz="2800" i="1">
              <a:solidFill>
                <a:schemeClr val="accent1"/>
              </a:solidFill>
              <a:latin typeface="Arial"/>
              <a:ea typeface="Arial"/>
              <a:cs typeface="Arial"/>
              <a:sym typeface="Arial"/>
            </a:endParaRPr>
          </a:p>
          <a:p>
            <a:pPr marL="0" lvl="0" indent="0" algn="l" rtl="0">
              <a:lnSpc>
                <a:spcPct val="100000"/>
              </a:lnSpc>
              <a:spcBef>
                <a:spcPts val="360"/>
              </a:spcBef>
              <a:spcAft>
                <a:spcPts val="0"/>
              </a:spcAft>
              <a:buSzPts val="1800"/>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3"/>
          <p:cNvSpPr txBox="1">
            <a:spLocks noGrp="1"/>
          </p:cNvSpPr>
          <p:nvPr>
            <p:ph type="sldNum" idx="12"/>
          </p:nvPr>
        </p:nvSpPr>
        <p:spPr>
          <a:xfrm>
            <a:off x="203200" y="177800"/>
            <a:ext cx="10161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t>2</a:t>
            </a:fld>
            <a:endParaRPr/>
          </a:p>
        </p:txBody>
      </p:sp>
      <p:sp>
        <p:nvSpPr>
          <p:cNvPr id="80" name="Google Shape;80;p3"/>
          <p:cNvSpPr txBox="1">
            <a:spLocks noGrp="1"/>
          </p:cNvSpPr>
          <p:nvPr>
            <p:ph type="body" idx="1"/>
          </p:nvPr>
        </p:nvSpPr>
        <p:spPr>
          <a:xfrm>
            <a:off x="203200" y="1923875"/>
            <a:ext cx="11785500" cy="44196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360"/>
              </a:spcBef>
              <a:spcAft>
                <a:spcPts val="0"/>
              </a:spcAft>
              <a:buSzPts val="1800"/>
              <a:buNone/>
            </a:pPr>
            <a:r>
              <a:rPr lang="en-US" sz="3000"/>
              <a:t>Participants will </a:t>
            </a:r>
            <a:endParaRPr sz="3000"/>
          </a:p>
          <a:p>
            <a:pPr marL="457200" lvl="0" indent="-419100" algn="l" rtl="0">
              <a:lnSpc>
                <a:spcPct val="100000"/>
              </a:lnSpc>
              <a:spcBef>
                <a:spcPts val="360"/>
              </a:spcBef>
              <a:spcAft>
                <a:spcPts val="0"/>
              </a:spcAft>
              <a:buSzPts val="3000"/>
              <a:buChar char="•"/>
            </a:pPr>
            <a:r>
              <a:rPr lang="en-US" sz="3000"/>
              <a:t>Consider the research behind the “Simple View of Reading”</a:t>
            </a:r>
            <a:endParaRPr sz="3000"/>
          </a:p>
          <a:p>
            <a:pPr marL="457200" lvl="0" indent="-419100" algn="l" rtl="0">
              <a:lnSpc>
                <a:spcPct val="100000"/>
              </a:lnSpc>
              <a:spcBef>
                <a:spcPts val="0"/>
              </a:spcBef>
              <a:spcAft>
                <a:spcPts val="0"/>
              </a:spcAft>
              <a:buSzPts val="3000"/>
              <a:buChar char="•"/>
            </a:pPr>
            <a:r>
              <a:rPr lang="en-US" sz="3000"/>
              <a:t>Understand the inter-related skills needed for developing skilled readers according to the “Reading Rope”</a:t>
            </a:r>
            <a:endParaRPr sz="3000"/>
          </a:p>
          <a:p>
            <a:pPr marL="457200" lvl="0" indent="-419100" algn="l" rtl="0">
              <a:lnSpc>
                <a:spcPct val="100000"/>
              </a:lnSpc>
              <a:spcBef>
                <a:spcPts val="0"/>
              </a:spcBef>
              <a:spcAft>
                <a:spcPts val="0"/>
              </a:spcAft>
              <a:buSzPts val="3000"/>
              <a:buChar char="•"/>
            </a:pPr>
            <a:r>
              <a:rPr lang="en-US" sz="3000"/>
              <a:t>Explore the “Science of Reading” and the “Reading Brain”</a:t>
            </a:r>
            <a:endParaRPr sz="3000"/>
          </a:p>
          <a:p>
            <a:pPr marL="457200" lvl="0" indent="-419100" algn="l" rtl="0">
              <a:lnSpc>
                <a:spcPct val="100000"/>
              </a:lnSpc>
              <a:spcBef>
                <a:spcPts val="0"/>
              </a:spcBef>
              <a:spcAft>
                <a:spcPts val="0"/>
              </a:spcAft>
              <a:buSzPts val="3000"/>
              <a:buChar char="•"/>
            </a:pPr>
            <a:r>
              <a:rPr lang="en-US" sz="3000"/>
              <a:t>Examine the use of the Diagnostic Decision Tree to determine where to begin instruction for struggling readers. </a:t>
            </a:r>
            <a:endParaRPr sz="3000"/>
          </a:p>
          <a:p>
            <a:pPr marL="457200" lvl="0" indent="-419100" algn="l" rtl="0">
              <a:lnSpc>
                <a:spcPct val="100000"/>
              </a:lnSpc>
              <a:spcBef>
                <a:spcPts val="0"/>
              </a:spcBef>
              <a:spcAft>
                <a:spcPts val="0"/>
              </a:spcAft>
              <a:buSzPts val="3000"/>
              <a:buChar char="•"/>
            </a:pPr>
            <a:r>
              <a:rPr lang="en-US" sz="3000"/>
              <a:t>Prepare to gather information to align our instruction for reading with the evidence of ‘What Works’ in Reading instruction.</a:t>
            </a:r>
            <a:endParaRPr sz="3000"/>
          </a:p>
          <a:p>
            <a:pPr marL="914400" lvl="0" indent="0" algn="l" rtl="0">
              <a:lnSpc>
                <a:spcPct val="100000"/>
              </a:lnSpc>
              <a:spcBef>
                <a:spcPts val="360"/>
              </a:spcBef>
              <a:spcAft>
                <a:spcPts val="0"/>
              </a:spcAft>
              <a:buSzPts val="1800"/>
              <a:buNone/>
            </a:pPr>
            <a:endParaRPr sz="3000"/>
          </a:p>
          <a:p>
            <a:pPr marL="914400" lvl="0" indent="0" algn="l" rtl="0">
              <a:lnSpc>
                <a:spcPct val="100000"/>
              </a:lnSpc>
              <a:spcBef>
                <a:spcPts val="360"/>
              </a:spcBef>
              <a:spcAft>
                <a:spcPts val="0"/>
              </a:spcAft>
              <a:buSzPts val="1800"/>
              <a:buNone/>
            </a:pPr>
            <a:endParaRPr sz="3000"/>
          </a:p>
          <a:p>
            <a:pPr marL="914400" lvl="0" indent="0" algn="l" rtl="0">
              <a:lnSpc>
                <a:spcPct val="100000"/>
              </a:lnSpc>
              <a:spcBef>
                <a:spcPts val="360"/>
              </a:spcBef>
              <a:spcAft>
                <a:spcPts val="0"/>
              </a:spcAft>
              <a:buSzPts val="1800"/>
              <a:buNone/>
            </a:pPr>
            <a:endParaRPr sz="3000"/>
          </a:p>
        </p:txBody>
      </p:sp>
      <p:sp>
        <p:nvSpPr>
          <p:cNvPr id="81" name="Google Shape;81;p3"/>
          <p:cNvSpPr txBox="1">
            <a:spLocks noGrp="1"/>
          </p:cNvSpPr>
          <p:nvPr>
            <p:ph type="title"/>
          </p:nvPr>
        </p:nvSpPr>
        <p:spPr>
          <a:xfrm>
            <a:off x="203200" y="990600"/>
            <a:ext cx="11785500" cy="1066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5333"/>
              <a:buNone/>
            </a:pPr>
            <a:r>
              <a:rPr lang="en-US"/>
              <a:t>Learner Intentions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28"/>
          <p:cNvSpPr txBox="1">
            <a:spLocks noGrp="1"/>
          </p:cNvSpPr>
          <p:nvPr>
            <p:ph type="sldNum" idx="12"/>
          </p:nvPr>
        </p:nvSpPr>
        <p:spPr>
          <a:xfrm>
            <a:off x="10972800" y="6324600"/>
            <a:ext cx="1016100" cy="365100"/>
          </a:xfrm>
          <a:prstGeom prst="rect">
            <a:avLst/>
          </a:prstGeom>
          <a:noFill/>
          <a:ln>
            <a:noFill/>
          </a:ln>
        </p:spPr>
        <p:txBody>
          <a:bodyPr spcFirstLastPara="1" wrap="square" lIns="121900" tIns="60925" rIns="121900" bIns="60925" anchor="ctr" anchorCtr="0">
            <a:noAutofit/>
          </a:bodyPr>
          <a:lstStyle/>
          <a:p>
            <a:pPr marL="0" lvl="0" indent="0" algn="r" rtl="0">
              <a:lnSpc>
                <a:spcPct val="100000"/>
              </a:lnSpc>
              <a:spcBef>
                <a:spcPts val="0"/>
              </a:spcBef>
              <a:spcAft>
                <a:spcPts val="0"/>
              </a:spcAft>
              <a:buClr>
                <a:srgbClr val="000000"/>
              </a:buClr>
              <a:buSzPts val="1600"/>
              <a:buFont typeface="Arial"/>
              <a:buNone/>
            </a:pPr>
            <a:fld id="{00000000-1234-1234-1234-123412341234}" type="slidenum">
              <a:rPr lang="en-US">
                <a:solidFill>
                  <a:schemeClr val="dk1"/>
                </a:solidFill>
              </a:rPr>
              <a:t>20</a:t>
            </a:fld>
            <a:endParaRPr>
              <a:solidFill>
                <a:schemeClr val="dk1"/>
              </a:solidFill>
            </a:endParaRPr>
          </a:p>
        </p:txBody>
      </p:sp>
      <p:sp>
        <p:nvSpPr>
          <p:cNvPr id="234" name="Google Shape;234;p28"/>
          <p:cNvSpPr txBox="1">
            <a:spLocks noGrp="1"/>
          </p:cNvSpPr>
          <p:nvPr>
            <p:ph type="body" idx="1"/>
          </p:nvPr>
        </p:nvSpPr>
        <p:spPr>
          <a:xfrm>
            <a:off x="203200" y="3733800"/>
            <a:ext cx="11684100" cy="1092900"/>
          </a:xfrm>
          <a:prstGeom prst="rect">
            <a:avLst/>
          </a:prstGeom>
          <a:noFill/>
          <a:ln>
            <a:noFill/>
          </a:ln>
        </p:spPr>
        <p:txBody>
          <a:bodyPr spcFirstLastPara="1" wrap="square" lIns="121900" tIns="60925" rIns="121900" bIns="60925" anchor="ctr" anchorCtr="0">
            <a:spAutoFit/>
          </a:bodyPr>
          <a:lstStyle/>
          <a:p>
            <a:pPr marL="0" lvl="0" indent="0" algn="ctr" rtl="0">
              <a:lnSpc>
                <a:spcPct val="100000"/>
              </a:lnSpc>
              <a:spcBef>
                <a:spcPts val="1000"/>
              </a:spcBef>
              <a:spcAft>
                <a:spcPts val="0"/>
              </a:spcAft>
              <a:buSzPts val="4800"/>
              <a:buNone/>
            </a:pPr>
            <a:r>
              <a:rPr lang="en-US" sz="6300"/>
              <a:t>State Standards?</a:t>
            </a:r>
            <a:r>
              <a:rPr lang="en-US"/>
              <a:t>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29"/>
          <p:cNvSpPr txBox="1">
            <a:spLocks noGrp="1"/>
          </p:cNvSpPr>
          <p:nvPr>
            <p:ph type="sldNum" idx="12"/>
          </p:nvPr>
        </p:nvSpPr>
        <p:spPr>
          <a:xfrm>
            <a:off x="203200" y="177800"/>
            <a:ext cx="10161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t>21</a:t>
            </a:fld>
            <a:endParaRPr/>
          </a:p>
        </p:txBody>
      </p:sp>
      <p:sp>
        <p:nvSpPr>
          <p:cNvPr id="241" name="Google Shape;241;p29"/>
          <p:cNvSpPr txBox="1">
            <a:spLocks noGrp="1"/>
          </p:cNvSpPr>
          <p:nvPr>
            <p:ph type="title"/>
          </p:nvPr>
        </p:nvSpPr>
        <p:spPr>
          <a:xfrm>
            <a:off x="-125025" y="0"/>
            <a:ext cx="11785500" cy="1066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5333"/>
              <a:buNone/>
            </a:pPr>
            <a:r>
              <a:rPr lang="en-US">
                <a:solidFill>
                  <a:schemeClr val="lt1"/>
                </a:solidFill>
              </a:rPr>
              <a:t>Reading Foundations</a:t>
            </a:r>
            <a:endParaRPr>
              <a:solidFill>
                <a:schemeClr val="lt1"/>
              </a:solidFill>
            </a:endParaRPr>
          </a:p>
        </p:txBody>
      </p:sp>
      <p:pic>
        <p:nvPicPr>
          <p:cNvPr id="242" name="Google Shape;242;p29"/>
          <p:cNvPicPr preferRelativeResize="0"/>
          <p:nvPr/>
        </p:nvPicPr>
        <p:blipFill rotWithShape="1">
          <a:blip r:embed="rId3">
            <a:alphaModFix/>
          </a:blip>
          <a:srcRect/>
          <a:stretch/>
        </p:blipFill>
        <p:spPr>
          <a:xfrm>
            <a:off x="846450" y="967375"/>
            <a:ext cx="10623851" cy="5579675"/>
          </a:xfrm>
          <a:prstGeom prst="rect">
            <a:avLst/>
          </a:prstGeom>
          <a:noFill/>
          <a:ln>
            <a:noFill/>
          </a:ln>
        </p:spPr>
      </p:pic>
      <p:sp>
        <p:nvSpPr>
          <p:cNvPr id="243" name="Google Shape;243;p29"/>
          <p:cNvSpPr/>
          <p:nvPr/>
        </p:nvSpPr>
        <p:spPr>
          <a:xfrm>
            <a:off x="8429975" y="4318650"/>
            <a:ext cx="2729400" cy="518100"/>
          </a:xfrm>
          <a:prstGeom prst="rect">
            <a:avLst/>
          </a:prstGeom>
          <a:noFill/>
          <a:ln w="76200" cap="flat" cmpd="sng">
            <a:solidFill>
              <a:srgbClr val="00B05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Shape 248"/>
        <p:cNvGrpSpPr/>
        <p:nvPr/>
      </p:nvGrpSpPr>
      <p:grpSpPr>
        <a:xfrm>
          <a:off x="0" y="0"/>
          <a:ext cx="0" cy="0"/>
          <a:chOff x="0" y="0"/>
          <a:chExt cx="0" cy="0"/>
        </a:xfrm>
      </p:grpSpPr>
      <p:sp>
        <p:nvSpPr>
          <p:cNvPr id="249" name="Google Shape;249;p30"/>
          <p:cNvSpPr txBox="1">
            <a:spLocks noGrp="1"/>
          </p:cNvSpPr>
          <p:nvPr>
            <p:ph type="sldNum" idx="12"/>
          </p:nvPr>
        </p:nvSpPr>
        <p:spPr>
          <a:xfrm>
            <a:off x="203200" y="177800"/>
            <a:ext cx="10161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t>22</a:t>
            </a:fld>
            <a:endParaRPr/>
          </a:p>
        </p:txBody>
      </p:sp>
      <p:sp>
        <p:nvSpPr>
          <p:cNvPr id="250" name="Google Shape;250;p30"/>
          <p:cNvSpPr txBox="1">
            <a:spLocks noGrp="1"/>
          </p:cNvSpPr>
          <p:nvPr>
            <p:ph type="body" idx="1"/>
          </p:nvPr>
        </p:nvSpPr>
        <p:spPr>
          <a:xfrm>
            <a:off x="1485600" y="2159000"/>
            <a:ext cx="9777300" cy="2833500"/>
          </a:xfrm>
          <a:prstGeom prst="rect">
            <a:avLst/>
          </a:prstGeom>
          <a:noFill/>
          <a:ln w="76200" cap="flat" cmpd="sng">
            <a:solidFill>
              <a:schemeClr val="dk2"/>
            </a:solidFill>
            <a:prstDash val="solid"/>
            <a:round/>
            <a:headEnd type="none" w="sm" len="sm"/>
            <a:tailEnd type="none" w="sm" len="sm"/>
          </a:ln>
        </p:spPr>
        <p:txBody>
          <a:bodyPr spcFirstLastPara="1" wrap="square" lIns="91425" tIns="45700" rIns="91425" bIns="45700" anchor="t" anchorCtr="0">
            <a:noAutofit/>
          </a:bodyPr>
          <a:lstStyle/>
          <a:p>
            <a:pPr marL="0" lvl="0" indent="0" algn="l" rtl="0">
              <a:lnSpc>
                <a:spcPct val="115000"/>
              </a:lnSpc>
              <a:spcBef>
                <a:spcPts val="400"/>
              </a:spcBef>
              <a:spcAft>
                <a:spcPts val="0"/>
              </a:spcAft>
              <a:buSzPts val="1800"/>
              <a:buNone/>
            </a:pPr>
            <a:r>
              <a:rPr lang="en-US" sz="4000" b="1">
                <a:solidFill>
                  <a:srgbClr val="004B8D"/>
                </a:solidFill>
                <a:latin typeface="Arial"/>
                <a:ea typeface="Arial"/>
                <a:cs typeface="Arial"/>
                <a:sym typeface="Arial"/>
              </a:rPr>
              <a:t>Continue to address earlier standards as needed and as applies to more difficult text.</a:t>
            </a:r>
            <a:r>
              <a:rPr lang="en-US" sz="3000">
                <a:solidFill>
                  <a:srgbClr val="004B8D"/>
                </a:solidFill>
                <a:latin typeface="Arial"/>
                <a:ea typeface="Arial"/>
                <a:cs typeface="Arial"/>
                <a:sym typeface="Arial"/>
              </a:rPr>
              <a:t> </a:t>
            </a:r>
            <a:endParaRPr sz="3000">
              <a:solidFill>
                <a:srgbClr val="004B8D"/>
              </a:solidFill>
              <a:latin typeface="Arial"/>
              <a:ea typeface="Arial"/>
              <a:cs typeface="Arial"/>
              <a:sym typeface="Arial"/>
            </a:endParaRPr>
          </a:p>
          <a:p>
            <a:pPr marL="0" lvl="0" indent="0" algn="l" rtl="0">
              <a:lnSpc>
                <a:spcPct val="100000"/>
              </a:lnSpc>
              <a:spcBef>
                <a:spcPts val="360"/>
              </a:spcBef>
              <a:spcAft>
                <a:spcPts val="0"/>
              </a:spcAft>
              <a:buSzPts val="1800"/>
              <a:buNone/>
            </a:pP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31"/>
          <p:cNvSpPr txBox="1">
            <a:spLocks noGrp="1"/>
          </p:cNvSpPr>
          <p:nvPr>
            <p:ph type="sldNum" idx="12"/>
          </p:nvPr>
        </p:nvSpPr>
        <p:spPr>
          <a:xfrm>
            <a:off x="203200" y="177800"/>
            <a:ext cx="10161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t>23</a:t>
            </a:fld>
            <a:endParaRPr/>
          </a:p>
        </p:txBody>
      </p:sp>
      <p:sp>
        <p:nvSpPr>
          <p:cNvPr id="257" name="Google Shape;257;p31"/>
          <p:cNvSpPr txBox="1">
            <a:spLocks noGrp="1"/>
          </p:cNvSpPr>
          <p:nvPr>
            <p:ph type="body" idx="1"/>
          </p:nvPr>
        </p:nvSpPr>
        <p:spPr>
          <a:xfrm>
            <a:off x="203200" y="2159000"/>
            <a:ext cx="11785500" cy="4419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800"/>
              <a:buNone/>
            </a:pPr>
            <a:endParaRPr/>
          </a:p>
        </p:txBody>
      </p:sp>
      <p:pic>
        <p:nvPicPr>
          <p:cNvPr id="258" name="Google Shape;258;p31"/>
          <p:cNvPicPr preferRelativeResize="0"/>
          <p:nvPr/>
        </p:nvPicPr>
        <p:blipFill rotWithShape="1">
          <a:blip r:embed="rId3">
            <a:alphaModFix/>
          </a:blip>
          <a:srcRect/>
          <a:stretch/>
        </p:blipFill>
        <p:spPr>
          <a:xfrm>
            <a:off x="0" y="1218800"/>
            <a:ext cx="12192000" cy="5462851"/>
          </a:xfrm>
          <a:prstGeom prst="rect">
            <a:avLst/>
          </a:prstGeom>
          <a:noFill/>
          <a:ln>
            <a:noFill/>
          </a:ln>
        </p:spPr>
      </p:pic>
      <p:sp>
        <p:nvSpPr>
          <p:cNvPr id="259" name="Google Shape;259;p31"/>
          <p:cNvSpPr/>
          <p:nvPr/>
        </p:nvSpPr>
        <p:spPr>
          <a:xfrm>
            <a:off x="6662050" y="6144975"/>
            <a:ext cx="3762000" cy="433500"/>
          </a:xfrm>
          <a:prstGeom prst="rect">
            <a:avLst/>
          </a:prstGeom>
          <a:noFill/>
          <a:ln w="762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0" name="Google Shape;260;p31"/>
          <p:cNvSpPr txBox="1"/>
          <p:nvPr/>
        </p:nvSpPr>
        <p:spPr>
          <a:xfrm>
            <a:off x="2066375" y="197975"/>
            <a:ext cx="6718800" cy="492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9"/>
                                        </p:tgtEl>
                                        <p:attrNameLst>
                                          <p:attrName>style.visibility</p:attrName>
                                        </p:attrNameLst>
                                      </p:cBhvr>
                                      <p:to>
                                        <p:strVal val="visible"/>
                                      </p:to>
                                    </p:set>
                                    <p:animEffect transition="in" filter="fade">
                                      <p:cBhvr>
                                        <p:cTn id="7" dur="1"/>
                                        <p:tgtEl>
                                          <p:spTgt spid="2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9900"/>
        </a:solidFill>
        <a:effectLst/>
      </p:bgPr>
    </p:bg>
    <p:spTree>
      <p:nvGrpSpPr>
        <p:cNvPr id="1" name="Shape 265"/>
        <p:cNvGrpSpPr/>
        <p:nvPr/>
      </p:nvGrpSpPr>
      <p:grpSpPr>
        <a:xfrm>
          <a:off x="0" y="0"/>
          <a:ext cx="0" cy="0"/>
          <a:chOff x="0" y="0"/>
          <a:chExt cx="0" cy="0"/>
        </a:xfrm>
      </p:grpSpPr>
      <p:sp>
        <p:nvSpPr>
          <p:cNvPr id="266" name="Google Shape;266;p32"/>
          <p:cNvSpPr txBox="1">
            <a:spLocks noGrp="1"/>
          </p:cNvSpPr>
          <p:nvPr>
            <p:ph type="sldNum" idx="12"/>
          </p:nvPr>
        </p:nvSpPr>
        <p:spPr>
          <a:xfrm>
            <a:off x="203200" y="177800"/>
            <a:ext cx="10161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t>24</a:t>
            </a:fld>
            <a:endParaRPr/>
          </a:p>
        </p:txBody>
      </p:sp>
      <p:sp>
        <p:nvSpPr>
          <p:cNvPr id="267" name="Google Shape;267;p32"/>
          <p:cNvSpPr txBox="1">
            <a:spLocks noGrp="1"/>
          </p:cNvSpPr>
          <p:nvPr>
            <p:ph type="body" idx="1"/>
          </p:nvPr>
        </p:nvSpPr>
        <p:spPr>
          <a:xfrm>
            <a:off x="1485600" y="2159000"/>
            <a:ext cx="9777300" cy="2833500"/>
          </a:xfrm>
          <a:prstGeom prst="rect">
            <a:avLst/>
          </a:prstGeom>
          <a:noFill/>
          <a:ln w="76200" cap="flat" cmpd="sng">
            <a:solidFill>
              <a:schemeClr val="dk2"/>
            </a:solidFill>
            <a:prstDash val="solid"/>
            <a:round/>
            <a:headEnd type="none" w="sm" len="sm"/>
            <a:tailEnd type="none" w="sm" len="sm"/>
          </a:ln>
        </p:spPr>
        <p:txBody>
          <a:bodyPr spcFirstLastPara="1" wrap="square" lIns="91425" tIns="45700" rIns="91425" bIns="45700" anchor="t" anchorCtr="0">
            <a:noAutofit/>
          </a:bodyPr>
          <a:lstStyle/>
          <a:p>
            <a:pPr marL="0" lvl="0" indent="0" algn="l" rtl="0">
              <a:lnSpc>
                <a:spcPct val="115000"/>
              </a:lnSpc>
              <a:spcBef>
                <a:spcPts val="400"/>
              </a:spcBef>
              <a:spcAft>
                <a:spcPts val="0"/>
              </a:spcAft>
              <a:buSzPts val="1800"/>
              <a:buNone/>
            </a:pPr>
            <a:r>
              <a:rPr lang="en-US" sz="4000" b="1">
                <a:solidFill>
                  <a:srgbClr val="004B8D"/>
                </a:solidFill>
                <a:latin typeface="Arial"/>
                <a:ea typeface="Arial"/>
                <a:cs typeface="Arial"/>
                <a:sym typeface="Arial"/>
              </a:rPr>
              <a:t>Continue to address earlier standards as needed and as applies to more difficult text.</a:t>
            </a:r>
            <a:r>
              <a:rPr lang="en-US" sz="3000">
                <a:solidFill>
                  <a:srgbClr val="004B8D"/>
                </a:solidFill>
                <a:latin typeface="Arial"/>
                <a:ea typeface="Arial"/>
                <a:cs typeface="Arial"/>
                <a:sym typeface="Arial"/>
              </a:rPr>
              <a:t> </a:t>
            </a:r>
            <a:endParaRPr sz="3000">
              <a:solidFill>
                <a:srgbClr val="004B8D"/>
              </a:solidFill>
              <a:latin typeface="Arial"/>
              <a:ea typeface="Arial"/>
              <a:cs typeface="Arial"/>
              <a:sym typeface="Arial"/>
            </a:endParaRPr>
          </a:p>
          <a:p>
            <a:pPr marL="0" lvl="0" indent="0" algn="l" rtl="0">
              <a:lnSpc>
                <a:spcPct val="100000"/>
              </a:lnSpc>
              <a:spcBef>
                <a:spcPts val="360"/>
              </a:spcBef>
              <a:spcAft>
                <a:spcPts val="0"/>
              </a:spcAft>
              <a:buSzPts val="1800"/>
              <a:buNone/>
            </a:pPr>
            <a:endParaRPr/>
          </a:p>
        </p:txBody>
      </p:sp>
      <p:sp>
        <p:nvSpPr>
          <p:cNvPr id="268" name="Google Shape;268;p32"/>
          <p:cNvSpPr txBox="1"/>
          <p:nvPr/>
        </p:nvSpPr>
        <p:spPr>
          <a:xfrm>
            <a:off x="2511825" y="1255900"/>
            <a:ext cx="6923100" cy="566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33"/>
          <p:cNvSpPr txBox="1">
            <a:spLocks noGrp="1"/>
          </p:cNvSpPr>
          <p:nvPr>
            <p:ph type="sldNum" idx="12"/>
          </p:nvPr>
        </p:nvSpPr>
        <p:spPr>
          <a:xfrm>
            <a:off x="203200" y="177800"/>
            <a:ext cx="10161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600"/>
              <a:buNone/>
            </a:pPr>
            <a:fld id="{00000000-1234-1234-1234-123412341234}" type="slidenum">
              <a:rPr lang="en-US"/>
              <a:t>25</a:t>
            </a:fld>
            <a:endParaRPr/>
          </a:p>
        </p:txBody>
      </p:sp>
      <p:sp>
        <p:nvSpPr>
          <p:cNvPr id="275" name="Google Shape;275;p33"/>
          <p:cNvSpPr txBox="1">
            <a:spLocks noGrp="1"/>
          </p:cNvSpPr>
          <p:nvPr>
            <p:ph type="body" idx="1"/>
          </p:nvPr>
        </p:nvSpPr>
        <p:spPr>
          <a:xfrm>
            <a:off x="203250" y="1317925"/>
            <a:ext cx="11785500" cy="44196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360"/>
              </a:spcBef>
              <a:spcAft>
                <a:spcPts val="0"/>
              </a:spcAft>
              <a:buSzPts val="1800"/>
              <a:buNone/>
            </a:pPr>
            <a:endParaRPr sz="6000"/>
          </a:p>
          <a:p>
            <a:pPr marL="0" lvl="0" indent="0" algn="ctr" rtl="0">
              <a:lnSpc>
                <a:spcPct val="100000"/>
              </a:lnSpc>
              <a:spcBef>
                <a:spcPts val="360"/>
              </a:spcBef>
              <a:spcAft>
                <a:spcPts val="0"/>
              </a:spcAft>
              <a:buSzPts val="1800"/>
              <a:buNone/>
            </a:pPr>
            <a:r>
              <a:rPr lang="en-US" sz="6000"/>
              <a:t>Reading is learned developmentally,</a:t>
            </a:r>
            <a:endParaRPr sz="6000"/>
          </a:p>
          <a:p>
            <a:pPr marL="0" lvl="0" indent="0" algn="ctr" rtl="0">
              <a:lnSpc>
                <a:spcPct val="100000"/>
              </a:lnSpc>
              <a:spcBef>
                <a:spcPts val="360"/>
              </a:spcBef>
              <a:spcAft>
                <a:spcPts val="0"/>
              </a:spcAft>
              <a:buSzPts val="1800"/>
              <a:buNone/>
            </a:pPr>
            <a:r>
              <a:rPr lang="en-US" sz="6000" b="1"/>
              <a:t>not</a:t>
            </a:r>
            <a:r>
              <a:rPr lang="en-US" sz="6000"/>
              <a:t> by grade level.</a:t>
            </a:r>
            <a:endParaRPr sz="60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34"/>
          <p:cNvSpPr txBox="1">
            <a:spLocks noGrp="1"/>
          </p:cNvSpPr>
          <p:nvPr>
            <p:ph type="sldNum" idx="12"/>
          </p:nvPr>
        </p:nvSpPr>
        <p:spPr>
          <a:xfrm>
            <a:off x="10972800" y="6324600"/>
            <a:ext cx="1016100" cy="365100"/>
          </a:xfrm>
          <a:prstGeom prst="rect">
            <a:avLst/>
          </a:prstGeom>
          <a:noFill/>
          <a:ln>
            <a:noFill/>
          </a:ln>
        </p:spPr>
        <p:txBody>
          <a:bodyPr spcFirstLastPara="1" wrap="square" lIns="121900" tIns="60925" rIns="121900" bIns="60925" anchor="ctr" anchorCtr="0">
            <a:noAutofit/>
          </a:bodyPr>
          <a:lstStyle/>
          <a:p>
            <a:pPr marL="0" lvl="0" indent="0" algn="r" rtl="0">
              <a:lnSpc>
                <a:spcPct val="100000"/>
              </a:lnSpc>
              <a:spcBef>
                <a:spcPts val="0"/>
              </a:spcBef>
              <a:spcAft>
                <a:spcPts val="0"/>
              </a:spcAft>
              <a:buClr>
                <a:srgbClr val="000000"/>
              </a:buClr>
              <a:buSzPts val="1600"/>
              <a:buFont typeface="Arial"/>
              <a:buNone/>
            </a:pPr>
            <a:fld id="{00000000-1234-1234-1234-123412341234}" type="slidenum">
              <a:rPr lang="en-US">
                <a:solidFill>
                  <a:schemeClr val="dk1"/>
                </a:solidFill>
              </a:rPr>
              <a:t>26</a:t>
            </a:fld>
            <a:endParaRPr>
              <a:solidFill>
                <a:schemeClr val="dk1"/>
              </a:solidFill>
            </a:endParaRPr>
          </a:p>
        </p:txBody>
      </p:sp>
      <p:sp>
        <p:nvSpPr>
          <p:cNvPr id="282" name="Google Shape;282;p34"/>
          <p:cNvSpPr txBox="1">
            <a:spLocks noGrp="1"/>
          </p:cNvSpPr>
          <p:nvPr>
            <p:ph type="body" idx="1"/>
          </p:nvPr>
        </p:nvSpPr>
        <p:spPr>
          <a:xfrm>
            <a:off x="203200" y="3733800"/>
            <a:ext cx="11684100" cy="1092900"/>
          </a:xfrm>
          <a:prstGeom prst="rect">
            <a:avLst/>
          </a:prstGeom>
          <a:noFill/>
          <a:ln>
            <a:noFill/>
          </a:ln>
        </p:spPr>
        <p:txBody>
          <a:bodyPr spcFirstLastPara="1" wrap="square" lIns="121900" tIns="60925" rIns="121900" bIns="60925" anchor="ctr" anchorCtr="0">
            <a:spAutoFit/>
          </a:bodyPr>
          <a:lstStyle/>
          <a:p>
            <a:pPr marL="0" lvl="0" indent="0" algn="ctr" rtl="0">
              <a:lnSpc>
                <a:spcPct val="100000"/>
              </a:lnSpc>
              <a:spcBef>
                <a:spcPts val="1000"/>
              </a:spcBef>
              <a:spcAft>
                <a:spcPts val="0"/>
              </a:spcAft>
              <a:buSzPts val="4800"/>
              <a:buNone/>
            </a:pPr>
            <a:r>
              <a:rPr lang="en-US" sz="6300"/>
              <a:t>Research to Practice</a:t>
            </a:r>
            <a:r>
              <a:rPr lang="en-US"/>
              <a:t>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35"/>
          <p:cNvSpPr txBox="1">
            <a:spLocks noGrp="1"/>
          </p:cNvSpPr>
          <p:nvPr>
            <p:ph type="sldNum" idx="12"/>
          </p:nvPr>
        </p:nvSpPr>
        <p:spPr>
          <a:xfrm>
            <a:off x="203200" y="177800"/>
            <a:ext cx="10160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600"/>
              <a:buNone/>
            </a:pPr>
            <a:fld id="{00000000-1234-1234-1234-123412341234}" type="slidenum">
              <a:rPr lang="en-US"/>
              <a:t>27</a:t>
            </a:fld>
            <a:endParaRPr/>
          </a:p>
        </p:txBody>
      </p:sp>
      <p:sp>
        <p:nvSpPr>
          <p:cNvPr id="288" name="Google Shape;288;p35"/>
          <p:cNvSpPr txBox="1">
            <a:spLocks noGrp="1"/>
          </p:cNvSpPr>
          <p:nvPr>
            <p:ph type="body" idx="1"/>
          </p:nvPr>
        </p:nvSpPr>
        <p:spPr>
          <a:xfrm>
            <a:off x="203200" y="2159000"/>
            <a:ext cx="11785500" cy="4419600"/>
          </a:xfrm>
          <a:prstGeom prst="rect">
            <a:avLst/>
          </a:prstGeom>
          <a:noFill/>
          <a:ln>
            <a:noFill/>
          </a:ln>
        </p:spPr>
        <p:txBody>
          <a:bodyPr spcFirstLastPara="1" wrap="square" lIns="91425" tIns="45700" rIns="91425" bIns="45700" anchor="t" anchorCtr="0">
            <a:noAutofit/>
          </a:bodyPr>
          <a:lstStyle/>
          <a:p>
            <a:pPr marL="457200" lvl="0" indent="-342900" algn="l" rtl="0">
              <a:lnSpc>
                <a:spcPct val="100000"/>
              </a:lnSpc>
              <a:spcBef>
                <a:spcPts val="360"/>
              </a:spcBef>
              <a:spcAft>
                <a:spcPts val="0"/>
              </a:spcAft>
              <a:buSzPts val="1800"/>
              <a:buChar char="•"/>
            </a:pPr>
            <a:r>
              <a:rPr lang="en-US"/>
              <a:t>A boxed curriculum or program for sale.</a:t>
            </a:r>
            <a:endParaRPr/>
          </a:p>
          <a:p>
            <a:pPr marL="457200" lvl="0" indent="-342900" algn="l" rtl="0">
              <a:lnSpc>
                <a:spcPct val="100000"/>
              </a:lnSpc>
              <a:spcBef>
                <a:spcPts val="360"/>
              </a:spcBef>
              <a:spcAft>
                <a:spcPts val="0"/>
              </a:spcAft>
              <a:buSzPts val="1800"/>
              <a:buChar char="•"/>
            </a:pPr>
            <a:r>
              <a:rPr lang="en-US"/>
              <a:t>The newest and latest fad.</a:t>
            </a:r>
            <a:endParaRPr/>
          </a:p>
        </p:txBody>
      </p:sp>
      <p:sp>
        <p:nvSpPr>
          <p:cNvPr id="289" name="Google Shape;289;p35"/>
          <p:cNvSpPr txBox="1">
            <a:spLocks noGrp="1"/>
          </p:cNvSpPr>
          <p:nvPr>
            <p:ph type="title"/>
          </p:nvPr>
        </p:nvSpPr>
        <p:spPr>
          <a:xfrm>
            <a:off x="203200" y="990600"/>
            <a:ext cx="11785600" cy="1066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5333"/>
              <a:buFont typeface="Calibri"/>
              <a:buNone/>
            </a:pPr>
            <a:r>
              <a:rPr lang="en-US"/>
              <a:t>The Science of Reading is Not….</a:t>
            </a:r>
            <a:endParaRPr/>
          </a:p>
        </p:txBody>
      </p:sp>
      <p:pic>
        <p:nvPicPr>
          <p:cNvPr id="290" name="Google Shape;290;p35" descr="story identification - 1970s Greek Mythology schoolbooks ..."/>
          <p:cNvPicPr preferRelativeResize="0"/>
          <p:nvPr/>
        </p:nvPicPr>
        <p:blipFill rotWithShape="1">
          <a:blip r:embed="rId3">
            <a:alphaModFix/>
          </a:blip>
          <a:srcRect/>
          <a:stretch/>
        </p:blipFill>
        <p:spPr>
          <a:xfrm>
            <a:off x="7442249" y="3234812"/>
            <a:ext cx="2221455" cy="292509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36"/>
          <p:cNvSpPr txBox="1">
            <a:spLocks noGrp="1"/>
          </p:cNvSpPr>
          <p:nvPr>
            <p:ph type="sldNum" idx="12"/>
          </p:nvPr>
        </p:nvSpPr>
        <p:spPr>
          <a:xfrm>
            <a:off x="203200" y="177800"/>
            <a:ext cx="10160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600"/>
              <a:buNone/>
            </a:pPr>
            <a:fld id="{00000000-1234-1234-1234-123412341234}" type="slidenum">
              <a:rPr lang="en-US"/>
              <a:t>28</a:t>
            </a:fld>
            <a:endParaRPr/>
          </a:p>
        </p:txBody>
      </p:sp>
      <p:sp>
        <p:nvSpPr>
          <p:cNvPr id="296" name="Google Shape;296;p36"/>
          <p:cNvSpPr txBox="1">
            <a:spLocks noGrp="1"/>
          </p:cNvSpPr>
          <p:nvPr>
            <p:ph type="body" idx="1"/>
          </p:nvPr>
        </p:nvSpPr>
        <p:spPr>
          <a:xfrm>
            <a:off x="203200" y="2159000"/>
            <a:ext cx="11785600" cy="4419600"/>
          </a:xfrm>
          <a:prstGeom prst="rect">
            <a:avLst/>
          </a:prstGeom>
          <a:noFill/>
          <a:ln>
            <a:noFill/>
          </a:ln>
        </p:spPr>
        <p:txBody>
          <a:bodyPr spcFirstLastPara="1" wrap="square" lIns="91425" tIns="45700" rIns="91425" bIns="45700" anchor="t" anchorCtr="0">
            <a:noAutofit/>
          </a:bodyPr>
          <a:lstStyle/>
          <a:p>
            <a:pPr marL="457200" lvl="0" indent="-342900" algn="l" rtl="0">
              <a:lnSpc>
                <a:spcPct val="100000"/>
              </a:lnSpc>
              <a:spcBef>
                <a:spcPts val="360"/>
              </a:spcBef>
              <a:spcAft>
                <a:spcPts val="0"/>
              </a:spcAft>
              <a:buSzPts val="1800"/>
              <a:buChar char="•"/>
            </a:pPr>
            <a:r>
              <a:rPr lang="en-US"/>
              <a:t>Research based</a:t>
            </a:r>
            <a:endParaRPr/>
          </a:p>
          <a:p>
            <a:pPr marL="457200" lvl="0" indent="-342900" algn="l" rtl="0">
              <a:lnSpc>
                <a:spcPct val="100000"/>
              </a:lnSpc>
              <a:spcBef>
                <a:spcPts val="360"/>
              </a:spcBef>
              <a:spcAft>
                <a:spcPts val="0"/>
              </a:spcAft>
              <a:buSzPts val="1800"/>
              <a:buChar char="•"/>
            </a:pPr>
            <a:r>
              <a:rPr lang="en-US"/>
              <a:t>Contains specific components that must be taught:  phonological awareness. phonics, fluency, vocabulary &amp; reading comprehension</a:t>
            </a:r>
            <a:endParaRPr/>
          </a:p>
        </p:txBody>
      </p:sp>
      <p:sp>
        <p:nvSpPr>
          <p:cNvPr id="297" name="Google Shape;297;p36"/>
          <p:cNvSpPr txBox="1">
            <a:spLocks noGrp="1"/>
          </p:cNvSpPr>
          <p:nvPr>
            <p:ph type="title"/>
          </p:nvPr>
        </p:nvSpPr>
        <p:spPr>
          <a:xfrm>
            <a:off x="203200" y="990600"/>
            <a:ext cx="11785600" cy="1066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5333"/>
              <a:buFont typeface="Calibri"/>
              <a:buNone/>
            </a:pPr>
            <a:r>
              <a:rPr lang="en-US"/>
              <a:t>The Science of Reading Is……</a:t>
            </a:r>
            <a:endParaRPr/>
          </a:p>
        </p:txBody>
      </p:sp>
      <p:pic>
        <p:nvPicPr>
          <p:cNvPr id="298" name="Google Shape;298;p36" descr="The Research Process - Excelsior College OWL"/>
          <p:cNvPicPr preferRelativeResize="0"/>
          <p:nvPr/>
        </p:nvPicPr>
        <p:blipFill rotWithShape="1">
          <a:blip r:embed="rId3">
            <a:alphaModFix/>
          </a:blip>
          <a:srcRect/>
          <a:stretch/>
        </p:blipFill>
        <p:spPr>
          <a:xfrm>
            <a:off x="6272980" y="4829723"/>
            <a:ext cx="4170555" cy="1850477"/>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37"/>
          <p:cNvSpPr txBox="1">
            <a:spLocks noGrp="1"/>
          </p:cNvSpPr>
          <p:nvPr>
            <p:ph type="sldNum" idx="12"/>
          </p:nvPr>
        </p:nvSpPr>
        <p:spPr>
          <a:xfrm>
            <a:off x="203200" y="177800"/>
            <a:ext cx="10160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600"/>
              <a:buNone/>
            </a:pPr>
            <a:fld id="{00000000-1234-1234-1234-123412341234}" type="slidenum">
              <a:rPr lang="en-US"/>
              <a:t>29</a:t>
            </a:fld>
            <a:endParaRPr/>
          </a:p>
        </p:txBody>
      </p:sp>
      <p:sp>
        <p:nvSpPr>
          <p:cNvPr id="304" name="Google Shape;304;p37"/>
          <p:cNvSpPr txBox="1">
            <a:spLocks noGrp="1"/>
          </p:cNvSpPr>
          <p:nvPr>
            <p:ph type="body" idx="1"/>
          </p:nvPr>
        </p:nvSpPr>
        <p:spPr>
          <a:xfrm>
            <a:off x="203200" y="2159000"/>
            <a:ext cx="11785600" cy="4419600"/>
          </a:xfrm>
          <a:prstGeom prst="rect">
            <a:avLst/>
          </a:prstGeom>
          <a:noFill/>
          <a:ln>
            <a:noFill/>
          </a:ln>
        </p:spPr>
        <p:txBody>
          <a:bodyPr spcFirstLastPara="1" wrap="square" lIns="91425" tIns="45700" rIns="91425" bIns="45700" anchor="t" anchorCtr="0">
            <a:noAutofit/>
          </a:bodyPr>
          <a:lstStyle/>
          <a:p>
            <a:pPr marL="457200" lvl="0" indent="-342900" algn="l" rtl="0">
              <a:lnSpc>
                <a:spcPct val="100000"/>
              </a:lnSpc>
              <a:spcBef>
                <a:spcPts val="360"/>
              </a:spcBef>
              <a:spcAft>
                <a:spcPts val="0"/>
              </a:spcAft>
              <a:buSzPts val="1800"/>
              <a:buChar char="•"/>
            </a:pPr>
            <a:r>
              <a:rPr lang="en-US"/>
              <a:t>Phonological Awareness</a:t>
            </a:r>
            <a:endParaRPr/>
          </a:p>
          <a:p>
            <a:pPr marL="457200" lvl="0" indent="-342900" algn="l" rtl="0">
              <a:lnSpc>
                <a:spcPct val="100000"/>
              </a:lnSpc>
              <a:spcBef>
                <a:spcPts val="360"/>
              </a:spcBef>
              <a:spcAft>
                <a:spcPts val="0"/>
              </a:spcAft>
              <a:buSzPts val="1800"/>
              <a:buChar char="•"/>
            </a:pPr>
            <a:r>
              <a:rPr lang="en-US"/>
              <a:t>Phonics</a:t>
            </a:r>
            <a:endParaRPr/>
          </a:p>
          <a:p>
            <a:pPr marL="457200" lvl="0" indent="-342900" algn="l" rtl="0">
              <a:lnSpc>
                <a:spcPct val="100000"/>
              </a:lnSpc>
              <a:spcBef>
                <a:spcPts val="360"/>
              </a:spcBef>
              <a:spcAft>
                <a:spcPts val="0"/>
              </a:spcAft>
              <a:buSzPts val="1800"/>
              <a:buChar char="•"/>
            </a:pPr>
            <a:r>
              <a:rPr lang="en-US"/>
              <a:t>Fluency</a:t>
            </a:r>
            <a:endParaRPr/>
          </a:p>
          <a:p>
            <a:pPr marL="457200" lvl="0" indent="-342900" algn="l" rtl="0">
              <a:lnSpc>
                <a:spcPct val="100000"/>
              </a:lnSpc>
              <a:spcBef>
                <a:spcPts val="360"/>
              </a:spcBef>
              <a:spcAft>
                <a:spcPts val="0"/>
              </a:spcAft>
              <a:buSzPts val="1800"/>
              <a:buChar char="•"/>
            </a:pPr>
            <a:r>
              <a:rPr lang="en-US"/>
              <a:t>Vocabulary</a:t>
            </a:r>
            <a:endParaRPr/>
          </a:p>
          <a:p>
            <a:pPr marL="457200" lvl="0" indent="-342900" algn="l" rtl="0">
              <a:lnSpc>
                <a:spcPct val="100000"/>
              </a:lnSpc>
              <a:spcBef>
                <a:spcPts val="360"/>
              </a:spcBef>
              <a:spcAft>
                <a:spcPts val="0"/>
              </a:spcAft>
              <a:buSzPts val="1800"/>
              <a:buChar char="•"/>
            </a:pPr>
            <a:r>
              <a:rPr lang="en-US"/>
              <a:t>Reading Comprehension </a:t>
            </a:r>
            <a:endParaRPr/>
          </a:p>
        </p:txBody>
      </p:sp>
      <p:sp>
        <p:nvSpPr>
          <p:cNvPr id="305" name="Google Shape;305;p37"/>
          <p:cNvSpPr txBox="1">
            <a:spLocks noGrp="1"/>
          </p:cNvSpPr>
          <p:nvPr>
            <p:ph type="title"/>
          </p:nvPr>
        </p:nvSpPr>
        <p:spPr>
          <a:xfrm>
            <a:off x="203200" y="990600"/>
            <a:ext cx="11785600" cy="1066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5333"/>
              <a:buFont typeface="Calibri"/>
              <a:buNone/>
            </a:pPr>
            <a:r>
              <a:rPr lang="en-US"/>
              <a:t>Define the Terms</a:t>
            </a:r>
            <a:endParaRPr/>
          </a:p>
        </p:txBody>
      </p:sp>
      <p:pic>
        <p:nvPicPr>
          <p:cNvPr id="306" name="Google Shape;306;p37" descr="TransGriot: It's The USA All The Way"/>
          <p:cNvPicPr preferRelativeResize="0"/>
          <p:nvPr/>
        </p:nvPicPr>
        <p:blipFill rotWithShape="1">
          <a:blip r:embed="rId3">
            <a:alphaModFix/>
          </a:blip>
          <a:srcRect/>
          <a:stretch/>
        </p:blipFill>
        <p:spPr>
          <a:xfrm>
            <a:off x="7721873" y="2237659"/>
            <a:ext cx="2812572" cy="399681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4"/>
          <p:cNvSpPr txBox="1">
            <a:spLocks noGrp="1"/>
          </p:cNvSpPr>
          <p:nvPr>
            <p:ph type="sldNum" idx="12"/>
          </p:nvPr>
        </p:nvSpPr>
        <p:spPr>
          <a:xfrm>
            <a:off x="203200" y="177800"/>
            <a:ext cx="10161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t>3</a:t>
            </a:fld>
            <a:endParaRPr/>
          </a:p>
        </p:txBody>
      </p:sp>
      <p:sp>
        <p:nvSpPr>
          <p:cNvPr id="88" name="Google Shape;88;p4"/>
          <p:cNvSpPr txBox="1">
            <a:spLocks noGrp="1"/>
          </p:cNvSpPr>
          <p:nvPr>
            <p:ph type="body" idx="1"/>
          </p:nvPr>
        </p:nvSpPr>
        <p:spPr>
          <a:xfrm>
            <a:off x="203200" y="2159000"/>
            <a:ext cx="11785500" cy="4419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900"/>
              </a:spcBef>
              <a:spcAft>
                <a:spcPts val="0"/>
              </a:spcAft>
              <a:buSzPts val="1800"/>
              <a:buNone/>
            </a:pPr>
            <a:r>
              <a:rPr lang="en-US" sz="3000">
                <a:solidFill>
                  <a:schemeClr val="accent1"/>
                </a:solidFill>
              </a:rPr>
              <a:t>The following Missouri Teacher Standards will be addressed today:</a:t>
            </a:r>
            <a:endParaRPr sz="3000">
              <a:solidFill>
                <a:schemeClr val="accent1"/>
              </a:solidFill>
            </a:endParaRPr>
          </a:p>
          <a:p>
            <a:pPr marL="0" lvl="0" indent="0" algn="l" rtl="0">
              <a:lnSpc>
                <a:spcPct val="115000"/>
              </a:lnSpc>
              <a:spcBef>
                <a:spcPts val="900"/>
              </a:spcBef>
              <a:spcAft>
                <a:spcPts val="0"/>
              </a:spcAft>
              <a:buSzPts val="1800"/>
              <a:buNone/>
            </a:pPr>
            <a:r>
              <a:rPr lang="en-US" sz="3000">
                <a:solidFill>
                  <a:schemeClr val="accent1"/>
                </a:solidFill>
              </a:rPr>
              <a:t>Standard #1 Content knowledge aligned with appropriate instruction</a:t>
            </a:r>
            <a:endParaRPr sz="3000">
              <a:solidFill>
                <a:schemeClr val="accent1"/>
              </a:solidFill>
            </a:endParaRPr>
          </a:p>
          <a:p>
            <a:pPr marL="0" lvl="0" indent="0" algn="l" rtl="0">
              <a:lnSpc>
                <a:spcPct val="115000"/>
              </a:lnSpc>
              <a:spcBef>
                <a:spcPts val="900"/>
              </a:spcBef>
              <a:spcAft>
                <a:spcPts val="0"/>
              </a:spcAft>
              <a:buSzPts val="1800"/>
              <a:buNone/>
            </a:pPr>
            <a:r>
              <a:rPr lang="en-US" sz="3000">
                <a:solidFill>
                  <a:schemeClr val="accent1"/>
                </a:solidFill>
              </a:rPr>
              <a:t>Standard #2:  Student Learning, Growth and Development</a:t>
            </a:r>
            <a:endParaRPr sz="3000">
              <a:solidFill>
                <a:schemeClr val="accent1"/>
              </a:solidFill>
            </a:endParaRPr>
          </a:p>
          <a:p>
            <a:pPr marL="0" lvl="0" indent="0" algn="l" rtl="0">
              <a:lnSpc>
                <a:spcPct val="115000"/>
              </a:lnSpc>
              <a:spcBef>
                <a:spcPts val="900"/>
              </a:spcBef>
              <a:spcAft>
                <a:spcPts val="0"/>
              </a:spcAft>
              <a:buSzPts val="1800"/>
              <a:buNone/>
            </a:pPr>
            <a:r>
              <a:rPr lang="en-US" sz="3000">
                <a:solidFill>
                  <a:schemeClr val="accent1"/>
                </a:solidFill>
              </a:rPr>
              <a:t>Standard #3: Curriculum Implementation</a:t>
            </a:r>
            <a:endParaRPr sz="3000">
              <a:solidFill>
                <a:schemeClr val="accent1"/>
              </a:solidFill>
            </a:endParaRPr>
          </a:p>
          <a:p>
            <a:pPr marL="0" lvl="0" indent="0" algn="l" rtl="0">
              <a:lnSpc>
                <a:spcPct val="115000"/>
              </a:lnSpc>
              <a:spcBef>
                <a:spcPts val="900"/>
              </a:spcBef>
              <a:spcAft>
                <a:spcPts val="0"/>
              </a:spcAft>
              <a:buSzPts val="1800"/>
              <a:buNone/>
            </a:pPr>
            <a:r>
              <a:rPr lang="en-US" sz="3000">
                <a:solidFill>
                  <a:schemeClr val="accent1"/>
                </a:solidFill>
              </a:rPr>
              <a:t>Standard #7: Student Assessment and Data Analysis</a:t>
            </a:r>
            <a:endParaRPr sz="3000">
              <a:solidFill>
                <a:schemeClr val="accent1"/>
              </a:solidFill>
            </a:endParaRPr>
          </a:p>
          <a:p>
            <a:pPr marL="0" lvl="0" indent="0" algn="l" rtl="0">
              <a:lnSpc>
                <a:spcPct val="100000"/>
              </a:lnSpc>
              <a:spcBef>
                <a:spcPts val="360"/>
              </a:spcBef>
              <a:spcAft>
                <a:spcPts val="0"/>
              </a:spcAft>
              <a:buSzPts val="1800"/>
              <a:buNone/>
            </a:pPr>
            <a:endParaRPr/>
          </a:p>
        </p:txBody>
      </p:sp>
      <p:sp>
        <p:nvSpPr>
          <p:cNvPr id="89" name="Google Shape;89;p4"/>
          <p:cNvSpPr txBox="1">
            <a:spLocks noGrp="1"/>
          </p:cNvSpPr>
          <p:nvPr>
            <p:ph type="title"/>
          </p:nvPr>
        </p:nvSpPr>
        <p:spPr>
          <a:xfrm>
            <a:off x="203200" y="990600"/>
            <a:ext cx="11785500" cy="1066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5333"/>
              <a:buNone/>
            </a:pPr>
            <a:r>
              <a:rPr lang="en-US"/>
              <a:t>Missouri Teaching Standards</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38"/>
          <p:cNvSpPr txBox="1">
            <a:spLocks noGrp="1"/>
          </p:cNvSpPr>
          <p:nvPr>
            <p:ph type="sldNum" idx="12"/>
          </p:nvPr>
        </p:nvSpPr>
        <p:spPr>
          <a:xfrm>
            <a:off x="203200" y="177800"/>
            <a:ext cx="10161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t>30</a:t>
            </a:fld>
            <a:endParaRPr/>
          </a:p>
        </p:txBody>
      </p:sp>
      <p:sp>
        <p:nvSpPr>
          <p:cNvPr id="313" name="Google Shape;313;p38"/>
          <p:cNvSpPr txBox="1">
            <a:spLocks noGrp="1"/>
          </p:cNvSpPr>
          <p:nvPr>
            <p:ph type="body" idx="1"/>
          </p:nvPr>
        </p:nvSpPr>
        <p:spPr>
          <a:xfrm>
            <a:off x="203200" y="2159000"/>
            <a:ext cx="11785500" cy="4419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800"/>
              <a:buNone/>
            </a:pPr>
            <a:r>
              <a:rPr lang="en-US"/>
              <a:t>A large percent of at risk readers and students with severe reading disabilities can develop and maintain average reading skills when provided with the right kind of intervention.</a:t>
            </a:r>
            <a:endParaRPr/>
          </a:p>
          <a:p>
            <a:pPr marL="0" lvl="0" indent="0" algn="l" rtl="0">
              <a:lnSpc>
                <a:spcPct val="100000"/>
              </a:lnSpc>
              <a:spcBef>
                <a:spcPts val="360"/>
              </a:spcBef>
              <a:spcAft>
                <a:spcPts val="0"/>
              </a:spcAft>
              <a:buSzPts val="1800"/>
              <a:buNone/>
            </a:pPr>
            <a:endParaRPr sz="1800"/>
          </a:p>
          <a:p>
            <a:pPr marL="0" lvl="0" indent="0" algn="l" rtl="0">
              <a:lnSpc>
                <a:spcPct val="100000"/>
              </a:lnSpc>
              <a:spcBef>
                <a:spcPts val="360"/>
              </a:spcBef>
              <a:spcAft>
                <a:spcPts val="0"/>
              </a:spcAft>
              <a:buSzPts val="1800"/>
              <a:buNone/>
            </a:pPr>
            <a:endParaRPr sz="1800"/>
          </a:p>
          <a:p>
            <a:pPr marL="0" lvl="0" indent="0" algn="l" rtl="0">
              <a:lnSpc>
                <a:spcPct val="100000"/>
              </a:lnSpc>
              <a:spcBef>
                <a:spcPts val="360"/>
              </a:spcBef>
              <a:spcAft>
                <a:spcPts val="0"/>
              </a:spcAft>
              <a:buSzPts val="1800"/>
              <a:buNone/>
            </a:pPr>
            <a:r>
              <a:rPr lang="en-US" sz="1800"/>
              <a:t>Torgesen et al., 2001; Lennon &amp; Slesinski, 1999; Shapiro &amp; Solity, 2008; Foorman &amp; Al Otaiba, 2009; Torgesen, Wagner, Rashotte, Herron &amp; Lindamood, 2010; Truck 1994, 2003, 2004; Vellutino et al.., 1996</a:t>
            </a:r>
            <a:endParaRPr sz="1800"/>
          </a:p>
        </p:txBody>
      </p:sp>
      <p:sp>
        <p:nvSpPr>
          <p:cNvPr id="314" name="Google Shape;314;p38"/>
          <p:cNvSpPr txBox="1">
            <a:spLocks noGrp="1"/>
          </p:cNvSpPr>
          <p:nvPr>
            <p:ph type="title"/>
          </p:nvPr>
        </p:nvSpPr>
        <p:spPr>
          <a:xfrm>
            <a:off x="203200" y="990600"/>
            <a:ext cx="11785500" cy="1066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5333"/>
              <a:buNone/>
            </a:pPr>
            <a:r>
              <a:rPr lang="en-US"/>
              <a:t>Combining Research to Practice</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g27d8447df64_1_7"/>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600"/>
              <a:buFont typeface="Arial"/>
              <a:buNone/>
            </a:pPr>
            <a:fld id="{00000000-1234-1234-1234-123412341234}" type="slidenum">
              <a:rPr lang="en-US"/>
              <a:t>31</a:t>
            </a:fld>
            <a:endParaRPr/>
          </a:p>
        </p:txBody>
      </p:sp>
      <p:sp>
        <p:nvSpPr>
          <p:cNvPr id="321" name="Google Shape;321;g27d8447df64_1_7"/>
          <p:cNvSpPr txBox="1">
            <a:spLocks noGrp="1"/>
          </p:cNvSpPr>
          <p:nvPr>
            <p:ph type="body" idx="1"/>
          </p:nvPr>
        </p:nvSpPr>
        <p:spPr>
          <a:xfrm>
            <a:off x="203200" y="2159000"/>
            <a:ext cx="11785500" cy="4419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a:t>3rd Grade:  58.6%						EOC:  46.4%</a:t>
            </a:r>
            <a:endParaRPr/>
          </a:p>
          <a:p>
            <a:pPr marL="0" lvl="0" indent="0" algn="l" rtl="0">
              <a:spcBef>
                <a:spcPts val="360"/>
              </a:spcBef>
              <a:spcAft>
                <a:spcPts val="0"/>
              </a:spcAft>
              <a:buNone/>
            </a:pPr>
            <a:r>
              <a:rPr lang="en-US"/>
              <a:t>4th Grade:  55.5%</a:t>
            </a:r>
            <a:endParaRPr/>
          </a:p>
          <a:p>
            <a:pPr marL="0" lvl="0" indent="0" algn="l" rtl="0">
              <a:spcBef>
                <a:spcPts val="360"/>
              </a:spcBef>
              <a:spcAft>
                <a:spcPts val="0"/>
              </a:spcAft>
              <a:buNone/>
            </a:pPr>
            <a:r>
              <a:rPr lang="en-US"/>
              <a:t>5th Grade:  56%</a:t>
            </a:r>
            <a:endParaRPr/>
          </a:p>
          <a:p>
            <a:pPr marL="0" lvl="0" indent="0" algn="l" rtl="0">
              <a:spcBef>
                <a:spcPts val="360"/>
              </a:spcBef>
              <a:spcAft>
                <a:spcPts val="0"/>
              </a:spcAft>
              <a:buNone/>
            </a:pPr>
            <a:r>
              <a:rPr lang="en-US"/>
              <a:t>6th Grade:  60.6%</a:t>
            </a:r>
            <a:endParaRPr/>
          </a:p>
          <a:p>
            <a:pPr marL="0" lvl="0" indent="0" algn="l" rtl="0">
              <a:spcBef>
                <a:spcPts val="360"/>
              </a:spcBef>
              <a:spcAft>
                <a:spcPts val="0"/>
              </a:spcAft>
              <a:buNone/>
            </a:pPr>
            <a:r>
              <a:rPr lang="en-US"/>
              <a:t>7th Grade:  62.1%</a:t>
            </a:r>
            <a:endParaRPr/>
          </a:p>
          <a:p>
            <a:pPr marL="0" lvl="0" indent="0" algn="l" rtl="0">
              <a:spcBef>
                <a:spcPts val="360"/>
              </a:spcBef>
              <a:spcAft>
                <a:spcPts val="0"/>
              </a:spcAft>
              <a:buNone/>
            </a:pPr>
            <a:r>
              <a:rPr lang="en-US"/>
              <a:t>8th Grade:  57.5%</a:t>
            </a:r>
            <a:endParaRPr/>
          </a:p>
        </p:txBody>
      </p:sp>
      <p:sp>
        <p:nvSpPr>
          <p:cNvPr id="322" name="Google Shape;322;g27d8447df64_1_7"/>
          <p:cNvSpPr txBox="1">
            <a:spLocks noGrp="1"/>
          </p:cNvSpPr>
          <p:nvPr>
            <p:ph type="title"/>
          </p:nvPr>
        </p:nvSpPr>
        <p:spPr>
          <a:xfrm>
            <a:off x="203200" y="990600"/>
            <a:ext cx="11785500" cy="10668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Research to Reality </a:t>
            </a:r>
            <a:endParaRPr/>
          </a:p>
        </p:txBody>
      </p:sp>
      <p:sp>
        <p:nvSpPr>
          <p:cNvPr id="323" name="Google Shape;323;g27d8447df64_1_7"/>
          <p:cNvSpPr txBox="1"/>
          <p:nvPr/>
        </p:nvSpPr>
        <p:spPr>
          <a:xfrm>
            <a:off x="5811400" y="3696150"/>
            <a:ext cx="5894100" cy="239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a:ea typeface="Calibri"/>
              <a:cs typeface="Calibri"/>
              <a:sym typeface="Calibri"/>
            </a:endParaRPr>
          </a:p>
        </p:txBody>
      </p:sp>
      <p:pic>
        <p:nvPicPr>
          <p:cNvPr id="324" name="Google Shape;324;g27d8447df64_1_7"/>
          <p:cNvPicPr preferRelativeResize="0"/>
          <p:nvPr/>
        </p:nvPicPr>
        <p:blipFill>
          <a:blip r:embed="rId3">
            <a:alphaModFix/>
          </a:blip>
          <a:stretch>
            <a:fillRect/>
          </a:stretch>
        </p:blipFill>
        <p:spPr>
          <a:xfrm>
            <a:off x="5212225" y="3165400"/>
            <a:ext cx="6229350" cy="34575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2" fill="hold" nodeType="clickEffect">
                                  <p:stCondLst>
                                    <p:cond delay="0"/>
                                  </p:stCondLst>
                                  <p:childTnLst>
                                    <p:set>
                                      <p:cBhvr>
                                        <p:cTn id="10" dur="1" fill="hold">
                                          <p:stCondLst>
                                            <p:cond delay="0"/>
                                          </p:stCondLst>
                                        </p:cTn>
                                        <p:tgtEl>
                                          <p:spTgt spid="324"/>
                                        </p:tgtEl>
                                        <p:attrNameLst>
                                          <p:attrName>style.visibility</p:attrName>
                                        </p:attrNameLst>
                                      </p:cBhvr>
                                      <p:to>
                                        <p:strVal val="visible"/>
                                      </p:to>
                                    </p:set>
                                    <p:anim calcmode="lin" valueType="num">
                                      <p:cBhvr additive="base">
                                        <p:cTn id="11" dur="1000"/>
                                        <p:tgtEl>
                                          <p:spTgt spid="324"/>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44"/>
          <p:cNvSpPr txBox="1">
            <a:spLocks noGrp="1"/>
          </p:cNvSpPr>
          <p:nvPr>
            <p:ph type="body" idx="1"/>
          </p:nvPr>
        </p:nvSpPr>
        <p:spPr>
          <a:xfrm>
            <a:off x="1144067" y="967200"/>
            <a:ext cx="9645300" cy="4419600"/>
          </a:xfrm>
          <a:prstGeom prst="rect">
            <a:avLst/>
          </a:prstGeom>
          <a:noFill/>
          <a:ln>
            <a:noFill/>
          </a:ln>
        </p:spPr>
        <p:txBody>
          <a:bodyPr spcFirstLastPara="1" wrap="square" lIns="121900" tIns="60925" rIns="121900" bIns="60925" anchor="t" anchorCtr="0">
            <a:noAutofit/>
          </a:bodyPr>
          <a:lstStyle/>
          <a:p>
            <a:pPr marL="0" lvl="0" indent="0" algn="l" rtl="0">
              <a:lnSpc>
                <a:spcPct val="100000"/>
              </a:lnSpc>
              <a:spcBef>
                <a:spcPts val="500"/>
              </a:spcBef>
              <a:spcAft>
                <a:spcPts val="0"/>
              </a:spcAft>
              <a:buSzPts val="2400"/>
              <a:buNone/>
            </a:pPr>
            <a:r>
              <a:rPr lang="en-US" sz="4700" b="1"/>
              <a:t>Poor comprehension </a:t>
            </a:r>
            <a:endParaRPr sz="4700" b="1"/>
          </a:p>
          <a:p>
            <a:pPr marL="0" lvl="0" indent="609600" algn="l" rtl="0">
              <a:lnSpc>
                <a:spcPct val="100000"/>
              </a:lnSpc>
              <a:spcBef>
                <a:spcPts val="500"/>
              </a:spcBef>
              <a:spcAft>
                <a:spcPts val="0"/>
              </a:spcAft>
              <a:buSzPts val="2400"/>
              <a:buNone/>
            </a:pPr>
            <a:r>
              <a:rPr lang="en-US" sz="3700">
                <a:latin typeface="Caveat"/>
                <a:ea typeface="Caveat"/>
                <a:cs typeface="Caveat"/>
                <a:sym typeface="Caveat"/>
              </a:rPr>
              <a:t>goes back to fluency</a:t>
            </a:r>
            <a:endParaRPr sz="3700">
              <a:latin typeface="Caveat"/>
              <a:ea typeface="Caveat"/>
              <a:cs typeface="Caveat"/>
              <a:sym typeface="Caveat"/>
            </a:endParaRPr>
          </a:p>
          <a:p>
            <a:pPr marL="0" lvl="0" indent="0" algn="l" rtl="0">
              <a:lnSpc>
                <a:spcPct val="100000"/>
              </a:lnSpc>
              <a:spcBef>
                <a:spcPts val="500"/>
              </a:spcBef>
              <a:spcAft>
                <a:spcPts val="0"/>
              </a:spcAft>
              <a:buSzPts val="2400"/>
              <a:buNone/>
            </a:pPr>
            <a:r>
              <a:rPr lang="en-US"/>
              <a:t>		</a:t>
            </a:r>
            <a:r>
              <a:rPr lang="en-US" sz="4700" b="1"/>
              <a:t>Poor fluency </a:t>
            </a:r>
            <a:endParaRPr sz="4700" b="1"/>
          </a:p>
          <a:p>
            <a:pPr marL="1219200" lvl="0" indent="609600" algn="l" rtl="0">
              <a:lnSpc>
                <a:spcPct val="100000"/>
              </a:lnSpc>
              <a:spcBef>
                <a:spcPts val="500"/>
              </a:spcBef>
              <a:spcAft>
                <a:spcPts val="0"/>
              </a:spcAft>
              <a:buSzPts val="2400"/>
              <a:buNone/>
            </a:pPr>
            <a:r>
              <a:rPr lang="en-US" sz="3700" i="1">
                <a:latin typeface="Caveat"/>
                <a:ea typeface="Caveat"/>
                <a:cs typeface="Caveat"/>
                <a:sym typeface="Caveat"/>
              </a:rPr>
              <a:t>goes back to word recognition</a:t>
            </a:r>
            <a:endParaRPr sz="3700" i="1">
              <a:latin typeface="Caveat"/>
              <a:ea typeface="Caveat"/>
              <a:cs typeface="Caveat"/>
              <a:sym typeface="Caveat"/>
            </a:endParaRPr>
          </a:p>
          <a:p>
            <a:pPr marL="0" lvl="0" indent="0" algn="l" rtl="0">
              <a:lnSpc>
                <a:spcPct val="100000"/>
              </a:lnSpc>
              <a:spcBef>
                <a:spcPts val="500"/>
              </a:spcBef>
              <a:spcAft>
                <a:spcPts val="0"/>
              </a:spcAft>
              <a:buSzPts val="2400"/>
              <a:buNone/>
            </a:pPr>
            <a:r>
              <a:rPr lang="en-US"/>
              <a:t>			</a:t>
            </a:r>
            <a:r>
              <a:rPr lang="en-US" sz="4700" b="1"/>
              <a:t>Poor word recognition </a:t>
            </a:r>
            <a:endParaRPr sz="4700" b="1"/>
          </a:p>
          <a:p>
            <a:pPr marL="1828800" lvl="0" indent="609600" algn="l" rtl="0">
              <a:lnSpc>
                <a:spcPct val="100000"/>
              </a:lnSpc>
              <a:spcBef>
                <a:spcPts val="500"/>
              </a:spcBef>
              <a:spcAft>
                <a:spcPts val="0"/>
              </a:spcAft>
              <a:buSzPts val="2400"/>
              <a:buNone/>
            </a:pPr>
            <a:r>
              <a:rPr lang="en-US" sz="3700" i="1">
                <a:latin typeface="Caveat"/>
                <a:ea typeface="Caveat"/>
                <a:cs typeface="Caveat"/>
                <a:sym typeface="Caveat"/>
              </a:rPr>
              <a:t>goes back to Phonics and Decoding</a:t>
            </a:r>
            <a:endParaRPr sz="3700" i="1">
              <a:latin typeface="Caveat"/>
              <a:ea typeface="Caveat"/>
              <a:cs typeface="Caveat"/>
              <a:sym typeface="Caveat"/>
            </a:endParaRPr>
          </a:p>
          <a:p>
            <a:pPr marL="0" lvl="0" indent="0" algn="l" rtl="0">
              <a:lnSpc>
                <a:spcPct val="100000"/>
              </a:lnSpc>
              <a:spcBef>
                <a:spcPts val="500"/>
              </a:spcBef>
              <a:spcAft>
                <a:spcPts val="0"/>
              </a:spcAft>
              <a:buSzPts val="2400"/>
              <a:buNone/>
            </a:pPr>
            <a:r>
              <a:rPr lang="en-US"/>
              <a:t>				</a:t>
            </a:r>
            <a:r>
              <a:rPr lang="en-US" sz="4700" b="1"/>
              <a:t>Poor Phonics &amp; Decoding </a:t>
            </a:r>
            <a:endParaRPr sz="4700" b="1"/>
          </a:p>
          <a:p>
            <a:pPr marL="2438400" lvl="0" indent="609600" algn="l" rtl="0">
              <a:lnSpc>
                <a:spcPct val="100000"/>
              </a:lnSpc>
              <a:spcBef>
                <a:spcPts val="500"/>
              </a:spcBef>
              <a:spcAft>
                <a:spcPts val="0"/>
              </a:spcAft>
              <a:buSzPts val="2400"/>
              <a:buNone/>
            </a:pPr>
            <a:r>
              <a:rPr lang="en-US" i="1">
                <a:latin typeface="Caveat"/>
                <a:ea typeface="Caveat"/>
                <a:cs typeface="Caveat"/>
                <a:sym typeface="Caveat"/>
              </a:rPr>
              <a:t>goes back to Phonemic Awareness</a:t>
            </a:r>
            <a:endParaRPr i="1">
              <a:latin typeface="Caveat"/>
              <a:ea typeface="Caveat"/>
              <a:cs typeface="Caveat"/>
              <a:sym typeface="Caveat"/>
            </a:endParaRPr>
          </a:p>
        </p:txBody>
      </p:sp>
      <p:pic>
        <p:nvPicPr>
          <p:cNvPr id="331" name="Google Shape;331;p44"/>
          <p:cNvPicPr preferRelativeResize="0"/>
          <p:nvPr/>
        </p:nvPicPr>
        <p:blipFill rotWithShape="1">
          <a:blip r:embed="rId3">
            <a:alphaModFix/>
          </a:blip>
          <a:srcRect/>
          <a:stretch/>
        </p:blipFill>
        <p:spPr>
          <a:xfrm>
            <a:off x="8259651" y="1104884"/>
            <a:ext cx="3492500" cy="23241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45"/>
          <p:cNvSpPr txBox="1">
            <a:spLocks noGrp="1"/>
          </p:cNvSpPr>
          <p:nvPr>
            <p:ph type="body" idx="1"/>
          </p:nvPr>
        </p:nvSpPr>
        <p:spPr>
          <a:xfrm>
            <a:off x="203200" y="2159000"/>
            <a:ext cx="11785500" cy="4419600"/>
          </a:xfrm>
          <a:prstGeom prst="rect">
            <a:avLst/>
          </a:prstGeom>
          <a:noFill/>
          <a:ln>
            <a:noFill/>
          </a:ln>
        </p:spPr>
        <p:txBody>
          <a:bodyPr spcFirstLastPara="1" wrap="square" lIns="91425" tIns="45700" rIns="91425" bIns="45700" anchor="t" anchorCtr="0">
            <a:noAutofit/>
          </a:bodyPr>
          <a:lstStyle/>
          <a:p>
            <a:pPr marL="457200" lvl="0" indent="-431800" algn="l" rtl="0">
              <a:lnSpc>
                <a:spcPct val="115000"/>
              </a:lnSpc>
              <a:spcBef>
                <a:spcPts val="1000"/>
              </a:spcBef>
              <a:spcAft>
                <a:spcPts val="0"/>
              </a:spcAft>
              <a:buClr>
                <a:schemeClr val="accent1"/>
              </a:buClr>
              <a:buSzPts val="3200"/>
              <a:buFont typeface="Arial"/>
              <a:buChar char="•"/>
            </a:pPr>
            <a:r>
              <a:rPr lang="en-US" sz="3200">
                <a:solidFill>
                  <a:schemeClr val="accent1"/>
                </a:solidFill>
                <a:latin typeface="Arial"/>
                <a:ea typeface="Arial"/>
                <a:cs typeface="Arial"/>
                <a:sym typeface="Arial"/>
              </a:rPr>
              <a:t>Students were trained in </a:t>
            </a:r>
            <a:r>
              <a:rPr lang="en-US" sz="3200" b="1">
                <a:solidFill>
                  <a:schemeClr val="accent1"/>
                </a:solidFill>
                <a:latin typeface="Arial"/>
                <a:ea typeface="Arial"/>
                <a:cs typeface="Arial"/>
                <a:sym typeface="Arial"/>
              </a:rPr>
              <a:t>phonological awareness to the advanced levels</a:t>
            </a:r>
            <a:endParaRPr sz="3200" b="1">
              <a:solidFill>
                <a:schemeClr val="accent1"/>
              </a:solidFill>
              <a:latin typeface="Arial"/>
              <a:ea typeface="Arial"/>
              <a:cs typeface="Arial"/>
              <a:sym typeface="Arial"/>
            </a:endParaRPr>
          </a:p>
          <a:p>
            <a:pPr marL="457200" lvl="0" indent="-431800" algn="l" rtl="0">
              <a:lnSpc>
                <a:spcPct val="115000"/>
              </a:lnSpc>
              <a:spcBef>
                <a:spcPts val="0"/>
              </a:spcBef>
              <a:spcAft>
                <a:spcPts val="0"/>
              </a:spcAft>
              <a:buClr>
                <a:schemeClr val="accent1"/>
              </a:buClr>
              <a:buSzPts val="3200"/>
              <a:buFont typeface="Arial"/>
              <a:buChar char="•"/>
            </a:pPr>
            <a:r>
              <a:rPr lang="en-US" sz="3200" b="1">
                <a:solidFill>
                  <a:schemeClr val="accent1"/>
                </a:solidFill>
                <a:latin typeface="Arial"/>
                <a:ea typeface="Arial"/>
                <a:cs typeface="Arial"/>
                <a:sym typeface="Arial"/>
              </a:rPr>
              <a:t>Phonics decoding skills </a:t>
            </a:r>
            <a:r>
              <a:rPr lang="en-US" sz="3200">
                <a:solidFill>
                  <a:schemeClr val="accent1"/>
                </a:solidFill>
                <a:latin typeface="Arial"/>
                <a:ea typeface="Arial"/>
                <a:cs typeface="Arial"/>
                <a:sym typeface="Arial"/>
              </a:rPr>
              <a:t>were taught in </a:t>
            </a:r>
            <a:r>
              <a:rPr lang="en-US" sz="3200" b="1">
                <a:solidFill>
                  <a:schemeClr val="accent1"/>
                </a:solidFill>
                <a:latin typeface="Arial"/>
                <a:ea typeface="Arial"/>
                <a:cs typeface="Arial"/>
                <a:sym typeface="Arial"/>
              </a:rPr>
              <a:t>explicit, systematic ways and reinforced within text</a:t>
            </a:r>
            <a:endParaRPr sz="3200" b="1">
              <a:solidFill>
                <a:schemeClr val="accent1"/>
              </a:solidFill>
              <a:latin typeface="Arial"/>
              <a:ea typeface="Arial"/>
              <a:cs typeface="Arial"/>
              <a:sym typeface="Arial"/>
            </a:endParaRPr>
          </a:p>
          <a:p>
            <a:pPr marL="457200" lvl="0" indent="-431800" algn="l" rtl="0">
              <a:lnSpc>
                <a:spcPct val="115000"/>
              </a:lnSpc>
              <a:spcBef>
                <a:spcPts val="0"/>
              </a:spcBef>
              <a:spcAft>
                <a:spcPts val="0"/>
              </a:spcAft>
              <a:buClr>
                <a:schemeClr val="accent1"/>
              </a:buClr>
              <a:buSzPts val="3200"/>
              <a:buFont typeface="Arial"/>
              <a:buChar char="•"/>
            </a:pPr>
            <a:r>
              <a:rPr lang="en-US" sz="3200">
                <a:solidFill>
                  <a:schemeClr val="accent1"/>
                </a:solidFill>
                <a:latin typeface="Arial"/>
                <a:ea typeface="Arial"/>
                <a:cs typeface="Arial"/>
                <a:sym typeface="Arial"/>
              </a:rPr>
              <a:t>Lots of opportunities to </a:t>
            </a:r>
            <a:r>
              <a:rPr lang="en-US" sz="3200" b="1">
                <a:solidFill>
                  <a:schemeClr val="accent1"/>
                </a:solidFill>
                <a:latin typeface="Arial"/>
                <a:ea typeface="Arial"/>
                <a:cs typeface="Arial"/>
                <a:sym typeface="Arial"/>
              </a:rPr>
              <a:t>read connected text</a:t>
            </a:r>
            <a:endParaRPr sz="3200" b="1">
              <a:solidFill>
                <a:schemeClr val="accent1"/>
              </a:solidFill>
              <a:latin typeface="Arial"/>
              <a:ea typeface="Arial"/>
              <a:cs typeface="Arial"/>
              <a:sym typeface="Arial"/>
            </a:endParaRPr>
          </a:p>
          <a:p>
            <a:pPr marL="0" lvl="0" indent="0" algn="l" rtl="0">
              <a:lnSpc>
                <a:spcPct val="100000"/>
              </a:lnSpc>
              <a:spcBef>
                <a:spcPts val="360"/>
              </a:spcBef>
              <a:spcAft>
                <a:spcPts val="0"/>
              </a:spcAft>
              <a:buSzPts val="1800"/>
              <a:buNone/>
            </a:pPr>
            <a:endParaRPr/>
          </a:p>
        </p:txBody>
      </p:sp>
      <p:sp>
        <p:nvSpPr>
          <p:cNvPr id="338" name="Google Shape;338;p45"/>
          <p:cNvSpPr txBox="1">
            <a:spLocks noGrp="1"/>
          </p:cNvSpPr>
          <p:nvPr>
            <p:ph type="sldNum" idx="12"/>
          </p:nvPr>
        </p:nvSpPr>
        <p:spPr>
          <a:xfrm>
            <a:off x="203200" y="177800"/>
            <a:ext cx="10161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t>33</a:t>
            </a:fld>
            <a:endParaRPr/>
          </a:p>
        </p:txBody>
      </p:sp>
      <p:sp>
        <p:nvSpPr>
          <p:cNvPr id="339" name="Google Shape;339;p45"/>
          <p:cNvSpPr txBox="1">
            <a:spLocks noGrp="1"/>
          </p:cNvSpPr>
          <p:nvPr>
            <p:ph type="title"/>
          </p:nvPr>
        </p:nvSpPr>
        <p:spPr>
          <a:xfrm>
            <a:off x="203200" y="990600"/>
            <a:ext cx="11785500" cy="1066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5333"/>
              <a:buNone/>
            </a:pPr>
            <a:r>
              <a:rPr lang="en-US"/>
              <a:t>What Works in Reading Instruction</a:t>
            </a:r>
            <a:endParaRPr/>
          </a:p>
        </p:txBody>
      </p:sp>
      <p:sp>
        <p:nvSpPr>
          <p:cNvPr id="340" name="Google Shape;340;p45"/>
          <p:cNvSpPr txBox="1"/>
          <p:nvPr/>
        </p:nvSpPr>
        <p:spPr>
          <a:xfrm>
            <a:off x="8982750" y="6115175"/>
            <a:ext cx="1934700" cy="535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accent1"/>
                </a:solidFill>
                <a:latin typeface="Calibri"/>
                <a:ea typeface="Calibri"/>
                <a:cs typeface="Calibri"/>
                <a:sym typeface="Calibri"/>
              </a:rPr>
              <a:t>Kilpatrick, 2016</a:t>
            </a:r>
            <a:endParaRPr sz="2000" b="0" i="0" u="none" strike="noStrike" cap="none">
              <a:solidFill>
                <a:schemeClr val="accent1"/>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47"/>
          <p:cNvSpPr txBox="1">
            <a:spLocks noGrp="1"/>
          </p:cNvSpPr>
          <p:nvPr>
            <p:ph type="sldNum" idx="12"/>
          </p:nvPr>
        </p:nvSpPr>
        <p:spPr>
          <a:xfrm>
            <a:off x="203200" y="177800"/>
            <a:ext cx="10161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600"/>
              <a:buNone/>
            </a:pPr>
            <a:fld id="{00000000-1234-1234-1234-123412341234}" type="slidenum">
              <a:rPr lang="en-US"/>
              <a:t>34</a:t>
            </a:fld>
            <a:endParaRPr/>
          </a:p>
        </p:txBody>
      </p:sp>
      <p:sp>
        <p:nvSpPr>
          <p:cNvPr id="347" name="Google Shape;347;p47"/>
          <p:cNvSpPr txBox="1">
            <a:spLocks noGrp="1"/>
          </p:cNvSpPr>
          <p:nvPr>
            <p:ph type="body" idx="1"/>
          </p:nvPr>
        </p:nvSpPr>
        <p:spPr>
          <a:xfrm>
            <a:off x="1219300" y="1492775"/>
            <a:ext cx="9381300" cy="4419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800"/>
              <a:buNone/>
            </a:pPr>
            <a:r>
              <a:rPr lang="en-US" sz="4667" b="1" i="1"/>
              <a:t>The components of effective reading instruction are the same whether the focus is prevention or intervention…</a:t>
            </a:r>
            <a:endParaRPr sz="4667" b="1" i="1"/>
          </a:p>
          <a:p>
            <a:pPr marL="0" lvl="0" indent="0" algn="l" rtl="0">
              <a:lnSpc>
                <a:spcPct val="100000"/>
              </a:lnSpc>
              <a:spcBef>
                <a:spcPts val="360"/>
              </a:spcBef>
              <a:spcAft>
                <a:spcPts val="0"/>
              </a:spcAft>
              <a:buSzPts val="1800"/>
              <a:buNone/>
            </a:pPr>
            <a:endParaRPr i="1"/>
          </a:p>
          <a:p>
            <a:pPr marL="0" lvl="0" indent="0" algn="l" rtl="0">
              <a:lnSpc>
                <a:spcPct val="100000"/>
              </a:lnSpc>
              <a:spcBef>
                <a:spcPts val="360"/>
              </a:spcBef>
              <a:spcAft>
                <a:spcPts val="0"/>
              </a:spcAft>
              <a:buSzPts val="1800"/>
              <a:buNone/>
            </a:pPr>
            <a:endParaRPr i="1"/>
          </a:p>
          <a:p>
            <a:pPr marL="0" lvl="0" indent="0" algn="l" rtl="0">
              <a:lnSpc>
                <a:spcPct val="100000"/>
              </a:lnSpc>
              <a:spcBef>
                <a:spcPts val="360"/>
              </a:spcBef>
              <a:spcAft>
                <a:spcPts val="0"/>
              </a:spcAft>
              <a:buSzPts val="1800"/>
              <a:buNone/>
            </a:pPr>
            <a:r>
              <a:rPr lang="en-US" sz="1800"/>
              <a:t>Foorman and Torgesen (2001) Learning Disabilities Research &amp; Practice</a:t>
            </a:r>
            <a:endParaRPr sz="180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48"/>
          <p:cNvSpPr txBox="1">
            <a:spLocks noGrp="1"/>
          </p:cNvSpPr>
          <p:nvPr>
            <p:ph type="sldNum" idx="12"/>
          </p:nvPr>
        </p:nvSpPr>
        <p:spPr>
          <a:xfrm>
            <a:off x="203200" y="177800"/>
            <a:ext cx="10161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600"/>
              <a:buNone/>
            </a:pPr>
            <a:fld id="{00000000-1234-1234-1234-123412341234}" type="slidenum">
              <a:rPr lang="en-US"/>
              <a:t>35</a:t>
            </a:fld>
            <a:endParaRPr/>
          </a:p>
        </p:txBody>
      </p:sp>
      <p:sp>
        <p:nvSpPr>
          <p:cNvPr id="354" name="Google Shape;354;p48"/>
          <p:cNvSpPr txBox="1">
            <a:spLocks noGrp="1"/>
          </p:cNvSpPr>
          <p:nvPr>
            <p:ph type="body" idx="1"/>
          </p:nvPr>
        </p:nvSpPr>
        <p:spPr>
          <a:xfrm>
            <a:off x="203250" y="1971975"/>
            <a:ext cx="11785500" cy="4419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800"/>
              <a:buNone/>
            </a:pPr>
            <a:r>
              <a:rPr lang="en-US"/>
              <a:t>1. Phonological and Phonemic Awareness</a:t>
            </a:r>
            <a:endParaRPr/>
          </a:p>
          <a:p>
            <a:pPr marL="0" lvl="0" indent="0" algn="l" rtl="0">
              <a:lnSpc>
                <a:spcPct val="100000"/>
              </a:lnSpc>
              <a:spcBef>
                <a:spcPts val="360"/>
              </a:spcBef>
              <a:spcAft>
                <a:spcPts val="0"/>
              </a:spcAft>
              <a:buSzPts val="1800"/>
              <a:buNone/>
            </a:pPr>
            <a:r>
              <a:rPr lang="en-US"/>
              <a:t>2. Phonics and Spelling</a:t>
            </a:r>
            <a:endParaRPr/>
          </a:p>
          <a:p>
            <a:pPr marL="0" lvl="0" indent="0" algn="l" rtl="0">
              <a:lnSpc>
                <a:spcPct val="100000"/>
              </a:lnSpc>
              <a:spcBef>
                <a:spcPts val="360"/>
              </a:spcBef>
              <a:spcAft>
                <a:spcPts val="0"/>
              </a:spcAft>
              <a:buSzPts val="1800"/>
              <a:buNone/>
            </a:pPr>
            <a:r>
              <a:rPr lang="en-US"/>
              <a:t>3. Assessment</a:t>
            </a:r>
            <a:endParaRPr/>
          </a:p>
          <a:p>
            <a:pPr marL="0" lvl="0" indent="0" algn="l" rtl="0">
              <a:lnSpc>
                <a:spcPct val="100000"/>
              </a:lnSpc>
              <a:spcBef>
                <a:spcPts val="360"/>
              </a:spcBef>
              <a:spcAft>
                <a:spcPts val="0"/>
              </a:spcAft>
              <a:buSzPts val="1800"/>
              <a:buNone/>
            </a:pPr>
            <a:r>
              <a:rPr lang="en-US"/>
              <a:t>4. Vocabulary</a:t>
            </a:r>
            <a:endParaRPr/>
          </a:p>
          <a:p>
            <a:pPr marL="0" lvl="0" indent="0" algn="l" rtl="0">
              <a:lnSpc>
                <a:spcPct val="100000"/>
              </a:lnSpc>
              <a:spcBef>
                <a:spcPts val="360"/>
              </a:spcBef>
              <a:spcAft>
                <a:spcPts val="0"/>
              </a:spcAft>
              <a:buSzPts val="1800"/>
              <a:buNone/>
            </a:pPr>
            <a:r>
              <a:rPr lang="en-US"/>
              <a:t>5. Comprehension</a:t>
            </a:r>
            <a:endParaRPr/>
          </a:p>
          <a:p>
            <a:pPr marL="0" lvl="0" indent="0" algn="l" rtl="0">
              <a:lnSpc>
                <a:spcPct val="100000"/>
              </a:lnSpc>
              <a:spcBef>
                <a:spcPts val="360"/>
              </a:spcBef>
              <a:spcAft>
                <a:spcPts val="0"/>
              </a:spcAft>
              <a:buSzPts val="1800"/>
              <a:buNone/>
            </a:pPr>
            <a:r>
              <a:rPr lang="en-US"/>
              <a:t>6. Writing</a:t>
            </a:r>
            <a:endParaRPr/>
          </a:p>
        </p:txBody>
      </p:sp>
      <p:sp>
        <p:nvSpPr>
          <p:cNvPr id="355" name="Google Shape;355;p48"/>
          <p:cNvSpPr txBox="1">
            <a:spLocks noGrp="1"/>
          </p:cNvSpPr>
          <p:nvPr>
            <p:ph type="title"/>
          </p:nvPr>
        </p:nvSpPr>
        <p:spPr>
          <a:xfrm>
            <a:off x="203200" y="990600"/>
            <a:ext cx="11785500" cy="1066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5333"/>
              <a:buNone/>
            </a:pPr>
            <a:r>
              <a:rPr lang="en-US"/>
              <a:t>Components of Effective Literacy</a:t>
            </a:r>
            <a:endParaRPr/>
          </a:p>
        </p:txBody>
      </p:sp>
      <p:pic>
        <p:nvPicPr>
          <p:cNvPr id="356" name="Google Shape;356;p48"/>
          <p:cNvPicPr preferRelativeResize="0"/>
          <p:nvPr/>
        </p:nvPicPr>
        <p:blipFill rotWithShape="1">
          <a:blip r:embed="rId3">
            <a:alphaModFix/>
          </a:blip>
          <a:srcRect/>
          <a:stretch/>
        </p:blipFill>
        <p:spPr>
          <a:xfrm>
            <a:off x="6780675" y="3297300"/>
            <a:ext cx="4577025" cy="304787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52"/>
          <p:cNvSpPr txBox="1">
            <a:spLocks noGrp="1"/>
          </p:cNvSpPr>
          <p:nvPr>
            <p:ph type="title"/>
          </p:nvPr>
        </p:nvSpPr>
        <p:spPr>
          <a:xfrm>
            <a:off x="203200" y="990600"/>
            <a:ext cx="11785500" cy="1066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5333"/>
              <a:buNone/>
            </a:pPr>
            <a:r>
              <a:rPr lang="en-US"/>
              <a:t>Resources</a:t>
            </a:r>
            <a:endParaRPr/>
          </a:p>
        </p:txBody>
      </p:sp>
      <p:sp>
        <p:nvSpPr>
          <p:cNvPr id="363" name="Google Shape;363;p52"/>
          <p:cNvSpPr txBox="1">
            <a:spLocks noGrp="1"/>
          </p:cNvSpPr>
          <p:nvPr>
            <p:ph type="body" idx="1"/>
          </p:nvPr>
        </p:nvSpPr>
        <p:spPr>
          <a:xfrm>
            <a:off x="203200" y="2159000"/>
            <a:ext cx="11785500" cy="4419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800"/>
              <a:buNone/>
            </a:pPr>
            <a:r>
              <a:rPr lang="en-US" sz="2100" u="sng">
                <a:solidFill>
                  <a:srgbClr val="1155CC"/>
                </a:solidFill>
                <a:highlight>
                  <a:srgbClr val="FFFFFF"/>
                </a:highlight>
                <a:latin typeface="Arial"/>
                <a:ea typeface="Arial"/>
                <a:cs typeface="Arial"/>
                <a:sym typeface="Arial"/>
                <a:hlinkClick r:id="rId3">
                  <a:extLst>
                    <a:ext uri="{A12FA001-AC4F-418D-AE19-62706E023703}">
                      <ahyp:hlinkClr xmlns:ahyp="http://schemas.microsoft.com/office/drawing/2018/hyperlinkcolor" xmlns="" val="tx"/>
                    </a:ext>
                  </a:extLst>
                </a:hlinkClick>
              </a:rPr>
              <a:t>https://www.readingrockets.org/topics/about-reading/articles/simple-view-reading</a:t>
            </a:r>
            <a:endParaRPr sz="3400">
              <a:solidFill>
                <a:schemeClr val="accent1"/>
              </a:solidFill>
            </a:endParaRPr>
          </a:p>
          <a:p>
            <a:pPr marL="0" lvl="0" indent="0" algn="l" rtl="0">
              <a:lnSpc>
                <a:spcPct val="100000"/>
              </a:lnSpc>
              <a:spcBef>
                <a:spcPts val="360"/>
              </a:spcBef>
              <a:spcAft>
                <a:spcPts val="0"/>
              </a:spcAft>
              <a:buSzPts val="1800"/>
              <a:buNone/>
            </a:pPr>
            <a:r>
              <a:rPr lang="en-US" sz="2400">
                <a:solidFill>
                  <a:schemeClr val="accent1"/>
                </a:solidFill>
              </a:rPr>
              <a:t>Simple View of Reading. Gough &amp; Tunmer, 1986.</a:t>
            </a:r>
            <a:endParaRPr sz="2400">
              <a:solidFill>
                <a:schemeClr val="accent1"/>
              </a:solidFill>
            </a:endParaRPr>
          </a:p>
          <a:p>
            <a:pPr marL="0" lvl="0" indent="0" algn="l" rtl="0">
              <a:lnSpc>
                <a:spcPct val="100000"/>
              </a:lnSpc>
              <a:spcBef>
                <a:spcPts val="360"/>
              </a:spcBef>
              <a:spcAft>
                <a:spcPts val="0"/>
              </a:spcAft>
              <a:buSzPts val="1800"/>
              <a:buNone/>
            </a:pPr>
            <a:r>
              <a:rPr lang="en-US" sz="2400">
                <a:solidFill>
                  <a:schemeClr val="accent1"/>
                </a:solidFill>
              </a:rPr>
              <a:t>The Reading Rope. Scarborough, 2001.</a:t>
            </a:r>
            <a:endParaRPr sz="2400">
              <a:solidFill>
                <a:schemeClr val="accent1"/>
              </a:solidFill>
            </a:endParaRPr>
          </a:p>
          <a:p>
            <a:pPr marL="0" lvl="0" indent="0" algn="l" rtl="0">
              <a:lnSpc>
                <a:spcPct val="100000"/>
              </a:lnSpc>
              <a:spcBef>
                <a:spcPts val="360"/>
              </a:spcBef>
              <a:spcAft>
                <a:spcPts val="0"/>
              </a:spcAft>
              <a:buSzPts val="1800"/>
              <a:buNone/>
            </a:pPr>
            <a:r>
              <a:rPr lang="en-US" sz="2400">
                <a:solidFill>
                  <a:schemeClr val="accent1"/>
                </a:solidFill>
              </a:rPr>
              <a:t>Reading and the Brain. Deheane, 2010.</a:t>
            </a:r>
            <a:endParaRPr sz="2400">
              <a:solidFill>
                <a:schemeClr val="accent1"/>
              </a:solidFill>
            </a:endParaRPr>
          </a:p>
          <a:p>
            <a:pPr marL="0" lvl="0" indent="0" algn="l" rtl="0">
              <a:lnSpc>
                <a:spcPct val="100000"/>
              </a:lnSpc>
              <a:spcBef>
                <a:spcPts val="360"/>
              </a:spcBef>
              <a:spcAft>
                <a:spcPts val="0"/>
              </a:spcAft>
              <a:buSzPts val="1800"/>
              <a:buNone/>
            </a:pPr>
            <a:r>
              <a:rPr lang="en-US" sz="2400">
                <a:solidFill>
                  <a:schemeClr val="accent1"/>
                </a:solidFill>
              </a:rPr>
              <a:t>Reading Rockets. </a:t>
            </a:r>
            <a:r>
              <a:rPr lang="en-US" sz="2067" u="sng">
                <a:solidFill>
                  <a:schemeClr val="accent1"/>
                </a:solidFill>
                <a:hlinkClick r:id="rId4">
                  <a:extLst>
                    <a:ext uri="{A12FA001-AC4F-418D-AE19-62706E023703}">
                      <ahyp:hlinkClr xmlns:ahyp="http://schemas.microsoft.com/office/drawing/2018/hyperlinkcolor" xmlns="" val="tx"/>
                    </a:ext>
                  </a:extLst>
                </a:hlinkClick>
              </a:rPr>
              <a:t>https://www.readingrockets.org/teaching/reading101-course/modules/course-modules</a:t>
            </a:r>
            <a:endParaRPr sz="1400">
              <a:solidFill>
                <a:schemeClr val="accent1"/>
              </a:solidFill>
            </a:endParaRPr>
          </a:p>
          <a:p>
            <a:pPr marL="0" lvl="0" indent="0" algn="l" rtl="0">
              <a:lnSpc>
                <a:spcPct val="100000"/>
              </a:lnSpc>
              <a:spcBef>
                <a:spcPts val="360"/>
              </a:spcBef>
              <a:spcAft>
                <a:spcPts val="0"/>
              </a:spcAft>
              <a:buSzPts val="1800"/>
              <a:buNone/>
            </a:pPr>
            <a:r>
              <a:rPr lang="en-US" sz="1800" u="sng">
                <a:solidFill>
                  <a:schemeClr val="hlink"/>
                </a:solidFill>
                <a:latin typeface="Arial"/>
                <a:ea typeface="Arial"/>
                <a:cs typeface="Arial"/>
                <a:sym typeface="Arial"/>
                <a:hlinkClick r:id="rId5"/>
              </a:rPr>
              <a:t>Instructional Resources | Missouri Department of Elementary and Secondary Education (mo.gov)</a:t>
            </a:r>
            <a:r>
              <a:rPr lang="en-US" sz="2100">
                <a:solidFill>
                  <a:schemeClr val="accent1"/>
                </a:solidFill>
              </a:rPr>
              <a:t>  dese.mo.gov/special-education/effective-practices-instructional-resources </a:t>
            </a:r>
            <a:endParaRPr sz="2100">
              <a:solidFill>
                <a:schemeClr val="accent1"/>
              </a:solidFill>
            </a:endParaRPr>
          </a:p>
        </p:txBody>
      </p:sp>
      <p:sp>
        <p:nvSpPr>
          <p:cNvPr id="364" name="Google Shape;364;p52"/>
          <p:cNvSpPr txBox="1">
            <a:spLocks noGrp="1"/>
          </p:cNvSpPr>
          <p:nvPr>
            <p:ph type="sldNum" idx="12"/>
          </p:nvPr>
        </p:nvSpPr>
        <p:spPr>
          <a:xfrm>
            <a:off x="203200" y="177800"/>
            <a:ext cx="10161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t>36</a:t>
            </a:fld>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51"/>
          <p:cNvSpPr txBox="1">
            <a:spLocks noGrp="1"/>
          </p:cNvSpPr>
          <p:nvPr>
            <p:ph type="title"/>
          </p:nvPr>
        </p:nvSpPr>
        <p:spPr>
          <a:xfrm>
            <a:off x="4470400" y="1498600"/>
            <a:ext cx="7620000" cy="1828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5333"/>
              <a:buNone/>
            </a:pPr>
            <a:r>
              <a:rPr lang="en-US"/>
              <a:t>Thank you for your professional attention.</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5"/>
          <p:cNvSpPr txBox="1">
            <a:spLocks noGrp="1"/>
          </p:cNvSpPr>
          <p:nvPr>
            <p:ph type="sldNum" idx="12"/>
          </p:nvPr>
        </p:nvSpPr>
        <p:spPr>
          <a:xfrm>
            <a:off x="203200" y="177800"/>
            <a:ext cx="10161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t>4</a:t>
            </a:fld>
            <a:endParaRPr/>
          </a:p>
        </p:txBody>
      </p:sp>
      <p:sp>
        <p:nvSpPr>
          <p:cNvPr id="96" name="Google Shape;96;p5"/>
          <p:cNvSpPr txBox="1">
            <a:spLocks noGrp="1"/>
          </p:cNvSpPr>
          <p:nvPr>
            <p:ph type="body" idx="1"/>
          </p:nvPr>
        </p:nvSpPr>
        <p:spPr>
          <a:xfrm>
            <a:off x="1508750" y="2159000"/>
            <a:ext cx="10479900" cy="4419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800"/>
              <a:buNone/>
            </a:pPr>
            <a:r>
              <a:rPr lang="en-US" sz="3000">
                <a:solidFill>
                  <a:srgbClr val="00B050"/>
                </a:solidFill>
                <a:latin typeface="Arial"/>
                <a:ea typeface="Arial"/>
                <a:cs typeface="Arial"/>
                <a:sym typeface="Arial"/>
              </a:rPr>
              <a:t>●</a:t>
            </a:r>
            <a:r>
              <a:rPr lang="en-US" sz="3000">
                <a:solidFill>
                  <a:srgbClr val="004B8D"/>
                </a:solidFill>
              </a:rPr>
              <a:t>Be Present</a:t>
            </a:r>
            <a:endParaRPr sz="3000">
              <a:solidFill>
                <a:srgbClr val="004B8D"/>
              </a:solidFill>
            </a:endParaRPr>
          </a:p>
          <a:p>
            <a:pPr marL="0" lvl="0" indent="0" algn="l" rtl="0">
              <a:lnSpc>
                <a:spcPct val="115000"/>
              </a:lnSpc>
              <a:spcBef>
                <a:spcPts val="0"/>
              </a:spcBef>
              <a:spcAft>
                <a:spcPts val="0"/>
              </a:spcAft>
              <a:buSzPts val="1800"/>
              <a:buNone/>
            </a:pPr>
            <a:r>
              <a:rPr lang="en-US" sz="3000">
                <a:solidFill>
                  <a:srgbClr val="00B050"/>
                </a:solidFill>
                <a:latin typeface="Arial"/>
                <a:ea typeface="Arial"/>
                <a:cs typeface="Arial"/>
                <a:sym typeface="Arial"/>
              </a:rPr>
              <a:t>●</a:t>
            </a:r>
            <a:r>
              <a:rPr lang="en-US" sz="3000">
                <a:solidFill>
                  <a:srgbClr val="004B8D"/>
                </a:solidFill>
              </a:rPr>
              <a:t>Mute your Mics </a:t>
            </a:r>
            <a:endParaRPr sz="3000">
              <a:solidFill>
                <a:srgbClr val="004B8D"/>
              </a:solidFill>
            </a:endParaRPr>
          </a:p>
          <a:p>
            <a:pPr marL="0" lvl="0" indent="0" algn="l" rtl="0">
              <a:lnSpc>
                <a:spcPct val="115000"/>
              </a:lnSpc>
              <a:spcBef>
                <a:spcPts val="0"/>
              </a:spcBef>
              <a:spcAft>
                <a:spcPts val="0"/>
              </a:spcAft>
              <a:buSzPts val="1800"/>
              <a:buNone/>
            </a:pPr>
            <a:r>
              <a:rPr lang="en-US" sz="3000">
                <a:solidFill>
                  <a:srgbClr val="00B050"/>
                </a:solidFill>
                <a:latin typeface="Arial"/>
                <a:ea typeface="Arial"/>
                <a:cs typeface="Arial"/>
                <a:sym typeface="Arial"/>
              </a:rPr>
              <a:t>●</a:t>
            </a:r>
            <a:r>
              <a:rPr lang="en-US" sz="3000">
                <a:solidFill>
                  <a:srgbClr val="004B8D"/>
                </a:solidFill>
              </a:rPr>
              <a:t>Questions in chat box </a:t>
            </a:r>
            <a:endParaRPr sz="3000">
              <a:solidFill>
                <a:srgbClr val="004B8D"/>
              </a:solidFill>
            </a:endParaRPr>
          </a:p>
          <a:p>
            <a:pPr marL="0" lvl="0" indent="0" algn="l" rtl="0">
              <a:lnSpc>
                <a:spcPct val="115000"/>
              </a:lnSpc>
              <a:spcBef>
                <a:spcPts val="0"/>
              </a:spcBef>
              <a:spcAft>
                <a:spcPts val="0"/>
              </a:spcAft>
              <a:buSzPts val="1800"/>
              <a:buNone/>
            </a:pPr>
            <a:r>
              <a:rPr lang="en-US" sz="3000">
                <a:solidFill>
                  <a:srgbClr val="00B050"/>
                </a:solidFill>
                <a:latin typeface="Arial"/>
                <a:ea typeface="Arial"/>
                <a:cs typeface="Arial"/>
                <a:sym typeface="Arial"/>
              </a:rPr>
              <a:t>●</a:t>
            </a:r>
            <a:r>
              <a:rPr lang="en-US" sz="3000">
                <a:solidFill>
                  <a:srgbClr val="004B8D"/>
                </a:solidFill>
              </a:rPr>
              <a:t>Have open heart and open minds</a:t>
            </a:r>
            <a:endParaRPr sz="3000">
              <a:solidFill>
                <a:srgbClr val="004B8D"/>
              </a:solidFill>
            </a:endParaRPr>
          </a:p>
          <a:p>
            <a:pPr marL="0" lvl="0" indent="0" algn="l" rtl="0">
              <a:lnSpc>
                <a:spcPct val="115000"/>
              </a:lnSpc>
              <a:spcBef>
                <a:spcPts val="0"/>
              </a:spcBef>
              <a:spcAft>
                <a:spcPts val="0"/>
              </a:spcAft>
              <a:buSzPts val="1800"/>
              <a:buNone/>
            </a:pPr>
            <a:endParaRPr sz="3000">
              <a:solidFill>
                <a:srgbClr val="004B8D"/>
              </a:solidFill>
            </a:endParaRPr>
          </a:p>
          <a:p>
            <a:pPr marL="0" lvl="0" indent="0" algn="l" rtl="0">
              <a:lnSpc>
                <a:spcPct val="100000"/>
              </a:lnSpc>
              <a:spcBef>
                <a:spcPts val="360"/>
              </a:spcBef>
              <a:spcAft>
                <a:spcPts val="0"/>
              </a:spcAft>
              <a:buSzPts val="1800"/>
              <a:buNone/>
            </a:pPr>
            <a:endParaRPr sz="3000"/>
          </a:p>
        </p:txBody>
      </p:sp>
      <p:sp>
        <p:nvSpPr>
          <p:cNvPr id="97" name="Google Shape;97;p5"/>
          <p:cNvSpPr txBox="1">
            <a:spLocks noGrp="1"/>
          </p:cNvSpPr>
          <p:nvPr>
            <p:ph type="title"/>
          </p:nvPr>
        </p:nvSpPr>
        <p:spPr>
          <a:xfrm>
            <a:off x="203200" y="990600"/>
            <a:ext cx="11785500" cy="1066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5333"/>
              <a:buNone/>
            </a:pPr>
            <a:r>
              <a:rPr lang="en-US"/>
              <a:t>Norms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7"/>
          <p:cNvSpPr txBox="1">
            <a:spLocks noGrp="1"/>
          </p:cNvSpPr>
          <p:nvPr>
            <p:ph type="sldNum" idx="12"/>
          </p:nvPr>
        </p:nvSpPr>
        <p:spPr>
          <a:xfrm>
            <a:off x="203200" y="177800"/>
            <a:ext cx="10160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600"/>
              <a:buNone/>
            </a:pPr>
            <a:fld id="{00000000-1234-1234-1234-123412341234}" type="slidenum">
              <a:rPr lang="en-US"/>
              <a:t>5</a:t>
            </a:fld>
            <a:endParaRPr/>
          </a:p>
        </p:txBody>
      </p:sp>
      <p:sp>
        <p:nvSpPr>
          <p:cNvPr id="103" name="Google Shape;103;p7"/>
          <p:cNvSpPr txBox="1">
            <a:spLocks noGrp="1"/>
          </p:cNvSpPr>
          <p:nvPr>
            <p:ph type="body" idx="1"/>
          </p:nvPr>
        </p:nvSpPr>
        <p:spPr>
          <a:xfrm>
            <a:off x="203200" y="2159000"/>
            <a:ext cx="11785600" cy="4419600"/>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360"/>
              </a:spcBef>
              <a:spcAft>
                <a:spcPts val="0"/>
              </a:spcAft>
              <a:buSzPts val="1800"/>
              <a:buNone/>
            </a:pPr>
            <a:endParaRPr/>
          </a:p>
        </p:txBody>
      </p:sp>
      <p:sp>
        <p:nvSpPr>
          <p:cNvPr id="104" name="Google Shape;104;p7"/>
          <p:cNvSpPr txBox="1">
            <a:spLocks noGrp="1"/>
          </p:cNvSpPr>
          <p:nvPr>
            <p:ph type="title"/>
          </p:nvPr>
        </p:nvSpPr>
        <p:spPr>
          <a:xfrm>
            <a:off x="203200" y="990600"/>
            <a:ext cx="11785600" cy="1066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5333"/>
              <a:buFont typeface="Calibri"/>
              <a:buNone/>
            </a:pPr>
            <a:r>
              <a:rPr lang="en-US"/>
              <a:t>How Hard Was Learning to Read for You?</a:t>
            </a:r>
            <a:endParaRPr/>
          </a:p>
        </p:txBody>
      </p:sp>
      <p:pic>
        <p:nvPicPr>
          <p:cNvPr id="105" name="Google Shape;105;p7"/>
          <p:cNvPicPr preferRelativeResize="0"/>
          <p:nvPr/>
        </p:nvPicPr>
        <p:blipFill>
          <a:blip r:embed="rId3">
            <a:alphaModFix/>
          </a:blip>
          <a:stretch>
            <a:fillRect/>
          </a:stretch>
        </p:blipFill>
        <p:spPr>
          <a:xfrm>
            <a:off x="7452450" y="4254875"/>
            <a:ext cx="2269924" cy="2269925"/>
          </a:xfrm>
          <a:prstGeom prst="rect">
            <a:avLst/>
          </a:prstGeom>
          <a:noFill/>
          <a:ln>
            <a:noFill/>
          </a:ln>
        </p:spPr>
      </p:pic>
      <p:pic>
        <p:nvPicPr>
          <p:cNvPr id="106" name="Google Shape;106;p7"/>
          <p:cNvPicPr preferRelativeResize="0"/>
          <p:nvPr/>
        </p:nvPicPr>
        <p:blipFill>
          <a:blip r:embed="rId4">
            <a:alphaModFix/>
          </a:blip>
          <a:stretch>
            <a:fillRect/>
          </a:stretch>
        </p:blipFill>
        <p:spPr>
          <a:xfrm>
            <a:off x="656400" y="2505078"/>
            <a:ext cx="1905901" cy="1905901"/>
          </a:xfrm>
          <a:prstGeom prst="rect">
            <a:avLst/>
          </a:prstGeom>
          <a:noFill/>
          <a:ln>
            <a:noFill/>
          </a:ln>
        </p:spPr>
      </p:pic>
      <p:pic>
        <p:nvPicPr>
          <p:cNvPr id="107" name="Google Shape;107;p7"/>
          <p:cNvPicPr preferRelativeResize="0"/>
          <p:nvPr/>
        </p:nvPicPr>
        <p:blipFill>
          <a:blip r:embed="rId5">
            <a:alphaModFix/>
          </a:blip>
          <a:stretch>
            <a:fillRect/>
          </a:stretch>
        </p:blipFill>
        <p:spPr>
          <a:xfrm>
            <a:off x="2562301" y="4254880"/>
            <a:ext cx="2269924" cy="1514117"/>
          </a:xfrm>
          <a:prstGeom prst="rect">
            <a:avLst/>
          </a:prstGeom>
          <a:noFill/>
          <a:ln>
            <a:noFill/>
          </a:ln>
        </p:spPr>
      </p:pic>
      <p:pic>
        <p:nvPicPr>
          <p:cNvPr id="108" name="Google Shape;108;p7"/>
          <p:cNvPicPr preferRelativeResize="0"/>
          <p:nvPr/>
        </p:nvPicPr>
        <p:blipFill>
          <a:blip r:embed="rId6">
            <a:alphaModFix/>
          </a:blip>
          <a:stretch>
            <a:fillRect/>
          </a:stretch>
        </p:blipFill>
        <p:spPr>
          <a:xfrm>
            <a:off x="5122849" y="2376975"/>
            <a:ext cx="2735949" cy="2051950"/>
          </a:xfrm>
          <a:prstGeom prst="rect">
            <a:avLst/>
          </a:prstGeom>
          <a:noFill/>
          <a:ln>
            <a:noFill/>
          </a:ln>
        </p:spPr>
      </p:pic>
      <p:pic>
        <p:nvPicPr>
          <p:cNvPr id="109" name="Google Shape;109;p7"/>
          <p:cNvPicPr preferRelativeResize="0"/>
          <p:nvPr/>
        </p:nvPicPr>
        <p:blipFill>
          <a:blip r:embed="rId7">
            <a:alphaModFix/>
          </a:blip>
          <a:stretch>
            <a:fillRect/>
          </a:stretch>
        </p:blipFill>
        <p:spPr>
          <a:xfrm>
            <a:off x="9722375" y="2203189"/>
            <a:ext cx="2269924" cy="19059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8"/>
          <p:cNvSpPr txBox="1">
            <a:spLocks noGrp="1"/>
          </p:cNvSpPr>
          <p:nvPr>
            <p:ph type="sldNum" idx="12"/>
          </p:nvPr>
        </p:nvSpPr>
        <p:spPr>
          <a:xfrm>
            <a:off x="203200" y="177800"/>
            <a:ext cx="10160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600"/>
              <a:buNone/>
            </a:pPr>
            <a:fld id="{00000000-1234-1234-1234-123412341234}" type="slidenum">
              <a:rPr lang="en-US"/>
              <a:t>6</a:t>
            </a:fld>
            <a:endParaRPr/>
          </a:p>
        </p:txBody>
      </p:sp>
      <p:sp>
        <p:nvSpPr>
          <p:cNvPr id="115" name="Google Shape;115;p8"/>
          <p:cNvSpPr txBox="1">
            <a:spLocks noGrp="1"/>
          </p:cNvSpPr>
          <p:nvPr>
            <p:ph type="body" idx="1"/>
          </p:nvPr>
        </p:nvSpPr>
        <p:spPr>
          <a:xfrm>
            <a:off x="203200" y="2159000"/>
            <a:ext cx="11785600" cy="4419600"/>
          </a:xfrm>
          <a:prstGeom prst="rect">
            <a:avLst/>
          </a:prstGeom>
          <a:noFill/>
          <a:ln>
            <a:noFill/>
          </a:ln>
        </p:spPr>
        <p:txBody>
          <a:bodyPr spcFirstLastPara="1" wrap="square" lIns="91425" tIns="45700" rIns="91425" bIns="45700" anchor="t" anchorCtr="0">
            <a:noAutofit/>
          </a:bodyPr>
          <a:lstStyle/>
          <a:p>
            <a:pPr marL="114300" lvl="0" indent="0" algn="l" rtl="0">
              <a:lnSpc>
                <a:spcPct val="100000"/>
              </a:lnSpc>
              <a:spcBef>
                <a:spcPts val="360"/>
              </a:spcBef>
              <a:spcAft>
                <a:spcPts val="0"/>
              </a:spcAft>
              <a:buSzPts val="1800"/>
              <a:buNone/>
            </a:pPr>
            <a:endParaRPr b="1"/>
          </a:p>
          <a:p>
            <a:pPr marL="114300" lvl="0" indent="0" algn="ctr" rtl="0">
              <a:lnSpc>
                <a:spcPct val="100000"/>
              </a:lnSpc>
              <a:spcBef>
                <a:spcPts val="360"/>
              </a:spcBef>
              <a:spcAft>
                <a:spcPts val="0"/>
              </a:spcAft>
              <a:buSzPts val="1800"/>
              <a:buNone/>
            </a:pPr>
            <a:r>
              <a:rPr lang="en-US" sz="5400" b="1"/>
              <a:t>“No Equity without Literacy.” </a:t>
            </a:r>
            <a:endParaRPr sz="5400" b="1"/>
          </a:p>
        </p:txBody>
      </p:sp>
      <p:sp>
        <p:nvSpPr>
          <p:cNvPr id="116" name="Google Shape;116;p8"/>
          <p:cNvSpPr txBox="1">
            <a:spLocks noGrp="1"/>
          </p:cNvSpPr>
          <p:nvPr>
            <p:ph type="title"/>
          </p:nvPr>
        </p:nvSpPr>
        <p:spPr>
          <a:xfrm>
            <a:off x="203200" y="990600"/>
            <a:ext cx="11785600" cy="1066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5333"/>
              <a:buFont typeface="Calibri"/>
              <a:buNone/>
            </a:pPr>
            <a:r>
              <a:rPr lang="en-US" sz="4800"/>
              <a:t>What Does This Mean to You?</a:t>
            </a:r>
            <a:endParaRPr sz="48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11"/>
          <p:cNvSpPr txBox="1">
            <a:spLocks noGrp="1"/>
          </p:cNvSpPr>
          <p:nvPr>
            <p:ph type="body" idx="1"/>
          </p:nvPr>
        </p:nvSpPr>
        <p:spPr>
          <a:xfrm>
            <a:off x="253950" y="3879275"/>
            <a:ext cx="11684100" cy="1092900"/>
          </a:xfrm>
          <a:prstGeom prst="rect">
            <a:avLst/>
          </a:prstGeom>
          <a:noFill/>
          <a:ln>
            <a:noFill/>
          </a:ln>
        </p:spPr>
        <p:txBody>
          <a:bodyPr spcFirstLastPara="1" wrap="square" lIns="121900" tIns="60925" rIns="121900" bIns="60925" anchor="ctr" anchorCtr="0">
            <a:spAutoFit/>
          </a:bodyPr>
          <a:lstStyle/>
          <a:p>
            <a:pPr marL="0" lvl="0" indent="0" algn="ctr" rtl="0">
              <a:lnSpc>
                <a:spcPct val="100000"/>
              </a:lnSpc>
              <a:spcBef>
                <a:spcPts val="0"/>
              </a:spcBef>
              <a:spcAft>
                <a:spcPts val="0"/>
              </a:spcAft>
              <a:buSzPts val="4800"/>
              <a:buNone/>
            </a:pPr>
            <a:r>
              <a:rPr lang="en-US" sz="6300"/>
              <a:t>Reading Research</a:t>
            </a:r>
            <a:r>
              <a:rPr lang="en-US"/>
              <a:t>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4"/>
          <p:cNvSpPr txBox="1">
            <a:spLocks noGrp="1"/>
          </p:cNvSpPr>
          <p:nvPr>
            <p:ph type="sldNum" idx="12"/>
          </p:nvPr>
        </p:nvSpPr>
        <p:spPr>
          <a:xfrm>
            <a:off x="203200" y="177800"/>
            <a:ext cx="10161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t>8</a:t>
            </a:fld>
            <a:endParaRPr/>
          </a:p>
        </p:txBody>
      </p:sp>
      <p:sp>
        <p:nvSpPr>
          <p:cNvPr id="128" name="Google Shape;128;p14"/>
          <p:cNvSpPr txBox="1">
            <a:spLocks noGrp="1"/>
          </p:cNvSpPr>
          <p:nvPr>
            <p:ph type="body" idx="1"/>
          </p:nvPr>
        </p:nvSpPr>
        <p:spPr>
          <a:xfrm>
            <a:off x="203200" y="2159000"/>
            <a:ext cx="11785500" cy="44196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1800"/>
              <a:buNone/>
            </a:pPr>
            <a:r>
              <a:rPr lang="en-US" sz="9600" b="1">
                <a:solidFill>
                  <a:srgbClr val="0000FF"/>
                </a:solidFill>
                <a:latin typeface="Poppins"/>
                <a:ea typeface="Poppins"/>
                <a:cs typeface="Poppins"/>
                <a:sym typeface="Poppins"/>
              </a:rPr>
              <a:t>D</a:t>
            </a:r>
            <a:r>
              <a:rPr lang="en-US" sz="4800" b="1">
                <a:solidFill>
                  <a:srgbClr val="0000FF"/>
                </a:solidFill>
                <a:latin typeface="Poppins"/>
                <a:ea typeface="Poppins"/>
                <a:cs typeface="Poppins"/>
                <a:sym typeface="Poppins"/>
              </a:rPr>
              <a:t>   </a:t>
            </a:r>
            <a:r>
              <a:rPr lang="en-US" sz="4800" b="1">
                <a:solidFill>
                  <a:srgbClr val="000000"/>
                </a:solidFill>
                <a:latin typeface="Poppins"/>
                <a:ea typeface="Poppins"/>
                <a:cs typeface="Poppins"/>
                <a:sym typeface="Poppins"/>
              </a:rPr>
              <a:t>X   </a:t>
            </a:r>
            <a:r>
              <a:rPr lang="en-US" sz="9600" b="1">
                <a:solidFill>
                  <a:srgbClr val="CC0000"/>
                </a:solidFill>
                <a:latin typeface="Poppins"/>
                <a:ea typeface="Poppins"/>
                <a:cs typeface="Poppins"/>
                <a:sym typeface="Poppins"/>
              </a:rPr>
              <a:t>LC  </a:t>
            </a:r>
            <a:r>
              <a:rPr lang="en-US" sz="4800" b="1">
                <a:solidFill>
                  <a:srgbClr val="000000"/>
                </a:solidFill>
                <a:latin typeface="Poppins"/>
                <a:ea typeface="Poppins"/>
                <a:cs typeface="Poppins"/>
                <a:sym typeface="Poppins"/>
              </a:rPr>
              <a:t>=  </a:t>
            </a:r>
            <a:r>
              <a:rPr lang="en-US" sz="9600" b="1">
                <a:solidFill>
                  <a:srgbClr val="7030A0"/>
                </a:solidFill>
                <a:latin typeface="Poppins"/>
                <a:ea typeface="Poppins"/>
                <a:cs typeface="Poppins"/>
                <a:sym typeface="Poppins"/>
              </a:rPr>
              <a:t>RC</a:t>
            </a:r>
            <a:endParaRPr sz="9600" b="1">
              <a:solidFill>
                <a:srgbClr val="7030A0"/>
              </a:solidFill>
              <a:latin typeface="Poppins"/>
              <a:ea typeface="Poppins"/>
              <a:cs typeface="Poppins"/>
              <a:sym typeface="Poppins"/>
            </a:endParaRPr>
          </a:p>
          <a:p>
            <a:pPr marL="0" lvl="0" indent="0" algn="l" rtl="0">
              <a:lnSpc>
                <a:spcPct val="100000"/>
              </a:lnSpc>
              <a:spcBef>
                <a:spcPts val="0"/>
              </a:spcBef>
              <a:spcAft>
                <a:spcPts val="0"/>
              </a:spcAft>
              <a:buSzPts val="1800"/>
              <a:buNone/>
            </a:pPr>
            <a:r>
              <a:rPr lang="en-US" sz="2400" b="1">
                <a:solidFill>
                  <a:srgbClr val="0000FF"/>
                </a:solidFill>
                <a:latin typeface="Poppins"/>
                <a:ea typeface="Poppins"/>
                <a:cs typeface="Poppins"/>
                <a:sym typeface="Poppins"/>
              </a:rPr>
              <a:t> 			</a:t>
            </a:r>
            <a:endParaRPr/>
          </a:p>
        </p:txBody>
      </p:sp>
      <p:sp>
        <p:nvSpPr>
          <p:cNvPr id="129" name="Google Shape;129;p14"/>
          <p:cNvSpPr txBox="1">
            <a:spLocks noGrp="1"/>
          </p:cNvSpPr>
          <p:nvPr>
            <p:ph type="title"/>
          </p:nvPr>
        </p:nvSpPr>
        <p:spPr>
          <a:xfrm>
            <a:off x="203200" y="990600"/>
            <a:ext cx="11785500" cy="1066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5333"/>
              <a:buNone/>
            </a:pPr>
            <a:r>
              <a:rPr lang="en-US"/>
              <a:t>Simple View of Reading </a:t>
            </a:r>
            <a:endParaRPr/>
          </a:p>
        </p:txBody>
      </p:sp>
      <p:sp>
        <p:nvSpPr>
          <p:cNvPr id="130" name="Google Shape;130;p14"/>
          <p:cNvSpPr txBox="1"/>
          <p:nvPr/>
        </p:nvSpPr>
        <p:spPr>
          <a:xfrm>
            <a:off x="4804475" y="3598678"/>
            <a:ext cx="2887500" cy="923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CC0000"/>
                </a:solidFill>
                <a:latin typeface="Poppins"/>
                <a:ea typeface="Poppins"/>
                <a:cs typeface="Poppins"/>
                <a:sym typeface="Poppins"/>
              </a:rPr>
              <a:t>Language Comprehension</a:t>
            </a:r>
            <a:endParaRPr sz="1400" b="0" i="0" u="none" strike="noStrike" cap="none">
              <a:solidFill>
                <a:srgbClr val="000000"/>
              </a:solidFill>
              <a:latin typeface="Calibri"/>
              <a:ea typeface="Calibri"/>
              <a:cs typeface="Calibri"/>
              <a:sym typeface="Calibri"/>
            </a:endParaRPr>
          </a:p>
        </p:txBody>
      </p:sp>
      <p:sp>
        <p:nvSpPr>
          <p:cNvPr id="131" name="Google Shape;131;p14"/>
          <p:cNvSpPr txBox="1"/>
          <p:nvPr/>
        </p:nvSpPr>
        <p:spPr>
          <a:xfrm>
            <a:off x="7823525" y="3722300"/>
            <a:ext cx="2762100" cy="923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7030A0"/>
                </a:solidFill>
                <a:latin typeface="Poppins"/>
                <a:ea typeface="Poppins"/>
                <a:cs typeface="Poppins"/>
                <a:sym typeface="Poppins"/>
              </a:rPr>
              <a:t>Reading Comprehension</a:t>
            </a:r>
            <a:endParaRPr sz="2400" b="1" i="0" u="none" strike="noStrike" cap="none">
              <a:solidFill>
                <a:srgbClr val="7030A0"/>
              </a:solidFill>
              <a:latin typeface="Poppins"/>
              <a:ea typeface="Poppins"/>
              <a:cs typeface="Poppins"/>
              <a:sym typeface="Poppins"/>
            </a:endParaRPr>
          </a:p>
        </p:txBody>
      </p:sp>
      <p:sp>
        <p:nvSpPr>
          <p:cNvPr id="132" name="Google Shape;132;p14"/>
          <p:cNvSpPr txBox="1"/>
          <p:nvPr/>
        </p:nvSpPr>
        <p:spPr>
          <a:xfrm>
            <a:off x="7691975" y="5665150"/>
            <a:ext cx="4166700" cy="453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750"/>
              <a:buFont typeface="Arial"/>
              <a:buNone/>
            </a:pPr>
            <a:r>
              <a:rPr lang="en-US" sz="1750" b="1" i="0" u="none" strike="noStrike" cap="none">
                <a:solidFill>
                  <a:schemeClr val="dk1"/>
                </a:solidFill>
                <a:highlight>
                  <a:srgbClr val="FFFFFF"/>
                </a:highlight>
                <a:latin typeface="Verdana"/>
                <a:ea typeface="Verdana"/>
                <a:cs typeface="Verdana"/>
                <a:sym typeface="Verdana"/>
              </a:rPr>
              <a:t>Gough and Tunmer (1986)</a:t>
            </a:r>
            <a:endParaRPr sz="2200" b="1" i="0" u="none" strike="noStrike" cap="none">
              <a:solidFill>
                <a:schemeClr val="dk1"/>
              </a:solidFill>
              <a:latin typeface="Calibri"/>
              <a:ea typeface="Calibri"/>
              <a:cs typeface="Calibri"/>
              <a:sym typeface="Calibri"/>
            </a:endParaRPr>
          </a:p>
        </p:txBody>
      </p:sp>
      <p:sp>
        <p:nvSpPr>
          <p:cNvPr id="133" name="Google Shape;133;p14"/>
          <p:cNvSpPr txBox="1"/>
          <p:nvPr/>
        </p:nvSpPr>
        <p:spPr>
          <a:xfrm>
            <a:off x="1735810" y="3722300"/>
            <a:ext cx="2937115" cy="923299"/>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Poppins"/>
                <a:ea typeface="Poppins"/>
                <a:cs typeface="Poppins"/>
                <a:sym typeface="Poppins"/>
              </a:rPr>
              <a:t>Decoding</a:t>
            </a:r>
            <a:r>
              <a:rPr lang="en-US" sz="2400" b="1" i="0" u="none" strike="noStrike" cap="none">
                <a:solidFill>
                  <a:srgbClr val="CC0000"/>
                </a:solidFill>
                <a:latin typeface="Poppins"/>
                <a:ea typeface="Poppins"/>
                <a:cs typeface="Poppins"/>
                <a:sym typeface="Poppins"/>
              </a:rPr>
              <a:t> </a:t>
            </a:r>
            <a:r>
              <a:rPr lang="en-US" sz="2400" b="1" i="0" u="none" strike="noStrike" cap="none">
                <a:solidFill>
                  <a:schemeClr val="dk1"/>
                </a:solidFill>
                <a:latin typeface="Poppins"/>
                <a:ea typeface="Poppins"/>
                <a:cs typeface="Poppins"/>
                <a:sym typeface="Poppins"/>
              </a:rPr>
              <a:t>      </a:t>
            </a:r>
            <a:r>
              <a:rPr lang="en-US" sz="2400" b="0" i="0" u="none" strike="noStrike" cap="none">
                <a:solidFill>
                  <a:schemeClr val="dk1"/>
                </a:solidFill>
                <a:latin typeface="Poppins"/>
                <a:ea typeface="Poppins"/>
                <a:cs typeface="Poppins"/>
                <a:sym typeface="Poppins"/>
              </a:rPr>
              <a:t>Word Recognition </a:t>
            </a:r>
            <a:endParaRPr sz="1400" b="0" i="0" u="none" strike="noStrike" cap="none">
              <a:solidFill>
                <a:srgbClr val="000000"/>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15"/>
          <p:cNvSpPr txBox="1">
            <a:spLocks noGrp="1"/>
          </p:cNvSpPr>
          <p:nvPr>
            <p:ph type="sldNum" idx="12"/>
          </p:nvPr>
        </p:nvSpPr>
        <p:spPr>
          <a:xfrm>
            <a:off x="203200" y="177800"/>
            <a:ext cx="10160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600"/>
              <a:buNone/>
            </a:pPr>
            <a:fld id="{00000000-1234-1234-1234-123412341234}" type="slidenum">
              <a:rPr lang="en-US"/>
              <a:t>9</a:t>
            </a:fld>
            <a:endParaRPr/>
          </a:p>
        </p:txBody>
      </p:sp>
      <p:pic>
        <p:nvPicPr>
          <p:cNvPr id="139" name="Google Shape;139;p15"/>
          <p:cNvPicPr preferRelativeResize="0"/>
          <p:nvPr/>
        </p:nvPicPr>
        <p:blipFill rotWithShape="1">
          <a:blip r:embed="rId3">
            <a:alphaModFix/>
          </a:blip>
          <a:srcRect/>
          <a:stretch/>
        </p:blipFill>
        <p:spPr>
          <a:xfrm>
            <a:off x="2432907" y="2505075"/>
            <a:ext cx="5820426" cy="1100379"/>
          </a:xfrm>
          <a:prstGeom prst="rect">
            <a:avLst/>
          </a:prstGeom>
          <a:noFill/>
          <a:ln>
            <a:noFill/>
          </a:ln>
        </p:spPr>
      </p:pic>
      <p:sp>
        <p:nvSpPr>
          <p:cNvPr id="140" name="Google Shape;140;p15"/>
          <p:cNvSpPr txBox="1">
            <a:spLocks noGrp="1"/>
          </p:cNvSpPr>
          <p:nvPr>
            <p:ph type="body" idx="1"/>
          </p:nvPr>
        </p:nvSpPr>
        <p:spPr>
          <a:xfrm>
            <a:off x="203200" y="2159000"/>
            <a:ext cx="11785500" cy="4419600"/>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360"/>
              </a:spcBef>
              <a:spcAft>
                <a:spcPts val="0"/>
              </a:spcAft>
              <a:buSzPts val="1800"/>
              <a:buNone/>
            </a:pPr>
            <a:endParaRPr/>
          </a:p>
          <a:p>
            <a:pPr marL="457200" lvl="0" indent="-228600" algn="l" rtl="0">
              <a:lnSpc>
                <a:spcPct val="100000"/>
              </a:lnSpc>
              <a:spcBef>
                <a:spcPts val="360"/>
              </a:spcBef>
              <a:spcAft>
                <a:spcPts val="0"/>
              </a:spcAft>
              <a:buSzPts val="1800"/>
              <a:buNone/>
            </a:pPr>
            <a:endParaRPr/>
          </a:p>
          <a:p>
            <a:pPr marL="457200" lvl="0" indent="-228600" algn="l" rtl="0">
              <a:lnSpc>
                <a:spcPct val="100000"/>
              </a:lnSpc>
              <a:spcBef>
                <a:spcPts val="360"/>
              </a:spcBef>
              <a:spcAft>
                <a:spcPts val="0"/>
              </a:spcAft>
              <a:buSzPts val="1800"/>
              <a:buNone/>
            </a:pPr>
            <a:endParaRPr/>
          </a:p>
          <a:p>
            <a:pPr marL="457200" lvl="0" indent="-342900" algn="l" rtl="0">
              <a:lnSpc>
                <a:spcPct val="100000"/>
              </a:lnSpc>
              <a:spcBef>
                <a:spcPts val="360"/>
              </a:spcBef>
              <a:spcAft>
                <a:spcPts val="0"/>
              </a:spcAft>
              <a:buSzPts val="1800"/>
              <a:buChar char="•"/>
            </a:pPr>
            <a:r>
              <a:rPr lang="en-US" sz="3600"/>
              <a:t>The snables tramped the mengs to the dwip.  The dwip fropped.  The mengs clambed a sib boogle. The snables gicked and gicked. </a:t>
            </a:r>
            <a:endParaRPr sz="3600"/>
          </a:p>
        </p:txBody>
      </p:sp>
      <p:sp>
        <p:nvSpPr>
          <p:cNvPr id="141" name="Google Shape;141;p15"/>
          <p:cNvSpPr txBox="1">
            <a:spLocks noGrp="1"/>
          </p:cNvSpPr>
          <p:nvPr>
            <p:ph type="title"/>
          </p:nvPr>
        </p:nvSpPr>
        <p:spPr>
          <a:xfrm>
            <a:off x="203200" y="990600"/>
            <a:ext cx="11785600" cy="1066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5333"/>
              <a:buFont typeface="Calibri"/>
              <a:buNone/>
            </a:pPr>
            <a:r>
              <a:rPr lang="en-US"/>
              <a:t>Examples of the Simple View </a:t>
            </a:r>
            <a:endParaRPr/>
          </a:p>
        </p:txBody>
      </p:sp>
    </p:spTree>
  </p:cSld>
  <p:clrMapOvr>
    <a:masterClrMapping/>
  </p:clrMapOvr>
</p:sld>
</file>

<file path=ppt/theme/theme1.xml><?xml version="1.0" encoding="utf-8"?>
<a:theme xmlns:a="http://schemas.openxmlformats.org/drawingml/2006/main" name="Content Layouts">
  <a:themeElements>
    <a:clrScheme name="DESE PPT Colors">
      <a:dk1>
        <a:srgbClr val="004B8D"/>
      </a:dk1>
      <a:lt1>
        <a:srgbClr val="FFFFFF"/>
      </a:lt1>
      <a:dk2>
        <a:srgbClr val="009900"/>
      </a:dk2>
      <a:lt2>
        <a:srgbClr val="FFFFFF"/>
      </a:lt2>
      <a:accent1>
        <a:srgbClr val="004B8D"/>
      </a:accent1>
      <a:accent2>
        <a:srgbClr val="9C5708"/>
      </a:accent2>
      <a:accent3>
        <a:srgbClr val="D9541E"/>
      </a:accent3>
      <a:accent4>
        <a:srgbClr val="BA8748"/>
      </a:accent4>
      <a:accent5>
        <a:srgbClr val="AB0635"/>
      </a:accent5>
      <a:accent6>
        <a:srgbClr val="F79646"/>
      </a:accent6>
      <a:hlink>
        <a:srgbClr val="004B8D"/>
      </a:hlink>
      <a:folHlink>
        <a:srgbClr val="6637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7598</Words>
  <Application>Microsoft Office PowerPoint</Application>
  <PresentationFormat>Widescreen</PresentationFormat>
  <Paragraphs>440</Paragraphs>
  <Slides>37</Slides>
  <Notes>37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37</vt:i4>
      </vt:variant>
    </vt:vector>
  </HeadingPairs>
  <TitlesOfParts>
    <vt:vector size="49" baseType="lpstr">
      <vt:lpstr>Caveat</vt:lpstr>
      <vt:lpstr>Pangolin</vt:lpstr>
      <vt:lpstr>Calibri</vt:lpstr>
      <vt:lpstr>Century Gothic</vt:lpstr>
      <vt:lpstr>Verdana</vt:lpstr>
      <vt:lpstr>Courier New</vt:lpstr>
      <vt:lpstr>Poppins Light</vt:lpstr>
      <vt:lpstr>Noto Sans Symbols</vt:lpstr>
      <vt:lpstr>Roboto</vt:lpstr>
      <vt:lpstr>Arial</vt:lpstr>
      <vt:lpstr>Poppins</vt:lpstr>
      <vt:lpstr>Content Layouts</vt:lpstr>
      <vt:lpstr>Components of Effective Literacy:  Introduction </vt:lpstr>
      <vt:lpstr>Learner Intentions</vt:lpstr>
      <vt:lpstr>Missouri Teaching Standards</vt:lpstr>
      <vt:lpstr>Norms </vt:lpstr>
      <vt:lpstr>How Hard Was Learning to Read for You?</vt:lpstr>
      <vt:lpstr>What Does This Mean to You?</vt:lpstr>
      <vt:lpstr>PowerPoint Presentation</vt:lpstr>
      <vt:lpstr>Simple View of Reading </vt:lpstr>
      <vt:lpstr>Examples of the Simple View </vt:lpstr>
      <vt:lpstr>Simple View of Reading </vt:lpstr>
      <vt:lpstr>Reading Rope </vt:lpstr>
      <vt:lpstr>Brain Imaging and Reading </vt:lpstr>
      <vt:lpstr>Dr. Stanislas Dehaene  “Reading in the Brain”</vt:lpstr>
      <vt:lpstr>PowerPoint Presentation</vt:lpstr>
      <vt:lpstr>PowerPoint Presentation</vt:lpstr>
      <vt:lpstr>Characteristics of Poor Readers</vt:lpstr>
      <vt:lpstr>More Characteristics </vt:lpstr>
      <vt:lpstr>PowerPoint Presentation</vt:lpstr>
      <vt:lpstr>PowerPoint Presentation</vt:lpstr>
      <vt:lpstr>PowerPoint Presentation</vt:lpstr>
      <vt:lpstr>Reading Foundations</vt:lpstr>
      <vt:lpstr>PowerPoint Presentation</vt:lpstr>
      <vt:lpstr>PowerPoint Presentation</vt:lpstr>
      <vt:lpstr>PowerPoint Presentation</vt:lpstr>
      <vt:lpstr>PowerPoint Presentation</vt:lpstr>
      <vt:lpstr>PowerPoint Presentation</vt:lpstr>
      <vt:lpstr>The Science of Reading is Not….</vt:lpstr>
      <vt:lpstr>The Science of Reading Is……</vt:lpstr>
      <vt:lpstr>Define the Terms</vt:lpstr>
      <vt:lpstr>Combining Research to Practice</vt:lpstr>
      <vt:lpstr>Research to Reality </vt:lpstr>
      <vt:lpstr>PowerPoint Presentation</vt:lpstr>
      <vt:lpstr>What Works in Reading Instruction</vt:lpstr>
      <vt:lpstr>PowerPoint Presentation</vt:lpstr>
      <vt:lpstr>Components of Effective Literacy</vt:lpstr>
      <vt:lpstr>Resources</vt:lpstr>
      <vt:lpstr>Thank you for your professional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Components of Effective Literacy:  Introduction</dc:title>
  <dc:creator>Mary Beth Scherer</dc:creator>
  <cp:lastModifiedBy>Bockover, Madison</cp:lastModifiedBy>
  <cp:revision>2</cp:revision>
  <dcterms:modified xsi:type="dcterms:W3CDTF">2023-10-24T15:44:58Z</dcterms:modified>
</cp:coreProperties>
</file>