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32"/>
  </p:notesMasterIdLst>
  <p:handoutMasterIdLst>
    <p:handoutMasterId r:id="rId33"/>
  </p:handoutMasterIdLst>
  <p:sldIdLst>
    <p:sldId id="260" r:id="rId6"/>
    <p:sldId id="266" r:id="rId7"/>
    <p:sldId id="327" r:id="rId8"/>
    <p:sldId id="267" r:id="rId9"/>
    <p:sldId id="268" r:id="rId10"/>
    <p:sldId id="273" r:id="rId11"/>
    <p:sldId id="275" r:id="rId12"/>
    <p:sldId id="276" r:id="rId13"/>
    <p:sldId id="277" r:id="rId14"/>
    <p:sldId id="299" r:id="rId15"/>
    <p:sldId id="291" r:id="rId16"/>
    <p:sldId id="300" r:id="rId17"/>
    <p:sldId id="284" r:id="rId18"/>
    <p:sldId id="322" r:id="rId19"/>
    <p:sldId id="335" r:id="rId20"/>
    <p:sldId id="292" r:id="rId21"/>
    <p:sldId id="326" r:id="rId22"/>
    <p:sldId id="328" r:id="rId23"/>
    <p:sldId id="329" r:id="rId24"/>
    <p:sldId id="330" r:id="rId25"/>
    <p:sldId id="331" r:id="rId26"/>
    <p:sldId id="332" r:id="rId27"/>
    <p:sldId id="336" r:id="rId28"/>
    <p:sldId id="318" r:id="rId29"/>
    <p:sldId id="312" r:id="rId30"/>
    <p:sldId id="261"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1" autoAdjust="0"/>
    <p:restoredTop sz="94737" autoAdjust="0"/>
  </p:normalViewPr>
  <p:slideViewPr>
    <p:cSldViewPr>
      <p:cViewPr varScale="1">
        <p:scale>
          <a:sx n="152" d="100"/>
          <a:sy n="152" d="100"/>
        </p:scale>
        <p:origin x="552" y="1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10/24/2023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10/24/2023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844292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October 24, 2023</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October 24,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October 24,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October 24,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9305147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063929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2417946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12910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October 24, 2023</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October 24, 2023</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October 24, 2023</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hyperlink" Target="https://mo.nextera.questarai.com/admin"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hyperlink" Target="https://mo.nextera.questarai.com/tds/#practice"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hyperlink" Target="https://mo.nextera.questarai.com/admin"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END-OF-COURSE ASSESSMENTS</a:t>
            </a:r>
            <a:endParaRPr lang="en-US" dirty="0"/>
          </a:p>
        </p:txBody>
      </p:sp>
      <p:sp>
        <p:nvSpPr>
          <p:cNvPr id="3" name="Text Placeholder 2"/>
          <p:cNvSpPr>
            <a:spLocks noGrp="1"/>
          </p:cNvSpPr>
          <p:nvPr>
            <p:ph type="body" sz="quarter" idx="10"/>
          </p:nvPr>
        </p:nvSpPr>
        <p:spPr/>
        <p:txBody>
          <a:bodyPr/>
          <a:lstStyle/>
          <a:p>
            <a:r>
              <a:rPr lang="en-US" dirty="0" smtClean="0"/>
              <a:t>Fall 2023</a:t>
            </a:r>
            <a:endParaRPr lang="en-US" dirty="0"/>
          </a:p>
        </p:txBody>
      </p:sp>
      <p:sp>
        <p:nvSpPr>
          <p:cNvPr id="4" name="Text Placeholder 3"/>
          <p:cNvSpPr>
            <a:spLocks noGrp="1"/>
          </p:cNvSpPr>
          <p:nvPr>
            <p:ph type="body" sz="quarter" idx="11"/>
          </p:nvPr>
        </p:nvSpPr>
        <p:spPr/>
        <p:txBody>
          <a:bodyPr/>
          <a:lstStyle/>
          <a:p>
            <a:r>
              <a:rPr lang="en-US" dirty="0" smtClean="0"/>
              <a:t>DESE Assessment</a:t>
            </a:r>
            <a:endParaRPr lang="en-US" dirty="0"/>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Paper/Pencil edition of the test is available for:</a:t>
            </a:r>
          </a:p>
          <a:p>
            <a:pPr lvl="1"/>
            <a:r>
              <a:rPr lang="en-US" sz="2000" dirty="0">
                <a:latin typeface="Calibri" pitchFamily="34" charset="0"/>
              </a:rPr>
              <a:t>Students with an IEP that says the student should take the Paper Based Assessment.</a:t>
            </a:r>
          </a:p>
          <a:p>
            <a:pPr lvl="1"/>
            <a:r>
              <a:rPr lang="en-US" sz="2000" dirty="0">
                <a:latin typeface="Calibri" pitchFamily="34" charset="0"/>
              </a:rPr>
              <a:t>Students who are </a:t>
            </a:r>
            <a:r>
              <a:rPr lang="en-US" sz="2000" dirty="0" smtClean="0">
                <a:latin typeface="Calibri" pitchFamily="34" charset="0"/>
              </a:rPr>
              <a:t>testing out-of-district</a:t>
            </a:r>
            <a:r>
              <a:rPr lang="en-US" sz="2000" dirty="0">
                <a:latin typeface="Calibri" pitchFamily="34" charset="0"/>
              </a:rPr>
              <a:t>.</a:t>
            </a:r>
          </a:p>
          <a:p>
            <a:pPr lvl="1"/>
            <a:r>
              <a:rPr lang="en-US" sz="2000" dirty="0">
                <a:latin typeface="Calibri" pitchFamily="34" charset="0"/>
              </a:rPr>
              <a:t>Homebound students who cannot come to school to test.</a:t>
            </a:r>
          </a:p>
          <a:p>
            <a:pPr lvl="1"/>
            <a:r>
              <a:rPr lang="en-US" sz="2000" dirty="0">
                <a:latin typeface="Calibri" pitchFamily="34" charset="0"/>
              </a:rPr>
              <a:t>For EL Translation when the translator needs to translate prior to assessing the student due to technical language</a:t>
            </a:r>
            <a:r>
              <a:rPr lang="en-US" sz="20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Paper/Pencil Editions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92590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Paper/Pencil, Braille, or Large Print assessments must be marked in </a:t>
            </a:r>
            <a:r>
              <a:rPr lang="en-US" sz="2400" dirty="0" err="1" smtClean="0">
                <a:latin typeface="Calibri" pitchFamily="34" charset="0"/>
              </a:rPr>
              <a:t>Nextera</a:t>
            </a:r>
            <a:r>
              <a:rPr lang="en-US" sz="2400" dirty="0" smtClean="0">
                <a:latin typeface="Calibri" pitchFamily="34" charset="0"/>
              </a:rPr>
              <a:t> </a:t>
            </a:r>
            <a:r>
              <a:rPr lang="en-US" sz="2400" dirty="0">
                <a:latin typeface="Calibri" pitchFamily="34" charset="0"/>
              </a:rPr>
              <a:t>prior to </a:t>
            </a:r>
            <a:r>
              <a:rPr lang="en-US" sz="2400" dirty="0" smtClean="0">
                <a:latin typeface="Calibri" pitchFamily="34" charset="0"/>
              </a:rPr>
              <a:t>testing.</a:t>
            </a:r>
          </a:p>
          <a:p>
            <a:pPr lvl="1"/>
            <a:r>
              <a:rPr lang="en-US" sz="2000" dirty="0" smtClean="0">
                <a:latin typeface="Calibri" pitchFamily="34" charset="0"/>
              </a:rPr>
              <a:t>Braille </a:t>
            </a:r>
            <a:r>
              <a:rPr lang="en-US" sz="2000" dirty="0">
                <a:latin typeface="Calibri" pitchFamily="34" charset="0"/>
              </a:rPr>
              <a:t>and Large Print </a:t>
            </a:r>
            <a:r>
              <a:rPr lang="en-US" sz="2000" dirty="0" smtClean="0">
                <a:latin typeface="Calibri" pitchFamily="34" charset="0"/>
              </a:rPr>
              <a:t>ordering window: Fall – October </a:t>
            </a:r>
            <a:r>
              <a:rPr lang="en-US" sz="2000" dirty="0" smtClean="0">
                <a:latin typeface="Calibri" pitchFamily="34" charset="0"/>
              </a:rPr>
              <a:t>16, 2023 </a:t>
            </a:r>
            <a:r>
              <a:rPr lang="en-US" sz="2000" dirty="0" smtClean="0">
                <a:latin typeface="Calibri" pitchFamily="34" charset="0"/>
              </a:rPr>
              <a:t>to </a:t>
            </a:r>
            <a:r>
              <a:rPr lang="en-US" sz="2000" dirty="0" smtClean="0">
                <a:latin typeface="Calibri" pitchFamily="34" charset="0"/>
              </a:rPr>
              <a:t>January 26, 2024. </a:t>
            </a:r>
          </a:p>
          <a:p>
            <a:pPr lvl="1"/>
            <a:r>
              <a:rPr lang="en-US" sz="2000" dirty="0" smtClean="0">
                <a:latin typeface="Calibri" pitchFamily="34" charset="0"/>
              </a:rPr>
              <a:t>Paper/Pencil </a:t>
            </a:r>
            <a:r>
              <a:rPr lang="en-US" sz="2000" dirty="0">
                <a:latin typeface="Calibri" pitchFamily="34" charset="0"/>
              </a:rPr>
              <a:t>must be downloaded by the DTC via </a:t>
            </a:r>
            <a:r>
              <a:rPr lang="en-US" sz="2000" dirty="0" err="1" smtClean="0">
                <a:latin typeface="Calibri" pitchFamily="34" charset="0"/>
              </a:rPr>
              <a:t>Nextera</a:t>
            </a:r>
            <a:r>
              <a:rPr lang="en-US" sz="2000" dirty="0" smtClean="0">
                <a:latin typeface="Calibri" pitchFamily="34" charset="0"/>
              </a:rPr>
              <a:t> </a:t>
            </a:r>
            <a:r>
              <a:rPr lang="en-US" sz="2000" dirty="0">
                <a:latin typeface="Calibri" pitchFamily="34" charset="0"/>
              </a:rPr>
              <a:t>and printed locally prior to testing</a:t>
            </a:r>
            <a:r>
              <a:rPr lang="en-US" sz="2000" dirty="0" smtClean="0">
                <a:latin typeface="Calibri" pitchFamily="34" charset="0"/>
              </a:rPr>
              <a:t>.</a:t>
            </a:r>
          </a:p>
          <a:p>
            <a:r>
              <a:rPr lang="en-US" sz="2400" dirty="0">
                <a:latin typeface="Calibri" pitchFamily="34" charset="0"/>
              </a:rPr>
              <a:t>All accommodations should also be entered at least 48 hours prior to testing</a:t>
            </a:r>
            <a:r>
              <a:rPr lang="en-US" sz="24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Special Considerations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2303248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smtClean="0">
                <a:latin typeface="Calibri" pitchFamily="34" charset="0"/>
              </a:rPr>
              <a:t>Add student manually</a:t>
            </a:r>
            <a:endParaRPr lang="en-US" sz="2000" dirty="0">
              <a:latin typeface="Calibri" pitchFamily="34" charset="0"/>
            </a:endParaRP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a:t>
            </a:r>
            <a:r>
              <a:rPr lang="en-US" sz="2000" dirty="0" smtClean="0">
                <a:latin typeface="Calibri" pitchFamily="34" charset="0"/>
              </a:rPr>
              <a:t>Customer Service at 800-571-2545.</a:t>
            </a:r>
            <a:endParaRPr lang="en-US" sz="2000" dirty="0">
              <a:latin typeface="Calibri" pitchFamily="34" charset="0"/>
            </a:endParaRPr>
          </a:p>
          <a:p>
            <a:endParaRPr lang="en-US" dirty="0"/>
          </a:p>
        </p:txBody>
      </p:sp>
      <p:sp>
        <p:nvSpPr>
          <p:cNvPr id="3" name="Title 2"/>
          <p:cNvSpPr>
            <a:spLocks noGrp="1"/>
          </p:cNvSpPr>
          <p:nvPr>
            <p:ph type="title"/>
          </p:nvPr>
        </p:nvSpPr>
        <p:spPr/>
        <p:txBody>
          <a:bodyPr/>
          <a:lstStyle/>
          <a:p>
            <a:r>
              <a:rPr lang="en-US" dirty="0" smtClean="0"/>
              <a:t>Test Tickets – Student Information</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3294057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t>
            </a:r>
            <a:r>
              <a:rPr lang="en-US" sz="2400" dirty="0" smtClean="0">
                <a:latin typeface="Calibri" panose="020F0502020204030204" pitchFamily="34" charset="0"/>
              </a:rPr>
              <a:t>areas.</a:t>
            </a:r>
            <a:endParaRPr lang="en-US" sz="2400" dirty="0">
              <a:latin typeface="Calibri" panose="020F0502020204030204" pitchFamily="34" charset="0"/>
            </a:endParaRP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a:t>
            </a:r>
            <a:r>
              <a:rPr lang="en-US" sz="2400" dirty="0" smtClean="0">
                <a:latin typeface="Calibri" panose="020F0502020204030204" pitchFamily="34" charset="0"/>
              </a:rPr>
              <a:t>EOC </a:t>
            </a:r>
            <a:r>
              <a:rPr lang="en-US" sz="2400" dirty="0">
                <a:latin typeface="Calibri" panose="020F0502020204030204" pitchFamily="34" charset="0"/>
              </a:rPr>
              <a:t>website, under the Resources tab, and in the LEA </a:t>
            </a:r>
            <a:r>
              <a:rPr lang="en-US" sz="2400" dirty="0" smtClean="0">
                <a:latin typeface="Calibri" panose="020F0502020204030204" pitchFamily="34" charset="0"/>
              </a:rPr>
              <a:t>Guide To The Missouri Assessment Program.</a:t>
            </a:r>
            <a:endParaRPr lang="en-US" sz="2400" dirty="0">
              <a:latin typeface="Calibri" panose="020F0502020204030204" pitchFamily="34" charset="0"/>
            </a:endParaRPr>
          </a:p>
          <a:p>
            <a:endParaRPr lang="en-US" dirty="0"/>
          </a:p>
        </p:txBody>
      </p:sp>
      <p:sp>
        <p:nvSpPr>
          <p:cNvPr id="3" name="Title 2"/>
          <p:cNvSpPr>
            <a:spLocks noGrp="1"/>
          </p:cNvSpPr>
          <p:nvPr>
            <p:ph type="title"/>
          </p:nvPr>
        </p:nvSpPr>
        <p:spPr/>
        <p:txBody>
          <a:bodyPr/>
          <a:lstStyle/>
          <a:p>
            <a:r>
              <a:rPr lang="en-US" dirty="0" smtClean="0"/>
              <a:t>Blueprints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178658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850678329"/>
              </p:ext>
            </p:extLst>
          </p:nvPr>
        </p:nvGraphicFramePr>
        <p:xfrm>
          <a:off x="381000" y="1809750"/>
          <a:ext cx="3882522" cy="179832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3240949489"/>
                  </a:ext>
                </a:extLst>
              </a:tr>
              <a:tr h="368339">
                <a:tc>
                  <a:txBody>
                    <a:bodyPr/>
                    <a:lstStyle/>
                    <a:p>
                      <a:pPr algn="ctr"/>
                      <a:r>
                        <a:rPr lang="en-US" sz="1200" dirty="0" smtClean="0"/>
                        <a:t>Biology</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497550217"/>
                  </a:ext>
                </a:extLst>
              </a:tr>
              <a:tr h="368339">
                <a:tc>
                  <a:txBody>
                    <a:bodyPr/>
                    <a:lstStyle/>
                    <a:p>
                      <a:pPr algn="ctr"/>
                      <a:r>
                        <a:rPr lang="en-US" sz="1200" dirty="0" smtClean="0"/>
                        <a:t>English</a:t>
                      </a:r>
                      <a:r>
                        <a:rPr lang="en-US" sz="1200" baseline="0" dirty="0" smtClean="0"/>
                        <a:t> II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202149920"/>
                  </a:ext>
                </a:extLst>
              </a:tr>
              <a:tr h="368339">
                <a:tc>
                  <a:txBody>
                    <a:bodyPr/>
                    <a:lstStyle/>
                    <a:p>
                      <a:pPr algn="ctr"/>
                      <a:r>
                        <a:rPr lang="en-US" sz="1200" dirty="0" smtClean="0"/>
                        <a:t>Government</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128823382"/>
                  </a:ext>
                </a:extLst>
              </a:tr>
            </a:tbl>
          </a:graphicData>
        </a:graphic>
      </p:graphicFrame>
      <p:sp>
        <p:nvSpPr>
          <p:cNvPr id="3" name="Title 2"/>
          <p:cNvSpPr>
            <a:spLocks noGrp="1"/>
          </p:cNvSpPr>
          <p:nvPr>
            <p:ph type="title"/>
          </p:nvPr>
        </p:nvSpPr>
        <p:spPr>
          <a:xfrm>
            <a:off x="152400" y="742950"/>
            <a:ext cx="8839200" cy="533400"/>
          </a:xfrm>
        </p:spPr>
        <p:txBody>
          <a:bodyPr>
            <a:normAutofit fontScale="90000"/>
          </a:bodyPr>
          <a:lstStyle/>
          <a:p>
            <a:r>
              <a:rPr lang="en-US" dirty="0" smtClean="0"/>
              <a:t>Timing Guidelines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14</a:t>
            </a:fld>
            <a:endParaRPr lang="en-US"/>
          </a:p>
        </p:txBody>
      </p:sp>
      <p:graphicFrame>
        <p:nvGraphicFramePr>
          <p:cNvPr id="7" name="Content Placeholder 5"/>
          <p:cNvGraphicFramePr>
            <a:graphicFrameLocks/>
          </p:cNvGraphicFramePr>
          <p:nvPr>
            <p:extLst>
              <p:ext uri="{D42A27DB-BD31-4B8C-83A1-F6EECF244321}">
                <p14:modId xmlns:p14="http://schemas.microsoft.com/office/powerpoint/2010/main" val="2755952388"/>
              </p:ext>
            </p:extLst>
          </p:nvPr>
        </p:nvGraphicFramePr>
        <p:xfrm>
          <a:off x="4876800" y="1809750"/>
          <a:ext cx="3882522" cy="254508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dirty="0" smtClean="0">
                          <a:effectLst/>
                        </a:rPr>
                        <a:t>90-110 minutes</a:t>
                      </a:r>
                    </a:p>
                  </a:txBody>
                  <a:tcPr marL="95250" marR="95250" marT="95250" marB="95250" anchor="ctr"/>
                </a:tc>
                <a:extLst>
                  <a:ext uri="{0D108BD9-81ED-4DB2-BD59-A6C34878D82A}">
                    <a16:rowId xmlns:a16="http://schemas.microsoft.com/office/drawing/2014/main" val="1088226583"/>
                  </a:ext>
                </a:extLst>
              </a:tr>
              <a:tr h="368339">
                <a:tc>
                  <a:txBody>
                    <a:bodyPr/>
                    <a:lstStyle/>
                    <a:p>
                      <a:pPr algn="ctr"/>
                      <a:r>
                        <a:rPr lang="en-US" sz="1200" dirty="0" smtClean="0"/>
                        <a:t>American History</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238429574"/>
                  </a:ext>
                </a:extLst>
              </a:tr>
              <a:tr h="368339">
                <a:tc>
                  <a:txBody>
                    <a:bodyPr/>
                    <a:lstStyle/>
                    <a:p>
                      <a:pPr algn="ctr"/>
                      <a:r>
                        <a:rPr lang="en-US" sz="1200" dirty="0" smtClean="0"/>
                        <a:t>English 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1714024462"/>
                  </a:ext>
                </a:extLst>
              </a:tr>
              <a:tr h="368339">
                <a:tc>
                  <a:txBody>
                    <a:bodyPr/>
                    <a:lstStyle/>
                    <a:p>
                      <a:pPr algn="ctr"/>
                      <a:r>
                        <a:rPr lang="en-US" sz="1200" dirty="0" smtClean="0"/>
                        <a:t>Geometry</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4128823382"/>
                  </a:ext>
                </a:extLst>
              </a:tr>
              <a:tr h="368339">
                <a:tc>
                  <a:txBody>
                    <a:bodyPr/>
                    <a:lstStyle/>
                    <a:p>
                      <a:pPr algn="ctr"/>
                      <a:r>
                        <a:rPr lang="en-US" sz="1200" dirty="0" smtClean="0"/>
                        <a:t>Personal Finance*</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86303097"/>
                  </a:ext>
                </a:extLst>
              </a:tr>
              <a:tr h="368339">
                <a:tc>
                  <a:txBody>
                    <a:bodyPr/>
                    <a:lstStyle/>
                    <a:p>
                      <a:pPr algn="ctr"/>
                      <a:r>
                        <a:rPr lang="en-US" sz="1200" dirty="0" smtClean="0"/>
                        <a:t>Physical Science</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1884190858"/>
                  </a:ext>
                </a:extLst>
              </a:tr>
            </a:tbl>
          </a:graphicData>
        </a:graphic>
      </p:graphicFrame>
      <p:sp>
        <p:nvSpPr>
          <p:cNvPr id="5" name="TextBox 4"/>
          <p:cNvSpPr txBox="1"/>
          <p:nvPr/>
        </p:nvSpPr>
        <p:spPr>
          <a:xfrm>
            <a:off x="381000" y="1352550"/>
            <a:ext cx="3882522" cy="461665"/>
          </a:xfrm>
          <a:prstGeom prst="rect">
            <a:avLst/>
          </a:prstGeom>
          <a:noFill/>
        </p:spPr>
        <p:txBody>
          <a:bodyPr wrap="square" rtlCol="0">
            <a:spAutoFit/>
          </a:bodyPr>
          <a:lstStyle/>
          <a:p>
            <a:pPr algn="ctr"/>
            <a:r>
              <a:rPr lang="en-US" sz="2400" dirty="0" smtClean="0"/>
              <a:t>Required Assessments</a:t>
            </a:r>
          </a:p>
        </p:txBody>
      </p:sp>
      <p:sp>
        <p:nvSpPr>
          <p:cNvPr id="8" name="TextBox 7"/>
          <p:cNvSpPr txBox="1"/>
          <p:nvPr/>
        </p:nvSpPr>
        <p:spPr>
          <a:xfrm>
            <a:off x="4880478" y="1352550"/>
            <a:ext cx="3882522" cy="461665"/>
          </a:xfrm>
          <a:prstGeom prst="rect">
            <a:avLst/>
          </a:prstGeom>
          <a:noFill/>
        </p:spPr>
        <p:txBody>
          <a:bodyPr wrap="square" rtlCol="0">
            <a:spAutoFit/>
          </a:bodyPr>
          <a:lstStyle/>
          <a:p>
            <a:pPr algn="ctr"/>
            <a:r>
              <a:rPr lang="en-US" sz="2400" dirty="0" smtClean="0"/>
              <a:t>Optional Assessments</a:t>
            </a:r>
          </a:p>
        </p:txBody>
      </p:sp>
      <p:sp>
        <p:nvSpPr>
          <p:cNvPr id="9" name="Rectangle 8"/>
          <p:cNvSpPr/>
          <p:nvPr/>
        </p:nvSpPr>
        <p:spPr>
          <a:xfrm>
            <a:off x="3886200" y="4354830"/>
            <a:ext cx="4953000" cy="276999"/>
          </a:xfrm>
          <a:prstGeom prst="rect">
            <a:avLst/>
          </a:prstGeom>
        </p:spPr>
        <p:txBody>
          <a:bodyPr wrap="square">
            <a:spAutoFit/>
          </a:bodyPr>
          <a:lstStyle/>
          <a:p>
            <a:pPr lvl="2"/>
            <a:r>
              <a:rPr lang="en-US" sz="1200" dirty="0" smtClean="0"/>
              <a:t>*Required </a:t>
            </a:r>
            <a:r>
              <a:rPr lang="en-US" sz="1200" dirty="0"/>
              <a:t>for students taking content in an embedded course</a:t>
            </a:r>
          </a:p>
        </p:txBody>
      </p:sp>
    </p:spTree>
    <p:extLst>
      <p:ext uri="{BB962C8B-B14F-4D97-AF65-F5344CB8AC3E}">
        <p14:creationId xmlns:p14="http://schemas.microsoft.com/office/powerpoint/2010/main" val="2671671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r>
              <a:rPr lang="en-US" dirty="0" smtClean="0"/>
              <a:t>The </a:t>
            </a:r>
            <a:r>
              <a:rPr lang="en-US" dirty="0" err="1" smtClean="0"/>
              <a:t>Nextera</a:t>
            </a:r>
            <a:r>
              <a:rPr lang="en-US" dirty="0" smtClean="0"/>
              <a:t> Administration site:</a:t>
            </a:r>
          </a:p>
          <a:p>
            <a:pPr lvl="1"/>
            <a:r>
              <a:rPr lang="en-US" dirty="0" smtClean="0">
                <a:hlinkClick r:id="rId2"/>
              </a:rPr>
              <a:t>https://mo.nextera.questarai.com/admin</a:t>
            </a:r>
            <a:endParaRPr lang="en-US" dirty="0" smtClean="0"/>
          </a:p>
          <a:p>
            <a:r>
              <a:rPr lang="en-US" dirty="0" smtClean="0"/>
              <a:t>Ensure that proper staff have accounts.	</a:t>
            </a:r>
          </a:p>
          <a:p>
            <a:pPr lvl="1"/>
            <a:r>
              <a:rPr lang="en-US" dirty="0" smtClean="0"/>
              <a:t>Which may include: District IT Staff, STCs, and Test Examiners</a:t>
            </a:r>
          </a:p>
          <a:p>
            <a:r>
              <a:rPr lang="en-US" dirty="0" smtClean="0"/>
              <a:t>District IT staff should log in and download the latest version of the </a:t>
            </a:r>
            <a:r>
              <a:rPr lang="en-US" dirty="0" err="1" smtClean="0"/>
              <a:t>Nextera</a:t>
            </a:r>
            <a:r>
              <a:rPr lang="en-US" dirty="0" smtClean="0"/>
              <a:t> Test Delivery System (TDS) platform and run workstation readiness tests prior to testing.</a:t>
            </a:r>
            <a:endParaRPr lang="en-US" dirty="0"/>
          </a:p>
        </p:txBody>
      </p:sp>
      <p:sp>
        <p:nvSpPr>
          <p:cNvPr id="3" name="Title 2"/>
          <p:cNvSpPr>
            <a:spLocks noGrp="1"/>
          </p:cNvSpPr>
          <p:nvPr>
            <p:ph type="title"/>
          </p:nvPr>
        </p:nvSpPr>
        <p:spPr/>
        <p:txBody>
          <a:bodyPr/>
          <a:lstStyle/>
          <a:p>
            <a:r>
              <a:rPr lang="en-US" dirty="0" err="1" smtClean="0"/>
              <a:t>Nextera</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3897141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dirty="0"/>
              <a:t>The </a:t>
            </a:r>
            <a:r>
              <a:rPr lang="en-US" sz="2700" dirty="0" smtClean="0"/>
              <a:t>question </a:t>
            </a:r>
            <a:r>
              <a:rPr lang="en-US" sz="2700" dirty="0"/>
              <a:t>sampler offers an opportunity for students to become familiar with the test format, the question types and the tools they will experience during testing to help prepare them for testing </a:t>
            </a:r>
            <a:r>
              <a:rPr lang="en-US" sz="2700" dirty="0" smtClean="0"/>
              <a:t>day.</a:t>
            </a:r>
            <a:endParaRPr lang="en-US" sz="2700" i="1" u="sng" dirty="0"/>
          </a:p>
          <a:p>
            <a:r>
              <a:rPr lang="en-US" sz="2700" i="1" u="sng" dirty="0" smtClean="0">
                <a:hlinkClick r:id="rId2"/>
              </a:rPr>
              <a:t>https</a:t>
            </a:r>
            <a:r>
              <a:rPr lang="en-US" sz="2700" i="1" u="sng" dirty="0">
                <a:hlinkClick r:id="rId2"/>
              </a:rPr>
              <a:t>://mo.nextera.questarai.com/tds/#practice</a:t>
            </a:r>
            <a:endParaRPr lang="en-US" sz="2700" dirty="0"/>
          </a:p>
        </p:txBody>
      </p:sp>
      <p:sp>
        <p:nvSpPr>
          <p:cNvPr id="3" name="Title 2"/>
          <p:cNvSpPr>
            <a:spLocks noGrp="1"/>
          </p:cNvSpPr>
          <p:nvPr>
            <p:ph type="title"/>
          </p:nvPr>
        </p:nvSpPr>
        <p:spPr/>
        <p:txBody>
          <a:bodyPr/>
          <a:lstStyle/>
          <a:p>
            <a:r>
              <a:rPr lang="en-US" dirty="0" smtClean="0"/>
              <a:t>Question Sampler</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2846862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a:t>
            </a:r>
            <a:r>
              <a:rPr lang="en-US" dirty="0" err="1" smtClean="0"/>
              <a:t>Nextera</a:t>
            </a:r>
            <a:r>
              <a:rPr lang="en-US" dirty="0" smtClean="0"/>
              <a:t> </a:t>
            </a:r>
            <a:r>
              <a:rPr lang="en-US" dirty="0"/>
              <a:t>testing platform</a:t>
            </a:r>
            <a:r>
              <a:rPr lang="en-US" dirty="0" smtClean="0"/>
              <a:t>.</a:t>
            </a:r>
          </a:p>
          <a:p>
            <a:r>
              <a:rPr lang="en-US" dirty="0" smtClean="0"/>
              <a:t>Also available via paper/pencil</a:t>
            </a:r>
            <a:endParaRPr lang="en-US" dirty="0"/>
          </a:p>
        </p:txBody>
      </p:sp>
      <p:sp>
        <p:nvSpPr>
          <p:cNvPr id="3" name="Title 2"/>
          <p:cNvSpPr>
            <a:spLocks noGrp="1"/>
          </p:cNvSpPr>
          <p:nvPr>
            <p:ph type="title"/>
          </p:nvPr>
        </p:nvSpPr>
        <p:spPr/>
        <p:txBody>
          <a:bodyPr/>
          <a:lstStyle/>
          <a:p>
            <a:r>
              <a:rPr lang="en-US" dirty="0" smtClean="0"/>
              <a:t>Practice Form</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235284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r>
              <a:rPr lang="en-US" sz="1800" dirty="0" smtClean="0"/>
              <a:t>A </a:t>
            </a:r>
            <a:r>
              <a:rPr lang="en-US" sz="1800" dirty="0"/>
              <a:t>workstation with Internet access, a monitor, a mouse, and a keyboard for each student, </a:t>
            </a:r>
            <a:r>
              <a:rPr lang="en-US" sz="1800" b="1" dirty="0"/>
              <a:t>OR </a:t>
            </a:r>
            <a:r>
              <a:rPr lang="en-US" sz="1800" dirty="0"/>
              <a:t>a tablet device with Internet access if a student will be testing on a tablet. Devices must have </a:t>
            </a:r>
            <a:r>
              <a:rPr lang="en-US" sz="1800" dirty="0" err="1" smtClean="0"/>
              <a:t>Nextera</a:t>
            </a:r>
            <a:r>
              <a:rPr lang="en-US" sz="1800" dirty="0" smtClean="0"/>
              <a:t> </a:t>
            </a:r>
            <a:r>
              <a:rPr lang="en-US" sz="1800" dirty="0"/>
              <a:t>properly loaded and certified. </a:t>
            </a:r>
          </a:p>
          <a:p>
            <a:r>
              <a:rPr lang="en-US" sz="1800" dirty="0" smtClean="0"/>
              <a:t>Student </a:t>
            </a:r>
            <a:r>
              <a:rPr lang="en-US" sz="1800" dirty="0"/>
              <a:t>Test Tickets provide the secure login credentials (i.e., username and password) required for a student to use the testing software. </a:t>
            </a:r>
          </a:p>
          <a:p>
            <a:r>
              <a:rPr lang="en-US" sz="1800" dirty="0" smtClean="0"/>
              <a:t>Writer’s Checklists</a:t>
            </a:r>
            <a:r>
              <a:rPr lang="en-US" sz="1800" dirty="0"/>
              <a:t>, </a:t>
            </a:r>
            <a:r>
              <a:rPr lang="en-US" sz="1800" dirty="0" smtClean="0"/>
              <a:t>Mathematics and Science </a:t>
            </a:r>
            <a:r>
              <a:rPr lang="en-US" sz="1800" dirty="0"/>
              <a:t>Reference Sheets are available in the </a:t>
            </a:r>
            <a:r>
              <a:rPr lang="en-US" sz="1800" dirty="0" err="1" smtClean="0"/>
              <a:t>Nextera</a:t>
            </a:r>
            <a:r>
              <a:rPr lang="en-US" sz="1800" dirty="0" smtClean="0"/>
              <a:t> platform during testing for students </a:t>
            </a:r>
            <a:r>
              <a:rPr lang="en-US" sz="1800" dirty="0"/>
              <a:t>to access. </a:t>
            </a:r>
            <a:r>
              <a:rPr lang="en-US" sz="1800" dirty="0" smtClean="0"/>
              <a:t>Physical </a:t>
            </a:r>
            <a:r>
              <a:rPr lang="en-US" sz="1800" dirty="0"/>
              <a:t>copies may also be given to students. They may be copied from the appendices of </a:t>
            </a:r>
            <a:r>
              <a:rPr lang="en-US" sz="1800" dirty="0" smtClean="0"/>
              <a:t>the manuals.</a:t>
            </a:r>
          </a:p>
          <a:p>
            <a:r>
              <a:rPr lang="en-US" sz="1800" dirty="0" smtClean="0"/>
              <a:t>During </a:t>
            </a:r>
            <a:r>
              <a:rPr lang="en-US" sz="1800" dirty="0"/>
              <a:t>online testing, all students may have access to a printed list of the </a:t>
            </a:r>
            <a:r>
              <a:rPr lang="en-US" sz="1800" dirty="0" smtClean="0"/>
              <a:t>Quick Tips for Students </a:t>
            </a:r>
            <a:r>
              <a:rPr lang="en-US" sz="1800" dirty="0"/>
              <a:t>available in </a:t>
            </a:r>
            <a:r>
              <a:rPr lang="en-US" sz="1800" dirty="0" err="1" smtClean="0"/>
              <a:t>Nextera</a:t>
            </a:r>
            <a:r>
              <a:rPr lang="en-US" sz="1800" dirty="0" smtClean="0"/>
              <a:t>. </a:t>
            </a:r>
            <a:r>
              <a:rPr lang="en-US" sz="1800" dirty="0"/>
              <a:t>The list may be printed from the appendices of the </a:t>
            </a:r>
            <a:r>
              <a:rPr lang="en-US" sz="1800" dirty="0" smtClean="0"/>
              <a:t>manuals</a:t>
            </a:r>
            <a:r>
              <a:rPr lang="en-US" sz="1800" dirty="0"/>
              <a:t>. The list </a:t>
            </a:r>
            <a:r>
              <a:rPr lang="en-US" sz="1800" dirty="0" smtClean="0"/>
              <a:t>can </a:t>
            </a:r>
            <a:r>
              <a:rPr lang="en-US" sz="1800" dirty="0"/>
              <a:t>also be printed </a:t>
            </a:r>
            <a:r>
              <a:rPr lang="en-US" sz="1800" dirty="0" smtClean="0"/>
              <a:t>at </a:t>
            </a:r>
            <a:r>
              <a:rPr lang="en-US" sz="1800" dirty="0">
                <a:hlinkClick r:id="rId2"/>
              </a:rPr>
              <a:t>https://</a:t>
            </a:r>
            <a:r>
              <a:rPr lang="en-US" sz="1800" dirty="0" smtClean="0">
                <a:hlinkClick r:id="rId2"/>
              </a:rPr>
              <a:t>mo.nextera.questarai.com/admin</a:t>
            </a:r>
            <a:r>
              <a:rPr lang="en-US" sz="1800" dirty="0" smtClean="0"/>
              <a:t>. </a:t>
            </a:r>
            <a:endParaRPr lang="en-US" sz="1800" dirty="0"/>
          </a:p>
        </p:txBody>
      </p:sp>
      <p:sp>
        <p:nvSpPr>
          <p:cNvPr id="3" name="Title 2"/>
          <p:cNvSpPr>
            <a:spLocks noGrp="1"/>
          </p:cNvSpPr>
          <p:nvPr>
            <p:ph type="title"/>
          </p:nvPr>
        </p:nvSpPr>
        <p:spPr/>
        <p:txBody>
          <a:bodyPr/>
          <a:lstStyle/>
          <a:p>
            <a:r>
              <a:rPr lang="en-US" dirty="0" smtClean="0"/>
              <a:t>Required/Allowed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1747058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smtClean="0"/>
              <a:t>A physical English dictionary, physical thesaurus and physical grammar handbook </a:t>
            </a:r>
            <a:r>
              <a:rPr lang="en-US" dirty="0"/>
              <a:t>may only be used on </a:t>
            </a:r>
            <a:r>
              <a:rPr lang="en-US" dirty="0" smtClean="0"/>
              <a:t>the </a:t>
            </a:r>
            <a:r>
              <a:rPr lang="en-US" dirty="0"/>
              <a:t>writing </a:t>
            </a:r>
            <a:r>
              <a:rPr lang="en-US" dirty="0" smtClean="0"/>
              <a:t>prompt in English I and English II. </a:t>
            </a:r>
            <a:r>
              <a:rPr lang="en-US" dirty="0"/>
              <a:t>If the grammar handbook is electronic, it may not connect to the internet. The grammar handbook must be one that is published—it cannot be a district, school or classroom created handbook</a:t>
            </a:r>
            <a:r>
              <a:rPr lang="en-US" dirty="0" smtClean="0"/>
              <a:t>.</a:t>
            </a:r>
          </a:p>
          <a:p>
            <a:r>
              <a:rPr lang="en-US" dirty="0" smtClean="0"/>
              <a:t>An </a:t>
            </a:r>
            <a:r>
              <a:rPr lang="en-US" dirty="0"/>
              <a:t>electronic English </a:t>
            </a:r>
            <a:r>
              <a:rPr lang="en-US" dirty="0" smtClean="0"/>
              <a:t>dictionary and thesaurus </a:t>
            </a:r>
            <a:r>
              <a:rPr lang="en-US" dirty="0"/>
              <a:t>is available in the </a:t>
            </a:r>
            <a:r>
              <a:rPr lang="en-US" dirty="0" err="1" smtClean="0"/>
              <a:t>Nextera</a:t>
            </a:r>
            <a:r>
              <a:rPr lang="en-US" dirty="0" smtClean="0"/>
              <a:t> </a:t>
            </a:r>
            <a:r>
              <a:rPr lang="en-US" dirty="0"/>
              <a:t>platform to use on the writing </a:t>
            </a:r>
            <a:r>
              <a:rPr lang="en-US" dirty="0" smtClean="0"/>
              <a:t>prompt.</a:t>
            </a:r>
          </a:p>
          <a:p>
            <a:r>
              <a:rPr lang="en-US" dirty="0" smtClean="0"/>
              <a:t>English Learners (EL) may have access to a physical bilingual dictionary for use only on the writing prompt in English I and English II.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smtClean="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161090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40000" lnSpcReduction="20000"/>
          </a:bodyPr>
          <a:lstStyle/>
          <a:p>
            <a:r>
              <a:rPr lang="en-US" sz="4800" dirty="0" smtClean="0"/>
              <a:t>A </a:t>
            </a:r>
            <a:r>
              <a:rPr lang="en-US" sz="4800" dirty="0"/>
              <a:t>physical calculator can be accessed for </a:t>
            </a:r>
            <a:r>
              <a:rPr lang="en-US" sz="4800" dirty="0" smtClean="0"/>
              <a:t>the </a:t>
            </a:r>
            <a:r>
              <a:rPr lang="en-US" sz="4800" dirty="0"/>
              <a:t>Mathematics and Science </a:t>
            </a:r>
            <a:r>
              <a:rPr lang="en-US" sz="4800" dirty="0" smtClean="0"/>
              <a:t>assessments. An </a:t>
            </a:r>
            <a:r>
              <a:rPr lang="en-US" sz="4800" dirty="0"/>
              <a:t>electronic calculator is available in the </a:t>
            </a:r>
            <a:r>
              <a:rPr lang="en-US" sz="4800" dirty="0" err="1" smtClean="0"/>
              <a:t>Nextera</a:t>
            </a:r>
            <a:r>
              <a:rPr lang="en-US" sz="4800" dirty="0" smtClean="0"/>
              <a:t> platform</a:t>
            </a:r>
            <a:r>
              <a:rPr lang="en-US" sz="4800" dirty="0"/>
              <a:t> </a:t>
            </a:r>
            <a:r>
              <a:rPr lang="en-US" sz="4800" dirty="0" smtClean="0"/>
              <a:t>for Mathematics assessments.</a:t>
            </a:r>
            <a:endParaRPr lang="en-US" sz="4800" dirty="0"/>
          </a:p>
          <a:p>
            <a:r>
              <a:rPr lang="en-US" sz="4800" dirty="0" smtClean="0"/>
              <a:t>Test </a:t>
            </a:r>
            <a:r>
              <a:rPr lang="en-US" sz="4800" dirty="0"/>
              <a:t>Examiners are responsible for ensuring and verifying that any calculator with the ability to store functions and equations, e.g., a scientific calculator, has the memory cleared before and after each Mathematics assessment. </a:t>
            </a:r>
          </a:p>
          <a:p>
            <a:r>
              <a:rPr lang="en-US" sz="4800" dirty="0" smtClean="0"/>
              <a:t>Calculators </a:t>
            </a:r>
            <a:r>
              <a:rPr lang="en-US" sz="4800" dirty="0"/>
              <a:t>cannot have Internet connectivity or be able to connect to anyone inside or outside the classroom during testing. </a:t>
            </a:r>
          </a:p>
          <a:p>
            <a:r>
              <a:rPr lang="en-US" sz="4800" dirty="0" smtClean="0"/>
              <a:t>Students </a:t>
            </a:r>
            <a:r>
              <a:rPr lang="en-US" sz="4800" dirty="0"/>
              <a:t>cannot use a calculator on a laptop or other portable computer, pocket organizer, cell phone, watch, device with a typewriter-style keyboard, electronic writing pad, or pen-input device unless a particular assistive device is required for a student and is specified on his or her IEP. </a:t>
            </a:r>
            <a:r>
              <a:rPr lang="en-US" sz="4800" dirty="0" smtClean="0"/>
              <a:t>No </a:t>
            </a:r>
            <a:r>
              <a:rPr lang="en-US" sz="4800" dirty="0"/>
              <a:t>calculators with QWERTY keyboards are allowed</a:t>
            </a:r>
            <a:r>
              <a:rPr lang="en-US" sz="4800" dirty="0" smtClean="0"/>
              <a:t>.</a:t>
            </a:r>
            <a:endParaRPr lang="en-US" sz="4800" dirty="0"/>
          </a:p>
          <a:p>
            <a:endParaRPr lang="en-US" dirty="0"/>
          </a:p>
        </p:txBody>
      </p:sp>
      <p:sp>
        <p:nvSpPr>
          <p:cNvPr id="3" name="Title 2"/>
          <p:cNvSpPr>
            <a:spLocks noGrp="1"/>
          </p:cNvSpPr>
          <p:nvPr>
            <p:ph type="title"/>
          </p:nvPr>
        </p:nvSpPr>
        <p:spPr/>
        <p:txBody>
          <a:bodyPr>
            <a:normAutofit/>
          </a:bodyPr>
          <a:lstStyle/>
          <a:p>
            <a:r>
              <a:rPr lang="en-US" dirty="0" smtClean="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370291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a:t>
            </a:r>
            <a:r>
              <a:rPr lang="en-US" dirty="0" smtClean="0"/>
              <a:t>internet</a:t>
            </a:r>
            <a:endParaRPr lang="en-US" dirty="0"/>
          </a:p>
        </p:txBody>
      </p:sp>
      <p:sp>
        <p:nvSpPr>
          <p:cNvPr id="3" name="Title 2"/>
          <p:cNvSpPr>
            <a:spLocks noGrp="1"/>
          </p:cNvSpPr>
          <p:nvPr>
            <p:ph type="title"/>
          </p:nvPr>
        </p:nvSpPr>
        <p:spPr/>
        <p:txBody>
          <a:bodyPr/>
          <a:lstStyle/>
          <a:p>
            <a:r>
              <a:rPr lang="en-US" dirty="0" smtClean="0"/>
              <a:t>Prohibited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248269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a:t>
            </a:r>
            <a:r>
              <a:rPr lang="en-US"/>
              <a:t>students </a:t>
            </a:r>
            <a:r>
              <a:rPr lang="en-US" smtClean="0"/>
              <a:t>use </a:t>
            </a:r>
            <a:r>
              <a:rPr lang="en-US" dirty="0"/>
              <a:t>their phone to track medical issues, such as blood pressure, heart rate and blood sugar. If the student uses their phone for a medical issue, they can have it in the testing room, but it should be held on to by the Test Examiner or a test proctor and not by the student. The phone should also be setup to not disturb other students by making noise for phone calls, text messages or other non-medical alerts</a:t>
            </a:r>
            <a:r>
              <a:rPr lang="en-US" dirty="0" smtClean="0"/>
              <a:t>.</a:t>
            </a:r>
            <a:endParaRPr lang="en-US" dirty="0"/>
          </a:p>
        </p:txBody>
      </p:sp>
      <p:sp>
        <p:nvSpPr>
          <p:cNvPr id="3" name="Title 2"/>
          <p:cNvSpPr>
            <a:spLocks noGrp="1"/>
          </p:cNvSpPr>
          <p:nvPr>
            <p:ph type="title"/>
          </p:nvPr>
        </p:nvSpPr>
        <p:spPr/>
        <p:txBody>
          <a:bodyPr>
            <a:normAutofit/>
          </a:bodyPr>
          <a:lstStyle/>
          <a:p>
            <a:r>
              <a:rPr lang="en-US" dirty="0" smtClean="0"/>
              <a:t>Cell </a:t>
            </a:r>
            <a:r>
              <a:rPr lang="en-US" dirty="0"/>
              <a:t>Phone/Smart Watch </a:t>
            </a:r>
            <a:r>
              <a:rPr lang="en-US" dirty="0" smtClean="0"/>
              <a:t>Policy</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3480297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a:t>
            </a:r>
            <a:r>
              <a:rPr lang="en-US" sz="2000" dirty="0" smtClean="0">
                <a:latin typeface="Calibri" pitchFamily="34" charset="0"/>
              </a:rPr>
              <a:t>location.</a:t>
            </a:r>
            <a:endParaRPr lang="en-US" sz="2000" dirty="0">
              <a:latin typeface="Calibri" pitchFamily="34" charset="0"/>
            </a:endParaRPr>
          </a:p>
          <a:p>
            <a:pPr lvl="1"/>
            <a:r>
              <a:rPr lang="en-US" sz="2000" dirty="0">
                <a:latin typeface="Calibri" pitchFamily="34" charset="0"/>
              </a:rPr>
              <a:t>Login the student to a new workstation using the same test ticket</a:t>
            </a:r>
            <a:r>
              <a:rPr lang="en-US" sz="2000" dirty="0" smtClean="0">
                <a:latin typeface="Calibri" pitchFamily="34" charset="0"/>
              </a:rPr>
              <a:t>.</a:t>
            </a:r>
            <a:endParaRPr lang="en-US" sz="2000" dirty="0">
              <a:latin typeface="Calibri" pitchFamily="34" charset="0"/>
            </a:endParaRPr>
          </a:p>
        </p:txBody>
      </p:sp>
      <p:sp>
        <p:nvSpPr>
          <p:cNvPr id="3" name="Title 2"/>
          <p:cNvSpPr>
            <a:spLocks noGrp="1"/>
          </p:cNvSpPr>
          <p:nvPr>
            <p:ph type="title"/>
          </p:nvPr>
        </p:nvSpPr>
        <p:spPr/>
        <p:txBody>
          <a:bodyPr/>
          <a:lstStyle/>
          <a:p>
            <a:r>
              <a:rPr lang="en-US" dirty="0" smtClean="0"/>
              <a:t>Moving Students: Disruption or Illness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255117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smtClean="0">
                <a:latin typeface="Calibri" pitchFamily="34" charset="0"/>
              </a:rPr>
              <a:t>Tests are </a:t>
            </a:r>
            <a:r>
              <a:rPr lang="en-US" sz="2400" b="1" dirty="0" smtClean="0">
                <a:latin typeface="Calibri" pitchFamily="34" charset="0"/>
              </a:rPr>
              <a:t>only</a:t>
            </a:r>
            <a:r>
              <a:rPr lang="en-US" sz="2400" dirty="0" smtClean="0">
                <a:latin typeface="Calibri" pitchFamily="34" charset="0"/>
              </a:rPr>
              <a:t> </a:t>
            </a:r>
            <a:r>
              <a:rPr lang="en-US" sz="2400" dirty="0">
                <a:latin typeface="Calibri" pitchFamily="34" charset="0"/>
              </a:rPr>
              <a:t>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mind.</a:t>
            </a:r>
            <a:endParaRPr lang="en-US" sz="2100" dirty="0">
              <a:solidFill>
                <a:srgbClr val="FF0000"/>
              </a:solidFill>
              <a:latin typeface="Calibri" pitchFamily="34" charset="0"/>
            </a:endParaRPr>
          </a:p>
          <a:p>
            <a:pPr lvl="1"/>
            <a:r>
              <a:rPr lang="en-US" sz="2100" dirty="0" smtClean="0">
                <a:latin typeface="Calibri" pitchFamily="34" charset="0"/>
              </a:rPr>
              <a:t>Follow </a:t>
            </a:r>
            <a:r>
              <a:rPr lang="en-US" sz="2100" dirty="0">
                <a:latin typeface="Calibri" pitchFamily="34" charset="0"/>
              </a:rPr>
              <a:t>the instructions from the </a:t>
            </a:r>
            <a:r>
              <a:rPr lang="en-US" sz="2100" dirty="0" smtClean="0">
                <a:latin typeface="Calibri" pitchFamily="34" charset="0"/>
              </a:rPr>
              <a:t>TCM</a:t>
            </a:r>
            <a:r>
              <a:rPr lang="en-US" sz="2100" dirty="0">
                <a:latin typeface="Calibri" pitchFamily="34" charset="0"/>
              </a:rPr>
              <a:t>.</a:t>
            </a: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153590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Paper/Pencil, Large Print and Braille test books and materials must be shipped back to </a:t>
            </a:r>
            <a:r>
              <a:rPr lang="en-US" sz="2400" dirty="0" err="1">
                <a:latin typeface="Calibri" pitchFamily="34" charset="0"/>
              </a:rPr>
              <a:t>Nextera</a:t>
            </a:r>
            <a:r>
              <a:rPr lang="en-US" sz="2400" dirty="0">
                <a:latin typeface="Calibri" pitchFamily="34" charset="0"/>
              </a:rPr>
              <a:t> after transcription</a:t>
            </a:r>
            <a:r>
              <a:rPr lang="en-US" sz="2400" dirty="0" smtClean="0">
                <a:latin typeface="Calibri" pitchFamily="34" charset="0"/>
              </a:rPr>
              <a:t>.</a:t>
            </a:r>
          </a:p>
          <a:p>
            <a:r>
              <a:rPr lang="en-US" sz="2400" dirty="0" smtClean="0">
                <a:latin typeface="Calibri" pitchFamily="34" charset="0"/>
              </a:rPr>
              <a:t>DTC </a:t>
            </a:r>
            <a:r>
              <a:rPr lang="en-US" sz="2400" dirty="0">
                <a:latin typeface="Calibri" pitchFamily="34" charset="0"/>
              </a:rPr>
              <a:t>responsibilities:</a:t>
            </a:r>
          </a:p>
          <a:p>
            <a:pPr lvl="1"/>
            <a:r>
              <a:rPr lang="en-US" sz="2000" dirty="0">
                <a:latin typeface="Calibri" pitchFamily="34" charset="0"/>
              </a:rPr>
              <a:t>100% return of all Paper/Pencil, Braille and Large Print assessments.</a:t>
            </a:r>
          </a:p>
          <a:p>
            <a:pPr lvl="1"/>
            <a:r>
              <a:rPr lang="en-US" sz="2000" dirty="0" err="1" smtClean="0">
                <a:latin typeface="Calibri" pitchFamily="34" charset="0"/>
              </a:rPr>
              <a:t>Questar</a:t>
            </a:r>
            <a:r>
              <a:rPr lang="en-US" sz="2000" dirty="0" smtClean="0">
                <a:latin typeface="Calibri" pitchFamily="34" charset="0"/>
              </a:rPr>
              <a:t> </a:t>
            </a:r>
            <a:r>
              <a:rPr lang="en-US" sz="2000" dirty="0">
                <a:latin typeface="Calibri" pitchFamily="34" charset="0"/>
              </a:rPr>
              <a:t>will audit the returned shipments</a:t>
            </a:r>
          </a:p>
          <a:p>
            <a:pPr lvl="1"/>
            <a:r>
              <a:rPr lang="en-US" sz="2000" dirty="0">
                <a:latin typeface="Calibri" pitchFamily="34" charset="0"/>
              </a:rPr>
              <a:t>Use the online Materials Accountability Form</a:t>
            </a:r>
          </a:p>
          <a:p>
            <a:r>
              <a:rPr lang="en-US" sz="2400" dirty="0" smtClean="0">
                <a:latin typeface="Calibri" pitchFamily="34" charset="0"/>
              </a:rPr>
              <a:t>Securely </a:t>
            </a:r>
            <a:r>
              <a:rPr lang="en-US" sz="2400" dirty="0">
                <a:latin typeface="Calibri" pitchFamily="34" charset="0"/>
              </a:rPr>
              <a:t>destroy immediately</a:t>
            </a: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3" name="Title 2"/>
          <p:cNvSpPr>
            <a:spLocks noGrp="1"/>
          </p:cNvSpPr>
          <p:nvPr>
            <p:ph type="title"/>
          </p:nvPr>
        </p:nvSpPr>
        <p:spPr/>
        <p:txBody>
          <a:bodyPr/>
          <a:lstStyle/>
          <a:p>
            <a:r>
              <a:rPr lang="en-US" dirty="0" smtClean="0"/>
              <a:t>After Testing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1328804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43000" y="3257550"/>
            <a:ext cx="6762333" cy="1504950"/>
          </a:xfrm>
        </p:spPr>
        <p:txBody>
          <a:bodyPr/>
          <a:lstStyle/>
          <a:p>
            <a:r>
              <a:rPr lang="en-US" dirty="0" smtClean="0"/>
              <a:t>Contact/Questions</a:t>
            </a:r>
          </a:p>
          <a:p>
            <a:r>
              <a:rPr lang="en-US" dirty="0" smtClean="0"/>
              <a:t>dese.mo.gov/quality-schools/assessment</a:t>
            </a:r>
          </a:p>
          <a:p>
            <a:r>
              <a:rPr lang="en-US" dirty="0" smtClean="0"/>
              <a:t>(573) 751-3545</a:t>
            </a:r>
          </a:p>
          <a:p>
            <a:r>
              <a:rPr lang="en-US" dirty="0" smtClean="0"/>
              <a:t>assessment@dese.mo.gov</a:t>
            </a:r>
            <a:endParaRPr lang="en-US" dirty="0"/>
          </a:p>
        </p:txBody>
      </p:sp>
    </p:spTree>
    <p:extLst>
      <p:ext uri="{BB962C8B-B14F-4D97-AF65-F5344CB8AC3E}">
        <p14:creationId xmlns:p14="http://schemas.microsoft.com/office/powerpoint/2010/main" val="4114399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Version 1 – Posted </a:t>
            </a:r>
            <a:r>
              <a:rPr lang="en-US" dirty="0" smtClean="0"/>
              <a:t>10/24</a:t>
            </a:r>
            <a:r>
              <a:rPr lang="en-US" dirty="0" smtClean="0"/>
              <a:t>/23</a:t>
            </a:r>
            <a:endParaRPr lang="en-US" dirty="0" smtClean="0"/>
          </a:p>
          <a:p>
            <a:endParaRPr lang="en-US" dirty="0"/>
          </a:p>
          <a:p>
            <a:endParaRPr lang="en-US" dirty="0" smtClean="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r>
              <a:rPr lang="en-US" sz="800" dirty="0" smtClean="0"/>
              <a:t>The </a:t>
            </a:r>
            <a:r>
              <a:rPr lang="en-US" sz="800" dirty="0"/>
              <a:t>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endParaRPr lang="en-US" sz="800" dirty="0" smtClean="0"/>
          </a:p>
        </p:txBody>
      </p:sp>
      <p:sp>
        <p:nvSpPr>
          <p:cNvPr id="3" name="Title 2"/>
          <p:cNvSpPr>
            <a:spLocks noGrp="1"/>
          </p:cNvSpPr>
          <p:nvPr>
            <p:ph type="title"/>
          </p:nvPr>
        </p:nvSpPr>
        <p:spPr/>
        <p:txBody>
          <a:bodyPr/>
          <a:lstStyle/>
          <a:p>
            <a:r>
              <a:rPr lang="en-US" smtClean="0"/>
              <a:t>Versions</a:t>
            </a:r>
            <a:endParaRPr lang="en-US"/>
          </a:p>
        </p:txBody>
      </p:sp>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pPr marL="457200" lvl="1"/>
            <a:r>
              <a:rPr lang="en-US" dirty="0" smtClean="0"/>
              <a:t>Required Assessments</a:t>
            </a:r>
          </a:p>
          <a:p>
            <a:pPr marL="914400" lvl="2"/>
            <a:r>
              <a:rPr lang="en-US" dirty="0" smtClean="0"/>
              <a:t>Algebra I, Biology, English II, Government</a:t>
            </a:r>
          </a:p>
          <a:p>
            <a:pPr marL="457200" lvl="1"/>
            <a:r>
              <a:rPr lang="en-US" dirty="0" smtClean="0"/>
              <a:t>Optional Assessments</a:t>
            </a:r>
          </a:p>
          <a:p>
            <a:pPr marL="914400" lvl="2"/>
            <a:r>
              <a:rPr lang="en-US" dirty="0" smtClean="0"/>
              <a:t>Algebra II, American History, English I, Geometry, Physical Science </a:t>
            </a:r>
          </a:p>
          <a:p>
            <a:pPr marL="457200" lvl="1"/>
            <a:r>
              <a:rPr lang="en-US" dirty="0" smtClean="0"/>
              <a:t>Personal Finance</a:t>
            </a:r>
          </a:p>
          <a:p>
            <a:pPr marL="914400" lvl="2"/>
            <a:r>
              <a:rPr lang="en-US" dirty="0" smtClean="0"/>
              <a:t>Required for students taking content in an embedded course</a:t>
            </a:r>
          </a:p>
          <a:p>
            <a:pPr marL="914400" lvl="2"/>
            <a:r>
              <a:rPr lang="en-US" dirty="0" smtClean="0"/>
              <a:t>Optional for students taking a stand alone course</a:t>
            </a:r>
          </a:p>
        </p:txBody>
      </p:sp>
      <p:sp>
        <p:nvSpPr>
          <p:cNvPr id="3" name="Title 2"/>
          <p:cNvSpPr>
            <a:spLocks noGrp="1"/>
          </p:cNvSpPr>
          <p:nvPr>
            <p:ph type="title"/>
          </p:nvPr>
        </p:nvSpPr>
        <p:spPr/>
        <p:txBody>
          <a:bodyPr/>
          <a:lstStyle/>
          <a:p>
            <a:r>
              <a:rPr lang="en-US" dirty="0" smtClean="0"/>
              <a:t>Content Tested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184297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b="1" dirty="0"/>
              <a:t>English Learner (EL) Students </a:t>
            </a:r>
            <a:r>
              <a:rPr lang="en-US" sz="2700" dirty="0"/>
              <a:t>who have been in the U.S. for less than 12 cumulative months </a:t>
            </a:r>
            <a:r>
              <a:rPr lang="en-US" sz="2700" dirty="0" smtClean="0"/>
              <a:t>as of April 1 </a:t>
            </a:r>
            <a:r>
              <a:rPr lang="en-US" sz="2700" dirty="0"/>
              <a:t>may be exempt from ELA assessments. </a:t>
            </a:r>
            <a:endParaRPr lang="en-US" sz="2700" dirty="0" smtClean="0"/>
          </a:p>
          <a:p>
            <a:r>
              <a:rPr lang="en-US" sz="2700" dirty="0" smtClean="0"/>
              <a:t>Students eligible for MAP-A do not take End-of-Course Assessments.</a:t>
            </a:r>
          </a:p>
          <a:p>
            <a:r>
              <a:rPr lang="en-US" sz="2700" dirty="0" smtClean="0"/>
              <a:t>The Test Coordinators Manual covers other special populations.</a:t>
            </a:r>
          </a:p>
        </p:txBody>
      </p:sp>
      <p:sp>
        <p:nvSpPr>
          <p:cNvPr id="3" name="Title 2"/>
          <p:cNvSpPr>
            <a:spLocks noGrp="1"/>
          </p:cNvSpPr>
          <p:nvPr>
            <p:ph type="title"/>
          </p:nvPr>
        </p:nvSpPr>
        <p:spPr/>
        <p:txBody>
          <a:bodyPr/>
          <a:lstStyle/>
          <a:p>
            <a:r>
              <a:rPr lang="en-US" dirty="0" smtClean="0"/>
              <a:t>Exceptions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3001608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a:t>
            </a:r>
            <a:r>
              <a:rPr lang="en-US" sz="2700" dirty="0" smtClean="0">
                <a:solidFill>
                  <a:srgbClr val="003399"/>
                </a:solidFill>
                <a:latin typeface="Calibri" pitchFamily="34" charset="0"/>
              </a:rPr>
              <a:t>EOC </a:t>
            </a:r>
            <a:r>
              <a:rPr lang="en-US" sz="2700" dirty="0">
                <a:solidFill>
                  <a:srgbClr val="003399"/>
                </a:solidFill>
                <a:latin typeface="Calibri" pitchFamily="34" charset="0"/>
              </a:rPr>
              <a:t>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smtClean="0">
                <a:solidFill>
                  <a:srgbClr val="003399"/>
                </a:solidFill>
                <a:latin typeface="Calibri" pitchFamily="34" charset="0"/>
              </a:rPr>
              <a:t>Some</a:t>
            </a:r>
            <a:r>
              <a:rPr lang="en-US" sz="2700" dirty="0" smtClean="0">
                <a:solidFill>
                  <a:srgbClr val="003399"/>
                </a:solidFill>
                <a:latin typeface="Calibri" pitchFamily="34" charset="0"/>
              </a:rPr>
              <a:t> </a:t>
            </a:r>
            <a:r>
              <a:rPr lang="en-US" sz="2700" dirty="0">
                <a:solidFill>
                  <a:srgbClr val="003399"/>
                </a:solidFill>
                <a:latin typeface="Calibri" pitchFamily="34" charset="0"/>
              </a:rPr>
              <a:t>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marked LEP-RCV </a:t>
            </a:r>
            <a:r>
              <a:rPr lang="en-US" sz="2400" dirty="0" smtClean="0">
                <a:solidFill>
                  <a:srgbClr val="003399"/>
                </a:solidFill>
                <a:latin typeface="Calibri" panose="020F0502020204030204" pitchFamily="34" charset="0"/>
              </a:rPr>
              <a:t>in </a:t>
            </a:r>
            <a:r>
              <a:rPr lang="en-US" sz="2400" dirty="0">
                <a:solidFill>
                  <a:srgbClr val="003399"/>
                </a:solidFill>
                <a:latin typeface="Calibri" panose="020F0502020204030204" pitchFamily="34" charset="0"/>
              </a:rPr>
              <a:t>Core </a:t>
            </a:r>
            <a:r>
              <a:rPr lang="en-US" sz="2400" dirty="0" smtClean="0">
                <a:solidFill>
                  <a:srgbClr val="003399"/>
                </a:solidFill>
                <a:latin typeface="Calibri" panose="020F0502020204030204" pitchFamily="34" charset="0"/>
              </a:rPr>
              <a:t>Data</a:t>
            </a:r>
          </a:p>
          <a:p>
            <a:pPr lvl="1">
              <a:spcBef>
                <a:spcPts val="0"/>
              </a:spcBef>
            </a:pPr>
            <a:r>
              <a:rPr lang="en-US" sz="2400" dirty="0">
                <a:solidFill>
                  <a:srgbClr val="003399"/>
                </a:solidFill>
                <a:latin typeface="Calibri" panose="020F0502020204030204" pitchFamily="34" charset="0"/>
              </a:rPr>
              <a:t>Students coded MY1, MY2, AY3 or AY4 are not eligible for tools/accommodations specifically marked for ELs.</a:t>
            </a:r>
            <a:endParaRPr lang="en-US" sz="2400" dirty="0"/>
          </a:p>
          <a:p>
            <a:pPr lvl="1">
              <a:spcBef>
                <a:spcPts val="0"/>
              </a:spcBef>
            </a:pPr>
            <a:endParaRPr lang="en-US" sz="2400" dirty="0"/>
          </a:p>
        </p:txBody>
      </p:sp>
      <p:sp>
        <p:nvSpPr>
          <p:cNvPr id="3" name="Title 2"/>
          <p:cNvSpPr>
            <a:spLocks noGrp="1"/>
          </p:cNvSpPr>
          <p:nvPr>
            <p:ph type="title"/>
          </p:nvPr>
        </p:nvSpPr>
        <p:spPr/>
        <p:txBody>
          <a:bodyPr/>
          <a:lstStyle/>
          <a:p>
            <a:r>
              <a:rPr lang="en-US" dirty="0" smtClean="0"/>
              <a:t>Universal Tools &amp;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120025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a:t>
            </a:r>
            <a:r>
              <a:rPr lang="en-US" sz="2700" dirty="0" err="1" smtClean="0">
                <a:solidFill>
                  <a:srgbClr val="003399"/>
                </a:solidFill>
                <a:latin typeface="Calibri" pitchFamily="34" charset="0"/>
              </a:rPr>
              <a:t>Nextera</a:t>
            </a:r>
            <a:r>
              <a:rPr lang="en-US" sz="2700" dirty="0" smtClean="0">
                <a:solidFill>
                  <a:srgbClr val="003399"/>
                </a:solidFill>
                <a:latin typeface="Calibri" pitchFamily="34" charset="0"/>
              </a:rPr>
              <a:t> </a:t>
            </a:r>
            <a:r>
              <a:rPr lang="en-US" sz="2700" dirty="0">
                <a:solidFill>
                  <a:srgbClr val="003399"/>
                </a:solidFill>
                <a:latin typeface="Calibri" pitchFamily="34" charset="0"/>
              </a:rPr>
              <a:t>prior to the assessment.</a:t>
            </a:r>
          </a:p>
          <a:p>
            <a:pPr lvl="0">
              <a:spcBef>
                <a:spcPts val="0"/>
              </a:spcBef>
              <a:buClr>
                <a:schemeClr val="tx2"/>
              </a:buClr>
            </a:pPr>
            <a:r>
              <a:rPr lang="en-US" sz="2700" dirty="0" smtClean="0">
                <a:solidFill>
                  <a:srgbClr val="003399"/>
                </a:solidFill>
                <a:latin typeface="Calibri" pitchFamily="34" charset="0"/>
              </a:rPr>
              <a:t>Complete </a:t>
            </a:r>
            <a:r>
              <a:rPr lang="en-US" sz="2700" dirty="0">
                <a:solidFill>
                  <a:srgbClr val="003399"/>
                </a:solidFill>
                <a:latin typeface="Calibri" pitchFamily="34" charset="0"/>
              </a:rPr>
              <a:t>descriptions and codes for tools and </a:t>
            </a:r>
            <a:r>
              <a:rPr lang="en-US" sz="2700" dirty="0" smtClean="0">
                <a:solidFill>
                  <a:srgbClr val="003399"/>
                </a:solidFill>
                <a:latin typeface="Calibri" pitchFamily="34" charset="0"/>
              </a:rPr>
              <a:t>accommodations </a:t>
            </a:r>
            <a:r>
              <a:rPr lang="en-US" sz="2700" dirty="0">
                <a:solidFill>
                  <a:srgbClr val="003399"/>
                </a:solidFill>
                <a:latin typeface="Calibri" pitchFamily="34" charset="0"/>
              </a:rPr>
              <a:t>are available on the DESE </a:t>
            </a:r>
            <a:r>
              <a:rPr lang="en-US" sz="2700" dirty="0" smtClean="0">
                <a:solidFill>
                  <a:srgbClr val="003399"/>
                </a:solidFill>
                <a:latin typeface="Calibri" pitchFamily="34" charset="0"/>
              </a:rPr>
              <a:t>EOC </a:t>
            </a:r>
            <a:r>
              <a:rPr lang="en-US" sz="2700" dirty="0">
                <a:solidFill>
                  <a:srgbClr val="003399"/>
                </a:solidFill>
                <a:latin typeface="Calibri" pitchFamily="34" charset="0"/>
              </a:rPr>
              <a:t>website, under the Resources tab, and in the </a:t>
            </a:r>
            <a:r>
              <a:rPr lang="en-US" sz="2700" dirty="0" smtClean="0">
                <a:solidFill>
                  <a:srgbClr val="003399"/>
                </a:solidFill>
                <a:latin typeface="Calibri" pitchFamily="34" charset="0"/>
              </a:rPr>
              <a:t>TCM and TAM.</a:t>
            </a:r>
            <a:endParaRPr lang="en-US" sz="2700" dirty="0">
              <a:solidFill>
                <a:srgbClr val="003399"/>
              </a:solidFill>
              <a:latin typeface="Calibri" pitchFamily="34" charset="0"/>
            </a:endParaRP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3" name="Title 2"/>
          <p:cNvSpPr>
            <a:spLocks noGrp="1"/>
          </p:cNvSpPr>
          <p:nvPr>
            <p:ph type="title"/>
          </p:nvPr>
        </p:nvSpPr>
        <p:spPr/>
        <p:txBody>
          <a:bodyPr/>
          <a:lstStyle/>
          <a:p>
            <a:r>
              <a:rPr lang="en-US" dirty="0" smtClean="0"/>
              <a:t>Universal Tools and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3697345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686800" cy="3314700"/>
          </a:xfrm>
        </p:spPr>
        <p:txBody>
          <a:bodyPr>
            <a:noAutofit/>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a:t>
            </a:r>
            <a:r>
              <a:rPr lang="en-US" sz="2400" dirty="0" smtClean="0">
                <a:latin typeface="Calibri" panose="020F0502020204030204" pitchFamily="34" charset="0"/>
              </a:rPr>
              <a:t>four </a:t>
            </a:r>
            <a:r>
              <a:rPr lang="en-US" sz="2400" dirty="0">
                <a:latin typeface="Calibri" panose="020F0502020204030204" pitchFamily="34" charset="0"/>
              </a:rPr>
              <a:t>ways</a:t>
            </a:r>
            <a:r>
              <a:rPr lang="en-US" sz="2400" dirty="0" smtClean="0">
                <a:latin typeface="Calibri" panose="020F0502020204030204" pitchFamily="34" charset="0"/>
              </a:rPr>
              <a:t>:</a:t>
            </a:r>
          </a:p>
          <a:p>
            <a:pPr lvl="1"/>
            <a:r>
              <a:rPr lang="en-US" sz="2100" dirty="0" smtClean="0">
                <a:latin typeface="Calibri" panose="020F0502020204030204" pitchFamily="34" charset="0"/>
              </a:rPr>
              <a:t>Text-To-Speech</a:t>
            </a:r>
          </a:p>
          <a:p>
            <a:pPr lvl="1"/>
            <a:r>
              <a:rPr lang="en-US" sz="2100" dirty="0" smtClean="0">
                <a:latin typeface="Calibri" panose="020F0502020204030204" pitchFamily="34" charset="0"/>
              </a:rPr>
              <a:t>Human Reader</a:t>
            </a:r>
          </a:p>
          <a:p>
            <a:pPr lvl="1"/>
            <a:r>
              <a:rPr lang="en-US" sz="2100" dirty="0" smtClean="0">
                <a:latin typeface="Calibri" panose="020F0502020204030204" pitchFamily="34" charset="0"/>
              </a:rPr>
              <a:t>Assistive Technology</a:t>
            </a:r>
          </a:p>
          <a:p>
            <a:pPr lvl="1"/>
            <a:r>
              <a:rPr lang="en-US" sz="2100" dirty="0" smtClean="0">
                <a:latin typeface="Calibri" panose="020F0502020204030204" pitchFamily="34" charset="0"/>
              </a:rPr>
              <a:t>Native Language</a:t>
            </a:r>
            <a:endParaRPr lang="en-US" sz="2100" dirty="0">
              <a:latin typeface="Calibri" panose="020F0502020204030204" pitchFamily="34" charset="0"/>
            </a:endParaRPr>
          </a:p>
          <a:p>
            <a:pPr>
              <a:spcBef>
                <a:spcPts val="0"/>
              </a:spcBef>
            </a:pPr>
            <a:r>
              <a:rPr lang="en-US" sz="2400" dirty="0" smtClean="0">
                <a:latin typeface="Calibri" pitchFamily="34" charset="0"/>
              </a:rPr>
              <a:t>Read </a:t>
            </a:r>
            <a:r>
              <a:rPr lang="en-US" sz="2400" dirty="0">
                <a:latin typeface="Calibri" pitchFamily="34" charset="0"/>
              </a:rPr>
              <a:t>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a:t>
            </a:r>
            <a:r>
              <a:rPr lang="en-US" sz="2400" dirty="0" err="1" smtClean="0">
                <a:latin typeface="Calibri" pitchFamily="34" charset="0"/>
              </a:rPr>
              <a:t>Nextera</a:t>
            </a:r>
            <a:r>
              <a:rPr lang="en-US" sz="2400" dirty="0" smtClean="0">
                <a:latin typeface="Calibri" pitchFamily="34" charset="0"/>
              </a:rPr>
              <a:t> </a:t>
            </a:r>
            <a:r>
              <a:rPr lang="en-US" sz="2400" dirty="0">
                <a:latin typeface="Calibri" pitchFamily="34" charset="0"/>
              </a:rPr>
              <a:t>before testing</a:t>
            </a:r>
            <a:r>
              <a:rPr lang="en-US" sz="24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3696334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47500" lnSpcReduction="20000"/>
          </a:bodyPr>
          <a:lstStyle/>
          <a:p>
            <a:r>
              <a:rPr lang="en-US" sz="4900" dirty="0">
                <a:latin typeface="Calibri" pitchFamily="34" charset="0"/>
              </a:rPr>
              <a:t>Decision to read aloud should be made by educators who work with the student on a regular basis and believe it is necessary.</a:t>
            </a:r>
          </a:p>
          <a:p>
            <a:r>
              <a:rPr lang="en-US" sz="4900" dirty="0">
                <a:latin typeface="Calibri" pitchFamily="34" charset="0"/>
              </a:rPr>
              <a:t>DESE does not recommend the use of Read Aloud for students who do not use it as part of their everyday learning in the classroom.</a:t>
            </a:r>
          </a:p>
          <a:p>
            <a:r>
              <a:rPr lang="en-US" sz="4900" dirty="0">
                <a:latin typeface="Calibri" pitchFamily="34" charset="0"/>
              </a:rPr>
              <a:t>The use of Read Aloud for some students can prove distracting and become a hindrance to student performance.</a:t>
            </a:r>
          </a:p>
          <a:p>
            <a:r>
              <a:rPr lang="en-US" sz="4900" dirty="0">
                <a:latin typeface="Calibri" pitchFamily="34" charset="0"/>
              </a:rPr>
              <a:t>Read Aloud of ELA Listening items will </a:t>
            </a:r>
            <a:r>
              <a:rPr lang="en-US" sz="4900" dirty="0" smtClean="0">
                <a:latin typeface="Calibri" pitchFamily="34" charset="0"/>
              </a:rPr>
              <a:t>require the download of a script. </a:t>
            </a:r>
          </a:p>
          <a:p>
            <a:r>
              <a:rPr lang="en-US" sz="4900" dirty="0" smtClean="0">
                <a:latin typeface="Calibri" pitchFamily="34" charset="0"/>
              </a:rPr>
              <a:t>Listening items also have Closed Captioning and ASL video for the deaf/hard of hearing student.</a:t>
            </a:r>
            <a:endParaRPr lang="en-US" sz="4900" dirty="0">
              <a:latin typeface="Calibri" pitchFamily="34" charset="0"/>
            </a:endParaRPr>
          </a:p>
          <a:p>
            <a:pPr marL="112712" indent="0">
              <a:buNone/>
            </a:pPr>
            <a:endParaRPr lang="en-US" dirty="0"/>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922815374"/>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Correct Template 2017</Template>
  <TotalTime>746</TotalTime>
  <Words>1839</Words>
  <Application>Microsoft Office PowerPoint</Application>
  <PresentationFormat>On-screen Show (16:9)</PresentationFormat>
  <Paragraphs>202</Paragraphs>
  <Slides>26</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26</vt:i4>
      </vt:variant>
    </vt:vector>
  </HeadingPairs>
  <TitlesOfParts>
    <vt:vector size="35" baseType="lpstr">
      <vt:lpstr>Arial</vt:lpstr>
      <vt:lpstr>Calibri</vt:lpstr>
      <vt:lpstr>Courier New</vt:lpstr>
      <vt:lpstr>Wingdings</vt:lpstr>
      <vt:lpstr>DESE PPT Template Widescreen 2017</vt:lpstr>
      <vt:lpstr>Section Dividers</vt:lpstr>
      <vt:lpstr>Content Layouts</vt:lpstr>
      <vt:lpstr>Content Breakout</vt:lpstr>
      <vt:lpstr>Closing </vt:lpstr>
      <vt:lpstr>END-OF-COURSE ASSESSMENTS</vt:lpstr>
      <vt:lpstr>PowerPoint Presentation</vt:lpstr>
      <vt:lpstr>Versions</vt:lpstr>
      <vt:lpstr>Content Tested</vt:lpstr>
      <vt:lpstr>Exceptions</vt:lpstr>
      <vt:lpstr>Universal Tools &amp; Accommodations</vt:lpstr>
      <vt:lpstr>Universal Tools and Accommodations</vt:lpstr>
      <vt:lpstr>EOC Read Aloud</vt:lpstr>
      <vt:lpstr>EOC Read Aloud</vt:lpstr>
      <vt:lpstr>Paper/Pencil Editions</vt:lpstr>
      <vt:lpstr>Special Considerations</vt:lpstr>
      <vt:lpstr>Test Tickets – Student Information</vt:lpstr>
      <vt:lpstr>Blueprints</vt:lpstr>
      <vt:lpstr>Timing Guidelines</vt:lpstr>
      <vt:lpstr>Nextera</vt:lpstr>
      <vt:lpstr>Question Sampler</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Invalidations</vt:lpstr>
      <vt:lpstr>After Testing</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2020-2021 EOC Training Powerpoint Slides</dc:title>
  <dc:creator>Missouri Department Of Elementary And Secondary Education</dc:creator>
  <cp:lastModifiedBy>Linkon, Drew</cp:lastModifiedBy>
  <cp:revision>56</cp:revision>
  <dcterms:created xsi:type="dcterms:W3CDTF">2019-03-01T13:53:05Z</dcterms:created>
  <dcterms:modified xsi:type="dcterms:W3CDTF">2023-10-24T18:31:55Z</dcterms:modified>
</cp:coreProperties>
</file>