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50.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6" r:id="rId2"/>
    <p:sldId id="257" r:id="rId3"/>
    <p:sldId id="258" r:id="rId4"/>
    <p:sldId id="259" r:id="rId5"/>
    <p:sldId id="260" r:id="rId6"/>
    <p:sldId id="287" r:id="rId7"/>
    <p:sldId id="261" r:id="rId8"/>
    <p:sldId id="262" r:id="rId9"/>
    <p:sldId id="304" r:id="rId10"/>
    <p:sldId id="263" r:id="rId11"/>
    <p:sldId id="316" r:id="rId12"/>
    <p:sldId id="315" r:id="rId13"/>
    <p:sldId id="314" r:id="rId14"/>
    <p:sldId id="264" r:id="rId15"/>
    <p:sldId id="319" r:id="rId16"/>
    <p:sldId id="265" r:id="rId17"/>
    <p:sldId id="266" r:id="rId18"/>
    <p:sldId id="267" r:id="rId19"/>
    <p:sldId id="312" r:id="rId20"/>
    <p:sldId id="268" r:id="rId21"/>
    <p:sldId id="301" r:id="rId22"/>
    <p:sldId id="317" r:id="rId23"/>
    <p:sldId id="318" r:id="rId24"/>
    <p:sldId id="269" r:id="rId25"/>
    <p:sldId id="270" r:id="rId26"/>
    <p:sldId id="273" r:id="rId27"/>
    <p:sldId id="310" r:id="rId28"/>
    <p:sldId id="299" r:id="rId29"/>
    <p:sldId id="274" r:id="rId30"/>
    <p:sldId id="275" r:id="rId31"/>
    <p:sldId id="300" r:id="rId32"/>
    <p:sldId id="313" r:id="rId33"/>
    <p:sldId id="288" r:id="rId34"/>
    <p:sldId id="276" r:id="rId35"/>
    <p:sldId id="277" r:id="rId36"/>
    <p:sldId id="289" r:id="rId37"/>
    <p:sldId id="292" r:id="rId38"/>
    <p:sldId id="278" r:id="rId39"/>
    <p:sldId id="293" r:id="rId40"/>
    <p:sldId id="294" r:id="rId41"/>
    <p:sldId id="280" r:id="rId42"/>
    <p:sldId id="295" r:id="rId43"/>
    <p:sldId id="290" r:id="rId44"/>
    <p:sldId id="281" r:id="rId45"/>
    <p:sldId id="282" r:id="rId46"/>
    <p:sldId id="286" r:id="rId47"/>
    <p:sldId id="308" r:id="rId48"/>
    <p:sldId id="296" r:id="rId49"/>
    <p:sldId id="305" r:id="rId50"/>
    <p:sldId id="297" r:id="rId51"/>
    <p:sldId id="298"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etkemeyer, Beverly" initials="LB" lastIdx="1" clrIdx="0">
    <p:extLst>
      <p:ext uri="{19B8F6BF-5375-455C-9EA6-DF929625EA0E}">
        <p15:presenceInfo xmlns:p15="http://schemas.microsoft.com/office/powerpoint/2012/main" userId="Luetkemeyer, Beverl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3A9"/>
    <a:srgbClr val="4F93BA"/>
    <a:srgbClr val="FFCC00"/>
    <a:srgbClr val="FFFF00"/>
    <a:srgbClr val="FFFFFF"/>
    <a:srgbClr val="FDFDFD"/>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691" autoAdjust="0"/>
    <p:restoredTop sz="77791" autoAdjust="0"/>
  </p:normalViewPr>
  <p:slideViewPr>
    <p:cSldViewPr>
      <p:cViewPr varScale="1">
        <p:scale>
          <a:sx n="89" d="100"/>
          <a:sy n="89" d="100"/>
        </p:scale>
        <p:origin x="1866" y="9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385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725"/>
          </a:xfrm>
          <a:prstGeom prst="rect">
            <a:avLst/>
          </a:prstGeom>
        </p:spPr>
        <p:txBody>
          <a:bodyPr vert="horz" lIns="91440" tIns="45720" rIns="91440" bIns="45720" rtlCol="0"/>
          <a:lstStyle>
            <a:lvl1pPr algn="r">
              <a:defRPr sz="1200"/>
            </a:lvl1pPr>
          </a:lstStyle>
          <a:p>
            <a:fld id="{1F22D7D3-FA0B-4A48-8CD2-94F9872547C4}" type="datetimeFigureOut">
              <a:rPr lang="en-US" smtClean="0"/>
              <a:t>10/24/2023</a:t>
            </a:fld>
            <a:endParaRPr lang="en-US"/>
          </a:p>
        </p:txBody>
      </p:sp>
      <p:sp>
        <p:nvSpPr>
          <p:cNvPr id="4" name="Footer Placeholder 3"/>
          <p:cNvSpPr>
            <a:spLocks noGrp="1"/>
          </p:cNvSpPr>
          <p:nvPr>
            <p:ph type="ftr" sz="quarter" idx="2"/>
          </p:nvPr>
        </p:nvSpPr>
        <p:spPr>
          <a:xfrm>
            <a:off x="0" y="8829676"/>
            <a:ext cx="303784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6"/>
            <a:ext cx="3037840" cy="466725"/>
          </a:xfrm>
          <a:prstGeom prst="rect">
            <a:avLst/>
          </a:prstGeom>
        </p:spPr>
        <p:txBody>
          <a:bodyPr vert="horz" lIns="91440" tIns="45720" rIns="91440" bIns="45720" rtlCol="0" anchor="b"/>
          <a:lstStyle>
            <a:lvl1pPr algn="r">
              <a:defRPr sz="1200"/>
            </a:lvl1pPr>
          </a:lstStyle>
          <a:p>
            <a:fld id="{B9E4E89F-FEC7-4EE9-AA06-56FBDC9D92B9}" type="slidenum">
              <a:rPr lang="en-US" smtClean="0"/>
              <a:t>‹#›</a:t>
            </a:fld>
            <a:endParaRPr lang="en-US"/>
          </a:p>
        </p:txBody>
      </p:sp>
    </p:spTree>
    <p:extLst>
      <p:ext uri="{BB962C8B-B14F-4D97-AF65-F5344CB8AC3E}">
        <p14:creationId xmlns:p14="http://schemas.microsoft.com/office/powerpoint/2010/main" val="2149519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97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1344" y="1"/>
            <a:ext cx="3037840" cy="466973"/>
          </a:xfrm>
          <a:prstGeom prst="rect">
            <a:avLst/>
          </a:prstGeom>
        </p:spPr>
        <p:txBody>
          <a:bodyPr vert="horz" lIns="91440" tIns="45720" rIns="91440" bIns="45720" rtlCol="0"/>
          <a:lstStyle>
            <a:lvl1pPr algn="r">
              <a:defRPr sz="1200"/>
            </a:lvl1pPr>
          </a:lstStyle>
          <a:p>
            <a:fld id="{A378DECA-846D-4D51-8A36-43FD5519640A}" type="datetimeFigureOut">
              <a:rPr lang="en-US" smtClean="0"/>
              <a:t>10/24/2023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6"/>
            <a:ext cx="5608320" cy="366045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432"/>
            <a:ext cx="3037840" cy="46697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1344" y="8829432"/>
            <a:ext cx="3037840" cy="466971"/>
          </a:xfrm>
          <a:prstGeom prst="rect">
            <a:avLst/>
          </a:prstGeom>
        </p:spPr>
        <p:txBody>
          <a:bodyPr vert="horz" lIns="91440" tIns="45720" rIns="91440" bIns="45720" rtlCol="0" anchor="b"/>
          <a:lstStyle>
            <a:lvl1pPr algn="r">
              <a:defRPr sz="1200"/>
            </a:lvl1pPr>
          </a:lstStyle>
          <a:p>
            <a:fld id="{236AC3B6-1795-4758-B82D-AFED88A2894D}" type="slidenum">
              <a:rPr lang="en-US" smtClean="0"/>
              <a:t>‹#›</a:t>
            </a:fld>
            <a:endParaRPr lang="en-US"/>
          </a:p>
        </p:txBody>
      </p:sp>
    </p:spTree>
    <p:extLst>
      <p:ext uri="{BB962C8B-B14F-4D97-AF65-F5344CB8AC3E}">
        <p14:creationId xmlns:p14="http://schemas.microsoft.com/office/powerpoint/2010/main" val="2451603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AC3B6-1795-4758-B82D-AFED88A2894D}" type="slidenum">
              <a:rPr lang="en-US" smtClean="0"/>
              <a:t>1</a:t>
            </a:fld>
            <a:endParaRPr lang="en-US"/>
          </a:p>
        </p:txBody>
      </p:sp>
    </p:spTree>
    <p:extLst>
      <p:ext uri="{BB962C8B-B14F-4D97-AF65-F5344CB8AC3E}">
        <p14:creationId xmlns:p14="http://schemas.microsoft.com/office/powerpoint/2010/main" val="2600263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5" dirty="0" smtClean="0">
                <a:cs typeface="Times New Roman" panose="02020603050405020304" pitchFamily="18" charset="0"/>
              </a:rPr>
              <a:t>The </a:t>
            </a:r>
            <a:r>
              <a:rPr lang="en-US" sz="1200" spc="-20" dirty="0" smtClean="0">
                <a:cs typeface="Times New Roman" panose="02020603050405020304" pitchFamily="18" charset="0"/>
              </a:rPr>
              <a:t>Assignments List gives links to each part of the process.</a:t>
            </a:r>
            <a:r>
              <a:rPr lang="en-US" sz="1200" spc="0" baseline="0" dirty="0" smtClean="0">
                <a:cs typeface="Times New Roman" panose="02020603050405020304" pitchFamily="18" charset="0"/>
              </a:rPr>
              <a:t> </a:t>
            </a:r>
            <a:r>
              <a:rPr lang="en-US" sz="1200" b="0" spc="-5" dirty="0" smtClean="0">
                <a:latin typeface="+mn-lt"/>
                <a:cs typeface="Times New Roman" panose="02020603050405020304" pitchFamily="18" charset="0"/>
              </a:rPr>
              <a:t>Monitoring</a:t>
            </a:r>
            <a:r>
              <a:rPr lang="en-US" sz="1200" b="0" spc="-60" dirty="0" smtClean="0">
                <a:latin typeface="+mn-lt"/>
                <a:cs typeface="Times New Roman" panose="02020603050405020304" pitchFamily="18" charset="0"/>
              </a:rPr>
              <a:t> </a:t>
            </a:r>
            <a:r>
              <a:rPr lang="en-US" sz="1200" b="0" spc="-5" dirty="0" smtClean="0">
                <a:latin typeface="+mn-lt"/>
                <a:cs typeface="Times New Roman" panose="02020603050405020304" pitchFamily="18" charset="0"/>
              </a:rPr>
              <a:t>Module</a:t>
            </a:r>
            <a:r>
              <a:rPr lang="en-US" sz="1200" b="0" spc="0" dirty="0" smtClean="0">
                <a:latin typeface="+mn-lt"/>
                <a:cs typeface="+mn-cs"/>
              </a:rPr>
              <a:t>:</a:t>
            </a:r>
            <a:r>
              <a:rPr lang="en-US" sz="1200" b="0" spc="0" baseline="0" dirty="0" smtClean="0">
                <a:latin typeface="+mn-lt"/>
                <a:cs typeface="+mn-cs"/>
              </a:rPr>
              <a:t> </a:t>
            </a:r>
            <a:r>
              <a:rPr lang="en-US" sz="1200" b="0" dirty="0" smtClean="0">
                <a:latin typeface="+mn-lt"/>
                <a:cs typeface="Times New Roman" panose="02020603050405020304" pitchFamily="18" charset="0"/>
              </a:rPr>
              <a:t>The </a:t>
            </a:r>
            <a:r>
              <a:rPr lang="en-US" sz="1200" b="0" spc="-15" dirty="0" smtClean="0">
                <a:latin typeface="+mn-lt"/>
                <a:cs typeface="Times New Roman" panose="02020603050405020304" pitchFamily="18" charset="0"/>
              </a:rPr>
              <a:t>over-arching </a:t>
            </a:r>
            <a:r>
              <a:rPr lang="en-US" sz="1200" b="0" spc="-20" dirty="0" smtClean="0">
                <a:latin typeface="+mn-lt"/>
                <a:cs typeface="Times New Roman" panose="02020603050405020304" pitchFamily="18" charset="0"/>
              </a:rPr>
              <a:t>layer </a:t>
            </a:r>
            <a:r>
              <a:rPr lang="en-US" sz="1200" b="0" dirty="0" smtClean="0">
                <a:latin typeface="+mn-lt"/>
                <a:cs typeface="Times New Roman" panose="02020603050405020304" pitchFamily="18" charset="0"/>
              </a:rPr>
              <a:t>of the tiered </a:t>
            </a:r>
            <a:r>
              <a:rPr lang="en-US" sz="1200" b="0" spc="-5" dirty="0" smtClean="0">
                <a:latin typeface="+mn-lt"/>
                <a:cs typeface="Times New Roman" panose="02020603050405020304" pitchFamily="18" charset="0"/>
              </a:rPr>
              <a:t>monitoring process </a:t>
            </a:r>
            <a:r>
              <a:rPr lang="en-US" sz="1200" b="0" dirty="0" smtClean="0">
                <a:latin typeface="+mn-lt"/>
                <a:cs typeface="Times New Roman" panose="02020603050405020304" pitchFamily="18" charset="0"/>
              </a:rPr>
              <a:t>that</a:t>
            </a:r>
            <a:r>
              <a:rPr lang="en-US" sz="1200" b="0" spc="-125" dirty="0" smtClean="0">
                <a:latin typeface="+mn-lt"/>
                <a:cs typeface="Times New Roman" panose="02020603050405020304" pitchFamily="18" charset="0"/>
              </a:rPr>
              <a:t> </a:t>
            </a:r>
            <a:r>
              <a:rPr lang="en-US" sz="1200" b="0" spc="-5" dirty="0" smtClean="0">
                <a:latin typeface="+mn-lt"/>
                <a:cs typeface="Times New Roman" panose="02020603050405020304" pitchFamily="18" charset="0"/>
              </a:rPr>
              <a:t>encompasses the Student File review, Initial Evaluation timelines, and the C</a:t>
            </a:r>
            <a:r>
              <a:rPr lang="en-US" sz="1200" b="0" spc="-5" baseline="0" dirty="0" smtClean="0">
                <a:latin typeface="+mn-lt"/>
                <a:cs typeface="Times New Roman" panose="02020603050405020304" pitchFamily="18" charset="0"/>
              </a:rPr>
              <a:t> to B Transition Timelines. All communication and uploads can be viewed here. </a:t>
            </a:r>
            <a:r>
              <a:rPr lang="en-US" sz="1200" b="0" u="sng" spc="-5" baseline="0" dirty="0" smtClean="0">
                <a:latin typeface="+mn-lt"/>
                <a:cs typeface="Times New Roman" panose="02020603050405020304" pitchFamily="18" charset="0"/>
              </a:rPr>
              <a:t>Nothing should be uploaded here.</a:t>
            </a:r>
            <a:endParaRPr lang="en-US" sz="1200" b="0" u="sng" dirty="0" smtClean="0">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mn-lt"/>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36AC3B6-1795-4758-B82D-AFED88A2894D}" type="slidenum">
              <a:rPr lang="en-US" smtClean="0"/>
              <a:t>10</a:t>
            </a:fld>
            <a:endParaRPr lang="en-US"/>
          </a:p>
        </p:txBody>
      </p:sp>
    </p:spTree>
    <p:extLst>
      <p:ext uri="{BB962C8B-B14F-4D97-AF65-F5344CB8AC3E}">
        <p14:creationId xmlns:p14="http://schemas.microsoft.com/office/powerpoint/2010/main" val="3446027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7790" marR="831215" lvl="0" indent="0" algn="l" defTabSz="914400" rtl="0" eaLnBrk="1" fontAlgn="auto" latinLnBrk="0" hangingPunct="1">
              <a:lnSpc>
                <a:spcPct val="100000"/>
              </a:lnSpc>
              <a:spcBef>
                <a:spcPts val="305"/>
              </a:spcBef>
              <a:spcAft>
                <a:spcPts val="0"/>
              </a:spcAft>
              <a:buClrTx/>
              <a:buSzTx/>
              <a:buFontTx/>
              <a:buNone/>
              <a:tabLst>
                <a:tab pos="293370" algn="l"/>
              </a:tabLst>
              <a:defRPr/>
            </a:pPr>
            <a:r>
              <a:rPr lang="en-US" sz="1200" b="0" spc="-5" dirty="0" smtClean="0">
                <a:latin typeface="+mn-lt"/>
                <a:cs typeface="Times New Roman" panose="02020603050405020304" pitchFamily="18" charset="0"/>
              </a:rPr>
              <a:t>Student</a:t>
            </a:r>
            <a:r>
              <a:rPr lang="en-US" sz="1200" b="0" spc="-85" baseline="0" dirty="0" smtClean="0">
                <a:latin typeface="+mn-lt"/>
                <a:cs typeface="Times New Roman" panose="02020603050405020304" pitchFamily="18" charset="0"/>
              </a:rPr>
              <a:t> </a:t>
            </a:r>
            <a:r>
              <a:rPr lang="en-US" sz="1200" b="0" spc="-85" dirty="0" smtClean="0">
                <a:latin typeface="+mn-lt"/>
                <a:cs typeface="Times New Roman" panose="02020603050405020304" pitchFamily="18" charset="0"/>
              </a:rPr>
              <a:t>F</a:t>
            </a:r>
            <a:r>
              <a:rPr lang="en-US" sz="1200" b="0" spc="-5" dirty="0" smtClean="0">
                <a:latin typeface="+mn-lt"/>
                <a:cs typeface="Times New Roman" panose="02020603050405020304" pitchFamily="18" charset="0"/>
              </a:rPr>
              <a:t>ile </a:t>
            </a:r>
            <a:r>
              <a:rPr lang="en-US" sz="1200" b="0" spc="-15" dirty="0" smtClean="0">
                <a:latin typeface="+mn-lt"/>
                <a:cs typeface="Times New Roman" panose="02020603050405020304" pitchFamily="18" charset="0"/>
              </a:rPr>
              <a:t>Review: </a:t>
            </a:r>
            <a:r>
              <a:rPr lang="en-US" sz="1200" b="0" dirty="0" smtClean="0">
                <a:latin typeface="+mn-lt"/>
                <a:cs typeface="Times New Roman" panose="02020603050405020304" pitchFamily="18" charset="0"/>
              </a:rPr>
              <a:t>Contains s</a:t>
            </a:r>
            <a:r>
              <a:rPr lang="en-US" sz="1200" b="0" spc="-5" dirty="0" smtClean="0">
                <a:latin typeface="+mn-lt"/>
                <a:cs typeface="Times New Roman" panose="02020603050405020304" pitchFamily="18" charset="0"/>
              </a:rPr>
              <a:t>tudent files selected </a:t>
            </a:r>
            <a:r>
              <a:rPr lang="en-US" sz="1200" b="0" spc="-10" dirty="0" smtClean="0">
                <a:latin typeface="+mn-lt"/>
                <a:cs typeface="Times New Roman" panose="02020603050405020304" pitchFamily="18" charset="0"/>
              </a:rPr>
              <a:t>for </a:t>
            </a:r>
            <a:r>
              <a:rPr lang="en-US" sz="1200" b="0" spc="-5" dirty="0" smtClean="0">
                <a:latin typeface="+mn-lt"/>
                <a:cs typeface="Times New Roman" panose="02020603050405020304" pitchFamily="18" charset="0"/>
              </a:rPr>
              <a:t>monitoring by the LEA and the student file documentation uploaded </a:t>
            </a:r>
            <a:r>
              <a:rPr lang="en-US" sz="1200" b="0" spc="-15" dirty="0" smtClean="0">
                <a:latin typeface="+mn-lt"/>
                <a:cs typeface="Times New Roman" panose="02020603050405020304" pitchFamily="18" charset="0"/>
              </a:rPr>
              <a:t>by </a:t>
            </a:r>
            <a:r>
              <a:rPr lang="en-US" sz="1200" b="0" dirty="0" smtClean="0">
                <a:latin typeface="+mn-lt"/>
                <a:cs typeface="Times New Roman" panose="02020603050405020304" pitchFamily="18" charset="0"/>
              </a:rPr>
              <a:t>the </a:t>
            </a:r>
            <a:r>
              <a:rPr lang="en-US" sz="1200" b="0" spc="-5" dirty="0" smtClean="0">
                <a:latin typeface="+mn-lt"/>
                <a:cs typeface="Times New Roman" panose="02020603050405020304" pitchFamily="18" charset="0"/>
              </a:rPr>
              <a:t>district. Any communication and uploads regarding student files can be viewed here. </a:t>
            </a:r>
            <a:r>
              <a:rPr lang="en-US" sz="1200" b="0" u="sng" spc="-5" dirty="0" smtClean="0">
                <a:latin typeface="+mn-lt"/>
                <a:cs typeface="Times New Roman" panose="02020603050405020304" pitchFamily="18" charset="0"/>
              </a:rPr>
              <a:t>Upload</a:t>
            </a:r>
            <a:r>
              <a:rPr lang="en-US" sz="1200" b="0" u="sng" spc="-5" baseline="0" dirty="0" smtClean="0">
                <a:latin typeface="+mn-lt"/>
                <a:cs typeface="Times New Roman" panose="02020603050405020304" pitchFamily="18" charset="0"/>
              </a:rPr>
              <a:t> documentation related to student files here.</a:t>
            </a:r>
            <a:endParaRPr lang="en-US" sz="1200" b="0" u="sng" spc="-15" dirty="0" smtClean="0">
              <a:latin typeface="+mn-lt"/>
              <a:cs typeface="Times New Roman" panose="02020603050405020304" pitchFamily="18" charset="0"/>
            </a:endParaRPr>
          </a:p>
          <a:p>
            <a:pPr marL="97790" marR="831215" indent="0">
              <a:lnSpc>
                <a:spcPct val="100000"/>
              </a:lnSpc>
              <a:spcBef>
                <a:spcPts val="305"/>
              </a:spcBef>
              <a:buNone/>
              <a:tabLst>
                <a:tab pos="293370" algn="l"/>
              </a:tabLst>
            </a:pPr>
            <a:endParaRPr lang="en-US" sz="1200" b="1" dirty="0">
              <a:latin typeface="+mn-lt"/>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36AC3B6-1795-4758-B82D-AFED88A2894D}" type="slidenum">
              <a:rPr lang="en-US" smtClean="0"/>
              <a:t>11</a:t>
            </a:fld>
            <a:endParaRPr lang="en-US"/>
          </a:p>
        </p:txBody>
      </p:sp>
    </p:spTree>
    <p:extLst>
      <p:ext uri="{BB962C8B-B14F-4D97-AF65-F5344CB8AC3E}">
        <p14:creationId xmlns:p14="http://schemas.microsoft.com/office/powerpoint/2010/main" val="3744728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mn-lt"/>
                <a:cs typeface="Times New Roman" panose="02020603050405020304" pitchFamily="18" charset="0"/>
              </a:rPr>
              <a:t>Initial Evaluation</a:t>
            </a:r>
            <a:r>
              <a:rPr lang="en-US" sz="1200" b="0" baseline="0" dirty="0" smtClean="0">
                <a:latin typeface="+mn-lt"/>
                <a:cs typeface="Times New Roman" panose="02020603050405020304" pitchFamily="18" charset="0"/>
              </a:rPr>
              <a:t> Timelines: </a:t>
            </a:r>
            <a:r>
              <a:rPr lang="en-US" sz="1200" b="0" dirty="0" smtClean="0">
                <a:latin typeface="+mn-lt"/>
                <a:cs typeface="Times New Roman" panose="02020603050405020304" pitchFamily="18" charset="0"/>
              </a:rPr>
              <a:t>Contains student</a:t>
            </a:r>
            <a:r>
              <a:rPr lang="en-US" sz="1200" b="0" baseline="0" dirty="0" smtClean="0">
                <a:latin typeface="+mn-lt"/>
                <a:cs typeface="Times New Roman" panose="02020603050405020304" pitchFamily="18" charset="0"/>
              </a:rPr>
              <a:t> </a:t>
            </a:r>
            <a:r>
              <a:rPr lang="en-US" sz="1200" b="0" dirty="0" smtClean="0">
                <a:latin typeface="+mn-lt"/>
                <a:cs typeface="Times New Roman" panose="02020603050405020304" pitchFamily="18" charset="0"/>
              </a:rPr>
              <a:t>demographics &amp; important dates for all initial evaluations</a:t>
            </a:r>
            <a:r>
              <a:rPr lang="en-US" sz="1200" b="0" baseline="0" dirty="0" smtClean="0">
                <a:latin typeface="+mn-lt"/>
                <a:cs typeface="Times New Roman" panose="02020603050405020304" pitchFamily="18" charset="0"/>
              </a:rPr>
              <a:t> done between July 1, 2023 and April 30, 2024. Any communication and uploads regarding initial evaluation timelines files can be viewed here. </a:t>
            </a:r>
            <a:r>
              <a:rPr lang="en-US" sz="1200" b="1" baseline="0" dirty="0" smtClean="0">
                <a:latin typeface="+mn-lt"/>
                <a:cs typeface="Times New Roman" panose="02020603050405020304" pitchFamily="18" charset="0"/>
              </a:rPr>
              <a:t>If you have no files available in that timeframe, you may turn in files beginning January 1, 2023. </a:t>
            </a:r>
            <a:endParaRPr lang="en-US" sz="1200" b="1" u="sng" dirty="0" smtClean="0">
              <a:solidFill>
                <a:schemeClr val="tx1"/>
              </a:solidFill>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sng" dirty="0">
              <a:solidFill>
                <a:schemeClr val="tx1"/>
              </a:solidFill>
              <a:latin typeface="+mn-lt"/>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36AC3B6-1795-4758-B82D-AFED88A2894D}" type="slidenum">
              <a:rPr lang="en-US" smtClean="0"/>
              <a:t>12</a:t>
            </a:fld>
            <a:endParaRPr lang="en-US"/>
          </a:p>
        </p:txBody>
      </p:sp>
    </p:spTree>
    <p:extLst>
      <p:ext uri="{BB962C8B-B14F-4D97-AF65-F5344CB8AC3E}">
        <p14:creationId xmlns:p14="http://schemas.microsoft.com/office/powerpoint/2010/main" val="3115937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mn-lt"/>
                <a:cs typeface="Times New Roman" panose="02020603050405020304" pitchFamily="18" charset="0"/>
              </a:rPr>
              <a:t>C to B transition timelines:</a:t>
            </a:r>
            <a:r>
              <a:rPr lang="en-US" sz="1200" b="0" baseline="0" dirty="0" smtClean="0">
                <a:latin typeface="+mn-lt"/>
                <a:cs typeface="Times New Roman" panose="02020603050405020304" pitchFamily="18" charset="0"/>
              </a:rPr>
              <a:t> </a:t>
            </a:r>
            <a:r>
              <a:rPr lang="en-US" sz="1200" b="0" dirty="0" smtClean="0">
                <a:latin typeface="+mn-lt"/>
                <a:cs typeface="Times New Roman" panose="02020603050405020304" pitchFamily="18" charset="0"/>
              </a:rPr>
              <a:t>Contains student demographics &amp; important dates for all C to B Transitions done between July 1, 2023 and April 30, 2024. Any communication and uploads regarding C to B transitions timelines files can be viewed here. </a:t>
            </a:r>
            <a:endParaRPr lang="en-US" sz="1200" b="0" u="sng" dirty="0" smtClean="0">
              <a:solidFill>
                <a:schemeClr val="tx1"/>
              </a:solidFill>
              <a:latin typeface="+mn-lt"/>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13</a:t>
            </a:fld>
            <a:endParaRPr lang="en-US"/>
          </a:p>
        </p:txBody>
      </p:sp>
    </p:spTree>
    <p:extLst>
      <p:ext uri="{BB962C8B-B14F-4D97-AF65-F5344CB8AC3E}">
        <p14:creationId xmlns:p14="http://schemas.microsoft.com/office/powerpoint/2010/main" val="2698400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IMACS 2 has a correspondence counter that</a:t>
            </a:r>
            <a:r>
              <a:rPr lang="en-US" baseline="0" dirty="0" smtClean="0"/>
              <a:t> shows in the upper right corner of the monitoring home page. Don’t rely on the correspondence counter to inform you when you have correspondence. The count is re-set when any IMACS user in your district opens a correspondence.</a:t>
            </a:r>
          </a:p>
        </p:txBody>
      </p:sp>
      <p:sp>
        <p:nvSpPr>
          <p:cNvPr id="4" name="Slide Number Placeholder 3"/>
          <p:cNvSpPr>
            <a:spLocks noGrp="1"/>
          </p:cNvSpPr>
          <p:nvPr>
            <p:ph type="sldNum" sz="quarter" idx="10"/>
          </p:nvPr>
        </p:nvSpPr>
        <p:spPr/>
        <p:txBody>
          <a:bodyPr/>
          <a:lstStyle/>
          <a:p>
            <a:fld id="{236AC3B6-1795-4758-B82D-AFED88A2894D}" type="slidenum">
              <a:rPr lang="en-US" smtClean="0"/>
              <a:t>14</a:t>
            </a:fld>
            <a:endParaRPr lang="en-US"/>
          </a:p>
        </p:txBody>
      </p:sp>
    </p:spTree>
    <p:extLst>
      <p:ext uri="{BB962C8B-B14F-4D97-AF65-F5344CB8AC3E}">
        <p14:creationId xmlns:p14="http://schemas.microsoft.com/office/powerpoint/2010/main" val="853974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you are the person responsible for self-assessment monitoring make sure you are listed as the LEA contact in IMACS so you receive email notification when correspondence is waiting for your review in IMACS. Be sure to enter LEA contact information on the Monitoring Module page. </a:t>
            </a:r>
            <a:r>
              <a:rPr lang="en-US" dirty="0" smtClean="0"/>
              <a:t>Contact information should copy to the other assignments in IMACS (student file review, initial evaluations, and C to B.) You can also find contact</a:t>
            </a:r>
            <a:r>
              <a:rPr lang="en-US" baseline="0" dirty="0" smtClean="0"/>
              <a:t> information for your supervisor at the top of each assignment. </a:t>
            </a:r>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15</a:t>
            </a:fld>
            <a:endParaRPr lang="en-US"/>
          </a:p>
        </p:txBody>
      </p:sp>
    </p:spTree>
    <p:extLst>
      <p:ext uri="{BB962C8B-B14F-4D97-AF65-F5344CB8AC3E}">
        <p14:creationId xmlns:p14="http://schemas.microsoft.com/office/powerpoint/2010/main" val="1672180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a:t>
            </a:r>
            <a:r>
              <a:rPr lang="en-US" i="1" dirty="0" smtClean="0"/>
              <a:t>Correspondence Type </a:t>
            </a:r>
            <a:r>
              <a:rPr lang="en-US" dirty="0" smtClean="0"/>
              <a:t>you will be able to tell if it is a message</a:t>
            </a:r>
            <a:r>
              <a:rPr lang="en-US" baseline="0" dirty="0" smtClean="0"/>
              <a:t>, a notification about a change in status, a document request, or a report.</a:t>
            </a:r>
          </a:p>
          <a:p>
            <a:endParaRPr lang="en-US" baseline="0" dirty="0" smtClean="0"/>
          </a:p>
          <a:p>
            <a:r>
              <a:rPr lang="en-US" i="1" baseline="0" dirty="0" smtClean="0"/>
              <a:t>Review Type </a:t>
            </a:r>
            <a:r>
              <a:rPr lang="en-US" baseline="0" dirty="0" smtClean="0"/>
              <a:t>will let you know if the original communication was sent from main Monitoring module or one of the sub-reviews such as Student File Review, Initial Evaluation, or C to B Transition.</a:t>
            </a:r>
          </a:p>
          <a:p>
            <a:endParaRPr lang="en-US" baseline="0" dirty="0" smtClean="0"/>
          </a:p>
          <a:p>
            <a:r>
              <a:rPr lang="en-US" baseline="0" dirty="0" smtClean="0"/>
              <a:t>The </a:t>
            </a:r>
            <a:r>
              <a:rPr lang="en-US" i="1" u="sng" baseline="0" dirty="0" smtClean="0"/>
              <a:t>Date</a:t>
            </a:r>
            <a:r>
              <a:rPr lang="en-US" u="sng" baseline="0" dirty="0" smtClean="0"/>
              <a:t> </a:t>
            </a:r>
            <a:r>
              <a:rPr lang="en-US" baseline="0" dirty="0" smtClean="0"/>
              <a:t>and </a:t>
            </a:r>
            <a:r>
              <a:rPr lang="en-US" i="1" u="sng" baseline="0" dirty="0" smtClean="0"/>
              <a:t>By (User) </a:t>
            </a:r>
            <a:r>
              <a:rPr lang="en-US" baseline="0" dirty="0" smtClean="0"/>
              <a:t>columns will list time, date, and from whom the correspondence originated.</a:t>
            </a:r>
          </a:p>
          <a:p>
            <a:endParaRPr lang="en-US" baseline="0" dirty="0" smtClean="0"/>
          </a:p>
          <a:p>
            <a:r>
              <a:rPr lang="en-US" i="0" u="none" dirty="0" smtClean="0"/>
              <a:t>The</a:t>
            </a:r>
            <a:r>
              <a:rPr lang="en-US" i="1" u="sng" dirty="0" smtClean="0"/>
              <a:t> For (DESE or LEA</a:t>
            </a:r>
            <a:r>
              <a:rPr lang="en-US" i="1" dirty="0" smtClean="0"/>
              <a:t>) </a:t>
            </a:r>
            <a:r>
              <a:rPr lang="en-US" dirty="0" smtClean="0"/>
              <a:t>column will let you know at a glance whether a compliance supervisor</a:t>
            </a:r>
            <a:r>
              <a:rPr lang="en-US" baseline="0" dirty="0" smtClean="0"/>
              <a:t> at DESE or an agency representative needs to pay attention to the message.</a:t>
            </a:r>
          </a:p>
          <a:p>
            <a:endParaRPr lang="en-US" baseline="0" dirty="0" smtClean="0"/>
          </a:p>
          <a:p>
            <a:r>
              <a:rPr lang="en-US" baseline="0" dirty="0" smtClean="0"/>
              <a:t>The </a:t>
            </a:r>
            <a:r>
              <a:rPr lang="en-US" i="1" u="sng" baseline="0" dirty="0" smtClean="0"/>
              <a:t>View / Viewed? </a:t>
            </a:r>
            <a:r>
              <a:rPr lang="en-US" i="0" baseline="0" dirty="0" smtClean="0"/>
              <a:t>column </a:t>
            </a:r>
            <a:r>
              <a:rPr lang="en-US" baseline="0" dirty="0" smtClean="0"/>
              <a:t>displays icons that distinguish what kind of message it was and the Y/N help to determine if the message has been viewed.</a:t>
            </a:r>
          </a:p>
          <a:p>
            <a:endParaRPr lang="en-US" baseline="0" dirty="0" smtClean="0"/>
          </a:p>
          <a:p>
            <a:r>
              <a:rPr lang="en-US" baseline="0" dirty="0" smtClean="0"/>
              <a:t>The last column, </a:t>
            </a:r>
            <a:r>
              <a:rPr lang="en-US" i="1" u="sng" baseline="0" dirty="0" smtClean="0"/>
              <a:t>Action</a:t>
            </a:r>
            <a:r>
              <a:rPr lang="en-US" u="sng" baseline="0" dirty="0" smtClean="0"/>
              <a:t>,</a:t>
            </a:r>
            <a:r>
              <a:rPr lang="en-US" baseline="0" dirty="0" smtClean="0"/>
              <a:t> allows you to respond to that message if the conservation balloon icon is available.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16</a:t>
            </a:fld>
            <a:endParaRPr lang="en-US"/>
          </a:p>
        </p:txBody>
      </p:sp>
    </p:spTree>
    <p:extLst>
      <p:ext uri="{BB962C8B-B14F-4D97-AF65-F5344CB8AC3E}">
        <p14:creationId xmlns:p14="http://schemas.microsoft.com/office/powerpoint/2010/main" val="3710184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5080">
              <a:lnSpc>
                <a:spcPct val="100000"/>
              </a:lnSpc>
              <a:spcBef>
                <a:spcPts val="105"/>
              </a:spcBef>
            </a:pPr>
            <a:r>
              <a:rPr lang="en-US" sz="1200" dirty="0" smtClean="0">
                <a:cs typeface="Times New Roman" panose="02020603050405020304" pitchFamily="18" charset="0"/>
              </a:rPr>
              <a:t>Add </a:t>
            </a:r>
            <a:r>
              <a:rPr lang="en-US" sz="1200" spc="-5" dirty="0" smtClean="0">
                <a:cs typeface="Times New Roman" panose="02020603050405020304" pitchFamily="18" charset="0"/>
              </a:rPr>
              <a:t>the </a:t>
            </a:r>
            <a:r>
              <a:rPr lang="en-US" sz="1200" dirty="0" smtClean="0">
                <a:cs typeface="Times New Roman" panose="02020603050405020304" pitchFamily="18" charset="0"/>
              </a:rPr>
              <a:t>names </a:t>
            </a:r>
            <a:r>
              <a:rPr lang="en-US" sz="1200" spc="-5" dirty="0" smtClean="0">
                <a:cs typeface="Times New Roman" panose="02020603050405020304" pitchFamily="18" charset="0"/>
              </a:rPr>
              <a:t>of students whose files </a:t>
            </a:r>
            <a:r>
              <a:rPr lang="en-US" sz="1200" spc="-10" dirty="0" smtClean="0">
                <a:cs typeface="Times New Roman" panose="02020603050405020304" pitchFamily="18" charset="0"/>
              </a:rPr>
              <a:t>are </a:t>
            </a:r>
            <a:r>
              <a:rPr lang="en-US" sz="1200" spc="-5" dirty="0" smtClean="0">
                <a:cs typeface="Times New Roman" panose="02020603050405020304" pitchFamily="18" charset="0"/>
              </a:rPr>
              <a:t>being selected by the LEA </a:t>
            </a:r>
            <a:r>
              <a:rPr lang="en-US" sz="1200" spc="-15" dirty="0" smtClean="0">
                <a:cs typeface="Times New Roman" panose="02020603050405020304" pitchFamily="18" charset="0"/>
              </a:rPr>
              <a:t>for </a:t>
            </a:r>
            <a:r>
              <a:rPr lang="en-US" sz="1200" spc="-10" dirty="0" smtClean="0">
                <a:cs typeface="Times New Roman" panose="02020603050405020304" pitchFamily="18" charset="0"/>
              </a:rPr>
              <a:t>review by going to t</a:t>
            </a:r>
            <a:r>
              <a:rPr lang="en-US" sz="1200" spc="-5" dirty="0" smtClean="0">
                <a:cs typeface="Times New Roman" panose="02020603050405020304" pitchFamily="18" charset="0"/>
              </a:rPr>
              <a:t>he LEA </a:t>
            </a:r>
            <a:r>
              <a:rPr lang="en-US" sz="1200" dirty="0" smtClean="0">
                <a:cs typeface="Times New Roman" panose="02020603050405020304" pitchFamily="18" charset="0"/>
              </a:rPr>
              <a:t>home page and clicking on </a:t>
            </a:r>
            <a:r>
              <a:rPr lang="en-US" sz="1200" i="1" spc="-5" dirty="0" smtClean="0">
                <a:cs typeface="Times New Roman" panose="02020603050405020304" pitchFamily="18" charset="0"/>
              </a:rPr>
              <a:t>Student File</a:t>
            </a:r>
            <a:r>
              <a:rPr lang="en-US" sz="1200" i="1" spc="-55" dirty="0" smtClean="0">
                <a:cs typeface="Times New Roman" panose="02020603050405020304" pitchFamily="18" charset="0"/>
              </a:rPr>
              <a:t> </a:t>
            </a:r>
            <a:r>
              <a:rPr lang="en-US" sz="1200" i="1" spc="-60" dirty="0" smtClean="0">
                <a:cs typeface="Times New Roman" panose="02020603050405020304" pitchFamily="18" charset="0"/>
              </a:rPr>
              <a:t>Review</a:t>
            </a:r>
            <a:r>
              <a:rPr lang="en-US" sz="1200" spc="-60" dirty="0" smtClean="0">
                <a:cs typeface="Times New Roman" panose="02020603050405020304" pitchFamily="18" charset="0"/>
              </a:rPr>
              <a:t>.</a:t>
            </a:r>
            <a:endParaRPr lang="en-US" sz="1200" dirty="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36AC3B6-1795-4758-B82D-AFED88A2894D}" type="slidenum">
              <a:rPr lang="en-US" smtClean="0"/>
              <a:t>17</a:t>
            </a:fld>
            <a:endParaRPr lang="en-US"/>
          </a:p>
        </p:txBody>
      </p:sp>
    </p:spTree>
    <p:extLst>
      <p:ext uri="{BB962C8B-B14F-4D97-AF65-F5344CB8AC3E}">
        <p14:creationId xmlns:p14="http://schemas.microsoft.com/office/powerpoint/2010/main" val="1063239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Conditional areas listed on the main monitoring page in IMACS are generated by the district’s data. The eligibility areas listed are there because the district is over the state incident rate on those particular areas and DESE needs to review </a:t>
            </a:r>
            <a:r>
              <a:rPr lang="en-US" sz="1200" b="1" i="0" u="none" strike="noStrike" kern="1200" baseline="0" dirty="0" smtClean="0">
                <a:solidFill>
                  <a:schemeClr val="tx1"/>
                </a:solidFill>
                <a:latin typeface="+mn-lt"/>
                <a:ea typeface="+mn-ea"/>
                <a:cs typeface="+mn-cs"/>
              </a:rPr>
              <a:t>initial evaluations </a:t>
            </a:r>
            <a:r>
              <a:rPr lang="en-US" sz="1200" b="0" i="0" u="none" strike="noStrike" kern="1200" baseline="0" dirty="0" smtClean="0">
                <a:solidFill>
                  <a:schemeClr val="tx1"/>
                </a:solidFill>
                <a:latin typeface="+mn-lt"/>
                <a:ea typeface="+mn-ea"/>
                <a:cs typeface="+mn-cs"/>
              </a:rPr>
              <a:t>to see the district’s eligibility determination process.</a:t>
            </a:r>
            <a:endParaRPr lang="en-US" baseline="0"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this district’s sample we were looking for OHI. The district must to go through their files and see if there are any students who have been determined initially eligible as OHI since Spring 2023. If there are NO students who meet this criteria and the district has not determined anyone eligible in that category since Spring 2023 then they need to mark the check box on their side of IMACS attesting to that fact.</a:t>
            </a:r>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18</a:t>
            </a:fld>
            <a:endParaRPr lang="en-US"/>
          </a:p>
        </p:txBody>
      </p:sp>
    </p:spTree>
    <p:extLst>
      <p:ext uri="{BB962C8B-B14F-4D97-AF65-F5344CB8AC3E}">
        <p14:creationId xmlns:p14="http://schemas.microsoft.com/office/powerpoint/2010/main" val="1502251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ways to enter students on the Student File Review Summary page. You can either import student demographic data using a</a:t>
            </a:r>
            <a:r>
              <a:rPr lang="en-US" baseline="0" dirty="0" smtClean="0"/>
              <a:t> </a:t>
            </a:r>
            <a:r>
              <a:rPr lang="en-US" dirty="0" smtClean="0"/>
              <a:t>comma-separated</a:t>
            </a:r>
            <a:r>
              <a:rPr lang="en-US" baseline="0" dirty="0" smtClean="0"/>
              <a:t> values (CSV)</a:t>
            </a:r>
            <a:r>
              <a:rPr lang="en-US" dirty="0" smtClean="0"/>
              <a:t> file or you can enter student</a:t>
            </a:r>
            <a:r>
              <a:rPr lang="en-US" baseline="0" dirty="0" smtClean="0"/>
              <a:t> demographic data one by one. If you want to import a CSV file you will need to click on </a:t>
            </a:r>
            <a:r>
              <a:rPr lang="en-US" b="1" i="1" baseline="0" dirty="0" smtClean="0"/>
              <a:t>Import Student Data from CSV file </a:t>
            </a:r>
            <a:r>
              <a:rPr lang="en-US" baseline="0" dirty="0" smtClean="0"/>
              <a:t>and if you want to go one by one then click </a:t>
            </a:r>
            <a:r>
              <a:rPr lang="en-US" b="1" i="1" baseline="0" dirty="0" smtClean="0"/>
              <a:t>Add New Student File Review</a:t>
            </a:r>
            <a:r>
              <a:rPr lang="en-US" b="0" i="0" baseline="0" dirty="0" smtClean="0"/>
              <a:t> for each student record.</a:t>
            </a:r>
            <a:endParaRPr lang="en-US" baseline="0" dirty="0" smtClean="0"/>
          </a:p>
          <a:p>
            <a:endParaRPr lang="en-US" baseline="0" dirty="0" smtClean="0"/>
          </a:p>
          <a:p>
            <a:r>
              <a:rPr lang="en-US" baseline="0" dirty="0" smtClean="0"/>
              <a:t>The LEA can also see their Compliance Areas dashboard on this page. The dashboard has a lot of important information such as how many of the students they are entering are included in compliance areas such as Postsecondary Transition, MAP-A, Discipline, or various areas of eligibility. If the LEA is required to include students to meet certain conditional areas it will show up on this dashboard.</a:t>
            </a:r>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19</a:t>
            </a:fld>
            <a:endParaRPr lang="en-US"/>
          </a:p>
        </p:txBody>
      </p:sp>
    </p:spTree>
    <p:extLst>
      <p:ext uri="{BB962C8B-B14F-4D97-AF65-F5344CB8AC3E}">
        <p14:creationId xmlns:p14="http://schemas.microsoft.com/office/powerpoint/2010/main" val="730450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aseline="0" dirty="0" smtClean="0"/>
              <a:t>Please use IMACS 2.0 for </a:t>
            </a:r>
            <a:r>
              <a:rPr lang="en-US" dirty="0" smtClean="0"/>
              <a:t>all correspondence regarding any</a:t>
            </a:r>
            <a:r>
              <a:rPr lang="en-US" baseline="0" dirty="0" smtClean="0"/>
              <a:t> file review or timeline issue so that we have a collection of all communications in one safe, secure place.</a:t>
            </a:r>
          </a:p>
          <a:p>
            <a:pPr marL="228600" indent="-228600">
              <a:buAutoNum type="arabicParenR"/>
            </a:pPr>
            <a:r>
              <a:rPr lang="en-US" baseline="0" dirty="0" smtClean="0"/>
              <a:t>You will receive notifications via the email address entered by the LEA in IMACS 2.0. Pay attention to the notification messages so that you are looking in the right place when you open IMACS 2.0. You will get notifications when uploads are requested as well as when there is a communication from DESE to read. If multiple people work within IMACS 2.0 at the district level the first person who opens new communication needs to make sure the intended receiver knows about it because it will be marked as </a:t>
            </a:r>
            <a:r>
              <a:rPr lang="en-US" i="1" baseline="0" dirty="0" smtClean="0"/>
              <a:t>Read</a:t>
            </a:r>
            <a:r>
              <a:rPr lang="en-US" i="0" baseline="0" dirty="0" smtClean="0"/>
              <a:t> after it has been opened on the district side</a:t>
            </a:r>
            <a:r>
              <a:rPr lang="en-US" baseline="0" dirty="0" smtClean="0"/>
              <a:t>.  </a:t>
            </a:r>
          </a:p>
          <a:p>
            <a:pPr marL="228600" indent="-228600">
              <a:buAutoNum type="arabicParenR"/>
            </a:pPr>
            <a:r>
              <a:rPr lang="en-US" baseline="0" dirty="0" smtClean="0"/>
              <a:t>In previous versions of IMACS, LEAs could only upload information during certain timeframes when the IMACS system was on their side. That feature has been expanded so if a Supervisor is missing something they can request a document upload at anytime. </a:t>
            </a:r>
          </a:p>
          <a:p>
            <a:pPr marL="228600" indent="-228600">
              <a:buAutoNum type="arabicParenR"/>
            </a:pPr>
            <a:r>
              <a:rPr lang="en-US" baseline="0" dirty="0" smtClean="0"/>
              <a:t>In prior years you had to click the save button frequently during the review process or you risked losing the answers if the system timed out. Now IMACS 2.0 automatically saves the information.</a:t>
            </a:r>
          </a:p>
          <a:p>
            <a:pPr marL="228600" indent="-228600">
              <a:buAutoNum type="arabicParenR"/>
            </a:pPr>
            <a:endParaRPr lang="en-US" baseline="0"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2</a:t>
            </a:fld>
            <a:endParaRPr lang="en-US"/>
          </a:p>
        </p:txBody>
      </p:sp>
    </p:spTree>
    <p:extLst>
      <p:ext uri="{BB962C8B-B14F-4D97-AF65-F5344CB8AC3E}">
        <p14:creationId xmlns:p14="http://schemas.microsoft.com/office/powerpoint/2010/main" val="1528726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Save and Stay</a:t>
            </a:r>
            <a:r>
              <a:rPr lang="en-US" i="1" baseline="0" dirty="0" smtClean="0"/>
              <a:t> </a:t>
            </a:r>
            <a:r>
              <a:rPr lang="en-US" baseline="0" dirty="0" smtClean="0"/>
              <a:t>will keep you on this page, </a:t>
            </a:r>
            <a:r>
              <a:rPr lang="en-US" i="1" baseline="0" dirty="0" smtClean="0"/>
              <a:t>Save and Return </a:t>
            </a:r>
            <a:r>
              <a:rPr lang="en-US" baseline="0" dirty="0" smtClean="0"/>
              <a:t>will send you back to the Student File Review Summary, and </a:t>
            </a:r>
            <a:r>
              <a:rPr lang="en-US" i="1" baseline="0" dirty="0" smtClean="0"/>
              <a:t>Cancel and Return </a:t>
            </a:r>
            <a:r>
              <a:rPr lang="en-US" baseline="0" dirty="0" smtClean="0"/>
              <a:t>will wipe off what you have typed and send you back to the Student File Summary.</a:t>
            </a:r>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20</a:t>
            </a:fld>
            <a:endParaRPr lang="en-US"/>
          </a:p>
        </p:txBody>
      </p:sp>
    </p:spTree>
    <p:extLst>
      <p:ext uri="{BB962C8B-B14F-4D97-AF65-F5344CB8AC3E}">
        <p14:creationId xmlns:p14="http://schemas.microsoft.com/office/powerpoint/2010/main" val="3249613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0"/>
              </a:spcBef>
              <a:spcAft>
                <a:spcPct val="0"/>
              </a:spcAft>
            </a:pPr>
            <a:r>
              <a:rPr lang="en-US" altLang="en-US" dirty="0" smtClean="0">
                <a:solidFill>
                  <a:prstClr val="black"/>
                </a:solidFill>
                <a:cs typeface="Times New Roman" panose="02020603050405020304" pitchFamily="18" charset="0"/>
              </a:rPr>
              <a:t>Click on (</a:t>
            </a:r>
            <a:r>
              <a:rPr lang="en-US" altLang="en-US" i="1" dirty="0" smtClean="0">
                <a:solidFill>
                  <a:prstClr val="black"/>
                </a:solidFill>
                <a:cs typeface="Times New Roman" panose="02020603050405020304" pitchFamily="18" charset="0"/>
              </a:rPr>
              <a:t>Help)</a:t>
            </a:r>
            <a:r>
              <a:rPr lang="en-US" altLang="en-US" dirty="0" smtClean="0">
                <a:solidFill>
                  <a:prstClr val="black"/>
                </a:solidFill>
                <a:cs typeface="Times New Roman" panose="02020603050405020304" pitchFamily="18" charset="0"/>
              </a:rPr>
              <a:t> to read the directions for preparing the CSV/TXT upload. </a:t>
            </a:r>
          </a:p>
          <a:p>
            <a:pPr lvl="0" eaLnBrk="0" fontAlgn="base" hangingPunct="0">
              <a:spcBef>
                <a:spcPct val="0"/>
              </a:spcBef>
              <a:spcAft>
                <a:spcPct val="0"/>
              </a:spcAft>
            </a:pPr>
            <a:endParaRPr lang="en-US" altLang="en-US" dirty="0" smtClean="0">
              <a:solidFill>
                <a:prstClr val="black"/>
              </a:solidFill>
              <a:cs typeface="Times New Roman" panose="02020603050405020304" pitchFamily="18" charset="0"/>
            </a:endParaRPr>
          </a:p>
          <a:p>
            <a:pPr lvl="0" eaLnBrk="0" fontAlgn="base" hangingPunct="0">
              <a:spcBef>
                <a:spcPct val="0"/>
              </a:spcBef>
              <a:spcAft>
                <a:spcPct val="0"/>
              </a:spcAft>
            </a:pPr>
            <a:r>
              <a:rPr lang="en-US" altLang="en-US" dirty="0" smtClean="0">
                <a:solidFill>
                  <a:prstClr val="black"/>
                </a:solidFill>
                <a:cs typeface="Times New Roman" panose="02020603050405020304" pitchFamily="18" charset="0"/>
              </a:rPr>
              <a:t>Click on </a:t>
            </a:r>
            <a:r>
              <a:rPr lang="en-US" altLang="en-US" i="1" dirty="0" smtClean="0">
                <a:solidFill>
                  <a:prstClr val="black"/>
                </a:solidFill>
                <a:cs typeface="Times New Roman" panose="02020603050405020304" pitchFamily="18" charset="0"/>
              </a:rPr>
              <a:t>Choose File</a:t>
            </a:r>
            <a:r>
              <a:rPr lang="en-US" altLang="en-US" dirty="0" smtClean="0">
                <a:solidFill>
                  <a:prstClr val="black"/>
                </a:solidFill>
                <a:cs typeface="Times New Roman" panose="02020603050405020304" pitchFamily="18" charset="0"/>
              </a:rPr>
              <a:t> to locate the CSV/TXT document and to upload from your computer.</a:t>
            </a:r>
          </a:p>
          <a:p>
            <a:pPr lvl="0" eaLnBrk="0" fontAlgn="base" hangingPunct="0">
              <a:spcBef>
                <a:spcPct val="0"/>
              </a:spcBef>
              <a:spcAft>
                <a:spcPct val="0"/>
              </a:spcAft>
            </a:pPr>
            <a:endParaRPr lang="en-US" altLang="en-US" dirty="0" smtClean="0">
              <a:solidFill>
                <a:prstClr val="black"/>
              </a:solidFill>
              <a:cs typeface="Times New Roman" panose="02020603050405020304" pitchFamily="18" charset="0"/>
            </a:endParaRPr>
          </a:p>
          <a:p>
            <a:pPr lvl="0" eaLnBrk="0" fontAlgn="base" hangingPunct="0">
              <a:spcBef>
                <a:spcPct val="0"/>
              </a:spcBef>
              <a:spcAft>
                <a:spcPct val="0"/>
              </a:spcAft>
            </a:pPr>
            <a:r>
              <a:rPr lang="en-US" altLang="en-US" dirty="0" smtClean="0">
                <a:solidFill>
                  <a:prstClr val="black"/>
                </a:solidFill>
                <a:cs typeface="Times New Roman" panose="02020603050405020304" pitchFamily="18" charset="0"/>
              </a:rPr>
              <a:t>Click on </a:t>
            </a:r>
            <a:r>
              <a:rPr lang="en-US" altLang="en-US" i="1" dirty="0" smtClean="0">
                <a:solidFill>
                  <a:prstClr val="black"/>
                </a:solidFill>
                <a:cs typeface="Times New Roman" panose="02020603050405020304" pitchFamily="18" charset="0"/>
              </a:rPr>
              <a:t>Validate and Commit Data from File </a:t>
            </a:r>
            <a:r>
              <a:rPr lang="en-US" altLang="en-US" dirty="0" smtClean="0">
                <a:solidFill>
                  <a:prstClr val="black"/>
                </a:solidFill>
                <a:cs typeface="Times New Roman" panose="02020603050405020304" pitchFamily="18" charset="0"/>
              </a:rPr>
              <a:t>once you are done with everything.</a:t>
            </a:r>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21</a:t>
            </a:fld>
            <a:endParaRPr lang="en-US"/>
          </a:p>
        </p:txBody>
      </p:sp>
    </p:spTree>
    <p:extLst>
      <p:ext uri="{BB962C8B-B14F-4D97-AF65-F5344CB8AC3E}">
        <p14:creationId xmlns:p14="http://schemas.microsoft.com/office/powerpoint/2010/main" val="1962606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CSV stands for comma separated</a:t>
            </a:r>
            <a:r>
              <a:rPr lang="en-US" baseline="0" dirty="0" smtClean="0"/>
              <a:t> values. This type of record uses commas to separate data. If commas are used within a column (for example in the “reason over 60” column) the file will be corrupted.</a:t>
            </a:r>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22</a:t>
            </a:fld>
            <a:endParaRPr lang="en-US"/>
          </a:p>
        </p:txBody>
      </p:sp>
    </p:spTree>
    <p:extLst>
      <p:ext uri="{BB962C8B-B14F-4D97-AF65-F5344CB8AC3E}">
        <p14:creationId xmlns:p14="http://schemas.microsoft.com/office/powerpoint/2010/main" val="2044342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23</a:t>
            </a:fld>
            <a:endParaRPr lang="en-US"/>
          </a:p>
        </p:txBody>
      </p:sp>
    </p:spTree>
    <p:extLst>
      <p:ext uri="{BB962C8B-B14F-4D97-AF65-F5344CB8AC3E}">
        <p14:creationId xmlns:p14="http://schemas.microsoft.com/office/powerpoint/2010/main" val="2351971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i="1" u="sng" dirty="0" smtClean="0"/>
              <a:t>Uploads/</a:t>
            </a:r>
            <a:r>
              <a:rPr lang="en-US" i="1" u="sng" dirty="0" err="1" smtClean="0"/>
              <a:t>Corresp</a:t>
            </a:r>
            <a:r>
              <a:rPr lang="en-US" i="1" u="sng" dirty="0" smtClean="0"/>
              <a:t>/Answers</a:t>
            </a:r>
            <a:r>
              <a:rPr lang="en-US" dirty="0" smtClean="0"/>
              <a:t> column shows if all the indicator</a:t>
            </a:r>
            <a:r>
              <a:rPr lang="en-US" baseline="0" dirty="0" smtClean="0"/>
              <a:t> questions have been answered. (yellow circle)</a:t>
            </a:r>
          </a:p>
          <a:p>
            <a:endParaRPr lang="en-US" baseline="0" dirty="0" smtClean="0"/>
          </a:p>
          <a:p>
            <a:r>
              <a:rPr lang="en-US" baseline="0" dirty="0" smtClean="0"/>
              <a:t>Once the LEA is sure that they have entered all the students required and answered all the indicator questions then they need to click on the </a:t>
            </a:r>
            <a:r>
              <a:rPr lang="en-US" i="1" u="sng" baseline="0" dirty="0" smtClean="0"/>
              <a:t>Submit File Reviews</a:t>
            </a:r>
            <a:r>
              <a:rPr lang="en-US" i="1" baseline="0" dirty="0" smtClean="0"/>
              <a:t> </a:t>
            </a:r>
            <a:r>
              <a:rPr lang="en-US" baseline="0" dirty="0" smtClean="0"/>
              <a:t>(red circle) button. </a:t>
            </a:r>
          </a:p>
          <a:p>
            <a:endParaRPr lang="en-US" baseline="0" dirty="0" smtClean="0"/>
          </a:p>
          <a:p>
            <a:r>
              <a:rPr lang="en-US" baseline="0" dirty="0" smtClean="0"/>
              <a:t>It is important to remember that only the </a:t>
            </a:r>
            <a:r>
              <a:rPr lang="en-US" u="sng" baseline="0" dirty="0" smtClean="0"/>
              <a:t>Student File Review Assignment </a:t>
            </a:r>
            <a:r>
              <a:rPr lang="en-US" baseline="0" dirty="0" smtClean="0"/>
              <a:t>is completed and submitted by February 1, 2024.  </a:t>
            </a:r>
            <a:r>
              <a:rPr lang="en-US" u="sng" baseline="0" dirty="0" smtClean="0"/>
              <a:t>Do not upload any student records</a:t>
            </a:r>
            <a:r>
              <a:rPr lang="en-US" baseline="0" dirty="0" smtClean="0"/>
              <a:t>. DESE compliance supervisors will request specific student records after March 1, 2024.</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24</a:t>
            </a:fld>
            <a:endParaRPr lang="en-US"/>
          </a:p>
        </p:txBody>
      </p:sp>
    </p:spTree>
    <p:extLst>
      <p:ext uri="{BB962C8B-B14F-4D97-AF65-F5344CB8AC3E}">
        <p14:creationId xmlns:p14="http://schemas.microsoft.com/office/powerpoint/2010/main" val="3992428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bottom of the Student File Review</a:t>
            </a:r>
            <a:r>
              <a:rPr lang="en-US" baseline="0" dirty="0" smtClean="0"/>
              <a:t> Summary page is the </a:t>
            </a:r>
            <a:r>
              <a:rPr lang="en-US" i="1" u="sng" baseline="0" dirty="0" smtClean="0"/>
              <a:t>Assignment Uploads</a:t>
            </a:r>
            <a:r>
              <a:rPr lang="en-US" baseline="0" dirty="0" smtClean="0"/>
              <a:t> area.  When you click on the blue arrow next to the words Assignment Uploads the document requests from DESE will be listed.</a:t>
            </a:r>
          </a:p>
          <a:p>
            <a:endParaRPr lang="en-US" baseline="0" dirty="0" smtClean="0"/>
          </a:p>
          <a:p>
            <a:r>
              <a:rPr lang="en-US" baseline="0" dirty="0" smtClean="0"/>
              <a:t>To open each individual request click on the pencil at the end of the row (green arrow). This will open the Assignment Upload window for that student.</a:t>
            </a:r>
          </a:p>
          <a:p>
            <a:endParaRPr lang="en-US" baseline="0" dirty="0" smtClean="0"/>
          </a:p>
          <a:p>
            <a:r>
              <a:rPr lang="en-US" b="1" dirty="0" smtClean="0"/>
              <a:t>DO NOT UPLOAD IN THE MONITORING MODULE.  ONLY UPLOAD IN THE STUDENT REVIEW, INITIAL EVALUATION TIMELINES, AND C TO B TRANSITION TIMELINES</a:t>
            </a:r>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25</a:t>
            </a:fld>
            <a:endParaRPr lang="en-US"/>
          </a:p>
        </p:txBody>
      </p:sp>
    </p:spTree>
    <p:extLst>
      <p:ext uri="{BB962C8B-B14F-4D97-AF65-F5344CB8AC3E}">
        <p14:creationId xmlns:p14="http://schemas.microsoft.com/office/powerpoint/2010/main" val="387829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5080">
              <a:lnSpc>
                <a:spcPct val="100000"/>
              </a:lnSpc>
              <a:spcBef>
                <a:spcPts val="100"/>
              </a:spcBef>
            </a:pPr>
            <a:r>
              <a:rPr lang="en-US" spc="-5" dirty="0" smtClean="0">
                <a:cs typeface="Times New Roman" panose="02020603050405020304" pitchFamily="18" charset="0"/>
              </a:rPr>
              <a:t>Once the </a:t>
            </a:r>
            <a:r>
              <a:rPr lang="en-US" i="1" spc="-5" dirty="0" smtClean="0">
                <a:cs typeface="Times New Roman" panose="02020603050405020304" pitchFamily="18" charset="0"/>
              </a:rPr>
              <a:t>Assignment Upload </a:t>
            </a:r>
            <a:r>
              <a:rPr lang="en-US" spc="-5" dirty="0" smtClean="0">
                <a:cs typeface="Times New Roman" panose="02020603050405020304" pitchFamily="18" charset="0"/>
              </a:rPr>
              <a:t>window has opened, the LEA may upload the requested student documents. You will receive one document request per student. It is preferred that all documents needed for verification are merged and uploaded as one file, in the order of the SPED process, for each requested student. </a:t>
            </a:r>
            <a:r>
              <a:rPr lang="en-US" dirty="0" smtClean="0">
                <a:cs typeface="Times New Roman" panose="02020603050405020304" pitchFamily="18" charset="0"/>
              </a:rPr>
              <a:t>An </a:t>
            </a:r>
            <a:r>
              <a:rPr lang="en-US" spc="-10" dirty="0" smtClean="0">
                <a:cs typeface="Times New Roman" panose="02020603050405020304" pitchFamily="18" charset="0"/>
              </a:rPr>
              <a:t>automated </a:t>
            </a:r>
            <a:r>
              <a:rPr lang="en-US" spc="-5" dirty="0" smtClean="0">
                <a:cs typeface="Times New Roman" panose="02020603050405020304" pitchFamily="18" charset="0"/>
              </a:rPr>
              <a:t>email will be </a:t>
            </a:r>
            <a:r>
              <a:rPr lang="en-US" spc="-10" dirty="0" smtClean="0">
                <a:cs typeface="Times New Roman" panose="02020603050405020304" pitchFamily="18" charset="0"/>
              </a:rPr>
              <a:t>generated </a:t>
            </a:r>
            <a:r>
              <a:rPr lang="en-US" spc="-15" dirty="0" smtClean="0">
                <a:cs typeface="Times New Roman" panose="02020603050405020304" pitchFamily="18" charset="0"/>
              </a:rPr>
              <a:t>to </a:t>
            </a:r>
            <a:r>
              <a:rPr lang="en-US" spc="-5" dirty="0" smtClean="0">
                <a:cs typeface="Times New Roman" panose="02020603050405020304" pitchFamily="18" charset="0"/>
              </a:rPr>
              <a:t>the Supervisor </a:t>
            </a:r>
            <a:r>
              <a:rPr lang="en-US" spc="-10" dirty="0" smtClean="0">
                <a:cs typeface="Times New Roman" panose="02020603050405020304" pitchFamily="18" charset="0"/>
              </a:rPr>
              <a:t>overseeing </a:t>
            </a:r>
            <a:r>
              <a:rPr lang="en-US" spc="-20" dirty="0" smtClean="0">
                <a:cs typeface="Times New Roman" panose="02020603050405020304" pitchFamily="18" charset="0"/>
              </a:rPr>
              <a:t>your </a:t>
            </a:r>
            <a:r>
              <a:rPr lang="en-US" spc="-5" dirty="0" smtClean="0">
                <a:cs typeface="Times New Roman" panose="02020603050405020304" pitchFamily="18" charset="0"/>
              </a:rPr>
              <a:t>district </a:t>
            </a:r>
            <a:r>
              <a:rPr lang="en-US" dirty="0" smtClean="0">
                <a:cs typeface="Times New Roman" panose="02020603050405020304" pitchFamily="18" charset="0"/>
              </a:rPr>
              <a:t>to let them know it is uploaded.</a:t>
            </a:r>
            <a:endParaRPr lang="en-US" dirty="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36AC3B6-1795-4758-B82D-AFED88A2894D}" type="slidenum">
              <a:rPr lang="en-US" smtClean="0"/>
              <a:t>26</a:t>
            </a:fld>
            <a:endParaRPr lang="en-US"/>
          </a:p>
        </p:txBody>
      </p:sp>
    </p:spTree>
    <p:extLst>
      <p:ext uri="{BB962C8B-B14F-4D97-AF65-F5344CB8AC3E}">
        <p14:creationId xmlns:p14="http://schemas.microsoft.com/office/powerpoint/2010/main" val="3539829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dirty="0" smtClean="0"/>
              <a:t>Right click on the file or folder. (To select multiple files, hold down the Ctrl key on your keyboard and click on each file you wish to zip. Then right click.) </a:t>
            </a:r>
          </a:p>
          <a:p>
            <a:pPr marL="342900" indent="-342900">
              <a:buAutoNum type="arabicPeriod"/>
            </a:pPr>
            <a:r>
              <a:rPr lang="en-US" dirty="0" smtClean="0"/>
              <a:t>Select </a:t>
            </a:r>
            <a:r>
              <a:rPr lang="en-US" i="1" u="sng" dirty="0" smtClean="0"/>
              <a:t>Send to</a:t>
            </a:r>
          </a:p>
          <a:p>
            <a:pPr marL="342900" indent="-342900">
              <a:buAutoNum type="arabicPeriod"/>
            </a:pPr>
            <a:r>
              <a:rPr lang="en-US" dirty="0" smtClean="0"/>
              <a:t>Select </a:t>
            </a:r>
            <a:r>
              <a:rPr lang="en-US" i="1" u="sng" dirty="0" smtClean="0"/>
              <a:t>Compressed (zipped) folder</a:t>
            </a:r>
          </a:p>
          <a:p>
            <a:pPr marL="342900" indent="-342900">
              <a:buAutoNum type="arabicPeriod"/>
            </a:pPr>
            <a:r>
              <a:rPr lang="en-US" dirty="0" smtClean="0"/>
              <a:t>To rename the file, right click on the file and select Rename</a:t>
            </a:r>
          </a:p>
          <a:p>
            <a:pPr marL="342900" indent="-342900">
              <a:buAutoNum type="arabicPeriod"/>
            </a:pPr>
            <a:r>
              <a:rPr lang="en-US" dirty="0" smtClean="0"/>
              <a:t>You can now drag and drop additional files into the folder</a:t>
            </a:r>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27</a:t>
            </a:fld>
            <a:endParaRPr lang="en-US"/>
          </a:p>
        </p:txBody>
      </p:sp>
    </p:spTree>
    <p:extLst>
      <p:ext uri="{BB962C8B-B14F-4D97-AF65-F5344CB8AC3E}">
        <p14:creationId xmlns:p14="http://schemas.microsoft.com/office/powerpoint/2010/main" val="723312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Refer to handout DO NOT UPLOAD WHEN IN THE MONITORING MODULE.  ONLY UPLOAD IN THE STUDENT REVIEW, INITIAL EVALUATION TIMELINES, AND C TO B TRANSITION TIMELINES</a:t>
            </a:r>
          </a:p>
          <a:p>
            <a:r>
              <a:rPr lang="en-US" dirty="0" smtClean="0"/>
              <a:t>Check the quality of your upload. If you can’t read it, neither can we. </a:t>
            </a:r>
          </a:p>
          <a:p>
            <a:r>
              <a:rPr lang="en-US" dirty="0" smtClean="0"/>
              <a:t>When scanning documents for upload:</a:t>
            </a:r>
            <a:r>
              <a:rPr lang="en-US" baseline="0" dirty="0" smtClean="0"/>
              <a:t> </a:t>
            </a:r>
          </a:p>
          <a:p>
            <a:r>
              <a:rPr lang="en-US" dirty="0" smtClean="0"/>
              <a:t>Make sure no</a:t>
            </a:r>
            <a:r>
              <a:rPr lang="en-US" baseline="0" dirty="0" smtClean="0"/>
              <a:t> part of the page is cut off.</a:t>
            </a:r>
          </a:p>
          <a:p>
            <a:r>
              <a:rPr lang="en-US" baseline="0" dirty="0" smtClean="0"/>
              <a:t>Makes sure both sides of double-sided copies are scanned.</a:t>
            </a:r>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28</a:t>
            </a:fld>
            <a:endParaRPr lang="en-US"/>
          </a:p>
        </p:txBody>
      </p:sp>
    </p:spTree>
    <p:extLst>
      <p:ext uri="{BB962C8B-B14F-4D97-AF65-F5344CB8AC3E}">
        <p14:creationId xmlns:p14="http://schemas.microsoft.com/office/powerpoint/2010/main" val="923648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Times New Roman" panose="02020603050405020304" pitchFamily="18" charset="0"/>
              </a:rPr>
              <a:t>The document status can be found in the </a:t>
            </a:r>
            <a:r>
              <a:rPr lang="en-US" i="1" dirty="0" smtClean="0">
                <a:cs typeface="Times New Roman" panose="02020603050405020304" pitchFamily="18" charset="0"/>
              </a:rPr>
              <a:t>Request Status </a:t>
            </a:r>
            <a:r>
              <a:rPr lang="en-US" dirty="0" smtClean="0">
                <a:cs typeface="Times New Roman" panose="02020603050405020304" pitchFamily="18" charset="0"/>
              </a:rPr>
              <a:t>box.  </a:t>
            </a:r>
          </a:p>
          <a:p>
            <a:r>
              <a:rPr lang="en-US" i="1" dirty="0" smtClean="0">
                <a:solidFill>
                  <a:srgbClr val="FFC000"/>
                </a:solidFill>
                <a:cs typeface="Times New Roman" panose="02020603050405020304" pitchFamily="18" charset="0"/>
              </a:rPr>
              <a:t>Submitted</a:t>
            </a:r>
            <a:r>
              <a:rPr lang="en-US" dirty="0" smtClean="0">
                <a:cs typeface="Times New Roman" panose="02020603050405020304" pitchFamily="18" charset="0"/>
              </a:rPr>
              <a:t>  - Uploaded, but not yet looked at by DESE</a:t>
            </a:r>
          </a:p>
          <a:p>
            <a:r>
              <a:rPr lang="en-US" i="1" dirty="0" smtClean="0">
                <a:solidFill>
                  <a:srgbClr val="00B050"/>
                </a:solidFill>
                <a:cs typeface="Times New Roman" panose="02020603050405020304" pitchFamily="18" charset="0"/>
              </a:rPr>
              <a:t>Accepted</a:t>
            </a:r>
            <a:r>
              <a:rPr lang="en-US" dirty="0" smtClean="0">
                <a:cs typeface="Times New Roman" panose="02020603050405020304" pitchFamily="18" charset="0"/>
              </a:rPr>
              <a:t> – DESE has looked over the file and it seems like everything needed is there.</a:t>
            </a:r>
          </a:p>
          <a:p>
            <a:r>
              <a:rPr lang="en-US" i="1" dirty="0" smtClean="0">
                <a:solidFill>
                  <a:srgbClr val="FF0000"/>
                </a:solidFill>
                <a:cs typeface="Times New Roman" panose="02020603050405020304" pitchFamily="18" charset="0"/>
              </a:rPr>
              <a:t>Rejected</a:t>
            </a:r>
            <a:r>
              <a:rPr lang="en-US" dirty="0" smtClean="0">
                <a:cs typeface="Times New Roman" panose="02020603050405020304" pitchFamily="18" charset="0"/>
              </a:rPr>
              <a:t> – DESE has looked over the file and something is not right</a:t>
            </a:r>
            <a:endParaRPr lang="en-US" dirty="0" smtClean="0"/>
          </a:p>
          <a:p>
            <a:r>
              <a:rPr lang="en-US" dirty="0" smtClean="0"/>
              <a:t>When a file is rejected the </a:t>
            </a:r>
            <a:r>
              <a:rPr lang="en-US" baseline="0" dirty="0" smtClean="0"/>
              <a:t>assigned DESE Supervisor will reach out by phone or email to help you understand what to do next.  If you do not hear from them, please reach out to her or him.</a:t>
            </a:r>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29</a:t>
            </a:fld>
            <a:endParaRPr lang="en-US"/>
          </a:p>
        </p:txBody>
      </p:sp>
    </p:spTree>
    <p:extLst>
      <p:ext uri="{BB962C8B-B14F-4D97-AF65-F5344CB8AC3E}">
        <p14:creationId xmlns:p14="http://schemas.microsoft.com/office/powerpoint/2010/main" val="3712712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the DESE homepage (dese.mo.gov) click on the </a:t>
            </a:r>
            <a:r>
              <a:rPr lang="en-US" dirty="0" smtClean="0"/>
              <a:t>DESE</a:t>
            </a:r>
            <a:r>
              <a:rPr lang="en-US" baseline="0" dirty="0" smtClean="0"/>
              <a:t> Applications link underneath the scrolling banner to go to the Log In page. (DESE </a:t>
            </a:r>
            <a:r>
              <a:rPr lang="en-US" baseline="0" dirty="0" err="1" smtClean="0"/>
              <a:t>Webapps</a:t>
            </a:r>
            <a:r>
              <a:rPr lang="en-US" baseline="0" dirty="0" smtClean="0"/>
              <a:t> has changed to DESE Application Sign-in)</a:t>
            </a:r>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3</a:t>
            </a:fld>
            <a:endParaRPr lang="en-US"/>
          </a:p>
        </p:txBody>
      </p:sp>
    </p:spTree>
    <p:extLst>
      <p:ext uri="{BB962C8B-B14F-4D97-AF65-F5344CB8AC3E}">
        <p14:creationId xmlns:p14="http://schemas.microsoft.com/office/powerpoint/2010/main" val="2232299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30</a:t>
            </a:fld>
            <a:endParaRPr lang="en-US"/>
          </a:p>
        </p:txBody>
      </p:sp>
    </p:spTree>
    <p:extLst>
      <p:ext uri="{BB962C8B-B14F-4D97-AF65-F5344CB8AC3E}">
        <p14:creationId xmlns:p14="http://schemas.microsoft.com/office/powerpoint/2010/main" val="23025558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AC3B6-1795-4758-B82D-AFED88A2894D}" type="slidenum">
              <a:rPr lang="en-US" smtClean="0"/>
              <a:t>31</a:t>
            </a:fld>
            <a:endParaRPr lang="en-US"/>
          </a:p>
        </p:txBody>
      </p:sp>
    </p:spTree>
    <p:extLst>
      <p:ext uri="{BB962C8B-B14F-4D97-AF65-F5344CB8AC3E}">
        <p14:creationId xmlns:p14="http://schemas.microsoft.com/office/powerpoint/2010/main" val="35979006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32</a:t>
            </a:fld>
            <a:endParaRPr lang="en-US"/>
          </a:p>
        </p:txBody>
      </p:sp>
    </p:spTree>
    <p:extLst>
      <p:ext uri="{BB962C8B-B14F-4D97-AF65-F5344CB8AC3E}">
        <p14:creationId xmlns:p14="http://schemas.microsoft.com/office/powerpoint/2010/main" val="35868699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cs typeface="Times New Roman" panose="02020603050405020304" pitchFamily="18" charset="0"/>
              </a:rPr>
              <a:t>Add the Initial Evaluation Timelines information by going to the LEA home page and clicking on the </a:t>
            </a:r>
            <a:r>
              <a:rPr lang="en-US" i="1" dirty="0" smtClean="0">
                <a:cs typeface="Times New Roman" panose="02020603050405020304" pitchFamily="18" charset="0"/>
              </a:rPr>
              <a:t>Initial Evaluation Timelines </a:t>
            </a:r>
            <a:r>
              <a:rPr lang="en-US" dirty="0" smtClean="0">
                <a:cs typeface="Times New Roman" panose="02020603050405020304" pitchFamily="18" charset="0"/>
              </a:rPr>
              <a:t>review type.</a:t>
            </a:r>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33</a:t>
            </a:fld>
            <a:endParaRPr lang="en-US"/>
          </a:p>
        </p:txBody>
      </p:sp>
    </p:spTree>
    <p:extLst>
      <p:ext uri="{BB962C8B-B14F-4D97-AF65-F5344CB8AC3E}">
        <p14:creationId xmlns:p14="http://schemas.microsoft.com/office/powerpoint/2010/main" val="27424484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options for entering the Initial</a:t>
            </a:r>
            <a:r>
              <a:rPr lang="en-US" baseline="0" dirty="0" smtClean="0"/>
              <a:t> Evaluation T</a:t>
            </a:r>
            <a:r>
              <a:rPr lang="en-US" dirty="0" smtClean="0"/>
              <a:t>imeline information now in IMACS 2.0.  </a:t>
            </a:r>
          </a:p>
          <a:p>
            <a:endParaRPr lang="en-US" dirty="0" smtClean="0"/>
          </a:p>
          <a:p>
            <a:r>
              <a:rPr lang="en-US" dirty="0" smtClean="0"/>
              <a:t>You can either compile the data collection on a spreadsheet and import that by clicking on </a:t>
            </a:r>
            <a:r>
              <a:rPr lang="en-US" i="1" dirty="0" smtClean="0"/>
              <a:t>Import Initial Evaluation Data from CSV file </a:t>
            </a:r>
            <a:r>
              <a:rPr lang="en-US" dirty="0" smtClean="0"/>
              <a:t>(green arrow) or you can enter each student individually by clicking on </a:t>
            </a:r>
            <a:r>
              <a:rPr lang="en-US" i="1" dirty="0" smtClean="0"/>
              <a:t>Add New Initial Evaluation Timelines Review </a:t>
            </a:r>
            <a:r>
              <a:rPr lang="en-US" dirty="0" smtClean="0"/>
              <a:t>(blue arrow).</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34</a:t>
            </a:fld>
            <a:endParaRPr lang="en-US"/>
          </a:p>
        </p:txBody>
      </p:sp>
    </p:spTree>
    <p:extLst>
      <p:ext uri="{BB962C8B-B14F-4D97-AF65-F5344CB8AC3E}">
        <p14:creationId xmlns:p14="http://schemas.microsoft.com/office/powerpoint/2010/main" val="19907889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reminders on the student demographic screen reminding you of important dates.</a:t>
            </a:r>
          </a:p>
          <a:p>
            <a:endParaRPr lang="en-US" dirty="0" smtClean="0"/>
          </a:p>
          <a:p>
            <a:r>
              <a:rPr lang="en-US" dirty="0" smtClean="0"/>
              <a:t>When the timeline is not met (exceeded 60</a:t>
            </a:r>
            <a:r>
              <a:rPr lang="en-US" baseline="0" dirty="0" smtClean="0"/>
              <a:t> days) the LEA will need to make sure that specific dates that the student was absent or school was not in session are put into the “If NO, give reasons:” box. This is the LEAs responsibility. The compliance supervisor is NOT responsible for reviewing school calendars.</a:t>
            </a:r>
            <a:endParaRPr lang="en-US" dirty="0" smtClean="0"/>
          </a:p>
          <a:p>
            <a:endParaRPr lang="en-US" dirty="0" smtClean="0"/>
          </a:p>
          <a:p>
            <a:r>
              <a:rPr lang="en-US" dirty="0" smtClean="0"/>
              <a:t>At the bottom of the screen there are many save options. </a:t>
            </a:r>
            <a:r>
              <a:rPr lang="en-US" i="1" dirty="0" smtClean="0"/>
              <a:t>Save and Stay </a:t>
            </a:r>
            <a:r>
              <a:rPr lang="en-US" dirty="0" smtClean="0"/>
              <a:t>will keep you on the same page after saving the material. </a:t>
            </a:r>
            <a:r>
              <a:rPr lang="en-US" i="1" dirty="0" smtClean="0"/>
              <a:t>Save and Add Another </a:t>
            </a:r>
            <a:r>
              <a:rPr lang="en-US" dirty="0" smtClean="0"/>
              <a:t>will save the student you just finished working on and give you a new student demographic screen to begin the next student. </a:t>
            </a:r>
            <a:r>
              <a:rPr lang="en-US" i="1" dirty="0" smtClean="0"/>
              <a:t>Save and Return </a:t>
            </a:r>
            <a:r>
              <a:rPr lang="en-US" dirty="0" smtClean="0"/>
              <a:t>will save the student you just finished working on and then take you back out to the main timeline page.</a:t>
            </a:r>
          </a:p>
          <a:p>
            <a:endParaRPr lang="en-US" dirty="0" smtClean="0"/>
          </a:p>
          <a:p>
            <a:r>
              <a:rPr lang="en-US" dirty="0" smtClean="0"/>
              <a:t>As you enter students you do have the option to edit (pencil icon) or delete (red cross) your entry on the right hand side of the main </a:t>
            </a:r>
            <a:r>
              <a:rPr lang="en-US" i="1" dirty="0" smtClean="0"/>
              <a:t>Initial Evaluation Timeline Summary </a:t>
            </a:r>
            <a:r>
              <a:rPr lang="en-US" dirty="0" smtClean="0"/>
              <a:t>page.</a:t>
            </a:r>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35</a:t>
            </a:fld>
            <a:endParaRPr lang="en-US"/>
          </a:p>
        </p:txBody>
      </p:sp>
    </p:spTree>
    <p:extLst>
      <p:ext uri="{BB962C8B-B14F-4D97-AF65-F5344CB8AC3E}">
        <p14:creationId xmlns:p14="http://schemas.microsoft.com/office/powerpoint/2010/main" val="25287953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10"/>
          </p:nvPr>
        </p:nvSpPr>
        <p:spPr/>
        <p:txBody>
          <a:bodyPr/>
          <a:lstStyle/>
          <a:p>
            <a:fld id="{236AC3B6-1795-4758-B82D-AFED88A2894D}" type="slidenum">
              <a:rPr lang="en-US" smtClean="0"/>
              <a:t>36</a:t>
            </a:fld>
            <a:endParaRPr lang="en-US"/>
          </a:p>
        </p:txBody>
      </p:sp>
    </p:spTree>
    <p:extLst>
      <p:ext uri="{BB962C8B-B14F-4D97-AF65-F5344CB8AC3E}">
        <p14:creationId xmlns:p14="http://schemas.microsoft.com/office/powerpoint/2010/main" val="11124046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CSV stands for comma separated</a:t>
            </a:r>
            <a:r>
              <a:rPr lang="en-US" baseline="0" dirty="0" smtClean="0"/>
              <a:t> values. This type of record uses commas to separate data. If commas are used within a column (for example in the “reason over 60” column) the file will be corrupted.  </a:t>
            </a:r>
            <a:endParaRPr lang="en-US" dirty="0" smtClean="0"/>
          </a:p>
          <a:p>
            <a:r>
              <a:rPr lang="en-US" dirty="0" smtClean="0"/>
              <a:t>When the timeline is not met (exceeded 60 days) the LEA will need to make sure that specific dates that the student was absent or dates school was not in session are put into the “If NO, give reasons:” field. Do NOT use any commas within dates. Do not use any commas or hard returns within the description of the reason why the evaluation exceeded 60 days. Using commas and hard returns will result in data corruption in your upload because the system</a:t>
            </a:r>
            <a:r>
              <a:rPr lang="en-US" baseline="0" dirty="0" smtClean="0"/>
              <a:t> uses commas to separate the data being reported</a:t>
            </a:r>
            <a:r>
              <a:rPr lang="en-US" dirty="0" smtClean="0"/>
              <a:t>.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system will allow as many CSV/TXT imports as needed. It will take the file and add the data to the existing records with no overwriting</a:t>
            </a:r>
            <a:r>
              <a:rPr lang="en-US" baseline="0" dirty="0" smtClean="0"/>
              <a:t> of previous information. </a:t>
            </a:r>
            <a:r>
              <a:rPr lang="en-US" dirty="0" smtClean="0"/>
              <a:t>Please review records</a:t>
            </a:r>
            <a:r>
              <a:rPr lang="en-US" baseline="0" dirty="0" smtClean="0"/>
              <a:t> in IMACS to make sure that there are no duplicates before submitting the Timelines for review.</a:t>
            </a:r>
            <a:r>
              <a:rPr lang="en-US" dirty="0" smtClean="0"/>
              <a:t>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After student timelines have been</a:t>
            </a:r>
            <a:r>
              <a:rPr lang="en-US" baseline="0" dirty="0" smtClean="0"/>
              <a:t> uploaded,</a:t>
            </a:r>
            <a:r>
              <a:rPr lang="en-US" dirty="0" smtClean="0"/>
              <a:t> you do have the option to edit (pencil icon) or delete (red cross) your entry on the right hand side of the main Initial Evaluation Timeline page.</a:t>
            </a:r>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37</a:t>
            </a:fld>
            <a:endParaRPr lang="en-US"/>
          </a:p>
        </p:txBody>
      </p:sp>
    </p:spTree>
    <p:extLst>
      <p:ext uri="{BB962C8B-B14F-4D97-AF65-F5344CB8AC3E}">
        <p14:creationId xmlns:p14="http://schemas.microsoft.com/office/powerpoint/2010/main" val="9969159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10" dirty="0" smtClean="0">
                <a:cs typeface="Times New Roman" panose="02020603050405020304" pitchFamily="18" charset="0"/>
              </a:rPr>
              <a:t>After </a:t>
            </a:r>
            <a:r>
              <a:rPr lang="en-US" sz="1200" spc="-5" dirty="0" smtClean="0">
                <a:cs typeface="Times New Roman" panose="02020603050405020304" pitchFamily="18" charset="0"/>
              </a:rPr>
              <a:t>the district has entered the </a:t>
            </a:r>
            <a:r>
              <a:rPr lang="en-US" sz="1200" spc="-10" dirty="0" smtClean="0">
                <a:cs typeface="Times New Roman" panose="02020603050405020304" pitchFamily="18" charset="0"/>
              </a:rPr>
              <a:t>individual </a:t>
            </a:r>
            <a:r>
              <a:rPr lang="en-US" sz="1200" spc="-5" dirty="0" smtClean="0">
                <a:cs typeface="Times New Roman" panose="02020603050405020304" pitchFamily="18" charset="0"/>
              </a:rPr>
              <a:t>student information, the district will submit the initial evaluation</a:t>
            </a:r>
            <a:r>
              <a:rPr lang="en-US" sz="1200" dirty="0" smtClean="0">
                <a:cs typeface="Times New Roman" panose="02020603050405020304" pitchFamily="18" charset="0"/>
              </a:rPr>
              <a:t> </a:t>
            </a:r>
            <a:r>
              <a:rPr lang="en-US" sz="1200" spc="-15" dirty="0" smtClean="0">
                <a:cs typeface="Times New Roman" panose="02020603050405020304" pitchFamily="18" charset="0"/>
              </a:rPr>
              <a:t>review.</a:t>
            </a:r>
            <a:endParaRPr lang="en-US" sz="1200" dirty="0" smtClean="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38</a:t>
            </a:fld>
            <a:endParaRPr lang="en-US"/>
          </a:p>
        </p:txBody>
      </p:sp>
    </p:spTree>
    <p:extLst>
      <p:ext uri="{BB962C8B-B14F-4D97-AF65-F5344CB8AC3E}">
        <p14:creationId xmlns:p14="http://schemas.microsoft.com/office/powerpoint/2010/main" val="31863643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cs typeface="Times New Roman" panose="02020603050405020304" pitchFamily="18" charset="0"/>
              </a:rPr>
              <a:t>Add the C to B Transition Timelines information by going to the LEA home page and clicking on the </a:t>
            </a:r>
            <a:r>
              <a:rPr lang="en-US" i="1" u="none" dirty="0" smtClean="0">
                <a:cs typeface="Times New Roman" panose="02020603050405020304" pitchFamily="18" charset="0"/>
              </a:rPr>
              <a:t>C to B Transition </a:t>
            </a:r>
            <a:r>
              <a:rPr lang="en-US" dirty="0" smtClean="0">
                <a:cs typeface="Times New Roman" panose="02020603050405020304" pitchFamily="18" charset="0"/>
              </a:rPr>
              <a:t>review type. Add the C to B Transition Timelines information by going to the LEA home page and clicking on the </a:t>
            </a:r>
            <a:r>
              <a:rPr lang="en-US" i="1" dirty="0" smtClean="0">
                <a:cs typeface="Times New Roman" panose="02020603050405020304" pitchFamily="18" charset="0"/>
              </a:rPr>
              <a:t>C to B </a:t>
            </a:r>
            <a:r>
              <a:rPr lang="en-US" i="1" u="none" dirty="0" smtClean="0">
                <a:cs typeface="Times New Roman" panose="02020603050405020304" pitchFamily="18" charset="0"/>
              </a:rPr>
              <a:t>Transition </a:t>
            </a:r>
            <a:r>
              <a:rPr lang="en-US" dirty="0" smtClean="0">
                <a:cs typeface="Times New Roman" panose="02020603050405020304" pitchFamily="18" charset="0"/>
              </a:rPr>
              <a:t>review type.</a:t>
            </a:r>
          </a:p>
          <a:p>
            <a:endParaRPr lang="en-US" dirty="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36AC3B6-1795-4758-B82D-AFED88A2894D}" type="slidenum">
              <a:rPr lang="en-US" smtClean="0"/>
              <a:t>39</a:t>
            </a:fld>
            <a:endParaRPr lang="en-US"/>
          </a:p>
        </p:txBody>
      </p:sp>
    </p:spTree>
    <p:extLst>
      <p:ext uri="{BB962C8B-B14F-4D97-AF65-F5344CB8AC3E}">
        <p14:creationId xmlns:p14="http://schemas.microsoft.com/office/powerpoint/2010/main" val="3603388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not had previous access to DESE Applications you will need to request it before you can use IMACS 2.0.</a:t>
            </a:r>
            <a:r>
              <a:rPr lang="en-US" baseline="0" dirty="0" smtClean="0"/>
              <a:t> This access is granted by the district’s User Manager. You will have to ask the district who is your User Manager. </a:t>
            </a:r>
            <a:endParaRPr lang="en-US" dirty="0" smtClean="0"/>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4</a:t>
            </a:fld>
            <a:endParaRPr lang="en-US"/>
          </a:p>
        </p:txBody>
      </p:sp>
    </p:spTree>
    <p:extLst>
      <p:ext uri="{BB962C8B-B14F-4D97-AF65-F5344CB8AC3E}">
        <p14:creationId xmlns:p14="http://schemas.microsoft.com/office/powerpoint/2010/main" val="21906307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options for entering the C to B Transition</a:t>
            </a:r>
            <a:r>
              <a:rPr lang="en-US" baseline="0" dirty="0" smtClean="0"/>
              <a:t> </a:t>
            </a:r>
            <a:r>
              <a:rPr lang="en-US" dirty="0" smtClean="0"/>
              <a:t>information now in IMACS 2.0.  </a:t>
            </a:r>
          </a:p>
          <a:p>
            <a:endParaRPr lang="en-US" dirty="0" smtClean="0"/>
          </a:p>
          <a:p>
            <a:r>
              <a:rPr lang="en-US" dirty="0" smtClean="0"/>
              <a:t>You can either compile the data collection on a spreadsheet and import that by clicking on </a:t>
            </a:r>
            <a:r>
              <a:rPr lang="en-US" i="1" u="none" dirty="0" smtClean="0"/>
              <a:t>Import C to B Data from CSV file </a:t>
            </a:r>
            <a:r>
              <a:rPr lang="en-US" dirty="0" smtClean="0"/>
              <a:t>(green arrow) or you can enter each student individually by clicking on </a:t>
            </a:r>
            <a:r>
              <a:rPr lang="en-US" i="1" u="none" dirty="0" smtClean="0"/>
              <a:t>Add New C to B Review </a:t>
            </a:r>
            <a:r>
              <a:rPr lang="en-US" dirty="0" smtClean="0"/>
              <a:t>(blue arrow).</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40</a:t>
            </a:fld>
            <a:endParaRPr lang="en-US"/>
          </a:p>
        </p:txBody>
      </p:sp>
    </p:spTree>
    <p:extLst>
      <p:ext uri="{BB962C8B-B14F-4D97-AF65-F5344CB8AC3E}">
        <p14:creationId xmlns:p14="http://schemas.microsoft.com/office/powerpoint/2010/main" val="25399599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                                                                                                                                                                                                                                                                                                                                      Special </a:t>
            </a:r>
            <a:r>
              <a:rPr lang="en-US" b="1" dirty="0" smtClean="0"/>
              <a:t>Ed Referral Date and First Steps Referral Date are two different</a:t>
            </a:r>
            <a:r>
              <a:rPr lang="en-US" b="1" baseline="0" dirty="0" smtClean="0"/>
              <a:t> dates!</a:t>
            </a:r>
          </a:p>
          <a:p>
            <a:r>
              <a:rPr lang="en-US" dirty="0" smtClean="0"/>
              <a:t> </a:t>
            </a:r>
          </a:p>
          <a:p>
            <a:r>
              <a:rPr lang="en-US" i="1" u="sng" dirty="0" smtClean="0"/>
              <a:t>Special Ed Referral Date </a:t>
            </a:r>
            <a:r>
              <a:rPr lang="en-US" dirty="0" smtClean="0"/>
              <a:t>is the date the LEA</a:t>
            </a:r>
            <a:r>
              <a:rPr lang="en-US" baseline="0" dirty="0" smtClean="0"/>
              <a:t> received the directory information from First Step.  </a:t>
            </a:r>
          </a:p>
          <a:p>
            <a:endParaRPr lang="en-US" baseline="0" dirty="0" smtClean="0"/>
          </a:p>
          <a:p>
            <a:r>
              <a:rPr lang="en-US" i="1" u="sng" baseline="0" dirty="0" smtClean="0"/>
              <a:t>First Steps Referral Date </a:t>
            </a:r>
            <a:r>
              <a:rPr lang="en-US" baseline="0" dirty="0" smtClean="0"/>
              <a:t>is the date that the child was first referred for First Steps services.</a:t>
            </a:r>
          </a:p>
          <a:p>
            <a:endParaRPr lang="en-US" baseline="0" dirty="0" smtClean="0"/>
          </a:p>
          <a:p>
            <a:r>
              <a:rPr lang="en-US" dirty="0" smtClean="0"/>
              <a:t>When IEP is not in place by the 3rd birthday, the LEA will need to make sure to give specific, detailed</a:t>
            </a:r>
            <a:r>
              <a:rPr lang="en-US" baseline="0" dirty="0" smtClean="0"/>
              <a:t> reasoning in the “If NO, give reason” box. </a:t>
            </a:r>
            <a:endParaRPr lang="en-US" dirty="0" smtClean="0"/>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41</a:t>
            </a:fld>
            <a:endParaRPr lang="en-US"/>
          </a:p>
        </p:txBody>
      </p:sp>
    </p:spTree>
    <p:extLst>
      <p:ext uri="{BB962C8B-B14F-4D97-AF65-F5344CB8AC3E}">
        <p14:creationId xmlns:p14="http://schemas.microsoft.com/office/powerpoint/2010/main" val="7436479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rtl="0" eaLnBrk="0" fontAlgn="base" hangingPunct="0">
              <a:spcBef>
                <a:spcPct val="0"/>
              </a:spcBef>
              <a:spcAft>
                <a:spcPct val="0"/>
              </a:spcAft>
            </a:pPr>
            <a:r>
              <a:rPr lang="en-US" altLang="en-US" sz="1200" kern="1200" dirty="0" smtClean="0">
                <a:solidFill>
                  <a:prstClr val="black"/>
                </a:solidFill>
                <a:latin typeface="+mn-lt"/>
                <a:cs typeface="Times New Roman" panose="02020603050405020304" pitchFamily="18" charset="0"/>
              </a:rPr>
              <a:t>Click on the blue </a:t>
            </a:r>
            <a:r>
              <a:rPr lang="en-US" altLang="en-US" sz="1200" i="1" u="sng" kern="1200" dirty="0" smtClean="0">
                <a:solidFill>
                  <a:prstClr val="black"/>
                </a:solidFill>
                <a:latin typeface="+mn-lt"/>
                <a:cs typeface="Times New Roman" panose="02020603050405020304" pitchFamily="18" charset="0"/>
              </a:rPr>
              <a:t>Template File </a:t>
            </a:r>
            <a:r>
              <a:rPr lang="en-US" altLang="en-US" sz="1200" kern="1200" dirty="0" smtClean="0">
                <a:solidFill>
                  <a:prstClr val="black"/>
                </a:solidFill>
                <a:latin typeface="+mn-lt"/>
                <a:cs typeface="Times New Roman" panose="02020603050405020304" pitchFamily="18" charset="0"/>
              </a:rPr>
              <a:t>to use the blank Excel template that DESE created.</a:t>
            </a:r>
          </a:p>
          <a:p>
            <a:pPr lvl="0" algn="l" rtl="0" eaLnBrk="0" fontAlgn="base" hangingPunct="0">
              <a:spcBef>
                <a:spcPct val="0"/>
              </a:spcBef>
              <a:spcAft>
                <a:spcPct val="0"/>
              </a:spcAft>
            </a:pPr>
            <a:endParaRPr lang="en-US" altLang="en-US" sz="1200" kern="1200" dirty="0" smtClean="0">
              <a:solidFill>
                <a:prstClr val="black"/>
              </a:solidFill>
              <a:latin typeface="+mn-lt"/>
              <a:cs typeface="Times New Roman" panose="02020603050405020304" pitchFamily="18" charset="0"/>
            </a:endParaRPr>
          </a:p>
          <a:p>
            <a:pPr lvl="0" algn="l" rtl="0" eaLnBrk="0" fontAlgn="base" hangingPunct="0">
              <a:spcBef>
                <a:spcPct val="0"/>
              </a:spcBef>
              <a:spcAft>
                <a:spcPct val="0"/>
              </a:spcAft>
            </a:pPr>
            <a:r>
              <a:rPr lang="en-US" altLang="en-US" sz="1200" kern="1200" dirty="0" smtClean="0">
                <a:solidFill>
                  <a:prstClr val="black"/>
                </a:solidFill>
                <a:latin typeface="+mn-lt"/>
                <a:cs typeface="Times New Roman" panose="02020603050405020304" pitchFamily="18" charset="0"/>
              </a:rPr>
              <a:t>Click on the blue </a:t>
            </a:r>
            <a:r>
              <a:rPr lang="en-US" altLang="en-US" sz="1200" i="1" u="sng" kern="1200" dirty="0" smtClean="0">
                <a:solidFill>
                  <a:prstClr val="black"/>
                </a:solidFill>
                <a:latin typeface="+mn-lt"/>
                <a:cs typeface="Times New Roman" panose="02020603050405020304" pitchFamily="18" charset="0"/>
              </a:rPr>
              <a:t>Help</a:t>
            </a:r>
            <a:r>
              <a:rPr lang="en-US" altLang="en-US" sz="1200" kern="1200" dirty="0" smtClean="0">
                <a:solidFill>
                  <a:prstClr val="black"/>
                </a:solidFill>
                <a:latin typeface="+mn-lt"/>
                <a:cs typeface="Times New Roman" panose="02020603050405020304" pitchFamily="18" charset="0"/>
              </a:rPr>
              <a:t> to read the directions for preparing the CSV/TXT upload. </a:t>
            </a:r>
          </a:p>
          <a:p>
            <a:pPr lvl="0" algn="l" rtl="0" eaLnBrk="0" fontAlgn="base" hangingPunct="0">
              <a:spcBef>
                <a:spcPct val="0"/>
              </a:spcBef>
              <a:spcAft>
                <a:spcPct val="0"/>
              </a:spcAft>
            </a:pPr>
            <a:endParaRPr lang="en-US" altLang="en-US" sz="1200" kern="1200" dirty="0" smtClean="0">
              <a:solidFill>
                <a:prstClr val="black"/>
              </a:solidFill>
              <a:latin typeface="+mn-lt"/>
              <a:cs typeface="Times New Roman" panose="02020603050405020304" pitchFamily="18" charset="0"/>
            </a:endParaRPr>
          </a:p>
          <a:p>
            <a:pPr lvl="0" algn="l" rtl="0" eaLnBrk="0" fontAlgn="base" hangingPunct="0">
              <a:spcBef>
                <a:spcPct val="0"/>
              </a:spcBef>
              <a:spcAft>
                <a:spcPct val="0"/>
              </a:spcAft>
            </a:pPr>
            <a:r>
              <a:rPr lang="en-US" altLang="en-US" sz="1200" kern="1200" dirty="0" smtClean="0">
                <a:solidFill>
                  <a:prstClr val="black"/>
                </a:solidFill>
                <a:latin typeface="+mn-lt"/>
                <a:cs typeface="Times New Roman" panose="02020603050405020304" pitchFamily="18" charset="0"/>
              </a:rPr>
              <a:t>Click on </a:t>
            </a:r>
            <a:r>
              <a:rPr lang="en-US" altLang="en-US" sz="1200" i="1" u="sng" kern="1200" dirty="0" smtClean="0">
                <a:solidFill>
                  <a:prstClr val="black"/>
                </a:solidFill>
                <a:latin typeface="+mn-lt"/>
                <a:cs typeface="Times New Roman" panose="02020603050405020304" pitchFamily="18" charset="0"/>
              </a:rPr>
              <a:t>Choose File </a:t>
            </a:r>
            <a:r>
              <a:rPr lang="en-US" altLang="en-US" sz="1200" kern="1200" dirty="0" smtClean="0">
                <a:solidFill>
                  <a:prstClr val="black"/>
                </a:solidFill>
                <a:latin typeface="+mn-lt"/>
                <a:cs typeface="Times New Roman" panose="02020603050405020304" pitchFamily="18" charset="0"/>
              </a:rPr>
              <a:t>to locate the CSV/TXT document and to upload from your computer.</a:t>
            </a:r>
          </a:p>
          <a:p>
            <a:pPr lvl="0" algn="l" rtl="0" eaLnBrk="0" fontAlgn="base" hangingPunct="0">
              <a:spcBef>
                <a:spcPct val="0"/>
              </a:spcBef>
              <a:spcAft>
                <a:spcPct val="0"/>
              </a:spcAft>
            </a:pPr>
            <a:endParaRPr lang="en-US" altLang="en-US" sz="1200" kern="1200" dirty="0" smtClean="0">
              <a:solidFill>
                <a:prstClr val="black"/>
              </a:solidFill>
              <a:latin typeface="+mn-lt"/>
              <a:cs typeface="Times New Roman" panose="02020603050405020304" pitchFamily="18" charset="0"/>
            </a:endParaRPr>
          </a:p>
          <a:p>
            <a:pPr lvl="0" algn="l" rtl="0" eaLnBrk="0" fontAlgn="base" hangingPunct="0">
              <a:spcBef>
                <a:spcPct val="0"/>
              </a:spcBef>
              <a:spcAft>
                <a:spcPct val="0"/>
              </a:spcAft>
            </a:pPr>
            <a:r>
              <a:rPr lang="en-US" altLang="en-US" sz="1200" kern="1200" dirty="0" smtClean="0">
                <a:solidFill>
                  <a:prstClr val="black"/>
                </a:solidFill>
                <a:latin typeface="+mn-lt"/>
                <a:cs typeface="Times New Roman" panose="02020603050405020304" pitchFamily="18" charset="0"/>
              </a:rPr>
              <a:t>Click on </a:t>
            </a:r>
            <a:r>
              <a:rPr lang="en-US" altLang="en-US" sz="1200" i="1" u="sng" kern="1200" dirty="0" smtClean="0">
                <a:solidFill>
                  <a:prstClr val="black"/>
                </a:solidFill>
                <a:latin typeface="+mn-lt"/>
                <a:cs typeface="Times New Roman" panose="02020603050405020304" pitchFamily="18" charset="0"/>
              </a:rPr>
              <a:t>Validate and Commit Data from File </a:t>
            </a:r>
            <a:r>
              <a:rPr lang="en-US" altLang="en-US" sz="1200" kern="1200" dirty="0" smtClean="0">
                <a:solidFill>
                  <a:prstClr val="black"/>
                </a:solidFill>
                <a:latin typeface="+mn-lt"/>
                <a:cs typeface="Times New Roman" panose="02020603050405020304" pitchFamily="18" charset="0"/>
              </a:rPr>
              <a:t>once you are done with everything.</a:t>
            </a:r>
            <a:endParaRPr lang="en-US" altLang="en-US" sz="1200" kern="1200" dirty="0">
              <a:solidFill>
                <a:prstClr val="black"/>
              </a:solidFill>
              <a:latin typeface="+mn-lt"/>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36AC3B6-1795-4758-B82D-AFED88A2894D}" type="slidenum">
              <a:rPr lang="en-US" smtClean="0"/>
              <a:t>42</a:t>
            </a:fld>
            <a:endParaRPr lang="en-US"/>
          </a:p>
        </p:txBody>
      </p:sp>
    </p:spTree>
    <p:extLst>
      <p:ext uri="{BB962C8B-B14F-4D97-AF65-F5344CB8AC3E}">
        <p14:creationId xmlns:p14="http://schemas.microsoft.com/office/powerpoint/2010/main" val="2799926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CSV stands for comma separated</a:t>
            </a:r>
            <a:r>
              <a:rPr lang="en-US" baseline="0" dirty="0" smtClean="0"/>
              <a:t> values. This type of record uses commas to separate data. If commas are used within a column the file will be corrupted.  </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When IEP is not in place by the 3rd birthday, the LEA will need to make sure that specific dates that the student was absent or school was not in session are put into the “</a:t>
            </a:r>
            <a:r>
              <a:rPr lang="en-US" i="1" u="sng" dirty="0" smtClean="0"/>
              <a:t>If NO, give reasons</a:t>
            </a:r>
            <a:r>
              <a:rPr lang="en-US" dirty="0" smtClean="0"/>
              <a:t>:” box. Do NOT use any commas within dates or when describing reasons. Do not use hard returns.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Please review records in IMACS to make sure that there are no duplicate records before submitting the Timelines for review.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After student C to B transition</a:t>
            </a:r>
            <a:r>
              <a:rPr lang="en-US" baseline="0" dirty="0" smtClean="0"/>
              <a:t> </a:t>
            </a:r>
            <a:r>
              <a:rPr lang="en-US" dirty="0" smtClean="0"/>
              <a:t>timelines have been</a:t>
            </a:r>
            <a:r>
              <a:rPr lang="en-US" baseline="0" dirty="0" smtClean="0"/>
              <a:t> uploaded,</a:t>
            </a:r>
            <a:r>
              <a:rPr lang="en-US" dirty="0" smtClean="0"/>
              <a:t> you do have the option to edit (pencil icon) or delete (red cross) your entry on the right hand side of the main C to B Transition</a:t>
            </a:r>
            <a:r>
              <a:rPr lang="en-US" baseline="0" dirty="0" smtClean="0"/>
              <a:t> </a:t>
            </a:r>
            <a:r>
              <a:rPr lang="en-US" dirty="0" smtClean="0"/>
              <a:t>Timeline page.</a:t>
            </a:r>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43</a:t>
            </a:fld>
            <a:endParaRPr lang="en-US"/>
          </a:p>
        </p:txBody>
      </p:sp>
    </p:spTree>
    <p:extLst>
      <p:ext uri="{BB962C8B-B14F-4D97-AF65-F5344CB8AC3E}">
        <p14:creationId xmlns:p14="http://schemas.microsoft.com/office/powerpoint/2010/main" val="26786858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AC3B6-1795-4758-B82D-AFED88A2894D}" type="slidenum">
              <a:rPr lang="en-US" smtClean="0"/>
              <a:t>44</a:t>
            </a:fld>
            <a:endParaRPr lang="en-US"/>
          </a:p>
        </p:txBody>
      </p:sp>
    </p:spTree>
    <p:extLst>
      <p:ext uri="{BB962C8B-B14F-4D97-AF65-F5344CB8AC3E}">
        <p14:creationId xmlns:p14="http://schemas.microsoft.com/office/powerpoint/2010/main" val="23901172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CAP Year Training &amp;</a:t>
            </a:r>
            <a:r>
              <a:rPr lang="en-US" baseline="0" dirty="0" smtClean="0"/>
              <a:t> Guidance can be found at https://dese.mo.gov/special-education/compliance/tiered-monitoring-imacs-faqs if you would like a preview of what it to come.</a:t>
            </a:r>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45</a:t>
            </a:fld>
            <a:endParaRPr lang="en-US"/>
          </a:p>
        </p:txBody>
      </p:sp>
    </p:spTree>
    <p:extLst>
      <p:ext uri="{BB962C8B-B14F-4D97-AF65-F5344CB8AC3E}">
        <p14:creationId xmlns:p14="http://schemas.microsoft.com/office/powerpoint/2010/main" val="31402599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AC3B6-1795-4758-B82D-AFED88A2894D}" type="slidenum">
              <a:rPr lang="en-US" smtClean="0"/>
              <a:t>46</a:t>
            </a:fld>
            <a:endParaRPr lang="en-US"/>
          </a:p>
        </p:txBody>
      </p:sp>
    </p:spTree>
    <p:extLst>
      <p:ext uri="{BB962C8B-B14F-4D97-AF65-F5344CB8AC3E}">
        <p14:creationId xmlns:p14="http://schemas.microsoft.com/office/powerpoint/2010/main" val="23786698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47</a:t>
            </a:fld>
            <a:endParaRPr lang="en-US"/>
          </a:p>
        </p:txBody>
      </p:sp>
    </p:spTree>
    <p:extLst>
      <p:ext uri="{BB962C8B-B14F-4D97-AF65-F5344CB8AC3E}">
        <p14:creationId xmlns:p14="http://schemas.microsoft.com/office/powerpoint/2010/main" val="36413853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AC3B6-1795-4758-B82D-AFED88A2894D}" type="slidenum">
              <a:rPr lang="en-US" smtClean="0"/>
              <a:t>48</a:t>
            </a:fld>
            <a:endParaRPr lang="en-US"/>
          </a:p>
        </p:txBody>
      </p:sp>
    </p:spTree>
    <p:extLst>
      <p:ext uri="{BB962C8B-B14F-4D97-AF65-F5344CB8AC3E}">
        <p14:creationId xmlns:p14="http://schemas.microsoft.com/office/powerpoint/2010/main" val="31451068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AC3B6-1795-4758-B82D-AFED88A2894D}" type="slidenum">
              <a:rPr lang="en-US" smtClean="0"/>
              <a:t>49</a:t>
            </a:fld>
            <a:endParaRPr lang="en-US"/>
          </a:p>
        </p:txBody>
      </p:sp>
    </p:spTree>
    <p:extLst>
      <p:ext uri="{BB962C8B-B14F-4D97-AF65-F5344CB8AC3E}">
        <p14:creationId xmlns:p14="http://schemas.microsoft.com/office/powerpoint/2010/main" val="2787664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When you have access to DESE Applications, ask your agency’s DESE Applications User Manager to assign</a:t>
            </a:r>
            <a:r>
              <a:rPr lang="en-US" baseline="0" dirty="0" smtClean="0"/>
              <a:t> permissions so you can use IMACS 2.0.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handout named </a:t>
            </a:r>
            <a:r>
              <a:rPr lang="en-US" sz="1200" b="1" kern="1200" dirty="0" smtClean="0">
                <a:solidFill>
                  <a:schemeClr val="tx1"/>
                </a:solidFill>
                <a:effectLst/>
                <a:latin typeface="+mn-lt"/>
                <a:ea typeface="+mn-ea"/>
                <a:cs typeface="+mn-cs"/>
              </a:rPr>
              <a:t>SELF‐ASSESSMENT PROCEDURES FOR MONITORING </a:t>
            </a:r>
            <a:r>
              <a:rPr lang="en-US" sz="1200" b="0" kern="1200" dirty="0" smtClean="0">
                <a:solidFill>
                  <a:schemeClr val="tx1"/>
                </a:solidFill>
                <a:effectLst/>
                <a:latin typeface="+mn-lt"/>
                <a:ea typeface="+mn-ea"/>
                <a:cs typeface="+mn-cs"/>
              </a:rPr>
              <a:t>includes a step</a:t>
            </a:r>
            <a:r>
              <a:rPr lang="en-US" sz="1200" b="0" kern="1200" baseline="0" dirty="0" smtClean="0">
                <a:solidFill>
                  <a:schemeClr val="tx1"/>
                </a:solidFill>
                <a:effectLst/>
                <a:latin typeface="+mn-lt"/>
                <a:ea typeface="+mn-ea"/>
                <a:cs typeface="+mn-cs"/>
              </a:rPr>
              <a:t> by step description of the process for getting access to IMACS 2.0 and permissions to use it.</a:t>
            </a:r>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5</a:t>
            </a:fld>
            <a:endParaRPr lang="en-US"/>
          </a:p>
        </p:txBody>
      </p:sp>
    </p:spTree>
    <p:extLst>
      <p:ext uri="{BB962C8B-B14F-4D97-AF65-F5344CB8AC3E}">
        <p14:creationId xmlns:p14="http://schemas.microsoft.com/office/powerpoint/2010/main" val="16954883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25400" y="1000125"/>
            <a:ext cx="2401888" cy="1800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xfrm>
            <a:off x="537952" y="3100953"/>
            <a:ext cx="4298739" cy="85539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200000"/>
              </a:lnSpc>
              <a:spcBef>
                <a:spcPct val="0"/>
              </a:spcBef>
            </a:pPr>
            <a:r>
              <a:rPr lang="en-US" altLang="en-US" b="0" smtClean="0">
                <a:latin typeface="Tw Cen MT" panose="020B0602020104020603" pitchFamily="34" charset="0"/>
              </a:rPr>
              <a:t>This slide shows one of your best resources – the Compliance staff at the Office of Special Education. We encourage you to call or email if you have questions or need assistance.</a:t>
            </a:r>
          </a:p>
        </p:txBody>
      </p:sp>
      <p:sp>
        <p:nvSpPr>
          <p:cNvPr id="5" name="Date Placeholder 4"/>
          <p:cNvSpPr>
            <a:spLocks noGrp="1"/>
          </p:cNvSpPr>
          <p:nvPr>
            <p:ph type="dt" sz="quarter" idx="1"/>
          </p:nvPr>
        </p:nvSpPr>
        <p:spPr/>
        <p:txBody>
          <a:bodyPr/>
          <a:lstStyle/>
          <a:p>
            <a:pPr>
              <a:defRPr/>
            </a:pPr>
            <a:fld id="{075EE4E2-C827-4ADE-960A-84C3CDF2DA53}" type="datetime1">
              <a:rPr lang="en-US"/>
              <a:pPr>
                <a:defRPr/>
              </a:pPr>
              <a:t>10/24/2023</a:t>
            </a:fld>
            <a:endParaRPr lang="en-US" dirty="0"/>
          </a:p>
        </p:txBody>
      </p:sp>
    </p:spTree>
    <p:extLst>
      <p:ext uri="{BB962C8B-B14F-4D97-AF65-F5344CB8AC3E}">
        <p14:creationId xmlns:p14="http://schemas.microsoft.com/office/powerpoint/2010/main" val="8107691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smtClean="0">
              <a:latin typeface="Tw Cen MT" panose="020B0602020104020603" pitchFamily="34" charset="0"/>
            </a:endParaRPr>
          </a:p>
          <a:p>
            <a:endParaRPr lang="en-US" altLang="en-US" sz="1200" smtClean="0">
              <a:latin typeface="Tw Cen MT" panose="020B0602020104020603" pitchFamily="34" charset="0"/>
            </a:endParaRPr>
          </a:p>
        </p:txBody>
      </p:sp>
    </p:spTree>
    <p:extLst>
      <p:ext uri="{BB962C8B-B14F-4D97-AF65-F5344CB8AC3E}">
        <p14:creationId xmlns:p14="http://schemas.microsoft.com/office/powerpoint/2010/main" val="3043545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AC3B6-1795-4758-B82D-AFED88A2894D}" type="slidenum">
              <a:rPr lang="en-US" smtClean="0"/>
              <a:t>6</a:t>
            </a:fld>
            <a:endParaRPr lang="en-US"/>
          </a:p>
        </p:txBody>
      </p:sp>
    </p:spTree>
    <p:extLst>
      <p:ext uri="{BB962C8B-B14F-4D97-AF65-F5344CB8AC3E}">
        <p14:creationId xmlns:p14="http://schemas.microsoft.com/office/powerpoint/2010/main" val="2950873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list of applications </a:t>
            </a:r>
            <a:r>
              <a:rPr lang="en-US" baseline="0" dirty="0" smtClean="0"/>
              <a:t>is dependent upon </a:t>
            </a:r>
            <a:r>
              <a:rPr lang="en-US" dirty="0" smtClean="0"/>
              <a:t>what User Access level you have been granted.</a:t>
            </a:r>
            <a:r>
              <a:rPr lang="en-US" baseline="0" dirty="0" smtClean="0"/>
              <a:t> Contact your User Manager if you do not see Special Education IMACS 2.0 on your screen. </a:t>
            </a:r>
            <a:endParaRPr lang="en-US" dirty="0" smtClean="0"/>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7</a:t>
            </a:fld>
            <a:endParaRPr lang="en-US"/>
          </a:p>
        </p:txBody>
      </p:sp>
    </p:spTree>
    <p:extLst>
      <p:ext uri="{BB962C8B-B14F-4D97-AF65-F5344CB8AC3E}">
        <p14:creationId xmlns:p14="http://schemas.microsoft.com/office/powerpoint/2010/main" val="219865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home page, under </a:t>
            </a:r>
            <a:r>
              <a:rPr lang="en-US" i="1" dirty="0" smtClean="0"/>
              <a:t>Assignment</a:t>
            </a:r>
            <a:r>
              <a:rPr lang="en-US" i="1" baseline="0" dirty="0" smtClean="0"/>
              <a:t> List</a:t>
            </a:r>
            <a:r>
              <a:rPr lang="en-US" baseline="0" dirty="0" smtClean="0"/>
              <a:t>, you will find the links to the over-arching Monitoring Module as well as the Student File Review, Initial Evaluation Timelines, and C to B Transition Timelines. Make sure you choose the correct School Year.</a:t>
            </a:r>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8</a:t>
            </a:fld>
            <a:endParaRPr lang="en-US"/>
          </a:p>
        </p:txBody>
      </p:sp>
    </p:spTree>
    <p:extLst>
      <p:ext uri="{BB962C8B-B14F-4D97-AF65-F5344CB8AC3E}">
        <p14:creationId xmlns:p14="http://schemas.microsoft.com/office/powerpoint/2010/main" val="742815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The Monitoring Module includes: </a:t>
            </a:r>
          </a:p>
          <a:p>
            <a:r>
              <a:rPr lang="en-US" u="none" dirty="0" smtClean="0"/>
              <a:t>student file review,</a:t>
            </a:r>
            <a:r>
              <a:rPr lang="en-US" u="none" baseline="0" dirty="0" smtClean="0"/>
              <a:t> </a:t>
            </a:r>
          </a:p>
          <a:p>
            <a:r>
              <a:rPr lang="en-US" u="none" baseline="0" dirty="0" smtClean="0"/>
              <a:t>initial evaluation timelines, and </a:t>
            </a:r>
          </a:p>
          <a:p>
            <a:r>
              <a:rPr lang="en-US" u="none" baseline="0" dirty="0" smtClean="0"/>
              <a:t>C to B transition timelines. </a:t>
            </a:r>
            <a:endParaRPr lang="en-US" u="none" dirty="0"/>
          </a:p>
        </p:txBody>
      </p:sp>
      <p:sp>
        <p:nvSpPr>
          <p:cNvPr id="4" name="Slide Number Placeholder 3"/>
          <p:cNvSpPr>
            <a:spLocks noGrp="1"/>
          </p:cNvSpPr>
          <p:nvPr>
            <p:ph type="sldNum" sz="quarter" idx="10"/>
          </p:nvPr>
        </p:nvSpPr>
        <p:spPr/>
        <p:txBody>
          <a:bodyPr/>
          <a:lstStyle/>
          <a:p>
            <a:fld id="{236AC3B6-1795-4758-B82D-AFED88A2894D}" type="slidenum">
              <a:rPr lang="en-US" smtClean="0"/>
              <a:t>9</a:t>
            </a:fld>
            <a:endParaRPr lang="en-US"/>
          </a:p>
        </p:txBody>
      </p:sp>
    </p:spTree>
    <p:extLst>
      <p:ext uri="{BB962C8B-B14F-4D97-AF65-F5344CB8AC3E}">
        <p14:creationId xmlns:p14="http://schemas.microsoft.com/office/powerpoint/2010/main" val="1922801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ACB46DE-FCF0-4C1D-A8B3-A4A1E74AE57D}" type="datetime1">
              <a:rPr lang="en-US" smtClean="0"/>
              <a:t>10/24/2023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00829B"/>
                </a:solidFill>
                <a:latin typeface="Cambria"/>
                <a:cs typeface="Cambria"/>
              </a:defRPr>
            </a:lvl1pPr>
          </a:lstStyle>
          <a:p>
            <a:endParaRPr/>
          </a:p>
        </p:txBody>
      </p:sp>
      <p:sp>
        <p:nvSpPr>
          <p:cNvPr id="3" name="Holder 3"/>
          <p:cNvSpPr>
            <a:spLocks noGrp="1"/>
          </p:cNvSpPr>
          <p:nvPr>
            <p:ph type="body" idx="1"/>
          </p:nvPr>
        </p:nvSpPr>
        <p:spPr/>
        <p:txBody>
          <a:bodyPr lIns="0" tIns="0" rIns="0" bIns="0"/>
          <a:lstStyle>
            <a:lvl1pPr>
              <a:defRPr sz="2900" b="0" i="0">
                <a:solidFill>
                  <a:schemeClr val="tx1"/>
                </a:solidFill>
                <a:latin typeface="Cambria"/>
                <a:cs typeface="Cambr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BD11181A-C5DB-4E53-97F8-FF8A24796507}" type="datetime1">
              <a:rPr lang="en-US" smtClean="0"/>
              <a:t>10/24/2023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00829B"/>
                </a:solidFill>
                <a:latin typeface="Cambria"/>
                <a:cs typeface="Cambri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DB18010C-483D-4E17-96AF-9E504464C314}" type="datetime1">
              <a:rPr lang="en-US" smtClean="0"/>
              <a:t>10/24/2023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00829B"/>
                </a:solidFill>
                <a:latin typeface="Cambria"/>
                <a:cs typeface="Cambr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CB71E82-104F-4939-B828-3786E37763BC}" type="datetime1">
              <a:rPr lang="en-US" smtClean="0"/>
              <a:t>10/24/2023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F43C997-7055-48C4-8C89-1417317AFB5A}" type="datetime1">
              <a:rPr lang="en-US" smtClean="0"/>
              <a:t>10/24/2023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cSld name="Section Header">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Rectangle 3"/>
          <p:cNvSpPr/>
          <p:nvPr>
            <p:custDataLst>
              <p:tags r:id="rId1"/>
            </p:custDataLst>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p:cNvSpPr/>
          <p:nvPr>
            <p:custDataLst>
              <p:tags r:id="rId2"/>
            </p:custDataLst>
          </p:nvPr>
        </p:nvSpPr>
        <p:spPr>
          <a:xfrm>
            <a:off x="0" y="1600200"/>
            <a:ext cx="1295400" cy="990600"/>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p:cNvSpPr/>
          <p:nvPr>
            <p:custDataLst>
              <p:tags r:id="rId3"/>
            </p:custDataLst>
          </p:nvPr>
        </p:nvSpPr>
        <p:spPr>
          <a:xfrm>
            <a:off x="1371600" y="1600200"/>
            <a:ext cx="7772400" cy="990600"/>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descr="torch-color.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382000" y="5562600"/>
            <a:ext cx="252413"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latin typeface="Cambria" pitchFamily="18"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8" name="Slide Number Placeholder 12"/>
          <p:cNvSpPr>
            <a:spLocks noGrp="1"/>
          </p:cNvSpPr>
          <p:nvPr>
            <p:ph type="sldNum" sz="quarter" idx="10"/>
            <p:custDataLst>
              <p:tags r:id="rId4"/>
            </p:custDataLst>
          </p:nvPr>
        </p:nvSpPr>
        <p:spPr>
          <a:xfrm>
            <a:off x="0" y="1752600"/>
            <a:ext cx="1295400" cy="701675"/>
          </a:xfrm>
        </p:spPr>
        <p:txBody>
          <a:bodyPr>
            <a:noAutofit/>
          </a:bodyPr>
          <a:lstStyle>
            <a:lvl1pPr>
              <a:defRPr sz="2400"/>
            </a:lvl1pPr>
          </a:lstStyle>
          <a:p>
            <a:pPr>
              <a:defRPr/>
            </a:pPr>
            <a:fld id="{E60B748C-17E2-467D-AE07-E8F814EBE212}" type="slidenum">
              <a:rPr lang="en-US" altLang="en-US"/>
              <a:pPr>
                <a:defRPr/>
              </a:pPr>
              <a:t>‹#›</a:t>
            </a:fld>
            <a:endParaRPr lang="en-US" altLang="en-US"/>
          </a:p>
        </p:txBody>
      </p:sp>
    </p:spTree>
    <p:extLst>
      <p:ext uri="{BB962C8B-B14F-4D97-AF65-F5344CB8AC3E}">
        <p14:creationId xmlns:p14="http://schemas.microsoft.com/office/powerpoint/2010/main" val="401323169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80160"/>
            <a:ext cx="533400" cy="228600"/>
          </a:xfrm>
          <a:custGeom>
            <a:avLst/>
            <a:gdLst/>
            <a:ahLst/>
            <a:cxnLst/>
            <a:rect l="l" t="t" r="r" b="b"/>
            <a:pathLst>
              <a:path w="533400" h="228600">
                <a:moveTo>
                  <a:pt x="0" y="228600"/>
                </a:moveTo>
                <a:lnTo>
                  <a:pt x="533400" y="228600"/>
                </a:lnTo>
                <a:lnTo>
                  <a:pt x="533400" y="0"/>
                </a:lnTo>
                <a:lnTo>
                  <a:pt x="0" y="0"/>
                </a:lnTo>
                <a:lnTo>
                  <a:pt x="0" y="228600"/>
                </a:lnTo>
                <a:close/>
              </a:path>
            </a:pathLst>
          </a:custGeom>
          <a:solidFill>
            <a:srgbClr val="3D9833"/>
          </a:solidFill>
        </p:spPr>
        <p:txBody>
          <a:bodyPr wrap="square" lIns="0" tIns="0" rIns="0" bIns="0" rtlCol="0"/>
          <a:lstStyle/>
          <a:p>
            <a:endParaRPr/>
          </a:p>
        </p:txBody>
      </p:sp>
      <p:sp>
        <p:nvSpPr>
          <p:cNvPr id="17" name="bk object 17"/>
          <p:cNvSpPr/>
          <p:nvPr/>
        </p:nvSpPr>
        <p:spPr>
          <a:xfrm>
            <a:off x="591312" y="1280160"/>
            <a:ext cx="8552815" cy="228600"/>
          </a:xfrm>
          <a:custGeom>
            <a:avLst/>
            <a:gdLst/>
            <a:ahLst/>
            <a:cxnLst/>
            <a:rect l="l" t="t" r="r" b="b"/>
            <a:pathLst>
              <a:path w="8552815" h="228600">
                <a:moveTo>
                  <a:pt x="0" y="228600"/>
                </a:moveTo>
                <a:lnTo>
                  <a:pt x="8552688" y="228600"/>
                </a:lnTo>
                <a:lnTo>
                  <a:pt x="8552688" y="0"/>
                </a:lnTo>
                <a:lnTo>
                  <a:pt x="0" y="0"/>
                </a:lnTo>
                <a:lnTo>
                  <a:pt x="0" y="228600"/>
                </a:lnTo>
                <a:close/>
              </a:path>
            </a:pathLst>
          </a:custGeom>
          <a:solidFill>
            <a:srgbClr val="00337F"/>
          </a:solidFill>
        </p:spPr>
        <p:txBody>
          <a:bodyPr wrap="square" lIns="0" tIns="0" rIns="0" bIns="0" rtlCol="0"/>
          <a:lstStyle/>
          <a:p>
            <a:endParaRPr/>
          </a:p>
        </p:txBody>
      </p:sp>
      <p:sp>
        <p:nvSpPr>
          <p:cNvPr id="2" name="Holder 2"/>
          <p:cNvSpPr>
            <a:spLocks noGrp="1"/>
          </p:cNvSpPr>
          <p:nvPr>
            <p:ph type="title"/>
          </p:nvPr>
        </p:nvSpPr>
        <p:spPr>
          <a:xfrm>
            <a:off x="610584" y="474980"/>
            <a:ext cx="7922831" cy="696594"/>
          </a:xfrm>
          <a:prstGeom prst="rect">
            <a:avLst/>
          </a:prstGeom>
        </p:spPr>
        <p:txBody>
          <a:bodyPr wrap="square" lIns="0" tIns="0" rIns="0" bIns="0">
            <a:spAutoFit/>
          </a:bodyPr>
          <a:lstStyle>
            <a:lvl1pPr>
              <a:defRPr sz="4400" b="0" i="0">
                <a:solidFill>
                  <a:srgbClr val="00829B"/>
                </a:solidFill>
                <a:latin typeface="Cambria"/>
                <a:cs typeface="Cambria"/>
              </a:defRPr>
            </a:lvl1pPr>
          </a:lstStyle>
          <a:p>
            <a:endParaRPr/>
          </a:p>
        </p:txBody>
      </p:sp>
      <p:sp>
        <p:nvSpPr>
          <p:cNvPr id="3" name="Holder 3"/>
          <p:cNvSpPr>
            <a:spLocks noGrp="1"/>
          </p:cNvSpPr>
          <p:nvPr>
            <p:ph type="body" idx="1"/>
          </p:nvPr>
        </p:nvSpPr>
        <p:spPr>
          <a:xfrm>
            <a:off x="691515" y="1622551"/>
            <a:ext cx="7760969" cy="2235835"/>
          </a:xfrm>
          <a:prstGeom prst="rect">
            <a:avLst/>
          </a:prstGeom>
        </p:spPr>
        <p:txBody>
          <a:bodyPr wrap="square" lIns="0" tIns="0" rIns="0" bIns="0">
            <a:spAutoFit/>
          </a:bodyPr>
          <a:lstStyle>
            <a:lvl1pPr>
              <a:defRPr sz="2900" b="0" i="0">
                <a:solidFill>
                  <a:schemeClr val="tx1"/>
                </a:solidFill>
                <a:latin typeface="Cambria"/>
                <a:cs typeface="Cambria"/>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72604BD5-C30C-4B0C-B898-14F5F64A6CC0}" type="datetime1">
              <a:rPr lang="en-US" smtClean="0"/>
              <a:t>10/24/2023</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dese.mo.gov/special-education/compliance/tiered-monitoring-imacs-faqs#yr1"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46.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hyperlink" Target="mailto:secompliance@dese.mo.gov" TargetMode="External"/><Relationship Id="rId5" Type="http://schemas.openxmlformats.org/officeDocument/2006/relationships/notesSlide" Target="../notesSlides/notesSlide50.xml"/><Relationship Id="rId4"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47.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51.xml"/><Relationship Id="rId5" Type="http://schemas.openxmlformats.org/officeDocument/2006/relationships/slideLayout" Target="../slideLayouts/slideLayout2.xml"/><Relationship Id="rId4" Type="http://schemas.openxmlformats.org/officeDocument/2006/relationships/tags" Target="../tags/tag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971540"/>
          </a:xfrm>
          <a:custGeom>
            <a:avLst/>
            <a:gdLst/>
            <a:ahLst/>
            <a:cxnLst/>
            <a:rect l="l" t="t" r="r" b="b"/>
            <a:pathLst>
              <a:path w="9144000" h="5971540">
                <a:moveTo>
                  <a:pt x="0" y="5971032"/>
                </a:moveTo>
                <a:lnTo>
                  <a:pt x="9144000" y="5971032"/>
                </a:lnTo>
                <a:lnTo>
                  <a:pt x="9144000" y="0"/>
                </a:lnTo>
                <a:lnTo>
                  <a:pt x="0" y="0"/>
                </a:lnTo>
                <a:lnTo>
                  <a:pt x="0" y="5971032"/>
                </a:lnTo>
                <a:close/>
              </a:path>
            </a:pathLst>
          </a:custGeom>
          <a:solidFill>
            <a:srgbClr val="00337F"/>
          </a:solidFill>
        </p:spPr>
        <p:txBody>
          <a:bodyPr wrap="square" lIns="0" tIns="0" rIns="0" bIns="0" rtlCol="0"/>
          <a:lstStyle/>
          <a:p>
            <a:endParaRPr dirty="0"/>
          </a:p>
        </p:txBody>
      </p:sp>
      <p:sp>
        <p:nvSpPr>
          <p:cNvPr id="3" name="object 3"/>
          <p:cNvSpPr/>
          <p:nvPr/>
        </p:nvSpPr>
        <p:spPr>
          <a:xfrm>
            <a:off x="0" y="5971032"/>
            <a:ext cx="9144000" cy="887094"/>
          </a:xfrm>
          <a:custGeom>
            <a:avLst/>
            <a:gdLst/>
            <a:ahLst/>
            <a:cxnLst/>
            <a:rect l="l" t="t" r="r" b="b"/>
            <a:pathLst>
              <a:path w="9144000" h="887095">
                <a:moveTo>
                  <a:pt x="0" y="886968"/>
                </a:moveTo>
                <a:lnTo>
                  <a:pt x="9144000" y="886968"/>
                </a:lnTo>
                <a:lnTo>
                  <a:pt x="9144000" y="0"/>
                </a:lnTo>
                <a:lnTo>
                  <a:pt x="0" y="0"/>
                </a:lnTo>
                <a:lnTo>
                  <a:pt x="0" y="886968"/>
                </a:lnTo>
                <a:close/>
              </a:path>
            </a:pathLst>
          </a:custGeom>
          <a:solidFill>
            <a:srgbClr val="FFFFFF"/>
          </a:solidFill>
        </p:spPr>
        <p:txBody>
          <a:bodyPr wrap="square" lIns="0" tIns="0" rIns="0" bIns="0" rtlCol="0"/>
          <a:lstStyle/>
          <a:p>
            <a:endParaRPr/>
          </a:p>
        </p:txBody>
      </p:sp>
      <p:sp>
        <p:nvSpPr>
          <p:cNvPr id="4" name="object 4"/>
          <p:cNvSpPr/>
          <p:nvPr/>
        </p:nvSpPr>
        <p:spPr>
          <a:xfrm>
            <a:off x="0" y="6053328"/>
            <a:ext cx="2240280" cy="713740"/>
          </a:xfrm>
          <a:custGeom>
            <a:avLst/>
            <a:gdLst/>
            <a:ahLst/>
            <a:cxnLst/>
            <a:rect l="l" t="t" r="r" b="b"/>
            <a:pathLst>
              <a:path w="2240280" h="713740">
                <a:moveTo>
                  <a:pt x="0" y="713232"/>
                </a:moveTo>
                <a:lnTo>
                  <a:pt x="2240280" y="713232"/>
                </a:lnTo>
                <a:lnTo>
                  <a:pt x="2240280" y="0"/>
                </a:lnTo>
                <a:lnTo>
                  <a:pt x="0" y="0"/>
                </a:lnTo>
                <a:lnTo>
                  <a:pt x="0" y="713232"/>
                </a:lnTo>
                <a:close/>
              </a:path>
            </a:pathLst>
          </a:custGeom>
          <a:solidFill>
            <a:srgbClr val="94664B"/>
          </a:solidFill>
        </p:spPr>
        <p:txBody>
          <a:bodyPr wrap="square" lIns="0" tIns="0" rIns="0" bIns="0" rtlCol="0"/>
          <a:lstStyle/>
          <a:p>
            <a:endParaRPr/>
          </a:p>
        </p:txBody>
      </p:sp>
      <p:sp>
        <p:nvSpPr>
          <p:cNvPr id="5" name="object 5"/>
          <p:cNvSpPr/>
          <p:nvPr/>
        </p:nvSpPr>
        <p:spPr>
          <a:xfrm>
            <a:off x="2359151" y="6044184"/>
            <a:ext cx="6784975" cy="713740"/>
          </a:xfrm>
          <a:custGeom>
            <a:avLst/>
            <a:gdLst/>
            <a:ahLst/>
            <a:cxnLst/>
            <a:rect l="l" t="t" r="r" b="b"/>
            <a:pathLst>
              <a:path w="6784975" h="713740">
                <a:moveTo>
                  <a:pt x="0" y="713231"/>
                </a:moveTo>
                <a:lnTo>
                  <a:pt x="6784848" y="713231"/>
                </a:lnTo>
                <a:lnTo>
                  <a:pt x="6784848" y="0"/>
                </a:lnTo>
                <a:lnTo>
                  <a:pt x="0" y="0"/>
                </a:lnTo>
                <a:lnTo>
                  <a:pt x="0" y="713231"/>
                </a:lnTo>
                <a:close/>
              </a:path>
            </a:pathLst>
          </a:custGeom>
          <a:solidFill>
            <a:srgbClr val="3D9833"/>
          </a:solidFill>
        </p:spPr>
        <p:txBody>
          <a:bodyPr wrap="square" lIns="0" tIns="0" rIns="0" bIns="0" rtlCol="0"/>
          <a:lstStyle/>
          <a:p>
            <a:endParaRPr/>
          </a:p>
        </p:txBody>
      </p:sp>
      <p:sp>
        <p:nvSpPr>
          <p:cNvPr id="6" name="object 6"/>
          <p:cNvSpPr txBox="1">
            <a:spLocks noGrp="1"/>
          </p:cNvSpPr>
          <p:nvPr>
            <p:ph type="title"/>
          </p:nvPr>
        </p:nvSpPr>
        <p:spPr>
          <a:xfrm>
            <a:off x="1752599" y="381000"/>
            <a:ext cx="6743701" cy="4937249"/>
          </a:xfrm>
          <a:prstGeom prst="rect">
            <a:avLst/>
          </a:prstGeom>
        </p:spPr>
        <p:txBody>
          <a:bodyPr vert="horz" wrap="square" lIns="0" tIns="12700" rIns="0" bIns="0" rtlCol="0">
            <a:spAutoFit/>
          </a:bodyPr>
          <a:lstStyle/>
          <a:p>
            <a:pPr marL="12700" marR="5080" algn="ctr">
              <a:lnSpc>
                <a:spcPct val="100000"/>
              </a:lnSpc>
              <a:spcBef>
                <a:spcPts val="100"/>
              </a:spcBef>
            </a:pPr>
            <a:r>
              <a:rPr lang="en-US" sz="4000" b="1" spc="-25" dirty="0" smtClean="0">
                <a:solidFill>
                  <a:srgbClr val="EEECE1"/>
                </a:solidFill>
                <a:latin typeface="+mn-lt"/>
                <a:cs typeface="Times New Roman" panose="02020603050405020304" pitchFamily="18" charset="0"/>
              </a:rPr>
              <a:t>SPECIAL EDUCATION COMPLIANCE  </a:t>
            </a:r>
            <a:br>
              <a:rPr lang="en-US" sz="4000" b="1" spc="-25" dirty="0" smtClean="0">
                <a:solidFill>
                  <a:srgbClr val="EEECE1"/>
                </a:solidFill>
                <a:latin typeface="+mn-lt"/>
                <a:cs typeface="Times New Roman" panose="02020603050405020304" pitchFamily="18" charset="0"/>
              </a:rPr>
            </a:br>
            <a:r>
              <a:rPr lang="en-US" sz="4000" b="1" spc="-25" dirty="0" smtClean="0">
                <a:solidFill>
                  <a:srgbClr val="EEECE1"/>
                </a:solidFill>
                <a:latin typeface="+mn-lt"/>
                <a:cs typeface="Times New Roman" panose="02020603050405020304" pitchFamily="18" charset="0"/>
              </a:rPr>
              <a:t>TIERED MONITORING </a:t>
            </a:r>
            <a:br>
              <a:rPr lang="en-US" sz="4000" b="1" spc="-25" dirty="0" smtClean="0">
                <a:solidFill>
                  <a:srgbClr val="EEECE1"/>
                </a:solidFill>
                <a:latin typeface="+mn-lt"/>
                <a:cs typeface="Times New Roman" panose="02020603050405020304" pitchFamily="18" charset="0"/>
              </a:rPr>
            </a:br>
            <a:r>
              <a:rPr lang="en-US" sz="4000" b="1" spc="-25" dirty="0" smtClean="0">
                <a:solidFill>
                  <a:srgbClr val="EEECE1"/>
                </a:solidFill>
                <a:latin typeface="+mn-lt"/>
                <a:cs typeface="Times New Roman" panose="02020603050405020304" pitchFamily="18" charset="0"/>
              </a:rPr>
              <a:t/>
            </a:r>
            <a:br>
              <a:rPr lang="en-US" sz="4000" b="1" spc="-25" dirty="0" smtClean="0">
                <a:solidFill>
                  <a:srgbClr val="EEECE1"/>
                </a:solidFill>
                <a:latin typeface="+mn-lt"/>
                <a:cs typeface="Times New Roman" panose="02020603050405020304" pitchFamily="18" charset="0"/>
              </a:rPr>
            </a:br>
            <a:r>
              <a:rPr lang="en-US" sz="4000" b="1" spc="-25" dirty="0" smtClean="0">
                <a:solidFill>
                  <a:srgbClr val="EEECE1"/>
                </a:solidFill>
                <a:latin typeface="+mn-lt"/>
                <a:cs typeface="Times New Roman" panose="02020603050405020304" pitchFamily="18" charset="0"/>
              </a:rPr>
              <a:t>SELF-ASSESSMENT YEAR </a:t>
            </a:r>
            <a:br>
              <a:rPr lang="en-US" sz="4000" b="1" spc="-25" dirty="0" smtClean="0">
                <a:solidFill>
                  <a:srgbClr val="EEECE1"/>
                </a:solidFill>
                <a:latin typeface="+mn-lt"/>
                <a:cs typeface="Times New Roman" panose="02020603050405020304" pitchFamily="18" charset="0"/>
              </a:rPr>
            </a:br>
            <a:r>
              <a:rPr lang="en-US" sz="4000" b="1" spc="-25" dirty="0" smtClean="0">
                <a:solidFill>
                  <a:srgbClr val="EEECE1"/>
                </a:solidFill>
                <a:latin typeface="+mn-lt"/>
                <a:cs typeface="Times New Roman" panose="02020603050405020304" pitchFamily="18" charset="0"/>
              </a:rPr>
              <a:t>IMACS TRAINING &amp; GUIDANCE</a:t>
            </a:r>
            <a:br>
              <a:rPr lang="en-US" sz="4000" b="1" spc="-25" dirty="0" smtClean="0">
                <a:solidFill>
                  <a:srgbClr val="EEECE1"/>
                </a:solidFill>
                <a:latin typeface="+mn-lt"/>
                <a:cs typeface="Times New Roman" panose="02020603050405020304" pitchFamily="18" charset="0"/>
              </a:rPr>
            </a:br>
            <a:r>
              <a:rPr lang="en-US" sz="4000" b="1" spc="-25" dirty="0">
                <a:solidFill>
                  <a:srgbClr val="EEECE1"/>
                </a:solidFill>
                <a:latin typeface="+mn-lt"/>
                <a:cs typeface="Times New Roman" panose="02020603050405020304" pitchFamily="18" charset="0"/>
              </a:rPr>
              <a:t/>
            </a:r>
            <a:br>
              <a:rPr lang="en-US" sz="4000" b="1" spc="-25" dirty="0">
                <a:solidFill>
                  <a:srgbClr val="EEECE1"/>
                </a:solidFill>
                <a:latin typeface="+mn-lt"/>
                <a:cs typeface="Times New Roman" panose="02020603050405020304" pitchFamily="18" charset="0"/>
              </a:rPr>
            </a:br>
            <a:r>
              <a:rPr lang="en-US" sz="4000" b="1" spc="-25" dirty="0" smtClean="0">
                <a:solidFill>
                  <a:srgbClr val="EEECE1"/>
                </a:solidFill>
                <a:latin typeface="+mn-lt"/>
                <a:cs typeface="Times New Roman" panose="02020603050405020304" pitchFamily="18" charset="0"/>
              </a:rPr>
              <a:t>Cohort 1</a:t>
            </a:r>
            <a:endParaRPr sz="4000" dirty="0">
              <a:latin typeface="+mn-lt"/>
              <a:cs typeface="Times New Roman" panose="02020603050405020304" pitchFamily="18" charset="0"/>
            </a:endParaRPr>
          </a:p>
        </p:txBody>
      </p:sp>
      <p:sp>
        <p:nvSpPr>
          <p:cNvPr id="7" name="object 7"/>
          <p:cNvSpPr txBox="1"/>
          <p:nvPr/>
        </p:nvSpPr>
        <p:spPr>
          <a:xfrm>
            <a:off x="2440939" y="6099746"/>
            <a:ext cx="3923665" cy="519430"/>
          </a:xfrm>
          <a:prstGeom prst="rect">
            <a:avLst/>
          </a:prstGeom>
        </p:spPr>
        <p:txBody>
          <a:bodyPr vert="horz" wrap="square" lIns="0" tIns="12700" rIns="0" bIns="0" rtlCol="0">
            <a:spAutoFit/>
          </a:bodyPr>
          <a:lstStyle/>
          <a:p>
            <a:pPr marL="12700">
              <a:lnSpc>
                <a:spcPts val="1945"/>
              </a:lnSpc>
              <a:spcBef>
                <a:spcPts val="100"/>
              </a:spcBef>
            </a:pPr>
            <a:r>
              <a:rPr sz="1800" spc="-5" dirty="0">
                <a:solidFill>
                  <a:srgbClr val="FFFFFF"/>
                </a:solidFill>
                <a:latin typeface="Calibri" panose="020F0502020204030204" pitchFamily="34" charset="0"/>
                <a:cs typeface="Calibri" panose="020F0502020204030204" pitchFamily="34" charset="0"/>
              </a:rPr>
              <a:t>Missouri</a:t>
            </a:r>
            <a:r>
              <a:rPr sz="1800" spc="5" dirty="0">
                <a:solidFill>
                  <a:srgbClr val="FFFFFF"/>
                </a:solidFill>
                <a:latin typeface="Calibri" panose="020F0502020204030204" pitchFamily="34" charset="0"/>
                <a:cs typeface="Calibri" panose="020F0502020204030204" pitchFamily="34" charset="0"/>
              </a:rPr>
              <a:t> </a:t>
            </a:r>
            <a:r>
              <a:rPr sz="1800" spc="-5" dirty="0">
                <a:solidFill>
                  <a:srgbClr val="FFFFFF"/>
                </a:solidFill>
                <a:latin typeface="Calibri" panose="020F0502020204030204" pitchFamily="34" charset="0"/>
                <a:cs typeface="Calibri" panose="020F0502020204030204" pitchFamily="34" charset="0"/>
              </a:rPr>
              <a:t>Department</a:t>
            </a:r>
            <a:endParaRPr sz="1800" dirty="0">
              <a:latin typeface="Calibri" panose="020F0502020204030204" pitchFamily="34" charset="0"/>
              <a:cs typeface="Calibri" panose="020F0502020204030204" pitchFamily="34" charset="0"/>
            </a:endParaRPr>
          </a:p>
          <a:p>
            <a:pPr marL="12700">
              <a:lnSpc>
                <a:spcPts val="1945"/>
              </a:lnSpc>
            </a:pPr>
            <a:r>
              <a:rPr sz="1800" dirty="0">
                <a:solidFill>
                  <a:srgbClr val="FFFFFF"/>
                </a:solidFill>
                <a:latin typeface="Calibri" panose="020F0502020204030204" pitchFamily="34" charset="0"/>
                <a:cs typeface="Calibri" panose="020F0502020204030204" pitchFamily="34" charset="0"/>
              </a:rPr>
              <a:t>of </a:t>
            </a:r>
            <a:r>
              <a:rPr sz="1800" spc="-5" dirty="0">
                <a:solidFill>
                  <a:srgbClr val="FFFFFF"/>
                </a:solidFill>
                <a:latin typeface="Calibri" panose="020F0502020204030204" pitchFamily="34" charset="0"/>
                <a:cs typeface="Calibri" panose="020F0502020204030204" pitchFamily="34" charset="0"/>
              </a:rPr>
              <a:t>Elementary and Secondary</a:t>
            </a:r>
            <a:r>
              <a:rPr sz="1800" spc="-50" dirty="0">
                <a:solidFill>
                  <a:srgbClr val="FFFFFF"/>
                </a:solidFill>
                <a:latin typeface="Calibri" panose="020F0502020204030204" pitchFamily="34" charset="0"/>
                <a:cs typeface="Calibri" panose="020F0502020204030204" pitchFamily="34" charset="0"/>
              </a:rPr>
              <a:t> </a:t>
            </a:r>
            <a:r>
              <a:rPr sz="1800" spc="-5" dirty="0">
                <a:solidFill>
                  <a:srgbClr val="FFFFFF"/>
                </a:solidFill>
                <a:latin typeface="Calibri" panose="020F0502020204030204" pitchFamily="34" charset="0"/>
                <a:cs typeface="Calibri" panose="020F0502020204030204" pitchFamily="34" charset="0"/>
              </a:rPr>
              <a:t>Education</a:t>
            </a:r>
            <a:endParaRPr sz="1800" dirty="0">
              <a:latin typeface="Calibri" panose="020F0502020204030204" pitchFamily="34" charset="0"/>
              <a:cs typeface="Calibri" panose="020F0502020204030204" pitchFamily="34" charset="0"/>
            </a:endParaRPr>
          </a:p>
        </p:txBody>
      </p:sp>
      <p:sp>
        <p:nvSpPr>
          <p:cNvPr id="8" name="object 8"/>
          <p:cNvSpPr/>
          <p:nvPr/>
        </p:nvSpPr>
        <p:spPr>
          <a:xfrm>
            <a:off x="228600" y="533400"/>
            <a:ext cx="1295399" cy="5108447"/>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154939" y="6199123"/>
            <a:ext cx="1358900" cy="382156"/>
          </a:xfrm>
          <a:prstGeom prst="rect">
            <a:avLst/>
          </a:prstGeom>
        </p:spPr>
        <p:txBody>
          <a:bodyPr vert="horz" wrap="square" lIns="0" tIns="12700" rIns="0" bIns="0" rtlCol="0">
            <a:spAutoFit/>
          </a:bodyPr>
          <a:lstStyle/>
          <a:p>
            <a:pPr marL="12700" algn="ctr">
              <a:lnSpc>
                <a:spcPct val="100000"/>
              </a:lnSpc>
              <a:spcBef>
                <a:spcPts val="100"/>
              </a:spcBef>
            </a:pPr>
            <a:r>
              <a:rPr lang="en-US" sz="2400" spc="-85" dirty="0" smtClean="0">
                <a:solidFill>
                  <a:srgbClr val="FFFFFF"/>
                </a:solidFill>
                <a:cs typeface="Times New Roman" panose="02020603050405020304" pitchFamily="18" charset="0"/>
              </a:rPr>
              <a:t>Fall </a:t>
            </a:r>
            <a:r>
              <a:rPr lang="en-US" sz="2400" spc="-5" dirty="0" smtClean="0">
                <a:solidFill>
                  <a:srgbClr val="FFFFFF"/>
                </a:solidFill>
                <a:cs typeface="Times New Roman" panose="02020603050405020304" pitchFamily="18" charset="0"/>
              </a:rPr>
              <a:t>2023</a:t>
            </a:r>
            <a:endParaRPr sz="2400" dirty="0">
              <a:cs typeface="Times New Roman" panose="02020603050405020304" pitchFamily="18" charset="0"/>
            </a:endParaRPr>
          </a:p>
        </p:txBody>
      </p:sp>
      <p:sp>
        <p:nvSpPr>
          <p:cNvPr id="10" name="Slide Number Placeholder 9"/>
          <p:cNvSpPr>
            <a:spLocks noGrp="1"/>
          </p:cNvSpPr>
          <p:nvPr>
            <p:ph type="sldNum" sz="quarter" idx="7"/>
          </p:nvPr>
        </p:nvSpPr>
        <p:spPr/>
        <p:txBody>
          <a:bodyPr/>
          <a:lstStyle/>
          <a:p>
            <a:fld id="{B6F15528-21DE-4FAA-801E-634DDDAF4B2B}" type="slidenum">
              <a:rPr lang="en-US" smtClean="0"/>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4600" y="446912"/>
            <a:ext cx="4082415" cy="696595"/>
          </a:xfrm>
          <a:prstGeom prst="rect">
            <a:avLst/>
          </a:prstGeom>
        </p:spPr>
        <p:txBody>
          <a:bodyPr vert="horz" wrap="square" lIns="0" tIns="13335" rIns="0" bIns="0" rtlCol="0">
            <a:spAutoFit/>
          </a:bodyPr>
          <a:lstStyle/>
          <a:p>
            <a:pPr marL="12700">
              <a:lnSpc>
                <a:spcPct val="100000"/>
              </a:lnSpc>
              <a:spcBef>
                <a:spcPts val="105"/>
              </a:spcBef>
            </a:pPr>
            <a:r>
              <a:rPr dirty="0">
                <a:latin typeface="+mn-lt"/>
                <a:cs typeface="Times New Roman" panose="02020603050405020304" pitchFamily="18" charset="0"/>
              </a:rPr>
              <a:t>Assignments</a:t>
            </a:r>
            <a:r>
              <a:rPr spc="-125" dirty="0">
                <a:latin typeface="+mn-lt"/>
                <a:cs typeface="Times New Roman" panose="02020603050405020304" pitchFamily="18" charset="0"/>
              </a:rPr>
              <a:t> </a:t>
            </a:r>
            <a:r>
              <a:rPr dirty="0">
                <a:latin typeface="+mn-lt"/>
                <a:cs typeface="Times New Roman" panose="02020603050405020304" pitchFamily="18" charset="0"/>
              </a:rPr>
              <a:t>List</a:t>
            </a:r>
          </a:p>
        </p:txBody>
      </p:sp>
      <p:sp>
        <p:nvSpPr>
          <p:cNvPr id="3" name="object 3"/>
          <p:cNvSpPr txBox="1"/>
          <p:nvPr/>
        </p:nvSpPr>
        <p:spPr>
          <a:xfrm>
            <a:off x="685800" y="1524000"/>
            <a:ext cx="7614285" cy="382797"/>
          </a:xfrm>
          <a:prstGeom prst="rect">
            <a:avLst/>
          </a:prstGeom>
        </p:spPr>
        <p:txBody>
          <a:bodyPr vert="horz" wrap="square" lIns="0" tIns="13335" rIns="0" bIns="0" rtlCol="0">
            <a:spAutoFit/>
          </a:bodyPr>
          <a:lstStyle/>
          <a:p>
            <a:pPr marL="12700" marR="5080">
              <a:lnSpc>
                <a:spcPct val="100000"/>
              </a:lnSpc>
              <a:spcBef>
                <a:spcPts val="105"/>
              </a:spcBef>
            </a:pPr>
            <a:r>
              <a:rPr sz="2400" spc="-5" dirty="0">
                <a:cs typeface="Times New Roman" panose="02020603050405020304" pitchFamily="18" charset="0"/>
              </a:rPr>
              <a:t>The </a:t>
            </a:r>
            <a:r>
              <a:rPr lang="en-US" sz="2400" spc="-20" dirty="0" smtClean="0">
                <a:cs typeface="Times New Roman" panose="02020603050405020304" pitchFamily="18" charset="0"/>
              </a:rPr>
              <a:t>Assignments List gives links to each part of the process.</a:t>
            </a:r>
            <a:endParaRPr sz="2400" dirty="0">
              <a:cs typeface="Times New Roman" panose="02020603050405020304" pitchFamily="18" charset="0"/>
            </a:endParaRPr>
          </a:p>
        </p:txBody>
      </p:sp>
      <p:graphicFrame>
        <p:nvGraphicFramePr>
          <p:cNvPr id="5" name="object 5"/>
          <p:cNvGraphicFramePr>
            <a:graphicFrameLocks noGrp="1"/>
          </p:cNvGraphicFramePr>
          <p:nvPr>
            <p:extLst>
              <p:ext uri="{D42A27DB-BD31-4B8C-83A1-F6EECF244321}">
                <p14:modId xmlns:p14="http://schemas.microsoft.com/office/powerpoint/2010/main" val="251746866"/>
              </p:ext>
            </p:extLst>
          </p:nvPr>
        </p:nvGraphicFramePr>
        <p:xfrm>
          <a:off x="228600" y="2276131"/>
          <a:ext cx="8680450" cy="2523111"/>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6851650">
                  <a:extLst>
                    <a:ext uri="{9D8B030D-6E8A-4147-A177-3AD203B41FA5}">
                      <a16:colId xmlns:a16="http://schemas.microsoft.com/office/drawing/2014/main" val="20001"/>
                    </a:ext>
                  </a:extLst>
                </a:gridCol>
              </a:tblGrid>
              <a:tr h="2523111">
                <a:tc>
                  <a:txBody>
                    <a:bodyPr/>
                    <a:lstStyle/>
                    <a:p>
                      <a:pPr marL="97790">
                        <a:lnSpc>
                          <a:spcPct val="100000"/>
                        </a:lnSpc>
                        <a:spcBef>
                          <a:spcPts val="305"/>
                        </a:spcBef>
                      </a:pPr>
                      <a:r>
                        <a:rPr sz="2400" b="1" spc="-5" dirty="0">
                          <a:latin typeface="+mn-lt"/>
                          <a:cs typeface="Times New Roman" panose="02020603050405020304" pitchFamily="18" charset="0"/>
                        </a:rPr>
                        <a:t>Monitoring</a:t>
                      </a:r>
                      <a:r>
                        <a:rPr sz="2400" b="1" spc="-60" dirty="0">
                          <a:latin typeface="+mn-lt"/>
                          <a:cs typeface="Times New Roman" panose="02020603050405020304" pitchFamily="18" charset="0"/>
                        </a:rPr>
                        <a:t> </a:t>
                      </a:r>
                      <a:r>
                        <a:rPr sz="2400" b="1" spc="-5" dirty="0">
                          <a:latin typeface="+mn-lt"/>
                          <a:cs typeface="Times New Roman" panose="02020603050405020304" pitchFamily="18" charset="0"/>
                        </a:rPr>
                        <a:t>Module</a:t>
                      </a:r>
                      <a:endParaRPr sz="2400" b="1" dirty="0">
                        <a:latin typeface="+mn-lt"/>
                        <a:cs typeface="Times New Roman" panose="02020603050405020304" pitchFamily="18" charset="0"/>
                      </a:endParaRPr>
                    </a:p>
                  </a:txBody>
                  <a:tcPr marL="0" marR="0" marT="38735" marB="0">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12700">
                      <a:solidFill>
                        <a:srgbClr val="FFFFFF"/>
                      </a:solidFill>
                      <a:prstDash val="solid"/>
                    </a:lnB>
                    <a:solidFill>
                      <a:srgbClr val="CEDDCD"/>
                    </a:solidFill>
                  </a:tcPr>
                </a:tc>
                <a:tc>
                  <a:txBody>
                    <a:bodyPr/>
                    <a:lstStyle/>
                    <a:p>
                      <a:pPr marL="97790" marR="90805">
                        <a:lnSpc>
                          <a:spcPct val="100000"/>
                        </a:lnSpc>
                        <a:spcBef>
                          <a:spcPts val="305"/>
                        </a:spcBef>
                      </a:pPr>
                      <a:r>
                        <a:rPr sz="2400" b="1" dirty="0">
                          <a:latin typeface="+mn-lt"/>
                          <a:cs typeface="Times New Roman" panose="02020603050405020304" pitchFamily="18" charset="0"/>
                        </a:rPr>
                        <a:t>The </a:t>
                      </a:r>
                      <a:r>
                        <a:rPr sz="2400" b="1" spc="-15" dirty="0" smtClean="0">
                          <a:latin typeface="+mn-lt"/>
                          <a:cs typeface="Times New Roman" panose="02020603050405020304" pitchFamily="18" charset="0"/>
                        </a:rPr>
                        <a:t>over</a:t>
                      </a:r>
                      <a:r>
                        <a:rPr lang="en-US" sz="2400" b="1" spc="-15" dirty="0" smtClean="0">
                          <a:latin typeface="+mn-lt"/>
                          <a:cs typeface="Times New Roman" panose="02020603050405020304" pitchFamily="18" charset="0"/>
                        </a:rPr>
                        <a:t>-</a:t>
                      </a:r>
                      <a:r>
                        <a:rPr sz="2400" b="1" spc="-15" dirty="0" smtClean="0">
                          <a:latin typeface="+mn-lt"/>
                          <a:cs typeface="Times New Roman" panose="02020603050405020304" pitchFamily="18" charset="0"/>
                        </a:rPr>
                        <a:t>arching </a:t>
                      </a:r>
                      <a:r>
                        <a:rPr sz="2400" b="1" spc="-20" dirty="0">
                          <a:latin typeface="+mn-lt"/>
                          <a:cs typeface="Times New Roman" panose="02020603050405020304" pitchFamily="18" charset="0"/>
                        </a:rPr>
                        <a:t>layer </a:t>
                      </a:r>
                      <a:r>
                        <a:rPr sz="2400" b="1" dirty="0">
                          <a:latin typeface="+mn-lt"/>
                          <a:cs typeface="Times New Roman" panose="02020603050405020304" pitchFamily="18" charset="0"/>
                        </a:rPr>
                        <a:t>of the </a:t>
                      </a:r>
                      <a:r>
                        <a:rPr lang="en-US" sz="2400" b="1" dirty="0" smtClean="0">
                          <a:latin typeface="+mn-lt"/>
                          <a:cs typeface="Times New Roman" panose="02020603050405020304" pitchFamily="18" charset="0"/>
                        </a:rPr>
                        <a:t>tiered </a:t>
                      </a:r>
                      <a:r>
                        <a:rPr sz="2400" b="1" spc="-5" dirty="0" smtClean="0">
                          <a:latin typeface="+mn-lt"/>
                          <a:cs typeface="Times New Roman" panose="02020603050405020304" pitchFamily="18" charset="0"/>
                        </a:rPr>
                        <a:t>monitoring </a:t>
                      </a:r>
                      <a:r>
                        <a:rPr lang="en-US" sz="2400" b="1" spc="-5" dirty="0" smtClean="0">
                          <a:latin typeface="+mn-lt"/>
                          <a:cs typeface="Times New Roman" panose="02020603050405020304" pitchFamily="18" charset="0"/>
                        </a:rPr>
                        <a:t>process </a:t>
                      </a:r>
                      <a:r>
                        <a:rPr sz="2400" b="1" dirty="0" smtClean="0">
                          <a:latin typeface="+mn-lt"/>
                          <a:cs typeface="Times New Roman" panose="02020603050405020304" pitchFamily="18" charset="0"/>
                        </a:rPr>
                        <a:t>that</a:t>
                      </a:r>
                      <a:r>
                        <a:rPr sz="2400" b="1" spc="-125" dirty="0" smtClean="0">
                          <a:latin typeface="+mn-lt"/>
                          <a:cs typeface="Times New Roman" panose="02020603050405020304" pitchFamily="18" charset="0"/>
                        </a:rPr>
                        <a:t> </a:t>
                      </a:r>
                      <a:r>
                        <a:rPr lang="en-US" sz="2400" b="1" spc="-5" dirty="0" smtClean="0">
                          <a:latin typeface="+mn-lt"/>
                          <a:cs typeface="Times New Roman" panose="02020603050405020304" pitchFamily="18" charset="0"/>
                        </a:rPr>
                        <a:t>encompasses the Student File review, Initial Evaluation timelines, and the C</a:t>
                      </a:r>
                      <a:r>
                        <a:rPr lang="en-US" sz="2400" b="1" spc="-5" baseline="0" dirty="0" smtClean="0">
                          <a:latin typeface="+mn-lt"/>
                          <a:cs typeface="Times New Roman" panose="02020603050405020304" pitchFamily="18" charset="0"/>
                        </a:rPr>
                        <a:t> to B Transition Timelines. All communication and uploads can be viewed here. </a:t>
                      </a:r>
                      <a:r>
                        <a:rPr lang="en-US" sz="2400" b="1" u="sng" spc="-5" baseline="0" dirty="0" smtClean="0">
                          <a:latin typeface="+mn-lt"/>
                          <a:cs typeface="Times New Roman" panose="02020603050405020304" pitchFamily="18" charset="0"/>
                        </a:rPr>
                        <a:t>Nothing should be uploaded here.</a:t>
                      </a:r>
                      <a:endParaRPr sz="2400" b="1" u="sng" dirty="0">
                        <a:latin typeface="+mn-lt"/>
                        <a:cs typeface="Times New Roman" panose="02020603050405020304" pitchFamily="18" charset="0"/>
                      </a:endParaRPr>
                    </a:p>
                  </a:txBody>
                  <a:tcPr marL="0" marR="0" marT="38735" marB="0">
                    <a:lnL w="12700" cap="flat" cmpd="sng" algn="ctr">
                      <a:solidFill>
                        <a:srgbClr val="FFFFFF"/>
                      </a:solidFill>
                      <a:prstDash val="solid"/>
                      <a:round/>
                      <a:headEnd type="none" w="med" len="med"/>
                      <a:tailEnd type="none" w="med" len="med"/>
                    </a:lnL>
                    <a:lnR w="12700">
                      <a:solidFill>
                        <a:srgbClr val="FFFFFF"/>
                      </a:solidFill>
                      <a:prstDash val="solid"/>
                    </a:lnR>
                    <a:lnT w="38100">
                      <a:solidFill>
                        <a:srgbClr val="FFFFFF"/>
                      </a:solidFill>
                      <a:prstDash val="solid"/>
                    </a:lnT>
                    <a:lnB w="12700">
                      <a:solidFill>
                        <a:srgbClr val="FFFFFF"/>
                      </a:solidFill>
                      <a:prstDash val="solid"/>
                    </a:lnB>
                    <a:solidFill>
                      <a:srgbClr val="CEDDCD"/>
                    </a:solidFill>
                  </a:tcPr>
                </a:tc>
                <a:extLst>
                  <a:ext uri="{0D108BD9-81ED-4DB2-BD59-A6C34878D82A}">
                    <a16:rowId xmlns:a16="http://schemas.microsoft.com/office/drawing/2014/main" val="10001"/>
                  </a:ext>
                </a:extLst>
              </a:tr>
            </a:tbl>
          </a:graphicData>
        </a:graphic>
      </p:graphicFrame>
      <p:sp>
        <p:nvSpPr>
          <p:cNvPr id="6" name="Slide Number Placeholder 5"/>
          <p:cNvSpPr>
            <a:spLocks noGrp="1"/>
          </p:cNvSpPr>
          <p:nvPr>
            <p:ph type="sldNum" sz="quarter" idx="7"/>
          </p:nvPr>
        </p:nvSpPr>
        <p:spPr/>
        <p:txBody>
          <a:bodyPr/>
          <a:lstStyle/>
          <a:p>
            <a:fld id="{B6F15528-21DE-4FAA-801E-634DDDAF4B2B}" type="slidenum">
              <a:rPr lang="en-US" smtClean="0"/>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4600" y="446912"/>
            <a:ext cx="4082415" cy="696595"/>
          </a:xfrm>
          <a:prstGeom prst="rect">
            <a:avLst/>
          </a:prstGeom>
        </p:spPr>
        <p:txBody>
          <a:bodyPr vert="horz" wrap="square" lIns="0" tIns="13335" rIns="0" bIns="0" rtlCol="0">
            <a:spAutoFit/>
          </a:bodyPr>
          <a:lstStyle/>
          <a:p>
            <a:pPr marL="12700">
              <a:lnSpc>
                <a:spcPct val="100000"/>
              </a:lnSpc>
              <a:spcBef>
                <a:spcPts val="105"/>
              </a:spcBef>
            </a:pPr>
            <a:r>
              <a:rPr dirty="0">
                <a:latin typeface="+mn-lt"/>
                <a:cs typeface="Times New Roman" panose="02020603050405020304" pitchFamily="18" charset="0"/>
              </a:rPr>
              <a:t>Assignments</a:t>
            </a:r>
            <a:r>
              <a:rPr spc="-125" dirty="0">
                <a:latin typeface="+mn-lt"/>
                <a:cs typeface="Times New Roman" panose="02020603050405020304" pitchFamily="18" charset="0"/>
              </a:rPr>
              <a:t> </a:t>
            </a:r>
            <a:r>
              <a:rPr dirty="0">
                <a:latin typeface="+mn-lt"/>
                <a:cs typeface="Times New Roman" panose="02020603050405020304" pitchFamily="18" charset="0"/>
              </a:rPr>
              <a:t>List</a:t>
            </a:r>
          </a:p>
        </p:txBody>
      </p:sp>
      <p:graphicFrame>
        <p:nvGraphicFramePr>
          <p:cNvPr id="5" name="object 5"/>
          <p:cNvGraphicFramePr>
            <a:graphicFrameLocks noGrp="1"/>
          </p:cNvGraphicFramePr>
          <p:nvPr>
            <p:extLst>
              <p:ext uri="{D42A27DB-BD31-4B8C-83A1-F6EECF244321}">
                <p14:modId xmlns:p14="http://schemas.microsoft.com/office/powerpoint/2010/main" val="1801018205"/>
              </p:ext>
            </p:extLst>
          </p:nvPr>
        </p:nvGraphicFramePr>
        <p:xfrm>
          <a:off x="215582" y="1965089"/>
          <a:ext cx="8680450" cy="3591269"/>
        </p:xfrm>
        <a:graphic>
          <a:graphicData uri="http://schemas.openxmlformats.org/drawingml/2006/table">
            <a:tbl>
              <a:tblPr firstRow="1" bandRow="1">
                <a:tableStyleId>{2D5ABB26-0587-4C30-8999-92F81FD0307C}</a:tableStyleId>
              </a:tblPr>
              <a:tblGrid>
                <a:gridCol w="1981200">
                  <a:extLst>
                    <a:ext uri="{9D8B030D-6E8A-4147-A177-3AD203B41FA5}">
                      <a16:colId xmlns:a16="http://schemas.microsoft.com/office/drawing/2014/main" val="20000"/>
                    </a:ext>
                  </a:extLst>
                </a:gridCol>
                <a:gridCol w="6699250">
                  <a:extLst>
                    <a:ext uri="{9D8B030D-6E8A-4147-A177-3AD203B41FA5}">
                      <a16:colId xmlns:a16="http://schemas.microsoft.com/office/drawing/2014/main" val="20001"/>
                    </a:ext>
                  </a:extLst>
                </a:gridCol>
              </a:tblGrid>
              <a:tr h="3591269">
                <a:tc>
                  <a:txBody>
                    <a:bodyPr/>
                    <a:lstStyle/>
                    <a:p>
                      <a:pPr marL="97790" marR="831215" indent="0">
                        <a:lnSpc>
                          <a:spcPct val="100000"/>
                        </a:lnSpc>
                        <a:spcBef>
                          <a:spcPts val="305"/>
                        </a:spcBef>
                        <a:buNone/>
                        <a:tabLst>
                          <a:tab pos="293370" algn="l"/>
                        </a:tabLst>
                      </a:pPr>
                      <a:r>
                        <a:rPr sz="2400" b="1" spc="-5" dirty="0" smtClean="0">
                          <a:latin typeface="+mn-lt"/>
                          <a:cs typeface="Times New Roman" panose="02020603050405020304" pitchFamily="18" charset="0"/>
                        </a:rPr>
                        <a:t>Student</a:t>
                      </a:r>
                      <a:r>
                        <a:rPr lang="en-US" sz="2400" b="1" spc="-85" baseline="0" dirty="0" smtClean="0">
                          <a:latin typeface="+mn-lt"/>
                          <a:cs typeface="Times New Roman" panose="02020603050405020304" pitchFamily="18" charset="0"/>
                        </a:rPr>
                        <a:t> </a:t>
                      </a:r>
                      <a:r>
                        <a:rPr lang="en-US" sz="2400" b="1" spc="-85" dirty="0" smtClean="0">
                          <a:latin typeface="+mn-lt"/>
                          <a:cs typeface="Times New Roman" panose="02020603050405020304" pitchFamily="18" charset="0"/>
                        </a:rPr>
                        <a:t>F</a:t>
                      </a:r>
                      <a:r>
                        <a:rPr sz="2400" b="1" spc="-5" dirty="0" smtClean="0">
                          <a:latin typeface="+mn-lt"/>
                          <a:cs typeface="Times New Roman" panose="02020603050405020304" pitchFamily="18" charset="0"/>
                        </a:rPr>
                        <a:t>ile  </a:t>
                      </a:r>
                      <a:r>
                        <a:rPr sz="2400" b="1" spc="-15" dirty="0" smtClean="0">
                          <a:latin typeface="+mn-lt"/>
                          <a:cs typeface="Times New Roman" panose="02020603050405020304" pitchFamily="18" charset="0"/>
                        </a:rPr>
                        <a:t>Review</a:t>
                      </a:r>
                      <a:endParaRPr sz="2400" b="1" dirty="0">
                        <a:latin typeface="+mn-lt"/>
                        <a:cs typeface="Times New Roman" panose="02020603050405020304" pitchFamily="18" charset="0"/>
                      </a:endParaRPr>
                    </a:p>
                  </a:txBody>
                  <a:tcPr marL="0" marR="0" marT="3873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8EFE8"/>
                    </a:solidFill>
                  </a:tcPr>
                </a:tc>
                <a:tc>
                  <a:txBody>
                    <a:bodyPr/>
                    <a:lstStyle/>
                    <a:p>
                      <a:pPr marL="97790" marR="141605">
                        <a:lnSpc>
                          <a:spcPct val="100000"/>
                        </a:lnSpc>
                        <a:spcBef>
                          <a:spcPts val="305"/>
                        </a:spcBef>
                      </a:pPr>
                      <a:r>
                        <a:rPr lang="en-US" sz="2400" b="1" dirty="0" smtClean="0">
                          <a:latin typeface="+mn-lt"/>
                          <a:cs typeface="Times New Roman" panose="02020603050405020304" pitchFamily="18" charset="0"/>
                        </a:rPr>
                        <a:t>Contains s</a:t>
                      </a:r>
                      <a:r>
                        <a:rPr sz="2400" b="1" spc="-5" dirty="0" smtClean="0">
                          <a:latin typeface="+mn-lt"/>
                          <a:cs typeface="Times New Roman" panose="02020603050405020304" pitchFamily="18" charset="0"/>
                        </a:rPr>
                        <a:t>tudent </a:t>
                      </a:r>
                      <a:r>
                        <a:rPr sz="2400" b="1" spc="-5" dirty="0">
                          <a:latin typeface="+mn-lt"/>
                          <a:cs typeface="Times New Roman" panose="02020603050405020304" pitchFamily="18" charset="0"/>
                        </a:rPr>
                        <a:t>files selected </a:t>
                      </a:r>
                      <a:r>
                        <a:rPr sz="2400" b="1" spc="-10" dirty="0">
                          <a:latin typeface="+mn-lt"/>
                          <a:cs typeface="Times New Roman" panose="02020603050405020304" pitchFamily="18" charset="0"/>
                        </a:rPr>
                        <a:t>for </a:t>
                      </a:r>
                      <a:r>
                        <a:rPr sz="2400" b="1" spc="-5" dirty="0" smtClean="0">
                          <a:latin typeface="+mn-lt"/>
                          <a:cs typeface="Times New Roman" panose="02020603050405020304" pitchFamily="18" charset="0"/>
                        </a:rPr>
                        <a:t>monitoring</a:t>
                      </a:r>
                      <a:r>
                        <a:rPr lang="en-US" sz="2400" b="1" spc="-5" dirty="0" smtClean="0">
                          <a:latin typeface="+mn-lt"/>
                          <a:cs typeface="Times New Roman" panose="02020603050405020304" pitchFamily="18" charset="0"/>
                        </a:rPr>
                        <a:t> by the LEA and the</a:t>
                      </a:r>
                      <a:r>
                        <a:rPr sz="2400" b="1" spc="-5" dirty="0" smtClean="0">
                          <a:latin typeface="+mn-lt"/>
                          <a:cs typeface="Times New Roman" panose="02020603050405020304" pitchFamily="18" charset="0"/>
                        </a:rPr>
                        <a:t> </a:t>
                      </a:r>
                      <a:r>
                        <a:rPr lang="en-US" sz="2400" b="1" spc="-5" dirty="0" smtClean="0">
                          <a:latin typeface="+mn-lt"/>
                          <a:cs typeface="Times New Roman" panose="02020603050405020304" pitchFamily="18" charset="0"/>
                        </a:rPr>
                        <a:t>student file </a:t>
                      </a:r>
                      <a:r>
                        <a:rPr sz="2400" b="1" spc="-5" dirty="0" smtClean="0">
                          <a:latin typeface="+mn-lt"/>
                          <a:cs typeface="Times New Roman" panose="02020603050405020304" pitchFamily="18" charset="0"/>
                        </a:rPr>
                        <a:t>documentation </a:t>
                      </a:r>
                      <a:r>
                        <a:rPr sz="2400" b="1" spc="-5" dirty="0">
                          <a:latin typeface="+mn-lt"/>
                          <a:cs typeface="Times New Roman" panose="02020603050405020304" pitchFamily="18" charset="0"/>
                        </a:rPr>
                        <a:t>uploaded </a:t>
                      </a:r>
                      <a:r>
                        <a:rPr sz="2400" b="1" spc="-15" dirty="0">
                          <a:latin typeface="+mn-lt"/>
                          <a:cs typeface="Times New Roman" panose="02020603050405020304" pitchFamily="18" charset="0"/>
                        </a:rPr>
                        <a:t>by </a:t>
                      </a:r>
                      <a:r>
                        <a:rPr sz="2400" b="1" dirty="0">
                          <a:latin typeface="+mn-lt"/>
                          <a:cs typeface="Times New Roman" panose="02020603050405020304" pitchFamily="18" charset="0"/>
                        </a:rPr>
                        <a:t>the </a:t>
                      </a:r>
                      <a:r>
                        <a:rPr sz="2400" b="1" spc="-5" dirty="0" smtClean="0">
                          <a:latin typeface="+mn-lt"/>
                          <a:cs typeface="Times New Roman" panose="02020603050405020304" pitchFamily="18" charset="0"/>
                        </a:rPr>
                        <a:t>district</a:t>
                      </a:r>
                      <a:r>
                        <a:rPr lang="en-US" sz="2400" b="1" spc="-5" dirty="0" smtClean="0">
                          <a:latin typeface="+mn-lt"/>
                          <a:cs typeface="Times New Roman" panose="02020603050405020304" pitchFamily="18" charset="0"/>
                        </a:rPr>
                        <a:t>. Any communication and uploads regarding student files can be viewed here. </a:t>
                      </a:r>
                      <a:r>
                        <a:rPr lang="en-US" sz="2400" b="1" u="sng" spc="-5" dirty="0" smtClean="0">
                          <a:latin typeface="+mn-lt"/>
                          <a:cs typeface="Times New Roman" panose="02020603050405020304" pitchFamily="18" charset="0"/>
                        </a:rPr>
                        <a:t>Upload</a:t>
                      </a:r>
                      <a:r>
                        <a:rPr lang="en-US" sz="2400" b="1" u="sng" spc="-5" baseline="0" dirty="0" smtClean="0">
                          <a:latin typeface="+mn-lt"/>
                          <a:cs typeface="Times New Roman" panose="02020603050405020304" pitchFamily="18" charset="0"/>
                        </a:rPr>
                        <a:t> documentation related to student files here.</a:t>
                      </a:r>
                      <a:endParaRPr lang="en-US" sz="2400" b="1" u="sng" spc="-15" dirty="0" smtClean="0">
                        <a:latin typeface="+mn-lt"/>
                        <a:cs typeface="Times New Roman" panose="02020603050405020304" pitchFamily="18" charset="0"/>
                      </a:endParaRPr>
                    </a:p>
                  </a:txBody>
                  <a:tcPr marL="0" marR="0" marT="3873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8EFE8"/>
                    </a:solidFill>
                  </a:tcPr>
                </a:tc>
                <a:extLst>
                  <a:ext uri="{0D108BD9-81ED-4DB2-BD59-A6C34878D82A}">
                    <a16:rowId xmlns:a16="http://schemas.microsoft.com/office/drawing/2014/main" val="10002"/>
                  </a:ext>
                </a:extLst>
              </a:tr>
            </a:tbl>
          </a:graphicData>
        </a:graphic>
      </p:graphicFrame>
      <p:sp>
        <p:nvSpPr>
          <p:cNvPr id="6" name="Slide Number Placeholder 5"/>
          <p:cNvSpPr>
            <a:spLocks noGrp="1"/>
          </p:cNvSpPr>
          <p:nvPr>
            <p:ph type="sldNum" sz="quarter" idx="7"/>
          </p:nvPr>
        </p:nvSpPr>
        <p:spPr/>
        <p:txBody>
          <a:bodyPr/>
          <a:lstStyle/>
          <a:p>
            <a:fld id="{B6F15528-21DE-4FAA-801E-634DDDAF4B2B}" type="slidenum">
              <a:rPr lang="en-US" smtClean="0"/>
              <a:t>11</a:t>
            </a:fld>
            <a:endParaRPr lang="en-US"/>
          </a:p>
        </p:txBody>
      </p:sp>
    </p:spTree>
    <p:extLst>
      <p:ext uri="{BB962C8B-B14F-4D97-AF65-F5344CB8AC3E}">
        <p14:creationId xmlns:p14="http://schemas.microsoft.com/office/powerpoint/2010/main" val="1536969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4600" y="446912"/>
            <a:ext cx="4082415" cy="696595"/>
          </a:xfrm>
          <a:prstGeom prst="rect">
            <a:avLst/>
          </a:prstGeom>
        </p:spPr>
        <p:txBody>
          <a:bodyPr vert="horz" wrap="square" lIns="0" tIns="13335" rIns="0" bIns="0" rtlCol="0">
            <a:spAutoFit/>
          </a:bodyPr>
          <a:lstStyle/>
          <a:p>
            <a:pPr marL="12700">
              <a:lnSpc>
                <a:spcPct val="100000"/>
              </a:lnSpc>
              <a:spcBef>
                <a:spcPts val="105"/>
              </a:spcBef>
            </a:pPr>
            <a:r>
              <a:rPr dirty="0">
                <a:latin typeface="+mn-lt"/>
                <a:cs typeface="Times New Roman" panose="02020603050405020304" pitchFamily="18" charset="0"/>
              </a:rPr>
              <a:t>Assignments</a:t>
            </a:r>
            <a:r>
              <a:rPr spc="-125" dirty="0">
                <a:latin typeface="+mn-lt"/>
                <a:cs typeface="Times New Roman" panose="02020603050405020304" pitchFamily="18" charset="0"/>
              </a:rPr>
              <a:t> </a:t>
            </a:r>
            <a:r>
              <a:rPr dirty="0">
                <a:latin typeface="+mn-lt"/>
                <a:cs typeface="Times New Roman" panose="02020603050405020304" pitchFamily="18" charset="0"/>
              </a:rPr>
              <a:t>List</a:t>
            </a:r>
          </a:p>
        </p:txBody>
      </p:sp>
      <p:graphicFrame>
        <p:nvGraphicFramePr>
          <p:cNvPr id="5" name="object 5"/>
          <p:cNvGraphicFramePr>
            <a:graphicFrameLocks noGrp="1"/>
          </p:cNvGraphicFramePr>
          <p:nvPr>
            <p:extLst>
              <p:ext uri="{D42A27DB-BD31-4B8C-83A1-F6EECF244321}">
                <p14:modId xmlns:p14="http://schemas.microsoft.com/office/powerpoint/2010/main" val="21004219"/>
              </p:ext>
            </p:extLst>
          </p:nvPr>
        </p:nvGraphicFramePr>
        <p:xfrm>
          <a:off x="228600" y="1905000"/>
          <a:ext cx="8680450" cy="31242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6851650">
                  <a:extLst>
                    <a:ext uri="{9D8B030D-6E8A-4147-A177-3AD203B41FA5}">
                      <a16:colId xmlns:a16="http://schemas.microsoft.com/office/drawing/2014/main" val="20001"/>
                    </a:ext>
                  </a:extLst>
                </a:gridCol>
              </a:tblGrid>
              <a:tr h="3124200">
                <a:tc>
                  <a:txBody>
                    <a:bodyPr/>
                    <a:lstStyle/>
                    <a:p>
                      <a:pPr marL="153035" indent="0">
                        <a:lnSpc>
                          <a:spcPct val="100000"/>
                        </a:lnSpc>
                        <a:spcBef>
                          <a:spcPts val="5"/>
                        </a:spcBef>
                        <a:buNone/>
                        <a:tabLst>
                          <a:tab pos="294005" algn="l"/>
                        </a:tabLst>
                      </a:pPr>
                      <a:r>
                        <a:rPr lang="en-US" sz="2200" b="1" dirty="0" smtClean="0">
                          <a:latin typeface="+mn-lt"/>
                          <a:cs typeface="Times New Roman" panose="02020603050405020304" pitchFamily="18" charset="0"/>
                        </a:rPr>
                        <a:t>Initial Evaluation</a:t>
                      </a:r>
                      <a:r>
                        <a:rPr lang="en-US" sz="2200" b="1" baseline="0" dirty="0" smtClean="0">
                          <a:latin typeface="+mn-lt"/>
                          <a:cs typeface="Times New Roman" panose="02020603050405020304" pitchFamily="18" charset="0"/>
                        </a:rPr>
                        <a:t> Timelines</a:t>
                      </a:r>
                      <a:endParaRPr sz="2200" b="1" dirty="0">
                        <a:latin typeface="+mn-lt"/>
                        <a:cs typeface="Times New Roman" panose="02020603050405020304" pitchFamily="18" charset="0"/>
                      </a:endParaRPr>
                    </a:p>
                  </a:txBody>
                  <a:tcPr marL="0" marR="0" marT="387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E8"/>
                    </a:solidFill>
                  </a:tcPr>
                </a:tc>
                <a:tc>
                  <a:txBody>
                    <a:bodyPr/>
                    <a:lstStyle/>
                    <a:p>
                      <a:r>
                        <a:rPr lang="en-US" sz="2200" b="1" dirty="0" smtClean="0">
                          <a:latin typeface="+mn-lt"/>
                          <a:cs typeface="Times New Roman" panose="02020603050405020304" pitchFamily="18" charset="0"/>
                        </a:rPr>
                        <a:t>Contains student</a:t>
                      </a:r>
                      <a:r>
                        <a:rPr lang="en-US" sz="2200" b="1" baseline="0" dirty="0" smtClean="0">
                          <a:latin typeface="+mn-lt"/>
                          <a:cs typeface="Times New Roman" panose="02020603050405020304" pitchFamily="18" charset="0"/>
                        </a:rPr>
                        <a:t> </a:t>
                      </a:r>
                      <a:r>
                        <a:rPr lang="en-US" sz="2200" b="1" dirty="0" smtClean="0">
                          <a:latin typeface="+mn-lt"/>
                          <a:cs typeface="Times New Roman" panose="02020603050405020304" pitchFamily="18" charset="0"/>
                        </a:rPr>
                        <a:t>demographics &amp; important dates for all initial evaluations</a:t>
                      </a:r>
                      <a:r>
                        <a:rPr lang="en-US" sz="2200" b="1" baseline="0" dirty="0" smtClean="0">
                          <a:latin typeface="+mn-lt"/>
                          <a:cs typeface="Times New Roman" panose="02020603050405020304" pitchFamily="18" charset="0"/>
                        </a:rPr>
                        <a:t> done between July 1, 2023 and April 30, 2024. Any communication and uploads regarding initial evaluation timelines files can be viewed here. </a:t>
                      </a:r>
                      <a:endParaRPr lang="en-US" sz="2200" b="1" u="sng" dirty="0">
                        <a:solidFill>
                          <a:schemeClr val="tx1"/>
                        </a:solidFill>
                        <a:latin typeface="+mn-lt"/>
                        <a:cs typeface="Times New Roman" panose="02020603050405020304" pitchFamily="18" charset="0"/>
                      </a:endParaRPr>
                    </a:p>
                  </a:txBody>
                  <a:tcPr marL="0" marR="0" marT="387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E8"/>
                    </a:solidFill>
                  </a:tcPr>
                </a:tc>
                <a:extLst>
                  <a:ext uri="{0D108BD9-81ED-4DB2-BD59-A6C34878D82A}">
                    <a16:rowId xmlns:a16="http://schemas.microsoft.com/office/drawing/2014/main" val="3043239112"/>
                  </a:ext>
                </a:extLst>
              </a:tr>
            </a:tbl>
          </a:graphicData>
        </a:graphic>
      </p:graphicFrame>
      <p:sp>
        <p:nvSpPr>
          <p:cNvPr id="6" name="Slide Number Placeholder 5"/>
          <p:cNvSpPr>
            <a:spLocks noGrp="1"/>
          </p:cNvSpPr>
          <p:nvPr>
            <p:ph type="sldNum" sz="quarter" idx="7"/>
          </p:nvPr>
        </p:nvSpPr>
        <p:spPr/>
        <p:txBody>
          <a:bodyPr/>
          <a:lstStyle/>
          <a:p>
            <a:fld id="{B6F15528-21DE-4FAA-801E-634DDDAF4B2B}" type="slidenum">
              <a:rPr lang="en-US" smtClean="0"/>
              <a:t>12</a:t>
            </a:fld>
            <a:endParaRPr lang="en-US"/>
          </a:p>
        </p:txBody>
      </p:sp>
    </p:spTree>
    <p:extLst>
      <p:ext uri="{BB962C8B-B14F-4D97-AF65-F5344CB8AC3E}">
        <p14:creationId xmlns:p14="http://schemas.microsoft.com/office/powerpoint/2010/main" val="3947559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4600" y="446912"/>
            <a:ext cx="4082415" cy="696595"/>
          </a:xfrm>
          <a:prstGeom prst="rect">
            <a:avLst/>
          </a:prstGeom>
        </p:spPr>
        <p:txBody>
          <a:bodyPr vert="horz" wrap="square" lIns="0" tIns="13335" rIns="0" bIns="0" rtlCol="0">
            <a:spAutoFit/>
          </a:bodyPr>
          <a:lstStyle/>
          <a:p>
            <a:pPr marL="12700">
              <a:lnSpc>
                <a:spcPct val="100000"/>
              </a:lnSpc>
              <a:spcBef>
                <a:spcPts val="105"/>
              </a:spcBef>
            </a:pPr>
            <a:r>
              <a:rPr dirty="0">
                <a:latin typeface="+mn-lt"/>
                <a:cs typeface="Times New Roman" panose="02020603050405020304" pitchFamily="18" charset="0"/>
              </a:rPr>
              <a:t>Assignments</a:t>
            </a:r>
            <a:r>
              <a:rPr spc="-125" dirty="0">
                <a:latin typeface="+mn-lt"/>
                <a:cs typeface="Times New Roman" panose="02020603050405020304" pitchFamily="18" charset="0"/>
              </a:rPr>
              <a:t> </a:t>
            </a:r>
            <a:r>
              <a:rPr dirty="0">
                <a:latin typeface="+mn-lt"/>
                <a:cs typeface="Times New Roman" panose="02020603050405020304" pitchFamily="18" charset="0"/>
              </a:rPr>
              <a:t>List</a:t>
            </a:r>
          </a:p>
        </p:txBody>
      </p:sp>
      <p:graphicFrame>
        <p:nvGraphicFramePr>
          <p:cNvPr id="5" name="object 5"/>
          <p:cNvGraphicFramePr>
            <a:graphicFrameLocks noGrp="1"/>
          </p:cNvGraphicFramePr>
          <p:nvPr>
            <p:extLst>
              <p:ext uri="{D42A27DB-BD31-4B8C-83A1-F6EECF244321}">
                <p14:modId xmlns:p14="http://schemas.microsoft.com/office/powerpoint/2010/main" val="4232358783"/>
              </p:ext>
            </p:extLst>
          </p:nvPr>
        </p:nvGraphicFramePr>
        <p:xfrm>
          <a:off x="228600" y="1905000"/>
          <a:ext cx="8680450" cy="3340318"/>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6851650">
                  <a:extLst>
                    <a:ext uri="{9D8B030D-6E8A-4147-A177-3AD203B41FA5}">
                      <a16:colId xmlns:a16="http://schemas.microsoft.com/office/drawing/2014/main" val="20001"/>
                    </a:ext>
                  </a:extLst>
                </a:gridCol>
              </a:tblGrid>
              <a:tr h="3340318">
                <a:tc>
                  <a:txBody>
                    <a:bodyPr/>
                    <a:lstStyle/>
                    <a:p>
                      <a:pPr marL="153035" indent="0">
                        <a:lnSpc>
                          <a:spcPct val="100000"/>
                        </a:lnSpc>
                        <a:spcBef>
                          <a:spcPts val="5"/>
                        </a:spcBef>
                        <a:buNone/>
                        <a:tabLst>
                          <a:tab pos="294005" algn="l"/>
                        </a:tabLst>
                      </a:pPr>
                      <a:r>
                        <a:rPr lang="en-US" sz="2200" b="1" dirty="0" smtClean="0">
                          <a:latin typeface="+mn-lt"/>
                          <a:cs typeface="Times New Roman" panose="02020603050405020304" pitchFamily="18" charset="0"/>
                        </a:rPr>
                        <a:t>C to B Transition Timelines</a:t>
                      </a:r>
                      <a:endParaRPr sz="2200" b="1" dirty="0">
                        <a:latin typeface="+mn-lt"/>
                        <a:cs typeface="Times New Roman" panose="02020603050405020304" pitchFamily="18" charset="0"/>
                      </a:endParaRPr>
                    </a:p>
                  </a:txBody>
                  <a:tcPr marL="0" marR="0" marT="387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8EFE8"/>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200" b="1" dirty="0" smtClean="0">
                          <a:latin typeface="+mn-lt"/>
                          <a:cs typeface="Times New Roman" panose="02020603050405020304" pitchFamily="18" charset="0"/>
                        </a:rPr>
                        <a:t>Contains student demographics &amp; important dates for all C to B Transitions done between July 1, 2023 and April 30, 2024. Any communication and uploads regarding C to B transitions timelines files can be viewed here. </a:t>
                      </a:r>
                      <a:endParaRPr lang="en-US" sz="2200" b="1" u="sng" dirty="0">
                        <a:solidFill>
                          <a:schemeClr val="tx1"/>
                        </a:solidFill>
                        <a:latin typeface="+mn-lt"/>
                        <a:cs typeface="Times New Roman" panose="02020603050405020304" pitchFamily="18" charset="0"/>
                      </a:endParaRPr>
                    </a:p>
                  </a:txBody>
                  <a:tcPr marL="0" marR="0" marT="387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8EFE8"/>
                    </a:solidFill>
                  </a:tcPr>
                </a:tc>
                <a:extLst>
                  <a:ext uri="{0D108BD9-81ED-4DB2-BD59-A6C34878D82A}">
                    <a16:rowId xmlns:a16="http://schemas.microsoft.com/office/drawing/2014/main" val="3873273931"/>
                  </a:ext>
                </a:extLst>
              </a:tr>
            </a:tbl>
          </a:graphicData>
        </a:graphic>
      </p:graphicFrame>
      <p:sp>
        <p:nvSpPr>
          <p:cNvPr id="6" name="Slide Number Placeholder 5"/>
          <p:cNvSpPr>
            <a:spLocks noGrp="1"/>
          </p:cNvSpPr>
          <p:nvPr>
            <p:ph type="sldNum" sz="quarter" idx="7"/>
          </p:nvPr>
        </p:nvSpPr>
        <p:spPr/>
        <p:txBody>
          <a:bodyPr/>
          <a:lstStyle/>
          <a:p>
            <a:fld id="{B6F15528-21DE-4FAA-801E-634DDDAF4B2B}" type="slidenum">
              <a:rPr lang="en-US" smtClean="0"/>
              <a:t>13</a:t>
            </a:fld>
            <a:endParaRPr lang="en-US"/>
          </a:p>
        </p:txBody>
      </p:sp>
    </p:spTree>
    <p:extLst>
      <p:ext uri="{BB962C8B-B14F-4D97-AF65-F5344CB8AC3E}">
        <p14:creationId xmlns:p14="http://schemas.microsoft.com/office/powerpoint/2010/main" val="3153478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0200" y="363560"/>
            <a:ext cx="6717046" cy="689291"/>
          </a:xfrm>
          <a:prstGeom prst="rect">
            <a:avLst/>
          </a:prstGeom>
        </p:spPr>
        <p:txBody>
          <a:bodyPr vert="horz" wrap="square" lIns="0" tIns="12065" rIns="0" bIns="0" rtlCol="0">
            <a:spAutoFit/>
          </a:bodyPr>
          <a:lstStyle/>
          <a:p>
            <a:pPr marL="12700">
              <a:lnSpc>
                <a:spcPct val="100000"/>
              </a:lnSpc>
              <a:spcBef>
                <a:spcPts val="95"/>
              </a:spcBef>
            </a:pPr>
            <a:r>
              <a:rPr spc="-5" dirty="0">
                <a:latin typeface="+mn-lt"/>
                <a:cs typeface="Times New Roman" panose="02020603050405020304" pitchFamily="18" charset="0"/>
              </a:rPr>
              <a:t>Locating</a:t>
            </a:r>
            <a:r>
              <a:rPr spc="-60" dirty="0">
                <a:latin typeface="+mn-lt"/>
                <a:cs typeface="Times New Roman" panose="02020603050405020304" pitchFamily="18" charset="0"/>
              </a:rPr>
              <a:t> </a:t>
            </a:r>
            <a:r>
              <a:rPr spc="-10" dirty="0">
                <a:latin typeface="+mn-lt"/>
                <a:cs typeface="Times New Roman" panose="02020603050405020304" pitchFamily="18" charset="0"/>
              </a:rPr>
              <a:t>Correspondence</a:t>
            </a:r>
            <a:endParaRPr dirty="0">
              <a:latin typeface="+mn-lt"/>
              <a:cs typeface="Times New Roman" panose="02020603050405020304" pitchFamily="18" charset="0"/>
            </a:endParaRPr>
          </a:p>
        </p:txBody>
      </p:sp>
      <p:sp>
        <p:nvSpPr>
          <p:cNvPr id="3" name="object 3"/>
          <p:cNvSpPr txBox="1">
            <a:spLocks noGrp="1"/>
          </p:cNvSpPr>
          <p:nvPr>
            <p:ph type="body" idx="1"/>
          </p:nvPr>
        </p:nvSpPr>
        <p:spPr>
          <a:xfrm>
            <a:off x="1185591" y="1600200"/>
            <a:ext cx="6772814" cy="752129"/>
          </a:xfrm>
          <a:prstGeom prst="rect">
            <a:avLst/>
          </a:prstGeom>
        </p:spPr>
        <p:txBody>
          <a:bodyPr vert="horz" wrap="square" lIns="0" tIns="13335" rIns="0" bIns="0" rtlCol="0">
            <a:spAutoFit/>
          </a:bodyPr>
          <a:lstStyle/>
          <a:p>
            <a:pPr marL="12700" marR="5080">
              <a:lnSpc>
                <a:spcPct val="100000"/>
              </a:lnSpc>
              <a:spcBef>
                <a:spcPts val="105"/>
              </a:spcBef>
            </a:pPr>
            <a:r>
              <a:rPr sz="2400" spc="-135" dirty="0">
                <a:latin typeface="+mn-lt"/>
                <a:cs typeface="Times New Roman" panose="02020603050405020304" pitchFamily="18" charset="0"/>
              </a:rPr>
              <a:t>To </a:t>
            </a:r>
            <a:r>
              <a:rPr sz="2400" spc="-5" dirty="0">
                <a:latin typeface="+mn-lt"/>
                <a:cs typeface="Times New Roman" panose="02020603050405020304" pitchFamily="18" charset="0"/>
              </a:rPr>
              <a:t>locate </a:t>
            </a:r>
            <a:r>
              <a:rPr sz="2400" spc="-10" dirty="0" smtClean="0">
                <a:latin typeface="+mn-lt"/>
                <a:cs typeface="Times New Roman" panose="02020603050405020304" pitchFamily="18" charset="0"/>
              </a:rPr>
              <a:t>letters</a:t>
            </a:r>
            <a:r>
              <a:rPr sz="2400" spc="-10" dirty="0">
                <a:latin typeface="+mn-lt"/>
                <a:cs typeface="Times New Roman" panose="02020603050405020304" pitchFamily="18" charset="0"/>
              </a:rPr>
              <a:t>, </a:t>
            </a:r>
            <a:r>
              <a:rPr sz="2400" spc="-15" dirty="0">
                <a:latin typeface="+mn-lt"/>
                <a:cs typeface="Times New Roman" panose="02020603050405020304" pitchFamily="18" charset="0"/>
              </a:rPr>
              <a:t>from </a:t>
            </a:r>
            <a:r>
              <a:rPr sz="2400" spc="-5" dirty="0">
                <a:latin typeface="+mn-lt"/>
                <a:cs typeface="Times New Roman" panose="02020603050405020304" pitchFamily="18" charset="0"/>
              </a:rPr>
              <a:t>the </a:t>
            </a:r>
            <a:r>
              <a:rPr lang="en-US" sz="2400" spc="-5" dirty="0" smtClean="0">
                <a:latin typeface="+mn-lt"/>
                <a:cs typeface="Times New Roman" panose="02020603050405020304" pitchFamily="18" charset="0"/>
              </a:rPr>
              <a:t>LEA h</a:t>
            </a:r>
            <a:r>
              <a:rPr sz="2400" dirty="0" smtClean="0">
                <a:latin typeface="+mn-lt"/>
                <a:cs typeface="Times New Roman" panose="02020603050405020304" pitchFamily="18" charset="0"/>
              </a:rPr>
              <a:t>ome </a:t>
            </a:r>
            <a:r>
              <a:rPr lang="en-US" sz="2400" dirty="0" smtClean="0">
                <a:latin typeface="+mn-lt"/>
                <a:cs typeface="Times New Roman" panose="02020603050405020304" pitchFamily="18" charset="0"/>
              </a:rPr>
              <a:t>p</a:t>
            </a:r>
            <a:r>
              <a:rPr sz="2400" spc="-15" dirty="0" smtClean="0">
                <a:latin typeface="+mn-lt"/>
                <a:cs typeface="Times New Roman" panose="02020603050405020304" pitchFamily="18" charset="0"/>
              </a:rPr>
              <a:t>age </a:t>
            </a:r>
            <a:r>
              <a:rPr sz="2400" spc="-5" dirty="0" smtClean="0">
                <a:latin typeface="+mn-lt"/>
                <a:cs typeface="Times New Roman" panose="02020603050405020304" pitchFamily="18" charset="0"/>
              </a:rPr>
              <a:t>click </a:t>
            </a:r>
            <a:r>
              <a:rPr sz="2400" dirty="0">
                <a:latin typeface="+mn-lt"/>
                <a:cs typeface="Times New Roman" panose="02020603050405020304" pitchFamily="18" charset="0"/>
              </a:rPr>
              <a:t>on </a:t>
            </a:r>
            <a:r>
              <a:rPr sz="2400" i="1" spc="-20" dirty="0" smtClean="0">
                <a:latin typeface="+mn-lt"/>
                <a:cs typeface="Times New Roman" panose="02020603050405020304" pitchFamily="18" charset="0"/>
              </a:rPr>
              <a:t>Correspondence</a:t>
            </a:r>
            <a:r>
              <a:rPr lang="en-US" sz="2400" spc="-20" dirty="0" smtClean="0">
                <a:latin typeface="+mn-lt"/>
                <a:cs typeface="Times New Roman" panose="02020603050405020304" pitchFamily="18" charset="0"/>
              </a:rPr>
              <a:t> under </a:t>
            </a:r>
            <a:r>
              <a:rPr lang="en-US" sz="2400" i="1" spc="-20" dirty="0" smtClean="0">
                <a:latin typeface="+mn-lt"/>
                <a:cs typeface="Times New Roman" panose="02020603050405020304" pitchFamily="18" charset="0"/>
              </a:rPr>
              <a:t>Task Menu</a:t>
            </a:r>
            <a:r>
              <a:rPr lang="en-US" sz="2400" spc="-20" dirty="0" smtClean="0">
                <a:latin typeface="+mn-lt"/>
                <a:cs typeface="Times New Roman" panose="02020603050405020304" pitchFamily="18" charset="0"/>
              </a:rPr>
              <a:t>.</a:t>
            </a:r>
            <a:r>
              <a:rPr sz="2400" spc="-20" dirty="0" smtClean="0">
                <a:latin typeface="+mn-lt"/>
                <a:cs typeface="Times New Roman" panose="02020603050405020304" pitchFamily="18" charset="0"/>
              </a:rPr>
              <a:t> </a:t>
            </a:r>
            <a:endParaRPr sz="2400" dirty="0">
              <a:latin typeface="+mn-lt"/>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449934" y="2352329"/>
            <a:ext cx="8181541" cy="4346825"/>
          </a:xfrm>
          <a:prstGeom prst="rect">
            <a:avLst/>
          </a:prstGeom>
        </p:spPr>
      </p:pic>
      <p:pic>
        <p:nvPicPr>
          <p:cNvPr id="5" name="Picture 4"/>
          <p:cNvPicPr>
            <a:picLocks noChangeAspect="1"/>
          </p:cNvPicPr>
          <p:nvPr/>
        </p:nvPicPr>
        <p:blipFill>
          <a:blip r:embed="rId4"/>
          <a:stretch>
            <a:fillRect/>
          </a:stretch>
        </p:blipFill>
        <p:spPr>
          <a:xfrm>
            <a:off x="449934" y="2352329"/>
            <a:ext cx="8069149" cy="2299626"/>
          </a:xfrm>
          <a:prstGeom prst="rect">
            <a:avLst/>
          </a:prstGeom>
        </p:spPr>
      </p:pic>
      <p:sp>
        <p:nvSpPr>
          <p:cNvPr id="7" name="TextBox 6"/>
          <p:cNvSpPr txBox="1"/>
          <p:nvPr/>
        </p:nvSpPr>
        <p:spPr>
          <a:xfrm>
            <a:off x="1600200" y="2649261"/>
            <a:ext cx="838200" cy="261610"/>
          </a:xfrm>
          <a:prstGeom prst="rect">
            <a:avLst/>
          </a:prstGeom>
          <a:solidFill>
            <a:schemeClr val="bg1"/>
          </a:solidFill>
        </p:spPr>
        <p:txBody>
          <a:bodyPr wrap="square" rtlCol="0">
            <a:spAutoFit/>
          </a:bodyPr>
          <a:lstStyle/>
          <a:p>
            <a:r>
              <a:rPr lang="en-US" sz="1100" dirty="0" smtClean="0"/>
              <a:t>2023-24</a:t>
            </a:r>
            <a:endParaRPr lang="en-US" sz="1100" dirty="0"/>
          </a:p>
        </p:txBody>
      </p:sp>
      <p:sp>
        <p:nvSpPr>
          <p:cNvPr id="8" name="TextBox 7"/>
          <p:cNvSpPr txBox="1"/>
          <p:nvPr/>
        </p:nvSpPr>
        <p:spPr>
          <a:xfrm>
            <a:off x="685800" y="5429333"/>
            <a:ext cx="670932" cy="246221"/>
          </a:xfrm>
          <a:prstGeom prst="rect">
            <a:avLst/>
          </a:prstGeom>
          <a:solidFill>
            <a:schemeClr val="bg1"/>
          </a:solidFill>
        </p:spPr>
        <p:txBody>
          <a:bodyPr wrap="square" rtlCol="0">
            <a:spAutoFit/>
          </a:bodyPr>
          <a:lstStyle/>
          <a:p>
            <a:r>
              <a:rPr lang="en-US" sz="1000" dirty="0" smtClean="0"/>
              <a:t>2023-24</a:t>
            </a:r>
            <a:endParaRPr lang="en-US" sz="1000" dirty="0"/>
          </a:p>
        </p:txBody>
      </p:sp>
      <p:sp>
        <p:nvSpPr>
          <p:cNvPr id="9" name="TextBox 8"/>
          <p:cNvSpPr txBox="1"/>
          <p:nvPr/>
        </p:nvSpPr>
        <p:spPr>
          <a:xfrm>
            <a:off x="685800" y="5675554"/>
            <a:ext cx="670932" cy="246221"/>
          </a:xfrm>
          <a:prstGeom prst="rect">
            <a:avLst/>
          </a:prstGeom>
          <a:solidFill>
            <a:schemeClr val="bg1"/>
          </a:solidFill>
        </p:spPr>
        <p:txBody>
          <a:bodyPr wrap="square" rtlCol="0">
            <a:spAutoFit/>
          </a:bodyPr>
          <a:lstStyle/>
          <a:p>
            <a:r>
              <a:rPr lang="en-US" sz="1000" dirty="0" smtClean="0"/>
              <a:t>2023-24</a:t>
            </a:r>
            <a:endParaRPr lang="en-US" sz="1000" dirty="0"/>
          </a:p>
        </p:txBody>
      </p:sp>
      <p:sp>
        <p:nvSpPr>
          <p:cNvPr id="10" name="TextBox 9"/>
          <p:cNvSpPr txBox="1"/>
          <p:nvPr/>
        </p:nvSpPr>
        <p:spPr>
          <a:xfrm>
            <a:off x="685800" y="5974879"/>
            <a:ext cx="670932" cy="246221"/>
          </a:xfrm>
          <a:prstGeom prst="rect">
            <a:avLst/>
          </a:prstGeom>
          <a:solidFill>
            <a:schemeClr val="bg1"/>
          </a:solidFill>
        </p:spPr>
        <p:txBody>
          <a:bodyPr wrap="square" rtlCol="0">
            <a:spAutoFit/>
          </a:bodyPr>
          <a:lstStyle/>
          <a:p>
            <a:r>
              <a:rPr lang="en-US" sz="1000" dirty="0" smtClean="0"/>
              <a:t>2023-24</a:t>
            </a:r>
            <a:endParaRPr lang="en-US" sz="1000" dirty="0"/>
          </a:p>
        </p:txBody>
      </p:sp>
      <p:sp>
        <p:nvSpPr>
          <p:cNvPr id="11" name="TextBox 10"/>
          <p:cNvSpPr txBox="1"/>
          <p:nvPr/>
        </p:nvSpPr>
        <p:spPr>
          <a:xfrm>
            <a:off x="685800" y="6221238"/>
            <a:ext cx="670932" cy="246221"/>
          </a:xfrm>
          <a:prstGeom prst="rect">
            <a:avLst/>
          </a:prstGeom>
          <a:solidFill>
            <a:schemeClr val="bg1"/>
          </a:solidFill>
        </p:spPr>
        <p:txBody>
          <a:bodyPr wrap="square" rtlCol="0">
            <a:spAutoFit/>
          </a:bodyPr>
          <a:lstStyle/>
          <a:p>
            <a:r>
              <a:rPr lang="en-US" sz="1000" dirty="0" smtClean="0"/>
              <a:t>2023-24</a:t>
            </a:r>
            <a:endParaRPr lang="en-US" sz="1000" dirty="0"/>
          </a:p>
        </p:txBody>
      </p:sp>
      <p:sp>
        <p:nvSpPr>
          <p:cNvPr id="12" name="Slide Number Placeholder 11"/>
          <p:cNvSpPr>
            <a:spLocks noGrp="1"/>
          </p:cNvSpPr>
          <p:nvPr>
            <p:ph type="sldNum" sz="quarter" idx="7"/>
          </p:nvPr>
        </p:nvSpPr>
        <p:spPr/>
        <p:txBody>
          <a:bodyPr/>
          <a:lstStyle/>
          <a:p>
            <a:fld id="{B6F15528-21DE-4FAA-801E-634DDDAF4B2B}" type="slidenum">
              <a:rPr lang="en-US" smtClean="0"/>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0200" y="363560"/>
            <a:ext cx="6717046" cy="689291"/>
          </a:xfrm>
          <a:prstGeom prst="rect">
            <a:avLst/>
          </a:prstGeom>
        </p:spPr>
        <p:txBody>
          <a:bodyPr vert="horz" wrap="square" lIns="0" tIns="12065" rIns="0" bIns="0" rtlCol="0">
            <a:spAutoFit/>
          </a:bodyPr>
          <a:lstStyle/>
          <a:p>
            <a:pPr marL="12700">
              <a:lnSpc>
                <a:spcPct val="100000"/>
              </a:lnSpc>
              <a:spcBef>
                <a:spcPts val="95"/>
              </a:spcBef>
            </a:pPr>
            <a:r>
              <a:rPr lang="en-US" spc="-5" dirty="0" smtClean="0">
                <a:latin typeface="+mn-lt"/>
                <a:cs typeface="Times New Roman" panose="02020603050405020304" pitchFamily="18" charset="0"/>
              </a:rPr>
              <a:t>LEA Contact Information</a:t>
            </a:r>
            <a:endParaRPr dirty="0">
              <a:latin typeface="+mn-lt"/>
              <a:cs typeface="Times New Roman" panose="02020603050405020304" pitchFamily="18" charset="0"/>
            </a:endParaRPr>
          </a:p>
        </p:txBody>
      </p:sp>
      <p:sp>
        <p:nvSpPr>
          <p:cNvPr id="12" name="Slide Number Placeholder 11"/>
          <p:cNvSpPr>
            <a:spLocks noGrp="1"/>
          </p:cNvSpPr>
          <p:nvPr>
            <p:ph type="sldNum" sz="quarter" idx="7"/>
          </p:nvPr>
        </p:nvSpPr>
        <p:spPr/>
        <p:txBody>
          <a:bodyPr/>
          <a:lstStyle/>
          <a:p>
            <a:fld id="{B6F15528-21DE-4FAA-801E-634DDDAF4B2B}" type="slidenum">
              <a:rPr lang="en-US" smtClean="0"/>
              <a:t>15</a:t>
            </a:fld>
            <a:endParaRPr lang="en-US"/>
          </a:p>
        </p:txBody>
      </p:sp>
      <p:pic>
        <p:nvPicPr>
          <p:cNvPr id="14" name="Picture 13"/>
          <p:cNvPicPr>
            <a:picLocks noChangeAspect="1"/>
          </p:cNvPicPr>
          <p:nvPr/>
        </p:nvPicPr>
        <p:blipFill>
          <a:blip r:embed="rId3"/>
          <a:stretch>
            <a:fillRect/>
          </a:stretch>
        </p:blipFill>
        <p:spPr>
          <a:xfrm>
            <a:off x="304800" y="2133600"/>
            <a:ext cx="8550706" cy="1885950"/>
          </a:xfrm>
          <a:prstGeom prst="rect">
            <a:avLst/>
          </a:prstGeom>
        </p:spPr>
      </p:pic>
      <p:sp>
        <p:nvSpPr>
          <p:cNvPr id="15" name="Oval 14"/>
          <p:cNvSpPr/>
          <p:nvPr/>
        </p:nvSpPr>
        <p:spPr>
          <a:xfrm>
            <a:off x="7162800" y="2362200"/>
            <a:ext cx="1524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752600" y="3352800"/>
            <a:ext cx="1600200" cy="666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0609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292290"/>
            <a:ext cx="9085803" cy="689932"/>
          </a:xfrm>
          <a:prstGeom prst="rect">
            <a:avLst/>
          </a:prstGeom>
        </p:spPr>
        <p:txBody>
          <a:bodyPr vert="horz" wrap="square" lIns="0" tIns="12700" rIns="0" bIns="0" rtlCol="0">
            <a:spAutoFit/>
          </a:bodyPr>
          <a:lstStyle/>
          <a:p>
            <a:pPr marL="12700">
              <a:lnSpc>
                <a:spcPct val="100000"/>
              </a:lnSpc>
              <a:spcBef>
                <a:spcPts val="100"/>
              </a:spcBef>
            </a:pPr>
            <a:r>
              <a:rPr spc="-5" dirty="0">
                <a:latin typeface="+mn-lt"/>
              </a:rPr>
              <a:t>Locating </a:t>
            </a:r>
            <a:r>
              <a:rPr spc="-15" dirty="0">
                <a:latin typeface="+mn-lt"/>
              </a:rPr>
              <a:t>Individual</a:t>
            </a:r>
            <a:r>
              <a:rPr spc="25" dirty="0">
                <a:latin typeface="+mn-lt"/>
              </a:rPr>
              <a:t> </a:t>
            </a:r>
            <a:r>
              <a:rPr spc="-10" dirty="0" smtClean="0">
                <a:latin typeface="+mn-lt"/>
              </a:rPr>
              <a:t>Correspondence</a:t>
            </a:r>
            <a:endParaRPr dirty="0">
              <a:latin typeface="+mn-lt"/>
            </a:endParaRPr>
          </a:p>
        </p:txBody>
      </p:sp>
      <p:sp>
        <p:nvSpPr>
          <p:cNvPr id="5" name="Slide Number Placeholder 4"/>
          <p:cNvSpPr>
            <a:spLocks noGrp="1"/>
          </p:cNvSpPr>
          <p:nvPr>
            <p:ph type="sldNum" sz="quarter" idx="7"/>
          </p:nvPr>
        </p:nvSpPr>
        <p:spPr/>
        <p:txBody>
          <a:bodyPr/>
          <a:lstStyle/>
          <a:p>
            <a:fld id="{B6F15528-21DE-4FAA-801E-634DDDAF4B2B}" type="slidenum">
              <a:rPr lang="en-US" smtClean="0"/>
              <a:t>16</a:t>
            </a:fld>
            <a:endParaRPr lang="en-US"/>
          </a:p>
        </p:txBody>
      </p:sp>
      <p:pic>
        <p:nvPicPr>
          <p:cNvPr id="12" name="Picture 11"/>
          <p:cNvPicPr>
            <a:picLocks noChangeAspect="1"/>
          </p:cNvPicPr>
          <p:nvPr/>
        </p:nvPicPr>
        <p:blipFill>
          <a:blip r:embed="rId3"/>
          <a:stretch>
            <a:fillRect/>
          </a:stretch>
        </p:blipFill>
        <p:spPr>
          <a:xfrm>
            <a:off x="304800" y="1905000"/>
            <a:ext cx="8567737" cy="273879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0409" y="386099"/>
            <a:ext cx="8140191" cy="689291"/>
          </a:xfrm>
          <a:prstGeom prst="rect">
            <a:avLst/>
          </a:prstGeom>
        </p:spPr>
        <p:txBody>
          <a:bodyPr vert="horz" wrap="square" lIns="0" tIns="12065" rIns="0" bIns="0" rtlCol="0">
            <a:spAutoFit/>
          </a:bodyPr>
          <a:lstStyle/>
          <a:p>
            <a:pPr marL="12700">
              <a:lnSpc>
                <a:spcPct val="100000"/>
              </a:lnSpc>
              <a:spcBef>
                <a:spcPts val="95"/>
              </a:spcBef>
            </a:pPr>
            <a:r>
              <a:rPr spc="-5" dirty="0">
                <a:latin typeface="+mn-lt"/>
                <a:cs typeface="Times New Roman" panose="02020603050405020304" pitchFamily="18" charset="0"/>
              </a:rPr>
              <a:t>Student File </a:t>
            </a:r>
            <a:r>
              <a:rPr spc="-25" dirty="0">
                <a:latin typeface="+mn-lt"/>
                <a:cs typeface="Times New Roman" panose="02020603050405020304" pitchFamily="18" charset="0"/>
              </a:rPr>
              <a:t>Review </a:t>
            </a:r>
            <a:r>
              <a:rPr spc="-5" dirty="0">
                <a:latin typeface="+mn-lt"/>
                <a:cs typeface="Times New Roman" panose="02020603050405020304" pitchFamily="18" charset="0"/>
              </a:rPr>
              <a:t>Summary</a:t>
            </a:r>
            <a:r>
              <a:rPr spc="-10" dirty="0">
                <a:latin typeface="+mn-lt"/>
                <a:cs typeface="Times New Roman" panose="02020603050405020304" pitchFamily="18" charset="0"/>
              </a:rPr>
              <a:t> </a:t>
            </a:r>
            <a:r>
              <a:rPr spc="-25" dirty="0">
                <a:latin typeface="+mn-lt"/>
                <a:cs typeface="Times New Roman" panose="02020603050405020304" pitchFamily="18" charset="0"/>
              </a:rPr>
              <a:t>Page</a:t>
            </a:r>
            <a:endParaRPr dirty="0">
              <a:latin typeface="+mn-lt"/>
              <a:cs typeface="Times New Roman" panose="02020603050405020304" pitchFamily="18" charset="0"/>
            </a:endParaRPr>
          </a:p>
        </p:txBody>
      </p:sp>
      <p:sp>
        <p:nvSpPr>
          <p:cNvPr id="3" name="object 3"/>
          <p:cNvSpPr txBox="1"/>
          <p:nvPr/>
        </p:nvSpPr>
        <p:spPr>
          <a:xfrm>
            <a:off x="533400" y="1700276"/>
            <a:ext cx="8077200" cy="629018"/>
          </a:xfrm>
          <a:prstGeom prst="rect">
            <a:avLst/>
          </a:prstGeom>
        </p:spPr>
        <p:txBody>
          <a:bodyPr vert="horz" wrap="square" lIns="0" tIns="13335" rIns="0" bIns="0" rtlCol="0">
            <a:spAutoFit/>
          </a:bodyPr>
          <a:lstStyle/>
          <a:p>
            <a:pPr marL="12700" marR="5080">
              <a:lnSpc>
                <a:spcPct val="100000"/>
              </a:lnSpc>
              <a:spcBef>
                <a:spcPts val="105"/>
              </a:spcBef>
            </a:pPr>
            <a:r>
              <a:rPr lang="en-US" sz="2000" dirty="0" smtClean="0">
                <a:cs typeface="Times New Roman" panose="02020603050405020304" pitchFamily="18" charset="0"/>
              </a:rPr>
              <a:t>A</a:t>
            </a:r>
            <a:r>
              <a:rPr sz="2000" dirty="0" smtClean="0">
                <a:cs typeface="Times New Roman" panose="02020603050405020304" pitchFamily="18" charset="0"/>
              </a:rPr>
              <a:t>dd </a:t>
            </a:r>
            <a:r>
              <a:rPr sz="2000" spc="-5" dirty="0">
                <a:cs typeface="Times New Roman" panose="02020603050405020304" pitchFamily="18" charset="0"/>
              </a:rPr>
              <a:t>the </a:t>
            </a:r>
            <a:r>
              <a:rPr sz="2000" dirty="0">
                <a:cs typeface="Times New Roman" panose="02020603050405020304" pitchFamily="18" charset="0"/>
              </a:rPr>
              <a:t>names </a:t>
            </a:r>
            <a:r>
              <a:rPr sz="2000" spc="-5" dirty="0">
                <a:cs typeface="Times New Roman" panose="02020603050405020304" pitchFamily="18" charset="0"/>
              </a:rPr>
              <a:t>of </a:t>
            </a:r>
            <a:r>
              <a:rPr sz="2000" spc="-5" dirty="0" smtClean="0">
                <a:cs typeface="Times New Roman" panose="02020603050405020304" pitchFamily="18" charset="0"/>
              </a:rPr>
              <a:t>students </a:t>
            </a:r>
            <a:r>
              <a:rPr sz="2000" spc="-5" dirty="0">
                <a:cs typeface="Times New Roman" panose="02020603050405020304" pitchFamily="18" charset="0"/>
              </a:rPr>
              <a:t>whose files </a:t>
            </a:r>
            <a:r>
              <a:rPr sz="2000" spc="-10" dirty="0">
                <a:cs typeface="Times New Roman" panose="02020603050405020304" pitchFamily="18" charset="0"/>
              </a:rPr>
              <a:t>are </a:t>
            </a:r>
            <a:r>
              <a:rPr sz="2000" spc="-5" dirty="0">
                <a:cs typeface="Times New Roman" panose="02020603050405020304" pitchFamily="18" charset="0"/>
              </a:rPr>
              <a:t>being </a:t>
            </a:r>
            <a:r>
              <a:rPr sz="2000" spc="-5" dirty="0" smtClean="0">
                <a:cs typeface="Times New Roman" panose="02020603050405020304" pitchFamily="18" charset="0"/>
              </a:rPr>
              <a:t>selected </a:t>
            </a:r>
            <a:r>
              <a:rPr lang="en-US" sz="2000" spc="-5" dirty="0" smtClean="0">
                <a:cs typeface="Times New Roman" panose="02020603050405020304" pitchFamily="18" charset="0"/>
              </a:rPr>
              <a:t>by the LEA </a:t>
            </a:r>
            <a:r>
              <a:rPr sz="2000" spc="-15" dirty="0" smtClean="0">
                <a:cs typeface="Times New Roman" panose="02020603050405020304" pitchFamily="18" charset="0"/>
              </a:rPr>
              <a:t>for </a:t>
            </a:r>
            <a:r>
              <a:rPr sz="2000" spc="-10" dirty="0">
                <a:cs typeface="Times New Roman" panose="02020603050405020304" pitchFamily="18" charset="0"/>
              </a:rPr>
              <a:t>review </a:t>
            </a:r>
            <a:r>
              <a:rPr lang="en-US" sz="2000" spc="-10" dirty="0" smtClean="0">
                <a:cs typeface="Times New Roman" panose="02020603050405020304" pitchFamily="18" charset="0"/>
              </a:rPr>
              <a:t>by going to </a:t>
            </a:r>
            <a:r>
              <a:rPr lang="en-US" sz="2000" spc="-10" dirty="0">
                <a:cs typeface="Times New Roman" panose="02020603050405020304" pitchFamily="18" charset="0"/>
              </a:rPr>
              <a:t>t</a:t>
            </a:r>
            <a:r>
              <a:rPr sz="2000" spc="-5" dirty="0" smtClean="0">
                <a:cs typeface="Times New Roman" panose="02020603050405020304" pitchFamily="18" charset="0"/>
              </a:rPr>
              <a:t>he </a:t>
            </a:r>
            <a:r>
              <a:rPr lang="en-US" sz="2000" spc="-5" dirty="0" smtClean="0">
                <a:cs typeface="Times New Roman" panose="02020603050405020304" pitchFamily="18" charset="0"/>
              </a:rPr>
              <a:t>LEA</a:t>
            </a:r>
            <a:r>
              <a:rPr sz="2000" spc="-5" dirty="0" smtClean="0">
                <a:cs typeface="Times New Roman" panose="02020603050405020304" pitchFamily="18" charset="0"/>
              </a:rPr>
              <a:t> </a:t>
            </a:r>
            <a:r>
              <a:rPr sz="2000" dirty="0">
                <a:cs typeface="Times New Roman" panose="02020603050405020304" pitchFamily="18" charset="0"/>
              </a:rPr>
              <a:t>home </a:t>
            </a:r>
            <a:r>
              <a:rPr sz="2000" dirty="0" smtClean="0">
                <a:cs typeface="Times New Roman" panose="02020603050405020304" pitchFamily="18" charset="0"/>
              </a:rPr>
              <a:t>page </a:t>
            </a:r>
            <a:r>
              <a:rPr lang="en-US" sz="2000" dirty="0" smtClean="0">
                <a:cs typeface="Times New Roman" panose="02020603050405020304" pitchFamily="18" charset="0"/>
              </a:rPr>
              <a:t>and clicking on </a:t>
            </a:r>
            <a:r>
              <a:rPr sz="2000" i="1" spc="-5" dirty="0" smtClean="0">
                <a:cs typeface="Times New Roman" panose="02020603050405020304" pitchFamily="18" charset="0"/>
              </a:rPr>
              <a:t>Student </a:t>
            </a:r>
            <a:r>
              <a:rPr sz="2000" i="1" spc="-5" dirty="0">
                <a:cs typeface="Times New Roman" panose="02020603050405020304" pitchFamily="18" charset="0"/>
              </a:rPr>
              <a:t>File</a:t>
            </a:r>
            <a:r>
              <a:rPr sz="2000" i="1" spc="-55" dirty="0">
                <a:cs typeface="Times New Roman" panose="02020603050405020304" pitchFamily="18" charset="0"/>
              </a:rPr>
              <a:t> </a:t>
            </a:r>
            <a:r>
              <a:rPr sz="2000" i="1" spc="-60" dirty="0" smtClean="0">
                <a:cs typeface="Times New Roman" panose="02020603050405020304" pitchFamily="18" charset="0"/>
              </a:rPr>
              <a:t>Review</a:t>
            </a:r>
            <a:r>
              <a:rPr lang="en-US" sz="2000" spc="-60" dirty="0" smtClean="0">
                <a:cs typeface="Times New Roman" panose="02020603050405020304" pitchFamily="18" charset="0"/>
              </a:rPr>
              <a:t>.</a:t>
            </a:r>
            <a:endParaRPr sz="2000" dirty="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666281" y="2446649"/>
            <a:ext cx="7811437" cy="4024313"/>
          </a:xfrm>
          <a:prstGeom prst="rect">
            <a:avLst/>
          </a:prstGeom>
        </p:spPr>
      </p:pic>
      <p:sp>
        <p:nvSpPr>
          <p:cNvPr id="7" name="Oval 6"/>
          <p:cNvSpPr/>
          <p:nvPr/>
        </p:nvSpPr>
        <p:spPr>
          <a:xfrm>
            <a:off x="3657600" y="5562600"/>
            <a:ext cx="1371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752600" y="2730149"/>
            <a:ext cx="838200" cy="253916"/>
          </a:xfrm>
          <a:prstGeom prst="rect">
            <a:avLst/>
          </a:prstGeom>
          <a:solidFill>
            <a:schemeClr val="bg1"/>
          </a:solidFill>
        </p:spPr>
        <p:txBody>
          <a:bodyPr wrap="square" rtlCol="0">
            <a:spAutoFit/>
          </a:bodyPr>
          <a:lstStyle/>
          <a:p>
            <a:r>
              <a:rPr lang="en-US" sz="1050" dirty="0" smtClean="0"/>
              <a:t>2023-24</a:t>
            </a:r>
            <a:endParaRPr lang="en-US" sz="1050" dirty="0"/>
          </a:p>
        </p:txBody>
      </p:sp>
      <p:sp>
        <p:nvSpPr>
          <p:cNvPr id="9" name="TextBox 8"/>
          <p:cNvSpPr txBox="1"/>
          <p:nvPr/>
        </p:nvSpPr>
        <p:spPr>
          <a:xfrm>
            <a:off x="990600" y="5346636"/>
            <a:ext cx="563112" cy="230832"/>
          </a:xfrm>
          <a:prstGeom prst="rect">
            <a:avLst/>
          </a:prstGeom>
          <a:solidFill>
            <a:schemeClr val="bg1"/>
          </a:solidFill>
        </p:spPr>
        <p:txBody>
          <a:bodyPr wrap="square" rtlCol="0">
            <a:spAutoFit/>
          </a:bodyPr>
          <a:lstStyle/>
          <a:p>
            <a:r>
              <a:rPr lang="en-US" sz="900" dirty="0" smtClean="0"/>
              <a:t>2023-24</a:t>
            </a:r>
            <a:endParaRPr lang="en-US" sz="900" dirty="0"/>
          </a:p>
        </p:txBody>
      </p:sp>
      <p:sp>
        <p:nvSpPr>
          <p:cNvPr id="10" name="TextBox 9"/>
          <p:cNvSpPr txBox="1"/>
          <p:nvPr/>
        </p:nvSpPr>
        <p:spPr>
          <a:xfrm>
            <a:off x="990600" y="5637684"/>
            <a:ext cx="592824" cy="230832"/>
          </a:xfrm>
          <a:prstGeom prst="rect">
            <a:avLst/>
          </a:prstGeom>
          <a:solidFill>
            <a:schemeClr val="bg1"/>
          </a:solidFill>
        </p:spPr>
        <p:txBody>
          <a:bodyPr wrap="square" rtlCol="0">
            <a:spAutoFit/>
          </a:bodyPr>
          <a:lstStyle/>
          <a:p>
            <a:r>
              <a:rPr lang="en-US" sz="900" dirty="0" smtClean="0"/>
              <a:t>2023-24</a:t>
            </a:r>
            <a:endParaRPr lang="en-US" sz="900" dirty="0"/>
          </a:p>
        </p:txBody>
      </p:sp>
      <p:sp>
        <p:nvSpPr>
          <p:cNvPr id="11" name="TextBox 10"/>
          <p:cNvSpPr txBox="1"/>
          <p:nvPr/>
        </p:nvSpPr>
        <p:spPr>
          <a:xfrm>
            <a:off x="990600" y="5868516"/>
            <a:ext cx="592824" cy="230832"/>
          </a:xfrm>
          <a:prstGeom prst="rect">
            <a:avLst/>
          </a:prstGeom>
          <a:solidFill>
            <a:schemeClr val="bg1"/>
          </a:solidFill>
        </p:spPr>
        <p:txBody>
          <a:bodyPr wrap="square" rtlCol="0">
            <a:spAutoFit/>
          </a:bodyPr>
          <a:lstStyle/>
          <a:p>
            <a:r>
              <a:rPr lang="en-US" sz="900" dirty="0" smtClean="0"/>
              <a:t>2023-24</a:t>
            </a:r>
            <a:endParaRPr lang="en-US" sz="900" dirty="0"/>
          </a:p>
        </p:txBody>
      </p:sp>
      <p:sp>
        <p:nvSpPr>
          <p:cNvPr id="12" name="TextBox 11"/>
          <p:cNvSpPr txBox="1"/>
          <p:nvPr/>
        </p:nvSpPr>
        <p:spPr>
          <a:xfrm>
            <a:off x="979449" y="6184607"/>
            <a:ext cx="592824" cy="230832"/>
          </a:xfrm>
          <a:prstGeom prst="rect">
            <a:avLst/>
          </a:prstGeom>
          <a:solidFill>
            <a:schemeClr val="bg1"/>
          </a:solidFill>
        </p:spPr>
        <p:txBody>
          <a:bodyPr wrap="square" rtlCol="0">
            <a:spAutoFit/>
          </a:bodyPr>
          <a:lstStyle/>
          <a:p>
            <a:r>
              <a:rPr lang="en-US" sz="900" dirty="0" smtClean="0"/>
              <a:t>2023-24</a:t>
            </a:r>
            <a:endParaRPr lang="en-US" sz="900" dirty="0"/>
          </a:p>
        </p:txBody>
      </p:sp>
      <p:sp>
        <p:nvSpPr>
          <p:cNvPr id="5" name="Slide Number Placeholder 4"/>
          <p:cNvSpPr>
            <a:spLocks noGrp="1"/>
          </p:cNvSpPr>
          <p:nvPr>
            <p:ph type="sldNum" sz="quarter" idx="7"/>
          </p:nvPr>
        </p:nvSpPr>
        <p:spPr/>
        <p:txBody>
          <a:bodyPr/>
          <a:lstStyle/>
          <a:p>
            <a:fld id="{B6F15528-21DE-4FAA-801E-634DDDAF4B2B}" type="slidenum">
              <a:rPr lang="en-US" smtClean="0"/>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7592" y="264821"/>
            <a:ext cx="8555451" cy="690574"/>
          </a:xfrm>
          <a:prstGeom prst="rect">
            <a:avLst/>
          </a:prstGeom>
        </p:spPr>
        <p:txBody>
          <a:bodyPr vert="horz" wrap="square" lIns="0" tIns="13335" rIns="0" bIns="0" rtlCol="0">
            <a:spAutoFit/>
          </a:bodyPr>
          <a:lstStyle/>
          <a:p>
            <a:pPr marL="12700">
              <a:lnSpc>
                <a:spcPct val="100000"/>
              </a:lnSpc>
              <a:spcBef>
                <a:spcPts val="105"/>
              </a:spcBef>
            </a:pPr>
            <a:r>
              <a:rPr spc="-5" dirty="0">
                <a:latin typeface="+mn-lt"/>
                <a:cs typeface="Times New Roman" panose="02020603050405020304" pitchFamily="18" charset="0"/>
              </a:rPr>
              <a:t>Student File </a:t>
            </a:r>
            <a:r>
              <a:rPr spc="-20" dirty="0">
                <a:latin typeface="+mn-lt"/>
                <a:cs typeface="Times New Roman" panose="02020603050405020304" pitchFamily="18" charset="0"/>
              </a:rPr>
              <a:t>Review </a:t>
            </a:r>
            <a:r>
              <a:rPr dirty="0">
                <a:latin typeface="+mn-lt"/>
                <a:cs typeface="Times New Roman" panose="02020603050405020304" pitchFamily="18" charset="0"/>
              </a:rPr>
              <a:t>Summary</a:t>
            </a:r>
            <a:r>
              <a:rPr spc="-60" dirty="0">
                <a:latin typeface="+mn-lt"/>
                <a:cs typeface="Times New Roman" panose="02020603050405020304" pitchFamily="18" charset="0"/>
              </a:rPr>
              <a:t> </a:t>
            </a:r>
            <a:r>
              <a:rPr spc="-20" dirty="0">
                <a:latin typeface="+mn-lt"/>
                <a:cs typeface="Times New Roman" panose="02020603050405020304" pitchFamily="18" charset="0"/>
              </a:rPr>
              <a:t>Page</a:t>
            </a:r>
            <a:endParaRPr dirty="0">
              <a:latin typeface="+mn-lt"/>
              <a:cs typeface="Times New Roman" panose="02020603050405020304" pitchFamily="18" charset="0"/>
            </a:endParaRPr>
          </a:p>
        </p:txBody>
      </p:sp>
      <p:sp>
        <p:nvSpPr>
          <p:cNvPr id="3" name="object 3"/>
          <p:cNvSpPr txBox="1"/>
          <p:nvPr/>
        </p:nvSpPr>
        <p:spPr>
          <a:xfrm>
            <a:off x="469265" y="1546351"/>
            <a:ext cx="7664450" cy="629018"/>
          </a:xfrm>
          <a:prstGeom prst="rect">
            <a:avLst/>
          </a:prstGeom>
        </p:spPr>
        <p:txBody>
          <a:bodyPr vert="horz" wrap="square" lIns="0" tIns="13335" rIns="0" bIns="0" rtlCol="0">
            <a:spAutoFit/>
          </a:bodyPr>
          <a:lstStyle/>
          <a:p>
            <a:pPr marL="12700" marR="5080">
              <a:lnSpc>
                <a:spcPct val="100000"/>
              </a:lnSpc>
              <a:spcBef>
                <a:spcPts val="105"/>
              </a:spcBef>
            </a:pPr>
            <a:r>
              <a:rPr sz="2000" spc="-5" dirty="0">
                <a:cs typeface="Times New Roman" panose="02020603050405020304" pitchFamily="18" charset="0"/>
              </a:rPr>
              <a:t>The </a:t>
            </a:r>
            <a:r>
              <a:rPr sz="2000" i="1" dirty="0">
                <a:cs typeface="Times New Roman" panose="02020603050405020304" pitchFamily="18" charset="0"/>
              </a:rPr>
              <a:t>Student File </a:t>
            </a:r>
            <a:r>
              <a:rPr sz="2000" i="1" spc="-15" dirty="0">
                <a:cs typeface="Times New Roman" panose="02020603050405020304" pitchFamily="18" charset="0"/>
              </a:rPr>
              <a:t>Review </a:t>
            </a:r>
            <a:r>
              <a:rPr sz="2000" i="1" spc="-5" dirty="0">
                <a:cs typeface="Times New Roman" panose="02020603050405020304" pitchFamily="18" charset="0"/>
              </a:rPr>
              <a:t>Summary </a:t>
            </a:r>
            <a:r>
              <a:rPr sz="2000" dirty="0">
                <a:cs typeface="Times New Roman" panose="02020603050405020304" pitchFamily="18" charset="0"/>
              </a:rPr>
              <a:t>page </a:t>
            </a:r>
            <a:r>
              <a:rPr sz="2000" spc="-5" dirty="0">
                <a:cs typeface="Times New Roman" panose="02020603050405020304" pitchFamily="18" charset="0"/>
              </a:rPr>
              <a:t>is </a:t>
            </a:r>
            <a:r>
              <a:rPr sz="2000" spc="-15" dirty="0">
                <a:cs typeface="Times New Roman" panose="02020603050405020304" pitchFamily="18" charset="0"/>
              </a:rPr>
              <a:t>where </a:t>
            </a:r>
            <a:r>
              <a:rPr lang="en-US" sz="2000" spc="-15" dirty="0" smtClean="0">
                <a:cs typeface="Times New Roman" panose="02020603050405020304" pitchFamily="18" charset="0"/>
              </a:rPr>
              <a:t>LEAs</a:t>
            </a:r>
            <a:r>
              <a:rPr sz="2000" spc="-5" dirty="0" smtClean="0">
                <a:cs typeface="Times New Roman" panose="02020603050405020304" pitchFamily="18" charset="0"/>
              </a:rPr>
              <a:t> </a:t>
            </a:r>
            <a:r>
              <a:rPr sz="2000" spc="-5" dirty="0">
                <a:cs typeface="Times New Roman" panose="02020603050405020304" pitchFamily="18" charset="0"/>
              </a:rPr>
              <a:t>add </a:t>
            </a:r>
            <a:r>
              <a:rPr lang="en-US" sz="2000" spc="-5" dirty="0" smtClean="0">
                <a:cs typeface="Times New Roman" panose="02020603050405020304" pitchFamily="18" charset="0"/>
              </a:rPr>
              <a:t>student names and demographic information</a:t>
            </a:r>
            <a:r>
              <a:rPr sz="2000" spc="-15" dirty="0" smtClean="0">
                <a:cs typeface="Times New Roman" panose="02020603050405020304" pitchFamily="18" charset="0"/>
              </a:rPr>
              <a:t>.</a:t>
            </a:r>
            <a:endParaRPr sz="2000" dirty="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990600" y="2175369"/>
            <a:ext cx="7010400" cy="438150"/>
          </a:xfrm>
          <a:prstGeom prst="rect">
            <a:avLst/>
          </a:prstGeom>
        </p:spPr>
      </p:pic>
      <p:pic>
        <p:nvPicPr>
          <p:cNvPr id="9" name="Picture 8"/>
          <p:cNvPicPr>
            <a:picLocks noChangeAspect="1"/>
          </p:cNvPicPr>
          <p:nvPr/>
        </p:nvPicPr>
        <p:blipFill>
          <a:blip r:embed="rId4"/>
          <a:stretch>
            <a:fillRect/>
          </a:stretch>
        </p:blipFill>
        <p:spPr>
          <a:xfrm>
            <a:off x="990600" y="2623044"/>
            <a:ext cx="6981825" cy="4057389"/>
          </a:xfrm>
          <a:prstGeom prst="rect">
            <a:avLst/>
          </a:prstGeom>
        </p:spPr>
      </p:pic>
      <p:sp>
        <p:nvSpPr>
          <p:cNvPr id="10" name="Rectangle 9"/>
          <p:cNvSpPr/>
          <p:nvPr/>
        </p:nvSpPr>
        <p:spPr>
          <a:xfrm>
            <a:off x="990600" y="4953000"/>
            <a:ext cx="15240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5"/>
          <a:stretch>
            <a:fillRect/>
          </a:stretch>
        </p:blipFill>
        <p:spPr>
          <a:xfrm>
            <a:off x="1005092" y="2645547"/>
            <a:ext cx="3192920" cy="1564027"/>
          </a:xfrm>
          <a:prstGeom prst="rect">
            <a:avLst/>
          </a:prstGeom>
        </p:spPr>
      </p:pic>
      <p:pic>
        <p:nvPicPr>
          <p:cNvPr id="6" name="Picture 5"/>
          <p:cNvPicPr>
            <a:picLocks noChangeAspect="1"/>
          </p:cNvPicPr>
          <p:nvPr/>
        </p:nvPicPr>
        <p:blipFill>
          <a:blip r:embed="rId6"/>
          <a:stretch>
            <a:fillRect/>
          </a:stretch>
        </p:blipFill>
        <p:spPr>
          <a:xfrm>
            <a:off x="838200" y="4650777"/>
            <a:ext cx="2194767" cy="627076"/>
          </a:xfrm>
          <a:prstGeom prst="rect">
            <a:avLst/>
          </a:prstGeom>
        </p:spPr>
      </p:pic>
      <p:sp>
        <p:nvSpPr>
          <p:cNvPr id="8" name="Right Arrow 7"/>
          <p:cNvSpPr/>
          <p:nvPr/>
        </p:nvSpPr>
        <p:spPr>
          <a:xfrm>
            <a:off x="228600" y="3488511"/>
            <a:ext cx="685800" cy="226023"/>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7"/>
          </p:nvPr>
        </p:nvSpPr>
        <p:spPr/>
        <p:txBody>
          <a:bodyPr/>
          <a:lstStyle/>
          <a:p>
            <a:fld id="{B6F15528-21DE-4FAA-801E-634DDDAF4B2B}" type="slidenum">
              <a:rPr lang="en-US" smtClean="0"/>
              <a:t>18</a:t>
            </a:fld>
            <a:endParaRPr lang="en-US"/>
          </a:p>
        </p:txBody>
      </p:sp>
      <p:sp>
        <p:nvSpPr>
          <p:cNvPr id="4" name="Rectangle 3"/>
          <p:cNvSpPr/>
          <p:nvPr/>
        </p:nvSpPr>
        <p:spPr>
          <a:xfrm>
            <a:off x="990600" y="2645547"/>
            <a:ext cx="3310890" cy="14692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1194" y="349479"/>
            <a:ext cx="8326851" cy="690574"/>
          </a:xfrm>
          <a:prstGeom prst="rect">
            <a:avLst/>
          </a:prstGeom>
        </p:spPr>
        <p:txBody>
          <a:bodyPr vert="horz" wrap="square" lIns="0" tIns="13335" rIns="0" bIns="0" rtlCol="0">
            <a:spAutoFit/>
          </a:bodyPr>
          <a:lstStyle/>
          <a:p>
            <a:pPr marL="12700">
              <a:lnSpc>
                <a:spcPct val="100000"/>
              </a:lnSpc>
              <a:spcBef>
                <a:spcPts val="105"/>
              </a:spcBef>
            </a:pPr>
            <a:r>
              <a:rPr spc="-5" dirty="0">
                <a:latin typeface="+mn-lt"/>
                <a:cs typeface="Times New Roman" panose="02020603050405020304" pitchFamily="18" charset="0"/>
              </a:rPr>
              <a:t>Student File </a:t>
            </a:r>
            <a:r>
              <a:rPr spc="-20" dirty="0">
                <a:latin typeface="+mn-lt"/>
                <a:cs typeface="Times New Roman" panose="02020603050405020304" pitchFamily="18" charset="0"/>
              </a:rPr>
              <a:t>Review </a:t>
            </a:r>
            <a:r>
              <a:rPr dirty="0">
                <a:latin typeface="+mn-lt"/>
                <a:cs typeface="Times New Roman" panose="02020603050405020304" pitchFamily="18" charset="0"/>
              </a:rPr>
              <a:t>Summary</a:t>
            </a:r>
            <a:r>
              <a:rPr spc="-60" dirty="0">
                <a:latin typeface="+mn-lt"/>
                <a:cs typeface="Times New Roman" panose="02020603050405020304" pitchFamily="18" charset="0"/>
              </a:rPr>
              <a:t> </a:t>
            </a:r>
            <a:r>
              <a:rPr spc="-20" dirty="0">
                <a:latin typeface="+mn-lt"/>
                <a:cs typeface="Times New Roman" panose="02020603050405020304" pitchFamily="18" charset="0"/>
              </a:rPr>
              <a:t>Page</a:t>
            </a:r>
            <a:endParaRPr dirty="0">
              <a:latin typeface="+mn-lt"/>
              <a:cs typeface="Times New Roman" panose="02020603050405020304" pitchFamily="18" charset="0"/>
            </a:endParaRPr>
          </a:p>
        </p:txBody>
      </p:sp>
      <p:sp>
        <p:nvSpPr>
          <p:cNvPr id="3" name="object 3"/>
          <p:cNvSpPr txBox="1"/>
          <p:nvPr/>
        </p:nvSpPr>
        <p:spPr>
          <a:xfrm>
            <a:off x="469265" y="1546351"/>
            <a:ext cx="7664450" cy="629018"/>
          </a:xfrm>
          <a:prstGeom prst="rect">
            <a:avLst/>
          </a:prstGeom>
        </p:spPr>
        <p:txBody>
          <a:bodyPr vert="horz" wrap="square" lIns="0" tIns="13335" rIns="0" bIns="0" rtlCol="0">
            <a:spAutoFit/>
          </a:bodyPr>
          <a:lstStyle/>
          <a:p>
            <a:pPr marL="12700" marR="5080">
              <a:lnSpc>
                <a:spcPct val="100000"/>
              </a:lnSpc>
              <a:spcBef>
                <a:spcPts val="105"/>
              </a:spcBef>
            </a:pPr>
            <a:r>
              <a:rPr sz="2000" spc="-5" dirty="0">
                <a:cs typeface="Times New Roman" panose="02020603050405020304" pitchFamily="18" charset="0"/>
              </a:rPr>
              <a:t>The </a:t>
            </a:r>
            <a:r>
              <a:rPr sz="2000" i="1" dirty="0">
                <a:cs typeface="Times New Roman" panose="02020603050405020304" pitchFamily="18" charset="0"/>
              </a:rPr>
              <a:t>Student File </a:t>
            </a:r>
            <a:r>
              <a:rPr sz="2000" i="1" spc="-15" dirty="0">
                <a:cs typeface="Times New Roman" panose="02020603050405020304" pitchFamily="18" charset="0"/>
              </a:rPr>
              <a:t>Review </a:t>
            </a:r>
            <a:r>
              <a:rPr sz="2000" i="1" spc="-5" dirty="0">
                <a:cs typeface="Times New Roman" panose="02020603050405020304" pitchFamily="18" charset="0"/>
              </a:rPr>
              <a:t>Summary </a:t>
            </a:r>
            <a:r>
              <a:rPr sz="2000" dirty="0">
                <a:cs typeface="Times New Roman" panose="02020603050405020304" pitchFamily="18" charset="0"/>
              </a:rPr>
              <a:t>page </a:t>
            </a:r>
            <a:r>
              <a:rPr sz="2000" spc="-5" dirty="0">
                <a:cs typeface="Times New Roman" panose="02020603050405020304" pitchFamily="18" charset="0"/>
              </a:rPr>
              <a:t>is </a:t>
            </a:r>
            <a:r>
              <a:rPr sz="2000" spc="-15" dirty="0">
                <a:cs typeface="Times New Roman" panose="02020603050405020304" pitchFamily="18" charset="0"/>
              </a:rPr>
              <a:t>where </a:t>
            </a:r>
            <a:r>
              <a:rPr lang="en-US" sz="2000" spc="-15" dirty="0" smtClean="0">
                <a:cs typeface="Times New Roman" panose="02020603050405020304" pitchFamily="18" charset="0"/>
              </a:rPr>
              <a:t>LEAs</a:t>
            </a:r>
            <a:r>
              <a:rPr sz="2000" spc="-5" dirty="0" smtClean="0">
                <a:cs typeface="Times New Roman" panose="02020603050405020304" pitchFamily="18" charset="0"/>
              </a:rPr>
              <a:t> </a:t>
            </a:r>
            <a:r>
              <a:rPr sz="2000" spc="-5" dirty="0">
                <a:cs typeface="Times New Roman" panose="02020603050405020304" pitchFamily="18" charset="0"/>
              </a:rPr>
              <a:t>add </a:t>
            </a:r>
            <a:r>
              <a:rPr lang="en-US" sz="2000" spc="-5" dirty="0" smtClean="0">
                <a:cs typeface="Times New Roman" panose="02020603050405020304" pitchFamily="18" charset="0"/>
              </a:rPr>
              <a:t>student names and demographic information</a:t>
            </a:r>
            <a:r>
              <a:rPr sz="2000" spc="-15" dirty="0" smtClean="0">
                <a:cs typeface="Times New Roman" panose="02020603050405020304" pitchFamily="18" charset="0"/>
              </a:rPr>
              <a:t>.</a:t>
            </a:r>
            <a:endParaRPr sz="2000" dirty="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990600" y="2175369"/>
            <a:ext cx="7010400" cy="438150"/>
          </a:xfrm>
          <a:prstGeom prst="rect">
            <a:avLst/>
          </a:prstGeom>
        </p:spPr>
      </p:pic>
      <p:pic>
        <p:nvPicPr>
          <p:cNvPr id="9" name="Picture 8"/>
          <p:cNvPicPr>
            <a:picLocks noChangeAspect="1"/>
          </p:cNvPicPr>
          <p:nvPr/>
        </p:nvPicPr>
        <p:blipFill>
          <a:blip r:embed="rId4"/>
          <a:stretch>
            <a:fillRect/>
          </a:stretch>
        </p:blipFill>
        <p:spPr>
          <a:xfrm>
            <a:off x="990600" y="2623044"/>
            <a:ext cx="6981825" cy="4057389"/>
          </a:xfrm>
          <a:prstGeom prst="rect">
            <a:avLst/>
          </a:prstGeom>
        </p:spPr>
      </p:pic>
      <p:sp>
        <p:nvSpPr>
          <p:cNvPr id="10" name="Rectangle 9"/>
          <p:cNvSpPr/>
          <p:nvPr/>
        </p:nvSpPr>
        <p:spPr>
          <a:xfrm>
            <a:off x="990600" y="4953000"/>
            <a:ext cx="15240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5"/>
          <a:stretch>
            <a:fillRect/>
          </a:stretch>
        </p:blipFill>
        <p:spPr>
          <a:xfrm>
            <a:off x="1005092" y="2645547"/>
            <a:ext cx="3192920" cy="1564027"/>
          </a:xfrm>
          <a:prstGeom prst="rect">
            <a:avLst/>
          </a:prstGeom>
        </p:spPr>
      </p:pic>
      <p:pic>
        <p:nvPicPr>
          <p:cNvPr id="6" name="Picture 5"/>
          <p:cNvPicPr>
            <a:picLocks noChangeAspect="1"/>
          </p:cNvPicPr>
          <p:nvPr/>
        </p:nvPicPr>
        <p:blipFill>
          <a:blip r:embed="rId6"/>
          <a:stretch>
            <a:fillRect/>
          </a:stretch>
        </p:blipFill>
        <p:spPr>
          <a:xfrm>
            <a:off x="838200" y="4650777"/>
            <a:ext cx="2194767" cy="627076"/>
          </a:xfrm>
          <a:prstGeom prst="rect">
            <a:avLst/>
          </a:prstGeom>
        </p:spPr>
      </p:pic>
      <p:sp>
        <p:nvSpPr>
          <p:cNvPr id="8" name="Right Arrow 7"/>
          <p:cNvSpPr/>
          <p:nvPr/>
        </p:nvSpPr>
        <p:spPr>
          <a:xfrm rot="10800000">
            <a:off x="2842467" y="4726977"/>
            <a:ext cx="685800" cy="226023"/>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7"/>
          <a:stretch>
            <a:fillRect/>
          </a:stretch>
        </p:blipFill>
        <p:spPr>
          <a:xfrm>
            <a:off x="2647059" y="4991733"/>
            <a:ext cx="719390" cy="292633"/>
          </a:xfrm>
          <a:prstGeom prst="rect">
            <a:avLst/>
          </a:prstGeom>
          <a:ln>
            <a:noFill/>
          </a:ln>
        </p:spPr>
      </p:pic>
      <p:sp>
        <p:nvSpPr>
          <p:cNvPr id="11" name="Slide Number Placeholder 10"/>
          <p:cNvSpPr>
            <a:spLocks noGrp="1"/>
          </p:cNvSpPr>
          <p:nvPr>
            <p:ph type="sldNum" sz="quarter" idx="7"/>
          </p:nvPr>
        </p:nvSpPr>
        <p:spPr/>
        <p:txBody>
          <a:bodyPr/>
          <a:lstStyle/>
          <a:p>
            <a:fld id="{B6F15528-21DE-4FAA-801E-634DDDAF4B2B}" type="slidenum">
              <a:rPr lang="en-US" smtClean="0"/>
              <a:t>19</a:t>
            </a:fld>
            <a:endParaRPr lang="en-US"/>
          </a:p>
        </p:txBody>
      </p:sp>
    </p:spTree>
    <p:extLst>
      <p:ext uri="{BB962C8B-B14F-4D97-AF65-F5344CB8AC3E}">
        <p14:creationId xmlns:p14="http://schemas.microsoft.com/office/powerpoint/2010/main" val="566312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493267"/>
            <a:ext cx="8153400" cy="689932"/>
          </a:xfrm>
          <a:prstGeom prst="rect">
            <a:avLst/>
          </a:prstGeom>
        </p:spPr>
        <p:txBody>
          <a:bodyPr vert="horz" wrap="square" lIns="0" tIns="12700" rIns="0" bIns="0" rtlCol="0">
            <a:spAutoFit/>
          </a:bodyPr>
          <a:lstStyle/>
          <a:p>
            <a:pPr marL="12700" algn="ctr">
              <a:lnSpc>
                <a:spcPct val="100000"/>
              </a:lnSpc>
              <a:spcBef>
                <a:spcPts val="100"/>
              </a:spcBef>
            </a:pPr>
            <a:r>
              <a:rPr lang="en-US" spc="-10" dirty="0" smtClean="0">
                <a:latin typeface="+mn-lt"/>
                <a:cs typeface="Times New Roman" panose="02020603050405020304" pitchFamily="18" charset="0"/>
              </a:rPr>
              <a:t>Features</a:t>
            </a:r>
            <a:r>
              <a:rPr lang="en-US" spc="-15" dirty="0" smtClean="0">
                <a:latin typeface="+mn-lt"/>
                <a:cs typeface="Times New Roman" panose="02020603050405020304" pitchFamily="18" charset="0"/>
              </a:rPr>
              <a:t> in IMACS 2.0</a:t>
            </a:r>
            <a:endParaRPr dirty="0">
              <a:latin typeface="+mn-lt"/>
              <a:cs typeface="Times New Roman" panose="02020603050405020304" pitchFamily="18" charset="0"/>
            </a:endParaRPr>
          </a:p>
        </p:txBody>
      </p:sp>
      <p:sp>
        <p:nvSpPr>
          <p:cNvPr id="3" name="object 3"/>
          <p:cNvSpPr txBox="1"/>
          <p:nvPr/>
        </p:nvSpPr>
        <p:spPr>
          <a:xfrm>
            <a:off x="446023" y="1624076"/>
            <a:ext cx="8341786" cy="4322337"/>
          </a:xfrm>
          <a:prstGeom prst="rect">
            <a:avLst/>
          </a:prstGeom>
        </p:spPr>
        <p:txBody>
          <a:bodyPr vert="horz" wrap="square" lIns="0" tIns="13335" rIns="0" bIns="0" rtlCol="0">
            <a:spAutoFit/>
          </a:bodyPr>
          <a:lstStyle/>
          <a:p>
            <a:pPr marL="527050" marR="181610" indent="-514350">
              <a:lnSpc>
                <a:spcPct val="100000"/>
              </a:lnSpc>
              <a:spcBef>
                <a:spcPts val="105"/>
              </a:spcBef>
              <a:buSzPct val="100000"/>
              <a:buFont typeface="+mj-lt"/>
              <a:buAutoNum type="arabicPeriod"/>
              <a:tabLst>
                <a:tab pos="525780" algn="l"/>
                <a:tab pos="526415" algn="l"/>
              </a:tabLst>
            </a:pPr>
            <a:r>
              <a:rPr sz="2000" dirty="0">
                <a:cs typeface="Times New Roman" panose="02020603050405020304" pitchFamily="18" charset="0"/>
              </a:rPr>
              <a:t>All </a:t>
            </a:r>
            <a:r>
              <a:rPr sz="2000" dirty="0" smtClean="0">
                <a:cs typeface="Times New Roman" panose="02020603050405020304" pitchFamily="18" charset="0"/>
              </a:rPr>
              <a:t>communication </a:t>
            </a:r>
            <a:r>
              <a:rPr sz="2000" dirty="0">
                <a:cs typeface="Times New Roman" panose="02020603050405020304" pitchFamily="18" charset="0"/>
              </a:rPr>
              <a:t>between DESE and </a:t>
            </a:r>
            <a:r>
              <a:rPr lang="en-US" sz="2000" dirty="0" smtClean="0">
                <a:cs typeface="Times New Roman" panose="02020603050405020304" pitchFamily="18" charset="0"/>
              </a:rPr>
              <a:t>LEAs</a:t>
            </a:r>
            <a:r>
              <a:rPr sz="2000" dirty="0" smtClean="0">
                <a:cs typeface="Times New Roman" panose="02020603050405020304" pitchFamily="18" charset="0"/>
              </a:rPr>
              <a:t> </a:t>
            </a:r>
            <a:r>
              <a:rPr sz="2000" dirty="0">
                <a:cs typeface="Times New Roman" panose="02020603050405020304" pitchFamily="18" charset="0"/>
              </a:rPr>
              <a:t>regarding compliance </a:t>
            </a:r>
            <a:r>
              <a:rPr sz="2000" dirty="0" smtClean="0">
                <a:cs typeface="Times New Roman" panose="02020603050405020304" pitchFamily="18" charset="0"/>
              </a:rPr>
              <a:t>monitoring</a:t>
            </a:r>
            <a:r>
              <a:rPr lang="en-US" sz="2000" dirty="0" smtClean="0">
                <a:cs typeface="Times New Roman" panose="02020603050405020304" pitchFamily="18" charset="0"/>
              </a:rPr>
              <a:t> or containing student Personally Identifiable Information (PII)</a:t>
            </a:r>
            <a:r>
              <a:rPr sz="2000" dirty="0" smtClean="0">
                <a:cs typeface="Times New Roman" panose="02020603050405020304" pitchFamily="18" charset="0"/>
              </a:rPr>
              <a:t> </a:t>
            </a:r>
            <a:r>
              <a:rPr sz="2000" dirty="0">
                <a:cs typeface="Times New Roman" panose="02020603050405020304" pitchFamily="18" charset="0"/>
              </a:rPr>
              <a:t>will be housed in </a:t>
            </a:r>
            <a:r>
              <a:rPr sz="2000" dirty="0" smtClean="0">
                <a:cs typeface="Times New Roman" panose="02020603050405020304" pitchFamily="18" charset="0"/>
              </a:rPr>
              <a:t>IMACS </a:t>
            </a:r>
            <a:r>
              <a:rPr sz="2000" dirty="0">
                <a:cs typeface="Times New Roman" panose="02020603050405020304" pitchFamily="18" charset="0"/>
              </a:rPr>
              <a:t>2.0</a:t>
            </a:r>
            <a:r>
              <a:rPr sz="2000" dirty="0" smtClean="0">
                <a:cs typeface="Times New Roman" panose="02020603050405020304" pitchFamily="18" charset="0"/>
              </a:rPr>
              <a:t>.</a:t>
            </a:r>
            <a:endParaRPr sz="2000" dirty="0">
              <a:cs typeface="Times New Roman" panose="02020603050405020304" pitchFamily="18" charset="0"/>
            </a:endParaRPr>
          </a:p>
          <a:p>
            <a:pPr marL="527050" indent="-514350">
              <a:lnSpc>
                <a:spcPct val="100000"/>
              </a:lnSpc>
              <a:spcBef>
                <a:spcPts val="595"/>
              </a:spcBef>
              <a:buSzPct val="100000"/>
              <a:buFont typeface="+mj-lt"/>
              <a:buAutoNum type="arabicPeriod"/>
              <a:tabLst>
                <a:tab pos="525780" algn="l"/>
                <a:tab pos="526415" algn="l"/>
              </a:tabLst>
            </a:pPr>
            <a:r>
              <a:rPr sz="2000" dirty="0">
                <a:cs typeface="Times New Roman" panose="02020603050405020304" pitchFamily="18" charset="0"/>
              </a:rPr>
              <a:t>Districts will receive email notifications from </a:t>
            </a:r>
            <a:r>
              <a:rPr sz="2000" dirty="0" smtClean="0">
                <a:cs typeface="Times New Roman" panose="02020603050405020304" pitchFamily="18" charset="0"/>
              </a:rPr>
              <a:t>IMACS</a:t>
            </a:r>
            <a:r>
              <a:rPr lang="en-US" sz="2000" dirty="0">
                <a:cs typeface="Times New Roman" panose="02020603050405020304" pitchFamily="18" charset="0"/>
              </a:rPr>
              <a:t> </a:t>
            </a:r>
            <a:r>
              <a:rPr sz="2000" dirty="0" smtClean="0">
                <a:cs typeface="Times New Roman" panose="02020603050405020304" pitchFamily="18" charset="0"/>
              </a:rPr>
              <a:t>2.0 </a:t>
            </a:r>
            <a:r>
              <a:rPr sz="2000" dirty="0">
                <a:cs typeface="Times New Roman" panose="02020603050405020304" pitchFamily="18" charset="0"/>
              </a:rPr>
              <a:t>when information </a:t>
            </a:r>
            <a:r>
              <a:rPr sz="2000" dirty="0" smtClean="0">
                <a:cs typeface="Times New Roman" panose="02020603050405020304" pitchFamily="18" charset="0"/>
              </a:rPr>
              <a:t>from DESE</a:t>
            </a:r>
            <a:r>
              <a:rPr lang="en-US" sz="2000" dirty="0">
                <a:cs typeface="Times New Roman" panose="02020603050405020304" pitchFamily="18" charset="0"/>
              </a:rPr>
              <a:t> </a:t>
            </a:r>
            <a:r>
              <a:rPr lang="en-US" sz="2000" dirty="0" smtClean="0">
                <a:cs typeface="Times New Roman" panose="02020603050405020304" pitchFamily="18" charset="0"/>
              </a:rPr>
              <a:t>is available in IMACS 2.0 </a:t>
            </a:r>
            <a:r>
              <a:rPr sz="2000" dirty="0" smtClean="0">
                <a:cs typeface="Times New Roman" panose="02020603050405020304" pitchFamily="18" charset="0"/>
              </a:rPr>
              <a:t>(and </a:t>
            </a:r>
            <a:r>
              <a:rPr lang="en-US" sz="2000" dirty="0" smtClean="0">
                <a:cs typeface="Times New Roman" panose="02020603050405020304" pitchFamily="18" charset="0"/>
              </a:rPr>
              <a:t>v</a:t>
            </a:r>
            <a:r>
              <a:rPr sz="2000" dirty="0" smtClean="0">
                <a:cs typeface="Times New Roman" panose="02020603050405020304" pitchFamily="18" charset="0"/>
              </a:rPr>
              <a:t>ice </a:t>
            </a:r>
            <a:r>
              <a:rPr sz="2000" dirty="0">
                <a:cs typeface="Times New Roman" panose="02020603050405020304" pitchFamily="18" charset="0"/>
              </a:rPr>
              <a:t>versa).</a:t>
            </a:r>
          </a:p>
          <a:p>
            <a:pPr marL="527050" marR="188595" indent="-514350">
              <a:lnSpc>
                <a:spcPct val="100000"/>
              </a:lnSpc>
              <a:spcBef>
                <a:spcPts val="600"/>
              </a:spcBef>
              <a:buSzPct val="100000"/>
              <a:buFont typeface="+mj-lt"/>
              <a:buAutoNum type="arabicPeriod"/>
              <a:tabLst>
                <a:tab pos="525780" algn="l"/>
                <a:tab pos="526415" algn="l"/>
              </a:tabLst>
            </a:pPr>
            <a:r>
              <a:rPr sz="2000" dirty="0">
                <a:cs typeface="Times New Roman" panose="02020603050405020304" pitchFamily="18" charset="0"/>
              </a:rPr>
              <a:t>Districts will have the ability </a:t>
            </a:r>
            <a:r>
              <a:rPr lang="en-US" sz="2000" dirty="0" smtClean="0">
                <a:cs typeface="Times New Roman" panose="02020603050405020304" pitchFamily="18" charset="0"/>
              </a:rPr>
              <a:t>in IMACS 2.0 to</a:t>
            </a:r>
            <a:r>
              <a:rPr sz="2000" dirty="0" smtClean="0">
                <a:cs typeface="Times New Roman" panose="02020603050405020304" pitchFamily="18" charset="0"/>
              </a:rPr>
              <a:t> </a:t>
            </a:r>
            <a:r>
              <a:rPr sz="2000" dirty="0">
                <a:cs typeface="Times New Roman" panose="02020603050405020304" pitchFamily="18" charset="0"/>
              </a:rPr>
              <a:t>upload requested  documentation to the individual student </a:t>
            </a:r>
            <a:r>
              <a:rPr sz="2000" dirty="0" smtClean="0">
                <a:cs typeface="Times New Roman" panose="02020603050405020304" pitchFamily="18" charset="0"/>
              </a:rPr>
              <a:t>record </a:t>
            </a:r>
            <a:r>
              <a:rPr sz="2000" dirty="0">
                <a:cs typeface="Times New Roman" panose="02020603050405020304" pitchFamily="18" charset="0"/>
              </a:rPr>
              <a:t>at any time in the process</a:t>
            </a:r>
            <a:r>
              <a:rPr sz="2000" dirty="0" smtClean="0">
                <a:cs typeface="Times New Roman" panose="02020603050405020304" pitchFamily="18" charset="0"/>
              </a:rPr>
              <a:t>.</a:t>
            </a:r>
            <a:endParaRPr lang="en-US" sz="2000" dirty="0" smtClean="0">
              <a:cs typeface="Times New Roman" panose="02020603050405020304" pitchFamily="18" charset="0"/>
            </a:endParaRPr>
          </a:p>
          <a:p>
            <a:pPr marL="527050" marR="188595" indent="-514350">
              <a:lnSpc>
                <a:spcPct val="100000"/>
              </a:lnSpc>
              <a:spcBef>
                <a:spcPts val="600"/>
              </a:spcBef>
              <a:buSzPct val="100000"/>
              <a:buFont typeface="+mj-lt"/>
              <a:buAutoNum type="arabicPeriod"/>
              <a:tabLst>
                <a:tab pos="525780" algn="l"/>
                <a:tab pos="526415" algn="l"/>
              </a:tabLst>
            </a:pPr>
            <a:r>
              <a:rPr lang="en-US" sz="2000" dirty="0" smtClean="0">
                <a:cs typeface="Times New Roman" panose="02020603050405020304" pitchFamily="18" charset="0"/>
              </a:rPr>
              <a:t>DESE has the ability to tailor file reviews according to each LEA’s Special Education Performance Data. Districts meeting performance targets have fewer indicators in their self assessment file review.</a:t>
            </a:r>
          </a:p>
          <a:p>
            <a:pPr marL="527050" marR="188595" indent="-514350">
              <a:lnSpc>
                <a:spcPct val="100000"/>
              </a:lnSpc>
              <a:spcBef>
                <a:spcPts val="600"/>
              </a:spcBef>
              <a:buSzPct val="100000"/>
              <a:buFont typeface="+mj-lt"/>
              <a:buAutoNum type="arabicPeriod"/>
              <a:tabLst>
                <a:tab pos="525780" algn="l"/>
                <a:tab pos="526415" algn="l"/>
              </a:tabLst>
            </a:pPr>
            <a:r>
              <a:rPr lang="en-US" sz="2000" dirty="0" smtClean="0">
                <a:cs typeface="Times New Roman" panose="02020603050405020304" pitchFamily="18" charset="0"/>
              </a:rPr>
              <a:t>IMACS 2.0 automatically saves each answer in the file review as it is entered.</a:t>
            </a:r>
            <a:endParaRPr sz="2000" dirty="0">
              <a:cs typeface="Times New Roman" panose="02020603050405020304" pitchFamily="18" charset="0"/>
            </a:endParaRPr>
          </a:p>
        </p:txBody>
      </p:sp>
      <p:sp>
        <p:nvSpPr>
          <p:cNvPr id="5" name="Slide Number Placeholder 4"/>
          <p:cNvSpPr>
            <a:spLocks noGrp="1"/>
          </p:cNvSpPr>
          <p:nvPr>
            <p:ph type="sldNum" sz="quarter" idx="7"/>
          </p:nvPr>
        </p:nvSpPr>
        <p:spPr/>
        <p:txBody>
          <a:bodyPr/>
          <a:lstStyle/>
          <a:p>
            <a:fld id="{B6F15528-21DE-4FAA-801E-634DDDAF4B2B}" type="slidenum">
              <a:rPr lang="en-US" smtClean="0"/>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 y="398822"/>
            <a:ext cx="9885236" cy="659796"/>
          </a:xfrm>
          <a:prstGeom prst="rect">
            <a:avLst/>
          </a:prstGeom>
        </p:spPr>
        <p:txBody>
          <a:bodyPr vert="horz" wrap="square" lIns="0" tIns="13335" rIns="0" bIns="0" rtlCol="0">
            <a:spAutoFit/>
          </a:bodyPr>
          <a:lstStyle/>
          <a:p>
            <a:pPr marL="12700" algn="l">
              <a:lnSpc>
                <a:spcPct val="100000"/>
              </a:lnSpc>
              <a:spcBef>
                <a:spcPts val="105"/>
              </a:spcBef>
            </a:pPr>
            <a:r>
              <a:rPr lang="en-US" sz="4200" dirty="0">
                <a:latin typeface="+mn-lt"/>
                <a:cs typeface="Times New Roman" panose="02020603050405020304" pitchFamily="18" charset="0"/>
              </a:rPr>
              <a:t>Adding New Student </a:t>
            </a:r>
            <a:r>
              <a:rPr lang="en-US" sz="4200" dirty="0" smtClean="0">
                <a:latin typeface="+mn-lt"/>
                <a:cs typeface="Times New Roman" panose="02020603050405020304" pitchFamily="18" charset="0"/>
              </a:rPr>
              <a:t>Reviews Individually </a:t>
            </a:r>
            <a:endParaRPr sz="4200" spc="-10" dirty="0">
              <a:latin typeface="+mn-lt"/>
            </a:endParaRPr>
          </a:p>
        </p:txBody>
      </p:sp>
      <p:sp>
        <p:nvSpPr>
          <p:cNvPr id="5" name="object 5"/>
          <p:cNvSpPr txBox="1"/>
          <p:nvPr/>
        </p:nvSpPr>
        <p:spPr>
          <a:xfrm>
            <a:off x="608583" y="1622551"/>
            <a:ext cx="7639050" cy="844462"/>
          </a:xfrm>
          <a:prstGeom prst="rect">
            <a:avLst/>
          </a:prstGeom>
        </p:spPr>
        <p:txBody>
          <a:bodyPr vert="horz" wrap="square" lIns="0" tIns="13335" rIns="0" bIns="0" rtlCol="0">
            <a:spAutoFit/>
          </a:bodyPr>
          <a:lstStyle/>
          <a:p>
            <a:pPr marL="12700" marR="5080">
              <a:lnSpc>
                <a:spcPct val="100000"/>
              </a:lnSpc>
              <a:spcBef>
                <a:spcPts val="105"/>
              </a:spcBef>
            </a:pPr>
            <a:r>
              <a:rPr lang="en-US" spc="-5" dirty="0">
                <a:cs typeface="Times New Roman" panose="02020603050405020304" pitchFamily="18" charset="0"/>
              </a:rPr>
              <a:t>If you decide to enter your </a:t>
            </a:r>
            <a:r>
              <a:rPr lang="en-US" spc="-5" dirty="0" smtClean="0">
                <a:cs typeface="Times New Roman" panose="02020603050405020304" pitchFamily="18" charset="0"/>
              </a:rPr>
              <a:t>student demographics for the reviews one </a:t>
            </a:r>
            <a:r>
              <a:rPr lang="en-US" spc="-5" dirty="0">
                <a:cs typeface="Times New Roman" panose="02020603050405020304" pitchFamily="18" charset="0"/>
              </a:rPr>
              <a:t>student at a time in IMACS </a:t>
            </a:r>
            <a:r>
              <a:rPr lang="en-US" spc="-5" dirty="0" smtClean="0">
                <a:cs typeface="Times New Roman" panose="02020603050405020304" pitchFamily="18" charset="0"/>
              </a:rPr>
              <a:t>2.0 then you will do so </a:t>
            </a:r>
            <a:r>
              <a:rPr lang="en-US" spc="-5" dirty="0">
                <a:cs typeface="Times New Roman" panose="02020603050405020304" pitchFamily="18" charset="0"/>
              </a:rPr>
              <a:t>by clicking on </a:t>
            </a:r>
            <a:r>
              <a:rPr lang="en-US" i="1" spc="-5" dirty="0">
                <a:cs typeface="Times New Roman" panose="02020603050405020304" pitchFamily="18" charset="0"/>
              </a:rPr>
              <a:t>Add New </a:t>
            </a:r>
            <a:r>
              <a:rPr lang="en-US" i="1" spc="-5" dirty="0" smtClean="0">
                <a:cs typeface="Times New Roman" panose="02020603050405020304" pitchFamily="18" charset="0"/>
              </a:rPr>
              <a:t>Student File Review</a:t>
            </a:r>
            <a:r>
              <a:rPr lang="en-US" spc="-5" dirty="0" smtClean="0">
                <a:cs typeface="Times New Roman" panose="02020603050405020304" pitchFamily="18" charset="0"/>
              </a:rPr>
              <a:t>. It will bring up the </a:t>
            </a:r>
            <a:r>
              <a:rPr lang="en-US" spc="-5" dirty="0">
                <a:cs typeface="Times New Roman" panose="02020603050405020304" pitchFamily="18" charset="0"/>
              </a:rPr>
              <a:t>familiar student demographic screen below</a:t>
            </a:r>
            <a:r>
              <a:rPr lang="en-US" spc="-5" dirty="0" smtClean="0">
                <a:cs typeface="Times New Roman" panose="02020603050405020304" pitchFamily="18" charset="0"/>
              </a:rPr>
              <a:t>.</a:t>
            </a:r>
            <a:endParaRPr lang="en-US" spc="-5" dirty="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219200" y="2467013"/>
            <a:ext cx="6248400" cy="3419823"/>
          </a:xfrm>
          <a:prstGeom prst="rect">
            <a:avLst/>
          </a:prstGeom>
        </p:spPr>
      </p:pic>
      <p:sp>
        <p:nvSpPr>
          <p:cNvPr id="3" name="TextBox 2"/>
          <p:cNvSpPr txBox="1"/>
          <p:nvPr/>
        </p:nvSpPr>
        <p:spPr>
          <a:xfrm>
            <a:off x="608583" y="5943600"/>
            <a:ext cx="7925817" cy="646331"/>
          </a:xfrm>
          <a:prstGeom prst="rect">
            <a:avLst/>
          </a:prstGeom>
          <a:noFill/>
        </p:spPr>
        <p:txBody>
          <a:bodyPr wrap="square" rtlCol="0">
            <a:spAutoFit/>
          </a:bodyPr>
          <a:lstStyle/>
          <a:p>
            <a:r>
              <a:rPr lang="en-US" dirty="0">
                <a:cs typeface="Times New Roman" panose="02020603050405020304" pitchFamily="18" charset="0"/>
              </a:rPr>
              <a:t>After the LEA has completed filling in the boxes, they need to select either the </a:t>
            </a:r>
            <a:r>
              <a:rPr lang="en-US" i="1" dirty="0">
                <a:cs typeface="Times New Roman" panose="02020603050405020304" pitchFamily="18" charset="0"/>
              </a:rPr>
              <a:t>Save and </a:t>
            </a:r>
            <a:r>
              <a:rPr lang="en-US" i="1" dirty="0" smtClean="0">
                <a:cs typeface="Times New Roman" panose="02020603050405020304" pitchFamily="18" charset="0"/>
              </a:rPr>
              <a:t>Stay</a:t>
            </a:r>
            <a:r>
              <a:rPr lang="en-US" dirty="0" smtClean="0">
                <a:cs typeface="Times New Roman" panose="02020603050405020304" pitchFamily="18" charset="0"/>
              </a:rPr>
              <a:t> or </a:t>
            </a:r>
            <a:r>
              <a:rPr lang="en-US" i="1" dirty="0">
                <a:cs typeface="Times New Roman" panose="02020603050405020304" pitchFamily="18" charset="0"/>
              </a:rPr>
              <a:t>Save and </a:t>
            </a:r>
            <a:r>
              <a:rPr lang="en-US" i="1" dirty="0" smtClean="0">
                <a:cs typeface="Times New Roman" panose="02020603050405020304" pitchFamily="18" charset="0"/>
              </a:rPr>
              <a:t>Return </a:t>
            </a:r>
            <a:r>
              <a:rPr lang="en-US" dirty="0" smtClean="0">
                <a:cs typeface="Times New Roman" panose="02020603050405020304" pitchFamily="18" charset="0"/>
              </a:rPr>
              <a:t>button. The </a:t>
            </a:r>
            <a:r>
              <a:rPr lang="en-US" i="1" dirty="0" smtClean="0">
                <a:cs typeface="Times New Roman" panose="02020603050405020304" pitchFamily="18" charset="0"/>
              </a:rPr>
              <a:t>Cancel </a:t>
            </a:r>
            <a:r>
              <a:rPr lang="en-US" i="1" dirty="0">
                <a:cs typeface="Times New Roman" panose="02020603050405020304" pitchFamily="18" charset="0"/>
              </a:rPr>
              <a:t>and Return </a:t>
            </a:r>
            <a:r>
              <a:rPr lang="en-US" dirty="0" smtClean="0">
                <a:cs typeface="Times New Roman" panose="02020603050405020304" pitchFamily="18" charset="0"/>
              </a:rPr>
              <a:t>button does not save.</a:t>
            </a:r>
            <a:endParaRPr lang="en-US" dirty="0">
              <a:cs typeface="Times New Roman" panose="02020603050405020304" pitchFamily="18" charset="0"/>
            </a:endParaRPr>
          </a:p>
        </p:txBody>
      </p:sp>
      <p:sp>
        <p:nvSpPr>
          <p:cNvPr id="8" name="Rectangle 7"/>
          <p:cNvSpPr/>
          <p:nvPr/>
        </p:nvSpPr>
        <p:spPr>
          <a:xfrm>
            <a:off x="2895600" y="5562600"/>
            <a:ext cx="2895600" cy="3242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7"/>
          </p:nvPr>
        </p:nvSpPr>
        <p:spPr/>
        <p:txBody>
          <a:bodyPr/>
          <a:lstStyle/>
          <a:p>
            <a:fld id="{B6F15528-21DE-4FAA-801E-634DDDAF4B2B}" type="slidenum">
              <a:rPr lang="en-US" smtClean="0"/>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696200" cy="696594"/>
          </a:xfrm>
        </p:spPr>
        <p:txBody>
          <a:bodyPr/>
          <a:lstStyle/>
          <a:p>
            <a:pPr algn="ctr"/>
            <a:r>
              <a:rPr lang="en-US" dirty="0">
                <a:latin typeface="+mn-lt"/>
                <a:cs typeface="Times New Roman" panose="02020603050405020304" pitchFamily="18" charset="0"/>
              </a:rPr>
              <a:t>Importing Data from CSV file </a:t>
            </a:r>
          </a:p>
        </p:txBody>
      </p:sp>
      <p:pic>
        <p:nvPicPr>
          <p:cNvPr id="4" name="Picture 3"/>
          <p:cNvPicPr>
            <a:picLocks noChangeAspect="1"/>
          </p:cNvPicPr>
          <p:nvPr/>
        </p:nvPicPr>
        <p:blipFill>
          <a:blip r:embed="rId3"/>
          <a:stretch>
            <a:fillRect/>
          </a:stretch>
        </p:blipFill>
        <p:spPr>
          <a:xfrm>
            <a:off x="2197317" y="1676400"/>
            <a:ext cx="4749361" cy="2286000"/>
          </a:xfrm>
          <a:prstGeom prst="rect">
            <a:avLst/>
          </a:prstGeom>
        </p:spPr>
      </p:pic>
      <p:sp>
        <p:nvSpPr>
          <p:cNvPr id="5" name="Right Arrow 4"/>
          <p:cNvSpPr/>
          <p:nvPr/>
        </p:nvSpPr>
        <p:spPr>
          <a:xfrm>
            <a:off x="3048000" y="2941383"/>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0306983">
            <a:off x="5739059" y="2571990"/>
            <a:ext cx="457200" cy="152400"/>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419083">
            <a:off x="5493371" y="3119539"/>
            <a:ext cx="474288" cy="152400"/>
          </a:xfrm>
          <a:prstGeom prst="right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85798" y="4154261"/>
            <a:ext cx="7772400" cy="1754326"/>
          </a:xfrm>
          <a:prstGeom prst="rect">
            <a:avLst/>
          </a:prstGeom>
          <a:noFill/>
        </p:spPr>
        <p:txBody>
          <a:bodyPr wrap="square" rtlCol="0">
            <a:spAutoFit/>
          </a:bodyPr>
          <a:lstStyle/>
          <a:p>
            <a:pPr lvl="0" eaLnBrk="0" fontAlgn="base" hangingPunct="0">
              <a:spcBef>
                <a:spcPct val="0"/>
              </a:spcBef>
              <a:spcAft>
                <a:spcPct val="0"/>
              </a:spcAft>
            </a:pPr>
            <a:r>
              <a:rPr lang="en-US" altLang="en-US" dirty="0" smtClean="0">
                <a:solidFill>
                  <a:prstClr val="black"/>
                </a:solidFill>
                <a:cs typeface="Times New Roman" panose="02020603050405020304" pitchFamily="18" charset="0"/>
              </a:rPr>
              <a:t>Click on </a:t>
            </a:r>
            <a:r>
              <a:rPr lang="en-US" altLang="en-US" i="1" dirty="0" smtClean="0">
                <a:solidFill>
                  <a:prstClr val="black"/>
                </a:solidFill>
                <a:cs typeface="Times New Roman" panose="02020603050405020304" pitchFamily="18" charset="0"/>
              </a:rPr>
              <a:t>(Help)</a:t>
            </a:r>
            <a:r>
              <a:rPr lang="en-US" altLang="en-US" dirty="0" smtClean="0">
                <a:solidFill>
                  <a:prstClr val="black"/>
                </a:solidFill>
                <a:cs typeface="Times New Roman" panose="02020603050405020304" pitchFamily="18" charset="0"/>
              </a:rPr>
              <a:t> </a:t>
            </a:r>
            <a:r>
              <a:rPr lang="en-US" altLang="en-US" dirty="0">
                <a:solidFill>
                  <a:prstClr val="black"/>
                </a:solidFill>
                <a:cs typeface="Times New Roman" panose="02020603050405020304" pitchFamily="18" charset="0"/>
              </a:rPr>
              <a:t>to read the directions for preparing the CSV/TXT upload. </a:t>
            </a:r>
          </a:p>
          <a:p>
            <a:pPr lvl="0" eaLnBrk="0" fontAlgn="base" hangingPunct="0">
              <a:spcBef>
                <a:spcPct val="0"/>
              </a:spcBef>
              <a:spcAft>
                <a:spcPct val="0"/>
              </a:spcAft>
            </a:pPr>
            <a:endParaRPr lang="en-US" altLang="en-US" dirty="0">
              <a:solidFill>
                <a:prstClr val="black"/>
              </a:solidFill>
              <a:cs typeface="Times New Roman" panose="02020603050405020304" pitchFamily="18" charset="0"/>
            </a:endParaRPr>
          </a:p>
          <a:p>
            <a:pPr lvl="0" eaLnBrk="0" fontAlgn="base" hangingPunct="0">
              <a:spcBef>
                <a:spcPct val="0"/>
              </a:spcBef>
              <a:spcAft>
                <a:spcPct val="0"/>
              </a:spcAft>
            </a:pPr>
            <a:r>
              <a:rPr lang="en-US" altLang="en-US" dirty="0">
                <a:solidFill>
                  <a:prstClr val="black"/>
                </a:solidFill>
                <a:cs typeface="Times New Roman" panose="02020603050405020304" pitchFamily="18" charset="0"/>
              </a:rPr>
              <a:t>Click on </a:t>
            </a:r>
            <a:r>
              <a:rPr lang="en-US" altLang="en-US" i="1" dirty="0">
                <a:solidFill>
                  <a:prstClr val="black"/>
                </a:solidFill>
                <a:cs typeface="Times New Roman" panose="02020603050405020304" pitchFamily="18" charset="0"/>
              </a:rPr>
              <a:t>Choose File</a:t>
            </a:r>
            <a:r>
              <a:rPr lang="en-US" altLang="en-US" dirty="0">
                <a:solidFill>
                  <a:prstClr val="black"/>
                </a:solidFill>
                <a:cs typeface="Times New Roman" panose="02020603050405020304" pitchFamily="18" charset="0"/>
              </a:rPr>
              <a:t> to locate the CSV/TXT document and to upload from your computer.</a:t>
            </a:r>
          </a:p>
          <a:p>
            <a:pPr lvl="0" eaLnBrk="0" fontAlgn="base" hangingPunct="0">
              <a:spcBef>
                <a:spcPct val="0"/>
              </a:spcBef>
              <a:spcAft>
                <a:spcPct val="0"/>
              </a:spcAft>
            </a:pPr>
            <a:endParaRPr lang="en-US" altLang="en-US" dirty="0">
              <a:solidFill>
                <a:prstClr val="black"/>
              </a:solidFill>
              <a:cs typeface="Times New Roman" panose="02020603050405020304" pitchFamily="18" charset="0"/>
            </a:endParaRPr>
          </a:p>
          <a:p>
            <a:pPr lvl="0" eaLnBrk="0" fontAlgn="base" hangingPunct="0">
              <a:spcBef>
                <a:spcPct val="0"/>
              </a:spcBef>
              <a:spcAft>
                <a:spcPct val="0"/>
              </a:spcAft>
            </a:pPr>
            <a:r>
              <a:rPr lang="en-US" altLang="en-US" dirty="0">
                <a:solidFill>
                  <a:prstClr val="black"/>
                </a:solidFill>
                <a:cs typeface="Times New Roman" panose="02020603050405020304" pitchFamily="18" charset="0"/>
              </a:rPr>
              <a:t>Click on </a:t>
            </a:r>
            <a:r>
              <a:rPr lang="en-US" altLang="en-US" i="1" dirty="0">
                <a:solidFill>
                  <a:prstClr val="black"/>
                </a:solidFill>
                <a:cs typeface="Times New Roman" panose="02020603050405020304" pitchFamily="18" charset="0"/>
              </a:rPr>
              <a:t>Validate and Commit Data from File </a:t>
            </a:r>
            <a:r>
              <a:rPr lang="en-US" altLang="en-US" dirty="0">
                <a:solidFill>
                  <a:prstClr val="black"/>
                </a:solidFill>
                <a:cs typeface="Times New Roman" panose="02020603050405020304" pitchFamily="18" charset="0"/>
              </a:rPr>
              <a:t>once you are done with everything.</a:t>
            </a:r>
          </a:p>
        </p:txBody>
      </p:sp>
      <p:sp>
        <p:nvSpPr>
          <p:cNvPr id="3" name="Slide Number Placeholder 2"/>
          <p:cNvSpPr>
            <a:spLocks noGrp="1"/>
          </p:cNvSpPr>
          <p:nvPr>
            <p:ph type="sldNum" sz="quarter" idx="7"/>
          </p:nvPr>
        </p:nvSpPr>
        <p:spPr/>
        <p:txBody>
          <a:bodyPr/>
          <a:lstStyle/>
          <a:p>
            <a:fld id="{B6F15528-21DE-4FAA-801E-634DDDAF4B2B}" type="slidenum">
              <a:rPr lang="en-US" smtClean="0"/>
              <a:t>21</a:t>
            </a:fld>
            <a:endParaRPr lang="en-US"/>
          </a:p>
        </p:txBody>
      </p:sp>
    </p:spTree>
    <p:extLst>
      <p:ext uri="{BB962C8B-B14F-4D97-AF65-F5344CB8AC3E}">
        <p14:creationId xmlns:p14="http://schemas.microsoft.com/office/powerpoint/2010/main" val="3662161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7"/>
          </p:nvPr>
        </p:nvSpPr>
        <p:spPr/>
        <p:txBody>
          <a:bodyPr/>
          <a:lstStyle/>
          <a:p>
            <a:fld id="{B6F15528-21DE-4FAA-801E-634DDDAF4B2B}" type="slidenum">
              <a:rPr lang="en-US" smtClean="0"/>
              <a:t>22</a:t>
            </a:fld>
            <a:endParaRPr lang="en-US"/>
          </a:p>
        </p:txBody>
      </p:sp>
      <p:sp>
        <p:nvSpPr>
          <p:cNvPr id="3" name="Rectangle 2"/>
          <p:cNvSpPr/>
          <p:nvPr/>
        </p:nvSpPr>
        <p:spPr>
          <a:xfrm>
            <a:off x="457200" y="1600200"/>
            <a:ext cx="8382000" cy="369332"/>
          </a:xfrm>
          <a:prstGeom prst="rect">
            <a:avLst/>
          </a:prstGeom>
          <a:solidFill>
            <a:schemeClr val="bg1"/>
          </a:solidFill>
        </p:spPr>
        <p:txBody>
          <a:bodyPr wrap="square">
            <a:spAutoFit/>
          </a:bodyPr>
          <a:lstStyle/>
          <a:p>
            <a:pPr lvl="0" eaLnBrk="0" fontAlgn="base" hangingPunct="0">
              <a:spcAft>
                <a:spcPts val="600"/>
              </a:spcAft>
              <a:buClr>
                <a:srgbClr val="843F0F"/>
              </a:buClr>
              <a:buSzPct val="60000"/>
              <a:defRPr/>
            </a:pPr>
            <a:endParaRPr lang="en-US" dirty="0">
              <a:solidFill>
                <a:prstClr val="black"/>
              </a:solidFill>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89123" y="3505200"/>
            <a:ext cx="8686800" cy="1475367"/>
          </a:xfrm>
          <a:prstGeom prst="rect">
            <a:avLst/>
          </a:prstGeom>
        </p:spPr>
      </p:pic>
      <p:sp>
        <p:nvSpPr>
          <p:cNvPr id="7" name="Rectangle 6"/>
          <p:cNvSpPr/>
          <p:nvPr/>
        </p:nvSpPr>
        <p:spPr>
          <a:xfrm>
            <a:off x="189123" y="372308"/>
            <a:ext cx="8878677" cy="492443"/>
          </a:xfrm>
          <a:prstGeom prst="rect">
            <a:avLst/>
          </a:prstGeom>
        </p:spPr>
        <p:txBody>
          <a:bodyPr wrap="square">
            <a:spAutoFit/>
          </a:bodyPr>
          <a:lstStyle/>
          <a:p>
            <a:pPr lvl="0" eaLnBrk="0" fontAlgn="base" hangingPunct="0">
              <a:spcBef>
                <a:spcPts val="700"/>
              </a:spcBef>
              <a:spcAft>
                <a:spcPct val="0"/>
              </a:spcAft>
              <a:buClr>
                <a:srgbClr val="843F0F"/>
              </a:buClr>
              <a:buSzPct val="60000"/>
              <a:defRPr/>
            </a:pPr>
            <a:r>
              <a:rPr lang="en-US" sz="2600" b="1" dirty="0">
                <a:solidFill>
                  <a:srgbClr val="0083A9"/>
                </a:solidFill>
                <a:cs typeface="Times New Roman" panose="02020603050405020304" pitchFamily="18" charset="0"/>
              </a:rPr>
              <a:t>IMACS 2.0 Student Information Upload for Student File Review</a:t>
            </a:r>
          </a:p>
        </p:txBody>
      </p:sp>
      <p:sp>
        <p:nvSpPr>
          <p:cNvPr id="8" name="TextBox 7"/>
          <p:cNvSpPr txBox="1"/>
          <p:nvPr/>
        </p:nvSpPr>
        <p:spPr>
          <a:xfrm>
            <a:off x="304800" y="1674134"/>
            <a:ext cx="8686800" cy="1723549"/>
          </a:xfrm>
          <a:prstGeom prst="rect">
            <a:avLst/>
          </a:prstGeom>
          <a:noFill/>
        </p:spPr>
        <p:txBody>
          <a:bodyPr wrap="square" rtlCol="0">
            <a:spAutoFit/>
          </a:bodyPr>
          <a:lstStyle/>
          <a:p>
            <a:pPr lvl="0" eaLnBrk="0" fontAlgn="base" hangingPunct="0">
              <a:spcAft>
                <a:spcPts val="600"/>
              </a:spcAft>
              <a:buClr>
                <a:srgbClr val="843F0F"/>
              </a:buClr>
              <a:buSzPct val="60000"/>
              <a:defRPr/>
            </a:pPr>
            <a:r>
              <a:rPr lang="en-US" sz="2400" dirty="0">
                <a:solidFill>
                  <a:prstClr val="black"/>
                </a:solidFill>
                <a:cs typeface="Times New Roman" panose="02020603050405020304" pitchFamily="18" charset="0"/>
              </a:rPr>
              <a:t>The file can have an extension of .csv or .txt.</a:t>
            </a:r>
          </a:p>
          <a:p>
            <a:pPr lvl="0" eaLnBrk="0" fontAlgn="base" hangingPunct="0">
              <a:spcAft>
                <a:spcPts val="600"/>
              </a:spcAft>
              <a:buClr>
                <a:srgbClr val="843F0F"/>
              </a:buClr>
              <a:buSzPct val="60000"/>
              <a:defRPr/>
            </a:pPr>
            <a:r>
              <a:rPr lang="en-US" sz="2400" dirty="0">
                <a:solidFill>
                  <a:prstClr val="black"/>
                </a:solidFill>
                <a:cs typeface="Times New Roman" panose="02020603050405020304" pitchFamily="18" charset="0"/>
              </a:rPr>
              <a:t>Upon submitting a file, the website will first validate the file, and if valid will then prompt the user to commit the data.</a:t>
            </a:r>
          </a:p>
          <a:p>
            <a:r>
              <a:rPr lang="en-US" sz="2400" dirty="0" smtClean="0"/>
              <a:t>The spreadsheet should look like this: </a:t>
            </a:r>
            <a:endParaRPr lang="en-US" sz="2400" dirty="0"/>
          </a:p>
        </p:txBody>
      </p:sp>
      <p:sp>
        <p:nvSpPr>
          <p:cNvPr id="9" name="Rectangle 8"/>
          <p:cNvSpPr/>
          <p:nvPr/>
        </p:nvSpPr>
        <p:spPr>
          <a:xfrm>
            <a:off x="304800" y="5494587"/>
            <a:ext cx="8610600" cy="461665"/>
          </a:xfrm>
          <a:prstGeom prst="rect">
            <a:avLst/>
          </a:prstGeom>
        </p:spPr>
        <p:txBody>
          <a:bodyPr wrap="square">
            <a:spAutoFit/>
          </a:bodyPr>
          <a:lstStyle/>
          <a:p>
            <a:pPr lvl="0" eaLnBrk="0" fontAlgn="base" hangingPunct="0">
              <a:spcAft>
                <a:spcPts val="600"/>
              </a:spcAft>
              <a:buClr>
                <a:srgbClr val="843F0F"/>
              </a:buClr>
              <a:buSzPct val="60000"/>
              <a:defRPr/>
            </a:pPr>
            <a:r>
              <a:rPr lang="en-US" sz="2400" dirty="0" smtClean="0">
                <a:solidFill>
                  <a:prstClr val="black"/>
                </a:solidFill>
                <a:cs typeface="Times New Roman" panose="02020603050405020304" pitchFamily="18" charset="0"/>
              </a:rPr>
              <a:t>Use the codes listed on the next slide for columns G and H. </a:t>
            </a:r>
            <a:endParaRPr lang="en-US" sz="2400" dirty="0">
              <a:solidFill>
                <a:prstClr val="black"/>
              </a:solidFill>
              <a:cs typeface="Times New Roman" panose="02020603050405020304" pitchFamily="18" charset="0"/>
            </a:endParaRPr>
          </a:p>
        </p:txBody>
      </p:sp>
    </p:spTree>
    <p:extLst>
      <p:ext uri="{BB962C8B-B14F-4D97-AF65-F5344CB8AC3E}">
        <p14:creationId xmlns:p14="http://schemas.microsoft.com/office/powerpoint/2010/main" val="24300133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264" y="381000"/>
            <a:ext cx="8857674" cy="553998"/>
          </a:xfrm>
        </p:spPr>
        <p:txBody>
          <a:bodyPr/>
          <a:lstStyle/>
          <a:p>
            <a:pPr algn="l"/>
            <a:r>
              <a:rPr lang="en-US" sz="3600" dirty="0">
                <a:latin typeface="+mj-lt"/>
              </a:rPr>
              <a:t>Importing Student Data for </a:t>
            </a:r>
            <a:r>
              <a:rPr lang="en-US" sz="3600" dirty="0" smtClean="0">
                <a:latin typeface="+mj-lt"/>
              </a:rPr>
              <a:t>Student File Review</a:t>
            </a:r>
            <a:endParaRPr lang="en-US" sz="3600" dirty="0">
              <a:latin typeface="+mj-lt"/>
            </a:endParaRPr>
          </a:p>
        </p:txBody>
      </p:sp>
      <p:sp>
        <p:nvSpPr>
          <p:cNvPr id="5" name="Slide Number Placeholder 4"/>
          <p:cNvSpPr>
            <a:spLocks noGrp="1"/>
          </p:cNvSpPr>
          <p:nvPr>
            <p:ph type="sldNum" sz="quarter" idx="7"/>
          </p:nvPr>
        </p:nvSpPr>
        <p:spPr/>
        <p:txBody>
          <a:bodyPr/>
          <a:lstStyle/>
          <a:p>
            <a:fld id="{B6F15528-21DE-4FAA-801E-634DDDAF4B2B}" type="slidenum">
              <a:rPr lang="en-US" smtClean="0"/>
              <a:t>23</a:t>
            </a:fld>
            <a:endParaRPr lang="en-US"/>
          </a:p>
        </p:txBody>
      </p:sp>
      <p:pic>
        <p:nvPicPr>
          <p:cNvPr id="8" name="Picture 7"/>
          <p:cNvPicPr>
            <a:picLocks noChangeAspect="1"/>
          </p:cNvPicPr>
          <p:nvPr/>
        </p:nvPicPr>
        <p:blipFill>
          <a:blip r:embed="rId3"/>
          <a:stretch>
            <a:fillRect/>
          </a:stretch>
        </p:blipFill>
        <p:spPr>
          <a:xfrm>
            <a:off x="251085" y="2057400"/>
            <a:ext cx="8699990" cy="3577749"/>
          </a:xfrm>
          <a:prstGeom prst="rect">
            <a:avLst/>
          </a:prstGeom>
        </p:spPr>
      </p:pic>
    </p:spTree>
    <p:extLst>
      <p:ext uri="{BB962C8B-B14F-4D97-AF65-F5344CB8AC3E}">
        <p14:creationId xmlns:p14="http://schemas.microsoft.com/office/powerpoint/2010/main" val="32182472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2441" y="474980"/>
            <a:ext cx="7896225" cy="696595"/>
          </a:xfrm>
          <a:prstGeom prst="rect">
            <a:avLst/>
          </a:prstGeom>
        </p:spPr>
        <p:txBody>
          <a:bodyPr vert="horz" wrap="square" lIns="0" tIns="13335" rIns="0" bIns="0" rtlCol="0">
            <a:spAutoFit/>
          </a:bodyPr>
          <a:lstStyle/>
          <a:p>
            <a:pPr marL="12700">
              <a:lnSpc>
                <a:spcPct val="100000"/>
              </a:lnSpc>
              <a:spcBef>
                <a:spcPts val="105"/>
              </a:spcBef>
            </a:pPr>
            <a:r>
              <a:rPr dirty="0">
                <a:latin typeface="+mn-lt"/>
                <a:cs typeface="Times New Roman" panose="02020603050405020304" pitchFamily="18" charset="0"/>
              </a:rPr>
              <a:t>Student File </a:t>
            </a:r>
            <a:r>
              <a:rPr spc="-25" dirty="0">
                <a:latin typeface="+mn-lt"/>
                <a:cs typeface="Times New Roman" panose="02020603050405020304" pitchFamily="18" charset="0"/>
              </a:rPr>
              <a:t>Review </a:t>
            </a:r>
            <a:r>
              <a:rPr spc="-10" dirty="0">
                <a:latin typeface="+mn-lt"/>
                <a:cs typeface="Times New Roman" panose="02020603050405020304" pitchFamily="18" charset="0"/>
              </a:rPr>
              <a:t>Screen,</a:t>
            </a:r>
            <a:r>
              <a:rPr spc="-25" dirty="0">
                <a:latin typeface="+mn-lt"/>
                <a:cs typeface="Times New Roman" panose="02020603050405020304" pitchFamily="18" charset="0"/>
              </a:rPr>
              <a:t> </a:t>
            </a:r>
            <a:r>
              <a:rPr spc="5" dirty="0">
                <a:latin typeface="+mn-lt"/>
                <a:cs typeface="Times New Roman" panose="02020603050405020304" pitchFamily="18" charset="0"/>
              </a:rPr>
              <a:t>cont</a:t>
            </a:r>
            <a:r>
              <a:rPr spc="5" dirty="0">
                <a:latin typeface="+mn-lt"/>
              </a:rPr>
              <a:t>.</a:t>
            </a:r>
          </a:p>
        </p:txBody>
      </p:sp>
      <p:sp>
        <p:nvSpPr>
          <p:cNvPr id="3" name="object 3"/>
          <p:cNvSpPr txBox="1">
            <a:spLocks noGrp="1"/>
          </p:cNvSpPr>
          <p:nvPr>
            <p:ph type="body" idx="1"/>
          </p:nvPr>
        </p:nvSpPr>
        <p:spPr>
          <a:xfrm>
            <a:off x="742441" y="1487170"/>
            <a:ext cx="7760969" cy="1490793"/>
          </a:xfrm>
          <a:prstGeom prst="rect">
            <a:avLst/>
          </a:prstGeom>
        </p:spPr>
        <p:txBody>
          <a:bodyPr vert="horz" wrap="square" lIns="0" tIns="13335" rIns="0" bIns="0" rtlCol="0">
            <a:spAutoFit/>
          </a:bodyPr>
          <a:lstStyle/>
          <a:p>
            <a:pPr marL="12700" marR="5080">
              <a:lnSpc>
                <a:spcPct val="100000"/>
              </a:lnSpc>
              <a:spcBef>
                <a:spcPts val="105"/>
              </a:spcBef>
            </a:pPr>
            <a:r>
              <a:rPr sz="2400" spc="-10" dirty="0">
                <a:latin typeface="+mn-lt"/>
                <a:cs typeface="Times New Roman" panose="02020603050405020304" pitchFamily="18" charset="0"/>
              </a:rPr>
              <a:t>After </a:t>
            </a:r>
            <a:r>
              <a:rPr sz="2400" dirty="0">
                <a:latin typeface="+mn-lt"/>
                <a:cs typeface="Times New Roman" panose="02020603050405020304" pitchFamily="18" charset="0"/>
              </a:rPr>
              <a:t>the </a:t>
            </a:r>
            <a:r>
              <a:rPr sz="2400" spc="-5" dirty="0">
                <a:latin typeface="+mn-lt"/>
                <a:cs typeface="Times New Roman" panose="02020603050405020304" pitchFamily="18" charset="0"/>
              </a:rPr>
              <a:t>district </a:t>
            </a:r>
            <a:r>
              <a:rPr sz="2400" dirty="0">
                <a:latin typeface="+mn-lt"/>
                <a:cs typeface="Times New Roman" panose="02020603050405020304" pitchFamily="18" charset="0"/>
              </a:rPr>
              <a:t>has </a:t>
            </a:r>
            <a:r>
              <a:rPr sz="2400" spc="-15" dirty="0">
                <a:latin typeface="+mn-lt"/>
                <a:cs typeface="Times New Roman" panose="02020603050405020304" pitchFamily="18" charset="0"/>
              </a:rPr>
              <a:t>answered </a:t>
            </a:r>
            <a:r>
              <a:rPr sz="2400" dirty="0">
                <a:latin typeface="+mn-lt"/>
                <a:cs typeface="Times New Roman" panose="02020603050405020304" pitchFamily="18" charset="0"/>
              </a:rPr>
              <a:t>the </a:t>
            </a:r>
            <a:r>
              <a:rPr sz="2400" spc="-10" dirty="0" smtClean="0">
                <a:latin typeface="+mn-lt"/>
                <a:cs typeface="Times New Roman" panose="02020603050405020304" pitchFamily="18" charset="0"/>
              </a:rPr>
              <a:t>individual </a:t>
            </a:r>
            <a:r>
              <a:rPr sz="2400" spc="-5" dirty="0">
                <a:latin typeface="+mn-lt"/>
                <a:cs typeface="Times New Roman" panose="02020603050405020304" pitchFamily="18" charset="0"/>
              </a:rPr>
              <a:t>indicators </a:t>
            </a:r>
            <a:r>
              <a:rPr sz="2400" dirty="0">
                <a:latin typeface="+mn-lt"/>
                <a:cs typeface="Times New Roman" panose="02020603050405020304" pitchFamily="18" charset="0"/>
              </a:rPr>
              <a:t>under each </a:t>
            </a:r>
            <a:r>
              <a:rPr sz="2400" spc="-10" dirty="0">
                <a:latin typeface="+mn-lt"/>
                <a:cs typeface="Times New Roman" panose="02020603050405020304" pitchFamily="18" charset="0"/>
              </a:rPr>
              <a:t>individual </a:t>
            </a:r>
            <a:r>
              <a:rPr sz="2400" dirty="0">
                <a:latin typeface="+mn-lt"/>
                <a:cs typeface="Times New Roman" panose="02020603050405020304" pitchFamily="18" charset="0"/>
              </a:rPr>
              <a:t>student </a:t>
            </a:r>
            <a:r>
              <a:rPr sz="2400" spc="-5" dirty="0">
                <a:latin typeface="+mn-lt"/>
                <a:cs typeface="Times New Roman" panose="02020603050405020304" pitchFamily="18" charset="0"/>
              </a:rPr>
              <a:t>on </a:t>
            </a:r>
            <a:r>
              <a:rPr sz="2400" dirty="0" smtClean="0">
                <a:latin typeface="+mn-lt"/>
                <a:cs typeface="Times New Roman" panose="02020603050405020304" pitchFamily="18" charset="0"/>
              </a:rPr>
              <a:t>the </a:t>
            </a:r>
            <a:r>
              <a:rPr sz="2400" i="1" spc="-5" dirty="0">
                <a:latin typeface="+mn-lt"/>
                <a:cs typeface="Times New Roman" panose="02020603050405020304" pitchFamily="18" charset="0"/>
              </a:rPr>
              <a:t>Student </a:t>
            </a:r>
            <a:r>
              <a:rPr sz="2400" i="1" dirty="0">
                <a:latin typeface="+mn-lt"/>
                <a:cs typeface="Times New Roman" panose="02020603050405020304" pitchFamily="18" charset="0"/>
              </a:rPr>
              <a:t>File </a:t>
            </a:r>
            <a:r>
              <a:rPr sz="2400" i="1" spc="-15" dirty="0">
                <a:latin typeface="+mn-lt"/>
                <a:cs typeface="Times New Roman" panose="02020603050405020304" pitchFamily="18" charset="0"/>
              </a:rPr>
              <a:t>Review </a:t>
            </a:r>
            <a:r>
              <a:rPr sz="2400" i="1" spc="5" dirty="0">
                <a:latin typeface="+mn-lt"/>
                <a:cs typeface="Times New Roman" panose="02020603050405020304" pitchFamily="18" charset="0"/>
              </a:rPr>
              <a:t>List</a:t>
            </a:r>
            <a:r>
              <a:rPr sz="2400" spc="5" dirty="0">
                <a:latin typeface="+mn-lt"/>
                <a:cs typeface="Times New Roman" panose="02020603050405020304" pitchFamily="18" charset="0"/>
              </a:rPr>
              <a:t>, </a:t>
            </a:r>
            <a:r>
              <a:rPr sz="2400" dirty="0">
                <a:latin typeface="+mn-lt"/>
                <a:cs typeface="Times New Roman" panose="02020603050405020304" pitchFamily="18" charset="0"/>
              </a:rPr>
              <a:t>the </a:t>
            </a:r>
            <a:r>
              <a:rPr sz="2400" spc="-5" dirty="0">
                <a:latin typeface="+mn-lt"/>
                <a:cs typeface="Times New Roman" panose="02020603050405020304" pitchFamily="18" charset="0"/>
              </a:rPr>
              <a:t>district will need </a:t>
            </a:r>
            <a:r>
              <a:rPr sz="2400" spc="-15" dirty="0">
                <a:latin typeface="+mn-lt"/>
                <a:cs typeface="Times New Roman" panose="02020603050405020304" pitchFamily="18" charset="0"/>
              </a:rPr>
              <a:t>to </a:t>
            </a:r>
            <a:r>
              <a:rPr sz="2400" spc="-5" dirty="0" smtClean="0">
                <a:latin typeface="+mn-lt"/>
                <a:cs typeface="Times New Roman" panose="02020603050405020304" pitchFamily="18" charset="0"/>
              </a:rPr>
              <a:t>submit </a:t>
            </a:r>
            <a:r>
              <a:rPr sz="2400" dirty="0">
                <a:latin typeface="+mn-lt"/>
                <a:cs typeface="Times New Roman" panose="02020603050405020304" pitchFamily="18" charset="0"/>
              </a:rPr>
              <a:t>the </a:t>
            </a:r>
            <a:r>
              <a:rPr sz="2400" spc="-5" dirty="0">
                <a:latin typeface="+mn-lt"/>
                <a:cs typeface="Times New Roman" panose="02020603050405020304" pitchFamily="18" charset="0"/>
              </a:rPr>
              <a:t>file </a:t>
            </a:r>
            <a:r>
              <a:rPr sz="2400" spc="-15" dirty="0">
                <a:latin typeface="+mn-lt"/>
                <a:cs typeface="Times New Roman" panose="02020603050405020304" pitchFamily="18" charset="0"/>
              </a:rPr>
              <a:t>reviews. </a:t>
            </a:r>
            <a:r>
              <a:rPr sz="2400" spc="-5" dirty="0" smtClean="0">
                <a:latin typeface="+mn-lt"/>
                <a:cs typeface="Times New Roman" panose="02020603050405020304" pitchFamily="18" charset="0"/>
              </a:rPr>
              <a:t>Complete</a:t>
            </a:r>
            <a:r>
              <a:rPr lang="en-US" sz="2400" spc="-5" dirty="0" smtClean="0">
                <a:latin typeface="+mn-lt"/>
                <a:cs typeface="Times New Roman" panose="02020603050405020304" pitchFamily="18" charset="0"/>
              </a:rPr>
              <a:t> the review and submit</a:t>
            </a:r>
            <a:r>
              <a:rPr sz="2400" spc="-5" dirty="0" smtClean="0">
                <a:latin typeface="+mn-lt"/>
                <a:cs typeface="Times New Roman" panose="02020603050405020304" pitchFamily="18" charset="0"/>
              </a:rPr>
              <a:t> </a:t>
            </a:r>
            <a:r>
              <a:rPr sz="2400" spc="-5" dirty="0">
                <a:latin typeface="+mn-lt"/>
                <a:cs typeface="Times New Roman" panose="02020603050405020304" pitchFamily="18" charset="0"/>
              </a:rPr>
              <a:t>no later than  </a:t>
            </a:r>
            <a:r>
              <a:rPr lang="en-US" sz="2400" b="1" u="heavy" spc="-20" dirty="0" smtClean="0">
                <a:uFill>
                  <a:solidFill>
                    <a:srgbClr val="000000"/>
                  </a:solidFill>
                </a:uFill>
                <a:latin typeface="+mn-lt"/>
                <a:cs typeface="Times New Roman" panose="02020603050405020304" pitchFamily="18" charset="0"/>
              </a:rPr>
              <a:t>February 1</a:t>
            </a:r>
            <a:r>
              <a:rPr sz="2400" b="1" u="heavy" spc="-5" dirty="0" smtClean="0">
                <a:uFill>
                  <a:solidFill>
                    <a:srgbClr val="000000"/>
                  </a:solidFill>
                </a:uFill>
                <a:latin typeface="+mn-lt"/>
                <a:cs typeface="Times New Roman" panose="02020603050405020304" pitchFamily="18" charset="0"/>
              </a:rPr>
              <a:t>,</a:t>
            </a:r>
            <a:r>
              <a:rPr sz="2400" b="1" u="heavy" spc="-15" dirty="0" smtClean="0">
                <a:uFill>
                  <a:solidFill>
                    <a:srgbClr val="000000"/>
                  </a:solidFill>
                </a:uFill>
                <a:latin typeface="+mn-lt"/>
                <a:cs typeface="Times New Roman" panose="02020603050405020304" pitchFamily="18" charset="0"/>
              </a:rPr>
              <a:t> </a:t>
            </a:r>
            <a:r>
              <a:rPr sz="2400" b="1" u="heavy" spc="-5" dirty="0" smtClean="0">
                <a:uFill>
                  <a:solidFill>
                    <a:srgbClr val="000000"/>
                  </a:solidFill>
                </a:uFill>
                <a:latin typeface="+mn-lt"/>
                <a:cs typeface="Times New Roman" panose="02020603050405020304" pitchFamily="18" charset="0"/>
              </a:rPr>
              <a:t>20</a:t>
            </a:r>
            <a:r>
              <a:rPr lang="en-US" sz="2400" b="1" u="heavy" spc="-5" dirty="0" smtClean="0">
                <a:uFill>
                  <a:solidFill>
                    <a:srgbClr val="000000"/>
                  </a:solidFill>
                </a:uFill>
                <a:latin typeface="+mn-lt"/>
                <a:cs typeface="Times New Roman" panose="02020603050405020304" pitchFamily="18" charset="0"/>
              </a:rPr>
              <a:t>24</a:t>
            </a:r>
            <a:r>
              <a:rPr sz="2400" spc="-5" dirty="0" smtClean="0">
                <a:latin typeface="+mn-lt"/>
                <a:cs typeface="Times New Roman" panose="02020603050405020304" pitchFamily="18" charset="0"/>
              </a:rPr>
              <a:t>.</a:t>
            </a:r>
            <a:endParaRPr sz="2400" spc="-5" dirty="0">
              <a:latin typeface="+mn-lt"/>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549275" y="3124200"/>
            <a:ext cx="8257666" cy="3338384"/>
          </a:xfrm>
          <a:prstGeom prst="rect">
            <a:avLst/>
          </a:prstGeom>
        </p:spPr>
      </p:pic>
      <p:sp>
        <p:nvSpPr>
          <p:cNvPr id="7" name="Oval 6"/>
          <p:cNvSpPr/>
          <p:nvPr/>
        </p:nvSpPr>
        <p:spPr>
          <a:xfrm>
            <a:off x="4030408" y="6010275"/>
            <a:ext cx="1295400" cy="4427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162800" y="3352800"/>
            <a:ext cx="914400" cy="16002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7"/>
          </p:nvPr>
        </p:nvSpPr>
        <p:spPr/>
        <p:txBody>
          <a:bodyPr/>
          <a:lstStyle/>
          <a:p>
            <a:fld id="{B6F15528-21DE-4FAA-801E-634DDDAF4B2B}" type="slidenum">
              <a:rPr lang="en-US" smtClean="0"/>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458" y="267491"/>
            <a:ext cx="9029542" cy="616707"/>
          </a:xfrm>
          <a:prstGeom prst="rect">
            <a:avLst/>
          </a:prstGeom>
        </p:spPr>
        <p:txBody>
          <a:bodyPr vert="horz" wrap="square" lIns="0" tIns="12700" rIns="0" bIns="0" rtlCol="0">
            <a:spAutoFit/>
          </a:bodyPr>
          <a:lstStyle/>
          <a:p>
            <a:pPr marL="1889760" marR="5080" indent="-1877695">
              <a:lnSpc>
                <a:spcPct val="108800"/>
              </a:lnSpc>
              <a:spcBef>
                <a:spcPts val="100"/>
              </a:spcBef>
            </a:pPr>
            <a:r>
              <a:rPr sz="3600" spc="-5" dirty="0">
                <a:latin typeface="+mn-lt"/>
              </a:rPr>
              <a:t>Uploading </a:t>
            </a:r>
            <a:r>
              <a:rPr sz="3600" spc="-10" dirty="0">
                <a:latin typeface="+mn-lt"/>
              </a:rPr>
              <a:t>Documentation </a:t>
            </a:r>
            <a:r>
              <a:rPr sz="3600" spc="-15" dirty="0">
                <a:latin typeface="+mn-lt"/>
              </a:rPr>
              <a:t>for </a:t>
            </a:r>
            <a:r>
              <a:rPr sz="3600" spc="-10" dirty="0">
                <a:latin typeface="+mn-lt"/>
              </a:rPr>
              <a:t>the  </a:t>
            </a:r>
            <a:r>
              <a:rPr sz="3600" spc="-5" dirty="0">
                <a:latin typeface="+mn-lt"/>
              </a:rPr>
              <a:t>Desk</a:t>
            </a:r>
            <a:r>
              <a:rPr sz="3600" spc="5" dirty="0">
                <a:latin typeface="+mn-lt"/>
              </a:rPr>
              <a:t> </a:t>
            </a:r>
            <a:r>
              <a:rPr sz="3600" spc="-20" dirty="0">
                <a:latin typeface="+mn-lt"/>
              </a:rPr>
              <a:t>Review</a:t>
            </a:r>
            <a:endParaRPr sz="3600" dirty="0">
              <a:latin typeface="+mn-lt"/>
            </a:endParaRPr>
          </a:p>
        </p:txBody>
      </p:sp>
      <p:sp>
        <p:nvSpPr>
          <p:cNvPr id="3" name="object 3"/>
          <p:cNvSpPr txBox="1"/>
          <p:nvPr/>
        </p:nvSpPr>
        <p:spPr>
          <a:xfrm>
            <a:off x="76200" y="1524000"/>
            <a:ext cx="8991600" cy="2782172"/>
          </a:xfrm>
          <a:prstGeom prst="rect">
            <a:avLst/>
          </a:prstGeom>
        </p:spPr>
        <p:txBody>
          <a:bodyPr vert="horz" wrap="square" lIns="0" tIns="12065" rIns="0" bIns="0" rtlCol="0">
            <a:spAutoFit/>
          </a:bodyPr>
          <a:lstStyle/>
          <a:p>
            <a:pPr marL="332740" marR="5080" indent="-320040">
              <a:lnSpc>
                <a:spcPct val="100000"/>
              </a:lnSpc>
              <a:buSzPct val="58928"/>
              <a:buFont typeface="Arial" panose="020B0604020202020204" pitchFamily="34" charset="0"/>
              <a:buChar char="•"/>
              <a:tabLst>
                <a:tab pos="332740" algn="l"/>
              </a:tabLst>
            </a:pPr>
            <a:r>
              <a:rPr spc="-5" dirty="0">
                <a:cs typeface="Times New Roman" panose="02020603050405020304" pitchFamily="18" charset="0"/>
              </a:rPr>
              <a:t>During </a:t>
            </a:r>
            <a:r>
              <a:rPr lang="en-US" spc="-5" dirty="0" smtClean="0">
                <a:cs typeface="Times New Roman" panose="02020603050405020304" pitchFamily="18" charset="0"/>
              </a:rPr>
              <a:t>late </a:t>
            </a:r>
            <a:r>
              <a:rPr spc="-20" dirty="0" smtClean="0">
                <a:cs typeface="Times New Roman" panose="02020603050405020304" pitchFamily="18" charset="0"/>
              </a:rPr>
              <a:t>February</a:t>
            </a:r>
            <a:r>
              <a:rPr lang="en-US" spc="-20" dirty="0" smtClean="0">
                <a:cs typeface="Times New Roman" panose="02020603050405020304" pitchFamily="18" charset="0"/>
              </a:rPr>
              <a:t>/</a:t>
            </a:r>
            <a:r>
              <a:rPr lang="en-US" spc="-10" dirty="0" smtClean="0">
                <a:cs typeface="Times New Roman" panose="02020603050405020304" pitchFamily="18" charset="0"/>
              </a:rPr>
              <a:t>early March </a:t>
            </a:r>
            <a:r>
              <a:rPr spc="-10" dirty="0" smtClean="0">
                <a:cs typeface="Times New Roman" panose="02020603050405020304" pitchFamily="18" charset="0"/>
              </a:rPr>
              <a:t>20</a:t>
            </a:r>
            <a:r>
              <a:rPr lang="en-US" spc="-10" dirty="0" smtClean="0">
                <a:cs typeface="Times New Roman" panose="02020603050405020304" pitchFamily="18" charset="0"/>
              </a:rPr>
              <a:t>24</a:t>
            </a:r>
            <a:r>
              <a:rPr spc="-10" dirty="0" smtClean="0">
                <a:cs typeface="Times New Roman" panose="02020603050405020304" pitchFamily="18" charset="0"/>
              </a:rPr>
              <a:t> </a:t>
            </a:r>
            <a:r>
              <a:rPr lang="en-US" spc="-10" dirty="0" smtClean="0">
                <a:cs typeface="Times New Roman" panose="02020603050405020304" pitchFamily="18" charset="0"/>
              </a:rPr>
              <a:t>time period, </a:t>
            </a:r>
            <a:r>
              <a:rPr spc="-5" dirty="0" smtClean="0">
                <a:cs typeface="Times New Roman" panose="02020603050405020304" pitchFamily="18" charset="0"/>
              </a:rPr>
              <a:t>districts </a:t>
            </a:r>
            <a:r>
              <a:rPr spc="-10" dirty="0">
                <a:cs typeface="Times New Roman" panose="02020603050405020304" pitchFamily="18" charset="0"/>
              </a:rPr>
              <a:t>will </a:t>
            </a:r>
            <a:r>
              <a:rPr spc="-5" dirty="0">
                <a:cs typeface="Times New Roman" panose="02020603050405020304" pitchFamily="18" charset="0"/>
              </a:rPr>
              <a:t>be notified </a:t>
            </a:r>
            <a:r>
              <a:rPr spc="-10" dirty="0">
                <a:cs typeface="Times New Roman" panose="02020603050405020304" pitchFamily="18" charset="0"/>
              </a:rPr>
              <a:t>via</a:t>
            </a:r>
            <a:r>
              <a:rPr spc="60" dirty="0">
                <a:cs typeface="Times New Roman" panose="02020603050405020304" pitchFamily="18" charset="0"/>
              </a:rPr>
              <a:t> </a:t>
            </a:r>
            <a:r>
              <a:rPr spc="-15" dirty="0" smtClean="0">
                <a:cs typeface="Times New Roman" panose="02020603050405020304" pitchFamily="18" charset="0"/>
              </a:rPr>
              <a:t>IMAC</a:t>
            </a:r>
            <a:r>
              <a:rPr lang="en-US" spc="-15" dirty="0" smtClean="0">
                <a:cs typeface="Times New Roman" panose="02020603050405020304" pitchFamily="18" charset="0"/>
              </a:rPr>
              <a:t>S </a:t>
            </a:r>
            <a:r>
              <a:rPr spc="-5" dirty="0" smtClean="0">
                <a:cs typeface="Times New Roman" panose="02020603050405020304" pitchFamily="18" charset="0"/>
              </a:rPr>
              <a:t>2.0 </a:t>
            </a:r>
            <a:r>
              <a:rPr spc="-10" dirty="0">
                <a:cs typeface="Times New Roman" panose="02020603050405020304" pitchFamily="18" charset="0"/>
              </a:rPr>
              <a:t>correspondence </a:t>
            </a:r>
            <a:r>
              <a:rPr lang="en-US" spc="-10" dirty="0" smtClean="0">
                <a:cs typeface="Times New Roman" panose="02020603050405020304" pitchFamily="18" charset="0"/>
              </a:rPr>
              <a:t>of the</a:t>
            </a:r>
            <a:r>
              <a:rPr spc="-10" dirty="0" smtClean="0">
                <a:cs typeface="Times New Roman" panose="02020603050405020304" pitchFamily="18" charset="0"/>
              </a:rPr>
              <a:t> </a:t>
            </a:r>
            <a:r>
              <a:rPr spc="-5" dirty="0" smtClean="0">
                <a:cs typeface="Times New Roman" panose="02020603050405020304" pitchFamily="18" charset="0"/>
              </a:rPr>
              <a:t>student</a:t>
            </a:r>
            <a:r>
              <a:rPr lang="en-US" spc="-5" dirty="0" smtClean="0">
                <a:cs typeface="Times New Roman" panose="02020603050405020304" pitchFamily="18" charset="0"/>
              </a:rPr>
              <a:t> file</a:t>
            </a:r>
            <a:r>
              <a:rPr spc="-5" dirty="0" smtClean="0">
                <a:cs typeface="Times New Roman" panose="02020603050405020304" pitchFamily="18" charset="0"/>
              </a:rPr>
              <a:t>s </a:t>
            </a:r>
            <a:r>
              <a:rPr lang="en-US" spc="-5" dirty="0" smtClean="0">
                <a:cs typeface="Times New Roman" panose="02020603050405020304" pitchFamily="18" charset="0"/>
              </a:rPr>
              <a:t>chosen for desk review verification and what documents must be </a:t>
            </a:r>
            <a:r>
              <a:rPr spc="-5" dirty="0" smtClean="0">
                <a:cs typeface="Times New Roman" panose="02020603050405020304" pitchFamily="18" charset="0"/>
              </a:rPr>
              <a:t>uploaded</a:t>
            </a:r>
            <a:r>
              <a:rPr spc="-5" dirty="0">
                <a:cs typeface="Times New Roman" panose="02020603050405020304" pitchFamily="18" charset="0"/>
              </a:rPr>
              <a:t>.</a:t>
            </a:r>
            <a:endParaRPr dirty="0">
              <a:cs typeface="Times New Roman" panose="02020603050405020304" pitchFamily="18" charset="0"/>
            </a:endParaRPr>
          </a:p>
          <a:p>
            <a:pPr marL="332740" marR="504190" indent="-320040">
              <a:lnSpc>
                <a:spcPct val="100000"/>
              </a:lnSpc>
              <a:buSzPct val="58928"/>
              <a:buFont typeface="Arial" panose="020B0604020202020204" pitchFamily="34" charset="0"/>
              <a:buChar char="•"/>
              <a:tabLst>
                <a:tab pos="332740" algn="l"/>
              </a:tabLst>
            </a:pPr>
            <a:r>
              <a:rPr spc="-5" dirty="0">
                <a:cs typeface="Times New Roman" panose="02020603050405020304" pitchFamily="18" charset="0"/>
              </a:rPr>
              <a:t>The </a:t>
            </a:r>
            <a:r>
              <a:rPr lang="en-US" spc="-5" dirty="0" smtClean="0">
                <a:cs typeface="Times New Roman" panose="02020603050405020304" pitchFamily="18" charset="0"/>
              </a:rPr>
              <a:t>LEA </a:t>
            </a:r>
            <a:r>
              <a:rPr spc="-10" dirty="0" smtClean="0">
                <a:cs typeface="Times New Roman" panose="02020603050405020304" pitchFamily="18" charset="0"/>
              </a:rPr>
              <a:t>will </a:t>
            </a:r>
            <a:r>
              <a:rPr spc="-5" dirty="0">
                <a:cs typeface="Times New Roman" panose="02020603050405020304" pitchFamily="18" charset="0"/>
              </a:rPr>
              <a:t>upload the </a:t>
            </a:r>
            <a:r>
              <a:rPr spc="-5" dirty="0" smtClean="0">
                <a:cs typeface="Times New Roman" panose="02020603050405020304" pitchFamily="18" charset="0"/>
              </a:rPr>
              <a:t>documentation </a:t>
            </a:r>
            <a:r>
              <a:rPr lang="en-US" spc="-5" dirty="0" smtClean="0">
                <a:cs typeface="Times New Roman" panose="02020603050405020304" pitchFamily="18" charset="0"/>
              </a:rPr>
              <a:t>requested</a:t>
            </a:r>
            <a:r>
              <a:rPr spc="-5" dirty="0" smtClean="0">
                <a:cs typeface="Times New Roman" panose="02020603050405020304" pitchFamily="18" charset="0"/>
              </a:rPr>
              <a:t> </a:t>
            </a:r>
            <a:r>
              <a:rPr spc="-5" dirty="0">
                <a:cs typeface="Times New Roman" panose="02020603050405020304" pitchFamily="18" charset="0"/>
              </a:rPr>
              <a:t>in </a:t>
            </a:r>
            <a:r>
              <a:rPr spc="-20" dirty="0">
                <a:cs typeface="Times New Roman" panose="02020603050405020304" pitchFamily="18" charset="0"/>
              </a:rPr>
              <a:t>IMACS </a:t>
            </a:r>
            <a:r>
              <a:rPr spc="-5" dirty="0">
                <a:cs typeface="Times New Roman" panose="02020603050405020304" pitchFamily="18" charset="0"/>
              </a:rPr>
              <a:t>2.0 </a:t>
            </a:r>
            <a:r>
              <a:rPr spc="-15" dirty="0">
                <a:cs typeface="Times New Roman" panose="02020603050405020304" pitchFamily="18" charset="0"/>
              </a:rPr>
              <a:t>for </a:t>
            </a:r>
            <a:r>
              <a:rPr spc="-5" dirty="0">
                <a:cs typeface="Times New Roman" panose="02020603050405020304" pitchFamily="18" charset="0"/>
              </a:rPr>
              <a:t>each </a:t>
            </a:r>
            <a:r>
              <a:rPr spc="-5" dirty="0" smtClean="0">
                <a:cs typeface="Times New Roman" panose="02020603050405020304" pitchFamily="18" charset="0"/>
              </a:rPr>
              <a:t>student </a:t>
            </a:r>
            <a:r>
              <a:rPr spc="-20" dirty="0">
                <a:cs typeface="Times New Roman" panose="02020603050405020304" pitchFamily="18" charset="0"/>
              </a:rPr>
              <a:t>record</a:t>
            </a:r>
            <a:r>
              <a:rPr spc="-5" dirty="0">
                <a:cs typeface="Times New Roman" panose="02020603050405020304" pitchFamily="18" charset="0"/>
              </a:rPr>
              <a:t> </a:t>
            </a:r>
            <a:r>
              <a:rPr spc="-15" dirty="0">
                <a:cs typeface="Times New Roman" panose="02020603050405020304" pitchFamily="18" charset="0"/>
              </a:rPr>
              <a:t>requested</a:t>
            </a:r>
            <a:r>
              <a:rPr spc="-15" dirty="0" smtClean="0">
                <a:cs typeface="Times New Roman" panose="02020603050405020304" pitchFamily="18" charset="0"/>
              </a:rPr>
              <a:t>.</a:t>
            </a:r>
            <a:r>
              <a:rPr lang="en-US" spc="-15" dirty="0" smtClean="0">
                <a:cs typeface="Times New Roman" panose="02020603050405020304" pitchFamily="18" charset="0"/>
              </a:rPr>
              <a:t> </a:t>
            </a:r>
            <a:r>
              <a:rPr lang="en-US" spc="-15" dirty="0" smtClean="0">
                <a:solidFill>
                  <a:srgbClr val="FF0000"/>
                </a:solidFill>
                <a:cs typeface="Times New Roman" panose="02020603050405020304" pitchFamily="18" charset="0"/>
              </a:rPr>
              <a:t>MAKE SURE TO </a:t>
            </a:r>
            <a:r>
              <a:rPr lang="en-US" spc="-10" dirty="0" smtClean="0">
                <a:solidFill>
                  <a:srgbClr val="FF0000"/>
                </a:solidFill>
                <a:cs typeface="Times New Roman" panose="02020603050405020304" pitchFamily="18" charset="0"/>
              </a:rPr>
              <a:t>SEND </a:t>
            </a:r>
            <a:r>
              <a:rPr lang="en-US" spc="-10" dirty="0">
                <a:solidFill>
                  <a:srgbClr val="FF0000"/>
                </a:solidFill>
                <a:cs typeface="Times New Roman" panose="02020603050405020304" pitchFamily="18" charset="0"/>
              </a:rPr>
              <a:t>ALL </a:t>
            </a:r>
            <a:r>
              <a:rPr lang="en-US" spc="-10" dirty="0" smtClean="0">
                <a:solidFill>
                  <a:srgbClr val="FF0000"/>
                </a:solidFill>
                <a:cs typeface="Times New Roman" panose="02020603050405020304" pitchFamily="18" charset="0"/>
              </a:rPr>
              <a:t>DOCUMENTS USED TO MARK INDICATORS!! </a:t>
            </a:r>
            <a:r>
              <a:rPr lang="en-US" spc="-10" dirty="0" smtClean="0">
                <a:cs typeface="Times New Roman" panose="02020603050405020304" pitchFamily="18" charset="0"/>
              </a:rPr>
              <a:t>Also, Sped </a:t>
            </a:r>
            <a:r>
              <a:rPr lang="en-US" spc="-10" dirty="0" err="1">
                <a:cs typeface="Times New Roman" panose="02020603050405020304" pitchFamily="18" charset="0"/>
              </a:rPr>
              <a:t>Trak</a:t>
            </a:r>
            <a:r>
              <a:rPr lang="en-US" spc="-10" dirty="0">
                <a:cs typeface="Times New Roman" panose="02020603050405020304" pitchFamily="18" charset="0"/>
              </a:rPr>
              <a:t> allows </a:t>
            </a:r>
            <a:r>
              <a:rPr lang="en-US" spc="-10" dirty="0" smtClean="0">
                <a:cs typeface="Times New Roman" panose="02020603050405020304" pitchFamily="18" charset="0"/>
              </a:rPr>
              <a:t>users to “print to pdf” rather than printing and scanning some documents.</a:t>
            </a:r>
            <a:endParaRPr lang="en-US" spc="-15" dirty="0" smtClean="0">
              <a:cs typeface="Times New Roman" panose="02020603050405020304" pitchFamily="18" charset="0"/>
            </a:endParaRPr>
          </a:p>
          <a:p>
            <a:pPr marL="332740" marR="504190" indent="-320040">
              <a:lnSpc>
                <a:spcPct val="100000"/>
              </a:lnSpc>
              <a:buSzPct val="58928"/>
              <a:buFont typeface="Arial" panose="020B0604020202020204" pitchFamily="34" charset="0"/>
              <a:buChar char="•"/>
              <a:tabLst>
                <a:tab pos="332740" algn="l"/>
              </a:tabLst>
            </a:pPr>
            <a:r>
              <a:rPr lang="en-US" spc="-15" dirty="0" smtClean="0">
                <a:cs typeface="Times New Roman" panose="02020603050405020304" pitchFamily="18" charset="0"/>
              </a:rPr>
              <a:t>Student documents should only be uploaded under the individual student file review page.</a:t>
            </a:r>
            <a:endParaRPr dirty="0">
              <a:cs typeface="Times New Roman" panose="02020603050405020304" pitchFamily="18" charset="0"/>
            </a:endParaRPr>
          </a:p>
          <a:p>
            <a:pPr marL="332740" marR="379095" indent="-320040">
              <a:lnSpc>
                <a:spcPct val="100000"/>
              </a:lnSpc>
              <a:buSzPct val="58928"/>
              <a:buFont typeface="Arial" panose="020B0604020202020204" pitchFamily="34" charset="0"/>
              <a:buChar char="•"/>
              <a:tabLst>
                <a:tab pos="332740" algn="l"/>
              </a:tabLst>
            </a:pPr>
            <a:r>
              <a:rPr spc="-5" dirty="0">
                <a:cs typeface="Times New Roman" panose="02020603050405020304" pitchFamily="18" charset="0"/>
              </a:rPr>
              <a:t>This documentation is due in </a:t>
            </a:r>
            <a:r>
              <a:rPr spc="-20" dirty="0">
                <a:cs typeface="Times New Roman" panose="02020603050405020304" pitchFamily="18" charset="0"/>
              </a:rPr>
              <a:t>IMACS </a:t>
            </a:r>
            <a:r>
              <a:rPr spc="-5" dirty="0">
                <a:cs typeface="Times New Roman" panose="02020603050405020304" pitchFamily="18" charset="0"/>
              </a:rPr>
              <a:t>2.0 no </a:t>
            </a:r>
            <a:r>
              <a:rPr spc="-10" dirty="0">
                <a:cs typeface="Times New Roman" panose="02020603050405020304" pitchFamily="18" charset="0"/>
              </a:rPr>
              <a:t>later </a:t>
            </a:r>
            <a:r>
              <a:rPr spc="-5" dirty="0" smtClean="0">
                <a:cs typeface="Times New Roman" panose="02020603050405020304" pitchFamily="18" charset="0"/>
              </a:rPr>
              <a:t>than </a:t>
            </a:r>
            <a:r>
              <a:rPr u="heavy" spc="-10" dirty="0">
                <a:uFill>
                  <a:solidFill>
                    <a:srgbClr val="000000"/>
                  </a:solidFill>
                </a:uFill>
                <a:cs typeface="Times New Roman" panose="02020603050405020304" pitchFamily="18" charset="0"/>
              </a:rPr>
              <a:t>April </a:t>
            </a:r>
            <a:r>
              <a:rPr u="heavy" spc="-5" dirty="0">
                <a:uFill>
                  <a:solidFill>
                    <a:srgbClr val="000000"/>
                  </a:solidFill>
                </a:uFill>
                <a:cs typeface="Times New Roman" panose="02020603050405020304" pitchFamily="18" charset="0"/>
              </a:rPr>
              <a:t>1,</a:t>
            </a:r>
            <a:r>
              <a:rPr u="heavy" spc="0" dirty="0">
                <a:uFill>
                  <a:solidFill>
                    <a:srgbClr val="000000"/>
                  </a:solidFill>
                </a:uFill>
                <a:cs typeface="Times New Roman" panose="02020603050405020304" pitchFamily="18" charset="0"/>
              </a:rPr>
              <a:t> </a:t>
            </a:r>
            <a:r>
              <a:rPr u="heavy" spc="-10" dirty="0" smtClean="0">
                <a:uFill>
                  <a:solidFill>
                    <a:srgbClr val="000000"/>
                  </a:solidFill>
                </a:uFill>
                <a:cs typeface="Times New Roman" panose="02020603050405020304" pitchFamily="18" charset="0"/>
              </a:rPr>
              <a:t>20</a:t>
            </a:r>
            <a:r>
              <a:rPr lang="en-US" u="heavy" spc="-10" dirty="0" smtClean="0">
                <a:uFill>
                  <a:solidFill>
                    <a:srgbClr val="000000"/>
                  </a:solidFill>
                </a:uFill>
                <a:cs typeface="Times New Roman" panose="02020603050405020304" pitchFamily="18" charset="0"/>
              </a:rPr>
              <a:t>24</a:t>
            </a:r>
            <a:r>
              <a:rPr spc="-10" dirty="0" smtClean="0">
                <a:cs typeface="Times New Roman" panose="02020603050405020304" pitchFamily="18" charset="0"/>
              </a:rPr>
              <a:t>.</a:t>
            </a:r>
            <a:r>
              <a:rPr lang="en-US" spc="-10" dirty="0" smtClean="0">
                <a:cs typeface="Times New Roman" panose="02020603050405020304" pitchFamily="18" charset="0"/>
              </a:rPr>
              <a:t> </a:t>
            </a:r>
            <a:endParaRPr dirty="0">
              <a:solidFill>
                <a:srgbClr val="FF0000"/>
              </a:solidFill>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1496060" y="4343400"/>
            <a:ext cx="6076950" cy="2366601"/>
          </a:xfrm>
          <a:prstGeom prst="rect">
            <a:avLst/>
          </a:prstGeom>
        </p:spPr>
      </p:pic>
      <p:sp>
        <p:nvSpPr>
          <p:cNvPr id="6" name="Rectangle 5"/>
          <p:cNvSpPr/>
          <p:nvPr/>
        </p:nvSpPr>
        <p:spPr>
          <a:xfrm>
            <a:off x="3962400" y="5334000"/>
            <a:ext cx="381000" cy="1524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62400" y="5791200"/>
            <a:ext cx="381000" cy="228600"/>
          </a:xfrm>
          <a:prstGeom prst="rect">
            <a:avLst/>
          </a:prstGeom>
          <a:solidFill>
            <a:srgbClr val="FBFBFB"/>
          </a:solidFill>
          <a:ln>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962400" y="6248400"/>
            <a:ext cx="381000" cy="2286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7434738" y="5562643"/>
            <a:ext cx="533400" cy="15240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7"/>
          </p:nvPr>
        </p:nvSpPr>
        <p:spPr/>
        <p:txBody>
          <a:bodyPr/>
          <a:lstStyle/>
          <a:p>
            <a:fld id="{B6F15528-21DE-4FAA-801E-634DDDAF4B2B}" type="slidenum">
              <a:rPr lang="en-US" smtClean="0"/>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247650" algn="ctr">
              <a:lnSpc>
                <a:spcPct val="100000"/>
              </a:lnSpc>
              <a:spcBef>
                <a:spcPts val="105"/>
              </a:spcBef>
            </a:pPr>
            <a:r>
              <a:rPr dirty="0">
                <a:latin typeface="+mj-lt"/>
                <a:cs typeface="Times New Roman" panose="02020603050405020304" pitchFamily="18" charset="0"/>
              </a:rPr>
              <a:t>Uploading </a:t>
            </a:r>
            <a:r>
              <a:rPr spc="-5" dirty="0" smtClean="0">
                <a:latin typeface="+mj-lt"/>
                <a:cs typeface="Times New Roman" panose="02020603050405020304" pitchFamily="18" charset="0"/>
              </a:rPr>
              <a:t>Documentation</a:t>
            </a:r>
            <a:endParaRPr spc="5" dirty="0">
              <a:latin typeface="+mj-lt"/>
              <a:cs typeface="Times New Roman" panose="02020603050405020304" pitchFamily="18" charset="0"/>
            </a:endParaRPr>
          </a:p>
        </p:txBody>
      </p:sp>
      <p:sp>
        <p:nvSpPr>
          <p:cNvPr id="3" name="object 3"/>
          <p:cNvSpPr txBox="1"/>
          <p:nvPr/>
        </p:nvSpPr>
        <p:spPr>
          <a:xfrm>
            <a:off x="342899" y="1718953"/>
            <a:ext cx="8458199" cy="1397819"/>
          </a:xfrm>
          <a:prstGeom prst="rect">
            <a:avLst/>
          </a:prstGeom>
        </p:spPr>
        <p:txBody>
          <a:bodyPr vert="horz" wrap="square" lIns="0" tIns="12700" rIns="0" bIns="0" rtlCol="0">
            <a:spAutoFit/>
          </a:bodyPr>
          <a:lstStyle/>
          <a:p>
            <a:pPr marL="12700" marR="5080">
              <a:lnSpc>
                <a:spcPct val="100000"/>
              </a:lnSpc>
              <a:spcBef>
                <a:spcPts val="100"/>
              </a:spcBef>
            </a:pPr>
            <a:r>
              <a:rPr lang="en-US" spc="-5" dirty="0" smtClean="0">
                <a:cs typeface="Times New Roman" panose="02020603050405020304" pitchFamily="18" charset="0"/>
              </a:rPr>
              <a:t>Once the </a:t>
            </a:r>
            <a:r>
              <a:rPr lang="en-US" i="1" spc="-5" dirty="0" smtClean="0">
                <a:cs typeface="Times New Roman" panose="02020603050405020304" pitchFamily="18" charset="0"/>
              </a:rPr>
              <a:t>Assignment Upload </a:t>
            </a:r>
            <a:r>
              <a:rPr lang="en-US" spc="-5" dirty="0" smtClean="0">
                <a:cs typeface="Times New Roman" panose="02020603050405020304" pitchFamily="18" charset="0"/>
              </a:rPr>
              <a:t>window has opened, the LEA may upload the requested student documents. You will receive one document request per student. It is preferred that all </a:t>
            </a:r>
            <a:r>
              <a:rPr lang="en-US" spc="-5" dirty="0">
                <a:cs typeface="Times New Roman" panose="02020603050405020304" pitchFamily="18" charset="0"/>
              </a:rPr>
              <a:t>documents needed for verification </a:t>
            </a:r>
            <a:r>
              <a:rPr lang="en-US" spc="-5" dirty="0" smtClean="0">
                <a:cs typeface="Times New Roman" panose="02020603050405020304" pitchFamily="18" charset="0"/>
              </a:rPr>
              <a:t>are merged and uploaded as one file, in the order of the SPED process, for each requested student. </a:t>
            </a:r>
            <a:r>
              <a:rPr dirty="0" smtClean="0">
                <a:cs typeface="Times New Roman" panose="02020603050405020304" pitchFamily="18" charset="0"/>
              </a:rPr>
              <a:t>An </a:t>
            </a:r>
            <a:r>
              <a:rPr spc="-10" dirty="0">
                <a:cs typeface="Times New Roman" panose="02020603050405020304" pitchFamily="18" charset="0"/>
              </a:rPr>
              <a:t>automated </a:t>
            </a:r>
            <a:r>
              <a:rPr spc="-5" dirty="0">
                <a:cs typeface="Times New Roman" panose="02020603050405020304" pitchFamily="18" charset="0"/>
              </a:rPr>
              <a:t>email will be </a:t>
            </a:r>
            <a:r>
              <a:rPr spc="-10" dirty="0">
                <a:cs typeface="Times New Roman" panose="02020603050405020304" pitchFamily="18" charset="0"/>
              </a:rPr>
              <a:t>generated </a:t>
            </a:r>
            <a:r>
              <a:rPr spc="-15" dirty="0">
                <a:cs typeface="Times New Roman" panose="02020603050405020304" pitchFamily="18" charset="0"/>
              </a:rPr>
              <a:t>to </a:t>
            </a:r>
            <a:r>
              <a:rPr spc="-5" dirty="0" smtClean="0">
                <a:cs typeface="Times New Roman" panose="02020603050405020304" pitchFamily="18" charset="0"/>
              </a:rPr>
              <a:t>the </a:t>
            </a:r>
            <a:r>
              <a:rPr lang="en-US" spc="-5" dirty="0" smtClean="0">
                <a:cs typeface="Times New Roman" panose="02020603050405020304" pitchFamily="18" charset="0"/>
              </a:rPr>
              <a:t>S</a:t>
            </a:r>
            <a:r>
              <a:rPr spc="-5" dirty="0" smtClean="0">
                <a:cs typeface="Times New Roman" panose="02020603050405020304" pitchFamily="18" charset="0"/>
              </a:rPr>
              <a:t>upervisor </a:t>
            </a:r>
            <a:r>
              <a:rPr spc="-10" dirty="0">
                <a:cs typeface="Times New Roman" panose="02020603050405020304" pitchFamily="18" charset="0"/>
              </a:rPr>
              <a:t>overseeing </a:t>
            </a:r>
            <a:r>
              <a:rPr spc="-20" dirty="0">
                <a:cs typeface="Times New Roman" panose="02020603050405020304" pitchFamily="18" charset="0"/>
              </a:rPr>
              <a:t>your </a:t>
            </a:r>
            <a:r>
              <a:rPr spc="-5" dirty="0">
                <a:cs typeface="Times New Roman" panose="02020603050405020304" pitchFamily="18" charset="0"/>
              </a:rPr>
              <a:t>district </a:t>
            </a:r>
            <a:r>
              <a:rPr lang="en-US" dirty="0" smtClean="0">
                <a:cs typeface="Times New Roman" panose="02020603050405020304" pitchFamily="18" charset="0"/>
              </a:rPr>
              <a:t>to let them know it is uploaded</a:t>
            </a:r>
            <a:r>
              <a:rPr dirty="0" smtClean="0">
                <a:cs typeface="Times New Roman" panose="02020603050405020304" pitchFamily="18" charset="0"/>
              </a:rPr>
              <a:t>.</a:t>
            </a:r>
            <a:endParaRPr dirty="0">
              <a:cs typeface="Times New Roman" panose="02020603050405020304" pitchFamily="18" charset="0"/>
            </a:endParaRPr>
          </a:p>
        </p:txBody>
      </p:sp>
      <p:sp>
        <p:nvSpPr>
          <p:cNvPr id="5" name="Slide Number Placeholder 4"/>
          <p:cNvSpPr>
            <a:spLocks noGrp="1"/>
          </p:cNvSpPr>
          <p:nvPr>
            <p:ph type="sldNum" sz="quarter" idx="7"/>
          </p:nvPr>
        </p:nvSpPr>
        <p:spPr/>
        <p:txBody>
          <a:bodyPr/>
          <a:lstStyle/>
          <a:p>
            <a:fld id="{B6F15528-21DE-4FAA-801E-634DDDAF4B2B}" type="slidenum">
              <a:rPr lang="en-US" smtClean="0"/>
              <a:t>26</a:t>
            </a:fld>
            <a:endParaRPr lang="en-US"/>
          </a:p>
        </p:txBody>
      </p:sp>
      <p:pic>
        <p:nvPicPr>
          <p:cNvPr id="4" name="Picture 3"/>
          <p:cNvPicPr>
            <a:picLocks noChangeAspect="1"/>
          </p:cNvPicPr>
          <p:nvPr/>
        </p:nvPicPr>
        <p:blipFill>
          <a:blip r:embed="rId3"/>
          <a:stretch>
            <a:fillRect/>
          </a:stretch>
        </p:blipFill>
        <p:spPr>
          <a:xfrm>
            <a:off x="2413013" y="3116772"/>
            <a:ext cx="4317970" cy="279113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975" y="215778"/>
            <a:ext cx="7696200" cy="905708"/>
          </a:xfrm>
        </p:spPr>
        <p:txBody>
          <a:bodyPr/>
          <a:lstStyle/>
          <a:p>
            <a:pPr algn="ctr"/>
            <a:r>
              <a:rPr lang="en-US" dirty="0" smtClean="0">
                <a:latin typeface="+mn-lt"/>
                <a:cs typeface="Times New Roman" panose="02020603050405020304" pitchFamily="18" charset="0"/>
              </a:rPr>
              <a:t>Creating a zip file</a:t>
            </a:r>
            <a:endParaRPr lang="en-US" dirty="0">
              <a:latin typeface="+mn-lt"/>
              <a:cs typeface="Times New Roman" panose="02020603050405020304" pitchFamily="18" charset="0"/>
            </a:endParaRPr>
          </a:p>
        </p:txBody>
      </p:sp>
      <p:sp>
        <p:nvSpPr>
          <p:cNvPr id="8" name="TextBox 7"/>
          <p:cNvSpPr txBox="1"/>
          <p:nvPr/>
        </p:nvSpPr>
        <p:spPr>
          <a:xfrm>
            <a:off x="47625" y="2057400"/>
            <a:ext cx="3228975" cy="4247317"/>
          </a:xfrm>
          <a:prstGeom prst="rect">
            <a:avLst/>
          </a:prstGeom>
          <a:noFill/>
        </p:spPr>
        <p:txBody>
          <a:bodyPr wrap="square" rtlCol="0">
            <a:spAutoFit/>
          </a:bodyPr>
          <a:lstStyle/>
          <a:p>
            <a:pPr marL="342900" indent="-342900">
              <a:buAutoNum type="arabicPeriod"/>
            </a:pPr>
            <a:r>
              <a:rPr lang="en-US" dirty="0" smtClean="0"/>
              <a:t>Right click on the file or folder. (To select multiple files, hold down the Ctrl key on your keyboard and click on each file you wish to zip. Then right click.) </a:t>
            </a:r>
          </a:p>
          <a:p>
            <a:pPr marL="342900" indent="-342900">
              <a:buAutoNum type="arabicPeriod"/>
            </a:pPr>
            <a:r>
              <a:rPr lang="en-US" dirty="0" smtClean="0"/>
              <a:t>Select </a:t>
            </a:r>
            <a:r>
              <a:rPr lang="en-US" i="1" dirty="0" smtClean="0"/>
              <a:t>Send to</a:t>
            </a:r>
          </a:p>
          <a:p>
            <a:pPr marL="342900" indent="-342900">
              <a:buAutoNum type="arabicPeriod"/>
            </a:pPr>
            <a:r>
              <a:rPr lang="en-US" dirty="0" smtClean="0"/>
              <a:t>Select </a:t>
            </a:r>
            <a:r>
              <a:rPr lang="en-US" i="1" dirty="0" smtClean="0"/>
              <a:t>Compressed               (zipped) folder</a:t>
            </a:r>
          </a:p>
          <a:p>
            <a:pPr marL="342900" indent="-342900">
              <a:buAutoNum type="arabicPeriod"/>
            </a:pPr>
            <a:r>
              <a:rPr lang="en-US" dirty="0" smtClean="0"/>
              <a:t>To rename the file, right click on the file and select Rename</a:t>
            </a:r>
          </a:p>
          <a:p>
            <a:pPr marL="342900" indent="-342900">
              <a:buAutoNum type="arabicPeriod"/>
            </a:pPr>
            <a:r>
              <a:rPr lang="en-US" dirty="0" smtClean="0"/>
              <a:t>You can now drag and drop additional files into the folder</a:t>
            </a:r>
            <a:endParaRPr lang="en-US" dirty="0"/>
          </a:p>
        </p:txBody>
      </p:sp>
      <p:pic>
        <p:nvPicPr>
          <p:cNvPr id="13" name="Picture 12"/>
          <p:cNvPicPr>
            <a:picLocks noChangeAspect="1"/>
          </p:cNvPicPr>
          <p:nvPr/>
        </p:nvPicPr>
        <p:blipFill>
          <a:blip r:embed="rId3"/>
          <a:stretch>
            <a:fillRect/>
          </a:stretch>
        </p:blipFill>
        <p:spPr>
          <a:xfrm>
            <a:off x="3276600" y="1752600"/>
            <a:ext cx="4981575" cy="4410075"/>
          </a:xfrm>
          <a:prstGeom prst="rect">
            <a:avLst/>
          </a:prstGeom>
        </p:spPr>
      </p:pic>
      <p:cxnSp>
        <p:nvCxnSpPr>
          <p:cNvPr id="12" name="Straight Arrow Connector 11"/>
          <p:cNvCxnSpPr/>
          <p:nvPr/>
        </p:nvCxnSpPr>
        <p:spPr>
          <a:xfrm>
            <a:off x="1981200" y="4495800"/>
            <a:ext cx="4267200" cy="163102"/>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a:off x="1981200" y="3888209"/>
            <a:ext cx="1943100" cy="531391"/>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3" name="Slide Number Placeholder 2"/>
          <p:cNvSpPr>
            <a:spLocks noGrp="1"/>
          </p:cNvSpPr>
          <p:nvPr>
            <p:ph type="sldNum" sz="quarter" idx="7"/>
          </p:nvPr>
        </p:nvSpPr>
        <p:spPr/>
        <p:txBody>
          <a:bodyPr/>
          <a:lstStyle/>
          <a:p>
            <a:fld id="{B6F15528-21DE-4FAA-801E-634DDDAF4B2B}" type="slidenum">
              <a:rPr lang="en-US" smtClean="0"/>
              <a:t>27</a:t>
            </a:fld>
            <a:endParaRPr lang="en-US"/>
          </a:p>
        </p:txBody>
      </p:sp>
    </p:spTree>
    <p:extLst>
      <p:ext uri="{BB962C8B-B14F-4D97-AF65-F5344CB8AC3E}">
        <p14:creationId xmlns:p14="http://schemas.microsoft.com/office/powerpoint/2010/main" val="2771076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9066816" cy="1138773"/>
          </a:xfrm>
        </p:spPr>
        <p:txBody>
          <a:bodyPr/>
          <a:lstStyle/>
          <a:p>
            <a:pPr algn="l"/>
            <a:r>
              <a:rPr lang="en-US" sz="3800" dirty="0">
                <a:latin typeface="+mn-lt"/>
              </a:rPr>
              <a:t>Helpful </a:t>
            </a:r>
            <a:r>
              <a:rPr lang="en-US" sz="3800" dirty="0" smtClean="0">
                <a:latin typeface="+mn-lt"/>
              </a:rPr>
              <a:t>Hints </a:t>
            </a:r>
            <a:r>
              <a:rPr lang="en-US" sz="3800" dirty="0">
                <a:latin typeface="+mn-lt"/>
              </a:rPr>
              <a:t>for </a:t>
            </a:r>
            <a:r>
              <a:rPr lang="en-US" sz="3800" dirty="0" smtClean="0">
                <a:latin typeface="+mn-lt"/>
              </a:rPr>
              <a:t>Uploading </a:t>
            </a:r>
            <a:r>
              <a:rPr lang="en-US" sz="3800" dirty="0">
                <a:latin typeface="+mn-lt"/>
              </a:rPr>
              <a:t>of D</a:t>
            </a:r>
            <a:r>
              <a:rPr lang="en-US" sz="3800" dirty="0" smtClean="0">
                <a:latin typeface="+mn-lt"/>
              </a:rPr>
              <a:t>ocuments</a:t>
            </a:r>
            <a:r>
              <a:rPr lang="en-US" sz="3600" dirty="0">
                <a:latin typeface="+mn-lt"/>
              </a:rPr>
              <a:t/>
            </a:r>
            <a:br>
              <a:rPr lang="en-US" sz="3600" dirty="0">
                <a:latin typeface="+mn-lt"/>
              </a:rPr>
            </a:br>
            <a:endParaRPr lang="en-US" sz="3600" dirty="0">
              <a:latin typeface="+mn-lt"/>
            </a:endParaRPr>
          </a:p>
        </p:txBody>
      </p:sp>
      <p:sp>
        <p:nvSpPr>
          <p:cNvPr id="3" name="Text Placeholder 2"/>
          <p:cNvSpPr>
            <a:spLocks noGrp="1"/>
          </p:cNvSpPr>
          <p:nvPr>
            <p:ph type="body" idx="1"/>
          </p:nvPr>
        </p:nvSpPr>
        <p:spPr>
          <a:xfrm>
            <a:off x="691515" y="1622551"/>
            <a:ext cx="7760969" cy="4431983"/>
          </a:xfrm>
        </p:spPr>
        <p:txBody>
          <a:bodyPr/>
          <a:lstStyle/>
          <a:p>
            <a:pPr marL="342900" indent="-342900">
              <a:buFont typeface="Arial" panose="020B0604020202020204" pitchFamily="34" charset="0"/>
              <a:buChar char="•"/>
            </a:pPr>
            <a:r>
              <a:rPr lang="en-US" sz="1800" dirty="0">
                <a:latin typeface="+mn-lt"/>
              </a:rPr>
              <a:t>Merge all documents for a specific student into one file for that student’s Document Request. </a:t>
            </a:r>
            <a:r>
              <a:rPr lang="en-US" sz="1800" dirty="0" smtClean="0">
                <a:latin typeface="+mn-lt"/>
              </a:rPr>
              <a:t>You </a:t>
            </a:r>
            <a:r>
              <a:rPr lang="en-US" sz="1800" dirty="0">
                <a:latin typeface="+mn-lt"/>
              </a:rPr>
              <a:t>might need to speak to your district’s IT </a:t>
            </a:r>
            <a:r>
              <a:rPr lang="en-US" sz="1800" dirty="0" smtClean="0">
                <a:latin typeface="+mn-lt"/>
              </a:rPr>
              <a:t>manager or administrative staff to find out </a:t>
            </a:r>
            <a:r>
              <a:rPr lang="en-US" sz="1800" dirty="0">
                <a:latin typeface="+mn-lt"/>
              </a:rPr>
              <a:t>which program </a:t>
            </a:r>
            <a:r>
              <a:rPr lang="en-US" sz="1800" dirty="0" smtClean="0">
                <a:latin typeface="+mn-lt"/>
              </a:rPr>
              <a:t>with merge capability is available.</a:t>
            </a:r>
            <a:r>
              <a:rPr lang="en-US" sz="1800" dirty="0">
                <a:latin typeface="+mn-lt"/>
              </a:rPr>
              <a:t> </a:t>
            </a:r>
            <a:r>
              <a:rPr lang="en-US" sz="1800" dirty="0" smtClean="0">
                <a:latin typeface="+mn-lt"/>
              </a:rPr>
              <a:t>Documents may be uploaded </a:t>
            </a:r>
            <a:r>
              <a:rPr lang="en-US" sz="1800" dirty="0">
                <a:latin typeface="+mn-lt"/>
              </a:rPr>
              <a:t>as </a:t>
            </a:r>
            <a:r>
              <a:rPr lang="en-US" sz="1800" dirty="0" smtClean="0">
                <a:latin typeface="+mn-lt"/>
              </a:rPr>
              <a:t>WORD, </a:t>
            </a:r>
            <a:r>
              <a:rPr lang="en-US" sz="1800" dirty="0">
                <a:latin typeface="+mn-lt"/>
              </a:rPr>
              <a:t>PDF, or zip files</a:t>
            </a:r>
            <a:r>
              <a:rPr lang="en-US" sz="1800" dirty="0" smtClean="0">
                <a:latin typeface="+mn-lt"/>
              </a:rPr>
              <a:t>.</a:t>
            </a:r>
          </a:p>
          <a:p>
            <a:pPr marL="342900" indent="-342900">
              <a:buFont typeface="Arial" panose="020B0604020202020204" pitchFamily="34" charset="0"/>
              <a:buChar char="•"/>
            </a:pPr>
            <a:r>
              <a:rPr lang="en-US" sz="1800" dirty="0" smtClean="0">
                <a:solidFill>
                  <a:srgbClr val="FF0000"/>
                </a:solidFill>
                <a:latin typeface="+mn-lt"/>
              </a:rPr>
              <a:t>BE SURE to send all documents that were used to </a:t>
            </a:r>
            <a:r>
              <a:rPr lang="en-US" sz="1800" dirty="0">
                <a:solidFill>
                  <a:srgbClr val="FF0000"/>
                </a:solidFill>
                <a:latin typeface="+mn-lt"/>
              </a:rPr>
              <a:t>mark indicators in </a:t>
            </a:r>
            <a:r>
              <a:rPr lang="en-US" sz="1800" dirty="0" smtClean="0">
                <a:solidFill>
                  <a:srgbClr val="FF0000"/>
                </a:solidFill>
                <a:latin typeface="+mn-lt"/>
              </a:rPr>
              <a:t>IMACS. </a:t>
            </a:r>
            <a:endParaRPr lang="en-US" sz="1800" dirty="0" smtClean="0">
              <a:latin typeface="+mn-lt"/>
            </a:endParaRPr>
          </a:p>
          <a:p>
            <a:pPr marL="342900" indent="-342900">
              <a:buFont typeface="Arial" panose="020B0604020202020204" pitchFamily="34" charset="0"/>
              <a:buChar char="•"/>
            </a:pPr>
            <a:r>
              <a:rPr lang="en-US" sz="1800" dirty="0" smtClean="0">
                <a:latin typeface="+mn-lt"/>
              </a:rPr>
              <a:t>Before merging all of one student’s files together, place them in the order of the special education process.</a:t>
            </a:r>
          </a:p>
          <a:p>
            <a:pPr marL="342900" indent="-342900">
              <a:buFont typeface="Arial" panose="020B0604020202020204" pitchFamily="34" charset="0"/>
              <a:buChar char="•"/>
            </a:pPr>
            <a:r>
              <a:rPr lang="en-US" sz="1800" dirty="0" smtClean="0">
                <a:latin typeface="+mn-lt"/>
              </a:rPr>
              <a:t>Check to </a:t>
            </a:r>
            <a:r>
              <a:rPr lang="en-US" sz="1800" dirty="0">
                <a:latin typeface="+mn-lt"/>
              </a:rPr>
              <a:t>make sure </a:t>
            </a:r>
            <a:r>
              <a:rPr lang="en-US" sz="1800" dirty="0" smtClean="0">
                <a:latin typeface="+mn-lt"/>
              </a:rPr>
              <a:t>each </a:t>
            </a:r>
            <a:r>
              <a:rPr lang="en-US" sz="1800" dirty="0">
                <a:latin typeface="+mn-lt"/>
              </a:rPr>
              <a:t>student’s file is 20 MB or less in size. </a:t>
            </a:r>
            <a:r>
              <a:rPr lang="en-US" sz="1800" dirty="0" smtClean="0">
                <a:latin typeface="+mn-lt"/>
              </a:rPr>
              <a:t>Merging options impact file size.</a:t>
            </a:r>
            <a:r>
              <a:rPr lang="en-US" sz="1800" dirty="0">
                <a:latin typeface="+mn-lt"/>
              </a:rPr>
              <a:t> </a:t>
            </a:r>
            <a:r>
              <a:rPr lang="en-US" sz="1800" dirty="0" smtClean="0">
                <a:latin typeface="+mn-lt"/>
              </a:rPr>
              <a:t>Again, work with </a:t>
            </a:r>
            <a:r>
              <a:rPr lang="en-US" sz="1800" dirty="0">
                <a:latin typeface="+mn-lt"/>
              </a:rPr>
              <a:t>your district’s IT </a:t>
            </a:r>
            <a:r>
              <a:rPr lang="en-US" sz="1800" dirty="0" smtClean="0">
                <a:latin typeface="+mn-lt"/>
              </a:rPr>
              <a:t>manager or administrative staff, </a:t>
            </a:r>
            <a:r>
              <a:rPr lang="en-US" sz="1800" dirty="0">
                <a:latin typeface="+mn-lt"/>
              </a:rPr>
              <a:t>or </a:t>
            </a:r>
            <a:r>
              <a:rPr lang="en-US" sz="1800" dirty="0" smtClean="0">
                <a:latin typeface="+mn-lt"/>
              </a:rPr>
              <a:t>use </a:t>
            </a:r>
            <a:r>
              <a:rPr lang="en-US" sz="1800" dirty="0">
                <a:latin typeface="+mn-lt"/>
              </a:rPr>
              <a:t>an internet search </a:t>
            </a:r>
            <a:r>
              <a:rPr lang="en-US" sz="1800" dirty="0" smtClean="0">
                <a:latin typeface="+mn-lt"/>
              </a:rPr>
              <a:t>to learn about how to reduce the file size using the </a:t>
            </a:r>
            <a:r>
              <a:rPr lang="en-US" sz="1800" dirty="0">
                <a:latin typeface="+mn-lt"/>
              </a:rPr>
              <a:t>program you have </a:t>
            </a:r>
            <a:r>
              <a:rPr lang="en-US" sz="1800" dirty="0" smtClean="0">
                <a:latin typeface="+mn-lt"/>
              </a:rPr>
              <a:t>available.</a:t>
            </a:r>
          </a:p>
          <a:p>
            <a:pPr marL="342900" indent="-342900">
              <a:buFont typeface="Arial" panose="020B0604020202020204" pitchFamily="34" charset="0"/>
              <a:buChar char="•"/>
            </a:pPr>
            <a:r>
              <a:rPr lang="en-US" sz="1800" dirty="0" smtClean="0">
                <a:latin typeface="+mn-lt"/>
              </a:rPr>
              <a:t>Make </a:t>
            </a:r>
            <a:r>
              <a:rPr lang="en-US" sz="1800" dirty="0">
                <a:latin typeface="+mn-lt"/>
              </a:rPr>
              <a:t>sure </a:t>
            </a:r>
            <a:r>
              <a:rPr lang="en-US" sz="1800" dirty="0" smtClean="0">
                <a:latin typeface="+mn-lt"/>
              </a:rPr>
              <a:t>each file’s </a:t>
            </a:r>
            <a:r>
              <a:rPr lang="en-US" sz="1800" dirty="0">
                <a:latin typeface="+mn-lt"/>
              </a:rPr>
              <a:t>path name is less than fifty characters. Be aware that </a:t>
            </a:r>
            <a:r>
              <a:rPr lang="en-US" sz="1800" dirty="0" smtClean="0">
                <a:latin typeface="+mn-lt"/>
              </a:rPr>
              <a:t>the location for saving </a:t>
            </a:r>
            <a:r>
              <a:rPr lang="en-US" sz="1800" dirty="0">
                <a:latin typeface="+mn-lt"/>
              </a:rPr>
              <a:t>your </a:t>
            </a:r>
            <a:r>
              <a:rPr lang="en-US" sz="1800" dirty="0" smtClean="0">
                <a:latin typeface="+mn-lt"/>
              </a:rPr>
              <a:t>file prior to upload </a:t>
            </a:r>
            <a:r>
              <a:rPr lang="en-US" sz="1800" dirty="0">
                <a:latin typeface="+mn-lt"/>
              </a:rPr>
              <a:t>can lengthen the path name. The easiest </a:t>
            </a:r>
            <a:r>
              <a:rPr lang="en-US" sz="1800" dirty="0" smtClean="0">
                <a:latin typeface="+mn-lt"/>
              </a:rPr>
              <a:t>way to limit size </a:t>
            </a:r>
            <a:r>
              <a:rPr lang="en-US" sz="1800" dirty="0">
                <a:latin typeface="+mn-lt"/>
              </a:rPr>
              <a:t>is to create a folder on your desk top </a:t>
            </a:r>
            <a:r>
              <a:rPr lang="en-US" sz="1800" dirty="0" smtClean="0">
                <a:latin typeface="+mn-lt"/>
              </a:rPr>
              <a:t>for upload files.</a:t>
            </a:r>
          </a:p>
          <a:p>
            <a:pPr marL="342900" indent="-342900">
              <a:buFont typeface="Arial" panose="020B0604020202020204" pitchFamily="34" charset="0"/>
              <a:buChar char="•"/>
            </a:pPr>
            <a:r>
              <a:rPr lang="en-US" sz="1800" dirty="0" smtClean="0">
                <a:latin typeface="+mn-lt"/>
              </a:rPr>
              <a:t>Only upload files </a:t>
            </a:r>
            <a:r>
              <a:rPr lang="en-US" sz="1800" u="sng" dirty="0" smtClean="0">
                <a:latin typeface="+mn-lt"/>
              </a:rPr>
              <a:t>under the individual student </a:t>
            </a:r>
            <a:r>
              <a:rPr lang="en-US" sz="1800" dirty="0" smtClean="0">
                <a:latin typeface="+mn-lt"/>
              </a:rPr>
              <a:t>and </a:t>
            </a:r>
            <a:r>
              <a:rPr lang="en-US" sz="1800" b="1" dirty="0" smtClean="0">
                <a:latin typeface="+mn-lt"/>
              </a:rPr>
              <a:t>NOT</a:t>
            </a:r>
            <a:r>
              <a:rPr lang="en-US" sz="1800" dirty="0" smtClean="0">
                <a:latin typeface="+mn-lt"/>
              </a:rPr>
              <a:t> the monitoring module or student file review summary page.</a:t>
            </a:r>
            <a:endParaRPr lang="en-US" dirty="0">
              <a:latin typeface="+mn-lt"/>
            </a:endParaRPr>
          </a:p>
        </p:txBody>
      </p:sp>
      <p:sp>
        <p:nvSpPr>
          <p:cNvPr id="4" name="Slide Number Placeholder 3"/>
          <p:cNvSpPr>
            <a:spLocks noGrp="1"/>
          </p:cNvSpPr>
          <p:nvPr>
            <p:ph type="sldNum" sz="quarter" idx="7"/>
          </p:nvPr>
        </p:nvSpPr>
        <p:spPr/>
        <p:txBody>
          <a:bodyPr/>
          <a:lstStyle/>
          <a:p>
            <a:fld id="{B6F15528-21DE-4FAA-801E-634DDDAF4B2B}" type="slidenum">
              <a:rPr lang="en-US" smtClean="0"/>
              <a:t>28</a:t>
            </a:fld>
            <a:endParaRPr lang="en-US"/>
          </a:p>
        </p:txBody>
      </p:sp>
    </p:spTree>
    <p:extLst>
      <p:ext uri="{BB962C8B-B14F-4D97-AF65-F5344CB8AC3E}">
        <p14:creationId xmlns:p14="http://schemas.microsoft.com/office/powerpoint/2010/main" val="6826248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1515" y="474980"/>
            <a:ext cx="7687309" cy="696595"/>
          </a:xfrm>
          <a:prstGeom prst="rect">
            <a:avLst/>
          </a:prstGeom>
        </p:spPr>
        <p:txBody>
          <a:bodyPr vert="horz" wrap="square" lIns="0" tIns="13335" rIns="0" bIns="0" rtlCol="0">
            <a:spAutoFit/>
          </a:bodyPr>
          <a:lstStyle/>
          <a:p>
            <a:pPr marL="12700">
              <a:lnSpc>
                <a:spcPct val="100000"/>
              </a:lnSpc>
              <a:spcBef>
                <a:spcPts val="105"/>
              </a:spcBef>
            </a:pPr>
            <a:r>
              <a:rPr spc="-5" dirty="0" smtClean="0">
                <a:latin typeface="+mn-lt"/>
                <a:cs typeface="Times New Roman" panose="02020603050405020304" pitchFamily="18" charset="0"/>
              </a:rPr>
              <a:t>Documentation</a:t>
            </a:r>
            <a:r>
              <a:rPr lang="en-US" spc="-5" dirty="0" smtClean="0">
                <a:latin typeface="+mn-lt"/>
                <a:cs typeface="Times New Roman" panose="02020603050405020304" pitchFamily="18" charset="0"/>
              </a:rPr>
              <a:t> Request Status</a:t>
            </a:r>
            <a:endParaRPr spc="5" dirty="0">
              <a:latin typeface="+mn-lt"/>
              <a:cs typeface="Times New Roman" panose="02020603050405020304" pitchFamily="18" charset="0"/>
            </a:endParaRPr>
          </a:p>
        </p:txBody>
      </p:sp>
      <p:sp>
        <p:nvSpPr>
          <p:cNvPr id="3" name="object 3"/>
          <p:cNvSpPr/>
          <p:nvPr/>
        </p:nvSpPr>
        <p:spPr>
          <a:xfrm>
            <a:off x="609600" y="2895600"/>
            <a:ext cx="8144959" cy="2430779"/>
          </a:xfrm>
          <a:prstGeom prst="rect">
            <a:avLst/>
          </a:prstGeom>
          <a:blipFill>
            <a:blip r:embed="rId3" cstate="print"/>
            <a:stretch>
              <a:fillRect/>
            </a:stretch>
          </a:blipFill>
        </p:spPr>
        <p:txBody>
          <a:bodyPr wrap="square" lIns="0" tIns="0" rIns="0" bIns="0" rtlCol="0"/>
          <a:lstStyle/>
          <a:p>
            <a:endParaRPr/>
          </a:p>
        </p:txBody>
      </p:sp>
      <p:sp>
        <p:nvSpPr>
          <p:cNvPr id="5" name="TextBox 4"/>
          <p:cNvSpPr txBox="1"/>
          <p:nvPr/>
        </p:nvSpPr>
        <p:spPr>
          <a:xfrm>
            <a:off x="304800" y="1600200"/>
            <a:ext cx="8610600" cy="1200329"/>
          </a:xfrm>
          <a:prstGeom prst="rect">
            <a:avLst/>
          </a:prstGeom>
          <a:noFill/>
        </p:spPr>
        <p:txBody>
          <a:bodyPr wrap="square" rtlCol="0">
            <a:spAutoFit/>
          </a:bodyPr>
          <a:lstStyle/>
          <a:p>
            <a:r>
              <a:rPr lang="en-US" dirty="0" smtClean="0">
                <a:cs typeface="Times New Roman" panose="02020603050405020304" pitchFamily="18" charset="0"/>
              </a:rPr>
              <a:t>The document status can be found in the </a:t>
            </a:r>
            <a:r>
              <a:rPr lang="en-US" i="1" dirty="0" smtClean="0">
                <a:cs typeface="Times New Roman" panose="02020603050405020304" pitchFamily="18" charset="0"/>
              </a:rPr>
              <a:t>Request Status </a:t>
            </a:r>
            <a:r>
              <a:rPr lang="en-US" dirty="0" smtClean="0">
                <a:cs typeface="Times New Roman" panose="02020603050405020304" pitchFamily="18" charset="0"/>
              </a:rPr>
              <a:t>box.  </a:t>
            </a:r>
          </a:p>
          <a:p>
            <a:r>
              <a:rPr lang="en-US" i="1" dirty="0" smtClean="0">
                <a:solidFill>
                  <a:srgbClr val="FFC000"/>
                </a:solidFill>
                <a:cs typeface="Times New Roman" panose="02020603050405020304" pitchFamily="18" charset="0"/>
              </a:rPr>
              <a:t>Submitted</a:t>
            </a:r>
            <a:r>
              <a:rPr lang="en-US" dirty="0" smtClean="0">
                <a:cs typeface="Times New Roman" panose="02020603050405020304" pitchFamily="18" charset="0"/>
              </a:rPr>
              <a:t>  - Uploaded, but not yet looked at by DESE</a:t>
            </a:r>
          </a:p>
          <a:p>
            <a:r>
              <a:rPr lang="en-US" i="1" dirty="0" smtClean="0">
                <a:solidFill>
                  <a:srgbClr val="00B050"/>
                </a:solidFill>
                <a:cs typeface="Times New Roman" panose="02020603050405020304" pitchFamily="18" charset="0"/>
              </a:rPr>
              <a:t>Accepted</a:t>
            </a:r>
            <a:r>
              <a:rPr lang="en-US" dirty="0" smtClean="0">
                <a:cs typeface="Times New Roman" panose="02020603050405020304" pitchFamily="18" charset="0"/>
              </a:rPr>
              <a:t> – DESE has looked over the file and it seems like everything needed is there.</a:t>
            </a:r>
          </a:p>
          <a:p>
            <a:r>
              <a:rPr lang="en-US" i="1" dirty="0" smtClean="0">
                <a:solidFill>
                  <a:srgbClr val="FF0000"/>
                </a:solidFill>
                <a:cs typeface="Times New Roman" panose="02020603050405020304" pitchFamily="18" charset="0"/>
              </a:rPr>
              <a:t>Rejected</a:t>
            </a:r>
            <a:r>
              <a:rPr lang="en-US" dirty="0" smtClean="0">
                <a:cs typeface="Times New Roman" panose="02020603050405020304" pitchFamily="18" charset="0"/>
              </a:rPr>
              <a:t> – DESE has looked over the file and something is not right.  </a:t>
            </a:r>
            <a:endParaRPr lang="en-US" dirty="0">
              <a:cs typeface="Times New Roman" panose="02020603050405020304" pitchFamily="18" charset="0"/>
            </a:endParaRPr>
          </a:p>
        </p:txBody>
      </p:sp>
      <p:sp>
        <p:nvSpPr>
          <p:cNvPr id="6" name="Down Arrow 5"/>
          <p:cNvSpPr/>
          <p:nvPr/>
        </p:nvSpPr>
        <p:spPr>
          <a:xfrm>
            <a:off x="4800600" y="3048000"/>
            <a:ext cx="304800" cy="457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TextBox 6"/>
          <p:cNvSpPr txBox="1"/>
          <p:nvPr/>
        </p:nvSpPr>
        <p:spPr>
          <a:xfrm>
            <a:off x="376779" y="5433855"/>
            <a:ext cx="8610600" cy="1200329"/>
          </a:xfrm>
          <a:prstGeom prst="rect">
            <a:avLst/>
          </a:prstGeom>
          <a:noFill/>
        </p:spPr>
        <p:txBody>
          <a:bodyPr wrap="square" rtlCol="0">
            <a:spAutoFit/>
          </a:bodyPr>
          <a:lstStyle/>
          <a:p>
            <a:r>
              <a:rPr lang="en-US" dirty="0" smtClean="0"/>
              <a:t>If your file is rejected and you need to upload new information be aware that you will need to either:</a:t>
            </a:r>
          </a:p>
          <a:p>
            <a:r>
              <a:rPr lang="en-US" dirty="0" smtClean="0"/>
              <a:t>1) merge new information into your file and re-upload the entire thing, or </a:t>
            </a:r>
          </a:p>
          <a:p>
            <a:r>
              <a:rPr lang="en-US" dirty="0" smtClean="0"/>
              <a:t>2) upload the missing information under the student’s record using “</a:t>
            </a:r>
            <a:r>
              <a:rPr lang="en-US" i="1" dirty="0" smtClean="0"/>
              <a:t>New Upload</a:t>
            </a:r>
            <a:r>
              <a:rPr lang="en-US" dirty="0" smtClean="0"/>
              <a:t>” link.</a:t>
            </a:r>
            <a:endParaRPr lang="en-US" dirty="0"/>
          </a:p>
        </p:txBody>
      </p:sp>
      <p:sp>
        <p:nvSpPr>
          <p:cNvPr id="8" name="Slide Number Placeholder 7"/>
          <p:cNvSpPr>
            <a:spLocks noGrp="1"/>
          </p:cNvSpPr>
          <p:nvPr>
            <p:ph type="sldNum" sz="quarter" idx="7"/>
          </p:nvPr>
        </p:nvSpPr>
        <p:spPr/>
        <p:txBody>
          <a:bodyPr/>
          <a:lstStyle/>
          <a:p>
            <a:fld id="{B6F15528-21DE-4FAA-801E-634DDDAF4B2B}" type="slidenum">
              <a:rPr lang="en-US" smtClean="0"/>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46433" y="474980"/>
            <a:ext cx="5487035" cy="696595"/>
          </a:xfrm>
          <a:prstGeom prst="rect">
            <a:avLst/>
          </a:prstGeom>
        </p:spPr>
        <p:txBody>
          <a:bodyPr vert="horz" wrap="square" lIns="0" tIns="13335" rIns="0" bIns="0" rtlCol="0">
            <a:spAutoFit/>
          </a:bodyPr>
          <a:lstStyle/>
          <a:p>
            <a:pPr marL="12700">
              <a:lnSpc>
                <a:spcPct val="100000"/>
              </a:lnSpc>
              <a:spcBef>
                <a:spcPts val="105"/>
              </a:spcBef>
            </a:pPr>
            <a:r>
              <a:rPr spc="-10" dirty="0">
                <a:latin typeface="+mn-lt"/>
              </a:rPr>
              <a:t>How </a:t>
            </a:r>
            <a:r>
              <a:rPr spc="-20" dirty="0">
                <a:latin typeface="+mn-lt"/>
              </a:rPr>
              <a:t>to </a:t>
            </a:r>
            <a:r>
              <a:rPr dirty="0">
                <a:latin typeface="+mn-lt"/>
              </a:rPr>
              <a:t>Find </a:t>
            </a:r>
            <a:r>
              <a:rPr spc="-20" dirty="0">
                <a:latin typeface="+mn-lt"/>
              </a:rPr>
              <a:t>IMACS</a:t>
            </a:r>
            <a:r>
              <a:rPr spc="-50" dirty="0">
                <a:latin typeface="+mn-lt"/>
              </a:rPr>
              <a:t> </a:t>
            </a:r>
            <a:r>
              <a:rPr spc="-5" dirty="0">
                <a:latin typeface="+mn-lt"/>
              </a:rPr>
              <a:t>2.0</a:t>
            </a:r>
          </a:p>
        </p:txBody>
      </p:sp>
      <p:sp>
        <p:nvSpPr>
          <p:cNvPr id="3" name="object 3"/>
          <p:cNvSpPr txBox="1"/>
          <p:nvPr/>
        </p:nvSpPr>
        <p:spPr>
          <a:xfrm>
            <a:off x="691515" y="1622551"/>
            <a:ext cx="3605529" cy="467995"/>
          </a:xfrm>
          <a:prstGeom prst="rect">
            <a:avLst/>
          </a:prstGeom>
        </p:spPr>
        <p:txBody>
          <a:bodyPr vert="horz" wrap="square" lIns="0" tIns="13335" rIns="0" bIns="0" rtlCol="0">
            <a:spAutoFit/>
          </a:bodyPr>
          <a:lstStyle/>
          <a:p>
            <a:pPr marL="12700">
              <a:lnSpc>
                <a:spcPct val="100000"/>
              </a:lnSpc>
              <a:spcBef>
                <a:spcPts val="105"/>
              </a:spcBef>
            </a:pPr>
            <a:r>
              <a:rPr sz="2900" spc="-30" dirty="0">
                <a:cs typeface="Cambria"/>
              </a:rPr>
              <a:t>From </a:t>
            </a:r>
            <a:r>
              <a:rPr sz="2900" spc="-5" dirty="0">
                <a:cs typeface="Cambria"/>
              </a:rPr>
              <a:t>DESE</a:t>
            </a:r>
            <a:r>
              <a:rPr sz="2900" spc="-25" dirty="0">
                <a:cs typeface="Cambria"/>
              </a:rPr>
              <a:t> </a:t>
            </a:r>
            <a:r>
              <a:rPr sz="2900" spc="-5" dirty="0">
                <a:cs typeface="Cambria"/>
              </a:rPr>
              <a:t>homepage:</a:t>
            </a:r>
            <a:endParaRPr sz="2900" dirty="0">
              <a:cs typeface="Cambria"/>
            </a:endParaRPr>
          </a:p>
        </p:txBody>
      </p:sp>
      <p:sp>
        <p:nvSpPr>
          <p:cNvPr id="7" name="Oval 6"/>
          <p:cNvSpPr/>
          <p:nvPr/>
        </p:nvSpPr>
        <p:spPr>
          <a:xfrm>
            <a:off x="3611244" y="5585486"/>
            <a:ext cx="1371600" cy="839377"/>
          </a:xfrm>
          <a:prstGeom prst="ellipse">
            <a:avLst/>
          </a:prstGeom>
          <a:noFill/>
          <a:ln w="5715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990600" y="2209800"/>
            <a:ext cx="6977063" cy="4385582"/>
          </a:xfrm>
          <a:prstGeom prst="rect">
            <a:avLst/>
          </a:prstGeom>
        </p:spPr>
      </p:pic>
      <p:sp>
        <p:nvSpPr>
          <p:cNvPr id="8" name="Oval 7"/>
          <p:cNvSpPr/>
          <p:nvPr/>
        </p:nvSpPr>
        <p:spPr>
          <a:xfrm>
            <a:off x="2438400" y="6005174"/>
            <a:ext cx="1600200" cy="624226"/>
          </a:xfrm>
          <a:prstGeom prst="ellipse">
            <a:avLst/>
          </a:prstGeom>
          <a:no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3000278">
            <a:off x="2123614" y="5437963"/>
            <a:ext cx="990600" cy="228600"/>
          </a:xfrm>
          <a:prstGeom prst="rightArrow">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7"/>
          </p:nvPr>
        </p:nvSpPr>
        <p:spPr/>
        <p:txBody>
          <a:bodyPr/>
          <a:lstStyle/>
          <a:p>
            <a:fld id="{B6F15528-21DE-4FAA-801E-634DDDAF4B2B}" type="slidenum">
              <a:rPr lang="en-US" smtClean="0"/>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6161" y="474980"/>
            <a:ext cx="5266690" cy="696595"/>
          </a:xfrm>
          <a:prstGeom prst="rect">
            <a:avLst/>
          </a:prstGeom>
        </p:spPr>
        <p:txBody>
          <a:bodyPr vert="horz" wrap="square" lIns="0" tIns="13335" rIns="0" bIns="0" rtlCol="0">
            <a:spAutoFit/>
          </a:bodyPr>
          <a:lstStyle/>
          <a:p>
            <a:pPr marL="12700">
              <a:lnSpc>
                <a:spcPct val="100000"/>
              </a:lnSpc>
              <a:spcBef>
                <a:spcPts val="105"/>
              </a:spcBef>
            </a:pPr>
            <a:r>
              <a:rPr dirty="0" smtClean="0">
                <a:latin typeface="+mn-lt"/>
                <a:cs typeface="Times New Roman" panose="02020603050405020304" pitchFamily="18" charset="0"/>
              </a:rPr>
              <a:t>Timelines</a:t>
            </a:r>
            <a:r>
              <a:rPr spc="-75" dirty="0" smtClean="0">
                <a:latin typeface="+mn-lt"/>
                <a:cs typeface="Times New Roman" panose="02020603050405020304" pitchFamily="18" charset="0"/>
              </a:rPr>
              <a:t> </a:t>
            </a:r>
            <a:r>
              <a:rPr dirty="0" smtClean="0">
                <a:latin typeface="+mn-lt"/>
                <a:cs typeface="Times New Roman" panose="02020603050405020304" pitchFamily="18" charset="0"/>
              </a:rPr>
              <a:t>Submission</a:t>
            </a:r>
            <a:endParaRPr dirty="0">
              <a:latin typeface="+mn-lt"/>
              <a:cs typeface="Times New Roman" panose="02020603050405020304" pitchFamily="18" charset="0"/>
            </a:endParaRPr>
          </a:p>
        </p:txBody>
      </p:sp>
      <p:sp>
        <p:nvSpPr>
          <p:cNvPr id="3" name="object 3"/>
          <p:cNvSpPr txBox="1"/>
          <p:nvPr/>
        </p:nvSpPr>
        <p:spPr>
          <a:xfrm>
            <a:off x="691515" y="1530914"/>
            <a:ext cx="7738109" cy="5153975"/>
          </a:xfrm>
          <a:prstGeom prst="rect">
            <a:avLst/>
          </a:prstGeom>
        </p:spPr>
        <p:txBody>
          <a:bodyPr vert="horz" wrap="square" lIns="0" tIns="102870" rIns="0" bIns="0" rtlCol="0">
            <a:spAutoFit/>
          </a:bodyPr>
          <a:lstStyle/>
          <a:p>
            <a:pPr marL="469900" indent="-457200">
              <a:lnSpc>
                <a:spcPct val="100000"/>
              </a:lnSpc>
              <a:spcBef>
                <a:spcPts val="810"/>
              </a:spcBef>
              <a:buSzPct val="59375"/>
              <a:buFont typeface="Arial" panose="020B0604020202020204" pitchFamily="34" charset="0"/>
              <a:buChar char="•"/>
              <a:tabLst>
                <a:tab pos="332740" algn="l"/>
              </a:tabLst>
            </a:pPr>
            <a:r>
              <a:rPr sz="3200" spc="-5" dirty="0">
                <a:cs typeface="Times New Roman" panose="02020603050405020304" pitchFamily="18" charset="0"/>
              </a:rPr>
              <a:t>Timeline submissions due </a:t>
            </a:r>
            <a:r>
              <a:rPr sz="3200" spc="-20" dirty="0">
                <a:cs typeface="Times New Roman" panose="02020603050405020304" pitchFamily="18" charset="0"/>
              </a:rPr>
              <a:t>May </a:t>
            </a:r>
            <a:r>
              <a:rPr sz="3200" dirty="0" smtClean="0">
                <a:cs typeface="Times New Roman" panose="02020603050405020304" pitchFamily="18" charset="0"/>
              </a:rPr>
              <a:t>1</a:t>
            </a:r>
            <a:r>
              <a:rPr lang="en-US" sz="3200" dirty="0">
                <a:cs typeface="Times New Roman" panose="02020603050405020304" pitchFamily="18" charset="0"/>
              </a:rPr>
              <a:t>5</a:t>
            </a:r>
            <a:r>
              <a:rPr sz="3200" dirty="0" smtClean="0">
                <a:cs typeface="Times New Roman" panose="02020603050405020304" pitchFamily="18" charset="0"/>
              </a:rPr>
              <a:t>,</a:t>
            </a:r>
            <a:r>
              <a:rPr sz="3200" spc="-25" dirty="0" smtClean="0">
                <a:cs typeface="Times New Roman" panose="02020603050405020304" pitchFamily="18" charset="0"/>
              </a:rPr>
              <a:t> </a:t>
            </a:r>
            <a:r>
              <a:rPr sz="3200" dirty="0" smtClean="0">
                <a:cs typeface="Times New Roman" panose="02020603050405020304" pitchFamily="18" charset="0"/>
              </a:rPr>
              <a:t>20</a:t>
            </a:r>
            <a:r>
              <a:rPr lang="en-US" sz="3200" dirty="0" smtClean="0">
                <a:cs typeface="Times New Roman" panose="02020603050405020304" pitchFamily="18" charset="0"/>
              </a:rPr>
              <a:t>24</a:t>
            </a:r>
            <a:r>
              <a:rPr sz="3200" dirty="0" smtClean="0">
                <a:cs typeface="Times New Roman" panose="02020603050405020304" pitchFamily="18" charset="0"/>
              </a:rPr>
              <a:t>.</a:t>
            </a:r>
            <a:endParaRPr sz="3200" dirty="0">
              <a:cs typeface="Times New Roman" panose="02020603050405020304" pitchFamily="18" charset="0"/>
            </a:endParaRPr>
          </a:p>
          <a:p>
            <a:pPr marL="836930" lvl="1" indent="-457200">
              <a:lnSpc>
                <a:spcPct val="100000"/>
              </a:lnSpc>
              <a:spcBef>
                <a:spcPts val="620"/>
              </a:spcBef>
              <a:buSzPct val="69642"/>
              <a:buFont typeface="Arial" panose="020B0604020202020204" pitchFamily="34" charset="0"/>
              <a:buChar char="•"/>
              <a:tabLst>
                <a:tab pos="652780" algn="l"/>
              </a:tabLst>
            </a:pPr>
            <a:r>
              <a:rPr sz="2800" spc="-5" dirty="0">
                <a:cs typeface="Times New Roman" panose="02020603050405020304" pitchFamily="18" charset="0"/>
              </a:rPr>
              <a:t>Initial</a:t>
            </a:r>
            <a:r>
              <a:rPr sz="2800" spc="-15" dirty="0">
                <a:cs typeface="Times New Roman" panose="02020603050405020304" pitchFamily="18" charset="0"/>
              </a:rPr>
              <a:t> Evaluations</a:t>
            </a:r>
            <a:endParaRPr sz="2800" dirty="0">
              <a:cs typeface="Times New Roman" panose="02020603050405020304" pitchFamily="18" charset="0"/>
            </a:endParaRPr>
          </a:p>
          <a:p>
            <a:pPr marL="1041400" lvl="2" indent="-342900">
              <a:lnSpc>
                <a:spcPct val="100000"/>
              </a:lnSpc>
              <a:spcBef>
                <a:spcPts val="505"/>
              </a:spcBef>
              <a:buSzPct val="75000"/>
              <a:buFont typeface="Arial" panose="020B0604020202020204" pitchFamily="34" charset="0"/>
              <a:buChar char="•"/>
              <a:tabLst>
                <a:tab pos="927100" algn="l"/>
              </a:tabLst>
            </a:pPr>
            <a:r>
              <a:rPr sz="2400" spc="-5" dirty="0">
                <a:cs typeface="Times New Roman" panose="02020603050405020304" pitchFamily="18" charset="0"/>
              </a:rPr>
              <a:t>Include all students (ineligible </a:t>
            </a:r>
            <a:r>
              <a:rPr sz="2400" dirty="0">
                <a:cs typeface="Times New Roman" panose="02020603050405020304" pitchFamily="18" charset="0"/>
              </a:rPr>
              <a:t>and</a:t>
            </a:r>
            <a:r>
              <a:rPr sz="2400" spc="0" dirty="0">
                <a:cs typeface="Times New Roman" panose="02020603050405020304" pitchFamily="18" charset="0"/>
              </a:rPr>
              <a:t> </a:t>
            </a:r>
            <a:r>
              <a:rPr sz="2400" spc="-5" dirty="0">
                <a:cs typeface="Times New Roman" panose="02020603050405020304" pitchFamily="18" charset="0"/>
              </a:rPr>
              <a:t>eligible).</a:t>
            </a:r>
            <a:endParaRPr sz="2400" dirty="0">
              <a:cs typeface="Times New Roman" panose="02020603050405020304" pitchFamily="18" charset="0"/>
            </a:endParaRPr>
          </a:p>
          <a:p>
            <a:pPr marL="836930" lvl="1" indent="-457200">
              <a:lnSpc>
                <a:spcPct val="100000"/>
              </a:lnSpc>
              <a:spcBef>
                <a:spcPts val="595"/>
              </a:spcBef>
              <a:buSzPct val="69642"/>
              <a:buFont typeface="Arial" panose="020B0604020202020204" pitchFamily="34" charset="0"/>
              <a:buChar char="•"/>
              <a:tabLst>
                <a:tab pos="652780" algn="l"/>
              </a:tabLst>
            </a:pPr>
            <a:r>
              <a:rPr sz="2800" spc="-25" dirty="0">
                <a:cs typeface="Times New Roman" panose="02020603050405020304" pitchFamily="18" charset="0"/>
              </a:rPr>
              <a:t>Part </a:t>
            </a:r>
            <a:r>
              <a:rPr sz="2800" spc="-5" dirty="0">
                <a:cs typeface="Times New Roman" panose="02020603050405020304" pitchFamily="18" charset="0"/>
              </a:rPr>
              <a:t>C </a:t>
            </a:r>
            <a:r>
              <a:rPr sz="2800" spc="-15" dirty="0">
                <a:cs typeface="Times New Roman" panose="02020603050405020304" pitchFamily="18" charset="0"/>
              </a:rPr>
              <a:t>to </a:t>
            </a:r>
            <a:r>
              <a:rPr sz="2800" spc="-25" dirty="0">
                <a:cs typeface="Times New Roman" panose="02020603050405020304" pitchFamily="18" charset="0"/>
              </a:rPr>
              <a:t>Part </a:t>
            </a:r>
            <a:r>
              <a:rPr sz="2800" spc="-5" dirty="0">
                <a:cs typeface="Times New Roman" panose="02020603050405020304" pitchFamily="18" charset="0"/>
              </a:rPr>
              <a:t>B</a:t>
            </a:r>
            <a:r>
              <a:rPr sz="2800" spc="75" dirty="0">
                <a:cs typeface="Times New Roman" panose="02020603050405020304" pitchFamily="18" charset="0"/>
              </a:rPr>
              <a:t> </a:t>
            </a:r>
            <a:r>
              <a:rPr sz="2800" spc="-20" dirty="0">
                <a:cs typeface="Times New Roman" panose="02020603050405020304" pitchFamily="18" charset="0"/>
              </a:rPr>
              <a:t>Transition</a:t>
            </a:r>
            <a:endParaRPr sz="2800" dirty="0">
              <a:cs typeface="Times New Roman" panose="02020603050405020304" pitchFamily="18" charset="0"/>
            </a:endParaRPr>
          </a:p>
          <a:p>
            <a:pPr marL="1041400" marR="660400" lvl="2" indent="-342900">
              <a:lnSpc>
                <a:spcPct val="100000"/>
              </a:lnSpc>
              <a:spcBef>
                <a:spcPts val="509"/>
              </a:spcBef>
              <a:buSzPct val="75000"/>
              <a:buFont typeface="Arial" panose="020B0604020202020204" pitchFamily="34" charset="0"/>
              <a:buChar char="•"/>
              <a:tabLst>
                <a:tab pos="927100" algn="l"/>
              </a:tabLst>
            </a:pPr>
            <a:r>
              <a:rPr sz="2400" spc="-5" dirty="0">
                <a:cs typeface="Times New Roman" panose="02020603050405020304" pitchFamily="18" charset="0"/>
              </a:rPr>
              <a:t>Include all students </a:t>
            </a:r>
            <a:r>
              <a:rPr sz="2400" spc="-15" dirty="0">
                <a:cs typeface="Times New Roman" panose="02020603050405020304" pitchFamily="18" charset="0"/>
              </a:rPr>
              <a:t>referred </a:t>
            </a:r>
            <a:r>
              <a:rPr sz="2400" spc="-10" dirty="0">
                <a:cs typeface="Times New Roman" panose="02020603050405020304" pitchFamily="18" charset="0"/>
              </a:rPr>
              <a:t>from </a:t>
            </a:r>
            <a:r>
              <a:rPr sz="2400" spc="-15" dirty="0">
                <a:cs typeface="Times New Roman" panose="02020603050405020304" pitchFamily="18" charset="0"/>
              </a:rPr>
              <a:t>Part </a:t>
            </a:r>
            <a:r>
              <a:rPr sz="2400" dirty="0">
                <a:cs typeface="Times New Roman" panose="02020603050405020304" pitchFamily="18" charset="0"/>
              </a:rPr>
              <a:t>C </a:t>
            </a:r>
            <a:r>
              <a:rPr sz="2400" spc="-10" dirty="0">
                <a:cs typeface="Times New Roman" panose="02020603050405020304" pitchFamily="18" charset="0"/>
              </a:rPr>
              <a:t>whose  </a:t>
            </a:r>
            <a:r>
              <a:rPr sz="2400" spc="-15" dirty="0">
                <a:cs typeface="Times New Roman" panose="02020603050405020304" pitchFamily="18" charset="0"/>
              </a:rPr>
              <a:t>referral </a:t>
            </a:r>
            <a:r>
              <a:rPr sz="2400" spc="-5" dirty="0">
                <a:cs typeface="Times New Roman" panose="02020603050405020304" pitchFamily="18" charset="0"/>
              </a:rPr>
              <a:t>date </a:t>
            </a:r>
            <a:r>
              <a:rPr sz="2400" spc="-10" dirty="0" smtClean="0">
                <a:cs typeface="Times New Roman" panose="02020603050405020304" pitchFamily="18" charset="0"/>
              </a:rPr>
              <a:t>fall</a:t>
            </a:r>
            <a:r>
              <a:rPr lang="en-US" sz="2400" spc="-10" dirty="0" smtClean="0">
                <a:cs typeface="Times New Roman" panose="02020603050405020304" pitchFamily="18" charset="0"/>
              </a:rPr>
              <a:t>s</a:t>
            </a:r>
            <a:r>
              <a:rPr sz="2400" spc="-10" dirty="0" smtClean="0">
                <a:cs typeface="Times New Roman" panose="02020603050405020304" pitchFamily="18" charset="0"/>
              </a:rPr>
              <a:t> </a:t>
            </a:r>
            <a:r>
              <a:rPr sz="2400" spc="-5" dirty="0">
                <a:cs typeface="Times New Roman" panose="02020603050405020304" pitchFamily="18" charset="0"/>
              </a:rPr>
              <a:t>within the </a:t>
            </a:r>
            <a:r>
              <a:rPr sz="2400" dirty="0">
                <a:cs typeface="Times New Roman" panose="02020603050405020304" pitchFamily="18" charset="0"/>
              </a:rPr>
              <a:t>data </a:t>
            </a:r>
            <a:r>
              <a:rPr sz="2400" spc="-5" dirty="0" smtClean="0">
                <a:cs typeface="Times New Roman" panose="02020603050405020304" pitchFamily="18" charset="0"/>
              </a:rPr>
              <a:t>collection period</a:t>
            </a:r>
            <a:r>
              <a:rPr lang="en-US" sz="2400" spc="-5" dirty="0" smtClean="0">
                <a:cs typeface="Times New Roman" panose="02020603050405020304" pitchFamily="18" charset="0"/>
              </a:rPr>
              <a:t> and whose 3</a:t>
            </a:r>
            <a:r>
              <a:rPr lang="en-US" sz="2400" spc="-5" baseline="30000" dirty="0" smtClean="0">
                <a:cs typeface="Times New Roman" panose="02020603050405020304" pitchFamily="18" charset="0"/>
              </a:rPr>
              <a:t>rd</a:t>
            </a:r>
            <a:r>
              <a:rPr lang="en-US" sz="2400" spc="-5" dirty="0" smtClean="0">
                <a:cs typeface="Times New Roman" panose="02020603050405020304" pitchFamily="18" charset="0"/>
              </a:rPr>
              <a:t> birthday is prior to April 30, 2023</a:t>
            </a:r>
            <a:r>
              <a:rPr sz="2400" spc="-5" dirty="0" smtClean="0">
                <a:cs typeface="Times New Roman" panose="02020603050405020304" pitchFamily="18" charset="0"/>
              </a:rPr>
              <a:t>.</a:t>
            </a:r>
            <a:endParaRPr sz="2400" dirty="0">
              <a:cs typeface="Times New Roman" panose="02020603050405020304" pitchFamily="18" charset="0"/>
            </a:endParaRPr>
          </a:p>
          <a:p>
            <a:pPr marL="469900" marR="5080" indent="-457200">
              <a:lnSpc>
                <a:spcPct val="100000"/>
              </a:lnSpc>
              <a:spcBef>
                <a:spcPts val="675"/>
              </a:spcBef>
              <a:buSzPct val="59375"/>
              <a:buFont typeface="Arial" panose="020B0604020202020204" pitchFamily="34" charset="0"/>
              <a:buChar char="•"/>
              <a:tabLst>
                <a:tab pos="332740" algn="l"/>
              </a:tabLst>
            </a:pPr>
            <a:r>
              <a:rPr sz="3200" spc="-5" dirty="0">
                <a:cs typeface="Times New Roman" panose="02020603050405020304" pitchFamily="18" charset="0"/>
              </a:rPr>
              <a:t>Data collection </a:t>
            </a:r>
            <a:r>
              <a:rPr sz="3200" spc="-10" dirty="0">
                <a:cs typeface="Times New Roman" panose="02020603050405020304" pitchFamily="18" charset="0"/>
              </a:rPr>
              <a:t>for </a:t>
            </a:r>
            <a:r>
              <a:rPr sz="3200" spc="-5" dirty="0">
                <a:cs typeface="Times New Roman" panose="02020603050405020304" pitchFamily="18" charset="0"/>
              </a:rPr>
              <a:t>timelines will </a:t>
            </a:r>
            <a:r>
              <a:rPr sz="3200" spc="-20" dirty="0">
                <a:cs typeface="Times New Roman" panose="02020603050405020304" pitchFamily="18" charset="0"/>
              </a:rPr>
              <a:t>cover </a:t>
            </a:r>
            <a:r>
              <a:rPr sz="3200" spc="-5" dirty="0">
                <a:cs typeface="Times New Roman" panose="02020603050405020304" pitchFamily="18" charset="0"/>
              </a:rPr>
              <a:t>the  period </a:t>
            </a:r>
            <a:r>
              <a:rPr lang="en-US" sz="3200" spc="-5" dirty="0" smtClean="0">
                <a:cs typeface="Times New Roman" panose="02020603050405020304" pitchFamily="18" charset="0"/>
              </a:rPr>
              <a:t>beginning J</a:t>
            </a:r>
            <a:r>
              <a:rPr sz="3200" spc="-20" dirty="0" smtClean="0">
                <a:cs typeface="Times New Roman" panose="02020603050405020304" pitchFamily="18" charset="0"/>
              </a:rPr>
              <a:t>uly </a:t>
            </a:r>
            <a:r>
              <a:rPr sz="3200" dirty="0">
                <a:cs typeface="Times New Roman" panose="02020603050405020304" pitchFamily="18" charset="0"/>
              </a:rPr>
              <a:t>1, </a:t>
            </a:r>
            <a:r>
              <a:rPr sz="3200" dirty="0" smtClean="0">
                <a:cs typeface="Times New Roman" panose="02020603050405020304" pitchFamily="18" charset="0"/>
              </a:rPr>
              <a:t>20</a:t>
            </a:r>
            <a:r>
              <a:rPr lang="en-US" sz="3200" dirty="0" smtClean="0">
                <a:cs typeface="Times New Roman" panose="02020603050405020304" pitchFamily="18" charset="0"/>
              </a:rPr>
              <a:t>23</a:t>
            </a:r>
            <a:r>
              <a:rPr sz="3200" dirty="0" smtClean="0">
                <a:cs typeface="Times New Roman" panose="02020603050405020304" pitchFamily="18" charset="0"/>
              </a:rPr>
              <a:t> </a:t>
            </a:r>
            <a:r>
              <a:rPr lang="en-US" sz="3200" dirty="0" smtClean="0">
                <a:cs typeface="Times New Roman" panose="02020603050405020304" pitchFamily="18" charset="0"/>
              </a:rPr>
              <a:t>and ending </a:t>
            </a:r>
            <a:r>
              <a:rPr sz="3200" spc="-15" dirty="0" smtClean="0">
                <a:cs typeface="Times New Roman" panose="02020603050405020304" pitchFamily="18" charset="0"/>
              </a:rPr>
              <a:t> </a:t>
            </a:r>
            <a:r>
              <a:rPr sz="3200" spc="-5" dirty="0">
                <a:cs typeface="Times New Roman" panose="02020603050405020304" pitchFamily="18" charset="0"/>
              </a:rPr>
              <a:t>April </a:t>
            </a:r>
            <a:r>
              <a:rPr sz="3200" dirty="0">
                <a:cs typeface="Times New Roman" panose="02020603050405020304" pitchFamily="18" charset="0"/>
              </a:rPr>
              <a:t>30,</a:t>
            </a:r>
            <a:r>
              <a:rPr sz="3200" spc="0" dirty="0">
                <a:cs typeface="Times New Roman" panose="02020603050405020304" pitchFamily="18" charset="0"/>
              </a:rPr>
              <a:t> </a:t>
            </a:r>
            <a:r>
              <a:rPr sz="3200" dirty="0" smtClean="0">
                <a:cs typeface="Times New Roman" panose="02020603050405020304" pitchFamily="18" charset="0"/>
              </a:rPr>
              <a:t>20</a:t>
            </a:r>
            <a:r>
              <a:rPr lang="en-US" sz="3200" dirty="0" smtClean="0">
                <a:cs typeface="Times New Roman" panose="02020603050405020304" pitchFamily="18" charset="0"/>
              </a:rPr>
              <a:t>24</a:t>
            </a:r>
            <a:r>
              <a:rPr sz="3200" dirty="0" smtClean="0">
                <a:cs typeface="Times New Roman" panose="02020603050405020304" pitchFamily="18" charset="0"/>
              </a:rPr>
              <a:t>.</a:t>
            </a:r>
            <a:endParaRPr sz="3200" dirty="0">
              <a:cs typeface="Times New Roman" panose="02020603050405020304" pitchFamily="18" charset="0"/>
            </a:endParaRPr>
          </a:p>
        </p:txBody>
      </p:sp>
      <p:sp>
        <p:nvSpPr>
          <p:cNvPr id="5" name="Slide Number Placeholder 4"/>
          <p:cNvSpPr>
            <a:spLocks noGrp="1"/>
          </p:cNvSpPr>
          <p:nvPr>
            <p:ph type="sldNum" sz="quarter" idx="7"/>
          </p:nvPr>
        </p:nvSpPr>
        <p:spPr/>
        <p:txBody>
          <a:bodyPr/>
          <a:lstStyle/>
          <a:p>
            <a:fld id="{B6F15528-21DE-4FAA-801E-634DDDAF4B2B}" type="slidenum">
              <a:rPr lang="en-US" smtClean="0"/>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Timeline Exceptions</a:t>
            </a:r>
            <a:endParaRPr lang="en-US" dirty="0">
              <a:latin typeface="+mn-lt"/>
            </a:endParaRPr>
          </a:p>
        </p:txBody>
      </p:sp>
      <p:sp>
        <p:nvSpPr>
          <p:cNvPr id="3" name="Text Placeholder 2"/>
          <p:cNvSpPr>
            <a:spLocks noGrp="1"/>
          </p:cNvSpPr>
          <p:nvPr>
            <p:ph type="body" idx="1"/>
          </p:nvPr>
        </p:nvSpPr>
        <p:spPr>
          <a:xfrm>
            <a:off x="533400" y="1524001"/>
            <a:ext cx="8153399" cy="6017032"/>
          </a:xfrm>
        </p:spPr>
        <p:txBody>
          <a:bodyPr/>
          <a:lstStyle/>
          <a:p>
            <a:r>
              <a:rPr lang="en-US" sz="3000" dirty="0" smtClean="0">
                <a:latin typeface="+mn-lt"/>
              </a:rPr>
              <a:t>Patterns </a:t>
            </a:r>
            <a:r>
              <a:rPr lang="en-US" sz="3000" dirty="0">
                <a:latin typeface="+mn-lt"/>
              </a:rPr>
              <a:t>of instruction </a:t>
            </a:r>
            <a:r>
              <a:rPr lang="en-US" sz="3000" u="sng" dirty="0">
                <a:latin typeface="+mn-lt"/>
              </a:rPr>
              <a:t>do not </a:t>
            </a:r>
            <a:r>
              <a:rPr lang="en-US" sz="3000" dirty="0">
                <a:latin typeface="+mn-lt"/>
              </a:rPr>
              <a:t>extend </a:t>
            </a:r>
            <a:r>
              <a:rPr lang="en-US" sz="3000" dirty="0" smtClean="0">
                <a:latin typeface="+mn-lt"/>
              </a:rPr>
              <a:t>a timeline</a:t>
            </a:r>
            <a:r>
              <a:rPr lang="en-US" sz="3000" dirty="0">
                <a:latin typeface="+mn-lt"/>
              </a:rPr>
              <a:t>. </a:t>
            </a:r>
            <a:r>
              <a:rPr lang="en-US" sz="3000" dirty="0" smtClean="0">
                <a:latin typeface="+mn-lt"/>
              </a:rPr>
              <a:t>For example:</a:t>
            </a:r>
          </a:p>
          <a:p>
            <a:endParaRPr lang="en-US" sz="3000" dirty="0" smtClean="0">
              <a:latin typeface="+mn-lt"/>
            </a:endParaRPr>
          </a:p>
          <a:p>
            <a:pPr marL="342900" indent="-342900">
              <a:buFont typeface="Arial" panose="020B0604020202020204" pitchFamily="34" charset="0"/>
              <a:buChar char="•"/>
            </a:pPr>
            <a:r>
              <a:rPr lang="en-US" sz="3000" dirty="0" smtClean="0">
                <a:latin typeface="+mn-lt"/>
              </a:rPr>
              <a:t>Virtual Schooling - Students attending school </a:t>
            </a:r>
            <a:r>
              <a:rPr lang="en-US" sz="3000" dirty="0">
                <a:latin typeface="+mn-lt"/>
              </a:rPr>
              <a:t>virtually are </a:t>
            </a:r>
            <a:r>
              <a:rPr lang="en-US" sz="3000" dirty="0" smtClean="0">
                <a:latin typeface="+mn-lt"/>
              </a:rPr>
              <a:t>counted as </a:t>
            </a:r>
            <a:r>
              <a:rPr lang="en-US" sz="3000" dirty="0">
                <a:latin typeface="+mn-lt"/>
              </a:rPr>
              <a:t>in attendance for reporting and funding purposes. So it is a paradox to say a child is attending school but is unavailable for testing. </a:t>
            </a:r>
            <a:endParaRPr lang="en-US" sz="3000" dirty="0" smtClean="0">
              <a:latin typeface="+mn-lt"/>
            </a:endParaRPr>
          </a:p>
          <a:p>
            <a:pPr marL="342900" indent="-342900">
              <a:buFont typeface="Arial" panose="020B0604020202020204" pitchFamily="34" charset="0"/>
              <a:buChar char="•"/>
            </a:pPr>
            <a:r>
              <a:rPr lang="en-US" sz="3000" dirty="0" smtClean="0">
                <a:latin typeface="+mn-lt"/>
              </a:rPr>
              <a:t>4-day School Week – weekends are longer, but still count in the 60 day timeline.</a:t>
            </a:r>
          </a:p>
          <a:p>
            <a:endParaRPr lang="en-US" sz="2200" dirty="0">
              <a:latin typeface="+mn-lt"/>
            </a:endParaRPr>
          </a:p>
          <a:p>
            <a:endParaRPr lang="en-US" sz="2000" dirty="0" smtClean="0"/>
          </a:p>
          <a:p>
            <a:endParaRPr lang="en-US" sz="2000" dirty="0"/>
          </a:p>
          <a:p>
            <a:endParaRPr lang="en-US" dirty="0"/>
          </a:p>
        </p:txBody>
      </p:sp>
      <p:sp>
        <p:nvSpPr>
          <p:cNvPr id="4" name="Slide Number Placeholder 3"/>
          <p:cNvSpPr>
            <a:spLocks noGrp="1"/>
          </p:cNvSpPr>
          <p:nvPr>
            <p:ph type="sldNum" sz="quarter" idx="7"/>
          </p:nvPr>
        </p:nvSpPr>
        <p:spPr/>
        <p:txBody>
          <a:bodyPr/>
          <a:lstStyle/>
          <a:p>
            <a:fld id="{B6F15528-21DE-4FAA-801E-634DDDAF4B2B}" type="slidenum">
              <a:rPr lang="en-US" smtClean="0"/>
              <a:t>31</a:t>
            </a:fld>
            <a:endParaRPr lang="en-US"/>
          </a:p>
        </p:txBody>
      </p:sp>
    </p:spTree>
    <p:extLst>
      <p:ext uri="{BB962C8B-B14F-4D97-AF65-F5344CB8AC3E}">
        <p14:creationId xmlns:p14="http://schemas.microsoft.com/office/powerpoint/2010/main" val="17049494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Timeline Exceptions</a:t>
            </a:r>
            <a:endParaRPr lang="en-US" dirty="0">
              <a:latin typeface="+mn-lt"/>
            </a:endParaRPr>
          </a:p>
        </p:txBody>
      </p:sp>
      <p:sp>
        <p:nvSpPr>
          <p:cNvPr id="3" name="Text Placeholder 2"/>
          <p:cNvSpPr>
            <a:spLocks noGrp="1"/>
          </p:cNvSpPr>
          <p:nvPr>
            <p:ph type="body" idx="1"/>
          </p:nvPr>
        </p:nvSpPr>
        <p:spPr>
          <a:xfrm>
            <a:off x="533400" y="1524001"/>
            <a:ext cx="8153399" cy="5801588"/>
          </a:xfrm>
        </p:spPr>
        <p:txBody>
          <a:bodyPr/>
          <a:lstStyle/>
          <a:p>
            <a:r>
              <a:rPr lang="en-US" sz="2800" dirty="0" smtClean="0">
                <a:latin typeface="+mn-lt"/>
              </a:rPr>
              <a:t>Timelines may be extended for just cause:</a:t>
            </a:r>
          </a:p>
          <a:p>
            <a:r>
              <a:rPr lang="en-US" sz="2800" dirty="0" smtClean="0">
                <a:latin typeface="+mn-lt"/>
              </a:rPr>
              <a:t> </a:t>
            </a:r>
          </a:p>
          <a:p>
            <a:pPr marL="342900" indent="-342900">
              <a:buFont typeface="Arial" panose="020B0604020202020204" pitchFamily="34" charset="0"/>
              <a:buChar char="•"/>
            </a:pPr>
            <a:r>
              <a:rPr lang="en-US" sz="2800" dirty="0" smtClean="0">
                <a:latin typeface="+mn-lt"/>
              </a:rPr>
              <a:t>school </a:t>
            </a:r>
            <a:r>
              <a:rPr lang="en-US" sz="2800" dirty="0">
                <a:latin typeface="+mn-lt"/>
              </a:rPr>
              <a:t>breaks for summer or holidays, </a:t>
            </a:r>
            <a:endParaRPr lang="en-US" sz="2800" dirty="0" smtClean="0">
              <a:latin typeface="+mn-lt"/>
            </a:endParaRPr>
          </a:p>
          <a:p>
            <a:pPr marL="342900" indent="-342900">
              <a:buFont typeface="Arial" panose="020B0604020202020204" pitchFamily="34" charset="0"/>
              <a:buChar char="•"/>
            </a:pPr>
            <a:r>
              <a:rPr lang="en-US" sz="2800" dirty="0" smtClean="0">
                <a:latin typeface="+mn-lt"/>
              </a:rPr>
              <a:t>student absences due to illness</a:t>
            </a:r>
            <a:r>
              <a:rPr lang="en-US" sz="2800" dirty="0">
                <a:latin typeface="+mn-lt"/>
              </a:rPr>
              <a:t>, </a:t>
            </a:r>
            <a:r>
              <a:rPr lang="en-US" sz="2800" dirty="0" smtClean="0">
                <a:latin typeface="+mn-lt"/>
              </a:rPr>
              <a:t>and </a:t>
            </a:r>
          </a:p>
          <a:p>
            <a:pPr marL="342900" indent="-342900">
              <a:buFont typeface="Arial" panose="020B0604020202020204" pitchFamily="34" charset="0"/>
              <a:buChar char="•"/>
            </a:pPr>
            <a:r>
              <a:rPr lang="en-US" sz="2800" dirty="0" smtClean="0">
                <a:latin typeface="+mn-lt"/>
              </a:rPr>
              <a:t>repeated failure by the parent to make the child available for testing</a:t>
            </a:r>
          </a:p>
          <a:p>
            <a:pPr marL="342900" indent="-342900">
              <a:buFont typeface="Arial" panose="020B0604020202020204" pitchFamily="34" charset="0"/>
              <a:buChar char="•"/>
            </a:pPr>
            <a:endParaRPr lang="en-US" sz="2800" dirty="0">
              <a:latin typeface="+mn-lt"/>
            </a:endParaRPr>
          </a:p>
          <a:p>
            <a:r>
              <a:rPr lang="en-US" sz="2800" dirty="0" smtClean="0">
                <a:latin typeface="+mn-lt"/>
              </a:rPr>
              <a:t>Districts must </a:t>
            </a:r>
            <a:r>
              <a:rPr lang="en-US" sz="2800" dirty="0">
                <a:latin typeface="+mn-lt"/>
              </a:rPr>
              <a:t>document good faith efforts to work with </a:t>
            </a:r>
            <a:r>
              <a:rPr lang="en-US" sz="2800" dirty="0" smtClean="0">
                <a:latin typeface="+mn-lt"/>
              </a:rPr>
              <a:t>parents </a:t>
            </a:r>
            <a:r>
              <a:rPr lang="en-US" sz="2800" dirty="0">
                <a:latin typeface="+mn-lt"/>
              </a:rPr>
              <a:t>to complete </a:t>
            </a:r>
            <a:r>
              <a:rPr lang="en-US" sz="2800" dirty="0" smtClean="0">
                <a:latin typeface="+mn-lt"/>
              </a:rPr>
              <a:t>assessments. Consider </a:t>
            </a:r>
            <a:r>
              <a:rPr lang="en-US" sz="2800" dirty="0">
                <a:latin typeface="+mn-lt"/>
              </a:rPr>
              <a:t>alternative </a:t>
            </a:r>
            <a:r>
              <a:rPr lang="en-US" sz="2800" dirty="0" smtClean="0">
                <a:latin typeface="+mn-lt"/>
              </a:rPr>
              <a:t>settings or virtual assessments, if necessary, to access the student.</a:t>
            </a:r>
          </a:p>
          <a:p>
            <a:endParaRPr lang="en-US" sz="2000" dirty="0" smtClean="0"/>
          </a:p>
          <a:p>
            <a:endParaRPr lang="en-US" sz="2000" dirty="0"/>
          </a:p>
          <a:p>
            <a:endParaRPr lang="en-US" dirty="0"/>
          </a:p>
        </p:txBody>
      </p:sp>
      <p:sp>
        <p:nvSpPr>
          <p:cNvPr id="4" name="Slide Number Placeholder 3"/>
          <p:cNvSpPr>
            <a:spLocks noGrp="1"/>
          </p:cNvSpPr>
          <p:nvPr>
            <p:ph type="sldNum" sz="quarter" idx="7"/>
          </p:nvPr>
        </p:nvSpPr>
        <p:spPr/>
        <p:txBody>
          <a:bodyPr/>
          <a:lstStyle/>
          <a:p>
            <a:fld id="{B6F15528-21DE-4FAA-801E-634DDDAF4B2B}" type="slidenum">
              <a:rPr lang="en-US" smtClean="0"/>
              <a:t>32</a:t>
            </a:fld>
            <a:endParaRPr lang="en-US"/>
          </a:p>
        </p:txBody>
      </p:sp>
    </p:spTree>
    <p:extLst>
      <p:ext uri="{BB962C8B-B14F-4D97-AF65-F5344CB8AC3E}">
        <p14:creationId xmlns:p14="http://schemas.microsoft.com/office/powerpoint/2010/main" val="40431607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41274"/>
            <a:ext cx="8534400" cy="1169551"/>
          </a:xfrm>
        </p:spPr>
        <p:txBody>
          <a:bodyPr/>
          <a:lstStyle/>
          <a:p>
            <a:r>
              <a:rPr lang="en-US" sz="3800" dirty="0" smtClean="0">
                <a:latin typeface="+mn-lt"/>
                <a:cs typeface="Times New Roman" panose="02020603050405020304" pitchFamily="18" charset="0"/>
              </a:rPr>
              <a:t>Initial Evaluation Timelines Summary Page</a:t>
            </a:r>
            <a:endParaRPr lang="en-US" sz="3800" dirty="0">
              <a:latin typeface="+mn-lt"/>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1007269" y="2480803"/>
            <a:ext cx="7129462" cy="3691397"/>
          </a:xfrm>
          <a:prstGeom prst="rect">
            <a:avLst/>
          </a:prstGeom>
        </p:spPr>
      </p:pic>
      <p:sp>
        <p:nvSpPr>
          <p:cNvPr id="6" name="TextBox 5"/>
          <p:cNvSpPr txBox="1"/>
          <p:nvPr/>
        </p:nvSpPr>
        <p:spPr>
          <a:xfrm>
            <a:off x="685800" y="1565196"/>
            <a:ext cx="7772400" cy="646331"/>
          </a:xfrm>
          <a:prstGeom prst="rect">
            <a:avLst/>
          </a:prstGeom>
          <a:noFill/>
        </p:spPr>
        <p:txBody>
          <a:bodyPr wrap="square" rtlCol="0">
            <a:spAutoFit/>
          </a:bodyPr>
          <a:lstStyle/>
          <a:p>
            <a:r>
              <a:rPr lang="en-US" dirty="0" smtClean="0">
                <a:cs typeface="Times New Roman" panose="02020603050405020304" pitchFamily="18" charset="0"/>
              </a:rPr>
              <a:t>Add the Initial Evaluation Timelines information by going to the LEA home page and clicking on the </a:t>
            </a:r>
            <a:r>
              <a:rPr lang="en-US" i="1" dirty="0" smtClean="0">
                <a:cs typeface="Times New Roman" panose="02020603050405020304" pitchFamily="18" charset="0"/>
              </a:rPr>
              <a:t>Initial Evaluation Timelines </a:t>
            </a:r>
            <a:r>
              <a:rPr lang="en-US" dirty="0" smtClean="0">
                <a:cs typeface="Times New Roman" panose="02020603050405020304" pitchFamily="18" charset="0"/>
              </a:rPr>
              <a:t>review type.</a:t>
            </a:r>
            <a:endParaRPr lang="en-US" dirty="0">
              <a:cs typeface="Times New Roman" panose="02020603050405020304" pitchFamily="18" charset="0"/>
            </a:endParaRPr>
          </a:p>
        </p:txBody>
      </p:sp>
      <p:sp>
        <p:nvSpPr>
          <p:cNvPr id="7" name="Oval 6"/>
          <p:cNvSpPr/>
          <p:nvPr/>
        </p:nvSpPr>
        <p:spPr>
          <a:xfrm>
            <a:off x="3429000" y="5562600"/>
            <a:ext cx="1524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81200" y="2765525"/>
            <a:ext cx="592824" cy="230832"/>
          </a:xfrm>
          <a:prstGeom prst="rect">
            <a:avLst/>
          </a:prstGeom>
          <a:solidFill>
            <a:schemeClr val="bg1"/>
          </a:solidFill>
        </p:spPr>
        <p:txBody>
          <a:bodyPr wrap="square" rtlCol="0">
            <a:spAutoFit/>
          </a:bodyPr>
          <a:lstStyle/>
          <a:p>
            <a:r>
              <a:rPr lang="en-US" sz="900" dirty="0" smtClean="0"/>
              <a:t>2023-24</a:t>
            </a:r>
            <a:endParaRPr lang="en-US" sz="900" dirty="0"/>
          </a:p>
        </p:txBody>
      </p:sp>
      <p:sp>
        <p:nvSpPr>
          <p:cNvPr id="11" name="TextBox 10"/>
          <p:cNvSpPr txBox="1"/>
          <p:nvPr/>
        </p:nvSpPr>
        <p:spPr>
          <a:xfrm>
            <a:off x="1190368" y="5183998"/>
            <a:ext cx="592824" cy="230832"/>
          </a:xfrm>
          <a:prstGeom prst="rect">
            <a:avLst/>
          </a:prstGeom>
          <a:solidFill>
            <a:schemeClr val="bg1"/>
          </a:solidFill>
        </p:spPr>
        <p:txBody>
          <a:bodyPr wrap="square" rtlCol="0">
            <a:spAutoFit/>
          </a:bodyPr>
          <a:lstStyle/>
          <a:p>
            <a:r>
              <a:rPr lang="en-US" sz="900" dirty="0" smtClean="0"/>
              <a:t>2023-24</a:t>
            </a:r>
            <a:endParaRPr lang="en-US" sz="900" dirty="0"/>
          </a:p>
        </p:txBody>
      </p:sp>
      <p:sp>
        <p:nvSpPr>
          <p:cNvPr id="12" name="TextBox 11"/>
          <p:cNvSpPr txBox="1"/>
          <p:nvPr/>
        </p:nvSpPr>
        <p:spPr>
          <a:xfrm>
            <a:off x="1190368" y="5397180"/>
            <a:ext cx="592824" cy="230832"/>
          </a:xfrm>
          <a:prstGeom prst="rect">
            <a:avLst/>
          </a:prstGeom>
          <a:solidFill>
            <a:schemeClr val="bg1"/>
          </a:solidFill>
        </p:spPr>
        <p:txBody>
          <a:bodyPr wrap="square" rtlCol="0">
            <a:spAutoFit/>
          </a:bodyPr>
          <a:lstStyle/>
          <a:p>
            <a:r>
              <a:rPr lang="en-US" sz="900" dirty="0" smtClean="0"/>
              <a:t>2023-24</a:t>
            </a:r>
            <a:endParaRPr lang="en-US" sz="900" dirty="0"/>
          </a:p>
        </p:txBody>
      </p:sp>
      <p:sp>
        <p:nvSpPr>
          <p:cNvPr id="13" name="TextBox 12"/>
          <p:cNvSpPr txBox="1"/>
          <p:nvPr/>
        </p:nvSpPr>
        <p:spPr>
          <a:xfrm>
            <a:off x="1190368" y="5630420"/>
            <a:ext cx="592824" cy="230832"/>
          </a:xfrm>
          <a:prstGeom prst="rect">
            <a:avLst/>
          </a:prstGeom>
          <a:solidFill>
            <a:schemeClr val="bg1"/>
          </a:solidFill>
        </p:spPr>
        <p:txBody>
          <a:bodyPr wrap="square" rtlCol="0">
            <a:spAutoFit/>
          </a:bodyPr>
          <a:lstStyle/>
          <a:p>
            <a:r>
              <a:rPr lang="en-US" sz="900" dirty="0" smtClean="0"/>
              <a:t>2023-24</a:t>
            </a:r>
            <a:endParaRPr lang="en-US" sz="900" dirty="0"/>
          </a:p>
        </p:txBody>
      </p:sp>
      <p:sp>
        <p:nvSpPr>
          <p:cNvPr id="14" name="TextBox 13"/>
          <p:cNvSpPr txBox="1"/>
          <p:nvPr/>
        </p:nvSpPr>
        <p:spPr>
          <a:xfrm>
            <a:off x="1190368" y="5843602"/>
            <a:ext cx="592824" cy="230832"/>
          </a:xfrm>
          <a:prstGeom prst="rect">
            <a:avLst/>
          </a:prstGeom>
          <a:solidFill>
            <a:schemeClr val="bg1"/>
          </a:solidFill>
        </p:spPr>
        <p:txBody>
          <a:bodyPr wrap="square" rtlCol="0">
            <a:spAutoFit/>
          </a:bodyPr>
          <a:lstStyle/>
          <a:p>
            <a:r>
              <a:rPr lang="en-US" sz="900" dirty="0" smtClean="0"/>
              <a:t>2023-24</a:t>
            </a:r>
            <a:endParaRPr lang="en-US" sz="900" dirty="0"/>
          </a:p>
        </p:txBody>
      </p:sp>
    </p:spTree>
    <p:extLst>
      <p:ext uri="{BB962C8B-B14F-4D97-AF65-F5344CB8AC3E}">
        <p14:creationId xmlns:p14="http://schemas.microsoft.com/office/powerpoint/2010/main" val="13476104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9491" y="326620"/>
            <a:ext cx="8686800" cy="690574"/>
          </a:xfrm>
          <a:prstGeom prst="rect">
            <a:avLst/>
          </a:prstGeom>
        </p:spPr>
        <p:txBody>
          <a:bodyPr vert="horz" wrap="square" lIns="0" tIns="13335" rIns="0" bIns="0" rtlCol="0">
            <a:spAutoFit/>
          </a:bodyPr>
          <a:lstStyle/>
          <a:p>
            <a:pPr marL="12700" algn="l">
              <a:lnSpc>
                <a:spcPct val="100000"/>
              </a:lnSpc>
              <a:spcBef>
                <a:spcPts val="105"/>
              </a:spcBef>
            </a:pPr>
            <a:r>
              <a:rPr dirty="0">
                <a:latin typeface="+mn-lt"/>
                <a:cs typeface="Times New Roman" panose="02020603050405020304" pitchFamily="18" charset="0"/>
              </a:rPr>
              <a:t>Initial </a:t>
            </a:r>
            <a:r>
              <a:rPr spc="-20" dirty="0">
                <a:latin typeface="+mn-lt"/>
                <a:cs typeface="Times New Roman" panose="02020603050405020304" pitchFamily="18" charset="0"/>
              </a:rPr>
              <a:t>Evaluation</a:t>
            </a:r>
            <a:r>
              <a:rPr spc="-90" dirty="0">
                <a:latin typeface="+mn-lt"/>
                <a:cs typeface="Times New Roman" panose="02020603050405020304" pitchFamily="18" charset="0"/>
              </a:rPr>
              <a:t> </a:t>
            </a:r>
            <a:r>
              <a:rPr lang="en-US" spc="-90" dirty="0" smtClean="0">
                <a:latin typeface="+mn-lt"/>
                <a:cs typeface="Times New Roman" panose="02020603050405020304" pitchFamily="18" charset="0"/>
              </a:rPr>
              <a:t>Timelines </a:t>
            </a:r>
            <a:r>
              <a:rPr spc="-5" dirty="0" smtClean="0">
                <a:latin typeface="+mn-lt"/>
                <a:cs typeface="Times New Roman" panose="02020603050405020304" pitchFamily="18" charset="0"/>
              </a:rPr>
              <a:t>Summary</a:t>
            </a:r>
            <a:endParaRPr spc="-5" dirty="0">
              <a:latin typeface="+mn-lt"/>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766045" y="1524000"/>
            <a:ext cx="7678660" cy="4953000"/>
          </a:xfrm>
          <a:prstGeom prst="rect">
            <a:avLst/>
          </a:prstGeom>
        </p:spPr>
      </p:pic>
      <p:sp>
        <p:nvSpPr>
          <p:cNvPr id="8" name="Left Arrow 7"/>
          <p:cNvSpPr/>
          <p:nvPr/>
        </p:nvSpPr>
        <p:spPr>
          <a:xfrm>
            <a:off x="3048000" y="5181600"/>
            <a:ext cx="609600" cy="22860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Left Arrow 8"/>
          <p:cNvSpPr/>
          <p:nvPr/>
        </p:nvSpPr>
        <p:spPr>
          <a:xfrm>
            <a:off x="3124200" y="5486400"/>
            <a:ext cx="609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362200" y="2438400"/>
            <a:ext cx="592824" cy="230832"/>
          </a:xfrm>
          <a:prstGeom prst="rect">
            <a:avLst/>
          </a:prstGeom>
          <a:solidFill>
            <a:schemeClr val="bg1"/>
          </a:solidFill>
        </p:spPr>
        <p:txBody>
          <a:bodyPr wrap="square" rtlCol="0">
            <a:spAutoFit/>
          </a:bodyPr>
          <a:lstStyle/>
          <a:p>
            <a:r>
              <a:rPr lang="en-US" sz="900" dirty="0" smtClean="0"/>
              <a:t>2023-24</a:t>
            </a:r>
            <a:endParaRPr lang="en-US" sz="900" dirty="0"/>
          </a:p>
        </p:txBody>
      </p:sp>
      <p:sp>
        <p:nvSpPr>
          <p:cNvPr id="12" name="TextBox 11"/>
          <p:cNvSpPr txBox="1"/>
          <p:nvPr/>
        </p:nvSpPr>
        <p:spPr>
          <a:xfrm>
            <a:off x="2362200" y="3121968"/>
            <a:ext cx="741556" cy="230832"/>
          </a:xfrm>
          <a:prstGeom prst="rect">
            <a:avLst/>
          </a:prstGeom>
          <a:solidFill>
            <a:schemeClr val="bg1"/>
          </a:solidFill>
        </p:spPr>
        <p:txBody>
          <a:bodyPr wrap="square" rtlCol="0">
            <a:spAutoFit/>
          </a:bodyPr>
          <a:lstStyle/>
          <a:p>
            <a:r>
              <a:rPr lang="en-US" sz="900" dirty="0" smtClean="0"/>
              <a:t>5/15/2024</a:t>
            </a:r>
            <a:endParaRPr lang="en-US" sz="900" dirty="0"/>
          </a:p>
        </p:txBody>
      </p:sp>
      <p:sp>
        <p:nvSpPr>
          <p:cNvPr id="3" name="Slide Number Placeholder 2"/>
          <p:cNvSpPr>
            <a:spLocks noGrp="1"/>
          </p:cNvSpPr>
          <p:nvPr>
            <p:ph type="sldNum" sz="quarter" idx="7"/>
          </p:nvPr>
        </p:nvSpPr>
        <p:spPr/>
        <p:txBody>
          <a:bodyPr/>
          <a:lstStyle/>
          <a:p>
            <a:fld id="{B6F15528-21DE-4FAA-801E-634DDDAF4B2B}" type="slidenum">
              <a:rPr lang="en-US" smtClean="0"/>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370279"/>
            <a:ext cx="9144000" cy="567463"/>
          </a:xfrm>
          <a:prstGeom prst="rect">
            <a:avLst/>
          </a:prstGeom>
        </p:spPr>
        <p:txBody>
          <a:bodyPr vert="horz" wrap="square" lIns="0" tIns="13335" rIns="0" bIns="0" rtlCol="0">
            <a:spAutoFit/>
          </a:bodyPr>
          <a:lstStyle/>
          <a:p>
            <a:pPr marL="12700">
              <a:lnSpc>
                <a:spcPct val="100000"/>
              </a:lnSpc>
              <a:spcBef>
                <a:spcPts val="105"/>
              </a:spcBef>
            </a:pPr>
            <a:r>
              <a:rPr lang="en-US" sz="3600" dirty="0">
                <a:latin typeface="+mn-lt"/>
                <a:cs typeface="Times New Roman" panose="02020603050405020304" pitchFamily="18" charset="0"/>
              </a:rPr>
              <a:t>Adding New Student Timeline Data Individually </a:t>
            </a:r>
            <a:endParaRPr sz="3600" spc="-25" dirty="0">
              <a:latin typeface="+mn-lt"/>
              <a:cs typeface="Times New Roman" panose="02020603050405020304" pitchFamily="18" charset="0"/>
            </a:endParaRPr>
          </a:p>
        </p:txBody>
      </p:sp>
      <p:sp>
        <p:nvSpPr>
          <p:cNvPr id="3" name="object 3"/>
          <p:cNvSpPr txBox="1"/>
          <p:nvPr/>
        </p:nvSpPr>
        <p:spPr>
          <a:xfrm>
            <a:off x="691515" y="1625599"/>
            <a:ext cx="7790180" cy="843180"/>
          </a:xfrm>
          <a:prstGeom prst="rect">
            <a:avLst/>
          </a:prstGeom>
        </p:spPr>
        <p:txBody>
          <a:bodyPr vert="horz" wrap="square" lIns="0" tIns="12065" rIns="0" bIns="0" rtlCol="0">
            <a:spAutoFit/>
          </a:bodyPr>
          <a:lstStyle/>
          <a:p>
            <a:pPr lvl="0" eaLnBrk="0" fontAlgn="base" hangingPunct="0">
              <a:spcBef>
                <a:spcPts val="700"/>
              </a:spcBef>
              <a:spcAft>
                <a:spcPct val="0"/>
              </a:spcAft>
              <a:buClr>
                <a:srgbClr val="843F0F"/>
              </a:buClr>
              <a:buSzPct val="60000"/>
            </a:pPr>
            <a:r>
              <a:rPr lang="en-US" altLang="en-US" dirty="0">
                <a:solidFill>
                  <a:prstClr val="black"/>
                </a:solidFill>
                <a:cs typeface="Times New Roman" panose="02020603050405020304" pitchFamily="18" charset="0"/>
              </a:rPr>
              <a:t>If you decide to enter your timeline data one student at a time in IMACS 2.0 by clicking on </a:t>
            </a:r>
            <a:r>
              <a:rPr lang="en-US" altLang="en-US" i="1" dirty="0">
                <a:solidFill>
                  <a:prstClr val="black"/>
                </a:solidFill>
                <a:cs typeface="Times New Roman" panose="02020603050405020304" pitchFamily="18" charset="0"/>
              </a:rPr>
              <a:t>Add New Initial Evaluation Timelines Review </a:t>
            </a:r>
            <a:r>
              <a:rPr lang="en-US" altLang="en-US" dirty="0">
                <a:solidFill>
                  <a:prstClr val="black"/>
                </a:solidFill>
                <a:cs typeface="Times New Roman" panose="02020603050405020304" pitchFamily="18" charset="0"/>
              </a:rPr>
              <a:t>then you will see the familiar student demographic screen below.</a:t>
            </a:r>
          </a:p>
        </p:txBody>
      </p:sp>
      <p:sp>
        <p:nvSpPr>
          <p:cNvPr id="5" name="object 5"/>
          <p:cNvSpPr/>
          <p:nvPr/>
        </p:nvSpPr>
        <p:spPr>
          <a:xfrm>
            <a:off x="509905" y="2476500"/>
            <a:ext cx="8153400" cy="4038600"/>
          </a:xfrm>
          <a:prstGeom prst="rect">
            <a:avLst/>
          </a:prstGeom>
          <a:blipFill>
            <a:blip r:embed="rId3" cstate="print"/>
            <a:stretch>
              <a:fillRect/>
            </a:stretch>
          </a:blipFill>
        </p:spPr>
        <p:txBody>
          <a:bodyPr wrap="square" lIns="0" tIns="0" rIns="0" bIns="0" rtlCol="0"/>
          <a:lstStyle/>
          <a:p>
            <a:endParaRPr/>
          </a:p>
        </p:txBody>
      </p:sp>
      <p:sp>
        <p:nvSpPr>
          <p:cNvPr id="7" name="TextBox 6"/>
          <p:cNvSpPr txBox="1"/>
          <p:nvPr/>
        </p:nvSpPr>
        <p:spPr>
          <a:xfrm>
            <a:off x="3124200" y="4800600"/>
            <a:ext cx="5105400" cy="861774"/>
          </a:xfrm>
          <a:prstGeom prst="rect">
            <a:avLst/>
          </a:prstGeom>
          <a:noFill/>
        </p:spPr>
        <p:txBody>
          <a:bodyPr wrap="square" rtlCol="0">
            <a:spAutoFit/>
          </a:bodyPr>
          <a:lstStyle/>
          <a:p>
            <a:r>
              <a:rPr lang="en-US" sz="1000" dirty="0" smtClean="0">
                <a:solidFill>
                  <a:srgbClr val="FF0000"/>
                </a:solidFill>
              </a:rPr>
              <a:t>BAD EXAMPLE </a:t>
            </a:r>
            <a:r>
              <a:rPr lang="en-US" sz="1000" dirty="0" smtClean="0"/>
              <a:t>21 vacation days</a:t>
            </a:r>
          </a:p>
          <a:p>
            <a:endParaRPr lang="en-US" sz="1000" dirty="0"/>
          </a:p>
          <a:p>
            <a:r>
              <a:rPr lang="en-US" sz="1000" dirty="0" smtClean="0">
                <a:solidFill>
                  <a:srgbClr val="00B050"/>
                </a:solidFill>
              </a:rPr>
              <a:t>GOOD EXAMPLE </a:t>
            </a:r>
            <a:r>
              <a:rPr lang="en-US" sz="1000" dirty="0" smtClean="0"/>
              <a:t>12/19/23-01/02/24: </a:t>
            </a:r>
            <a:r>
              <a:rPr lang="en-US" sz="1000" dirty="0"/>
              <a:t>Christmas </a:t>
            </a:r>
            <a:r>
              <a:rPr lang="en-US" sz="1000" dirty="0" smtClean="0"/>
              <a:t>Break, 01/16/24: </a:t>
            </a:r>
            <a:r>
              <a:rPr lang="en-US" sz="1000" dirty="0"/>
              <a:t>No School, </a:t>
            </a:r>
            <a:r>
              <a:rPr lang="en-US" sz="1000" dirty="0" smtClean="0"/>
              <a:t>01/25/24: </a:t>
            </a:r>
            <a:r>
              <a:rPr lang="en-US" sz="1000" dirty="0"/>
              <a:t>Snow Day</a:t>
            </a:r>
            <a:r>
              <a:rPr lang="en-US" sz="1000"/>
              <a:t>, </a:t>
            </a:r>
            <a:r>
              <a:rPr lang="en-US" sz="1000" smtClean="0"/>
              <a:t>01/31/24-02/03/24: </a:t>
            </a:r>
            <a:r>
              <a:rPr lang="en-US" sz="1000" dirty="0"/>
              <a:t>student </a:t>
            </a:r>
            <a:r>
              <a:rPr lang="en-US" sz="1000" dirty="0" smtClean="0"/>
              <a:t>absence, 02/17/24: Professional </a:t>
            </a:r>
            <a:r>
              <a:rPr lang="en-US" sz="1000" dirty="0"/>
              <a:t>Development Day, </a:t>
            </a:r>
            <a:r>
              <a:rPr lang="en-US" sz="1000" dirty="0" smtClean="0"/>
              <a:t>02/20/24: </a:t>
            </a:r>
            <a:r>
              <a:rPr lang="en-US" sz="1000" dirty="0"/>
              <a:t>President's Day</a:t>
            </a:r>
            <a:endParaRPr lang="en-US" sz="1000" dirty="0">
              <a:solidFill>
                <a:srgbClr val="00B050"/>
              </a:solidFill>
            </a:endParaRPr>
          </a:p>
        </p:txBody>
      </p:sp>
      <p:sp>
        <p:nvSpPr>
          <p:cNvPr id="8" name="TextBox 7"/>
          <p:cNvSpPr txBox="1"/>
          <p:nvPr/>
        </p:nvSpPr>
        <p:spPr>
          <a:xfrm>
            <a:off x="691515" y="5334000"/>
            <a:ext cx="2280285" cy="369332"/>
          </a:xfrm>
          <a:prstGeom prst="rect">
            <a:avLst/>
          </a:prstGeom>
          <a:noFill/>
        </p:spPr>
        <p:txBody>
          <a:bodyPr wrap="square" rtlCol="0">
            <a:spAutoFit/>
          </a:bodyPr>
          <a:lstStyle/>
          <a:p>
            <a:r>
              <a:rPr lang="en-US" dirty="0" smtClean="0">
                <a:solidFill>
                  <a:srgbClr val="FF0000"/>
                </a:solidFill>
              </a:rPr>
              <a:t>**BE SPECIFIC!</a:t>
            </a:r>
            <a:endParaRPr lang="en-US" dirty="0">
              <a:solidFill>
                <a:srgbClr val="FF0000"/>
              </a:solidFill>
            </a:endParaRPr>
          </a:p>
        </p:txBody>
      </p:sp>
      <p:sp>
        <p:nvSpPr>
          <p:cNvPr id="9" name="Slide Number Placeholder 8"/>
          <p:cNvSpPr>
            <a:spLocks noGrp="1"/>
          </p:cNvSpPr>
          <p:nvPr>
            <p:ph type="sldNum" sz="quarter" idx="7"/>
          </p:nvPr>
        </p:nvSpPr>
        <p:spPr/>
        <p:txBody>
          <a:bodyPr/>
          <a:lstStyle/>
          <a:p>
            <a:fld id="{B6F15528-21DE-4FAA-801E-634DDDAF4B2B}" type="slidenum">
              <a:rPr lang="en-US" smtClean="0"/>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7473"/>
            <a:ext cx="7922831" cy="677108"/>
          </a:xfrm>
        </p:spPr>
        <p:txBody>
          <a:bodyPr/>
          <a:lstStyle/>
          <a:p>
            <a:pPr algn="ctr"/>
            <a:r>
              <a:rPr lang="en-US" altLang="en-US" dirty="0">
                <a:latin typeface="+mn-lt"/>
                <a:cs typeface="Times New Roman" panose="02020603050405020304" pitchFamily="18" charset="0"/>
              </a:rPr>
              <a:t>Importing Data from CSV file </a:t>
            </a:r>
            <a:endParaRPr lang="en-US" dirty="0">
              <a:latin typeface="+mn-lt"/>
            </a:endParaRPr>
          </a:p>
        </p:txBody>
      </p:sp>
      <p:sp>
        <p:nvSpPr>
          <p:cNvPr id="3" name="Text Placeholder 2"/>
          <p:cNvSpPr>
            <a:spLocks noGrp="1"/>
          </p:cNvSpPr>
          <p:nvPr>
            <p:ph type="body" idx="1"/>
          </p:nvPr>
        </p:nvSpPr>
        <p:spPr>
          <a:xfrm>
            <a:off x="304799" y="4114800"/>
            <a:ext cx="8382001" cy="1938992"/>
          </a:xfrm>
        </p:spPr>
        <p:txBody>
          <a:bodyPr/>
          <a:lstStyle/>
          <a:p>
            <a:pPr lvl="0" algn="l" rtl="0" eaLnBrk="0" fontAlgn="base" hangingPunct="0">
              <a:spcBef>
                <a:spcPct val="0"/>
              </a:spcBef>
              <a:spcAft>
                <a:spcPct val="0"/>
              </a:spcAft>
            </a:pPr>
            <a:r>
              <a:rPr lang="en-US" altLang="en-US" sz="1800" kern="1200" dirty="0">
                <a:solidFill>
                  <a:prstClr val="black"/>
                </a:solidFill>
                <a:latin typeface="+mn-lt"/>
                <a:cs typeface="Times New Roman" panose="02020603050405020304" pitchFamily="18" charset="0"/>
              </a:rPr>
              <a:t>Click on the blue </a:t>
            </a:r>
            <a:r>
              <a:rPr lang="en-US" altLang="en-US" sz="1800" i="1" kern="1200" dirty="0" smtClean="0">
                <a:solidFill>
                  <a:prstClr val="black"/>
                </a:solidFill>
                <a:latin typeface="+mn-lt"/>
                <a:cs typeface="Times New Roman" panose="02020603050405020304" pitchFamily="18" charset="0"/>
              </a:rPr>
              <a:t>Template File </a:t>
            </a:r>
            <a:r>
              <a:rPr lang="en-US" altLang="en-US" sz="1800" kern="1200" dirty="0">
                <a:solidFill>
                  <a:prstClr val="black"/>
                </a:solidFill>
                <a:latin typeface="+mn-lt"/>
                <a:cs typeface="Times New Roman" panose="02020603050405020304" pitchFamily="18" charset="0"/>
              </a:rPr>
              <a:t>to </a:t>
            </a:r>
            <a:r>
              <a:rPr lang="en-US" altLang="en-US" sz="1800" kern="1200" dirty="0" smtClean="0">
                <a:solidFill>
                  <a:prstClr val="black"/>
                </a:solidFill>
                <a:latin typeface="+mn-lt"/>
                <a:cs typeface="Times New Roman" panose="02020603050405020304" pitchFamily="18" charset="0"/>
              </a:rPr>
              <a:t>use the blank Excel template that DESE created.</a:t>
            </a:r>
          </a:p>
          <a:p>
            <a:pPr lvl="0" algn="l" rtl="0" eaLnBrk="0" fontAlgn="base" hangingPunct="0">
              <a:spcBef>
                <a:spcPct val="0"/>
              </a:spcBef>
              <a:spcAft>
                <a:spcPct val="0"/>
              </a:spcAft>
            </a:pPr>
            <a:endParaRPr lang="en-US" altLang="en-US" sz="1800" kern="1200" dirty="0">
              <a:solidFill>
                <a:prstClr val="black"/>
              </a:solidFill>
              <a:latin typeface="+mn-lt"/>
              <a:cs typeface="Times New Roman" panose="02020603050405020304" pitchFamily="18" charset="0"/>
            </a:endParaRPr>
          </a:p>
          <a:p>
            <a:pPr lvl="0" algn="l" rtl="0" eaLnBrk="0" fontAlgn="base" hangingPunct="0">
              <a:spcBef>
                <a:spcPct val="0"/>
              </a:spcBef>
              <a:spcAft>
                <a:spcPct val="0"/>
              </a:spcAft>
            </a:pPr>
            <a:r>
              <a:rPr lang="en-US" altLang="en-US" sz="1800" kern="1200" dirty="0" smtClean="0">
                <a:solidFill>
                  <a:prstClr val="black"/>
                </a:solidFill>
                <a:latin typeface="+mn-lt"/>
                <a:cs typeface="Times New Roman" panose="02020603050405020304" pitchFamily="18" charset="0"/>
              </a:rPr>
              <a:t>Click on the blue </a:t>
            </a:r>
            <a:r>
              <a:rPr lang="en-US" altLang="en-US" sz="1800" i="1" kern="1200" dirty="0" smtClean="0">
                <a:solidFill>
                  <a:prstClr val="black"/>
                </a:solidFill>
                <a:latin typeface="+mn-lt"/>
                <a:cs typeface="Times New Roman" panose="02020603050405020304" pitchFamily="18" charset="0"/>
              </a:rPr>
              <a:t>Help</a:t>
            </a:r>
            <a:r>
              <a:rPr lang="en-US" altLang="en-US" sz="1800" kern="1200" dirty="0" smtClean="0">
                <a:solidFill>
                  <a:prstClr val="black"/>
                </a:solidFill>
                <a:latin typeface="+mn-lt"/>
                <a:cs typeface="Times New Roman" panose="02020603050405020304" pitchFamily="18" charset="0"/>
              </a:rPr>
              <a:t> to read </a:t>
            </a:r>
            <a:r>
              <a:rPr lang="en-US" altLang="en-US" sz="1800" kern="1200" dirty="0">
                <a:solidFill>
                  <a:prstClr val="black"/>
                </a:solidFill>
                <a:latin typeface="+mn-lt"/>
                <a:cs typeface="Times New Roman" panose="02020603050405020304" pitchFamily="18" charset="0"/>
              </a:rPr>
              <a:t>the </a:t>
            </a:r>
            <a:r>
              <a:rPr lang="en-US" altLang="en-US" sz="1800" kern="1200" dirty="0" smtClean="0">
                <a:solidFill>
                  <a:prstClr val="black"/>
                </a:solidFill>
                <a:latin typeface="+mn-lt"/>
                <a:cs typeface="Times New Roman" panose="02020603050405020304" pitchFamily="18" charset="0"/>
              </a:rPr>
              <a:t>directions </a:t>
            </a:r>
            <a:r>
              <a:rPr lang="en-US" altLang="en-US" sz="1800" kern="1200" dirty="0">
                <a:solidFill>
                  <a:prstClr val="black"/>
                </a:solidFill>
                <a:latin typeface="+mn-lt"/>
                <a:cs typeface="Times New Roman" panose="02020603050405020304" pitchFamily="18" charset="0"/>
              </a:rPr>
              <a:t>for preparing the CSV/TXT upload. </a:t>
            </a:r>
          </a:p>
          <a:p>
            <a:pPr lvl="0" algn="l" rtl="0" eaLnBrk="0" fontAlgn="base" hangingPunct="0">
              <a:spcBef>
                <a:spcPct val="0"/>
              </a:spcBef>
              <a:spcAft>
                <a:spcPct val="0"/>
              </a:spcAft>
            </a:pPr>
            <a:endParaRPr lang="en-US" altLang="en-US" sz="1800" kern="1200" dirty="0">
              <a:solidFill>
                <a:prstClr val="black"/>
              </a:solidFill>
              <a:latin typeface="+mn-lt"/>
              <a:cs typeface="Times New Roman" panose="02020603050405020304" pitchFamily="18" charset="0"/>
            </a:endParaRPr>
          </a:p>
          <a:p>
            <a:pPr lvl="0" algn="l" rtl="0" eaLnBrk="0" fontAlgn="base" hangingPunct="0">
              <a:spcBef>
                <a:spcPct val="0"/>
              </a:spcBef>
              <a:spcAft>
                <a:spcPct val="0"/>
              </a:spcAft>
            </a:pPr>
            <a:r>
              <a:rPr lang="en-US" altLang="en-US" sz="1800" kern="1200" dirty="0" smtClean="0">
                <a:solidFill>
                  <a:prstClr val="black"/>
                </a:solidFill>
                <a:latin typeface="+mn-lt"/>
                <a:cs typeface="Times New Roman" panose="02020603050405020304" pitchFamily="18" charset="0"/>
              </a:rPr>
              <a:t>Click </a:t>
            </a:r>
            <a:r>
              <a:rPr lang="en-US" altLang="en-US" sz="1800" kern="1200" dirty="0">
                <a:solidFill>
                  <a:prstClr val="black"/>
                </a:solidFill>
                <a:latin typeface="+mn-lt"/>
                <a:cs typeface="Times New Roman" panose="02020603050405020304" pitchFamily="18" charset="0"/>
              </a:rPr>
              <a:t>on </a:t>
            </a:r>
            <a:r>
              <a:rPr lang="en-US" altLang="en-US" sz="1800" i="1" kern="1200" dirty="0" smtClean="0">
                <a:solidFill>
                  <a:prstClr val="black"/>
                </a:solidFill>
                <a:latin typeface="+mn-lt"/>
                <a:cs typeface="Times New Roman" panose="02020603050405020304" pitchFamily="18" charset="0"/>
              </a:rPr>
              <a:t>Choose File</a:t>
            </a:r>
            <a:r>
              <a:rPr lang="en-US" altLang="en-US" sz="1800" kern="1200" dirty="0" smtClean="0">
                <a:solidFill>
                  <a:prstClr val="black"/>
                </a:solidFill>
                <a:latin typeface="+mn-lt"/>
                <a:cs typeface="Times New Roman" panose="02020603050405020304" pitchFamily="18" charset="0"/>
              </a:rPr>
              <a:t> </a:t>
            </a:r>
            <a:r>
              <a:rPr lang="en-US" altLang="en-US" sz="1800" kern="1200" dirty="0">
                <a:solidFill>
                  <a:prstClr val="black"/>
                </a:solidFill>
                <a:latin typeface="+mn-lt"/>
                <a:cs typeface="Times New Roman" panose="02020603050405020304" pitchFamily="18" charset="0"/>
              </a:rPr>
              <a:t>to locate the CSV/TXT document </a:t>
            </a:r>
            <a:r>
              <a:rPr lang="en-US" altLang="en-US" sz="1800" kern="1200" dirty="0" smtClean="0">
                <a:solidFill>
                  <a:prstClr val="black"/>
                </a:solidFill>
                <a:latin typeface="+mn-lt"/>
                <a:cs typeface="Times New Roman" panose="02020603050405020304" pitchFamily="18" charset="0"/>
              </a:rPr>
              <a:t>and to </a:t>
            </a:r>
            <a:r>
              <a:rPr lang="en-US" altLang="en-US" sz="1800" kern="1200" dirty="0">
                <a:solidFill>
                  <a:prstClr val="black"/>
                </a:solidFill>
                <a:latin typeface="+mn-lt"/>
                <a:cs typeface="Times New Roman" panose="02020603050405020304" pitchFamily="18" charset="0"/>
              </a:rPr>
              <a:t>upload from your </a:t>
            </a:r>
            <a:r>
              <a:rPr lang="en-US" altLang="en-US" sz="1800" kern="1200" dirty="0" smtClean="0">
                <a:solidFill>
                  <a:prstClr val="black"/>
                </a:solidFill>
                <a:latin typeface="+mn-lt"/>
                <a:cs typeface="Times New Roman" panose="02020603050405020304" pitchFamily="18" charset="0"/>
              </a:rPr>
              <a:t>computer.</a:t>
            </a:r>
          </a:p>
          <a:p>
            <a:pPr lvl="0" algn="l" rtl="0" eaLnBrk="0" fontAlgn="base" hangingPunct="0">
              <a:spcBef>
                <a:spcPct val="0"/>
              </a:spcBef>
              <a:spcAft>
                <a:spcPct val="0"/>
              </a:spcAft>
            </a:pPr>
            <a:endParaRPr lang="en-US" altLang="en-US" sz="1800" kern="1200" dirty="0" smtClean="0">
              <a:solidFill>
                <a:prstClr val="black"/>
              </a:solidFill>
              <a:latin typeface="+mn-lt"/>
              <a:cs typeface="Times New Roman" panose="02020603050405020304" pitchFamily="18" charset="0"/>
            </a:endParaRPr>
          </a:p>
          <a:p>
            <a:pPr lvl="0" algn="l" rtl="0" eaLnBrk="0" fontAlgn="base" hangingPunct="0">
              <a:spcBef>
                <a:spcPct val="0"/>
              </a:spcBef>
              <a:spcAft>
                <a:spcPct val="0"/>
              </a:spcAft>
            </a:pPr>
            <a:r>
              <a:rPr lang="en-US" altLang="en-US" sz="1800" kern="1200" dirty="0" smtClean="0">
                <a:solidFill>
                  <a:prstClr val="black"/>
                </a:solidFill>
                <a:latin typeface="+mn-lt"/>
                <a:cs typeface="Times New Roman" panose="02020603050405020304" pitchFamily="18" charset="0"/>
              </a:rPr>
              <a:t>Click </a:t>
            </a:r>
            <a:r>
              <a:rPr lang="en-US" altLang="en-US" sz="1800" kern="1200" dirty="0">
                <a:solidFill>
                  <a:prstClr val="black"/>
                </a:solidFill>
                <a:latin typeface="+mn-lt"/>
                <a:cs typeface="Times New Roman" panose="02020603050405020304" pitchFamily="18" charset="0"/>
              </a:rPr>
              <a:t>on </a:t>
            </a:r>
            <a:r>
              <a:rPr lang="en-US" altLang="en-US" sz="1800" i="1" kern="1200" dirty="0">
                <a:solidFill>
                  <a:prstClr val="black"/>
                </a:solidFill>
                <a:latin typeface="+mn-lt"/>
                <a:cs typeface="Times New Roman" panose="02020603050405020304" pitchFamily="18" charset="0"/>
              </a:rPr>
              <a:t>Validate and Commit Data from </a:t>
            </a:r>
            <a:r>
              <a:rPr lang="en-US" altLang="en-US" sz="1800" i="1" kern="1200" dirty="0" smtClean="0">
                <a:solidFill>
                  <a:prstClr val="black"/>
                </a:solidFill>
                <a:latin typeface="+mn-lt"/>
                <a:cs typeface="Times New Roman" panose="02020603050405020304" pitchFamily="18" charset="0"/>
              </a:rPr>
              <a:t>File </a:t>
            </a:r>
            <a:r>
              <a:rPr lang="en-US" altLang="en-US" sz="1800" kern="1200" dirty="0" smtClean="0">
                <a:solidFill>
                  <a:prstClr val="black"/>
                </a:solidFill>
                <a:latin typeface="+mn-lt"/>
                <a:cs typeface="Times New Roman" panose="02020603050405020304" pitchFamily="18" charset="0"/>
              </a:rPr>
              <a:t>once you are done with everything.</a:t>
            </a:r>
            <a:endParaRPr lang="en-US" altLang="en-US" sz="1800" kern="1200" dirty="0">
              <a:solidFill>
                <a:prstClr val="black"/>
              </a:solidFill>
              <a:latin typeface="+mn-lt"/>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1859787" y="1600200"/>
            <a:ext cx="5262562" cy="2431882"/>
          </a:xfrm>
          <a:prstGeom prst="rect">
            <a:avLst/>
          </a:prstGeom>
        </p:spPr>
      </p:pic>
      <p:pic>
        <p:nvPicPr>
          <p:cNvPr id="5" name="Picture 4"/>
          <p:cNvPicPr>
            <a:picLocks noChangeAspect="1"/>
          </p:cNvPicPr>
          <p:nvPr/>
        </p:nvPicPr>
        <p:blipFill>
          <a:blip r:embed="rId4"/>
          <a:stretch>
            <a:fillRect/>
          </a:stretch>
        </p:blipFill>
        <p:spPr>
          <a:xfrm rot="19690235">
            <a:off x="5038459" y="2350181"/>
            <a:ext cx="475529" cy="170703"/>
          </a:xfrm>
          <a:prstGeom prst="rect">
            <a:avLst/>
          </a:prstGeom>
        </p:spPr>
      </p:pic>
      <p:pic>
        <p:nvPicPr>
          <p:cNvPr id="6" name="Picture 5"/>
          <p:cNvPicPr>
            <a:picLocks noChangeAspect="1"/>
          </p:cNvPicPr>
          <p:nvPr/>
        </p:nvPicPr>
        <p:blipFill>
          <a:blip r:embed="rId5"/>
          <a:stretch>
            <a:fillRect/>
          </a:stretch>
        </p:blipFill>
        <p:spPr>
          <a:xfrm>
            <a:off x="5694855" y="2548473"/>
            <a:ext cx="477345" cy="231558"/>
          </a:xfrm>
          <a:prstGeom prst="rect">
            <a:avLst/>
          </a:prstGeom>
        </p:spPr>
      </p:pic>
      <p:pic>
        <p:nvPicPr>
          <p:cNvPr id="7" name="Picture 6"/>
          <p:cNvPicPr>
            <a:picLocks noChangeAspect="1"/>
          </p:cNvPicPr>
          <p:nvPr/>
        </p:nvPicPr>
        <p:blipFill>
          <a:blip r:embed="rId6"/>
          <a:stretch>
            <a:fillRect/>
          </a:stretch>
        </p:blipFill>
        <p:spPr>
          <a:xfrm rot="10800000">
            <a:off x="2819400" y="2895600"/>
            <a:ext cx="402371" cy="170703"/>
          </a:xfrm>
          <a:prstGeom prst="rect">
            <a:avLst/>
          </a:prstGeom>
        </p:spPr>
      </p:pic>
      <p:sp>
        <p:nvSpPr>
          <p:cNvPr id="11" name="Right Arrow 10"/>
          <p:cNvSpPr/>
          <p:nvPr/>
        </p:nvSpPr>
        <p:spPr>
          <a:xfrm rot="10800000">
            <a:off x="5523248" y="3228143"/>
            <a:ext cx="572752" cy="158135"/>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7"/>
          </p:nvPr>
        </p:nvSpPr>
        <p:spPr/>
        <p:txBody>
          <a:bodyPr/>
          <a:lstStyle/>
          <a:p>
            <a:fld id="{B6F15528-21DE-4FAA-801E-634DDDAF4B2B}" type="slidenum">
              <a:rPr lang="en-US" smtClean="0"/>
              <a:t>36</a:t>
            </a:fld>
            <a:endParaRPr lang="en-US"/>
          </a:p>
        </p:txBody>
      </p:sp>
    </p:spTree>
    <p:extLst>
      <p:ext uri="{BB962C8B-B14F-4D97-AF65-F5344CB8AC3E}">
        <p14:creationId xmlns:p14="http://schemas.microsoft.com/office/powerpoint/2010/main" val="147062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43000"/>
            <a:ext cx="9144000" cy="381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165601"/>
            <a:ext cx="9144000" cy="461665"/>
          </a:xfrm>
        </p:spPr>
        <p:txBody>
          <a:bodyPr/>
          <a:lstStyle/>
          <a:p>
            <a:r>
              <a:rPr lang="en-US" altLang="en-US" sz="3000" kern="1200" dirty="0" smtClean="0">
                <a:latin typeface="+mn-lt"/>
                <a:cs typeface="Times New Roman" panose="02020603050405020304" pitchFamily="18" charset="0"/>
              </a:rPr>
              <a:t>Importing Student Data for Initial Evaluation Timelines</a:t>
            </a:r>
            <a:endParaRPr lang="en-US" sz="3000" dirty="0">
              <a:latin typeface="+mn-lt"/>
            </a:endParaRPr>
          </a:p>
        </p:txBody>
      </p:sp>
      <p:sp>
        <p:nvSpPr>
          <p:cNvPr id="3" name="Text Placeholder 2"/>
          <p:cNvSpPr>
            <a:spLocks noGrp="1"/>
          </p:cNvSpPr>
          <p:nvPr>
            <p:ph type="body" idx="1"/>
          </p:nvPr>
        </p:nvSpPr>
        <p:spPr>
          <a:xfrm>
            <a:off x="610584" y="685800"/>
            <a:ext cx="7760969" cy="3216265"/>
          </a:xfrm>
        </p:spPr>
        <p:txBody>
          <a:bodyPr/>
          <a:lstStyle/>
          <a:p>
            <a:pPr marL="298450" indent="-285750">
              <a:lnSpc>
                <a:spcPct val="100000"/>
              </a:lnSpc>
              <a:spcBef>
                <a:spcPts val="5"/>
              </a:spcBef>
              <a:buSzPct val="59375"/>
              <a:buFont typeface="Arial" panose="020B0604020202020204" pitchFamily="34" charset="0"/>
              <a:buChar char="•"/>
              <a:tabLst>
                <a:tab pos="332105" algn="l"/>
                <a:tab pos="332740" algn="l"/>
              </a:tabLst>
            </a:pPr>
            <a:r>
              <a:rPr lang="en-US" sz="1800" dirty="0">
                <a:latin typeface="+mn-lt"/>
                <a:cs typeface="Times New Roman"/>
              </a:rPr>
              <a:t>The</a:t>
            </a:r>
            <a:r>
              <a:rPr lang="en-US" sz="1800" spc="-20" dirty="0">
                <a:latin typeface="+mn-lt"/>
                <a:cs typeface="Times New Roman"/>
              </a:rPr>
              <a:t> </a:t>
            </a:r>
            <a:r>
              <a:rPr lang="en-US" sz="1800" dirty="0">
                <a:latin typeface="+mn-lt"/>
                <a:cs typeface="Times New Roman"/>
              </a:rPr>
              <a:t>file</a:t>
            </a:r>
            <a:r>
              <a:rPr lang="en-US" sz="1800" spc="-15" dirty="0">
                <a:latin typeface="+mn-lt"/>
                <a:cs typeface="Times New Roman"/>
              </a:rPr>
              <a:t> </a:t>
            </a:r>
            <a:r>
              <a:rPr lang="en-US" sz="1800" dirty="0">
                <a:latin typeface="+mn-lt"/>
                <a:cs typeface="Times New Roman"/>
              </a:rPr>
              <a:t>can</a:t>
            </a:r>
            <a:r>
              <a:rPr lang="en-US" sz="1800" spc="-10" dirty="0">
                <a:latin typeface="+mn-lt"/>
                <a:cs typeface="Times New Roman"/>
              </a:rPr>
              <a:t> </a:t>
            </a:r>
            <a:r>
              <a:rPr lang="en-US" sz="1800" dirty="0">
                <a:latin typeface="+mn-lt"/>
                <a:cs typeface="Times New Roman"/>
              </a:rPr>
              <a:t>have</a:t>
            </a:r>
            <a:r>
              <a:rPr lang="en-US" sz="1800" spc="-30" dirty="0">
                <a:latin typeface="+mn-lt"/>
                <a:cs typeface="Times New Roman"/>
              </a:rPr>
              <a:t> </a:t>
            </a:r>
            <a:r>
              <a:rPr lang="en-US" sz="1800" dirty="0">
                <a:latin typeface="+mn-lt"/>
                <a:cs typeface="Times New Roman"/>
              </a:rPr>
              <a:t>an</a:t>
            </a:r>
            <a:r>
              <a:rPr lang="en-US" sz="1800" spc="-10" dirty="0">
                <a:latin typeface="+mn-lt"/>
                <a:cs typeface="Times New Roman"/>
              </a:rPr>
              <a:t> </a:t>
            </a:r>
            <a:r>
              <a:rPr lang="en-US" sz="1800" dirty="0">
                <a:latin typeface="+mn-lt"/>
                <a:cs typeface="Times New Roman"/>
              </a:rPr>
              <a:t>extension</a:t>
            </a:r>
            <a:r>
              <a:rPr lang="en-US" sz="1800" spc="-10" dirty="0">
                <a:latin typeface="+mn-lt"/>
                <a:cs typeface="Times New Roman"/>
              </a:rPr>
              <a:t> </a:t>
            </a:r>
            <a:r>
              <a:rPr lang="en-US" sz="1800" dirty="0">
                <a:latin typeface="+mn-lt"/>
                <a:cs typeface="Times New Roman"/>
              </a:rPr>
              <a:t>of</a:t>
            </a:r>
            <a:r>
              <a:rPr lang="en-US" sz="1800" spc="-30" dirty="0">
                <a:latin typeface="+mn-lt"/>
                <a:cs typeface="Times New Roman"/>
              </a:rPr>
              <a:t> </a:t>
            </a:r>
            <a:r>
              <a:rPr lang="en-US" sz="1800" dirty="0">
                <a:latin typeface="+mn-lt"/>
                <a:cs typeface="Times New Roman"/>
              </a:rPr>
              <a:t>.csv</a:t>
            </a:r>
            <a:r>
              <a:rPr lang="en-US" sz="1800" spc="-15" dirty="0">
                <a:latin typeface="+mn-lt"/>
                <a:cs typeface="Times New Roman"/>
              </a:rPr>
              <a:t> </a:t>
            </a:r>
            <a:r>
              <a:rPr lang="en-US" sz="1800" dirty="0">
                <a:latin typeface="+mn-lt"/>
                <a:cs typeface="Times New Roman"/>
              </a:rPr>
              <a:t>or</a:t>
            </a:r>
            <a:r>
              <a:rPr lang="en-US" sz="1800" spc="-15" dirty="0">
                <a:latin typeface="+mn-lt"/>
                <a:cs typeface="Times New Roman"/>
              </a:rPr>
              <a:t> </a:t>
            </a:r>
            <a:r>
              <a:rPr lang="en-US" sz="1800" spc="-10" dirty="0">
                <a:latin typeface="+mn-lt"/>
                <a:cs typeface="Times New Roman"/>
              </a:rPr>
              <a:t>.txt.</a:t>
            </a:r>
            <a:endParaRPr lang="en-US" sz="1800" dirty="0">
              <a:latin typeface="+mn-lt"/>
              <a:cs typeface="Times New Roman"/>
            </a:endParaRPr>
          </a:p>
          <a:p>
            <a:pPr marL="298450" marR="299085" indent="-285750">
              <a:lnSpc>
                <a:spcPct val="100000"/>
              </a:lnSpc>
              <a:buSzPct val="59375"/>
              <a:buFont typeface="Arial" panose="020B0604020202020204" pitchFamily="34" charset="0"/>
              <a:buChar char="•"/>
              <a:tabLst>
                <a:tab pos="332105" algn="l"/>
                <a:tab pos="332740" algn="l"/>
              </a:tabLst>
            </a:pPr>
            <a:r>
              <a:rPr lang="en-US" sz="1800" dirty="0">
                <a:latin typeface="+mn-lt"/>
                <a:cs typeface="Times New Roman"/>
              </a:rPr>
              <a:t>Upon</a:t>
            </a:r>
            <a:r>
              <a:rPr lang="en-US" sz="1800" spc="-40" dirty="0">
                <a:latin typeface="+mn-lt"/>
                <a:cs typeface="Times New Roman"/>
              </a:rPr>
              <a:t> </a:t>
            </a:r>
            <a:r>
              <a:rPr lang="en-US" sz="1800" dirty="0">
                <a:latin typeface="+mn-lt"/>
                <a:cs typeface="Times New Roman"/>
              </a:rPr>
              <a:t>submitting</a:t>
            </a:r>
            <a:r>
              <a:rPr lang="en-US" sz="1800" spc="15" dirty="0">
                <a:latin typeface="+mn-lt"/>
                <a:cs typeface="Times New Roman"/>
              </a:rPr>
              <a:t> </a:t>
            </a:r>
            <a:r>
              <a:rPr lang="en-US" sz="1800" dirty="0">
                <a:latin typeface="+mn-lt"/>
                <a:cs typeface="Times New Roman"/>
              </a:rPr>
              <a:t>a</a:t>
            </a:r>
            <a:r>
              <a:rPr lang="en-US" sz="1800" spc="-25" dirty="0">
                <a:latin typeface="+mn-lt"/>
                <a:cs typeface="Times New Roman"/>
              </a:rPr>
              <a:t> </a:t>
            </a:r>
            <a:r>
              <a:rPr lang="en-US" sz="1800" dirty="0">
                <a:latin typeface="+mn-lt"/>
                <a:cs typeface="Times New Roman"/>
              </a:rPr>
              <a:t>file,</a:t>
            </a:r>
            <a:r>
              <a:rPr lang="en-US" sz="1800" spc="-20" dirty="0">
                <a:latin typeface="+mn-lt"/>
                <a:cs typeface="Times New Roman"/>
              </a:rPr>
              <a:t> </a:t>
            </a:r>
            <a:r>
              <a:rPr lang="en-US" sz="1800" dirty="0">
                <a:latin typeface="+mn-lt"/>
                <a:cs typeface="Times New Roman"/>
              </a:rPr>
              <a:t>the</a:t>
            </a:r>
            <a:r>
              <a:rPr lang="en-US" sz="1800" spc="-25" dirty="0">
                <a:latin typeface="+mn-lt"/>
                <a:cs typeface="Times New Roman"/>
              </a:rPr>
              <a:t> </a:t>
            </a:r>
            <a:r>
              <a:rPr lang="en-US" sz="1800" dirty="0">
                <a:latin typeface="+mn-lt"/>
                <a:cs typeface="Times New Roman"/>
              </a:rPr>
              <a:t>website</a:t>
            </a:r>
            <a:r>
              <a:rPr lang="en-US" sz="1800" spc="-10" dirty="0">
                <a:latin typeface="+mn-lt"/>
                <a:cs typeface="Times New Roman"/>
              </a:rPr>
              <a:t> </a:t>
            </a:r>
            <a:r>
              <a:rPr lang="en-US" sz="1800" dirty="0">
                <a:latin typeface="+mn-lt"/>
                <a:cs typeface="Times New Roman"/>
              </a:rPr>
              <a:t>will</a:t>
            </a:r>
            <a:r>
              <a:rPr lang="en-US" sz="1800" spc="-25" dirty="0">
                <a:latin typeface="+mn-lt"/>
                <a:cs typeface="Times New Roman"/>
              </a:rPr>
              <a:t> </a:t>
            </a:r>
            <a:r>
              <a:rPr lang="en-US" sz="1800" dirty="0">
                <a:latin typeface="+mn-lt"/>
                <a:cs typeface="Times New Roman"/>
              </a:rPr>
              <a:t>first</a:t>
            </a:r>
            <a:r>
              <a:rPr lang="en-US" sz="1800" spc="-15" dirty="0">
                <a:latin typeface="+mn-lt"/>
                <a:cs typeface="Times New Roman"/>
              </a:rPr>
              <a:t> </a:t>
            </a:r>
            <a:r>
              <a:rPr lang="en-US" sz="1800" dirty="0">
                <a:latin typeface="+mn-lt"/>
                <a:cs typeface="Times New Roman"/>
              </a:rPr>
              <a:t>validate</a:t>
            </a:r>
            <a:r>
              <a:rPr lang="en-US" sz="1800" spc="-10" dirty="0">
                <a:latin typeface="+mn-lt"/>
                <a:cs typeface="Times New Roman"/>
              </a:rPr>
              <a:t> </a:t>
            </a:r>
            <a:r>
              <a:rPr lang="en-US" sz="1800" dirty="0">
                <a:latin typeface="+mn-lt"/>
                <a:cs typeface="Times New Roman"/>
              </a:rPr>
              <a:t>and,</a:t>
            </a:r>
            <a:r>
              <a:rPr lang="en-US" sz="1800" spc="-25" dirty="0">
                <a:latin typeface="+mn-lt"/>
                <a:cs typeface="Times New Roman"/>
              </a:rPr>
              <a:t> </a:t>
            </a:r>
            <a:r>
              <a:rPr lang="en-US" sz="1800" dirty="0">
                <a:latin typeface="+mn-lt"/>
                <a:cs typeface="Times New Roman"/>
              </a:rPr>
              <a:t>if</a:t>
            </a:r>
            <a:r>
              <a:rPr lang="en-US" sz="1800" spc="-35" dirty="0">
                <a:latin typeface="+mn-lt"/>
                <a:cs typeface="Times New Roman"/>
              </a:rPr>
              <a:t> </a:t>
            </a:r>
            <a:r>
              <a:rPr lang="en-US" sz="1800" dirty="0">
                <a:latin typeface="+mn-lt"/>
                <a:cs typeface="Times New Roman"/>
              </a:rPr>
              <a:t>valid,</a:t>
            </a:r>
            <a:r>
              <a:rPr lang="en-US" sz="1800" spc="-15" dirty="0">
                <a:latin typeface="+mn-lt"/>
                <a:cs typeface="Times New Roman"/>
              </a:rPr>
              <a:t> </a:t>
            </a:r>
            <a:r>
              <a:rPr lang="en-US" sz="1800" dirty="0">
                <a:latin typeface="+mn-lt"/>
                <a:cs typeface="Times New Roman"/>
              </a:rPr>
              <a:t>will</a:t>
            </a:r>
            <a:r>
              <a:rPr lang="en-US" sz="1800" spc="-15" dirty="0">
                <a:latin typeface="+mn-lt"/>
                <a:cs typeface="Times New Roman"/>
              </a:rPr>
              <a:t> </a:t>
            </a:r>
            <a:r>
              <a:rPr lang="en-US" sz="1800" dirty="0">
                <a:latin typeface="+mn-lt"/>
                <a:cs typeface="Times New Roman"/>
              </a:rPr>
              <a:t>then</a:t>
            </a:r>
            <a:r>
              <a:rPr lang="en-US" sz="1800" spc="-30" dirty="0">
                <a:latin typeface="+mn-lt"/>
                <a:cs typeface="Times New Roman"/>
              </a:rPr>
              <a:t> </a:t>
            </a:r>
            <a:r>
              <a:rPr lang="en-US" sz="1800" dirty="0">
                <a:latin typeface="+mn-lt"/>
                <a:cs typeface="Times New Roman"/>
              </a:rPr>
              <a:t>prompt</a:t>
            </a:r>
            <a:r>
              <a:rPr lang="en-US" sz="1800" spc="5" dirty="0">
                <a:latin typeface="+mn-lt"/>
                <a:cs typeface="Times New Roman"/>
              </a:rPr>
              <a:t> </a:t>
            </a:r>
            <a:r>
              <a:rPr lang="en-US" sz="1800" dirty="0">
                <a:latin typeface="+mn-lt"/>
                <a:cs typeface="Times New Roman"/>
              </a:rPr>
              <a:t>the</a:t>
            </a:r>
            <a:r>
              <a:rPr lang="en-US" sz="1800" spc="-25" dirty="0">
                <a:latin typeface="+mn-lt"/>
                <a:cs typeface="Times New Roman"/>
              </a:rPr>
              <a:t> </a:t>
            </a:r>
            <a:r>
              <a:rPr lang="en-US" sz="1800" dirty="0">
                <a:latin typeface="+mn-lt"/>
                <a:cs typeface="Times New Roman"/>
              </a:rPr>
              <a:t>user</a:t>
            </a:r>
            <a:r>
              <a:rPr lang="en-US" sz="1800" spc="-25" dirty="0">
                <a:latin typeface="+mn-lt"/>
                <a:cs typeface="Times New Roman"/>
              </a:rPr>
              <a:t> to </a:t>
            </a:r>
            <a:r>
              <a:rPr lang="en-US" sz="1800" dirty="0">
                <a:latin typeface="+mn-lt"/>
                <a:cs typeface="Times New Roman"/>
              </a:rPr>
              <a:t>commit</a:t>
            </a:r>
            <a:r>
              <a:rPr lang="en-US" sz="1800" spc="10" dirty="0">
                <a:latin typeface="+mn-lt"/>
                <a:cs typeface="Times New Roman"/>
              </a:rPr>
              <a:t> </a:t>
            </a:r>
            <a:r>
              <a:rPr lang="en-US" sz="1800" dirty="0">
                <a:latin typeface="+mn-lt"/>
                <a:cs typeface="Times New Roman"/>
              </a:rPr>
              <a:t>the</a:t>
            </a:r>
            <a:r>
              <a:rPr lang="en-US" sz="1800" spc="-40" dirty="0">
                <a:latin typeface="+mn-lt"/>
                <a:cs typeface="Times New Roman"/>
              </a:rPr>
              <a:t> </a:t>
            </a:r>
            <a:r>
              <a:rPr lang="en-US" sz="1800" spc="-10" dirty="0">
                <a:latin typeface="+mn-lt"/>
                <a:cs typeface="Times New Roman"/>
              </a:rPr>
              <a:t>data.</a:t>
            </a:r>
            <a:endParaRPr lang="en-US" sz="1800" dirty="0">
              <a:latin typeface="+mn-lt"/>
              <a:cs typeface="Times New Roman"/>
            </a:endParaRPr>
          </a:p>
          <a:p>
            <a:pPr marL="298450" indent="-285750">
              <a:lnSpc>
                <a:spcPct val="100000"/>
              </a:lnSpc>
              <a:buSzPct val="59375"/>
              <a:buFont typeface="Arial" panose="020B0604020202020204" pitchFamily="34" charset="0"/>
              <a:buChar char="•"/>
              <a:tabLst>
                <a:tab pos="332105" algn="l"/>
                <a:tab pos="332740" algn="l"/>
              </a:tabLst>
            </a:pPr>
            <a:r>
              <a:rPr lang="en-US" sz="1800" dirty="0">
                <a:solidFill>
                  <a:srgbClr val="FF0000"/>
                </a:solidFill>
                <a:latin typeface="+mn-lt"/>
                <a:cs typeface="Times New Roman"/>
              </a:rPr>
              <a:t>Data</a:t>
            </a:r>
            <a:r>
              <a:rPr lang="en-US" sz="1800" spc="-35" dirty="0">
                <a:solidFill>
                  <a:srgbClr val="FF0000"/>
                </a:solidFill>
                <a:latin typeface="+mn-lt"/>
                <a:cs typeface="Times New Roman"/>
              </a:rPr>
              <a:t> </a:t>
            </a:r>
            <a:r>
              <a:rPr lang="en-US" sz="1800" dirty="0">
                <a:solidFill>
                  <a:srgbClr val="FF0000"/>
                </a:solidFill>
                <a:latin typeface="+mn-lt"/>
                <a:cs typeface="Times New Roman"/>
              </a:rPr>
              <a:t>rows</a:t>
            </a:r>
            <a:r>
              <a:rPr lang="en-US" sz="1800" spc="-30" dirty="0">
                <a:solidFill>
                  <a:srgbClr val="FF0000"/>
                </a:solidFill>
                <a:latin typeface="+mn-lt"/>
                <a:cs typeface="Times New Roman"/>
              </a:rPr>
              <a:t> </a:t>
            </a:r>
            <a:r>
              <a:rPr lang="en-US" sz="1800" dirty="0">
                <a:solidFill>
                  <a:srgbClr val="FF0000"/>
                </a:solidFill>
                <a:latin typeface="+mn-lt"/>
                <a:cs typeface="Times New Roman"/>
              </a:rPr>
              <a:t>should</a:t>
            </a:r>
            <a:r>
              <a:rPr lang="en-US" sz="1800" spc="-40" dirty="0">
                <a:solidFill>
                  <a:srgbClr val="FF0000"/>
                </a:solidFill>
                <a:latin typeface="+mn-lt"/>
                <a:cs typeface="Times New Roman"/>
              </a:rPr>
              <a:t> </a:t>
            </a:r>
            <a:r>
              <a:rPr lang="en-US" sz="1800" dirty="0">
                <a:solidFill>
                  <a:srgbClr val="FF0000"/>
                </a:solidFill>
                <a:latin typeface="+mn-lt"/>
                <a:cs typeface="Times New Roman"/>
              </a:rPr>
              <a:t>contain</a:t>
            </a:r>
            <a:r>
              <a:rPr lang="en-US" sz="1800" spc="-30" dirty="0">
                <a:solidFill>
                  <a:srgbClr val="FF0000"/>
                </a:solidFill>
                <a:latin typeface="+mn-lt"/>
                <a:cs typeface="Times New Roman"/>
              </a:rPr>
              <a:t> </a:t>
            </a:r>
            <a:r>
              <a:rPr lang="en-US" sz="1800" dirty="0">
                <a:solidFill>
                  <a:srgbClr val="FF0000"/>
                </a:solidFill>
                <a:latin typeface="+mn-lt"/>
                <a:cs typeface="Times New Roman"/>
              </a:rPr>
              <a:t>only</a:t>
            </a:r>
            <a:r>
              <a:rPr lang="en-US" sz="1800" spc="-40" dirty="0">
                <a:solidFill>
                  <a:srgbClr val="FF0000"/>
                </a:solidFill>
                <a:latin typeface="+mn-lt"/>
                <a:cs typeface="Times New Roman"/>
              </a:rPr>
              <a:t> </a:t>
            </a:r>
            <a:r>
              <a:rPr lang="en-US" sz="1800" dirty="0">
                <a:solidFill>
                  <a:srgbClr val="FF0000"/>
                </a:solidFill>
                <a:latin typeface="+mn-lt"/>
                <a:cs typeface="Times New Roman"/>
              </a:rPr>
              <a:t>information intended</a:t>
            </a:r>
            <a:r>
              <a:rPr lang="en-US" sz="1800" spc="-30" dirty="0">
                <a:solidFill>
                  <a:srgbClr val="FF0000"/>
                </a:solidFill>
                <a:latin typeface="+mn-lt"/>
                <a:cs typeface="Times New Roman"/>
              </a:rPr>
              <a:t> </a:t>
            </a:r>
            <a:r>
              <a:rPr lang="en-US" sz="1800" dirty="0">
                <a:solidFill>
                  <a:srgbClr val="FF0000"/>
                </a:solidFill>
                <a:latin typeface="+mn-lt"/>
                <a:cs typeface="Times New Roman"/>
              </a:rPr>
              <a:t>for</a:t>
            </a:r>
            <a:r>
              <a:rPr lang="en-US" sz="1800" spc="-30" dirty="0">
                <a:solidFill>
                  <a:srgbClr val="FF0000"/>
                </a:solidFill>
                <a:latin typeface="+mn-lt"/>
                <a:cs typeface="Times New Roman"/>
              </a:rPr>
              <a:t> </a:t>
            </a:r>
            <a:r>
              <a:rPr lang="en-US" sz="1800" dirty="0">
                <a:solidFill>
                  <a:srgbClr val="FF0000"/>
                </a:solidFill>
                <a:latin typeface="+mn-lt"/>
                <a:cs typeface="Times New Roman"/>
              </a:rPr>
              <a:t>Initial</a:t>
            </a:r>
            <a:r>
              <a:rPr lang="en-US" sz="1800" spc="-15" dirty="0">
                <a:solidFill>
                  <a:srgbClr val="FF0000"/>
                </a:solidFill>
                <a:latin typeface="+mn-lt"/>
                <a:cs typeface="Times New Roman"/>
              </a:rPr>
              <a:t> </a:t>
            </a:r>
            <a:r>
              <a:rPr lang="en-US" sz="1800" dirty="0">
                <a:solidFill>
                  <a:srgbClr val="FF0000"/>
                </a:solidFill>
                <a:latin typeface="+mn-lt"/>
                <a:cs typeface="Times New Roman"/>
              </a:rPr>
              <a:t>Evaluation</a:t>
            </a:r>
            <a:r>
              <a:rPr lang="en-US" sz="1800" spc="-30" dirty="0">
                <a:solidFill>
                  <a:srgbClr val="FF0000"/>
                </a:solidFill>
                <a:latin typeface="+mn-lt"/>
                <a:cs typeface="Times New Roman"/>
              </a:rPr>
              <a:t> </a:t>
            </a:r>
            <a:r>
              <a:rPr lang="en-US" sz="1800" spc="-10" dirty="0">
                <a:solidFill>
                  <a:srgbClr val="FF0000"/>
                </a:solidFill>
                <a:latin typeface="+mn-lt"/>
                <a:cs typeface="Times New Roman"/>
              </a:rPr>
              <a:t>Reviews.</a:t>
            </a:r>
            <a:endParaRPr lang="en-US" sz="1800" dirty="0">
              <a:solidFill>
                <a:srgbClr val="FF0000"/>
              </a:solidFill>
              <a:latin typeface="+mn-lt"/>
              <a:cs typeface="Times New Roman"/>
            </a:endParaRPr>
          </a:p>
          <a:p>
            <a:pPr marL="298450" indent="-285750">
              <a:lnSpc>
                <a:spcPct val="100000"/>
              </a:lnSpc>
              <a:buSzPct val="59375"/>
              <a:buFont typeface="Arial" panose="020B0604020202020204" pitchFamily="34" charset="0"/>
              <a:buChar char="•"/>
              <a:tabLst>
                <a:tab pos="332105" algn="l"/>
                <a:tab pos="332740" algn="l"/>
              </a:tabLst>
            </a:pPr>
            <a:r>
              <a:rPr lang="en-US" sz="1800" dirty="0">
                <a:latin typeface="+mn-lt"/>
                <a:cs typeface="Times New Roman"/>
              </a:rPr>
              <a:t>If</a:t>
            </a:r>
            <a:r>
              <a:rPr lang="en-US" sz="1800" spc="-15" dirty="0">
                <a:latin typeface="+mn-lt"/>
                <a:cs typeface="Times New Roman"/>
              </a:rPr>
              <a:t> </a:t>
            </a:r>
            <a:r>
              <a:rPr lang="en-US" sz="1800" dirty="0">
                <a:latin typeface="+mn-lt"/>
                <a:cs typeface="Times New Roman"/>
              </a:rPr>
              <a:t>'Is</a:t>
            </a:r>
            <a:r>
              <a:rPr lang="en-US" sz="1800" spc="-15" dirty="0">
                <a:latin typeface="+mn-lt"/>
                <a:cs typeface="Times New Roman"/>
              </a:rPr>
              <a:t> </a:t>
            </a:r>
            <a:r>
              <a:rPr lang="en-US" sz="1800" dirty="0">
                <a:latin typeface="+mn-lt"/>
                <a:cs typeface="Times New Roman"/>
              </a:rPr>
              <a:t>Eligible'</a:t>
            </a:r>
            <a:r>
              <a:rPr lang="en-US" sz="1800" spc="-5" dirty="0">
                <a:latin typeface="+mn-lt"/>
                <a:cs typeface="Times New Roman"/>
              </a:rPr>
              <a:t> </a:t>
            </a:r>
            <a:r>
              <a:rPr lang="en-US" sz="1800" dirty="0">
                <a:latin typeface="+mn-lt"/>
                <a:cs typeface="Times New Roman"/>
              </a:rPr>
              <a:t>is</a:t>
            </a:r>
            <a:r>
              <a:rPr lang="en-US" sz="1800" spc="-20" dirty="0">
                <a:latin typeface="+mn-lt"/>
                <a:cs typeface="Times New Roman"/>
              </a:rPr>
              <a:t> </a:t>
            </a:r>
            <a:r>
              <a:rPr lang="en-US" sz="1800" dirty="0">
                <a:latin typeface="+mn-lt"/>
                <a:cs typeface="Times New Roman"/>
              </a:rPr>
              <a:t>'N'</a:t>
            </a:r>
            <a:r>
              <a:rPr lang="en-US" sz="1800" spc="-30" dirty="0">
                <a:latin typeface="+mn-lt"/>
                <a:cs typeface="Times New Roman"/>
              </a:rPr>
              <a:t> </a:t>
            </a:r>
            <a:r>
              <a:rPr lang="en-US" sz="1800" dirty="0">
                <a:latin typeface="+mn-lt"/>
                <a:cs typeface="Times New Roman"/>
              </a:rPr>
              <a:t>the</a:t>
            </a:r>
            <a:r>
              <a:rPr lang="en-US" sz="1800" spc="-20" dirty="0">
                <a:latin typeface="+mn-lt"/>
                <a:cs typeface="Times New Roman"/>
              </a:rPr>
              <a:t> </a:t>
            </a:r>
            <a:r>
              <a:rPr lang="en-US" sz="1800" dirty="0">
                <a:latin typeface="+mn-lt"/>
                <a:cs typeface="Times New Roman"/>
              </a:rPr>
              <a:t>remaining</a:t>
            </a:r>
            <a:r>
              <a:rPr lang="en-US" sz="1800" spc="-30" dirty="0">
                <a:latin typeface="+mn-lt"/>
                <a:cs typeface="Times New Roman"/>
              </a:rPr>
              <a:t> </a:t>
            </a:r>
            <a:r>
              <a:rPr lang="en-US" sz="1800" dirty="0">
                <a:latin typeface="+mn-lt"/>
                <a:cs typeface="Times New Roman"/>
              </a:rPr>
              <a:t>fields</a:t>
            </a:r>
            <a:r>
              <a:rPr lang="en-US" sz="1800" spc="-15" dirty="0">
                <a:latin typeface="+mn-lt"/>
                <a:cs typeface="Times New Roman"/>
              </a:rPr>
              <a:t> </a:t>
            </a:r>
            <a:r>
              <a:rPr lang="en-US" sz="1800" dirty="0">
                <a:latin typeface="+mn-lt"/>
                <a:cs typeface="Times New Roman"/>
              </a:rPr>
              <a:t>are</a:t>
            </a:r>
            <a:r>
              <a:rPr lang="en-US" sz="1800" spc="-10" dirty="0">
                <a:latin typeface="+mn-lt"/>
                <a:cs typeface="Times New Roman"/>
              </a:rPr>
              <a:t> </a:t>
            </a:r>
            <a:r>
              <a:rPr lang="en-US" sz="1800" dirty="0">
                <a:latin typeface="+mn-lt"/>
                <a:cs typeface="Times New Roman"/>
              </a:rPr>
              <a:t>not</a:t>
            </a:r>
            <a:r>
              <a:rPr lang="en-US" sz="1800" spc="-30" dirty="0">
                <a:latin typeface="+mn-lt"/>
                <a:cs typeface="Times New Roman"/>
              </a:rPr>
              <a:t> </a:t>
            </a:r>
            <a:r>
              <a:rPr lang="en-US" sz="1800" spc="-10" dirty="0">
                <a:latin typeface="+mn-lt"/>
                <a:cs typeface="Times New Roman"/>
              </a:rPr>
              <a:t>required</a:t>
            </a:r>
            <a:endParaRPr lang="en-US" sz="1800" dirty="0">
              <a:latin typeface="+mn-lt"/>
              <a:cs typeface="Times New Roman"/>
            </a:endParaRPr>
          </a:p>
          <a:p>
            <a:pPr marL="298450" indent="-285750">
              <a:lnSpc>
                <a:spcPct val="100000"/>
              </a:lnSpc>
              <a:buSzPct val="59375"/>
              <a:buFont typeface="Arial" panose="020B0604020202020204" pitchFamily="34" charset="0"/>
              <a:buChar char="•"/>
              <a:tabLst>
                <a:tab pos="332105" algn="l"/>
                <a:tab pos="332740" algn="l"/>
              </a:tabLst>
            </a:pPr>
            <a:r>
              <a:rPr lang="en-US" sz="1800" dirty="0">
                <a:latin typeface="+mn-lt"/>
                <a:cs typeface="Times New Roman"/>
              </a:rPr>
              <a:t>'Reason</a:t>
            </a:r>
            <a:r>
              <a:rPr lang="en-US" sz="1800" spc="-40" dirty="0">
                <a:latin typeface="+mn-lt"/>
                <a:cs typeface="Times New Roman"/>
              </a:rPr>
              <a:t> </a:t>
            </a:r>
            <a:r>
              <a:rPr lang="en-US" sz="1800" dirty="0">
                <a:latin typeface="+mn-lt"/>
                <a:cs typeface="Times New Roman"/>
              </a:rPr>
              <a:t>60</a:t>
            </a:r>
            <a:r>
              <a:rPr lang="en-US" sz="1800" spc="-35" dirty="0">
                <a:latin typeface="+mn-lt"/>
                <a:cs typeface="Times New Roman"/>
              </a:rPr>
              <a:t> </a:t>
            </a:r>
            <a:r>
              <a:rPr lang="en-US" sz="1800" dirty="0">
                <a:latin typeface="+mn-lt"/>
                <a:cs typeface="Times New Roman"/>
              </a:rPr>
              <a:t>Days'</a:t>
            </a:r>
            <a:r>
              <a:rPr lang="en-US" sz="1800" spc="-30" dirty="0">
                <a:latin typeface="+mn-lt"/>
                <a:cs typeface="Times New Roman"/>
              </a:rPr>
              <a:t> </a:t>
            </a:r>
            <a:r>
              <a:rPr lang="en-US" sz="1800" dirty="0">
                <a:latin typeface="+mn-lt"/>
                <a:cs typeface="Times New Roman"/>
              </a:rPr>
              <a:t>column</a:t>
            </a:r>
            <a:r>
              <a:rPr lang="en-US" sz="1800" spc="-5" dirty="0">
                <a:latin typeface="+mn-lt"/>
                <a:cs typeface="Times New Roman"/>
              </a:rPr>
              <a:t> </a:t>
            </a:r>
            <a:r>
              <a:rPr lang="en-US" sz="1800" dirty="0">
                <a:latin typeface="+mn-lt"/>
                <a:cs typeface="Times New Roman"/>
              </a:rPr>
              <a:t>is</a:t>
            </a:r>
            <a:r>
              <a:rPr lang="en-US" sz="1800" spc="-30" dirty="0">
                <a:latin typeface="+mn-lt"/>
                <a:cs typeface="Times New Roman"/>
              </a:rPr>
              <a:t> </a:t>
            </a:r>
            <a:r>
              <a:rPr lang="en-US" sz="1800" dirty="0">
                <a:latin typeface="+mn-lt"/>
                <a:cs typeface="Times New Roman"/>
              </a:rPr>
              <a:t>only</a:t>
            </a:r>
            <a:r>
              <a:rPr lang="en-US" sz="1800" spc="-35" dirty="0">
                <a:latin typeface="+mn-lt"/>
                <a:cs typeface="Times New Roman"/>
              </a:rPr>
              <a:t> </a:t>
            </a:r>
            <a:r>
              <a:rPr lang="en-US" sz="1800" dirty="0">
                <a:latin typeface="+mn-lt"/>
                <a:cs typeface="Times New Roman"/>
              </a:rPr>
              <a:t>required</a:t>
            </a:r>
            <a:r>
              <a:rPr lang="en-US" sz="1800" spc="-15" dirty="0">
                <a:latin typeface="+mn-lt"/>
                <a:cs typeface="Times New Roman"/>
              </a:rPr>
              <a:t> </a:t>
            </a:r>
            <a:r>
              <a:rPr lang="en-US" sz="1800" dirty="0">
                <a:latin typeface="+mn-lt"/>
                <a:cs typeface="Times New Roman"/>
              </a:rPr>
              <a:t>if</a:t>
            </a:r>
            <a:r>
              <a:rPr lang="en-US" sz="1800" spc="-20" dirty="0">
                <a:latin typeface="+mn-lt"/>
                <a:cs typeface="Times New Roman"/>
              </a:rPr>
              <a:t> </a:t>
            </a:r>
            <a:r>
              <a:rPr lang="en-US" sz="1800" dirty="0">
                <a:latin typeface="+mn-lt"/>
                <a:cs typeface="Times New Roman"/>
              </a:rPr>
              <a:t>student</a:t>
            </a:r>
            <a:r>
              <a:rPr lang="en-US" sz="1800" spc="-35" dirty="0">
                <a:latin typeface="+mn-lt"/>
                <a:cs typeface="Times New Roman"/>
              </a:rPr>
              <a:t> </a:t>
            </a:r>
            <a:r>
              <a:rPr lang="en-US" sz="1800" dirty="0">
                <a:latin typeface="+mn-lt"/>
                <a:cs typeface="Times New Roman"/>
              </a:rPr>
              <a:t>eligibility</a:t>
            </a:r>
            <a:r>
              <a:rPr lang="en-US" sz="1800" spc="-5" dirty="0">
                <a:latin typeface="+mn-lt"/>
                <a:cs typeface="Times New Roman"/>
              </a:rPr>
              <a:t> </a:t>
            </a:r>
            <a:r>
              <a:rPr lang="en-US" sz="1800" dirty="0">
                <a:latin typeface="+mn-lt"/>
                <a:cs typeface="Times New Roman"/>
              </a:rPr>
              <a:t>was</a:t>
            </a:r>
            <a:r>
              <a:rPr lang="en-US" sz="1800" spc="-40" dirty="0">
                <a:latin typeface="+mn-lt"/>
                <a:cs typeface="Times New Roman"/>
              </a:rPr>
              <a:t> </a:t>
            </a:r>
            <a:r>
              <a:rPr lang="en-US" sz="1800" dirty="0">
                <a:latin typeface="+mn-lt"/>
                <a:cs typeface="Times New Roman"/>
              </a:rPr>
              <a:t>not</a:t>
            </a:r>
            <a:r>
              <a:rPr lang="en-US" sz="1800" spc="-30" dirty="0">
                <a:latin typeface="+mn-lt"/>
                <a:cs typeface="Times New Roman"/>
              </a:rPr>
              <a:t> </a:t>
            </a:r>
            <a:r>
              <a:rPr lang="en-US" sz="1800" dirty="0">
                <a:latin typeface="+mn-lt"/>
                <a:cs typeface="Times New Roman"/>
              </a:rPr>
              <a:t>determined</a:t>
            </a:r>
            <a:r>
              <a:rPr lang="en-US" sz="1800" spc="15" dirty="0">
                <a:latin typeface="+mn-lt"/>
                <a:cs typeface="Times New Roman"/>
              </a:rPr>
              <a:t> </a:t>
            </a:r>
            <a:r>
              <a:rPr lang="en-US" sz="1800" dirty="0">
                <a:latin typeface="+mn-lt"/>
                <a:cs typeface="Times New Roman"/>
              </a:rPr>
              <a:t>within</a:t>
            </a:r>
            <a:r>
              <a:rPr lang="en-US" sz="1800" spc="-25" dirty="0">
                <a:latin typeface="+mn-lt"/>
                <a:cs typeface="Times New Roman"/>
              </a:rPr>
              <a:t> </a:t>
            </a:r>
            <a:r>
              <a:rPr lang="en-US" sz="1800" dirty="0">
                <a:latin typeface="+mn-lt"/>
                <a:cs typeface="Times New Roman"/>
              </a:rPr>
              <a:t>60</a:t>
            </a:r>
            <a:r>
              <a:rPr lang="en-US" sz="1800" spc="-35" dirty="0">
                <a:latin typeface="+mn-lt"/>
                <a:cs typeface="Times New Roman"/>
              </a:rPr>
              <a:t> </a:t>
            </a:r>
            <a:r>
              <a:rPr lang="en-US" sz="1800" spc="-10" dirty="0">
                <a:latin typeface="+mn-lt"/>
                <a:cs typeface="Times New Roman"/>
              </a:rPr>
              <a:t>days.</a:t>
            </a:r>
            <a:endParaRPr lang="en-US" sz="1800" dirty="0">
              <a:latin typeface="+mn-lt"/>
              <a:cs typeface="Times New Roman"/>
            </a:endParaRPr>
          </a:p>
          <a:p>
            <a:pPr marL="298450" marR="20320" lvl="3" indent="-285750">
              <a:buSzPct val="59375"/>
              <a:buFont typeface="Arial" panose="020B0604020202020204" pitchFamily="34" charset="0"/>
              <a:buChar char="•"/>
              <a:tabLst>
                <a:tab pos="332105" algn="l"/>
                <a:tab pos="332740" algn="l"/>
              </a:tabLst>
            </a:pPr>
            <a:r>
              <a:rPr lang="en-US" dirty="0">
                <a:solidFill>
                  <a:schemeClr val="tx1"/>
                </a:solidFill>
                <a:cs typeface="Times New Roman"/>
              </a:rPr>
              <a:t>When</a:t>
            </a:r>
            <a:r>
              <a:rPr lang="en-US" spc="-5" dirty="0">
                <a:solidFill>
                  <a:schemeClr val="tx1"/>
                </a:solidFill>
                <a:cs typeface="Times New Roman"/>
              </a:rPr>
              <a:t> </a:t>
            </a:r>
            <a:r>
              <a:rPr lang="en-US" dirty="0">
                <a:solidFill>
                  <a:schemeClr val="tx1"/>
                </a:solidFill>
                <a:cs typeface="Times New Roman"/>
              </a:rPr>
              <a:t>you</a:t>
            </a:r>
            <a:r>
              <a:rPr lang="en-US" spc="-25" dirty="0">
                <a:solidFill>
                  <a:schemeClr val="tx1"/>
                </a:solidFill>
                <a:cs typeface="Times New Roman"/>
              </a:rPr>
              <a:t> </a:t>
            </a:r>
            <a:r>
              <a:rPr lang="en-US" dirty="0">
                <a:solidFill>
                  <a:schemeClr val="tx1"/>
                </a:solidFill>
                <a:cs typeface="Times New Roman"/>
              </a:rPr>
              <a:t>list</a:t>
            </a:r>
            <a:r>
              <a:rPr lang="en-US" spc="-10" dirty="0">
                <a:solidFill>
                  <a:schemeClr val="tx1"/>
                </a:solidFill>
                <a:cs typeface="Times New Roman"/>
              </a:rPr>
              <a:t> </a:t>
            </a:r>
            <a:r>
              <a:rPr lang="en-US" dirty="0">
                <a:solidFill>
                  <a:schemeClr val="tx1"/>
                </a:solidFill>
                <a:cs typeface="Times New Roman"/>
              </a:rPr>
              <a:t>an</a:t>
            </a:r>
            <a:r>
              <a:rPr lang="en-US" spc="-40" dirty="0">
                <a:solidFill>
                  <a:schemeClr val="tx1"/>
                </a:solidFill>
                <a:cs typeface="Times New Roman"/>
              </a:rPr>
              <a:t> </a:t>
            </a:r>
            <a:r>
              <a:rPr lang="en-US" dirty="0">
                <a:solidFill>
                  <a:schemeClr val="tx1"/>
                </a:solidFill>
                <a:cs typeface="Times New Roman"/>
              </a:rPr>
              <a:t>acceptable</a:t>
            </a:r>
            <a:r>
              <a:rPr lang="en-US" spc="-10" dirty="0">
                <a:solidFill>
                  <a:schemeClr val="tx1"/>
                </a:solidFill>
                <a:cs typeface="Times New Roman"/>
              </a:rPr>
              <a:t> </a:t>
            </a:r>
            <a:r>
              <a:rPr lang="en-US" dirty="0">
                <a:solidFill>
                  <a:schemeClr val="tx1"/>
                </a:solidFill>
                <a:cs typeface="Times New Roman"/>
              </a:rPr>
              <a:t>reason</a:t>
            </a:r>
            <a:r>
              <a:rPr lang="en-US" spc="-30" dirty="0">
                <a:solidFill>
                  <a:schemeClr val="tx1"/>
                </a:solidFill>
                <a:cs typeface="Times New Roman"/>
              </a:rPr>
              <a:t> in the ‘Reason 60 Days’ column, </a:t>
            </a:r>
            <a:r>
              <a:rPr lang="en-US" dirty="0">
                <a:solidFill>
                  <a:schemeClr val="tx1"/>
                </a:solidFill>
                <a:cs typeface="Times New Roman"/>
              </a:rPr>
              <a:t>you</a:t>
            </a:r>
            <a:r>
              <a:rPr lang="en-US" spc="-25" dirty="0">
                <a:solidFill>
                  <a:schemeClr val="tx1"/>
                </a:solidFill>
                <a:cs typeface="Times New Roman"/>
              </a:rPr>
              <a:t> </a:t>
            </a:r>
            <a:r>
              <a:rPr lang="en-US" dirty="0">
                <a:solidFill>
                  <a:schemeClr val="tx1"/>
                </a:solidFill>
                <a:cs typeface="Times New Roman"/>
              </a:rPr>
              <a:t>also</a:t>
            </a:r>
            <a:r>
              <a:rPr lang="en-US" spc="-30" dirty="0">
                <a:solidFill>
                  <a:schemeClr val="tx1"/>
                </a:solidFill>
                <a:cs typeface="Times New Roman"/>
              </a:rPr>
              <a:t> </a:t>
            </a:r>
            <a:r>
              <a:rPr lang="en-US" dirty="0">
                <a:solidFill>
                  <a:schemeClr val="tx1"/>
                </a:solidFill>
                <a:cs typeface="Times New Roman"/>
              </a:rPr>
              <a:t>need</a:t>
            </a:r>
            <a:r>
              <a:rPr lang="en-US" spc="-25" dirty="0">
                <a:solidFill>
                  <a:schemeClr val="tx1"/>
                </a:solidFill>
                <a:cs typeface="Times New Roman"/>
              </a:rPr>
              <a:t> </a:t>
            </a:r>
            <a:r>
              <a:rPr lang="en-US" dirty="0">
                <a:solidFill>
                  <a:schemeClr val="tx1"/>
                </a:solidFill>
                <a:cs typeface="Times New Roman"/>
              </a:rPr>
              <a:t>to</a:t>
            </a:r>
            <a:r>
              <a:rPr lang="en-US" spc="-20" dirty="0">
                <a:solidFill>
                  <a:schemeClr val="tx1"/>
                </a:solidFill>
                <a:cs typeface="Times New Roman"/>
              </a:rPr>
              <a:t> </a:t>
            </a:r>
            <a:r>
              <a:rPr lang="en-US" dirty="0">
                <a:solidFill>
                  <a:schemeClr val="tx1"/>
                </a:solidFill>
                <a:cs typeface="Times New Roman"/>
              </a:rPr>
              <a:t>list</a:t>
            </a:r>
            <a:r>
              <a:rPr lang="en-US" spc="-10" dirty="0">
                <a:solidFill>
                  <a:schemeClr val="tx1"/>
                </a:solidFill>
                <a:cs typeface="Times New Roman"/>
              </a:rPr>
              <a:t> </a:t>
            </a:r>
            <a:r>
              <a:rPr lang="en-US" dirty="0">
                <a:solidFill>
                  <a:schemeClr val="tx1"/>
                </a:solidFill>
                <a:cs typeface="Times New Roman"/>
              </a:rPr>
              <a:t>the</a:t>
            </a:r>
            <a:r>
              <a:rPr lang="en-US" spc="-25" dirty="0">
                <a:solidFill>
                  <a:schemeClr val="tx1"/>
                </a:solidFill>
                <a:cs typeface="Times New Roman"/>
              </a:rPr>
              <a:t> </a:t>
            </a:r>
            <a:r>
              <a:rPr lang="en-US" dirty="0">
                <a:solidFill>
                  <a:schemeClr val="tx1"/>
                </a:solidFill>
                <a:cs typeface="Times New Roman"/>
              </a:rPr>
              <a:t>applicable</a:t>
            </a:r>
            <a:r>
              <a:rPr lang="en-US" spc="-20" dirty="0">
                <a:solidFill>
                  <a:schemeClr val="tx1"/>
                </a:solidFill>
                <a:cs typeface="Times New Roman"/>
              </a:rPr>
              <a:t> </a:t>
            </a:r>
            <a:r>
              <a:rPr lang="en-US" dirty="0">
                <a:solidFill>
                  <a:schemeClr val="tx1"/>
                </a:solidFill>
                <a:cs typeface="Times New Roman"/>
              </a:rPr>
              <a:t>dates.</a:t>
            </a:r>
            <a:r>
              <a:rPr lang="en-US" spc="-25" dirty="0">
                <a:solidFill>
                  <a:schemeClr val="tx1"/>
                </a:solidFill>
                <a:cs typeface="Times New Roman"/>
              </a:rPr>
              <a:t> </a:t>
            </a:r>
          </a:p>
          <a:p>
            <a:endParaRPr lang="en-US" dirty="0"/>
          </a:p>
        </p:txBody>
      </p:sp>
      <p:sp>
        <p:nvSpPr>
          <p:cNvPr id="7" name="Slide Number Placeholder 6"/>
          <p:cNvSpPr>
            <a:spLocks noGrp="1"/>
          </p:cNvSpPr>
          <p:nvPr>
            <p:ph type="sldNum" sz="quarter" idx="7"/>
          </p:nvPr>
        </p:nvSpPr>
        <p:spPr/>
        <p:txBody>
          <a:bodyPr/>
          <a:lstStyle/>
          <a:p>
            <a:fld id="{B6F15528-21DE-4FAA-801E-634DDDAF4B2B}" type="slidenum">
              <a:rPr lang="en-US" smtClean="0"/>
              <a:t>37</a:t>
            </a:fld>
            <a:endParaRPr lang="en-US"/>
          </a:p>
        </p:txBody>
      </p:sp>
      <p:pic>
        <p:nvPicPr>
          <p:cNvPr id="9" name="Picture 8"/>
          <p:cNvPicPr>
            <a:picLocks noChangeAspect="1"/>
          </p:cNvPicPr>
          <p:nvPr/>
        </p:nvPicPr>
        <p:blipFill>
          <a:blip r:embed="rId3"/>
          <a:stretch>
            <a:fillRect/>
          </a:stretch>
        </p:blipFill>
        <p:spPr>
          <a:xfrm>
            <a:off x="681068" y="3491865"/>
            <a:ext cx="7620000" cy="2886075"/>
          </a:xfrm>
          <a:prstGeom prst="rect">
            <a:avLst/>
          </a:prstGeom>
        </p:spPr>
      </p:pic>
    </p:spTree>
    <p:extLst>
      <p:ext uri="{BB962C8B-B14F-4D97-AF65-F5344CB8AC3E}">
        <p14:creationId xmlns:p14="http://schemas.microsoft.com/office/powerpoint/2010/main" val="41734081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3964" y="345869"/>
            <a:ext cx="8430514" cy="690574"/>
          </a:xfrm>
          <a:prstGeom prst="rect">
            <a:avLst/>
          </a:prstGeom>
        </p:spPr>
        <p:txBody>
          <a:bodyPr vert="horz" wrap="square" lIns="0" tIns="13335" rIns="0" bIns="0" rtlCol="0">
            <a:spAutoFit/>
          </a:bodyPr>
          <a:lstStyle/>
          <a:p>
            <a:pPr marL="12700">
              <a:lnSpc>
                <a:spcPct val="100000"/>
              </a:lnSpc>
              <a:spcBef>
                <a:spcPts val="105"/>
              </a:spcBef>
            </a:pPr>
            <a:r>
              <a:rPr lang="en-US" dirty="0" smtClean="0">
                <a:latin typeface="+mn-lt"/>
                <a:cs typeface="Times New Roman" panose="02020603050405020304" pitchFamily="18" charset="0"/>
              </a:rPr>
              <a:t>Submitting </a:t>
            </a:r>
            <a:r>
              <a:rPr dirty="0" smtClean="0">
                <a:latin typeface="+mn-lt"/>
                <a:cs typeface="Times New Roman" panose="02020603050405020304" pitchFamily="18" charset="0"/>
              </a:rPr>
              <a:t>Initial </a:t>
            </a:r>
            <a:r>
              <a:rPr spc="-20" dirty="0">
                <a:latin typeface="+mn-lt"/>
                <a:cs typeface="Times New Roman" panose="02020603050405020304" pitchFamily="18" charset="0"/>
              </a:rPr>
              <a:t>Evaluation </a:t>
            </a:r>
            <a:r>
              <a:rPr spc="-65" dirty="0" smtClean="0">
                <a:latin typeface="+mn-lt"/>
                <a:cs typeface="Times New Roman" panose="02020603050405020304" pitchFamily="18" charset="0"/>
              </a:rPr>
              <a:t>Review</a:t>
            </a:r>
            <a:r>
              <a:rPr lang="en-US" spc="-65" dirty="0" smtClean="0">
                <a:latin typeface="+mn-lt"/>
                <a:cs typeface="Times New Roman" panose="02020603050405020304" pitchFamily="18" charset="0"/>
              </a:rPr>
              <a:t>s</a:t>
            </a:r>
            <a:endParaRPr spc="5" dirty="0">
              <a:latin typeface="+mn-lt"/>
            </a:endParaRPr>
          </a:p>
        </p:txBody>
      </p:sp>
      <p:sp>
        <p:nvSpPr>
          <p:cNvPr id="3" name="object 3"/>
          <p:cNvSpPr txBox="1"/>
          <p:nvPr/>
        </p:nvSpPr>
        <p:spPr>
          <a:xfrm>
            <a:off x="691515" y="1621027"/>
            <a:ext cx="7698740" cy="1489075"/>
          </a:xfrm>
          <a:prstGeom prst="rect">
            <a:avLst/>
          </a:prstGeom>
        </p:spPr>
        <p:txBody>
          <a:bodyPr vert="horz" wrap="square" lIns="0" tIns="13335" rIns="0" bIns="0" rtlCol="0">
            <a:spAutoFit/>
          </a:bodyPr>
          <a:lstStyle/>
          <a:p>
            <a:pPr marL="12700" marR="5080" algn="just">
              <a:lnSpc>
                <a:spcPct val="100000"/>
              </a:lnSpc>
              <a:spcBef>
                <a:spcPts val="105"/>
              </a:spcBef>
            </a:pPr>
            <a:r>
              <a:rPr sz="3200" spc="-10" dirty="0" smtClean="0">
                <a:cs typeface="Times New Roman" panose="02020603050405020304" pitchFamily="18" charset="0"/>
              </a:rPr>
              <a:t>After</a:t>
            </a:r>
            <a:r>
              <a:rPr lang="en-US" sz="3200" spc="-10" dirty="0" smtClean="0">
                <a:cs typeface="Times New Roman" panose="02020603050405020304" pitchFamily="18" charset="0"/>
              </a:rPr>
              <a:t> </a:t>
            </a:r>
            <a:r>
              <a:rPr sz="3200" spc="-5" dirty="0" smtClean="0">
                <a:cs typeface="Times New Roman" panose="02020603050405020304" pitchFamily="18" charset="0"/>
              </a:rPr>
              <a:t>the </a:t>
            </a:r>
            <a:r>
              <a:rPr sz="3200" spc="-5" dirty="0">
                <a:cs typeface="Times New Roman" panose="02020603050405020304" pitchFamily="18" charset="0"/>
              </a:rPr>
              <a:t>district has </a:t>
            </a:r>
            <a:r>
              <a:rPr lang="en-US" sz="3200" spc="-5" dirty="0" smtClean="0">
                <a:cs typeface="Times New Roman" panose="02020603050405020304" pitchFamily="18" charset="0"/>
              </a:rPr>
              <a:t>entered</a:t>
            </a:r>
            <a:r>
              <a:rPr sz="3200" spc="-5" dirty="0" smtClean="0">
                <a:cs typeface="Times New Roman" panose="02020603050405020304" pitchFamily="18" charset="0"/>
              </a:rPr>
              <a:t> </a:t>
            </a:r>
            <a:r>
              <a:rPr sz="3200" spc="-5" dirty="0">
                <a:cs typeface="Times New Roman" panose="02020603050405020304" pitchFamily="18" charset="0"/>
              </a:rPr>
              <a:t>the </a:t>
            </a:r>
            <a:r>
              <a:rPr sz="3200" spc="-10" dirty="0">
                <a:cs typeface="Times New Roman" panose="02020603050405020304" pitchFamily="18" charset="0"/>
              </a:rPr>
              <a:t>individual  </a:t>
            </a:r>
            <a:r>
              <a:rPr sz="3200" spc="-5" dirty="0">
                <a:cs typeface="Times New Roman" panose="02020603050405020304" pitchFamily="18" charset="0"/>
              </a:rPr>
              <a:t>student information, the district will </a:t>
            </a:r>
            <a:r>
              <a:rPr sz="3200" spc="-5" dirty="0" smtClean="0">
                <a:cs typeface="Times New Roman" panose="02020603050405020304" pitchFamily="18" charset="0"/>
              </a:rPr>
              <a:t>submit </a:t>
            </a:r>
            <a:r>
              <a:rPr sz="3200" spc="-5" dirty="0">
                <a:cs typeface="Times New Roman" panose="02020603050405020304" pitchFamily="18" charset="0"/>
              </a:rPr>
              <a:t>the </a:t>
            </a:r>
            <a:r>
              <a:rPr lang="en-US" sz="3200" spc="-5" dirty="0" smtClean="0">
                <a:cs typeface="Times New Roman" panose="02020603050405020304" pitchFamily="18" charset="0"/>
              </a:rPr>
              <a:t>initial evaluation</a:t>
            </a:r>
            <a:r>
              <a:rPr sz="3200" dirty="0" smtClean="0">
                <a:cs typeface="Times New Roman" panose="02020603050405020304" pitchFamily="18" charset="0"/>
              </a:rPr>
              <a:t> </a:t>
            </a:r>
            <a:r>
              <a:rPr sz="3200" spc="-15" dirty="0" smtClean="0">
                <a:cs typeface="Times New Roman" panose="02020603050405020304" pitchFamily="18" charset="0"/>
              </a:rPr>
              <a:t>review.</a:t>
            </a:r>
            <a:endParaRPr sz="3200" dirty="0">
              <a:cs typeface="Times New Roman" panose="02020603050405020304" pitchFamily="18" charset="0"/>
            </a:endParaRPr>
          </a:p>
        </p:txBody>
      </p:sp>
      <p:sp>
        <p:nvSpPr>
          <p:cNvPr id="5" name="object 5"/>
          <p:cNvSpPr/>
          <p:nvPr/>
        </p:nvSpPr>
        <p:spPr>
          <a:xfrm>
            <a:off x="1143000" y="3429000"/>
            <a:ext cx="6763511" cy="2590799"/>
          </a:xfrm>
          <a:prstGeom prst="rect">
            <a:avLst/>
          </a:prstGeom>
          <a:blipFill>
            <a:blip r:embed="rId3" cstate="print"/>
            <a:stretch>
              <a:fillRect/>
            </a:stretch>
          </a:blipFill>
        </p:spPr>
        <p:txBody>
          <a:bodyPr wrap="square" lIns="0" tIns="0" rIns="0" bIns="0" rtlCol="0"/>
          <a:lstStyle/>
          <a:p>
            <a:endParaRPr/>
          </a:p>
        </p:txBody>
      </p:sp>
      <p:pic>
        <p:nvPicPr>
          <p:cNvPr id="6" name="Picture 5"/>
          <p:cNvPicPr>
            <a:picLocks noChangeAspect="1"/>
          </p:cNvPicPr>
          <p:nvPr/>
        </p:nvPicPr>
        <p:blipFill>
          <a:blip r:embed="rId4"/>
          <a:stretch>
            <a:fillRect/>
          </a:stretch>
        </p:blipFill>
        <p:spPr>
          <a:xfrm>
            <a:off x="1143000" y="5288743"/>
            <a:ext cx="6858000" cy="731056"/>
          </a:xfrm>
          <a:prstGeom prst="rect">
            <a:avLst/>
          </a:prstGeom>
        </p:spPr>
      </p:pic>
      <p:sp>
        <p:nvSpPr>
          <p:cNvPr id="7" name="Rectangle 6"/>
          <p:cNvSpPr/>
          <p:nvPr/>
        </p:nvSpPr>
        <p:spPr>
          <a:xfrm>
            <a:off x="4689221" y="5654271"/>
            <a:ext cx="1406779" cy="2893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7"/>
          </p:nvPr>
        </p:nvSpPr>
        <p:spPr/>
        <p:txBody>
          <a:bodyPr/>
          <a:lstStyle/>
          <a:p>
            <a:fld id="{B6F15528-21DE-4FAA-801E-634DDDAF4B2B}" type="slidenum">
              <a:rPr lang="en-US" smtClean="0"/>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152415" cy="677108"/>
          </a:xfrm>
        </p:spPr>
        <p:txBody>
          <a:bodyPr/>
          <a:lstStyle/>
          <a:p>
            <a:pPr algn="ctr"/>
            <a:r>
              <a:rPr lang="en-US" dirty="0" smtClean="0">
                <a:latin typeface="+mn-lt"/>
                <a:cs typeface="Times New Roman" panose="02020603050405020304" pitchFamily="18" charset="0"/>
              </a:rPr>
              <a:t>C to B Transition Summary Page</a:t>
            </a:r>
            <a:endParaRPr lang="en-US" dirty="0">
              <a:latin typeface="+mn-lt"/>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1007269" y="2480803"/>
            <a:ext cx="7129462" cy="3691397"/>
          </a:xfrm>
          <a:prstGeom prst="rect">
            <a:avLst/>
          </a:prstGeom>
        </p:spPr>
      </p:pic>
      <p:sp>
        <p:nvSpPr>
          <p:cNvPr id="6" name="TextBox 5"/>
          <p:cNvSpPr txBox="1"/>
          <p:nvPr/>
        </p:nvSpPr>
        <p:spPr>
          <a:xfrm>
            <a:off x="685800" y="1565196"/>
            <a:ext cx="7772400" cy="646331"/>
          </a:xfrm>
          <a:prstGeom prst="rect">
            <a:avLst/>
          </a:prstGeom>
          <a:noFill/>
        </p:spPr>
        <p:txBody>
          <a:bodyPr wrap="square" rtlCol="0">
            <a:spAutoFit/>
          </a:bodyPr>
          <a:lstStyle/>
          <a:p>
            <a:r>
              <a:rPr lang="en-US" dirty="0" smtClean="0">
                <a:cs typeface="Times New Roman" panose="02020603050405020304" pitchFamily="18" charset="0"/>
              </a:rPr>
              <a:t>Add the C to B Transition Timelines information by going to the LEA home page and clicking on the </a:t>
            </a:r>
            <a:r>
              <a:rPr lang="en-US" i="1" dirty="0" smtClean="0">
                <a:cs typeface="Times New Roman" panose="02020603050405020304" pitchFamily="18" charset="0"/>
              </a:rPr>
              <a:t>C to B Transition </a:t>
            </a:r>
            <a:r>
              <a:rPr lang="en-US" dirty="0" smtClean="0">
                <a:cs typeface="Times New Roman" panose="02020603050405020304" pitchFamily="18" charset="0"/>
              </a:rPr>
              <a:t>review type.</a:t>
            </a:r>
            <a:endParaRPr lang="en-US" dirty="0">
              <a:cs typeface="Times New Roman" panose="02020603050405020304" pitchFamily="18" charset="0"/>
            </a:endParaRPr>
          </a:p>
        </p:txBody>
      </p:sp>
      <p:sp>
        <p:nvSpPr>
          <p:cNvPr id="7" name="Oval 6"/>
          <p:cNvSpPr/>
          <p:nvPr/>
        </p:nvSpPr>
        <p:spPr>
          <a:xfrm>
            <a:off x="3276600" y="5791200"/>
            <a:ext cx="1524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81200" y="2765525"/>
            <a:ext cx="592824" cy="230832"/>
          </a:xfrm>
          <a:prstGeom prst="rect">
            <a:avLst/>
          </a:prstGeom>
          <a:solidFill>
            <a:schemeClr val="bg1"/>
          </a:solidFill>
        </p:spPr>
        <p:txBody>
          <a:bodyPr wrap="square" rtlCol="0">
            <a:spAutoFit/>
          </a:bodyPr>
          <a:lstStyle/>
          <a:p>
            <a:r>
              <a:rPr lang="en-US" sz="900" dirty="0" smtClean="0"/>
              <a:t>2023-24</a:t>
            </a:r>
            <a:endParaRPr lang="en-US" sz="900" dirty="0"/>
          </a:p>
        </p:txBody>
      </p:sp>
      <p:sp>
        <p:nvSpPr>
          <p:cNvPr id="10" name="TextBox 9"/>
          <p:cNvSpPr txBox="1"/>
          <p:nvPr/>
        </p:nvSpPr>
        <p:spPr>
          <a:xfrm>
            <a:off x="1170878" y="5174207"/>
            <a:ext cx="592824" cy="230832"/>
          </a:xfrm>
          <a:prstGeom prst="rect">
            <a:avLst/>
          </a:prstGeom>
          <a:solidFill>
            <a:schemeClr val="bg1"/>
          </a:solidFill>
        </p:spPr>
        <p:txBody>
          <a:bodyPr wrap="square" rtlCol="0">
            <a:spAutoFit/>
          </a:bodyPr>
          <a:lstStyle/>
          <a:p>
            <a:r>
              <a:rPr lang="en-US" sz="900" dirty="0" smtClean="0"/>
              <a:t>2023-24</a:t>
            </a:r>
            <a:endParaRPr lang="en-US" sz="900" dirty="0"/>
          </a:p>
        </p:txBody>
      </p:sp>
      <p:sp>
        <p:nvSpPr>
          <p:cNvPr id="11" name="TextBox 10"/>
          <p:cNvSpPr txBox="1"/>
          <p:nvPr/>
        </p:nvSpPr>
        <p:spPr>
          <a:xfrm>
            <a:off x="1187605" y="5406015"/>
            <a:ext cx="592824" cy="230832"/>
          </a:xfrm>
          <a:prstGeom prst="rect">
            <a:avLst/>
          </a:prstGeom>
          <a:solidFill>
            <a:schemeClr val="bg1"/>
          </a:solidFill>
        </p:spPr>
        <p:txBody>
          <a:bodyPr wrap="square" rtlCol="0">
            <a:spAutoFit/>
          </a:bodyPr>
          <a:lstStyle/>
          <a:p>
            <a:r>
              <a:rPr lang="en-US" sz="900" dirty="0" smtClean="0"/>
              <a:t>2023-24</a:t>
            </a:r>
            <a:endParaRPr lang="en-US" sz="900" dirty="0"/>
          </a:p>
        </p:txBody>
      </p:sp>
      <p:sp>
        <p:nvSpPr>
          <p:cNvPr id="12" name="TextBox 11"/>
          <p:cNvSpPr txBox="1"/>
          <p:nvPr/>
        </p:nvSpPr>
        <p:spPr>
          <a:xfrm>
            <a:off x="1170878" y="5634894"/>
            <a:ext cx="592824" cy="230832"/>
          </a:xfrm>
          <a:prstGeom prst="rect">
            <a:avLst/>
          </a:prstGeom>
          <a:solidFill>
            <a:schemeClr val="bg1"/>
          </a:solidFill>
        </p:spPr>
        <p:txBody>
          <a:bodyPr wrap="square" rtlCol="0">
            <a:spAutoFit/>
          </a:bodyPr>
          <a:lstStyle/>
          <a:p>
            <a:r>
              <a:rPr lang="en-US" sz="900" dirty="0" smtClean="0"/>
              <a:t>2023-24</a:t>
            </a:r>
            <a:endParaRPr lang="en-US" sz="900" dirty="0"/>
          </a:p>
        </p:txBody>
      </p:sp>
      <p:sp>
        <p:nvSpPr>
          <p:cNvPr id="13" name="TextBox 12"/>
          <p:cNvSpPr txBox="1"/>
          <p:nvPr/>
        </p:nvSpPr>
        <p:spPr>
          <a:xfrm>
            <a:off x="1170878" y="5861820"/>
            <a:ext cx="592824" cy="230832"/>
          </a:xfrm>
          <a:prstGeom prst="rect">
            <a:avLst/>
          </a:prstGeom>
          <a:solidFill>
            <a:schemeClr val="bg1"/>
          </a:solidFill>
        </p:spPr>
        <p:txBody>
          <a:bodyPr wrap="square" rtlCol="0">
            <a:spAutoFit/>
          </a:bodyPr>
          <a:lstStyle/>
          <a:p>
            <a:r>
              <a:rPr lang="en-US" sz="900" dirty="0" smtClean="0"/>
              <a:t>2023-24</a:t>
            </a:r>
            <a:endParaRPr lang="en-US" sz="900" dirty="0"/>
          </a:p>
        </p:txBody>
      </p:sp>
    </p:spTree>
    <p:extLst>
      <p:ext uri="{BB962C8B-B14F-4D97-AF65-F5344CB8AC3E}">
        <p14:creationId xmlns:p14="http://schemas.microsoft.com/office/powerpoint/2010/main" val="262053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474980"/>
            <a:ext cx="7696200" cy="690574"/>
          </a:xfrm>
          <a:prstGeom prst="rect">
            <a:avLst/>
          </a:prstGeom>
        </p:spPr>
        <p:txBody>
          <a:bodyPr vert="horz" wrap="square" lIns="0" tIns="13335" rIns="0" bIns="0" rtlCol="0">
            <a:spAutoFit/>
          </a:bodyPr>
          <a:lstStyle/>
          <a:p>
            <a:pPr marL="12700" algn="ctr">
              <a:lnSpc>
                <a:spcPct val="100000"/>
              </a:lnSpc>
              <a:spcBef>
                <a:spcPts val="105"/>
              </a:spcBef>
            </a:pPr>
            <a:r>
              <a:rPr lang="en-US" spc="-5" dirty="0" smtClean="0">
                <a:latin typeface="+mn-lt"/>
                <a:cs typeface="Times New Roman" panose="02020603050405020304" pitchFamily="18" charset="0"/>
              </a:rPr>
              <a:t>Gaining Web Applications Access</a:t>
            </a:r>
            <a:endParaRPr spc="-5" dirty="0">
              <a:latin typeface="+mn-lt"/>
              <a:cs typeface="Times New Roman" panose="02020603050405020304" pitchFamily="18" charset="0"/>
            </a:endParaRPr>
          </a:p>
        </p:txBody>
      </p:sp>
      <p:sp>
        <p:nvSpPr>
          <p:cNvPr id="3" name="object 3"/>
          <p:cNvSpPr txBox="1"/>
          <p:nvPr/>
        </p:nvSpPr>
        <p:spPr>
          <a:xfrm>
            <a:off x="674306" y="1622551"/>
            <a:ext cx="8029575" cy="567463"/>
          </a:xfrm>
          <a:prstGeom prst="rect">
            <a:avLst/>
          </a:prstGeom>
        </p:spPr>
        <p:txBody>
          <a:bodyPr vert="horz" wrap="square" lIns="0" tIns="13335" rIns="0" bIns="0" rtlCol="0">
            <a:spAutoFit/>
          </a:bodyPr>
          <a:lstStyle/>
          <a:p>
            <a:pPr marL="12700" marR="5080">
              <a:lnSpc>
                <a:spcPct val="100000"/>
              </a:lnSpc>
              <a:spcBef>
                <a:spcPts val="105"/>
              </a:spcBef>
            </a:pPr>
            <a:r>
              <a:rPr lang="en-US" spc="-10" dirty="0" smtClean="0">
                <a:cs typeface="Times New Roman" panose="02020603050405020304" pitchFamily="18" charset="0"/>
              </a:rPr>
              <a:t>If you have not had previous access to DESE </a:t>
            </a:r>
            <a:r>
              <a:rPr spc="-5" dirty="0" smtClean="0">
                <a:cs typeface="Times New Roman" panose="02020603050405020304" pitchFamily="18" charset="0"/>
              </a:rPr>
              <a:t>Applications</a:t>
            </a:r>
            <a:r>
              <a:rPr lang="en-US" spc="-5" dirty="0" smtClean="0">
                <a:cs typeface="Times New Roman" panose="02020603050405020304" pitchFamily="18" charset="0"/>
              </a:rPr>
              <a:t> you will need to request it before you can use IMACS 2.0</a:t>
            </a:r>
            <a:r>
              <a:rPr spc="-40" dirty="0" smtClean="0">
                <a:cs typeface="Times New Roman" panose="02020603050405020304" pitchFamily="18" charset="0"/>
              </a:rPr>
              <a:t>.</a:t>
            </a:r>
            <a:r>
              <a:rPr lang="en-US" spc="-40" dirty="0" smtClean="0">
                <a:cs typeface="Times New Roman" panose="02020603050405020304" pitchFamily="18" charset="0"/>
              </a:rPr>
              <a:t> This access is granted by your district’s User Manager. </a:t>
            </a:r>
            <a:endParaRPr dirty="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609600" y="2286000"/>
            <a:ext cx="8021850" cy="4381499"/>
          </a:xfrm>
          <a:prstGeom prst="rect">
            <a:avLst/>
          </a:prstGeom>
        </p:spPr>
      </p:pic>
      <p:sp>
        <p:nvSpPr>
          <p:cNvPr id="7" name="Right Arrow 6"/>
          <p:cNvSpPr/>
          <p:nvPr/>
        </p:nvSpPr>
        <p:spPr>
          <a:xfrm rot="19272313">
            <a:off x="6045422" y="2873012"/>
            <a:ext cx="685800" cy="80018"/>
          </a:xfrm>
          <a:prstGeom prst="rightArrow">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7"/>
          </p:nvPr>
        </p:nvSpPr>
        <p:spPr/>
        <p:txBody>
          <a:bodyPr/>
          <a:lstStyle/>
          <a:p>
            <a:fld id="{B6F15528-21DE-4FAA-801E-634DDDAF4B2B}" type="slidenum">
              <a:rPr lang="en-US" smtClean="0"/>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77093" y="1600200"/>
            <a:ext cx="7539037" cy="5008556"/>
          </a:xfrm>
          <a:prstGeom prst="rect">
            <a:avLst/>
          </a:prstGeom>
        </p:spPr>
      </p:pic>
      <p:sp>
        <p:nvSpPr>
          <p:cNvPr id="2" name="object 2"/>
          <p:cNvSpPr txBox="1">
            <a:spLocks noGrp="1"/>
          </p:cNvSpPr>
          <p:nvPr>
            <p:ph type="title"/>
          </p:nvPr>
        </p:nvSpPr>
        <p:spPr>
          <a:xfrm>
            <a:off x="609600" y="457200"/>
            <a:ext cx="8156446" cy="690574"/>
          </a:xfrm>
          <a:prstGeom prst="rect">
            <a:avLst/>
          </a:prstGeom>
        </p:spPr>
        <p:txBody>
          <a:bodyPr vert="horz" wrap="square" lIns="0" tIns="13335" rIns="0" bIns="0" rtlCol="0">
            <a:spAutoFit/>
          </a:bodyPr>
          <a:lstStyle/>
          <a:p>
            <a:pPr marL="12700" algn="ctr">
              <a:lnSpc>
                <a:spcPct val="100000"/>
              </a:lnSpc>
              <a:spcBef>
                <a:spcPts val="105"/>
              </a:spcBef>
            </a:pPr>
            <a:r>
              <a:rPr lang="en-US" dirty="0" smtClean="0">
                <a:latin typeface="+mj-lt"/>
                <a:cs typeface="Times New Roman" panose="02020603050405020304" pitchFamily="18" charset="0"/>
              </a:rPr>
              <a:t>C to B Transition </a:t>
            </a:r>
            <a:r>
              <a:rPr spc="-5" dirty="0" smtClean="0">
                <a:latin typeface="+mj-lt"/>
                <a:cs typeface="Times New Roman" panose="02020603050405020304" pitchFamily="18" charset="0"/>
              </a:rPr>
              <a:t>Summary</a:t>
            </a:r>
            <a:endParaRPr spc="-5" dirty="0">
              <a:latin typeface="+mj-lt"/>
              <a:cs typeface="Times New Roman" panose="02020603050405020304" pitchFamily="18" charset="0"/>
            </a:endParaRPr>
          </a:p>
        </p:txBody>
      </p:sp>
      <p:sp>
        <p:nvSpPr>
          <p:cNvPr id="8" name="Left Arrow 7"/>
          <p:cNvSpPr/>
          <p:nvPr/>
        </p:nvSpPr>
        <p:spPr>
          <a:xfrm>
            <a:off x="2743200" y="5467350"/>
            <a:ext cx="609600" cy="22860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Left Arrow 8"/>
          <p:cNvSpPr/>
          <p:nvPr/>
        </p:nvSpPr>
        <p:spPr>
          <a:xfrm>
            <a:off x="2286000" y="5715000"/>
            <a:ext cx="609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446788" y="2514600"/>
            <a:ext cx="592824" cy="230832"/>
          </a:xfrm>
          <a:prstGeom prst="rect">
            <a:avLst/>
          </a:prstGeom>
          <a:solidFill>
            <a:schemeClr val="bg1"/>
          </a:solidFill>
        </p:spPr>
        <p:txBody>
          <a:bodyPr wrap="square" rtlCol="0">
            <a:spAutoFit/>
          </a:bodyPr>
          <a:lstStyle/>
          <a:p>
            <a:r>
              <a:rPr lang="en-US" sz="900" dirty="0" smtClean="0"/>
              <a:t>2023-24</a:t>
            </a:r>
            <a:endParaRPr lang="en-US" sz="900" dirty="0"/>
          </a:p>
        </p:txBody>
      </p:sp>
      <p:sp>
        <p:nvSpPr>
          <p:cNvPr id="4" name="Slide Number Placeholder 3"/>
          <p:cNvSpPr>
            <a:spLocks noGrp="1"/>
          </p:cNvSpPr>
          <p:nvPr>
            <p:ph type="sldNum" sz="quarter" idx="7"/>
          </p:nvPr>
        </p:nvSpPr>
        <p:spPr/>
        <p:txBody>
          <a:bodyPr/>
          <a:lstStyle/>
          <a:p>
            <a:fld id="{B6F15528-21DE-4FAA-801E-634DDDAF4B2B}" type="slidenum">
              <a:rPr lang="en-US" smtClean="0"/>
              <a:t>40</a:t>
            </a:fld>
            <a:endParaRPr lang="en-US"/>
          </a:p>
        </p:txBody>
      </p:sp>
    </p:spTree>
    <p:extLst>
      <p:ext uri="{BB962C8B-B14F-4D97-AF65-F5344CB8AC3E}">
        <p14:creationId xmlns:p14="http://schemas.microsoft.com/office/powerpoint/2010/main" val="39305101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5034" y="546417"/>
            <a:ext cx="5871845" cy="696595"/>
          </a:xfrm>
          <a:prstGeom prst="rect">
            <a:avLst/>
          </a:prstGeom>
        </p:spPr>
        <p:txBody>
          <a:bodyPr vert="horz" wrap="square" lIns="0" tIns="13335" rIns="0" bIns="0" rtlCol="0">
            <a:spAutoFit/>
          </a:bodyPr>
          <a:lstStyle/>
          <a:p>
            <a:pPr marL="12700">
              <a:lnSpc>
                <a:spcPct val="100000"/>
              </a:lnSpc>
              <a:spcBef>
                <a:spcPts val="105"/>
              </a:spcBef>
            </a:pPr>
            <a:r>
              <a:rPr dirty="0">
                <a:latin typeface="Calibri" panose="020F0502020204030204" pitchFamily="34" charset="0"/>
                <a:cs typeface="Calibri" panose="020F0502020204030204" pitchFamily="34" charset="0"/>
              </a:rPr>
              <a:t>C </a:t>
            </a:r>
            <a:r>
              <a:rPr spc="-20" dirty="0">
                <a:latin typeface="Calibri" panose="020F0502020204030204" pitchFamily="34" charset="0"/>
                <a:cs typeface="Calibri" panose="020F0502020204030204" pitchFamily="34" charset="0"/>
              </a:rPr>
              <a:t>to </a:t>
            </a:r>
            <a:r>
              <a:rPr dirty="0">
                <a:latin typeface="Calibri" panose="020F0502020204030204" pitchFamily="34" charset="0"/>
                <a:cs typeface="Calibri" panose="020F0502020204030204" pitchFamily="34" charset="0"/>
              </a:rPr>
              <a:t>B </a:t>
            </a:r>
            <a:r>
              <a:rPr spc="-25" dirty="0">
                <a:latin typeface="Calibri" panose="020F0502020204030204" pitchFamily="34" charset="0"/>
                <a:cs typeface="Calibri" panose="020F0502020204030204" pitchFamily="34" charset="0"/>
              </a:rPr>
              <a:t>Transition</a:t>
            </a:r>
            <a:r>
              <a:rPr spc="-35" dirty="0">
                <a:latin typeface="Calibri" panose="020F0502020204030204" pitchFamily="34" charset="0"/>
                <a:cs typeface="Calibri" panose="020F0502020204030204" pitchFamily="34" charset="0"/>
              </a:rPr>
              <a:t> </a:t>
            </a:r>
            <a:r>
              <a:rPr spc="-25" dirty="0">
                <a:latin typeface="Calibri" panose="020F0502020204030204" pitchFamily="34" charset="0"/>
                <a:cs typeface="Calibri" panose="020F0502020204030204" pitchFamily="34" charset="0"/>
              </a:rPr>
              <a:t>Review</a:t>
            </a:r>
          </a:p>
        </p:txBody>
      </p:sp>
      <p:sp>
        <p:nvSpPr>
          <p:cNvPr id="3" name="object 3"/>
          <p:cNvSpPr txBox="1"/>
          <p:nvPr/>
        </p:nvSpPr>
        <p:spPr>
          <a:xfrm>
            <a:off x="228601" y="1572564"/>
            <a:ext cx="1771650" cy="3859390"/>
          </a:xfrm>
          <a:prstGeom prst="rect">
            <a:avLst/>
          </a:prstGeom>
        </p:spPr>
        <p:txBody>
          <a:bodyPr vert="horz" wrap="square" lIns="0" tIns="12065" rIns="0" bIns="0" rtlCol="0">
            <a:spAutoFit/>
          </a:bodyPr>
          <a:lstStyle/>
          <a:p>
            <a:pPr marL="12700" marR="5080">
              <a:lnSpc>
                <a:spcPct val="100000"/>
              </a:lnSpc>
              <a:spcBef>
                <a:spcPts val="95"/>
              </a:spcBef>
            </a:pPr>
            <a:r>
              <a:rPr sz="2500" spc="-5" dirty="0" smtClean="0">
                <a:cs typeface="Cambria"/>
              </a:rPr>
              <a:t>Once </a:t>
            </a:r>
            <a:r>
              <a:rPr sz="2500" spc="-10" dirty="0" smtClean="0">
                <a:cs typeface="Cambria"/>
              </a:rPr>
              <a:t>completed, select the </a:t>
            </a:r>
            <a:r>
              <a:rPr sz="2500" spc="-25" dirty="0" smtClean="0">
                <a:cs typeface="Cambria"/>
              </a:rPr>
              <a:t>“Save </a:t>
            </a:r>
            <a:r>
              <a:rPr sz="2500" spc="-5" dirty="0" smtClean="0">
                <a:cs typeface="Cambria"/>
              </a:rPr>
              <a:t>and </a:t>
            </a:r>
            <a:r>
              <a:rPr sz="2500" spc="-80" dirty="0" smtClean="0">
                <a:cs typeface="Cambria"/>
              </a:rPr>
              <a:t>Stay,” </a:t>
            </a:r>
            <a:r>
              <a:rPr sz="2500" spc="-25" dirty="0" smtClean="0">
                <a:cs typeface="Cambria"/>
              </a:rPr>
              <a:t>“Save </a:t>
            </a:r>
            <a:r>
              <a:rPr sz="2500" spc="-5" dirty="0" smtClean="0">
                <a:cs typeface="Cambria"/>
              </a:rPr>
              <a:t>and </a:t>
            </a:r>
            <a:r>
              <a:rPr sz="2500" spc="-15" dirty="0" smtClean="0">
                <a:cs typeface="Cambria"/>
              </a:rPr>
              <a:t>Add  </a:t>
            </a:r>
            <a:r>
              <a:rPr sz="2500" spc="-55" dirty="0" smtClean="0">
                <a:cs typeface="Cambria"/>
              </a:rPr>
              <a:t>Another,” </a:t>
            </a:r>
            <a:r>
              <a:rPr sz="2500" spc="-5" dirty="0" smtClean="0">
                <a:cs typeface="Cambria"/>
              </a:rPr>
              <a:t>or </a:t>
            </a:r>
            <a:r>
              <a:rPr sz="2500" spc="-25" dirty="0" smtClean="0">
                <a:cs typeface="Cambria"/>
              </a:rPr>
              <a:t>“Save </a:t>
            </a:r>
            <a:r>
              <a:rPr sz="2500" spc="-5" dirty="0" smtClean="0">
                <a:cs typeface="Cambria"/>
              </a:rPr>
              <a:t>and </a:t>
            </a:r>
            <a:r>
              <a:rPr sz="2500" spc="-25" dirty="0" smtClean="0">
                <a:cs typeface="Cambria"/>
              </a:rPr>
              <a:t>Return”</a:t>
            </a:r>
            <a:r>
              <a:rPr sz="2500" spc="155" dirty="0" smtClean="0">
                <a:cs typeface="Cambria"/>
              </a:rPr>
              <a:t> </a:t>
            </a:r>
            <a:r>
              <a:rPr sz="2500" spc="-10" dirty="0" smtClean="0">
                <a:cs typeface="Cambria"/>
              </a:rPr>
              <a:t>button.</a:t>
            </a:r>
            <a:endParaRPr sz="2500" dirty="0">
              <a:cs typeface="Cambria"/>
            </a:endParaRPr>
          </a:p>
        </p:txBody>
      </p:sp>
      <p:sp>
        <p:nvSpPr>
          <p:cNvPr id="4" name="Slide Number Placeholder 3"/>
          <p:cNvSpPr>
            <a:spLocks noGrp="1"/>
          </p:cNvSpPr>
          <p:nvPr>
            <p:ph type="sldNum" sz="quarter" idx="7"/>
          </p:nvPr>
        </p:nvSpPr>
        <p:spPr/>
        <p:txBody>
          <a:bodyPr/>
          <a:lstStyle/>
          <a:p>
            <a:fld id="{B6F15528-21DE-4FAA-801E-634DDDAF4B2B}" type="slidenum">
              <a:rPr lang="en-US" smtClean="0"/>
              <a:t>41</a:t>
            </a:fld>
            <a:endParaRPr lang="en-US"/>
          </a:p>
        </p:txBody>
      </p:sp>
      <p:pic>
        <p:nvPicPr>
          <p:cNvPr id="5" name="Picture 4"/>
          <p:cNvPicPr>
            <a:picLocks noChangeAspect="1"/>
          </p:cNvPicPr>
          <p:nvPr/>
        </p:nvPicPr>
        <p:blipFill>
          <a:blip r:embed="rId3"/>
          <a:stretch>
            <a:fillRect/>
          </a:stretch>
        </p:blipFill>
        <p:spPr>
          <a:xfrm>
            <a:off x="2362199" y="1549305"/>
            <a:ext cx="6067425" cy="5161057"/>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584" y="474980"/>
            <a:ext cx="7922831" cy="677108"/>
          </a:xfrm>
        </p:spPr>
        <p:txBody>
          <a:bodyPr/>
          <a:lstStyle/>
          <a:p>
            <a:pPr algn="ctr"/>
            <a:r>
              <a:rPr lang="en-US" altLang="en-US" dirty="0">
                <a:latin typeface="+mn-lt"/>
                <a:cs typeface="Times New Roman" panose="02020603050405020304" pitchFamily="18" charset="0"/>
              </a:rPr>
              <a:t>Importing Data from CSV file </a:t>
            </a:r>
            <a:endParaRPr lang="en-US" dirty="0">
              <a:latin typeface="+mn-lt"/>
            </a:endParaRPr>
          </a:p>
        </p:txBody>
      </p:sp>
      <p:sp>
        <p:nvSpPr>
          <p:cNvPr id="3" name="Text Placeholder 2"/>
          <p:cNvSpPr>
            <a:spLocks noGrp="1"/>
          </p:cNvSpPr>
          <p:nvPr>
            <p:ph type="body" idx="1"/>
          </p:nvPr>
        </p:nvSpPr>
        <p:spPr>
          <a:xfrm>
            <a:off x="610584" y="4114800"/>
            <a:ext cx="7760969" cy="2215991"/>
          </a:xfrm>
        </p:spPr>
        <p:txBody>
          <a:bodyPr/>
          <a:lstStyle/>
          <a:p>
            <a:pPr lvl="0" algn="l" rtl="0" eaLnBrk="0" fontAlgn="base" hangingPunct="0">
              <a:spcBef>
                <a:spcPct val="0"/>
              </a:spcBef>
              <a:spcAft>
                <a:spcPct val="0"/>
              </a:spcAft>
            </a:pPr>
            <a:r>
              <a:rPr lang="en-US" altLang="en-US" sz="1800" kern="1200" dirty="0">
                <a:solidFill>
                  <a:prstClr val="black"/>
                </a:solidFill>
                <a:latin typeface="+mn-lt"/>
                <a:cs typeface="Times New Roman" panose="02020603050405020304" pitchFamily="18" charset="0"/>
              </a:rPr>
              <a:t>Click on the blue </a:t>
            </a:r>
            <a:r>
              <a:rPr lang="en-US" altLang="en-US" sz="1800" i="1" kern="1200" dirty="0">
                <a:solidFill>
                  <a:prstClr val="black"/>
                </a:solidFill>
                <a:latin typeface="+mn-lt"/>
                <a:cs typeface="Times New Roman" panose="02020603050405020304" pitchFamily="18" charset="0"/>
              </a:rPr>
              <a:t>Template File </a:t>
            </a:r>
            <a:r>
              <a:rPr lang="en-US" altLang="en-US" sz="1800" kern="1200" dirty="0">
                <a:solidFill>
                  <a:prstClr val="black"/>
                </a:solidFill>
                <a:latin typeface="+mn-lt"/>
                <a:cs typeface="Times New Roman" panose="02020603050405020304" pitchFamily="18" charset="0"/>
              </a:rPr>
              <a:t>to use the blank Excel template that DESE created.</a:t>
            </a:r>
          </a:p>
          <a:p>
            <a:pPr lvl="0" algn="l" rtl="0" eaLnBrk="0" fontAlgn="base" hangingPunct="0">
              <a:spcBef>
                <a:spcPct val="0"/>
              </a:spcBef>
              <a:spcAft>
                <a:spcPct val="0"/>
              </a:spcAft>
            </a:pPr>
            <a:endParaRPr lang="en-US" altLang="en-US" sz="1800" kern="1200" dirty="0">
              <a:solidFill>
                <a:prstClr val="black"/>
              </a:solidFill>
              <a:latin typeface="+mn-lt"/>
              <a:cs typeface="Times New Roman" panose="02020603050405020304" pitchFamily="18" charset="0"/>
            </a:endParaRPr>
          </a:p>
          <a:p>
            <a:pPr lvl="0" algn="l" rtl="0" eaLnBrk="0" fontAlgn="base" hangingPunct="0">
              <a:spcBef>
                <a:spcPct val="0"/>
              </a:spcBef>
              <a:spcAft>
                <a:spcPct val="0"/>
              </a:spcAft>
            </a:pPr>
            <a:r>
              <a:rPr lang="en-US" altLang="en-US" sz="1800" kern="1200" dirty="0">
                <a:solidFill>
                  <a:prstClr val="black"/>
                </a:solidFill>
                <a:latin typeface="+mn-lt"/>
                <a:cs typeface="Times New Roman" panose="02020603050405020304" pitchFamily="18" charset="0"/>
              </a:rPr>
              <a:t>Click on the blue </a:t>
            </a:r>
            <a:r>
              <a:rPr lang="en-US" altLang="en-US" sz="1800" i="1" kern="1200" dirty="0">
                <a:solidFill>
                  <a:prstClr val="black"/>
                </a:solidFill>
                <a:latin typeface="+mn-lt"/>
                <a:cs typeface="Times New Roman" panose="02020603050405020304" pitchFamily="18" charset="0"/>
              </a:rPr>
              <a:t>Help</a:t>
            </a:r>
            <a:r>
              <a:rPr lang="en-US" altLang="en-US" sz="1800" kern="1200" dirty="0">
                <a:solidFill>
                  <a:prstClr val="black"/>
                </a:solidFill>
                <a:latin typeface="+mn-lt"/>
                <a:cs typeface="Times New Roman" panose="02020603050405020304" pitchFamily="18" charset="0"/>
              </a:rPr>
              <a:t> to read the directions for preparing the CSV/TXT upload. </a:t>
            </a:r>
          </a:p>
          <a:p>
            <a:pPr lvl="0" algn="l" rtl="0" eaLnBrk="0" fontAlgn="base" hangingPunct="0">
              <a:spcBef>
                <a:spcPct val="0"/>
              </a:spcBef>
              <a:spcAft>
                <a:spcPct val="0"/>
              </a:spcAft>
            </a:pPr>
            <a:endParaRPr lang="en-US" altLang="en-US" sz="1800" kern="1200" dirty="0">
              <a:solidFill>
                <a:prstClr val="black"/>
              </a:solidFill>
              <a:latin typeface="+mn-lt"/>
              <a:cs typeface="Times New Roman" panose="02020603050405020304" pitchFamily="18" charset="0"/>
            </a:endParaRPr>
          </a:p>
          <a:p>
            <a:pPr lvl="0" algn="l" rtl="0" eaLnBrk="0" fontAlgn="base" hangingPunct="0">
              <a:spcBef>
                <a:spcPct val="0"/>
              </a:spcBef>
              <a:spcAft>
                <a:spcPct val="0"/>
              </a:spcAft>
            </a:pPr>
            <a:r>
              <a:rPr lang="en-US" altLang="en-US" sz="1800" kern="1200" dirty="0">
                <a:solidFill>
                  <a:prstClr val="black"/>
                </a:solidFill>
                <a:latin typeface="+mn-lt"/>
                <a:cs typeface="Times New Roman" panose="02020603050405020304" pitchFamily="18" charset="0"/>
              </a:rPr>
              <a:t>Click on </a:t>
            </a:r>
            <a:r>
              <a:rPr lang="en-US" altLang="en-US" sz="1800" i="1" kern="1200" dirty="0">
                <a:solidFill>
                  <a:prstClr val="black"/>
                </a:solidFill>
                <a:latin typeface="+mn-lt"/>
                <a:cs typeface="Times New Roman" panose="02020603050405020304" pitchFamily="18" charset="0"/>
              </a:rPr>
              <a:t>Choose File</a:t>
            </a:r>
            <a:r>
              <a:rPr lang="en-US" altLang="en-US" sz="1800" kern="1200" dirty="0">
                <a:solidFill>
                  <a:prstClr val="black"/>
                </a:solidFill>
                <a:latin typeface="+mn-lt"/>
                <a:cs typeface="Times New Roman" panose="02020603050405020304" pitchFamily="18" charset="0"/>
              </a:rPr>
              <a:t> to locate the CSV/TXT document and to upload from your computer.</a:t>
            </a:r>
          </a:p>
          <a:p>
            <a:pPr lvl="0" algn="l" rtl="0" eaLnBrk="0" fontAlgn="base" hangingPunct="0">
              <a:spcBef>
                <a:spcPct val="0"/>
              </a:spcBef>
              <a:spcAft>
                <a:spcPct val="0"/>
              </a:spcAft>
            </a:pPr>
            <a:endParaRPr lang="en-US" altLang="en-US" sz="1800" kern="1200" dirty="0">
              <a:solidFill>
                <a:prstClr val="black"/>
              </a:solidFill>
              <a:latin typeface="+mn-lt"/>
              <a:cs typeface="Times New Roman" panose="02020603050405020304" pitchFamily="18" charset="0"/>
            </a:endParaRPr>
          </a:p>
          <a:p>
            <a:pPr lvl="0" algn="l" rtl="0" eaLnBrk="0" fontAlgn="base" hangingPunct="0">
              <a:spcBef>
                <a:spcPct val="0"/>
              </a:spcBef>
              <a:spcAft>
                <a:spcPct val="0"/>
              </a:spcAft>
            </a:pPr>
            <a:r>
              <a:rPr lang="en-US" altLang="en-US" sz="1800" kern="1200" dirty="0">
                <a:solidFill>
                  <a:prstClr val="black"/>
                </a:solidFill>
                <a:latin typeface="+mn-lt"/>
                <a:cs typeface="Times New Roman" panose="02020603050405020304" pitchFamily="18" charset="0"/>
              </a:rPr>
              <a:t>Click on </a:t>
            </a:r>
            <a:r>
              <a:rPr lang="en-US" altLang="en-US" sz="1800" i="1" kern="1200" dirty="0">
                <a:solidFill>
                  <a:prstClr val="black"/>
                </a:solidFill>
                <a:latin typeface="+mn-lt"/>
                <a:cs typeface="Times New Roman" panose="02020603050405020304" pitchFamily="18" charset="0"/>
              </a:rPr>
              <a:t>Validate and Commit Data from File </a:t>
            </a:r>
            <a:r>
              <a:rPr lang="en-US" altLang="en-US" sz="1800" kern="1200" dirty="0">
                <a:solidFill>
                  <a:prstClr val="black"/>
                </a:solidFill>
                <a:latin typeface="+mn-lt"/>
                <a:cs typeface="Times New Roman" panose="02020603050405020304" pitchFamily="18" charset="0"/>
              </a:rPr>
              <a:t>once you are done with everything.</a:t>
            </a:r>
          </a:p>
        </p:txBody>
      </p:sp>
      <p:pic>
        <p:nvPicPr>
          <p:cNvPr id="8" name="Picture 7"/>
          <p:cNvPicPr>
            <a:picLocks noChangeAspect="1"/>
          </p:cNvPicPr>
          <p:nvPr/>
        </p:nvPicPr>
        <p:blipFill>
          <a:blip r:embed="rId3"/>
          <a:stretch>
            <a:fillRect/>
          </a:stretch>
        </p:blipFill>
        <p:spPr>
          <a:xfrm>
            <a:off x="1906206" y="1600200"/>
            <a:ext cx="5169724" cy="2341445"/>
          </a:xfrm>
          <a:prstGeom prst="rect">
            <a:avLst/>
          </a:prstGeom>
        </p:spPr>
      </p:pic>
      <p:pic>
        <p:nvPicPr>
          <p:cNvPr id="5" name="Picture 4"/>
          <p:cNvPicPr>
            <a:picLocks noChangeAspect="1"/>
          </p:cNvPicPr>
          <p:nvPr/>
        </p:nvPicPr>
        <p:blipFill>
          <a:blip r:embed="rId4"/>
          <a:stretch>
            <a:fillRect/>
          </a:stretch>
        </p:blipFill>
        <p:spPr>
          <a:xfrm rot="18982989">
            <a:off x="4946247" y="2274058"/>
            <a:ext cx="475529" cy="170703"/>
          </a:xfrm>
          <a:prstGeom prst="rect">
            <a:avLst/>
          </a:prstGeom>
        </p:spPr>
      </p:pic>
      <p:pic>
        <p:nvPicPr>
          <p:cNvPr id="6" name="Picture 5"/>
          <p:cNvPicPr>
            <a:picLocks noChangeAspect="1"/>
          </p:cNvPicPr>
          <p:nvPr/>
        </p:nvPicPr>
        <p:blipFill>
          <a:blip r:embed="rId5"/>
          <a:stretch>
            <a:fillRect/>
          </a:stretch>
        </p:blipFill>
        <p:spPr>
          <a:xfrm>
            <a:off x="5715000" y="2538948"/>
            <a:ext cx="627942" cy="188992"/>
          </a:xfrm>
          <a:prstGeom prst="rect">
            <a:avLst/>
          </a:prstGeom>
        </p:spPr>
      </p:pic>
      <p:pic>
        <p:nvPicPr>
          <p:cNvPr id="7" name="Picture 6"/>
          <p:cNvPicPr>
            <a:picLocks noChangeAspect="1"/>
          </p:cNvPicPr>
          <p:nvPr/>
        </p:nvPicPr>
        <p:blipFill>
          <a:blip r:embed="rId6"/>
          <a:stretch>
            <a:fillRect/>
          </a:stretch>
        </p:blipFill>
        <p:spPr>
          <a:xfrm rot="10800000">
            <a:off x="2895600" y="2780447"/>
            <a:ext cx="402371" cy="170703"/>
          </a:xfrm>
          <a:prstGeom prst="rect">
            <a:avLst/>
          </a:prstGeom>
        </p:spPr>
      </p:pic>
      <p:sp>
        <p:nvSpPr>
          <p:cNvPr id="9" name="Right Arrow 8"/>
          <p:cNvSpPr/>
          <p:nvPr/>
        </p:nvSpPr>
        <p:spPr>
          <a:xfrm rot="10800000">
            <a:off x="5495571" y="3176052"/>
            <a:ext cx="533400" cy="182201"/>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7"/>
          </p:nvPr>
        </p:nvSpPr>
        <p:spPr/>
        <p:txBody>
          <a:bodyPr/>
          <a:lstStyle/>
          <a:p>
            <a:fld id="{B6F15528-21DE-4FAA-801E-634DDDAF4B2B}" type="slidenum">
              <a:rPr lang="en-US" smtClean="0"/>
              <a:t>42</a:t>
            </a:fld>
            <a:endParaRPr lang="en-US"/>
          </a:p>
        </p:txBody>
      </p:sp>
    </p:spTree>
    <p:extLst>
      <p:ext uri="{BB962C8B-B14F-4D97-AF65-F5344CB8AC3E}">
        <p14:creationId xmlns:p14="http://schemas.microsoft.com/office/powerpoint/2010/main" val="35561943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43000"/>
            <a:ext cx="91440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0500" y="141419"/>
            <a:ext cx="8763000" cy="553998"/>
          </a:xfrm>
          <a:prstGeom prst="rect">
            <a:avLst/>
          </a:prstGeom>
          <a:noFill/>
        </p:spPr>
        <p:txBody>
          <a:bodyPr wrap="square" rtlCol="0">
            <a:spAutoFit/>
          </a:bodyPr>
          <a:lstStyle/>
          <a:p>
            <a:pPr algn="ctr"/>
            <a:r>
              <a:rPr lang="en-US" altLang="en-US" sz="3000" dirty="0">
                <a:solidFill>
                  <a:srgbClr val="00829B"/>
                </a:solidFill>
                <a:ea typeface="+mj-ea"/>
                <a:cs typeface="Times New Roman" panose="02020603050405020304" pitchFamily="18" charset="0"/>
              </a:rPr>
              <a:t>Importing Student Data for </a:t>
            </a:r>
            <a:r>
              <a:rPr lang="en-US" altLang="en-US" sz="3000" dirty="0" smtClean="0">
                <a:solidFill>
                  <a:srgbClr val="00829B"/>
                </a:solidFill>
                <a:ea typeface="+mj-ea"/>
                <a:cs typeface="Times New Roman" panose="02020603050405020304" pitchFamily="18" charset="0"/>
              </a:rPr>
              <a:t>C to B Transition Timelines</a:t>
            </a:r>
            <a:endParaRPr lang="en-US" sz="3000" dirty="0"/>
          </a:p>
        </p:txBody>
      </p:sp>
      <p:sp>
        <p:nvSpPr>
          <p:cNvPr id="6" name="TextBox 5"/>
          <p:cNvSpPr txBox="1"/>
          <p:nvPr/>
        </p:nvSpPr>
        <p:spPr>
          <a:xfrm>
            <a:off x="457200" y="793102"/>
            <a:ext cx="8686800" cy="2244204"/>
          </a:xfrm>
          <a:prstGeom prst="rect">
            <a:avLst/>
          </a:prstGeom>
          <a:noFill/>
        </p:spPr>
        <p:txBody>
          <a:bodyPr wrap="square" rtlCol="0">
            <a:spAutoFit/>
          </a:bodyPr>
          <a:lstStyle/>
          <a:p>
            <a:pPr marL="298450" indent="-285750">
              <a:lnSpc>
                <a:spcPct val="100000"/>
              </a:lnSpc>
              <a:spcBef>
                <a:spcPts val="10"/>
              </a:spcBef>
              <a:buSzPct val="60000"/>
              <a:buFont typeface="Arial" panose="020B0604020202020204" pitchFamily="34" charset="0"/>
              <a:buChar char="•"/>
              <a:tabLst>
                <a:tab pos="332105" algn="l"/>
                <a:tab pos="332740" algn="l"/>
              </a:tabLst>
            </a:pPr>
            <a:r>
              <a:rPr lang="en-US" sz="2000" dirty="0">
                <a:cs typeface="Times New Roman"/>
              </a:rPr>
              <a:t>The</a:t>
            </a:r>
            <a:r>
              <a:rPr lang="en-US" sz="2000" spc="-15" dirty="0">
                <a:cs typeface="Times New Roman"/>
              </a:rPr>
              <a:t> </a:t>
            </a:r>
            <a:r>
              <a:rPr lang="en-US" sz="2000" dirty="0">
                <a:cs typeface="Times New Roman"/>
              </a:rPr>
              <a:t>file</a:t>
            </a:r>
            <a:r>
              <a:rPr lang="en-US" sz="2000" spc="-30" dirty="0">
                <a:cs typeface="Times New Roman"/>
              </a:rPr>
              <a:t> </a:t>
            </a:r>
            <a:r>
              <a:rPr lang="en-US" sz="2000" dirty="0">
                <a:cs typeface="Times New Roman"/>
              </a:rPr>
              <a:t>can</a:t>
            </a:r>
            <a:r>
              <a:rPr lang="en-US" sz="2000" spc="-5" dirty="0">
                <a:cs typeface="Times New Roman"/>
              </a:rPr>
              <a:t> </a:t>
            </a:r>
            <a:r>
              <a:rPr lang="en-US" sz="2000" dirty="0">
                <a:cs typeface="Times New Roman"/>
              </a:rPr>
              <a:t>have</a:t>
            </a:r>
            <a:r>
              <a:rPr lang="en-US" sz="2000" spc="-15" dirty="0">
                <a:cs typeface="Times New Roman"/>
              </a:rPr>
              <a:t> </a:t>
            </a:r>
            <a:r>
              <a:rPr lang="en-US" sz="2000" dirty="0">
                <a:cs typeface="Times New Roman"/>
              </a:rPr>
              <a:t>an</a:t>
            </a:r>
            <a:r>
              <a:rPr lang="en-US" sz="2000" spc="-5" dirty="0">
                <a:cs typeface="Times New Roman"/>
              </a:rPr>
              <a:t> </a:t>
            </a:r>
            <a:r>
              <a:rPr lang="en-US" sz="2000" dirty="0">
                <a:cs typeface="Times New Roman"/>
              </a:rPr>
              <a:t>extension</a:t>
            </a:r>
            <a:r>
              <a:rPr lang="en-US" sz="2000" spc="-40" dirty="0">
                <a:cs typeface="Times New Roman"/>
              </a:rPr>
              <a:t> </a:t>
            </a:r>
            <a:r>
              <a:rPr lang="en-US" sz="2000" dirty="0">
                <a:cs typeface="Times New Roman"/>
              </a:rPr>
              <a:t>of</a:t>
            </a:r>
            <a:r>
              <a:rPr lang="en-US" sz="2000" spc="-20" dirty="0">
                <a:cs typeface="Times New Roman"/>
              </a:rPr>
              <a:t> </a:t>
            </a:r>
            <a:r>
              <a:rPr lang="en-US" sz="2000" dirty="0">
                <a:cs typeface="Times New Roman"/>
              </a:rPr>
              <a:t>.csv</a:t>
            </a:r>
            <a:r>
              <a:rPr lang="en-US" sz="2000" spc="10" dirty="0">
                <a:cs typeface="Times New Roman"/>
              </a:rPr>
              <a:t> </a:t>
            </a:r>
            <a:r>
              <a:rPr lang="en-US" sz="2000" dirty="0">
                <a:cs typeface="Times New Roman"/>
              </a:rPr>
              <a:t>or</a:t>
            </a:r>
            <a:r>
              <a:rPr lang="en-US" sz="2000" spc="-15" dirty="0">
                <a:cs typeface="Times New Roman"/>
              </a:rPr>
              <a:t> </a:t>
            </a:r>
            <a:r>
              <a:rPr lang="en-US" sz="2000" spc="-10" dirty="0">
                <a:cs typeface="Times New Roman"/>
              </a:rPr>
              <a:t>.txt.</a:t>
            </a:r>
            <a:endParaRPr lang="en-US" sz="2000" dirty="0">
              <a:cs typeface="Times New Roman"/>
            </a:endParaRPr>
          </a:p>
          <a:p>
            <a:pPr marL="298450" indent="-285750">
              <a:lnSpc>
                <a:spcPct val="100000"/>
              </a:lnSpc>
              <a:buSzPct val="60000"/>
              <a:buFont typeface="Arial" panose="020B0604020202020204" pitchFamily="34" charset="0"/>
              <a:buChar char="•"/>
              <a:tabLst>
                <a:tab pos="332105" algn="l"/>
                <a:tab pos="332740" algn="l"/>
              </a:tabLst>
            </a:pPr>
            <a:r>
              <a:rPr lang="en-US" sz="2000" dirty="0">
                <a:cs typeface="Times New Roman"/>
              </a:rPr>
              <a:t>Upon</a:t>
            </a:r>
            <a:r>
              <a:rPr lang="en-US" sz="2000" spc="-25" dirty="0">
                <a:cs typeface="Times New Roman"/>
              </a:rPr>
              <a:t> </a:t>
            </a:r>
            <a:r>
              <a:rPr lang="en-US" sz="2000" dirty="0">
                <a:cs typeface="Times New Roman"/>
              </a:rPr>
              <a:t>submitting</a:t>
            </a:r>
            <a:r>
              <a:rPr lang="en-US" sz="2000" spc="-40" dirty="0">
                <a:cs typeface="Times New Roman"/>
              </a:rPr>
              <a:t> </a:t>
            </a:r>
            <a:r>
              <a:rPr lang="en-US" sz="2000" dirty="0">
                <a:cs typeface="Times New Roman"/>
              </a:rPr>
              <a:t>a</a:t>
            </a:r>
            <a:r>
              <a:rPr lang="en-US" sz="2000" spc="-15" dirty="0">
                <a:cs typeface="Times New Roman"/>
              </a:rPr>
              <a:t> </a:t>
            </a:r>
            <a:r>
              <a:rPr lang="en-US" sz="2000" dirty="0">
                <a:cs typeface="Times New Roman"/>
              </a:rPr>
              <a:t>file,</a:t>
            </a:r>
            <a:r>
              <a:rPr lang="en-US" sz="2000" spc="-15" dirty="0">
                <a:cs typeface="Times New Roman"/>
              </a:rPr>
              <a:t> </a:t>
            </a:r>
            <a:r>
              <a:rPr lang="en-US" sz="2000" dirty="0">
                <a:cs typeface="Times New Roman"/>
              </a:rPr>
              <a:t>website</a:t>
            </a:r>
            <a:r>
              <a:rPr lang="en-US" sz="2000" spc="-30" dirty="0">
                <a:cs typeface="Times New Roman"/>
              </a:rPr>
              <a:t> </a:t>
            </a:r>
            <a:r>
              <a:rPr lang="en-US" sz="2000" dirty="0">
                <a:cs typeface="Times New Roman"/>
              </a:rPr>
              <a:t>will</a:t>
            </a:r>
            <a:r>
              <a:rPr lang="en-US" sz="2000" spc="-20" dirty="0">
                <a:cs typeface="Times New Roman"/>
              </a:rPr>
              <a:t> </a:t>
            </a:r>
            <a:r>
              <a:rPr lang="en-US" sz="2000" dirty="0">
                <a:cs typeface="Times New Roman"/>
              </a:rPr>
              <a:t>first</a:t>
            </a:r>
            <a:r>
              <a:rPr lang="en-US" sz="2000" spc="-25" dirty="0">
                <a:cs typeface="Times New Roman"/>
              </a:rPr>
              <a:t> </a:t>
            </a:r>
            <a:r>
              <a:rPr lang="en-US" sz="2000" dirty="0">
                <a:cs typeface="Times New Roman"/>
              </a:rPr>
              <a:t>validate</a:t>
            </a:r>
            <a:r>
              <a:rPr lang="en-US" sz="2000" spc="-40" dirty="0">
                <a:cs typeface="Times New Roman"/>
              </a:rPr>
              <a:t> </a:t>
            </a:r>
            <a:r>
              <a:rPr lang="en-US" sz="2000" dirty="0">
                <a:cs typeface="Times New Roman"/>
              </a:rPr>
              <a:t>and</a:t>
            </a:r>
            <a:r>
              <a:rPr lang="en-US" sz="2000" spc="-5" dirty="0">
                <a:cs typeface="Times New Roman"/>
              </a:rPr>
              <a:t> </a:t>
            </a:r>
            <a:r>
              <a:rPr lang="en-US" sz="2000" dirty="0">
                <a:cs typeface="Times New Roman"/>
              </a:rPr>
              <a:t>if</a:t>
            </a:r>
            <a:r>
              <a:rPr lang="en-US" sz="2000" spc="-20" dirty="0">
                <a:cs typeface="Times New Roman"/>
              </a:rPr>
              <a:t> </a:t>
            </a:r>
            <a:r>
              <a:rPr lang="en-US" sz="2000" dirty="0">
                <a:cs typeface="Times New Roman"/>
              </a:rPr>
              <a:t>valid</a:t>
            </a:r>
            <a:r>
              <a:rPr lang="en-US" sz="2000" spc="-30" dirty="0">
                <a:cs typeface="Times New Roman"/>
              </a:rPr>
              <a:t> </a:t>
            </a:r>
            <a:r>
              <a:rPr lang="en-US" sz="2000" dirty="0">
                <a:cs typeface="Times New Roman"/>
              </a:rPr>
              <a:t>will</a:t>
            </a:r>
            <a:r>
              <a:rPr lang="en-US" sz="2000" spc="-20" dirty="0">
                <a:cs typeface="Times New Roman"/>
              </a:rPr>
              <a:t> </a:t>
            </a:r>
            <a:r>
              <a:rPr lang="en-US" sz="2000" dirty="0">
                <a:cs typeface="Times New Roman"/>
              </a:rPr>
              <a:t>then</a:t>
            </a:r>
            <a:r>
              <a:rPr lang="en-US" sz="2000" spc="-10" dirty="0">
                <a:cs typeface="Times New Roman"/>
              </a:rPr>
              <a:t> </a:t>
            </a:r>
            <a:r>
              <a:rPr lang="en-US" sz="2000" dirty="0">
                <a:cs typeface="Times New Roman"/>
              </a:rPr>
              <a:t>prompt</a:t>
            </a:r>
            <a:r>
              <a:rPr lang="en-US" sz="2000" spc="-20" dirty="0">
                <a:cs typeface="Times New Roman"/>
              </a:rPr>
              <a:t> </a:t>
            </a:r>
            <a:r>
              <a:rPr lang="en-US" sz="2000" dirty="0">
                <a:cs typeface="Times New Roman"/>
              </a:rPr>
              <a:t>the</a:t>
            </a:r>
            <a:r>
              <a:rPr lang="en-US" sz="2000" spc="-30" dirty="0">
                <a:cs typeface="Times New Roman"/>
              </a:rPr>
              <a:t> </a:t>
            </a:r>
            <a:r>
              <a:rPr lang="en-US" sz="2000" dirty="0">
                <a:cs typeface="Times New Roman"/>
              </a:rPr>
              <a:t>user</a:t>
            </a:r>
            <a:r>
              <a:rPr lang="en-US" sz="2000" spc="-5" dirty="0">
                <a:cs typeface="Times New Roman"/>
              </a:rPr>
              <a:t> </a:t>
            </a:r>
            <a:r>
              <a:rPr lang="en-US" sz="2000" dirty="0">
                <a:cs typeface="Times New Roman"/>
              </a:rPr>
              <a:t>to</a:t>
            </a:r>
            <a:r>
              <a:rPr lang="en-US" sz="2000" spc="-15" dirty="0">
                <a:cs typeface="Times New Roman"/>
              </a:rPr>
              <a:t> </a:t>
            </a:r>
            <a:r>
              <a:rPr lang="en-US" sz="2000" dirty="0">
                <a:cs typeface="Times New Roman"/>
              </a:rPr>
              <a:t>commit</a:t>
            </a:r>
            <a:r>
              <a:rPr lang="en-US" sz="2000" spc="-5" dirty="0">
                <a:cs typeface="Times New Roman"/>
              </a:rPr>
              <a:t> </a:t>
            </a:r>
            <a:r>
              <a:rPr lang="en-US" sz="2000" dirty="0">
                <a:cs typeface="Times New Roman"/>
              </a:rPr>
              <a:t>the</a:t>
            </a:r>
            <a:r>
              <a:rPr lang="en-US" sz="2000" spc="-10" dirty="0">
                <a:cs typeface="Times New Roman"/>
              </a:rPr>
              <a:t> data.</a:t>
            </a:r>
            <a:endParaRPr lang="en-US" sz="2000" dirty="0">
              <a:cs typeface="Times New Roman"/>
            </a:endParaRPr>
          </a:p>
          <a:p>
            <a:pPr marL="298450" indent="-285750">
              <a:lnSpc>
                <a:spcPct val="100000"/>
              </a:lnSpc>
              <a:buSzPct val="60000"/>
              <a:buFont typeface="Arial" panose="020B0604020202020204" pitchFamily="34" charset="0"/>
              <a:buChar char="•"/>
              <a:tabLst>
                <a:tab pos="332105" algn="l"/>
                <a:tab pos="332740" algn="l"/>
              </a:tabLst>
            </a:pPr>
            <a:r>
              <a:rPr lang="en-US" sz="2000" dirty="0">
                <a:cs typeface="Times New Roman"/>
              </a:rPr>
              <a:t>Data</a:t>
            </a:r>
            <a:r>
              <a:rPr lang="en-US" sz="2000" spc="-15" dirty="0">
                <a:cs typeface="Times New Roman"/>
              </a:rPr>
              <a:t> </a:t>
            </a:r>
            <a:r>
              <a:rPr lang="en-US" sz="2000" dirty="0">
                <a:cs typeface="Times New Roman"/>
              </a:rPr>
              <a:t>rows should</a:t>
            </a:r>
            <a:r>
              <a:rPr lang="en-US" sz="2000" spc="-35" dirty="0">
                <a:cs typeface="Times New Roman"/>
              </a:rPr>
              <a:t> </a:t>
            </a:r>
            <a:r>
              <a:rPr lang="en-US" sz="2000" dirty="0">
                <a:cs typeface="Times New Roman"/>
              </a:rPr>
              <a:t>contain</a:t>
            </a:r>
            <a:r>
              <a:rPr lang="en-US" sz="2000" spc="-25" dirty="0">
                <a:cs typeface="Times New Roman"/>
              </a:rPr>
              <a:t> </a:t>
            </a:r>
            <a:r>
              <a:rPr lang="en-US" sz="2000" dirty="0">
                <a:cs typeface="Times New Roman"/>
              </a:rPr>
              <a:t>only</a:t>
            </a:r>
            <a:r>
              <a:rPr lang="en-US" sz="2000" spc="-25" dirty="0">
                <a:cs typeface="Times New Roman"/>
              </a:rPr>
              <a:t> </a:t>
            </a:r>
            <a:r>
              <a:rPr lang="en-US" sz="2000" dirty="0">
                <a:cs typeface="Times New Roman"/>
              </a:rPr>
              <a:t>information</a:t>
            </a:r>
            <a:r>
              <a:rPr lang="en-US" sz="2000" spc="-40" dirty="0">
                <a:cs typeface="Times New Roman"/>
              </a:rPr>
              <a:t> </a:t>
            </a:r>
            <a:r>
              <a:rPr lang="en-US" sz="2000" dirty="0">
                <a:cs typeface="Times New Roman"/>
              </a:rPr>
              <a:t>intended</a:t>
            </a:r>
            <a:r>
              <a:rPr lang="en-US" sz="2000" spc="-25" dirty="0">
                <a:cs typeface="Times New Roman"/>
              </a:rPr>
              <a:t> </a:t>
            </a:r>
            <a:r>
              <a:rPr lang="en-US" sz="2000" dirty="0">
                <a:cs typeface="Times New Roman"/>
              </a:rPr>
              <a:t>for</a:t>
            </a:r>
            <a:r>
              <a:rPr lang="en-US" sz="2000" spc="-15" dirty="0">
                <a:cs typeface="Times New Roman"/>
              </a:rPr>
              <a:t> </a:t>
            </a:r>
            <a:r>
              <a:rPr lang="en-US" sz="2000" dirty="0">
                <a:cs typeface="Times New Roman"/>
              </a:rPr>
              <a:t>C</a:t>
            </a:r>
            <a:r>
              <a:rPr lang="en-US" sz="2000" spc="-10" dirty="0">
                <a:cs typeface="Times New Roman"/>
              </a:rPr>
              <a:t> </a:t>
            </a:r>
            <a:r>
              <a:rPr lang="en-US" sz="2000" dirty="0">
                <a:cs typeface="Times New Roman"/>
              </a:rPr>
              <a:t>to</a:t>
            </a:r>
            <a:r>
              <a:rPr lang="en-US" sz="2000" spc="-10" dirty="0">
                <a:cs typeface="Times New Roman"/>
              </a:rPr>
              <a:t> </a:t>
            </a:r>
            <a:r>
              <a:rPr lang="en-US" sz="2000" dirty="0">
                <a:cs typeface="Times New Roman"/>
              </a:rPr>
              <a:t>B </a:t>
            </a:r>
            <a:r>
              <a:rPr lang="en-US" sz="2000" spc="-10" dirty="0">
                <a:cs typeface="Times New Roman"/>
              </a:rPr>
              <a:t>Reviews.</a:t>
            </a:r>
            <a:endParaRPr lang="en-US" sz="2000" dirty="0">
              <a:cs typeface="Times New Roman"/>
            </a:endParaRPr>
          </a:p>
          <a:p>
            <a:pPr marL="298450" indent="-285750">
              <a:lnSpc>
                <a:spcPct val="100000"/>
              </a:lnSpc>
              <a:buSzPct val="60000"/>
              <a:buFont typeface="Arial" panose="020B0604020202020204" pitchFamily="34" charset="0"/>
              <a:buChar char="•"/>
              <a:tabLst>
                <a:tab pos="332105" algn="l"/>
                <a:tab pos="332740" algn="l"/>
              </a:tabLst>
            </a:pPr>
            <a:r>
              <a:rPr lang="en-US" sz="2000" dirty="0">
                <a:cs typeface="Times New Roman"/>
              </a:rPr>
              <a:t>If</a:t>
            </a:r>
            <a:r>
              <a:rPr lang="en-US" sz="2000" spc="-40" dirty="0">
                <a:cs typeface="Times New Roman"/>
              </a:rPr>
              <a:t> </a:t>
            </a:r>
            <a:r>
              <a:rPr lang="en-US" sz="2000" dirty="0">
                <a:cs typeface="Times New Roman"/>
              </a:rPr>
              <a:t>'Is</a:t>
            </a:r>
            <a:r>
              <a:rPr lang="en-US" sz="2000" spc="-15" dirty="0">
                <a:cs typeface="Times New Roman"/>
              </a:rPr>
              <a:t> </a:t>
            </a:r>
            <a:r>
              <a:rPr lang="en-US" sz="2000" dirty="0">
                <a:cs typeface="Times New Roman"/>
              </a:rPr>
              <a:t>Parental</a:t>
            </a:r>
            <a:r>
              <a:rPr lang="en-US" sz="2000" spc="-40" dirty="0">
                <a:cs typeface="Times New Roman"/>
              </a:rPr>
              <a:t> </a:t>
            </a:r>
            <a:r>
              <a:rPr lang="en-US" sz="2000" dirty="0">
                <a:cs typeface="Times New Roman"/>
              </a:rPr>
              <a:t>Consent</a:t>
            </a:r>
            <a:r>
              <a:rPr lang="en-US" sz="2000" spc="-25" dirty="0">
                <a:cs typeface="Times New Roman"/>
              </a:rPr>
              <a:t> </a:t>
            </a:r>
            <a:r>
              <a:rPr lang="en-US" sz="2000" dirty="0">
                <a:cs typeface="Times New Roman"/>
              </a:rPr>
              <a:t>Received'</a:t>
            </a:r>
            <a:r>
              <a:rPr lang="en-US" sz="2000" spc="-15" dirty="0">
                <a:cs typeface="Times New Roman"/>
              </a:rPr>
              <a:t> </a:t>
            </a:r>
            <a:r>
              <a:rPr lang="en-US" sz="2000" dirty="0">
                <a:cs typeface="Times New Roman"/>
              </a:rPr>
              <a:t>is</a:t>
            </a:r>
            <a:r>
              <a:rPr lang="en-US" sz="2000" spc="-15" dirty="0">
                <a:cs typeface="Times New Roman"/>
              </a:rPr>
              <a:t> </a:t>
            </a:r>
            <a:r>
              <a:rPr lang="en-US" sz="2000" dirty="0">
                <a:cs typeface="Times New Roman"/>
              </a:rPr>
              <a:t>'N'</a:t>
            </a:r>
            <a:r>
              <a:rPr lang="en-US" sz="2000" spc="-5" dirty="0">
                <a:cs typeface="Times New Roman"/>
              </a:rPr>
              <a:t> </a:t>
            </a:r>
            <a:r>
              <a:rPr lang="en-US" sz="2000" dirty="0">
                <a:cs typeface="Times New Roman"/>
              </a:rPr>
              <a:t>the</a:t>
            </a:r>
            <a:r>
              <a:rPr lang="en-US" sz="2000" spc="-40" dirty="0">
                <a:cs typeface="Times New Roman"/>
              </a:rPr>
              <a:t> </a:t>
            </a:r>
            <a:r>
              <a:rPr lang="en-US" sz="2000" dirty="0">
                <a:cs typeface="Times New Roman"/>
              </a:rPr>
              <a:t>remaining</a:t>
            </a:r>
            <a:r>
              <a:rPr lang="en-US" sz="2000" spc="-45" dirty="0">
                <a:cs typeface="Times New Roman"/>
              </a:rPr>
              <a:t> </a:t>
            </a:r>
            <a:r>
              <a:rPr lang="en-US" sz="2000" dirty="0">
                <a:cs typeface="Times New Roman"/>
              </a:rPr>
              <a:t>fields</a:t>
            </a:r>
            <a:r>
              <a:rPr lang="en-US" sz="2000" spc="-40" dirty="0">
                <a:cs typeface="Times New Roman"/>
              </a:rPr>
              <a:t> </a:t>
            </a:r>
            <a:r>
              <a:rPr lang="en-US" sz="2000" dirty="0">
                <a:cs typeface="Times New Roman"/>
              </a:rPr>
              <a:t>are</a:t>
            </a:r>
            <a:r>
              <a:rPr lang="en-US" sz="2000" spc="-25" dirty="0">
                <a:cs typeface="Times New Roman"/>
              </a:rPr>
              <a:t> </a:t>
            </a:r>
            <a:r>
              <a:rPr lang="en-US" sz="2000" dirty="0">
                <a:cs typeface="Times New Roman"/>
              </a:rPr>
              <a:t>not</a:t>
            </a:r>
            <a:r>
              <a:rPr lang="en-US" sz="2000" spc="-25" dirty="0">
                <a:cs typeface="Times New Roman"/>
              </a:rPr>
              <a:t> </a:t>
            </a:r>
            <a:r>
              <a:rPr lang="en-US" sz="2000" spc="-10" dirty="0">
                <a:cs typeface="Times New Roman"/>
              </a:rPr>
              <a:t>required.</a:t>
            </a:r>
            <a:endParaRPr lang="en-US" sz="2000" dirty="0">
              <a:cs typeface="Times New Roman"/>
            </a:endParaRPr>
          </a:p>
          <a:p>
            <a:pPr marL="298450" indent="-285750">
              <a:lnSpc>
                <a:spcPct val="100000"/>
              </a:lnSpc>
              <a:buSzPct val="60000"/>
              <a:buFont typeface="Arial" panose="020B0604020202020204" pitchFamily="34" charset="0"/>
              <a:buChar char="•"/>
              <a:tabLst>
                <a:tab pos="332105" algn="l"/>
                <a:tab pos="332740" algn="l"/>
              </a:tabLst>
            </a:pPr>
            <a:r>
              <a:rPr lang="en-US" sz="2000" dirty="0">
                <a:cs typeface="Times New Roman"/>
              </a:rPr>
              <a:t>If</a:t>
            </a:r>
            <a:r>
              <a:rPr lang="en-US" sz="2000" spc="-30" dirty="0">
                <a:cs typeface="Times New Roman"/>
              </a:rPr>
              <a:t> </a:t>
            </a:r>
            <a:r>
              <a:rPr lang="en-US" sz="2000" dirty="0">
                <a:cs typeface="Times New Roman"/>
              </a:rPr>
              <a:t>'Is</a:t>
            </a:r>
            <a:r>
              <a:rPr lang="en-US" sz="2000" spc="-5" dirty="0">
                <a:cs typeface="Times New Roman"/>
              </a:rPr>
              <a:t> </a:t>
            </a:r>
            <a:r>
              <a:rPr lang="en-US" sz="2000" dirty="0">
                <a:cs typeface="Times New Roman"/>
              </a:rPr>
              <a:t>Student</a:t>
            </a:r>
            <a:r>
              <a:rPr lang="en-US" sz="2000" spc="-40" dirty="0">
                <a:cs typeface="Times New Roman"/>
              </a:rPr>
              <a:t> </a:t>
            </a:r>
            <a:r>
              <a:rPr lang="en-US" sz="2000" dirty="0">
                <a:cs typeface="Times New Roman"/>
              </a:rPr>
              <a:t>Eligible'</a:t>
            </a:r>
            <a:r>
              <a:rPr lang="en-US" sz="2000" spc="-30" dirty="0">
                <a:cs typeface="Times New Roman"/>
              </a:rPr>
              <a:t> </a:t>
            </a:r>
            <a:r>
              <a:rPr lang="en-US" sz="2000" dirty="0">
                <a:cs typeface="Times New Roman"/>
              </a:rPr>
              <a:t>is</a:t>
            </a:r>
            <a:r>
              <a:rPr lang="en-US" sz="2000" spc="-20" dirty="0">
                <a:cs typeface="Times New Roman"/>
              </a:rPr>
              <a:t> </a:t>
            </a:r>
            <a:r>
              <a:rPr lang="en-US" sz="2000" dirty="0">
                <a:cs typeface="Times New Roman"/>
              </a:rPr>
              <a:t>'N'</a:t>
            </a:r>
            <a:r>
              <a:rPr lang="en-US" sz="2000" spc="10" dirty="0">
                <a:cs typeface="Times New Roman"/>
              </a:rPr>
              <a:t> </a:t>
            </a:r>
            <a:r>
              <a:rPr lang="en-US" sz="2000" dirty="0">
                <a:cs typeface="Times New Roman"/>
              </a:rPr>
              <a:t>the</a:t>
            </a:r>
            <a:r>
              <a:rPr lang="en-US" sz="2000" spc="-30" dirty="0">
                <a:cs typeface="Times New Roman"/>
              </a:rPr>
              <a:t> </a:t>
            </a:r>
            <a:r>
              <a:rPr lang="en-US" sz="2000" dirty="0">
                <a:cs typeface="Times New Roman"/>
              </a:rPr>
              <a:t>remaining</a:t>
            </a:r>
            <a:r>
              <a:rPr lang="en-US" sz="2000" spc="-50" dirty="0">
                <a:cs typeface="Times New Roman"/>
              </a:rPr>
              <a:t> </a:t>
            </a:r>
            <a:r>
              <a:rPr lang="en-US" sz="2000" dirty="0">
                <a:cs typeface="Times New Roman"/>
              </a:rPr>
              <a:t>fields</a:t>
            </a:r>
            <a:r>
              <a:rPr lang="en-US" sz="2000" spc="-25" dirty="0">
                <a:cs typeface="Times New Roman"/>
              </a:rPr>
              <a:t> </a:t>
            </a:r>
            <a:r>
              <a:rPr lang="en-US" sz="2000" dirty="0">
                <a:cs typeface="Times New Roman"/>
              </a:rPr>
              <a:t>are</a:t>
            </a:r>
            <a:r>
              <a:rPr lang="en-US" sz="2000" spc="-5" dirty="0">
                <a:cs typeface="Times New Roman"/>
              </a:rPr>
              <a:t> </a:t>
            </a:r>
            <a:r>
              <a:rPr lang="en-US" sz="2000" dirty="0">
                <a:cs typeface="Times New Roman"/>
              </a:rPr>
              <a:t>not</a:t>
            </a:r>
            <a:r>
              <a:rPr lang="en-US" sz="2000" spc="-25" dirty="0">
                <a:cs typeface="Times New Roman"/>
              </a:rPr>
              <a:t> </a:t>
            </a:r>
            <a:r>
              <a:rPr lang="en-US" sz="2000" spc="-10" dirty="0">
                <a:cs typeface="Times New Roman"/>
              </a:rPr>
              <a:t>required.</a:t>
            </a:r>
            <a:endParaRPr lang="en-US" sz="2000" dirty="0">
              <a:cs typeface="Times New Roman"/>
            </a:endParaRPr>
          </a:p>
          <a:p>
            <a:pPr lvl="0" eaLnBrk="0" fontAlgn="base" hangingPunct="0">
              <a:spcBef>
                <a:spcPts val="700"/>
              </a:spcBef>
              <a:spcAft>
                <a:spcPct val="0"/>
              </a:spcAft>
              <a:buClr>
                <a:srgbClr val="843F0F"/>
              </a:buClr>
              <a:buSzPct val="60000"/>
            </a:pPr>
            <a:endParaRPr lang="en-US" altLang="en-US" sz="1400" dirty="0">
              <a:solidFill>
                <a:srgbClr val="000000"/>
              </a:solidFill>
              <a:cs typeface="Times New Roman" panose="02020603050405020304" pitchFamily="18" charset="0"/>
            </a:endParaRPr>
          </a:p>
        </p:txBody>
      </p:sp>
      <p:sp>
        <p:nvSpPr>
          <p:cNvPr id="3" name="Slide Number Placeholder 2"/>
          <p:cNvSpPr>
            <a:spLocks noGrp="1"/>
          </p:cNvSpPr>
          <p:nvPr>
            <p:ph type="sldNum" sz="quarter" idx="7"/>
          </p:nvPr>
        </p:nvSpPr>
        <p:spPr/>
        <p:txBody>
          <a:bodyPr/>
          <a:lstStyle/>
          <a:p>
            <a:fld id="{B6F15528-21DE-4FAA-801E-634DDDAF4B2B}" type="slidenum">
              <a:rPr lang="en-US" smtClean="0"/>
              <a:t>43</a:t>
            </a:fld>
            <a:endParaRPr lang="en-US"/>
          </a:p>
        </p:txBody>
      </p:sp>
      <p:pic>
        <p:nvPicPr>
          <p:cNvPr id="8" name="Picture 7"/>
          <p:cNvPicPr>
            <a:picLocks noChangeAspect="1"/>
          </p:cNvPicPr>
          <p:nvPr/>
        </p:nvPicPr>
        <p:blipFill>
          <a:blip r:embed="rId3"/>
          <a:stretch>
            <a:fillRect/>
          </a:stretch>
        </p:blipFill>
        <p:spPr>
          <a:xfrm>
            <a:off x="381000" y="3200400"/>
            <a:ext cx="8401637" cy="3037282"/>
          </a:xfrm>
          <a:prstGeom prst="rect">
            <a:avLst/>
          </a:prstGeom>
        </p:spPr>
      </p:pic>
    </p:spTree>
    <p:extLst>
      <p:ext uri="{BB962C8B-B14F-4D97-AF65-F5344CB8AC3E}">
        <p14:creationId xmlns:p14="http://schemas.microsoft.com/office/powerpoint/2010/main" val="16061814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799" y="332283"/>
            <a:ext cx="9036503" cy="659796"/>
          </a:xfrm>
          <a:prstGeom prst="rect">
            <a:avLst/>
          </a:prstGeom>
        </p:spPr>
        <p:txBody>
          <a:bodyPr vert="horz" wrap="square" lIns="0" tIns="13335" rIns="0" bIns="0" rtlCol="0">
            <a:spAutoFit/>
          </a:bodyPr>
          <a:lstStyle/>
          <a:p>
            <a:pPr marL="12700">
              <a:lnSpc>
                <a:spcPct val="100000"/>
              </a:lnSpc>
              <a:spcBef>
                <a:spcPts val="105"/>
              </a:spcBef>
            </a:pPr>
            <a:r>
              <a:rPr lang="en-US" sz="4200" dirty="0" smtClean="0">
                <a:latin typeface="+mn-lt"/>
                <a:cs typeface="Times New Roman" panose="02020603050405020304" pitchFamily="18" charset="0"/>
              </a:rPr>
              <a:t>Submitting the </a:t>
            </a:r>
            <a:r>
              <a:rPr sz="4200" dirty="0" smtClean="0">
                <a:latin typeface="+mn-lt"/>
                <a:cs typeface="Times New Roman" panose="02020603050405020304" pitchFamily="18" charset="0"/>
              </a:rPr>
              <a:t>C </a:t>
            </a:r>
            <a:r>
              <a:rPr sz="4200" spc="-20" dirty="0">
                <a:latin typeface="+mn-lt"/>
                <a:cs typeface="Times New Roman" panose="02020603050405020304" pitchFamily="18" charset="0"/>
              </a:rPr>
              <a:t>to </a:t>
            </a:r>
            <a:r>
              <a:rPr sz="4200" dirty="0">
                <a:latin typeface="+mn-lt"/>
                <a:cs typeface="Times New Roman" panose="02020603050405020304" pitchFamily="18" charset="0"/>
              </a:rPr>
              <a:t>B </a:t>
            </a:r>
            <a:r>
              <a:rPr sz="4200" spc="-25" dirty="0">
                <a:latin typeface="+mn-lt"/>
                <a:cs typeface="Times New Roman" panose="02020603050405020304" pitchFamily="18" charset="0"/>
              </a:rPr>
              <a:t>Transition </a:t>
            </a:r>
            <a:r>
              <a:rPr sz="4200" spc="-70" dirty="0" smtClean="0">
                <a:latin typeface="+mn-lt"/>
                <a:cs typeface="Times New Roman" panose="02020603050405020304" pitchFamily="18" charset="0"/>
              </a:rPr>
              <a:t>Review</a:t>
            </a:r>
            <a:endParaRPr sz="4200" spc="5" dirty="0">
              <a:latin typeface="+mn-lt"/>
            </a:endParaRPr>
          </a:p>
        </p:txBody>
      </p:sp>
      <p:sp>
        <p:nvSpPr>
          <p:cNvPr id="3" name="object 3"/>
          <p:cNvSpPr txBox="1"/>
          <p:nvPr/>
        </p:nvSpPr>
        <p:spPr>
          <a:xfrm>
            <a:off x="691515" y="1621027"/>
            <a:ext cx="7698740" cy="1577996"/>
          </a:xfrm>
          <a:prstGeom prst="rect">
            <a:avLst/>
          </a:prstGeom>
        </p:spPr>
        <p:txBody>
          <a:bodyPr vert="horz" wrap="square" lIns="0" tIns="13335" rIns="0" bIns="0" rtlCol="0">
            <a:spAutoFit/>
          </a:bodyPr>
          <a:lstStyle/>
          <a:p>
            <a:pPr marL="12700" marR="5080">
              <a:lnSpc>
                <a:spcPct val="100000"/>
              </a:lnSpc>
              <a:spcBef>
                <a:spcPts val="105"/>
              </a:spcBef>
            </a:pPr>
            <a:r>
              <a:rPr sz="2000" spc="-10" dirty="0">
                <a:cs typeface="Times New Roman" panose="02020603050405020304" pitchFamily="18" charset="0"/>
              </a:rPr>
              <a:t>After </a:t>
            </a:r>
            <a:r>
              <a:rPr sz="2000" spc="-5" dirty="0">
                <a:cs typeface="Times New Roman" panose="02020603050405020304" pitchFamily="18" charset="0"/>
              </a:rPr>
              <a:t>the district has </a:t>
            </a:r>
            <a:r>
              <a:rPr lang="en-US" sz="2000" spc="-5" dirty="0" smtClean="0">
                <a:cs typeface="Times New Roman" panose="02020603050405020304" pitchFamily="18" charset="0"/>
              </a:rPr>
              <a:t>entered</a:t>
            </a:r>
            <a:r>
              <a:rPr sz="2000" spc="-5" dirty="0" smtClean="0">
                <a:cs typeface="Times New Roman" panose="02020603050405020304" pitchFamily="18" charset="0"/>
              </a:rPr>
              <a:t> </a:t>
            </a:r>
            <a:r>
              <a:rPr sz="2000" spc="-5" dirty="0">
                <a:cs typeface="Times New Roman" panose="02020603050405020304" pitchFamily="18" charset="0"/>
              </a:rPr>
              <a:t>the </a:t>
            </a:r>
            <a:r>
              <a:rPr sz="2000" spc="-10" dirty="0">
                <a:cs typeface="Times New Roman" panose="02020603050405020304" pitchFamily="18" charset="0"/>
              </a:rPr>
              <a:t>individual </a:t>
            </a:r>
            <a:r>
              <a:rPr sz="2000" spc="-5" dirty="0" smtClean="0">
                <a:cs typeface="Times New Roman" panose="02020603050405020304" pitchFamily="18" charset="0"/>
              </a:rPr>
              <a:t>student </a:t>
            </a:r>
            <a:r>
              <a:rPr sz="2000" spc="-5" dirty="0">
                <a:cs typeface="Times New Roman" panose="02020603050405020304" pitchFamily="18" charset="0"/>
              </a:rPr>
              <a:t>information, the district will need </a:t>
            </a:r>
            <a:r>
              <a:rPr sz="2000" spc="-15" dirty="0">
                <a:cs typeface="Times New Roman" panose="02020603050405020304" pitchFamily="18" charset="0"/>
              </a:rPr>
              <a:t>to </a:t>
            </a:r>
            <a:r>
              <a:rPr sz="2000" spc="-5" dirty="0" smtClean="0">
                <a:cs typeface="Times New Roman" panose="02020603050405020304" pitchFamily="18" charset="0"/>
              </a:rPr>
              <a:t>submit </a:t>
            </a:r>
            <a:r>
              <a:rPr sz="2000" spc="-5" dirty="0">
                <a:cs typeface="Times New Roman" panose="02020603050405020304" pitchFamily="18" charset="0"/>
              </a:rPr>
              <a:t>the </a:t>
            </a:r>
            <a:r>
              <a:rPr sz="2000" dirty="0">
                <a:cs typeface="Times New Roman" panose="02020603050405020304" pitchFamily="18" charset="0"/>
              </a:rPr>
              <a:t>C </a:t>
            </a:r>
            <a:r>
              <a:rPr sz="2000" spc="-15" dirty="0">
                <a:cs typeface="Times New Roman" panose="02020603050405020304" pitchFamily="18" charset="0"/>
              </a:rPr>
              <a:t>to </a:t>
            </a:r>
            <a:r>
              <a:rPr sz="2000" dirty="0">
                <a:cs typeface="Times New Roman" panose="02020603050405020304" pitchFamily="18" charset="0"/>
              </a:rPr>
              <a:t>B </a:t>
            </a:r>
            <a:r>
              <a:rPr sz="2000" spc="-20" dirty="0">
                <a:cs typeface="Times New Roman" panose="02020603050405020304" pitchFamily="18" charset="0"/>
              </a:rPr>
              <a:t>Transition</a:t>
            </a:r>
            <a:r>
              <a:rPr sz="2000" spc="-15" dirty="0">
                <a:cs typeface="Times New Roman" panose="02020603050405020304" pitchFamily="18" charset="0"/>
              </a:rPr>
              <a:t> reviews</a:t>
            </a:r>
            <a:r>
              <a:rPr sz="2000" spc="-15" dirty="0" smtClean="0">
                <a:cs typeface="Times New Roman" panose="02020603050405020304" pitchFamily="18" charset="0"/>
              </a:rPr>
              <a:t>.</a:t>
            </a:r>
            <a:endParaRPr lang="en-US" sz="2000" spc="-15" dirty="0" smtClean="0">
              <a:cs typeface="Times New Roman" panose="02020603050405020304" pitchFamily="18" charset="0"/>
            </a:endParaRPr>
          </a:p>
          <a:p>
            <a:pPr marL="12700" marR="5080">
              <a:lnSpc>
                <a:spcPct val="100000"/>
              </a:lnSpc>
              <a:spcBef>
                <a:spcPts val="105"/>
              </a:spcBef>
            </a:pPr>
            <a:endParaRPr lang="en-US" sz="2000" spc="-15" dirty="0">
              <a:cs typeface="Times New Roman" panose="02020603050405020304" pitchFamily="18" charset="0"/>
            </a:endParaRPr>
          </a:p>
          <a:p>
            <a:pPr marL="12700" marR="5080">
              <a:lnSpc>
                <a:spcPct val="100000"/>
              </a:lnSpc>
              <a:spcBef>
                <a:spcPts val="105"/>
              </a:spcBef>
            </a:pPr>
            <a:r>
              <a:rPr lang="en-US" sz="2000" spc="-15" dirty="0" smtClean="0">
                <a:cs typeface="Times New Roman" panose="02020603050405020304" pitchFamily="18" charset="0"/>
              </a:rPr>
              <a:t>If there are no C to B students then the LEA with select the </a:t>
            </a:r>
            <a:r>
              <a:rPr lang="en-US" sz="2000" i="1" spc="-15" dirty="0" smtClean="0">
                <a:cs typeface="Times New Roman" panose="02020603050405020304" pitchFamily="18" charset="0"/>
              </a:rPr>
              <a:t>Submit with No Students to Report</a:t>
            </a:r>
            <a:r>
              <a:rPr lang="en-US" sz="2000" spc="-15" dirty="0" smtClean="0">
                <a:cs typeface="Times New Roman" panose="02020603050405020304" pitchFamily="18" charset="0"/>
              </a:rPr>
              <a:t> button.</a:t>
            </a:r>
            <a:endParaRPr sz="2000" dirty="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533400" y="3352800"/>
            <a:ext cx="8319407" cy="1828800"/>
          </a:xfrm>
          <a:prstGeom prst="rect">
            <a:avLst/>
          </a:prstGeom>
        </p:spPr>
      </p:pic>
      <p:sp>
        <p:nvSpPr>
          <p:cNvPr id="5" name="Slide Number Placeholder 4"/>
          <p:cNvSpPr>
            <a:spLocks noGrp="1"/>
          </p:cNvSpPr>
          <p:nvPr>
            <p:ph type="sldNum" sz="quarter" idx="7"/>
          </p:nvPr>
        </p:nvSpPr>
        <p:spPr/>
        <p:txBody>
          <a:bodyPr/>
          <a:lstStyle/>
          <a:p>
            <a:fld id="{B6F15528-21DE-4FAA-801E-634DDDAF4B2B}" type="slidenum">
              <a:rPr lang="en-US" smtClean="0"/>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474980"/>
            <a:ext cx="7696200" cy="690574"/>
          </a:xfrm>
          <a:prstGeom prst="rect">
            <a:avLst/>
          </a:prstGeom>
        </p:spPr>
        <p:txBody>
          <a:bodyPr vert="horz" wrap="square" lIns="0" tIns="13335" rIns="0" bIns="0" rtlCol="0">
            <a:spAutoFit/>
          </a:bodyPr>
          <a:lstStyle/>
          <a:p>
            <a:pPr marL="12700" algn="ctr">
              <a:lnSpc>
                <a:spcPct val="100000"/>
              </a:lnSpc>
              <a:spcBef>
                <a:spcPts val="105"/>
              </a:spcBef>
            </a:pPr>
            <a:r>
              <a:rPr lang="en-US" dirty="0" smtClean="0">
                <a:latin typeface="+mn-lt"/>
                <a:cs typeface="Times New Roman" panose="02020603050405020304" pitchFamily="18" charset="0"/>
              </a:rPr>
              <a:t>Self Assessment Completed</a:t>
            </a:r>
            <a:endParaRPr dirty="0">
              <a:latin typeface="+mn-lt"/>
              <a:cs typeface="Times New Roman" panose="02020603050405020304" pitchFamily="18" charset="0"/>
            </a:endParaRPr>
          </a:p>
        </p:txBody>
      </p:sp>
      <p:sp>
        <p:nvSpPr>
          <p:cNvPr id="3" name="object 3"/>
          <p:cNvSpPr txBox="1"/>
          <p:nvPr/>
        </p:nvSpPr>
        <p:spPr>
          <a:xfrm>
            <a:off x="457200" y="1502246"/>
            <a:ext cx="8249284" cy="936154"/>
          </a:xfrm>
          <a:prstGeom prst="rect">
            <a:avLst/>
          </a:prstGeom>
        </p:spPr>
        <p:txBody>
          <a:bodyPr vert="horz" wrap="square" lIns="0" tIns="12700" rIns="0" bIns="0" rtlCol="0">
            <a:spAutoFit/>
          </a:bodyPr>
          <a:lstStyle/>
          <a:p>
            <a:pPr marL="12700" marR="5080">
              <a:lnSpc>
                <a:spcPct val="100000"/>
              </a:lnSpc>
              <a:spcBef>
                <a:spcPts val="100"/>
              </a:spcBef>
            </a:pPr>
            <a:r>
              <a:rPr lang="en-US" sz="2000" spc="-5" dirty="0" smtClean="0">
                <a:cs typeface="Times New Roman" panose="02020603050405020304" pitchFamily="18" charset="0"/>
              </a:rPr>
              <a:t>Once all the portions of the Self-Assessment are submitted to DESE the LEA’s home page will look like the screen shot below. When DESE has completed their portion of the review it will read </a:t>
            </a:r>
            <a:r>
              <a:rPr lang="en-US" sz="2000" i="1" spc="-5" dirty="0" smtClean="0">
                <a:cs typeface="Times New Roman" panose="02020603050405020304" pitchFamily="18" charset="0"/>
              </a:rPr>
              <a:t>Finalized</a:t>
            </a:r>
            <a:r>
              <a:rPr lang="en-US" sz="2000" spc="-5" dirty="0" smtClean="0">
                <a:cs typeface="Times New Roman" panose="02020603050405020304" pitchFamily="18" charset="0"/>
              </a:rPr>
              <a:t> next to Monitoring Module.</a:t>
            </a:r>
            <a:endParaRPr sz="2000" dirty="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914400" y="2651981"/>
            <a:ext cx="7477125" cy="3845597"/>
          </a:xfrm>
          <a:prstGeom prst="rect">
            <a:avLst/>
          </a:prstGeom>
        </p:spPr>
      </p:pic>
      <p:sp>
        <p:nvSpPr>
          <p:cNvPr id="7" name="Rectangle 6"/>
          <p:cNvSpPr/>
          <p:nvPr/>
        </p:nvSpPr>
        <p:spPr>
          <a:xfrm>
            <a:off x="5410200" y="5695950"/>
            <a:ext cx="2085467" cy="797597"/>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p:cNvSpPr txBox="1"/>
          <p:nvPr/>
        </p:nvSpPr>
        <p:spPr>
          <a:xfrm>
            <a:off x="1981200" y="2844342"/>
            <a:ext cx="592824" cy="230832"/>
          </a:xfrm>
          <a:prstGeom prst="rect">
            <a:avLst/>
          </a:prstGeom>
          <a:solidFill>
            <a:schemeClr val="bg1"/>
          </a:solidFill>
        </p:spPr>
        <p:txBody>
          <a:bodyPr wrap="square" rtlCol="0">
            <a:spAutoFit/>
          </a:bodyPr>
          <a:lstStyle/>
          <a:p>
            <a:r>
              <a:rPr lang="en-US" sz="900" dirty="0" smtClean="0"/>
              <a:t>2023-24</a:t>
            </a:r>
            <a:endParaRPr lang="en-US" sz="900" dirty="0"/>
          </a:p>
        </p:txBody>
      </p:sp>
      <p:sp>
        <p:nvSpPr>
          <p:cNvPr id="9" name="TextBox 8"/>
          <p:cNvSpPr txBox="1"/>
          <p:nvPr/>
        </p:nvSpPr>
        <p:spPr>
          <a:xfrm>
            <a:off x="1066800" y="5465118"/>
            <a:ext cx="592824" cy="230832"/>
          </a:xfrm>
          <a:prstGeom prst="rect">
            <a:avLst/>
          </a:prstGeom>
          <a:solidFill>
            <a:schemeClr val="bg1"/>
          </a:solidFill>
        </p:spPr>
        <p:txBody>
          <a:bodyPr wrap="square" rtlCol="0">
            <a:spAutoFit/>
          </a:bodyPr>
          <a:lstStyle/>
          <a:p>
            <a:r>
              <a:rPr lang="en-US" sz="900" dirty="0" smtClean="0"/>
              <a:t>2023-24</a:t>
            </a:r>
            <a:endParaRPr lang="en-US" sz="900" dirty="0"/>
          </a:p>
        </p:txBody>
      </p:sp>
      <p:sp>
        <p:nvSpPr>
          <p:cNvPr id="10" name="TextBox 9"/>
          <p:cNvSpPr txBox="1"/>
          <p:nvPr/>
        </p:nvSpPr>
        <p:spPr>
          <a:xfrm>
            <a:off x="1066800" y="5695950"/>
            <a:ext cx="592824" cy="230832"/>
          </a:xfrm>
          <a:prstGeom prst="rect">
            <a:avLst/>
          </a:prstGeom>
          <a:solidFill>
            <a:schemeClr val="bg1"/>
          </a:solidFill>
        </p:spPr>
        <p:txBody>
          <a:bodyPr wrap="square" rtlCol="0">
            <a:spAutoFit/>
          </a:bodyPr>
          <a:lstStyle/>
          <a:p>
            <a:r>
              <a:rPr lang="en-US" sz="900" dirty="0" smtClean="0"/>
              <a:t>2023-24</a:t>
            </a:r>
            <a:endParaRPr lang="en-US" sz="900" dirty="0"/>
          </a:p>
        </p:txBody>
      </p:sp>
      <p:sp>
        <p:nvSpPr>
          <p:cNvPr id="11" name="TextBox 10"/>
          <p:cNvSpPr txBox="1"/>
          <p:nvPr/>
        </p:nvSpPr>
        <p:spPr>
          <a:xfrm>
            <a:off x="1066800" y="5926782"/>
            <a:ext cx="592824" cy="230832"/>
          </a:xfrm>
          <a:prstGeom prst="rect">
            <a:avLst/>
          </a:prstGeom>
          <a:solidFill>
            <a:schemeClr val="bg1"/>
          </a:solidFill>
        </p:spPr>
        <p:txBody>
          <a:bodyPr wrap="square" rtlCol="0">
            <a:spAutoFit/>
          </a:bodyPr>
          <a:lstStyle/>
          <a:p>
            <a:r>
              <a:rPr lang="en-US" sz="900" dirty="0" smtClean="0"/>
              <a:t>2023-24</a:t>
            </a:r>
            <a:endParaRPr lang="en-US" sz="900" dirty="0"/>
          </a:p>
        </p:txBody>
      </p:sp>
      <p:sp>
        <p:nvSpPr>
          <p:cNvPr id="12" name="TextBox 11"/>
          <p:cNvSpPr txBox="1"/>
          <p:nvPr/>
        </p:nvSpPr>
        <p:spPr>
          <a:xfrm>
            <a:off x="1066800" y="6162436"/>
            <a:ext cx="592824" cy="230832"/>
          </a:xfrm>
          <a:prstGeom prst="rect">
            <a:avLst/>
          </a:prstGeom>
          <a:solidFill>
            <a:schemeClr val="bg1"/>
          </a:solidFill>
        </p:spPr>
        <p:txBody>
          <a:bodyPr wrap="square" rtlCol="0">
            <a:spAutoFit/>
          </a:bodyPr>
          <a:lstStyle/>
          <a:p>
            <a:r>
              <a:rPr lang="en-US" sz="900" dirty="0" smtClean="0"/>
              <a:t>2023-24</a:t>
            </a:r>
            <a:endParaRPr lang="en-US" sz="900" dirty="0"/>
          </a:p>
        </p:txBody>
      </p:sp>
      <p:sp>
        <p:nvSpPr>
          <p:cNvPr id="5" name="Slide Number Placeholder 4"/>
          <p:cNvSpPr>
            <a:spLocks noGrp="1"/>
          </p:cNvSpPr>
          <p:nvPr>
            <p:ph type="sldNum" sz="quarter" idx="7"/>
          </p:nvPr>
        </p:nvSpPr>
        <p:spPr/>
        <p:txBody>
          <a:bodyPr/>
          <a:lstStyle/>
          <a:p>
            <a:fld id="{B6F15528-21DE-4FAA-801E-634DDDAF4B2B}" type="slidenum">
              <a:rPr lang="en-US" smtClean="0"/>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38429" y="505459"/>
            <a:ext cx="2501900" cy="689932"/>
          </a:xfrm>
          <a:prstGeom prst="rect">
            <a:avLst/>
          </a:prstGeom>
        </p:spPr>
        <p:txBody>
          <a:bodyPr vert="horz" wrap="square" lIns="0" tIns="12700" rIns="0" bIns="0" rtlCol="0">
            <a:spAutoFit/>
          </a:bodyPr>
          <a:lstStyle/>
          <a:p>
            <a:pPr marL="12700">
              <a:lnSpc>
                <a:spcPct val="100000"/>
              </a:lnSpc>
              <a:spcBef>
                <a:spcPts val="100"/>
              </a:spcBef>
            </a:pPr>
            <a:r>
              <a:rPr spc="-15" dirty="0">
                <a:latin typeface="+mn-lt"/>
                <a:cs typeface="Times New Roman" panose="02020603050405020304" pitchFamily="18" charset="0"/>
              </a:rPr>
              <a:t>Reminders</a:t>
            </a:r>
            <a:endParaRPr dirty="0">
              <a:latin typeface="+mn-lt"/>
              <a:cs typeface="Times New Roman" panose="02020603050405020304" pitchFamily="18" charset="0"/>
            </a:endParaRPr>
          </a:p>
        </p:txBody>
      </p:sp>
      <p:sp>
        <p:nvSpPr>
          <p:cNvPr id="3" name="object 3"/>
          <p:cNvSpPr txBox="1"/>
          <p:nvPr/>
        </p:nvSpPr>
        <p:spPr>
          <a:xfrm>
            <a:off x="228600" y="1612963"/>
            <a:ext cx="8458200" cy="5570115"/>
          </a:xfrm>
          <a:prstGeom prst="rect">
            <a:avLst/>
          </a:prstGeom>
        </p:spPr>
        <p:txBody>
          <a:bodyPr vert="horz" wrap="square" lIns="0" tIns="12065" rIns="0" bIns="0" rtlCol="0">
            <a:spAutoFit/>
          </a:bodyPr>
          <a:lstStyle/>
          <a:p>
            <a:pPr marL="527050" marR="181610" lvl="0" indent="-514350">
              <a:spcBef>
                <a:spcPts val="105"/>
              </a:spcBef>
              <a:buSzPct val="100000"/>
              <a:buFont typeface="+mj-lt"/>
              <a:buAutoNum type="arabicPeriod"/>
              <a:tabLst>
                <a:tab pos="525780" algn="l"/>
                <a:tab pos="526415" algn="l"/>
              </a:tabLst>
            </a:pPr>
            <a:r>
              <a:rPr lang="en-US" sz="2800" spc="-5" dirty="0" smtClean="0">
                <a:solidFill>
                  <a:prstClr val="black"/>
                </a:solidFill>
                <a:cs typeface="Times New Roman" panose="02020603050405020304" pitchFamily="18" charset="0"/>
              </a:rPr>
              <a:t>All communication </a:t>
            </a:r>
            <a:r>
              <a:rPr lang="en-US" sz="2800" spc="-10" dirty="0" smtClean="0">
                <a:solidFill>
                  <a:prstClr val="black"/>
                </a:solidFill>
                <a:cs typeface="Times New Roman" panose="02020603050405020304" pitchFamily="18" charset="0"/>
              </a:rPr>
              <a:t>between </a:t>
            </a:r>
            <a:r>
              <a:rPr lang="en-US" sz="2800" dirty="0" smtClean="0">
                <a:solidFill>
                  <a:prstClr val="black"/>
                </a:solidFill>
                <a:cs typeface="Times New Roman" panose="02020603050405020304" pitchFamily="18" charset="0"/>
              </a:rPr>
              <a:t>DESE and LEAs</a:t>
            </a:r>
            <a:r>
              <a:rPr lang="en-US" sz="2800" spc="-5" dirty="0" smtClean="0">
                <a:solidFill>
                  <a:prstClr val="black"/>
                </a:solidFill>
                <a:cs typeface="Times New Roman" panose="02020603050405020304" pitchFamily="18" charset="0"/>
              </a:rPr>
              <a:t> </a:t>
            </a:r>
            <a:r>
              <a:rPr lang="en-US" sz="2800" spc="-15" dirty="0" smtClean="0">
                <a:solidFill>
                  <a:prstClr val="black"/>
                </a:solidFill>
                <a:cs typeface="Times New Roman" panose="02020603050405020304" pitchFamily="18" charset="0"/>
              </a:rPr>
              <a:t>regarding </a:t>
            </a:r>
            <a:r>
              <a:rPr lang="en-US" sz="2800" dirty="0" smtClean="0">
                <a:solidFill>
                  <a:prstClr val="black"/>
                </a:solidFill>
                <a:cs typeface="Times New Roman" panose="02020603050405020304" pitchFamily="18" charset="0"/>
              </a:rPr>
              <a:t>compliance </a:t>
            </a:r>
            <a:r>
              <a:rPr lang="en-US" sz="2800" spc="-5" dirty="0" smtClean="0">
                <a:solidFill>
                  <a:prstClr val="black"/>
                </a:solidFill>
                <a:cs typeface="Times New Roman" panose="02020603050405020304" pitchFamily="18" charset="0"/>
              </a:rPr>
              <a:t>monitoring or containing Personally Identifiable Information (PII) will </a:t>
            </a:r>
            <a:r>
              <a:rPr lang="en-US" sz="2800" dirty="0" smtClean="0">
                <a:solidFill>
                  <a:prstClr val="black"/>
                </a:solidFill>
                <a:cs typeface="Times New Roman" panose="02020603050405020304" pitchFamily="18" charset="0"/>
              </a:rPr>
              <a:t>be housed </a:t>
            </a:r>
            <a:r>
              <a:rPr lang="en-US" sz="2800" spc="-5" dirty="0" smtClean="0">
                <a:solidFill>
                  <a:prstClr val="black"/>
                </a:solidFill>
                <a:cs typeface="Times New Roman" panose="02020603050405020304" pitchFamily="18" charset="0"/>
              </a:rPr>
              <a:t>in </a:t>
            </a:r>
            <a:r>
              <a:rPr lang="en-US" sz="2800" spc="-10" dirty="0" smtClean="0">
                <a:solidFill>
                  <a:prstClr val="black"/>
                </a:solidFill>
                <a:cs typeface="Times New Roman" panose="02020603050405020304" pitchFamily="18" charset="0"/>
              </a:rPr>
              <a:t>IMACS</a:t>
            </a:r>
            <a:r>
              <a:rPr lang="en-US" sz="2800" spc="-25" dirty="0" smtClean="0">
                <a:solidFill>
                  <a:prstClr val="black"/>
                </a:solidFill>
                <a:cs typeface="Times New Roman" panose="02020603050405020304" pitchFamily="18" charset="0"/>
              </a:rPr>
              <a:t> </a:t>
            </a:r>
            <a:r>
              <a:rPr lang="en-US" sz="2800" spc="-5" dirty="0" smtClean="0">
                <a:solidFill>
                  <a:prstClr val="black"/>
                </a:solidFill>
                <a:cs typeface="Times New Roman" panose="02020603050405020304" pitchFamily="18" charset="0"/>
              </a:rPr>
              <a:t>2.0.</a:t>
            </a:r>
          </a:p>
          <a:p>
            <a:pPr marL="527050" marR="181610" lvl="0" indent="-514350">
              <a:spcBef>
                <a:spcPts val="105"/>
              </a:spcBef>
              <a:buSzPct val="100000"/>
              <a:buFont typeface="+mj-lt"/>
              <a:buAutoNum type="arabicPeriod"/>
              <a:tabLst>
                <a:tab pos="525780" algn="l"/>
                <a:tab pos="526415" algn="l"/>
              </a:tabLst>
            </a:pPr>
            <a:r>
              <a:rPr lang="en-US" sz="2800" spc="-5" dirty="0" smtClean="0">
                <a:solidFill>
                  <a:prstClr val="black"/>
                </a:solidFill>
                <a:cs typeface="Times New Roman" panose="02020603050405020304" pitchFamily="18" charset="0"/>
              </a:rPr>
              <a:t>The system will send an email notification to the Special Education contact and DESE each time information has been submitted or returned.</a:t>
            </a:r>
          </a:p>
          <a:p>
            <a:pPr marL="527050" marR="181610" lvl="0" indent="-514350">
              <a:spcBef>
                <a:spcPts val="105"/>
              </a:spcBef>
              <a:buSzPct val="100000"/>
              <a:buFont typeface="+mj-lt"/>
              <a:buAutoNum type="arabicPeriod"/>
              <a:tabLst>
                <a:tab pos="525780" algn="l"/>
                <a:tab pos="526415" algn="l"/>
              </a:tabLst>
            </a:pPr>
            <a:r>
              <a:rPr lang="en-US" sz="2800" spc="-5" dirty="0" smtClean="0">
                <a:solidFill>
                  <a:prstClr val="black"/>
                </a:solidFill>
                <a:cs typeface="Times New Roman" panose="02020603050405020304" pitchFamily="18" charset="0"/>
              </a:rPr>
              <a:t>Districts will have the ability in IMACS 2.0 to upload requested documentation to the individual student record at any time in the process.</a:t>
            </a:r>
          </a:p>
          <a:p>
            <a:pPr marL="12700" marR="181610" lvl="0">
              <a:spcBef>
                <a:spcPts val="105"/>
              </a:spcBef>
              <a:buClr>
                <a:srgbClr val="00B050"/>
              </a:buClr>
              <a:buSzPct val="100000"/>
              <a:tabLst>
                <a:tab pos="525780" algn="l"/>
                <a:tab pos="526415" algn="l"/>
              </a:tabLst>
            </a:pPr>
            <a:endParaRPr lang="en-US" sz="2400" spc="-5" dirty="0" smtClean="0">
              <a:solidFill>
                <a:prstClr val="black"/>
              </a:solidFill>
              <a:latin typeface="Times New Roman" panose="02020603050405020304" pitchFamily="18" charset="0"/>
              <a:cs typeface="Times New Roman" panose="02020603050405020304" pitchFamily="18" charset="0"/>
            </a:endParaRPr>
          </a:p>
          <a:p>
            <a:pPr marL="527050" marR="181610" lvl="0" indent="-514350">
              <a:spcBef>
                <a:spcPts val="105"/>
              </a:spcBef>
              <a:buClr>
                <a:srgbClr val="00B050"/>
              </a:buClr>
              <a:buSzPct val="100000"/>
              <a:buFont typeface="+mj-lt"/>
              <a:buAutoNum type="arabicPeriod"/>
              <a:tabLst>
                <a:tab pos="525780" algn="l"/>
                <a:tab pos="526415" algn="l"/>
              </a:tabLst>
            </a:pPr>
            <a:endParaRPr lang="en-US" sz="2000" spc="-5" dirty="0" smtClean="0">
              <a:solidFill>
                <a:prstClr val="black"/>
              </a:solidFill>
              <a:latin typeface="Times New Roman" panose="02020603050405020304" pitchFamily="18" charset="0"/>
              <a:cs typeface="Times New Roman" panose="02020603050405020304" pitchFamily="18" charset="0"/>
            </a:endParaRPr>
          </a:p>
          <a:p>
            <a:pPr marL="332740" marR="291465" indent="-320040">
              <a:lnSpc>
                <a:spcPct val="100000"/>
              </a:lnSpc>
              <a:spcBef>
                <a:spcPts val="695"/>
              </a:spcBef>
              <a:buClr>
                <a:srgbClr val="843F0F"/>
              </a:buClr>
              <a:buSzPct val="58928"/>
              <a:buFont typeface="Wingdings"/>
              <a:buChar char=""/>
              <a:tabLst>
                <a:tab pos="332740" algn="l"/>
              </a:tabLst>
            </a:pPr>
            <a:endParaRPr sz="2800" dirty="0">
              <a:latin typeface="Cambria"/>
              <a:cs typeface="Cambria"/>
            </a:endParaRPr>
          </a:p>
        </p:txBody>
      </p:sp>
      <p:sp>
        <p:nvSpPr>
          <p:cNvPr id="5" name="Slide Number Placeholder 4"/>
          <p:cNvSpPr>
            <a:spLocks noGrp="1"/>
          </p:cNvSpPr>
          <p:nvPr>
            <p:ph type="sldNum" sz="quarter" idx="7"/>
          </p:nvPr>
        </p:nvSpPr>
        <p:spPr/>
        <p:txBody>
          <a:bodyPr/>
          <a:lstStyle/>
          <a:p>
            <a:fld id="{B6F15528-21DE-4FAA-801E-634DDDAF4B2B}" type="slidenum">
              <a:rPr lang="en-US" smtClean="0"/>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67000" y="533400"/>
            <a:ext cx="4721129" cy="689932"/>
          </a:xfrm>
          <a:prstGeom prst="rect">
            <a:avLst/>
          </a:prstGeom>
        </p:spPr>
        <p:txBody>
          <a:bodyPr vert="horz" wrap="square" lIns="0" tIns="12700" rIns="0" bIns="0" rtlCol="0">
            <a:spAutoFit/>
          </a:bodyPr>
          <a:lstStyle/>
          <a:p>
            <a:pPr marL="12700">
              <a:lnSpc>
                <a:spcPct val="100000"/>
              </a:lnSpc>
              <a:spcBef>
                <a:spcPts val="100"/>
              </a:spcBef>
            </a:pPr>
            <a:r>
              <a:rPr lang="en-US" spc="-15" dirty="0" smtClean="0">
                <a:latin typeface="+mn-lt"/>
                <a:cs typeface="Times New Roman" panose="02020603050405020304" pitchFamily="18" charset="0"/>
              </a:rPr>
              <a:t>Common Issues</a:t>
            </a:r>
            <a:endParaRPr dirty="0">
              <a:latin typeface="+mn-lt"/>
              <a:cs typeface="Times New Roman" panose="02020603050405020304" pitchFamily="18" charset="0"/>
            </a:endParaRPr>
          </a:p>
        </p:txBody>
      </p:sp>
      <p:sp>
        <p:nvSpPr>
          <p:cNvPr id="3" name="object 3"/>
          <p:cNvSpPr txBox="1"/>
          <p:nvPr/>
        </p:nvSpPr>
        <p:spPr>
          <a:xfrm>
            <a:off x="228600" y="1612963"/>
            <a:ext cx="8458200" cy="4918654"/>
          </a:xfrm>
          <a:prstGeom prst="rect">
            <a:avLst/>
          </a:prstGeom>
        </p:spPr>
        <p:txBody>
          <a:bodyPr vert="horz" wrap="square" lIns="0" tIns="12065" rIns="0" bIns="0" rtlCol="0">
            <a:spAutoFit/>
          </a:bodyPr>
          <a:lstStyle/>
          <a:p>
            <a:pPr marL="527050" marR="181610" indent="-514350">
              <a:spcBef>
                <a:spcPts val="105"/>
              </a:spcBef>
              <a:buSzPct val="100000"/>
              <a:buFont typeface="+mj-lt"/>
              <a:buAutoNum type="arabicPeriod"/>
              <a:tabLst>
                <a:tab pos="525780" algn="l"/>
                <a:tab pos="526415" algn="l"/>
              </a:tabLst>
            </a:pPr>
            <a:r>
              <a:rPr lang="en-US" sz="2400" spc="-5" dirty="0">
                <a:cs typeface="Times New Roman" panose="02020603050405020304" pitchFamily="18" charset="0"/>
              </a:rPr>
              <a:t>When submitting prior written notices, if the signature is missing due to being sent electronically, you must also submit a copy of the email in which it was </a:t>
            </a:r>
            <a:r>
              <a:rPr lang="en-US" sz="2400" spc="-5" dirty="0" smtClean="0">
                <a:cs typeface="Times New Roman" panose="02020603050405020304" pitchFamily="18" charset="0"/>
              </a:rPr>
              <a:t>received.</a:t>
            </a:r>
          </a:p>
          <a:p>
            <a:pPr marL="527050" marR="181610" lvl="0" indent="-514350">
              <a:spcBef>
                <a:spcPts val="105"/>
              </a:spcBef>
              <a:buSzPct val="100000"/>
              <a:buFont typeface="+mj-lt"/>
              <a:buAutoNum type="arabicPeriod"/>
              <a:tabLst>
                <a:tab pos="525780" algn="l"/>
                <a:tab pos="526415" algn="l"/>
              </a:tabLst>
            </a:pPr>
            <a:r>
              <a:rPr lang="en-US" sz="2400" spc="-5" dirty="0" smtClean="0">
                <a:cs typeface="Times New Roman" panose="02020603050405020304" pitchFamily="18" charset="0"/>
              </a:rPr>
              <a:t>Be sure to submit a document that states the </a:t>
            </a:r>
            <a:r>
              <a:rPr lang="en-US" sz="2400" spc="-5" dirty="0">
                <a:cs typeface="Times New Roman" panose="02020603050405020304" pitchFamily="18" charset="0"/>
              </a:rPr>
              <a:t>p</a:t>
            </a:r>
            <a:r>
              <a:rPr lang="en-US" sz="2400" spc="-5" dirty="0" smtClean="0">
                <a:cs typeface="Times New Roman" panose="02020603050405020304" pitchFamily="18" charset="0"/>
              </a:rPr>
              <a:t>revious IEP date.</a:t>
            </a:r>
            <a:endParaRPr lang="en-US" sz="2400" spc="-5" dirty="0">
              <a:cs typeface="Times New Roman" panose="02020603050405020304" pitchFamily="18" charset="0"/>
            </a:endParaRPr>
          </a:p>
          <a:p>
            <a:pPr marL="527050" marR="181610" lvl="0" indent="-514350">
              <a:spcBef>
                <a:spcPts val="105"/>
              </a:spcBef>
              <a:buSzPct val="100000"/>
              <a:buFont typeface="+mj-lt"/>
              <a:buAutoNum type="arabicPeriod"/>
              <a:tabLst>
                <a:tab pos="525780" algn="l"/>
                <a:tab pos="526415" algn="l"/>
              </a:tabLst>
            </a:pPr>
            <a:r>
              <a:rPr lang="en-US" sz="2400" spc="-5" dirty="0" smtClean="0">
                <a:cs typeface="Times New Roman" panose="02020603050405020304" pitchFamily="18" charset="0"/>
              </a:rPr>
              <a:t>Be sure </a:t>
            </a:r>
            <a:r>
              <a:rPr lang="en-US" sz="2400" spc="-5" dirty="0">
                <a:cs typeface="Times New Roman" panose="02020603050405020304" pitchFamily="18" charset="0"/>
              </a:rPr>
              <a:t>to submit </a:t>
            </a:r>
            <a:r>
              <a:rPr lang="en-US" sz="2400" spc="-5" dirty="0" smtClean="0">
                <a:cs typeface="Times New Roman" panose="02020603050405020304" pitchFamily="18" charset="0"/>
              </a:rPr>
              <a:t>progress reporting</a:t>
            </a:r>
            <a:r>
              <a:rPr lang="en-US" sz="2400" spc="-5" dirty="0">
                <a:cs typeface="Times New Roman" panose="02020603050405020304" pitchFamily="18" charset="0"/>
              </a:rPr>
              <a:t> </a:t>
            </a:r>
            <a:r>
              <a:rPr lang="en-US" sz="2400" spc="-5" dirty="0" smtClean="0">
                <a:cs typeface="Times New Roman" panose="02020603050405020304" pitchFamily="18" charset="0"/>
              </a:rPr>
              <a:t>for EVERY IEP, no exceptions.</a:t>
            </a:r>
          </a:p>
          <a:p>
            <a:pPr marL="527050" marR="181610" lvl="0" indent="-514350">
              <a:spcBef>
                <a:spcPts val="105"/>
              </a:spcBef>
              <a:buSzPct val="100000"/>
              <a:buFont typeface="+mj-lt"/>
              <a:buAutoNum type="arabicPeriod"/>
              <a:tabLst>
                <a:tab pos="525780" algn="l"/>
                <a:tab pos="526415" algn="l"/>
              </a:tabLst>
            </a:pPr>
            <a:r>
              <a:rPr lang="en-US" sz="2400" spc="-5" dirty="0" smtClean="0">
                <a:cs typeface="Times New Roman" panose="02020603050405020304" pitchFamily="18" charset="0"/>
              </a:rPr>
              <a:t>Make sure that correct contact information for the LEA is included on every page in IMACS.</a:t>
            </a:r>
          </a:p>
          <a:p>
            <a:pPr marL="527050" marR="181610" lvl="0" indent="-514350">
              <a:spcBef>
                <a:spcPts val="105"/>
              </a:spcBef>
              <a:buSzPct val="100000"/>
              <a:buFont typeface="+mj-lt"/>
              <a:buAutoNum type="arabicPeriod"/>
              <a:tabLst>
                <a:tab pos="525780" algn="l"/>
                <a:tab pos="526415" algn="l"/>
              </a:tabLst>
            </a:pPr>
            <a:r>
              <a:rPr lang="en-US" sz="2400" spc="-5" dirty="0" smtClean="0">
                <a:cs typeface="Times New Roman" panose="02020603050405020304" pitchFamily="18" charset="0"/>
              </a:rPr>
              <a:t>Fill out ALL demographics information for student files.</a:t>
            </a:r>
          </a:p>
          <a:p>
            <a:pPr marL="527050" marR="181610" lvl="0" indent="-514350">
              <a:spcBef>
                <a:spcPts val="105"/>
              </a:spcBef>
              <a:buSzPct val="100000"/>
              <a:buFont typeface="+mj-lt"/>
              <a:buAutoNum type="arabicPeriod"/>
              <a:tabLst>
                <a:tab pos="525780" algn="l"/>
                <a:tab pos="526415" algn="l"/>
              </a:tabLst>
            </a:pPr>
            <a:endParaRPr lang="en-US" sz="2000" spc="-5" dirty="0" smtClean="0">
              <a:solidFill>
                <a:prstClr val="black"/>
              </a:solidFill>
              <a:latin typeface="Times New Roman" panose="02020603050405020304" pitchFamily="18" charset="0"/>
              <a:cs typeface="Times New Roman" panose="02020603050405020304" pitchFamily="18" charset="0"/>
            </a:endParaRPr>
          </a:p>
          <a:p>
            <a:pPr marL="527050" marR="181610" lvl="0" indent="-514350">
              <a:spcBef>
                <a:spcPts val="105"/>
              </a:spcBef>
              <a:buClr>
                <a:srgbClr val="00B050"/>
              </a:buClr>
              <a:buSzPct val="100000"/>
              <a:buFont typeface="+mj-lt"/>
              <a:buAutoNum type="arabicPeriod"/>
              <a:tabLst>
                <a:tab pos="525780" algn="l"/>
                <a:tab pos="526415" algn="l"/>
              </a:tabLst>
            </a:pPr>
            <a:endParaRPr lang="en-US" sz="2000" spc="-5" dirty="0">
              <a:solidFill>
                <a:prstClr val="black"/>
              </a:solidFill>
              <a:latin typeface="Times New Roman" panose="02020603050405020304" pitchFamily="18" charset="0"/>
              <a:cs typeface="Times New Roman" panose="02020603050405020304" pitchFamily="18" charset="0"/>
            </a:endParaRPr>
          </a:p>
          <a:p>
            <a:pPr marL="332740" marR="291465" indent="-320040">
              <a:lnSpc>
                <a:spcPct val="100000"/>
              </a:lnSpc>
              <a:spcBef>
                <a:spcPts val="695"/>
              </a:spcBef>
              <a:buClr>
                <a:srgbClr val="843F0F"/>
              </a:buClr>
              <a:buSzPct val="58928"/>
              <a:buFont typeface="Wingdings"/>
              <a:buChar char=""/>
              <a:tabLst>
                <a:tab pos="332740" algn="l"/>
              </a:tabLst>
            </a:pPr>
            <a:endParaRPr sz="2800" dirty="0">
              <a:latin typeface="Cambria"/>
              <a:cs typeface="Cambria"/>
            </a:endParaRPr>
          </a:p>
        </p:txBody>
      </p:sp>
      <p:sp>
        <p:nvSpPr>
          <p:cNvPr id="5" name="Slide Number Placeholder 4"/>
          <p:cNvSpPr>
            <a:spLocks noGrp="1"/>
          </p:cNvSpPr>
          <p:nvPr>
            <p:ph type="sldNum" sz="quarter" idx="7"/>
          </p:nvPr>
        </p:nvSpPr>
        <p:spPr/>
        <p:txBody>
          <a:bodyPr/>
          <a:lstStyle/>
          <a:p>
            <a:fld id="{B6F15528-21DE-4FAA-801E-634DDDAF4B2B}" type="slidenum">
              <a:rPr lang="en-US" smtClean="0"/>
              <a:t>47</a:t>
            </a:fld>
            <a:endParaRPr lang="en-US"/>
          </a:p>
        </p:txBody>
      </p:sp>
    </p:spTree>
    <p:extLst>
      <p:ext uri="{BB962C8B-B14F-4D97-AF65-F5344CB8AC3E}">
        <p14:creationId xmlns:p14="http://schemas.microsoft.com/office/powerpoint/2010/main" val="10423918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kern="1200" dirty="0">
                <a:latin typeface="+mn-lt"/>
                <a:cs typeface="Times New Roman" panose="02020603050405020304" pitchFamily="18" charset="0"/>
              </a:rPr>
              <a:t>Compliance Consultants</a:t>
            </a:r>
            <a:endParaRPr lang="en-US" dirty="0">
              <a:latin typeface="+mn-lt"/>
            </a:endParaRPr>
          </a:p>
        </p:txBody>
      </p:sp>
      <p:sp>
        <p:nvSpPr>
          <p:cNvPr id="5" name="Rectangle 4"/>
          <p:cNvSpPr/>
          <p:nvPr/>
        </p:nvSpPr>
        <p:spPr>
          <a:xfrm>
            <a:off x="4495800" y="3276600"/>
            <a:ext cx="1219200" cy="3048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178087322"/>
              </p:ext>
            </p:extLst>
          </p:nvPr>
        </p:nvGraphicFramePr>
        <p:xfrm>
          <a:off x="533401" y="1622425"/>
          <a:ext cx="8000014" cy="4625978"/>
        </p:xfrm>
        <a:graphic>
          <a:graphicData uri="http://schemas.openxmlformats.org/drawingml/2006/table">
            <a:tbl>
              <a:tblPr firstRow="1" firstCol="1" bandRow="1"/>
              <a:tblGrid>
                <a:gridCol w="2045428">
                  <a:extLst>
                    <a:ext uri="{9D8B030D-6E8A-4147-A177-3AD203B41FA5}">
                      <a16:colId xmlns:a16="http://schemas.microsoft.com/office/drawing/2014/main" val="2371912974"/>
                    </a:ext>
                  </a:extLst>
                </a:gridCol>
                <a:gridCol w="2046060">
                  <a:extLst>
                    <a:ext uri="{9D8B030D-6E8A-4147-A177-3AD203B41FA5}">
                      <a16:colId xmlns:a16="http://schemas.microsoft.com/office/drawing/2014/main" val="735482898"/>
                    </a:ext>
                  </a:extLst>
                </a:gridCol>
                <a:gridCol w="1471111">
                  <a:extLst>
                    <a:ext uri="{9D8B030D-6E8A-4147-A177-3AD203B41FA5}">
                      <a16:colId xmlns:a16="http://schemas.microsoft.com/office/drawing/2014/main" val="1612015304"/>
                    </a:ext>
                  </a:extLst>
                </a:gridCol>
                <a:gridCol w="2437415">
                  <a:extLst>
                    <a:ext uri="{9D8B030D-6E8A-4147-A177-3AD203B41FA5}">
                      <a16:colId xmlns:a16="http://schemas.microsoft.com/office/drawing/2014/main" val="338374279"/>
                    </a:ext>
                  </a:extLst>
                </a:gridCol>
              </a:tblGrid>
              <a:tr h="448555">
                <a:tc>
                  <a:txBody>
                    <a:bodyPr/>
                    <a:lstStyle/>
                    <a:p>
                      <a:pPr marL="0" marR="0" algn="ctr">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rPr>
                        <a:t>Region</a:t>
                      </a:r>
                      <a:endParaRPr lang="en-US" sz="900" dirty="0">
                        <a:solidFill>
                          <a:srgbClr val="000000"/>
                        </a:solidFill>
                        <a:effectLst/>
                        <a:latin typeface="Calibri" panose="020F0502020204030204" pitchFamily="34" charset="0"/>
                        <a:ea typeface="Calibri" panose="020F0502020204030204" pitchFamily="34" charset="0"/>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rPr>
                        <a:t>Compliance Consultant</a:t>
                      </a:r>
                      <a:endParaRPr lang="en-US" sz="900">
                        <a:solidFill>
                          <a:srgbClr val="000000"/>
                        </a:solidFill>
                        <a:effectLst/>
                        <a:latin typeface="Calibri" panose="020F0502020204030204" pitchFamily="34" charset="0"/>
                        <a:ea typeface="Calibri" panose="020F0502020204030204" pitchFamily="34" charset="0"/>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rPr>
                        <a:t>Phone Number</a:t>
                      </a:r>
                      <a:endParaRPr lang="en-US" sz="900">
                        <a:solidFill>
                          <a:srgbClr val="000000"/>
                        </a:solidFill>
                        <a:effectLst/>
                        <a:latin typeface="Calibri" panose="020F0502020204030204" pitchFamily="34" charset="0"/>
                        <a:ea typeface="Calibri" panose="020F0502020204030204" pitchFamily="34" charset="0"/>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rPr>
                        <a:t>Email</a:t>
                      </a:r>
                      <a:endParaRPr lang="en-US" sz="900" dirty="0">
                        <a:solidFill>
                          <a:srgbClr val="000000"/>
                        </a:solidFill>
                        <a:effectLst/>
                        <a:latin typeface="Calibri" panose="020F0502020204030204" pitchFamily="34" charset="0"/>
                        <a:ea typeface="Calibri" panose="020F0502020204030204" pitchFamily="34" charset="0"/>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881213376"/>
                  </a:ext>
                </a:extLst>
              </a:tr>
              <a:tr h="448555">
                <a:tc>
                  <a:txBody>
                    <a:bodyPr/>
                    <a:lstStyle/>
                    <a:p>
                      <a:pPr marL="342900" marR="0" lvl="0" indent="-342900" algn="just">
                        <a:lnSpc>
                          <a:spcPct val="107000"/>
                        </a:lnSpc>
                        <a:spcBef>
                          <a:spcPts val="0"/>
                        </a:spcBef>
                        <a:spcAft>
                          <a:spcPts val="0"/>
                        </a:spcAft>
                        <a:buFont typeface="+mj-lt"/>
                        <a:buAutoNum type="arabicPeriod"/>
                      </a:pPr>
                      <a:r>
                        <a:rPr lang="en-US" sz="1400">
                          <a:solidFill>
                            <a:srgbClr val="000000"/>
                          </a:solidFill>
                          <a:effectLst/>
                          <a:latin typeface="Calibri" panose="020F0502020204030204" pitchFamily="34" charset="0"/>
                          <a:ea typeface="Calibri" panose="020F0502020204030204" pitchFamily="34" charset="0"/>
                        </a:rPr>
                        <a:t>Southeast</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Tiffiney Smith</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573-651-2621</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tdsmith@semo.edu</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148291585"/>
                  </a:ext>
                </a:extLst>
              </a:tr>
              <a:tr h="448555">
                <a:tc>
                  <a:txBody>
                    <a:bodyPr/>
                    <a:lstStyle/>
                    <a:p>
                      <a:pPr marL="0" marR="0" lvl="0" indent="0" algn="just">
                        <a:lnSpc>
                          <a:spcPct val="107000"/>
                        </a:lnSpc>
                        <a:spcBef>
                          <a:spcPts val="0"/>
                        </a:spcBef>
                        <a:spcAft>
                          <a:spcPts val="0"/>
                        </a:spcAft>
                        <a:buFont typeface="+mj-lt"/>
                        <a:buNone/>
                      </a:pPr>
                      <a:r>
                        <a:rPr lang="en-US" sz="1400" dirty="0" smtClean="0">
                          <a:solidFill>
                            <a:srgbClr val="000000"/>
                          </a:solidFill>
                          <a:effectLst/>
                          <a:latin typeface="Calibri" panose="020F0502020204030204" pitchFamily="34" charset="0"/>
                          <a:ea typeface="Calibri" panose="020F0502020204030204" pitchFamily="34" charset="0"/>
                        </a:rPr>
                        <a:t>2.     Heart </a:t>
                      </a:r>
                      <a:r>
                        <a:rPr lang="en-US" sz="1400" dirty="0">
                          <a:solidFill>
                            <a:srgbClr val="000000"/>
                          </a:solidFill>
                          <a:effectLst/>
                          <a:latin typeface="Calibri" panose="020F0502020204030204" pitchFamily="34" charset="0"/>
                          <a:ea typeface="Calibri" panose="020F0502020204030204" pitchFamily="34" charset="0"/>
                        </a:rPr>
                        <a:t>of Missouri</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Lynn Lynch</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smtClean="0">
                          <a:solidFill>
                            <a:srgbClr val="000000"/>
                          </a:solidFill>
                          <a:effectLst/>
                          <a:latin typeface="Calibri" panose="020F0502020204030204" pitchFamily="34" charset="0"/>
                          <a:ea typeface="Calibri" panose="020F0502020204030204" pitchFamily="34" charset="0"/>
                        </a:rPr>
                        <a:t>573-424-7847</a:t>
                      </a:r>
                      <a:endParaRPr lang="en-US" sz="1400" dirty="0">
                        <a:solidFill>
                          <a:srgbClr val="000000"/>
                        </a:solidFill>
                        <a:effectLst/>
                        <a:latin typeface="Calibri" panose="020F0502020204030204" pitchFamily="34" charset="0"/>
                        <a:ea typeface="Calibri" panose="020F0502020204030204" pitchFamily="34" charset="0"/>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lynchly@missouri.edu</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1075432"/>
                  </a:ext>
                </a:extLst>
              </a:tr>
              <a:tr h="448555">
                <a:tc>
                  <a:txBody>
                    <a:bodyPr/>
                    <a:lstStyle/>
                    <a:p>
                      <a:pPr marL="0" marR="0" lvl="0" indent="0" algn="just">
                        <a:lnSpc>
                          <a:spcPct val="107000"/>
                        </a:lnSpc>
                        <a:spcBef>
                          <a:spcPts val="0"/>
                        </a:spcBef>
                        <a:spcAft>
                          <a:spcPts val="0"/>
                        </a:spcAft>
                        <a:buFont typeface="+mj-lt"/>
                        <a:buNone/>
                      </a:pPr>
                      <a:r>
                        <a:rPr lang="en-US" sz="1400" dirty="0" smtClean="0">
                          <a:solidFill>
                            <a:srgbClr val="000000"/>
                          </a:solidFill>
                          <a:effectLst/>
                          <a:latin typeface="Calibri" panose="020F0502020204030204" pitchFamily="34" charset="0"/>
                          <a:ea typeface="Calibri" panose="020F0502020204030204" pitchFamily="34" charset="0"/>
                        </a:rPr>
                        <a:t>3.      Kansas </a:t>
                      </a:r>
                      <a:r>
                        <a:rPr lang="en-US" sz="1400" dirty="0">
                          <a:solidFill>
                            <a:srgbClr val="000000"/>
                          </a:solidFill>
                          <a:effectLst/>
                          <a:latin typeface="Calibri" panose="020F0502020204030204" pitchFamily="34" charset="0"/>
                          <a:ea typeface="Calibri" panose="020F0502020204030204" pitchFamily="34" charset="0"/>
                        </a:rPr>
                        <a:t>City</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Bailey Tennesen</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816-235-5957</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tennesenb@umkc.edu</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952966"/>
                  </a:ext>
                </a:extLst>
              </a:tr>
              <a:tr h="448555">
                <a:tc>
                  <a:txBody>
                    <a:bodyPr/>
                    <a:lstStyle/>
                    <a:p>
                      <a:pPr marL="0" marR="0" lvl="0" indent="0" algn="just">
                        <a:lnSpc>
                          <a:spcPct val="107000"/>
                        </a:lnSpc>
                        <a:spcBef>
                          <a:spcPts val="0"/>
                        </a:spcBef>
                        <a:spcAft>
                          <a:spcPts val="0"/>
                        </a:spcAft>
                        <a:buFont typeface="+mj-lt"/>
                        <a:buNone/>
                      </a:pPr>
                      <a:r>
                        <a:rPr lang="en-US" sz="1400" dirty="0" smtClean="0">
                          <a:solidFill>
                            <a:srgbClr val="000000"/>
                          </a:solidFill>
                          <a:effectLst/>
                          <a:latin typeface="Calibri" panose="020F0502020204030204" pitchFamily="34" charset="0"/>
                          <a:ea typeface="Calibri" panose="020F0502020204030204" pitchFamily="34" charset="0"/>
                        </a:rPr>
                        <a:t>4.      Northeast</a:t>
                      </a:r>
                      <a:endParaRPr lang="en-US" sz="1400" dirty="0">
                        <a:solidFill>
                          <a:srgbClr val="000000"/>
                        </a:solidFill>
                        <a:effectLst/>
                        <a:latin typeface="Calibri" panose="020F0502020204030204" pitchFamily="34" charset="0"/>
                        <a:ea typeface="Calibri" panose="020F0502020204030204" pitchFamily="34" charset="0"/>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smtClean="0">
                          <a:solidFill>
                            <a:srgbClr val="000000"/>
                          </a:solidFill>
                          <a:effectLst/>
                          <a:latin typeface="Calibri" panose="020F0502020204030204" pitchFamily="34" charset="0"/>
                          <a:ea typeface="Calibri" panose="020F0502020204030204" pitchFamily="34" charset="0"/>
                        </a:rPr>
                        <a:t>Dawn Lichtenberg</a:t>
                      </a:r>
                      <a:endParaRPr lang="en-US" sz="1400" dirty="0">
                        <a:solidFill>
                          <a:srgbClr val="000000"/>
                        </a:solidFill>
                        <a:effectLst/>
                        <a:latin typeface="Calibri" panose="020F0502020204030204" pitchFamily="34" charset="0"/>
                        <a:ea typeface="Calibri" panose="020F0502020204030204" pitchFamily="34" charset="0"/>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smtClean="0">
                          <a:solidFill>
                            <a:schemeClr val="tx1"/>
                          </a:solidFill>
                          <a:effectLst/>
                          <a:latin typeface="Calibri" panose="020F0502020204030204" pitchFamily="34" charset="0"/>
                          <a:ea typeface="Calibri" panose="020F0502020204030204" pitchFamily="34" charset="0"/>
                        </a:rPr>
                        <a:t>660-785-6080</a:t>
                      </a:r>
                      <a:endParaRPr lang="en-US" sz="1400" dirty="0">
                        <a:solidFill>
                          <a:schemeClr val="tx1"/>
                        </a:solidFill>
                        <a:effectLst/>
                        <a:latin typeface="Calibri" panose="020F0502020204030204" pitchFamily="34" charset="0"/>
                        <a:ea typeface="Calibri" panose="020F0502020204030204" pitchFamily="34" charset="0"/>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smtClean="0">
                          <a:solidFill>
                            <a:srgbClr val="000000"/>
                          </a:solidFill>
                          <a:effectLst/>
                          <a:latin typeface="Calibri" panose="020F0502020204030204" pitchFamily="34" charset="0"/>
                          <a:ea typeface="Calibri" panose="020F0502020204030204" pitchFamily="34" charset="0"/>
                        </a:rPr>
                        <a:t>dlichtenberg@truman.edu</a:t>
                      </a:r>
                      <a:endParaRPr lang="en-US" sz="1400" dirty="0">
                        <a:solidFill>
                          <a:srgbClr val="000000"/>
                        </a:solidFill>
                        <a:effectLst/>
                        <a:latin typeface="Calibri" panose="020F0502020204030204" pitchFamily="34" charset="0"/>
                        <a:ea typeface="Calibri" panose="020F0502020204030204" pitchFamily="34" charset="0"/>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3607188"/>
                  </a:ext>
                </a:extLst>
              </a:tr>
              <a:tr h="448555">
                <a:tc>
                  <a:txBody>
                    <a:bodyPr/>
                    <a:lstStyle/>
                    <a:p>
                      <a:pPr marL="0" marR="0" lvl="0" indent="0" algn="just">
                        <a:lnSpc>
                          <a:spcPct val="107000"/>
                        </a:lnSpc>
                        <a:spcBef>
                          <a:spcPts val="0"/>
                        </a:spcBef>
                        <a:spcAft>
                          <a:spcPts val="0"/>
                        </a:spcAft>
                        <a:buFont typeface="+mj-lt"/>
                        <a:buNone/>
                      </a:pPr>
                      <a:r>
                        <a:rPr lang="en-US" sz="1400" dirty="0" smtClean="0">
                          <a:solidFill>
                            <a:srgbClr val="000000"/>
                          </a:solidFill>
                          <a:effectLst/>
                          <a:latin typeface="Calibri" panose="020F0502020204030204" pitchFamily="34" charset="0"/>
                          <a:ea typeface="Calibri" panose="020F0502020204030204" pitchFamily="34" charset="0"/>
                        </a:rPr>
                        <a:t>5.      Northwest</a:t>
                      </a:r>
                      <a:endParaRPr lang="en-US" sz="1400" dirty="0">
                        <a:solidFill>
                          <a:srgbClr val="000000"/>
                        </a:solidFill>
                        <a:effectLst/>
                        <a:latin typeface="Calibri" panose="020F0502020204030204" pitchFamily="34" charset="0"/>
                        <a:ea typeface="Calibri" panose="020F0502020204030204" pitchFamily="34" charset="0"/>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dirty="0" smtClean="0">
                          <a:solidFill>
                            <a:srgbClr val="000000"/>
                          </a:solidFill>
                          <a:effectLst/>
                          <a:latin typeface="Calibri" panose="020F0502020204030204" pitchFamily="34" charset="0"/>
                          <a:ea typeface="Calibri" panose="020F0502020204030204" pitchFamily="34" charset="0"/>
                        </a:rPr>
                        <a:t>Julia</a:t>
                      </a:r>
                      <a:r>
                        <a:rPr lang="en-US" sz="1400" baseline="0" dirty="0" smtClean="0">
                          <a:solidFill>
                            <a:srgbClr val="000000"/>
                          </a:solidFill>
                          <a:effectLst/>
                          <a:latin typeface="Calibri" panose="020F0502020204030204" pitchFamily="34" charset="0"/>
                          <a:ea typeface="Calibri" panose="020F0502020204030204" pitchFamily="34" charset="0"/>
                        </a:rPr>
                        <a:t> Schmitz</a:t>
                      </a:r>
                      <a:endParaRPr lang="en-US" sz="1400" dirty="0">
                        <a:solidFill>
                          <a:srgbClr val="000000"/>
                        </a:solidFill>
                        <a:effectLst/>
                        <a:latin typeface="Calibri" panose="020F0502020204030204" pitchFamily="34" charset="0"/>
                        <a:ea typeface="Calibri" panose="020F0502020204030204" pitchFamily="34" charset="0"/>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rPr>
                        <a:t>660-562-1995</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dirty="0" smtClean="0">
                          <a:solidFill>
                            <a:srgbClr val="000000"/>
                          </a:solidFill>
                          <a:effectLst/>
                          <a:latin typeface="Calibri" panose="020F0502020204030204" pitchFamily="34" charset="0"/>
                          <a:ea typeface="Calibri" panose="020F0502020204030204" pitchFamily="34" charset="0"/>
                        </a:rPr>
                        <a:t>julia@nwmissouri.edu</a:t>
                      </a:r>
                      <a:endParaRPr lang="en-US" sz="1400" dirty="0">
                        <a:solidFill>
                          <a:srgbClr val="000000"/>
                        </a:solidFill>
                        <a:effectLst/>
                        <a:latin typeface="Calibri" panose="020F0502020204030204" pitchFamily="34" charset="0"/>
                        <a:ea typeface="Calibri" panose="020F0502020204030204" pitchFamily="34" charset="0"/>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546045222"/>
                  </a:ext>
                </a:extLst>
              </a:tr>
              <a:tr h="448555">
                <a:tc>
                  <a:txBody>
                    <a:bodyPr/>
                    <a:lstStyle/>
                    <a:p>
                      <a:pPr marL="0" marR="0" lvl="0" indent="0" algn="just">
                        <a:lnSpc>
                          <a:spcPct val="107000"/>
                        </a:lnSpc>
                        <a:spcBef>
                          <a:spcPts val="0"/>
                        </a:spcBef>
                        <a:spcAft>
                          <a:spcPts val="0"/>
                        </a:spcAft>
                        <a:buFont typeface="+mj-lt"/>
                        <a:buNone/>
                      </a:pPr>
                      <a:r>
                        <a:rPr lang="en-US" sz="1400" dirty="0" smtClean="0">
                          <a:solidFill>
                            <a:srgbClr val="000000"/>
                          </a:solidFill>
                          <a:effectLst/>
                          <a:latin typeface="Calibri" panose="020F0502020204030204" pitchFamily="34" charset="0"/>
                          <a:ea typeface="Calibri" panose="020F0502020204030204" pitchFamily="34" charset="0"/>
                        </a:rPr>
                        <a:t>6.      South </a:t>
                      </a:r>
                      <a:r>
                        <a:rPr lang="en-US" sz="1400" dirty="0">
                          <a:solidFill>
                            <a:srgbClr val="000000"/>
                          </a:solidFill>
                          <a:effectLst/>
                          <a:latin typeface="Calibri" panose="020F0502020204030204" pitchFamily="34" charset="0"/>
                          <a:ea typeface="Calibri" panose="020F0502020204030204" pitchFamily="34" charset="0"/>
                        </a:rPr>
                        <a:t>Central</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err="1" smtClean="0">
                          <a:solidFill>
                            <a:srgbClr val="000000"/>
                          </a:solidFill>
                          <a:effectLst/>
                          <a:latin typeface="Calibri" panose="020F0502020204030204" pitchFamily="34" charset="0"/>
                          <a:ea typeface="Calibri" panose="020F0502020204030204" pitchFamily="34" charset="0"/>
                        </a:rPr>
                        <a:t>Leasa</a:t>
                      </a:r>
                      <a:r>
                        <a:rPr lang="en-US" sz="1400" dirty="0" smtClean="0">
                          <a:solidFill>
                            <a:srgbClr val="000000"/>
                          </a:solidFill>
                          <a:effectLst/>
                          <a:latin typeface="Calibri" panose="020F0502020204030204" pitchFamily="34" charset="0"/>
                          <a:ea typeface="Calibri" panose="020F0502020204030204" pitchFamily="34" charset="0"/>
                        </a:rPr>
                        <a:t> Day</a:t>
                      </a:r>
                      <a:endParaRPr lang="en-US" sz="1400" dirty="0">
                        <a:solidFill>
                          <a:srgbClr val="000000"/>
                        </a:solidFill>
                        <a:effectLst/>
                        <a:latin typeface="Calibri" panose="020F0502020204030204" pitchFamily="34" charset="0"/>
                        <a:ea typeface="Calibri" panose="020F0502020204030204" pitchFamily="34" charset="0"/>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smtClean="0">
                          <a:solidFill>
                            <a:schemeClr val="tx1"/>
                          </a:solidFill>
                          <a:effectLst/>
                          <a:latin typeface="Calibri" panose="020F0502020204030204" pitchFamily="34" charset="0"/>
                          <a:ea typeface="Calibri" panose="020F0502020204030204" pitchFamily="34" charset="0"/>
                        </a:rPr>
                        <a:t>573-341-6821</a:t>
                      </a:r>
                      <a:endParaRPr lang="en-US" sz="1400" dirty="0">
                        <a:solidFill>
                          <a:schemeClr val="tx1"/>
                        </a:solidFill>
                        <a:effectLst/>
                        <a:latin typeface="Calibri" panose="020F0502020204030204" pitchFamily="34" charset="0"/>
                        <a:ea typeface="Calibri" panose="020F0502020204030204" pitchFamily="34" charset="0"/>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smtClean="0">
                          <a:solidFill>
                            <a:srgbClr val="000000"/>
                          </a:solidFill>
                          <a:effectLst/>
                          <a:latin typeface="Calibri" panose="020F0502020204030204" pitchFamily="34" charset="0"/>
                          <a:ea typeface="Calibri" panose="020F0502020204030204" pitchFamily="34" charset="0"/>
                        </a:rPr>
                        <a:t>ldnd3@mst.edu</a:t>
                      </a:r>
                      <a:endParaRPr lang="en-US" sz="1400" dirty="0">
                        <a:solidFill>
                          <a:srgbClr val="000000"/>
                        </a:solidFill>
                        <a:effectLst/>
                        <a:latin typeface="Calibri" panose="020F0502020204030204" pitchFamily="34" charset="0"/>
                        <a:ea typeface="Calibri" panose="020F0502020204030204" pitchFamily="34" charset="0"/>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96760"/>
                  </a:ext>
                </a:extLst>
              </a:tr>
              <a:tr h="588983">
                <a:tc>
                  <a:txBody>
                    <a:bodyPr/>
                    <a:lstStyle/>
                    <a:p>
                      <a:pPr marL="0" marR="0" lvl="0" indent="0" algn="just">
                        <a:lnSpc>
                          <a:spcPct val="107000"/>
                        </a:lnSpc>
                        <a:spcBef>
                          <a:spcPts val="0"/>
                        </a:spcBef>
                        <a:spcAft>
                          <a:spcPts val="0"/>
                        </a:spcAft>
                        <a:buFont typeface="+mj-lt"/>
                        <a:buNone/>
                      </a:pPr>
                      <a:r>
                        <a:rPr lang="en-US" sz="1400" dirty="0" smtClean="0">
                          <a:solidFill>
                            <a:srgbClr val="000000"/>
                          </a:solidFill>
                          <a:effectLst/>
                          <a:latin typeface="Calibri" panose="020F0502020204030204" pitchFamily="34" charset="0"/>
                          <a:ea typeface="Calibri" panose="020F0502020204030204" pitchFamily="34" charset="0"/>
                        </a:rPr>
                        <a:t>7.      Southwest</a:t>
                      </a:r>
                      <a:endParaRPr lang="en-US" sz="1400" dirty="0">
                        <a:solidFill>
                          <a:srgbClr val="000000"/>
                        </a:solidFill>
                        <a:effectLst/>
                        <a:latin typeface="Calibri" panose="020F0502020204030204" pitchFamily="34" charset="0"/>
                        <a:ea typeface="Calibri" panose="020F0502020204030204" pitchFamily="34" charset="0"/>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Amy Phipps</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417-836-4082</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amyphipps@missouristate.edu</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535788314"/>
                  </a:ext>
                </a:extLst>
              </a:tr>
              <a:tr h="448555">
                <a:tc>
                  <a:txBody>
                    <a:bodyPr/>
                    <a:lstStyle/>
                    <a:p>
                      <a:pPr marL="0" marR="0" lvl="0" indent="0" algn="just">
                        <a:lnSpc>
                          <a:spcPct val="107000"/>
                        </a:lnSpc>
                        <a:spcBef>
                          <a:spcPts val="0"/>
                        </a:spcBef>
                        <a:spcAft>
                          <a:spcPts val="0"/>
                        </a:spcAft>
                        <a:buFont typeface="+mj-lt"/>
                        <a:buNone/>
                      </a:pPr>
                      <a:r>
                        <a:rPr lang="en-US" sz="1400" dirty="0" smtClean="0">
                          <a:solidFill>
                            <a:srgbClr val="000000"/>
                          </a:solidFill>
                          <a:effectLst/>
                          <a:latin typeface="Calibri" panose="020F0502020204030204" pitchFamily="34" charset="0"/>
                          <a:ea typeface="Calibri" panose="020F0502020204030204" pitchFamily="34" charset="0"/>
                        </a:rPr>
                        <a:t>8.      St</a:t>
                      </a:r>
                      <a:r>
                        <a:rPr lang="en-US" sz="1400" dirty="0">
                          <a:solidFill>
                            <a:srgbClr val="000000"/>
                          </a:solidFill>
                          <a:effectLst/>
                          <a:latin typeface="Calibri" panose="020F0502020204030204" pitchFamily="34" charset="0"/>
                          <a:ea typeface="Calibri" panose="020F0502020204030204" pitchFamily="34" charset="0"/>
                        </a:rPr>
                        <a:t>. Louis</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Jeanne Rothermel</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314-724-6736</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jrothermel@edplus.org</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1166415"/>
                  </a:ext>
                </a:extLst>
              </a:tr>
              <a:tr h="448555">
                <a:tc>
                  <a:txBody>
                    <a:bodyPr/>
                    <a:lstStyle/>
                    <a:p>
                      <a:pPr marL="0" marR="0" lvl="0" indent="0" algn="just">
                        <a:lnSpc>
                          <a:spcPct val="107000"/>
                        </a:lnSpc>
                        <a:spcBef>
                          <a:spcPts val="0"/>
                        </a:spcBef>
                        <a:spcAft>
                          <a:spcPts val="0"/>
                        </a:spcAft>
                        <a:buFont typeface="+mj-lt"/>
                        <a:buNone/>
                      </a:pPr>
                      <a:r>
                        <a:rPr lang="en-US" sz="1400" dirty="0" smtClean="0">
                          <a:solidFill>
                            <a:srgbClr val="000000"/>
                          </a:solidFill>
                          <a:effectLst/>
                          <a:latin typeface="Calibri" panose="020F0502020204030204" pitchFamily="34" charset="0"/>
                          <a:ea typeface="Calibri" panose="020F0502020204030204" pitchFamily="34" charset="0"/>
                        </a:rPr>
                        <a:t>9.      Central</a:t>
                      </a:r>
                      <a:endParaRPr lang="en-US" sz="1400" dirty="0">
                        <a:solidFill>
                          <a:srgbClr val="000000"/>
                        </a:solidFill>
                        <a:effectLst/>
                        <a:latin typeface="Calibri" panose="020F0502020204030204" pitchFamily="34" charset="0"/>
                        <a:ea typeface="Calibri" panose="020F0502020204030204" pitchFamily="34" charset="0"/>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Julie Harris</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dirty="0" smtClean="0">
                          <a:solidFill>
                            <a:srgbClr val="000000"/>
                          </a:solidFill>
                          <a:effectLst/>
                          <a:latin typeface="Calibri" panose="020F0502020204030204" pitchFamily="34" charset="0"/>
                          <a:ea typeface="Calibri" panose="020F0502020204030204" pitchFamily="34" charset="0"/>
                        </a:rPr>
                        <a:t>660-232-0387</a:t>
                      </a:r>
                      <a:endParaRPr lang="en-US" sz="1400" dirty="0">
                        <a:solidFill>
                          <a:srgbClr val="000000"/>
                        </a:solidFill>
                        <a:effectLst/>
                        <a:latin typeface="Calibri" panose="020F0502020204030204" pitchFamily="34" charset="0"/>
                        <a:ea typeface="Calibri" panose="020F0502020204030204" pitchFamily="34" charset="0"/>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jlharris@ucmo.edu</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865063402"/>
                  </a:ext>
                </a:extLst>
              </a:tr>
            </a:tbl>
          </a:graphicData>
        </a:graphic>
      </p:graphicFrame>
      <p:sp>
        <p:nvSpPr>
          <p:cNvPr id="3" name="Slide Number Placeholder 2"/>
          <p:cNvSpPr>
            <a:spLocks noGrp="1"/>
          </p:cNvSpPr>
          <p:nvPr>
            <p:ph type="sldNum" sz="quarter" idx="7"/>
          </p:nvPr>
        </p:nvSpPr>
        <p:spPr/>
        <p:txBody>
          <a:bodyPr/>
          <a:lstStyle/>
          <a:p>
            <a:fld id="{B6F15528-21DE-4FAA-801E-634DDDAF4B2B}" type="slidenum">
              <a:rPr lang="en-US" smtClean="0"/>
              <a:t>48</a:t>
            </a:fld>
            <a:endParaRPr lang="en-US"/>
          </a:p>
        </p:txBody>
      </p:sp>
    </p:spTree>
    <p:extLst>
      <p:ext uri="{BB962C8B-B14F-4D97-AF65-F5344CB8AC3E}">
        <p14:creationId xmlns:p14="http://schemas.microsoft.com/office/powerpoint/2010/main" val="2007037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86" y="322588"/>
            <a:ext cx="8667750" cy="1107996"/>
          </a:xfrm>
        </p:spPr>
        <p:txBody>
          <a:bodyPr/>
          <a:lstStyle/>
          <a:p>
            <a:pPr algn="ctr"/>
            <a:r>
              <a:rPr lang="en-US" sz="3600" dirty="0">
                <a:latin typeface="Calibri" panose="020F0502020204030204" pitchFamily="34" charset="0"/>
                <a:cs typeface="Calibri" panose="020F0502020204030204" pitchFamily="34" charset="0"/>
              </a:rPr>
              <a:t>Helpful links for Tiered Monitoring and IMACS </a:t>
            </a:r>
          </a:p>
        </p:txBody>
      </p:sp>
      <p:sp>
        <p:nvSpPr>
          <p:cNvPr id="5" name="Rectangle 4"/>
          <p:cNvSpPr/>
          <p:nvPr/>
        </p:nvSpPr>
        <p:spPr>
          <a:xfrm>
            <a:off x="4495800" y="3276600"/>
            <a:ext cx="1219200" cy="3048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 y="1676400"/>
            <a:ext cx="8229600" cy="2677656"/>
          </a:xfrm>
          <a:prstGeom prst="rect">
            <a:avLst/>
          </a:prstGeom>
          <a:noFill/>
        </p:spPr>
        <p:txBody>
          <a:bodyPr wrap="square" rtlCol="0">
            <a:spAutoFit/>
          </a:bodyPr>
          <a:lstStyle/>
          <a:p>
            <a:r>
              <a:rPr lang="en-US" sz="2400" dirty="0" smtClean="0">
                <a:hlinkClick r:id="rId3"/>
              </a:rPr>
              <a:t>DESE’s </a:t>
            </a:r>
            <a:r>
              <a:rPr lang="en-US" sz="2400" dirty="0">
                <a:hlinkClick r:id="rId3"/>
              </a:rPr>
              <a:t>Self-Assessment (Year 1) Guidance and Resources</a:t>
            </a:r>
            <a:endParaRPr lang="en-US" sz="2400" dirty="0"/>
          </a:p>
          <a:p>
            <a:pPr marL="742950" lvl="1" indent="-285750">
              <a:buFont typeface="Arial" panose="020B0604020202020204" pitchFamily="34" charset="0"/>
              <a:buChar char="•"/>
            </a:pPr>
            <a:r>
              <a:rPr lang="en-US" sz="2400" dirty="0"/>
              <a:t>Copies of both PowerPoints present today</a:t>
            </a:r>
          </a:p>
          <a:p>
            <a:pPr marL="742950" lvl="1" indent="-285750">
              <a:spcBef>
                <a:spcPts val="0"/>
              </a:spcBef>
              <a:buFont typeface="Arial" panose="020B0604020202020204" pitchFamily="34" charset="0"/>
              <a:buChar char="•"/>
            </a:pPr>
            <a:r>
              <a:rPr lang="en-US" sz="2400" dirty="0"/>
              <a:t>List of Things to Remember for Self-Assessment</a:t>
            </a:r>
          </a:p>
          <a:p>
            <a:pPr marL="742950" lvl="1" indent="-285750">
              <a:spcBef>
                <a:spcPts val="0"/>
              </a:spcBef>
              <a:buFont typeface="Arial" panose="020B0604020202020204" pitchFamily="34" charset="0"/>
              <a:buChar char="•"/>
            </a:pPr>
            <a:r>
              <a:rPr lang="en-US" sz="2400" dirty="0"/>
              <a:t>Self-Assessment Procedures for Monitoring </a:t>
            </a:r>
          </a:p>
          <a:p>
            <a:pPr marL="742950" lvl="1" indent="-285750">
              <a:spcBef>
                <a:spcPts val="0"/>
              </a:spcBef>
              <a:buFont typeface="Arial" panose="020B0604020202020204" pitchFamily="34" charset="0"/>
              <a:buChar char="•"/>
            </a:pPr>
            <a:r>
              <a:rPr lang="en-US" sz="2400" dirty="0"/>
              <a:t>LEA Special Education Compliance Monitoring Checklist  </a:t>
            </a:r>
          </a:p>
          <a:p>
            <a:pPr marL="742950" lvl="1" indent="-285750">
              <a:spcBef>
                <a:spcPts val="0"/>
              </a:spcBef>
              <a:buFont typeface="Arial" panose="020B0604020202020204" pitchFamily="34" charset="0"/>
              <a:buChar char="•"/>
            </a:pPr>
            <a:r>
              <a:rPr lang="en-US" sz="2400" dirty="0"/>
              <a:t>Tiered Monitoring Flowchart </a:t>
            </a:r>
            <a:endParaRPr lang="en-US" sz="2400" dirty="0" smtClean="0"/>
          </a:p>
          <a:p>
            <a:pPr marL="742950" lvl="1" indent="-285750">
              <a:spcBef>
                <a:spcPts val="0"/>
              </a:spcBef>
              <a:buFont typeface="Arial" panose="020B0604020202020204" pitchFamily="34" charset="0"/>
              <a:buChar char="•"/>
            </a:pPr>
            <a:r>
              <a:rPr lang="en-US" sz="2400" dirty="0" smtClean="0"/>
              <a:t>Top Ten Non-Compliance</a:t>
            </a:r>
            <a:endParaRPr lang="en-US" sz="2400" dirty="0"/>
          </a:p>
        </p:txBody>
      </p:sp>
      <p:sp>
        <p:nvSpPr>
          <p:cNvPr id="4" name="Slide Number Placeholder 3"/>
          <p:cNvSpPr>
            <a:spLocks noGrp="1"/>
          </p:cNvSpPr>
          <p:nvPr>
            <p:ph type="sldNum" sz="quarter" idx="7"/>
          </p:nvPr>
        </p:nvSpPr>
        <p:spPr/>
        <p:txBody>
          <a:bodyPr/>
          <a:lstStyle/>
          <a:p>
            <a:fld id="{B6F15528-21DE-4FAA-801E-634DDDAF4B2B}" type="slidenum">
              <a:rPr lang="en-US" smtClean="0"/>
              <a:t>49</a:t>
            </a:fld>
            <a:endParaRPr lang="en-US"/>
          </a:p>
        </p:txBody>
      </p:sp>
    </p:spTree>
    <p:extLst>
      <p:ext uri="{BB962C8B-B14F-4D97-AF65-F5344CB8AC3E}">
        <p14:creationId xmlns:p14="http://schemas.microsoft.com/office/powerpoint/2010/main" val="1035702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1514" y="474980"/>
            <a:ext cx="7690485" cy="696595"/>
          </a:xfrm>
          <a:prstGeom prst="rect">
            <a:avLst/>
          </a:prstGeom>
        </p:spPr>
        <p:txBody>
          <a:bodyPr vert="horz" wrap="square" lIns="0" tIns="13335" rIns="0" bIns="0" rtlCol="0">
            <a:spAutoFit/>
          </a:bodyPr>
          <a:lstStyle/>
          <a:p>
            <a:pPr marL="12700" algn="ctr">
              <a:lnSpc>
                <a:spcPct val="100000"/>
              </a:lnSpc>
              <a:spcBef>
                <a:spcPts val="105"/>
              </a:spcBef>
            </a:pPr>
            <a:r>
              <a:rPr spc="-5" dirty="0" smtClean="0">
                <a:latin typeface="+mn-lt"/>
              </a:rPr>
              <a:t>Access</a:t>
            </a:r>
            <a:r>
              <a:rPr lang="en-US" spc="-5" dirty="0" smtClean="0">
                <a:latin typeface="+mn-lt"/>
              </a:rPr>
              <a:t> to IMACS 2.0</a:t>
            </a:r>
            <a:endParaRPr spc="-5" dirty="0">
              <a:latin typeface="+mn-lt"/>
            </a:endParaRPr>
          </a:p>
        </p:txBody>
      </p:sp>
      <p:sp>
        <p:nvSpPr>
          <p:cNvPr id="3" name="object 3"/>
          <p:cNvSpPr txBox="1"/>
          <p:nvPr/>
        </p:nvSpPr>
        <p:spPr>
          <a:xfrm>
            <a:off x="691514" y="1676400"/>
            <a:ext cx="7543799" cy="4398640"/>
          </a:xfrm>
          <a:prstGeom prst="rect">
            <a:avLst/>
          </a:prstGeom>
        </p:spPr>
        <p:txBody>
          <a:bodyPr vert="horz" wrap="square" lIns="0" tIns="12700" rIns="0" bIns="0" rtlCol="0">
            <a:spAutoFit/>
          </a:bodyPr>
          <a:lstStyle/>
          <a:p>
            <a:pPr marL="12700" marR="5080">
              <a:lnSpc>
                <a:spcPct val="100000"/>
              </a:lnSpc>
              <a:spcBef>
                <a:spcPts val="100"/>
              </a:spcBef>
            </a:pPr>
            <a:r>
              <a:rPr lang="en-US" sz="2800" dirty="0">
                <a:cs typeface="Times New Roman" panose="02020603050405020304" pitchFamily="18" charset="0"/>
              </a:rPr>
              <a:t>There are two access levels for IMACS 2.0: </a:t>
            </a:r>
            <a:endParaRPr lang="en-US" sz="2800" dirty="0" smtClean="0">
              <a:cs typeface="Times New Roman" panose="02020603050405020304" pitchFamily="18" charset="0"/>
            </a:endParaRPr>
          </a:p>
          <a:p>
            <a:pPr marL="812800" marR="5080" lvl="1" indent="-342900">
              <a:spcBef>
                <a:spcPts val="100"/>
              </a:spcBef>
              <a:buFont typeface="Arial" panose="020B0604020202020204" pitchFamily="34" charset="0"/>
              <a:buChar char="•"/>
            </a:pPr>
            <a:r>
              <a:rPr lang="en-US" sz="2800" dirty="0" smtClean="0">
                <a:cs typeface="Times New Roman" panose="02020603050405020304" pitchFamily="18" charset="0"/>
              </a:rPr>
              <a:t>User Manager </a:t>
            </a:r>
            <a:r>
              <a:rPr lang="en-US" sz="2800" dirty="0">
                <a:cs typeface="Times New Roman" panose="02020603050405020304" pitchFamily="18" charset="0"/>
              </a:rPr>
              <a:t>and </a:t>
            </a:r>
            <a:endParaRPr lang="en-US" sz="2800" dirty="0" smtClean="0">
              <a:cs typeface="Times New Roman" panose="02020603050405020304" pitchFamily="18" charset="0"/>
            </a:endParaRPr>
          </a:p>
          <a:p>
            <a:pPr marL="812800" marR="5080" lvl="1" indent="-342900">
              <a:spcBef>
                <a:spcPts val="100"/>
              </a:spcBef>
              <a:buFont typeface="Arial" panose="020B0604020202020204" pitchFamily="34" charset="0"/>
              <a:buChar char="•"/>
            </a:pPr>
            <a:r>
              <a:rPr lang="en-US" sz="2800" dirty="0" smtClean="0">
                <a:cs typeface="Times New Roman" panose="02020603050405020304" pitchFamily="18" charset="0"/>
              </a:rPr>
              <a:t>User  </a:t>
            </a:r>
          </a:p>
          <a:p>
            <a:pPr marL="355600" marR="5080" indent="-342900">
              <a:lnSpc>
                <a:spcPct val="100000"/>
              </a:lnSpc>
              <a:spcBef>
                <a:spcPts val="100"/>
              </a:spcBef>
              <a:buFont typeface="Arial" panose="020B0604020202020204" pitchFamily="34" charset="0"/>
              <a:buChar char="•"/>
            </a:pPr>
            <a:endParaRPr lang="en-US" sz="2800" dirty="0">
              <a:cs typeface="Times New Roman" panose="02020603050405020304" pitchFamily="18" charset="0"/>
            </a:endParaRPr>
          </a:p>
          <a:p>
            <a:pPr marL="12700" marR="5080">
              <a:lnSpc>
                <a:spcPct val="100000"/>
              </a:lnSpc>
              <a:spcBef>
                <a:spcPts val="100"/>
              </a:spcBef>
            </a:pPr>
            <a:r>
              <a:rPr lang="en-US" sz="2800" b="1" dirty="0" smtClean="0">
                <a:cs typeface="Times New Roman" panose="02020603050405020304" pitchFamily="18" charset="0"/>
              </a:rPr>
              <a:t>User Manager </a:t>
            </a:r>
            <a:r>
              <a:rPr lang="en-US" sz="2800" dirty="0">
                <a:cs typeface="Times New Roman" panose="02020603050405020304" pitchFamily="18" charset="0"/>
              </a:rPr>
              <a:t>access includes permissions to all functionality in IMACS 2.0, including the ability to grant access to </a:t>
            </a:r>
            <a:r>
              <a:rPr lang="en-US" sz="2800" dirty="0" smtClean="0">
                <a:cs typeface="Times New Roman" panose="02020603050405020304" pitchFamily="18" charset="0"/>
              </a:rPr>
              <a:t>Users</a:t>
            </a:r>
          </a:p>
          <a:p>
            <a:pPr marL="12700" marR="5080">
              <a:lnSpc>
                <a:spcPct val="100000"/>
              </a:lnSpc>
              <a:spcBef>
                <a:spcPts val="100"/>
              </a:spcBef>
            </a:pPr>
            <a:endParaRPr lang="en-US" sz="2800" dirty="0">
              <a:cs typeface="Times New Roman" panose="02020603050405020304" pitchFamily="18" charset="0"/>
            </a:endParaRPr>
          </a:p>
          <a:p>
            <a:pPr marL="12700" marR="5080">
              <a:lnSpc>
                <a:spcPct val="100000"/>
              </a:lnSpc>
              <a:spcBef>
                <a:spcPts val="100"/>
              </a:spcBef>
            </a:pPr>
            <a:r>
              <a:rPr lang="en-US" sz="2800" b="1" dirty="0" smtClean="0">
                <a:cs typeface="Times New Roman" panose="02020603050405020304" pitchFamily="18" charset="0"/>
              </a:rPr>
              <a:t>User</a:t>
            </a:r>
            <a:r>
              <a:rPr lang="en-US" sz="2800" dirty="0" smtClean="0">
                <a:cs typeface="Times New Roman" panose="02020603050405020304" pitchFamily="18" charset="0"/>
              </a:rPr>
              <a:t> access includes permission to view only or update specific modules in IMACS 2.0</a:t>
            </a:r>
            <a:endParaRPr sz="2800" dirty="0">
              <a:cs typeface="Times New Roman" panose="02020603050405020304" pitchFamily="18" charset="0"/>
            </a:endParaRPr>
          </a:p>
        </p:txBody>
      </p:sp>
      <p:sp>
        <p:nvSpPr>
          <p:cNvPr id="5" name="Slide Number Placeholder 4"/>
          <p:cNvSpPr>
            <a:spLocks noGrp="1"/>
          </p:cNvSpPr>
          <p:nvPr>
            <p:ph type="sldNum" sz="quarter" idx="7"/>
          </p:nvPr>
        </p:nvSpPr>
        <p:spPr/>
        <p:txBody>
          <a:bodyPr/>
          <a:lstStyle/>
          <a:p>
            <a:fld id="{B6F15528-21DE-4FAA-801E-634DDDAF4B2B}" type="slidenum">
              <a:rPr lang="en-US" smtClean="0"/>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Placeholder 1"/>
          <p:cNvSpPr>
            <a:spLocks noGrp="1"/>
          </p:cNvSpPr>
          <p:nvPr>
            <p:ph type="body" idx="1"/>
            <p:custDataLst>
              <p:tags r:id="rId2"/>
            </p:custDataLst>
          </p:nvPr>
        </p:nvSpPr>
        <p:spPr>
          <a:xfrm>
            <a:off x="381000" y="2819400"/>
            <a:ext cx="8686800" cy="3200876"/>
          </a:xfrm>
        </p:spPr>
        <p:txBody>
          <a:bodyPr/>
          <a:lstStyle/>
          <a:p>
            <a:pPr eaLnBrk="1" hangingPunct="1"/>
            <a:r>
              <a:rPr lang="en-US" altLang="en-US" sz="2400" dirty="0" smtClean="0">
                <a:latin typeface="+mn-lt"/>
              </a:rPr>
              <a:t>Office of Special Education</a:t>
            </a:r>
          </a:p>
          <a:p>
            <a:pPr eaLnBrk="1" hangingPunct="1"/>
            <a:r>
              <a:rPr lang="en-US" altLang="en-US" sz="2400" dirty="0" smtClean="0">
                <a:latin typeface="+mn-lt"/>
              </a:rPr>
              <a:t>Special Education Compliance (Part B)</a:t>
            </a:r>
          </a:p>
          <a:p>
            <a:pPr eaLnBrk="1" hangingPunct="1"/>
            <a:r>
              <a:rPr lang="en-US" altLang="en-US" sz="2400" dirty="0" smtClean="0">
                <a:latin typeface="+mn-lt"/>
              </a:rPr>
              <a:t>P.O. Box 480, Jefferson City, MO  65102-0480</a:t>
            </a:r>
          </a:p>
          <a:p>
            <a:pPr eaLnBrk="1" hangingPunct="1"/>
            <a:r>
              <a:rPr lang="en-US" altLang="en-US" sz="2400" dirty="0" smtClean="0">
                <a:latin typeface="+mn-lt"/>
              </a:rPr>
              <a:t>Phone:  573-751-0699</a:t>
            </a:r>
          </a:p>
          <a:p>
            <a:pPr eaLnBrk="1" hangingPunct="1"/>
            <a:r>
              <a:rPr lang="en-US" altLang="en-US" sz="2400" dirty="0" smtClean="0">
                <a:latin typeface="+mn-lt"/>
              </a:rPr>
              <a:t>Email:  </a:t>
            </a:r>
            <a:r>
              <a:rPr lang="en-US" altLang="en-US" sz="2400" dirty="0" smtClean="0">
                <a:latin typeface="+mn-lt"/>
                <a:hlinkClick r:id="rId6"/>
              </a:rPr>
              <a:t>secompliance@dese.mo.gov</a:t>
            </a:r>
            <a:endParaRPr lang="en-US" altLang="en-US" sz="2400" dirty="0" smtClean="0">
              <a:latin typeface="+mn-lt"/>
            </a:endParaRPr>
          </a:p>
          <a:p>
            <a:pPr eaLnBrk="1" hangingPunct="1"/>
            <a:endParaRPr lang="en-US" altLang="en-US" sz="2400" dirty="0" smtClean="0"/>
          </a:p>
          <a:p>
            <a:pPr eaLnBrk="1" hangingPunct="1"/>
            <a:r>
              <a:rPr lang="en-US" altLang="en-US" sz="2400" dirty="0" smtClean="0"/>
              <a:t> </a:t>
            </a:r>
          </a:p>
          <a:p>
            <a:pPr eaLnBrk="1" hangingPunct="1"/>
            <a:endParaRPr lang="en-US" altLang="en-US" sz="4000" dirty="0" smtClean="0"/>
          </a:p>
        </p:txBody>
      </p:sp>
      <p:sp>
        <p:nvSpPr>
          <p:cNvPr id="53251" name="Title 2"/>
          <p:cNvSpPr>
            <a:spLocks noGrp="1"/>
          </p:cNvSpPr>
          <p:nvPr>
            <p:ph type="title"/>
            <p:custDataLst>
              <p:tags r:id="rId3"/>
            </p:custDataLst>
          </p:nvPr>
        </p:nvSpPr>
        <p:spPr/>
        <p:txBody>
          <a:bodyPr/>
          <a:lstStyle/>
          <a:p>
            <a:pPr eaLnBrk="1" hangingPunct="1">
              <a:defRPr/>
            </a:pPr>
            <a:r>
              <a:rPr lang="en-US" altLang="en-US" sz="4000" dirty="0" smtClean="0">
                <a:latin typeface="+mn-lt"/>
              </a:rPr>
              <a:t>Resources</a:t>
            </a:r>
          </a:p>
        </p:txBody>
      </p:sp>
      <p:pic>
        <p:nvPicPr>
          <p:cNvPr id="84996" name="Picture 3" descr="MO-DESE_CollegeCareer-1.png"/>
          <p:cNvPicPr>
            <a:picLocks noChangeAspect="1"/>
          </p:cNvPicPr>
          <p:nvPr/>
        </p:nvPicPr>
        <p:blipFill>
          <a:blip r:embed="rId7" cstate="print">
            <a:extLst>
              <a:ext uri="{28A0092B-C50C-407E-A947-70E740481C1C}">
                <a14:useLocalDpi xmlns:a14="http://schemas.microsoft.com/office/drawing/2010/main" val="0"/>
              </a:ext>
            </a:extLst>
          </a:blip>
          <a:srcRect b="17917"/>
          <a:stretch>
            <a:fillRect/>
          </a:stretch>
        </p:blipFill>
        <p:spPr bwMode="auto">
          <a:xfrm>
            <a:off x="4724400" y="5181600"/>
            <a:ext cx="3571875"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296275" y="5562600"/>
            <a:ext cx="466725" cy="10017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ustDataLst>
      <p:tags r:id="rId1"/>
    </p:custDataLst>
    <p:extLst>
      <p:ext uri="{BB962C8B-B14F-4D97-AF65-F5344CB8AC3E}">
        <p14:creationId xmlns:p14="http://schemas.microsoft.com/office/powerpoint/2010/main" val="34456614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2"/>
          <p:cNvSpPr>
            <a:spLocks noGrp="1"/>
          </p:cNvSpPr>
          <p:nvPr>
            <p:ph sz="quarter" idx="1"/>
            <p:custDataLst>
              <p:tags r:id="rId2"/>
            </p:custDataLst>
          </p:nvPr>
        </p:nvSpPr>
        <p:spPr>
          <a:xfrm>
            <a:off x="612775" y="1600200"/>
            <a:ext cx="8153400" cy="5029200"/>
          </a:xfrm>
        </p:spPr>
        <p:txBody>
          <a:bodyPr/>
          <a:lstStyle/>
          <a:p>
            <a:pPr algn="ctr">
              <a:buFont typeface="Wingdings" panose="05000000000000000000" pitchFamily="2" charset="2"/>
              <a:buNone/>
            </a:pPr>
            <a:r>
              <a:rPr lang="en-US" altLang="en-US" smtClean="0"/>
              <a:t>          </a:t>
            </a:r>
          </a:p>
          <a:p>
            <a:pPr algn="ctr">
              <a:buFont typeface="Wingdings" panose="05000000000000000000" pitchFamily="2" charset="2"/>
              <a:buNone/>
            </a:pPr>
            <a:r>
              <a:rPr lang="en-US" altLang="en-US" smtClean="0"/>
              <a:t>			</a:t>
            </a:r>
          </a:p>
        </p:txBody>
      </p:sp>
      <p:sp>
        <p:nvSpPr>
          <p:cNvPr id="87043" name="Rectangle 5"/>
          <p:cNvSpPr>
            <a:spLocks noChangeArrowheads="1"/>
          </p:cNvSpPr>
          <p:nvPr>
            <p:custDataLst>
              <p:tags r:id="rId3"/>
            </p:custDataLst>
          </p:nvPr>
        </p:nvSpPr>
        <p:spPr bwMode="auto">
          <a:xfrm>
            <a:off x="2895600" y="2057400"/>
            <a:ext cx="65532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lnSpc>
                <a:spcPct val="90000"/>
              </a:lnSpc>
              <a:spcBef>
                <a:spcPct val="0"/>
              </a:spcBef>
              <a:buClrTx/>
              <a:buSzTx/>
              <a:buFontTx/>
              <a:buNone/>
            </a:pPr>
            <a:r>
              <a:rPr lang="en-US" altLang="en-US" sz="2400">
                <a:latin typeface="Arial" panose="020B0604020202020204" pitchFamily="34" charset="0"/>
              </a:rPr>
              <a:t>   </a:t>
            </a:r>
            <a:endParaRPr lang="en-US" altLang="en-US" sz="3200">
              <a:latin typeface="Arial" panose="020B0604020202020204" pitchFamily="34" charset="0"/>
            </a:endParaRPr>
          </a:p>
        </p:txBody>
      </p:sp>
      <p:pic>
        <p:nvPicPr>
          <p:cNvPr id="87044" name="Picture 14" descr="DESE Color Template Headers - No Nicastro (Stephen Barr).jpg"/>
          <p:cNvPicPr>
            <a:picLocks noChangeAspect="1" noChangeArrowheads="1"/>
          </p:cNvPicPr>
          <p:nvPr/>
        </p:nvPicPr>
        <p:blipFill>
          <a:blip r:embed="rId7">
            <a:extLst>
              <a:ext uri="{28A0092B-C50C-407E-A947-70E740481C1C}">
                <a14:useLocalDpi xmlns:a14="http://schemas.microsoft.com/office/drawing/2010/main" val="0"/>
              </a:ext>
            </a:extLst>
          </a:blip>
          <a:srcRect r="59306"/>
          <a:stretch>
            <a:fillRect/>
          </a:stretch>
        </p:blipFill>
        <p:spPr bwMode="auto">
          <a:xfrm>
            <a:off x="2341563" y="1828800"/>
            <a:ext cx="46958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TextBox 8"/>
          <p:cNvSpPr txBox="1">
            <a:spLocks noChangeArrowheads="1"/>
          </p:cNvSpPr>
          <p:nvPr>
            <p:custDataLst>
              <p:tags r:id="rId4"/>
            </p:custDataLst>
          </p:nvPr>
        </p:nvSpPr>
        <p:spPr bwMode="auto">
          <a:xfrm>
            <a:off x="533400" y="4913313"/>
            <a:ext cx="7696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just" eaLnBrk="1" hangingPunct="1">
              <a:spcBef>
                <a:spcPct val="0"/>
              </a:spcBef>
              <a:buClrTx/>
              <a:buSzTx/>
              <a:buFont typeface="Wingdings" panose="05000000000000000000" pitchFamily="2" charset="2"/>
              <a:buNone/>
            </a:pPr>
            <a:r>
              <a:rPr lang="en-US" altLang="en-US" sz="1400" dirty="0">
                <a:latin typeface="+mn-lt"/>
              </a:rPr>
              <a:t>The Department of Elementary and Secondary Education does not discriminate on the basis of race, color, religion, gender, national origin, age, or disability in its programs and activities. Inquiries related to department programs and to the location of services, activities, and facilities that are accessible by persons with disabilities may be directed to the Jefferson State Office Building, Director of Civil Rights Compliance and MOA Coordinator (Title VI/Title IX/504/ADA/ADAAA/Age Act/GINA/USDA Title VI), 5th Floor, 205 Jefferson Street, P.O. Box 480, Jefferson City, MO 65102-0480; telephone number 573-526-4757 or TTY 800-735-2966; email civilrights@dese.mo.gov.</a:t>
            </a:r>
            <a:endParaRPr lang="en-US" altLang="en-US" sz="1400" dirty="0">
              <a:solidFill>
                <a:srgbClr val="000000"/>
              </a:solidFill>
              <a:latin typeface="+mn-lt"/>
              <a:ea typeface="Calibri" panose="020F0502020204030204" pitchFamily="34" charset="0"/>
              <a:cs typeface="Times New Roman" panose="02020603050405020304" pitchFamily="18" charset="0"/>
            </a:endParaRPr>
          </a:p>
        </p:txBody>
      </p:sp>
      <p:sp>
        <p:nvSpPr>
          <p:cNvPr id="87046" name="Slide Number Placeholder 2"/>
          <p:cNvSpPr>
            <a:spLocks noGrp="1"/>
          </p:cNvSpPr>
          <p:nvPr>
            <p:ph type="sldNum" sz="quarter" idx="4294967295"/>
          </p:nvPr>
        </p:nvSpPr>
        <p:spPr bwMode="auto">
          <a:xfrm>
            <a:off x="8458200" y="152400"/>
            <a:ext cx="5334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F59B9B95-219E-4F92-B391-B12C7E61B9B1}" type="slidenum">
              <a:rPr lang="en-US" altLang="en-US" sz="1200" smtClean="0"/>
              <a:pPr>
                <a:lnSpc>
                  <a:spcPct val="80000"/>
                </a:lnSpc>
                <a:spcBef>
                  <a:spcPct val="0"/>
                </a:spcBef>
                <a:buClrTx/>
                <a:buSzTx/>
                <a:buFontTx/>
                <a:buNone/>
              </a:pPr>
              <a:t>51</a:t>
            </a:fld>
            <a:endParaRPr lang="en-US" altLang="en-US" sz="1200" smtClean="0"/>
          </a:p>
        </p:txBody>
      </p:sp>
    </p:spTree>
    <p:custDataLst>
      <p:tags r:id="rId1"/>
    </p:custDataLst>
    <p:extLst>
      <p:ext uri="{BB962C8B-B14F-4D97-AF65-F5344CB8AC3E}">
        <p14:creationId xmlns:p14="http://schemas.microsoft.com/office/powerpoint/2010/main" val="715575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4980"/>
            <a:ext cx="7923815" cy="696594"/>
          </a:xfrm>
        </p:spPr>
        <p:txBody>
          <a:bodyPr/>
          <a:lstStyle/>
          <a:p>
            <a:pPr algn="ctr"/>
            <a:r>
              <a:rPr lang="en-US" dirty="0" smtClean="0">
                <a:latin typeface="+mn-lt"/>
              </a:rPr>
              <a:t>Logging into IMACS 2.0</a:t>
            </a:r>
            <a:endParaRPr lang="en-US" dirty="0">
              <a:latin typeface="+mn-lt"/>
            </a:endParaRPr>
          </a:p>
        </p:txBody>
      </p:sp>
      <p:sp>
        <p:nvSpPr>
          <p:cNvPr id="7" name="TextBox 6"/>
          <p:cNvSpPr txBox="1"/>
          <p:nvPr/>
        </p:nvSpPr>
        <p:spPr>
          <a:xfrm>
            <a:off x="609600" y="1600200"/>
            <a:ext cx="7923815" cy="400110"/>
          </a:xfrm>
          <a:prstGeom prst="rect">
            <a:avLst/>
          </a:prstGeom>
          <a:noFill/>
        </p:spPr>
        <p:txBody>
          <a:bodyPr wrap="square" rtlCol="0">
            <a:spAutoFit/>
          </a:bodyPr>
          <a:lstStyle/>
          <a:p>
            <a:r>
              <a:rPr lang="en-US" sz="2000" dirty="0" smtClean="0">
                <a:cs typeface="Times New Roman" panose="02020603050405020304" pitchFamily="18" charset="0"/>
              </a:rPr>
              <a:t>Once you have been granted user access, you can log into IMACS 2.0</a:t>
            </a:r>
            <a:r>
              <a:rPr lang="en-US" dirty="0" smtClean="0"/>
              <a:t>.</a:t>
            </a:r>
            <a:endParaRPr lang="en-US" dirty="0"/>
          </a:p>
        </p:txBody>
      </p:sp>
      <p:pic>
        <p:nvPicPr>
          <p:cNvPr id="3" name="Picture 2"/>
          <p:cNvPicPr>
            <a:picLocks noChangeAspect="1"/>
          </p:cNvPicPr>
          <p:nvPr/>
        </p:nvPicPr>
        <p:blipFill>
          <a:blip r:embed="rId3"/>
          <a:stretch>
            <a:fillRect/>
          </a:stretch>
        </p:blipFill>
        <p:spPr>
          <a:xfrm>
            <a:off x="1143000" y="2000310"/>
            <a:ext cx="6067425" cy="4528309"/>
          </a:xfrm>
          <a:prstGeom prst="rect">
            <a:avLst/>
          </a:prstGeom>
        </p:spPr>
      </p:pic>
    </p:spTree>
    <p:extLst>
      <p:ext uri="{BB962C8B-B14F-4D97-AF65-F5344CB8AC3E}">
        <p14:creationId xmlns:p14="http://schemas.microsoft.com/office/powerpoint/2010/main" val="4283865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46401" y="474980"/>
            <a:ext cx="5487035" cy="696595"/>
          </a:xfrm>
          <a:prstGeom prst="rect">
            <a:avLst/>
          </a:prstGeom>
        </p:spPr>
        <p:txBody>
          <a:bodyPr vert="horz" wrap="square" lIns="0" tIns="13335" rIns="0" bIns="0" rtlCol="0">
            <a:spAutoFit/>
          </a:bodyPr>
          <a:lstStyle/>
          <a:p>
            <a:pPr marL="12700">
              <a:lnSpc>
                <a:spcPct val="100000"/>
              </a:lnSpc>
              <a:spcBef>
                <a:spcPts val="105"/>
              </a:spcBef>
            </a:pPr>
            <a:r>
              <a:rPr spc="-10" dirty="0">
                <a:latin typeface="+mn-lt"/>
              </a:rPr>
              <a:t>After </a:t>
            </a:r>
            <a:r>
              <a:rPr dirty="0">
                <a:latin typeface="+mn-lt"/>
              </a:rPr>
              <a:t>Logging In:</a:t>
            </a:r>
            <a:r>
              <a:rPr spc="-60" dirty="0">
                <a:latin typeface="+mn-lt"/>
              </a:rPr>
              <a:t> </a:t>
            </a:r>
            <a:r>
              <a:rPr spc="-5" dirty="0">
                <a:latin typeface="+mn-lt"/>
              </a:rPr>
              <a:t>Menu</a:t>
            </a:r>
          </a:p>
        </p:txBody>
      </p:sp>
      <p:sp>
        <p:nvSpPr>
          <p:cNvPr id="5" name="object 5"/>
          <p:cNvSpPr txBox="1"/>
          <p:nvPr/>
        </p:nvSpPr>
        <p:spPr>
          <a:xfrm>
            <a:off x="643890" y="1551050"/>
            <a:ext cx="7905115" cy="750847"/>
          </a:xfrm>
          <a:prstGeom prst="rect">
            <a:avLst/>
          </a:prstGeom>
        </p:spPr>
        <p:txBody>
          <a:bodyPr vert="horz" wrap="square" lIns="0" tIns="12065" rIns="0" bIns="0" rtlCol="0">
            <a:spAutoFit/>
          </a:bodyPr>
          <a:lstStyle/>
          <a:p>
            <a:pPr marL="12700" marR="5080">
              <a:lnSpc>
                <a:spcPct val="100000"/>
              </a:lnSpc>
              <a:spcBef>
                <a:spcPts val="95"/>
              </a:spcBef>
            </a:pPr>
            <a:r>
              <a:rPr lang="en-US" sz="2400" spc="-5" dirty="0" smtClean="0">
                <a:cs typeface="Times New Roman" panose="02020603050405020304" pitchFamily="18" charset="0"/>
              </a:rPr>
              <a:t>LEA</a:t>
            </a:r>
            <a:r>
              <a:rPr sz="2400" spc="-5" dirty="0" smtClean="0">
                <a:cs typeface="Times New Roman" panose="02020603050405020304" pitchFamily="18" charset="0"/>
              </a:rPr>
              <a:t> </a:t>
            </a:r>
            <a:r>
              <a:rPr sz="2400" spc="-10" dirty="0">
                <a:cs typeface="Times New Roman" panose="02020603050405020304" pitchFamily="18" charset="0"/>
              </a:rPr>
              <a:t>will </a:t>
            </a:r>
            <a:r>
              <a:rPr sz="2400" spc="-5" dirty="0">
                <a:cs typeface="Times New Roman" panose="02020603050405020304" pitchFamily="18" charset="0"/>
              </a:rPr>
              <a:t>be </a:t>
            </a:r>
            <a:r>
              <a:rPr sz="2400" spc="-15" dirty="0">
                <a:cs typeface="Times New Roman" panose="02020603050405020304" pitchFamily="18" charset="0"/>
              </a:rPr>
              <a:t>taken to </a:t>
            </a:r>
            <a:r>
              <a:rPr sz="2400" spc="-5" dirty="0">
                <a:cs typeface="Times New Roman" panose="02020603050405020304" pitchFamily="18" charset="0"/>
              </a:rPr>
              <a:t>the </a:t>
            </a:r>
            <a:r>
              <a:rPr sz="2400" spc="-5" dirty="0" smtClean="0">
                <a:cs typeface="Times New Roman" panose="02020603050405020304" pitchFamily="18" charset="0"/>
              </a:rPr>
              <a:t>DESE</a:t>
            </a:r>
            <a:r>
              <a:rPr sz="2400" spc="-60" dirty="0" smtClean="0">
                <a:cs typeface="Times New Roman" panose="02020603050405020304" pitchFamily="18" charset="0"/>
              </a:rPr>
              <a:t> </a:t>
            </a:r>
            <a:r>
              <a:rPr sz="2400" spc="-5" dirty="0">
                <a:cs typeface="Times New Roman" panose="02020603050405020304" pitchFamily="18" charset="0"/>
              </a:rPr>
              <a:t>Applications </a:t>
            </a:r>
            <a:r>
              <a:rPr sz="2400" spc="-5" dirty="0" smtClean="0">
                <a:cs typeface="Times New Roman" panose="02020603050405020304" pitchFamily="18" charset="0"/>
              </a:rPr>
              <a:t>menu</a:t>
            </a:r>
            <a:r>
              <a:rPr sz="2400" spc="-10" dirty="0" smtClean="0">
                <a:cs typeface="Times New Roman" panose="02020603050405020304" pitchFamily="18" charset="0"/>
              </a:rPr>
              <a:t> </a:t>
            </a:r>
            <a:r>
              <a:rPr sz="2400" spc="-5" dirty="0">
                <a:cs typeface="Times New Roman" panose="02020603050405020304" pitchFamily="18" charset="0"/>
              </a:rPr>
              <a:t>page</a:t>
            </a:r>
            <a:r>
              <a:rPr sz="2400" spc="-5" dirty="0" smtClean="0">
                <a:cs typeface="Times New Roman" panose="02020603050405020304" pitchFamily="18" charset="0"/>
              </a:rPr>
              <a:t>.</a:t>
            </a:r>
            <a:r>
              <a:rPr lang="en-US" sz="2400" spc="-5" dirty="0" smtClean="0">
                <a:cs typeface="Times New Roman" panose="02020603050405020304" pitchFamily="18" charset="0"/>
              </a:rPr>
              <a:t> Click on Special Education IMACS 2.0.  </a:t>
            </a:r>
            <a:endParaRPr sz="2400" dirty="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865630" y="2514600"/>
            <a:ext cx="7648575" cy="3877088"/>
          </a:xfrm>
          <a:prstGeom prst="rect">
            <a:avLst/>
          </a:prstGeom>
        </p:spPr>
      </p:pic>
      <p:sp>
        <p:nvSpPr>
          <p:cNvPr id="4" name="Right Arrow 3"/>
          <p:cNvSpPr/>
          <p:nvPr/>
        </p:nvSpPr>
        <p:spPr>
          <a:xfrm rot="20500344" flipV="1">
            <a:off x="4598073" y="5514255"/>
            <a:ext cx="685800" cy="148662"/>
          </a:xfrm>
          <a:prstGeom prst="rightArrow">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7"/>
          </p:nvPr>
        </p:nvSpPr>
        <p:spPr/>
        <p:txBody>
          <a:bodyPr/>
          <a:lstStyle/>
          <a:p>
            <a:fld id="{B6F15528-21DE-4FAA-801E-634DDDAF4B2B}" type="slidenum">
              <a:rPr lang="en-US" smtClean="0"/>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474980"/>
            <a:ext cx="7696199" cy="690574"/>
          </a:xfrm>
          <a:prstGeom prst="rect">
            <a:avLst/>
          </a:prstGeom>
        </p:spPr>
        <p:txBody>
          <a:bodyPr vert="horz" wrap="square" lIns="0" tIns="13335" rIns="0" bIns="0" rtlCol="0">
            <a:spAutoFit/>
          </a:bodyPr>
          <a:lstStyle/>
          <a:p>
            <a:pPr marL="12700" algn="ctr">
              <a:lnSpc>
                <a:spcPct val="100000"/>
              </a:lnSpc>
              <a:spcBef>
                <a:spcPts val="105"/>
              </a:spcBef>
            </a:pPr>
            <a:r>
              <a:rPr lang="en-US" dirty="0" smtClean="0">
                <a:solidFill>
                  <a:srgbClr val="0083A9"/>
                </a:solidFill>
                <a:latin typeface="+mn-lt"/>
              </a:rPr>
              <a:t>LEA </a:t>
            </a:r>
            <a:r>
              <a:rPr dirty="0" smtClean="0">
                <a:solidFill>
                  <a:srgbClr val="0083A9"/>
                </a:solidFill>
                <a:latin typeface="+mn-lt"/>
              </a:rPr>
              <a:t>Home</a:t>
            </a:r>
            <a:r>
              <a:rPr spc="-75" dirty="0" smtClean="0">
                <a:solidFill>
                  <a:srgbClr val="0083A9"/>
                </a:solidFill>
                <a:latin typeface="+mn-lt"/>
              </a:rPr>
              <a:t> </a:t>
            </a:r>
            <a:r>
              <a:rPr spc="-25" dirty="0" smtClean="0">
                <a:solidFill>
                  <a:srgbClr val="0083A9"/>
                </a:solidFill>
                <a:latin typeface="+mn-lt"/>
              </a:rPr>
              <a:t>Page</a:t>
            </a:r>
            <a:r>
              <a:rPr lang="en-US" spc="-25" dirty="0" smtClean="0">
                <a:solidFill>
                  <a:srgbClr val="0083A9"/>
                </a:solidFill>
                <a:latin typeface="+mn-lt"/>
              </a:rPr>
              <a:t> in IMACS 2.0</a:t>
            </a:r>
            <a:endParaRPr spc="-25" dirty="0">
              <a:solidFill>
                <a:srgbClr val="0083A9"/>
              </a:solidFill>
              <a:latin typeface="+mn-lt"/>
            </a:endParaRPr>
          </a:p>
        </p:txBody>
      </p:sp>
      <p:sp>
        <p:nvSpPr>
          <p:cNvPr id="12" name="Slide Number Placeholder 11"/>
          <p:cNvSpPr>
            <a:spLocks noGrp="1"/>
          </p:cNvSpPr>
          <p:nvPr>
            <p:ph type="sldNum" sz="quarter" idx="7"/>
          </p:nvPr>
        </p:nvSpPr>
        <p:spPr/>
        <p:txBody>
          <a:bodyPr/>
          <a:lstStyle/>
          <a:p>
            <a:fld id="{B6F15528-21DE-4FAA-801E-634DDDAF4B2B}" type="slidenum">
              <a:rPr lang="en-US" smtClean="0"/>
              <a:t>8</a:t>
            </a:fld>
            <a:endParaRPr lang="en-US"/>
          </a:p>
        </p:txBody>
      </p:sp>
      <p:pic>
        <p:nvPicPr>
          <p:cNvPr id="3" name="Picture 2"/>
          <p:cNvPicPr>
            <a:picLocks noChangeAspect="1"/>
          </p:cNvPicPr>
          <p:nvPr/>
        </p:nvPicPr>
        <p:blipFill>
          <a:blip r:embed="rId3"/>
          <a:stretch>
            <a:fillRect/>
          </a:stretch>
        </p:blipFill>
        <p:spPr>
          <a:xfrm>
            <a:off x="304800" y="1769974"/>
            <a:ext cx="8485488" cy="4933423"/>
          </a:xfrm>
          <a:prstGeom prst="rect">
            <a:avLst/>
          </a:prstGeom>
        </p:spPr>
      </p:pic>
      <p:sp>
        <p:nvSpPr>
          <p:cNvPr id="13" name="Down Arrow Callout 12"/>
          <p:cNvSpPr/>
          <p:nvPr/>
        </p:nvSpPr>
        <p:spPr>
          <a:xfrm>
            <a:off x="1255923" y="1108236"/>
            <a:ext cx="1752600" cy="968046"/>
          </a:xfrm>
          <a:prstGeom prst="downArrowCallou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a:solidFill>
                    <a:sysClr val="windowText" lastClr="000000"/>
                  </a:solidFill>
                </a:ln>
                <a:solidFill>
                  <a:sysClr val="windowText" lastClr="000000"/>
                </a:solidFill>
              </a:rPr>
              <a:t>Choose the correct year 2023-24</a:t>
            </a:r>
            <a:endParaRPr lang="en-US" sz="1400" dirty="0">
              <a:ln>
                <a:solidFill>
                  <a:sysClr val="windowText" lastClr="000000"/>
                </a:solidFill>
              </a:ln>
              <a:solidFill>
                <a:sysClr val="windowText" lastClr="000000"/>
              </a:solidFill>
            </a:endParaRPr>
          </a:p>
        </p:txBody>
      </p:sp>
      <p:sp>
        <p:nvSpPr>
          <p:cNvPr id="14" name="Rectangle 13"/>
          <p:cNvSpPr/>
          <p:nvPr/>
        </p:nvSpPr>
        <p:spPr>
          <a:xfrm>
            <a:off x="569205" y="5029200"/>
            <a:ext cx="609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dirty="0" smtClean="0">
                <a:solidFill>
                  <a:schemeClr val="tx1"/>
                </a:solidFill>
              </a:rPr>
              <a:t>2023-24</a:t>
            </a:r>
          </a:p>
        </p:txBody>
      </p:sp>
      <p:sp>
        <p:nvSpPr>
          <p:cNvPr id="15" name="Rectangle 14"/>
          <p:cNvSpPr/>
          <p:nvPr/>
        </p:nvSpPr>
        <p:spPr>
          <a:xfrm>
            <a:off x="569205" y="5334000"/>
            <a:ext cx="609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dirty="0" smtClean="0">
                <a:solidFill>
                  <a:schemeClr val="tx1"/>
                </a:solidFill>
              </a:rPr>
              <a:t>2023-24</a:t>
            </a:r>
          </a:p>
        </p:txBody>
      </p:sp>
      <p:sp>
        <p:nvSpPr>
          <p:cNvPr id="16" name="Rectangle 15"/>
          <p:cNvSpPr/>
          <p:nvPr/>
        </p:nvSpPr>
        <p:spPr>
          <a:xfrm>
            <a:off x="569205" y="5565170"/>
            <a:ext cx="609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dirty="0" smtClean="0">
                <a:solidFill>
                  <a:schemeClr val="tx1"/>
                </a:solidFill>
              </a:rPr>
              <a:t>2023-24</a:t>
            </a:r>
          </a:p>
        </p:txBody>
      </p:sp>
      <p:sp>
        <p:nvSpPr>
          <p:cNvPr id="17" name="Rectangle 16"/>
          <p:cNvSpPr/>
          <p:nvPr/>
        </p:nvSpPr>
        <p:spPr>
          <a:xfrm>
            <a:off x="569205" y="5826913"/>
            <a:ext cx="609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dirty="0" smtClean="0">
                <a:solidFill>
                  <a:schemeClr val="tx1"/>
                </a:solidFill>
              </a:rPr>
              <a:t>2023-24</a:t>
            </a:r>
          </a:p>
        </p:txBody>
      </p:sp>
      <p:sp>
        <p:nvSpPr>
          <p:cNvPr id="18" name="Rectangle 17"/>
          <p:cNvSpPr/>
          <p:nvPr/>
        </p:nvSpPr>
        <p:spPr>
          <a:xfrm>
            <a:off x="569205" y="6140212"/>
            <a:ext cx="609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dirty="0" smtClean="0">
                <a:solidFill>
                  <a:schemeClr val="tx1"/>
                </a:solidFill>
              </a:rPr>
              <a:t>2023-24</a:t>
            </a:r>
          </a:p>
        </p:txBody>
      </p:sp>
      <p:sp>
        <p:nvSpPr>
          <p:cNvPr id="19" name="Rectangle 18"/>
          <p:cNvSpPr/>
          <p:nvPr/>
        </p:nvSpPr>
        <p:spPr>
          <a:xfrm>
            <a:off x="580222" y="6431333"/>
            <a:ext cx="609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dirty="0" smtClean="0">
                <a:solidFill>
                  <a:schemeClr val="tx1"/>
                </a:solidFill>
              </a:rPr>
              <a:t>2023-24</a:t>
            </a:r>
          </a:p>
        </p:txBody>
      </p:sp>
      <p:sp>
        <p:nvSpPr>
          <p:cNvPr id="20" name="Rectangle 19"/>
          <p:cNvSpPr/>
          <p:nvPr/>
        </p:nvSpPr>
        <p:spPr>
          <a:xfrm>
            <a:off x="1522623" y="2115239"/>
            <a:ext cx="609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dirty="0" smtClean="0">
                <a:solidFill>
                  <a:schemeClr val="tx1"/>
                </a:solidFill>
              </a:rPr>
              <a:t>2023-24</a:t>
            </a:r>
          </a:p>
        </p:txBody>
      </p:sp>
      <p:sp>
        <p:nvSpPr>
          <p:cNvPr id="21" name="Rectangle 20"/>
          <p:cNvSpPr/>
          <p:nvPr/>
        </p:nvSpPr>
        <p:spPr>
          <a:xfrm>
            <a:off x="1534558" y="5029200"/>
            <a:ext cx="294242"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dirty="0" smtClean="0">
                <a:solidFill>
                  <a:schemeClr val="tx1"/>
                </a:solidFill>
              </a:rPr>
              <a:t>1</a:t>
            </a:r>
            <a:endParaRPr lang="en-US" sz="950" dirty="0">
              <a:solidFill>
                <a:schemeClr val="tx1"/>
              </a:solidFill>
            </a:endParaRPr>
          </a:p>
        </p:txBody>
      </p:sp>
      <p:sp>
        <p:nvSpPr>
          <p:cNvPr id="22" name="Rectangle 21"/>
          <p:cNvSpPr/>
          <p:nvPr/>
        </p:nvSpPr>
        <p:spPr>
          <a:xfrm>
            <a:off x="1534558" y="5334000"/>
            <a:ext cx="294242"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dirty="0" smtClean="0">
                <a:solidFill>
                  <a:schemeClr val="tx1"/>
                </a:solidFill>
              </a:rPr>
              <a:t>1</a:t>
            </a:r>
            <a:endParaRPr lang="en-US" sz="950" dirty="0">
              <a:solidFill>
                <a:schemeClr val="tx1"/>
              </a:solidFill>
            </a:endParaRPr>
          </a:p>
        </p:txBody>
      </p:sp>
      <p:sp>
        <p:nvSpPr>
          <p:cNvPr id="23" name="Rectangle 22"/>
          <p:cNvSpPr/>
          <p:nvPr/>
        </p:nvSpPr>
        <p:spPr>
          <a:xfrm>
            <a:off x="1534558" y="5576371"/>
            <a:ext cx="294242"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dirty="0" smtClean="0">
                <a:solidFill>
                  <a:schemeClr val="tx1"/>
                </a:solidFill>
              </a:rPr>
              <a:t>1</a:t>
            </a:r>
            <a:endParaRPr lang="en-US" sz="950" dirty="0">
              <a:solidFill>
                <a:schemeClr val="tx1"/>
              </a:solidFill>
            </a:endParaRPr>
          </a:p>
        </p:txBody>
      </p:sp>
      <p:sp>
        <p:nvSpPr>
          <p:cNvPr id="24" name="Rectangle 23"/>
          <p:cNvSpPr/>
          <p:nvPr/>
        </p:nvSpPr>
        <p:spPr>
          <a:xfrm>
            <a:off x="1534558" y="5854455"/>
            <a:ext cx="294242"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dirty="0" smtClean="0">
                <a:solidFill>
                  <a:schemeClr val="tx1"/>
                </a:solidFill>
              </a:rPr>
              <a:t>1</a:t>
            </a:r>
            <a:endParaRPr lang="en-US" sz="950" dirty="0">
              <a:solidFill>
                <a:schemeClr val="tx1"/>
              </a:solidFill>
            </a:endParaRPr>
          </a:p>
        </p:txBody>
      </p:sp>
      <p:sp>
        <p:nvSpPr>
          <p:cNvPr id="25" name="Rectangle 24"/>
          <p:cNvSpPr/>
          <p:nvPr/>
        </p:nvSpPr>
        <p:spPr>
          <a:xfrm>
            <a:off x="1534558" y="6160081"/>
            <a:ext cx="294242"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dirty="0" smtClean="0">
                <a:solidFill>
                  <a:schemeClr val="tx1"/>
                </a:solidFill>
              </a:rPr>
              <a:t>1</a:t>
            </a:r>
            <a:endParaRPr lang="en-US" sz="950" dirty="0">
              <a:solidFill>
                <a:schemeClr val="tx1"/>
              </a:solidFill>
            </a:endParaRPr>
          </a:p>
        </p:txBody>
      </p:sp>
      <p:sp>
        <p:nvSpPr>
          <p:cNvPr id="26" name="Rectangle 25"/>
          <p:cNvSpPr/>
          <p:nvPr/>
        </p:nvSpPr>
        <p:spPr>
          <a:xfrm>
            <a:off x="1534558" y="6431333"/>
            <a:ext cx="294242"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dirty="0" smtClean="0">
                <a:solidFill>
                  <a:schemeClr val="tx1"/>
                </a:solidFill>
              </a:rPr>
              <a:t>1</a:t>
            </a:r>
            <a:endParaRPr lang="en-US" sz="950"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txBox="1">
            <a:spLocks noGrp="1"/>
          </p:cNvSpPr>
          <p:nvPr>
            <p:ph type="title"/>
          </p:nvPr>
        </p:nvSpPr>
        <p:spPr>
          <a:prstGeom prst="rect">
            <a:avLst/>
          </a:prstGeom>
        </p:spPr>
        <p:txBody>
          <a:bodyPr vert="horz" wrap="square" lIns="0" tIns="13335" rIns="0" bIns="0" rtlCol="0" anchor="ctr">
            <a:spAutoFit/>
          </a:bodyPr>
          <a:lstStyle/>
          <a:p>
            <a:pPr marL="12700" algn="ctr">
              <a:lnSpc>
                <a:spcPct val="100000"/>
              </a:lnSpc>
              <a:spcBef>
                <a:spcPts val="105"/>
              </a:spcBef>
            </a:pPr>
            <a:r>
              <a:rPr lang="en-US" spc="-10" dirty="0" smtClean="0">
                <a:solidFill>
                  <a:srgbClr val="0083A9"/>
                </a:solidFill>
                <a:latin typeface="+mn-lt"/>
              </a:rPr>
              <a:t>Monitoring</a:t>
            </a:r>
            <a:r>
              <a:rPr lang="en-US" spc="-10" dirty="0" smtClean="0">
                <a:solidFill>
                  <a:srgbClr val="4F93BA"/>
                </a:solidFill>
                <a:latin typeface="+mn-lt"/>
              </a:rPr>
              <a:t> Process</a:t>
            </a:r>
            <a:endParaRPr spc="-5" dirty="0">
              <a:solidFill>
                <a:srgbClr val="4F93BA"/>
              </a:solidFill>
              <a:latin typeface="+mn-lt"/>
            </a:endParaRPr>
          </a:p>
        </p:txBody>
      </p:sp>
      <p:grpSp>
        <p:nvGrpSpPr>
          <p:cNvPr id="4" name="Group 3"/>
          <p:cNvGrpSpPr/>
          <p:nvPr/>
        </p:nvGrpSpPr>
        <p:grpSpPr>
          <a:xfrm>
            <a:off x="762000" y="1554480"/>
            <a:ext cx="7524749" cy="4838700"/>
            <a:chOff x="2543176" y="866775"/>
            <a:chExt cx="7524749" cy="4838700"/>
          </a:xfrm>
        </p:grpSpPr>
        <p:pic>
          <p:nvPicPr>
            <p:cNvPr id="5" name="Picture 4" descr="Umbrella Clipart Free Stock Photo - Public Domain Pictures"/>
            <p:cNvPicPr>
              <a:picLocks noChangeAspect="1"/>
            </p:cNvPicPr>
            <p:nvPr/>
          </p:nvPicPr>
          <p:blipFill rotWithShape="1">
            <a:blip r:embed="rId3" cstate="print">
              <a:extLst>
                <a:ext uri="{28A0092B-C50C-407E-A947-70E740481C1C}">
                  <a14:useLocalDpi xmlns:a14="http://schemas.microsoft.com/office/drawing/2010/main" val="0"/>
                </a:ext>
              </a:extLst>
            </a:blip>
            <a:srcRect t="7452"/>
            <a:stretch/>
          </p:blipFill>
          <p:spPr>
            <a:xfrm>
              <a:off x="3000375" y="866775"/>
              <a:ext cx="6715125" cy="4838700"/>
            </a:xfrm>
            <a:prstGeom prst="rect">
              <a:avLst/>
            </a:prstGeom>
            <a:blipFill dpi="0" rotWithShape="1">
              <a:blip r:embed="rId4">
                <a:alphaModFix amt="0"/>
              </a:blip>
              <a:srcRect/>
              <a:tile tx="0" ty="0" sx="100000" sy="100000" flip="none" algn="tl"/>
            </a:blipFill>
          </p:spPr>
        </p:pic>
        <p:grpSp>
          <p:nvGrpSpPr>
            <p:cNvPr id="6" name="Group 5"/>
            <p:cNvGrpSpPr/>
            <p:nvPr/>
          </p:nvGrpSpPr>
          <p:grpSpPr>
            <a:xfrm>
              <a:off x="2543176" y="1743074"/>
              <a:ext cx="7524749" cy="2881016"/>
              <a:chOff x="2543176" y="1743074"/>
              <a:chExt cx="7524749" cy="2881016"/>
            </a:xfrm>
          </p:grpSpPr>
          <p:sp>
            <p:nvSpPr>
              <p:cNvPr id="7" name="TextBox 6"/>
              <p:cNvSpPr txBox="1"/>
              <p:nvPr/>
            </p:nvSpPr>
            <p:spPr>
              <a:xfrm>
                <a:off x="3362326" y="3200400"/>
                <a:ext cx="3276600" cy="461665"/>
              </a:xfrm>
              <a:prstGeom prst="rect">
                <a:avLst/>
              </a:prstGeom>
              <a:noFill/>
            </p:spPr>
            <p:txBody>
              <a:bodyPr wrap="square" rtlCol="0">
                <a:spAutoFit/>
              </a:bodyPr>
              <a:lstStyle/>
              <a:p>
                <a:pPr algn="ctr"/>
                <a:r>
                  <a:rPr lang="en-US" sz="2400" b="1" dirty="0" smtClean="0">
                    <a:solidFill>
                      <a:srgbClr val="7030A0"/>
                    </a:solidFill>
                  </a:rPr>
                  <a:t>Student File Review</a:t>
                </a:r>
                <a:endParaRPr lang="en-US" sz="2400" b="1" dirty="0">
                  <a:solidFill>
                    <a:srgbClr val="7030A0"/>
                  </a:solidFill>
                </a:endParaRPr>
              </a:p>
            </p:txBody>
          </p:sp>
          <p:sp>
            <p:nvSpPr>
              <p:cNvPr id="8" name="TextBox 7"/>
              <p:cNvSpPr txBox="1"/>
              <p:nvPr/>
            </p:nvSpPr>
            <p:spPr>
              <a:xfrm>
                <a:off x="4457701" y="1743074"/>
                <a:ext cx="3724274" cy="523220"/>
              </a:xfrm>
              <a:prstGeom prst="rect">
                <a:avLst/>
              </a:prstGeom>
              <a:noFill/>
            </p:spPr>
            <p:txBody>
              <a:bodyPr wrap="square" rtlCol="0">
                <a:spAutoFit/>
              </a:bodyPr>
              <a:lstStyle/>
              <a:p>
                <a:pPr algn="ctr"/>
                <a:r>
                  <a:rPr lang="en-US" sz="2800" b="1" dirty="0" smtClean="0">
                    <a:solidFill>
                      <a:schemeClr val="bg1"/>
                    </a:solidFill>
                  </a:rPr>
                  <a:t>Monitoring Module</a:t>
                </a:r>
                <a:endParaRPr lang="en-US" sz="2800" b="1" dirty="0">
                  <a:solidFill>
                    <a:schemeClr val="bg1"/>
                  </a:solidFill>
                </a:endParaRPr>
              </a:p>
            </p:txBody>
          </p:sp>
          <p:sp>
            <p:nvSpPr>
              <p:cNvPr id="9" name="TextBox 8"/>
              <p:cNvSpPr txBox="1"/>
              <p:nvPr/>
            </p:nvSpPr>
            <p:spPr>
              <a:xfrm>
                <a:off x="6172200" y="3657600"/>
                <a:ext cx="3895725" cy="461665"/>
              </a:xfrm>
              <a:prstGeom prst="rect">
                <a:avLst/>
              </a:prstGeom>
              <a:noFill/>
            </p:spPr>
            <p:txBody>
              <a:bodyPr wrap="square" rtlCol="0">
                <a:spAutoFit/>
              </a:bodyPr>
              <a:lstStyle/>
              <a:p>
                <a:pPr algn="ctr"/>
                <a:r>
                  <a:rPr lang="en-US" sz="2400" b="1" dirty="0" smtClean="0">
                    <a:solidFill>
                      <a:srgbClr val="C00000"/>
                    </a:solidFill>
                  </a:rPr>
                  <a:t>Initial Evaluation Timelines</a:t>
                </a:r>
                <a:endParaRPr lang="en-US" sz="2400" b="1" dirty="0">
                  <a:solidFill>
                    <a:srgbClr val="C00000"/>
                  </a:solidFill>
                </a:endParaRPr>
              </a:p>
            </p:txBody>
          </p:sp>
          <p:sp>
            <p:nvSpPr>
              <p:cNvPr id="10" name="TextBox 9"/>
              <p:cNvSpPr txBox="1"/>
              <p:nvPr/>
            </p:nvSpPr>
            <p:spPr>
              <a:xfrm>
                <a:off x="2543176" y="4162425"/>
                <a:ext cx="3867150" cy="461665"/>
              </a:xfrm>
              <a:prstGeom prst="rect">
                <a:avLst/>
              </a:prstGeom>
              <a:noFill/>
            </p:spPr>
            <p:txBody>
              <a:bodyPr wrap="square" rtlCol="0">
                <a:spAutoFit/>
              </a:bodyPr>
              <a:lstStyle/>
              <a:p>
                <a:pPr algn="ctr"/>
                <a:r>
                  <a:rPr lang="en-US" sz="2400" b="1" dirty="0" smtClean="0">
                    <a:solidFill>
                      <a:srgbClr val="04CE12"/>
                    </a:solidFill>
                  </a:rPr>
                  <a:t>C to B Transition Timelines</a:t>
                </a:r>
                <a:endParaRPr lang="en-US" sz="2400" b="1" dirty="0">
                  <a:solidFill>
                    <a:srgbClr val="04CE12"/>
                  </a:solidFill>
                </a:endParaRPr>
              </a:p>
            </p:txBody>
          </p:sp>
        </p:grpSp>
      </p:grpSp>
      <p:sp>
        <p:nvSpPr>
          <p:cNvPr id="11" name="Slide Number Placeholder 10"/>
          <p:cNvSpPr>
            <a:spLocks noGrp="1"/>
          </p:cNvSpPr>
          <p:nvPr>
            <p:ph type="sldNum" sz="quarter" idx="7"/>
          </p:nvPr>
        </p:nvSpPr>
        <p:spPr/>
        <p:txBody>
          <a:bodyPr/>
          <a:lstStyle/>
          <a:p>
            <a:fld id="{B6F15528-21DE-4FAA-801E-634DDDAF4B2B}" type="slidenum">
              <a:rPr lang="en-US" smtClean="0"/>
              <a:t>9</a:t>
            </a:fld>
            <a:endParaRPr lang="en-US"/>
          </a:p>
        </p:txBody>
      </p:sp>
    </p:spTree>
    <p:extLst>
      <p:ext uri="{BB962C8B-B14F-4D97-AF65-F5344CB8AC3E}">
        <p14:creationId xmlns:p14="http://schemas.microsoft.com/office/powerpoint/2010/main" val="20376853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14&quot;/&gt;&lt;lineCharCount val=&quot;125&quot;/&gt;&lt;lineCharCount val=&quot;125&quot;/&gt;&lt;lineCharCount val=&quot;118&quot;/&gt;&lt;lineCharCount val=&quot;116&quot;/&gt;&lt;lineCharCount val=&quot;8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PSNARRATION" val="32,1245235246,Q:\Si\msdata\WORD\OFFICE\Monitoring\5th Cycle\2017-18\CAP Plan Training_Cohort_3_FINAL_11_3_2017\Media.ppcx"/>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8&quot;/&gt;&lt;lineCharCount val=&quot;38&quot;/&gt;&lt;lineCharCount val=&quot;45&quot;/&gt;&lt;lineCharCount val=&quot;21&quot;/&gt;&lt;lineCharCount val=&quot;33&quot;/&gt;&lt;lineCharCount val=&quot;1&quot;/&gt;&lt;lineCharCount val=&quot;2&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PSNARRATION" val="33,1245235246,Q:\Si\msdata\WORD\OFFICE\Monitoring\5th Cycle\2017-18\CAP Plan Training_Cohort_3_FINAL_11_3_2017\Media.ppcx"/>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3&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6230</TotalTime>
  <Words>5805</Words>
  <Application>Microsoft Office PowerPoint</Application>
  <PresentationFormat>On-screen Show (4:3)</PresentationFormat>
  <Paragraphs>504</Paragraphs>
  <Slides>51</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Cambria</vt:lpstr>
      <vt:lpstr>Times New Roman</vt:lpstr>
      <vt:lpstr>Tw Cen MT</vt:lpstr>
      <vt:lpstr>Wingdings</vt:lpstr>
      <vt:lpstr>Office Theme</vt:lpstr>
      <vt:lpstr>SPECIAL EDUCATION COMPLIANCE   TIERED MONITORING   SELF-ASSESSMENT YEAR  IMACS TRAINING &amp; GUIDANCE  Cohort 1</vt:lpstr>
      <vt:lpstr>Features in IMACS 2.0</vt:lpstr>
      <vt:lpstr>How to Find IMACS 2.0</vt:lpstr>
      <vt:lpstr>Gaining Web Applications Access</vt:lpstr>
      <vt:lpstr>Access to IMACS 2.0</vt:lpstr>
      <vt:lpstr>Logging into IMACS 2.0</vt:lpstr>
      <vt:lpstr>After Logging In: Menu</vt:lpstr>
      <vt:lpstr>LEA Home Page in IMACS 2.0</vt:lpstr>
      <vt:lpstr>Monitoring Process</vt:lpstr>
      <vt:lpstr>Assignments List</vt:lpstr>
      <vt:lpstr>Assignments List</vt:lpstr>
      <vt:lpstr>Assignments List</vt:lpstr>
      <vt:lpstr>Assignments List</vt:lpstr>
      <vt:lpstr>Locating Correspondence</vt:lpstr>
      <vt:lpstr>LEA Contact Information</vt:lpstr>
      <vt:lpstr>Locating Individual Correspondence</vt:lpstr>
      <vt:lpstr>Student File Review Summary Page</vt:lpstr>
      <vt:lpstr>Student File Review Summary Page</vt:lpstr>
      <vt:lpstr>Student File Review Summary Page</vt:lpstr>
      <vt:lpstr>Adding New Student Reviews Individually </vt:lpstr>
      <vt:lpstr>Importing Data from CSV file </vt:lpstr>
      <vt:lpstr>PowerPoint Presentation</vt:lpstr>
      <vt:lpstr>Importing Student Data for Student File Review</vt:lpstr>
      <vt:lpstr>Student File Review Screen, cont.</vt:lpstr>
      <vt:lpstr>Uploading Documentation for the  Desk Review</vt:lpstr>
      <vt:lpstr>Uploading Documentation</vt:lpstr>
      <vt:lpstr>Creating a zip file</vt:lpstr>
      <vt:lpstr>Helpful Hints for Uploading of Documents </vt:lpstr>
      <vt:lpstr>Documentation Request Status</vt:lpstr>
      <vt:lpstr>Timelines Submission</vt:lpstr>
      <vt:lpstr>Timeline Exceptions</vt:lpstr>
      <vt:lpstr>Timeline Exceptions</vt:lpstr>
      <vt:lpstr>Initial Evaluation Timelines Summary Page</vt:lpstr>
      <vt:lpstr>Initial Evaluation Timelines Summary</vt:lpstr>
      <vt:lpstr>Adding New Student Timeline Data Individually </vt:lpstr>
      <vt:lpstr>Importing Data from CSV file </vt:lpstr>
      <vt:lpstr>Importing Student Data for Initial Evaluation Timelines</vt:lpstr>
      <vt:lpstr>Submitting Initial Evaluation Reviews</vt:lpstr>
      <vt:lpstr>C to B Transition Summary Page</vt:lpstr>
      <vt:lpstr>C to B Transition Summary</vt:lpstr>
      <vt:lpstr>C to B Transition Review</vt:lpstr>
      <vt:lpstr>Importing Data from CSV file </vt:lpstr>
      <vt:lpstr>PowerPoint Presentation</vt:lpstr>
      <vt:lpstr>Submitting the C to B Transition Review</vt:lpstr>
      <vt:lpstr>Self Assessment Completed</vt:lpstr>
      <vt:lpstr>Reminders</vt:lpstr>
      <vt:lpstr>Common Issues</vt:lpstr>
      <vt:lpstr>Compliance Consultants</vt:lpstr>
      <vt:lpstr>Helpful links for Tiered Monitoring and IMACS </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Missouri public education</dc:title>
  <dc:subject>Missouri Public Education</dc:subject>
  <dc:creator>CVogel</dc:creator>
  <cp:lastModifiedBy>Bockover, Madison</cp:lastModifiedBy>
  <cp:revision>272</cp:revision>
  <cp:lastPrinted>2023-10-06T20:02:33Z</cp:lastPrinted>
  <dcterms:created xsi:type="dcterms:W3CDTF">2019-09-30T14:13:22Z</dcterms:created>
  <dcterms:modified xsi:type="dcterms:W3CDTF">2023-10-24T14:23:20Z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2018-10-03T00:00:00Z</vt:filetime>
  </property>
  <property fmtid="{D5CDD505-2E9C-101B-9397-08002B2CF9AE}" pid="3" name="Creator">
    <vt:lpwstr>Acrobat PDFMaker 18 for PowerPoint</vt:lpwstr>
  </property>
  <property fmtid="{D5CDD505-2E9C-101B-9397-08002B2CF9AE}" pid="4" name="LastSaved">
    <vt:filetime>2019-09-30T00:00:00Z</vt:filetime>
  </property>
</Properties>
</file>