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94" r:id="rId4"/>
    <p:sldId id="259" r:id="rId5"/>
    <p:sldId id="260" r:id="rId6"/>
    <p:sldId id="261" r:id="rId7"/>
    <p:sldId id="262" r:id="rId8"/>
    <p:sldId id="293" r:id="rId9"/>
    <p:sldId id="263" r:id="rId10"/>
    <p:sldId id="295" r:id="rId11"/>
    <p:sldId id="265" r:id="rId12"/>
    <p:sldId id="266" r:id="rId13"/>
    <p:sldId id="267" r:id="rId14"/>
    <p:sldId id="268" r:id="rId15"/>
    <p:sldId id="296" r:id="rId16"/>
    <p:sldId id="269" r:id="rId17"/>
    <p:sldId id="270" r:id="rId18"/>
    <p:sldId id="271" r:id="rId19"/>
    <p:sldId id="272" r:id="rId20"/>
    <p:sldId id="273" r:id="rId21"/>
    <p:sldId id="274" r:id="rId22"/>
    <p:sldId id="276" r:id="rId23"/>
    <p:sldId id="275" r:id="rId24"/>
    <p:sldId id="277" r:id="rId25"/>
    <p:sldId id="278" r:id="rId26"/>
    <p:sldId id="279" r:id="rId27"/>
    <p:sldId id="280" r:id="rId28"/>
    <p:sldId id="281" r:id="rId29"/>
    <p:sldId id="282" r:id="rId30"/>
    <p:sldId id="283" r:id="rId31"/>
    <p:sldId id="284" r:id="rId32"/>
    <p:sldId id="285" r:id="rId33"/>
    <p:sldId id="286" r:id="rId34"/>
    <p:sldId id="297" r:id="rId35"/>
    <p:sldId id="287" r:id="rId36"/>
    <p:sldId id="288" r:id="rId37"/>
    <p:sldId id="289" r:id="rId38"/>
    <p:sldId id="290" r:id="rId39"/>
    <p:sldId id="291" r:id="rId40"/>
    <p:sldId id="292" r:id="rId41"/>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16" autoAdjust="0"/>
  </p:normalViewPr>
  <p:slideViewPr>
    <p:cSldViewPr>
      <p:cViewPr varScale="1">
        <p:scale>
          <a:sx n="62" d="100"/>
          <a:sy n="62" d="100"/>
        </p:scale>
        <p:origin x="1608" y="7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22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Go </a:t>
            </a:r>
            <a:r>
              <a:rPr dirty="0"/>
              <a:t>to your LEA’s home page in IMACS 2.0. Make sure the School Year drop box (found near the top left of the page) is set to the </a:t>
            </a:r>
            <a:r>
              <a:rPr dirty="0" smtClean="0"/>
              <a:t>202</a:t>
            </a:r>
            <a:r>
              <a:rPr lang="en-US" dirty="0" smtClean="0"/>
              <a:t>2</a:t>
            </a:r>
            <a:r>
              <a:rPr dirty="0" smtClean="0"/>
              <a:t>-2</a:t>
            </a:r>
            <a:r>
              <a:rPr lang="en-US" dirty="0" smtClean="0"/>
              <a:t>3</a:t>
            </a:r>
            <a:r>
              <a:rPr dirty="0" smtClean="0"/>
              <a:t> </a:t>
            </a:r>
            <a:r>
              <a:rPr dirty="0"/>
              <a:t>school year. Proceed to the correct area </a:t>
            </a:r>
            <a:r>
              <a:rPr dirty="0" smtClean="0"/>
              <a:t>to </a:t>
            </a:r>
            <a:r>
              <a:rPr dirty="0"/>
              <a:t>begin this process by clicking on the blue CAP found in the Review Type column. </a:t>
            </a:r>
          </a:p>
          <a:p>
            <a:r>
              <a:rPr dirty="0"/>
              <a:t>Note: You will be able to quickly see how many CAPs or ICAPs your LEA has as well as which side of the process they are on by noting the number </a:t>
            </a:r>
            <a:r>
              <a:rPr dirty="0" smtClean="0"/>
              <a:t>found </a:t>
            </a:r>
            <a:r>
              <a:rPr dirty="0"/>
              <a:t>under the Needs Attention From column. The example on the screen shows DESE 0 LEA </a:t>
            </a:r>
            <a:r>
              <a:rPr lang="en-US" dirty="0" smtClean="0"/>
              <a:t>8</a:t>
            </a:r>
            <a:r>
              <a:rPr dirty="0" smtClean="0"/>
              <a:t> </a:t>
            </a:r>
            <a:r>
              <a:rPr dirty="0"/>
              <a:t>and DESE 0 LEA </a:t>
            </a:r>
            <a:r>
              <a:rPr lang="en-US" dirty="0" smtClean="0"/>
              <a:t>7</a:t>
            </a:r>
            <a:r>
              <a:rPr dirty="0" smtClean="0"/>
              <a:t>. </a:t>
            </a:r>
            <a:r>
              <a:rPr dirty="0"/>
              <a:t>This means the LEA has </a:t>
            </a:r>
            <a:r>
              <a:rPr lang="en-US" dirty="0" smtClean="0"/>
              <a:t>eight</a:t>
            </a:r>
            <a:r>
              <a:rPr dirty="0" smtClean="0"/>
              <a:t> </a:t>
            </a:r>
            <a:r>
              <a:rPr dirty="0"/>
              <a:t>ICAPs, and </a:t>
            </a:r>
            <a:r>
              <a:rPr lang="en-US" dirty="0" smtClean="0"/>
              <a:t>seven</a:t>
            </a:r>
            <a:r>
              <a:rPr dirty="0" smtClean="0"/>
              <a:t> </a:t>
            </a:r>
            <a:r>
              <a:rPr dirty="0"/>
              <a:t>CAPS that should be completed and submitted to DESE.</a:t>
            </a:r>
          </a:p>
        </p:txBody>
      </p:sp>
    </p:spTree>
    <p:extLst>
      <p:ext uri="{BB962C8B-B14F-4D97-AF65-F5344CB8AC3E}">
        <p14:creationId xmlns:p14="http://schemas.microsoft.com/office/powerpoint/2010/main" val="1322808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After </a:t>
            </a:r>
            <a:r>
              <a:rPr dirty="0"/>
              <a:t>you have clicked the blue CAP under the Review Type column on the LEA’s Monitoring Module page you will see this Cap Summary screen which will display the indicators that were found out of compliance during the desk review verification. </a:t>
            </a:r>
          </a:p>
          <a:p>
            <a:r>
              <a:rPr dirty="0"/>
              <a:t>The Indicator Number column will tell you which indicators were found out of compliance. The Required Timeline For Correction is </a:t>
            </a:r>
            <a:r>
              <a:rPr u="sng" dirty="0"/>
              <a:t>NOT April 1, </a:t>
            </a:r>
            <a:r>
              <a:rPr u="sng" dirty="0" smtClean="0"/>
              <a:t>202</a:t>
            </a:r>
            <a:r>
              <a:rPr lang="en-US" u="sng" dirty="0" smtClean="0"/>
              <a:t>4</a:t>
            </a:r>
            <a:r>
              <a:rPr u="sng" dirty="0" smtClean="0"/>
              <a:t>, </a:t>
            </a:r>
            <a:r>
              <a:rPr u="sng" dirty="0"/>
              <a:t>it is March 1, </a:t>
            </a:r>
            <a:r>
              <a:rPr u="sng" dirty="0" smtClean="0"/>
              <a:t>202</a:t>
            </a:r>
            <a:r>
              <a:rPr lang="en-US" u="sng" dirty="0" smtClean="0"/>
              <a:t>4</a:t>
            </a:r>
            <a:r>
              <a:rPr dirty="0" smtClean="0"/>
              <a:t>. </a:t>
            </a:r>
            <a:r>
              <a:rPr dirty="0"/>
              <a:t>The Last Updated column will show who last worked on each indicator and when. Action is the final column. It will either have a magnifying glass (view only), or a pencil (able to take action). Click on the pencil at the end of the row for the indicator on which you wish to work.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When </a:t>
            </a:r>
            <a:r>
              <a:rPr dirty="0"/>
              <a:t>you navigate to the CAP page for each indicator that requires correction, the first box is the CAP Strategies for Correction. This box describes what is out, when the evidence is due, how to write the district plan of correction, and what paperwork to submit to your Supervisor. NOTE: Keep in mind that the deadline shown on this page is the deadline for the Evidence of Correction, the LEA’s 5 samples that show they are doing things correctly, </a:t>
            </a:r>
            <a:r>
              <a:rPr dirty="0" smtClean="0"/>
              <a:t>and </a:t>
            </a:r>
            <a:r>
              <a:rPr dirty="0"/>
              <a:t>the deadline for the Plans of Correction is October 31.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An </a:t>
            </a:r>
            <a:r>
              <a:rPr dirty="0"/>
              <a:t>approvable corrective action plan describes the steps needed to result in compliance with specific indicators. It also identifies school district personnel responsible for implementing the plan as well as personnel who have a role in reaching and maintaining compliance. Each Plan for Correction should be compared to the rubric that has been created by DESE to assist LEAs to develop an approvable Plan for Correction. This rubric is posted with the other CAP Year Tiered Monitoring Guidance.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The </a:t>
            </a:r>
            <a:r>
              <a:rPr dirty="0"/>
              <a:t>second section on this page is where you will write your Agency’s Plan for Correction. </a:t>
            </a:r>
            <a:r>
              <a:rPr lang="en-US" dirty="0" smtClean="0"/>
              <a:t>Type </a:t>
            </a:r>
            <a:r>
              <a:rPr dirty="0" smtClean="0"/>
              <a:t>your </a:t>
            </a:r>
            <a:r>
              <a:rPr dirty="0"/>
              <a:t>plan to correct the non </a:t>
            </a:r>
            <a:r>
              <a:rPr dirty="0" smtClean="0"/>
              <a:t>compliance</a:t>
            </a:r>
            <a:r>
              <a:rPr lang="en-US" dirty="0" smtClean="0"/>
              <a:t> in</a:t>
            </a:r>
            <a:r>
              <a:rPr lang="en-US" baseline="0" dirty="0" smtClean="0"/>
              <a:t> the text box</a:t>
            </a:r>
            <a:r>
              <a:rPr dirty="0" smtClean="0"/>
              <a:t>. </a:t>
            </a:r>
            <a:r>
              <a:rPr dirty="0"/>
              <a:t>Each indicator found “OUT” of compliance has its own box. Once each indicator has been addressed, the district will save and submit the Plan for Correction for approval. </a:t>
            </a:r>
            <a:r>
              <a:rPr dirty="0" smtClean="0"/>
              <a:t>Do </a:t>
            </a:r>
            <a:r>
              <a:rPr dirty="0"/>
              <a:t>NOT go any further in the process until you have checked with your compliance supervisor. Your special education compliance supervisor will approve and/or discuss revisions to your Plan for </a:t>
            </a:r>
            <a:r>
              <a:rPr dirty="0" smtClean="0"/>
              <a:t>Correction</a:t>
            </a:r>
            <a:r>
              <a:rPr lang="en-US" dirty="0" smtClean="0"/>
              <a:t> in the next section</a:t>
            </a:r>
            <a:r>
              <a:rPr dirty="0" smtClean="0"/>
              <a: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smtClean="0"/>
              <a:t>This</a:t>
            </a:r>
            <a:r>
              <a:rPr lang="en-US" baseline="0" dirty="0" smtClean="0"/>
              <a:t> is where y</a:t>
            </a:r>
            <a:r>
              <a:rPr dirty="0" smtClean="0"/>
              <a:t>our </a:t>
            </a:r>
            <a:r>
              <a:rPr dirty="0"/>
              <a:t>special education compliance supervisor will approve and/or discuss revisions to your Plan for Correction. </a:t>
            </a:r>
          </a:p>
        </p:txBody>
      </p:sp>
    </p:spTree>
    <p:extLst>
      <p:ext uri="{BB962C8B-B14F-4D97-AF65-F5344CB8AC3E}">
        <p14:creationId xmlns:p14="http://schemas.microsoft.com/office/powerpoint/2010/main" val="3626449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The </a:t>
            </a:r>
            <a:r>
              <a:rPr dirty="0"/>
              <a:t>next activity is to correct individual non compliance. </a:t>
            </a:r>
          </a:p>
          <a:p>
            <a:r>
              <a:rPr dirty="0"/>
              <a:t>The I-CAP satisfies the Individual Prong for correction of non compliance. The Student Non Compliance Report in IMACS will provide a list of all individual student non compliance identified. </a:t>
            </a:r>
          </a:p>
          <a:p>
            <a:r>
              <a:rPr dirty="0"/>
              <a:t>Please note that there are some circumstances which prevent correction of noncompliance for individual students. Call your compliance supervisor when a student with an ICAP no longer lives in your district or has </a:t>
            </a:r>
            <a:r>
              <a:rPr dirty="0" smtClean="0"/>
              <a:t>exited </a:t>
            </a:r>
            <a:r>
              <a:rPr dirty="0"/>
              <a:t>special education. Your supervisor will also discuss with you the documentation they would expect you to upload in each case as evidence of correction. Correction of all individual non compliance is expected no later than December 31.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Go </a:t>
            </a:r>
            <a:r>
              <a:rPr dirty="0"/>
              <a:t>to your LEA’s home page in IMACS 2.0. Make sure the School Year drop box (found near the top left of the page) is set to the </a:t>
            </a:r>
            <a:r>
              <a:rPr dirty="0" smtClean="0"/>
              <a:t>202</a:t>
            </a:r>
            <a:r>
              <a:rPr lang="en-US" dirty="0" smtClean="0"/>
              <a:t>2</a:t>
            </a:r>
            <a:r>
              <a:rPr dirty="0" smtClean="0"/>
              <a:t>-2</a:t>
            </a:r>
            <a:r>
              <a:rPr lang="en-US" dirty="0" smtClean="0"/>
              <a:t>3</a:t>
            </a:r>
            <a:r>
              <a:rPr dirty="0" smtClean="0"/>
              <a:t> </a:t>
            </a:r>
            <a:r>
              <a:rPr dirty="0"/>
              <a:t>school year. Proceed to the correct area </a:t>
            </a:r>
            <a:r>
              <a:rPr dirty="0" smtClean="0"/>
              <a:t>to </a:t>
            </a:r>
            <a:r>
              <a:rPr dirty="0"/>
              <a:t>begin this process by clicking on the blue ICAP found in the Review Type column. Note: You will be able to quickly see how many CAPs or ICAPs your LEA might have as well as which side of the process they are on by noting the number </a:t>
            </a:r>
            <a:r>
              <a:rPr dirty="0" smtClean="0"/>
              <a:t>found </a:t>
            </a:r>
            <a:r>
              <a:rPr dirty="0"/>
              <a:t>under the Needs Attention From column.</a:t>
            </a:r>
          </a:p>
          <a:p>
            <a:r>
              <a:rPr dirty="0"/>
              <a:t>These students’ files are to be reviewed and corrective action taken. All this documentation must be submitted no later than December 31.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After </a:t>
            </a:r>
            <a:r>
              <a:rPr dirty="0"/>
              <a:t>you have clicked the blue ICAP under the Review Type column on the LEA’s Monitoring Module page you will see the ICAP Summary screen which displays the names of individual students and the indicators that were found out of compliance during the review process. </a:t>
            </a:r>
          </a:p>
          <a:p>
            <a:r>
              <a:rPr dirty="0"/>
              <a:t>The Student Name column will tell you which student you are working with. The Indicator Number column will tell you which indicators were found out of compliance. The Required Timeline For Correction column will have the final date that all the evidence is due. The Last Updated column will show who last worked on each indicator. Action is the final column. It will either have a magnifying glass (view only), or a pencil (able to take action). Click on the pencil at the end of the row for the indicator you wish to work 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The </a:t>
            </a:r>
            <a:r>
              <a:rPr dirty="0"/>
              <a:t>top half of the ICAPs page is a dash board that displays the name of the student, the indicator that was found out, and 2 important dates – the date it is due and the date it is found in compliance. The evidence needed to correct the individual mistake is located in the ICAPs Comments </a:t>
            </a:r>
            <a:r>
              <a:rPr dirty="0" smtClean="0"/>
              <a:t>row.</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The </a:t>
            </a:r>
            <a:r>
              <a:rPr dirty="0"/>
              <a:t>bottom half of the ICAPs page has a space for the LEA to comment and a space to upload the evidence to clear that student’s individual indicator errors Click on the blue </a:t>
            </a:r>
            <a:r>
              <a:rPr lang="en-US" dirty="0" smtClean="0"/>
              <a:t>triangle</a:t>
            </a:r>
            <a:r>
              <a:rPr dirty="0" smtClean="0"/>
              <a:t> </a:t>
            </a:r>
            <a:r>
              <a:rPr dirty="0"/>
              <a:t>(in the red circle) to the right of the ICAP Uploads. It will open up the uploads section. </a:t>
            </a:r>
          </a:p>
          <a:p>
            <a:r>
              <a:rPr dirty="0"/>
              <a:t>Save, but do not click on the Save and Submit to DESE until after you have completed uploaded evidence of correction for each student with an ICAP.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Under </a:t>
            </a:r>
            <a:r>
              <a:rPr dirty="0"/>
              <a:t>Assignment Uploads use the New Upload option to add evidence of correction. </a:t>
            </a:r>
          </a:p>
          <a:p>
            <a:r>
              <a:rPr dirty="0"/>
              <a:t>Make sure to fill in the name of the document to make easily recognizable. Use a title such as the student's name and the name of the form (Welch RED). Click on browse and find the file on your computer to upload.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Note</a:t>
            </a:r>
            <a:r>
              <a:rPr dirty="0"/>
              <a:t>: IEP teams could address the need for compensatory services at the initial IEP team meeting. If they have documentation that they did these things before we identified noncompliance, we would accept that documentation to clear the I-CAP.</a:t>
            </a:r>
          </a:p>
          <a:p>
            <a:r>
              <a:rPr dirty="0"/>
              <a:t>If an out-of-compliance timeline is concerning a student who DID NOT qualify for SPED services, the LEA does not need to contact the parent. The LEA will need to write up an assurance that they know this timeline was over and upload that under the student name.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If </a:t>
            </a:r>
            <a:r>
              <a:rPr dirty="0"/>
              <a:t>one or more of the timelines are found to be “OUT” of compliance, a link for a follow-up timeline collection will appear on the LEA home page of IMACS 2.0. The green arrow shows timeline follow-up for this LEA’s Initial Evaluation Timeline. If this LEA also had C to B Transition Timelines in follow-up then they would be in the same location. The next several slides will demonstrate the “Initial Evaluation Follow-up Timeline” submission.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There </a:t>
            </a:r>
            <a:r>
              <a:rPr dirty="0"/>
              <a:t>are two options for entering the Follow-Up timeline information now in IMACS 2.0. </a:t>
            </a:r>
          </a:p>
          <a:p>
            <a:r>
              <a:rPr dirty="0"/>
              <a:t>You can either compile you data collection on a spreadsheet and import that by clicking on Import Initial Evaluation Data from CSV file (green arrow) or you can enter each student individually by clicking on Add New Initial Evaluation Timelines Review (blue arrow).</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 </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As </a:t>
            </a:r>
            <a:r>
              <a:rPr dirty="0"/>
              <a:t>you enter students you do have the option to edit (pencil icon) or delete (red cross) your entry on the right hand side of the main Follow-Up timeline page. The system will allow as many CSV/TXT imports as needed. It will take the file and add the data to the existing with no overwriting of previous information.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As </a:t>
            </a:r>
            <a:r>
              <a:rPr dirty="0"/>
              <a:t>you enter students you do have the option to edit (pencil icon) or delete (red cross) your entry on the right hand side of the main Follow-Up timeline page. The system will allow as many CSV/TXT imports as needed. It will take the file and add the data to the existing with no overwriting of previous information.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There </a:t>
            </a:r>
            <a:r>
              <a:rPr dirty="0"/>
              <a:t>are reminders on the student demographic screen reminding you of important dates.</a:t>
            </a:r>
          </a:p>
          <a:p>
            <a:r>
              <a:rPr dirty="0"/>
              <a:t>At the bottom of the screen there are many save options. Save and Stay will keep you on the same page after saving the material. Save and Add Another will save the student you just finished working on and give you a new student demographic screen to begin the next student. Save and Return will save the student you just finished working on and then take you back out to the main timeline page. As you enter students you do have the option to edit (pencil icon) or delete (red cross) your entry on the right hand side of the main Follow-Up timeline page.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smtClean="0"/>
              <a:t>The “Corrective Action Plan Year” is when LEAs who have indicators that were found to be “OUT” of compliance develop corrective action plans to address the root cause of the non compliance. </a:t>
            </a:r>
          </a:p>
          <a:p>
            <a:r>
              <a:rPr lang="en-US" dirty="0" smtClean="0"/>
              <a:t>Note that any LEA with 100% compliance as a result of the self-assessment, desk review, and timeline review will NOT have corrective action plans and will NOT participate in the tiered monitoring activities during the corrective action plan year!  </a:t>
            </a:r>
          </a:p>
          <a:p>
            <a:r>
              <a:rPr lang="en-US" dirty="0" smtClean="0"/>
              <a:t>Those LEAs with less than 100% compliance will first submit their plans for correction. Then they will submit documentation as evidence that shows individual non compliance has been corrected. Finally, the LEA must upload five samples of documentation for each indicator that was out of compliance. Note: While ALL non compliance must be cleared NO LATER THAN one calendar year from the Special Education Program Review Report, there are intermediate deadlines to ensure the correction is being implemented.</a:t>
            </a:r>
          </a:p>
          <a:p>
            <a:r>
              <a:rPr lang="en-US" dirty="0" smtClean="0"/>
              <a:t>Onsite monitoring occurs the following year between November-March. Approximately 5-10% of the districts in the cohort are chosen for an onsite visit. They will be notified by mid- November in IMACS. </a:t>
            </a:r>
          </a:p>
          <a:p>
            <a:endParaRPr lang="en-US" dirty="0"/>
          </a:p>
        </p:txBody>
      </p:sp>
    </p:spTree>
    <p:extLst>
      <p:ext uri="{BB962C8B-B14F-4D97-AF65-F5344CB8AC3E}">
        <p14:creationId xmlns:p14="http://schemas.microsoft.com/office/powerpoint/2010/main" val="3849890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If </a:t>
            </a:r>
            <a:r>
              <a:rPr dirty="0"/>
              <a:t>you have entered ANY students in the timeline data collection section then you will not have the option to select the Submit with No Students to Report button.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The </a:t>
            </a:r>
            <a:r>
              <a:rPr dirty="0"/>
              <a:t>Corrective Action Plan is usually the first activity started and the last one completed in the year following the self-assessment so we are circling back to the third step for completing the CAP – providing evidence of correction.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The </a:t>
            </a:r>
            <a:r>
              <a:rPr dirty="0"/>
              <a:t>one of the final activities of the Corrective Action Year process is clearing the systemic non-compliance by providing evidence of correction. This is accomplished by providing up to five new samples of documentation that address each indicator found “OUT” of compliance. This documentation should establish that the district followed their Plan of Correction and must demonstrate that the LEA is currently “IN” compliance with the targeted indicator. The evidence of correction should be uploaded into IMACS and submitted no later than </a:t>
            </a:r>
            <a:r>
              <a:rPr lang="en-US" dirty="0" smtClean="0"/>
              <a:t>March</a:t>
            </a:r>
            <a:r>
              <a:rPr dirty="0" smtClean="0"/>
              <a:t> </a:t>
            </a:r>
            <a:r>
              <a:rPr dirty="0"/>
              <a:t>1.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To </a:t>
            </a:r>
            <a:r>
              <a:rPr dirty="0"/>
              <a:t>begin submitting the district’s evidence of correction you will need to click on the arrow (red circle) at the right side of the each row.</a:t>
            </a:r>
          </a:p>
          <a:p>
            <a:r>
              <a:rPr dirty="0"/>
              <a:t>When the computer redirects you to the CAP page go to the CAP uploads below the CAP Status Information box. Click on the blue triangle </a:t>
            </a:r>
            <a:r>
              <a:rPr dirty="0" smtClean="0"/>
              <a:t>(</a:t>
            </a:r>
            <a:r>
              <a:rPr lang="en-US" dirty="0" smtClean="0"/>
              <a:t>red</a:t>
            </a:r>
            <a:r>
              <a:rPr dirty="0" smtClean="0"/>
              <a:t> </a:t>
            </a:r>
            <a:r>
              <a:rPr dirty="0"/>
              <a:t>circle) next to CAP UPLOADS to open up that section of the page and then click on New Upload (green arrow).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Fill </a:t>
            </a:r>
            <a:r>
              <a:rPr dirty="0"/>
              <a:t>in the name of the document on the Upload Title line and then use the browse feature to find the file on your computer. LEA Comment box is optional, but always welcome. Click on the Save button after you are done.</a:t>
            </a:r>
          </a:p>
          <a:p>
            <a:r>
              <a:rPr dirty="0"/>
              <a:t>You can choose to upload your samples of correction for a particular indicator separately or you can combine your pdf documents into one file to upload.</a:t>
            </a:r>
          </a:p>
        </p:txBody>
      </p:sp>
    </p:spTree>
    <p:extLst>
      <p:ext uri="{BB962C8B-B14F-4D97-AF65-F5344CB8AC3E}">
        <p14:creationId xmlns:p14="http://schemas.microsoft.com/office/powerpoint/2010/main" val="1089309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Once </a:t>
            </a:r>
            <a:r>
              <a:rPr dirty="0"/>
              <a:t>the documentation showing evidence of correction has been uploaded into IMACS, the LEA must complete the FINAL STEPS in order to clear the identified non compliance. The final steps are completed in IMACS by the LEA in order to document the dates and outcome of the planned activities for correcting the non compliance. </a:t>
            </a:r>
          </a:p>
          <a:p>
            <a:r>
              <a:rPr dirty="0"/>
              <a:t>Complete the Activities of Correction box using the Activities of Correction rubric at https://dese.mo.gov/sites/default/files/Evidence%20of%20Correction%20Rubric.pdf The Activity Completion Date is the date that the Corrective Action Plan written at the beginning of the process was completed.</a:t>
            </a:r>
          </a:p>
          <a:p>
            <a:r>
              <a:rPr dirty="0"/>
              <a:t>The Date Evidence of Correction Submitted is the date you submit it to DESE. LEA Comment is optional.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An </a:t>
            </a:r>
            <a:r>
              <a:rPr dirty="0"/>
              <a:t>approvable evidence of correction plan describes the steps that were followed to become in compliance with specific indicators. It is the conclusion of the Corrective Action Plan and should touch upon the training or changes that the district put in place to stop the non-compliance from occurring again. It identifies the personnel responsible for implementing the plan as well as personnel who have had a role in reaching and maintaining compliance. This rubric is posted with the other CAP Year Tiered Monitoring Guidance on the DESE SPED Compliance pages at https://dese.mo.gov/sites/default/files/Evidence%20of%20Correction%20Rubric.pdf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Please </a:t>
            </a:r>
            <a:r>
              <a:rPr dirty="0"/>
              <a:t>note the compliance supervisors and compliance consultants are ready, willing, and able to assist LEAs in correcting identified non compliance. However, if an LEA is unwilling or unable to correct the identified non compliance, sanctions may be required.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The </a:t>
            </a:r>
            <a:r>
              <a:rPr dirty="0"/>
              <a:t>RPDC is your first line of defense in regards to issues of compliance. You should have these numbers on speed dial. When you have a question or need an extra set of eyes to help you in this process call your RPDC Compliance Consultant.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This </a:t>
            </a:r>
            <a:r>
              <a:rPr dirty="0"/>
              <a:t>slide shows one of your best resources – the Compliance staff at the Office of Special Education. We encourage you to call or email if you have questions or need assistance.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When </a:t>
            </a:r>
            <a:r>
              <a:rPr dirty="0"/>
              <a:t>IMACS 2.0 opens to the districts after the Self-Assessments have been finalized, one of the first things to do is review the reports to see the results.</a:t>
            </a:r>
          </a:p>
          <a:p>
            <a:r>
              <a:rPr dirty="0"/>
              <a:t>First make sure that the school year is set to </a:t>
            </a:r>
            <a:r>
              <a:rPr dirty="0" smtClean="0"/>
              <a:t>20</a:t>
            </a:r>
            <a:r>
              <a:rPr lang="en-US" dirty="0" smtClean="0"/>
              <a:t>22-23</a:t>
            </a:r>
            <a:r>
              <a:rPr dirty="0" smtClean="0"/>
              <a:t> </a:t>
            </a:r>
            <a:r>
              <a:rPr dirty="0"/>
              <a:t>(the school year in-which the self-assessment was completed) on the district’s home page, and then click on search. When the Assignment List populates, click on Monitoring </a:t>
            </a:r>
            <a:r>
              <a:rPr dirty="0" smtClean="0"/>
              <a:t>Module</a:t>
            </a:r>
            <a:r>
              <a:rPr lang="en-US" dirty="0" smtClean="0"/>
              <a:t>.</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smtClean="0"/>
              <a:t>Once you reach the Monitoring Module page, scroll down until you see Assignment Reports. Click on the blue triangle (circled in red) to the left of Assignment Reports to open the reports list.</a:t>
            </a:r>
            <a:r>
              <a:rPr lang="en-US" baseline="0" dirty="0" smtClean="0"/>
              <a:t> The </a:t>
            </a:r>
            <a:r>
              <a:rPr dirty="0" smtClean="0"/>
              <a:t>Special </a:t>
            </a:r>
            <a:r>
              <a:rPr dirty="0"/>
              <a:t>Education Performance Report </a:t>
            </a:r>
            <a:r>
              <a:rPr dirty="0" smtClean="0"/>
              <a:t>contains </a:t>
            </a:r>
            <a:r>
              <a:rPr dirty="0"/>
              <a:t>many parts including the letter to the district Superintendent explaining the outcome of the Self Assessment, Corrective Action Plan information, and the Special Education Monitoring Report which lists whether an indicator reviewed was found to be in or out of compliance. </a:t>
            </a:r>
            <a:r>
              <a:rPr lang="en-US" dirty="0" smtClean="0"/>
              <a:t>The </a:t>
            </a:r>
            <a:r>
              <a:rPr dirty="0" smtClean="0"/>
              <a:t>Student </a:t>
            </a:r>
            <a:r>
              <a:rPr dirty="0"/>
              <a:t>File Review Summary </a:t>
            </a:r>
            <a:r>
              <a:rPr dirty="0" smtClean="0"/>
              <a:t>breaks </a:t>
            </a:r>
            <a:r>
              <a:rPr dirty="0"/>
              <a:t>down all the answers – yes, no, and NA – and gives the LEA the compliance percentage for each indicator included in the review.</a:t>
            </a:r>
          </a:p>
          <a:p>
            <a:r>
              <a:rPr lang="en-US" dirty="0" smtClean="0"/>
              <a:t>The </a:t>
            </a:r>
            <a:r>
              <a:rPr dirty="0" smtClean="0"/>
              <a:t>Individual </a:t>
            </a:r>
            <a:r>
              <a:rPr dirty="0"/>
              <a:t>Student File </a:t>
            </a:r>
            <a:r>
              <a:rPr dirty="0" smtClean="0"/>
              <a:t>Reviews </a:t>
            </a:r>
            <a:r>
              <a:rPr dirty="0"/>
              <a:t>report gives the Yes, No, and NA for the indicators reviewed for each student. </a:t>
            </a:r>
            <a:r>
              <a:rPr dirty="0" smtClean="0"/>
              <a:t>Remember </a:t>
            </a:r>
            <a:r>
              <a:rPr dirty="0"/>
              <a:t>that the Supervisors just check for compliance with the Standards and Indicators, but something that meets minimal compliance requirements may not be an effective practice. </a:t>
            </a:r>
            <a:r>
              <a:rPr lang="en-US" dirty="0" smtClean="0"/>
              <a:t>The</a:t>
            </a:r>
            <a:r>
              <a:rPr lang="en-US" baseline="0" dirty="0" smtClean="0"/>
              <a:t> </a:t>
            </a:r>
            <a:r>
              <a:rPr dirty="0" smtClean="0"/>
              <a:t>Non-Compliance Summary </a:t>
            </a:r>
            <a:r>
              <a:rPr dirty="0"/>
              <a:t>report gives you the No’s and the reason behind that </a:t>
            </a:r>
            <a:r>
              <a:rPr dirty="0" smtClean="0"/>
              <a:t>answer.</a:t>
            </a:r>
            <a:r>
              <a:rPr lang="en-US" baseline="0" dirty="0" smtClean="0"/>
              <a:t> </a:t>
            </a:r>
            <a:r>
              <a:rPr lang="en-US" dirty="0" smtClean="0"/>
              <a:t>The </a:t>
            </a:r>
            <a:r>
              <a:rPr dirty="0" smtClean="0"/>
              <a:t>Initial </a:t>
            </a:r>
            <a:r>
              <a:rPr dirty="0"/>
              <a:t>Evaluation Timeline Summary and C to B Transition Timeline Summary </a:t>
            </a:r>
            <a:r>
              <a:rPr dirty="0" smtClean="0"/>
              <a:t>report</a:t>
            </a:r>
            <a:r>
              <a:rPr lang="en-US" dirty="0" smtClean="0"/>
              <a:t>s</a:t>
            </a:r>
            <a:r>
              <a:rPr dirty="0" smtClean="0"/>
              <a:t> display </a:t>
            </a:r>
            <a:r>
              <a:rPr dirty="0"/>
              <a:t>the results of the timeline reviews and notes that the Supervisors wrote in regards to any timeline that was determined to be out of compliance.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After </a:t>
            </a:r>
            <a:r>
              <a:rPr dirty="0"/>
              <a:t>reviewing the Special Education Performance Report, each LEA will need to analyze the information and determine the next steps in the process.</a:t>
            </a:r>
          </a:p>
          <a:p>
            <a:r>
              <a:rPr dirty="0"/>
              <a:t>Some districts will have a Special Education Performance Report which shows 100% compliance. These districts have NO Corrective Action Plan activities that need to be completed.</a:t>
            </a:r>
          </a:p>
          <a:p>
            <a:r>
              <a:rPr dirty="0"/>
              <a:t>If any non-compliance was identified, the LEA will be required to participate in the Corrective Action Plan year steps. The first step, Plan for Correction, is due no later than October 31.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Clearing </a:t>
            </a:r>
            <a:r>
              <a:rPr dirty="0"/>
              <a:t>non compliance for each “NO” call involves two types of correction and evidence. The first is individual correction or ICAP. During this step all identified individual student non-compliance must be corrected. The second is systemic correction or CAP. During this portion the LEA must show systemic correction of all identified non compliance. </a:t>
            </a:r>
          </a:p>
          <a:p>
            <a:r>
              <a:rPr dirty="0"/>
              <a:t>This method allows each LEA to correct the non compliance for the student when a “No” call is made and also further demonstrates that correction of the non-compliance issue has been done district wide.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The </a:t>
            </a:r>
            <a:r>
              <a:rPr dirty="0"/>
              <a:t>Corrective Action Plan is usually the first activity started and the last one completed in the year following the self-assessment so we are circling back to the third step for completing the CAP – providing evidence of correction.</a:t>
            </a:r>
          </a:p>
        </p:txBody>
      </p:sp>
    </p:spTree>
    <p:extLst>
      <p:ext uri="{BB962C8B-B14F-4D97-AF65-F5344CB8AC3E}">
        <p14:creationId xmlns:p14="http://schemas.microsoft.com/office/powerpoint/2010/main" val="232935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smtClean="0"/>
              <a:t>The </a:t>
            </a:r>
            <a:r>
              <a:rPr dirty="0"/>
              <a:t>first step is to develop the Plan for Correction. For every indicator shown as “OUT” of compliance, the LEA must first develop a corrective action plan that describes the steps that are needed for the district to be in compliance with specific indicators. The Plan for Correction should also identify school district personnel responsible for implementing the plan as well as personnel who have a role in reaching and maintaining compliance. Each Plan for Correction should be compared to the rubric provided. The plan must give clear statements of strategies to be taken and implemented.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665" y="318007"/>
            <a:ext cx="7867650" cy="69659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45F4598-DF21-49B8-AF83-292FED7FC566}" type="datetime1">
              <a:rPr lang="en-US" smtClean="0"/>
              <a:t>9/21/2023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437A105-FFB8-4F69-8F28-89B2EA905A58}" type="datetime1">
              <a:rPr lang="en-US" smtClean="0"/>
              <a:t>9/21/2023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3AB2FCB-03CF-41BB-877A-7398983C54C4}" type="datetime1">
              <a:rPr lang="en-US" smtClean="0"/>
              <a:t>9/21/2023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80160"/>
            <a:ext cx="533400" cy="228600"/>
          </a:xfrm>
          <a:custGeom>
            <a:avLst/>
            <a:gdLst/>
            <a:ahLst/>
            <a:cxnLst/>
            <a:rect l="l" t="t" r="r" b="b"/>
            <a:pathLst>
              <a:path w="533400" h="228600">
                <a:moveTo>
                  <a:pt x="533400" y="0"/>
                </a:moveTo>
                <a:lnTo>
                  <a:pt x="0" y="0"/>
                </a:lnTo>
                <a:lnTo>
                  <a:pt x="0" y="228600"/>
                </a:lnTo>
                <a:lnTo>
                  <a:pt x="533400" y="228600"/>
                </a:lnTo>
                <a:lnTo>
                  <a:pt x="533400" y="0"/>
                </a:lnTo>
                <a:close/>
              </a:path>
            </a:pathLst>
          </a:custGeom>
          <a:solidFill>
            <a:srgbClr val="3C9733"/>
          </a:solidFill>
        </p:spPr>
        <p:txBody>
          <a:bodyPr wrap="square" lIns="0" tIns="0" rIns="0" bIns="0" rtlCol="0"/>
          <a:lstStyle/>
          <a:p>
            <a:endParaRPr/>
          </a:p>
        </p:txBody>
      </p:sp>
      <p:sp>
        <p:nvSpPr>
          <p:cNvPr id="17" name="bg object 17"/>
          <p:cNvSpPr/>
          <p:nvPr/>
        </p:nvSpPr>
        <p:spPr>
          <a:xfrm>
            <a:off x="591312" y="1280160"/>
            <a:ext cx="8552815" cy="228600"/>
          </a:xfrm>
          <a:custGeom>
            <a:avLst/>
            <a:gdLst/>
            <a:ahLst/>
            <a:cxnLst/>
            <a:rect l="l" t="t" r="r" b="b"/>
            <a:pathLst>
              <a:path w="8552815" h="228600">
                <a:moveTo>
                  <a:pt x="8552688" y="0"/>
                </a:moveTo>
                <a:lnTo>
                  <a:pt x="0" y="0"/>
                </a:lnTo>
                <a:lnTo>
                  <a:pt x="0" y="228600"/>
                </a:lnTo>
                <a:lnTo>
                  <a:pt x="8552688" y="228600"/>
                </a:lnTo>
                <a:lnTo>
                  <a:pt x="8552688" y="0"/>
                </a:lnTo>
                <a:close/>
              </a:path>
            </a:pathLst>
          </a:custGeom>
          <a:solidFill>
            <a:srgbClr val="00337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00829B"/>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4D0D686-E930-467C-9E16-E9DD6532B7D2}" type="datetime1">
              <a:rPr lang="en-US" smtClean="0"/>
              <a:t>9/21/2023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80160"/>
            <a:ext cx="533400" cy="228600"/>
          </a:xfrm>
          <a:custGeom>
            <a:avLst/>
            <a:gdLst/>
            <a:ahLst/>
            <a:cxnLst/>
            <a:rect l="l" t="t" r="r" b="b"/>
            <a:pathLst>
              <a:path w="533400" h="228600">
                <a:moveTo>
                  <a:pt x="533400" y="0"/>
                </a:moveTo>
                <a:lnTo>
                  <a:pt x="0" y="0"/>
                </a:lnTo>
                <a:lnTo>
                  <a:pt x="0" y="228600"/>
                </a:lnTo>
                <a:lnTo>
                  <a:pt x="533400" y="228600"/>
                </a:lnTo>
                <a:lnTo>
                  <a:pt x="533400" y="0"/>
                </a:lnTo>
                <a:close/>
              </a:path>
            </a:pathLst>
          </a:custGeom>
          <a:solidFill>
            <a:srgbClr val="3C9733"/>
          </a:solidFill>
        </p:spPr>
        <p:txBody>
          <a:bodyPr wrap="square" lIns="0" tIns="0" rIns="0" bIns="0" rtlCol="0"/>
          <a:lstStyle/>
          <a:p>
            <a:endParaRPr/>
          </a:p>
        </p:txBody>
      </p:sp>
      <p:sp>
        <p:nvSpPr>
          <p:cNvPr id="17" name="bg object 17"/>
          <p:cNvSpPr/>
          <p:nvPr/>
        </p:nvSpPr>
        <p:spPr>
          <a:xfrm>
            <a:off x="591312" y="1280160"/>
            <a:ext cx="8552815" cy="228600"/>
          </a:xfrm>
          <a:custGeom>
            <a:avLst/>
            <a:gdLst/>
            <a:ahLst/>
            <a:cxnLst/>
            <a:rect l="l" t="t" r="r" b="b"/>
            <a:pathLst>
              <a:path w="8552815" h="228600">
                <a:moveTo>
                  <a:pt x="8552688" y="0"/>
                </a:moveTo>
                <a:lnTo>
                  <a:pt x="0" y="0"/>
                </a:lnTo>
                <a:lnTo>
                  <a:pt x="0" y="228600"/>
                </a:lnTo>
                <a:lnTo>
                  <a:pt x="8552688" y="228600"/>
                </a:lnTo>
                <a:lnTo>
                  <a:pt x="8552688" y="0"/>
                </a:lnTo>
                <a:close/>
              </a:path>
            </a:pathLst>
          </a:custGeom>
          <a:solidFill>
            <a:srgbClr val="00337E"/>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382000" y="5562600"/>
            <a:ext cx="252983" cy="996695"/>
          </a:xfrm>
          <a:prstGeom prst="rect">
            <a:avLst/>
          </a:prstGeom>
        </p:spPr>
      </p:pic>
      <p:pic>
        <p:nvPicPr>
          <p:cNvPr id="19" name="bg object 19"/>
          <p:cNvPicPr/>
          <p:nvPr/>
        </p:nvPicPr>
        <p:blipFill>
          <a:blip r:embed="rId3" cstate="print"/>
          <a:stretch>
            <a:fillRect/>
          </a:stretch>
        </p:blipFill>
        <p:spPr>
          <a:xfrm>
            <a:off x="2340864" y="1828800"/>
            <a:ext cx="4688683" cy="281770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AFCC697-D222-48D5-8CFC-1D7E73538650}" type="datetime1">
              <a:rPr lang="en-US" smtClean="0"/>
              <a:t>9/21/2023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80160"/>
            <a:ext cx="533400" cy="228600"/>
          </a:xfrm>
          <a:custGeom>
            <a:avLst/>
            <a:gdLst/>
            <a:ahLst/>
            <a:cxnLst/>
            <a:rect l="l" t="t" r="r" b="b"/>
            <a:pathLst>
              <a:path w="533400" h="228600">
                <a:moveTo>
                  <a:pt x="533400" y="0"/>
                </a:moveTo>
                <a:lnTo>
                  <a:pt x="0" y="0"/>
                </a:lnTo>
                <a:lnTo>
                  <a:pt x="0" y="228600"/>
                </a:lnTo>
                <a:lnTo>
                  <a:pt x="533400" y="228600"/>
                </a:lnTo>
                <a:lnTo>
                  <a:pt x="533400" y="0"/>
                </a:lnTo>
                <a:close/>
              </a:path>
            </a:pathLst>
          </a:custGeom>
          <a:solidFill>
            <a:srgbClr val="3C9733"/>
          </a:solidFill>
        </p:spPr>
        <p:txBody>
          <a:bodyPr wrap="square" lIns="0" tIns="0" rIns="0" bIns="0" rtlCol="0"/>
          <a:lstStyle/>
          <a:p>
            <a:endParaRPr/>
          </a:p>
        </p:txBody>
      </p:sp>
      <p:sp>
        <p:nvSpPr>
          <p:cNvPr id="17" name="bg object 17"/>
          <p:cNvSpPr/>
          <p:nvPr/>
        </p:nvSpPr>
        <p:spPr>
          <a:xfrm>
            <a:off x="591312" y="1280160"/>
            <a:ext cx="8552815" cy="228600"/>
          </a:xfrm>
          <a:custGeom>
            <a:avLst/>
            <a:gdLst/>
            <a:ahLst/>
            <a:cxnLst/>
            <a:rect l="l" t="t" r="r" b="b"/>
            <a:pathLst>
              <a:path w="8552815" h="228600">
                <a:moveTo>
                  <a:pt x="8552688" y="0"/>
                </a:moveTo>
                <a:lnTo>
                  <a:pt x="0" y="0"/>
                </a:lnTo>
                <a:lnTo>
                  <a:pt x="0" y="228600"/>
                </a:lnTo>
                <a:lnTo>
                  <a:pt x="8552688" y="228600"/>
                </a:lnTo>
                <a:lnTo>
                  <a:pt x="8552688" y="0"/>
                </a:lnTo>
                <a:close/>
              </a:path>
            </a:pathLst>
          </a:custGeom>
          <a:solidFill>
            <a:srgbClr val="00337E"/>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8382000" y="5562600"/>
            <a:ext cx="252983" cy="996695"/>
          </a:xfrm>
          <a:prstGeom prst="rect">
            <a:avLst/>
          </a:prstGeom>
        </p:spPr>
      </p:pic>
      <p:sp>
        <p:nvSpPr>
          <p:cNvPr id="2" name="Holder 2"/>
          <p:cNvSpPr>
            <a:spLocks noGrp="1"/>
          </p:cNvSpPr>
          <p:nvPr>
            <p:ph type="title"/>
          </p:nvPr>
        </p:nvSpPr>
        <p:spPr>
          <a:xfrm>
            <a:off x="638048" y="470407"/>
            <a:ext cx="4574540" cy="696594"/>
          </a:xfrm>
          <a:prstGeom prst="rect">
            <a:avLst/>
          </a:prstGeom>
        </p:spPr>
        <p:txBody>
          <a:bodyPr wrap="square" lIns="0" tIns="0" rIns="0" bIns="0">
            <a:spAutoFit/>
          </a:bodyPr>
          <a:lstStyle>
            <a:lvl1pPr>
              <a:defRPr sz="4400" b="0" i="0">
                <a:solidFill>
                  <a:srgbClr val="00829B"/>
                </a:solidFill>
                <a:latin typeface="Times New Roman"/>
                <a:cs typeface="Times New Roman"/>
              </a:defRPr>
            </a:lvl1pPr>
          </a:lstStyle>
          <a:p>
            <a:endParaRPr/>
          </a:p>
        </p:txBody>
      </p:sp>
      <p:sp>
        <p:nvSpPr>
          <p:cNvPr id="3" name="Holder 3"/>
          <p:cNvSpPr>
            <a:spLocks noGrp="1"/>
          </p:cNvSpPr>
          <p:nvPr>
            <p:ph type="body" idx="1"/>
          </p:nvPr>
        </p:nvSpPr>
        <p:spPr>
          <a:xfrm>
            <a:off x="691515" y="1625600"/>
            <a:ext cx="7853680" cy="2219960"/>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2FA46CFF-0472-45A8-984B-3DA731FC76D7}" type="datetime1">
              <a:rPr lang="en-US" smtClean="0"/>
              <a:t>9/21/2023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dese.mo.gov/media/pdf/corrective-action-plan-rubri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jp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dese.mo.gov/media/pdf/evidence-correction-rubric"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7.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mailto:secompliance@dese.mo.gov"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ivilrights@dese.mo.gov"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se.mo.gov/media/pdf/corrective-action-plan-rubri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971540"/>
          </a:xfrm>
          <a:custGeom>
            <a:avLst/>
            <a:gdLst/>
            <a:ahLst/>
            <a:cxnLst/>
            <a:rect l="l" t="t" r="r" b="b"/>
            <a:pathLst>
              <a:path w="9144000" h="5971540">
                <a:moveTo>
                  <a:pt x="0" y="5971032"/>
                </a:moveTo>
                <a:lnTo>
                  <a:pt x="9144000" y="5971032"/>
                </a:lnTo>
                <a:lnTo>
                  <a:pt x="9144000" y="0"/>
                </a:lnTo>
                <a:lnTo>
                  <a:pt x="0" y="0"/>
                </a:lnTo>
                <a:lnTo>
                  <a:pt x="0" y="5971032"/>
                </a:lnTo>
                <a:close/>
              </a:path>
            </a:pathLst>
          </a:custGeom>
          <a:solidFill>
            <a:srgbClr val="00337E"/>
          </a:solidFill>
        </p:spPr>
        <p:txBody>
          <a:bodyPr wrap="square" lIns="0" tIns="0" rIns="0" bIns="0" rtlCol="0"/>
          <a:lstStyle/>
          <a:p>
            <a:endParaRPr dirty="0">
              <a:latin typeface="+mn-lt"/>
            </a:endParaRPr>
          </a:p>
        </p:txBody>
      </p:sp>
      <p:grpSp>
        <p:nvGrpSpPr>
          <p:cNvPr id="3" name="object 3"/>
          <p:cNvGrpSpPr/>
          <p:nvPr/>
        </p:nvGrpSpPr>
        <p:grpSpPr>
          <a:xfrm>
            <a:off x="0" y="5971032"/>
            <a:ext cx="9144000" cy="887094"/>
            <a:chOff x="0" y="5971032"/>
            <a:chExt cx="9144000" cy="887094"/>
          </a:xfrm>
        </p:grpSpPr>
        <p:sp>
          <p:nvSpPr>
            <p:cNvPr id="4" name="object 4"/>
            <p:cNvSpPr/>
            <p:nvPr/>
          </p:nvSpPr>
          <p:spPr>
            <a:xfrm>
              <a:off x="0" y="5971032"/>
              <a:ext cx="9144000" cy="887094"/>
            </a:xfrm>
            <a:custGeom>
              <a:avLst/>
              <a:gdLst/>
              <a:ahLst/>
              <a:cxnLst/>
              <a:rect l="l" t="t" r="r" b="b"/>
              <a:pathLst>
                <a:path w="9144000" h="887095">
                  <a:moveTo>
                    <a:pt x="9144000" y="0"/>
                  </a:moveTo>
                  <a:lnTo>
                    <a:pt x="0" y="0"/>
                  </a:lnTo>
                  <a:lnTo>
                    <a:pt x="0" y="886968"/>
                  </a:lnTo>
                  <a:lnTo>
                    <a:pt x="9144000" y="886968"/>
                  </a:lnTo>
                  <a:lnTo>
                    <a:pt x="9144000" y="0"/>
                  </a:lnTo>
                  <a:close/>
                </a:path>
              </a:pathLst>
            </a:custGeom>
            <a:solidFill>
              <a:srgbClr val="FFFFFF"/>
            </a:solidFill>
          </p:spPr>
          <p:txBody>
            <a:bodyPr wrap="square" lIns="0" tIns="0" rIns="0" bIns="0" rtlCol="0"/>
            <a:lstStyle/>
            <a:p>
              <a:endParaRPr>
                <a:latin typeface="+mj-lt"/>
              </a:endParaRPr>
            </a:p>
          </p:txBody>
        </p:sp>
        <p:sp>
          <p:nvSpPr>
            <p:cNvPr id="5" name="object 5"/>
            <p:cNvSpPr/>
            <p:nvPr/>
          </p:nvSpPr>
          <p:spPr>
            <a:xfrm>
              <a:off x="0" y="6053328"/>
              <a:ext cx="2240280" cy="713740"/>
            </a:xfrm>
            <a:custGeom>
              <a:avLst/>
              <a:gdLst/>
              <a:ahLst/>
              <a:cxnLst/>
              <a:rect l="l" t="t" r="r" b="b"/>
              <a:pathLst>
                <a:path w="2240280" h="713740">
                  <a:moveTo>
                    <a:pt x="2240280" y="0"/>
                  </a:moveTo>
                  <a:lnTo>
                    <a:pt x="0" y="0"/>
                  </a:lnTo>
                  <a:lnTo>
                    <a:pt x="0" y="713232"/>
                  </a:lnTo>
                  <a:lnTo>
                    <a:pt x="2240280" y="713232"/>
                  </a:lnTo>
                  <a:lnTo>
                    <a:pt x="2240280" y="0"/>
                  </a:lnTo>
                  <a:close/>
                </a:path>
              </a:pathLst>
            </a:custGeom>
            <a:solidFill>
              <a:srgbClr val="93664A"/>
            </a:solidFill>
          </p:spPr>
          <p:txBody>
            <a:bodyPr wrap="square" lIns="0" tIns="0" rIns="0" bIns="0" rtlCol="0"/>
            <a:lstStyle/>
            <a:p>
              <a:endParaRPr>
                <a:latin typeface="+mj-lt"/>
              </a:endParaRPr>
            </a:p>
          </p:txBody>
        </p:sp>
        <p:sp>
          <p:nvSpPr>
            <p:cNvPr id="6" name="object 6"/>
            <p:cNvSpPr/>
            <p:nvPr/>
          </p:nvSpPr>
          <p:spPr>
            <a:xfrm>
              <a:off x="2359151" y="6044184"/>
              <a:ext cx="6784975" cy="713740"/>
            </a:xfrm>
            <a:custGeom>
              <a:avLst/>
              <a:gdLst/>
              <a:ahLst/>
              <a:cxnLst/>
              <a:rect l="l" t="t" r="r" b="b"/>
              <a:pathLst>
                <a:path w="6784975" h="713740">
                  <a:moveTo>
                    <a:pt x="6784848" y="0"/>
                  </a:moveTo>
                  <a:lnTo>
                    <a:pt x="0" y="0"/>
                  </a:lnTo>
                  <a:lnTo>
                    <a:pt x="0" y="713231"/>
                  </a:lnTo>
                  <a:lnTo>
                    <a:pt x="6784848" y="713231"/>
                  </a:lnTo>
                  <a:lnTo>
                    <a:pt x="6784848" y="0"/>
                  </a:lnTo>
                  <a:close/>
                </a:path>
              </a:pathLst>
            </a:custGeom>
            <a:solidFill>
              <a:srgbClr val="3C9733"/>
            </a:solidFill>
          </p:spPr>
          <p:txBody>
            <a:bodyPr wrap="square" lIns="0" tIns="0" rIns="0" bIns="0" rtlCol="0"/>
            <a:lstStyle/>
            <a:p>
              <a:endParaRPr>
                <a:latin typeface="+mj-lt"/>
              </a:endParaRPr>
            </a:p>
          </p:txBody>
        </p:sp>
      </p:grpSp>
      <p:sp>
        <p:nvSpPr>
          <p:cNvPr id="7" name="object 7"/>
          <p:cNvSpPr txBox="1">
            <a:spLocks noGrp="1"/>
          </p:cNvSpPr>
          <p:nvPr>
            <p:ph type="title"/>
          </p:nvPr>
        </p:nvSpPr>
        <p:spPr>
          <a:xfrm>
            <a:off x="1848770" y="1506791"/>
            <a:ext cx="6971030" cy="1001394"/>
          </a:xfrm>
          <a:prstGeom prst="rect">
            <a:avLst/>
          </a:prstGeom>
        </p:spPr>
        <p:txBody>
          <a:bodyPr vert="horz" wrap="square" lIns="0" tIns="13335" rIns="0" bIns="0" rtlCol="0">
            <a:spAutoFit/>
          </a:bodyPr>
          <a:lstStyle/>
          <a:p>
            <a:pPr marL="1345565" marR="5080" indent="-1333500">
              <a:lnSpc>
                <a:spcPct val="100000"/>
              </a:lnSpc>
              <a:spcBef>
                <a:spcPts val="105"/>
              </a:spcBef>
            </a:pPr>
            <a:r>
              <a:rPr sz="3200" b="1" dirty="0">
                <a:solidFill>
                  <a:srgbClr val="EDEBE0"/>
                </a:solidFill>
                <a:latin typeface="+mj-lt"/>
                <a:cs typeface="Times New Roman"/>
              </a:rPr>
              <a:t>SPECIAL</a:t>
            </a:r>
            <a:r>
              <a:rPr sz="3200" b="1" spc="-200" dirty="0">
                <a:solidFill>
                  <a:srgbClr val="EDEBE0"/>
                </a:solidFill>
                <a:latin typeface="+mj-lt"/>
                <a:cs typeface="Times New Roman"/>
              </a:rPr>
              <a:t> </a:t>
            </a:r>
            <a:r>
              <a:rPr sz="3200" b="1" dirty="0">
                <a:solidFill>
                  <a:srgbClr val="EDEBE0"/>
                </a:solidFill>
                <a:latin typeface="+mj-lt"/>
                <a:cs typeface="Times New Roman"/>
              </a:rPr>
              <a:t>EDUCATION</a:t>
            </a:r>
            <a:r>
              <a:rPr sz="3200" b="1" spc="-150" dirty="0">
                <a:solidFill>
                  <a:srgbClr val="EDEBE0"/>
                </a:solidFill>
                <a:latin typeface="+mj-lt"/>
                <a:cs typeface="Times New Roman"/>
              </a:rPr>
              <a:t> </a:t>
            </a:r>
            <a:r>
              <a:rPr sz="3200" b="1" spc="-10" dirty="0">
                <a:solidFill>
                  <a:srgbClr val="EDEBE0"/>
                </a:solidFill>
                <a:latin typeface="+mj-lt"/>
                <a:cs typeface="Times New Roman"/>
              </a:rPr>
              <a:t>COMPLIANCE </a:t>
            </a:r>
            <a:r>
              <a:rPr sz="3200" b="1" dirty="0">
                <a:solidFill>
                  <a:srgbClr val="EDEBE0"/>
                </a:solidFill>
                <a:latin typeface="+mj-lt"/>
                <a:cs typeface="Times New Roman"/>
              </a:rPr>
              <a:t>TIERED</a:t>
            </a:r>
            <a:r>
              <a:rPr sz="3200" b="1" spc="-35" dirty="0">
                <a:solidFill>
                  <a:srgbClr val="EDEBE0"/>
                </a:solidFill>
                <a:latin typeface="+mj-lt"/>
                <a:cs typeface="Times New Roman"/>
              </a:rPr>
              <a:t> </a:t>
            </a:r>
            <a:r>
              <a:rPr sz="3200" b="1" spc="-10" dirty="0">
                <a:solidFill>
                  <a:srgbClr val="EDEBE0"/>
                </a:solidFill>
                <a:latin typeface="+mj-lt"/>
                <a:cs typeface="Times New Roman"/>
              </a:rPr>
              <a:t>MONITORING</a:t>
            </a:r>
            <a:endParaRPr sz="3200" dirty="0">
              <a:latin typeface="+mj-lt"/>
              <a:cs typeface="Times New Roman"/>
            </a:endParaRPr>
          </a:p>
        </p:txBody>
      </p:sp>
      <p:sp>
        <p:nvSpPr>
          <p:cNvPr id="8" name="object 8"/>
          <p:cNvSpPr txBox="1"/>
          <p:nvPr/>
        </p:nvSpPr>
        <p:spPr>
          <a:xfrm>
            <a:off x="2049783" y="2969625"/>
            <a:ext cx="6569075" cy="1001394"/>
          </a:xfrm>
          <a:prstGeom prst="rect">
            <a:avLst/>
          </a:prstGeom>
        </p:spPr>
        <p:txBody>
          <a:bodyPr vert="horz" wrap="square" lIns="0" tIns="13335" rIns="0" bIns="0" rtlCol="0">
            <a:spAutoFit/>
          </a:bodyPr>
          <a:lstStyle/>
          <a:p>
            <a:pPr marL="954405" marR="5080" indent="-942340">
              <a:lnSpc>
                <a:spcPct val="100000"/>
              </a:lnSpc>
              <a:spcBef>
                <a:spcPts val="105"/>
              </a:spcBef>
            </a:pPr>
            <a:r>
              <a:rPr sz="3200" b="1" dirty="0">
                <a:solidFill>
                  <a:srgbClr val="EDEBE0"/>
                </a:solidFill>
                <a:latin typeface="+mj-lt"/>
                <a:cs typeface="Times New Roman"/>
              </a:rPr>
              <a:t>CORRECTIVE</a:t>
            </a:r>
            <a:r>
              <a:rPr sz="3200" b="1" spc="-135" dirty="0">
                <a:solidFill>
                  <a:srgbClr val="EDEBE0"/>
                </a:solidFill>
                <a:latin typeface="+mj-lt"/>
                <a:cs typeface="Times New Roman"/>
              </a:rPr>
              <a:t> </a:t>
            </a:r>
            <a:r>
              <a:rPr sz="3200" b="1" dirty="0">
                <a:solidFill>
                  <a:srgbClr val="EDEBE0"/>
                </a:solidFill>
                <a:latin typeface="+mj-lt"/>
                <a:cs typeface="Times New Roman"/>
              </a:rPr>
              <a:t>ACTION</a:t>
            </a:r>
            <a:r>
              <a:rPr sz="3200" b="1" spc="-20" dirty="0">
                <a:solidFill>
                  <a:srgbClr val="EDEBE0"/>
                </a:solidFill>
                <a:latin typeface="+mj-lt"/>
                <a:cs typeface="Times New Roman"/>
              </a:rPr>
              <a:t> </a:t>
            </a:r>
            <a:r>
              <a:rPr sz="3200" b="1" dirty="0">
                <a:solidFill>
                  <a:srgbClr val="EDEBE0"/>
                </a:solidFill>
                <a:latin typeface="+mj-lt"/>
                <a:cs typeface="Times New Roman"/>
              </a:rPr>
              <a:t>PLAN</a:t>
            </a:r>
            <a:r>
              <a:rPr sz="3200" b="1" spc="-75" dirty="0">
                <a:solidFill>
                  <a:srgbClr val="EDEBE0"/>
                </a:solidFill>
                <a:latin typeface="+mj-lt"/>
                <a:cs typeface="Times New Roman"/>
              </a:rPr>
              <a:t> </a:t>
            </a:r>
            <a:r>
              <a:rPr sz="3200" b="1" spc="-20" dirty="0">
                <a:solidFill>
                  <a:srgbClr val="EDEBE0"/>
                </a:solidFill>
                <a:latin typeface="+mj-lt"/>
                <a:cs typeface="Times New Roman"/>
              </a:rPr>
              <a:t>YEAR </a:t>
            </a:r>
            <a:r>
              <a:rPr sz="3200" b="1" dirty="0">
                <a:solidFill>
                  <a:srgbClr val="EDEBE0"/>
                </a:solidFill>
                <a:latin typeface="+mj-lt"/>
                <a:cs typeface="Times New Roman"/>
              </a:rPr>
              <a:t>TRAINING</a:t>
            </a:r>
            <a:r>
              <a:rPr sz="3200" b="1" spc="-15" dirty="0">
                <a:solidFill>
                  <a:srgbClr val="EDEBE0"/>
                </a:solidFill>
                <a:latin typeface="+mj-lt"/>
                <a:cs typeface="Times New Roman"/>
              </a:rPr>
              <a:t> </a:t>
            </a:r>
            <a:r>
              <a:rPr sz="3200" b="1" dirty="0">
                <a:solidFill>
                  <a:srgbClr val="EDEBE0"/>
                </a:solidFill>
                <a:latin typeface="+mj-lt"/>
                <a:cs typeface="Times New Roman"/>
              </a:rPr>
              <a:t>&amp;</a:t>
            </a:r>
            <a:r>
              <a:rPr sz="3200" b="1" spc="-10" dirty="0">
                <a:solidFill>
                  <a:srgbClr val="EDEBE0"/>
                </a:solidFill>
                <a:latin typeface="+mj-lt"/>
                <a:cs typeface="Times New Roman"/>
              </a:rPr>
              <a:t> GUIDANCE</a:t>
            </a:r>
            <a:endParaRPr sz="3200" dirty="0">
              <a:latin typeface="+mj-lt"/>
              <a:cs typeface="Times New Roman"/>
            </a:endParaRPr>
          </a:p>
        </p:txBody>
      </p:sp>
      <p:sp>
        <p:nvSpPr>
          <p:cNvPr id="9" name="object 9"/>
          <p:cNvSpPr txBox="1"/>
          <p:nvPr/>
        </p:nvSpPr>
        <p:spPr>
          <a:xfrm>
            <a:off x="2517139" y="6057709"/>
            <a:ext cx="4949825" cy="683895"/>
          </a:xfrm>
          <a:prstGeom prst="rect">
            <a:avLst/>
          </a:prstGeom>
        </p:spPr>
        <p:txBody>
          <a:bodyPr vert="horz" wrap="square" lIns="0" tIns="12700" rIns="0" bIns="0" rtlCol="0">
            <a:spAutoFit/>
          </a:bodyPr>
          <a:lstStyle/>
          <a:p>
            <a:pPr marL="12700">
              <a:lnSpc>
                <a:spcPts val="2590"/>
              </a:lnSpc>
              <a:spcBef>
                <a:spcPts val="100"/>
              </a:spcBef>
            </a:pPr>
            <a:r>
              <a:rPr sz="2400" dirty="0">
                <a:solidFill>
                  <a:srgbClr val="FFFFFF"/>
                </a:solidFill>
                <a:latin typeface="+mj-lt"/>
                <a:cs typeface="Times New Roman"/>
              </a:rPr>
              <a:t>Missouri</a:t>
            </a:r>
            <a:r>
              <a:rPr sz="2400" spc="-25" dirty="0">
                <a:solidFill>
                  <a:srgbClr val="FFFFFF"/>
                </a:solidFill>
                <a:latin typeface="+mj-lt"/>
                <a:cs typeface="Times New Roman"/>
              </a:rPr>
              <a:t> </a:t>
            </a:r>
            <a:r>
              <a:rPr sz="2400" spc="-10" dirty="0">
                <a:solidFill>
                  <a:srgbClr val="FFFFFF"/>
                </a:solidFill>
                <a:latin typeface="+mj-lt"/>
                <a:cs typeface="Times New Roman"/>
              </a:rPr>
              <a:t>Department</a:t>
            </a:r>
            <a:endParaRPr sz="2400" dirty="0">
              <a:latin typeface="+mj-lt"/>
              <a:cs typeface="Times New Roman"/>
            </a:endParaRPr>
          </a:p>
          <a:p>
            <a:pPr marL="12700">
              <a:lnSpc>
                <a:spcPts val="2590"/>
              </a:lnSpc>
            </a:pPr>
            <a:r>
              <a:rPr sz="2400" dirty="0">
                <a:solidFill>
                  <a:srgbClr val="FFFFFF"/>
                </a:solidFill>
                <a:latin typeface="+mj-lt"/>
                <a:cs typeface="Times New Roman"/>
              </a:rPr>
              <a:t>of</a:t>
            </a:r>
            <a:r>
              <a:rPr sz="2400" spc="-10" dirty="0">
                <a:solidFill>
                  <a:srgbClr val="FFFFFF"/>
                </a:solidFill>
                <a:latin typeface="+mj-lt"/>
                <a:cs typeface="Times New Roman"/>
              </a:rPr>
              <a:t> </a:t>
            </a:r>
            <a:r>
              <a:rPr sz="2400" dirty="0">
                <a:solidFill>
                  <a:srgbClr val="FFFFFF"/>
                </a:solidFill>
                <a:latin typeface="+mj-lt"/>
                <a:cs typeface="Times New Roman"/>
              </a:rPr>
              <a:t>Elementary</a:t>
            </a:r>
            <a:r>
              <a:rPr sz="2400" spc="-45" dirty="0">
                <a:solidFill>
                  <a:srgbClr val="FFFFFF"/>
                </a:solidFill>
                <a:latin typeface="+mj-lt"/>
                <a:cs typeface="Times New Roman"/>
              </a:rPr>
              <a:t> </a:t>
            </a:r>
            <a:r>
              <a:rPr sz="2400" dirty="0">
                <a:solidFill>
                  <a:srgbClr val="FFFFFF"/>
                </a:solidFill>
                <a:latin typeface="+mj-lt"/>
                <a:cs typeface="Times New Roman"/>
              </a:rPr>
              <a:t>and</a:t>
            </a:r>
            <a:r>
              <a:rPr sz="2400" spc="-5" dirty="0">
                <a:solidFill>
                  <a:srgbClr val="FFFFFF"/>
                </a:solidFill>
                <a:latin typeface="+mj-lt"/>
                <a:cs typeface="Times New Roman"/>
              </a:rPr>
              <a:t> </a:t>
            </a:r>
            <a:r>
              <a:rPr sz="2400" dirty="0">
                <a:solidFill>
                  <a:srgbClr val="FFFFFF"/>
                </a:solidFill>
                <a:latin typeface="+mj-lt"/>
                <a:cs typeface="Times New Roman"/>
              </a:rPr>
              <a:t>Secondary</a:t>
            </a:r>
            <a:r>
              <a:rPr sz="2400" spc="-20" dirty="0">
                <a:solidFill>
                  <a:srgbClr val="FFFFFF"/>
                </a:solidFill>
                <a:latin typeface="+mj-lt"/>
                <a:cs typeface="Times New Roman"/>
              </a:rPr>
              <a:t> </a:t>
            </a:r>
            <a:r>
              <a:rPr sz="2400" spc="-10" dirty="0">
                <a:solidFill>
                  <a:srgbClr val="FFFFFF"/>
                </a:solidFill>
                <a:latin typeface="+mj-lt"/>
                <a:cs typeface="Times New Roman"/>
              </a:rPr>
              <a:t>Education</a:t>
            </a:r>
            <a:endParaRPr sz="2400" dirty="0">
              <a:latin typeface="+mj-lt"/>
              <a:cs typeface="Times New Roman"/>
            </a:endParaRPr>
          </a:p>
        </p:txBody>
      </p:sp>
      <p:pic>
        <p:nvPicPr>
          <p:cNvPr id="10" name="object 10"/>
          <p:cNvPicPr/>
          <p:nvPr/>
        </p:nvPicPr>
        <p:blipFill>
          <a:blip r:embed="rId3" cstate="print"/>
          <a:stretch>
            <a:fillRect/>
          </a:stretch>
        </p:blipFill>
        <p:spPr>
          <a:xfrm>
            <a:off x="228600" y="533400"/>
            <a:ext cx="1295399" cy="5108447"/>
          </a:xfrm>
          <a:prstGeom prst="rect">
            <a:avLst/>
          </a:prstGeom>
        </p:spPr>
      </p:pic>
      <p:sp>
        <p:nvSpPr>
          <p:cNvPr id="11" name="object 11"/>
          <p:cNvSpPr txBox="1"/>
          <p:nvPr/>
        </p:nvSpPr>
        <p:spPr>
          <a:xfrm>
            <a:off x="459740" y="6239002"/>
            <a:ext cx="118300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mj-lt"/>
                <a:cs typeface="Times New Roman"/>
              </a:rPr>
              <a:t>Fall</a:t>
            </a:r>
            <a:r>
              <a:rPr sz="2400" spc="-50" dirty="0">
                <a:solidFill>
                  <a:srgbClr val="FFFFFF"/>
                </a:solidFill>
                <a:latin typeface="+mj-lt"/>
                <a:cs typeface="Times New Roman"/>
              </a:rPr>
              <a:t> </a:t>
            </a:r>
            <a:r>
              <a:rPr sz="2400" spc="-20" dirty="0" smtClean="0">
                <a:solidFill>
                  <a:srgbClr val="FFFFFF"/>
                </a:solidFill>
                <a:latin typeface="+mj-lt"/>
                <a:cs typeface="Times New Roman"/>
              </a:rPr>
              <a:t>202</a:t>
            </a:r>
            <a:r>
              <a:rPr lang="en-US" sz="2400" spc="-20" dirty="0" smtClean="0">
                <a:solidFill>
                  <a:srgbClr val="FFFFFF"/>
                </a:solidFill>
                <a:latin typeface="+mj-lt"/>
                <a:cs typeface="Times New Roman"/>
              </a:rPr>
              <a:t>3</a:t>
            </a:r>
            <a:endParaRPr sz="2400" dirty="0">
              <a:latin typeface="+mj-lt"/>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548254" y="5562600"/>
            <a:ext cx="252983" cy="996695"/>
          </a:xfrm>
          <a:prstGeom prst="rect">
            <a:avLst/>
          </a:prstGeom>
        </p:spPr>
      </p:pic>
      <p:sp>
        <p:nvSpPr>
          <p:cNvPr id="4" name="object 4"/>
          <p:cNvSpPr txBox="1">
            <a:spLocks noGrp="1"/>
          </p:cNvSpPr>
          <p:nvPr>
            <p:ph type="title"/>
          </p:nvPr>
        </p:nvSpPr>
        <p:spPr>
          <a:xfrm>
            <a:off x="235527" y="241391"/>
            <a:ext cx="8382000" cy="566822"/>
          </a:xfrm>
          <a:prstGeom prst="rect">
            <a:avLst/>
          </a:prstGeom>
        </p:spPr>
        <p:txBody>
          <a:bodyPr vert="horz" wrap="square" lIns="0" tIns="12700" rIns="0" bIns="0" rtlCol="0">
            <a:spAutoFit/>
          </a:bodyPr>
          <a:lstStyle/>
          <a:p>
            <a:pPr marL="12700">
              <a:lnSpc>
                <a:spcPct val="100000"/>
              </a:lnSpc>
              <a:spcBef>
                <a:spcPts val="100"/>
              </a:spcBef>
            </a:pPr>
            <a:r>
              <a:rPr sz="3600" dirty="0">
                <a:latin typeface="+mn-lt"/>
              </a:rPr>
              <a:t>Beginning</a:t>
            </a:r>
            <a:r>
              <a:rPr sz="3600" spc="-50" dirty="0">
                <a:latin typeface="+mn-lt"/>
              </a:rPr>
              <a:t> </a:t>
            </a:r>
            <a:r>
              <a:rPr sz="3600" dirty="0">
                <a:latin typeface="+mn-lt"/>
              </a:rPr>
              <a:t>to work</a:t>
            </a:r>
            <a:r>
              <a:rPr sz="3600" spc="-10" dirty="0">
                <a:latin typeface="+mn-lt"/>
              </a:rPr>
              <a:t> </a:t>
            </a:r>
            <a:r>
              <a:rPr sz="3600" dirty="0">
                <a:latin typeface="+mn-lt"/>
              </a:rPr>
              <a:t>on</a:t>
            </a:r>
            <a:r>
              <a:rPr sz="3600" spc="-15" dirty="0">
                <a:latin typeface="+mn-lt"/>
              </a:rPr>
              <a:t> </a:t>
            </a:r>
            <a:r>
              <a:rPr sz="3600" dirty="0">
                <a:latin typeface="+mn-lt"/>
              </a:rPr>
              <a:t>your</a:t>
            </a:r>
            <a:r>
              <a:rPr sz="3600" spc="-30" dirty="0">
                <a:latin typeface="+mn-lt"/>
              </a:rPr>
              <a:t> </a:t>
            </a:r>
            <a:r>
              <a:rPr sz="3600" dirty="0">
                <a:latin typeface="+mn-lt"/>
              </a:rPr>
              <a:t>Plan of</a:t>
            </a:r>
            <a:r>
              <a:rPr sz="3600" spc="-15" dirty="0">
                <a:latin typeface="+mn-lt"/>
              </a:rPr>
              <a:t> </a:t>
            </a:r>
            <a:r>
              <a:rPr sz="3600" spc="-10" dirty="0">
                <a:latin typeface="+mn-lt"/>
              </a:rPr>
              <a:t>Correction</a:t>
            </a:r>
            <a:endParaRPr sz="3600" dirty="0">
              <a:latin typeface="+mn-lt"/>
            </a:endParaRPr>
          </a:p>
        </p:txBody>
      </p:sp>
      <p:pic>
        <p:nvPicPr>
          <p:cNvPr id="3" name="Picture 2"/>
          <p:cNvPicPr>
            <a:picLocks noChangeAspect="1"/>
          </p:cNvPicPr>
          <p:nvPr/>
        </p:nvPicPr>
        <p:blipFill>
          <a:blip r:embed="rId4"/>
          <a:stretch>
            <a:fillRect/>
          </a:stretch>
        </p:blipFill>
        <p:spPr>
          <a:xfrm>
            <a:off x="304800" y="990601"/>
            <a:ext cx="8243454" cy="4819484"/>
          </a:xfrm>
          <a:prstGeom prst="rect">
            <a:avLst/>
          </a:prstGeom>
        </p:spPr>
      </p:pic>
      <p:sp>
        <p:nvSpPr>
          <p:cNvPr id="5" name="Oval 4"/>
          <p:cNvSpPr/>
          <p:nvPr/>
        </p:nvSpPr>
        <p:spPr>
          <a:xfrm>
            <a:off x="3352800" y="5181600"/>
            <a:ext cx="685800" cy="628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467600" y="5181600"/>
            <a:ext cx="1080654" cy="628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773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86238" y="210276"/>
            <a:ext cx="8371523" cy="566822"/>
          </a:xfrm>
          <a:prstGeom prst="rect">
            <a:avLst/>
          </a:prstGeom>
        </p:spPr>
        <p:txBody>
          <a:bodyPr vert="horz" wrap="square" lIns="0" tIns="12700" rIns="0" bIns="0" rtlCol="0">
            <a:spAutoFit/>
          </a:bodyPr>
          <a:lstStyle/>
          <a:p>
            <a:pPr marL="12700">
              <a:lnSpc>
                <a:spcPct val="100000"/>
              </a:lnSpc>
              <a:spcBef>
                <a:spcPts val="100"/>
              </a:spcBef>
            </a:pPr>
            <a:r>
              <a:rPr sz="3600" dirty="0">
                <a:latin typeface="+mn-lt"/>
              </a:rPr>
              <a:t>Beginning</a:t>
            </a:r>
            <a:r>
              <a:rPr sz="3600" spc="-50" dirty="0">
                <a:latin typeface="+mn-lt"/>
              </a:rPr>
              <a:t> </a:t>
            </a:r>
            <a:r>
              <a:rPr sz="3600" dirty="0">
                <a:latin typeface="+mn-lt"/>
              </a:rPr>
              <a:t>to work</a:t>
            </a:r>
            <a:r>
              <a:rPr sz="3600" spc="-10" dirty="0">
                <a:latin typeface="+mn-lt"/>
              </a:rPr>
              <a:t> </a:t>
            </a:r>
            <a:r>
              <a:rPr sz="3600" dirty="0">
                <a:latin typeface="+mn-lt"/>
              </a:rPr>
              <a:t>on</a:t>
            </a:r>
            <a:r>
              <a:rPr sz="3600" spc="-15" dirty="0">
                <a:latin typeface="+mn-lt"/>
              </a:rPr>
              <a:t> </a:t>
            </a:r>
            <a:r>
              <a:rPr sz="3600" dirty="0">
                <a:latin typeface="+mn-lt"/>
              </a:rPr>
              <a:t>your</a:t>
            </a:r>
            <a:r>
              <a:rPr sz="3600" spc="-30" dirty="0">
                <a:latin typeface="+mn-lt"/>
              </a:rPr>
              <a:t> </a:t>
            </a:r>
            <a:r>
              <a:rPr sz="3600" dirty="0">
                <a:latin typeface="+mn-lt"/>
              </a:rPr>
              <a:t>Plan of</a:t>
            </a:r>
            <a:r>
              <a:rPr sz="3600" spc="-15" dirty="0">
                <a:latin typeface="+mn-lt"/>
              </a:rPr>
              <a:t> </a:t>
            </a:r>
            <a:r>
              <a:rPr sz="3600" spc="-10" dirty="0">
                <a:latin typeface="+mn-lt"/>
              </a:rPr>
              <a:t>Correction</a:t>
            </a:r>
            <a:endParaRPr sz="3600" dirty="0">
              <a:latin typeface="+mn-lt"/>
            </a:endParaRPr>
          </a:p>
        </p:txBody>
      </p:sp>
      <p:pic>
        <p:nvPicPr>
          <p:cNvPr id="9" name="Picture 8"/>
          <p:cNvPicPr>
            <a:picLocks noChangeAspect="1"/>
          </p:cNvPicPr>
          <p:nvPr/>
        </p:nvPicPr>
        <p:blipFill>
          <a:blip r:embed="rId3"/>
          <a:stretch>
            <a:fillRect/>
          </a:stretch>
        </p:blipFill>
        <p:spPr>
          <a:xfrm>
            <a:off x="200490" y="952500"/>
            <a:ext cx="8181510" cy="5263895"/>
          </a:xfrm>
          <a:prstGeom prst="rect">
            <a:avLst/>
          </a:prstGeom>
        </p:spPr>
      </p:pic>
      <p:sp>
        <p:nvSpPr>
          <p:cNvPr id="10" name="TextBox 9"/>
          <p:cNvSpPr txBox="1"/>
          <p:nvPr/>
        </p:nvSpPr>
        <p:spPr>
          <a:xfrm>
            <a:off x="1752600" y="2133600"/>
            <a:ext cx="1371600" cy="369332"/>
          </a:xfrm>
          <a:prstGeom prst="rect">
            <a:avLst/>
          </a:prstGeom>
          <a:solidFill>
            <a:schemeClr val="bg1"/>
          </a:solidFill>
          <a:ln>
            <a:solidFill>
              <a:schemeClr val="bg1"/>
            </a:solidFill>
          </a:ln>
        </p:spPr>
        <p:txBody>
          <a:bodyPr wrap="square" rtlCol="0">
            <a:spAutoFit/>
          </a:bodyPr>
          <a:lstStyle/>
          <a:p>
            <a:endParaRPr lang="en-US" dirty="0">
              <a:latin typeface="+mn-lt"/>
            </a:endParaRPr>
          </a:p>
        </p:txBody>
      </p:sp>
      <p:sp>
        <p:nvSpPr>
          <p:cNvPr id="11" name="TextBox 10"/>
          <p:cNvSpPr txBox="1"/>
          <p:nvPr/>
        </p:nvSpPr>
        <p:spPr>
          <a:xfrm>
            <a:off x="6781800" y="1219200"/>
            <a:ext cx="1600200" cy="609600"/>
          </a:xfrm>
          <a:prstGeom prst="rect">
            <a:avLst/>
          </a:prstGeom>
          <a:solidFill>
            <a:schemeClr val="bg1"/>
          </a:solidFill>
          <a:ln>
            <a:solidFill>
              <a:schemeClr val="bg1"/>
            </a:solidFill>
          </a:ln>
        </p:spPr>
        <p:txBody>
          <a:bodyPr wrap="square" rtlCol="0">
            <a:spAutoFit/>
          </a:bodyPr>
          <a:lstStyle/>
          <a:p>
            <a:endParaRPr lang="en-US" dirty="0">
              <a:latin typeface="+mn-lt"/>
            </a:endParaRPr>
          </a:p>
        </p:txBody>
      </p:sp>
      <p:sp>
        <p:nvSpPr>
          <p:cNvPr id="13" name="Rectangular Callout 12"/>
          <p:cNvSpPr/>
          <p:nvPr/>
        </p:nvSpPr>
        <p:spPr>
          <a:xfrm>
            <a:off x="2667000" y="2103777"/>
            <a:ext cx="1905000" cy="1143000"/>
          </a:xfrm>
          <a:prstGeom prst="wedgeRect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The required timeline for correction is actually 3/1/24!</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6069" y="304800"/>
            <a:ext cx="9165273"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Plan</a:t>
            </a:r>
            <a:r>
              <a:rPr sz="3600" spc="-5" dirty="0">
                <a:latin typeface="+mn-lt"/>
              </a:rPr>
              <a:t> </a:t>
            </a:r>
            <a:r>
              <a:rPr sz="3600" dirty="0">
                <a:latin typeface="+mn-lt"/>
              </a:rPr>
              <a:t>of</a:t>
            </a:r>
            <a:r>
              <a:rPr sz="3600" spc="-15" dirty="0">
                <a:latin typeface="+mn-lt"/>
              </a:rPr>
              <a:t> </a:t>
            </a:r>
            <a:r>
              <a:rPr sz="3600" dirty="0">
                <a:latin typeface="+mn-lt"/>
              </a:rPr>
              <a:t>Correction</a:t>
            </a:r>
            <a:r>
              <a:rPr sz="3600" spc="-35" dirty="0">
                <a:latin typeface="+mn-lt"/>
              </a:rPr>
              <a:t> </a:t>
            </a:r>
            <a:r>
              <a:rPr sz="3600" dirty="0">
                <a:latin typeface="+mn-lt"/>
              </a:rPr>
              <a:t>Rubric</a:t>
            </a:r>
            <a:r>
              <a:rPr sz="3600" spc="-15" dirty="0">
                <a:latin typeface="+mn-lt"/>
              </a:rPr>
              <a:t> </a:t>
            </a:r>
            <a:r>
              <a:rPr sz="3600" dirty="0">
                <a:latin typeface="+mn-lt"/>
              </a:rPr>
              <a:t>and</a:t>
            </a:r>
            <a:r>
              <a:rPr sz="3600" spc="-10" dirty="0">
                <a:latin typeface="+mn-lt"/>
              </a:rPr>
              <a:t> </a:t>
            </a:r>
            <a:r>
              <a:rPr sz="3600" dirty="0">
                <a:latin typeface="+mn-lt"/>
              </a:rPr>
              <a:t>Required</a:t>
            </a:r>
            <a:r>
              <a:rPr sz="3600" spc="-20" dirty="0">
                <a:latin typeface="+mn-lt"/>
              </a:rPr>
              <a:t> </a:t>
            </a:r>
            <a:r>
              <a:rPr sz="3600" spc="-10" dirty="0">
                <a:latin typeface="+mn-lt"/>
              </a:rPr>
              <a:t>Evidence</a:t>
            </a:r>
            <a:endParaRPr sz="3600" dirty="0">
              <a:latin typeface="+mn-lt"/>
            </a:endParaRPr>
          </a:p>
        </p:txBody>
      </p:sp>
      <p:sp>
        <p:nvSpPr>
          <p:cNvPr id="6" name="object 6"/>
          <p:cNvSpPr txBox="1"/>
          <p:nvPr/>
        </p:nvSpPr>
        <p:spPr>
          <a:xfrm>
            <a:off x="439026" y="4213225"/>
            <a:ext cx="8035290" cy="2244204"/>
          </a:xfrm>
          <a:prstGeom prst="rect">
            <a:avLst/>
          </a:prstGeom>
        </p:spPr>
        <p:txBody>
          <a:bodyPr vert="horz" wrap="square" lIns="0" tIns="12700" rIns="0" bIns="0" rtlCol="0">
            <a:spAutoFit/>
          </a:bodyPr>
          <a:lstStyle/>
          <a:p>
            <a:pPr marL="12700" marR="39370">
              <a:lnSpc>
                <a:spcPct val="100000"/>
              </a:lnSpc>
              <a:spcBef>
                <a:spcPts val="100"/>
              </a:spcBef>
            </a:pPr>
            <a:r>
              <a:rPr sz="1800" dirty="0">
                <a:latin typeface="+mn-lt"/>
                <a:cs typeface="Times New Roman"/>
              </a:rPr>
              <a:t>The</a:t>
            </a:r>
            <a:r>
              <a:rPr sz="1800" spc="-15" dirty="0">
                <a:latin typeface="+mn-lt"/>
                <a:cs typeface="Times New Roman"/>
              </a:rPr>
              <a:t> </a:t>
            </a:r>
            <a:r>
              <a:rPr sz="1800" dirty="0">
                <a:latin typeface="+mn-lt"/>
                <a:cs typeface="Times New Roman"/>
              </a:rPr>
              <a:t>Required</a:t>
            </a:r>
            <a:r>
              <a:rPr sz="1800" spc="-10" dirty="0">
                <a:latin typeface="+mn-lt"/>
                <a:cs typeface="Times New Roman"/>
              </a:rPr>
              <a:t> Timeline</a:t>
            </a:r>
            <a:r>
              <a:rPr sz="1800" spc="-30" dirty="0">
                <a:latin typeface="+mn-lt"/>
                <a:cs typeface="Times New Roman"/>
              </a:rPr>
              <a:t> </a:t>
            </a:r>
            <a:r>
              <a:rPr sz="1800" dirty="0">
                <a:latin typeface="+mn-lt"/>
                <a:cs typeface="Times New Roman"/>
              </a:rPr>
              <a:t>for</a:t>
            </a:r>
            <a:r>
              <a:rPr sz="1800" spc="-25" dirty="0">
                <a:latin typeface="+mn-lt"/>
                <a:cs typeface="Times New Roman"/>
              </a:rPr>
              <a:t> </a:t>
            </a:r>
            <a:r>
              <a:rPr sz="1800" dirty="0">
                <a:latin typeface="+mn-lt"/>
                <a:cs typeface="Times New Roman"/>
              </a:rPr>
              <a:t>Correction</a:t>
            </a:r>
            <a:r>
              <a:rPr sz="1800" spc="-5" dirty="0">
                <a:latin typeface="+mn-lt"/>
                <a:cs typeface="Times New Roman"/>
              </a:rPr>
              <a:t> </a:t>
            </a:r>
            <a:r>
              <a:rPr sz="1800" dirty="0">
                <a:latin typeface="+mn-lt"/>
                <a:cs typeface="Times New Roman"/>
              </a:rPr>
              <a:t>box</a:t>
            </a:r>
            <a:r>
              <a:rPr sz="1800" spc="-10" dirty="0">
                <a:latin typeface="+mn-lt"/>
                <a:cs typeface="Times New Roman"/>
              </a:rPr>
              <a:t> </a:t>
            </a:r>
            <a:r>
              <a:rPr sz="1800" dirty="0">
                <a:latin typeface="+mn-lt"/>
                <a:cs typeface="Times New Roman"/>
              </a:rPr>
              <a:t>is</a:t>
            </a:r>
            <a:r>
              <a:rPr sz="1800" spc="-15" dirty="0">
                <a:latin typeface="+mn-lt"/>
                <a:cs typeface="Times New Roman"/>
              </a:rPr>
              <a:t> </a:t>
            </a:r>
            <a:r>
              <a:rPr sz="1800" dirty="0">
                <a:latin typeface="+mn-lt"/>
                <a:cs typeface="Times New Roman"/>
              </a:rPr>
              <a:t>the</a:t>
            </a:r>
            <a:r>
              <a:rPr sz="1800" spc="-15" dirty="0">
                <a:latin typeface="+mn-lt"/>
                <a:cs typeface="Times New Roman"/>
              </a:rPr>
              <a:t> </a:t>
            </a:r>
            <a:r>
              <a:rPr sz="1800" dirty="0">
                <a:latin typeface="+mn-lt"/>
                <a:cs typeface="Times New Roman"/>
              </a:rPr>
              <a:t>date</a:t>
            </a:r>
            <a:r>
              <a:rPr sz="1800" spc="-10" dirty="0">
                <a:latin typeface="+mn-lt"/>
                <a:cs typeface="Times New Roman"/>
              </a:rPr>
              <a:t> </a:t>
            </a:r>
            <a:r>
              <a:rPr sz="1800" dirty="0">
                <a:latin typeface="+mn-lt"/>
                <a:cs typeface="Times New Roman"/>
              </a:rPr>
              <a:t>the</a:t>
            </a:r>
            <a:r>
              <a:rPr sz="1800" spc="-10" dirty="0">
                <a:latin typeface="+mn-lt"/>
                <a:cs typeface="Times New Roman"/>
              </a:rPr>
              <a:t> </a:t>
            </a:r>
            <a:r>
              <a:rPr sz="1800" b="1" dirty="0">
                <a:latin typeface="+mn-lt"/>
                <a:cs typeface="Times New Roman"/>
              </a:rPr>
              <a:t>evidence</a:t>
            </a:r>
            <a:r>
              <a:rPr sz="1800" b="1" spc="-25" dirty="0">
                <a:latin typeface="+mn-lt"/>
                <a:cs typeface="Times New Roman"/>
              </a:rPr>
              <a:t> </a:t>
            </a:r>
            <a:r>
              <a:rPr sz="1800" b="1" dirty="0">
                <a:latin typeface="+mn-lt"/>
                <a:cs typeface="Times New Roman"/>
              </a:rPr>
              <a:t>of correction</a:t>
            </a:r>
            <a:r>
              <a:rPr sz="1800" b="1" spc="-30" dirty="0">
                <a:latin typeface="+mn-lt"/>
                <a:cs typeface="Times New Roman"/>
              </a:rPr>
              <a:t> </a:t>
            </a:r>
            <a:r>
              <a:rPr sz="1800" dirty="0">
                <a:latin typeface="+mn-lt"/>
                <a:cs typeface="Times New Roman"/>
              </a:rPr>
              <a:t>is</a:t>
            </a:r>
            <a:r>
              <a:rPr sz="1800" spc="-20" dirty="0">
                <a:latin typeface="+mn-lt"/>
                <a:cs typeface="Times New Roman"/>
              </a:rPr>
              <a:t> </a:t>
            </a:r>
            <a:r>
              <a:rPr sz="1800" spc="-25" dirty="0">
                <a:latin typeface="+mn-lt"/>
                <a:cs typeface="Times New Roman"/>
              </a:rPr>
              <a:t>due </a:t>
            </a:r>
            <a:r>
              <a:rPr sz="1800" dirty="0">
                <a:latin typeface="+mn-lt"/>
                <a:cs typeface="Times New Roman"/>
              </a:rPr>
              <a:t>to</a:t>
            </a:r>
            <a:r>
              <a:rPr sz="1800" spc="-20" dirty="0">
                <a:latin typeface="+mn-lt"/>
                <a:cs typeface="Times New Roman"/>
              </a:rPr>
              <a:t> </a:t>
            </a:r>
            <a:r>
              <a:rPr sz="1800" dirty="0">
                <a:latin typeface="+mn-lt"/>
                <a:cs typeface="Times New Roman"/>
              </a:rPr>
              <a:t>the</a:t>
            </a:r>
            <a:r>
              <a:rPr sz="1800" spc="-15" dirty="0">
                <a:latin typeface="+mn-lt"/>
                <a:cs typeface="Times New Roman"/>
              </a:rPr>
              <a:t> </a:t>
            </a:r>
            <a:r>
              <a:rPr sz="1800" spc="-10" dirty="0">
                <a:latin typeface="+mn-lt"/>
                <a:cs typeface="Times New Roman"/>
              </a:rPr>
              <a:t>Supervisor.</a:t>
            </a:r>
            <a:r>
              <a:rPr sz="1800" spc="-45" dirty="0">
                <a:latin typeface="+mn-lt"/>
                <a:cs typeface="Times New Roman"/>
              </a:rPr>
              <a:t> </a:t>
            </a:r>
            <a:r>
              <a:rPr sz="1800" dirty="0">
                <a:latin typeface="+mn-lt"/>
                <a:cs typeface="Times New Roman"/>
              </a:rPr>
              <a:t>The</a:t>
            </a:r>
            <a:r>
              <a:rPr sz="1800" spc="-15" dirty="0">
                <a:latin typeface="+mn-lt"/>
                <a:cs typeface="Times New Roman"/>
              </a:rPr>
              <a:t> </a:t>
            </a:r>
            <a:r>
              <a:rPr sz="1800" dirty="0">
                <a:latin typeface="+mn-lt"/>
                <a:cs typeface="Times New Roman"/>
              </a:rPr>
              <a:t>Plan</a:t>
            </a:r>
            <a:r>
              <a:rPr sz="1800" spc="-15" dirty="0">
                <a:latin typeface="+mn-lt"/>
                <a:cs typeface="Times New Roman"/>
              </a:rPr>
              <a:t> </a:t>
            </a:r>
            <a:r>
              <a:rPr sz="1800" dirty="0">
                <a:latin typeface="+mn-lt"/>
                <a:cs typeface="Times New Roman"/>
              </a:rPr>
              <a:t>for</a:t>
            </a:r>
            <a:r>
              <a:rPr sz="1800" spc="-30" dirty="0">
                <a:latin typeface="+mn-lt"/>
                <a:cs typeface="Times New Roman"/>
              </a:rPr>
              <a:t> </a:t>
            </a:r>
            <a:r>
              <a:rPr sz="1800" dirty="0">
                <a:latin typeface="+mn-lt"/>
                <a:cs typeface="Times New Roman"/>
              </a:rPr>
              <a:t>Correction</a:t>
            </a:r>
            <a:r>
              <a:rPr sz="1800" spc="-20" dirty="0">
                <a:latin typeface="+mn-lt"/>
                <a:cs typeface="Times New Roman"/>
              </a:rPr>
              <a:t> </a:t>
            </a:r>
            <a:r>
              <a:rPr sz="1800" dirty="0">
                <a:latin typeface="+mn-lt"/>
                <a:cs typeface="Times New Roman"/>
              </a:rPr>
              <a:t>is</a:t>
            </a:r>
            <a:r>
              <a:rPr sz="1800" spc="-10" dirty="0">
                <a:latin typeface="+mn-lt"/>
                <a:cs typeface="Times New Roman"/>
              </a:rPr>
              <a:t> </a:t>
            </a:r>
            <a:r>
              <a:rPr sz="1800" dirty="0">
                <a:latin typeface="+mn-lt"/>
                <a:cs typeface="Times New Roman"/>
              </a:rPr>
              <a:t>due</a:t>
            </a:r>
            <a:r>
              <a:rPr sz="1800" spc="-15" dirty="0">
                <a:latin typeface="+mn-lt"/>
                <a:cs typeface="Times New Roman"/>
              </a:rPr>
              <a:t> </a:t>
            </a:r>
            <a:r>
              <a:rPr sz="1800" dirty="0">
                <a:latin typeface="+mn-lt"/>
                <a:cs typeface="Times New Roman"/>
              </a:rPr>
              <a:t>no</a:t>
            </a:r>
            <a:r>
              <a:rPr sz="1800" spc="-5" dirty="0">
                <a:latin typeface="+mn-lt"/>
                <a:cs typeface="Times New Roman"/>
              </a:rPr>
              <a:t> </a:t>
            </a:r>
            <a:r>
              <a:rPr sz="1800" dirty="0">
                <a:latin typeface="+mn-lt"/>
                <a:cs typeface="Times New Roman"/>
              </a:rPr>
              <a:t>later</a:t>
            </a:r>
            <a:r>
              <a:rPr sz="1800" spc="-35" dirty="0">
                <a:latin typeface="+mn-lt"/>
                <a:cs typeface="Times New Roman"/>
              </a:rPr>
              <a:t> </a:t>
            </a:r>
            <a:r>
              <a:rPr sz="1800" dirty="0">
                <a:latin typeface="+mn-lt"/>
                <a:cs typeface="Times New Roman"/>
              </a:rPr>
              <a:t>than</a:t>
            </a:r>
            <a:r>
              <a:rPr sz="1800" spc="-15" dirty="0">
                <a:latin typeface="+mn-lt"/>
                <a:cs typeface="Times New Roman"/>
              </a:rPr>
              <a:t> </a:t>
            </a:r>
            <a:r>
              <a:rPr sz="1800" dirty="0">
                <a:latin typeface="+mn-lt"/>
                <a:cs typeface="Times New Roman"/>
              </a:rPr>
              <a:t>October</a:t>
            </a:r>
            <a:r>
              <a:rPr sz="1800" spc="-15" dirty="0">
                <a:latin typeface="+mn-lt"/>
                <a:cs typeface="Times New Roman"/>
              </a:rPr>
              <a:t> </a:t>
            </a:r>
            <a:r>
              <a:rPr sz="1800" dirty="0">
                <a:latin typeface="+mn-lt"/>
                <a:cs typeface="Times New Roman"/>
              </a:rPr>
              <a:t>31,</a:t>
            </a:r>
            <a:r>
              <a:rPr sz="1800" spc="-10" dirty="0">
                <a:latin typeface="+mn-lt"/>
                <a:cs typeface="Times New Roman"/>
              </a:rPr>
              <a:t> 2022.</a:t>
            </a:r>
            <a:endParaRPr sz="1800" dirty="0">
              <a:latin typeface="+mn-lt"/>
              <a:cs typeface="Times New Roman"/>
            </a:endParaRPr>
          </a:p>
          <a:p>
            <a:pPr>
              <a:lnSpc>
                <a:spcPct val="100000"/>
              </a:lnSpc>
              <a:spcBef>
                <a:spcPts val="30"/>
              </a:spcBef>
            </a:pPr>
            <a:endParaRPr sz="1850" dirty="0">
              <a:latin typeface="+mn-lt"/>
              <a:cs typeface="Times New Roman"/>
            </a:endParaRPr>
          </a:p>
          <a:p>
            <a:pPr marL="12700" marR="5080" indent="-635">
              <a:lnSpc>
                <a:spcPct val="100000"/>
              </a:lnSpc>
            </a:pPr>
            <a:r>
              <a:rPr sz="1800" dirty="0">
                <a:latin typeface="+mn-lt"/>
                <a:cs typeface="Times New Roman"/>
                <a:hlinkClick r:id="rId3"/>
              </a:rPr>
              <a:t>The</a:t>
            </a:r>
            <a:r>
              <a:rPr sz="1800" spc="-35" dirty="0">
                <a:latin typeface="+mn-lt"/>
                <a:cs typeface="Times New Roman"/>
                <a:hlinkClick r:id="rId3"/>
              </a:rPr>
              <a:t> </a:t>
            </a:r>
            <a:r>
              <a:rPr sz="1800" dirty="0">
                <a:latin typeface="+mn-lt"/>
                <a:cs typeface="Times New Roman"/>
                <a:hlinkClick r:id="rId3"/>
              </a:rPr>
              <a:t>Required</a:t>
            </a:r>
            <a:r>
              <a:rPr sz="1800" spc="-25" dirty="0">
                <a:latin typeface="+mn-lt"/>
                <a:cs typeface="Times New Roman"/>
                <a:hlinkClick r:id="rId3"/>
              </a:rPr>
              <a:t> </a:t>
            </a:r>
            <a:r>
              <a:rPr sz="1800" dirty="0">
                <a:latin typeface="+mn-lt"/>
                <a:cs typeface="Times New Roman"/>
                <a:hlinkClick r:id="rId3"/>
              </a:rPr>
              <a:t>Strategies</a:t>
            </a:r>
            <a:r>
              <a:rPr sz="1800" spc="-40" dirty="0">
                <a:latin typeface="+mn-lt"/>
                <a:cs typeface="Times New Roman"/>
                <a:hlinkClick r:id="rId3"/>
              </a:rPr>
              <a:t> </a:t>
            </a:r>
            <a:r>
              <a:rPr sz="1800" dirty="0">
                <a:latin typeface="+mn-lt"/>
                <a:cs typeface="Times New Roman"/>
                <a:hlinkClick r:id="rId3"/>
              </a:rPr>
              <a:t>for</a:t>
            </a:r>
            <a:r>
              <a:rPr sz="1800" spc="-10" dirty="0">
                <a:latin typeface="+mn-lt"/>
                <a:cs typeface="Times New Roman"/>
                <a:hlinkClick r:id="rId3"/>
              </a:rPr>
              <a:t> </a:t>
            </a:r>
            <a:r>
              <a:rPr sz="1800" dirty="0">
                <a:latin typeface="+mn-lt"/>
                <a:cs typeface="Times New Roman"/>
                <a:hlinkClick r:id="rId3"/>
              </a:rPr>
              <a:t>Correction</a:t>
            </a:r>
            <a:r>
              <a:rPr sz="1800" spc="-25" dirty="0">
                <a:latin typeface="+mn-lt"/>
                <a:cs typeface="Times New Roman"/>
                <a:hlinkClick r:id="rId3"/>
              </a:rPr>
              <a:t> </a:t>
            </a:r>
            <a:r>
              <a:rPr sz="1800" dirty="0">
                <a:latin typeface="+mn-lt"/>
                <a:cs typeface="Times New Roman"/>
                <a:hlinkClick r:id="rId3"/>
              </a:rPr>
              <a:t>box</a:t>
            </a:r>
            <a:r>
              <a:rPr sz="1800" spc="-10" dirty="0">
                <a:latin typeface="+mn-lt"/>
                <a:cs typeface="Times New Roman"/>
                <a:hlinkClick r:id="rId3"/>
              </a:rPr>
              <a:t> </a:t>
            </a:r>
            <a:r>
              <a:rPr sz="1800" dirty="0">
                <a:latin typeface="+mn-lt"/>
                <a:cs typeface="Times New Roman"/>
                <a:hlinkClick r:id="rId3"/>
              </a:rPr>
              <a:t>contains</a:t>
            </a:r>
            <a:r>
              <a:rPr sz="1800" spc="-40" dirty="0">
                <a:latin typeface="+mn-lt"/>
                <a:cs typeface="Times New Roman"/>
                <a:hlinkClick r:id="rId3"/>
              </a:rPr>
              <a:t> </a:t>
            </a:r>
            <a:r>
              <a:rPr sz="1800" dirty="0">
                <a:latin typeface="+mn-lt"/>
                <a:cs typeface="Times New Roman"/>
                <a:hlinkClick r:id="rId3"/>
              </a:rPr>
              <a:t>the</a:t>
            </a:r>
            <a:r>
              <a:rPr sz="1800" spc="-15" dirty="0">
                <a:latin typeface="+mn-lt"/>
                <a:cs typeface="Times New Roman"/>
                <a:hlinkClick r:id="rId3"/>
              </a:rPr>
              <a:t> </a:t>
            </a:r>
            <a:r>
              <a:rPr sz="1800" dirty="0">
                <a:latin typeface="+mn-lt"/>
                <a:cs typeface="Times New Roman"/>
                <a:hlinkClick r:id="rId3"/>
              </a:rPr>
              <a:t>web</a:t>
            </a:r>
            <a:r>
              <a:rPr sz="1800" spc="-25" dirty="0">
                <a:latin typeface="+mn-lt"/>
                <a:cs typeface="Times New Roman"/>
                <a:hlinkClick r:id="rId3"/>
              </a:rPr>
              <a:t> </a:t>
            </a:r>
            <a:r>
              <a:rPr sz="1800" dirty="0">
                <a:latin typeface="+mn-lt"/>
                <a:cs typeface="Times New Roman"/>
                <a:hlinkClick r:id="rId3"/>
              </a:rPr>
              <a:t>address</a:t>
            </a:r>
            <a:r>
              <a:rPr sz="1800" spc="-15" dirty="0">
                <a:latin typeface="+mn-lt"/>
                <a:cs typeface="Times New Roman"/>
                <a:hlinkClick r:id="rId3"/>
              </a:rPr>
              <a:t> </a:t>
            </a:r>
            <a:r>
              <a:rPr sz="1800" dirty="0">
                <a:latin typeface="+mn-lt"/>
                <a:cs typeface="Times New Roman"/>
                <a:hlinkClick r:id="rId3"/>
              </a:rPr>
              <a:t>for</a:t>
            </a:r>
            <a:r>
              <a:rPr sz="1800" spc="-25" dirty="0">
                <a:latin typeface="+mn-lt"/>
                <a:cs typeface="Times New Roman"/>
                <a:hlinkClick r:id="rId3"/>
              </a:rPr>
              <a:t> </a:t>
            </a:r>
            <a:r>
              <a:rPr sz="1800" dirty="0">
                <a:latin typeface="+mn-lt"/>
                <a:cs typeface="Times New Roman"/>
                <a:hlinkClick r:id="rId3"/>
              </a:rPr>
              <a:t>the</a:t>
            </a:r>
            <a:r>
              <a:rPr sz="1800" spc="-15" dirty="0">
                <a:latin typeface="+mn-lt"/>
                <a:cs typeface="Times New Roman"/>
                <a:hlinkClick r:id="rId3"/>
              </a:rPr>
              <a:t> </a:t>
            </a:r>
            <a:r>
              <a:rPr sz="1800" u="sng" spc="-10" dirty="0">
                <a:solidFill>
                  <a:srgbClr val="4B280F"/>
                </a:solidFill>
                <a:uFill>
                  <a:solidFill>
                    <a:srgbClr val="4B280F"/>
                  </a:solidFill>
                </a:uFill>
                <a:latin typeface="+mn-lt"/>
                <a:cs typeface="Times New Roman"/>
                <a:hlinkClick r:id="rId3"/>
              </a:rPr>
              <a:t>Corrective</a:t>
            </a:r>
            <a:r>
              <a:rPr sz="1800" spc="-10" dirty="0">
                <a:solidFill>
                  <a:srgbClr val="4B280F"/>
                </a:solidFill>
                <a:latin typeface="+mn-lt"/>
                <a:cs typeface="Times New Roman"/>
                <a:hlinkClick r:id="rId3"/>
              </a:rPr>
              <a:t> </a:t>
            </a:r>
            <a:r>
              <a:rPr sz="1800" u="sng" dirty="0">
                <a:solidFill>
                  <a:srgbClr val="4B280F"/>
                </a:solidFill>
                <a:uFill>
                  <a:solidFill>
                    <a:srgbClr val="4B280F"/>
                  </a:solidFill>
                </a:uFill>
                <a:latin typeface="+mn-lt"/>
                <a:cs typeface="Times New Roman"/>
                <a:hlinkClick r:id="rId3"/>
              </a:rPr>
              <a:t>Action</a:t>
            </a:r>
            <a:r>
              <a:rPr sz="1800" u="sng" spc="-15" dirty="0">
                <a:solidFill>
                  <a:srgbClr val="4B280F"/>
                </a:solidFill>
                <a:uFill>
                  <a:solidFill>
                    <a:srgbClr val="4B280F"/>
                  </a:solidFill>
                </a:uFill>
                <a:latin typeface="+mn-lt"/>
                <a:cs typeface="Times New Roman"/>
                <a:hlinkClick r:id="rId3"/>
              </a:rPr>
              <a:t> </a:t>
            </a:r>
            <a:r>
              <a:rPr sz="1800" u="sng" dirty="0">
                <a:solidFill>
                  <a:srgbClr val="4B280F"/>
                </a:solidFill>
                <a:uFill>
                  <a:solidFill>
                    <a:srgbClr val="4B280F"/>
                  </a:solidFill>
                </a:uFill>
                <a:latin typeface="+mn-lt"/>
                <a:cs typeface="Times New Roman"/>
                <a:hlinkClick r:id="rId3"/>
              </a:rPr>
              <a:t>Plan</a:t>
            </a:r>
            <a:r>
              <a:rPr sz="1800" u="sng" spc="-15" dirty="0">
                <a:solidFill>
                  <a:srgbClr val="4B280F"/>
                </a:solidFill>
                <a:uFill>
                  <a:solidFill>
                    <a:srgbClr val="4B280F"/>
                  </a:solidFill>
                </a:uFill>
                <a:latin typeface="+mn-lt"/>
                <a:cs typeface="Times New Roman"/>
                <a:hlinkClick r:id="rId3"/>
              </a:rPr>
              <a:t> </a:t>
            </a:r>
            <a:r>
              <a:rPr sz="1800" u="sng" spc="-10" dirty="0">
                <a:solidFill>
                  <a:srgbClr val="4B280F"/>
                </a:solidFill>
                <a:uFill>
                  <a:solidFill>
                    <a:srgbClr val="4B280F"/>
                  </a:solidFill>
                </a:uFill>
                <a:latin typeface="+mn-lt"/>
                <a:cs typeface="Times New Roman"/>
                <a:hlinkClick r:id="rId3"/>
              </a:rPr>
              <a:t>Rubric</a:t>
            </a:r>
            <a:r>
              <a:rPr sz="1800" spc="-10" dirty="0">
                <a:latin typeface="+mn-lt"/>
                <a:cs typeface="Times New Roman"/>
                <a:hlinkClick r:id="rId3"/>
              </a:rPr>
              <a:t>.</a:t>
            </a:r>
            <a:endParaRPr sz="1800" dirty="0">
              <a:latin typeface="+mn-lt"/>
              <a:cs typeface="Times New Roman"/>
            </a:endParaRPr>
          </a:p>
          <a:p>
            <a:pPr>
              <a:lnSpc>
                <a:spcPct val="100000"/>
              </a:lnSpc>
              <a:spcBef>
                <a:spcPts val="35"/>
              </a:spcBef>
            </a:pPr>
            <a:endParaRPr sz="1850" dirty="0">
              <a:latin typeface="+mn-lt"/>
              <a:cs typeface="Times New Roman"/>
            </a:endParaRPr>
          </a:p>
          <a:p>
            <a:pPr marL="12700" marR="1027430" indent="-635">
              <a:lnSpc>
                <a:spcPct val="100000"/>
              </a:lnSpc>
            </a:pPr>
            <a:r>
              <a:rPr sz="1800" dirty="0">
                <a:latin typeface="+mn-lt"/>
                <a:cs typeface="Times New Roman"/>
              </a:rPr>
              <a:t>The</a:t>
            </a:r>
            <a:r>
              <a:rPr sz="1800" spc="-25" dirty="0">
                <a:latin typeface="+mn-lt"/>
                <a:cs typeface="Times New Roman"/>
              </a:rPr>
              <a:t> </a:t>
            </a:r>
            <a:r>
              <a:rPr sz="1800" dirty="0">
                <a:latin typeface="+mn-lt"/>
                <a:cs typeface="Times New Roman"/>
              </a:rPr>
              <a:t>Required</a:t>
            </a:r>
            <a:r>
              <a:rPr sz="1800" spc="-20" dirty="0">
                <a:latin typeface="+mn-lt"/>
                <a:cs typeface="Times New Roman"/>
              </a:rPr>
              <a:t> </a:t>
            </a:r>
            <a:r>
              <a:rPr sz="1800" dirty="0">
                <a:latin typeface="+mn-lt"/>
                <a:cs typeface="Times New Roman"/>
              </a:rPr>
              <a:t>Evidence</a:t>
            </a:r>
            <a:r>
              <a:rPr sz="1800" spc="-35" dirty="0">
                <a:latin typeface="+mn-lt"/>
                <a:cs typeface="Times New Roman"/>
              </a:rPr>
              <a:t> </a:t>
            </a:r>
            <a:r>
              <a:rPr sz="1800" dirty="0">
                <a:latin typeface="+mn-lt"/>
                <a:cs typeface="Times New Roman"/>
              </a:rPr>
              <a:t>of</a:t>
            </a:r>
            <a:r>
              <a:rPr sz="1800" spc="-15" dirty="0">
                <a:latin typeface="+mn-lt"/>
                <a:cs typeface="Times New Roman"/>
              </a:rPr>
              <a:t> </a:t>
            </a:r>
            <a:r>
              <a:rPr sz="1800" dirty="0">
                <a:latin typeface="+mn-lt"/>
                <a:cs typeface="Times New Roman"/>
              </a:rPr>
              <a:t>Correction</a:t>
            </a:r>
            <a:r>
              <a:rPr sz="1800" spc="-5" dirty="0">
                <a:latin typeface="+mn-lt"/>
                <a:cs typeface="Times New Roman"/>
              </a:rPr>
              <a:t> </a:t>
            </a:r>
            <a:r>
              <a:rPr sz="1800" dirty="0">
                <a:latin typeface="+mn-lt"/>
                <a:cs typeface="Times New Roman"/>
              </a:rPr>
              <a:t>box</a:t>
            </a:r>
            <a:r>
              <a:rPr sz="1800" spc="-25" dirty="0">
                <a:latin typeface="+mn-lt"/>
                <a:cs typeface="Times New Roman"/>
              </a:rPr>
              <a:t> </a:t>
            </a:r>
            <a:r>
              <a:rPr sz="1800" dirty="0">
                <a:latin typeface="+mn-lt"/>
                <a:cs typeface="Times New Roman"/>
              </a:rPr>
              <a:t>details</a:t>
            </a:r>
            <a:r>
              <a:rPr sz="1800" spc="-35" dirty="0">
                <a:latin typeface="+mn-lt"/>
                <a:cs typeface="Times New Roman"/>
              </a:rPr>
              <a:t> </a:t>
            </a:r>
            <a:r>
              <a:rPr sz="1800" dirty="0">
                <a:latin typeface="+mn-lt"/>
                <a:cs typeface="Times New Roman"/>
              </a:rPr>
              <a:t>the</a:t>
            </a:r>
            <a:r>
              <a:rPr sz="1800" spc="-15" dirty="0">
                <a:latin typeface="+mn-lt"/>
                <a:cs typeface="Times New Roman"/>
              </a:rPr>
              <a:t> </a:t>
            </a:r>
            <a:r>
              <a:rPr sz="1800" dirty="0">
                <a:latin typeface="+mn-lt"/>
                <a:cs typeface="Times New Roman"/>
              </a:rPr>
              <a:t>type</a:t>
            </a:r>
            <a:r>
              <a:rPr sz="1800" spc="-40" dirty="0">
                <a:latin typeface="+mn-lt"/>
                <a:cs typeface="Times New Roman"/>
              </a:rPr>
              <a:t> </a:t>
            </a:r>
            <a:r>
              <a:rPr sz="1800" dirty="0">
                <a:latin typeface="+mn-lt"/>
                <a:cs typeface="Times New Roman"/>
              </a:rPr>
              <a:t>of</a:t>
            </a:r>
            <a:r>
              <a:rPr sz="1800" spc="-5" dirty="0">
                <a:latin typeface="+mn-lt"/>
                <a:cs typeface="Times New Roman"/>
              </a:rPr>
              <a:t> </a:t>
            </a:r>
            <a:r>
              <a:rPr sz="1800" dirty="0" smtClean="0">
                <a:latin typeface="+mn-lt"/>
                <a:cs typeface="Times New Roman"/>
              </a:rPr>
              <a:t>information</a:t>
            </a:r>
            <a:r>
              <a:rPr lang="en-US" spc="-30" dirty="0">
                <a:latin typeface="+mn-lt"/>
                <a:cs typeface="Times New Roman"/>
              </a:rPr>
              <a:t> </a:t>
            </a:r>
            <a:r>
              <a:rPr sz="1800" spc="-25" dirty="0" smtClean="0">
                <a:latin typeface="+mn-lt"/>
                <a:cs typeface="Times New Roman"/>
              </a:rPr>
              <a:t>the </a:t>
            </a:r>
            <a:r>
              <a:rPr sz="1800" dirty="0">
                <a:latin typeface="+mn-lt"/>
                <a:cs typeface="Times New Roman"/>
              </a:rPr>
              <a:t>Supervisor</a:t>
            </a:r>
            <a:r>
              <a:rPr sz="1800" spc="-20" dirty="0">
                <a:latin typeface="+mn-lt"/>
                <a:cs typeface="Times New Roman"/>
              </a:rPr>
              <a:t> </a:t>
            </a:r>
            <a:r>
              <a:rPr sz="1800" dirty="0">
                <a:latin typeface="+mn-lt"/>
                <a:cs typeface="Times New Roman"/>
              </a:rPr>
              <a:t>will</a:t>
            </a:r>
            <a:r>
              <a:rPr sz="1800" spc="-5" dirty="0">
                <a:latin typeface="+mn-lt"/>
                <a:cs typeface="Times New Roman"/>
              </a:rPr>
              <a:t> </a:t>
            </a:r>
            <a:r>
              <a:rPr sz="1800" dirty="0">
                <a:latin typeface="+mn-lt"/>
                <a:cs typeface="Times New Roman"/>
              </a:rPr>
              <a:t>need</a:t>
            </a:r>
            <a:r>
              <a:rPr sz="1800" spc="-10" dirty="0">
                <a:latin typeface="+mn-lt"/>
                <a:cs typeface="Times New Roman"/>
              </a:rPr>
              <a:t> </a:t>
            </a:r>
            <a:r>
              <a:rPr sz="1800" dirty="0">
                <a:latin typeface="+mn-lt"/>
                <a:cs typeface="Times New Roman"/>
              </a:rPr>
              <a:t>from</a:t>
            </a:r>
            <a:r>
              <a:rPr sz="1800" spc="-5" dirty="0">
                <a:latin typeface="+mn-lt"/>
                <a:cs typeface="Times New Roman"/>
              </a:rPr>
              <a:t> </a:t>
            </a:r>
            <a:r>
              <a:rPr sz="1800" dirty="0">
                <a:latin typeface="+mn-lt"/>
                <a:cs typeface="Times New Roman"/>
              </a:rPr>
              <a:t>the</a:t>
            </a:r>
            <a:r>
              <a:rPr sz="1800" spc="-5" dirty="0">
                <a:latin typeface="+mn-lt"/>
                <a:cs typeface="Times New Roman"/>
              </a:rPr>
              <a:t> </a:t>
            </a:r>
            <a:r>
              <a:rPr sz="1800" dirty="0">
                <a:latin typeface="+mn-lt"/>
                <a:cs typeface="Times New Roman"/>
              </a:rPr>
              <a:t>LEA</a:t>
            </a:r>
            <a:r>
              <a:rPr sz="1800" spc="-110" dirty="0">
                <a:latin typeface="+mn-lt"/>
                <a:cs typeface="Times New Roman"/>
              </a:rPr>
              <a:t> </a:t>
            </a:r>
            <a:r>
              <a:rPr sz="1800" dirty="0">
                <a:latin typeface="+mn-lt"/>
                <a:cs typeface="Times New Roman"/>
              </a:rPr>
              <a:t>as evidence</a:t>
            </a:r>
            <a:r>
              <a:rPr sz="1800" spc="-25" dirty="0">
                <a:latin typeface="+mn-lt"/>
                <a:cs typeface="Times New Roman"/>
              </a:rPr>
              <a:t> </a:t>
            </a:r>
            <a:r>
              <a:rPr sz="1800" dirty="0">
                <a:latin typeface="+mn-lt"/>
                <a:cs typeface="Times New Roman"/>
              </a:rPr>
              <a:t>of</a:t>
            </a:r>
            <a:r>
              <a:rPr sz="1800" spc="5" dirty="0">
                <a:latin typeface="+mn-lt"/>
                <a:cs typeface="Times New Roman"/>
              </a:rPr>
              <a:t> </a:t>
            </a:r>
            <a:r>
              <a:rPr sz="1800" dirty="0">
                <a:latin typeface="+mn-lt"/>
                <a:cs typeface="Times New Roman"/>
              </a:rPr>
              <a:t>systemic</a:t>
            </a:r>
            <a:r>
              <a:rPr sz="1800" spc="-25" dirty="0">
                <a:latin typeface="+mn-lt"/>
                <a:cs typeface="Times New Roman"/>
              </a:rPr>
              <a:t> </a:t>
            </a:r>
            <a:r>
              <a:rPr sz="1800" spc="-10" dirty="0">
                <a:latin typeface="+mn-lt"/>
                <a:cs typeface="Times New Roman"/>
              </a:rPr>
              <a:t>correction.</a:t>
            </a:r>
            <a:endParaRPr sz="1800" dirty="0">
              <a:latin typeface="+mn-lt"/>
              <a:cs typeface="Times New Roman"/>
            </a:endParaRPr>
          </a:p>
        </p:txBody>
      </p:sp>
      <p:pic>
        <p:nvPicPr>
          <p:cNvPr id="7" name="Picture 6"/>
          <p:cNvPicPr>
            <a:picLocks noChangeAspect="1"/>
          </p:cNvPicPr>
          <p:nvPr/>
        </p:nvPicPr>
        <p:blipFill>
          <a:blip r:embed="rId4"/>
          <a:stretch>
            <a:fillRect/>
          </a:stretch>
        </p:blipFill>
        <p:spPr>
          <a:xfrm>
            <a:off x="106069" y="1066800"/>
            <a:ext cx="8872001" cy="304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1467196" y="1524000"/>
            <a:ext cx="6206960" cy="5179930"/>
          </a:xfrm>
          <a:prstGeom prst="rect">
            <a:avLst/>
          </a:prstGeom>
        </p:spPr>
      </p:pic>
      <p:sp>
        <p:nvSpPr>
          <p:cNvPr id="5" name="object 5"/>
          <p:cNvSpPr txBox="1">
            <a:spLocks noGrp="1"/>
          </p:cNvSpPr>
          <p:nvPr>
            <p:ph type="title"/>
          </p:nvPr>
        </p:nvSpPr>
        <p:spPr>
          <a:xfrm>
            <a:off x="1790645" y="333859"/>
            <a:ext cx="5560061"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Corrective</a:t>
            </a:r>
            <a:r>
              <a:rPr sz="3600" spc="-220" dirty="0">
                <a:latin typeface="+mn-lt"/>
              </a:rPr>
              <a:t> </a:t>
            </a:r>
            <a:r>
              <a:rPr sz="3600" dirty="0">
                <a:latin typeface="+mn-lt"/>
              </a:rPr>
              <a:t>Action</a:t>
            </a:r>
            <a:r>
              <a:rPr sz="3600" spc="-20" dirty="0">
                <a:latin typeface="+mn-lt"/>
              </a:rPr>
              <a:t> </a:t>
            </a:r>
            <a:r>
              <a:rPr sz="3600" dirty="0">
                <a:latin typeface="+mn-lt"/>
              </a:rPr>
              <a:t>Plan</a:t>
            </a:r>
            <a:r>
              <a:rPr sz="3600" spc="-15" dirty="0">
                <a:latin typeface="+mn-lt"/>
              </a:rPr>
              <a:t> </a:t>
            </a:r>
            <a:r>
              <a:rPr sz="3600" spc="-10" dirty="0">
                <a:latin typeface="+mn-lt"/>
              </a:rPr>
              <a:t>Rubric</a:t>
            </a:r>
            <a:endParaRPr sz="3600" dirty="0">
              <a:latin typeface="+mn-lt"/>
            </a:endParaRPr>
          </a:p>
        </p:txBody>
      </p:sp>
      <p:sp>
        <p:nvSpPr>
          <p:cNvPr id="6" name="object 6"/>
          <p:cNvSpPr txBox="1"/>
          <p:nvPr/>
        </p:nvSpPr>
        <p:spPr>
          <a:xfrm>
            <a:off x="3279140" y="3686047"/>
            <a:ext cx="275717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0000"/>
                </a:solidFill>
                <a:latin typeface="+mn-lt"/>
                <a:cs typeface="Arial"/>
              </a:rPr>
              <a:t>Answer</a:t>
            </a:r>
            <a:r>
              <a:rPr sz="1200" spc="-25" dirty="0">
                <a:solidFill>
                  <a:srgbClr val="FF0000"/>
                </a:solidFill>
                <a:latin typeface="+mn-lt"/>
                <a:cs typeface="Arial"/>
              </a:rPr>
              <a:t> </a:t>
            </a:r>
            <a:r>
              <a:rPr sz="1200" dirty="0">
                <a:solidFill>
                  <a:srgbClr val="FF0000"/>
                </a:solidFill>
                <a:latin typeface="+mn-lt"/>
                <a:cs typeface="Arial"/>
              </a:rPr>
              <a:t>this</a:t>
            </a:r>
            <a:r>
              <a:rPr sz="1200" spc="-10" dirty="0">
                <a:solidFill>
                  <a:srgbClr val="FF0000"/>
                </a:solidFill>
                <a:latin typeface="+mn-lt"/>
                <a:cs typeface="Arial"/>
              </a:rPr>
              <a:t> </a:t>
            </a:r>
            <a:r>
              <a:rPr sz="1200" dirty="0">
                <a:solidFill>
                  <a:srgbClr val="FF0000"/>
                </a:solidFill>
                <a:latin typeface="+mn-lt"/>
                <a:cs typeface="Arial"/>
              </a:rPr>
              <a:t>question</a:t>
            </a:r>
            <a:r>
              <a:rPr sz="1200" spc="-40" dirty="0">
                <a:solidFill>
                  <a:srgbClr val="FF0000"/>
                </a:solidFill>
                <a:latin typeface="+mn-lt"/>
                <a:cs typeface="Arial"/>
              </a:rPr>
              <a:t> </a:t>
            </a:r>
            <a:r>
              <a:rPr sz="1200" dirty="0">
                <a:solidFill>
                  <a:srgbClr val="FF0000"/>
                </a:solidFill>
                <a:latin typeface="+mn-lt"/>
                <a:cs typeface="Arial"/>
              </a:rPr>
              <a:t>if</a:t>
            </a:r>
            <a:r>
              <a:rPr sz="1200" spc="-5" dirty="0">
                <a:solidFill>
                  <a:srgbClr val="FF0000"/>
                </a:solidFill>
                <a:latin typeface="+mn-lt"/>
                <a:cs typeface="Arial"/>
              </a:rPr>
              <a:t> </a:t>
            </a:r>
            <a:r>
              <a:rPr sz="1200" dirty="0">
                <a:solidFill>
                  <a:srgbClr val="FF0000"/>
                </a:solidFill>
                <a:latin typeface="+mn-lt"/>
                <a:cs typeface="Arial"/>
              </a:rPr>
              <a:t>you</a:t>
            </a:r>
            <a:r>
              <a:rPr sz="1200" spc="-5" dirty="0">
                <a:solidFill>
                  <a:srgbClr val="FF0000"/>
                </a:solidFill>
                <a:latin typeface="+mn-lt"/>
                <a:cs typeface="Arial"/>
              </a:rPr>
              <a:t> </a:t>
            </a:r>
            <a:r>
              <a:rPr sz="1200" dirty="0">
                <a:solidFill>
                  <a:srgbClr val="FF0000"/>
                </a:solidFill>
                <a:latin typeface="+mn-lt"/>
                <a:cs typeface="Arial"/>
              </a:rPr>
              <a:t>pick</a:t>
            </a:r>
            <a:r>
              <a:rPr sz="1200" spc="-20" dirty="0">
                <a:solidFill>
                  <a:srgbClr val="FF0000"/>
                </a:solidFill>
                <a:latin typeface="+mn-lt"/>
                <a:cs typeface="Arial"/>
              </a:rPr>
              <a:t> </a:t>
            </a:r>
            <a:r>
              <a:rPr sz="1200" dirty="0">
                <a:solidFill>
                  <a:srgbClr val="FF0000"/>
                </a:solidFill>
                <a:latin typeface="+mn-lt"/>
                <a:cs typeface="Arial"/>
              </a:rPr>
              <a:t>C</a:t>
            </a:r>
            <a:r>
              <a:rPr sz="1200" spc="-10" dirty="0">
                <a:solidFill>
                  <a:srgbClr val="FF0000"/>
                </a:solidFill>
                <a:latin typeface="+mn-lt"/>
                <a:cs typeface="Arial"/>
              </a:rPr>
              <a:t> above</a:t>
            </a:r>
            <a:endParaRPr sz="1200" dirty="0">
              <a:solidFill>
                <a:srgbClr val="FF0000"/>
              </a:solidFill>
              <a:latin typeface="+mn-lt"/>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73821" y="325252"/>
            <a:ext cx="5636261"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Writing</a:t>
            </a:r>
            <a:r>
              <a:rPr sz="3600" spc="-55" dirty="0">
                <a:latin typeface="+mn-lt"/>
              </a:rPr>
              <a:t> </a:t>
            </a:r>
            <a:r>
              <a:rPr sz="3600" dirty="0">
                <a:latin typeface="+mn-lt"/>
              </a:rPr>
              <a:t>the</a:t>
            </a:r>
            <a:r>
              <a:rPr sz="3600" spc="-45" dirty="0">
                <a:latin typeface="+mn-lt"/>
              </a:rPr>
              <a:t> </a:t>
            </a:r>
            <a:r>
              <a:rPr sz="3600" dirty="0">
                <a:latin typeface="+mn-lt"/>
              </a:rPr>
              <a:t>Plan</a:t>
            </a:r>
            <a:r>
              <a:rPr sz="3600" spc="-40" dirty="0">
                <a:latin typeface="+mn-lt"/>
              </a:rPr>
              <a:t> </a:t>
            </a:r>
            <a:r>
              <a:rPr sz="3600" dirty="0">
                <a:latin typeface="+mn-lt"/>
              </a:rPr>
              <a:t>of</a:t>
            </a:r>
            <a:r>
              <a:rPr sz="3600" spc="-55" dirty="0">
                <a:latin typeface="+mn-lt"/>
              </a:rPr>
              <a:t> </a:t>
            </a:r>
            <a:r>
              <a:rPr sz="3600" spc="-10" dirty="0">
                <a:latin typeface="+mn-lt"/>
              </a:rPr>
              <a:t>Correction</a:t>
            </a:r>
            <a:endParaRPr sz="3600" dirty="0">
              <a:latin typeface="+mn-lt"/>
            </a:endParaRPr>
          </a:p>
        </p:txBody>
      </p:sp>
      <p:pic>
        <p:nvPicPr>
          <p:cNvPr id="5" name="object 5"/>
          <p:cNvPicPr/>
          <p:nvPr/>
        </p:nvPicPr>
        <p:blipFill>
          <a:blip r:embed="rId3" cstate="print"/>
          <a:stretch>
            <a:fillRect/>
          </a:stretch>
        </p:blipFill>
        <p:spPr>
          <a:xfrm>
            <a:off x="457200" y="1676400"/>
            <a:ext cx="8153400" cy="3183671"/>
          </a:xfrm>
          <a:prstGeom prst="rect">
            <a:avLst/>
          </a:prstGeom>
        </p:spPr>
      </p:pic>
      <p:sp>
        <p:nvSpPr>
          <p:cNvPr id="9" name="object 9"/>
          <p:cNvSpPr txBox="1"/>
          <p:nvPr/>
        </p:nvSpPr>
        <p:spPr>
          <a:xfrm>
            <a:off x="2438400" y="2437937"/>
            <a:ext cx="4507104" cy="228909"/>
          </a:xfrm>
          <a:prstGeom prst="rect">
            <a:avLst/>
          </a:prstGeom>
        </p:spPr>
        <p:txBody>
          <a:bodyPr vert="horz" wrap="square" lIns="0" tIns="13335" rIns="0" bIns="0" rtlCol="0">
            <a:spAutoFit/>
          </a:bodyPr>
          <a:lstStyle/>
          <a:p>
            <a:pPr marL="12700" marR="5080">
              <a:lnSpc>
                <a:spcPct val="100000"/>
              </a:lnSpc>
              <a:spcBef>
                <a:spcPts val="105"/>
              </a:spcBef>
            </a:pPr>
            <a:r>
              <a:rPr sz="1400" dirty="0">
                <a:solidFill>
                  <a:srgbClr val="FF0000"/>
                </a:solidFill>
                <a:latin typeface="+mn-lt"/>
                <a:cs typeface="Times New Roman"/>
              </a:rPr>
              <a:t>Write</a:t>
            </a:r>
            <a:r>
              <a:rPr sz="1400" spc="-15" dirty="0">
                <a:solidFill>
                  <a:srgbClr val="FF0000"/>
                </a:solidFill>
                <a:latin typeface="+mn-lt"/>
                <a:cs typeface="Times New Roman"/>
              </a:rPr>
              <a:t> </a:t>
            </a:r>
            <a:r>
              <a:rPr sz="1400" dirty="0">
                <a:solidFill>
                  <a:srgbClr val="FF0000"/>
                </a:solidFill>
                <a:latin typeface="+mn-lt"/>
                <a:cs typeface="Times New Roman"/>
              </a:rPr>
              <a:t>the</a:t>
            </a:r>
            <a:r>
              <a:rPr sz="1400" spc="-20" dirty="0">
                <a:solidFill>
                  <a:srgbClr val="FF0000"/>
                </a:solidFill>
                <a:latin typeface="+mn-lt"/>
                <a:cs typeface="Times New Roman"/>
              </a:rPr>
              <a:t> </a:t>
            </a:r>
            <a:r>
              <a:rPr sz="1400" dirty="0">
                <a:solidFill>
                  <a:srgbClr val="FF0000"/>
                </a:solidFill>
                <a:latin typeface="+mn-lt"/>
                <a:cs typeface="Times New Roman"/>
              </a:rPr>
              <a:t>Plan</a:t>
            </a:r>
            <a:r>
              <a:rPr sz="1400" spc="-30" dirty="0">
                <a:solidFill>
                  <a:srgbClr val="FF0000"/>
                </a:solidFill>
                <a:latin typeface="+mn-lt"/>
                <a:cs typeface="Times New Roman"/>
              </a:rPr>
              <a:t> </a:t>
            </a:r>
            <a:r>
              <a:rPr sz="1400" dirty="0">
                <a:solidFill>
                  <a:srgbClr val="FF0000"/>
                </a:solidFill>
                <a:latin typeface="+mn-lt"/>
                <a:cs typeface="Times New Roman"/>
              </a:rPr>
              <a:t>of</a:t>
            </a:r>
            <a:r>
              <a:rPr sz="1400" spc="-20" dirty="0">
                <a:solidFill>
                  <a:srgbClr val="FF0000"/>
                </a:solidFill>
                <a:latin typeface="+mn-lt"/>
                <a:cs typeface="Times New Roman"/>
              </a:rPr>
              <a:t> </a:t>
            </a:r>
            <a:r>
              <a:rPr sz="1400" dirty="0">
                <a:solidFill>
                  <a:srgbClr val="FF0000"/>
                </a:solidFill>
                <a:latin typeface="+mn-lt"/>
                <a:cs typeface="Times New Roman"/>
              </a:rPr>
              <a:t>Correction</a:t>
            </a:r>
            <a:r>
              <a:rPr sz="1400" spc="-15" dirty="0">
                <a:solidFill>
                  <a:srgbClr val="FF0000"/>
                </a:solidFill>
                <a:latin typeface="+mn-lt"/>
                <a:cs typeface="Times New Roman"/>
              </a:rPr>
              <a:t> </a:t>
            </a:r>
            <a:r>
              <a:rPr sz="1400" dirty="0">
                <a:solidFill>
                  <a:srgbClr val="FF0000"/>
                </a:solidFill>
                <a:latin typeface="+mn-lt"/>
                <a:cs typeface="Times New Roman"/>
              </a:rPr>
              <a:t>in</a:t>
            </a:r>
            <a:r>
              <a:rPr sz="1400" spc="-50" dirty="0">
                <a:solidFill>
                  <a:srgbClr val="FF0000"/>
                </a:solidFill>
                <a:latin typeface="+mn-lt"/>
                <a:cs typeface="Times New Roman"/>
              </a:rPr>
              <a:t> </a:t>
            </a:r>
            <a:r>
              <a:rPr lang="en-US" sz="1400" dirty="0" smtClean="0">
                <a:solidFill>
                  <a:srgbClr val="FF0000"/>
                </a:solidFill>
                <a:latin typeface="+mn-lt"/>
                <a:cs typeface="Times New Roman"/>
              </a:rPr>
              <a:t>this</a:t>
            </a:r>
            <a:r>
              <a:rPr sz="1400" spc="-30" dirty="0" smtClean="0">
                <a:solidFill>
                  <a:srgbClr val="FF0000"/>
                </a:solidFill>
                <a:latin typeface="+mn-lt"/>
                <a:cs typeface="Times New Roman"/>
              </a:rPr>
              <a:t> </a:t>
            </a:r>
            <a:r>
              <a:rPr sz="1400" spc="-20" dirty="0">
                <a:solidFill>
                  <a:srgbClr val="FF0000"/>
                </a:solidFill>
                <a:latin typeface="+mn-lt"/>
                <a:cs typeface="Times New Roman"/>
              </a:rPr>
              <a:t>box.</a:t>
            </a:r>
            <a:endParaRPr sz="1400" dirty="0">
              <a:solidFill>
                <a:srgbClr val="FF0000"/>
              </a:solidFill>
              <a:latin typeface="+mn-lt"/>
              <a:cs typeface="Times New Roman"/>
            </a:endParaRPr>
          </a:p>
        </p:txBody>
      </p:sp>
      <p:grpSp>
        <p:nvGrpSpPr>
          <p:cNvPr id="15" name="object 15"/>
          <p:cNvGrpSpPr/>
          <p:nvPr/>
        </p:nvGrpSpPr>
        <p:grpSpPr>
          <a:xfrm>
            <a:off x="762000" y="5257800"/>
            <a:ext cx="993139" cy="926863"/>
            <a:chOff x="1819655" y="4183384"/>
            <a:chExt cx="617220" cy="553720"/>
          </a:xfrm>
        </p:grpSpPr>
        <p:sp>
          <p:nvSpPr>
            <p:cNvPr id="16" name="object 16"/>
            <p:cNvSpPr/>
            <p:nvPr/>
          </p:nvSpPr>
          <p:spPr>
            <a:xfrm>
              <a:off x="1829561" y="4193290"/>
              <a:ext cx="597535" cy="533400"/>
            </a:xfrm>
            <a:custGeom>
              <a:avLst/>
              <a:gdLst/>
              <a:ahLst/>
              <a:cxnLst/>
              <a:rect l="l" t="t" r="r" b="b"/>
              <a:pathLst>
                <a:path w="597535" h="533400">
                  <a:moveTo>
                    <a:pt x="441185" y="0"/>
                  </a:moveTo>
                  <a:lnTo>
                    <a:pt x="156222" y="0"/>
                  </a:lnTo>
                  <a:lnTo>
                    <a:pt x="0" y="156222"/>
                  </a:lnTo>
                  <a:lnTo>
                    <a:pt x="0" y="377164"/>
                  </a:lnTo>
                  <a:lnTo>
                    <a:pt x="156222" y="533399"/>
                  </a:lnTo>
                  <a:lnTo>
                    <a:pt x="441185" y="533399"/>
                  </a:lnTo>
                  <a:lnTo>
                    <a:pt x="597408" y="377164"/>
                  </a:lnTo>
                  <a:lnTo>
                    <a:pt x="597408" y="156222"/>
                  </a:lnTo>
                  <a:lnTo>
                    <a:pt x="441185" y="0"/>
                  </a:lnTo>
                  <a:close/>
                </a:path>
              </a:pathLst>
            </a:custGeom>
            <a:solidFill>
              <a:srgbClr val="C13828"/>
            </a:solidFill>
          </p:spPr>
          <p:txBody>
            <a:bodyPr wrap="square" lIns="0" tIns="0" rIns="0" bIns="0" rtlCol="0"/>
            <a:lstStyle/>
            <a:p>
              <a:endParaRPr>
                <a:latin typeface="+mn-lt"/>
              </a:endParaRPr>
            </a:p>
          </p:txBody>
        </p:sp>
        <p:sp>
          <p:nvSpPr>
            <p:cNvPr id="17" name="object 17"/>
            <p:cNvSpPr/>
            <p:nvPr/>
          </p:nvSpPr>
          <p:spPr>
            <a:xfrm>
              <a:off x="1829561" y="4193290"/>
              <a:ext cx="597535" cy="533400"/>
            </a:xfrm>
            <a:custGeom>
              <a:avLst/>
              <a:gdLst/>
              <a:ahLst/>
              <a:cxnLst/>
              <a:rect l="l" t="t" r="r" b="b"/>
              <a:pathLst>
                <a:path w="597535" h="533400">
                  <a:moveTo>
                    <a:pt x="0" y="156222"/>
                  </a:moveTo>
                  <a:lnTo>
                    <a:pt x="156222" y="0"/>
                  </a:lnTo>
                  <a:lnTo>
                    <a:pt x="441185" y="0"/>
                  </a:lnTo>
                  <a:lnTo>
                    <a:pt x="597408" y="156222"/>
                  </a:lnTo>
                  <a:lnTo>
                    <a:pt x="597408" y="377164"/>
                  </a:lnTo>
                  <a:lnTo>
                    <a:pt x="441185" y="533399"/>
                  </a:lnTo>
                  <a:lnTo>
                    <a:pt x="156222" y="533399"/>
                  </a:lnTo>
                  <a:lnTo>
                    <a:pt x="0" y="377164"/>
                  </a:lnTo>
                  <a:lnTo>
                    <a:pt x="0" y="156222"/>
                  </a:lnTo>
                  <a:close/>
                </a:path>
              </a:pathLst>
            </a:custGeom>
            <a:ln w="19812">
              <a:solidFill>
                <a:srgbClr val="8D251A"/>
              </a:solidFill>
            </a:ln>
          </p:spPr>
          <p:txBody>
            <a:bodyPr wrap="square" lIns="0" tIns="0" rIns="0" bIns="0" rtlCol="0"/>
            <a:lstStyle/>
            <a:p>
              <a:endParaRPr>
                <a:latin typeface="+mn-lt"/>
              </a:endParaRPr>
            </a:p>
          </p:txBody>
        </p:sp>
      </p:grpSp>
      <p:sp>
        <p:nvSpPr>
          <p:cNvPr id="18" name="object 18"/>
          <p:cNvSpPr txBox="1"/>
          <p:nvPr/>
        </p:nvSpPr>
        <p:spPr>
          <a:xfrm>
            <a:off x="855180" y="5498950"/>
            <a:ext cx="899959" cy="443711"/>
          </a:xfrm>
          <a:prstGeom prst="rect">
            <a:avLst/>
          </a:prstGeom>
        </p:spPr>
        <p:txBody>
          <a:bodyPr vert="horz" wrap="square" lIns="0" tIns="12700" rIns="0" bIns="0" rtlCol="0">
            <a:spAutoFit/>
          </a:bodyPr>
          <a:lstStyle/>
          <a:p>
            <a:pPr marL="12700">
              <a:lnSpc>
                <a:spcPct val="100000"/>
              </a:lnSpc>
              <a:spcBef>
                <a:spcPts val="100"/>
              </a:spcBef>
            </a:pPr>
            <a:r>
              <a:rPr sz="2800" b="1" spc="-20" dirty="0">
                <a:solidFill>
                  <a:srgbClr val="FFFFFF"/>
                </a:solidFill>
                <a:latin typeface="+mn-lt"/>
                <a:cs typeface="Arial"/>
              </a:rPr>
              <a:t>STOP</a:t>
            </a:r>
            <a:endParaRPr sz="2800" b="1" dirty="0">
              <a:latin typeface="+mn-lt"/>
              <a:cs typeface="Arial"/>
            </a:endParaRPr>
          </a:p>
        </p:txBody>
      </p:sp>
      <p:sp>
        <p:nvSpPr>
          <p:cNvPr id="20" name="object 20"/>
          <p:cNvSpPr txBox="1"/>
          <p:nvPr/>
        </p:nvSpPr>
        <p:spPr>
          <a:xfrm>
            <a:off x="2025332" y="5630943"/>
            <a:ext cx="5093335" cy="627736"/>
          </a:xfrm>
          <a:prstGeom prst="rect">
            <a:avLst/>
          </a:prstGeom>
        </p:spPr>
        <p:txBody>
          <a:bodyPr vert="horz" wrap="square" lIns="0" tIns="12065" rIns="0" bIns="0" rtlCol="0">
            <a:spAutoFit/>
          </a:bodyPr>
          <a:lstStyle/>
          <a:p>
            <a:pPr marL="12700" marR="5080">
              <a:lnSpc>
                <a:spcPct val="100000"/>
              </a:lnSpc>
              <a:spcBef>
                <a:spcPts val="95"/>
              </a:spcBef>
            </a:pPr>
            <a:r>
              <a:rPr sz="2000" b="1" dirty="0">
                <a:solidFill>
                  <a:srgbClr val="C13828"/>
                </a:solidFill>
                <a:latin typeface="+mn-lt"/>
                <a:cs typeface="Times New Roman"/>
              </a:rPr>
              <a:t>Do</a:t>
            </a:r>
            <a:r>
              <a:rPr sz="2000" b="1" spc="-25" dirty="0">
                <a:solidFill>
                  <a:srgbClr val="C13828"/>
                </a:solidFill>
                <a:latin typeface="+mn-lt"/>
                <a:cs typeface="Times New Roman"/>
              </a:rPr>
              <a:t> </a:t>
            </a:r>
            <a:r>
              <a:rPr sz="2000" b="1" dirty="0">
                <a:solidFill>
                  <a:srgbClr val="C13828"/>
                </a:solidFill>
                <a:latin typeface="+mn-lt"/>
                <a:cs typeface="Times New Roman"/>
              </a:rPr>
              <a:t>not</a:t>
            </a:r>
            <a:r>
              <a:rPr sz="2000" b="1" spc="-15" dirty="0">
                <a:solidFill>
                  <a:srgbClr val="C13828"/>
                </a:solidFill>
                <a:latin typeface="+mn-lt"/>
                <a:cs typeface="Times New Roman"/>
              </a:rPr>
              <a:t> </a:t>
            </a:r>
            <a:r>
              <a:rPr sz="2000" dirty="0">
                <a:latin typeface="+mn-lt"/>
                <a:cs typeface="Times New Roman"/>
              </a:rPr>
              <a:t>proceed</a:t>
            </a:r>
            <a:r>
              <a:rPr sz="2000" spc="-5" dirty="0">
                <a:latin typeface="+mn-lt"/>
                <a:cs typeface="Times New Roman"/>
              </a:rPr>
              <a:t> </a:t>
            </a:r>
            <a:r>
              <a:rPr sz="2000" dirty="0">
                <a:latin typeface="+mn-lt"/>
                <a:cs typeface="Times New Roman"/>
              </a:rPr>
              <a:t>to</a:t>
            </a:r>
            <a:r>
              <a:rPr sz="2000" spc="-20" dirty="0">
                <a:latin typeface="+mn-lt"/>
                <a:cs typeface="Times New Roman"/>
              </a:rPr>
              <a:t> </a:t>
            </a:r>
            <a:r>
              <a:rPr sz="2000" dirty="0">
                <a:latin typeface="+mn-lt"/>
                <a:cs typeface="Times New Roman"/>
              </a:rPr>
              <a:t>the</a:t>
            </a:r>
            <a:r>
              <a:rPr sz="2000" spc="-15" dirty="0">
                <a:latin typeface="+mn-lt"/>
                <a:cs typeface="Times New Roman"/>
              </a:rPr>
              <a:t> </a:t>
            </a:r>
            <a:r>
              <a:rPr sz="2000" dirty="0">
                <a:latin typeface="+mn-lt"/>
                <a:cs typeface="Times New Roman"/>
              </a:rPr>
              <a:t>next</a:t>
            </a:r>
            <a:r>
              <a:rPr sz="2000" spc="-15" dirty="0">
                <a:latin typeface="+mn-lt"/>
                <a:cs typeface="Times New Roman"/>
              </a:rPr>
              <a:t> </a:t>
            </a:r>
            <a:r>
              <a:rPr sz="2000" dirty="0">
                <a:latin typeface="+mn-lt"/>
                <a:cs typeface="Times New Roman"/>
              </a:rPr>
              <a:t>box</a:t>
            </a:r>
            <a:r>
              <a:rPr sz="2000" spc="-30" dirty="0">
                <a:latin typeface="+mn-lt"/>
                <a:cs typeface="Times New Roman"/>
              </a:rPr>
              <a:t> </a:t>
            </a:r>
            <a:r>
              <a:rPr sz="2000" dirty="0">
                <a:latin typeface="+mn-lt"/>
                <a:cs typeface="Times New Roman"/>
              </a:rPr>
              <a:t>on</a:t>
            </a:r>
            <a:r>
              <a:rPr sz="2000" spc="-20" dirty="0">
                <a:latin typeface="+mn-lt"/>
                <a:cs typeface="Times New Roman"/>
              </a:rPr>
              <a:t> </a:t>
            </a:r>
            <a:r>
              <a:rPr sz="2000" dirty="0">
                <a:latin typeface="+mn-lt"/>
                <a:cs typeface="Times New Roman"/>
              </a:rPr>
              <a:t>this</a:t>
            </a:r>
            <a:r>
              <a:rPr sz="2000" spc="-10" dirty="0">
                <a:latin typeface="+mn-lt"/>
                <a:cs typeface="Times New Roman"/>
              </a:rPr>
              <a:t> </a:t>
            </a:r>
            <a:r>
              <a:rPr sz="2000" dirty="0">
                <a:latin typeface="+mn-lt"/>
                <a:cs typeface="Times New Roman"/>
              </a:rPr>
              <a:t>page</a:t>
            </a:r>
            <a:r>
              <a:rPr sz="2000" spc="-30" dirty="0">
                <a:latin typeface="+mn-lt"/>
                <a:cs typeface="Times New Roman"/>
              </a:rPr>
              <a:t> </a:t>
            </a:r>
            <a:r>
              <a:rPr sz="2000" dirty="0">
                <a:latin typeface="+mn-lt"/>
                <a:cs typeface="Times New Roman"/>
              </a:rPr>
              <a:t>until</a:t>
            </a:r>
            <a:r>
              <a:rPr sz="2000" spc="-15" dirty="0">
                <a:latin typeface="+mn-lt"/>
                <a:cs typeface="Times New Roman"/>
              </a:rPr>
              <a:t> </a:t>
            </a:r>
            <a:r>
              <a:rPr sz="2000" dirty="0">
                <a:latin typeface="+mn-lt"/>
                <a:cs typeface="Times New Roman"/>
              </a:rPr>
              <a:t>told</a:t>
            </a:r>
            <a:r>
              <a:rPr sz="2000" spc="-5" dirty="0">
                <a:latin typeface="+mn-lt"/>
                <a:cs typeface="Times New Roman"/>
              </a:rPr>
              <a:t> </a:t>
            </a:r>
            <a:r>
              <a:rPr sz="2000" dirty="0">
                <a:latin typeface="+mn-lt"/>
                <a:cs typeface="Times New Roman"/>
              </a:rPr>
              <a:t>to</a:t>
            </a:r>
            <a:r>
              <a:rPr sz="2000" spc="-5" dirty="0">
                <a:latin typeface="+mn-lt"/>
                <a:cs typeface="Times New Roman"/>
              </a:rPr>
              <a:t> </a:t>
            </a:r>
            <a:r>
              <a:rPr sz="2000" dirty="0">
                <a:latin typeface="+mn-lt"/>
                <a:cs typeface="Times New Roman"/>
              </a:rPr>
              <a:t>do</a:t>
            </a:r>
            <a:r>
              <a:rPr sz="2000" spc="-30" dirty="0">
                <a:latin typeface="+mn-lt"/>
                <a:cs typeface="Times New Roman"/>
              </a:rPr>
              <a:t> </a:t>
            </a:r>
            <a:r>
              <a:rPr sz="2000" spc="-25" dirty="0">
                <a:latin typeface="+mn-lt"/>
                <a:cs typeface="Times New Roman"/>
              </a:rPr>
              <a:t>so </a:t>
            </a:r>
            <a:r>
              <a:rPr sz="2000" dirty="0">
                <a:latin typeface="+mn-lt"/>
                <a:cs typeface="Times New Roman"/>
              </a:rPr>
              <a:t>by</a:t>
            </a:r>
            <a:r>
              <a:rPr sz="2000" spc="-35" dirty="0">
                <a:latin typeface="+mn-lt"/>
                <a:cs typeface="Times New Roman"/>
              </a:rPr>
              <a:t> </a:t>
            </a:r>
            <a:r>
              <a:rPr sz="2000" dirty="0">
                <a:latin typeface="+mn-lt"/>
                <a:cs typeface="Times New Roman"/>
              </a:rPr>
              <a:t>your</a:t>
            </a:r>
            <a:r>
              <a:rPr sz="2000" spc="-25" dirty="0">
                <a:latin typeface="+mn-lt"/>
                <a:cs typeface="Times New Roman"/>
              </a:rPr>
              <a:t> </a:t>
            </a:r>
            <a:r>
              <a:rPr sz="2000" dirty="0">
                <a:latin typeface="+mn-lt"/>
                <a:cs typeface="Times New Roman"/>
              </a:rPr>
              <a:t>DESE</a:t>
            </a:r>
            <a:r>
              <a:rPr sz="2000" spc="-40" dirty="0">
                <a:latin typeface="+mn-lt"/>
                <a:cs typeface="Times New Roman"/>
              </a:rPr>
              <a:t> </a:t>
            </a:r>
            <a:r>
              <a:rPr sz="2000" spc="-10" dirty="0">
                <a:latin typeface="+mn-lt"/>
                <a:cs typeface="Times New Roman"/>
              </a:rPr>
              <a:t>Supervisor.</a:t>
            </a:r>
            <a:endParaRPr sz="2000" dirty="0">
              <a:latin typeface="+mn-lt"/>
              <a:cs typeface="Times New Roman"/>
            </a:endParaRPr>
          </a:p>
        </p:txBody>
      </p:sp>
      <p:sp>
        <p:nvSpPr>
          <p:cNvPr id="8" name="Oval 7"/>
          <p:cNvSpPr/>
          <p:nvPr/>
        </p:nvSpPr>
        <p:spPr>
          <a:xfrm>
            <a:off x="3581400" y="4495799"/>
            <a:ext cx="1828800" cy="364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025332" y="3285318"/>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76400" y="304800"/>
            <a:ext cx="5867400"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Writing</a:t>
            </a:r>
            <a:r>
              <a:rPr sz="3600" spc="-55" dirty="0">
                <a:latin typeface="+mn-lt"/>
              </a:rPr>
              <a:t> </a:t>
            </a:r>
            <a:r>
              <a:rPr sz="3600" dirty="0">
                <a:latin typeface="+mn-lt"/>
              </a:rPr>
              <a:t>the</a:t>
            </a:r>
            <a:r>
              <a:rPr sz="3600" spc="-45" dirty="0">
                <a:latin typeface="+mn-lt"/>
              </a:rPr>
              <a:t> </a:t>
            </a:r>
            <a:r>
              <a:rPr sz="3600" dirty="0">
                <a:latin typeface="+mn-lt"/>
              </a:rPr>
              <a:t>Plan</a:t>
            </a:r>
            <a:r>
              <a:rPr sz="3600" spc="-40" dirty="0">
                <a:latin typeface="+mn-lt"/>
              </a:rPr>
              <a:t> </a:t>
            </a:r>
            <a:r>
              <a:rPr sz="3600" dirty="0">
                <a:latin typeface="+mn-lt"/>
              </a:rPr>
              <a:t>of</a:t>
            </a:r>
            <a:r>
              <a:rPr sz="3600" spc="-55" dirty="0">
                <a:latin typeface="+mn-lt"/>
              </a:rPr>
              <a:t> </a:t>
            </a:r>
            <a:r>
              <a:rPr sz="3600" spc="-10" dirty="0">
                <a:latin typeface="+mn-lt"/>
              </a:rPr>
              <a:t>Correction</a:t>
            </a:r>
            <a:endParaRPr sz="3600" dirty="0">
              <a:latin typeface="+mn-lt"/>
            </a:endParaRPr>
          </a:p>
        </p:txBody>
      </p:sp>
      <p:sp>
        <p:nvSpPr>
          <p:cNvPr id="19" name="object 19"/>
          <p:cNvSpPr txBox="1"/>
          <p:nvPr/>
        </p:nvSpPr>
        <p:spPr>
          <a:xfrm>
            <a:off x="609600" y="2133600"/>
            <a:ext cx="7848600" cy="936154"/>
          </a:xfrm>
          <a:prstGeom prst="rect">
            <a:avLst/>
          </a:prstGeom>
        </p:spPr>
        <p:txBody>
          <a:bodyPr vert="horz" wrap="square" lIns="0" tIns="12700" rIns="0" bIns="0" rtlCol="0">
            <a:spAutoFit/>
          </a:bodyPr>
          <a:lstStyle/>
          <a:p>
            <a:pPr marL="12700" marR="5080">
              <a:lnSpc>
                <a:spcPct val="100000"/>
              </a:lnSpc>
              <a:spcBef>
                <a:spcPts val="100"/>
              </a:spcBef>
            </a:pPr>
            <a:r>
              <a:rPr lang="en-US" sz="2000" dirty="0" smtClean="0">
                <a:latin typeface="+mn-lt"/>
                <a:cs typeface="Times New Roman"/>
              </a:rPr>
              <a:t>This section will be filled out when a DESE Supervisor has approved the plan. O</a:t>
            </a:r>
            <a:r>
              <a:rPr sz="2000" dirty="0" smtClean="0">
                <a:latin typeface="+mn-lt"/>
                <a:cs typeface="Times New Roman"/>
              </a:rPr>
              <a:t>nce</a:t>
            </a:r>
            <a:r>
              <a:rPr sz="2000" spc="-25" dirty="0" smtClean="0">
                <a:latin typeface="+mn-lt"/>
                <a:cs typeface="Times New Roman"/>
              </a:rPr>
              <a:t> </a:t>
            </a:r>
            <a:r>
              <a:rPr sz="2000" dirty="0">
                <a:latin typeface="+mn-lt"/>
                <a:cs typeface="Times New Roman"/>
              </a:rPr>
              <a:t>a</a:t>
            </a:r>
            <a:r>
              <a:rPr sz="2000" spc="-15" dirty="0">
                <a:latin typeface="+mn-lt"/>
                <a:cs typeface="Times New Roman"/>
              </a:rPr>
              <a:t> </a:t>
            </a:r>
            <a:r>
              <a:rPr sz="2000" dirty="0">
                <a:latin typeface="+mn-lt"/>
                <a:cs typeface="Times New Roman"/>
              </a:rPr>
              <a:t>DESE</a:t>
            </a:r>
            <a:r>
              <a:rPr sz="2000" spc="-5" dirty="0">
                <a:latin typeface="+mn-lt"/>
                <a:cs typeface="Times New Roman"/>
              </a:rPr>
              <a:t> </a:t>
            </a:r>
            <a:r>
              <a:rPr sz="2000" dirty="0">
                <a:latin typeface="+mn-lt"/>
                <a:cs typeface="Times New Roman"/>
              </a:rPr>
              <a:t>Supervisor</a:t>
            </a:r>
            <a:r>
              <a:rPr sz="2000" spc="-45" dirty="0">
                <a:latin typeface="+mn-lt"/>
                <a:cs typeface="Times New Roman"/>
              </a:rPr>
              <a:t> </a:t>
            </a:r>
            <a:r>
              <a:rPr sz="2000" dirty="0">
                <a:latin typeface="+mn-lt"/>
                <a:cs typeface="Times New Roman"/>
              </a:rPr>
              <a:t>approves</a:t>
            </a:r>
            <a:r>
              <a:rPr sz="2000" spc="-45" dirty="0">
                <a:latin typeface="+mn-lt"/>
                <a:cs typeface="Times New Roman"/>
              </a:rPr>
              <a:t> </a:t>
            </a:r>
            <a:r>
              <a:rPr sz="2000" dirty="0">
                <a:latin typeface="+mn-lt"/>
                <a:cs typeface="Times New Roman"/>
              </a:rPr>
              <a:t>all</a:t>
            </a:r>
            <a:r>
              <a:rPr sz="2000" spc="-20" dirty="0">
                <a:latin typeface="+mn-lt"/>
                <a:cs typeface="Times New Roman"/>
              </a:rPr>
              <a:t> </a:t>
            </a:r>
            <a:r>
              <a:rPr sz="2000" dirty="0">
                <a:latin typeface="+mn-lt"/>
                <a:cs typeface="Times New Roman"/>
              </a:rPr>
              <a:t>the</a:t>
            </a:r>
            <a:r>
              <a:rPr sz="2000" spc="-15" dirty="0">
                <a:latin typeface="+mn-lt"/>
                <a:cs typeface="Times New Roman"/>
              </a:rPr>
              <a:t> </a:t>
            </a:r>
            <a:r>
              <a:rPr sz="2000" spc="-65" dirty="0">
                <a:latin typeface="+mn-lt"/>
                <a:cs typeface="Times New Roman"/>
              </a:rPr>
              <a:t>LEA’s</a:t>
            </a:r>
            <a:r>
              <a:rPr sz="2000" spc="-25" dirty="0">
                <a:latin typeface="+mn-lt"/>
                <a:cs typeface="Times New Roman"/>
              </a:rPr>
              <a:t> </a:t>
            </a:r>
            <a:r>
              <a:rPr sz="2000" dirty="0">
                <a:latin typeface="+mn-lt"/>
                <a:cs typeface="Times New Roman"/>
              </a:rPr>
              <a:t>Plans</a:t>
            </a:r>
            <a:r>
              <a:rPr sz="2000" spc="-20" dirty="0">
                <a:latin typeface="+mn-lt"/>
                <a:cs typeface="Times New Roman"/>
              </a:rPr>
              <a:t> </a:t>
            </a:r>
            <a:r>
              <a:rPr sz="2000" spc="-25" dirty="0">
                <a:latin typeface="+mn-lt"/>
                <a:cs typeface="Times New Roman"/>
              </a:rPr>
              <a:t>of </a:t>
            </a:r>
            <a:r>
              <a:rPr sz="2000" dirty="0" smtClean="0">
                <a:latin typeface="+mn-lt"/>
                <a:cs typeface="Times New Roman"/>
              </a:rPr>
              <a:t>Correction</a:t>
            </a:r>
            <a:r>
              <a:rPr lang="en-US" sz="2000" dirty="0" smtClean="0">
                <a:latin typeface="+mn-lt"/>
                <a:cs typeface="Times New Roman"/>
              </a:rPr>
              <a:t> you can</a:t>
            </a:r>
            <a:r>
              <a:rPr sz="2000" spc="-50" dirty="0" smtClean="0">
                <a:latin typeface="+mn-lt"/>
                <a:cs typeface="Times New Roman"/>
              </a:rPr>
              <a:t> </a:t>
            </a:r>
            <a:r>
              <a:rPr sz="2000" dirty="0">
                <a:latin typeface="+mn-lt"/>
                <a:cs typeface="Times New Roman"/>
              </a:rPr>
              <a:t>begin</a:t>
            </a:r>
            <a:r>
              <a:rPr sz="2000" spc="-40" dirty="0">
                <a:latin typeface="+mn-lt"/>
                <a:cs typeface="Times New Roman"/>
              </a:rPr>
              <a:t> </a:t>
            </a:r>
            <a:r>
              <a:rPr sz="2000" dirty="0">
                <a:latin typeface="+mn-lt"/>
                <a:cs typeface="Times New Roman"/>
              </a:rPr>
              <a:t>the</a:t>
            </a:r>
            <a:r>
              <a:rPr sz="2000" spc="-20" dirty="0">
                <a:latin typeface="+mn-lt"/>
                <a:cs typeface="Times New Roman"/>
              </a:rPr>
              <a:t> </a:t>
            </a:r>
            <a:r>
              <a:rPr sz="2000" dirty="0">
                <a:latin typeface="+mn-lt"/>
                <a:cs typeface="Times New Roman"/>
              </a:rPr>
              <a:t>ICAP</a:t>
            </a:r>
            <a:r>
              <a:rPr sz="2000" spc="-85" dirty="0">
                <a:latin typeface="+mn-lt"/>
                <a:cs typeface="Times New Roman"/>
              </a:rPr>
              <a:t> </a:t>
            </a:r>
            <a:r>
              <a:rPr sz="2000" spc="-10" dirty="0">
                <a:latin typeface="+mn-lt"/>
                <a:cs typeface="Times New Roman"/>
              </a:rPr>
              <a:t>Process.</a:t>
            </a:r>
            <a:endParaRPr sz="2000" dirty="0">
              <a:latin typeface="+mn-lt"/>
              <a:cs typeface="Times New Roman"/>
            </a:endParaRPr>
          </a:p>
        </p:txBody>
      </p:sp>
      <p:pic>
        <p:nvPicPr>
          <p:cNvPr id="4" name="Picture 3"/>
          <p:cNvPicPr>
            <a:picLocks noChangeAspect="1"/>
          </p:cNvPicPr>
          <p:nvPr/>
        </p:nvPicPr>
        <p:blipFill>
          <a:blip r:embed="rId3"/>
          <a:stretch>
            <a:fillRect/>
          </a:stretch>
        </p:blipFill>
        <p:spPr>
          <a:xfrm>
            <a:off x="381000" y="3733800"/>
            <a:ext cx="8458200" cy="1420220"/>
          </a:xfrm>
          <a:prstGeom prst="rect">
            <a:avLst/>
          </a:prstGeom>
        </p:spPr>
      </p:pic>
    </p:spTree>
    <p:extLst>
      <p:ext uri="{BB962C8B-B14F-4D97-AF65-F5344CB8AC3E}">
        <p14:creationId xmlns:p14="http://schemas.microsoft.com/office/powerpoint/2010/main" val="3513344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7566" y="381000"/>
            <a:ext cx="7388859" cy="566822"/>
          </a:xfrm>
          <a:prstGeom prst="rect">
            <a:avLst/>
          </a:prstGeom>
        </p:spPr>
        <p:txBody>
          <a:bodyPr vert="horz" wrap="square" lIns="0" tIns="12700" rIns="0" bIns="0" rtlCol="0">
            <a:spAutoFit/>
          </a:bodyPr>
          <a:lstStyle/>
          <a:p>
            <a:pPr marL="12700">
              <a:lnSpc>
                <a:spcPct val="100000"/>
              </a:lnSpc>
              <a:spcBef>
                <a:spcPts val="100"/>
              </a:spcBef>
            </a:pPr>
            <a:r>
              <a:rPr sz="3600" dirty="0">
                <a:latin typeface="+mn-lt"/>
              </a:rPr>
              <a:t>Individual</a:t>
            </a:r>
            <a:r>
              <a:rPr sz="3600" spc="-25" dirty="0">
                <a:latin typeface="+mn-lt"/>
              </a:rPr>
              <a:t> </a:t>
            </a:r>
            <a:r>
              <a:rPr sz="3600" dirty="0">
                <a:latin typeface="+mn-lt"/>
              </a:rPr>
              <a:t>Corrective</a:t>
            </a:r>
            <a:r>
              <a:rPr sz="3600" spc="-195" dirty="0">
                <a:latin typeface="+mn-lt"/>
              </a:rPr>
              <a:t> </a:t>
            </a:r>
            <a:r>
              <a:rPr sz="3600" dirty="0">
                <a:latin typeface="+mn-lt"/>
              </a:rPr>
              <a:t>Action</a:t>
            </a:r>
            <a:r>
              <a:rPr sz="3600" spc="-5" dirty="0">
                <a:latin typeface="+mn-lt"/>
              </a:rPr>
              <a:t> </a:t>
            </a:r>
            <a:r>
              <a:rPr sz="3600" dirty="0">
                <a:latin typeface="+mn-lt"/>
              </a:rPr>
              <a:t>Plan</a:t>
            </a:r>
            <a:r>
              <a:rPr sz="3600" spc="-15" dirty="0">
                <a:latin typeface="+mn-lt"/>
              </a:rPr>
              <a:t> </a:t>
            </a:r>
            <a:r>
              <a:rPr sz="3600" spc="-10" dirty="0">
                <a:latin typeface="+mn-lt"/>
              </a:rPr>
              <a:t>(ICAP)</a:t>
            </a:r>
            <a:endParaRPr sz="3600" dirty="0">
              <a:latin typeface="+mn-lt"/>
            </a:endParaRPr>
          </a:p>
        </p:txBody>
      </p:sp>
      <p:sp>
        <p:nvSpPr>
          <p:cNvPr id="3" name="object 3"/>
          <p:cNvSpPr txBox="1"/>
          <p:nvPr/>
        </p:nvSpPr>
        <p:spPr>
          <a:xfrm>
            <a:off x="231136" y="1530502"/>
            <a:ext cx="8681720" cy="4250523"/>
          </a:xfrm>
          <a:prstGeom prst="rect">
            <a:avLst/>
          </a:prstGeom>
        </p:spPr>
        <p:txBody>
          <a:bodyPr vert="horz" wrap="square" lIns="0" tIns="102235" rIns="0" bIns="0" rtlCol="0">
            <a:spAutoFit/>
          </a:bodyPr>
          <a:lstStyle/>
          <a:p>
            <a:pPr marL="12700">
              <a:lnSpc>
                <a:spcPct val="100000"/>
              </a:lnSpc>
              <a:spcBef>
                <a:spcPts val="805"/>
              </a:spcBef>
            </a:pPr>
            <a:r>
              <a:rPr sz="2800" dirty="0">
                <a:latin typeface="+mn-lt"/>
                <a:cs typeface="Times New Roman"/>
              </a:rPr>
              <a:t>During</a:t>
            </a:r>
            <a:r>
              <a:rPr sz="2800" spc="-90" dirty="0">
                <a:latin typeface="+mn-lt"/>
                <a:cs typeface="Times New Roman"/>
              </a:rPr>
              <a:t> </a:t>
            </a:r>
            <a:r>
              <a:rPr sz="2800" dirty="0">
                <a:latin typeface="+mn-lt"/>
                <a:cs typeface="Times New Roman"/>
              </a:rPr>
              <a:t>the</a:t>
            </a:r>
            <a:r>
              <a:rPr sz="2800" spc="-55" dirty="0">
                <a:latin typeface="+mn-lt"/>
                <a:cs typeface="Times New Roman"/>
              </a:rPr>
              <a:t> </a:t>
            </a:r>
            <a:r>
              <a:rPr sz="2800" dirty="0">
                <a:latin typeface="+mn-lt"/>
                <a:cs typeface="Times New Roman"/>
              </a:rPr>
              <a:t>ICAP</a:t>
            </a:r>
            <a:r>
              <a:rPr sz="2800" spc="-145" dirty="0">
                <a:latin typeface="+mn-lt"/>
                <a:cs typeface="Times New Roman"/>
              </a:rPr>
              <a:t> </a:t>
            </a:r>
            <a:r>
              <a:rPr sz="2800" dirty="0">
                <a:latin typeface="+mn-lt"/>
                <a:cs typeface="Times New Roman"/>
              </a:rPr>
              <a:t>phase</a:t>
            </a:r>
            <a:r>
              <a:rPr sz="2800" spc="-55" dirty="0">
                <a:latin typeface="+mn-lt"/>
                <a:cs typeface="Times New Roman"/>
              </a:rPr>
              <a:t> </a:t>
            </a:r>
            <a:r>
              <a:rPr sz="2800" dirty="0">
                <a:latin typeface="+mn-lt"/>
                <a:cs typeface="Times New Roman"/>
              </a:rPr>
              <a:t>of</a:t>
            </a:r>
            <a:r>
              <a:rPr sz="2800" spc="-50" dirty="0">
                <a:latin typeface="+mn-lt"/>
                <a:cs typeface="Times New Roman"/>
              </a:rPr>
              <a:t> </a:t>
            </a:r>
            <a:r>
              <a:rPr sz="2800" dirty="0">
                <a:latin typeface="+mn-lt"/>
                <a:cs typeface="Times New Roman"/>
              </a:rPr>
              <a:t>the</a:t>
            </a:r>
            <a:r>
              <a:rPr sz="2800" spc="-60" dirty="0">
                <a:latin typeface="+mn-lt"/>
                <a:cs typeface="Times New Roman"/>
              </a:rPr>
              <a:t> </a:t>
            </a:r>
            <a:r>
              <a:rPr sz="2800" spc="-20" dirty="0">
                <a:latin typeface="+mn-lt"/>
                <a:cs typeface="Times New Roman"/>
              </a:rPr>
              <a:t>Corrective</a:t>
            </a:r>
            <a:r>
              <a:rPr sz="2800" spc="-170" dirty="0">
                <a:latin typeface="+mn-lt"/>
                <a:cs typeface="Times New Roman"/>
              </a:rPr>
              <a:t> </a:t>
            </a:r>
            <a:r>
              <a:rPr sz="2800" dirty="0">
                <a:latin typeface="+mn-lt"/>
                <a:cs typeface="Times New Roman"/>
              </a:rPr>
              <a:t>Action</a:t>
            </a:r>
            <a:r>
              <a:rPr sz="2800" spc="-60" dirty="0">
                <a:latin typeface="+mn-lt"/>
                <a:cs typeface="Times New Roman"/>
              </a:rPr>
              <a:t> </a:t>
            </a:r>
            <a:r>
              <a:rPr sz="2800" dirty="0">
                <a:latin typeface="+mn-lt"/>
                <a:cs typeface="Times New Roman"/>
              </a:rPr>
              <a:t>Plan</a:t>
            </a:r>
            <a:r>
              <a:rPr sz="2800" spc="-140" dirty="0">
                <a:latin typeface="+mn-lt"/>
                <a:cs typeface="Times New Roman"/>
              </a:rPr>
              <a:t> </a:t>
            </a:r>
            <a:r>
              <a:rPr sz="2800" spc="-55" dirty="0">
                <a:latin typeface="+mn-lt"/>
                <a:cs typeface="Times New Roman"/>
              </a:rPr>
              <a:t>Year</a:t>
            </a:r>
            <a:r>
              <a:rPr sz="2800" spc="-35" dirty="0">
                <a:latin typeface="+mn-lt"/>
                <a:cs typeface="Times New Roman"/>
              </a:rPr>
              <a:t> </a:t>
            </a:r>
            <a:r>
              <a:rPr sz="2800" spc="-50" dirty="0">
                <a:latin typeface="+mn-lt"/>
                <a:cs typeface="Times New Roman"/>
              </a:rPr>
              <a:t>-</a:t>
            </a:r>
            <a:endParaRPr sz="2800" dirty="0">
              <a:latin typeface="+mn-lt"/>
              <a:cs typeface="Times New Roman"/>
            </a:endParaRPr>
          </a:p>
          <a:p>
            <a:pPr marL="469265" marR="5080" indent="-457200">
              <a:lnSpc>
                <a:spcPct val="100000"/>
              </a:lnSpc>
              <a:spcBef>
                <a:spcPts val="710"/>
              </a:spcBef>
              <a:buSzPct val="58928"/>
              <a:buFont typeface="Arial" panose="020B0604020202020204" pitchFamily="34" charset="0"/>
              <a:buChar char="•"/>
              <a:tabLst>
                <a:tab pos="332105" algn="l"/>
                <a:tab pos="332740" algn="l"/>
              </a:tabLst>
            </a:pPr>
            <a:r>
              <a:rPr sz="2800" dirty="0">
                <a:latin typeface="+mn-lt"/>
                <a:cs typeface="Times New Roman"/>
              </a:rPr>
              <a:t>Districts</a:t>
            </a:r>
            <a:r>
              <a:rPr sz="2800" spc="-75" dirty="0">
                <a:latin typeface="+mn-lt"/>
                <a:cs typeface="Times New Roman"/>
              </a:rPr>
              <a:t> </a:t>
            </a:r>
            <a:r>
              <a:rPr sz="2800" dirty="0">
                <a:latin typeface="+mn-lt"/>
                <a:cs typeface="Times New Roman"/>
              </a:rPr>
              <a:t>correct</a:t>
            </a:r>
            <a:r>
              <a:rPr sz="2800" spc="-65" dirty="0">
                <a:latin typeface="+mn-lt"/>
                <a:cs typeface="Times New Roman"/>
              </a:rPr>
              <a:t> </a:t>
            </a:r>
            <a:r>
              <a:rPr sz="2800" dirty="0">
                <a:latin typeface="+mn-lt"/>
                <a:cs typeface="Times New Roman"/>
              </a:rPr>
              <a:t>all</a:t>
            </a:r>
            <a:r>
              <a:rPr sz="2800" spc="-60" dirty="0">
                <a:latin typeface="+mn-lt"/>
                <a:cs typeface="Times New Roman"/>
              </a:rPr>
              <a:t> </a:t>
            </a:r>
            <a:r>
              <a:rPr sz="2800" dirty="0">
                <a:latin typeface="+mn-lt"/>
                <a:cs typeface="Times New Roman"/>
              </a:rPr>
              <a:t>individual</a:t>
            </a:r>
            <a:r>
              <a:rPr sz="2800" spc="-95" dirty="0">
                <a:latin typeface="+mn-lt"/>
                <a:cs typeface="Times New Roman"/>
              </a:rPr>
              <a:t> </a:t>
            </a:r>
            <a:r>
              <a:rPr sz="2800" dirty="0">
                <a:latin typeface="+mn-lt"/>
                <a:cs typeface="Times New Roman"/>
              </a:rPr>
              <a:t>student</a:t>
            </a:r>
            <a:r>
              <a:rPr sz="2800" spc="-85" dirty="0">
                <a:latin typeface="+mn-lt"/>
                <a:cs typeface="Times New Roman"/>
              </a:rPr>
              <a:t> </a:t>
            </a:r>
            <a:r>
              <a:rPr sz="2800" dirty="0">
                <a:latin typeface="+mn-lt"/>
                <a:cs typeface="Times New Roman"/>
              </a:rPr>
              <a:t>non</a:t>
            </a:r>
            <a:r>
              <a:rPr sz="2800" spc="-70" dirty="0">
                <a:latin typeface="+mn-lt"/>
                <a:cs typeface="Times New Roman"/>
              </a:rPr>
              <a:t> </a:t>
            </a:r>
            <a:r>
              <a:rPr sz="2800" dirty="0">
                <a:latin typeface="+mn-lt"/>
                <a:cs typeface="Times New Roman"/>
              </a:rPr>
              <a:t>compliance</a:t>
            </a:r>
            <a:r>
              <a:rPr sz="2800" spc="-60" dirty="0">
                <a:latin typeface="+mn-lt"/>
                <a:cs typeface="Times New Roman"/>
              </a:rPr>
              <a:t> </a:t>
            </a:r>
            <a:r>
              <a:rPr sz="2800" spc="-25" dirty="0">
                <a:latin typeface="+mn-lt"/>
                <a:cs typeface="Times New Roman"/>
              </a:rPr>
              <a:t>and </a:t>
            </a:r>
            <a:r>
              <a:rPr sz="2800" dirty="0">
                <a:latin typeface="+mn-lt"/>
                <a:cs typeface="Times New Roman"/>
              </a:rPr>
              <a:t>submit</a:t>
            </a:r>
            <a:r>
              <a:rPr sz="2800" spc="-55" dirty="0">
                <a:latin typeface="+mn-lt"/>
                <a:cs typeface="Times New Roman"/>
              </a:rPr>
              <a:t> </a:t>
            </a:r>
            <a:r>
              <a:rPr sz="2800" dirty="0">
                <a:latin typeface="+mn-lt"/>
                <a:cs typeface="Times New Roman"/>
              </a:rPr>
              <a:t>documentation</a:t>
            </a:r>
            <a:r>
              <a:rPr sz="2800" spc="-70" dirty="0">
                <a:latin typeface="+mn-lt"/>
                <a:cs typeface="Times New Roman"/>
              </a:rPr>
              <a:t> </a:t>
            </a:r>
            <a:r>
              <a:rPr sz="2800" dirty="0">
                <a:latin typeface="+mn-lt"/>
                <a:cs typeface="Times New Roman"/>
              </a:rPr>
              <a:t>of</a:t>
            </a:r>
            <a:r>
              <a:rPr sz="2800" spc="-45" dirty="0">
                <a:latin typeface="+mn-lt"/>
                <a:cs typeface="Times New Roman"/>
              </a:rPr>
              <a:t> </a:t>
            </a:r>
            <a:r>
              <a:rPr sz="2800" dirty="0">
                <a:latin typeface="+mn-lt"/>
                <a:cs typeface="Times New Roman"/>
              </a:rPr>
              <a:t>correction</a:t>
            </a:r>
            <a:r>
              <a:rPr sz="2800" spc="-60" dirty="0">
                <a:latin typeface="+mn-lt"/>
                <a:cs typeface="Times New Roman"/>
              </a:rPr>
              <a:t> </a:t>
            </a:r>
            <a:r>
              <a:rPr sz="2800" u="sng" dirty="0">
                <a:uFill>
                  <a:solidFill>
                    <a:srgbClr val="000000"/>
                  </a:solidFill>
                </a:uFill>
                <a:latin typeface="+mn-lt"/>
                <a:cs typeface="Times New Roman"/>
              </a:rPr>
              <a:t>no</a:t>
            </a:r>
            <a:r>
              <a:rPr sz="2800" u="sng" spc="-60" dirty="0">
                <a:uFill>
                  <a:solidFill>
                    <a:srgbClr val="000000"/>
                  </a:solidFill>
                </a:uFill>
                <a:latin typeface="+mn-lt"/>
                <a:cs typeface="Times New Roman"/>
              </a:rPr>
              <a:t> </a:t>
            </a:r>
            <a:r>
              <a:rPr sz="2800" u="sng" dirty="0">
                <a:uFill>
                  <a:solidFill>
                    <a:srgbClr val="000000"/>
                  </a:solidFill>
                </a:uFill>
                <a:latin typeface="+mn-lt"/>
                <a:cs typeface="Times New Roman"/>
              </a:rPr>
              <a:t>later</a:t>
            </a:r>
            <a:r>
              <a:rPr sz="2800" u="sng" spc="-50" dirty="0">
                <a:uFill>
                  <a:solidFill>
                    <a:srgbClr val="000000"/>
                  </a:solidFill>
                </a:uFill>
                <a:latin typeface="+mn-lt"/>
                <a:cs typeface="Times New Roman"/>
              </a:rPr>
              <a:t> </a:t>
            </a:r>
            <a:r>
              <a:rPr sz="2800" u="sng" spc="-20" dirty="0">
                <a:uFill>
                  <a:solidFill>
                    <a:srgbClr val="000000"/>
                  </a:solidFill>
                </a:uFill>
                <a:latin typeface="+mn-lt"/>
                <a:cs typeface="Times New Roman"/>
              </a:rPr>
              <a:t>than</a:t>
            </a:r>
            <a:r>
              <a:rPr sz="2800" spc="-20" dirty="0">
                <a:latin typeface="+mn-lt"/>
                <a:cs typeface="Times New Roman"/>
              </a:rPr>
              <a:t> </a:t>
            </a:r>
            <a:r>
              <a:rPr sz="2800" u="sng" dirty="0">
                <a:uFill>
                  <a:solidFill>
                    <a:srgbClr val="000000"/>
                  </a:solidFill>
                </a:uFill>
                <a:latin typeface="+mn-lt"/>
                <a:cs typeface="Times New Roman"/>
              </a:rPr>
              <a:t>December</a:t>
            </a:r>
            <a:r>
              <a:rPr sz="2800" u="sng" spc="-85" dirty="0">
                <a:uFill>
                  <a:solidFill>
                    <a:srgbClr val="000000"/>
                  </a:solidFill>
                </a:uFill>
                <a:latin typeface="+mn-lt"/>
                <a:cs typeface="Times New Roman"/>
              </a:rPr>
              <a:t> </a:t>
            </a:r>
            <a:r>
              <a:rPr sz="2800" u="sng" dirty="0">
                <a:uFill>
                  <a:solidFill>
                    <a:srgbClr val="000000"/>
                  </a:solidFill>
                </a:uFill>
                <a:latin typeface="+mn-lt"/>
                <a:cs typeface="Times New Roman"/>
              </a:rPr>
              <a:t>31</a:t>
            </a:r>
            <a:r>
              <a:rPr sz="2800" spc="-140" dirty="0">
                <a:latin typeface="+mn-lt"/>
                <a:cs typeface="Times New Roman"/>
              </a:rPr>
              <a:t> </a:t>
            </a:r>
            <a:r>
              <a:rPr sz="2800" spc="-50" dirty="0">
                <a:latin typeface="+mn-lt"/>
                <a:cs typeface="Times New Roman"/>
              </a:rPr>
              <a:t>.</a:t>
            </a:r>
            <a:endParaRPr sz="2800" dirty="0">
              <a:latin typeface="+mn-lt"/>
              <a:cs typeface="Times New Roman"/>
            </a:endParaRPr>
          </a:p>
          <a:p>
            <a:pPr marL="469265" marR="529590" indent="-457200">
              <a:lnSpc>
                <a:spcPct val="100000"/>
              </a:lnSpc>
              <a:spcBef>
                <a:spcPts val="695"/>
              </a:spcBef>
              <a:buSzPct val="58928"/>
              <a:buFont typeface="Arial" panose="020B0604020202020204" pitchFamily="34" charset="0"/>
              <a:buChar char="•"/>
              <a:tabLst>
                <a:tab pos="332105" algn="l"/>
                <a:tab pos="332740" algn="l"/>
              </a:tabLst>
            </a:pPr>
            <a:r>
              <a:rPr sz="2800" dirty="0">
                <a:latin typeface="+mn-lt"/>
                <a:cs typeface="Times New Roman"/>
              </a:rPr>
              <a:t>Documentation</a:t>
            </a:r>
            <a:r>
              <a:rPr sz="2800" spc="-70" dirty="0">
                <a:latin typeface="+mn-lt"/>
                <a:cs typeface="Times New Roman"/>
              </a:rPr>
              <a:t> </a:t>
            </a:r>
            <a:r>
              <a:rPr sz="2800" dirty="0">
                <a:latin typeface="+mn-lt"/>
                <a:cs typeface="Times New Roman"/>
              </a:rPr>
              <a:t>showing</a:t>
            </a:r>
            <a:r>
              <a:rPr sz="2800" spc="-80" dirty="0">
                <a:latin typeface="+mn-lt"/>
                <a:cs typeface="Times New Roman"/>
              </a:rPr>
              <a:t> </a:t>
            </a:r>
            <a:r>
              <a:rPr sz="2800" dirty="0">
                <a:latin typeface="+mn-lt"/>
                <a:cs typeface="Times New Roman"/>
              </a:rPr>
              <a:t>correction</a:t>
            </a:r>
            <a:r>
              <a:rPr sz="2800" spc="-75" dirty="0">
                <a:latin typeface="+mn-lt"/>
                <a:cs typeface="Times New Roman"/>
              </a:rPr>
              <a:t> </a:t>
            </a:r>
            <a:r>
              <a:rPr sz="2800" dirty="0">
                <a:latin typeface="+mn-lt"/>
                <a:cs typeface="Times New Roman"/>
              </a:rPr>
              <a:t>for</a:t>
            </a:r>
            <a:r>
              <a:rPr sz="2800" spc="-70" dirty="0">
                <a:latin typeface="+mn-lt"/>
                <a:cs typeface="Times New Roman"/>
              </a:rPr>
              <a:t> </a:t>
            </a:r>
            <a:r>
              <a:rPr sz="2800" dirty="0">
                <a:latin typeface="+mn-lt"/>
                <a:cs typeface="Times New Roman"/>
              </a:rPr>
              <a:t>each</a:t>
            </a:r>
            <a:r>
              <a:rPr sz="2800" spc="-55" dirty="0">
                <a:latin typeface="+mn-lt"/>
                <a:cs typeface="Times New Roman"/>
              </a:rPr>
              <a:t> </a:t>
            </a:r>
            <a:r>
              <a:rPr sz="2800" spc="-10" dirty="0">
                <a:latin typeface="+mn-lt"/>
                <a:cs typeface="Times New Roman"/>
              </a:rPr>
              <a:t>individual </a:t>
            </a:r>
            <a:r>
              <a:rPr sz="2800" dirty="0">
                <a:latin typeface="+mn-lt"/>
                <a:cs typeface="Times New Roman"/>
              </a:rPr>
              <a:t>student</a:t>
            </a:r>
            <a:r>
              <a:rPr sz="2800" spc="-75" dirty="0">
                <a:latin typeface="+mn-lt"/>
                <a:cs typeface="Times New Roman"/>
              </a:rPr>
              <a:t> </a:t>
            </a:r>
            <a:r>
              <a:rPr sz="2800" dirty="0">
                <a:latin typeface="+mn-lt"/>
                <a:cs typeface="Times New Roman"/>
              </a:rPr>
              <a:t>must</a:t>
            </a:r>
            <a:r>
              <a:rPr sz="2800" spc="-30" dirty="0">
                <a:latin typeface="+mn-lt"/>
                <a:cs typeface="Times New Roman"/>
              </a:rPr>
              <a:t> </a:t>
            </a:r>
            <a:r>
              <a:rPr sz="2800" dirty="0">
                <a:latin typeface="+mn-lt"/>
                <a:cs typeface="Times New Roman"/>
              </a:rPr>
              <a:t>be</a:t>
            </a:r>
            <a:r>
              <a:rPr sz="2800" spc="-50" dirty="0">
                <a:latin typeface="+mn-lt"/>
                <a:cs typeface="Times New Roman"/>
              </a:rPr>
              <a:t> </a:t>
            </a:r>
            <a:r>
              <a:rPr sz="2800" dirty="0">
                <a:latin typeface="+mn-lt"/>
                <a:cs typeface="Times New Roman"/>
              </a:rPr>
              <a:t>uploaded</a:t>
            </a:r>
            <a:r>
              <a:rPr sz="2800" spc="-65" dirty="0">
                <a:latin typeface="+mn-lt"/>
                <a:cs typeface="Times New Roman"/>
              </a:rPr>
              <a:t> </a:t>
            </a:r>
            <a:r>
              <a:rPr sz="2800" dirty="0">
                <a:latin typeface="+mn-lt"/>
                <a:cs typeface="Times New Roman"/>
              </a:rPr>
              <a:t>in</a:t>
            </a:r>
            <a:r>
              <a:rPr sz="2800" spc="-45" dirty="0">
                <a:latin typeface="+mn-lt"/>
                <a:cs typeface="Times New Roman"/>
              </a:rPr>
              <a:t> </a:t>
            </a:r>
            <a:r>
              <a:rPr sz="2800" dirty="0">
                <a:latin typeface="+mn-lt"/>
                <a:cs typeface="Times New Roman"/>
              </a:rPr>
              <a:t>IMACS</a:t>
            </a:r>
            <a:r>
              <a:rPr sz="2800" spc="-25" dirty="0">
                <a:latin typeface="+mn-lt"/>
                <a:cs typeface="Times New Roman"/>
              </a:rPr>
              <a:t> </a:t>
            </a:r>
            <a:r>
              <a:rPr sz="2800" dirty="0">
                <a:latin typeface="+mn-lt"/>
                <a:cs typeface="Times New Roman"/>
              </a:rPr>
              <a:t>under</a:t>
            </a:r>
            <a:r>
              <a:rPr sz="2800" spc="-55" dirty="0">
                <a:latin typeface="+mn-lt"/>
                <a:cs typeface="Times New Roman"/>
              </a:rPr>
              <a:t> </a:t>
            </a:r>
            <a:r>
              <a:rPr sz="2800" dirty="0">
                <a:latin typeface="+mn-lt"/>
                <a:cs typeface="Times New Roman"/>
              </a:rPr>
              <a:t>the</a:t>
            </a:r>
            <a:r>
              <a:rPr sz="2800" spc="-50" dirty="0">
                <a:latin typeface="+mn-lt"/>
                <a:cs typeface="Times New Roman"/>
              </a:rPr>
              <a:t> </a:t>
            </a:r>
            <a:r>
              <a:rPr sz="2800" spc="-10" dirty="0">
                <a:latin typeface="+mn-lt"/>
                <a:cs typeface="Times New Roman"/>
              </a:rPr>
              <a:t>ICAP.</a:t>
            </a:r>
            <a:endParaRPr sz="2800" dirty="0">
              <a:latin typeface="+mn-lt"/>
              <a:cs typeface="Times New Roman"/>
            </a:endParaRPr>
          </a:p>
          <a:p>
            <a:pPr marL="469265" marR="1640205" indent="-457200">
              <a:lnSpc>
                <a:spcPct val="100000"/>
              </a:lnSpc>
              <a:spcBef>
                <a:spcPts val="695"/>
              </a:spcBef>
              <a:buSzPct val="58928"/>
              <a:buFont typeface="Arial" panose="020B0604020202020204" pitchFamily="34" charset="0"/>
              <a:buChar char="•"/>
              <a:tabLst>
                <a:tab pos="332105" algn="l"/>
                <a:tab pos="332740" algn="l"/>
              </a:tabLst>
            </a:pPr>
            <a:r>
              <a:rPr sz="2800" dirty="0">
                <a:latin typeface="+mn-lt"/>
                <a:cs typeface="Times New Roman"/>
              </a:rPr>
              <a:t>DESE</a:t>
            </a:r>
            <a:r>
              <a:rPr sz="2800" spc="-45" dirty="0">
                <a:latin typeface="+mn-lt"/>
                <a:cs typeface="Times New Roman"/>
              </a:rPr>
              <a:t> </a:t>
            </a:r>
            <a:r>
              <a:rPr sz="2800" dirty="0">
                <a:latin typeface="+mn-lt"/>
                <a:cs typeface="Times New Roman"/>
              </a:rPr>
              <a:t>Compliance</a:t>
            </a:r>
            <a:r>
              <a:rPr sz="2800" spc="-75" dirty="0">
                <a:latin typeface="+mn-lt"/>
                <a:cs typeface="Times New Roman"/>
              </a:rPr>
              <a:t> </a:t>
            </a:r>
            <a:r>
              <a:rPr sz="2800" dirty="0">
                <a:latin typeface="+mn-lt"/>
                <a:cs typeface="Times New Roman"/>
              </a:rPr>
              <a:t>Supervisors</a:t>
            </a:r>
            <a:r>
              <a:rPr sz="2800" spc="-80" dirty="0">
                <a:latin typeface="+mn-lt"/>
                <a:cs typeface="Times New Roman"/>
              </a:rPr>
              <a:t> </a:t>
            </a:r>
            <a:r>
              <a:rPr sz="2800" dirty="0">
                <a:latin typeface="+mn-lt"/>
                <a:cs typeface="Times New Roman"/>
              </a:rPr>
              <a:t>will</a:t>
            </a:r>
            <a:r>
              <a:rPr sz="2800" spc="-70" dirty="0">
                <a:latin typeface="+mn-lt"/>
                <a:cs typeface="Times New Roman"/>
              </a:rPr>
              <a:t> </a:t>
            </a:r>
            <a:r>
              <a:rPr sz="2800" dirty="0">
                <a:latin typeface="+mn-lt"/>
                <a:cs typeface="Times New Roman"/>
              </a:rPr>
              <a:t>review</a:t>
            </a:r>
            <a:r>
              <a:rPr sz="2800" spc="-60" dirty="0">
                <a:latin typeface="+mn-lt"/>
                <a:cs typeface="Times New Roman"/>
              </a:rPr>
              <a:t> </a:t>
            </a:r>
            <a:r>
              <a:rPr sz="2800" spc="-25" dirty="0">
                <a:latin typeface="+mn-lt"/>
                <a:cs typeface="Times New Roman"/>
              </a:rPr>
              <a:t>the </a:t>
            </a:r>
            <a:r>
              <a:rPr sz="2800" dirty="0">
                <a:latin typeface="+mn-lt"/>
                <a:cs typeface="Times New Roman"/>
              </a:rPr>
              <a:t>documentation</a:t>
            </a:r>
            <a:r>
              <a:rPr sz="2800" spc="-55" dirty="0">
                <a:latin typeface="+mn-lt"/>
                <a:cs typeface="Times New Roman"/>
              </a:rPr>
              <a:t> </a:t>
            </a:r>
            <a:r>
              <a:rPr sz="2800" dirty="0">
                <a:latin typeface="+mn-lt"/>
                <a:cs typeface="Times New Roman"/>
              </a:rPr>
              <a:t>in</a:t>
            </a:r>
            <a:r>
              <a:rPr sz="2800" spc="-55" dirty="0">
                <a:latin typeface="+mn-lt"/>
                <a:cs typeface="Times New Roman"/>
              </a:rPr>
              <a:t> </a:t>
            </a:r>
            <a:r>
              <a:rPr sz="2800" dirty="0">
                <a:latin typeface="+mn-lt"/>
                <a:cs typeface="Times New Roman"/>
              </a:rPr>
              <a:t>order</a:t>
            </a:r>
            <a:r>
              <a:rPr sz="2800" spc="-40" dirty="0">
                <a:latin typeface="+mn-lt"/>
                <a:cs typeface="Times New Roman"/>
              </a:rPr>
              <a:t> </a:t>
            </a:r>
            <a:r>
              <a:rPr sz="2800" dirty="0">
                <a:latin typeface="+mn-lt"/>
                <a:cs typeface="Times New Roman"/>
              </a:rPr>
              <a:t>to</a:t>
            </a:r>
            <a:r>
              <a:rPr sz="2800" spc="-35" dirty="0">
                <a:latin typeface="+mn-lt"/>
                <a:cs typeface="Times New Roman"/>
              </a:rPr>
              <a:t> </a:t>
            </a:r>
            <a:r>
              <a:rPr sz="2800" dirty="0">
                <a:latin typeface="+mn-lt"/>
                <a:cs typeface="Times New Roman"/>
              </a:rPr>
              <a:t>clear</a:t>
            </a:r>
            <a:r>
              <a:rPr sz="2800" spc="-40" dirty="0">
                <a:latin typeface="+mn-lt"/>
                <a:cs typeface="Times New Roman"/>
              </a:rPr>
              <a:t> </a:t>
            </a:r>
            <a:r>
              <a:rPr sz="2800" dirty="0">
                <a:latin typeface="+mn-lt"/>
                <a:cs typeface="Times New Roman"/>
              </a:rPr>
              <a:t>the</a:t>
            </a:r>
            <a:r>
              <a:rPr sz="2800" spc="-65" dirty="0">
                <a:latin typeface="+mn-lt"/>
                <a:cs typeface="Times New Roman"/>
              </a:rPr>
              <a:t> </a:t>
            </a:r>
            <a:r>
              <a:rPr sz="2800" spc="-10" dirty="0">
                <a:latin typeface="+mn-lt"/>
                <a:cs typeface="Times New Roman"/>
              </a:rPr>
              <a:t>I-</a:t>
            </a:r>
            <a:r>
              <a:rPr sz="2800" spc="-20" dirty="0">
                <a:latin typeface="+mn-lt"/>
                <a:cs typeface="Times New Roman"/>
              </a:rPr>
              <a:t>CAP.</a:t>
            </a:r>
            <a:endParaRPr sz="2800" dirty="0">
              <a:latin typeface="+mn-lt"/>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5111" y="304800"/>
            <a:ext cx="9040238" cy="504625"/>
          </a:xfrm>
          <a:prstGeom prst="rect">
            <a:avLst/>
          </a:prstGeom>
        </p:spPr>
        <p:txBody>
          <a:bodyPr vert="horz" wrap="square" lIns="0" tIns="12065" rIns="0" bIns="0" rtlCol="0">
            <a:spAutoFit/>
          </a:bodyPr>
          <a:lstStyle/>
          <a:p>
            <a:pPr marL="12700">
              <a:lnSpc>
                <a:spcPct val="100000"/>
              </a:lnSpc>
              <a:spcBef>
                <a:spcPts val="95"/>
              </a:spcBef>
            </a:pPr>
            <a:r>
              <a:rPr sz="3200" dirty="0">
                <a:latin typeface="+mn-lt"/>
              </a:rPr>
              <a:t>Beginning</a:t>
            </a:r>
            <a:r>
              <a:rPr sz="3200" spc="-75" dirty="0">
                <a:latin typeface="+mn-lt"/>
              </a:rPr>
              <a:t> </a:t>
            </a:r>
            <a:r>
              <a:rPr sz="3200" dirty="0">
                <a:latin typeface="+mn-lt"/>
              </a:rPr>
              <a:t>to</a:t>
            </a:r>
            <a:r>
              <a:rPr sz="3200" spc="-50" dirty="0">
                <a:latin typeface="+mn-lt"/>
              </a:rPr>
              <a:t> </a:t>
            </a:r>
            <a:r>
              <a:rPr sz="3200" dirty="0">
                <a:latin typeface="+mn-lt"/>
              </a:rPr>
              <a:t>work</a:t>
            </a:r>
            <a:r>
              <a:rPr sz="3200" spc="-50" dirty="0">
                <a:latin typeface="+mn-lt"/>
              </a:rPr>
              <a:t> </a:t>
            </a:r>
            <a:r>
              <a:rPr sz="3200" dirty="0">
                <a:latin typeface="+mn-lt"/>
              </a:rPr>
              <a:t>on</a:t>
            </a:r>
            <a:r>
              <a:rPr sz="3200" spc="-50" dirty="0">
                <a:latin typeface="+mn-lt"/>
              </a:rPr>
              <a:t> </a:t>
            </a:r>
            <a:r>
              <a:rPr sz="3200" dirty="0">
                <a:latin typeface="+mn-lt"/>
              </a:rPr>
              <a:t>the</a:t>
            </a:r>
            <a:r>
              <a:rPr sz="3200" spc="-60" dirty="0">
                <a:latin typeface="+mn-lt"/>
              </a:rPr>
              <a:t> </a:t>
            </a:r>
            <a:r>
              <a:rPr sz="3200" dirty="0">
                <a:latin typeface="+mn-lt"/>
              </a:rPr>
              <a:t>Individual</a:t>
            </a:r>
            <a:r>
              <a:rPr sz="3200" spc="-90" dirty="0">
                <a:latin typeface="+mn-lt"/>
              </a:rPr>
              <a:t> </a:t>
            </a:r>
            <a:r>
              <a:rPr sz="3200" dirty="0">
                <a:latin typeface="+mn-lt"/>
              </a:rPr>
              <a:t>Plan</a:t>
            </a:r>
            <a:r>
              <a:rPr sz="3200" spc="-50" dirty="0">
                <a:latin typeface="+mn-lt"/>
              </a:rPr>
              <a:t> </a:t>
            </a:r>
            <a:r>
              <a:rPr sz="3200" dirty="0">
                <a:latin typeface="+mn-lt"/>
              </a:rPr>
              <a:t>of</a:t>
            </a:r>
            <a:r>
              <a:rPr sz="3200" spc="-50" dirty="0">
                <a:latin typeface="+mn-lt"/>
              </a:rPr>
              <a:t> </a:t>
            </a:r>
            <a:r>
              <a:rPr sz="3200" spc="-10" dirty="0">
                <a:latin typeface="+mn-lt"/>
              </a:rPr>
              <a:t>Correction</a:t>
            </a:r>
            <a:endParaRPr sz="3200" dirty="0">
              <a:latin typeface="+mn-lt"/>
            </a:endParaRPr>
          </a:p>
        </p:txBody>
      </p:sp>
      <p:pic>
        <p:nvPicPr>
          <p:cNvPr id="4" name="Picture 3"/>
          <p:cNvPicPr>
            <a:picLocks noChangeAspect="1"/>
          </p:cNvPicPr>
          <p:nvPr/>
        </p:nvPicPr>
        <p:blipFill>
          <a:blip r:embed="rId3"/>
          <a:stretch>
            <a:fillRect/>
          </a:stretch>
        </p:blipFill>
        <p:spPr>
          <a:xfrm>
            <a:off x="452016" y="1600200"/>
            <a:ext cx="8242506" cy="4816257"/>
          </a:xfrm>
          <a:prstGeom prst="rect">
            <a:avLst/>
          </a:prstGeom>
        </p:spPr>
      </p:pic>
      <p:sp>
        <p:nvSpPr>
          <p:cNvPr id="2" name="Oval 1"/>
          <p:cNvSpPr/>
          <p:nvPr/>
        </p:nvSpPr>
        <p:spPr>
          <a:xfrm>
            <a:off x="3581400" y="57912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00" y="5715000"/>
            <a:ext cx="1074522" cy="70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00200" y="19050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7194" y="381000"/>
            <a:ext cx="8300085" cy="567463"/>
          </a:xfrm>
          <a:prstGeom prst="rect">
            <a:avLst/>
          </a:prstGeom>
        </p:spPr>
        <p:txBody>
          <a:bodyPr vert="horz" wrap="square" lIns="0" tIns="13335" rIns="0" bIns="0" rtlCol="0">
            <a:spAutoFit/>
          </a:bodyPr>
          <a:lstStyle/>
          <a:p>
            <a:pPr marL="12700">
              <a:lnSpc>
                <a:spcPct val="100000"/>
              </a:lnSpc>
              <a:spcBef>
                <a:spcPts val="105"/>
              </a:spcBef>
            </a:pPr>
            <a:r>
              <a:rPr sz="3600" spc="-20" dirty="0">
                <a:latin typeface="+mn-lt"/>
              </a:rPr>
              <a:t>Working</a:t>
            </a:r>
            <a:r>
              <a:rPr sz="3600" spc="-70" dirty="0">
                <a:latin typeface="+mn-lt"/>
              </a:rPr>
              <a:t> </a:t>
            </a:r>
            <a:r>
              <a:rPr sz="3600" dirty="0">
                <a:latin typeface="+mn-lt"/>
              </a:rPr>
              <a:t>on</a:t>
            </a:r>
            <a:r>
              <a:rPr sz="3600" spc="-20" dirty="0">
                <a:latin typeface="+mn-lt"/>
              </a:rPr>
              <a:t> </a:t>
            </a:r>
            <a:r>
              <a:rPr sz="3600" dirty="0">
                <a:latin typeface="+mn-lt"/>
              </a:rPr>
              <a:t>the</a:t>
            </a:r>
            <a:r>
              <a:rPr sz="3600" spc="-30" dirty="0">
                <a:latin typeface="+mn-lt"/>
              </a:rPr>
              <a:t> </a:t>
            </a:r>
            <a:r>
              <a:rPr sz="3600" dirty="0">
                <a:latin typeface="+mn-lt"/>
              </a:rPr>
              <a:t>Individual</a:t>
            </a:r>
            <a:r>
              <a:rPr sz="3600" spc="-55" dirty="0">
                <a:latin typeface="+mn-lt"/>
              </a:rPr>
              <a:t> </a:t>
            </a:r>
            <a:r>
              <a:rPr sz="3600" dirty="0">
                <a:latin typeface="+mn-lt"/>
              </a:rPr>
              <a:t>Plan</a:t>
            </a:r>
            <a:r>
              <a:rPr sz="3600" spc="-30" dirty="0">
                <a:latin typeface="+mn-lt"/>
              </a:rPr>
              <a:t> </a:t>
            </a:r>
            <a:r>
              <a:rPr sz="3600" dirty="0">
                <a:latin typeface="+mn-lt"/>
              </a:rPr>
              <a:t>of</a:t>
            </a:r>
            <a:r>
              <a:rPr sz="3600" spc="-25" dirty="0">
                <a:latin typeface="+mn-lt"/>
              </a:rPr>
              <a:t> </a:t>
            </a:r>
            <a:r>
              <a:rPr sz="3600" spc="-10" dirty="0">
                <a:latin typeface="+mn-lt"/>
              </a:rPr>
              <a:t>Correction</a:t>
            </a:r>
            <a:endParaRPr sz="3600" dirty="0">
              <a:latin typeface="+mn-lt"/>
            </a:endParaRPr>
          </a:p>
        </p:txBody>
      </p:sp>
      <p:pic>
        <p:nvPicPr>
          <p:cNvPr id="2" name="Picture 1"/>
          <p:cNvPicPr>
            <a:picLocks noChangeAspect="1"/>
          </p:cNvPicPr>
          <p:nvPr/>
        </p:nvPicPr>
        <p:blipFill>
          <a:blip r:embed="rId3"/>
          <a:stretch>
            <a:fillRect/>
          </a:stretch>
        </p:blipFill>
        <p:spPr>
          <a:xfrm>
            <a:off x="838200" y="1676400"/>
            <a:ext cx="7458075" cy="478458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59913" y="119500"/>
            <a:ext cx="8366432" cy="566822"/>
          </a:xfrm>
          <a:prstGeom prst="rect">
            <a:avLst/>
          </a:prstGeom>
        </p:spPr>
        <p:txBody>
          <a:bodyPr vert="horz" wrap="square" lIns="0" tIns="12700" rIns="0" bIns="0" rtlCol="0">
            <a:spAutoFit/>
          </a:bodyPr>
          <a:lstStyle/>
          <a:p>
            <a:pPr marL="12700">
              <a:lnSpc>
                <a:spcPct val="100000"/>
              </a:lnSpc>
              <a:spcBef>
                <a:spcPts val="100"/>
              </a:spcBef>
            </a:pPr>
            <a:r>
              <a:rPr sz="3600" spc="-20" dirty="0">
                <a:latin typeface="+mn-lt"/>
              </a:rPr>
              <a:t>Working</a:t>
            </a:r>
            <a:r>
              <a:rPr sz="3600" spc="-70" dirty="0">
                <a:latin typeface="+mn-lt"/>
              </a:rPr>
              <a:t> </a:t>
            </a:r>
            <a:r>
              <a:rPr sz="3600" dirty="0">
                <a:latin typeface="+mn-lt"/>
              </a:rPr>
              <a:t>on</a:t>
            </a:r>
            <a:r>
              <a:rPr sz="3600" spc="-20" dirty="0">
                <a:latin typeface="+mn-lt"/>
              </a:rPr>
              <a:t> </a:t>
            </a:r>
            <a:r>
              <a:rPr sz="3600" dirty="0">
                <a:latin typeface="+mn-lt"/>
              </a:rPr>
              <a:t>the</a:t>
            </a:r>
            <a:r>
              <a:rPr sz="3600" spc="-30" dirty="0">
                <a:latin typeface="+mn-lt"/>
              </a:rPr>
              <a:t> </a:t>
            </a:r>
            <a:r>
              <a:rPr sz="3600" dirty="0">
                <a:latin typeface="+mn-lt"/>
              </a:rPr>
              <a:t>Individual</a:t>
            </a:r>
            <a:r>
              <a:rPr sz="3600" spc="-55" dirty="0">
                <a:latin typeface="+mn-lt"/>
              </a:rPr>
              <a:t> </a:t>
            </a:r>
            <a:r>
              <a:rPr sz="3600" dirty="0">
                <a:latin typeface="+mn-lt"/>
              </a:rPr>
              <a:t>Plan</a:t>
            </a:r>
            <a:r>
              <a:rPr sz="3600" spc="-30" dirty="0">
                <a:latin typeface="+mn-lt"/>
              </a:rPr>
              <a:t> </a:t>
            </a:r>
            <a:r>
              <a:rPr sz="3600" dirty="0">
                <a:latin typeface="+mn-lt"/>
              </a:rPr>
              <a:t>of</a:t>
            </a:r>
            <a:r>
              <a:rPr sz="3600" spc="-25" dirty="0">
                <a:latin typeface="+mn-lt"/>
              </a:rPr>
              <a:t> </a:t>
            </a:r>
            <a:r>
              <a:rPr sz="3600" spc="-10" dirty="0">
                <a:latin typeface="+mn-lt"/>
              </a:rPr>
              <a:t>Correction</a:t>
            </a:r>
            <a:endParaRPr sz="3600" dirty="0">
              <a:latin typeface="+mn-lt"/>
            </a:endParaRPr>
          </a:p>
        </p:txBody>
      </p:sp>
      <p:sp>
        <p:nvSpPr>
          <p:cNvPr id="6" name="object 6"/>
          <p:cNvSpPr txBox="1"/>
          <p:nvPr/>
        </p:nvSpPr>
        <p:spPr>
          <a:xfrm>
            <a:off x="763714" y="3949141"/>
            <a:ext cx="7572375" cy="2500043"/>
          </a:xfrm>
          <a:prstGeom prst="rect">
            <a:avLst/>
          </a:prstGeom>
        </p:spPr>
        <p:txBody>
          <a:bodyPr vert="horz" wrap="square" lIns="0" tIns="70485" rIns="0" bIns="0" rtlCol="0">
            <a:spAutoFit/>
          </a:bodyPr>
          <a:lstStyle/>
          <a:p>
            <a:pPr marL="354965" marR="217804" indent="-342900">
              <a:lnSpc>
                <a:spcPts val="1600"/>
              </a:lnSpc>
              <a:spcBef>
                <a:spcPts val="770"/>
              </a:spcBef>
              <a:buFont typeface="+mj-lt"/>
              <a:buAutoNum type="arabicPeriod"/>
              <a:tabLst>
                <a:tab pos="242570" algn="l"/>
              </a:tabLst>
            </a:pPr>
            <a:r>
              <a:rPr lang="en-US" sz="1600" dirty="0" smtClean="0">
                <a:latin typeface="+mn-lt"/>
                <a:cs typeface="Times New Roman"/>
              </a:rPr>
              <a:t>If</a:t>
            </a:r>
            <a:r>
              <a:rPr sz="1600" spc="-30" dirty="0" smtClean="0">
                <a:latin typeface="+mn-lt"/>
                <a:cs typeface="Times New Roman"/>
              </a:rPr>
              <a:t> </a:t>
            </a:r>
            <a:r>
              <a:rPr sz="1600" dirty="0">
                <a:latin typeface="+mn-lt"/>
                <a:cs typeface="Times New Roman"/>
              </a:rPr>
              <a:t>the</a:t>
            </a:r>
            <a:r>
              <a:rPr sz="1600" spc="-25" dirty="0">
                <a:latin typeface="+mn-lt"/>
                <a:cs typeface="Times New Roman"/>
              </a:rPr>
              <a:t> </a:t>
            </a:r>
            <a:r>
              <a:rPr sz="1600" dirty="0">
                <a:latin typeface="+mn-lt"/>
                <a:cs typeface="Times New Roman"/>
              </a:rPr>
              <a:t>student</a:t>
            </a:r>
            <a:r>
              <a:rPr sz="1600" spc="-25" dirty="0">
                <a:latin typeface="+mn-lt"/>
                <a:cs typeface="Times New Roman"/>
              </a:rPr>
              <a:t> </a:t>
            </a:r>
            <a:r>
              <a:rPr sz="1600" dirty="0" smtClean="0">
                <a:latin typeface="+mn-lt"/>
                <a:cs typeface="Times New Roman"/>
              </a:rPr>
              <a:t>le</a:t>
            </a:r>
            <a:r>
              <a:rPr lang="en-US" sz="1600" dirty="0" smtClean="0">
                <a:latin typeface="+mn-lt"/>
                <a:cs typeface="Times New Roman"/>
              </a:rPr>
              <a:t>ft</a:t>
            </a:r>
            <a:r>
              <a:rPr sz="1600" spc="-10" dirty="0" smtClean="0">
                <a:latin typeface="+mn-lt"/>
                <a:cs typeface="Times New Roman"/>
              </a:rPr>
              <a:t> </a:t>
            </a:r>
            <a:r>
              <a:rPr sz="1600" dirty="0">
                <a:latin typeface="+mn-lt"/>
                <a:cs typeface="Times New Roman"/>
              </a:rPr>
              <a:t>the</a:t>
            </a:r>
            <a:r>
              <a:rPr sz="1600" spc="-25" dirty="0">
                <a:latin typeface="+mn-lt"/>
                <a:cs typeface="Times New Roman"/>
              </a:rPr>
              <a:t> </a:t>
            </a:r>
            <a:r>
              <a:rPr sz="1600" dirty="0">
                <a:latin typeface="+mn-lt"/>
                <a:cs typeface="Times New Roman"/>
              </a:rPr>
              <a:t>district or</a:t>
            </a:r>
            <a:r>
              <a:rPr sz="1600" spc="-25" dirty="0">
                <a:latin typeface="+mn-lt"/>
                <a:cs typeface="Times New Roman"/>
              </a:rPr>
              <a:t> </a:t>
            </a:r>
            <a:r>
              <a:rPr sz="1600" dirty="0" smtClean="0">
                <a:latin typeface="+mn-lt"/>
                <a:cs typeface="Times New Roman"/>
              </a:rPr>
              <a:t>graduate</a:t>
            </a:r>
            <a:r>
              <a:rPr lang="en-US" sz="1600" dirty="0" smtClean="0">
                <a:latin typeface="+mn-lt"/>
                <a:cs typeface="Times New Roman"/>
              </a:rPr>
              <a:t>d</a:t>
            </a:r>
            <a:r>
              <a:rPr lang="en-US" sz="1600" spc="360" dirty="0">
                <a:latin typeface="+mn-lt"/>
                <a:cs typeface="Times New Roman"/>
              </a:rPr>
              <a:t>,</a:t>
            </a:r>
            <a:r>
              <a:rPr sz="1600" spc="-20" dirty="0" smtClean="0">
                <a:latin typeface="+mn-lt"/>
                <a:cs typeface="Times New Roman"/>
              </a:rPr>
              <a:t> </a:t>
            </a:r>
            <a:r>
              <a:rPr sz="1600" dirty="0">
                <a:latin typeface="+mn-lt"/>
                <a:cs typeface="Times New Roman"/>
              </a:rPr>
              <a:t>the</a:t>
            </a:r>
            <a:r>
              <a:rPr sz="1600" spc="-35" dirty="0">
                <a:latin typeface="+mn-lt"/>
                <a:cs typeface="Times New Roman"/>
              </a:rPr>
              <a:t> </a:t>
            </a:r>
            <a:r>
              <a:rPr sz="1600" spc="-10" dirty="0">
                <a:latin typeface="+mn-lt"/>
                <a:cs typeface="Times New Roman"/>
              </a:rPr>
              <a:t>I-</a:t>
            </a:r>
            <a:r>
              <a:rPr sz="1600" dirty="0">
                <a:latin typeface="+mn-lt"/>
                <a:cs typeface="Times New Roman"/>
              </a:rPr>
              <a:t>CAP</a:t>
            </a:r>
            <a:r>
              <a:rPr sz="1600" spc="-65" dirty="0">
                <a:latin typeface="+mn-lt"/>
                <a:cs typeface="Times New Roman"/>
              </a:rPr>
              <a:t> </a:t>
            </a:r>
            <a:r>
              <a:rPr sz="1600" dirty="0">
                <a:latin typeface="+mn-lt"/>
                <a:cs typeface="Times New Roman"/>
              </a:rPr>
              <a:t>can</a:t>
            </a:r>
            <a:r>
              <a:rPr sz="1600" spc="-30" dirty="0">
                <a:latin typeface="+mn-lt"/>
                <a:cs typeface="Times New Roman"/>
              </a:rPr>
              <a:t> </a:t>
            </a:r>
            <a:r>
              <a:rPr sz="1600" dirty="0">
                <a:latin typeface="+mn-lt"/>
                <a:cs typeface="Times New Roman"/>
              </a:rPr>
              <a:t>be</a:t>
            </a:r>
            <a:r>
              <a:rPr sz="1600" spc="-20" dirty="0">
                <a:latin typeface="+mn-lt"/>
                <a:cs typeface="Times New Roman"/>
              </a:rPr>
              <a:t> </a:t>
            </a:r>
            <a:r>
              <a:rPr sz="1600" dirty="0">
                <a:latin typeface="+mn-lt"/>
                <a:cs typeface="Times New Roman"/>
              </a:rPr>
              <a:t>cleared </a:t>
            </a:r>
            <a:r>
              <a:rPr sz="1600" spc="-25" dirty="0">
                <a:latin typeface="+mn-lt"/>
                <a:cs typeface="Times New Roman"/>
              </a:rPr>
              <a:t>by </a:t>
            </a:r>
            <a:r>
              <a:rPr sz="1600" dirty="0">
                <a:latin typeface="+mn-lt"/>
                <a:cs typeface="Times New Roman"/>
              </a:rPr>
              <a:t>uploading</a:t>
            </a:r>
            <a:r>
              <a:rPr sz="1600" spc="-60" dirty="0">
                <a:latin typeface="+mn-lt"/>
                <a:cs typeface="Times New Roman"/>
              </a:rPr>
              <a:t> </a:t>
            </a:r>
            <a:r>
              <a:rPr sz="1600" dirty="0">
                <a:latin typeface="+mn-lt"/>
                <a:cs typeface="Times New Roman"/>
              </a:rPr>
              <a:t>documentation</a:t>
            </a:r>
            <a:r>
              <a:rPr sz="1600" spc="-10" dirty="0">
                <a:latin typeface="+mn-lt"/>
                <a:cs typeface="Times New Roman"/>
              </a:rPr>
              <a:t> </a:t>
            </a:r>
            <a:r>
              <a:rPr sz="1600" dirty="0">
                <a:latin typeface="+mn-lt"/>
                <a:cs typeface="Times New Roman"/>
              </a:rPr>
              <a:t>from</a:t>
            </a:r>
            <a:r>
              <a:rPr sz="1600" spc="-15" dirty="0">
                <a:latin typeface="+mn-lt"/>
                <a:cs typeface="Times New Roman"/>
              </a:rPr>
              <a:t> </a:t>
            </a:r>
            <a:r>
              <a:rPr sz="1600" dirty="0">
                <a:latin typeface="+mn-lt"/>
                <a:cs typeface="Times New Roman"/>
              </a:rPr>
              <a:t>the</a:t>
            </a:r>
            <a:r>
              <a:rPr sz="1600" spc="-15" dirty="0">
                <a:latin typeface="+mn-lt"/>
                <a:cs typeface="Times New Roman"/>
              </a:rPr>
              <a:t> </a:t>
            </a:r>
            <a:r>
              <a:rPr sz="1600" dirty="0">
                <a:latin typeface="+mn-lt"/>
                <a:cs typeface="Times New Roman"/>
              </a:rPr>
              <a:t>student</a:t>
            </a:r>
            <a:r>
              <a:rPr sz="1600" spc="-15" dirty="0">
                <a:latin typeface="+mn-lt"/>
                <a:cs typeface="Times New Roman"/>
              </a:rPr>
              <a:t> </a:t>
            </a:r>
            <a:r>
              <a:rPr sz="1600" dirty="0">
                <a:latin typeface="+mn-lt"/>
                <a:cs typeface="Times New Roman"/>
              </a:rPr>
              <a:t>information</a:t>
            </a:r>
            <a:r>
              <a:rPr sz="1600" spc="-15" dirty="0">
                <a:latin typeface="+mn-lt"/>
                <a:cs typeface="Times New Roman"/>
              </a:rPr>
              <a:t> </a:t>
            </a:r>
            <a:r>
              <a:rPr sz="1600" dirty="0">
                <a:latin typeface="+mn-lt"/>
                <a:cs typeface="Times New Roman"/>
              </a:rPr>
              <a:t>system</a:t>
            </a:r>
            <a:r>
              <a:rPr sz="1600" spc="-15" dirty="0">
                <a:latin typeface="+mn-lt"/>
                <a:cs typeface="Times New Roman"/>
              </a:rPr>
              <a:t> </a:t>
            </a:r>
            <a:r>
              <a:rPr sz="1600" dirty="0">
                <a:latin typeface="+mn-lt"/>
                <a:cs typeface="Times New Roman"/>
              </a:rPr>
              <a:t>showing</a:t>
            </a:r>
            <a:r>
              <a:rPr sz="1600" spc="-60" dirty="0">
                <a:latin typeface="+mn-lt"/>
                <a:cs typeface="Times New Roman"/>
              </a:rPr>
              <a:t> </a:t>
            </a:r>
            <a:r>
              <a:rPr sz="1600" dirty="0">
                <a:latin typeface="+mn-lt"/>
                <a:cs typeface="Times New Roman"/>
              </a:rPr>
              <a:t>the</a:t>
            </a:r>
            <a:r>
              <a:rPr sz="1600" spc="-50" dirty="0">
                <a:latin typeface="+mn-lt"/>
                <a:cs typeface="Times New Roman"/>
              </a:rPr>
              <a:t> </a:t>
            </a:r>
            <a:r>
              <a:rPr sz="1600" spc="-10" dirty="0">
                <a:latin typeface="+mn-lt"/>
                <a:cs typeface="Times New Roman"/>
              </a:rPr>
              <a:t>withdrawal date</a:t>
            </a:r>
            <a:r>
              <a:rPr sz="1600" spc="-10" dirty="0" smtClean="0">
                <a:latin typeface="+mn-lt"/>
                <a:cs typeface="Times New Roman"/>
              </a:rPr>
              <a:t>.</a:t>
            </a:r>
            <a:endParaRPr lang="en-US" sz="1600" spc="-10" dirty="0" smtClean="0">
              <a:latin typeface="+mn-lt"/>
              <a:cs typeface="Times New Roman"/>
            </a:endParaRPr>
          </a:p>
          <a:p>
            <a:pPr marL="354965" marR="217804" indent="-342900">
              <a:lnSpc>
                <a:spcPts val="1600"/>
              </a:lnSpc>
              <a:spcBef>
                <a:spcPts val="770"/>
              </a:spcBef>
              <a:buFont typeface="+mj-lt"/>
              <a:buAutoNum type="arabicPeriod"/>
              <a:tabLst>
                <a:tab pos="242570" algn="l"/>
              </a:tabLst>
            </a:pPr>
            <a:endParaRPr sz="1600" dirty="0">
              <a:latin typeface="+mn-lt"/>
              <a:cs typeface="Times New Roman"/>
            </a:endParaRPr>
          </a:p>
          <a:p>
            <a:pPr marL="354965" indent="-342900">
              <a:lnSpc>
                <a:spcPts val="1425"/>
              </a:lnSpc>
              <a:buFont typeface="+mj-lt"/>
              <a:buAutoNum type="arabicPeriod"/>
              <a:tabLst>
                <a:tab pos="242570" algn="l"/>
              </a:tabLst>
            </a:pPr>
            <a:r>
              <a:rPr lang="en-US" sz="1600" dirty="0" smtClean="0">
                <a:latin typeface="+mn-lt"/>
                <a:cs typeface="Times New Roman"/>
              </a:rPr>
              <a:t>If t</a:t>
            </a:r>
            <a:r>
              <a:rPr sz="1600" dirty="0" smtClean="0">
                <a:latin typeface="+mn-lt"/>
                <a:cs typeface="Times New Roman"/>
              </a:rPr>
              <a:t>here</a:t>
            </a:r>
            <a:r>
              <a:rPr sz="1600" spc="-30" dirty="0" smtClean="0">
                <a:latin typeface="+mn-lt"/>
                <a:cs typeface="Times New Roman"/>
              </a:rPr>
              <a:t> </a:t>
            </a:r>
            <a:r>
              <a:rPr lang="en-US" sz="1600" spc="-30" dirty="0" smtClean="0">
                <a:latin typeface="+mn-lt"/>
                <a:cs typeface="Times New Roman"/>
              </a:rPr>
              <a:t>were </a:t>
            </a:r>
            <a:r>
              <a:rPr sz="1600" dirty="0" smtClean="0">
                <a:latin typeface="+mn-lt"/>
                <a:cs typeface="Times New Roman"/>
              </a:rPr>
              <a:t>any</a:t>
            </a:r>
            <a:r>
              <a:rPr sz="1600" spc="-45" dirty="0" smtClean="0">
                <a:latin typeface="+mn-lt"/>
                <a:cs typeface="Times New Roman"/>
              </a:rPr>
              <a:t> </a:t>
            </a:r>
            <a:r>
              <a:rPr sz="1600" dirty="0">
                <a:latin typeface="+mn-lt"/>
                <a:cs typeface="Times New Roman"/>
              </a:rPr>
              <a:t>missing</a:t>
            </a:r>
            <a:r>
              <a:rPr sz="1600" spc="-5" dirty="0">
                <a:latin typeface="+mn-lt"/>
                <a:cs typeface="Times New Roman"/>
              </a:rPr>
              <a:t> </a:t>
            </a:r>
            <a:r>
              <a:rPr sz="1600" dirty="0">
                <a:latin typeface="+mn-lt"/>
                <a:cs typeface="Times New Roman"/>
              </a:rPr>
              <a:t>documents that</a:t>
            </a:r>
            <a:r>
              <a:rPr sz="1600" spc="-40" dirty="0">
                <a:latin typeface="+mn-lt"/>
                <a:cs typeface="Times New Roman"/>
              </a:rPr>
              <a:t> </a:t>
            </a:r>
            <a:r>
              <a:rPr sz="1600" dirty="0">
                <a:latin typeface="+mn-lt"/>
                <a:cs typeface="Times New Roman"/>
              </a:rPr>
              <a:t>demonstrate</a:t>
            </a:r>
            <a:r>
              <a:rPr sz="1600" spc="20" dirty="0">
                <a:latin typeface="+mn-lt"/>
                <a:cs typeface="Times New Roman"/>
              </a:rPr>
              <a:t> </a:t>
            </a:r>
            <a:r>
              <a:rPr sz="1600" dirty="0">
                <a:latin typeface="+mn-lt"/>
                <a:cs typeface="Times New Roman"/>
              </a:rPr>
              <a:t>compliance that</a:t>
            </a:r>
            <a:r>
              <a:rPr sz="1600" spc="-35" dirty="0">
                <a:latin typeface="+mn-lt"/>
                <a:cs typeface="Times New Roman"/>
              </a:rPr>
              <a:t> </a:t>
            </a:r>
            <a:r>
              <a:rPr sz="1600" dirty="0">
                <a:latin typeface="+mn-lt"/>
                <a:cs typeface="Times New Roman"/>
              </a:rPr>
              <a:t>did</a:t>
            </a:r>
            <a:r>
              <a:rPr sz="1600" spc="-45" dirty="0">
                <a:latin typeface="+mn-lt"/>
                <a:cs typeface="Times New Roman"/>
              </a:rPr>
              <a:t> </a:t>
            </a:r>
            <a:r>
              <a:rPr sz="1600" dirty="0">
                <a:latin typeface="+mn-lt"/>
                <a:cs typeface="Times New Roman"/>
              </a:rPr>
              <a:t>not</a:t>
            </a:r>
            <a:r>
              <a:rPr sz="1600" spc="-45" dirty="0">
                <a:latin typeface="+mn-lt"/>
                <a:cs typeface="Times New Roman"/>
              </a:rPr>
              <a:t> </a:t>
            </a:r>
            <a:r>
              <a:rPr sz="1600" dirty="0">
                <a:latin typeface="+mn-lt"/>
                <a:cs typeface="Times New Roman"/>
              </a:rPr>
              <a:t>get</a:t>
            </a:r>
            <a:r>
              <a:rPr sz="1600" spc="-35" dirty="0">
                <a:latin typeface="+mn-lt"/>
                <a:cs typeface="Times New Roman"/>
              </a:rPr>
              <a:t> </a:t>
            </a:r>
            <a:r>
              <a:rPr sz="1600" spc="-10" dirty="0" smtClean="0">
                <a:latin typeface="+mn-lt"/>
                <a:cs typeface="Times New Roman"/>
              </a:rPr>
              <a:t>uploaded</a:t>
            </a:r>
            <a:r>
              <a:rPr lang="en-US" sz="1600" dirty="0">
                <a:latin typeface="+mn-lt"/>
                <a:cs typeface="Times New Roman"/>
              </a:rPr>
              <a:t> </a:t>
            </a:r>
            <a:r>
              <a:rPr sz="1600" dirty="0" smtClean="0">
                <a:latin typeface="+mn-lt"/>
                <a:cs typeface="Times New Roman"/>
              </a:rPr>
              <a:t>for</a:t>
            </a:r>
            <a:r>
              <a:rPr sz="1600" spc="-25" dirty="0" smtClean="0">
                <a:latin typeface="+mn-lt"/>
                <a:cs typeface="Times New Roman"/>
              </a:rPr>
              <a:t> </a:t>
            </a:r>
            <a:r>
              <a:rPr sz="1600" dirty="0">
                <a:latin typeface="+mn-lt"/>
                <a:cs typeface="Times New Roman"/>
              </a:rPr>
              <a:t>file</a:t>
            </a:r>
            <a:r>
              <a:rPr sz="1600" spc="-25" dirty="0">
                <a:latin typeface="+mn-lt"/>
                <a:cs typeface="Times New Roman"/>
              </a:rPr>
              <a:t> </a:t>
            </a:r>
            <a:r>
              <a:rPr sz="1600" dirty="0">
                <a:latin typeface="+mn-lt"/>
                <a:cs typeface="Times New Roman"/>
              </a:rPr>
              <a:t>review</a:t>
            </a:r>
            <a:r>
              <a:rPr sz="1600" spc="-15" dirty="0">
                <a:latin typeface="+mn-lt"/>
                <a:cs typeface="Times New Roman"/>
              </a:rPr>
              <a:t> </a:t>
            </a:r>
            <a:r>
              <a:rPr sz="1600" dirty="0" smtClean="0">
                <a:latin typeface="+mn-lt"/>
                <a:cs typeface="Times New Roman"/>
              </a:rPr>
              <a:t>verification</a:t>
            </a:r>
            <a:r>
              <a:rPr lang="en-US" sz="1600" dirty="0" smtClean="0">
                <a:latin typeface="+mn-lt"/>
                <a:cs typeface="Times New Roman"/>
              </a:rPr>
              <a:t> they can still be uploaded to </a:t>
            </a:r>
            <a:r>
              <a:rPr sz="1600" dirty="0" smtClean="0">
                <a:latin typeface="+mn-lt"/>
                <a:cs typeface="Times New Roman"/>
              </a:rPr>
              <a:t>clear</a:t>
            </a:r>
            <a:r>
              <a:rPr sz="1600" spc="-5" dirty="0" smtClean="0">
                <a:latin typeface="+mn-lt"/>
                <a:cs typeface="Times New Roman"/>
              </a:rPr>
              <a:t> </a:t>
            </a:r>
            <a:r>
              <a:rPr sz="1600" dirty="0">
                <a:latin typeface="+mn-lt"/>
                <a:cs typeface="Times New Roman"/>
              </a:rPr>
              <a:t>the</a:t>
            </a:r>
            <a:r>
              <a:rPr sz="1600" spc="-25" dirty="0">
                <a:latin typeface="+mn-lt"/>
                <a:cs typeface="Times New Roman"/>
              </a:rPr>
              <a:t> </a:t>
            </a:r>
            <a:r>
              <a:rPr sz="1600" spc="-10" dirty="0">
                <a:latin typeface="+mn-lt"/>
                <a:cs typeface="Times New Roman"/>
              </a:rPr>
              <a:t>I-</a:t>
            </a:r>
            <a:r>
              <a:rPr sz="1600" spc="-20" dirty="0">
                <a:latin typeface="+mn-lt"/>
                <a:cs typeface="Times New Roman"/>
              </a:rPr>
              <a:t>CAP</a:t>
            </a:r>
            <a:r>
              <a:rPr sz="1600" spc="-20" dirty="0" smtClean="0">
                <a:latin typeface="+mn-lt"/>
                <a:cs typeface="Times New Roman"/>
              </a:rPr>
              <a:t>.</a:t>
            </a:r>
            <a:endParaRPr lang="en-US" sz="1600" spc="-20" dirty="0" smtClean="0">
              <a:latin typeface="+mn-lt"/>
              <a:cs typeface="Times New Roman"/>
            </a:endParaRPr>
          </a:p>
          <a:p>
            <a:pPr marL="354965" indent="-342900">
              <a:lnSpc>
                <a:spcPts val="1425"/>
              </a:lnSpc>
              <a:buFont typeface="+mj-lt"/>
              <a:buAutoNum type="arabicPeriod"/>
              <a:tabLst>
                <a:tab pos="242570" algn="l"/>
              </a:tabLst>
            </a:pPr>
            <a:endParaRPr sz="1600" dirty="0">
              <a:latin typeface="+mn-lt"/>
              <a:cs typeface="Times New Roman"/>
            </a:endParaRPr>
          </a:p>
          <a:p>
            <a:pPr marL="354965" marR="214629" indent="-342900">
              <a:lnSpc>
                <a:spcPts val="1600"/>
              </a:lnSpc>
              <a:spcBef>
                <a:spcPts val="160"/>
              </a:spcBef>
              <a:buFont typeface="+mj-lt"/>
              <a:buAutoNum type="arabicPeriod"/>
              <a:tabLst>
                <a:tab pos="242570" algn="l"/>
              </a:tabLst>
            </a:pPr>
            <a:r>
              <a:rPr lang="en-US" sz="1600" dirty="0" smtClean="0">
                <a:latin typeface="+mn-lt"/>
                <a:cs typeface="Times New Roman"/>
              </a:rPr>
              <a:t>If there has </a:t>
            </a:r>
            <a:r>
              <a:rPr sz="1600" dirty="0" smtClean="0">
                <a:latin typeface="+mn-lt"/>
                <a:cs typeface="Times New Roman"/>
              </a:rPr>
              <a:t>already</a:t>
            </a:r>
            <a:r>
              <a:rPr sz="1600" spc="-10" dirty="0" smtClean="0">
                <a:latin typeface="+mn-lt"/>
                <a:cs typeface="Times New Roman"/>
              </a:rPr>
              <a:t> </a:t>
            </a:r>
            <a:r>
              <a:rPr sz="1600" dirty="0">
                <a:latin typeface="+mn-lt"/>
                <a:cs typeface="Times New Roman"/>
              </a:rPr>
              <a:t>been</a:t>
            </a:r>
            <a:r>
              <a:rPr sz="1600" spc="-35" dirty="0">
                <a:latin typeface="+mn-lt"/>
                <a:cs typeface="Times New Roman"/>
              </a:rPr>
              <a:t> </a:t>
            </a:r>
            <a:r>
              <a:rPr sz="1600" dirty="0">
                <a:latin typeface="+mn-lt"/>
                <a:cs typeface="Times New Roman"/>
              </a:rPr>
              <a:t>a</a:t>
            </a:r>
            <a:r>
              <a:rPr sz="1600" spc="-30" dirty="0">
                <a:latin typeface="+mn-lt"/>
                <a:cs typeface="Times New Roman"/>
              </a:rPr>
              <a:t> </a:t>
            </a:r>
            <a:r>
              <a:rPr sz="1600" dirty="0">
                <a:latin typeface="+mn-lt"/>
                <a:cs typeface="Times New Roman"/>
              </a:rPr>
              <a:t>new</a:t>
            </a:r>
            <a:r>
              <a:rPr sz="1600" spc="-35" dirty="0">
                <a:latin typeface="+mn-lt"/>
                <a:cs typeface="Times New Roman"/>
              </a:rPr>
              <a:t> </a:t>
            </a:r>
            <a:r>
              <a:rPr sz="1600" dirty="0">
                <a:latin typeface="+mn-lt"/>
                <a:cs typeface="Times New Roman"/>
              </a:rPr>
              <a:t>IEP</a:t>
            </a:r>
            <a:r>
              <a:rPr sz="1600" spc="-85" dirty="0">
                <a:latin typeface="+mn-lt"/>
                <a:cs typeface="Times New Roman"/>
              </a:rPr>
              <a:t> </a:t>
            </a:r>
            <a:r>
              <a:rPr sz="1600" dirty="0">
                <a:latin typeface="+mn-lt"/>
                <a:cs typeface="Times New Roman"/>
              </a:rPr>
              <a:t>or</a:t>
            </a:r>
            <a:r>
              <a:rPr sz="1600" spc="-30" dirty="0">
                <a:latin typeface="+mn-lt"/>
                <a:cs typeface="Times New Roman"/>
              </a:rPr>
              <a:t> </a:t>
            </a:r>
            <a:r>
              <a:rPr sz="1600" dirty="0">
                <a:latin typeface="+mn-lt"/>
                <a:cs typeface="Times New Roman"/>
              </a:rPr>
              <a:t>reevaluation</a:t>
            </a:r>
            <a:r>
              <a:rPr sz="1600" spc="-5" dirty="0">
                <a:latin typeface="+mn-lt"/>
                <a:cs typeface="Times New Roman"/>
              </a:rPr>
              <a:t> </a:t>
            </a:r>
            <a:r>
              <a:rPr sz="1600" dirty="0">
                <a:latin typeface="+mn-lt"/>
                <a:cs typeface="Times New Roman"/>
              </a:rPr>
              <a:t>done</a:t>
            </a:r>
            <a:r>
              <a:rPr sz="1600" spc="-35" dirty="0">
                <a:latin typeface="+mn-lt"/>
                <a:cs typeface="Times New Roman"/>
              </a:rPr>
              <a:t> </a:t>
            </a:r>
            <a:r>
              <a:rPr sz="1600" dirty="0">
                <a:latin typeface="+mn-lt"/>
                <a:cs typeface="Times New Roman"/>
              </a:rPr>
              <a:t>since</a:t>
            </a:r>
            <a:r>
              <a:rPr sz="1600" spc="-30" dirty="0">
                <a:latin typeface="+mn-lt"/>
                <a:cs typeface="Times New Roman"/>
              </a:rPr>
              <a:t> </a:t>
            </a:r>
            <a:r>
              <a:rPr sz="1600" dirty="0">
                <a:latin typeface="+mn-lt"/>
                <a:cs typeface="Times New Roman"/>
              </a:rPr>
              <a:t>the</a:t>
            </a:r>
            <a:r>
              <a:rPr sz="1600" spc="-30" dirty="0">
                <a:latin typeface="+mn-lt"/>
                <a:cs typeface="Times New Roman"/>
              </a:rPr>
              <a:t> </a:t>
            </a:r>
            <a:r>
              <a:rPr sz="1600" spc="-20" dirty="0" smtClean="0">
                <a:latin typeface="+mn-lt"/>
                <a:cs typeface="Times New Roman"/>
              </a:rPr>
              <a:t>self-</a:t>
            </a:r>
            <a:r>
              <a:rPr sz="1600" dirty="0" smtClean="0">
                <a:latin typeface="+mn-lt"/>
                <a:cs typeface="Times New Roman"/>
              </a:rPr>
              <a:t>assessment</a:t>
            </a:r>
            <a:r>
              <a:rPr lang="en-US" sz="1600" dirty="0" smtClean="0">
                <a:latin typeface="+mn-lt"/>
                <a:cs typeface="Times New Roman"/>
              </a:rPr>
              <a:t>,</a:t>
            </a:r>
            <a:r>
              <a:rPr sz="1600" spc="-20" dirty="0" smtClean="0">
                <a:latin typeface="+mn-lt"/>
                <a:cs typeface="Times New Roman"/>
              </a:rPr>
              <a:t> </a:t>
            </a:r>
            <a:r>
              <a:rPr sz="1600" dirty="0">
                <a:latin typeface="+mn-lt"/>
                <a:cs typeface="Times New Roman"/>
              </a:rPr>
              <a:t>that</a:t>
            </a:r>
            <a:r>
              <a:rPr sz="1600" spc="-25" dirty="0">
                <a:latin typeface="+mn-lt"/>
                <a:cs typeface="Times New Roman"/>
              </a:rPr>
              <a:t> </a:t>
            </a:r>
            <a:r>
              <a:rPr sz="1600" dirty="0">
                <a:latin typeface="+mn-lt"/>
                <a:cs typeface="Times New Roman"/>
              </a:rPr>
              <a:t>documentation</a:t>
            </a:r>
            <a:r>
              <a:rPr sz="1600" spc="15" dirty="0">
                <a:latin typeface="+mn-lt"/>
                <a:cs typeface="Times New Roman"/>
              </a:rPr>
              <a:t> </a:t>
            </a:r>
            <a:r>
              <a:rPr sz="1600" dirty="0">
                <a:latin typeface="+mn-lt"/>
                <a:cs typeface="Times New Roman"/>
              </a:rPr>
              <a:t>might</a:t>
            </a:r>
            <a:r>
              <a:rPr sz="1600" spc="-20" dirty="0">
                <a:latin typeface="+mn-lt"/>
                <a:cs typeface="Times New Roman"/>
              </a:rPr>
              <a:t> </a:t>
            </a:r>
            <a:r>
              <a:rPr sz="1600" dirty="0">
                <a:latin typeface="+mn-lt"/>
                <a:cs typeface="Times New Roman"/>
              </a:rPr>
              <a:t>be</a:t>
            </a:r>
            <a:r>
              <a:rPr sz="1600" spc="-40" dirty="0">
                <a:latin typeface="+mn-lt"/>
                <a:cs typeface="Times New Roman"/>
              </a:rPr>
              <a:t> </a:t>
            </a:r>
            <a:r>
              <a:rPr sz="1600" dirty="0">
                <a:latin typeface="+mn-lt"/>
                <a:cs typeface="Times New Roman"/>
              </a:rPr>
              <a:t>used</a:t>
            </a:r>
            <a:r>
              <a:rPr sz="1600" spc="-25" dirty="0">
                <a:latin typeface="+mn-lt"/>
                <a:cs typeface="Times New Roman"/>
              </a:rPr>
              <a:t> </a:t>
            </a:r>
            <a:r>
              <a:rPr sz="1600" dirty="0">
                <a:latin typeface="+mn-lt"/>
                <a:cs typeface="Times New Roman"/>
              </a:rPr>
              <a:t>to</a:t>
            </a:r>
            <a:r>
              <a:rPr sz="1600" spc="-20" dirty="0">
                <a:latin typeface="+mn-lt"/>
                <a:cs typeface="Times New Roman"/>
              </a:rPr>
              <a:t> </a:t>
            </a:r>
            <a:r>
              <a:rPr sz="1600" dirty="0">
                <a:latin typeface="+mn-lt"/>
                <a:cs typeface="Times New Roman"/>
              </a:rPr>
              <a:t>clear</a:t>
            </a:r>
            <a:r>
              <a:rPr sz="1600" spc="-20" dirty="0">
                <a:latin typeface="+mn-lt"/>
                <a:cs typeface="Times New Roman"/>
              </a:rPr>
              <a:t> </a:t>
            </a:r>
            <a:r>
              <a:rPr sz="1600" dirty="0">
                <a:latin typeface="+mn-lt"/>
                <a:cs typeface="Times New Roman"/>
              </a:rPr>
              <a:t>an</a:t>
            </a:r>
            <a:r>
              <a:rPr sz="1600" spc="-20" dirty="0">
                <a:latin typeface="+mn-lt"/>
                <a:cs typeface="Times New Roman"/>
              </a:rPr>
              <a:t> </a:t>
            </a:r>
            <a:r>
              <a:rPr sz="1600" spc="-10" dirty="0" smtClean="0">
                <a:latin typeface="+mn-lt"/>
                <a:cs typeface="Times New Roman"/>
              </a:rPr>
              <a:t>I-</a:t>
            </a:r>
            <a:r>
              <a:rPr sz="1600" dirty="0" smtClean="0">
                <a:latin typeface="+mn-lt"/>
                <a:cs typeface="Times New Roman"/>
              </a:rPr>
              <a:t>CAP</a:t>
            </a:r>
            <a:r>
              <a:rPr lang="en-US" sz="1600" dirty="0" smtClean="0">
                <a:latin typeface="+mn-lt"/>
                <a:cs typeface="Times New Roman"/>
              </a:rPr>
              <a:t>,</a:t>
            </a:r>
            <a:r>
              <a:rPr sz="1600" spc="-75" dirty="0" smtClean="0">
                <a:latin typeface="+mn-lt"/>
                <a:cs typeface="Times New Roman"/>
              </a:rPr>
              <a:t> </a:t>
            </a:r>
            <a:r>
              <a:rPr sz="1600" dirty="0">
                <a:latin typeface="+mn-lt"/>
                <a:cs typeface="Times New Roman"/>
              </a:rPr>
              <a:t>if</a:t>
            </a:r>
            <a:r>
              <a:rPr sz="1600" spc="-15" dirty="0">
                <a:latin typeface="+mn-lt"/>
                <a:cs typeface="Times New Roman"/>
              </a:rPr>
              <a:t> </a:t>
            </a:r>
            <a:r>
              <a:rPr sz="1600" dirty="0">
                <a:latin typeface="+mn-lt"/>
                <a:cs typeface="Times New Roman"/>
              </a:rPr>
              <a:t>it</a:t>
            </a:r>
            <a:r>
              <a:rPr sz="1600" spc="-25" dirty="0">
                <a:latin typeface="+mn-lt"/>
                <a:cs typeface="Times New Roman"/>
              </a:rPr>
              <a:t> </a:t>
            </a:r>
            <a:r>
              <a:rPr sz="1600" dirty="0">
                <a:latin typeface="+mn-lt"/>
                <a:cs typeface="Times New Roman"/>
              </a:rPr>
              <a:t>meets</a:t>
            </a:r>
            <a:r>
              <a:rPr sz="1600" spc="25" dirty="0">
                <a:latin typeface="+mn-lt"/>
                <a:cs typeface="Times New Roman"/>
              </a:rPr>
              <a:t> </a:t>
            </a:r>
            <a:r>
              <a:rPr sz="1600" spc="-10" dirty="0">
                <a:latin typeface="+mn-lt"/>
                <a:cs typeface="Times New Roman"/>
              </a:rPr>
              <a:t>compliance requirements.</a:t>
            </a:r>
            <a:endParaRPr sz="1600" dirty="0">
              <a:latin typeface="+mn-lt"/>
              <a:cs typeface="Times New Roman"/>
            </a:endParaRPr>
          </a:p>
          <a:p>
            <a:pPr marL="13335" marR="887094">
              <a:lnSpc>
                <a:spcPct val="100000"/>
              </a:lnSpc>
              <a:spcBef>
                <a:spcPts val="345"/>
              </a:spcBef>
            </a:pPr>
            <a:r>
              <a:rPr sz="1600" dirty="0">
                <a:latin typeface="+mn-lt"/>
                <a:cs typeface="Times New Roman"/>
              </a:rPr>
              <a:t>If</a:t>
            </a:r>
            <a:r>
              <a:rPr sz="1600" spc="-20" dirty="0">
                <a:latin typeface="+mn-lt"/>
                <a:cs typeface="Times New Roman"/>
              </a:rPr>
              <a:t> </a:t>
            </a:r>
            <a:r>
              <a:rPr sz="1600" dirty="0">
                <a:latin typeface="+mn-lt"/>
                <a:cs typeface="Times New Roman"/>
              </a:rPr>
              <a:t>the</a:t>
            </a:r>
            <a:r>
              <a:rPr sz="1600" spc="-25" dirty="0">
                <a:latin typeface="+mn-lt"/>
                <a:cs typeface="Times New Roman"/>
              </a:rPr>
              <a:t> </a:t>
            </a:r>
            <a:r>
              <a:rPr sz="1600" spc="-10" dirty="0">
                <a:latin typeface="+mn-lt"/>
                <a:cs typeface="Times New Roman"/>
              </a:rPr>
              <a:t>I-</a:t>
            </a:r>
            <a:r>
              <a:rPr sz="1600" dirty="0">
                <a:latin typeface="+mn-lt"/>
                <a:cs typeface="Times New Roman"/>
              </a:rPr>
              <a:t>CAP</a:t>
            </a:r>
            <a:r>
              <a:rPr sz="1600" spc="-85" dirty="0">
                <a:latin typeface="+mn-lt"/>
                <a:cs typeface="Times New Roman"/>
              </a:rPr>
              <a:t> </a:t>
            </a:r>
            <a:r>
              <a:rPr sz="1600" dirty="0">
                <a:latin typeface="+mn-lt"/>
                <a:cs typeface="Times New Roman"/>
              </a:rPr>
              <a:t>cannot</a:t>
            </a:r>
            <a:r>
              <a:rPr sz="1600" spc="-25" dirty="0">
                <a:latin typeface="+mn-lt"/>
                <a:cs typeface="Times New Roman"/>
              </a:rPr>
              <a:t> </a:t>
            </a:r>
            <a:r>
              <a:rPr sz="1600" dirty="0">
                <a:latin typeface="+mn-lt"/>
                <a:cs typeface="Times New Roman"/>
              </a:rPr>
              <a:t>be</a:t>
            </a:r>
            <a:r>
              <a:rPr sz="1600" spc="-35" dirty="0">
                <a:latin typeface="+mn-lt"/>
                <a:cs typeface="Times New Roman"/>
              </a:rPr>
              <a:t> </a:t>
            </a:r>
            <a:r>
              <a:rPr sz="1600" dirty="0">
                <a:latin typeface="+mn-lt"/>
                <a:cs typeface="Times New Roman"/>
              </a:rPr>
              <a:t>cleared with</a:t>
            </a:r>
            <a:r>
              <a:rPr sz="1600" spc="-20" dirty="0">
                <a:latin typeface="+mn-lt"/>
                <a:cs typeface="Times New Roman"/>
              </a:rPr>
              <a:t> </a:t>
            </a:r>
            <a:r>
              <a:rPr sz="1600" dirty="0">
                <a:latin typeface="+mn-lt"/>
                <a:cs typeface="Times New Roman"/>
              </a:rPr>
              <a:t>one</a:t>
            </a:r>
            <a:r>
              <a:rPr sz="1600" spc="-35" dirty="0">
                <a:latin typeface="+mn-lt"/>
                <a:cs typeface="Times New Roman"/>
              </a:rPr>
              <a:t> </a:t>
            </a:r>
            <a:r>
              <a:rPr sz="1600" dirty="0">
                <a:latin typeface="+mn-lt"/>
                <a:cs typeface="Times New Roman"/>
              </a:rPr>
              <a:t>of</a:t>
            </a:r>
            <a:r>
              <a:rPr sz="1600" spc="-30" dirty="0">
                <a:latin typeface="+mn-lt"/>
                <a:cs typeface="Times New Roman"/>
              </a:rPr>
              <a:t> </a:t>
            </a:r>
            <a:r>
              <a:rPr sz="1600" dirty="0">
                <a:latin typeface="+mn-lt"/>
                <a:cs typeface="Times New Roman"/>
              </a:rPr>
              <a:t>these</a:t>
            </a:r>
            <a:r>
              <a:rPr sz="1600" spc="-30" dirty="0">
                <a:latin typeface="+mn-lt"/>
                <a:cs typeface="Times New Roman"/>
              </a:rPr>
              <a:t> </a:t>
            </a:r>
            <a:r>
              <a:rPr sz="1600" dirty="0">
                <a:latin typeface="+mn-lt"/>
                <a:cs typeface="Times New Roman"/>
              </a:rPr>
              <a:t>three</a:t>
            </a:r>
            <a:r>
              <a:rPr sz="1600" spc="-15" dirty="0">
                <a:latin typeface="+mn-lt"/>
                <a:cs typeface="Times New Roman"/>
              </a:rPr>
              <a:t> </a:t>
            </a:r>
            <a:r>
              <a:rPr sz="1600" dirty="0">
                <a:latin typeface="+mn-lt"/>
                <a:cs typeface="Times New Roman"/>
              </a:rPr>
              <a:t>ways</a:t>
            </a:r>
            <a:r>
              <a:rPr sz="1600" spc="-25" dirty="0">
                <a:latin typeface="+mn-lt"/>
                <a:cs typeface="Times New Roman"/>
              </a:rPr>
              <a:t> </a:t>
            </a:r>
            <a:r>
              <a:rPr sz="1600" dirty="0">
                <a:latin typeface="+mn-lt"/>
                <a:cs typeface="Times New Roman"/>
              </a:rPr>
              <a:t>then</a:t>
            </a:r>
            <a:r>
              <a:rPr sz="1600" spc="-25" dirty="0">
                <a:latin typeface="+mn-lt"/>
                <a:cs typeface="Times New Roman"/>
              </a:rPr>
              <a:t> </a:t>
            </a:r>
            <a:r>
              <a:rPr sz="1600" dirty="0">
                <a:latin typeface="+mn-lt"/>
                <a:cs typeface="Times New Roman"/>
              </a:rPr>
              <a:t>proceed</a:t>
            </a:r>
            <a:r>
              <a:rPr sz="1600" spc="-20" dirty="0">
                <a:latin typeface="+mn-lt"/>
                <a:cs typeface="Times New Roman"/>
              </a:rPr>
              <a:t> </a:t>
            </a:r>
            <a:r>
              <a:rPr sz="1600" dirty="0">
                <a:latin typeface="+mn-lt"/>
                <a:cs typeface="Times New Roman"/>
              </a:rPr>
              <a:t>with</a:t>
            </a:r>
            <a:r>
              <a:rPr sz="1600" spc="-25" dirty="0">
                <a:latin typeface="+mn-lt"/>
                <a:cs typeface="Times New Roman"/>
              </a:rPr>
              <a:t> the </a:t>
            </a:r>
            <a:r>
              <a:rPr sz="1600" dirty="0">
                <a:latin typeface="+mn-lt"/>
                <a:cs typeface="Times New Roman"/>
              </a:rPr>
              <a:t>corrections</a:t>
            </a:r>
            <a:r>
              <a:rPr sz="1600" spc="15" dirty="0">
                <a:latin typeface="+mn-lt"/>
                <a:cs typeface="Times New Roman"/>
              </a:rPr>
              <a:t> </a:t>
            </a:r>
            <a:r>
              <a:rPr sz="1600" dirty="0">
                <a:latin typeface="+mn-lt"/>
                <a:cs typeface="Times New Roman"/>
              </a:rPr>
              <a:t>found</a:t>
            </a:r>
            <a:r>
              <a:rPr sz="1600" spc="-30" dirty="0">
                <a:latin typeface="+mn-lt"/>
                <a:cs typeface="Times New Roman"/>
              </a:rPr>
              <a:t> </a:t>
            </a:r>
            <a:r>
              <a:rPr sz="1600" dirty="0">
                <a:latin typeface="+mn-lt"/>
                <a:cs typeface="Times New Roman"/>
              </a:rPr>
              <a:t>in</a:t>
            </a:r>
            <a:r>
              <a:rPr sz="1600" spc="-20" dirty="0">
                <a:latin typeface="+mn-lt"/>
                <a:cs typeface="Times New Roman"/>
              </a:rPr>
              <a:t> </a:t>
            </a:r>
            <a:r>
              <a:rPr sz="1600" dirty="0">
                <a:latin typeface="+mn-lt"/>
                <a:cs typeface="Times New Roman"/>
              </a:rPr>
              <a:t>the</a:t>
            </a:r>
            <a:r>
              <a:rPr sz="1600" spc="-15" dirty="0">
                <a:latin typeface="+mn-lt"/>
                <a:cs typeface="Times New Roman"/>
              </a:rPr>
              <a:t> </a:t>
            </a:r>
            <a:r>
              <a:rPr sz="1600" dirty="0">
                <a:latin typeface="+mn-lt"/>
                <a:cs typeface="Times New Roman"/>
              </a:rPr>
              <a:t>ICAP</a:t>
            </a:r>
            <a:r>
              <a:rPr sz="1600" spc="-70" dirty="0">
                <a:latin typeface="+mn-lt"/>
                <a:cs typeface="Times New Roman"/>
              </a:rPr>
              <a:t> </a:t>
            </a:r>
            <a:r>
              <a:rPr sz="1600" dirty="0">
                <a:latin typeface="+mn-lt"/>
                <a:cs typeface="Times New Roman"/>
              </a:rPr>
              <a:t>Comments</a:t>
            </a:r>
            <a:r>
              <a:rPr sz="1600" spc="35" dirty="0">
                <a:latin typeface="+mn-lt"/>
                <a:cs typeface="Times New Roman"/>
              </a:rPr>
              <a:t> </a:t>
            </a:r>
            <a:r>
              <a:rPr sz="1600" spc="-20" dirty="0">
                <a:latin typeface="+mn-lt"/>
                <a:cs typeface="Times New Roman"/>
              </a:rPr>
              <a:t>row.</a:t>
            </a:r>
            <a:endParaRPr sz="1600" dirty="0">
              <a:latin typeface="+mn-lt"/>
              <a:cs typeface="Times New Roman"/>
            </a:endParaRPr>
          </a:p>
        </p:txBody>
      </p:sp>
      <p:pic>
        <p:nvPicPr>
          <p:cNvPr id="2" name="Picture 1"/>
          <p:cNvPicPr>
            <a:picLocks noChangeAspect="1"/>
          </p:cNvPicPr>
          <p:nvPr/>
        </p:nvPicPr>
        <p:blipFill>
          <a:blip r:embed="rId3"/>
          <a:stretch>
            <a:fillRect/>
          </a:stretch>
        </p:blipFill>
        <p:spPr>
          <a:xfrm>
            <a:off x="1361767" y="710641"/>
            <a:ext cx="6562725" cy="3238500"/>
          </a:xfrm>
          <a:prstGeom prst="rect">
            <a:avLst/>
          </a:prstGeom>
        </p:spPr>
      </p:pic>
      <p:sp>
        <p:nvSpPr>
          <p:cNvPr id="3" name="Rectangle 2"/>
          <p:cNvSpPr/>
          <p:nvPr/>
        </p:nvSpPr>
        <p:spPr>
          <a:xfrm>
            <a:off x="3124200" y="3017718"/>
            <a:ext cx="4724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6090" y="533400"/>
            <a:ext cx="3705352"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j-lt"/>
              </a:rPr>
              <a:t>Learning</a:t>
            </a:r>
            <a:r>
              <a:rPr sz="3600" spc="-40" dirty="0">
                <a:latin typeface="+mj-lt"/>
              </a:rPr>
              <a:t> </a:t>
            </a:r>
            <a:r>
              <a:rPr sz="3600" spc="-10" dirty="0">
                <a:latin typeface="+mj-lt"/>
              </a:rPr>
              <a:t>Objectives</a:t>
            </a:r>
          </a:p>
        </p:txBody>
      </p:sp>
      <p:sp>
        <p:nvSpPr>
          <p:cNvPr id="3" name="object 3"/>
          <p:cNvSpPr txBox="1"/>
          <p:nvPr/>
        </p:nvSpPr>
        <p:spPr>
          <a:xfrm>
            <a:off x="638048" y="1695704"/>
            <a:ext cx="7941436" cy="4213333"/>
          </a:xfrm>
          <a:prstGeom prst="rect">
            <a:avLst/>
          </a:prstGeom>
        </p:spPr>
        <p:txBody>
          <a:bodyPr vert="horz" wrap="square" lIns="0" tIns="12065" rIns="0" bIns="0" rtlCol="0">
            <a:spAutoFit/>
          </a:bodyPr>
          <a:lstStyle/>
          <a:p>
            <a:pPr marL="12700">
              <a:lnSpc>
                <a:spcPct val="100000"/>
              </a:lnSpc>
              <a:spcBef>
                <a:spcPts val="95"/>
              </a:spcBef>
            </a:pPr>
            <a:r>
              <a:rPr sz="2800" dirty="0">
                <a:latin typeface="+mj-lt"/>
                <a:cs typeface="Times New Roman"/>
              </a:rPr>
              <a:t>Participants</a:t>
            </a:r>
            <a:r>
              <a:rPr sz="2800" spc="-125" dirty="0">
                <a:latin typeface="+mj-lt"/>
                <a:cs typeface="Times New Roman"/>
              </a:rPr>
              <a:t> </a:t>
            </a:r>
            <a:r>
              <a:rPr sz="2800" dirty="0">
                <a:latin typeface="+mj-lt"/>
                <a:cs typeface="Times New Roman"/>
              </a:rPr>
              <a:t>will</a:t>
            </a:r>
            <a:r>
              <a:rPr sz="2800" spc="-105" dirty="0">
                <a:latin typeface="+mj-lt"/>
                <a:cs typeface="Times New Roman"/>
              </a:rPr>
              <a:t> </a:t>
            </a:r>
            <a:r>
              <a:rPr sz="2800" spc="-20" dirty="0">
                <a:latin typeface="+mj-lt"/>
                <a:cs typeface="Times New Roman"/>
              </a:rPr>
              <a:t>know</a:t>
            </a:r>
            <a:endParaRPr sz="2800" dirty="0">
              <a:latin typeface="+mj-lt"/>
              <a:cs typeface="Times New Roman"/>
            </a:endParaRPr>
          </a:p>
          <a:p>
            <a:pPr marL="702310" marR="5080" indent="-323215">
              <a:lnSpc>
                <a:spcPct val="100000"/>
              </a:lnSpc>
              <a:spcBef>
                <a:spcPts val="10"/>
              </a:spcBef>
              <a:buAutoNum type="arabicPeriod"/>
              <a:tabLst>
                <a:tab pos="659130" algn="l"/>
              </a:tabLst>
            </a:pPr>
            <a:r>
              <a:rPr sz="2200" dirty="0">
                <a:latin typeface="+mj-lt"/>
                <a:cs typeface="Times New Roman"/>
              </a:rPr>
              <a:t>the</a:t>
            </a:r>
            <a:r>
              <a:rPr sz="2200" spc="-65" dirty="0">
                <a:latin typeface="+mj-lt"/>
                <a:cs typeface="Times New Roman"/>
              </a:rPr>
              <a:t> </a:t>
            </a:r>
            <a:r>
              <a:rPr sz="2200" dirty="0">
                <a:latin typeface="+mj-lt"/>
                <a:cs typeface="Times New Roman"/>
              </a:rPr>
              <a:t>corrective</a:t>
            </a:r>
            <a:r>
              <a:rPr sz="2200" spc="-50" dirty="0">
                <a:latin typeface="+mj-lt"/>
                <a:cs typeface="Times New Roman"/>
              </a:rPr>
              <a:t> </a:t>
            </a:r>
            <a:r>
              <a:rPr sz="2200" dirty="0">
                <a:latin typeface="+mj-lt"/>
                <a:cs typeface="Times New Roman"/>
              </a:rPr>
              <a:t>action</a:t>
            </a:r>
            <a:r>
              <a:rPr sz="2200" spc="-50" dirty="0">
                <a:latin typeface="+mj-lt"/>
                <a:cs typeface="Times New Roman"/>
              </a:rPr>
              <a:t> </a:t>
            </a:r>
            <a:r>
              <a:rPr sz="2200" dirty="0">
                <a:latin typeface="+mj-lt"/>
                <a:cs typeface="Times New Roman"/>
              </a:rPr>
              <a:t>steps</a:t>
            </a:r>
            <a:r>
              <a:rPr sz="2200" spc="-65" dirty="0">
                <a:latin typeface="+mj-lt"/>
                <a:cs typeface="Times New Roman"/>
              </a:rPr>
              <a:t> </a:t>
            </a:r>
            <a:r>
              <a:rPr sz="2200" dirty="0">
                <a:latin typeface="+mj-lt"/>
                <a:cs typeface="Times New Roman"/>
              </a:rPr>
              <a:t>in</a:t>
            </a:r>
            <a:r>
              <a:rPr sz="2200" spc="-60" dirty="0">
                <a:latin typeface="+mj-lt"/>
                <a:cs typeface="Times New Roman"/>
              </a:rPr>
              <a:t> </a:t>
            </a:r>
            <a:r>
              <a:rPr sz="2200" dirty="0">
                <a:latin typeface="+mj-lt"/>
                <a:cs typeface="Times New Roman"/>
              </a:rPr>
              <a:t>the</a:t>
            </a:r>
            <a:r>
              <a:rPr sz="2200" spc="-65" dirty="0">
                <a:latin typeface="+mj-lt"/>
                <a:cs typeface="Times New Roman"/>
              </a:rPr>
              <a:t> </a:t>
            </a:r>
            <a:r>
              <a:rPr sz="2200" dirty="0">
                <a:latin typeface="+mj-lt"/>
                <a:cs typeface="Times New Roman"/>
              </a:rPr>
              <a:t>special</a:t>
            </a:r>
            <a:r>
              <a:rPr sz="2200" spc="-55" dirty="0">
                <a:latin typeface="+mj-lt"/>
                <a:cs typeface="Times New Roman"/>
              </a:rPr>
              <a:t> </a:t>
            </a:r>
            <a:r>
              <a:rPr sz="2200" dirty="0">
                <a:latin typeface="+mj-lt"/>
                <a:cs typeface="Times New Roman"/>
              </a:rPr>
              <a:t>education</a:t>
            </a:r>
            <a:r>
              <a:rPr sz="2200" spc="-65" dirty="0">
                <a:latin typeface="+mj-lt"/>
                <a:cs typeface="Times New Roman"/>
              </a:rPr>
              <a:t> </a:t>
            </a:r>
            <a:r>
              <a:rPr sz="2200" dirty="0">
                <a:latin typeface="+mj-lt"/>
                <a:cs typeface="Times New Roman"/>
              </a:rPr>
              <a:t>monitoring</a:t>
            </a:r>
            <a:r>
              <a:rPr sz="2200" spc="-40" dirty="0">
                <a:latin typeface="+mj-lt"/>
                <a:cs typeface="Times New Roman"/>
              </a:rPr>
              <a:t> </a:t>
            </a:r>
            <a:r>
              <a:rPr sz="2200" spc="-10" dirty="0">
                <a:latin typeface="+mj-lt"/>
                <a:cs typeface="Times New Roman"/>
              </a:rPr>
              <a:t>process </a:t>
            </a:r>
            <a:r>
              <a:rPr sz="2200" dirty="0">
                <a:latin typeface="+mj-lt"/>
                <a:cs typeface="Times New Roman"/>
              </a:rPr>
              <a:t>cycle</a:t>
            </a:r>
            <a:r>
              <a:rPr sz="2200" spc="-65" dirty="0">
                <a:latin typeface="+mj-lt"/>
                <a:cs typeface="Times New Roman"/>
              </a:rPr>
              <a:t> </a:t>
            </a:r>
            <a:r>
              <a:rPr sz="2200" dirty="0">
                <a:latin typeface="+mj-lt"/>
                <a:cs typeface="Times New Roman"/>
              </a:rPr>
              <a:t>for</a:t>
            </a:r>
            <a:r>
              <a:rPr sz="2200" spc="-35" dirty="0">
                <a:latin typeface="+mj-lt"/>
                <a:cs typeface="Times New Roman"/>
              </a:rPr>
              <a:t> </a:t>
            </a:r>
            <a:r>
              <a:rPr sz="2200" dirty="0">
                <a:latin typeface="+mj-lt"/>
                <a:cs typeface="Times New Roman"/>
              </a:rPr>
              <a:t>federal</a:t>
            </a:r>
            <a:r>
              <a:rPr sz="2200" spc="-30" dirty="0">
                <a:latin typeface="+mj-lt"/>
                <a:cs typeface="Times New Roman"/>
              </a:rPr>
              <a:t> </a:t>
            </a:r>
            <a:r>
              <a:rPr sz="2200" dirty="0">
                <a:latin typeface="+mj-lt"/>
                <a:cs typeface="Times New Roman"/>
              </a:rPr>
              <a:t>tiered</a:t>
            </a:r>
            <a:r>
              <a:rPr sz="2200" spc="-45" dirty="0">
                <a:latin typeface="+mj-lt"/>
                <a:cs typeface="Times New Roman"/>
              </a:rPr>
              <a:t> </a:t>
            </a:r>
            <a:r>
              <a:rPr sz="2200" spc="-10" dirty="0">
                <a:latin typeface="+mj-lt"/>
                <a:cs typeface="Times New Roman"/>
              </a:rPr>
              <a:t>monitoring;</a:t>
            </a:r>
            <a:endParaRPr sz="2200" dirty="0">
              <a:latin typeface="+mj-lt"/>
              <a:cs typeface="Times New Roman"/>
            </a:endParaRPr>
          </a:p>
          <a:p>
            <a:pPr marL="702310" marR="281940" indent="-323215">
              <a:lnSpc>
                <a:spcPct val="100000"/>
              </a:lnSpc>
              <a:spcBef>
                <a:spcPts val="600"/>
              </a:spcBef>
              <a:buAutoNum type="arabicPeriod"/>
              <a:tabLst>
                <a:tab pos="659130" algn="l"/>
              </a:tabLst>
            </a:pPr>
            <a:r>
              <a:rPr sz="2200" dirty="0">
                <a:latin typeface="+mj-lt"/>
                <a:cs typeface="Times New Roman"/>
              </a:rPr>
              <a:t>how</a:t>
            </a:r>
            <a:r>
              <a:rPr sz="2200" spc="-55" dirty="0">
                <a:latin typeface="+mj-lt"/>
                <a:cs typeface="Times New Roman"/>
              </a:rPr>
              <a:t> </a:t>
            </a:r>
            <a:r>
              <a:rPr sz="2200" dirty="0">
                <a:latin typeface="+mj-lt"/>
                <a:cs typeface="Times New Roman"/>
              </a:rPr>
              <a:t>to</a:t>
            </a:r>
            <a:r>
              <a:rPr sz="2200" spc="-55" dirty="0">
                <a:latin typeface="+mj-lt"/>
                <a:cs typeface="Times New Roman"/>
              </a:rPr>
              <a:t> </a:t>
            </a:r>
            <a:r>
              <a:rPr sz="2200" dirty="0">
                <a:latin typeface="+mj-lt"/>
                <a:cs typeface="Times New Roman"/>
              </a:rPr>
              <a:t>read</a:t>
            </a:r>
            <a:r>
              <a:rPr sz="2200" spc="-35" dirty="0">
                <a:latin typeface="+mj-lt"/>
                <a:cs typeface="Times New Roman"/>
              </a:rPr>
              <a:t> </a:t>
            </a:r>
            <a:r>
              <a:rPr sz="2200" dirty="0">
                <a:latin typeface="+mj-lt"/>
                <a:cs typeface="Times New Roman"/>
              </a:rPr>
              <a:t>and</a:t>
            </a:r>
            <a:r>
              <a:rPr sz="2200" spc="-55" dirty="0">
                <a:latin typeface="+mj-lt"/>
                <a:cs typeface="Times New Roman"/>
              </a:rPr>
              <a:t> </a:t>
            </a:r>
            <a:r>
              <a:rPr sz="2200" dirty="0">
                <a:latin typeface="+mj-lt"/>
                <a:cs typeface="Times New Roman"/>
              </a:rPr>
              <a:t>understand</a:t>
            </a:r>
            <a:r>
              <a:rPr sz="2200" spc="-55" dirty="0">
                <a:latin typeface="+mj-lt"/>
                <a:cs typeface="Times New Roman"/>
              </a:rPr>
              <a:t> </a:t>
            </a:r>
            <a:r>
              <a:rPr sz="2200" dirty="0">
                <a:latin typeface="+mj-lt"/>
                <a:cs typeface="Times New Roman"/>
              </a:rPr>
              <a:t>the</a:t>
            </a:r>
            <a:r>
              <a:rPr sz="2200" spc="-60" dirty="0">
                <a:latin typeface="+mj-lt"/>
                <a:cs typeface="Times New Roman"/>
              </a:rPr>
              <a:t> </a:t>
            </a:r>
            <a:r>
              <a:rPr sz="2200" dirty="0">
                <a:latin typeface="+mj-lt"/>
                <a:cs typeface="Times New Roman"/>
              </a:rPr>
              <a:t>Special</a:t>
            </a:r>
            <a:r>
              <a:rPr sz="2200" spc="-50" dirty="0">
                <a:latin typeface="+mj-lt"/>
                <a:cs typeface="Times New Roman"/>
              </a:rPr>
              <a:t> </a:t>
            </a:r>
            <a:r>
              <a:rPr sz="2200" dirty="0">
                <a:latin typeface="+mj-lt"/>
                <a:cs typeface="Times New Roman"/>
              </a:rPr>
              <a:t>Education</a:t>
            </a:r>
            <a:r>
              <a:rPr sz="2200" spc="-50" dirty="0">
                <a:latin typeface="+mj-lt"/>
                <a:cs typeface="Times New Roman"/>
              </a:rPr>
              <a:t> </a:t>
            </a:r>
            <a:r>
              <a:rPr sz="2200" dirty="0">
                <a:latin typeface="+mj-lt"/>
                <a:cs typeface="Times New Roman"/>
              </a:rPr>
              <a:t>Program</a:t>
            </a:r>
            <a:r>
              <a:rPr sz="2200" spc="-45" dirty="0">
                <a:latin typeface="+mj-lt"/>
                <a:cs typeface="Times New Roman"/>
              </a:rPr>
              <a:t> </a:t>
            </a:r>
            <a:r>
              <a:rPr sz="2200" spc="-10" dirty="0">
                <a:latin typeface="+mj-lt"/>
                <a:cs typeface="Times New Roman"/>
              </a:rPr>
              <a:t>Review </a:t>
            </a:r>
            <a:r>
              <a:rPr sz="2200" dirty="0">
                <a:latin typeface="+mj-lt"/>
                <a:cs typeface="Times New Roman"/>
              </a:rPr>
              <a:t>Report</a:t>
            </a:r>
            <a:r>
              <a:rPr sz="2200" spc="-55" dirty="0">
                <a:latin typeface="+mj-lt"/>
                <a:cs typeface="Times New Roman"/>
              </a:rPr>
              <a:t> </a:t>
            </a:r>
            <a:r>
              <a:rPr sz="2200" dirty="0">
                <a:latin typeface="+mj-lt"/>
                <a:cs typeface="Times New Roman"/>
              </a:rPr>
              <a:t>for</a:t>
            </a:r>
            <a:r>
              <a:rPr sz="2200" spc="-55" dirty="0">
                <a:latin typeface="+mj-lt"/>
                <a:cs typeface="Times New Roman"/>
              </a:rPr>
              <a:t> </a:t>
            </a:r>
            <a:r>
              <a:rPr sz="2200" dirty="0">
                <a:latin typeface="+mj-lt"/>
                <a:cs typeface="Times New Roman"/>
              </a:rPr>
              <a:t>the</a:t>
            </a:r>
            <a:r>
              <a:rPr sz="2200" spc="-60" dirty="0">
                <a:latin typeface="+mj-lt"/>
                <a:cs typeface="Times New Roman"/>
              </a:rPr>
              <a:t> </a:t>
            </a:r>
            <a:r>
              <a:rPr sz="2200" spc="-10" dirty="0">
                <a:latin typeface="+mj-lt"/>
                <a:cs typeface="Times New Roman"/>
              </a:rPr>
              <a:t>self-</a:t>
            </a:r>
            <a:r>
              <a:rPr sz="2200" dirty="0">
                <a:latin typeface="+mj-lt"/>
                <a:cs typeface="Times New Roman"/>
              </a:rPr>
              <a:t>assessment</a:t>
            </a:r>
            <a:r>
              <a:rPr sz="2200" spc="-30" dirty="0">
                <a:latin typeface="+mj-lt"/>
                <a:cs typeface="Times New Roman"/>
              </a:rPr>
              <a:t> </a:t>
            </a:r>
            <a:r>
              <a:rPr sz="2200" dirty="0">
                <a:latin typeface="+mj-lt"/>
                <a:cs typeface="Times New Roman"/>
              </a:rPr>
              <a:t>and</a:t>
            </a:r>
            <a:r>
              <a:rPr sz="2200" spc="-50" dirty="0">
                <a:latin typeface="+mj-lt"/>
                <a:cs typeface="Times New Roman"/>
              </a:rPr>
              <a:t> </a:t>
            </a:r>
            <a:r>
              <a:rPr sz="2200" dirty="0">
                <a:latin typeface="+mj-lt"/>
                <a:cs typeface="Times New Roman"/>
              </a:rPr>
              <a:t>desk</a:t>
            </a:r>
            <a:r>
              <a:rPr sz="2200" spc="-60" dirty="0">
                <a:latin typeface="+mj-lt"/>
                <a:cs typeface="Times New Roman"/>
              </a:rPr>
              <a:t> </a:t>
            </a:r>
            <a:r>
              <a:rPr sz="2200" spc="-10" dirty="0">
                <a:latin typeface="+mj-lt"/>
                <a:cs typeface="Times New Roman"/>
              </a:rPr>
              <a:t>review;</a:t>
            </a:r>
            <a:endParaRPr sz="2200" dirty="0">
              <a:latin typeface="+mj-lt"/>
              <a:cs typeface="Times New Roman"/>
            </a:endParaRPr>
          </a:p>
          <a:p>
            <a:pPr marL="658495" indent="-279400">
              <a:lnSpc>
                <a:spcPct val="100000"/>
              </a:lnSpc>
              <a:spcBef>
                <a:spcPts val="600"/>
              </a:spcBef>
              <a:buAutoNum type="arabicPeriod"/>
              <a:tabLst>
                <a:tab pos="659130" algn="l"/>
              </a:tabLst>
            </a:pPr>
            <a:r>
              <a:rPr sz="2200" dirty="0">
                <a:latin typeface="+mj-lt"/>
                <a:cs typeface="Times New Roman"/>
              </a:rPr>
              <a:t>the</a:t>
            </a:r>
            <a:r>
              <a:rPr sz="2200" spc="-60" dirty="0">
                <a:latin typeface="+mj-lt"/>
                <a:cs typeface="Times New Roman"/>
              </a:rPr>
              <a:t> </a:t>
            </a:r>
            <a:r>
              <a:rPr sz="2200" dirty="0">
                <a:latin typeface="+mj-lt"/>
                <a:cs typeface="Times New Roman"/>
              </a:rPr>
              <a:t>required</a:t>
            </a:r>
            <a:r>
              <a:rPr sz="2200" spc="-50" dirty="0">
                <a:latin typeface="+mj-lt"/>
                <a:cs typeface="Times New Roman"/>
              </a:rPr>
              <a:t> </a:t>
            </a:r>
            <a:r>
              <a:rPr sz="2200" dirty="0">
                <a:latin typeface="+mj-lt"/>
                <a:cs typeface="Times New Roman"/>
              </a:rPr>
              <a:t>activities</a:t>
            </a:r>
            <a:r>
              <a:rPr sz="2200" spc="-40" dirty="0">
                <a:latin typeface="+mj-lt"/>
                <a:cs typeface="Times New Roman"/>
              </a:rPr>
              <a:t> </a:t>
            </a:r>
            <a:r>
              <a:rPr sz="2200" dirty="0">
                <a:latin typeface="+mj-lt"/>
                <a:cs typeface="Times New Roman"/>
              </a:rPr>
              <a:t>for</a:t>
            </a:r>
            <a:r>
              <a:rPr sz="2200" spc="-55" dirty="0">
                <a:latin typeface="+mj-lt"/>
                <a:cs typeface="Times New Roman"/>
              </a:rPr>
              <a:t> </a:t>
            </a:r>
            <a:r>
              <a:rPr sz="2200" dirty="0">
                <a:latin typeface="+mj-lt"/>
                <a:cs typeface="Times New Roman"/>
              </a:rPr>
              <a:t>clearing</a:t>
            </a:r>
            <a:r>
              <a:rPr sz="2200" spc="-40" dirty="0">
                <a:latin typeface="+mj-lt"/>
                <a:cs typeface="Times New Roman"/>
              </a:rPr>
              <a:t> </a:t>
            </a:r>
            <a:r>
              <a:rPr sz="2200" dirty="0">
                <a:latin typeface="+mj-lt"/>
                <a:cs typeface="Times New Roman"/>
              </a:rPr>
              <a:t>any</a:t>
            </a:r>
            <a:r>
              <a:rPr sz="2200" spc="-55" dirty="0">
                <a:latin typeface="+mj-lt"/>
                <a:cs typeface="Times New Roman"/>
              </a:rPr>
              <a:t> </a:t>
            </a:r>
            <a:r>
              <a:rPr sz="2200" dirty="0">
                <a:latin typeface="+mj-lt"/>
                <a:cs typeface="Times New Roman"/>
              </a:rPr>
              <a:t>identified</a:t>
            </a:r>
            <a:r>
              <a:rPr sz="2200" spc="-50" dirty="0">
                <a:latin typeface="+mj-lt"/>
                <a:cs typeface="Times New Roman"/>
              </a:rPr>
              <a:t> </a:t>
            </a:r>
            <a:r>
              <a:rPr sz="2200" dirty="0">
                <a:latin typeface="+mj-lt"/>
                <a:cs typeface="Times New Roman"/>
              </a:rPr>
              <a:t>non</a:t>
            </a:r>
            <a:r>
              <a:rPr sz="2200" spc="-60" dirty="0">
                <a:latin typeface="+mj-lt"/>
                <a:cs typeface="Times New Roman"/>
              </a:rPr>
              <a:t> </a:t>
            </a:r>
            <a:r>
              <a:rPr sz="2200" spc="-10" dirty="0">
                <a:latin typeface="+mj-lt"/>
                <a:cs typeface="Times New Roman"/>
              </a:rPr>
              <a:t>compliance;</a:t>
            </a:r>
            <a:endParaRPr sz="2200" dirty="0">
              <a:latin typeface="+mj-lt"/>
              <a:cs typeface="Times New Roman"/>
            </a:endParaRPr>
          </a:p>
          <a:p>
            <a:pPr marL="658495" indent="-279400">
              <a:lnSpc>
                <a:spcPct val="100000"/>
              </a:lnSpc>
              <a:spcBef>
                <a:spcPts val="600"/>
              </a:spcBef>
              <a:buAutoNum type="arabicPeriod"/>
              <a:tabLst>
                <a:tab pos="659130" algn="l"/>
              </a:tabLst>
            </a:pPr>
            <a:r>
              <a:rPr sz="2200" dirty="0">
                <a:latin typeface="+mj-lt"/>
                <a:cs typeface="Times New Roman"/>
              </a:rPr>
              <a:t>the</a:t>
            </a:r>
            <a:r>
              <a:rPr sz="2200" spc="-55" dirty="0">
                <a:latin typeface="+mj-lt"/>
                <a:cs typeface="Times New Roman"/>
              </a:rPr>
              <a:t> </a:t>
            </a:r>
            <a:r>
              <a:rPr sz="2200" dirty="0">
                <a:latin typeface="+mj-lt"/>
                <a:cs typeface="Times New Roman"/>
              </a:rPr>
              <a:t>timelines</a:t>
            </a:r>
            <a:r>
              <a:rPr sz="2200" spc="-30" dirty="0">
                <a:latin typeface="+mj-lt"/>
                <a:cs typeface="Times New Roman"/>
              </a:rPr>
              <a:t> </a:t>
            </a:r>
            <a:r>
              <a:rPr sz="2200" dirty="0">
                <a:latin typeface="+mj-lt"/>
                <a:cs typeface="Times New Roman"/>
              </a:rPr>
              <a:t>for</a:t>
            </a:r>
            <a:r>
              <a:rPr sz="2200" spc="-50" dirty="0">
                <a:latin typeface="+mj-lt"/>
                <a:cs typeface="Times New Roman"/>
              </a:rPr>
              <a:t> </a:t>
            </a:r>
            <a:r>
              <a:rPr sz="2200" dirty="0">
                <a:latin typeface="+mj-lt"/>
                <a:cs typeface="Times New Roman"/>
              </a:rPr>
              <a:t>showing</a:t>
            </a:r>
            <a:r>
              <a:rPr sz="2200" spc="-55" dirty="0">
                <a:latin typeface="+mj-lt"/>
                <a:cs typeface="Times New Roman"/>
              </a:rPr>
              <a:t> </a:t>
            </a:r>
            <a:r>
              <a:rPr sz="2200" dirty="0">
                <a:latin typeface="+mj-lt"/>
                <a:cs typeface="Times New Roman"/>
              </a:rPr>
              <a:t>evidence</a:t>
            </a:r>
            <a:r>
              <a:rPr sz="2200" spc="-50" dirty="0">
                <a:latin typeface="+mj-lt"/>
                <a:cs typeface="Times New Roman"/>
              </a:rPr>
              <a:t> </a:t>
            </a:r>
            <a:r>
              <a:rPr sz="2200" dirty="0">
                <a:latin typeface="+mj-lt"/>
                <a:cs typeface="Times New Roman"/>
              </a:rPr>
              <a:t>of</a:t>
            </a:r>
            <a:r>
              <a:rPr sz="2200" spc="-50" dirty="0">
                <a:latin typeface="+mj-lt"/>
                <a:cs typeface="Times New Roman"/>
              </a:rPr>
              <a:t> </a:t>
            </a:r>
            <a:r>
              <a:rPr sz="2200" dirty="0">
                <a:latin typeface="+mj-lt"/>
                <a:cs typeface="Times New Roman"/>
              </a:rPr>
              <a:t>correction</a:t>
            </a:r>
            <a:r>
              <a:rPr sz="2200" spc="-45" dirty="0">
                <a:latin typeface="+mj-lt"/>
                <a:cs typeface="Times New Roman"/>
              </a:rPr>
              <a:t> </a:t>
            </a:r>
            <a:r>
              <a:rPr sz="2200" dirty="0">
                <a:latin typeface="+mj-lt"/>
                <a:cs typeface="Times New Roman"/>
              </a:rPr>
              <a:t>of</a:t>
            </a:r>
            <a:r>
              <a:rPr sz="2200" spc="-50" dirty="0">
                <a:latin typeface="+mj-lt"/>
                <a:cs typeface="Times New Roman"/>
              </a:rPr>
              <a:t> </a:t>
            </a:r>
            <a:r>
              <a:rPr sz="2200" dirty="0">
                <a:latin typeface="+mj-lt"/>
                <a:cs typeface="Times New Roman"/>
              </a:rPr>
              <a:t>non</a:t>
            </a:r>
            <a:r>
              <a:rPr sz="2200" spc="-50" dirty="0">
                <a:latin typeface="+mj-lt"/>
                <a:cs typeface="Times New Roman"/>
              </a:rPr>
              <a:t> </a:t>
            </a:r>
            <a:r>
              <a:rPr sz="2200" spc="-10" dirty="0">
                <a:latin typeface="+mj-lt"/>
                <a:cs typeface="Times New Roman"/>
              </a:rPr>
              <a:t>compliance;</a:t>
            </a:r>
            <a:endParaRPr sz="2200" dirty="0">
              <a:latin typeface="+mj-lt"/>
              <a:cs typeface="Times New Roman"/>
            </a:endParaRPr>
          </a:p>
          <a:p>
            <a:pPr marL="658495" indent="-279400">
              <a:lnSpc>
                <a:spcPct val="100000"/>
              </a:lnSpc>
              <a:spcBef>
                <a:spcPts val="595"/>
              </a:spcBef>
              <a:buAutoNum type="arabicPeriod"/>
              <a:tabLst>
                <a:tab pos="659130" algn="l"/>
              </a:tabLst>
            </a:pPr>
            <a:r>
              <a:rPr sz="2200" dirty="0">
                <a:latin typeface="+mj-lt"/>
                <a:cs typeface="Times New Roman"/>
              </a:rPr>
              <a:t>how</a:t>
            </a:r>
            <a:r>
              <a:rPr sz="2200" spc="-60" dirty="0">
                <a:latin typeface="+mj-lt"/>
                <a:cs typeface="Times New Roman"/>
              </a:rPr>
              <a:t> </a:t>
            </a:r>
            <a:r>
              <a:rPr sz="2200" dirty="0">
                <a:latin typeface="+mj-lt"/>
                <a:cs typeface="Times New Roman"/>
              </a:rPr>
              <a:t>to</a:t>
            </a:r>
            <a:r>
              <a:rPr sz="2200" spc="-60" dirty="0">
                <a:latin typeface="+mj-lt"/>
                <a:cs typeface="Times New Roman"/>
              </a:rPr>
              <a:t> </a:t>
            </a:r>
            <a:r>
              <a:rPr sz="2200" dirty="0">
                <a:latin typeface="+mj-lt"/>
                <a:cs typeface="Times New Roman"/>
              </a:rPr>
              <a:t>enter</a:t>
            </a:r>
            <a:r>
              <a:rPr sz="2200" spc="-45" dirty="0">
                <a:latin typeface="+mj-lt"/>
                <a:cs typeface="Times New Roman"/>
              </a:rPr>
              <a:t> </a:t>
            </a:r>
            <a:r>
              <a:rPr sz="2200" dirty="0">
                <a:latin typeface="+mj-lt"/>
                <a:cs typeface="Times New Roman"/>
              </a:rPr>
              <a:t>information</a:t>
            </a:r>
            <a:r>
              <a:rPr sz="2200" spc="-40" dirty="0">
                <a:latin typeface="+mj-lt"/>
                <a:cs typeface="Times New Roman"/>
              </a:rPr>
              <a:t> </a:t>
            </a:r>
            <a:r>
              <a:rPr sz="2200" dirty="0">
                <a:latin typeface="+mj-lt"/>
                <a:cs typeface="Times New Roman"/>
              </a:rPr>
              <a:t>into</a:t>
            </a:r>
            <a:r>
              <a:rPr sz="2200" spc="-45" dirty="0">
                <a:latin typeface="+mj-lt"/>
                <a:cs typeface="Times New Roman"/>
              </a:rPr>
              <a:t> </a:t>
            </a:r>
            <a:r>
              <a:rPr sz="2200" dirty="0">
                <a:latin typeface="+mj-lt"/>
                <a:cs typeface="Times New Roman"/>
              </a:rPr>
              <a:t>IMACS;</a:t>
            </a:r>
            <a:r>
              <a:rPr sz="2200" spc="-55" dirty="0">
                <a:latin typeface="+mj-lt"/>
                <a:cs typeface="Times New Roman"/>
              </a:rPr>
              <a:t> </a:t>
            </a:r>
            <a:r>
              <a:rPr sz="2200" spc="-25" dirty="0">
                <a:latin typeface="+mj-lt"/>
                <a:cs typeface="Times New Roman"/>
              </a:rPr>
              <a:t>and</a:t>
            </a:r>
            <a:endParaRPr sz="2200" dirty="0">
              <a:latin typeface="+mj-lt"/>
              <a:cs typeface="Times New Roman"/>
            </a:endParaRPr>
          </a:p>
          <a:p>
            <a:pPr marL="658495" indent="-279400">
              <a:lnSpc>
                <a:spcPct val="100000"/>
              </a:lnSpc>
              <a:spcBef>
                <a:spcPts val="600"/>
              </a:spcBef>
              <a:buAutoNum type="arabicPeriod"/>
              <a:tabLst>
                <a:tab pos="659130" algn="l"/>
              </a:tabLst>
            </a:pPr>
            <a:r>
              <a:rPr sz="2200" dirty="0">
                <a:latin typeface="+mj-lt"/>
                <a:cs typeface="Times New Roman"/>
              </a:rPr>
              <a:t>resources</a:t>
            </a:r>
            <a:r>
              <a:rPr sz="2200" spc="-50" dirty="0">
                <a:latin typeface="+mj-lt"/>
                <a:cs typeface="Times New Roman"/>
              </a:rPr>
              <a:t> </a:t>
            </a:r>
            <a:r>
              <a:rPr sz="2200" dirty="0">
                <a:latin typeface="+mj-lt"/>
                <a:cs typeface="Times New Roman"/>
              </a:rPr>
              <a:t>for</a:t>
            </a:r>
            <a:r>
              <a:rPr sz="2200" spc="-55" dirty="0">
                <a:latin typeface="+mj-lt"/>
                <a:cs typeface="Times New Roman"/>
              </a:rPr>
              <a:t> </a:t>
            </a:r>
            <a:r>
              <a:rPr sz="2200" dirty="0">
                <a:latin typeface="+mj-lt"/>
                <a:cs typeface="Times New Roman"/>
              </a:rPr>
              <a:t>questions</a:t>
            </a:r>
            <a:r>
              <a:rPr sz="2200" spc="-65" dirty="0">
                <a:latin typeface="+mj-lt"/>
                <a:cs typeface="Times New Roman"/>
              </a:rPr>
              <a:t> </a:t>
            </a:r>
            <a:r>
              <a:rPr sz="2200" dirty="0">
                <a:latin typeface="+mj-lt"/>
                <a:cs typeface="Times New Roman"/>
              </a:rPr>
              <a:t>and</a:t>
            </a:r>
            <a:r>
              <a:rPr sz="2200" spc="-60" dirty="0">
                <a:latin typeface="+mj-lt"/>
                <a:cs typeface="Times New Roman"/>
              </a:rPr>
              <a:t> </a:t>
            </a:r>
            <a:r>
              <a:rPr sz="2200" spc="-10" dirty="0">
                <a:latin typeface="+mj-lt"/>
                <a:cs typeface="Times New Roman"/>
              </a:rPr>
              <a:t>assistance.</a:t>
            </a:r>
            <a:endParaRPr sz="2200" dirty="0">
              <a:latin typeface="+mj-lt"/>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787" y="313134"/>
            <a:ext cx="8839200" cy="473848"/>
          </a:xfrm>
          <a:prstGeom prst="rect">
            <a:avLst/>
          </a:prstGeom>
        </p:spPr>
        <p:txBody>
          <a:bodyPr vert="horz" wrap="square" lIns="0" tIns="12065" rIns="0" bIns="0" rtlCol="0">
            <a:spAutoFit/>
          </a:bodyPr>
          <a:lstStyle/>
          <a:p>
            <a:pPr marL="12700">
              <a:lnSpc>
                <a:spcPct val="100000"/>
              </a:lnSpc>
              <a:spcBef>
                <a:spcPts val="95"/>
              </a:spcBef>
            </a:pPr>
            <a:r>
              <a:rPr sz="3000" dirty="0">
                <a:latin typeface="+mn-lt"/>
              </a:rPr>
              <a:t>Submitting</a:t>
            </a:r>
            <a:r>
              <a:rPr sz="3000" spc="-80" dirty="0">
                <a:latin typeface="+mn-lt"/>
              </a:rPr>
              <a:t> </a:t>
            </a:r>
            <a:r>
              <a:rPr sz="3000" dirty="0">
                <a:latin typeface="+mn-lt"/>
              </a:rPr>
              <a:t>Evidence</a:t>
            </a:r>
            <a:r>
              <a:rPr sz="3000" spc="-75" dirty="0">
                <a:latin typeface="+mn-lt"/>
              </a:rPr>
              <a:t> </a:t>
            </a:r>
            <a:r>
              <a:rPr sz="3000" dirty="0">
                <a:latin typeface="+mn-lt"/>
              </a:rPr>
              <a:t>for</a:t>
            </a:r>
            <a:r>
              <a:rPr sz="3000" spc="-70" dirty="0">
                <a:latin typeface="+mn-lt"/>
              </a:rPr>
              <a:t> </a:t>
            </a:r>
            <a:r>
              <a:rPr sz="3000" dirty="0">
                <a:latin typeface="+mn-lt"/>
              </a:rPr>
              <a:t>the</a:t>
            </a:r>
            <a:r>
              <a:rPr sz="3000" spc="-70" dirty="0">
                <a:latin typeface="+mn-lt"/>
              </a:rPr>
              <a:t> </a:t>
            </a:r>
            <a:r>
              <a:rPr sz="3000" dirty="0">
                <a:latin typeface="+mn-lt"/>
              </a:rPr>
              <a:t>Individual</a:t>
            </a:r>
            <a:r>
              <a:rPr sz="3000" spc="-105" dirty="0">
                <a:latin typeface="+mn-lt"/>
              </a:rPr>
              <a:t> </a:t>
            </a:r>
            <a:r>
              <a:rPr sz="3000" dirty="0">
                <a:latin typeface="+mn-lt"/>
              </a:rPr>
              <a:t>Plan</a:t>
            </a:r>
            <a:r>
              <a:rPr sz="3000" spc="-65" dirty="0">
                <a:latin typeface="+mn-lt"/>
              </a:rPr>
              <a:t> </a:t>
            </a:r>
            <a:r>
              <a:rPr sz="3000" dirty="0">
                <a:latin typeface="+mn-lt"/>
              </a:rPr>
              <a:t>of</a:t>
            </a:r>
            <a:r>
              <a:rPr sz="3000" spc="-65" dirty="0">
                <a:latin typeface="+mn-lt"/>
              </a:rPr>
              <a:t> </a:t>
            </a:r>
            <a:r>
              <a:rPr sz="3000" spc="-10" dirty="0">
                <a:latin typeface="+mn-lt"/>
              </a:rPr>
              <a:t>Correction</a:t>
            </a:r>
            <a:endParaRPr sz="3000" dirty="0">
              <a:latin typeface="+mn-lt"/>
            </a:endParaRPr>
          </a:p>
        </p:txBody>
      </p:sp>
      <p:grpSp>
        <p:nvGrpSpPr>
          <p:cNvPr id="3" name="object 3"/>
          <p:cNvGrpSpPr/>
          <p:nvPr/>
        </p:nvGrpSpPr>
        <p:grpSpPr>
          <a:xfrm>
            <a:off x="766318" y="1669624"/>
            <a:ext cx="7539990" cy="3366135"/>
            <a:chOff x="766318" y="1669624"/>
            <a:chExt cx="7539990" cy="3366135"/>
          </a:xfrm>
        </p:grpSpPr>
        <p:pic>
          <p:nvPicPr>
            <p:cNvPr id="4" name="object 4"/>
            <p:cNvPicPr/>
            <p:nvPr/>
          </p:nvPicPr>
          <p:blipFill>
            <a:blip r:embed="rId3" cstate="print"/>
            <a:stretch>
              <a:fillRect/>
            </a:stretch>
          </p:blipFill>
          <p:spPr>
            <a:xfrm>
              <a:off x="860600" y="1669624"/>
              <a:ext cx="7445575" cy="3332354"/>
            </a:xfrm>
            <a:prstGeom prst="rect">
              <a:avLst/>
            </a:prstGeom>
          </p:spPr>
        </p:pic>
        <p:sp>
          <p:nvSpPr>
            <p:cNvPr id="5" name="object 5"/>
            <p:cNvSpPr/>
            <p:nvPr/>
          </p:nvSpPr>
          <p:spPr>
            <a:xfrm>
              <a:off x="776478" y="4725161"/>
              <a:ext cx="315595" cy="300355"/>
            </a:xfrm>
            <a:custGeom>
              <a:avLst/>
              <a:gdLst/>
              <a:ahLst/>
              <a:cxnLst/>
              <a:rect l="l" t="t" r="r" b="b"/>
              <a:pathLst>
                <a:path w="315594" h="300354">
                  <a:moveTo>
                    <a:pt x="0" y="150113"/>
                  </a:moveTo>
                  <a:lnTo>
                    <a:pt x="8041" y="102666"/>
                  </a:lnTo>
                  <a:lnTo>
                    <a:pt x="30434" y="61458"/>
                  </a:lnTo>
                  <a:lnTo>
                    <a:pt x="64580" y="28963"/>
                  </a:lnTo>
                  <a:lnTo>
                    <a:pt x="107879" y="7652"/>
                  </a:lnTo>
                  <a:lnTo>
                    <a:pt x="157734" y="0"/>
                  </a:lnTo>
                  <a:lnTo>
                    <a:pt x="207588" y="7652"/>
                  </a:lnTo>
                  <a:lnTo>
                    <a:pt x="250887" y="28963"/>
                  </a:lnTo>
                  <a:lnTo>
                    <a:pt x="285033" y="61458"/>
                  </a:lnTo>
                  <a:lnTo>
                    <a:pt x="307426" y="102666"/>
                  </a:lnTo>
                  <a:lnTo>
                    <a:pt x="315468" y="150113"/>
                  </a:lnTo>
                  <a:lnTo>
                    <a:pt x="307426" y="197561"/>
                  </a:lnTo>
                  <a:lnTo>
                    <a:pt x="285033" y="238769"/>
                  </a:lnTo>
                  <a:lnTo>
                    <a:pt x="250887" y="271264"/>
                  </a:lnTo>
                  <a:lnTo>
                    <a:pt x="207588" y="292575"/>
                  </a:lnTo>
                  <a:lnTo>
                    <a:pt x="157734" y="300227"/>
                  </a:lnTo>
                  <a:lnTo>
                    <a:pt x="107879" y="292575"/>
                  </a:lnTo>
                  <a:lnTo>
                    <a:pt x="64580" y="271264"/>
                  </a:lnTo>
                  <a:lnTo>
                    <a:pt x="30434" y="238769"/>
                  </a:lnTo>
                  <a:lnTo>
                    <a:pt x="8041" y="197561"/>
                  </a:lnTo>
                  <a:lnTo>
                    <a:pt x="0" y="150113"/>
                  </a:lnTo>
                  <a:close/>
                </a:path>
              </a:pathLst>
            </a:custGeom>
            <a:ln w="19812">
              <a:solidFill>
                <a:srgbClr val="C13828"/>
              </a:solidFill>
            </a:ln>
          </p:spPr>
          <p:txBody>
            <a:bodyPr wrap="square" lIns="0" tIns="0" rIns="0" bIns="0" rtlCol="0"/>
            <a:lstStyle/>
            <a:p>
              <a:endParaRPr>
                <a:latin typeface="+mn-lt"/>
              </a:endParaRPr>
            </a:p>
          </p:txBody>
        </p:sp>
      </p:grpSp>
      <p:sp>
        <p:nvSpPr>
          <p:cNvPr id="10" name="object 10"/>
          <p:cNvSpPr txBox="1"/>
          <p:nvPr/>
        </p:nvSpPr>
        <p:spPr>
          <a:xfrm>
            <a:off x="776478" y="5132514"/>
            <a:ext cx="7347711" cy="843821"/>
          </a:xfrm>
          <a:prstGeom prst="rect">
            <a:avLst/>
          </a:prstGeom>
        </p:spPr>
        <p:txBody>
          <a:bodyPr vert="horz" wrap="square" lIns="0" tIns="12700" rIns="0" bIns="0" rtlCol="0">
            <a:spAutoFit/>
          </a:bodyPr>
          <a:lstStyle/>
          <a:p>
            <a:pPr marL="12700" marR="5080">
              <a:lnSpc>
                <a:spcPct val="100000"/>
              </a:lnSpc>
              <a:spcBef>
                <a:spcPts val="100"/>
              </a:spcBef>
            </a:pPr>
            <a:r>
              <a:rPr dirty="0">
                <a:latin typeface="+mn-lt"/>
                <a:cs typeface="Times New Roman"/>
              </a:rPr>
              <a:t>Upload</a:t>
            </a:r>
            <a:r>
              <a:rPr spc="-20" dirty="0">
                <a:latin typeface="+mn-lt"/>
                <a:cs typeface="Times New Roman"/>
              </a:rPr>
              <a:t> </a:t>
            </a:r>
            <a:r>
              <a:rPr dirty="0">
                <a:latin typeface="+mn-lt"/>
                <a:cs typeface="Times New Roman"/>
              </a:rPr>
              <a:t>evidence</a:t>
            </a:r>
            <a:r>
              <a:rPr spc="-50" dirty="0">
                <a:latin typeface="+mn-lt"/>
                <a:cs typeface="Times New Roman"/>
              </a:rPr>
              <a:t> </a:t>
            </a:r>
            <a:r>
              <a:rPr dirty="0">
                <a:latin typeface="+mn-lt"/>
                <a:cs typeface="Times New Roman"/>
              </a:rPr>
              <a:t>of</a:t>
            </a:r>
            <a:r>
              <a:rPr spc="-15" dirty="0">
                <a:latin typeface="+mn-lt"/>
                <a:cs typeface="Times New Roman"/>
              </a:rPr>
              <a:t> </a:t>
            </a:r>
            <a:r>
              <a:rPr dirty="0">
                <a:latin typeface="+mn-lt"/>
                <a:cs typeface="Times New Roman"/>
              </a:rPr>
              <a:t>INDIVIDUAL</a:t>
            </a:r>
            <a:r>
              <a:rPr spc="-65" dirty="0">
                <a:latin typeface="+mn-lt"/>
                <a:cs typeface="Times New Roman"/>
              </a:rPr>
              <a:t> </a:t>
            </a:r>
            <a:r>
              <a:rPr dirty="0">
                <a:latin typeface="+mn-lt"/>
                <a:cs typeface="Times New Roman"/>
              </a:rPr>
              <a:t>correction</a:t>
            </a:r>
            <a:r>
              <a:rPr spc="-50" dirty="0">
                <a:latin typeface="+mn-lt"/>
                <a:cs typeface="Times New Roman"/>
              </a:rPr>
              <a:t> </a:t>
            </a:r>
            <a:r>
              <a:rPr spc="-10" dirty="0">
                <a:latin typeface="+mn-lt"/>
                <a:cs typeface="Times New Roman"/>
              </a:rPr>
              <a:t>under </a:t>
            </a:r>
            <a:r>
              <a:rPr dirty="0">
                <a:latin typeface="+mn-lt"/>
                <a:cs typeface="Times New Roman"/>
              </a:rPr>
              <a:t>the</a:t>
            </a:r>
            <a:r>
              <a:rPr spc="-35" dirty="0">
                <a:latin typeface="+mn-lt"/>
                <a:cs typeface="Times New Roman"/>
              </a:rPr>
              <a:t> </a:t>
            </a:r>
            <a:r>
              <a:rPr dirty="0">
                <a:latin typeface="+mn-lt"/>
                <a:cs typeface="Times New Roman"/>
              </a:rPr>
              <a:t>student’s</a:t>
            </a:r>
            <a:r>
              <a:rPr spc="-50" dirty="0">
                <a:latin typeface="+mn-lt"/>
                <a:cs typeface="Times New Roman"/>
              </a:rPr>
              <a:t> </a:t>
            </a:r>
            <a:r>
              <a:rPr dirty="0">
                <a:latin typeface="+mn-lt"/>
                <a:cs typeface="Times New Roman"/>
              </a:rPr>
              <a:t>name</a:t>
            </a:r>
            <a:r>
              <a:rPr spc="-25" dirty="0">
                <a:latin typeface="+mn-lt"/>
                <a:cs typeface="Times New Roman"/>
              </a:rPr>
              <a:t> </a:t>
            </a:r>
            <a:r>
              <a:rPr dirty="0">
                <a:latin typeface="+mn-lt"/>
                <a:cs typeface="Times New Roman"/>
              </a:rPr>
              <a:t>and</a:t>
            </a:r>
            <a:r>
              <a:rPr spc="-40" dirty="0">
                <a:latin typeface="+mn-lt"/>
                <a:cs typeface="Times New Roman"/>
              </a:rPr>
              <a:t> </a:t>
            </a:r>
            <a:r>
              <a:rPr dirty="0">
                <a:latin typeface="+mn-lt"/>
                <a:cs typeface="Times New Roman"/>
              </a:rPr>
              <a:t>correct</a:t>
            </a:r>
            <a:r>
              <a:rPr spc="-45" dirty="0">
                <a:latin typeface="+mn-lt"/>
                <a:cs typeface="Times New Roman"/>
              </a:rPr>
              <a:t> </a:t>
            </a:r>
            <a:r>
              <a:rPr dirty="0">
                <a:latin typeface="+mn-lt"/>
                <a:cs typeface="Times New Roman"/>
              </a:rPr>
              <a:t>indicator</a:t>
            </a:r>
            <a:r>
              <a:rPr spc="-55" dirty="0">
                <a:latin typeface="+mn-lt"/>
                <a:cs typeface="Times New Roman"/>
              </a:rPr>
              <a:t> </a:t>
            </a:r>
            <a:r>
              <a:rPr spc="-10" dirty="0">
                <a:latin typeface="+mn-lt"/>
                <a:cs typeface="Times New Roman"/>
              </a:rPr>
              <a:t>number </a:t>
            </a:r>
            <a:r>
              <a:rPr dirty="0">
                <a:latin typeface="+mn-lt"/>
                <a:cs typeface="Times New Roman"/>
              </a:rPr>
              <a:t>(see</a:t>
            </a:r>
            <a:r>
              <a:rPr spc="-10" dirty="0">
                <a:latin typeface="+mn-lt"/>
                <a:cs typeface="Times New Roman"/>
              </a:rPr>
              <a:t> </a:t>
            </a:r>
            <a:r>
              <a:rPr dirty="0">
                <a:latin typeface="+mn-lt"/>
                <a:cs typeface="Times New Roman"/>
              </a:rPr>
              <a:t>slide</a:t>
            </a:r>
            <a:r>
              <a:rPr spc="-20" dirty="0">
                <a:latin typeface="+mn-lt"/>
                <a:cs typeface="Times New Roman"/>
              </a:rPr>
              <a:t> </a:t>
            </a:r>
            <a:r>
              <a:rPr dirty="0" smtClean="0">
                <a:latin typeface="+mn-lt"/>
                <a:cs typeface="Times New Roman"/>
              </a:rPr>
              <a:t>1</a:t>
            </a:r>
            <a:r>
              <a:rPr lang="en-US" dirty="0" smtClean="0">
                <a:latin typeface="+mn-lt"/>
                <a:cs typeface="Times New Roman"/>
              </a:rPr>
              <a:t>7</a:t>
            </a:r>
            <a:r>
              <a:rPr spc="5" dirty="0" smtClean="0">
                <a:latin typeface="+mn-lt"/>
                <a:cs typeface="Times New Roman"/>
              </a:rPr>
              <a:t> </a:t>
            </a:r>
            <a:r>
              <a:rPr dirty="0">
                <a:latin typeface="+mn-lt"/>
                <a:cs typeface="Times New Roman"/>
              </a:rPr>
              <a:t>if</a:t>
            </a:r>
            <a:r>
              <a:rPr spc="-5" dirty="0">
                <a:latin typeface="+mn-lt"/>
                <a:cs typeface="Times New Roman"/>
              </a:rPr>
              <a:t> </a:t>
            </a:r>
            <a:r>
              <a:rPr dirty="0">
                <a:latin typeface="+mn-lt"/>
                <a:cs typeface="Times New Roman"/>
              </a:rPr>
              <a:t>unsure</a:t>
            </a:r>
            <a:r>
              <a:rPr spc="-5" dirty="0">
                <a:latin typeface="+mn-lt"/>
                <a:cs typeface="Times New Roman"/>
              </a:rPr>
              <a:t> </a:t>
            </a:r>
            <a:r>
              <a:rPr dirty="0">
                <a:latin typeface="+mn-lt"/>
                <a:cs typeface="Times New Roman"/>
              </a:rPr>
              <a:t>about</a:t>
            </a:r>
            <a:r>
              <a:rPr spc="-5" dirty="0">
                <a:latin typeface="+mn-lt"/>
                <a:cs typeface="Times New Roman"/>
              </a:rPr>
              <a:t> </a:t>
            </a:r>
            <a:r>
              <a:rPr dirty="0">
                <a:latin typeface="+mn-lt"/>
                <a:cs typeface="Times New Roman"/>
              </a:rPr>
              <a:t>getting</a:t>
            </a:r>
            <a:r>
              <a:rPr spc="-35" dirty="0">
                <a:latin typeface="+mn-lt"/>
                <a:cs typeface="Times New Roman"/>
              </a:rPr>
              <a:t> </a:t>
            </a:r>
            <a:r>
              <a:rPr dirty="0">
                <a:latin typeface="+mn-lt"/>
                <a:cs typeface="Times New Roman"/>
              </a:rPr>
              <a:t>to</a:t>
            </a:r>
            <a:r>
              <a:rPr spc="-10" dirty="0">
                <a:latin typeface="+mn-lt"/>
                <a:cs typeface="Times New Roman"/>
              </a:rPr>
              <a:t> </a:t>
            </a:r>
            <a:r>
              <a:rPr dirty="0">
                <a:latin typeface="+mn-lt"/>
                <a:cs typeface="Times New Roman"/>
              </a:rPr>
              <a:t>the</a:t>
            </a:r>
            <a:r>
              <a:rPr spc="-5" dirty="0">
                <a:latin typeface="+mn-lt"/>
                <a:cs typeface="Times New Roman"/>
              </a:rPr>
              <a:t> </a:t>
            </a:r>
            <a:r>
              <a:rPr spc="-10" dirty="0">
                <a:latin typeface="+mn-lt"/>
                <a:cs typeface="Times New Roman"/>
              </a:rPr>
              <a:t>correct location).</a:t>
            </a:r>
            <a:endParaRPr dirty="0">
              <a:latin typeface="+mn-lt"/>
              <a:cs typeface="Times New Roman"/>
            </a:endParaRPr>
          </a:p>
        </p:txBody>
      </p:sp>
      <p:sp>
        <p:nvSpPr>
          <p:cNvPr id="11" name="object 11"/>
          <p:cNvSpPr txBox="1"/>
          <p:nvPr/>
        </p:nvSpPr>
        <p:spPr>
          <a:xfrm>
            <a:off x="3255694" y="2123036"/>
            <a:ext cx="3221306" cy="566822"/>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0000"/>
                </a:solidFill>
                <a:latin typeface="+mn-lt"/>
                <a:cs typeface="Times New Roman"/>
              </a:rPr>
              <a:t>Do</a:t>
            </a:r>
            <a:r>
              <a:rPr sz="1800" spc="5" dirty="0">
                <a:solidFill>
                  <a:srgbClr val="FF0000"/>
                </a:solidFill>
                <a:latin typeface="+mn-lt"/>
                <a:cs typeface="Times New Roman"/>
              </a:rPr>
              <a:t> </a:t>
            </a:r>
            <a:r>
              <a:rPr sz="1800" dirty="0">
                <a:solidFill>
                  <a:srgbClr val="FF0000"/>
                </a:solidFill>
                <a:latin typeface="+mn-lt"/>
                <a:cs typeface="Times New Roman"/>
              </a:rPr>
              <a:t>not click</a:t>
            </a:r>
            <a:r>
              <a:rPr sz="1800" spc="-15" dirty="0">
                <a:solidFill>
                  <a:srgbClr val="FF0000"/>
                </a:solidFill>
                <a:latin typeface="+mn-lt"/>
                <a:cs typeface="Times New Roman"/>
              </a:rPr>
              <a:t> </a:t>
            </a:r>
            <a:r>
              <a:rPr lang="en-US" sz="1800" dirty="0" smtClean="0">
                <a:solidFill>
                  <a:srgbClr val="FF0000"/>
                </a:solidFill>
                <a:latin typeface="+mn-lt"/>
                <a:cs typeface="Times New Roman"/>
              </a:rPr>
              <a:t>save and submit</a:t>
            </a:r>
            <a:r>
              <a:rPr sz="1800" dirty="0" smtClean="0">
                <a:solidFill>
                  <a:srgbClr val="FF0000"/>
                </a:solidFill>
                <a:latin typeface="+mn-lt"/>
                <a:cs typeface="Times New Roman"/>
              </a:rPr>
              <a:t> </a:t>
            </a:r>
            <a:r>
              <a:rPr sz="1800" dirty="0">
                <a:solidFill>
                  <a:srgbClr val="FF0000"/>
                </a:solidFill>
                <a:latin typeface="+mn-lt"/>
                <a:cs typeface="Times New Roman"/>
              </a:rPr>
              <a:t>until you</a:t>
            </a:r>
            <a:r>
              <a:rPr sz="1800" spc="-30" dirty="0">
                <a:solidFill>
                  <a:srgbClr val="FF0000"/>
                </a:solidFill>
                <a:latin typeface="+mn-lt"/>
                <a:cs typeface="Times New Roman"/>
              </a:rPr>
              <a:t> </a:t>
            </a:r>
            <a:r>
              <a:rPr sz="1800" spc="-20" dirty="0">
                <a:solidFill>
                  <a:srgbClr val="FF0000"/>
                </a:solidFill>
                <a:latin typeface="+mn-lt"/>
                <a:cs typeface="Times New Roman"/>
              </a:rPr>
              <a:t>have </a:t>
            </a:r>
            <a:r>
              <a:rPr sz="1800" dirty="0">
                <a:solidFill>
                  <a:srgbClr val="FF0000"/>
                </a:solidFill>
                <a:latin typeface="+mn-lt"/>
                <a:cs typeface="Times New Roman"/>
              </a:rPr>
              <a:t>uploaded</a:t>
            </a:r>
            <a:r>
              <a:rPr sz="1800" spc="-10" dirty="0">
                <a:solidFill>
                  <a:srgbClr val="FF0000"/>
                </a:solidFill>
                <a:latin typeface="+mn-lt"/>
                <a:cs typeface="Times New Roman"/>
              </a:rPr>
              <a:t> </a:t>
            </a:r>
            <a:r>
              <a:rPr sz="1800" dirty="0">
                <a:solidFill>
                  <a:srgbClr val="FF0000"/>
                </a:solidFill>
                <a:latin typeface="+mn-lt"/>
                <a:cs typeface="Times New Roman"/>
              </a:rPr>
              <a:t>your</a:t>
            </a:r>
            <a:r>
              <a:rPr sz="1800" spc="-10" dirty="0">
                <a:solidFill>
                  <a:srgbClr val="FF0000"/>
                </a:solidFill>
                <a:latin typeface="+mn-lt"/>
                <a:cs typeface="Times New Roman"/>
              </a:rPr>
              <a:t> evidence</a:t>
            </a:r>
            <a:r>
              <a:rPr sz="1800" spc="-10" dirty="0">
                <a:latin typeface="+mn-lt"/>
                <a:cs typeface="Times New Roman"/>
              </a:rPr>
              <a:t>.</a:t>
            </a:r>
            <a:endParaRPr sz="1800" dirty="0">
              <a:latin typeface="+mn-lt"/>
              <a:cs typeface="Times New Roman"/>
            </a:endParaRPr>
          </a:p>
        </p:txBody>
      </p:sp>
      <p:sp>
        <p:nvSpPr>
          <p:cNvPr id="6" name="Oval 5"/>
          <p:cNvSpPr/>
          <p:nvPr/>
        </p:nvSpPr>
        <p:spPr>
          <a:xfrm>
            <a:off x="4114800" y="3124200"/>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259409" y="159871"/>
            <a:ext cx="4777582" cy="566822"/>
          </a:xfrm>
          <a:prstGeom prst="rect">
            <a:avLst/>
          </a:prstGeom>
        </p:spPr>
        <p:txBody>
          <a:bodyPr vert="horz" wrap="square" lIns="0" tIns="12700" rIns="0" bIns="0" rtlCol="0">
            <a:spAutoFit/>
          </a:bodyPr>
          <a:lstStyle/>
          <a:p>
            <a:pPr marL="12700">
              <a:lnSpc>
                <a:spcPct val="100000"/>
              </a:lnSpc>
              <a:spcBef>
                <a:spcPts val="100"/>
              </a:spcBef>
            </a:pPr>
            <a:r>
              <a:rPr sz="3600" dirty="0">
                <a:latin typeface="+mn-lt"/>
              </a:rPr>
              <a:t>Uploading</a:t>
            </a:r>
            <a:r>
              <a:rPr sz="3600" spc="-35" dirty="0">
                <a:latin typeface="+mn-lt"/>
              </a:rPr>
              <a:t> </a:t>
            </a:r>
            <a:r>
              <a:rPr sz="3600" dirty="0">
                <a:latin typeface="+mn-lt"/>
              </a:rPr>
              <a:t>ICAP</a:t>
            </a:r>
            <a:r>
              <a:rPr sz="3600" spc="-130" dirty="0">
                <a:latin typeface="+mn-lt"/>
              </a:rPr>
              <a:t> </a:t>
            </a:r>
            <a:r>
              <a:rPr sz="3600" spc="-10" dirty="0">
                <a:latin typeface="+mn-lt"/>
              </a:rPr>
              <a:t>Evidence</a:t>
            </a:r>
            <a:endParaRPr sz="3600" dirty="0">
              <a:latin typeface="+mn-lt"/>
            </a:endParaRPr>
          </a:p>
        </p:txBody>
      </p:sp>
      <p:pic>
        <p:nvPicPr>
          <p:cNvPr id="6" name="object 6"/>
          <p:cNvPicPr/>
          <p:nvPr/>
        </p:nvPicPr>
        <p:blipFill>
          <a:blip r:embed="rId3" cstate="print"/>
          <a:stretch>
            <a:fillRect/>
          </a:stretch>
        </p:blipFill>
        <p:spPr>
          <a:xfrm>
            <a:off x="701039" y="871727"/>
            <a:ext cx="7619999" cy="1260347"/>
          </a:xfrm>
          <a:prstGeom prst="rect">
            <a:avLst/>
          </a:prstGeom>
        </p:spPr>
      </p:pic>
      <p:sp>
        <p:nvSpPr>
          <p:cNvPr id="8" name="object 8"/>
          <p:cNvSpPr txBox="1"/>
          <p:nvPr/>
        </p:nvSpPr>
        <p:spPr>
          <a:xfrm>
            <a:off x="611885" y="2097151"/>
            <a:ext cx="7643495" cy="636713"/>
          </a:xfrm>
          <a:prstGeom prst="rect">
            <a:avLst/>
          </a:prstGeom>
        </p:spPr>
        <p:txBody>
          <a:bodyPr vert="horz" wrap="square" lIns="0" tIns="13335" rIns="0" bIns="0" rtlCol="0">
            <a:spAutoFit/>
          </a:bodyPr>
          <a:lstStyle/>
          <a:p>
            <a:pPr marL="12700">
              <a:lnSpc>
                <a:spcPct val="100000"/>
              </a:lnSpc>
              <a:spcBef>
                <a:spcPts val="105"/>
              </a:spcBef>
            </a:pPr>
            <a:r>
              <a:rPr sz="2000" dirty="0">
                <a:latin typeface="+mn-lt"/>
                <a:cs typeface="Times New Roman"/>
              </a:rPr>
              <a:t>Click</a:t>
            </a:r>
            <a:r>
              <a:rPr sz="2000" spc="-10" dirty="0">
                <a:latin typeface="+mn-lt"/>
                <a:cs typeface="Times New Roman"/>
              </a:rPr>
              <a:t> </a:t>
            </a:r>
            <a:r>
              <a:rPr sz="2000" dirty="0" smtClean="0">
                <a:latin typeface="+mn-lt"/>
                <a:cs typeface="Times New Roman"/>
              </a:rPr>
              <a:t>on</a:t>
            </a:r>
            <a:r>
              <a:rPr sz="2000" spc="-30" dirty="0" smtClean="0">
                <a:latin typeface="+mn-lt"/>
                <a:cs typeface="Times New Roman"/>
              </a:rPr>
              <a:t> </a:t>
            </a:r>
            <a:r>
              <a:rPr sz="2000" dirty="0">
                <a:latin typeface="+mn-lt"/>
                <a:cs typeface="Times New Roman"/>
              </a:rPr>
              <a:t>New</a:t>
            </a:r>
            <a:r>
              <a:rPr sz="2000" spc="5" dirty="0">
                <a:latin typeface="+mn-lt"/>
                <a:cs typeface="Times New Roman"/>
              </a:rPr>
              <a:t> </a:t>
            </a:r>
            <a:r>
              <a:rPr sz="2000" dirty="0">
                <a:latin typeface="+mn-lt"/>
                <a:cs typeface="Times New Roman"/>
              </a:rPr>
              <a:t>Upload</a:t>
            </a:r>
            <a:r>
              <a:rPr sz="2000" spc="-30" dirty="0">
                <a:latin typeface="+mn-lt"/>
                <a:cs typeface="Times New Roman"/>
              </a:rPr>
              <a:t> </a:t>
            </a:r>
            <a:r>
              <a:rPr sz="2000" dirty="0">
                <a:latin typeface="+mn-lt"/>
                <a:cs typeface="Times New Roman"/>
              </a:rPr>
              <a:t>to</a:t>
            </a:r>
            <a:r>
              <a:rPr sz="2000" spc="-20" dirty="0">
                <a:latin typeface="+mn-lt"/>
                <a:cs typeface="Times New Roman"/>
              </a:rPr>
              <a:t> </a:t>
            </a:r>
            <a:r>
              <a:rPr sz="2000" dirty="0">
                <a:latin typeface="+mn-lt"/>
                <a:cs typeface="Times New Roman"/>
              </a:rPr>
              <a:t>open</a:t>
            </a:r>
            <a:r>
              <a:rPr sz="2000" spc="-20" dirty="0">
                <a:latin typeface="+mn-lt"/>
                <a:cs typeface="Times New Roman"/>
              </a:rPr>
              <a:t> </a:t>
            </a:r>
            <a:r>
              <a:rPr sz="2000" dirty="0">
                <a:latin typeface="+mn-lt"/>
                <a:cs typeface="Times New Roman"/>
              </a:rPr>
              <a:t>the</a:t>
            </a:r>
            <a:r>
              <a:rPr sz="2000" spc="-120" dirty="0">
                <a:latin typeface="+mn-lt"/>
                <a:cs typeface="Times New Roman"/>
              </a:rPr>
              <a:t> </a:t>
            </a:r>
            <a:r>
              <a:rPr sz="2000" dirty="0">
                <a:latin typeface="+mn-lt"/>
                <a:cs typeface="Times New Roman"/>
              </a:rPr>
              <a:t>Assignment</a:t>
            </a:r>
            <a:r>
              <a:rPr sz="2000" spc="-45" dirty="0">
                <a:latin typeface="+mn-lt"/>
                <a:cs typeface="Times New Roman"/>
              </a:rPr>
              <a:t> </a:t>
            </a:r>
            <a:r>
              <a:rPr sz="2000" dirty="0">
                <a:latin typeface="+mn-lt"/>
                <a:cs typeface="Times New Roman"/>
              </a:rPr>
              <a:t>Upload</a:t>
            </a:r>
            <a:r>
              <a:rPr sz="2000" spc="-30" dirty="0">
                <a:latin typeface="+mn-lt"/>
                <a:cs typeface="Times New Roman"/>
              </a:rPr>
              <a:t> </a:t>
            </a:r>
            <a:r>
              <a:rPr sz="2000" spc="-20" dirty="0">
                <a:latin typeface="+mn-lt"/>
                <a:cs typeface="Times New Roman"/>
              </a:rPr>
              <a:t>box.</a:t>
            </a:r>
            <a:endParaRPr sz="2000" dirty="0">
              <a:latin typeface="+mn-lt"/>
              <a:cs typeface="Times New Roman"/>
            </a:endParaRPr>
          </a:p>
          <a:p>
            <a:pPr>
              <a:lnSpc>
                <a:spcPct val="100000"/>
              </a:lnSpc>
              <a:spcBef>
                <a:spcPts val="40"/>
              </a:spcBef>
            </a:pPr>
            <a:endParaRPr sz="2050" dirty="0">
              <a:latin typeface="+mn-lt"/>
              <a:cs typeface="Times New Roman"/>
            </a:endParaRPr>
          </a:p>
        </p:txBody>
      </p:sp>
      <p:pic>
        <p:nvPicPr>
          <p:cNvPr id="10" name="object 10"/>
          <p:cNvPicPr/>
          <p:nvPr/>
        </p:nvPicPr>
        <p:blipFill>
          <a:blip r:embed="rId4" cstate="print"/>
          <a:stretch>
            <a:fillRect/>
          </a:stretch>
        </p:blipFill>
        <p:spPr>
          <a:xfrm>
            <a:off x="304800" y="2797599"/>
            <a:ext cx="8686800" cy="3636420"/>
          </a:xfrm>
          <a:prstGeom prst="rect">
            <a:avLst/>
          </a:prstGeom>
        </p:spPr>
      </p:pic>
      <p:sp>
        <p:nvSpPr>
          <p:cNvPr id="2" name="Oval 1"/>
          <p:cNvSpPr/>
          <p:nvPr/>
        </p:nvSpPr>
        <p:spPr>
          <a:xfrm>
            <a:off x="611885" y="1219200"/>
            <a:ext cx="98831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23318" y="3652960"/>
            <a:ext cx="2971800" cy="307777"/>
          </a:xfrm>
          <a:prstGeom prst="rect">
            <a:avLst/>
          </a:prstGeom>
          <a:noFill/>
        </p:spPr>
        <p:txBody>
          <a:bodyPr wrap="square" rtlCol="0">
            <a:spAutoFit/>
          </a:bodyPr>
          <a:lstStyle/>
          <a:p>
            <a:r>
              <a:rPr lang="en-US" sz="1400" dirty="0">
                <a:solidFill>
                  <a:srgbClr val="FF0000"/>
                </a:solidFill>
                <a:latin typeface="+mn-lt"/>
                <a:cs typeface="Times New Roman"/>
              </a:rPr>
              <a:t>Fill</a:t>
            </a:r>
            <a:r>
              <a:rPr lang="en-US" sz="1400" spc="-25" dirty="0">
                <a:solidFill>
                  <a:srgbClr val="FF0000"/>
                </a:solidFill>
                <a:latin typeface="+mn-lt"/>
                <a:cs typeface="Times New Roman"/>
              </a:rPr>
              <a:t> </a:t>
            </a:r>
            <a:r>
              <a:rPr lang="en-US" sz="1400" dirty="0">
                <a:solidFill>
                  <a:srgbClr val="FF0000"/>
                </a:solidFill>
                <a:latin typeface="+mn-lt"/>
                <a:cs typeface="Times New Roman"/>
              </a:rPr>
              <a:t>in</a:t>
            </a:r>
            <a:r>
              <a:rPr lang="en-US" sz="1400" spc="-15" dirty="0">
                <a:solidFill>
                  <a:srgbClr val="FF0000"/>
                </a:solidFill>
                <a:latin typeface="+mn-lt"/>
                <a:cs typeface="Times New Roman"/>
              </a:rPr>
              <a:t> </a:t>
            </a:r>
            <a:r>
              <a:rPr lang="en-US" sz="1400" dirty="0">
                <a:solidFill>
                  <a:srgbClr val="FF0000"/>
                </a:solidFill>
                <a:latin typeface="+mn-lt"/>
                <a:cs typeface="Times New Roman"/>
              </a:rPr>
              <a:t>the</a:t>
            </a:r>
            <a:r>
              <a:rPr lang="en-US" sz="1400" spc="-30" dirty="0">
                <a:solidFill>
                  <a:srgbClr val="FF0000"/>
                </a:solidFill>
                <a:latin typeface="+mn-lt"/>
                <a:cs typeface="Times New Roman"/>
              </a:rPr>
              <a:t> </a:t>
            </a:r>
            <a:r>
              <a:rPr lang="en-US" sz="1400" dirty="0">
                <a:solidFill>
                  <a:srgbClr val="FF0000"/>
                </a:solidFill>
                <a:latin typeface="+mn-lt"/>
                <a:cs typeface="Times New Roman"/>
              </a:rPr>
              <a:t>name of</a:t>
            </a:r>
            <a:r>
              <a:rPr lang="en-US" sz="1400" spc="-25" dirty="0">
                <a:solidFill>
                  <a:srgbClr val="FF0000"/>
                </a:solidFill>
                <a:latin typeface="+mn-lt"/>
                <a:cs typeface="Times New Roman"/>
              </a:rPr>
              <a:t> </a:t>
            </a:r>
            <a:r>
              <a:rPr lang="en-US" sz="1400" dirty="0">
                <a:solidFill>
                  <a:srgbClr val="FF0000"/>
                </a:solidFill>
                <a:latin typeface="+mn-lt"/>
                <a:cs typeface="Times New Roman"/>
              </a:rPr>
              <a:t>the</a:t>
            </a:r>
            <a:r>
              <a:rPr lang="en-US" sz="1400" spc="-20" dirty="0">
                <a:solidFill>
                  <a:srgbClr val="FF0000"/>
                </a:solidFill>
                <a:latin typeface="+mn-lt"/>
                <a:cs typeface="Times New Roman"/>
              </a:rPr>
              <a:t> </a:t>
            </a:r>
            <a:r>
              <a:rPr lang="en-US" sz="1400" dirty="0" smtClean="0">
                <a:solidFill>
                  <a:srgbClr val="FF0000"/>
                </a:solidFill>
                <a:latin typeface="+mn-lt"/>
                <a:cs typeface="Times New Roman"/>
              </a:rPr>
              <a:t>document here</a:t>
            </a:r>
            <a:endParaRPr lang="en-US" sz="1400" dirty="0">
              <a:solidFill>
                <a:srgbClr val="FF0000"/>
              </a:solidFill>
              <a:latin typeface="+mn-lt"/>
            </a:endParaRPr>
          </a:p>
        </p:txBody>
      </p:sp>
      <p:sp>
        <p:nvSpPr>
          <p:cNvPr id="17" name="TextBox 16"/>
          <p:cNvSpPr txBox="1"/>
          <p:nvPr/>
        </p:nvSpPr>
        <p:spPr>
          <a:xfrm>
            <a:off x="2400300" y="4472373"/>
            <a:ext cx="4495800" cy="307777"/>
          </a:xfrm>
          <a:prstGeom prst="rect">
            <a:avLst/>
          </a:prstGeom>
          <a:noFill/>
        </p:spPr>
        <p:txBody>
          <a:bodyPr wrap="square" rtlCol="0">
            <a:spAutoFit/>
          </a:bodyPr>
          <a:lstStyle/>
          <a:p>
            <a:r>
              <a:rPr lang="en-US" sz="1400" dirty="0" smtClean="0">
                <a:solidFill>
                  <a:srgbClr val="FF0000"/>
                </a:solidFill>
                <a:latin typeface="+mn-lt"/>
              </a:rPr>
              <a:t>This section is optional but always welcome.</a:t>
            </a:r>
            <a:endParaRPr lang="en-US" sz="1400" dirty="0">
              <a:solidFill>
                <a:srgbClr val="FF0000"/>
              </a:solidFill>
              <a:latin typeface="+mn-lt"/>
            </a:endParaRPr>
          </a:p>
        </p:txBody>
      </p:sp>
      <p:sp>
        <p:nvSpPr>
          <p:cNvPr id="18" name="TextBox 17"/>
          <p:cNvSpPr txBox="1"/>
          <p:nvPr/>
        </p:nvSpPr>
        <p:spPr>
          <a:xfrm>
            <a:off x="5257800" y="5184064"/>
            <a:ext cx="2819400" cy="276999"/>
          </a:xfrm>
          <a:prstGeom prst="rect">
            <a:avLst/>
          </a:prstGeom>
          <a:noFill/>
        </p:spPr>
        <p:txBody>
          <a:bodyPr wrap="square" rtlCol="0">
            <a:spAutoFit/>
          </a:bodyPr>
          <a:lstStyle/>
          <a:p>
            <a:r>
              <a:rPr lang="en-US" sz="1200" dirty="0" smtClean="0">
                <a:solidFill>
                  <a:srgbClr val="FF0000"/>
                </a:solidFill>
                <a:latin typeface="+mn-lt"/>
              </a:rPr>
              <a:t>Browse for the file you wish to upload</a:t>
            </a:r>
            <a:endParaRPr lang="en-US" sz="1200" dirty="0">
              <a:solidFill>
                <a:srgbClr val="FF0000"/>
              </a:solidFill>
              <a:latin typeface="+mn-lt"/>
            </a:endParaRPr>
          </a:p>
        </p:txBody>
      </p:sp>
      <p:sp>
        <p:nvSpPr>
          <p:cNvPr id="19" name="Oval 18"/>
          <p:cNvSpPr/>
          <p:nvPr/>
        </p:nvSpPr>
        <p:spPr>
          <a:xfrm>
            <a:off x="3909218" y="5919303"/>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482" y="457200"/>
            <a:ext cx="8811895" cy="505267"/>
          </a:xfrm>
          <a:prstGeom prst="rect">
            <a:avLst/>
          </a:prstGeom>
        </p:spPr>
        <p:txBody>
          <a:bodyPr vert="horz" wrap="square" lIns="0" tIns="12700" rIns="0" bIns="0" rtlCol="0">
            <a:spAutoFit/>
          </a:bodyPr>
          <a:lstStyle/>
          <a:p>
            <a:pPr marL="12700">
              <a:lnSpc>
                <a:spcPct val="100000"/>
              </a:lnSpc>
              <a:spcBef>
                <a:spcPts val="100"/>
              </a:spcBef>
            </a:pPr>
            <a:r>
              <a:rPr sz="3200" dirty="0">
                <a:latin typeface="+mn-lt"/>
              </a:rPr>
              <a:t>Initial</a:t>
            </a:r>
            <a:r>
              <a:rPr sz="3200" spc="-25" dirty="0">
                <a:latin typeface="+mn-lt"/>
              </a:rPr>
              <a:t> </a:t>
            </a:r>
            <a:r>
              <a:rPr sz="3200" dirty="0">
                <a:latin typeface="+mn-lt"/>
              </a:rPr>
              <a:t>Evaluation</a:t>
            </a:r>
            <a:r>
              <a:rPr sz="3200" spc="-5" dirty="0">
                <a:latin typeface="+mn-lt"/>
              </a:rPr>
              <a:t> </a:t>
            </a:r>
            <a:r>
              <a:rPr sz="3200" dirty="0">
                <a:latin typeface="+mn-lt"/>
              </a:rPr>
              <a:t>&amp;</a:t>
            </a:r>
            <a:r>
              <a:rPr sz="3200" spc="-35" dirty="0">
                <a:latin typeface="+mn-lt"/>
              </a:rPr>
              <a:t> </a:t>
            </a:r>
            <a:r>
              <a:rPr sz="3200" dirty="0">
                <a:latin typeface="+mn-lt"/>
              </a:rPr>
              <a:t>C</a:t>
            </a:r>
            <a:r>
              <a:rPr sz="3200" spc="-50" dirty="0">
                <a:latin typeface="+mn-lt"/>
              </a:rPr>
              <a:t> </a:t>
            </a:r>
            <a:r>
              <a:rPr sz="3200" dirty="0">
                <a:latin typeface="+mn-lt"/>
              </a:rPr>
              <a:t>to</a:t>
            </a:r>
            <a:r>
              <a:rPr sz="3200" spc="-40" dirty="0">
                <a:latin typeface="+mn-lt"/>
              </a:rPr>
              <a:t> </a:t>
            </a:r>
            <a:r>
              <a:rPr sz="3200" dirty="0">
                <a:latin typeface="+mn-lt"/>
              </a:rPr>
              <a:t>B</a:t>
            </a:r>
            <a:r>
              <a:rPr sz="3200" spc="-95" dirty="0">
                <a:latin typeface="+mn-lt"/>
              </a:rPr>
              <a:t> </a:t>
            </a:r>
            <a:r>
              <a:rPr sz="3200" dirty="0">
                <a:latin typeface="+mn-lt"/>
              </a:rPr>
              <a:t>Transition</a:t>
            </a:r>
            <a:r>
              <a:rPr sz="3200" spc="-65" dirty="0">
                <a:latin typeface="+mn-lt"/>
              </a:rPr>
              <a:t> </a:t>
            </a:r>
            <a:r>
              <a:rPr sz="3200" dirty="0">
                <a:latin typeface="+mn-lt"/>
              </a:rPr>
              <a:t>Timeline</a:t>
            </a:r>
            <a:r>
              <a:rPr sz="3200" spc="5" dirty="0">
                <a:latin typeface="+mn-lt"/>
              </a:rPr>
              <a:t> </a:t>
            </a:r>
            <a:r>
              <a:rPr sz="3200" spc="-10" dirty="0">
                <a:latin typeface="+mn-lt"/>
              </a:rPr>
              <a:t>I-</a:t>
            </a:r>
            <a:r>
              <a:rPr sz="3200" spc="-20" dirty="0">
                <a:latin typeface="+mn-lt"/>
              </a:rPr>
              <a:t>CAPs</a:t>
            </a:r>
            <a:endParaRPr sz="3200" dirty="0">
              <a:latin typeface="+mn-lt"/>
            </a:endParaRPr>
          </a:p>
        </p:txBody>
      </p:sp>
      <p:sp>
        <p:nvSpPr>
          <p:cNvPr id="3" name="object 3"/>
          <p:cNvSpPr txBox="1"/>
          <p:nvPr/>
        </p:nvSpPr>
        <p:spPr>
          <a:xfrm>
            <a:off x="383540" y="1621028"/>
            <a:ext cx="8399780" cy="4382610"/>
          </a:xfrm>
          <a:prstGeom prst="rect">
            <a:avLst/>
          </a:prstGeom>
        </p:spPr>
        <p:txBody>
          <a:bodyPr vert="horz" wrap="square" lIns="0" tIns="12065" rIns="0" bIns="0" rtlCol="0">
            <a:spAutoFit/>
          </a:bodyPr>
          <a:lstStyle/>
          <a:p>
            <a:pPr marL="12700" marR="5080">
              <a:lnSpc>
                <a:spcPct val="100000"/>
              </a:lnSpc>
              <a:spcBef>
                <a:spcPts val="95"/>
              </a:spcBef>
            </a:pPr>
            <a:r>
              <a:rPr sz="2200" dirty="0">
                <a:latin typeface="+mn-lt"/>
                <a:cs typeface="Times New Roman"/>
              </a:rPr>
              <a:t>Individual</a:t>
            </a:r>
            <a:r>
              <a:rPr sz="2200" spc="-95" dirty="0">
                <a:latin typeface="+mn-lt"/>
                <a:cs typeface="Times New Roman"/>
              </a:rPr>
              <a:t> </a:t>
            </a:r>
            <a:r>
              <a:rPr sz="2200" dirty="0">
                <a:latin typeface="+mn-lt"/>
                <a:cs typeface="Times New Roman"/>
              </a:rPr>
              <a:t>student</a:t>
            </a:r>
            <a:r>
              <a:rPr sz="2200" spc="-90" dirty="0">
                <a:latin typeface="+mn-lt"/>
                <a:cs typeface="Times New Roman"/>
              </a:rPr>
              <a:t> </a:t>
            </a:r>
            <a:r>
              <a:rPr sz="2200" spc="-10" dirty="0">
                <a:latin typeface="+mn-lt"/>
                <a:cs typeface="Times New Roman"/>
              </a:rPr>
              <a:t>non-</a:t>
            </a:r>
            <a:r>
              <a:rPr sz="2200" dirty="0">
                <a:latin typeface="+mn-lt"/>
                <a:cs typeface="Times New Roman"/>
              </a:rPr>
              <a:t>compliance</a:t>
            </a:r>
            <a:r>
              <a:rPr sz="2200" spc="-80" dirty="0">
                <a:latin typeface="+mn-lt"/>
                <a:cs typeface="Times New Roman"/>
              </a:rPr>
              <a:t> </a:t>
            </a:r>
            <a:r>
              <a:rPr sz="2200" dirty="0">
                <a:latin typeface="+mn-lt"/>
                <a:cs typeface="Times New Roman"/>
              </a:rPr>
              <a:t>as</a:t>
            </a:r>
            <a:r>
              <a:rPr sz="2200" spc="-60" dirty="0">
                <a:latin typeface="+mn-lt"/>
                <a:cs typeface="Times New Roman"/>
              </a:rPr>
              <a:t> </a:t>
            </a:r>
            <a:r>
              <a:rPr sz="2200" dirty="0">
                <a:latin typeface="+mn-lt"/>
                <a:cs typeface="Times New Roman"/>
              </a:rPr>
              <a:t>a</a:t>
            </a:r>
            <a:r>
              <a:rPr sz="2200" spc="-65" dirty="0">
                <a:latin typeface="+mn-lt"/>
                <a:cs typeface="Times New Roman"/>
              </a:rPr>
              <a:t> </a:t>
            </a:r>
            <a:r>
              <a:rPr sz="2200" dirty="0">
                <a:latin typeface="+mn-lt"/>
                <a:cs typeface="Times New Roman"/>
              </a:rPr>
              <a:t>result</a:t>
            </a:r>
            <a:r>
              <a:rPr sz="2200" spc="-75" dirty="0">
                <a:latin typeface="+mn-lt"/>
                <a:cs typeface="Times New Roman"/>
              </a:rPr>
              <a:t> </a:t>
            </a:r>
            <a:r>
              <a:rPr sz="2200" dirty="0">
                <a:latin typeface="+mn-lt"/>
                <a:cs typeface="Times New Roman"/>
              </a:rPr>
              <a:t>of</a:t>
            </a:r>
            <a:r>
              <a:rPr sz="2200" spc="-65" dirty="0">
                <a:latin typeface="+mn-lt"/>
                <a:cs typeface="Times New Roman"/>
              </a:rPr>
              <a:t> </a:t>
            </a:r>
            <a:r>
              <a:rPr sz="2200" spc="-10" dirty="0">
                <a:latin typeface="+mn-lt"/>
                <a:cs typeface="Times New Roman"/>
              </a:rPr>
              <a:t>exceeding </a:t>
            </a:r>
            <a:r>
              <a:rPr sz="2200" dirty="0">
                <a:latin typeface="+mn-lt"/>
                <a:cs typeface="Times New Roman"/>
              </a:rPr>
              <a:t>a</a:t>
            </a:r>
            <a:r>
              <a:rPr sz="2200" spc="-75" dirty="0">
                <a:latin typeface="+mn-lt"/>
                <a:cs typeface="Times New Roman"/>
              </a:rPr>
              <a:t> </a:t>
            </a:r>
            <a:r>
              <a:rPr sz="2200" dirty="0">
                <a:latin typeface="+mn-lt"/>
                <a:cs typeface="Times New Roman"/>
              </a:rPr>
              <a:t>timeline</a:t>
            </a:r>
            <a:r>
              <a:rPr sz="2200" spc="-70" dirty="0">
                <a:latin typeface="+mn-lt"/>
                <a:cs typeface="Times New Roman"/>
              </a:rPr>
              <a:t> </a:t>
            </a:r>
            <a:r>
              <a:rPr sz="2200" dirty="0">
                <a:latin typeface="+mn-lt"/>
                <a:cs typeface="Times New Roman"/>
              </a:rPr>
              <a:t>MUST</a:t>
            </a:r>
            <a:r>
              <a:rPr sz="2200" spc="-95" dirty="0">
                <a:latin typeface="+mn-lt"/>
                <a:cs typeface="Times New Roman"/>
              </a:rPr>
              <a:t> </a:t>
            </a:r>
            <a:r>
              <a:rPr sz="2200" dirty="0">
                <a:latin typeface="+mn-lt"/>
                <a:cs typeface="Times New Roman"/>
              </a:rPr>
              <a:t>be</a:t>
            </a:r>
            <a:r>
              <a:rPr sz="2200" spc="-65" dirty="0">
                <a:latin typeface="+mn-lt"/>
                <a:cs typeface="Times New Roman"/>
              </a:rPr>
              <a:t> </a:t>
            </a:r>
            <a:r>
              <a:rPr sz="2200" dirty="0">
                <a:latin typeface="+mn-lt"/>
                <a:cs typeface="Times New Roman"/>
              </a:rPr>
              <a:t>corrected</a:t>
            </a:r>
            <a:r>
              <a:rPr sz="2200" spc="-60" dirty="0">
                <a:latin typeface="+mn-lt"/>
                <a:cs typeface="Times New Roman"/>
              </a:rPr>
              <a:t> </a:t>
            </a:r>
            <a:r>
              <a:rPr sz="2200" dirty="0">
                <a:latin typeface="+mn-lt"/>
                <a:cs typeface="Times New Roman"/>
              </a:rPr>
              <a:t>by</a:t>
            </a:r>
            <a:r>
              <a:rPr sz="2200" spc="-80" dirty="0">
                <a:latin typeface="+mn-lt"/>
                <a:cs typeface="Times New Roman"/>
              </a:rPr>
              <a:t> </a:t>
            </a:r>
            <a:r>
              <a:rPr sz="2200" spc="-10" dirty="0">
                <a:latin typeface="+mn-lt"/>
                <a:cs typeface="Times New Roman"/>
              </a:rPr>
              <a:t>showing:</a:t>
            </a:r>
            <a:endParaRPr sz="2200" dirty="0">
              <a:latin typeface="+mn-lt"/>
              <a:cs typeface="Times New Roman"/>
            </a:endParaRPr>
          </a:p>
          <a:p>
            <a:pPr marL="665480" marR="705485" indent="-285750">
              <a:lnSpc>
                <a:spcPct val="100000"/>
              </a:lnSpc>
              <a:spcBef>
                <a:spcPts val="615"/>
              </a:spcBef>
              <a:buFont typeface="Arial" panose="020B0604020202020204" pitchFamily="34" charset="0"/>
              <a:buChar char="•"/>
            </a:pPr>
            <a:r>
              <a:rPr sz="2200" dirty="0" smtClean="0">
                <a:latin typeface="+mn-lt"/>
                <a:cs typeface="Times New Roman"/>
              </a:rPr>
              <a:t>The</a:t>
            </a:r>
            <a:r>
              <a:rPr sz="2200" spc="-10" dirty="0" smtClean="0">
                <a:latin typeface="+mn-lt"/>
                <a:cs typeface="Times New Roman"/>
              </a:rPr>
              <a:t> </a:t>
            </a:r>
            <a:r>
              <a:rPr sz="2200" dirty="0">
                <a:latin typeface="+mn-lt"/>
                <a:cs typeface="Times New Roman"/>
              </a:rPr>
              <a:t>parent</a:t>
            </a:r>
            <a:r>
              <a:rPr sz="2200" spc="-25" dirty="0">
                <a:latin typeface="+mn-lt"/>
                <a:cs typeface="Times New Roman"/>
              </a:rPr>
              <a:t> </a:t>
            </a:r>
            <a:r>
              <a:rPr sz="2200" dirty="0">
                <a:latin typeface="+mn-lt"/>
                <a:cs typeface="Times New Roman"/>
              </a:rPr>
              <a:t>was</a:t>
            </a:r>
            <a:r>
              <a:rPr sz="2200" spc="15" dirty="0">
                <a:latin typeface="+mn-lt"/>
                <a:cs typeface="Times New Roman"/>
              </a:rPr>
              <a:t> </a:t>
            </a:r>
            <a:r>
              <a:rPr sz="2200" dirty="0">
                <a:latin typeface="+mn-lt"/>
                <a:cs typeface="Times New Roman"/>
              </a:rPr>
              <a:t>informed that</a:t>
            </a:r>
            <a:r>
              <a:rPr sz="2200" spc="-25" dirty="0">
                <a:latin typeface="+mn-lt"/>
                <a:cs typeface="Times New Roman"/>
              </a:rPr>
              <a:t> </a:t>
            </a:r>
            <a:r>
              <a:rPr sz="2200" dirty="0">
                <a:latin typeface="+mn-lt"/>
                <a:cs typeface="Times New Roman"/>
              </a:rPr>
              <a:t>the</a:t>
            </a:r>
            <a:r>
              <a:rPr sz="2200" spc="-10" dirty="0">
                <a:latin typeface="+mn-lt"/>
                <a:cs typeface="Times New Roman"/>
              </a:rPr>
              <a:t> </a:t>
            </a:r>
            <a:r>
              <a:rPr sz="2200" dirty="0">
                <a:latin typeface="+mn-lt"/>
                <a:cs typeface="Times New Roman"/>
              </a:rPr>
              <a:t>evaluation</a:t>
            </a:r>
            <a:r>
              <a:rPr sz="2200" spc="-40" dirty="0">
                <a:latin typeface="+mn-lt"/>
                <a:cs typeface="Times New Roman"/>
              </a:rPr>
              <a:t> </a:t>
            </a:r>
            <a:r>
              <a:rPr sz="2200" dirty="0">
                <a:latin typeface="+mn-lt"/>
                <a:cs typeface="Times New Roman"/>
              </a:rPr>
              <a:t>exceeded</a:t>
            </a:r>
            <a:r>
              <a:rPr sz="2200" spc="-30" dirty="0">
                <a:latin typeface="+mn-lt"/>
                <a:cs typeface="Times New Roman"/>
              </a:rPr>
              <a:t> </a:t>
            </a:r>
            <a:r>
              <a:rPr sz="2200" spc="-25" dirty="0">
                <a:latin typeface="+mn-lt"/>
                <a:cs typeface="Times New Roman"/>
              </a:rPr>
              <a:t>the </a:t>
            </a:r>
            <a:r>
              <a:rPr sz="2200" dirty="0">
                <a:latin typeface="+mn-lt"/>
                <a:cs typeface="Times New Roman"/>
              </a:rPr>
              <a:t>allowed</a:t>
            </a:r>
            <a:r>
              <a:rPr sz="2200" spc="-25" dirty="0">
                <a:latin typeface="+mn-lt"/>
                <a:cs typeface="Times New Roman"/>
              </a:rPr>
              <a:t> </a:t>
            </a:r>
            <a:r>
              <a:rPr sz="2200" spc="-10" dirty="0">
                <a:latin typeface="+mn-lt"/>
                <a:cs typeface="Times New Roman"/>
              </a:rPr>
              <a:t>timeline.</a:t>
            </a:r>
            <a:endParaRPr sz="2200" dirty="0">
              <a:latin typeface="+mn-lt"/>
              <a:cs typeface="Times New Roman"/>
            </a:endParaRPr>
          </a:p>
          <a:p>
            <a:pPr marL="722630" marR="164465" indent="-342900">
              <a:lnSpc>
                <a:spcPct val="100000"/>
              </a:lnSpc>
              <a:spcBef>
                <a:spcPts val="600"/>
              </a:spcBef>
              <a:buFont typeface="Arial" panose="020B0604020202020204" pitchFamily="34" charset="0"/>
              <a:buChar char="•"/>
            </a:pPr>
            <a:r>
              <a:rPr sz="2200" dirty="0" smtClean="0">
                <a:latin typeface="+mn-lt"/>
                <a:cs typeface="Times New Roman"/>
              </a:rPr>
              <a:t>The</a:t>
            </a:r>
            <a:r>
              <a:rPr sz="2200" spc="-10" dirty="0" smtClean="0">
                <a:latin typeface="+mn-lt"/>
                <a:cs typeface="Times New Roman"/>
              </a:rPr>
              <a:t> </a:t>
            </a:r>
            <a:r>
              <a:rPr sz="2200" dirty="0">
                <a:latin typeface="+mn-lt"/>
                <a:cs typeface="Times New Roman"/>
              </a:rPr>
              <a:t>IEP</a:t>
            </a:r>
            <a:r>
              <a:rPr sz="2200" spc="-85" dirty="0">
                <a:latin typeface="+mn-lt"/>
                <a:cs typeface="Times New Roman"/>
              </a:rPr>
              <a:t> </a:t>
            </a:r>
            <a:r>
              <a:rPr sz="2200" dirty="0">
                <a:latin typeface="+mn-lt"/>
                <a:cs typeface="Times New Roman"/>
              </a:rPr>
              <a:t>team</a:t>
            </a:r>
            <a:r>
              <a:rPr sz="2200" spc="-20" dirty="0">
                <a:latin typeface="+mn-lt"/>
                <a:cs typeface="Times New Roman"/>
              </a:rPr>
              <a:t> </a:t>
            </a:r>
            <a:r>
              <a:rPr sz="2200" dirty="0">
                <a:latin typeface="+mn-lt"/>
                <a:cs typeface="Times New Roman"/>
              </a:rPr>
              <a:t>convened</a:t>
            </a:r>
            <a:r>
              <a:rPr sz="2200" spc="-25" dirty="0">
                <a:latin typeface="+mn-lt"/>
                <a:cs typeface="Times New Roman"/>
              </a:rPr>
              <a:t> </a:t>
            </a:r>
            <a:r>
              <a:rPr sz="2200" dirty="0">
                <a:latin typeface="+mn-lt"/>
                <a:cs typeface="Times New Roman"/>
              </a:rPr>
              <a:t>to</a:t>
            </a:r>
            <a:r>
              <a:rPr sz="2200" spc="-10" dirty="0">
                <a:latin typeface="+mn-lt"/>
                <a:cs typeface="Times New Roman"/>
              </a:rPr>
              <a:t> </a:t>
            </a:r>
            <a:r>
              <a:rPr sz="2200" dirty="0">
                <a:latin typeface="+mn-lt"/>
                <a:cs typeface="Times New Roman"/>
              </a:rPr>
              <a:t>determine</a:t>
            </a:r>
            <a:r>
              <a:rPr sz="2200" spc="-25" dirty="0">
                <a:latin typeface="+mn-lt"/>
                <a:cs typeface="Times New Roman"/>
              </a:rPr>
              <a:t> </a:t>
            </a:r>
            <a:r>
              <a:rPr sz="2200" dirty="0">
                <a:latin typeface="+mn-lt"/>
                <a:cs typeface="Times New Roman"/>
              </a:rPr>
              <a:t>if</a:t>
            </a:r>
            <a:r>
              <a:rPr sz="2200" spc="-10" dirty="0">
                <a:latin typeface="+mn-lt"/>
                <a:cs typeface="Times New Roman"/>
              </a:rPr>
              <a:t> </a:t>
            </a:r>
            <a:r>
              <a:rPr sz="2200" dirty="0">
                <a:latin typeface="+mn-lt"/>
                <a:cs typeface="Times New Roman"/>
              </a:rPr>
              <a:t>the</a:t>
            </a:r>
            <a:r>
              <a:rPr sz="2200" spc="-5" dirty="0">
                <a:latin typeface="+mn-lt"/>
                <a:cs typeface="Times New Roman"/>
              </a:rPr>
              <a:t> </a:t>
            </a:r>
            <a:r>
              <a:rPr sz="2200" dirty="0">
                <a:latin typeface="+mn-lt"/>
                <a:cs typeface="Times New Roman"/>
              </a:rPr>
              <a:t>provision</a:t>
            </a:r>
            <a:r>
              <a:rPr sz="2200" spc="-25" dirty="0">
                <a:latin typeface="+mn-lt"/>
                <a:cs typeface="Times New Roman"/>
              </a:rPr>
              <a:t> </a:t>
            </a:r>
            <a:r>
              <a:rPr sz="2200" dirty="0">
                <a:latin typeface="+mn-lt"/>
                <a:cs typeface="Times New Roman"/>
              </a:rPr>
              <a:t>of </a:t>
            </a:r>
            <a:r>
              <a:rPr sz="2200" spc="-40" dirty="0">
                <a:latin typeface="+mn-lt"/>
                <a:cs typeface="Times New Roman"/>
              </a:rPr>
              <a:t>FAPE </a:t>
            </a:r>
            <a:r>
              <a:rPr sz="2200" dirty="0">
                <a:latin typeface="+mn-lt"/>
                <a:cs typeface="Times New Roman"/>
              </a:rPr>
              <a:t>was impacted</a:t>
            </a:r>
            <a:r>
              <a:rPr sz="2200" spc="-15" dirty="0">
                <a:latin typeface="+mn-lt"/>
                <a:cs typeface="Times New Roman"/>
              </a:rPr>
              <a:t> </a:t>
            </a:r>
            <a:r>
              <a:rPr sz="2200" dirty="0">
                <a:latin typeface="+mn-lt"/>
                <a:cs typeface="Times New Roman"/>
              </a:rPr>
              <a:t>due</a:t>
            </a:r>
            <a:r>
              <a:rPr sz="2200" spc="-10" dirty="0">
                <a:latin typeface="+mn-lt"/>
                <a:cs typeface="Times New Roman"/>
              </a:rPr>
              <a:t> </a:t>
            </a:r>
            <a:r>
              <a:rPr sz="2200" dirty="0">
                <a:latin typeface="+mn-lt"/>
                <a:cs typeface="Times New Roman"/>
              </a:rPr>
              <a:t>to</a:t>
            </a:r>
            <a:r>
              <a:rPr sz="2200" spc="-15" dirty="0">
                <a:latin typeface="+mn-lt"/>
                <a:cs typeface="Times New Roman"/>
              </a:rPr>
              <a:t> </a:t>
            </a:r>
            <a:r>
              <a:rPr sz="2200" dirty="0">
                <a:latin typeface="+mn-lt"/>
                <a:cs typeface="Times New Roman"/>
              </a:rPr>
              <a:t>the</a:t>
            </a:r>
            <a:r>
              <a:rPr sz="2200" spc="-10" dirty="0">
                <a:latin typeface="+mn-lt"/>
                <a:cs typeface="Times New Roman"/>
              </a:rPr>
              <a:t> </a:t>
            </a:r>
            <a:r>
              <a:rPr sz="2200" dirty="0">
                <a:latin typeface="+mn-lt"/>
                <a:cs typeface="Times New Roman"/>
              </a:rPr>
              <a:t>delay</a:t>
            </a:r>
            <a:r>
              <a:rPr sz="2200" spc="-15" dirty="0">
                <a:latin typeface="+mn-lt"/>
                <a:cs typeface="Times New Roman"/>
              </a:rPr>
              <a:t> </a:t>
            </a:r>
            <a:r>
              <a:rPr sz="2200" dirty="0">
                <a:latin typeface="+mn-lt"/>
                <a:cs typeface="Times New Roman"/>
              </a:rPr>
              <a:t>in</a:t>
            </a:r>
            <a:r>
              <a:rPr sz="2200" spc="-15" dirty="0">
                <a:latin typeface="+mn-lt"/>
                <a:cs typeface="Times New Roman"/>
              </a:rPr>
              <a:t> </a:t>
            </a:r>
            <a:r>
              <a:rPr sz="2200" dirty="0">
                <a:latin typeface="+mn-lt"/>
                <a:cs typeface="Times New Roman"/>
              </a:rPr>
              <a:t>providing</a:t>
            </a:r>
            <a:r>
              <a:rPr sz="2200" spc="-25" dirty="0">
                <a:latin typeface="+mn-lt"/>
                <a:cs typeface="Times New Roman"/>
              </a:rPr>
              <a:t> </a:t>
            </a:r>
            <a:r>
              <a:rPr sz="2200" dirty="0">
                <a:latin typeface="+mn-lt"/>
                <a:cs typeface="Times New Roman"/>
              </a:rPr>
              <a:t>special</a:t>
            </a:r>
            <a:r>
              <a:rPr sz="2200" spc="-30" dirty="0">
                <a:latin typeface="+mn-lt"/>
                <a:cs typeface="Times New Roman"/>
              </a:rPr>
              <a:t> </a:t>
            </a:r>
            <a:r>
              <a:rPr sz="2200" spc="-10" dirty="0">
                <a:latin typeface="+mn-lt"/>
                <a:cs typeface="Times New Roman"/>
              </a:rPr>
              <a:t>education </a:t>
            </a:r>
            <a:r>
              <a:rPr sz="2200" dirty="0">
                <a:latin typeface="+mn-lt"/>
                <a:cs typeface="Times New Roman"/>
              </a:rPr>
              <a:t>and</a:t>
            </a:r>
            <a:r>
              <a:rPr sz="2200" spc="-10" dirty="0">
                <a:latin typeface="+mn-lt"/>
                <a:cs typeface="Times New Roman"/>
              </a:rPr>
              <a:t> </a:t>
            </a:r>
            <a:r>
              <a:rPr sz="2200" dirty="0">
                <a:latin typeface="+mn-lt"/>
                <a:cs typeface="Times New Roman"/>
              </a:rPr>
              <a:t>related</a:t>
            </a:r>
            <a:r>
              <a:rPr sz="2200" spc="-40" dirty="0">
                <a:latin typeface="+mn-lt"/>
                <a:cs typeface="Times New Roman"/>
              </a:rPr>
              <a:t> </a:t>
            </a:r>
            <a:r>
              <a:rPr sz="2200" dirty="0">
                <a:latin typeface="+mn-lt"/>
                <a:cs typeface="Times New Roman"/>
              </a:rPr>
              <a:t>services</a:t>
            </a:r>
            <a:r>
              <a:rPr sz="2200" spc="-25" dirty="0">
                <a:latin typeface="+mn-lt"/>
                <a:cs typeface="Times New Roman"/>
              </a:rPr>
              <a:t> </a:t>
            </a:r>
            <a:r>
              <a:rPr sz="2200" dirty="0">
                <a:latin typeface="+mn-lt"/>
                <a:cs typeface="Times New Roman"/>
              </a:rPr>
              <a:t>as</a:t>
            </a:r>
            <a:r>
              <a:rPr sz="2200" spc="5" dirty="0">
                <a:latin typeface="+mn-lt"/>
                <a:cs typeface="Times New Roman"/>
              </a:rPr>
              <a:t> </a:t>
            </a:r>
            <a:r>
              <a:rPr sz="2200" dirty="0">
                <a:latin typeface="+mn-lt"/>
                <a:cs typeface="Times New Roman"/>
              </a:rPr>
              <a:t>a</a:t>
            </a:r>
            <a:r>
              <a:rPr sz="2200" spc="-10" dirty="0">
                <a:latin typeface="+mn-lt"/>
                <a:cs typeface="Times New Roman"/>
              </a:rPr>
              <a:t> </a:t>
            </a:r>
            <a:r>
              <a:rPr sz="2200" dirty="0">
                <a:latin typeface="+mn-lt"/>
                <a:cs typeface="Times New Roman"/>
              </a:rPr>
              <a:t>result</a:t>
            </a:r>
            <a:r>
              <a:rPr sz="2200" spc="-20" dirty="0">
                <a:latin typeface="+mn-lt"/>
                <a:cs typeface="Times New Roman"/>
              </a:rPr>
              <a:t> </a:t>
            </a:r>
            <a:r>
              <a:rPr sz="2200" dirty="0">
                <a:latin typeface="+mn-lt"/>
                <a:cs typeface="Times New Roman"/>
              </a:rPr>
              <a:t>of</a:t>
            </a:r>
            <a:r>
              <a:rPr sz="2200" spc="5" dirty="0">
                <a:latin typeface="+mn-lt"/>
                <a:cs typeface="Times New Roman"/>
              </a:rPr>
              <a:t> </a:t>
            </a:r>
            <a:r>
              <a:rPr sz="2200" dirty="0">
                <a:latin typeface="+mn-lt"/>
                <a:cs typeface="Times New Roman"/>
              </a:rPr>
              <a:t>exceeding</a:t>
            </a:r>
            <a:r>
              <a:rPr sz="2200" spc="-40" dirty="0">
                <a:latin typeface="+mn-lt"/>
                <a:cs typeface="Times New Roman"/>
              </a:rPr>
              <a:t> </a:t>
            </a:r>
            <a:r>
              <a:rPr sz="2200" dirty="0">
                <a:latin typeface="+mn-lt"/>
                <a:cs typeface="Times New Roman"/>
              </a:rPr>
              <a:t>the</a:t>
            </a:r>
            <a:r>
              <a:rPr sz="2200" spc="-10" dirty="0">
                <a:latin typeface="+mn-lt"/>
                <a:cs typeface="Times New Roman"/>
              </a:rPr>
              <a:t> </a:t>
            </a:r>
            <a:r>
              <a:rPr sz="2200" dirty="0">
                <a:latin typeface="+mn-lt"/>
                <a:cs typeface="Times New Roman"/>
              </a:rPr>
              <a:t>timeline.</a:t>
            </a:r>
            <a:r>
              <a:rPr sz="2200" spc="-80" dirty="0">
                <a:latin typeface="+mn-lt"/>
                <a:cs typeface="Times New Roman"/>
              </a:rPr>
              <a:t> </a:t>
            </a:r>
            <a:endParaRPr lang="en-US" sz="2200" spc="-80" dirty="0" smtClean="0">
              <a:latin typeface="+mn-lt"/>
              <a:cs typeface="Times New Roman"/>
            </a:endParaRPr>
          </a:p>
          <a:p>
            <a:pPr marL="722630" marR="164465" indent="-342900">
              <a:lnSpc>
                <a:spcPct val="100000"/>
              </a:lnSpc>
              <a:spcBef>
                <a:spcPts val="600"/>
              </a:spcBef>
              <a:buFont typeface="Arial" panose="020B0604020202020204" pitchFamily="34" charset="0"/>
              <a:buChar char="•"/>
            </a:pPr>
            <a:r>
              <a:rPr sz="2200" spc="-25" dirty="0" smtClean="0">
                <a:latin typeface="+mn-lt"/>
                <a:cs typeface="Times New Roman"/>
              </a:rPr>
              <a:t>The </a:t>
            </a:r>
            <a:r>
              <a:rPr sz="2200" dirty="0">
                <a:latin typeface="+mn-lt"/>
                <a:cs typeface="Times New Roman"/>
              </a:rPr>
              <a:t>IEP</a:t>
            </a:r>
            <a:r>
              <a:rPr sz="2200" spc="-95" dirty="0">
                <a:latin typeface="+mn-lt"/>
                <a:cs typeface="Times New Roman"/>
              </a:rPr>
              <a:t> </a:t>
            </a:r>
            <a:r>
              <a:rPr sz="2200" dirty="0">
                <a:latin typeface="+mn-lt"/>
                <a:cs typeface="Times New Roman"/>
              </a:rPr>
              <a:t>was</a:t>
            </a:r>
            <a:r>
              <a:rPr sz="2200" spc="-5" dirty="0">
                <a:latin typeface="+mn-lt"/>
                <a:cs typeface="Times New Roman"/>
              </a:rPr>
              <a:t> </a:t>
            </a:r>
            <a:r>
              <a:rPr sz="2200" dirty="0">
                <a:latin typeface="+mn-lt"/>
                <a:cs typeface="Times New Roman"/>
              </a:rPr>
              <a:t>amended to</a:t>
            </a:r>
            <a:r>
              <a:rPr sz="2200" spc="-20" dirty="0">
                <a:latin typeface="+mn-lt"/>
                <a:cs typeface="Times New Roman"/>
              </a:rPr>
              <a:t> </a:t>
            </a:r>
            <a:r>
              <a:rPr sz="2200" dirty="0">
                <a:latin typeface="+mn-lt"/>
                <a:cs typeface="Times New Roman"/>
              </a:rPr>
              <a:t>include</a:t>
            </a:r>
            <a:r>
              <a:rPr sz="2200" spc="-25" dirty="0">
                <a:latin typeface="+mn-lt"/>
                <a:cs typeface="Times New Roman"/>
              </a:rPr>
              <a:t> </a:t>
            </a:r>
            <a:r>
              <a:rPr sz="2200" dirty="0">
                <a:latin typeface="+mn-lt"/>
                <a:cs typeface="Times New Roman"/>
              </a:rPr>
              <a:t>compensatory</a:t>
            </a:r>
            <a:r>
              <a:rPr sz="2200" spc="-30" dirty="0">
                <a:latin typeface="+mn-lt"/>
                <a:cs typeface="Times New Roman"/>
              </a:rPr>
              <a:t> </a:t>
            </a:r>
            <a:r>
              <a:rPr sz="2200" dirty="0" smtClean="0">
                <a:latin typeface="+mn-lt"/>
                <a:cs typeface="Times New Roman"/>
              </a:rPr>
              <a:t>services</a:t>
            </a:r>
            <a:r>
              <a:rPr lang="en-US" sz="2200" dirty="0" smtClean="0">
                <a:latin typeface="+mn-lt"/>
                <a:cs typeface="Times New Roman"/>
              </a:rPr>
              <a:t>,</a:t>
            </a:r>
            <a:r>
              <a:rPr sz="2200" spc="-25" dirty="0" smtClean="0">
                <a:latin typeface="+mn-lt"/>
                <a:cs typeface="Times New Roman"/>
              </a:rPr>
              <a:t> </a:t>
            </a:r>
            <a:r>
              <a:rPr sz="2200" dirty="0">
                <a:latin typeface="+mn-lt"/>
                <a:cs typeface="Times New Roman"/>
              </a:rPr>
              <a:t>if</a:t>
            </a:r>
            <a:r>
              <a:rPr sz="2200" spc="-15" dirty="0">
                <a:latin typeface="+mn-lt"/>
                <a:cs typeface="Times New Roman"/>
              </a:rPr>
              <a:t> </a:t>
            </a:r>
            <a:r>
              <a:rPr sz="2200" dirty="0">
                <a:latin typeface="+mn-lt"/>
                <a:cs typeface="Times New Roman"/>
              </a:rPr>
              <a:t>any </a:t>
            </a:r>
            <a:r>
              <a:rPr sz="2200" spc="-25" dirty="0">
                <a:latin typeface="+mn-lt"/>
                <a:cs typeface="Times New Roman"/>
              </a:rPr>
              <a:t>are </a:t>
            </a:r>
            <a:r>
              <a:rPr sz="2200" dirty="0">
                <a:latin typeface="+mn-lt"/>
                <a:cs typeface="Times New Roman"/>
              </a:rPr>
              <a:t>owed.</a:t>
            </a:r>
            <a:r>
              <a:rPr sz="2200" spc="-5" dirty="0">
                <a:latin typeface="+mn-lt"/>
                <a:cs typeface="Times New Roman"/>
              </a:rPr>
              <a:t> </a:t>
            </a:r>
            <a:r>
              <a:rPr sz="2200" dirty="0">
                <a:latin typeface="+mn-lt"/>
                <a:cs typeface="Times New Roman"/>
              </a:rPr>
              <a:t>Submit</a:t>
            </a:r>
            <a:r>
              <a:rPr sz="2200" spc="5" dirty="0">
                <a:latin typeface="+mn-lt"/>
                <a:cs typeface="Times New Roman"/>
              </a:rPr>
              <a:t> </a:t>
            </a:r>
            <a:r>
              <a:rPr sz="2200" dirty="0">
                <a:latin typeface="+mn-lt"/>
                <a:cs typeface="Times New Roman"/>
              </a:rPr>
              <a:t>a copy of</a:t>
            </a:r>
            <a:r>
              <a:rPr sz="2200" spc="-10" dirty="0">
                <a:latin typeface="+mn-lt"/>
                <a:cs typeface="Times New Roman"/>
              </a:rPr>
              <a:t> </a:t>
            </a:r>
            <a:r>
              <a:rPr sz="2200" dirty="0">
                <a:latin typeface="+mn-lt"/>
                <a:cs typeface="Times New Roman"/>
              </a:rPr>
              <a:t>the</a:t>
            </a:r>
            <a:r>
              <a:rPr sz="2200" spc="-10" dirty="0">
                <a:latin typeface="+mn-lt"/>
                <a:cs typeface="Times New Roman"/>
              </a:rPr>
              <a:t> </a:t>
            </a:r>
            <a:r>
              <a:rPr sz="2200" dirty="0">
                <a:latin typeface="+mn-lt"/>
                <a:cs typeface="Times New Roman"/>
              </a:rPr>
              <a:t>prior</a:t>
            </a:r>
            <a:r>
              <a:rPr sz="2200" spc="-20" dirty="0">
                <a:latin typeface="+mn-lt"/>
                <a:cs typeface="Times New Roman"/>
              </a:rPr>
              <a:t> </a:t>
            </a:r>
            <a:r>
              <a:rPr sz="2200" dirty="0">
                <a:latin typeface="+mn-lt"/>
                <a:cs typeface="Times New Roman"/>
              </a:rPr>
              <a:t>written</a:t>
            </a:r>
            <a:r>
              <a:rPr sz="2200" spc="-25" dirty="0">
                <a:latin typeface="+mn-lt"/>
                <a:cs typeface="Times New Roman"/>
              </a:rPr>
              <a:t> </a:t>
            </a:r>
            <a:r>
              <a:rPr sz="2200" dirty="0">
                <a:latin typeface="+mn-lt"/>
                <a:cs typeface="Times New Roman"/>
              </a:rPr>
              <a:t>notice</a:t>
            </a:r>
            <a:r>
              <a:rPr sz="2200" spc="-25" dirty="0">
                <a:latin typeface="+mn-lt"/>
                <a:cs typeface="Times New Roman"/>
              </a:rPr>
              <a:t> </a:t>
            </a:r>
            <a:r>
              <a:rPr sz="2200" spc="-10" dirty="0">
                <a:latin typeface="+mn-lt"/>
                <a:cs typeface="Times New Roman"/>
              </a:rPr>
              <a:t>(PWN) </a:t>
            </a:r>
            <a:r>
              <a:rPr sz="2200" dirty="0">
                <a:latin typeface="+mn-lt"/>
                <a:cs typeface="Times New Roman"/>
              </a:rPr>
              <a:t>describing</a:t>
            </a:r>
            <a:r>
              <a:rPr sz="2200" spc="-55" dirty="0">
                <a:latin typeface="+mn-lt"/>
                <a:cs typeface="Times New Roman"/>
              </a:rPr>
              <a:t> </a:t>
            </a:r>
            <a:r>
              <a:rPr sz="2200" dirty="0">
                <a:latin typeface="+mn-lt"/>
                <a:cs typeface="Times New Roman"/>
              </a:rPr>
              <a:t>the</a:t>
            </a:r>
            <a:r>
              <a:rPr sz="2200" spc="-10" dirty="0">
                <a:latin typeface="+mn-lt"/>
                <a:cs typeface="Times New Roman"/>
              </a:rPr>
              <a:t> </a:t>
            </a:r>
            <a:r>
              <a:rPr sz="2200" dirty="0">
                <a:latin typeface="+mn-lt"/>
                <a:cs typeface="Times New Roman"/>
              </a:rPr>
              <a:t>outcome</a:t>
            </a:r>
            <a:r>
              <a:rPr sz="2200" spc="-5" dirty="0">
                <a:latin typeface="+mn-lt"/>
                <a:cs typeface="Times New Roman"/>
              </a:rPr>
              <a:t> </a:t>
            </a:r>
            <a:r>
              <a:rPr sz="2200" dirty="0">
                <a:latin typeface="+mn-lt"/>
                <a:cs typeface="Times New Roman"/>
              </a:rPr>
              <a:t>of</a:t>
            </a:r>
            <a:r>
              <a:rPr sz="2200" spc="-10" dirty="0">
                <a:latin typeface="+mn-lt"/>
                <a:cs typeface="Times New Roman"/>
              </a:rPr>
              <a:t> </a:t>
            </a:r>
            <a:r>
              <a:rPr sz="2200" dirty="0">
                <a:latin typeface="+mn-lt"/>
                <a:cs typeface="Times New Roman"/>
              </a:rPr>
              <a:t>the</a:t>
            </a:r>
            <a:r>
              <a:rPr sz="2200" spc="-10" dirty="0">
                <a:latin typeface="+mn-lt"/>
                <a:cs typeface="Times New Roman"/>
              </a:rPr>
              <a:t> </a:t>
            </a:r>
            <a:r>
              <a:rPr sz="2200" dirty="0">
                <a:latin typeface="+mn-lt"/>
                <a:cs typeface="Times New Roman"/>
              </a:rPr>
              <a:t>IEP</a:t>
            </a:r>
            <a:r>
              <a:rPr sz="2200" spc="-90" dirty="0">
                <a:latin typeface="+mn-lt"/>
                <a:cs typeface="Times New Roman"/>
              </a:rPr>
              <a:t> </a:t>
            </a:r>
            <a:r>
              <a:rPr sz="2200" dirty="0">
                <a:latin typeface="+mn-lt"/>
                <a:cs typeface="Times New Roman"/>
              </a:rPr>
              <a:t>team</a:t>
            </a:r>
            <a:r>
              <a:rPr sz="2200" spc="-40" dirty="0">
                <a:latin typeface="+mn-lt"/>
                <a:cs typeface="Times New Roman"/>
              </a:rPr>
              <a:t> </a:t>
            </a:r>
            <a:r>
              <a:rPr sz="2200" dirty="0" smtClean="0">
                <a:latin typeface="+mn-lt"/>
                <a:cs typeface="Times New Roman"/>
              </a:rPr>
              <a:t>meeting</a:t>
            </a:r>
            <a:r>
              <a:rPr sz="2200" spc="-15" dirty="0" smtClean="0">
                <a:latin typeface="+mn-lt"/>
                <a:cs typeface="Times New Roman"/>
              </a:rPr>
              <a:t> </a:t>
            </a:r>
            <a:r>
              <a:rPr sz="2200" dirty="0">
                <a:latin typeface="+mn-lt"/>
                <a:cs typeface="Times New Roman"/>
              </a:rPr>
              <a:t>or</a:t>
            </a:r>
            <a:r>
              <a:rPr sz="2200" spc="-10" dirty="0">
                <a:latin typeface="+mn-lt"/>
                <a:cs typeface="Times New Roman"/>
              </a:rPr>
              <a:t> meeting </a:t>
            </a:r>
            <a:r>
              <a:rPr sz="2200" dirty="0" smtClean="0">
                <a:latin typeface="+mn-lt"/>
                <a:cs typeface="Times New Roman"/>
              </a:rPr>
              <a:t>summary</a:t>
            </a:r>
            <a:r>
              <a:rPr lang="en-US" sz="2200" dirty="0" smtClean="0">
                <a:latin typeface="+mn-lt"/>
                <a:cs typeface="Times New Roman"/>
              </a:rPr>
              <a:t>,</a:t>
            </a:r>
            <a:r>
              <a:rPr sz="2200" dirty="0" smtClean="0">
                <a:latin typeface="+mn-lt"/>
                <a:cs typeface="Times New Roman"/>
              </a:rPr>
              <a:t> </a:t>
            </a:r>
            <a:r>
              <a:rPr sz="2200" dirty="0">
                <a:latin typeface="+mn-lt"/>
                <a:cs typeface="Times New Roman"/>
              </a:rPr>
              <a:t>if</a:t>
            </a:r>
            <a:r>
              <a:rPr sz="2200" spc="-25" dirty="0">
                <a:latin typeface="+mn-lt"/>
                <a:cs typeface="Times New Roman"/>
              </a:rPr>
              <a:t> </a:t>
            </a:r>
            <a:r>
              <a:rPr sz="2200" dirty="0">
                <a:latin typeface="+mn-lt"/>
                <a:cs typeface="Times New Roman"/>
              </a:rPr>
              <a:t>PWN not</a:t>
            </a:r>
            <a:r>
              <a:rPr sz="2200" spc="-15" dirty="0">
                <a:latin typeface="+mn-lt"/>
                <a:cs typeface="Times New Roman"/>
              </a:rPr>
              <a:t> </a:t>
            </a:r>
            <a:r>
              <a:rPr sz="2200" spc="-10" dirty="0" smtClean="0">
                <a:latin typeface="+mn-lt"/>
                <a:cs typeface="Times New Roman"/>
              </a:rPr>
              <a:t>needed.</a:t>
            </a:r>
            <a:endParaRPr lang="en-US" sz="2200" dirty="0">
              <a:latin typeface="+mn-lt"/>
              <a:cs typeface="Times New Roman"/>
            </a:endParaRPr>
          </a:p>
          <a:p>
            <a:pPr marL="379730" marR="164465">
              <a:lnSpc>
                <a:spcPct val="100000"/>
              </a:lnSpc>
              <a:spcBef>
                <a:spcPts val="600"/>
              </a:spcBef>
            </a:pPr>
            <a:r>
              <a:rPr sz="2200" spc="-10" dirty="0" smtClean="0">
                <a:latin typeface="+mn-lt"/>
                <a:cs typeface="Times New Roman"/>
              </a:rPr>
              <a:t>Timeline</a:t>
            </a:r>
            <a:r>
              <a:rPr sz="2200" spc="-85" dirty="0" smtClean="0">
                <a:latin typeface="+mn-lt"/>
                <a:cs typeface="Times New Roman"/>
              </a:rPr>
              <a:t> </a:t>
            </a:r>
            <a:r>
              <a:rPr sz="2200" spc="-10" dirty="0">
                <a:latin typeface="+mn-lt"/>
                <a:cs typeface="Times New Roman"/>
              </a:rPr>
              <a:t>I-</a:t>
            </a:r>
            <a:r>
              <a:rPr sz="2200" dirty="0">
                <a:latin typeface="+mn-lt"/>
                <a:cs typeface="Times New Roman"/>
              </a:rPr>
              <a:t>CAPs</a:t>
            </a:r>
            <a:r>
              <a:rPr sz="2200" spc="-80" dirty="0">
                <a:latin typeface="+mn-lt"/>
                <a:cs typeface="Times New Roman"/>
              </a:rPr>
              <a:t> </a:t>
            </a:r>
            <a:r>
              <a:rPr sz="2200" dirty="0">
                <a:latin typeface="+mn-lt"/>
                <a:cs typeface="Times New Roman"/>
              </a:rPr>
              <a:t>must</a:t>
            </a:r>
            <a:r>
              <a:rPr sz="2200" spc="-75" dirty="0">
                <a:latin typeface="+mn-lt"/>
                <a:cs typeface="Times New Roman"/>
              </a:rPr>
              <a:t> </a:t>
            </a:r>
            <a:r>
              <a:rPr sz="2200" dirty="0">
                <a:latin typeface="+mn-lt"/>
                <a:cs typeface="Times New Roman"/>
              </a:rPr>
              <a:t>be</a:t>
            </a:r>
            <a:r>
              <a:rPr sz="2200" spc="-95" dirty="0">
                <a:latin typeface="+mn-lt"/>
                <a:cs typeface="Times New Roman"/>
              </a:rPr>
              <a:t> </a:t>
            </a:r>
            <a:r>
              <a:rPr sz="2200" dirty="0">
                <a:latin typeface="+mn-lt"/>
                <a:cs typeface="Times New Roman"/>
              </a:rPr>
              <a:t>corrected</a:t>
            </a:r>
            <a:r>
              <a:rPr sz="2200" spc="-85" dirty="0">
                <a:latin typeface="+mn-lt"/>
                <a:cs typeface="Times New Roman"/>
              </a:rPr>
              <a:t> </a:t>
            </a:r>
            <a:r>
              <a:rPr sz="2200" dirty="0">
                <a:latin typeface="+mn-lt"/>
                <a:cs typeface="Times New Roman"/>
              </a:rPr>
              <a:t>by</a:t>
            </a:r>
            <a:r>
              <a:rPr sz="2200" spc="-95" dirty="0">
                <a:latin typeface="+mn-lt"/>
                <a:cs typeface="Times New Roman"/>
              </a:rPr>
              <a:t> </a:t>
            </a:r>
            <a:r>
              <a:rPr sz="2200" dirty="0">
                <a:latin typeface="+mn-lt"/>
                <a:cs typeface="Times New Roman"/>
              </a:rPr>
              <a:t>December</a:t>
            </a:r>
            <a:r>
              <a:rPr sz="2200" spc="-55" dirty="0">
                <a:latin typeface="+mn-lt"/>
                <a:cs typeface="Times New Roman"/>
              </a:rPr>
              <a:t> </a:t>
            </a:r>
            <a:r>
              <a:rPr sz="2200" spc="-25" dirty="0">
                <a:latin typeface="+mn-lt"/>
                <a:cs typeface="Times New Roman"/>
              </a:rPr>
              <a:t>31.</a:t>
            </a:r>
            <a:endParaRPr sz="2200" dirty="0">
              <a:latin typeface="+mn-lt"/>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58622" y="5484876"/>
            <a:ext cx="7933690" cy="936154"/>
          </a:xfrm>
          <a:prstGeom prst="rect">
            <a:avLst/>
          </a:prstGeom>
        </p:spPr>
        <p:txBody>
          <a:bodyPr vert="horz" wrap="square" lIns="0" tIns="12700" rIns="0" bIns="0" rtlCol="0">
            <a:spAutoFit/>
          </a:bodyPr>
          <a:lstStyle/>
          <a:p>
            <a:pPr marL="295910" marR="5080">
              <a:lnSpc>
                <a:spcPct val="100000"/>
              </a:lnSpc>
              <a:spcBef>
                <a:spcPts val="100"/>
              </a:spcBef>
            </a:pPr>
            <a:r>
              <a:rPr sz="2000" dirty="0">
                <a:latin typeface="+mn-lt"/>
                <a:cs typeface="Times New Roman"/>
              </a:rPr>
              <a:t>If</a:t>
            </a:r>
            <a:r>
              <a:rPr sz="2000" spc="-35" dirty="0">
                <a:latin typeface="+mn-lt"/>
                <a:cs typeface="Times New Roman"/>
              </a:rPr>
              <a:t> </a:t>
            </a:r>
            <a:r>
              <a:rPr sz="2000" dirty="0">
                <a:latin typeface="+mn-lt"/>
                <a:cs typeface="Times New Roman"/>
              </a:rPr>
              <a:t>the</a:t>
            </a:r>
            <a:r>
              <a:rPr sz="2000" spc="-25" dirty="0">
                <a:latin typeface="+mn-lt"/>
                <a:cs typeface="Times New Roman"/>
              </a:rPr>
              <a:t> </a:t>
            </a:r>
            <a:r>
              <a:rPr sz="2000" dirty="0">
                <a:latin typeface="+mn-lt"/>
                <a:cs typeface="Times New Roman"/>
              </a:rPr>
              <a:t>Initial</a:t>
            </a:r>
            <a:r>
              <a:rPr sz="2000" spc="-50" dirty="0">
                <a:latin typeface="+mn-lt"/>
                <a:cs typeface="Times New Roman"/>
              </a:rPr>
              <a:t> </a:t>
            </a:r>
            <a:r>
              <a:rPr sz="2000" dirty="0">
                <a:latin typeface="+mn-lt"/>
                <a:cs typeface="Times New Roman"/>
              </a:rPr>
              <a:t>Evaluation</a:t>
            </a:r>
            <a:r>
              <a:rPr sz="2000" spc="-45" dirty="0">
                <a:latin typeface="+mn-lt"/>
                <a:cs typeface="Times New Roman"/>
              </a:rPr>
              <a:t> </a:t>
            </a:r>
            <a:r>
              <a:rPr sz="2000" dirty="0">
                <a:latin typeface="+mn-lt"/>
                <a:cs typeface="Times New Roman"/>
              </a:rPr>
              <a:t>or</a:t>
            </a:r>
            <a:r>
              <a:rPr sz="2000" spc="-30" dirty="0">
                <a:latin typeface="+mn-lt"/>
                <a:cs typeface="Times New Roman"/>
              </a:rPr>
              <a:t> </a:t>
            </a:r>
            <a:r>
              <a:rPr sz="2000" dirty="0">
                <a:latin typeface="+mn-lt"/>
                <a:cs typeface="Times New Roman"/>
              </a:rPr>
              <a:t>C</a:t>
            </a:r>
            <a:r>
              <a:rPr sz="2000" spc="-15" dirty="0">
                <a:latin typeface="+mn-lt"/>
                <a:cs typeface="Times New Roman"/>
              </a:rPr>
              <a:t> </a:t>
            </a:r>
            <a:r>
              <a:rPr sz="2000" dirty="0">
                <a:latin typeface="+mn-lt"/>
                <a:cs typeface="Times New Roman"/>
              </a:rPr>
              <a:t>to</a:t>
            </a:r>
            <a:r>
              <a:rPr sz="2000" spc="-20" dirty="0">
                <a:latin typeface="+mn-lt"/>
                <a:cs typeface="Times New Roman"/>
              </a:rPr>
              <a:t> </a:t>
            </a:r>
            <a:r>
              <a:rPr sz="2000" dirty="0">
                <a:latin typeface="+mn-lt"/>
                <a:cs typeface="Times New Roman"/>
              </a:rPr>
              <a:t>B</a:t>
            </a:r>
            <a:r>
              <a:rPr sz="2000" spc="-45" dirty="0">
                <a:latin typeface="+mn-lt"/>
                <a:cs typeface="Times New Roman"/>
              </a:rPr>
              <a:t> </a:t>
            </a:r>
            <a:r>
              <a:rPr sz="2000" dirty="0">
                <a:latin typeface="+mn-lt"/>
                <a:cs typeface="Times New Roman"/>
              </a:rPr>
              <a:t>Transition</a:t>
            </a:r>
            <a:r>
              <a:rPr sz="2000" spc="-55" dirty="0">
                <a:latin typeface="+mn-lt"/>
                <a:cs typeface="Times New Roman"/>
              </a:rPr>
              <a:t> </a:t>
            </a:r>
            <a:r>
              <a:rPr sz="2000" dirty="0">
                <a:latin typeface="+mn-lt"/>
                <a:cs typeface="Times New Roman"/>
              </a:rPr>
              <a:t>timelines</a:t>
            </a:r>
            <a:r>
              <a:rPr sz="2000" spc="-20" dirty="0">
                <a:latin typeface="+mn-lt"/>
                <a:cs typeface="Times New Roman"/>
              </a:rPr>
              <a:t> </a:t>
            </a:r>
            <a:r>
              <a:rPr sz="2000" dirty="0">
                <a:latin typeface="+mn-lt"/>
                <a:cs typeface="Times New Roman"/>
              </a:rPr>
              <a:t>were</a:t>
            </a:r>
            <a:r>
              <a:rPr sz="2000" spc="-25" dirty="0">
                <a:latin typeface="+mn-lt"/>
                <a:cs typeface="Times New Roman"/>
              </a:rPr>
              <a:t> </a:t>
            </a:r>
            <a:r>
              <a:rPr sz="2000" dirty="0">
                <a:latin typeface="+mn-lt"/>
                <a:cs typeface="Times New Roman"/>
              </a:rPr>
              <a:t>found</a:t>
            </a:r>
            <a:r>
              <a:rPr sz="2000" spc="-50" dirty="0">
                <a:latin typeface="+mn-lt"/>
                <a:cs typeface="Times New Roman"/>
              </a:rPr>
              <a:t> </a:t>
            </a:r>
            <a:r>
              <a:rPr sz="2000" dirty="0">
                <a:latin typeface="+mn-lt"/>
                <a:cs typeface="Times New Roman"/>
              </a:rPr>
              <a:t>out-</a:t>
            </a:r>
            <a:r>
              <a:rPr sz="2000" spc="-25" dirty="0">
                <a:latin typeface="+mn-lt"/>
                <a:cs typeface="Times New Roman"/>
              </a:rPr>
              <a:t>of- </a:t>
            </a:r>
            <a:r>
              <a:rPr sz="2000" dirty="0">
                <a:latin typeface="+mn-lt"/>
                <a:cs typeface="Times New Roman"/>
              </a:rPr>
              <a:t>compliance</a:t>
            </a:r>
            <a:r>
              <a:rPr sz="2000" spc="-45" dirty="0">
                <a:latin typeface="+mn-lt"/>
                <a:cs typeface="Times New Roman"/>
              </a:rPr>
              <a:t> </a:t>
            </a:r>
            <a:r>
              <a:rPr sz="2000" dirty="0">
                <a:latin typeface="+mn-lt"/>
                <a:cs typeface="Times New Roman"/>
              </a:rPr>
              <a:t>then</a:t>
            </a:r>
            <a:r>
              <a:rPr sz="2000" spc="-30" dirty="0">
                <a:latin typeface="+mn-lt"/>
                <a:cs typeface="Times New Roman"/>
              </a:rPr>
              <a:t> </a:t>
            </a:r>
            <a:r>
              <a:rPr sz="2000" dirty="0">
                <a:latin typeface="+mn-lt"/>
                <a:cs typeface="Times New Roman"/>
              </a:rPr>
              <a:t>click</a:t>
            </a:r>
            <a:r>
              <a:rPr sz="2000" spc="-25" dirty="0">
                <a:latin typeface="+mn-lt"/>
                <a:cs typeface="Times New Roman"/>
              </a:rPr>
              <a:t> </a:t>
            </a:r>
            <a:r>
              <a:rPr sz="2000" dirty="0">
                <a:latin typeface="+mn-lt"/>
                <a:cs typeface="Times New Roman"/>
              </a:rPr>
              <a:t>on</a:t>
            </a:r>
            <a:r>
              <a:rPr sz="2000" spc="-30" dirty="0">
                <a:latin typeface="+mn-lt"/>
                <a:cs typeface="Times New Roman"/>
              </a:rPr>
              <a:t> </a:t>
            </a:r>
            <a:r>
              <a:rPr sz="2000" dirty="0">
                <a:latin typeface="+mn-lt"/>
                <a:cs typeface="Times New Roman"/>
              </a:rPr>
              <a:t>the</a:t>
            </a:r>
            <a:r>
              <a:rPr sz="2000" spc="-25" dirty="0">
                <a:latin typeface="+mn-lt"/>
                <a:cs typeface="Times New Roman"/>
              </a:rPr>
              <a:t> </a:t>
            </a:r>
            <a:r>
              <a:rPr sz="2000" dirty="0">
                <a:latin typeface="+mn-lt"/>
                <a:cs typeface="Times New Roman"/>
              </a:rPr>
              <a:t>follow-up</a:t>
            </a:r>
            <a:r>
              <a:rPr sz="2000" spc="-60" dirty="0">
                <a:latin typeface="+mn-lt"/>
                <a:cs typeface="Times New Roman"/>
              </a:rPr>
              <a:t> </a:t>
            </a:r>
            <a:r>
              <a:rPr sz="2000" dirty="0">
                <a:latin typeface="+mn-lt"/>
                <a:cs typeface="Times New Roman"/>
              </a:rPr>
              <a:t>timeline</a:t>
            </a:r>
            <a:r>
              <a:rPr sz="2000" spc="-15" dirty="0">
                <a:latin typeface="+mn-lt"/>
                <a:cs typeface="Times New Roman"/>
              </a:rPr>
              <a:t> </a:t>
            </a:r>
            <a:r>
              <a:rPr sz="2000" dirty="0">
                <a:latin typeface="+mn-lt"/>
                <a:cs typeface="Times New Roman"/>
              </a:rPr>
              <a:t>link</a:t>
            </a:r>
            <a:r>
              <a:rPr sz="2000" spc="-30" dirty="0">
                <a:latin typeface="+mn-lt"/>
                <a:cs typeface="Times New Roman"/>
              </a:rPr>
              <a:t> </a:t>
            </a:r>
            <a:r>
              <a:rPr sz="2000" dirty="0">
                <a:latin typeface="+mn-lt"/>
                <a:cs typeface="Times New Roman"/>
              </a:rPr>
              <a:t>under</a:t>
            </a:r>
            <a:r>
              <a:rPr sz="2000" spc="-60" dirty="0">
                <a:latin typeface="+mn-lt"/>
                <a:cs typeface="Times New Roman"/>
              </a:rPr>
              <a:t> </a:t>
            </a:r>
            <a:r>
              <a:rPr sz="2000" dirty="0">
                <a:latin typeface="+mn-lt"/>
                <a:cs typeface="Times New Roman"/>
              </a:rPr>
              <a:t>Review</a:t>
            </a:r>
            <a:r>
              <a:rPr sz="2000" spc="-20" dirty="0">
                <a:latin typeface="+mn-lt"/>
                <a:cs typeface="Times New Roman"/>
              </a:rPr>
              <a:t> Type</a:t>
            </a:r>
            <a:r>
              <a:rPr sz="2000" spc="-30" dirty="0">
                <a:latin typeface="+mn-lt"/>
                <a:cs typeface="Times New Roman"/>
              </a:rPr>
              <a:t> </a:t>
            </a:r>
            <a:r>
              <a:rPr sz="2000" spc="-25" dirty="0">
                <a:latin typeface="+mn-lt"/>
                <a:cs typeface="Times New Roman"/>
              </a:rPr>
              <a:t>on </a:t>
            </a:r>
            <a:r>
              <a:rPr sz="2000" dirty="0">
                <a:latin typeface="+mn-lt"/>
                <a:cs typeface="Times New Roman"/>
              </a:rPr>
              <a:t>the</a:t>
            </a:r>
            <a:r>
              <a:rPr sz="2000" spc="-20" dirty="0">
                <a:latin typeface="+mn-lt"/>
                <a:cs typeface="Times New Roman"/>
              </a:rPr>
              <a:t> </a:t>
            </a:r>
            <a:r>
              <a:rPr sz="2000" spc="-65" dirty="0">
                <a:latin typeface="+mn-lt"/>
                <a:cs typeface="Times New Roman"/>
              </a:rPr>
              <a:t>LEA’s</a:t>
            </a:r>
            <a:r>
              <a:rPr sz="2000" spc="-25" dirty="0">
                <a:latin typeface="+mn-lt"/>
                <a:cs typeface="Times New Roman"/>
              </a:rPr>
              <a:t> </a:t>
            </a:r>
            <a:r>
              <a:rPr sz="2000" dirty="0">
                <a:latin typeface="+mn-lt"/>
                <a:cs typeface="Times New Roman"/>
              </a:rPr>
              <a:t>home</a:t>
            </a:r>
            <a:r>
              <a:rPr sz="2000" spc="-15" dirty="0">
                <a:latin typeface="+mn-lt"/>
                <a:cs typeface="Times New Roman"/>
              </a:rPr>
              <a:t> </a:t>
            </a:r>
            <a:r>
              <a:rPr sz="2000" spc="-20" dirty="0">
                <a:latin typeface="+mn-lt"/>
                <a:cs typeface="Times New Roman"/>
              </a:rPr>
              <a:t>page</a:t>
            </a:r>
            <a:r>
              <a:rPr sz="2000" spc="-20" dirty="0" smtClean="0">
                <a:latin typeface="+mn-lt"/>
                <a:cs typeface="Times New Roman"/>
              </a:rPr>
              <a:t>.</a:t>
            </a:r>
            <a:endParaRPr sz="2000" dirty="0">
              <a:latin typeface="+mn-lt"/>
              <a:cs typeface="Times New Roman"/>
            </a:endParaRPr>
          </a:p>
        </p:txBody>
      </p:sp>
      <p:sp>
        <p:nvSpPr>
          <p:cNvPr id="4" name="object 4"/>
          <p:cNvSpPr txBox="1">
            <a:spLocks noGrp="1"/>
          </p:cNvSpPr>
          <p:nvPr>
            <p:ph type="title"/>
          </p:nvPr>
        </p:nvSpPr>
        <p:spPr>
          <a:xfrm>
            <a:off x="2647950" y="122979"/>
            <a:ext cx="3924300" cy="566822"/>
          </a:xfrm>
          <a:prstGeom prst="rect">
            <a:avLst/>
          </a:prstGeom>
        </p:spPr>
        <p:txBody>
          <a:bodyPr vert="horz" wrap="square" lIns="0" tIns="12700" rIns="0" bIns="0" rtlCol="0">
            <a:spAutoFit/>
          </a:bodyPr>
          <a:lstStyle/>
          <a:p>
            <a:pPr marL="12700">
              <a:lnSpc>
                <a:spcPct val="100000"/>
              </a:lnSpc>
              <a:spcBef>
                <a:spcPts val="100"/>
              </a:spcBef>
            </a:pPr>
            <a:r>
              <a:rPr sz="3600" spc="-10" dirty="0">
                <a:latin typeface="+mn-lt"/>
              </a:rPr>
              <a:t>Follow-</a:t>
            </a:r>
            <a:r>
              <a:rPr sz="3600" dirty="0">
                <a:latin typeface="+mn-lt"/>
              </a:rPr>
              <a:t>Up</a:t>
            </a:r>
            <a:r>
              <a:rPr sz="3600" spc="-65" dirty="0">
                <a:latin typeface="+mn-lt"/>
              </a:rPr>
              <a:t> </a:t>
            </a:r>
            <a:r>
              <a:rPr sz="3600" spc="-10" dirty="0">
                <a:latin typeface="+mn-lt"/>
              </a:rPr>
              <a:t>Timelines</a:t>
            </a:r>
          </a:p>
        </p:txBody>
      </p:sp>
      <p:pic>
        <p:nvPicPr>
          <p:cNvPr id="9" name="Picture 8"/>
          <p:cNvPicPr>
            <a:picLocks noChangeAspect="1"/>
          </p:cNvPicPr>
          <p:nvPr/>
        </p:nvPicPr>
        <p:blipFill>
          <a:blip r:embed="rId3"/>
          <a:stretch>
            <a:fillRect/>
          </a:stretch>
        </p:blipFill>
        <p:spPr>
          <a:xfrm>
            <a:off x="1066800" y="689801"/>
            <a:ext cx="7193034" cy="4643437"/>
          </a:xfrm>
          <a:prstGeom prst="rect">
            <a:avLst/>
          </a:prstGeom>
        </p:spPr>
      </p:pic>
      <p:sp>
        <p:nvSpPr>
          <p:cNvPr id="2" name="Oval 1"/>
          <p:cNvSpPr/>
          <p:nvPr/>
        </p:nvSpPr>
        <p:spPr>
          <a:xfrm>
            <a:off x="4724400" y="4724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67200" y="4997642"/>
            <a:ext cx="685800" cy="303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2669" y="470407"/>
            <a:ext cx="7292975" cy="696595"/>
          </a:xfrm>
          <a:prstGeom prst="rect">
            <a:avLst/>
          </a:prstGeom>
        </p:spPr>
        <p:txBody>
          <a:bodyPr vert="horz" wrap="square" lIns="0" tIns="13335" rIns="0" bIns="0" rtlCol="0">
            <a:spAutoFit/>
          </a:bodyPr>
          <a:lstStyle/>
          <a:p>
            <a:pPr marL="12700">
              <a:lnSpc>
                <a:spcPct val="100000"/>
              </a:lnSpc>
              <a:spcBef>
                <a:spcPts val="105"/>
              </a:spcBef>
            </a:pPr>
            <a:r>
              <a:rPr dirty="0">
                <a:latin typeface="+mn-lt"/>
              </a:rPr>
              <a:t>Beginning</a:t>
            </a:r>
            <a:r>
              <a:rPr spc="-15" dirty="0">
                <a:latin typeface="+mn-lt"/>
              </a:rPr>
              <a:t> </a:t>
            </a:r>
            <a:r>
              <a:rPr spc="-10" dirty="0">
                <a:latin typeface="+mn-lt"/>
              </a:rPr>
              <a:t>Follow-</a:t>
            </a:r>
            <a:r>
              <a:rPr dirty="0">
                <a:latin typeface="+mn-lt"/>
              </a:rPr>
              <a:t>Up</a:t>
            </a:r>
            <a:r>
              <a:rPr spc="-90" dirty="0">
                <a:latin typeface="+mn-lt"/>
              </a:rPr>
              <a:t> </a:t>
            </a:r>
            <a:r>
              <a:rPr spc="-10" dirty="0">
                <a:latin typeface="+mn-lt"/>
              </a:rPr>
              <a:t>Timelines</a:t>
            </a:r>
          </a:p>
        </p:txBody>
      </p:sp>
      <p:sp>
        <p:nvSpPr>
          <p:cNvPr id="4" name="object 4"/>
          <p:cNvSpPr txBox="1"/>
          <p:nvPr/>
        </p:nvSpPr>
        <p:spPr>
          <a:xfrm>
            <a:off x="358140" y="1698752"/>
            <a:ext cx="8345170" cy="3683000"/>
          </a:xfrm>
          <a:prstGeom prst="rect">
            <a:avLst/>
          </a:prstGeom>
        </p:spPr>
        <p:txBody>
          <a:bodyPr vert="horz" wrap="square" lIns="0" tIns="12700" rIns="0" bIns="0" rtlCol="0">
            <a:spAutoFit/>
          </a:bodyPr>
          <a:lstStyle/>
          <a:p>
            <a:pPr marL="38100" marR="86995">
              <a:lnSpc>
                <a:spcPct val="100000"/>
              </a:lnSpc>
              <a:spcBef>
                <a:spcPts val="100"/>
              </a:spcBef>
              <a:tabLst>
                <a:tab pos="869950" algn="l"/>
              </a:tabLst>
            </a:pPr>
            <a:r>
              <a:rPr sz="2400" dirty="0">
                <a:latin typeface="+mn-lt"/>
                <a:cs typeface="Times New Roman"/>
              </a:rPr>
              <a:t>The</a:t>
            </a:r>
            <a:r>
              <a:rPr sz="2400" spc="-10" dirty="0">
                <a:latin typeface="+mn-lt"/>
                <a:cs typeface="Times New Roman"/>
              </a:rPr>
              <a:t> </a:t>
            </a:r>
            <a:r>
              <a:rPr sz="2400" dirty="0">
                <a:latin typeface="+mn-lt"/>
                <a:cs typeface="Times New Roman"/>
              </a:rPr>
              <a:t>data</a:t>
            </a:r>
            <a:r>
              <a:rPr sz="2400" spc="-10" dirty="0">
                <a:latin typeface="+mn-lt"/>
                <a:cs typeface="Times New Roman"/>
              </a:rPr>
              <a:t> </a:t>
            </a:r>
            <a:r>
              <a:rPr sz="2400" dirty="0">
                <a:latin typeface="+mn-lt"/>
                <a:cs typeface="Times New Roman"/>
              </a:rPr>
              <a:t>collection</a:t>
            </a:r>
            <a:r>
              <a:rPr sz="2400" spc="-45" dirty="0">
                <a:latin typeface="+mn-lt"/>
                <a:cs typeface="Times New Roman"/>
              </a:rPr>
              <a:t> </a:t>
            </a:r>
            <a:r>
              <a:rPr sz="2400" dirty="0">
                <a:latin typeface="+mn-lt"/>
                <a:cs typeface="Times New Roman"/>
              </a:rPr>
              <a:t>period</a:t>
            </a:r>
            <a:r>
              <a:rPr sz="2400" spc="-10" dirty="0">
                <a:latin typeface="+mn-lt"/>
                <a:cs typeface="Times New Roman"/>
              </a:rPr>
              <a:t> </a:t>
            </a:r>
            <a:r>
              <a:rPr sz="2400" dirty="0">
                <a:latin typeface="+mn-lt"/>
                <a:cs typeface="Times New Roman"/>
              </a:rPr>
              <a:t>for</a:t>
            </a:r>
            <a:r>
              <a:rPr sz="2400" spc="5" dirty="0">
                <a:latin typeface="+mn-lt"/>
                <a:cs typeface="Times New Roman"/>
              </a:rPr>
              <a:t> </a:t>
            </a:r>
            <a:r>
              <a:rPr sz="2400" dirty="0">
                <a:latin typeface="+mn-lt"/>
                <a:cs typeface="Times New Roman"/>
              </a:rPr>
              <a:t>follow-up</a:t>
            </a:r>
            <a:r>
              <a:rPr sz="2400" spc="-15" dirty="0">
                <a:latin typeface="+mn-lt"/>
                <a:cs typeface="Times New Roman"/>
              </a:rPr>
              <a:t> </a:t>
            </a:r>
            <a:r>
              <a:rPr sz="2400" dirty="0">
                <a:latin typeface="+mn-lt"/>
                <a:cs typeface="Times New Roman"/>
              </a:rPr>
              <a:t>timeline</a:t>
            </a:r>
            <a:r>
              <a:rPr sz="2400" spc="-25" dirty="0">
                <a:latin typeface="+mn-lt"/>
                <a:cs typeface="Times New Roman"/>
              </a:rPr>
              <a:t> </a:t>
            </a:r>
            <a:r>
              <a:rPr sz="2400" dirty="0">
                <a:latin typeface="+mn-lt"/>
                <a:cs typeface="Times New Roman"/>
              </a:rPr>
              <a:t>is</a:t>
            </a:r>
            <a:r>
              <a:rPr sz="2400" spc="-5" dirty="0">
                <a:latin typeface="+mn-lt"/>
                <a:cs typeface="Times New Roman"/>
              </a:rPr>
              <a:t> </a:t>
            </a:r>
            <a:r>
              <a:rPr sz="2400" dirty="0">
                <a:latin typeface="+mn-lt"/>
                <a:cs typeface="Times New Roman"/>
              </a:rPr>
              <a:t>from</a:t>
            </a:r>
            <a:r>
              <a:rPr sz="2400" spc="-10" dirty="0">
                <a:latin typeface="+mn-lt"/>
                <a:cs typeface="Times New Roman"/>
              </a:rPr>
              <a:t> </a:t>
            </a:r>
            <a:r>
              <a:rPr sz="2400" dirty="0">
                <a:latin typeface="+mn-lt"/>
                <a:cs typeface="Times New Roman"/>
              </a:rPr>
              <a:t>the</a:t>
            </a:r>
            <a:r>
              <a:rPr sz="2400" spc="-10" dirty="0">
                <a:latin typeface="+mn-lt"/>
                <a:cs typeface="Times New Roman"/>
              </a:rPr>
              <a:t> </a:t>
            </a:r>
            <a:r>
              <a:rPr sz="2400" spc="-20" dirty="0">
                <a:latin typeface="+mn-lt"/>
                <a:cs typeface="Times New Roman"/>
              </a:rPr>
              <a:t>date </a:t>
            </a:r>
            <a:r>
              <a:rPr sz="2400" dirty="0">
                <a:latin typeface="+mn-lt"/>
                <a:cs typeface="Times New Roman"/>
              </a:rPr>
              <a:t>you</a:t>
            </a:r>
            <a:r>
              <a:rPr sz="2400" spc="-5" dirty="0">
                <a:latin typeface="+mn-lt"/>
                <a:cs typeface="Times New Roman"/>
              </a:rPr>
              <a:t> </a:t>
            </a:r>
            <a:r>
              <a:rPr sz="2400" dirty="0">
                <a:latin typeface="+mn-lt"/>
                <a:cs typeface="Times New Roman"/>
              </a:rPr>
              <a:t>receive</a:t>
            </a:r>
            <a:r>
              <a:rPr sz="2400" spc="-40" dirty="0">
                <a:latin typeface="+mn-lt"/>
                <a:cs typeface="Times New Roman"/>
              </a:rPr>
              <a:t> </a:t>
            </a:r>
            <a:r>
              <a:rPr sz="2400" dirty="0">
                <a:latin typeface="+mn-lt"/>
                <a:cs typeface="Times New Roman"/>
              </a:rPr>
              <a:t>the</a:t>
            </a:r>
            <a:r>
              <a:rPr sz="2400" spc="-15" dirty="0">
                <a:latin typeface="+mn-lt"/>
                <a:cs typeface="Times New Roman"/>
              </a:rPr>
              <a:t> </a:t>
            </a:r>
            <a:r>
              <a:rPr sz="2400" dirty="0">
                <a:latin typeface="+mn-lt"/>
                <a:cs typeface="Times New Roman"/>
              </a:rPr>
              <a:t>final</a:t>
            </a:r>
            <a:r>
              <a:rPr sz="2400" spc="-25" dirty="0">
                <a:latin typeface="+mn-lt"/>
                <a:cs typeface="Times New Roman"/>
              </a:rPr>
              <a:t> </a:t>
            </a:r>
            <a:r>
              <a:rPr sz="2400" dirty="0">
                <a:latin typeface="+mn-lt"/>
                <a:cs typeface="Times New Roman"/>
              </a:rPr>
              <a:t>report</a:t>
            </a:r>
            <a:r>
              <a:rPr sz="2400" spc="-10" dirty="0">
                <a:latin typeface="+mn-lt"/>
                <a:cs typeface="Times New Roman"/>
              </a:rPr>
              <a:t> </a:t>
            </a:r>
            <a:r>
              <a:rPr sz="2400" dirty="0">
                <a:latin typeface="+mn-lt"/>
                <a:cs typeface="Times New Roman"/>
              </a:rPr>
              <a:t>(September</a:t>
            </a:r>
            <a:r>
              <a:rPr sz="2400" spc="-30" dirty="0">
                <a:latin typeface="+mn-lt"/>
                <a:cs typeface="Times New Roman"/>
              </a:rPr>
              <a:t> </a:t>
            </a:r>
            <a:r>
              <a:rPr sz="2400" dirty="0">
                <a:latin typeface="+mn-lt"/>
                <a:cs typeface="Times New Roman"/>
              </a:rPr>
              <a:t>16, 2022)</a:t>
            </a:r>
            <a:r>
              <a:rPr sz="2400" spc="-5" dirty="0">
                <a:latin typeface="+mn-lt"/>
                <a:cs typeface="Times New Roman"/>
              </a:rPr>
              <a:t> </a:t>
            </a:r>
            <a:r>
              <a:rPr sz="2400" dirty="0">
                <a:latin typeface="+mn-lt"/>
                <a:cs typeface="Times New Roman"/>
              </a:rPr>
              <a:t>through</a:t>
            </a:r>
            <a:r>
              <a:rPr sz="2400" spc="-15" dirty="0">
                <a:latin typeface="+mn-lt"/>
                <a:cs typeface="Times New Roman"/>
              </a:rPr>
              <a:t> </a:t>
            </a:r>
            <a:r>
              <a:rPr lang="en-US" sz="2400" dirty="0" smtClean="0">
                <a:latin typeface="+mn-lt"/>
                <a:cs typeface="Times New Roman"/>
              </a:rPr>
              <a:t>February</a:t>
            </a:r>
            <a:r>
              <a:rPr sz="2400" spc="-15" dirty="0" smtClean="0">
                <a:latin typeface="+mn-lt"/>
                <a:cs typeface="Times New Roman"/>
              </a:rPr>
              <a:t> </a:t>
            </a:r>
            <a:r>
              <a:rPr sz="2400" spc="-25" dirty="0">
                <a:latin typeface="+mn-lt"/>
                <a:cs typeface="Times New Roman"/>
              </a:rPr>
              <a:t>1, </a:t>
            </a:r>
            <a:r>
              <a:rPr sz="2400" spc="-10" dirty="0">
                <a:latin typeface="+mn-lt"/>
                <a:cs typeface="Times New Roman"/>
              </a:rPr>
              <a:t>2023</a:t>
            </a:r>
            <a:r>
              <a:rPr sz="2400" spc="-10" dirty="0" smtClean="0">
                <a:latin typeface="+mn-lt"/>
                <a:cs typeface="Times New Roman"/>
              </a:rPr>
              <a:t>.</a:t>
            </a:r>
            <a:r>
              <a:rPr lang="en-US" sz="2400" spc="-10" dirty="0" smtClean="0">
                <a:latin typeface="+mn-lt"/>
                <a:cs typeface="Times New Roman"/>
              </a:rPr>
              <a:t> </a:t>
            </a:r>
            <a:r>
              <a:rPr sz="2400" dirty="0" smtClean="0">
                <a:latin typeface="+mn-lt"/>
                <a:cs typeface="Times New Roman"/>
              </a:rPr>
              <a:t>They</a:t>
            </a:r>
            <a:r>
              <a:rPr sz="2400" spc="-5" dirty="0" smtClean="0">
                <a:latin typeface="+mn-lt"/>
                <a:cs typeface="Times New Roman"/>
              </a:rPr>
              <a:t> </a:t>
            </a:r>
            <a:r>
              <a:rPr sz="2400" dirty="0">
                <a:latin typeface="+mn-lt"/>
                <a:cs typeface="Times New Roman"/>
              </a:rPr>
              <a:t>are</a:t>
            </a:r>
            <a:r>
              <a:rPr sz="2400" spc="-25" dirty="0">
                <a:latin typeface="+mn-lt"/>
                <a:cs typeface="Times New Roman"/>
              </a:rPr>
              <a:t> </a:t>
            </a:r>
            <a:r>
              <a:rPr sz="2400" dirty="0">
                <a:latin typeface="+mn-lt"/>
                <a:cs typeface="Times New Roman"/>
              </a:rPr>
              <a:t>due</a:t>
            </a:r>
            <a:r>
              <a:rPr sz="2400" spc="-10" dirty="0">
                <a:latin typeface="+mn-lt"/>
                <a:cs typeface="Times New Roman"/>
              </a:rPr>
              <a:t> </a:t>
            </a:r>
            <a:r>
              <a:rPr sz="2400" dirty="0">
                <a:latin typeface="+mn-lt"/>
                <a:cs typeface="Times New Roman"/>
              </a:rPr>
              <a:t>by</a:t>
            </a:r>
            <a:r>
              <a:rPr sz="2400" spc="-5" dirty="0">
                <a:latin typeface="+mn-lt"/>
                <a:cs typeface="Times New Roman"/>
              </a:rPr>
              <a:t> </a:t>
            </a:r>
            <a:r>
              <a:rPr lang="en-US" sz="2400" dirty="0" smtClean="0">
                <a:latin typeface="+mn-lt"/>
                <a:cs typeface="Times New Roman"/>
              </a:rPr>
              <a:t>February</a:t>
            </a:r>
            <a:r>
              <a:rPr sz="2400" spc="-15" dirty="0" smtClean="0">
                <a:latin typeface="+mn-lt"/>
                <a:cs typeface="Times New Roman"/>
              </a:rPr>
              <a:t> </a:t>
            </a:r>
            <a:r>
              <a:rPr sz="2400" dirty="0">
                <a:latin typeface="+mn-lt"/>
                <a:cs typeface="Times New Roman"/>
              </a:rPr>
              <a:t>20, </a:t>
            </a:r>
            <a:r>
              <a:rPr sz="2400" spc="-10" dirty="0">
                <a:latin typeface="+mn-lt"/>
                <a:cs typeface="Times New Roman"/>
              </a:rPr>
              <a:t>2023.</a:t>
            </a:r>
            <a:endParaRPr sz="2400" dirty="0">
              <a:latin typeface="+mn-lt"/>
              <a:cs typeface="Times New Roman"/>
            </a:endParaRPr>
          </a:p>
          <a:p>
            <a:pPr marL="38100">
              <a:lnSpc>
                <a:spcPct val="100000"/>
              </a:lnSpc>
            </a:pPr>
            <a:r>
              <a:rPr sz="2400" dirty="0">
                <a:latin typeface="+mn-lt"/>
                <a:cs typeface="Times New Roman"/>
              </a:rPr>
              <a:t>Include</a:t>
            </a:r>
            <a:r>
              <a:rPr sz="2400" spc="-45" dirty="0">
                <a:latin typeface="+mn-lt"/>
                <a:cs typeface="Times New Roman"/>
              </a:rPr>
              <a:t> </a:t>
            </a:r>
            <a:r>
              <a:rPr sz="2400" dirty="0">
                <a:latin typeface="+mn-lt"/>
                <a:cs typeface="Times New Roman"/>
              </a:rPr>
              <a:t>the</a:t>
            </a:r>
            <a:r>
              <a:rPr sz="2400" spc="-15" dirty="0">
                <a:latin typeface="+mn-lt"/>
                <a:cs typeface="Times New Roman"/>
              </a:rPr>
              <a:t> </a:t>
            </a:r>
            <a:r>
              <a:rPr sz="2400" dirty="0">
                <a:latin typeface="+mn-lt"/>
                <a:cs typeface="Times New Roman"/>
              </a:rPr>
              <a:t>following</a:t>
            </a:r>
            <a:r>
              <a:rPr sz="2400" spc="-20" dirty="0">
                <a:latin typeface="+mn-lt"/>
                <a:cs typeface="Times New Roman"/>
              </a:rPr>
              <a:t> </a:t>
            </a:r>
            <a:r>
              <a:rPr sz="2400" dirty="0">
                <a:latin typeface="+mn-lt"/>
                <a:cs typeface="Times New Roman"/>
              </a:rPr>
              <a:t>information</a:t>
            </a:r>
            <a:r>
              <a:rPr sz="2400" spc="-20" dirty="0">
                <a:latin typeface="+mn-lt"/>
                <a:cs typeface="Times New Roman"/>
              </a:rPr>
              <a:t> </a:t>
            </a:r>
            <a:r>
              <a:rPr sz="2400" dirty="0">
                <a:latin typeface="+mn-lt"/>
                <a:cs typeface="Times New Roman"/>
              </a:rPr>
              <a:t>dependent</a:t>
            </a:r>
            <a:r>
              <a:rPr sz="2400" spc="-40" dirty="0">
                <a:latin typeface="+mn-lt"/>
                <a:cs typeface="Times New Roman"/>
              </a:rPr>
              <a:t> </a:t>
            </a:r>
            <a:r>
              <a:rPr sz="2400" dirty="0">
                <a:latin typeface="+mn-lt"/>
                <a:cs typeface="Times New Roman"/>
              </a:rPr>
              <a:t>on</a:t>
            </a:r>
            <a:r>
              <a:rPr sz="2400" spc="-5" dirty="0">
                <a:latin typeface="+mn-lt"/>
                <a:cs typeface="Times New Roman"/>
              </a:rPr>
              <a:t> </a:t>
            </a:r>
            <a:r>
              <a:rPr sz="2400" dirty="0">
                <a:latin typeface="+mn-lt"/>
                <a:cs typeface="Times New Roman"/>
              </a:rPr>
              <a:t>non-</a:t>
            </a:r>
            <a:r>
              <a:rPr sz="2400" spc="-10" dirty="0">
                <a:latin typeface="+mn-lt"/>
                <a:cs typeface="Times New Roman"/>
              </a:rPr>
              <a:t>compliance:</a:t>
            </a:r>
            <a:endParaRPr sz="2400" dirty="0">
              <a:latin typeface="+mn-lt"/>
              <a:cs typeface="Times New Roman"/>
            </a:endParaRPr>
          </a:p>
          <a:p>
            <a:pPr marL="380365" marR="46990" indent="-342900">
              <a:lnSpc>
                <a:spcPct val="100000"/>
              </a:lnSpc>
              <a:buFont typeface="Arial" panose="020B0604020202020204" pitchFamily="34" charset="0"/>
              <a:buChar char="•"/>
              <a:tabLst>
                <a:tab pos="325120" algn="l"/>
              </a:tabLst>
            </a:pPr>
            <a:r>
              <a:rPr sz="2400" dirty="0">
                <a:latin typeface="+mn-lt"/>
                <a:cs typeface="Times New Roman"/>
              </a:rPr>
              <a:t>Initial</a:t>
            </a:r>
            <a:r>
              <a:rPr sz="2400" spc="-45" dirty="0">
                <a:latin typeface="+mn-lt"/>
                <a:cs typeface="Times New Roman"/>
              </a:rPr>
              <a:t> </a:t>
            </a:r>
            <a:r>
              <a:rPr sz="2400" dirty="0">
                <a:latin typeface="+mn-lt"/>
                <a:cs typeface="Times New Roman"/>
              </a:rPr>
              <a:t>Evaluations</a:t>
            </a:r>
            <a:r>
              <a:rPr sz="2400" spc="-35" dirty="0">
                <a:latin typeface="+mn-lt"/>
                <a:cs typeface="Times New Roman"/>
              </a:rPr>
              <a:t> </a:t>
            </a:r>
            <a:r>
              <a:rPr sz="2400" dirty="0">
                <a:latin typeface="+mn-lt"/>
                <a:cs typeface="Times New Roman"/>
              </a:rPr>
              <a:t>–</a:t>
            </a:r>
            <a:r>
              <a:rPr sz="2400" spc="-5" dirty="0">
                <a:latin typeface="+mn-lt"/>
                <a:cs typeface="Times New Roman"/>
              </a:rPr>
              <a:t> </a:t>
            </a:r>
            <a:r>
              <a:rPr sz="2400" dirty="0">
                <a:latin typeface="+mn-lt"/>
                <a:cs typeface="Times New Roman"/>
              </a:rPr>
              <a:t>include</a:t>
            </a:r>
            <a:r>
              <a:rPr sz="2400" spc="-30" dirty="0">
                <a:latin typeface="+mn-lt"/>
                <a:cs typeface="Times New Roman"/>
              </a:rPr>
              <a:t> </a:t>
            </a:r>
            <a:r>
              <a:rPr sz="2400" dirty="0">
                <a:latin typeface="+mn-lt"/>
                <a:cs typeface="Times New Roman"/>
              </a:rPr>
              <a:t>all</a:t>
            </a:r>
            <a:r>
              <a:rPr sz="2400" spc="-20" dirty="0">
                <a:latin typeface="+mn-lt"/>
                <a:cs typeface="Times New Roman"/>
              </a:rPr>
              <a:t> </a:t>
            </a:r>
            <a:r>
              <a:rPr sz="2400" dirty="0">
                <a:latin typeface="+mn-lt"/>
                <a:cs typeface="Times New Roman"/>
              </a:rPr>
              <a:t>students</a:t>
            </a:r>
            <a:r>
              <a:rPr sz="2400" spc="-25" dirty="0">
                <a:latin typeface="+mn-lt"/>
                <a:cs typeface="Times New Roman"/>
              </a:rPr>
              <a:t> </a:t>
            </a:r>
            <a:r>
              <a:rPr sz="2400" dirty="0">
                <a:latin typeface="+mn-lt"/>
                <a:cs typeface="Times New Roman"/>
              </a:rPr>
              <a:t>for</a:t>
            </a:r>
            <a:r>
              <a:rPr sz="2400" spc="20" dirty="0">
                <a:latin typeface="+mn-lt"/>
                <a:cs typeface="Times New Roman"/>
              </a:rPr>
              <a:t> </a:t>
            </a:r>
            <a:r>
              <a:rPr sz="2400" dirty="0">
                <a:latin typeface="+mn-lt"/>
                <a:cs typeface="Times New Roman"/>
              </a:rPr>
              <a:t>whom consent</a:t>
            </a:r>
            <a:r>
              <a:rPr sz="2400" spc="-20" dirty="0">
                <a:latin typeface="+mn-lt"/>
                <a:cs typeface="Times New Roman"/>
              </a:rPr>
              <a:t> </a:t>
            </a:r>
            <a:r>
              <a:rPr sz="2400" dirty="0">
                <a:latin typeface="+mn-lt"/>
                <a:cs typeface="Times New Roman"/>
              </a:rPr>
              <a:t>for</a:t>
            </a:r>
            <a:r>
              <a:rPr sz="2400" spc="20" dirty="0">
                <a:latin typeface="+mn-lt"/>
                <a:cs typeface="Times New Roman"/>
              </a:rPr>
              <a:t> </a:t>
            </a:r>
            <a:r>
              <a:rPr sz="2400" spc="-25" dirty="0">
                <a:latin typeface="+mn-lt"/>
                <a:cs typeface="Times New Roman"/>
              </a:rPr>
              <a:t>an </a:t>
            </a:r>
            <a:r>
              <a:rPr sz="2400" dirty="0">
                <a:latin typeface="+mn-lt"/>
                <a:cs typeface="Times New Roman"/>
              </a:rPr>
              <a:t>initial</a:t>
            </a:r>
            <a:r>
              <a:rPr sz="2400" spc="-40" dirty="0">
                <a:latin typeface="+mn-lt"/>
                <a:cs typeface="Times New Roman"/>
              </a:rPr>
              <a:t> </a:t>
            </a:r>
            <a:r>
              <a:rPr sz="2400" dirty="0">
                <a:latin typeface="+mn-lt"/>
                <a:cs typeface="Times New Roman"/>
              </a:rPr>
              <a:t>evaluation</a:t>
            </a:r>
            <a:r>
              <a:rPr sz="2400" spc="-40" dirty="0">
                <a:latin typeface="+mn-lt"/>
                <a:cs typeface="Times New Roman"/>
              </a:rPr>
              <a:t> </a:t>
            </a:r>
            <a:r>
              <a:rPr sz="2400" dirty="0">
                <a:latin typeface="+mn-lt"/>
                <a:cs typeface="Times New Roman"/>
              </a:rPr>
              <a:t>was</a:t>
            </a:r>
            <a:r>
              <a:rPr sz="2400" spc="-5" dirty="0">
                <a:latin typeface="+mn-lt"/>
                <a:cs typeface="Times New Roman"/>
              </a:rPr>
              <a:t> </a:t>
            </a:r>
            <a:r>
              <a:rPr sz="2400" dirty="0">
                <a:latin typeface="+mn-lt"/>
                <a:cs typeface="Times New Roman"/>
              </a:rPr>
              <a:t>received</a:t>
            </a:r>
            <a:r>
              <a:rPr sz="2400" spc="-40" dirty="0">
                <a:latin typeface="+mn-lt"/>
                <a:cs typeface="Times New Roman"/>
              </a:rPr>
              <a:t> </a:t>
            </a:r>
            <a:r>
              <a:rPr sz="2400" dirty="0">
                <a:latin typeface="+mn-lt"/>
                <a:cs typeface="Times New Roman"/>
              </a:rPr>
              <a:t>and</a:t>
            </a:r>
            <a:r>
              <a:rPr sz="2400" spc="-5" dirty="0">
                <a:latin typeface="+mn-lt"/>
                <a:cs typeface="Times New Roman"/>
              </a:rPr>
              <a:t> </a:t>
            </a:r>
            <a:r>
              <a:rPr sz="2400" dirty="0">
                <a:latin typeface="+mn-lt"/>
                <a:cs typeface="Times New Roman"/>
              </a:rPr>
              <a:t>eligibility</a:t>
            </a:r>
            <a:r>
              <a:rPr sz="2400" spc="-40" dirty="0">
                <a:latin typeface="+mn-lt"/>
                <a:cs typeface="Times New Roman"/>
              </a:rPr>
              <a:t> </a:t>
            </a:r>
            <a:r>
              <a:rPr sz="2400" dirty="0">
                <a:latin typeface="+mn-lt"/>
                <a:cs typeface="Times New Roman"/>
              </a:rPr>
              <a:t>determined</a:t>
            </a:r>
            <a:r>
              <a:rPr sz="2400" spc="-25" dirty="0">
                <a:latin typeface="+mn-lt"/>
                <a:cs typeface="Times New Roman"/>
              </a:rPr>
              <a:t> </a:t>
            </a:r>
            <a:r>
              <a:rPr sz="2400" spc="-10" dirty="0">
                <a:latin typeface="+mn-lt"/>
                <a:cs typeface="Times New Roman"/>
              </a:rPr>
              <a:t>within </a:t>
            </a:r>
            <a:r>
              <a:rPr sz="2400" dirty="0">
                <a:latin typeface="+mn-lt"/>
                <a:cs typeface="Times New Roman"/>
              </a:rPr>
              <a:t>the</a:t>
            </a:r>
            <a:r>
              <a:rPr sz="2400" spc="-10" dirty="0">
                <a:latin typeface="+mn-lt"/>
                <a:cs typeface="Times New Roman"/>
              </a:rPr>
              <a:t> </a:t>
            </a:r>
            <a:r>
              <a:rPr sz="2400" dirty="0">
                <a:latin typeface="+mn-lt"/>
                <a:cs typeface="Times New Roman"/>
              </a:rPr>
              <a:t>data</a:t>
            </a:r>
            <a:r>
              <a:rPr sz="2400" spc="-20" dirty="0">
                <a:latin typeface="+mn-lt"/>
                <a:cs typeface="Times New Roman"/>
              </a:rPr>
              <a:t> </a:t>
            </a:r>
            <a:r>
              <a:rPr sz="2400" dirty="0">
                <a:latin typeface="+mn-lt"/>
                <a:cs typeface="Times New Roman"/>
              </a:rPr>
              <a:t>collection</a:t>
            </a:r>
            <a:r>
              <a:rPr sz="2400" spc="-35" dirty="0">
                <a:latin typeface="+mn-lt"/>
                <a:cs typeface="Times New Roman"/>
              </a:rPr>
              <a:t> </a:t>
            </a:r>
            <a:r>
              <a:rPr sz="2400" spc="-10" dirty="0">
                <a:latin typeface="+mn-lt"/>
                <a:cs typeface="Times New Roman"/>
              </a:rPr>
              <a:t>period.</a:t>
            </a:r>
            <a:endParaRPr sz="2400" dirty="0">
              <a:latin typeface="+mn-lt"/>
              <a:cs typeface="Times New Roman"/>
            </a:endParaRPr>
          </a:p>
          <a:p>
            <a:pPr marL="380365" marR="30480" indent="-342900">
              <a:lnSpc>
                <a:spcPct val="100000"/>
              </a:lnSpc>
              <a:buFont typeface="Arial" panose="020B0604020202020204" pitchFamily="34" charset="0"/>
              <a:buChar char="•"/>
              <a:tabLst>
                <a:tab pos="325120" algn="l"/>
              </a:tabLst>
            </a:pPr>
            <a:r>
              <a:rPr sz="2400" dirty="0">
                <a:latin typeface="+mn-lt"/>
                <a:cs typeface="Times New Roman"/>
              </a:rPr>
              <a:t>C</a:t>
            </a:r>
            <a:r>
              <a:rPr sz="2400" spc="-20" dirty="0">
                <a:latin typeface="+mn-lt"/>
                <a:cs typeface="Times New Roman"/>
              </a:rPr>
              <a:t> </a:t>
            </a:r>
            <a:r>
              <a:rPr sz="2400" dirty="0">
                <a:latin typeface="+mn-lt"/>
                <a:cs typeface="Times New Roman"/>
              </a:rPr>
              <a:t>to</a:t>
            </a:r>
            <a:r>
              <a:rPr sz="2400" spc="-5" dirty="0">
                <a:latin typeface="+mn-lt"/>
                <a:cs typeface="Times New Roman"/>
              </a:rPr>
              <a:t> </a:t>
            </a:r>
            <a:r>
              <a:rPr sz="2400" dirty="0">
                <a:latin typeface="+mn-lt"/>
                <a:cs typeface="Times New Roman"/>
              </a:rPr>
              <a:t>B</a:t>
            </a:r>
            <a:r>
              <a:rPr sz="2400" spc="-60" dirty="0">
                <a:latin typeface="+mn-lt"/>
                <a:cs typeface="Times New Roman"/>
              </a:rPr>
              <a:t> </a:t>
            </a:r>
            <a:r>
              <a:rPr sz="2400" dirty="0">
                <a:latin typeface="+mn-lt"/>
                <a:cs typeface="Times New Roman"/>
              </a:rPr>
              <a:t>Transition</a:t>
            </a:r>
            <a:r>
              <a:rPr sz="2400" spc="-45" dirty="0">
                <a:latin typeface="+mn-lt"/>
                <a:cs typeface="Times New Roman"/>
              </a:rPr>
              <a:t> </a:t>
            </a:r>
            <a:r>
              <a:rPr sz="2400" dirty="0">
                <a:latin typeface="+mn-lt"/>
                <a:cs typeface="Times New Roman"/>
              </a:rPr>
              <a:t>Evaluations</a:t>
            </a:r>
            <a:r>
              <a:rPr sz="2400" spc="-40" dirty="0">
                <a:latin typeface="+mn-lt"/>
                <a:cs typeface="Times New Roman"/>
              </a:rPr>
              <a:t> </a:t>
            </a:r>
            <a:r>
              <a:rPr sz="2400" dirty="0">
                <a:latin typeface="+mn-lt"/>
                <a:cs typeface="Times New Roman"/>
              </a:rPr>
              <a:t>–</a:t>
            </a:r>
            <a:r>
              <a:rPr sz="2400" spc="-5" dirty="0">
                <a:latin typeface="+mn-lt"/>
                <a:cs typeface="Times New Roman"/>
              </a:rPr>
              <a:t> </a:t>
            </a:r>
            <a:r>
              <a:rPr sz="2400" dirty="0">
                <a:latin typeface="+mn-lt"/>
                <a:cs typeface="Times New Roman"/>
              </a:rPr>
              <a:t>include</a:t>
            </a:r>
            <a:r>
              <a:rPr sz="2400" spc="-40" dirty="0">
                <a:latin typeface="+mn-lt"/>
                <a:cs typeface="Times New Roman"/>
              </a:rPr>
              <a:t> </a:t>
            </a:r>
            <a:r>
              <a:rPr sz="2400" dirty="0">
                <a:latin typeface="+mn-lt"/>
                <a:cs typeface="Times New Roman"/>
              </a:rPr>
              <a:t>all</a:t>
            </a:r>
            <a:r>
              <a:rPr sz="2400" spc="-25" dirty="0">
                <a:latin typeface="+mn-lt"/>
                <a:cs typeface="Times New Roman"/>
              </a:rPr>
              <a:t> </a:t>
            </a:r>
            <a:r>
              <a:rPr sz="2400" dirty="0">
                <a:latin typeface="+mn-lt"/>
                <a:cs typeface="Times New Roman"/>
              </a:rPr>
              <a:t>students</a:t>
            </a:r>
            <a:r>
              <a:rPr sz="2400" spc="-30" dirty="0">
                <a:latin typeface="+mn-lt"/>
                <a:cs typeface="Times New Roman"/>
              </a:rPr>
              <a:t> </a:t>
            </a:r>
            <a:r>
              <a:rPr sz="2400" dirty="0">
                <a:latin typeface="+mn-lt"/>
                <a:cs typeface="Times New Roman"/>
              </a:rPr>
              <a:t>referred</a:t>
            </a:r>
            <a:r>
              <a:rPr sz="2400" spc="-15" dirty="0">
                <a:latin typeface="+mn-lt"/>
                <a:cs typeface="Times New Roman"/>
              </a:rPr>
              <a:t> </a:t>
            </a:r>
            <a:r>
              <a:rPr sz="2400" spc="-20" dirty="0">
                <a:latin typeface="+mn-lt"/>
                <a:cs typeface="Times New Roman"/>
              </a:rPr>
              <a:t>from </a:t>
            </a:r>
            <a:r>
              <a:rPr sz="2400" dirty="0">
                <a:latin typeface="+mn-lt"/>
                <a:cs typeface="Times New Roman"/>
              </a:rPr>
              <a:t>Part</a:t>
            </a:r>
            <a:r>
              <a:rPr sz="2400" spc="-15" dirty="0">
                <a:latin typeface="+mn-lt"/>
                <a:cs typeface="Times New Roman"/>
              </a:rPr>
              <a:t> </a:t>
            </a:r>
            <a:r>
              <a:rPr sz="2400" dirty="0">
                <a:latin typeface="+mn-lt"/>
                <a:cs typeface="Times New Roman"/>
              </a:rPr>
              <a:t>C</a:t>
            </a:r>
            <a:r>
              <a:rPr sz="2400" spc="-10" dirty="0">
                <a:latin typeface="+mn-lt"/>
                <a:cs typeface="Times New Roman"/>
              </a:rPr>
              <a:t> </a:t>
            </a:r>
            <a:r>
              <a:rPr sz="2400" dirty="0">
                <a:latin typeface="+mn-lt"/>
                <a:cs typeface="Times New Roman"/>
              </a:rPr>
              <a:t>whose</a:t>
            </a:r>
            <a:r>
              <a:rPr sz="2400" spc="10" dirty="0">
                <a:latin typeface="+mn-lt"/>
                <a:cs typeface="Times New Roman"/>
              </a:rPr>
              <a:t> </a:t>
            </a:r>
            <a:r>
              <a:rPr sz="2400" dirty="0">
                <a:latin typeface="+mn-lt"/>
                <a:cs typeface="Times New Roman"/>
              </a:rPr>
              <a:t>referral</a:t>
            </a:r>
            <a:r>
              <a:rPr sz="2400" spc="-40" dirty="0">
                <a:latin typeface="+mn-lt"/>
                <a:cs typeface="Times New Roman"/>
              </a:rPr>
              <a:t> </a:t>
            </a:r>
            <a:r>
              <a:rPr sz="2400" dirty="0">
                <a:latin typeface="+mn-lt"/>
                <a:cs typeface="Times New Roman"/>
              </a:rPr>
              <a:t>date,</a:t>
            </a:r>
            <a:r>
              <a:rPr sz="2400" spc="-25" dirty="0">
                <a:latin typeface="+mn-lt"/>
                <a:cs typeface="Times New Roman"/>
              </a:rPr>
              <a:t> </a:t>
            </a:r>
            <a:r>
              <a:rPr sz="2400" dirty="0">
                <a:latin typeface="+mn-lt"/>
                <a:cs typeface="Times New Roman"/>
              </a:rPr>
              <a:t>3</a:t>
            </a:r>
            <a:r>
              <a:rPr sz="2400" baseline="24305" dirty="0">
                <a:latin typeface="+mn-lt"/>
                <a:cs typeface="Times New Roman"/>
              </a:rPr>
              <a:t>rd</a:t>
            </a:r>
            <a:r>
              <a:rPr sz="2400" spc="315" baseline="24305" dirty="0">
                <a:latin typeface="+mn-lt"/>
                <a:cs typeface="Times New Roman"/>
              </a:rPr>
              <a:t> </a:t>
            </a:r>
            <a:r>
              <a:rPr sz="2400" dirty="0">
                <a:latin typeface="+mn-lt"/>
                <a:cs typeface="Times New Roman"/>
              </a:rPr>
              <a:t>birthday</a:t>
            </a:r>
            <a:r>
              <a:rPr sz="2400" spc="-25" dirty="0">
                <a:latin typeface="+mn-lt"/>
                <a:cs typeface="Times New Roman"/>
              </a:rPr>
              <a:t> </a:t>
            </a:r>
            <a:r>
              <a:rPr sz="2400" dirty="0">
                <a:latin typeface="+mn-lt"/>
                <a:cs typeface="Times New Roman"/>
              </a:rPr>
              <a:t>and</a:t>
            </a:r>
            <a:r>
              <a:rPr sz="2400" spc="-20" dirty="0">
                <a:latin typeface="+mn-lt"/>
                <a:cs typeface="Times New Roman"/>
              </a:rPr>
              <a:t> </a:t>
            </a:r>
            <a:r>
              <a:rPr sz="2400" dirty="0">
                <a:latin typeface="+mn-lt"/>
                <a:cs typeface="Times New Roman"/>
              </a:rPr>
              <a:t>IEP</a:t>
            </a:r>
            <a:r>
              <a:rPr sz="2400" spc="-90" dirty="0">
                <a:latin typeface="+mn-lt"/>
                <a:cs typeface="Times New Roman"/>
              </a:rPr>
              <a:t> </a:t>
            </a:r>
            <a:r>
              <a:rPr sz="2400" dirty="0">
                <a:latin typeface="+mn-lt"/>
                <a:cs typeface="Times New Roman"/>
              </a:rPr>
              <a:t>date</a:t>
            </a:r>
            <a:r>
              <a:rPr sz="2400" spc="-30" dirty="0">
                <a:latin typeface="+mn-lt"/>
                <a:cs typeface="Times New Roman"/>
              </a:rPr>
              <a:t> </a:t>
            </a:r>
            <a:r>
              <a:rPr sz="2400" dirty="0">
                <a:latin typeface="+mn-lt"/>
                <a:cs typeface="Times New Roman"/>
              </a:rPr>
              <a:t>fall</a:t>
            </a:r>
            <a:r>
              <a:rPr sz="2400" spc="-10" dirty="0">
                <a:latin typeface="+mn-lt"/>
                <a:cs typeface="Times New Roman"/>
              </a:rPr>
              <a:t> within </a:t>
            </a:r>
            <a:r>
              <a:rPr sz="2400" dirty="0">
                <a:latin typeface="+mn-lt"/>
                <a:cs typeface="Times New Roman"/>
              </a:rPr>
              <a:t>the</a:t>
            </a:r>
            <a:r>
              <a:rPr sz="2400" spc="-10" dirty="0">
                <a:latin typeface="+mn-lt"/>
                <a:cs typeface="Times New Roman"/>
              </a:rPr>
              <a:t> </a:t>
            </a:r>
            <a:r>
              <a:rPr sz="2400" dirty="0">
                <a:latin typeface="+mn-lt"/>
                <a:cs typeface="Times New Roman"/>
              </a:rPr>
              <a:t>data</a:t>
            </a:r>
            <a:r>
              <a:rPr sz="2400" spc="-20" dirty="0">
                <a:latin typeface="+mn-lt"/>
                <a:cs typeface="Times New Roman"/>
              </a:rPr>
              <a:t> </a:t>
            </a:r>
            <a:r>
              <a:rPr sz="2400" dirty="0">
                <a:latin typeface="+mn-lt"/>
                <a:cs typeface="Times New Roman"/>
              </a:rPr>
              <a:t>collection</a:t>
            </a:r>
            <a:r>
              <a:rPr sz="2400" spc="-35" dirty="0">
                <a:latin typeface="+mn-lt"/>
                <a:cs typeface="Times New Roman"/>
              </a:rPr>
              <a:t> </a:t>
            </a:r>
            <a:r>
              <a:rPr sz="2400" spc="-10" dirty="0">
                <a:latin typeface="+mn-lt"/>
                <a:cs typeface="Times New Roman"/>
              </a:rPr>
              <a:t>period.</a:t>
            </a:r>
            <a:endParaRPr sz="2400" dirty="0">
              <a:latin typeface="+mn-lt"/>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794147" y="271758"/>
            <a:ext cx="3453667" cy="505267"/>
          </a:xfrm>
          <a:prstGeom prst="rect">
            <a:avLst/>
          </a:prstGeom>
        </p:spPr>
        <p:txBody>
          <a:bodyPr vert="horz" wrap="square" lIns="0" tIns="12700" rIns="0" bIns="0" rtlCol="0">
            <a:spAutoFit/>
          </a:bodyPr>
          <a:lstStyle/>
          <a:p>
            <a:pPr marL="12700">
              <a:lnSpc>
                <a:spcPct val="100000"/>
              </a:lnSpc>
              <a:spcBef>
                <a:spcPts val="100"/>
              </a:spcBef>
            </a:pPr>
            <a:r>
              <a:rPr sz="3200" spc="-10" dirty="0">
                <a:latin typeface="+mn-lt"/>
              </a:rPr>
              <a:t>Follow-</a:t>
            </a:r>
            <a:r>
              <a:rPr sz="3200" dirty="0">
                <a:latin typeface="+mn-lt"/>
              </a:rPr>
              <a:t>Up</a:t>
            </a:r>
            <a:r>
              <a:rPr sz="3200" spc="-65" dirty="0">
                <a:latin typeface="+mn-lt"/>
              </a:rPr>
              <a:t> </a:t>
            </a:r>
            <a:r>
              <a:rPr sz="3200" spc="-10" dirty="0">
                <a:latin typeface="+mn-lt"/>
              </a:rPr>
              <a:t>Timelines</a:t>
            </a:r>
          </a:p>
        </p:txBody>
      </p:sp>
      <p:pic>
        <p:nvPicPr>
          <p:cNvPr id="2" name="Picture 1"/>
          <p:cNvPicPr>
            <a:picLocks noChangeAspect="1"/>
          </p:cNvPicPr>
          <p:nvPr/>
        </p:nvPicPr>
        <p:blipFill>
          <a:blip r:embed="rId3"/>
          <a:stretch>
            <a:fillRect/>
          </a:stretch>
        </p:blipFill>
        <p:spPr>
          <a:xfrm>
            <a:off x="691689" y="775404"/>
            <a:ext cx="7658581" cy="596741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219200" y="1600200"/>
            <a:ext cx="6934199" cy="3429000"/>
          </a:xfrm>
          <a:prstGeom prst="rect">
            <a:avLst/>
          </a:prstGeom>
        </p:spPr>
      </p:pic>
      <p:sp>
        <p:nvSpPr>
          <p:cNvPr id="12" name="object 12"/>
          <p:cNvSpPr txBox="1">
            <a:spLocks noGrp="1"/>
          </p:cNvSpPr>
          <p:nvPr>
            <p:ph type="title"/>
          </p:nvPr>
        </p:nvSpPr>
        <p:spPr>
          <a:xfrm>
            <a:off x="2219229" y="506983"/>
            <a:ext cx="4938395"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mn-lt"/>
              </a:rPr>
              <a:t>Importing</a:t>
            </a:r>
            <a:r>
              <a:rPr sz="3200" spc="-45" dirty="0">
                <a:latin typeface="+mn-lt"/>
              </a:rPr>
              <a:t> </a:t>
            </a:r>
            <a:r>
              <a:rPr sz="3200" dirty="0">
                <a:latin typeface="+mn-lt"/>
              </a:rPr>
              <a:t>Data</a:t>
            </a:r>
            <a:r>
              <a:rPr sz="3200" spc="-15" dirty="0">
                <a:latin typeface="+mn-lt"/>
              </a:rPr>
              <a:t> </a:t>
            </a:r>
            <a:r>
              <a:rPr sz="3200" dirty="0">
                <a:latin typeface="+mn-lt"/>
              </a:rPr>
              <a:t>from</a:t>
            </a:r>
            <a:r>
              <a:rPr sz="3200" spc="-25" dirty="0">
                <a:latin typeface="+mn-lt"/>
              </a:rPr>
              <a:t> </a:t>
            </a:r>
            <a:r>
              <a:rPr sz="3200" dirty="0">
                <a:latin typeface="+mn-lt"/>
              </a:rPr>
              <a:t>CSV</a:t>
            </a:r>
            <a:r>
              <a:rPr sz="3200" spc="-70" dirty="0">
                <a:latin typeface="+mn-lt"/>
              </a:rPr>
              <a:t> </a:t>
            </a:r>
            <a:r>
              <a:rPr sz="3200" spc="-20" dirty="0">
                <a:latin typeface="+mn-lt"/>
              </a:rPr>
              <a:t>file</a:t>
            </a:r>
            <a:endParaRPr sz="3200">
              <a:latin typeface="+mn-lt"/>
            </a:endParaRPr>
          </a:p>
        </p:txBody>
      </p:sp>
      <p:sp>
        <p:nvSpPr>
          <p:cNvPr id="14" name="object 14"/>
          <p:cNvSpPr txBox="1"/>
          <p:nvPr/>
        </p:nvSpPr>
        <p:spPr>
          <a:xfrm>
            <a:off x="383311" y="4270375"/>
            <a:ext cx="8359775" cy="2267287"/>
          </a:xfrm>
          <a:prstGeom prst="rect">
            <a:avLst/>
          </a:prstGeom>
        </p:spPr>
        <p:txBody>
          <a:bodyPr vert="horz" wrap="square" lIns="0" tIns="12700" rIns="0" bIns="0" rtlCol="0">
            <a:spAutoFit/>
          </a:bodyPr>
          <a:lstStyle/>
          <a:p>
            <a:pPr marL="12700">
              <a:lnSpc>
                <a:spcPct val="100000"/>
              </a:lnSpc>
              <a:spcBef>
                <a:spcPts val="100"/>
              </a:spcBef>
            </a:pPr>
            <a:endParaRPr lang="en-US" sz="1800" dirty="0" smtClean="0">
              <a:latin typeface="+mn-lt"/>
              <a:cs typeface="Times New Roman"/>
            </a:endParaRPr>
          </a:p>
          <a:p>
            <a:pPr marL="12700">
              <a:lnSpc>
                <a:spcPct val="100000"/>
              </a:lnSpc>
              <a:spcBef>
                <a:spcPts val="100"/>
              </a:spcBef>
            </a:pPr>
            <a:endParaRPr lang="en-US" dirty="0">
              <a:latin typeface="+mn-lt"/>
              <a:cs typeface="Times New Roman"/>
            </a:endParaRPr>
          </a:p>
          <a:p>
            <a:pPr marL="12700">
              <a:lnSpc>
                <a:spcPct val="100000"/>
              </a:lnSpc>
              <a:spcBef>
                <a:spcPts val="100"/>
              </a:spcBef>
            </a:pPr>
            <a:endParaRPr lang="en-US" sz="1800" dirty="0" smtClean="0">
              <a:latin typeface="+mn-lt"/>
              <a:cs typeface="Times New Roman"/>
            </a:endParaRPr>
          </a:p>
          <a:p>
            <a:pPr marL="298450" indent="-285750">
              <a:lnSpc>
                <a:spcPct val="100000"/>
              </a:lnSpc>
              <a:spcBef>
                <a:spcPts val="100"/>
              </a:spcBef>
              <a:buFont typeface="Arial" panose="020B0604020202020204" pitchFamily="34" charset="0"/>
              <a:buChar char="•"/>
            </a:pPr>
            <a:r>
              <a:rPr sz="1800" spc="-10" dirty="0" smtClean="0">
                <a:latin typeface="+mn-lt"/>
                <a:cs typeface="Times New Roman"/>
              </a:rPr>
              <a:t>Template </a:t>
            </a:r>
            <a:r>
              <a:rPr sz="1800" dirty="0" smtClean="0">
                <a:latin typeface="+mn-lt"/>
                <a:cs typeface="Times New Roman"/>
              </a:rPr>
              <a:t>File</a:t>
            </a:r>
            <a:r>
              <a:rPr lang="en-US" sz="1800" dirty="0" smtClean="0">
                <a:latin typeface="+mn-lt"/>
                <a:cs typeface="Times New Roman"/>
              </a:rPr>
              <a:t> allows you</a:t>
            </a:r>
            <a:r>
              <a:rPr sz="1800" spc="-25" dirty="0" smtClean="0">
                <a:latin typeface="+mn-lt"/>
                <a:cs typeface="Times New Roman"/>
              </a:rPr>
              <a:t> </a:t>
            </a:r>
            <a:r>
              <a:rPr sz="1800" dirty="0" smtClean="0">
                <a:latin typeface="+mn-lt"/>
                <a:cs typeface="Times New Roman"/>
              </a:rPr>
              <a:t>to</a:t>
            </a:r>
            <a:r>
              <a:rPr sz="1800" spc="-15" dirty="0" smtClean="0">
                <a:latin typeface="+mn-lt"/>
                <a:cs typeface="Times New Roman"/>
              </a:rPr>
              <a:t> </a:t>
            </a:r>
            <a:r>
              <a:rPr sz="1800" dirty="0" smtClean="0">
                <a:latin typeface="+mn-lt"/>
                <a:cs typeface="Times New Roman"/>
              </a:rPr>
              <a:t>use</a:t>
            </a:r>
            <a:r>
              <a:rPr sz="1800" spc="5" dirty="0" smtClean="0">
                <a:latin typeface="+mn-lt"/>
                <a:cs typeface="Times New Roman"/>
              </a:rPr>
              <a:t> </a:t>
            </a:r>
            <a:r>
              <a:rPr sz="1800" dirty="0" smtClean="0">
                <a:latin typeface="+mn-lt"/>
                <a:cs typeface="Times New Roman"/>
              </a:rPr>
              <a:t>the</a:t>
            </a:r>
            <a:r>
              <a:rPr sz="1800" spc="-25" dirty="0" smtClean="0">
                <a:latin typeface="+mn-lt"/>
                <a:cs typeface="Times New Roman"/>
              </a:rPr>
              <a:t> </a:t>
            </a:r>
            <a:r>
              <a:rPr sz="1800" dirty="0" smtClean="0">
                <a:latin typeface="+mn-lt"/>
                <a:cs typeface="Times New Roman"/>
              </a:rPr>
              <a:t>blank</a:t>
            </a:r>
            <a:r>
              <a:rPr sz="1800" spc="-15" dirty="0" smtClean="0">
                <a:latin typeface="+mn-lt"/>
                <a:cs typeface="Times New Roman"/>
              </a:rPr>
              <a:t> </a:t>
            </a:r>
            <a:r>
              <a:rPr sz="1800" dirty="0" smtClean="0">
                <a:latin typeface="+mn-lt"/>
                <a:cs typeface="Times New Roman"/>
              </a:rPr>
              <a:t>Excel</a:t>
            </a:r>
            <a:r>
              <a:rPr sz="1800" spc="-20" dirty="0" smtClean="0">
                <a:latin typeface="+mn-lt"/>
                <a:cs typeface="Times New Roman"/>
              </a:rPr>
              <a:t> </a:t>
            </a:r>
            <a:r>
              <a:rPr sz="1800" dirty="0" smtClean="0">
                <a:latin typeface="+mn-lt"/>
                <a:cs typeface="Times New Roman"/>
              </a:rPr>
              <a:t>template</a:t>
            </a:r>
            <a:r>
              <a:rPr sz="1800" spc="-15" dirty="0" smtClean="0">
                <a:latin typeface="+mn-lt"/>
                <a:cs typeface="Times New Roman"/>
              </a:rPr>
              <a:t> </a:t>
            </a:r>
            <a:r>
              <a:rPr sz="1800" dirty="0" smtClean="0">
                <a:latin typeface="+mn-lt"/>
                <a:cs typeface="Times New Roman"/>
              </a:rPr>
              <a:t>that</a:t>
            </a:r>
            <a:r>
              <a:rPr sz="1800" spc="-20" dirty="0" smtClean="0">
                <a:latin typeface="+mn-lt"/>
                <a:cs typeface="Times New Roman"/>
              </a:rPr>
              <a:t> </a:t>
            </a:r>
            <a:r>
              <a:rPr sz="1800" dirty="0" smtClean="0">
                <a:latin typeface="+mn-lt"/>
                <a:cs typeface="Times New Roman"/>
              </a:rPr>
              <a:t>DESE</a:t>
            </a:r>
            <a:r>
              <a:rPr sz="1800" spc="5" dirty="0" smtClean="0">
                <a:latin typeface="+mn-lt"/>
                <a:cs typeface="Times New Roman"/>
              </a:rPr>
              <a:t> </a:t>
            </a:r>
            <a:r>
              <a:rPr sz="1800" spc="-10" dirty="0" smtClean="0">
                <a:latin typeface="+mn-lt"/>
                <a:cs typeface="Times New Roman"/>
              </a:rPr>
              <a:t>created.</a:t>
            </a:r>
            <a:endParaRPr sz="1850" dirty="0" smtClean="0">
              <a:latin typeface="+mn-lt"/>
              <a:cs typeface="Times New Roman"/>
            </a:endParaRPr>
          </a:p>
          <a:p>
            <a:pPr marL="298450" indent="-285750">
              <a:lnSpc>
                <a:spcPct val="100000"/>
              </a:lnSpc>
              <a:buFont typeface="Arial" panose="020B0604020202020204" pitchFamily="34" charset="0"/>
              <a:buChar char="•"/>
            </a:pPr>
            <a:r>
              <a:rPr sz="1800" dirty="0" smtClean="0">
                <a:latin typeface="+mn-lt"/>
                <a:cs typeface="Times New Roman"/>
              </a:rPr>
              <a:t>Help</a:t>
            </a:r>
            <a:r>
              <a:rPr sz="1800" spc="-10" dirty="0" smtClean="0">
                <a:latin typeface="+mn-lt"/>
                <a:cs typeface="Times New Roman"/>
              </a:rPr>
              <a:t> </a:t>
            </a:r>
            <a:r>
              <a:rPr lang="en-US" dirty="0" smtClean="0">
                <a:latin typeface="+mn-lt"/>
                <a:cs typeface="Times New Roman"/>
              </a:rPr>
              <a:t>gives </a:t>
            </a:r>
            <a:r>
              <a:rPr sz="1800" dirty="0" smtClean="0">
                <a:latin typeface="+mn-lt"/>
                <a:cs typeface="Times New Roman"/>
              </a:rPr>
              <a:t>directions</a:t>
            </a:r>
            <a:r>
              <a:rPr sz="1800" spc="-25" dirty="0" smtClean="0">
                <a:latin typeface="+mn-lt"/>
                <a:cs typeface="Times New Roman"/>
              </a:rPr>
              <a:t> </a:t>
            </a:r>
            <a:r>
              <a:rPr sz="1800" dirty="0" smtClean="0">
                <a:latin typeface="+mn-lt"/>
                <a:cs typeface="Times New Roman"/>
              </a:rPr>
              <a:t>for</a:t>
            </a:r>
            <a:r>
              <a:rPr sz="1800" spc="-10" dirty="0" smtClean="0">
                <a:latin typeface="+mn-lt"/>
                <a:cs typeface="Times New Roman"/>
              </a:rPr>
              <a:t> </a:t>
            </a:r>
            <a:r>
              <a:rPr sz="1800" dirty="0" smtClean="0">
                <a:latin typeface="+mn-lt"/>
                <a:cs typeface="Times New Roman"/>
              </a:rPr>
              <a:t>preparing</a:t>
            </a:r>
            <a:r>
              <a:rPr sz="1800" spc="-10" dirty="0" smtClean="0">
                <a:latin typeface="+mn-lt"/>
                <a:cs typeface="Times New Roman"/>
              </a:rPr>
              <a:t> </a:t>
            </a:r>
            <a:r>
              <a:rPr sz="1800" dirty="0" smtClean="0">
                <a:latin typeface="+mn-lt"/>
                <a:cs typeface="Times New Roman"/>
              </a:rPr>
              <a:t>the</a:t>
            </a:r>
            <a:r>
              <a:rPr sz="1800" spc="-5" dirty="0" smtClean="0">
                <a:latin typeface="+mn-lt"/>
                <a:cs typeface="Times New Roman"/>
              </a:rPr>
              <a:t> </a:t>
            </a:r>
            <a:r>
              <a:rPr sz="1800" dirty="0" smtClean="0">
                <a:latin typeface="+mn-lt"/>
                <a:cs typeface="Times New Roman"/>
              </a:rPr>
              <a:t>CSV/TXT</a:t>
            </a:r>
            <a:r>
              <a:rPr sz="1800" spc="-40" dirty="0" smtClean="0">
                <a:latin typeface="+mn-lt"/>
                <a:cs typeface="Times New Roman"/>
              </a:rPr>
              <a:t> </a:t>
            </a:r>
            <a:r>
              <a:rPr sz="1800" spc="-10" dirty="0" smtClean="0">
                <a:latin typeface="+mn-lt"/>
                <a:cs typeface="Times New Roman"/>
              </a:rPr>
              <a:t>upload.</a:t>
            </a:r>
            <a:endParaRPr sz="1850" dirty="0" smtClean="0">
              <a:latin typeface="+mn-lt"/>
              <a:cs typeface="Times New Roman"/>
            </a:endParaRPr>
          </a:p>
          <a:p>
            <a:pPr marL="298450" indent="-285750">
              <a:lnSpc>
                <a:spcPct val="100000"/>
              </a:lnSpc>
              <a:buFont typeface="Arial" panose="020B0604020202020204" pitchFamily="34" charset="0"/>
              <a:buChar char="•"/>
            </a:pPr>
            <a:r>
              <a:rPr sz="1800" dirty="0" smtClean="0">
                <a:latin typeface="+mn-lt"/>
                <a:cs typeface="Times New Roman"/>
              </a:rPr>
              <a:t>Choose</a:t>
            </a:r>
            <a:r>
              <a:rPr sz="1800" spc="10" dirty="0" smtClean="0">
                <a:latin typeface="+mn-lt"/>
                <a:cs typeface="Times New Roman"/>
              </a:rPr>
              <a:t> </a:t>
            </a:r>
            <a:r>
              <a:rPr sz="1800" dirty="0" smtClean="0">
                <a:latin typeface="+mn-lt"/>
                <a:cs typeface="Times New Roman"/>
              </a:rPr>
              <a:t>File</a:t>
            </a:r>
            <a:r>
              <a:rPr sz="1800" spc="-15" dirty="0" smtClean="0">
                <a:latin typeface="+mn-lt"/>
                <a:cs typeface="Times New Roman"/>
              </a:rPr>
              <a:t> </a:t>
            </a:r>
            <a:r>
              <a:rPr sz="1800" dirty="0" smtClean="0">
                <a:latin typeface="+mn-lt"/>
                <a:cs typeface="Times New Roman"/>
              </a:rPr>
              <a:t>locate</a:t>
            </a:r>
            <a:r>
              <a:rPr lang="en-US" sz="1800" dirty="0" smtClean="0">
                <a:latin typeface="+mn-lt"/>
                <a:cs typeface="Times New Roman"/>
              </a:rPr>
              <a:t>s</a:t>
            </a:r>
            <a:r>
              <a:rPr sz="1800" spc="-15" dirty="0" smtClean="0">
                <a:latin typeface="+mn-lt"/>
                <a:cs typeface="Times New Roman"/>
              </a:rPr>
              <a:t> </a:t>
            </a:r>
            <a:r>
              <a:rPr sz="1800" dirty="0" smtClean="0">
                <a:latin typeface="+mn-lt"/>
                <a:cs typeface="Times New Roman"/>
              </a:rPr>
              <a:t>the CSV/TXT</a:t>
            </a:r>
            <a:r>
              <a:rPr sz="1800" spc="-40" dirty="0" smtClean="0">
                <a:latin typeface="+mn-lt"/>
                <a:cs typeface="Times New Roman"/>
              </a:rPr>
              <a:t> </a:t>
            </a:r>
            <a:r>
              <a:rPr sz="1800" dirty="0" smtClean="0">
                <a:latin typeface="+mn-lt"/>
                <a:cs typeface="Times New Roman"/>
              </a:rPr>
              <a:t>document</a:t>
            </a:r>
            <a:r>
              <a:rPr sz="1800" spc="5" dirty="0" smtClean="0">
                <a:latin typeface="+mn-lt"/>
                <a:cs typeface="Times New Roman"/>
              </a:rPr>
              <a:t> </a:t>
            </a:r>
            <a:r>
              <a:rPr sz="1800" dirty="0" smtClean="0">
                <a:latin typeface="+mn-lt"/>
                <a:cs typeface="Times New Roman"/>
              </a:rPr>
              <a:t>to</a:t>
            </a:r>
            <a:r>
              <a:rPr sz="1800" spc="-10" dirty="0" smtClean="0">
                <a:latin typeface="+mn-lt"/>
                <a:cs typeface="Times New Roman"/>
              </a:rPr>
              <a:t> </a:t>
            </a:r>
            <a:r>
              <a:rPr sz="1800" dirty="0" smtClean="0">
                <a:latin typeface="+mn-lt"/>
                <a:cs typeface="Times New Roman"/>
              </a:rPr>
              <a:t>upload</a:t>
            </a:r>
            <a:r>
              <a:rPr sz="1800" spc="-10" dirty="0" smtClean="0">
                <a:latin typeface="+mn-lt"/>
                <a:cs typeface="Times New Roman"/>
              </a:rPr>
              <a:t> </a:t>
            </a:r>
            <a:r>
              <a:rPr sz="1800" dirty="0" smtClean="0">
                <a:latin typeface="+mn-lt"/>
                <a:cs typeface="Times New Roman"/>
              </a:rPr>
              <a:t>from</a:t>
            </a:r>
            <a:r>
              <a:rPr sz="1800" spc="-5" dirty="0" smtClean="0">
                <a:latin typeface="+mn-lt"/>
                <a:cs typeface="Times New Roman"/>
              </a:rPr>
              <a:t> </a:t>
            </a:r>
            <a:r>
              <a:rPr sz="1800" dirty="0" smtClean="0">
                <a:latin typeface="+mn-lt"/>
                <a:cs typeface="Times New Roman"/>
              </a:rPr>
              <a:t>your</a:t>
            </a:r>
            <a:r>
              <a:rPr sz="1800" spc="-25" dirty="0" smtClean="0">
                <a:latin typeface="+mn-lt"/>
                <a:cs typeface="Times New Roman"/>
              </a:rPr>
              <a:t> </a:t>
            </a:r>
            <a:r>
              <a:rPr sz="1800" spc="-10" dirty="0" smtClean="0">
                <a:latin typeface="+mn-lt"/>
                <a:cs typeface="Times New Roman"/>
              </a:rPr>
              <a:t>computer.</a:t>
            </a:r>
            <a:endParaRPr sz="1850" dirty="0" smtClean="0">
              <a:latin typeface="+mn-lt"/>
              <a:cs typeface="Times New Roman"/>
            </a:endParaRPr>
          </a:p>
          <a:p>
            <a:pPr marL="297815" marR="268605" indent="-285750">
              <a:lnSpc>
                <a:spcPct val="100000"/>
              </a:lnSpc>
              <a:buFont typeface="Arial" panose="020B0604020202020204" pitchFamily="34" charset="0"/>
              <a:buChar char="•"/>
            </a:pPr>
            <a:r>
              <a:rPr sz="1800" dirty="0" smtClean="0">
                <a:latin typeface="+mn-lt"/>
                <a:cs typeface="Times New Roman"/>
              </a:rPr>
              <a:t>Click</a:t>
            </a:r>
            <a:r>
              <a:rPr sz="1800" spc="-30" dirty="0" smtClean="0">
                <a:latin typeface="+mn-lt"/>
                <a:cs typeface="Times New Roman"/>
              </a:rPr>
              <a:t> </a:t>
            </a:r>
            <a:r>
              <a:rPr sz="1800" dirty="0" smtClean="0">
                <a:latin typeface="+mn-lt"/>
                <a:cs typeface="Times New Roman"/>
              </a:rPr>
              <a:t>on </a:t>
            </a:r>
            <a:r>
              <a:rPr sz="1800" spc="-20" dirty="0" smtClean="0">
                <a:latin typeface="+mn-lt"/>
                <a:cs typeface="Times New Roman"/>
              </a:rPr>
              <a:t>Validate</a:t>
            </a:r>
            <a:r>
              <a:rPr sz="1800" spc="-25" dirty="0" smtClean="0">
                <a:latin typeface="+mn-lt"/>
                <a:cs typeface="Times New Roman"/>
              </a:rPr>
              <a:t> </a:t>
            </a:r>
            <a:r>
              <a:rPr sz="1800" dirty="0" smtClean="0">
                <a:latin typeface="+mn-lt"/>
                <a:cs typeface="Times New Roman"/>
              </a:rPr>
              <a:t>and Commit</a:t>
            </a:r>
            <a:r>
              <a:rPr sz="1800" spc="-15" dirty="0" smtClean="0">
                <a:latin typeface="+mn-lt"/>
                <a:cs typeface="Times New Roman"/>
              </a:rPr>
              <a:t> </a:t>
            </a:r>
            <a:r>
              <a:rPr sz="1800" dirty="0" smtClean="0">
                <a:latin typeface="+mn-lt"/>
                <a:cs typeface="Times New Roman"/>
              </a:rPr>
              <a:t>Data from</a:t>
            </a:r>
            <a:r>
              <a:rPr sz="1800" spc="-10" dirty="0" smtClean="0">
                <a:latin typeface="+mn-lt"/>
                <a:cs typeface="Times New Roman"/>
              </a:rPr>
              <a:t> </a:t>
            </a:r>
            <a:r>
              <a:rPr sz="1800" dirty="0" smtClean="0">
                <a:latin typeface="+mn-lt"/>
                <a:cs typeface="Times New Roman"/>
              </a:rPr>
              <a:t>File</a:t>
            </a:r>
            <a:r>
              <a:rPr sz="1800" spc="-20" dirty="0" smtClean="0">
                <a:latin typeface="+mn-lt"/>
                <a:cs typeface="Times New Roman"/>
              </a:rPr>
              <a:t> </a:t>
            </a:r>
            <a:r>
              <a:rPr sz="1800" dirty="0" smtClean="0">
                <a:latin typeface="+mn-lt"/>
                <a:cs typeface="Times New Roman"/>
              </a:rPr>
              <a:t>once</a:t>
            </a:r>
            <a:r>
              <a:rPr sz="1800" spc="-5" dirty="0" smtClean="0">
                <a:latin typeface="+mn-lt"/>
                <a:cs typeface="Times New Roman"/>
              </a:rPr>
              <a:t> </a:t>
            </a:r>
            <a:r>
              <a:rPr sz="1800" dirty="0" smtClean="0">
                <a:latin typeface="+mn-lt"/>
                <a:cs typeface="Times New Roman"/>
              </a:rPr>
              <a:t>when</a:t>
            </a:r>
            <a:r>
              <a:rPr sz="1800" spc="-20" dirty="0" smtClean="0">
                <a:latin typeface="+mn-lt"/>
                <a:cs typeface="Times New Roman"/>
              </a:rPr>
              <a:t> </a:t>
            </a:r>
            <a:r>
              <a:rPr sz="1800" dirty="0" smtClean="0">
                <a:latin typeface="+mn-lt"/>
                <a:cs typeface="Times New Roman"/>
              </a:rPr>
              <a:t>the</a:t>
            </a:r>
            <a:r>
              <a:rPr sz="1800" spc="-5" dirty="0" smtClean="0">
                <a:latin typeface="+mn-lt"/>
                <a:cs typeface="Times New Roman"/>
              </a:rPr>
              <a:t> </a:t>
            </a:r>
            <a:r>
              <a:rPr sz="1800" dirty="0" smtClean="0">
                <a:latin typeface="+mn-lt"/>
                <a:cs typeface="Times New Roman"/>
              </a:rPr>
              <a:t>name of</a:t>
            </a:r>
            <a:r>
              <a:rPr sz="1800" spc="-10" dirty="0" smtClean="0">
                <a:latin typeface="+mn-lt"/>
                <a:cs typeface="Times New Roman"/>
              </a:rPr>
              <a:t> </a:t>
            </a:r>
            <a:r>
              <a:rPr sz="1800" dirty="0" smtClean="0">
                <a:latin typeface="+mn-lt"/>
                <a:cs typeface="Times New Roman"/>
              </a:rPr>
              <a:t>the</a:t>
            </a:r>
            <a:r>
              <a:rPr sz="1800" spc="-10" dirty="0" smtClean="0">
                <a:latin typeface="+mn-lt"/>
                <a:cs typeface="Times New Roman"/>
              </a:rPr>
              <a:t> </a:t>
            </a:r>
            <a:r>
              <a:rPr sz="1800" dirty="0" smtClean="0">
                <a:latin typeface="+mn-lt"/>
                <a:cs typeface="Times New Roman"/>
              </a:rPr>
              <a:t>selected</a:t>
            </a:r>
            <a:r>
              <a:rPr sz="1800" spc="-25" dirty="0" smtClean="0">
                <a:latin typeface="+mn-lt"/>
                <a:cs typeface="Times New Roman"/>
              </a:rPr>
              <a:t> </a:t>
            </a:r>
            <a:endParaRPr lang="en-US" sz="1800" spc="-25" dirty="0" smtClean="0">
              <a:latin typeface="+mn-lt"/>
              <a:cs typeface="Times New Roman"/>
            </a:endParaRPr>
          </a:p>
          <a:p>
            <a:pPr marL="297815" marR="268605" indent="-285750">
              <a:lnSpc>
                <a:spcPct val="100000"/>
              </a:lnSpc>
              <a:buFont typeface="Arial" panose="020B0604020202020204" pitchFamily="34" charset="0"/>
              <a:buChar char="•"/>
            </a:pPr>
            <a:r>
              <a:rPr sz="1800" dirty="0" smtClean="0">
                <a:latin typeface="+mn-lt"/>
                <a:cs typeface="Times New Roman"/>
              </a:rPr>
              <a:t>file</a:t>
            </a:r>
            <a:r>
              <a:rPr sz="1800" spc="-20" dirty="0" smtClean="0">
                <a:latin typeface="+mn-lt"/>
                <a:cs typeface="Times New Roman"/>
              </a:rPr>
              <a:t> </a:t>
            </a:r>
            <a:r>
              <a:rPr sz="1800" spc="-25" dirty="0" smtClean="0">
                <a:latin typeface="+mn-lt"/>
                <a:cs typeface="Times New Roman"/>
              </a:rPr>
              <a:t>is </a:t>
            </a:r>
            <a:r>
              <a:rPr sz="1800" spc="-10" dirty="0" smtClean="0">
                <a:latin typeface="+mn-lt"/>
                <a:cs typeface="Times New Roman"/>
              </a:rPr>
              <a:t>showing.</a:t>
            </a:r>
            <a:endParaRPr sz="1800" dirty="0">
              <a:latin typeface="+mn-lt"/>
              <a:cs typeface="Times New Roman"/>
            </a:endParaRPr>
          </a:p>
        </p:txBody>
      </p:sp>
      <p:sp>
        <p:nvSpPr>
          <p:cNvPr id="17" name="5-Point Star 16"/>
          <p:cNvSpPr/>
          <p:nvPr/>
        </p:nvSpPr>
        <p:spPr>
          <a:xfrm>
            <a:off x="4800600" y="3048000"/>
            <a:ext cx="76200" cy="7620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6172200" y="3048000"/>
            <a:ext cx="76200" cy="7620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82000" y="5562600"/>
            <a:ext cx="252983" cy="996695"/>
          </a:xfrm>
          <a:prstGeom prst="rect">
            <a:avLst/>
          </a:prstGeom>
        </p:spPr>
      </p:pic>
      <p:sp>
        <p:nvSpPr>
          <p:cNvPr id="4" name="object 4"/>
          <p:cNvSpPr txBox="1">
            <a:spLocks noGrp="1"/>
          </p:cNvSpPr>
          <p:nvPr>
            <p:ph type="title"/>
          </p:nvPr>
        </p:nvSpPr>
        <p:spPr>
          <a:xfrm>
            <a:off x="685801" y="218948"/>
            <a:ext cx="7848600" cy="443070"/>
          </a:xfrm>
          <a:prstGeom prst="rect">
            <a:avLst/>
          </a:prstGeom>
        </p:spPr>
        <p:txBody>
          <a:bodyPr vert="horz" wrap="square" lIns="0" tIns="12065" rIns="0" bIns="0" rtlCol="0">
            <a:spAutoFit/>
          </a:bodyPr>
          <a:lstStyle/>
          <a:p>
            <a:pPr marL="12700">
              <a:lnSpc>
                <a:spcPct val="100000"/>
              </a:lnSpc>
              <a:spcBef>
                <a:spcPts val="95"/>
              </a:spcBef>
            </a:pPr>
            <a:r>
              <a:rPr sz="2800" dirty="0">
                <a:latin typeface="+mn-lt"/>
              </a:rPr>
              <a:t>Importing</a:t>
            </a:r>
            <a:r>
              <a:rPr sz="2800" spc="-65" dirty="0">
                <a:latin typeface="+mn-lt"/>
              </a:rPr>
              <a:t> </a:t>
            </a:r>
            <a:r>
              <a:rPr sz="2800" dirty="0">
                <a:latin typeface="+mn-lt"/>
              </a:rPr>
              <a:t>Student</a:t>
            </a:r>
            <a:r>
              <a:rPr sz="2800" spc="-80" dirty="0">
                <a:latin typeface="+mn-lt"/>
              </a:rPr>
              <a:t> </a:t>
            </a:r>
            <a:r>
              <a:rPr sz="2800" dirty="0">
                <a:latin typeface="+mn-lt"/>
              </a:rPr>
              <a:t>Data</a:t>
            </a:r>
            <a:r>
              <a:rPr sz="2800" spc="-70" dirty="0">
                <a:latin typeface="+mn-lt"/>
              </a:rPr>
              <a:t> </a:t>
            </a:r>
            <a:r>
              <a:rPr sz="2800" dirty="0">
                <a:latin typeface="+mn-lt"/>
              </a:rPr>
              <a:t>for</a:t>
            </a:r>
            <a:r>
              <a:rPr sz="2800" spc="-55" dirty="0">
                <a:latin typeface="+mn-lt"/>
              </a:rPr>
              <a:t> </a:t>
            </a:r>
            <a:r>
              <a:rPr lang="en-US" sz="2800" spc="-55" dirty="0" smtClean="0">
                <a:latin typeface="+mn-lt"/>
              </a:rPr>
              <a:t>Initial </a:t>
            </a:r>
            <a:r>
              <a:rPr sz="2800" spc="-10" dirty="0" smtClean="0">
                <a:latin typeface="+mn-lt"/>
              </a:rPr>
              <a:t>Timeline</a:t>
            </a:r>
            <a:r>
              <a:rPr lang="en-US" sz="2800" spc="-10" dirty="0">
                <a:latin typeface="+mn-lt"/>
              </a:rPr>
              <a:t> </a:t>
            </a:r>
            <a:r>
              <a:rPr lang="en-US" sz="2800" spc="-10" dirty="0" smtClean="0">
                <a:latin typeface="+mn-lt"/>
              </a:rPr>
              <a:t>Follow-</a:t>
            </a:r>
            <a:r>
              <a:rPr lang="en-US" sz="2800" dirty="0" smtClean="0">
                <a:latin typeface="+mn-lt"/>
              </a:rPr>
              <a:t>Up</a:t>
            </a:r>
            <a:r>
              <a:rPr lang="en-US" sz="2800" spc="-110" dirty="0" smtClean="0">
                <a:latin typeface="+mn-lt"/>
              </a:rPr>
              <a:t> </a:t>
            </a:r>
            <a:endParaRPr sz="2800" dirty="0">
              <a:latin typeface="+mn-lt"/>
            </a:endParaRPr>
          </a:p>
        </p:txBody>
      </p:sp>
      <p:sp>
        <p:nvSpPr>
          <p:cNvPr id="5" name="object 5"/>
          <p:cNvSpPr txBox="1"/>
          <p:nvPr/>
        </p:nvSpPr>
        <p:spPr>
          <a:xfrm>
            <a:off x="228600" y="990600"/>
            <a:ext cx="8495663" cy="1982594"/>
          </a:xfrm>
          <a:prstGeom prst="rect">
            <a:avLst/>
          </a:prstGeom>
        </p:spPr>
        <p:txBody>
          <a:bodyPr vert="horz" wrap="square" lIns="0" tIns="12700" rIns="0" bIns="0" rtlCol="0">
            <a:spAutoFit/>
          </a:bodyPr>
          <a:lstStyle/>
          <a:p>
            <a:pPr marL="298450" indent="-285750">
              <a:lnSpc>
                <a:spcPct val="100000"/>
              </a:lnSpc>
              <a:spcBef>
                <a:spcPts val="5"/>
              </a:spcBef>
              <a:buSzPct val="59375"/>
              <a:buFont typeface="Arial" panose="020B0604020202020204" pitchFamily="34" charset="0"/>
              <a:buChar char="•"/>
              <a:tabLst>
                <a:tab pos="332105" algn="l"/>
                <a:tab pos="332740" algn="l"/>
              </a:tabLst>
            </a:pPr>
            <a:r>
              <a:rPr sz="1600" dirty="0" smtClean="0">
                <a:solidFill>
                  <a:schemeClr val="tx1"/>
                </a:solidFill>
                <a:latin typeface="+mj-lt"/>
                <a:cs typeface="Times New Roman"/>
              </a:rPr>
              <a:t>The</a:t>
            </a:r>
            <a:r>
              <a:rPr sz="1600" spc="-20" dirty="0" smtClean="0">
                <a:solidFill>
                  <a:schemeClr val="tx1"/>
                </a:solidFill>
                <a:latin typeface="+mj-lt"/>
                <a:cs typeface="Times New Roman"/>
              </a:rPr>
              <a:t> </a:t>
            </a:r>
            <a:r>
              <a:rPr sz="1600" dirty="0">
                <a:solidFill>
                  <a:schemeClr val="tx1"/>
                </a:solidFill>
                <a:latin typeface="+mj-lt"/>
                <a:cs typeface="Times New Roman"/>
              </a:rPr>
              <a:t>file</a:t>
            </a:r>
            <a:r>
              <a:rPr sz="1600" spc="-15" dirty="0">
                <a:solidFill>
                  <a:schemeClr val="tx1"/>
                </a:solidFill>
                <a:latin typeface="+mj-lt"/>
                <a:cs typeface="Times New Roman"/>
              </a:rPr>
              <a:t> </a:t>
            </a:r>
            <a:r>
              <a:rPr sz="1600" dirty="0">
                <a:solidFill>
                  <a:schemeClr val="tx1"/>
                </a:solidFill>
                <a:latin typeface="+mj-lt"/>
                <a:cs typeface="Times New Roman"/>
              </a:rPr>
              <a:t>can</a:t>
            </a:r>
            <a:r>
              <a:rPr sz="1600" spc="-10" dirty="0">
                <a:solidFill>
                  <a:schemeClr val="tx1"/>
                </a:solidFill>
                <a:latin typeface="+mj-lt"/>
                <a:cs typeface="Times New Roman"/>
              </a:rPr>
              <a:t> </a:t>
            </a:r>
            <a:r>
              <a:rPr sz="1600" dirty="0">
                <a:solidFill>
                  <a:schemeClr val="tx1"/>
                </a:solidFill>
                <a:latin typeface="+mj-lt"/>
                <a:cs typeface="Times New Roman"/>
              </a:rPr>
              <a:t>have</a:t>
            </a:r>
            <a:r>
              <a:rPr sz="1600" spc="-30" dirty="0">
                <a:solidFill>
                  <a:schemeClr val="tx1"/>
                </a:solidFill>
                <a:latin typeface="+mj-lt"/>
                <a:cs typeface="Times New Roman"/>
              </a:rPr>
              <a:t> </a:t>
            </a:r>
            <a:r>
              <a:rPr sz="1600" dirty="0">
                <a:solidFill>
                  <a:schemeClr val="tx1"/>
                </a:solidFill>
                <a:latin typeface="+mj-lt"/>
                <a:cs typeface="Times New Roman"/>
              </a:rPr>
              <a:t>an</a:t>
            </a:r>
            <a:r>
              <a:rPr sz="1600" spc="-10" dirty="0">
                <a:solidFill>
                  <a:schemeClr val="tx1"/>
                </a:solidFill>
                <a:latin typeface="+mj-lt"/>
                <a:cs typeface="Times New Roman"/>
              </a:rPr>
              <a:t> </a:t>
            </a:r>
            <a:r>
              <a:rPr sz="1600" dirty="0">
                <a:solidFill>
                  <a:schemeClr val="tx1"/>
                </a:solidFill>
                <a:latin typeface="+mj-lt"/>
                <a:cs typeface="Times New Roman"/>
              </a:rPr>
              <a:t>extension</a:t>
            </a:r>
            <a:r>
              <a:rPr sz="1600" spc="-10" dirty="0">
                <a:solidFill>
                  <a:schemeClr val="tx1"/>
                </a:solidFill>
                <a:latin typeface="+mj-lt"/>
                <a:cs typeface="Times New Roman"/>
              </a:rPr>
              <a:t> </a:t>
            </a:r>
            <a:r>
              <a:rPr sz="1600" dirty="0">
                <a:solidFill>
                  <a:schemeClr val="tx1"/>
                </a:solidFill>
                <a:latin typeface="+mj-lt"/>
                <a:cs typeface="Times New Roman"/>
              </a:rPr>
              <a:t>of</a:t>
            </a:r>
            <a:r>
              <a:rPr sz="1600" spc="-30" dirty="0">
                <a:solidFill>
                  <a:schemeClr val="tx1"/>
                </a:solidFill>
                <a:latin typeface="+mj-lt"/>
                <a:cs typeface="Times New Roman"/>
              </a:rPr>
              <a:t> </a:t>
            </a:r>
            <a:r>
              <a:rPr sz="1600" dirty="0">
                <a:solidFill>
                  <a:schemeClr val="tx1"/>
                </a:solidFill>
                <a:latin typeface="+mj-lt"/>
                <a:cs typeface="Times New Roman"/>
              </a:rPr>
              <a:t>.csv</a:t>
            </a:r>
            <a:r>
              <a:rPr sz="1600" spc="-15" dirty="0">
                <a:solidFill>
                  <a:schemeClr val="tx1"/>
                </a:solidFill>
                <a:latin typeface="+mj-lt"/>
                <a:cs typeface="Times New Roman"/>
              </a:rPr>
              <a:t> </a:t>
            </a:r>
            <a:r>
              <a:rPr sz="1600" dirty="0">
                <a:solidFill>
                  <a:schemeClr val="tx1"/>
                </a:solidFill>
                <a:latin typeface="+mj-lt"/>
                <a:cs typeface="Times New Roman"/>
              </a:rPr>
              <a:t>or</a:t>
            </a:r>
            <a:r>
              <a:rPr sz="1600" spc="-15" dirty="0">
                <a:solidFill>
                  <a:schemeClr val="tx1"/>
                </a:solidFill>
                <a:latin typeface="+mj-lt"/>
                <a:cs typeface="Times New Roman"/>
              </a:rPr>
              <a:t> </a:t>
            </a:r>
            <a:r>
              <a:rPr sz="1600" spc="-10" dirty="0">
                <a:solidFill>
                  <a:schemeClr val="tx1"/>
                </a:solidFill>
                <a:latin typeface="+mj-lt"/>
                <a:cs typeface="Times New Roman"/>
              </a:rPr>
              <a:t>.txt.</a:t>
            </a:r>
            <a:endParaRPr sz="1600" dirty="0">
              <a:solidFill>
                <a:schemeClr val="tx1"/>
              </a:solidFill>
              <a:latin typeface="+mj-lt"/>
              <a:cs typeface="Times New Roman"/>
            </a:endParaRPr>
          </a:p>
          <a:p>
            <a:pPr marL="298450" marR="299085" indent="-285750">
              <a:lnSpc>
                <a:spcPct val="100000"/>
              </a:lnSpc>
              <a:buSzPct val="59375"/>
              <a:buFont typeface="Arial" panose="020B0604020202020204" pitchFamily="34" charset="0"/>
              <a:buChar char="•"/>
              <a:tabLst>
                <a:tab pos="332105" algn="l"/>
                <a:tab pos="332740" algn="l"/>
              </a:tabLst>
            </a:pPr>
            <a:r>
              <a:rPr sz="1600" dirty="0">
                <a:solidFill>
                  <a:schemeClr val="tx1"/>
                </a:solidFill>
                <a:latin typeface="+mj-lt"/>
                <a:cs typeface="Times New Roman"/>
              </a:rPr>
              <a:t>Upon</a:t>
            </a:r>
            <a:r>
              <a:rPr sz="1600" spc="-40" dirty="0">
                <a:solidFill>
                  <a:schemeClr val="tx1"/>
                </a:solidFill>
                <a:latin typeface="+mj-lt"/>
                <a:cs typeface="Times New Roman"/>
              </a:rPr>
              <a:t> </a:t>
            </a:r>
            <a:r>
              <a:rPr sz="1600" dirty="0">
                <a:solidFill>
                  <a:schemeClr val="tx1"/>
                </a:solidFill>
                <a:latin typeface="+mj-lt"/>
                <a:cs typeface="Times New Roman"/>
              </a:rPr>
              <a:t>submitting</a:t>
            </a:r>
            <a:r>
              <a:rPr sz="1600" spc="15" dirty="0">
                <a:solidFill>
                  <a:schemeClr val="tx1"/>
                </a:solidFill>
                <a:latin typeface="+mj-lt"/>
                <a:cs typeface="Times New Roman"/>
              </a:rPr>
              <a:t> </a:t>
            </a:r>
            <a:r>
              <a:rPr sz="1600" dirty="0">
                <a:solidFill>
                  <a:schemeClr val="tx1"/>
                </a:solidFill>
                <a:latin typeface="+mj-lt"/>
                <a:cs typeface="Times New Roman"/>
              </a:rPr>
              <a:t>a</a:t>
            </a:r>
            <a:r>
              <a:rPr sz="1600" spc="-25" dirty="0">
                <a:solidFill>
                  <a:schemeClr val="tx1"/>
                </a:solidFill>
                <a:latin typeface="+mj-lt"/>
                <a:cs typeface="Times New Roman"/>
              </a:rPr>
              <a:t> </a:t>
            </a:r>
            <a:r>
              <a:rPr sz="1600" dirty="0">
                <a:solidFill>
                  <a:schemeClr val="tx1"/>
                </a:solidFill>
                <a:latin typeface="+mj-lt"/>
                <a:cs typeface="Times New Roman"/>
              </a:rPr>
              <a:t>file,</a:t>
            </a:r>
            <a:r>
              <a:rPr sz="1600" spc="-20" dirty="0">
                <a:solidFill>
                  <a:schemeClr val="tx1"/>
                </a:solidFill>
                <a:latin typeface="+mj-lt"/>
                <a:cs typeface="Times New Roman"/>
              </a:rPr>
              <a:t> </a:t>
            </a:r>
            <a:r>
              <a:rPr sz="1600" dirty="0">
                <a:solidFill>
                  <a:schemeClr val="tx1"/>
                </a:solidFill>
                <a:latin typeface="+mj-lt"/>
                <a:cs typeface="Times New Roman"/>
              </a:rPr>
              <a:t>the</a:t>
            </a:r>
            <a:r>
              <a:rPr sz="1600" spc="-25" dirty="0">
                <a:solidFill>
                  <a:schemeClr val="tx1"/>
                </a:solidFill>
                <a:latin typeface="+mj-lt"/>
                <a:cs typeface="Times New Roman"/>
              </a:rPr>
              <a:t> </a:t>
            </a:r>
            <a:r>
              <a:rPr sz="1600" dirty="0">
                <a:solidFill>
                  <a:schemeClr val="tx1"/>
                </a:solidFill>
                <a:latin typeface="+mj-lt"/>
                <a:cs typeface="Times New Roman"/>
              </a:rPr>
              <a:t>website</a:t>
            </a:r>
            <a:r>
              <a:rPr sz="1600" spc="-10" dirty="0">
                <a:solidFill>
                  <a:schemeClr val="tx1"/>
                </a:solidFill>
                <a:latin typeface="+mj-lt"/>
                <a:cs typeface="Times New Roman"/>
              </a:rPr>
              <a:t> </a:t>
            </a:r>
            <a:r>
              <a:rPr sz="1600" dirty="0">
                <a:solidFill>
                  <a:schemeClr val="tx1"/>
                </a:solidFill>
                <a:latin typeface="+mj-lt"/>
                <a:cs typeface="Times New Roman"/>
              </a:rPr>
              <a:t>will</a:t>
            </a:r>
            <a:r>
              <a:rPr sz="1600" spc="-25" dirty="0">
                <a:solidFill>
                  <a:schemeClr val="tx1"/>
                </a:solidFill>
                <a:latin typeface="+mj-lt"/>
                <a:cs typeface="Times New Roman"/>
              </a:rPr>
              <a:t> </a:t>
            </a:r>
            <a:r>
              <a:rPr sz="1600" dirty="0">
                <a:solidFill>
                  <a:schemeClr val="tx1"/>
                </a:solidFill>
                <a:latin typeface="+mj-lt"/>
                <a:cs typeface="Times New Roman"/>
              </a:rPr>
              <a:t>first</a:t>
            </a:r>
            <a:r>
              <a:rPr sz="1600" spc="-15" dirty="0">
                <a:solidFill>
                  <a:schemeClr val="tx1"/>
                </a:solidFill>
                <a:latin typeface="+mj-lt"/>
                <a:cs typeface="Times New Roman"/>
              </a:rPr>
              <a:t> </a:t>
            </a:r>
            <a:r>
              <a:rPr sz="1600" dirty="0">
                <a:solidFill>
                  <a:schemeClr val="tx1"/>
                </a:solidFill>
                <a:latin typeface="+mj-lt"/>
                <a:cs typeface="Times New Roman"/>
              </a:rPr>
              <a:t>validate</a:t>
            </a:r>
            <a:r>
              <a:rPr sz="1600" spc="-10" dirty="0">
                <a:solidFill>
                  <a:schemeClr val="tx1"/>
                </a:solidFill>
                <a:latin typeface="+mj-lt"/>
                <a:cs typeface="Times New Roman"/>
              </a:rPr>
              <a:t> </a:t>
            </a:r>
            <a:r>
              <a:rPr sz="1600" dirty="0">
                <a:solidFill>
                  <a:schemeClr val="tx1"/>
                </a:solidFill>
                <a:latin typeface="+mj-lt"/>
                <a:cs typeface="Times New Roman"/>
              </a:rPr>
              <a:t>and,</a:t>
            </a:r>
            <a:r>
              <a:rPr sz="1600" spc="-25" dirty="0">
                <a:solidFill>
                  <a:schemeClr val="tx1"/>
                </a:solidFill>
                <a:latin typeface="+mj-lt"/>
                <a:cs typeface="Times New Roman"/>
              </a:rPr>
              <a:t> </a:t>
            </a:r>
            <a:r>
              <a:rPr sz="1600" dirty="0">
                <a:solidFill>
                  <a:schemeClr val="tx1"/>
                </a:solidFill>
                <a:latin typeface="+mj-lt"/>
                <a:cs typeface="Times New Roman"/>
              </a:rPr>
              <a:t>if</a:t>
            </a:r>
            <a:r>
              <a:rPr sz="1600" spc="-35" dirty="0">
                <a:solidFill>
                  <a:schemeClr val="tx1"/>
                </a:solidFill>
                <a:latin typeface="+mj-lt"/>
                <a:cs typeface="Times New Roman"/>
              </a:rPr>
              <a:t> </a:t>
            </a:r>
            <a:r>
              <a:rPr sz="1600" dirty="0">
                <a:solidFill>
                  <a:schemeClr val="tx1"/>
                </a:solidFill>
                <a:latin typeface="+mj-lt"/>
                <a:cs typeface="Times New Roman"/>
              </a:rPr>
              <a:t>valid,</a:t>
            </a:r>
            <a:r>
              <a:rPr sz="1600" spc="-15" dirty="0">
                <a:solidFill>
                  <a:schemeClr val="tx1"/>
                </a:solidFill>
                <a:latin typeface="+mj-lt"/>
                <a:cs typeface="Times New Roman"/>
              </a:rPr>
              <a:t> </a:t>
            </a:r>
            <a:r>
              <a:rPr sz="1600" dirty="0">
                <a:solidFill>
                  <a:schemeClr val="tx1"/>
                </a:solidFill>
                <a:latin typeface="+mj-lt"/>
                <a:cs typeface="Times New Roman"/>
              </a:rPr>
              <a:t>will</a:t>
            </a:r>
            <a:r>
              <a:rPr sz="1600" spc="-15" dirty="0">
                <a:solidFill>
                  <a:schemeClr val="tx1"/>
                </a:solidFill>
                <a:latin typeface="+mj-lt"/>
                <a:cs typeface="Times New Roman"/>
              </a:rPr>
              <a:t> </a:t>
            </a:r>
            <a:r>
              <a:rPr sz="1600" dirty="0">
                <a:solidFill>
                  <a:schemeClr val="tx1"/>
                </a:solidFill>
                <a:latin typeface="+mj-lt"/>
                <a:cs typeface="Times New Roman"/>
              </a:rPr>
              <a:t>then</a:t>
            </a:r>
            <a:r>
              <a:rPr sz="1600" spc="-30" dirty="0">
                <a:solidFill>
                  <a:schemeClr val="tx1"/>
                </a:solidFill>
                <a:latin typeface="+mj-lt"/>
                <a:cs typeface="Times New Roman"/>
              </a:rPr>
              <a:t> </a:t>
            </a:r>
            <a:r>
              <a:rPr sz="1600" dirty="0">
                <a:solidFill>
                  <a:schemeClr val="tx1"/>
                </a:solidFill>
                <a:latin typeface="+mj-lt"/>
                <a:cs typeface="Times New Roman"/>
              </a:rPr>
              <a:t>prompt</a:t>
            </a:r>
            <a:r>
              <a:rPr sz="1600" spc="5" dirty="0">
                <a:solidFill>
                  <a:schemeClr val="tx1"/>
                </a:solidFill>
                <a:latin typeface="+mj-lt"/>
                <a:cs typeface="Times New Roman"/>
              </a:rPr>
              <a:t> </a:t>
            </a:r>
            <a:r>
              <a:rPr sz="1600" dirty="0">
                <a:solidFill>
                  <a:schemeClr val="tx1"/>
                </a:solidFill>
                <a:latin typeface="+mj-lt"/>
                <a:cs typeface="Times New Roman"/>
              </a:rPr>
              <a:t>the</a:t>
            </a:r>
            <a:r>
              <a:rPr sz="1600" spc="-25" dirty="0">
                <a:solidFill>
                  <a:schemeClr val="tx1"/>
                </a:solidFill>
                <a:latin typeface="+mj-lt"/>
                <a:cs typeface="Times New Roman"/>
              </a:rPr>
              <a:t> </a:t>
            </a:r>
            <a:r>
              <a:rPr sz="1600" dirty="0">
                <a:solidFill>
                  <a:schemeClr val="tx1"/>
                </a:solidFill>
                <a:latin typeface="+mj-lt"/>
                <a:cs typeface="Times New Roman"/>
              </a:rPr>
              <a:t>user</a:t>
            </a:r>
            <a:r>
              <a:rPr sz="1600" spc="-25" dirty="0">
                <a:solidFill>
                  <a:schemeClr val="tx1"/>
                </a:solidFill>
                <a:latin typeface="+mj-lt"/>
                <a:cs typeface="Times New Roman"/>
              </a:rPr>
              <a:t> to </a:t>
            </a:r>
            <a:r>
              <a:rPr sz="1600" dirty="0">
                <a:solidFill>
                  <a:schemeClr val="tx1"/>
                </a:solidFill>
                <a:latin typeface="+mj-lt"/>
                <a:cs typeface="Times New Roman"/>
              </a:rPr>
              <a:t>commit</a:t>
            </a:r>
            <a:r>
              <a:rPr sz="1600" spc="10" dirty="0">
                <a:solidFill>
                  <a:schemeClr val="tx1"/>
                </a:solidFill>
                <a:latin typeface="+mj-lt"/>
                <a:cs typeface="Times New Roman"/>
              </a:rPr>
              <a:t> </a:t>
            </a:r>
            <a:r>
              <a:rPr sz="1600" dirty="0">
                <a:solidFill>
                  <a:schemeClr val="tx1"/>
                </a:solidFill>
                <a:latin typeface="+mj-lt"/>
                <a:cs typeface="Times New Roman"/>
              </a:rPr>
              <a:t>the</a:t>
            </a:r>
            <a:r>
              <a:rPr sz="1600" spc="-40" dirty="0">
                <a:solidFill>
                  <a:schemeClr val="tx1"/>
                </a:solidFill>
                <a:latin typeface="+mj-lt"/>
                <a:cs typeface="Times New Roman"/>
              </a:rPr>
              <a:t> </a:t>
            </a:r>
            <a:r>
              <a:rPr sz="1600" spc="-10" dirty="0">
                <a:solidFill>
                  <a:schemeClr val="tx1"/>
                </a:solidFill>
                <a:latin typeface="+mj-lt"/>
                <a:cs typeface="Times New Roman"/>
              </a:rPr>
              <a:t>data.</a:t>
            </a:r>
            <a:endParaRPr sz="1600" dirty="0">
              <a:solidFill>
                <a:schemeClr val="tx1"/>
              </a:solidFill>
              <a:latin typeface="+mj-lt"/>
              <a:cs typeface="Times New Roman"/>
            </a:endParaRPr>
          </a:p>
          <a:p>
            <a:pPr marL="298450" indent="-285750">
              <a:lnSpc>
                <a:spcPct val="100000"/>
              </a:lnSpc>
              <a:buSzPct val="59375"/>
              <a:buFont typeface="Arial" panose="020B0604020202020204" pitchFamily="34" charset="0"/>
              <a:buChar char="•"/>
              <a:tabLst>
                <a:tab pos="332105" algn="l"/>
                <a:tab pos="332740" algn="l"/>
              </a:tabLst>
            </a:pPr>
            <a:r>
              <a:rPr sz="1600" dirty="0" smtClean="0">
                <a:solidFill>
                  <a:srgbClr val="FF0000"/>
                </a:solidFill>
                <a:latin typeface="+mj-lt"/>
                <a:cs typeface="Times New Roman"/>
              </a:rPr>
              <a:t>Data</a:t>
            </a:r>
            <a:r>
              <a:rPr sz="1600" spc="-35" dirty="0" smtClean="0">
                <a:solidFill>
                  <a:srgbClr val="FF0000"/>
                </a:solidFill>
                <a:latin typeface="+mj-lt"/>
                <a:cs typeface="Times New Roman"/>
              </a:rPr>
              <a:t> </a:t>
            </a:r>
            <a:r>
              <a:rPr sz="1600" dirty="0">
                <a:solidFill>
                  <a:srgbClr val="FF0000"/>
                </a:solidFill>
                <a:latin typeface="+mj-lt"/>
                <a:cs typeface="Times New Roman"/>
              </a:rPr>
              <a:t>rows</a:t>
            </a:r>
            <a:r>
              <a:rPr sz="1600" spc="-30" dirty="0">
                <a:solidFill>
                  <a:srgbClr val="FF0000"/>
                </a:solidFill>
                <a:latin typeface="+mj-lt"/>
                <a:cs typeface="Times New Roman"/>
              </a:rPr>
              <a:t> </a:t>
            </a:r>
            <a:r>
              <a:rPr sz="1600" dirty="0">
                <a:solidFill>
                  <a:srgbClr val="FF0000"/>
                </a:solidFill>
                <a:latin typeface="+mj-lt"/>
                <a:cs typeface="Times New Roman"/>
              </a:rPr>
              <a:t>should</a:t>
            </a:r>
            <a:r>
              <a:rPr sz="1600" spc="-40" dirty="0">
                <a:solidFill>
                  <a:srgbClr val="FF0000"/>
                </a:solidFill>
                <a:latin typeface="+mj-lt"/>
                <a:cs typeface="Times New Roman"/>
              </a:rPr>
              <a:t> </a:t>
            </a:r>
            <a:r>
              <a:rPr sz="1600" dirty="0">
                <a:solidFill>
                  <a:srgbClr val="FF0000"/>
                </a:solidFill>
                <a:latin typeface="+mj-lt"/>
                <a:cs typeface="Times New Roman"/>
              </a:rPr>
              <a:t>contain</a:t>
            </a:r>
            <a:r>
              <a:rPr sz="1600" spc="-30" dirty="0">
                <a:solidFill>
                  <a:srgbClr val="FF0000"/>
                </a:solidFill>
                <a:latin typeface="+mj-lt"/>
                <a:cs typeface="Times New Roman"/>
              </a:rPr>
              <a:t> </a:t>
            </a:r>
            <a:r>
              <a:rPr sz="1600" dirty="0">
                <a:solidFill>
                  <a:srgbClr val="FF0000"/>
                </a:solidFill>
                <a:latin typeface="+mj-lt"/>
                <a:cs typeface="Times New Roman"/>
              </a:rPr>
              <a:t>only</a:t>
            </a:r>
            <a:r>
              <a:rPr sz="1600" spc="-40" dirty="0">
                <a:solidFill>
                  <a:srgbClr val="FF0000"/>
                </a:solidFill>
                <a:latin typeface="+mj-lt"/>
                <a:cs typeface="Times New Roman"/>
              </a:rPr>
              <a:t> </a:t>
            </a:r>
            <a:r>
              <a:rPr sz="1600" dirty="0">
                <a:solidFill>
                  <a:srgbClr val="FF0000"/>
                </a:solidFill>
                <a:latin typeface="+mj-lt"/>
                <a:cs typeface="Times New Roman"/>
              </a:rPr>
              <a:t>information intended</a:t>
            </a:r>
            <a:r>
              <a:rPr sz="1600" spc="-30" dirty="0">
                <a:solidFill>
                  <a:srgbClr val="FF0000"/>
                </a:solidFill>
                <a:latin typeface="+mj-lt"/>
                <a:cs typeface="Times New Roman"/>
              </a:rPr>
              <a:t> </a:t>
            </a:r>
            <a:r>
              <a:rPr sz="1600" dirty="0">
                <a:solidFill>
                  <a:srgbClr val="FF0000"/>
                </a:solidFill>
                <a:latin typeface="+mj-lt"/>
                <a:cs typeface="Times New Roman"/>
              </a:rPr>
              <a:t>for</a:t>
            </a:r>
            <a:r>
              <a:rPr sz="1600" spc="-30" dirty="0">
                <a:solidFill>
                  <a:srgbClr val="FF0000"/>
                </a:solidFill>
                <a:latin typeface="+mj-lt"/>
                <a:cs typeface="Times New Roman"/>
              </a:rPr>
              <a:t> </a:t>
            </a:r>
            <a:r>
              <a:rPr sz="1600" dirty="0">
                <a:solidFill>
                  <a:srgbClr val="FF0000"/>
                </a:solidFill>
                <a:latin typeface="+mj-lt"/>
                <a:cs typeface="Times New Roman"/>
              </a:rPr>
              <a:t>Initial</a:t>
            </a:r>
            <a:r>
              <a:rPr sz="1600" spc="-15" dirty="0">
                <a:solidFill>
                  <a:srgbClr val="FF0000"/>
                </a:solidFill>
                <a:latin typeface="+mj-lt"/>
                <a:cs typeface="Times New Roman"/>
              </a:rPr>
              <a:t> </a:t>
            </a:r>
            <a:r>
              <a:rPr sz="1600" dirty="0">
                <a:solidFill>
                  <a:srgbClr val="FF0000"/>
                </a:solidFill>
                <a:latin typeface="+mj-lt"/>
                <a:cs typeface="Times New Roman"/>
              </a:rPr>
              <a:t>Evaluation</a:t>
            </a:r>
            <a:r>
              <a:rPr sz="1600" spc="-30" dirty="0">
                <a:solidFill>
                  <a:srgbClr val="FF0000"/>
                </a:solidFill>
                <a:latin typeface="+mj-lt"/>
                <a:cs typeface="Times New Roman"/>
              </a:rPr>
              <a:t> </a:t>
            </a:r>
            <a:r>
              <a:rPr sz="1600" spc="-10" dirty="0" smtClean="0">
                <a:solidFill>
                  <a:srgbClr val="FF0000"/>
                </a:solidFill>
                <a:latin typeface="+mj-lt"/>
                <a:cs typeface="Times New Roman"/>
              </a:rPr>
              <a:t>Reviews.</a:t>
            </a:r>
            <a:endParaRPr lang="en-US" sz="1600" dirty="0">
              <a:solidFill>
                <a:srgbClr val="FF0000"/>
              </a:solidFill>
              <a:latin typeface="+mj-lt"/>
              <a:cs typeface="Times New Roman"/>
            </a:endParaRPr>
          </a:p>
          <a:p>
            <a:pPr marL="298450" indent="-285750">
              <a:lnSpc>
                <a:spcPct val="100000"/>
              </a:lnSpc>
              <a:buSzPct val="59375"/>
              <a:buFont typeface="Arial" panose="020B0604020202020204" pitchFamily="34" charset="0"/>
              <a:buChar char="•"/>
              <a:tabLst>
                <a:tab pos="332105" algn="l"/>
                <a:tab pos="332740" algn="l"/>
              </a:tabLst>
            </a:pPr>
            <a:r>
              <a:rPr sz="1600" dirty="0" smtClean="0">
                <a:solidFill>
                  <a:schemeClr val="tx1"/>
                </a:solidFill>
                <a:latin typeface="+mj-lt"/>
                <a:cs typeface="Times New Roman"/>
              </a:rPr>
              <a:t>If</a:t>
            </a:r>
            <a:r>
              <a:rPr sz="1600" spc="-15" dirty="0" smtClean="0">
                <a:solidFill>
                  <a:schemeClr val="tx1"/>
                </a:solidFill>
                <a:latin typeface="+mj-lt"/>
                <a:cs typeface="Times New Roman"/>
              </a:rPr>
              <a:t> </a:t>
            </a:r>
            <a:r>
              <a:rPr sz="1600" dirty="0">
                <a:solidFill>
                  <a:schemeClr val="tx1"/>
                </a:solidFill>
                <a:latin typeface="+mj-lt"/>
                <a:cs typeface="Times New Roman"/>
              </a:rPr>
              <a:t>'Is</a:t>
            </a:r>
            <a:r>
              <a:rPr sz="1600" spc="-15" dirty="0">
                <a:solidFill>
                  <a:schemeClr val="tx1"/>
                </a:solidFill>
                <a:latin typeface="+mj-lt"/>
                <a:cs typeface="Times New Roman"/>
              </a:rPr>
              <a:t> </a:t>
            </a:r>
            <a:r>
              <a:rPr sz="1600" dirty="0" smtClean="0">
                <a:solidFill>
                  <a:schemeClr val="tx1"/>
                </a:solidFill>
                <a:latin typeface="+mj-lt"/>
                <a:cs typeface="Times New Roman"/>
              </a:rPr>
              <a:t>Eligible</a:t>
            </a:r>
            <a:r>
              <a:rPr sz="1600" dirty="0">
                <a:solidFill>
                  <a:schemeClr val="tx1"/>
                </a:solidFill>
                <a:latin typeface="+mj-lt"/>
                <a:cs typeface="Times New Roman"/>
              </a:rPr>
              <a:t>'</a:t>
            </a:r>
            <a:r>
              <a:rPr sz="1600" spc="-5" dirty="0">
                <a:solidFill>
                  <a:schemeClr val="tx1"/>
                </a:solidFill>
                <a:latin typeface="+mj-lt"/>
                <a:cs typeface="Times New Roman"/>
              </a:rPr>
              <a:t> </a:t>
            </a:r>
            <a:r>
              <a:rPr sz="1600" dirty="0">
                <a:solidFill>
                  <a:schemeClr val="tx1"/>
                </a:solidFill>
                <a:latin typeface="+mj-lt"/>
                <a:cs typeface="Times New Roman"/>
              </a:rPr>
              <a:t>is</a:t>
            </a:r>
            <a:r>
              <a:rPr sz="1600" spc="-20" dirty="0">
                <a:solidFill>
                  <a:schemeClr val="tx1"/>
                </a:solidFill>
                <a:latin typeface="+mj-lt"/>
                <a:cs typeface="Times New Roman"/>
              </a:rPr>
              <a:t> </a:t>
            </a:r>
            <a:r>
              <a:rPr sz="1600" dirty="0">
                <a:solidFill>
                  <a:schemeClr val="tx1"/>
                </a:solidFill>
                <a:latin typeface="+mj-lt"/>
                <a:cs typeface="Times New Roman"/>
              </a:rPr>
              <a:t>'N'</a:t>
            </a:r>
            <a:r>
              <a:rPr sz="1600" spc="-30" dirty="0">
                <a:solidFill>
                  <a:schemeClr val="tx1"/>
                </a:solidFill>
                <a:latin typeface="+mj-lt"/>
                <a:cs typeface="Times New Roman"/>
              </a:rPr>
              <a:t> </a:t>
            </a:r>
            <a:r>
              <a:rPr sz="1600" dirty="0">
                <a:solidFill>
                  <a:schemeClr val="tx1"/>
                </a:solidFill>
                <a:latin typeface="+mj-lt"/>
                <a:cs typeface="Times New Roman"/>
              </a:rPr>
              <a:t>the</a:t>
            </a:r>
            <a:r>
              <a:rPr sz="1600" spc="-20" dirty="0">
                <a:solidFill>
                  <a:schemeClr val="tx1"/>
                </a:solidFill>
                <a:latin typeface="+mj-lt"/>
                <a:cs typeface="Times New Roman"/>
              </a:rPr>
              <a:t> </a:t>
            </a:r>
            <a:r>
              <a:rPr lang="en-US" sz="1600" dirty="0" smtClean="0">
                <a:solidFill>
                  <a:schemeClr val="tx1"/>
                </a:solidFill>
                <a:latin typeface="+mj-lt"/>
                <a:cs typeface="Times New Roman"/>
              </a:rPr>
              <a:t>remaining</a:t>
            </a:r>
            <a:r>
              <a:rPr sz="1600" spc="-30" dirty="0" smtClean="0">
                <a:solidFill>
                  <a:schemeClr val="tx1"/>
                </a:solidFill>
                <a:latin typeface="+mj-lt"/>
                <a:cs typeface="Times New Roman"/>
              </a:rPr>
              <a:t> </a:t>
            </a:r>
            <a:r>
              <a:rPr sz="1600" dirty="0">
                <a:solidFill>
                  <a:schemeClr val="tx1"/>
                </a:solidFill>
                <a:latin typeface="+mj-lt"/>
                <a:cs typeface="Times New Roman"/>
              </a:rPr>
              <a:t>fields</a:t>
            </a:r>
            <a:r>
              <a:rPr sz="1600" spc="-15" dirty="0">
                <a:solidFill>
                  <a:schemeClr val="tx1"/>
                </a:solidFill>
                <a:latin typeface="+mj-lt"/>
                <a:cs typeface="Times New Roman"/>
              </a:rPr>
              <a:t> </a:t>
            </a:r>
            <a:r>
              <a:rPr sz="1600" dirty="0">
                <a:solidFill>
                  <a:schemeClr val="tx1"/>
                </a:solidFill>
                <a:latin typeface="+mj-lt"/>
                <a:cs typeface="Times New Roman"/>
              </a:rPr>
              <a:t>are</a:t>
            </a:r>
            <a:r>
              <a:rPr sz="1600" spc="-10" dirty="0">
                <a:solidFill>
                  <a:schemeClr val="tx1"/>
                </a:solidFill>
                <a:latin typeface="+mj-lt"/>
                <a:cs typeface="Times New Roman"/>
              </a:rPr>
              <a:t> </a:t>
            </a:r>
            <a:r>
              <a:rPr sz="1600" dirty="0">
                <a:solidFill>
                  <a:schemeClr val="tx1"/>
                </a:solidFill>
                <a:latin typeface="+mj-lt"/>
                <a:cs typeface="Times New Roman"/>
              </a:rPr>
              <a:t>not</a:t>
            </a:r>
            <a:r>
              <a:rPr sz="1600" spc="-30" dirty="0">
                <a:solidFill>
                  <a:schemeClr val="tx1"/>
                </a:solidFill>
                <a:latin typeface="+mj-lt"/>
                <a:cs typeface="Times New Roman"/>
              </a:rPr>
              <a:t> </a:t>
            </a:r>
            <a:r>
              <a:rPr sz="1600" spc="-10" dirty="0" smtClean="0">
                <a:solidFill>
                  <a:schemeClr val="tx1"/>
                </a:solidFill>
                <a:latin typeface="+mj-lt"/>
                <a:cs typeface="Times New Roman"/>
              </a:rPr>
              <a:t>required</a:t>
            </a:r>
            <a:endParaRPr sz="1600" dirty="0">
              <a:solidFill>
                <a:schemeClr val="tx1"/>
              </a:solidFill>
              <a:latin typeface="+mj-lt"/>
              <a:cs typeface="Times New Roman"/>
            </a:endParaRPr>
          </a:p>
          <a:p>
            <a:pPr marL="298450" indent="-285750">
              <a:lnSpc>
                <a:spcPct val="100000"/>
              </a:lnSpc>
              <a:buSzPct val="59375"/>
              <a:buFont typeface="Arial" panose="020B0604020202020204" pitchFamily="34" charset="0"/>
              <a:buChar char="•"/>
              <a:tabLst>
                <a:tab pos="332105" algn="l"/>
                <a:tab pos="332740" algn="l"/>
              </a:tabLst>
            </a:pPr>
            <a:r>
              <a:rPr sz="1600" dirty="0">
                <a:solidFill>
                  <a:schemeClr val="tx1"/>
                </a:solidFill>
                <a:latin typeface="+mj-lt"/>
                <a:cs typeface="Times New Roman"/>
              </a:rPr>
              <a:t>'Reason</a:t>
            </a:r>
            <a:r>
              <a:rPr sz="1600" spc="-40" dirty="0">
                <a:solidFill>
                  <a:schemeClr val="tx1"/>
                </a:solidFill>
                <a:latin typeface="+mj-lt"/>
                <a:cs typeface="Times New Roman"/>
              </a:rPr>
              <a:t> </a:t>
            </a:r>
            <a:r>
              <a:rPr sz="1600" dirty="0">
                <a:solidFill>
                  <a:schemeClr val="tx1"/>
                </a:solidFill>
                <a:latin typeface="+mj-lt"/>
                <a:cs typeface="Times New Roman"/>
              </a:rPr>
              <a:t>60</a:t>
            </a:r>
            <a:r>
              <a:rPr sz="1600" spc="-35" dirty="0">
                <a:solidFill>
                  <a:schemeClr val="tx1"/>
                </a:solidFill>
                <a:latin typeface="+mj-lt"/>
                <a:cs typeface="Times New Roman"/>
              </a:rPr>
              <a:t> </a:t>
            </a:r>
            <a:r>
              <a:rPr sz="1600" dirty="0">
                <a:solidFill>
                  <a:schemeClr val="tx1"/>
                </a:solidFill>
                <a:latin typeface="+mj-lt"/>
                <a:cs typeface="Times New Roman"/>
              </a:rPr>
              <a:t>Days'</a:t>
            </a:r>
            <a:r>
              <a:rPr sz="1600" spc="-30" dirty="0">
                <a:solidFill>
                  <a:schemeClr val="tx1"/>
                </a:solidFill>
                <a:latin typeface="+mj-lt"/>
                <a:cs typeface="Times New Roman"/>
              </a:rPr>
              <a:t> </a:t>
            </a:r>
            <a:r>
              <a:rPr sz="1600" dirty="0">
                <a:solidFill>
                  <a:schemeClr val="tx1"/>
                </a:solidFill>
                <a:latin typeface="+mj-lt"/>
                <a:cs typeface="Times New Roman"/>
              </a:rPr>
              <a:t>column</a:t>
            </a:r>
            <a:r>
              <a:rPr sz="1600" spc="-5" dirty="0">
                <a:solidFill>
                  <a:schemeClr val="tx1"/>
                </a:solidFill>
                <a:latin typeface="+mj-lt"/>
                <a:cs typeface="Times New Roman"/>
              </a:rPr>
              <a:t> </a:t>
            </a:r>
            <a:r>
              <a:rPr sz="1600" dirty="0">
                <a:solidFill>
                  <a:schemeClr val="tx1"/>
                </a:solidFill>
                <a:latin typeface="+mj-lt"/>
                <a:cs typeface="Times New Roman"/>
              </a:rPr>
              <a:t>is</a:t>
            </a:r>
            <a:r>
              <a:rPr sz="1600" spc="-30" dirty="0">
                <a:solidFill>
                  <a:schemeClr val="tx1"/>
                </a:solidFill>
                <a:latin typeface="+mj-lt"/>
                <a:cs typeface="Times New Roman"/>
              </a:rPr>
              <a:t> </a:t>
            </a:r>
            <a:r>
              <a:rPr sz="1600" dirty="0">
                <a:solidFill>
                  <a:schemeClr val="tx1"/>
                </a:solidFill>
                <a:latin typeface="+mj-lt"/>
                <a:cs typeface="Times New Roman"/>
              </a:rPr>
              <a:t>only</a:t>
            </a:r>
            <a:r>
              <a:rPr sz="1600" spc="-35" dirty="0">
                <a:solidFill>
                  <a:schemeClr val="tx1"/>
                </a:solidFill>
                <a:latin typeface="+mj-lt"/>
                <a:cs typeface="Times New Roman"/>
              </a:rPr>
              <a:t> </a:t>
            </a:r>
            <a:r>
              <a:rPr sz="1600" dirty="0">
                <a:solidFill>
                  <a:schemeClr val="tx1"/>
                </a:solidFill>
                <a:latin typeface="+mj-lt"/>
                <a:cs typeface="Times New Roman"/>
              </a:rPr>
              <a:t>required</a:t>
            </a:r>
            <a:r>
              <a:rPr sz="1600" spc="-15" dirty="0">
                <a:solidFill>
                  <a:schemeClr val="tx1"/>
                </a:solidFill>
                <a:latin typeface="+mj-lt"/>
                <a:cs typeface="Times New Roman"/>
              </a:rPr>
              <a:t> </a:t>
            </a:r>
            <a:r>
              <a:rPr sz="1600" dirty="0">
                <a:solidFill>
                  <a:schemeClr val="tx1"/>
                </a:solidFill>
                <a:latin typeface="+mj-lt"/>
                <a:cs typeface="Times New Roman"/>
              </a:rPr>
              <a:t>if</a:t>
            </a:r>
            <a:r>
              <a:rPr sz="1600" spc="-20" dirty="0">
                <a:solidFill>
                  <a:schemeClr val="tx1"/>
                </a:solidFill>
                <a:latin typeface="+mj-lt"/>
                <a:cs typeface="Times New Roman"/>
              </a:rPr>
              <a:t> </a:t>
            </a:r>
            <a:r>
              <a:rPr sz="1600" dirty="0">
                <a:solidFill>
                  <a:schemeClr val="tx1"/>
                </a:solidFill>
                <a:latin typeface="+mj-lt"/>
                <a:cs typeface="Times New Roman"/>
              </a:rPr>
              <a:t>student</a:t>
            </a:r>
            <a:r>
              <a:rPr sz="1600" spc="-35" dirty="0">
                <a:solidFill>
                  <a:schemeClr val="tx1"/>
                </a:solidFill>
                <a:latin typeface="+mj-lt"/>
                <a:cs typeface="Times New Roman"/>
              </a:rPr>
              <a:t> </a:t>
            </a:r>
            <a:r>
              <a:rPr sz="1600" dirty="0">
                <a:solidFill>
                  <a:schemeClr val="tx1"/>
                </a:solidFill>
                <a:latin typeface="+mj-lt"/>
                <a:cs typeface="Times New Roman"/>
              </a:rPr>
              <a:t>eligibility</a:t>
            </a:r>
            <a:r>
              <a:rPr sz="1600" spc="-5" dirty="0">
                <a:solidFill>
                  <a:schemeClr val="tx1"/>
                </a:solidFill>
                <a:latin typeface="+mj-lt"/>
                <a:cs typeface="Times New Roman"/>
              </a:rPr>
              <a:t> </a:t>
            </a:r>
            <a:r>
              <a:rPr sz="1600" dirty="0">
                <a:solidFill>
                  <a:schemeClr val="tx1"/>
                </a:solidFill>
                <a:latin typeface="+mj-lt"/>
                <a:cs typeface="Times New Roman"/>
              </a:rPr>
              <a:t>was</a:t>
            </a:r>
            <a:r>
              <a:rPr sz="1600" spc="-40" dirty="0">
                <a:solidFill>
                  <a:schemeClr val="tx1"/>
                </a:solidFill>
                <a:latin typeface="+mj-lt"/>
                <a:cs typeface="Times New Roman"/>
              </a:rPr>
              <a:t> </a:t>
            </a:r>
            <a:r>
              <a:rPr sz="1600" dirty="0">
                <a:solidFill>
                  <a:schemeClr val="tx1"/>
                </a:solidFill>
                <a:latin typeface="+mj-lt"/>
                <a:cs typeface="Times New Roman"/>
              </a:rPr>
              <a:t>not</a:t>
            </a:r>
            <a:r>
              <a:rPr sz="1600" spc="-30" dirty="0">
                <a:solidFill>
                  <a:schemeClr val="tx1"/>
                </a:solidFill>
                <a:latin typeface="+mj-lt"/>
                <a:cs typeface="Times New Roman"/>
              </a:rPr>
              <a:t> </a:t>
            </a:r>
            <a:r>
              <a:rPr sz="1600" dirty="0">
                <a:solidFill>
                  <a:schemeClr val="tx1"/>
                </a:solidFill>
                <a:latin typeface="+mj-lt"/>
                <a:cs typeface="Times New Roman"/>
              </a:rPr>
              <a:t>determined</a:t>
            </a:r>
            <a:r>
              <a:rPr sz="1600" spc="15" dirty="0">
                <a:solidFill>
                  <a:schemeClr val="tx1"/>
                </a:solidFill>
                <a:latin typeface="+mj-lt"/>
                <a:cs typeface="Times New Roman"/>
              </a:rPr>
              <a:t> </a:t>
            </a:r>
            <a:r>
              <a:rPr sz="1600" dirty="0">
                <a:solidFill>
                  <a:schemeClr val="tx1"/>
                </a:solidFill>
                <a:latin typeface="+mj-lt"/>
                <a:cs typeface="Times New Roman"/>
              </a:rPr>
              <a:t>within</a:t>
            </a:r>
            <a:r>
              <a:rPr sz="1600" spc="-25" dirty="0">
                <a:solidFill>
                  <a:schemeClr val="tx1"/>
                </a:solidFill>
                <a:latin typeface="+mj-lt"/>
                <a:cs typeface="Times New Roman"/>
              </a:rPr>
              <a:t> </a:t>
            </a:r>
            <a:r>
              <a:rPr sz="1600" dirty="0">
                <a:solidFill>
                  <a:schemeClr val="tx1"/>
                </a:solidFill>
                <a:latin typeface="+mj-lt"/>
                <a:cs typeface="Times New Roman"/>
              </a:rPr>
              <a:t>60</a:t>
            </a:r>
            <a:r>
              <a:rPr sz="1600" spc="-35" dirty="0">
                <a:solidFill>
                  <a:schemeClr val="tx1"/>
                </a:solidFill>
                <a:latin typeface="+mj-lt"/>
                <a:cs typeface="Times New Roman"/>
              </a:rPr>
              <a:t> </a:t>
            </a:r>
            <a:r>
              <a:rPr sz="1600" spc="-10" dirty="0">
                <a:solidFill>
                  <a:schemeClr val="tx1"/>
                </a:solidFill>
                <a:latin typeface="+mj-lt"/>
                <a:cs typeface="Times New Roman"/>
              </a:rPr>
              <a:t>days</a:t>
            </a:r>
            <a:r>
              <a:rPr sz="1600" spc="-10" dirty="0" smtClean="0">
                <a:solidFill>
                  <a:schemeClr val="tx1"/>
                </a:solidFill>
                <a:latin typeface="+mj-lt"/>
                <a:cs typeface="Times New Roman"/>
              </a:rPr>
              <a:t>.</a:t>
            </a:r>
            <a:endParaRPr sz="1600" dirty="0">
              <a:solidFill>
                <a:schemeClr val="tx1"/>
              </a:solidFill>
              <a:latin typeface="+mj-lt"/>
              <a:cs typeface="Times New Roman"/>
            </a:endParaRPr>
          </a:p>
          <a:p>
            <a:pPr marL="298450" marR="20320" lvl="3" indent="-285750">
              <a:buSzPct val="59375"/>
              <a:buFont typeface="Arial" panose="020B0604020202020204" pitchFamily="34" charset="0"/>
              <a:buChar char="•"/>
              <a:tabLst>
                <a:tab pos="332105" algn="l"/>
                <a:tab pos="332740" algn="l"/>
              </a:tabLst>
            </a:pPr>
            <a:r>
              <a:rPr lang="en-US" sz="1600" dirty="0" smtClean="0">
                <a:solidFill>
                  <a:schemeClr val="tx1"/>
                </a:solidFill>
                <a:latin typeface="+mj-lt"/>
                <a:cs typeface="Times New Roman"/>
              </a:rPr>
              <a:t>When</a:t>
            </a:r>
            <a:r>
              <a:rPr lang="en-US" sz="1600" spc="-5" dirty="0" smtClean="0">
                <a:solidFill>
                  <a:schemeClr val="tx1"/>
                </a:solidFill>
                <a:latin typeface="+mj-lt"/>
                <a:cs typeface="Times New Roman"/>
              </a:rPr>
              <a:t> </a:t>
            </a:r>
            <a:r>
              <a:rPr lang="en-US" sz="1600" dirty="0" smtClean="0">
                <a:solidFill>
                  <a:schemeClr val="tx1"/>
                </a:solidFill>
                <a:latin typeface="+mj-lt"/>
                <a:cs typeface="Times New Roman"/>
              </a:rPr>
              <a:t>you</a:t>
            </a:r>
            <a:r>
              <a:rPr lang="en-US" sz="1600" spc="-25" dirty="0" smtClean="0">
                <a:solidFill>
                  <a:schemeClr val="tx1"/>
                </a:solidFill>
                <a:latin typeface="+mj-lt"/>
                <a:cs typeface="Times New Roman"/>
              </a:rPr>
              <a:t> </a:t>
            </a:r>
            <a:r>
              <a:rPr lang="en-US" sz="1600" dirty="0" smtClean="0">
                <a:solidFill>
                  <a:schemeClr val="tx1"/>
                </a:solidFill>
                <a:latin typeface="+mj-lt"/>
                <a:cs typeface="Times New Roman"/>
              </a:rPr>
              <a:t>list</a:t>
            </a:r>
            <a:r>
              <a:rPr lang="en-US" sz="1600" spc="-10" dirty="0" smtClean="0">
                <a:solidFill>
                  <a:schemeClr val="tx1"/>
                </a:solidFill>
                <a:latin typeface="+mj-lt"/>
                <a:cs typeface="Times New Roman"/>
              </a:rPr>
              <a:t> </a:t>
            </a:r>
            <a:r>
              <a:rPr lang="en-US" sz="1600" dirty="0" smtClean="0">
                <a:solidFill>
                  <a:schemeClr val="tx1"/>
                </a:solidFill>
                <a:latin typeface="+mj-lt"/>
                <a:cs typeface="Times New Roman"/>
              </a:rPr>
              <a:t>an</a:t>
            </a:r>
            <a:r>
              <a:rPr lang="en-US" sz="1600" spc="-40" dirty="0" smtClean="0">
                <a:solidFill>
                  <a:schemeClr val="tx1"/>
                </a:solidFill>
                <a:latin typeface="+mj-lt"/>
                <a:cs typeface="Times New Roman"/>
              </a:rPr>
              <a:t> </a:t>
            </a:r>
            <a:r>
              <a:rPr lang="en-US" sz="1600" dirty="0" smtClean="0">
                <a:solidFill>
                  <a:schemeClr val="tx1"/>
                </a:solidFill>
                <a:latin typeface="+mj-lt"/>
                <a:cs typeface="Times New Roman"/>
              </a:rPr>
              <a:t>acceptable</a:t>
            </a:r>
            <a:r>
              <a:rPr lang="en-US" sz="1600" spc="-10" dirty="0" smtClean="0">
                <a:solidFill>
                  <a:schemeClr val="tx1"/>
                </a:solidFill>
                <a:latin typeface="+mj-lt"/>
                <a:cs typeface="Times New Roman"/>
              </a:rPr>
              <a:t> </a:t>
            </a:r>
            <a:r>
              <a:rPr lang="en-US" sz="1600" dirty="0" smtClean="0">
                <a:solidFill>
                  <a:schemeClr val="tx1"/>
                </a:solidFill>
                <a:latin typeface="+mj-lt"/>
                <a:cs typeface="Times New Roman"/>
              </a:rPr>
              <a:t>reason</a:t>
            </a:r>
            <a:r>
              <a:rPr lang="en-US" sz="1600" spc="-30" dirty="0" smtClean="0">
                <a:solidFill>
                  <a:schemeClr val="tx1"/>
                </a:solidFill>
                <a:latin typeface="+mj-lt"/>
                <a:cs typeface="Times New Roman"/>
              </a:rPr>
              <a:t> in the ‘Reason 60 Days’ column, </a:t>
            </a:r>
            <a:r>
              <a:rPr lang="en-US" sz="1600" dirty="0" smtClean="0">
                <a:solidFill>
                  <a:schemeClr val="tx1"/>
                </a:solidFill>
                <a:latin typeface="+mj-lt"/>
                <a:cs typeface="Times New Roman"/>
              </a:rPr>
              <a:t>you</a:t>
            </a:r>
            <a:r>
              <a:rPr lang="en-US" sz="1600" spc="-25" dirty="0" smtClean="0">
                <a:solidFill>
                  <a:schemeClr val="tx1"/>
                </a:solidFill>
                <a:latin typeface="+mj-lt"/>
                <a:cs typeface="Times New Roman"/>
              </a:rPr>
              <a:t> </a:t>
            </a:r>
            <a:r>
              <a:rPr lang="en-US" sz="1600" dirty="0" smtClean="0">
                <a:solidFill>
                  <a:schemeClr val="tx1"/>
                </a:solidFill>
                <a:latin typeface="+mj-lt"/>
                <a:cs typeface="Times New Roman"/>
              </a:rPr>
              <a:t>also</a:t>
            </a:r>
            <a:r>
              <a:rPr lang="en-US" sz="1600" spc="-30" dirty="0" smtClean="0">
                <a:solidFill>
                  <a:schemeClr val="tx1"/>
                </a:solidFill>
                <a:latin typeface="+mj-lt"/>
                <a:cs typeface="Times New Roman"/>
              </a:rPr>
              <a:t> </a:t>
            </a:r>
            <a:r>
              <a:rPr lang="en-US" sz="1600" dirty="0" smtClean="0">
                <a:solidFill>
                  <a:schemeClr val="tx1"/>
                </a:solidFill>
                <a:latin typeface="+mj-lt"/>
                <a:cs typeface="Times New Roman"/>
              </a:rPr>
              <a:t>need</a:t>
            </a:r>
            <a:r>
              <a:rPr lang="en-US" sz="1600" spc="-25" dirty="0" smtClean="0">
                <a:solidFill>
                  <a:schemeClr val="tx1"/>
                </a:solidFill>
                <a:latin typeface="+mj-lt"/>
                <a:cs typeface="Times New Roman"/>
              </a:rPr>
              <a:t> </a:t>
            </a:r>
            <a:r>
              <a:rPr lang="en-US" sz="1600" dirty="0" smtClean="0">
                <a:solidFill>
                  <a:schemeClr val="tx1"/>
                </a:solidFill>
                <a:latin typeface="+mj-lt"/>
                <a:cs typeface="Times New Roman"/>
              </a:rPr>
              <a:t>to</a:t>
            </a:r>
            <a:r>
              <a:rPr lang="en-US" sz="1600" spc="-20" dirty="0" smtClean="0">
                <a:solidFill>
                  <a:schemeClr val="tx1"/>
                </a:solidFill>
                <a:latin typeface="+mj-lt"/>
                <a:cs typeface="Times New Roman"/>
              </a:rPr>
              <a:t> </a:t>
            </a:r>
            <a:r>
              <a:rPr lang="en-US" sz="1600" dirty="0" smtClean="0">
                <a:solidFill>
                  <a:schemeClr val="tx1"/>
                </a:solidFill>
                <a:latin typeface="+mj-lt"/>
                <a:cs typeface="Times New Roman"/>
              </a:rPr>
              <a:t>list</a:t>
            </a:r>
            <a:r>
              <a:rPr lang="en-US" sz="1600" spc="-10" dirty="0" smtClean="0">
                <a:solidFill>
                  <a:schemeClr val="tx1"/>
                </a:solidFill>
                <a:latin typeface="+mj-lt"/>
                <a:cs typeface="Times New Roman"/>
              </a:rPr>
              <a:t> </a:t>
            </a:r>
            <a:r>
              <a:rPr lang="en-US" sz="1600" dirty="0" smtClean="0">
                <a:solidFill>
                  <a:schemeClr val="tx1"/>
                </a:solidFill>
                <a:latin typeface="+mj-lt"/>
                <a:cs typeface="Times New Roman"/>
              </a:rPr>
              <a:t>the</a:t>
            </a:r>
            <a:r>
              <a:rPr lang="en-US" sz="1600" spc="-25" dirty="0" smtClean="0">
                <a:solidFill>
                  <a:schemeClr val="tx1"/>
                </a:solidFill>
                <a:latin typeface="+mj-lt"/>
                <a:cs typeface="Times New Roman"/>
              </a:rPr>
              <a:t> </a:t>
            </a:r>
            <a:r>
              <a:rPr lang="en-US" sz="1600" dirty="0" smtClean="0">
                <a:solidFill>
                  <a:schemeClr val="tx1"/>
                </a:solidFill>
                <a:latin typeface="+mj-lt"/>
                <a:cs typeface="Times New Roman"/>
              </a:rPr>
              <a:t>applicable</a:t>
            </a:r>
            <a:r>
              <a:rPr lang="en-US" sz="1600" spc="-20" dirty="0" smtClean="0">
                <a:solidFill>
                  <a:schemeClr val="tx1"/>
                </a:solidFill>
                <a:latin typeface="+mj-lt"/>
                <a:cs typeface="Times New Roman"/>
              </a:rPr>
              <a:t> </a:t>
            </a:r>
            <a:r>
              <a:rPr lang="en-US" sz="1600" dirty="0" smtClean="0">
                <a:solidFill>
                  <a:schemeClr val="tx1"/>
                </a:solidFill>
                <a:latin typeface="+mj-lt"/>
                <a:cs typeface="Times New Roman"/>
              </a:rPr>
              <a:t>dates.</a:t>
            </a:r>
            <a:r>
              <a:rPr lang="en-US" sz="1600" spc="-25" dirty="0" smtClean="0">
                <a:solidFill>
                  <a:schemeClr val="tx1"/>
                </a:solidFill>
                <a:latin typeface="+mj-lt"/>
                <a:cs typeface="Times New Roman"/>
              </a:rPr>
              <a:t> </a:t>
            </a:r>
          </a:p>
        </p:txBody>
      </p:sp>
      <p:pic>
        <p:nvPicPr>
          <p:cNvPr id="13" name="Picture 12"/>
          <p:cNvPicPr>
            <a:picLocks noChangeAspect="1"/>
          </p:cNvPicPr>
          <p:nvPr/>
        </p:nvPicPr>
        <p:blipFill>
          <a:blip r:embed="rId4"/>
          <a:stretch>
            <a:fillRect/>
          </a:stretch>
        </p:blipFill>
        <p:spPr>
          <a:xfrm>
            <a:off x="666431" y="3179736"/>
            <a:ext cx="7620000" cy="28860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31141" y="136652"/>
            <a:ext cx="8663939" cy="412292"/>
          </a:xfrm>
          <a:prstGeom prst="rect">
            <a:avLst/>
          </a:prstGeom>
        </p:spPr>
        <p:txBody>
          <a:bodyPr vert="horz" wrap="square" lIns="0" tIns="12065" rIns="0" bIns="0" rtlCol="0">
            <a:spAutoFit/>
          </a:bodyPr>
          <a:lstStyle/>
          <a:p>
            <a:pPr marL="12700">
              <a:lnSpc>
                <a:spcPct val="100000"/>
              </a:lnSpc>
              <a:spcBef>
                <a:spcPts val="95"/>
              </a:spcBef>
            </a:pPr>
            <a:r>
              <a:rPr sz="2600" dirty="0">
                <a:latin typeface="+mn-lt"/>
              </a:rPr>
              <a:t>Importing</a:t>
            </a:r>
            <a:r>
              <a:rPr sz="2600" spc="-65" dirty="0">
                <a:latin typeface="+mn-lt"/>
              </a:rPr>
              <a:t> </a:t>
            </a:r>
            <a:r>
              <a:rPr sz="2600" dirty="0">
                <a:latin typeface="+mn-lt"/>
              </a:rPr>
              <a:t>Student</a:t>
            </a:r>
            <a:r>
              <a:rPr sz="2600" spc="-80" dirty="0">
                <a:latin typeface="+mn-lt"/>
              </a:rPr>
              <a:t> </a:t>
            </a:r>
            <a:r>
              <a:rPr sz="2600" dirty="0">
                <a:latin typeface="+mn-lt"/>
              </a:rPr>
              <a:t>Data</a:t>
            </a:r>
            <a:r>
              <a:rPr sz="2600" spc="-70" dirty="0">
                <a:latin typeface="+mn-lt"/>
              </a:rPr>
              <a:t> </a:t>
            </a:r>
            <a:r>
              <a:rPr sz="2600" dirty="0">
                <a:latin typeface="+mn-lt"/>
              </a:rPr>
              <a:t>for</a:t>
            </a:r>
            <a:r>
              <a:rPr sz="2600" spc="-55" dirty="0">
                <a:latin typeface="+mn-lt"/>
              </a:rPr>
              <a:t> </a:t>
            </a:r>
            <a:r>
              <a:rPr lang="en-US" sz="2600" spc="-55" dirty="0" smtClean="0">
                <a:latin typeface="+mn-lt"/>
              </a:rPr>
              <a:t>C to B Transition </a:t>
            </a:r>
            <a:r>
              <a:rPr sz="2600" spc="-10" dirty="0" smtClean="0">
                <a:latin typeface="+mn-lt"/>
              </a:rPr>
              <a:t>Follow-</a:t>
            </a:r>
            <a:r>
              <a:rPr sz="2600" dirty="0" smtClean="0">
                <a:latin typeface="+mn-lt"/>
              </a:rPr>
              <a:t>Up</a:t>
            </a:r>
            <a:r>
              <a:rPr sz="2600" spc="-110" dirty="0" smtClean="0">
                <a:latin typeface="+mn-lt"/>
              </a:rPr>
              <a:t> </a:t>
            </a:r>
            <a:r>
              <a:rPr sz="2600" spc="-10" dirty="0">
                <a:latin typeface="+mn-lt"/>
              </a:rPr>
              <a:t>Timelines</a:t>
            </a:r>
            <a:endParaRPr sz="2600" dirty="0">
              <a:latin typeface="+mn-lt"/>
            </a:endParaRPr>
          </a:p>
        </p:txBody>
      </p:sp>
      <p:sp>
        <p:nvSpPr>
          <p:cNvPr id="7" name="object 7"/>
          <p:cNvSpPr txBox="1"/>
          <p:nvPr/>
        </p:nvSpPr>
        <p:spPr>
          <a:xfrm>
            <a:off x="152400" y="1010609"/>
            <a:ext cx="8742680" cy="1859483"/>
          </a:xfrm>
          <a:prstGeom prst="rect">
            <a:avLst/>
          </a:prstGeom>
        </p:spPr>
        <p:txBody>
          <a:bodyPr vert="horz" wrap="square" lIns="0" tIns="12700" rIns="0" bIns="0" rtlCol="0">
            <a:spAutoFit/>
          </a:bodyPr>
          <a:lstStyle/>
          <a:p>
            <a:pPr marL="298450" indent="-285750">
              <a:lnSpc>
                <a:spcPct val="100000"/>
              </a:lnSpc>
              <a:spcBef>
                <a:spcPts val="10"/>
              </a:spcBef>
              <a:buSzPct val="60000"/>
              <a:buFont typeface="Arial" panose="020B0604020202020204" pitchFamily="34" charset="0"/>
              <a:buChar char="•"/>
              <a:tabLst>
                <a:tab pos="332105" algn="l"/>
                <a:tab pos="332740" algn="l"/>
              </a:tabLst>
            </a:pPr>
            <a:r>
              <a:rPr sz="2000" dirty="0" smtClean="0">
                <a:latin typeface="+mn-lt"/>
                <a:cs typeface="Times New Roman"/>
              </a:rPr>
              <a:t>The</a:t>
            </a:r>
            <a:r>
              <a:rPr sz="2000" spc="-15" dirty="0" smtClean="0">
                <a:latin typeface="+mn-lt"/>
                <a:cs typeface="Times New Roman"/>
              </a:rPr>
              <a:t> </a:t>
            </a:r>
            <a:r>
              <a:rPr sz="2000" dirty="0">
                <a:latin typeface="+mn-lt"/>
                <a:cs typeface="Times New Roman"/>
              </a:rPr>
              <a:t>file</a:t>
            </a:r>
            <a:r>
              <a:rPr sz="2000" spc="-30" dirty="0">
                <a:latin typeface="+mn-lt"/>
                <a:cs typeface="Times New Roman"/>
              </a:rPr>
              <a:t> </a:t>
            </a:r>
            <a:r>
              <a:rPr sz="2000" dirty="0">
                <a:latin typeface="+mn-lt"/>
                <a:cs typeface="Times New Roman"/>
              </a:rPr>
              <a:t>can</a:t>
            </a:r>
            <a:r>
              <a:rPr sz="2000" spc="-5" dirty="0">
                <a:latin typeface="+mn-lt"/>
                <a:cs typeface="Times New Roman"/>
              </a:rPr>
              <a:t> </a:t>
            </a:r>
            <a:r>
              <a:rPr sz="2000" dirty="0">
                <a:latin typeface="+mn-lt"/>
                <a:cs typeface="Times New Roman"/>
              </a:rPr>
              <a:t>have</a:t>
            </a:r>
            <a:r>
              <a:rPr sz="2000" spc="-15" dirty="0">
                <a:latin typeface="+mn-lt"/>
                <a:cs typeface="Times New Roman"/>
              </a:rPr>
              <a:t> </a:t>
            </a:r>
            <a:r>
              <a:rPr sz="2000" dirty="0">
                <a:latin typeface="+mn-lt"/>
                <a:cs typeface="Times New Roman"/>
              </a:rPr>
              <a:t>an</a:t>
            </a:r>
            <a:r>
              <a:rPr sz="2000" spc="-5" dirty="0">
                <a:latin typeface="+mn-lt"/>
                <a:cs typeface="Times New Roman"/>
              </a:rPr>
              <a:t> </a:t>
            </a:r>
            <a:r>
              <a:rPr sz="2000" dirty="0">
                <a:latin typeface="+mn-lt"/>
                <a:cs typeface="Times New Roman"/>
              </a:rPr>
              <a:t>extension</a:t>
            </a:r>
            <a:r>
              <a:rPr sz="2000" spc="-40" dirty="0">
                <a:latin typeface="+mn-lt"/>
                <a:cs typeface="Times New Roman"/>
              </a:rPr>
              <a:t> </a:t>
            </a:r>
            <a:r>
              <a:rPr sz="2000" dirty="0">
                <a:latin typeface="+mn-lt"/>
                <a:cs typeface="Times New Roman"/>
              </a:rPr>
              <a:t>of</a:t>
            </a:r>
            <a:r>
              <a:rPr sz="2000" spc="-20" dirty="0">
                <a:latin typeface="+mn-lt"/>
                <a:cs typeface="Times New Roman"/>
              </a:rPr>
              <a:t> </a:t>
            </a:r>
            <a:r>
              <a:rPr sz="2000" dirty="0">
                <a:latin typeface="+mn-lt"/>
                <a:cs typeface="Times New Roman"/>
              </a:rPr>
              <a:t>.csv</a:t>
            </a:r>
            <a:r>
              <a:rPr sz="2000" spc="10" dirty="0">
                <a:latin typeface="+mn-lt"/>
                <a:cs typeface="Times New Roman"/>
              </a:rPr>
              <a:t> </a:t>
            </a:r>
            <a:r>
              <a:rPr sz="2000" dirty="0">
                <a:latin typeface="+mn-lt"/>
                <a:cs typeface="Times New Roman"/>
              </a:rPr>
              <a:t>or</a:t>
            </a:r>
            <a:r>
              <a:rPr sz="2000" spc="-15" dirty="0">
                <a:latin typeface="+mn-lt"/>
                <a:cs typeface="Times New Roman"/>
              </a:rPr>
              <a:t> </a:t>
            </a:r>
            <a:r>
              <a:rPr sz="2000" spc="-10" dirty="0">
                <a:latin typeface="+mn-lt"/>
                <a:cs typeface="Times New Roman"/>
              </a:rPr>
              <a:t>.txt.</a:t>
            </a:r>
            <a:endParaRPr sz="2000" dirty="0">
              <a:latin typeface="+mn-lt"/>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sz="2000" dirty="0">
                <a:latin typeface="+mn-lt"/>
                <a:cs typeface="Times New Roman"/>
              </a:rPr>
              <a:t>Upon</a:t>
            </a:r>
            <a:r>
              <a:rPr sz="2000" spc="-25" dirty="0">
                <a:latin typeface="+mn-lt"/>
                <a:cs typeface="Times New Roman"/>
              </a:rPr>
              <a:t> </a:t>
            </a:r>
            <a:r>
              <a:rPr sz="2000" dirty="0">
                <a:latin typeface="+mn-lt"/>
                <a:cs typeface="Times New Roman"/>
              </a:rPr>
              <a:t>submitting</a:t>
            </a:r>
            <a:r>
              <a:rPr sz="2000" spc="-40" dirty="0">
                <a:latin typeface="+mn-lt"/>
                <a:cs typeface="Times New Roman"/>
              </a:rPr>
              <a:t> </a:t>
            </a:r>
            <a:r>
              <a:rPr sz="2000" dirty="0">
                <a:latin typeface="+mn-lt"/>
                <a:cs typeface="Times New Roman"/>
              </a:rPr>
              <a:t>a</a:t>
            </a:r>
            <a:r>
              <a:rPr sz="2000" spc="-15" dirty="0">
                <a:latin typeface="+mn-lt"/>
                <a:cs typeface="Times New Roman"/>
              </a:rPr>
              <a:t> </a:t>
            </a:r>
            <a:r>
              <a:rPr sz="2000" dirty="0">
                <a:latin typeface="+mn-lt"/>
                <a:cs typeface="Times New Roman"/>
              </a:rPr>
              <a:t>file,</a:t>
            </a:r>
            <a:r>
              <a:rPr sz="2000" spc="-15" dirty="0">
                <a:latin typeface="+mn-lt"/>
                <a:cs typeface="Times New Roman"/>
              </a:rPr>
              <a:t> </a:t>
            </a:r>
            <a:r>
              <a:rPr sz="2000" dirty="0">
                <a:latin typeface="+mn-lt"/>
                <a:cs typeface="Times New Roman"/>
              </a:rPr>
              <a:t>website</a:t>
            </a:r>
            <a:r>
              <a:rPr sz="2000" spc="-30" dirty="0">
                <a:latin typeface="+mn-lt"/>
                <a:cs typeface="Times New Roman"/>
              </a:rPr>
              <a:t> </a:t>
            </a:r>
            <a:r>
              <a:rPr sz="2000" dirty="0">
                <a:latin typeface="+mn-lt"/>
                <a:cs typeface="Times New Roman"/>
              </a:rPr>
              <a:t>will</a:t>
            </a:r>
            <a:r>
              <a:rPr sz="2000" spc="-20" dirty="0">
                <a:latin typeface="+mn-lt"/>
                <a:cs typeface="Times New Roman"/>
              </a:rPr>
              <a:t> </a:t>
            </a:r>
            <a:r>
              <a:rPr sz="2000" dirty="0">
                <a:latin typeface="+mn-lt"/>
                <a:cs typeface="Times New Roman"/>
              </a:rPr>
              <a:t>first</a:t>
            </a:r>
            <a:r>
              <a:rPr sz="2000" spc="-25" dirty="0">
                <a:latin typeface="+mn-lt"/>
                <a:cs typeface="Times New Roman"/>
              </a:rPr>
              <a:t> </a:t>
            </a:r>
            <a:r>
              <a:rPr sz="2000" dirty="0">
                <a:latin typeface="+mn-lt"/>
                <a:cs typeface="Times New Roman"/>
              </a:rPr>
              <a:t>validate</a:t>
            </a:r>
            <a:r>
              <a:rPr sz="2000" spc="-40" dirty="0">
                <a:latin typeface="+mn-lt"/>
                <a:cs typeface="Times New Roman"/>
              </a:rPr>
              <a:t> </a:t>
            </a:r>
            <a:r>
              <a:rPr sz="2000" dirty="0">
                <a:latin typeface="+mn-lt"/>
                <a:cs typeface="Times New Roman"/>
              </a:rPr>
              <a:t>and</a:t>
            </a:r>
            <a:r>
              <a:rPr sz="2000" spc="-5" dirty="0">
                <a:latin typeface="+mn-lt"/>
                <a:cs typeface="Times New Roman"/>
              </a:rPr>
              <a:t> </a:t>
            </a:r>
            <a:r>
              <a:rPr sz="2000" dirty="0">
                <a:latin typeface="+mn-lt"/>
                <a:cs typeface="Times New Roman"/>
              </a:rPr>
              <a:t>if</a:t>
            </a:r>
            <a:r>
              <a:rPr sz="2000" spc="-20" dirty="0">
                <a:latin typeface="+mn-lt"/>
                <a:cs typeface="Times New Roman"/>
              </a:rPr>
              <a:t> </a:t>
            </a:r>
            <a:r>
              <a:rPr sz="2000" dirty="0">
                <a:latin typeface="+mn-lt"/>
                <a:cs typeface="Times New Roman"/>
              </a:rPr>
              <a:t>valid</a:t>
            </a:r>
            <a:r>
              <a:rPr sz="2000" spc="-30" dirty="0">
                <a:latin typeface="+mn-lt"/>
                <a:cs typeface="Times New Roman"/>
              </a:rPr>
              <a:t> </a:t>
            </a:r>
            <a:r>
              <a:rPr sz="2000" dirty="0">
                <a:latin typeface="+mn-lt"/>
                <a:cs typeface="Times New Roman"/>
              </a:rPr>
              <a:t>will</a:t>
            </a:r>
            <a:r>
              <a:rPr sz="2000" spc="-20" dirty="0">
                <a:latin typeface="+mn-lt"/>
                <a:cs typeface="Times New Roman"/>
              </a:rPr>
              <a:t> </a:t>
            </a:r>
            <a:r>
              <a:rPr sz="2000" dirty="0">
                <a:latin typeface="+mn-lt"/>
                <a:cs typeface="Times New Roman"/>
              </a:rPr>
              <a:t>then</a:t>
            </a:r>
            <a:r>
              <a:rPr sz="2000" spc="-10" dirty="0">
                <a:latin typeface="+mn-lt"/>
                <a:cs typeface="Times New Roman"/>
              </a:rPr>
              <a:t> </a:t>
            </a:r>
            <a:r>
              <a:rPr sz="2000" dirty="0">
                <a:latin typeface="+mn-lt"/>
                <a:cs typeface="Times New Roman"/>
              </a:rPr>
              <a:t>prompt</a:t>
            </a:r>
            <a:r>
              <a:rPr sz="2000" spc="-20" dirty="0">
                <a:latin typeface="+mn-lt"/>
                <a:cs typeface="Times New Roman"/>
              </a:rPr>
              <a:t> </a:t>
            </a:r>
            <a:r>
              <a:rPr sz="2000" dirty="0">
                <a:latin typeface="+mn-lt"/>
                <a:cs typeface="Times New Roman"/>
              </a:rPr>
              <a:t>the</a:t>
            </a:r>
            <a:r>
              <a:rPr sz="2000" spc="-30" dirty="0">
                <a:latin typeface="+mn-lt"/>
                <a:cs typeface="Times New Roman"/>
              </a:rPr>
              <a:t> </a:t>
            </a:r>
            <a:r>
              <a:rPr sz="2000" dirty="0">
                <a:latin typeface="+mn-lt"/>
                <a:cs typeface="Times New Roman"/>
              </a:rPr>
              <a:t>user</a:t>
            </a:r>
            <a:r>
              <a:rPr sz="2000" spc="-5" dirty="0">
                <a:latin typeface="+mn-lt"/>
                <a:cs typeface="Times New Roman"/>
              </a:rPr>
              <a:t> </a:t>
            </a:r>
            <a:r>
              <a:rPr sz="2000" dirty="0">
                <a:latin typeface="+mn-lt"/>
                <a:cs typeface="Times New Roman"/>
              </a:rPr>
              <a:t>to</a:t>
            </a:r>
            <a:r>
              <a:rPr sz="2000" spc="-15" dirty="0">
                <a:latin typeface="+mn-lt"/>
                <a:cs typeface="Times New Roman"/>
              </a:rPr>
              <a:t> </a:t>
            </a:r>
            <a:r>
              <a:rPr sz="2000" dirty="0">
                <a:latin typeface="+mn-lt"/>
                <a:cs typeface="Times New Roman"/>
              </a:rPr>
              <a:t>commit</a:t>
            </a:r>
            <a:r>
              <a:rPr sz="2000" spc="-5" dirty="0">
                <a:latin typeface="+mn-lt"/>
                <a:cs typeface="Times New Roman"/>
              </a:rPr>
              <a:t> </a:t>
            </a:r>
            <a:r>
              <a:rPr sz="2000" dirty="0">
                <a:latin typeface="+mn-lt"/>
                <a:cs typeface="Times New Roman"/>
              </a:rPr>
              <a:t>the</a:t>
            </a:r>
            <a:r>
              <a:rPr sz="2000" spc="-10" dirty="0">
                <a:latin typeface="+mn-lt"/>
                <a:cs typeface="Times New Roman"/>
              </a:rPr>
              <a:t> data.</a:t>
            </a:r>
            <a:endParaRPr sz="2000" dirty="0">
              <a:latin typeface="+mn-lt"/>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sz="2000" dirty="0" smtClean="0">
                <a:latin typeface="+mn-lt"/>
                <a:cs typeface="Times New Roman"/>
              </a:rPr>
              <a:t>Data</a:t>
            </a:r>
            <a:r>
              <a:rPr sz="2000" spc="-15" dirty="0" smtClean="0">
                <a:latin typeface="+mn-lt"/>
                <a:cs typeface="Times New Roman"/>
              </a:rPr>
              <a:t> </a:t>
            </a:r>
            <a:r>
              <a:rPr sz="2000" dirty="0">
                <a:latin typeface="+mn-lt"/>
                <a:cs typeface="Times New Roman"/>
              </a:rPr>
              <a:t>rows should</a:t>
            </a:r>
            <a:r>
              <a:rPr sz="2000" spc="-35" dirty="0">
                <a:latin typeface="+mn-lt"/>
                <a:cs typeface="Times New Roman"/>
              </a:rPr>
              <a:t> </a:t>
            </a:r>
            <a:r>
              <a:rPr sz="2000" dirty="0">
                <a:latin typeface="+mn-lt"/>
                <a:cs typeface="Times New Roman"/>
              </a:rPr>
              <a:t>contain</a:t>
            </a:r>
            <a:r>
              <a:rPr sz="2000" spc="-25" dirty="0">
                <a:latin typeface="+mn-lt"/>
                <a:cs typeface="Times New Roman"/>
              </a:rPr>
              <a:t> </a:t>
            </a:r>
            <a:r>
              <a:rPr sz="2000" dirty="0">
                <a:latin typeface="+mn-lt"/>
                <a:cs typeface="Times New Roman"/>
              </a:rPr>
              <a:t>only</a:t>
            </a:r>
            <a:r>
              <a:rPr sz="2000" spc="-25" dirty="0">
                <a:latin typeface="+mn-lt"/>
                <a:cs typeface="Times New Roman"/>
              </a:rPr>
              <a:t> </a:t>
            </a:r>
            <a:r>
              <a:rPr sz="2000" dirty="0">
                <a:latin typeface="+mn-lt"/>
                <a:cs typeface="Times New Roman"/>
              </a:rPr>
              <a:t>information</a:t>
            </a:r>
            <a:r>
              <a:rPr sz="2000" spc="-40" dirty="0">
                <a:latin typeface="+mn-lt"/>
                <a:cs typeface="Times New Roman"/>
              </a:rPr>
              <a:t> </a:t>
            </a:r>
            <a:r>
              <a:rPr sz="2000" dirty="0">
                <a:latin typeface="+mn-lt"/>
                <a:cs typeface="Times New Roman"/>
              </a:rPr>
              <a:t>intended</a:t>
            </a:r>
            <a:r>
              <a:rPr sz="2000" spc="-25" dirty="0">
                <a:latin typeface="+mn-lt"/>
                <a:cs typeface="Times New Roman"/>
              </a:rPr>
              <a:t> </a:t>
            </a:r>
            <a:r>
              <a:rPr sz="2000" dirty="0">
                <a:latin typeface="+mn-lt"/>
                <a:cs typeface="Times New Roman"/>
              </a:rPr>
              <a:t>for</a:t>
            </a:r>
            <a:r>
              <a:rPr sz="2000" spc="-15" dirty="0">
                <a:latin typeface="+mn-lt"/>
                <a:cs typeface="Times New Roman"/>
              </a:rPr>
              <a:t> </a:t>
            </a:r>
            <a:r>
              <a:rPr sz="2000" dirty="0">
                <a:latin typeface="+mn-lt"/>
                <a:cs typeface="Times New Roman"/>
              </a:rPr>
              <a:t>C</a:t>
            </a:r>
            <a:r>
              <a:rPr sz="2000" spc="-10" dirty="0">
                <a:latin typeface="+mn-lt"/>
                <a:cs typeface="Times New Roman"/>
              </a:rPr>
              <a:t> </a:t>
            </a:r>
            <a:r>
              <a:rPr sz="2000" dirty="0">
                <a:latin typeface="+mn-lt"/>
                <a:cs typeface="Times New Roman"/>
              </a:rPr>
              <a:t>to</a:t>
            </a:r>
            <a:r>
              <a:rPr sz="2000" spc="-10" dirty="0">
                <a:latin typeface="+mn-lt"/>
                <a:cs typeface="Times New Roman"/>
              </a:rPr>
              <a:t> </a:t>
            </a:r>
            <a:r>
              <a:rPr sz="2000" dirty="0">
                <a:latin typeface="+mn-lt"/>
                <a:cs typeface="Times New Roman"/>
              </a:rPr>
              <a:t>B </a:t>
            </a:r>
            <a:r>
              <a:rPr sz="2000" spc="-10" dirty="0" smtClean="0">
                <a:latin typeface="+mn-lt"/>
                <a:cs typeface="Times New Roman"/>
              </a:rPr>
              <a:t>Reviews.</a:t>
            </a:r>
            <a:endParaRPr lang="en-US" sz="2000" dirty="0">
              <a:latin typeface="+mn-lt"/>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sz="2000" dirty="0" smtClean="0">
                <a:latin typeface="+mn-lt"/>
                <a:cs typeface="Times New Roman"/>
              </a:rPr>
              <a:t>If</a:t>
            </a:r>
            <a:r>
              <a:rPr sz="2000" spc="-40" dirty="0" smtClean="0">
                <a:latin typeface="+mn-lt"/>
                <a:cs typeface="Times New Roman"/>
              </a:rPr>
              <a:t> </a:t>
            </a:r>
            <a:r>
              <a:rPr sz="2000" dirty="0">
                <a:latin typeface="+mn-lt"/>
                <a:cs typeface="Times New Roman"/>
              </a:rPr>
              <a:t>'Is</a:t>
            </a:r>
            <a:r>
              <a:rPr sz="2000" spc="-15" dirty="0">
                <a:latin typeface="+mn-lt"/>
                <a:cs typeface="Times New Roman"/>
              </a:rPr>
              <a:t> </a:t>
            </a:r>
            <a:r>
              <a:rPr sz="2000" dirty="0">
                <a:latin typeface="+mn-lt"/>
                <a:cs typeface="Times New Roman"/>
              </a:rPr>
              <a:t>Parental</a:t>
            </a:r>
            <a:r>
              <a:rPr sz="2000" spc="-40" dirty="0">
                <a:latin typeface="+mn-lt"/>
                <a:cs typeface="Times New Roman"/>
              </a:rPr>
              <a:t> </a:t>
            </a:r>
            <a:r>
              <a:rPr sz="2000" dirty="0">
                <a:latin typeface="+mn-lt"/>
                <a:cs typeface="Times New Roman"/>
              </a:rPr>
              <a:t>Consent</a:t>
            </a:r>
            <a:r>
              <a:rPr sz="2000" spc="-25" dirty="0">
                <a:latin typeface="+mn-lt"/>
                <a:cs typeface="Times New Roman"/>
              </a:rPr>
              <a:t> </a:t>
            </a:r>
            <a:r>
              <a:rPr sz="2000" dirty="0">
                <a:latin typeface="+mn-lt"/>
                <a:cs typeface="Times New Roman"/>
              </a:rPr>
              <a:t>Received'</a:t>
            </a:r>
            <a:r>
              <a:rPr sz="2000" spc="-15" dirty="0">
                <a:latin typeface="+mn-lt"/>
                <a:cs typeface="Times New Roman"/>
              </a:rPr>
              <a:t> </a:t>
            </a:r>
            <a:r>
              <a:rPr sz="2000" dirty="0">
                <a:latin typeface="+mn-lt"/>
                <a:cs typeface="Times New Roman"/>
              </a:rPr>
              <a:t>is</a:t>
            </a:r>
            <a:r>
              <a:rPr sz="2000" spc="-15" dirty="0">
                <a:latin typeface="+mn-lt"/>
                <a:cs typeface="Times New Roman"/>
              </a:rPr>
              <a:t> </a:t>
            </a:r>
            <a:r>
              <a:rPr sz="2000" dirty="0">
                <a:latin typeface="+mn-lt"/>
                <a:cs typeface="Times New Roman"/>
              </a:rPr>
              <a:t>'N'</a:t>
            </a:r>
            <a:r>
              <a:rPr sz="2000" spc="-5" dirty="0">
                <a:latin typeface="+mn-lt"/>
                <a:cs typeface="Times New Roman"/>
              </a:rPr>
              <a:t> </a:t>
            </a:r>
            <a:r>
              <a:rPr sz="2000" dirty="0">
                <a:latin typeface="+mn-lt"/>
                <a:cs typeface="Times New Roman"/>
              </a:rPr>
              <a:t>the</a:t>
            </a:r>
            <a:r>
              <a:rPr sz="2000" spc="-40" dirty="0">
                <a:latin typeface="+mn-lt"/>
                <a:cs typeface="Times New Roman"/>
              </a:rPr>
              <a:t> </a:t>
            </a:r>
            <a:r>
              <a:rPr lang="en-US" sz="2000" dirty="0" smtClean="0">
                <a:latin typeface="+mn-lt"/>
                <a:cs typeface="Times New Roman"/>
              </a:rPr>
              <a:t>remaining</a:t>
            </a:r>
            <a:r>
              <a:rPr sz="2000" spc="-45" dirty="0" smtClean="0">
                <a:latin typeface="+mn-lt"/>
                <a:cs typeface="Times New Roman"/>
              </a:rPr>
              <a:t> </a:t>
            </a:r>
            <a:r>
              <a:rPr sz="2000" dirty="0">
                <a:latin typeface="+mn-lt"/>
                <a:cs typeface="Times New Roman"/>
              </a:rPr>
              <a:t>fields</a:t>
            </a:r>
            <a:r>
              <a:rPr sz="2000" spc="-40" dirty="0">
                <a:latin typeface="+mn-lt"/>
                <a:cs typeface="Times New Roman"/>
              </a:rPr>
              <a:t> </a:t>
            </a:r>
            <a:r>
              <a:rPr sz="2000" dirty="0">
                <a:latin typeface="+mn-lt"/>
                <a:cs typeface="Times New Roman"/>
              </a:rPr>
              <a:t>are</a:t>
            </a:r>
            <a:r>
              <a:rPr sz="2000" spc="-25" dirty="0">
                <a:latin typeface="+mn-lt"/>
                <a:cs typeface="Times New Roman"/>
              </a:rPr>
              <a:t> </a:t>
            </a:r>
            <a:r>
              <a:rPr sz="2000" dirty="0">
                <a:latin typeface="+mn-lt"/>
                <a:cs typeface="Times New Roman"/>
              </a:rPr>
              <a:t>not</a:t>
            </a:r>
            <a:r>
              <a:rPr sz="2000" spc="-25" dirty="0">
                <a:latin typeface="+mn-lt"/>
                <a:cs typeface="Times New Roman"/>
              </a:rPr>
              <a:t> </a:t>
            </a:r>
            <a:r>
              <a:rPr sz="2000" spc="-10" dirty="0" smtClean="0">
                <a:latin typeface="+mn-lt"/>
                <a:cs typeface="Times New Roman"/>
              </a:rPr>
              <a:t>required.</a:t>
            </a:r>
            <a:endParaRPr lang="en-US" sz="2000" dirty="0">
              <a:latin typeface="+mn-lt"/>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sz="2000" dirty="0" smtClean="0">
                <a:latin typeface="+mn-lt"/>
                <a:cs typeface="Times New Roman"/>
              </a:rPr>
              <a:t>If</a:t>
            </a:r>
            <a:r>
              <a:rPr sz="2000" spc="-30" dirty="0" smtClean="0">
                <a:latin typeface="+mn-lt"/>
                <a:cs typeface="Times New Roman"/>
              </a:rPr>
              <a:t> </a:t>
            </a:r>
            <a:r>
              <a:rPr sz="2000" dirty="0">
                <a:latin typeface="+mn-lt"/>
                <a:cs typeface="Times New Roman"/>
              </a:rPr>
              <a:t>'Is</a:t>
            </a:r>
            <a:r>
              <a:rPr sz="2000" spc="-5" dirty="0">
                <a:latin typeface="+mn-lt"/>
                <a:cs typeface="Times New Roman"/>
              </a:rPr>
              <a:t> </a:t>
            </a:r>
            <a:r>
              <a:rPr sz="2000" dirty="0">
                <a:latin typeface="+mn-lt"/>
                <a:cs typeface="Times New Roman"/>
              </a:rPr>
              <a:t>Student</a:t>
            </a:r>
            <a:r>
              <a:rPr sz="2000" spc="-40" dirty="0">
                <a:latin typeface="+mn-lt"/>
                <a:cs typeface="Times New Roman"/>
              </a:rPr>
              <a:t> </a:t>
            </a:r>
            <a:r>
              <a:rPr sz="2000" dirty="0">
                <a:latin typeface="+mn-lt"/>
                <a:cs typeface="Times New Roman"/>
              </a:rPr>
              <a:t>Eligible'</a:t>
            </a:r>
            <a:r>
              <a:rPr sz="2000" spc="-30" dirty="0">
                <a:latin typeface="+mn-lt"/>
                <a:cs typeface="Times New Roman"/>
              </a:rPr>
              <a:t> </a:t>
            </a:r>
            <a:r>
              <a:rPr sz="2000" dirty="0">
                <a:latin typeface="+mn-lt"/>
                <a:cs typeface="Times New Roman"/>
              </a:rPr>
              <a:t>is</a:t>
            </a:r>
            <a:r>
              <a:rPr sz="2000" spc="-20" dirty="0">
                <a:latin typeface="+mn-lt"/>
                <a:cs typeface="Times New Roman"/>
              </a:rPr>
              <a:t> </a:t>
            </a:r>
            <a:r>
              <a:rPr sz="2000" dirty="0">
                <a:latin typeface="+mn-lt"/>
                <a:cs typeface="Times New Roman"/>
              </a:rPr>
              <a:t>'N'</a:t>
            </a:r>
            <a:r>
              <a:rPr sz="2000" spc="10" dirty="0">
                <a:latin typeface="+mn-lt"/>
                <a:cs typeface="Times New Roman"/>
              </a:rPr>
              <a:t> </a:t>
            </a:r>
            <a:r>
              <a:rPr sz="2000" dirty="0">
                <a:latin typeface="+mn-lt"/>
                <a:cs typeface="Times New Roman"/>
              </a:rPr>
              <a:t>the</a:t>
            </a:r>
            <a:r>
              <a:rPr sz="2000" spc="-30" dirty="0">
                <a:latin typeface="+mn-lt"/>
                <a:cs typeface="Times New Roman"/>
              </a:rPr>
              <a:t> </a:t>
            </a:r>
            <a:r>
              <a:rPr lang="en-US" sz="2000" dirty="0" smtClean="0">
                <a:latin typeface="+mn-lt"/>
                <a:cs typeface="Times New Roman"/>
              </a:rPr>
              <a:t>remaining</a:t>
            </a:r>
            <a:r>
              <a:rPr sz="2000" spc="-50" dirty="0" smtClean="0">
                <a:latin typeface="+mn-lt"/>
                <a:cs typeface="Times New Roman"/>
              </a:rPr>
              <a:t> </a:t>
            </a:r>
            <a:r>
              <a:rPr sz="2000" dirty="0">
                <a:latin typeface="+mn-lt"/>
                <a:cs typeface="Times New Roman"/>
              </a:rPr>
              <a:t>fields</a:t>
            </a:r>
            <a:r>
              <a:rPr sz="2000" spc="-25" dirty="0">
                <a:latin typeface="+mn-lt"/>
                <a:cs typeface="Times New Roman"/>
              </a:rPr>
              <a:t> </a:t>
            </a:r>
            <a:r>
              <a:rPr sz="2000" dirty="0">
                <a:latin typeface="+mn-lt"/>
                <a:cs typeface="Times New Roman"/>
              </a:rPr>
              <a:t>are</a:t>
            </a:r>
            <a:r>
              <a:rPr sz="2000" spc="-5" dirty="0">
                <a:latin typeface="+mn-lt"/>
                <a:cs typeface="Times New Roman"/>
              </a:rPr>
              <a:t> </a:t>
            </a:r>
            <a:r>
              <a:rPr sz="2000" dirty="0">
                <a:latin typeface="+mn-lt"/>
                <a:cs typeface="Times New Roman"/>
              </a:rPr>
              <a:t>not</a:t>
            </a:r>
            <a:r>
              <a:rPr sz="2000" spc="-25" dirty="0">
                <a:latin typeface="+mn-lt"/>
                <a:cs typeface="Times New Roman"/>
              </a:rPr>
              <a:t> </a:t>
            </a:r>
            <a:r>
              <a:rPr sz="2000" spc="-10" dirty="0" smtClean="0">
                <a:latin typeface="+mn-lt"/>
                <a:cs typeface="Times New Roman"/>
              </a:rPr>
              <a:t>required</a:t>
            </a:r>
            <a:r>
              <a:rPr lang="en-US" sz="2000" spc="-10" dirty="0" smtClean="0">
                <a:latin typeface="+mn-lt"/>
                <a:cs typeface="Times New Roman"/>
              </a:rPr>
              <a:t>.</a:t>
            </a:r>
            <a:endParaRPr sz="2000" dirty="0">
              <a:latin typeface="+mn-lt"/>
              <a:cs typeface="Times New Roman"/>
            </a:endParaRPr>
          </a:p>
        </p:txBody>
      </p:sp>
      <p:pic>
        <p:nvPicPr>
          <p:cNvPr id="5" name="Picture 4"/>
          <p:cNvPicPr>
            <a:picLocks noChangeAspect="1"/>
          </p:cNvPicPr>
          <p:nvPr/>
        </p:nvPicPr>
        <p:blipFill>
          <a:blip r:embed="rId3"/>
          <a:stretch>
            <a:fillRect/>
          </a:stretch>
        </p:blipFill>
        <p:spPr>
          <a:xfrm>
            <a:off x="381000" y="3200400"/>
            <a:ext cx="8401637" cy="303728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5" y="506983"/>
            <a:ext cx="7967980"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mn-lt"/>
              </a:rPr>
              <a:t>Adding</a:t>
            </a:r>
            <a:r>
              <a:rPr sz="3200" spc="-55" dirty="0">
                <a:latin typeface="+mn-lt"/>
              </a:rPr>
              <a:t> </a:t>
            </a:r>
            <a:r>
              <a:rPr sz="3200" dirty="0">
                <a:latin typeface="+mn-lt"/>
              </a:rPr>
              <a:t>New</a:t>
            </a:r>
            <a:r>
              <a:rPr sz="3200" spc="-25" dirty="0">
                <a:latin typeface="+mn-lt"/>
              </a:rPr>
              <a:t> </a:t>
            </a:r>
            <a:r>
              <a:rPr sz="3200" dirty="0">
                <a:latin typeface="+mn-lt"/>
              </a:rPr>
              <a:t>Student</a:t>
            </a:r>
            <a:r>
              <a:rPr sz="3200" spc="-114" dirty="0">
                <a:latin typeface="+mn-lt"/>
              </a:rPr>
              <a:t> </a:t>
            </a:r>
            <a:r>
              <a:rPr sz="3200" dirty="0">
                <a:latin typeface="+mn-lt"/>
              </a:rPr>
              <a:t>Timeline</a:t>
            </a:r>
            <a:r>
              <a:rPr sz="3200" spc="-45" dirty="0">
                <a:latin typeface="+mn-lt"/>
              </a:rPr>
              <a:t> </a:t>
            </a:r>
            <a:r>
              <a:rPr sz="3200" dirty="0">
                <a:latin typeface="+mn-lt"/>
              </a:rPr>
              <a:t>Data</a:t>
            </a:r>
            <a:r>
              <a:rPr sz="3200" spc="-20" dirty="0">
                <a:latin typeface="+mn-lt"/>
              </a:rPr>
              <a:t> </a:t>
            </a:r>
            <a:r>
              <a:rPr sz="3200" spc="-10" dirty="0">
                <a:latin typeface="+mn-lt"/>
              </a:rPr>
              <a:t>Individually</a:t>
            </a:r>
            <a:endParaRPr sz="3200" dirty="0">
              <a:latin typeface="+mn-lt"/>
            </a:endParaRPr>
          </a:p>
        </p:txBody>
      </p:sp>
      <p:sp>
        <p:nvSpPr>
          <p:cNvPr id="3" name="object 3"/>
          <p:cNvSpPr txBox="1">
            <a:spLocks noGrp="1"/>
          </p:cNvSpPr>
          <p:nvPr>
            <p:ph type="body" idx="1"/>
          </p:nvPr>
        </p:nvSpPr>
        <p:spPr>
          <a:xfrm>
            <a:off x="691515" y="1625600"/>
            <a:ext cx="7853680" cy="1397819"/>
          </a:xfrm>
          <a:prstGeom prst="rect">
            <a:avLst/>
          </a:prstGeom>
        </p:spPr>
        <p:txBody>
          <a:bodyPr vert="horz" wrap="square" lIns="0" tIns="12700" rIns="0" bIns="0" rtlCol="0">
            <a:spAutoFit/>
          </a:bodyPr>
          <a:lstStyle/>
          <a:p>
            <a:pPr marL="12700" marR="5080">
              <a:lnSpc>
                <a:spcPct val="100000"/>
              </a:lnSpc>
              <a:spcBef>
                <a:spcPts val="100"/>
              </a:spcBef>
            </a:pPr>
            <a:r>
              <a:rPr dirty="0">
                <a:latin typeface="+mn-lt"/>
              </a:rPr>
              <a:t>If</a:t>
            </a:r>
            <a:r>
              <a:rPr spc="-20" dirty="0">
                <a:latin typeface="+mn-lt"/>
              </a:rPr>
              <a:t> </a:t>
            </a:r>
            <a:r>
              <a:rPr dirty="0">
                <a:latin typeface="+mn-lt"/>
              </a:rPr>
              <a:t>you</a:t>
            </a:r>
            <a:r>
              <a:rPr spc="-20" dirty="0">
                <a:latin typeface="+mn-lt"/>
              </a:rPr>
              <a:t> </a:t>
            </a:r>
            <a:r>
              <a:rPr dirty="0">
                <a:latin typeface="+mn-lt"/>
              </a:rPr>
              <a:t>decide</a:t>
            </a:r>
            <a:r>
              <a:rPr spc="-10" dirty="0">
                <a:latin typeface="+mn-lt"/>
              </a:rPr>
              <a:t> </a:t>
            </a:r>
            <a:r>
              <a:rPr dirty="0">
                <a:latin typeface="+mn-lt"/>
              </a:rPr>
              <a:t>to</a:t>
            </a:r>
            <a:r>
              <a:rPr spc="-10" dirty="0">
                <a:latin typeface="+mn-lt"/>
              </a:rPr>
              <a:t> </a:t>
            </a:r>
            <a:r>
              <a:rPr dirty="0">
                <a:latin typeface="+mn-lt"/>
              </a:rPr>
              <a:t>enter</a:t>
            </a:r>
            <a:r>
              <a:rPr spc="-5" dirty="0">
                <a:latin typeface="+mn-lt"/>
              </a:rPr>
              <a:t> </a:t>
            </a:r>
            <a:r>
              <a:rPr dirty="0">
                <a:latin typeface="+mn-lt"/>
              </a:rPr>
              <a:t>your</a:t>
            </a:r>
            <a:r>
              <a:rPr spc="-35" dirty="0">
                <a:latin typeface="+mn-lt"/>
              </a:rPr>
              <a:t> </a:t>
            </a:r>
            <a:r>
              <a:rPr dirty="0">
                <a:latin typeface="+mn-lt"/>
              </a:rPr>
              <a:t>timeline data</a:t>
            </a:r>
            <a:r>
              <a:rPr spc="-15" dirty="0">
                <a:latin typeface="+mn-lt"/>
              </a:rPr>
              <a:t> </a:t>
            </a:r>
            <a:r>
              <a:rPr dirty="0">
                <a:latin typeface="+mn-lt"/>
              </a:rPr>
              <a:t>one</a:t>
            </a:r>
            <a:r>
              <a:rPr spc="-5" dirty="0">
                <a:latin typeface="+mn-lt"/>
              </a:rPr>
              <a:t> </a:t>
            </a:r>
            <a:r>
              <a:rPr dirty="0">
                <a:latin typeface="+mn-lt"/>
              </a:rPr>
              <a:t>student at</a:t>
            </a:r>
            <a:r>
              <a:rPr spc="-5" dirty="0">
                <a:latin typeface="+mn-lt"/>
              </a:rPr>
              <a:t> </a:t>
            </a:r>
            <a:r>
              <a:rPr dirty="0">
                <a:latin typeface="+mn-lt"/>
              </a:rPr>
              <a:t>a time</a:t>
            </a:r>
            <a:r>
              <a:rPr spc="-5" dirty="0">
                <a:latin typeface="+mn-lt"/>
              </a:rPr>
              <a:t> </a:t>
            </a:r>
            <a:r>
              <a:rPr dirty="0">
                <a:latin typeface="+mn-lt"/>
              </a:rPr>
              <a:t>in</a:t>
            </a:r>
            <a:r>
              <a:rPr spc="-5" dirty="0">
                <a:latin typeface="+mn-lt"/>
              </a:rPr>
              <a:t> </a:t>
            </a:r>
            <a:r>
              <a:rPr dirty="0">
                <a:latin typeface="+mn-lt"/>
              </a:rPr>
              <a:t>IMACS</a:t>
            </a:r>
            <a:r>
              <a:rPr spc="10" dirty="0">
                <a:latin typeface="+mn-lt"/>
              </a:rPr>
              <a:t> </a:t>
            </a:r>
            <a:r>
              <a:rPr dirty="0">
                <a:latin typeface="+mn-lt"/>
              </a:rPr>
              <a:t>2.0</a:t>
            </a:r>
            <a:r>
              <a:rPr spc="-5" dirty="0">
                <a:latin typeface="+mn-lt"/>
              </a:rPr>
              <a:t> </a:t>
            </a:r>
            <a:r>
              <a:rPr spc="-25" dirty="0">
                <a:latin typeface="+mn-lt"/>
              </a:rPr>
              <a:t>by </a:t>
            </a:r>
            <a:r>
              <a:rPr dirty="0">
                <a:latin typeface="+mn-lt"/>
              </a:rPr>
              <a:t>clicking</a:t>
            </a:r>
            <a:r>
              <a:rPr spc="-20" dirty="0">
                <a:latin typeface="+mn-lt"/>
              </a:rPr>
              <a:t> </a:t>
            </a:r>
            <a:r>
              <a:rPr dirty="0">
                <a:latin typeface="+mn-lt"/>
              </a:rPr>
              <a:t>on</a:t>
            </a:r>
            <a:r>
              <a:rPr spc="-5" dirty="0">
                <a:latin typeface="+mn-lt"/>
              </a:rPr>
              <a:t> </a:t>
            </a:r>
            <a:r>
              <a:rPr dirty="0">
                <a:latin typeface="+mn-lt"/>
              </a:rPr>
              <a:t>Add</a:t>
            </a:r>
            <a:r>
              <a:rPr spc="-10" dirty="0">
                <a:latin typeface="+mn-lt"/>
              </a:rPr>
              <a:t> </a:t>
            </a:r>
            <a:r>
              <a:rPr dirty="0">
                <a:latin typeface="+mn-lt"/>
              </a:rPr>
              <a:t>New</a:t>
            </a:r>
            <a:r>
              <a:rPr spc="10" dirty="0">
                <a:latin typeface="+mn-lt"/>
              </a:rPr>
              <a:t> </a:t>
            </a:r>
            <a:r>
              <a:rPr dirty="0">
                <a:latin typeface="+mn-lt"/>
              </a:rPr>
              <a:t>Initial</a:t>
            </a:r>
            <a:r>
              <a:rPr spc="-15" dirty="0">
                <a:latin typeface="+mn-lt"/>
              </a:rPr>
              <a:t> </a:t>
            </a:r>
            <a:r>
              <a:rPr dirty="0">
                <a:latin typeface="+mn-lt"/>
              </a:rPr>
              <a:t>Evaluation</a:t>
            </a:r>
            <a:r>
              <a:rPr spc="-15" dirty="0">
                <a:latin typeface="+mn-lt"/>
              </a:rPr>
              <a:t> </a:t>
            </a:r>
            <a:r>
              <a:rPr spc="-10" dirty="0">
                <a:latin typeface="+mn-lt"/>
              </a:rPr>
              <a:t>Timelines</a:t>
            </a:r>
            <a:r>
              <a:rPr spc="-25" dirty="0">
                <a:latin typeface="+mn-lt"/>
              </a:rPr>
              <a:t> </a:t>
            </a:r>
            <a:r>
              <a:rPr dirty="0">
                <a:latin typeface="+mn-lt"/>
              </a:rPr>
              <a:t>Review</a:t>
            </a:r>
            <a:r>
              <a:rPr spc="-15" dirty="0">
                <a:latin typeface="+mn-lt"/>
              </a:rPr>
              <a:t> </a:t>
            </a:r>
            <a:r>
              <a:rPr dirty="0">
                <a:latin typeface="+mn-lt"/>
              </a:rPr>
              <a:t>then</a:t>
            </a:r>
            <a:r>
              <a:rPr spc="-10" dirty="0">
                <a:latin typeface="+mn-lt"/>
              </a:rPr>
              <a:t> </a:t>
            </a:r>
            <a:r>
              <a:rPr dirty="0">
                <a:latin typeface="+mn-lt"/>
              </a:rPr>
              <a:t>you</a:t>
            </a:r>
            <a:r>
              <a:rPr spc="-30" dirty="0">
                <a:latin typeface="+mn-lt"/>
              </a:rPr>
              <a:t> </a:t>
            </a:r>
            <a:r>
              <a:rPr dirty="0">
                <a:latin typeface="+mn-lt"/>
              </a:rPr>
              <a:t>will see </a:t>
            </a:r>
            <a:r>
              <a:rPr spc="-25" dirty="0">
                <a:latin typeface="+mn-lt"/>
              </a:rPr>
              <a:t>the </a:t>
            </a:r>
            <a:r>
              <a:rPr dirty="0">
                <a:latin typeface="+mn-lt"/>
              </a:rPr>
              <a:t>familiar</a:t>
            </a:r>
            <a:r>
              <a:rPr spc="-45" dirty="0">
                <a:latin typeface="+mn-lt"/>
              </a:rPr>
              <a:t> </a:t>
            </a:r>
            <a:r>
              <a:rPr dirty="0">
                <a:latin typeface="+mn-lt"/>
              </a:rPr>
              <a:t>student</a:t>
            </a:r>
            <a:r>
              <a:rPr spc="-20" dirty="0">
                <a:latin typeface="+mn-lt"/>
              </a:rPr>
              <a:t> </a:t>
            </a:r>
            <a:r>
              <a:rPr dirty="0">
                <a:latin typeface="+mn-lt"/>
              </a:rPr>
              <a:t>demographic</a:t>
            </a:r>
            <a:r>
              <a:rPr spc="-20" dirty="0">
                <a:latin typeface="+mn-lt"/>
              </a:rPr>
              <a:t> </a:t>
            </a:r>
            <a:r>
              <a:rPr dirty="0">
                <a:latin typeface="+mn-lt"/>
              </a:rPr>
              <a:t>screen</a:t>
            </a:r>
            <a:r>
              <a:rPr spc="-20" dirty="0">
                <a:latin typeface="+mn-lt"/>
              </a:rPr>
              <a:t> </a:t>
            </a:r>
            <a:r>
              <a:rPr spc="-10" dirty="0">
                <a:latin typeface="+mn-lt"/>
              </a:rPr>
              <a:t>below.</a:t>
            </a:r>
            <a:r>
              <a:rPr spc="-15" dirty="0">
                <a:latin typeface="+mn-lt"/>
              </a:rPr>
              <a:t> </a:t>
            </a:r>
            <a:r>
              <a:rPr dirty="0">
                <a:latin typeface="+mn-lt"/>
              </a:rPr>
              <a:t>When</a:t>
            </a:r>
            <a:r>
              <a:rPr spc="-25" dirty="0">
                <a:latin typeface="+mn-lt"/>
              </a:rPr>
              <a:t> </a:t>
            </a:r>
            <a:r>
              <a:rPr dirty="0">
                <a:latin typeface="+mn-lt"/>
              </a:rPr>
              <a:t>you</a:t>
            </a:r>
            <a:r>
              <a:rPr spc="-25" dirty="0">
                <a:latin typeface="+mn-lt"/>
              </a:rPr>
              <a:t> </a:t>
            </a:r>
            <a:r>
              <a:rPr dirty="0">
                <a:latin typeface="+mn-lt"/>
              </a:rPr>
              <a:t>list</a:t>
            </a:r>
            <a:r>
              <a:rPr spc="-15" dirty="0">
                <a:latin typeface="+mn-lt"/>
              </a:rPr>
              <a:t> </a:t>
            </a:r>
            <a:r>
              <a:rPr dirty="0">
                <a:latin typeface="+mn-lt"/>
              </a:rPr>
              <a:t>an</a:t>
            </a:r>
            <a:r>
              <a:rPr spc="-10" dirty="0">
                <a:latin typeface="+mn-lt"/>
              </a:rPr>
              <a:t> </a:t>
            </a:r>
            <a:r>
              <a:rPr dirty="0">
                <a:latin typeface="+mn-lt"/>
              </a:rPr>
              <a:t>acceptable</a:t>
            </a:r>
            <a:r>
              <a:rPr spc="-40" dirty="0">
                <a:latin typeface="+mn-lt"/>
              </a:rPr>
              <a:t> </a:t>
            </a:r>
            <a:r>
              <a:rPr dirty="0">
                <a:latin typeface="+mn-lt"/>
              </a:rPr>
              <a:t>reason</a:t>
            </a:r>
            <a:r>
              <a:rPr spc="-5" dirty="0">
                <a:latin typeface="+mn-lt"/>
              </a:rPr>
              <a:t> </a:t>
            </a:r>
            <a:r>
              <a:rPr spc="-25" dirty="0">
                <a:latin typeface="+mn-lt"/>
              </a:rPr>
              <a:t>you </a:t>
            </a:r>
            <a:r>
              <a:rPr dirty="0">
                <a:latin typeface="+mn-lt"/>
              </a:rPr>
              <a:t>also</a:t>
            </a:r>
            <a:r>
              <a:rPr spc="-10" dirty="0">
                <a:latin typeface="+mn-lt"/>
              </a:rPr>
              <a:t> </a:t>
            </a:r>
            <a:r>
              <a:rPr dirty="0">
                <a:latin typeface="+mn-lt"/>
              </a:rPr>
              <a:t>need</a:t>
            </a:r>
            <a:r>
              <a:rPr spc="-10" dirty="0">
                <a:latin typeface="+mn-lt"/>
              </a:rPr>
              <a:t> </a:t>
            </a:r>
            <a:r>
              <a:rPr dirty="0">
                <a:latin typeface="+mn-lt"/>
              </a:rPr>
              <a:t>to</a:t>
            </a:r>
            <a:r>
              <a:rPr spc="-10" dirty="0">
                <a:latin typeface="+mn-lt"/>
              </a:rPr>
              <a:t> </a:t>
            </a:r>
            <a:r>
              <a:rPr dirty="0">
                <a:latin typeface="+mn-lt"/>
              </a:rPr>
              <a:t>list</a:t>
            </a:r>
            <a:r>
              <a:rPr spc="-5" dirty="0">
                <a:latin typeface="+mn-lt"/>
              </a:rPr>
              <a:t> </a:t>
            </a:r>
            <a:r>
              <a:rPr dirty="0">
                <a:latin typeface="+mn-lt"/>
              </a:rPr>
              <a:t>the</a:t>
            </a:r>
            <a:r>
              <a:rPr spc="-5" dirty="0">
                <a:latin typeface="+mn-lt"/>
              </a:rPr>
              <a:t> </a:t>
            </a:r>
            <a:r>
              <a:rPr dirty="0">
                <a:latin typeface="+mn-lt"/>
              </a:rPr>
              <a:t>applicable</a:t>
            </a:r>
            <a:r>
              <a:rPr spc="-15" dirty="0">
                <a:latin typeface="+mn-lt"/>
              </a:rPr>
              <a:t> </a:t>
            </a:r>
            <a:r>
              <a:rPr dirty="0">
                <a:latin typeface="+mn-lt"/>
              </a:rPr>
              <a:t>dates.</a:t>
            </a:r>
            <a:r>
              <a:rPr spc="5" dirty="0">
                <a:latin typeface="+mn-lt"/>
              </a:rPr>
              <a:t> </a:t>
            </a:r>
            <a:r>
              <a:rPr dirty="0">
                <a:latin typeface="+mn-lt"/>
              </a:rPr>
              <a:t>For</a:t>
            </a:r>
            <a:r>
              <a:rPr spc="-10" dirty="0">
                <a:latin typeface="+mn-lt"/>
              </a:rPr>
              <a:t> </a:t>
            </a:r>
            <a:r>
              <a:rPr dirty="0">
                <a:latin typeface="+mn-lt"/>
              </a:rPr>
              <a:t>example:</a:t>
            </a:r>
            <a:r>
              <a:rPr spc="-10" dirty="0">
                <a:latin typeface="+mn-lt"/>
              </a:rPr>
              <a:t> </a:t>
            </a:r>
            <a:r>
              <a:rPr dirty="0">
                <a:latin typeface="+mn-lt"/>
              </a:rPr>
              <a:t>Student</a:t>
            </a:r>
            <a:r>
              <a:rPr spc="-15" dirty="0">
                <a:latin typeface="+mn-lt"/>
              </a:rPr>
              <a:t> </a:t>
            </a:r>
            <a:r>
              <a:rPr dirty="0">
                <a:latin typeface="+mn-lt"/>
              </a:rPr>
              <a:t>absence</a:t>
            </a:r>
            <a:r>
              <a:rPr spc="-5" dirty="0">
                <a:latin typeface="+mn-lt"/>
              </a:rPr>
              <a:t> </a:t>
            </a:r>
            <a:r>
              <a:rPr dirty="0">
                <a:latin typeface="+mn-lt"/>
              </a:rPr>
              <a:t>3/5</a:t>
            </a:r>
            <a:r>
              <a:rPr spc="-10" dirty="0">
                <a:latin typeface="+mn-lt"/>
              </a:rPr>
              <a:t> </a:t>
            </a:r>
            <a:r>
              <a:rPr dirty="0">
                <a:latin typeface="+mn-lt"/>
              </a:rPr>
              <a:t>– 3/8</a:t>
            </a:r>
            <a:r>
              <a:rPr spc="-5" dirty="0">
                <a:latin typeface="+mn-lt"/>
              </a:rPr>
              <a:t> </a:t>
            </a:r>
            <a:r>
              <a:rPr spc="-25" dirty="0">
                <a:latin typeface="+mn-lt"/>
              </a:rPr>
              <a:t>or </a:t>
            </a:r>
            <a:r>
              <a:rPr dirty="0">
                <a:latin typeface="+mn-lt"/>
              </a:rPr>
              <a:t>Winter</a:t>
            </a:r>
            <a:r>
              <a:rPr spc="-55" dirty="0">
                <a:latin typeface="+mn-lt"/>
              </a:rPr>
              <a:t> </a:t>
            </a:r>
            <a:r>
              <a:rPr dirty="0">
                <a:latin typeface="+mn-lt"/>
              </a:rPr>
              <a:t>Break</a:t>
            </a:r>
            <a:r>
              <a:rPr spc="-50" dirty="0">
                <a:latin typeface="+mn-lt"/>
              </a:rPr>
              <a:t> </a:t>
            </a:r>
            <a:r>
              <a:rPr dirty="0">
                <a:latin typeface="+mn-lt"/>
              </a:rPr>
              <a:t>12/21</a:t>
            </a:r>
            <a:r>
              <a:rPr spc="-50" dirty="0">
                <a:latin typeface="+mn-lt"/>
              </a:rPr>
              <a:t> </a:t>
            </a:r>
            <a:r>
              <a:rPr dirty="0">
                <a:latin typeface="+mn-lt"/>
              </a:rPr>
              <a:t>–</a:t>
            </a:r>
            <a:r>
              <a:rPr spc="-50" dirty="0">
                <a:latin typeface="+mn-lt"/>
              </a:rPr>
              <a:t> </a:t>
            </a:r>
            <a:r>
              <a:rPr spc="-20" dirty="0">
                <a:latin typeface="+mn-lt"/>
              </a:rPr>
              <a:t>1/1.</a:t>
            </a:r>
          </a:p>
        </p:txBody>
      </p:sp>
      <p:pic>
        <p:nvPicPr>
          <p:cNvPr id="5" name="object 5"/>
          <p:cNvPicPr/>
          <p:nvPr/>
        </p:nvPicPr>
        <p:blipFill>
          <a:blip r:embed="rId3" cstate="print"/>
          <a:stretch>
            <a:fillRect/>
          </a:stretch>
        </p:blipFill>
        <p:spPr>
          <a:xfrm>
            <a:off x="1213707" y="3122308"/>
            <a:ext cx="6483838" cy="33941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p:cNvGrpSpPr/>
          <p:nvPr/>
        </p:nvGrpSpPr>
        <p:grpSpPr>
          <a:xfrm>
            <a:off x="1242060" y="1566672"/>
            <a:ext cx="7393305" cy="4993005"/>
            <a:chOff x="1242060" y="1566672"/>
            <a:chExt cx="7393305" cy="4993005"/>
          </a:xfrm>
        </p:grpSpPr>
        <p:pic>
          <p:nvPicPr>
            <p:cNvPr id="4" name="object 3"/>
            <p:cNvPicPr/>
            <p:nvPr/>
          </p:nvPicPr>
          <p:blipFill>
            <a:blip r:embed="rId3" cstate="print"/>
            <a:stretch>
              <a:fillRect/>
            </a:stretch>
          </p:blipFill>
          <p:spPr>
            <a:xfrm>
              <a:off x="1267968" y="1577340"/>
              <a:ext cx="6882383" cy="428243"/>
            </a:xfrm>
            <a:prstGeom prst="rect">
              <a:avLst/>
            </a:prstGeom>
          </p:spPr>
        </p:pic>
        <p:pic>
          <p:nvPicPr>
            <p:cNvPr id="5" name="object 4"/>
            <p:cNvPicPr/>
            <p:nvPr/>
          </p:nvPicPr>
          <p:blipFill>
            <a:blip r:embed="rId4" cstate="print"/>
            <a:stretch>
              <a:fillRect/>
            </a:stretch>
          </p:blipFill>
          <p:spPr>
            <a:xfrm>
              <a:off x="1242060" y="1566672"/>
              <a:ext cx="6915911" cy="505967"/>
            </a:xfrm>
            <a:prstGeom prst="rect">
              <a:avLst/>
            </a:prstGeom>
          </p:spPr>
        </p:pic>
      </p:grpSp>
      <p:sp>
        <p:nvSpPr>
          <p:cNvPr id="6" name="object 5"/>
          <p:cNvSpPr txBox="1">
            <a:spLocks/>
          </p:cNvSpPr>
          <p:nvPr/>
        </p:nvSpPr>
        <p:spPr>
          <a:xfrm>
            <a:off x="1596536" y="490491"/>
            <a:ext cx="6147318" cy="567463"/>
          </a:xfrm>
          <a:prstGeom prst="rect">
            <a:avLst/>
          </a:prstGeom>
        </p:spPr>
        <p:txBody>
          <a:bodyPr vert="horz" wrap="square" lIns="0" tIns="13335" rIns="0" bIns="0" rtlCol="0">
            <a:spAutoFit/>
          </a:bodyPr>
          <a:lstStyle>
            <a:lvl1pPr>
              <a:defRPr sz="4400" b="0" i="0">
                <a:solidFill>
                  <a:srgbClr val="00829B"/>
                </a:solidFill>
                <a:latin typeface="Times New Roman"/>
                <a:ea typeface="+mj-ea"/>
                <a:cs typeface="Times New Roman"/>
              </a:defRPr>
            </a:lvl1pPr>
          </a:lstStyle>
          <a:p>
            <a:pPr marL="12700">
              <a:spcBef>
                <a:spcPts val="105"/>
              </a:spcBef>
            </a:pPr>
            <a:r>
              <a:rPr lang="en-US" sz="3600" dirty="0" smtClean="0">
                <a:latin typeface="+mn-lt"/>
              </a:rPr>
              <a:t>Corrective</a:t>
            </a:r>
            <a:r>
              <a:rPr lang="en-US" sz="3600" spc="-285" dirty="0" smtClean="0">
                <a:latin typeface="+mn-lt"/>
              </a:rPr>
              <a:t> </a:t>
            </a:r>
            <a:r>
              <a:rPr lang="en-US" sz="3600" dirty="0" smtClean="0">
                <a:latin typeface="+mn-lt"/>
              </a:rPr>
              <a:t>Action</a:t>
            </a:r>
            <a:r>
              <a:rPr lang="en-US" sz="3600" spc="-40" dirty="0" smtClean="0">
                <a:latin typeface="+mn-lt"/>
              </a:rPr>
              <a:t> </a:t>
            </a:r>
            <a:r>
              <a:rPr lang="en-US" sz="3600" dirty="0" smtClean="0">
                <a:latin typeface="+mn-lt"/>
              </a:rPr>
              <a:t>Plan</a:t>
            </a:r>
            <a:r>
              <a:rPr lang="en-US" sz="3600" spc="-15" dirty="0" smtClean="0">
                <a:latin typeface="+mn-lt"/>
              </a:rPr>
              <a:t> </a:t>
            </a:r>
            <a:r>
              <a:rPr lang="en-US" sz="3600" dirty="0" smtClean="0">
                <a:latin typeface="+mn-lt"/>
              </a:rPr>
              <a:t>(CAP)</a:t>
            </a:r>
            <a:r>
              <a:rPr lang="en-US" sz="3600" spc="-190" dirty="0" smtClean="0">
                <a:latin typeface="+mn-lt"/>
              </a:rPr>
              <a:t> </a:t>
            </a:r>
            <a:r>
              <a:rPr lang="en-US" sz="3600" spc="-75" dirty="0" smtClean="0">
                <a:latin typeface="+mn-lt"/>
              </a:rPr>
              <a:t>Year</a:t>
            </a:r>
            <a:endParaRPr lang="en-US" sz="3600" spc="-75" dirty="0">
              <a:latin typeface="+mn-lt"/>
            </a:endParaRPr>
          </a:p>
        </p:txBody>
      </p:sp>
      <p:sp>
        <p:nvSpPr>
          <p:cNvPr id="7" name="object 6"/>
          <p:cNvSpPr txBox="1"/>
          <p:nvPr/>
        </p:nvSpPr>
        <p:spPr>
          <a:xfrm>
            <a:off x="1312925" y="1591817"/>
            <a:ext cx="6792595" cy="285976"/>
          </a:xfrm>
          <a:prstGeom prst="rect">
            <a:avLst/>
          </a:prstGeom>
          <a:solidFill>
            <a:srgbClr val="F8D5BD"/>
          </a:solidFill>
          <a:ln w="10667">
            <a:solidFill>
              <a:srgbClr val="843E0F"/>
            </a:solidFill>
          </a:ln>
        </p:spPr>
        <p:txBody>
          <a:bodyPr vert="horz" wrap="square" lIns="0" tIns="39370" rIns="0" bIns="0" rtlCol="0">
            <a:spAutoFit/>
          </a:bodyPr>
          <a:lstStyle/>
          <a:p>
            <a:pPr marL="90805">
              <a:lnSpc>
                <a:spcPct val="100000"/>
              </a:lnSpc>
              <a:spcBef>
                <a:spcPts val="310"/>
              </a:spcBef>
            </a:pPr>
            <a:r>
              <a:rPr sz="1600" dirty="0">
                <a:latin typeface="+mn-lt"/>
                <a:cs typeface="Times New Roman"/>
              </a:rPr>
              <a:t>Read</a:t>
            </a:r>
            <a:r>
              <a:rPr sz="1600" spc="-85" dirty="0">
                <a:latin typeface="+mn-lt"/>
                <a:cs typeface="Times New Roman"/>
              </a:rPr>
              <a:t> </a:t>
            </a:r>
            <a:r>
              <a:rPr sz="1600" spc="-20" dirty="0">
                <a:latin typeface="+mn-lt"/>
                <a:cs typeface="Times New Roman"/>
              </a:rPr>
              <a:t>CAP</a:t>
            </a:r>
            <a:r>
              <a:rPr sz="1600" spc="-125" dirty="0">
                <a:latin typeface="+mn-lt"/>
                <a:cs typeface="Times New Roman"/>
              </a:rPr>
              <a:t> </a:t>
            </a:r>
            <a:r>
              <a:rPr sz="1600" spc="-30" dirty="0">
                <a:latin typeface="+mn-lt"/>
                <a:cs typeface="Times New Roman"/>
              </a:rPr>
              <a:t>Year</a:t>
            </a:r>
            <a:r>
              <a:rPr sz="1600" spc="-45" dirty="0">
                <a:latin typeface="+mn-lt"/>
                <a:cs typeface="Times New Roman"/>
              </a:rPr>
              <a:t> </a:t>
            </a:r>
            <a:r>
              <a:rPr sz="1600" dirty="0">
                <a:latin typeface="+mn-lt"/>
                <a:cs typeface="Times New Roman"/>
              </a:rPr>
              <a:t>Guidance/Receive</a:t>
            </a:r>
            <a:r>
              <a:rPr sz="1600" spc="-25" dirty="0">
                <a:latin typeface="+mn-lt"/>
                <a:cs typeface="Times New Roman"/>
              </a:rPr>
              <a:t> </a:t>
            </a:r>
            <a:r>
              <a:rPr sz="1600" dirty="0">
                <a:latin typeface="+mn-lt"/>
                <a:cs typeface="Times New Roman"/>
              </a:rPr>
              <a:t>Special</a:t>
            </a:r>
            <a:r>
              <a:rPr sz="1600" spc="-30" dirty="0">
                <a:latin typeface="+mn-lt"/>
                <a:cs typeface="Times New Roman"/>
              </a:rPr>
              <a:t> </a:t>
            </a:r>
            <a:r>
              <a:rPr sz="1600" dirty="0">
                <a:latin typeface="+mn-lt"/>
                <a:cs typeface="Times New Roman"/>
              </a:rPr>
              <a:t>Education</a:t>
            </a:r>
            <a:r>
              <a:rPr sz="1600" spc="-40" dirty="0">
                <a:latin typeface="+mn-lt"/>
                <a:cs typeface="Times New Roman"/>
              </a:rPr>
              <a:t> </a:t>
            </a:r>
            <a:r>
              <a:rPr sz="1600" dirty="0">
                <a:latin typeface="+mn-lt"/>
                <a:cs typeface="Times New Roman"/>
              </a:rPr>
              <a:t>Performance</a:t>
            </a:r>
            <a:r>
              <a:rPr sz="1600" spc="5" dirty="0">
                <a:latin typeface="+mn-lt"/>
                <a:cs typeface="Times New Roman"/>
              </a:rPr>
              <a:t> </a:t>
            </a:r>
            <a:r>
              <a:rPr sz="1600" dirty="0">
                <a:latin typeface="+mn-lt"/>
                <a:cs typeface="Times New Roman"/>
              </a:rPr>
              <a:t>Report</a:t>
            </a:r>
            <a:r>
              <a:rPr sz="1600" spc="-45" dirty="0">
                <a:latin typeface="+mn-lt"/>
                <a:cs typeface="Times New Roman"/>
              </a:rPr>
              <a:t> </a:t>
            </a:r>
            <a:r>
              <a:rPr sz="1600" dirty="0">
                <a:latin typeface="+mn-lt"/>
                <a:cs typeface="Times New Roman"/>
              </a:rPr>
              <a:t>-</a:t>
            </a:r>
            <a:r>
              <a:rPr sz="1600" spc="-60" dirty="0">
                <a:latin typeface="+mn-lt"/>
                <a:cs typeface="Times New Roman"/>
              </a:rPr>
              <a:t> </a:t>
            </a:r>
            <a:r>
              <a:rPr sz="1600" b="1" spc="-20" dirty="0">
                <a:latin typeface="+mn-lt"/>
                <a:cs typeface="Times New Roman"/>
              </a:rPr>
              <a:t>Sept</a:t>
            </a:r>
            <a:endParaRPr sz="1600">
              <a:latin typeface="+mn-lt"/>
              <a:cs typeface="Times New Roman"/>
            </a:endParaRPr>
          </a:p>
        </p:txBody>
      </p:sp>
      <p:grpSp>
        <p:nvGrpSpPr>
          <p:cNvPr id="8" name="object 7"/>
          <p:cNvGrpSpPr/>
          <p:nvPr/>
        </p:nvGrpSpPr>
        <p:grpSpPr>
          <a:xfrm>
            <a:off x="1632204" y="2273808"/>
            <a:ext cx="6097905" cy="506095"/>
            <a:chOff x="1632204" y="2273808"/>
            <a:chExt cx="6097905" cy="506095"/>
          </a:xfrm>
        </p:grpSpPr>
        <p:pic>
          <p:nvPicPr>
            <p:cNvPr id="9" name="object 8"/>
            <p:cNvPicPr/>
            <p:nvPr/>
          </p:nvPicPr>
          <p:blipFill>
            <a:blip r:embed="rId5" cstate="print"/>
            <a:stretch>
              <a:fillRect/>
            </a:stretch>
          </p:blipFill>
          <p:spPr>
            <a:xfrm>
              <a:off x="1658112" y="2282952"/>
              <a:ext cx="6048755" cy="428243"/>
            </a:xfrm>
            <a:prstGeom prst="rect">
              <a:avLst/>
            </a:prstGeom>
          </p:spPr>
        </p:pic>
        <p:pic>
          <p:nvPicPr>
            <p:cNvPr id="10" name="object 9"/>
            <p:cNvPicPr/>
            <p:nvPr/>
          </p:nvPicPr>
          <p:blipFill>
            <a:blip r:embed="rId6" cstate="print"/>
            <a:stretch>
              <a:fillRect/>
            </a:stretch>
          </p:blipFill>
          <p:spPr>
            <a:xfrm>
              <a:off x="1632204" y="2273808"/>
              <a:ext cx="6097523" cy="505967"/>
            </a:xfrm>
            <a:prstGeom prst="rect">
              <a:avLst/>
            </a:prstGeom>
          </p:spPr>
        </p:pic>
        <p:sp>
          <p:nvSpPr>
            <p:cNvPr id="11" name="object 10"/>
            <p:cNvSpPr/>
            <p:nvPr/>
          </p:nvSpPr>
          <p:spPr>
            <a:xfrm>
              <a:off x="1703069" y="2297429"/>
              <a:ext cx="5958840" cy="338455"/>
            </a:xfrm>
            <a:custGeom>
              <a:avLst/>
              <a:gdLst/>
              <a:ahLst/>
              <a:cxnLst/>
              <a:rect l="l" t="t" r="r" b="b"/>
              <a:pathLst>
                <a:path w="5958840" h="338455">
                  <a:moveTo>
                    <a:pt x="5958839" y="0"/>
                  </a:moveTo>
                  <a:lnTo>
                    <a:pt x="0" y="0"/>
                  </a:lnTo>
                  <a:lnTo>
                    <a:pt x="0" y="338327"/>
                  </a:lnTo>
                  <a:lnTo>
                    <a:pt x="5958839" y="338327"/>
                  </a:lnTo>
                  <a:lnTo>
                    <a:pt x="5958839" y="0"/>
                  </a:lnTo>
                  <a:close/>
                </a:path>
              </a:pathLst>
            </a:custGeom>
            <a:solidFill>
              <a:srgbClr val="F8D5BD"/>
            </a:solidFill>
          </p:spPr>
          <p:txBody>
            <a:bodyPr wrap="square" lIns="0" tIns="0" rIns="0" bIns="0" rtlCol="0"/>
            <a:lstStyle/>
            <a:p>
              <a:endParaRPr>
                <a:latin typeface="+mn-lt"/>
              </a:endParaRPr>
            </a:p>
          </p:txBody>
        </p:sp>
      </p:grpSp>
      <p:sp>
        <p:nvSpPr>
          <p:cNvPr id="12" name="object 11"/>
          <p:cNvSpPr txBox="1"/>
          <p:nvPr/>
        </p:nvSpPr>
        <p:spPr>
          <a:xfrm>
            <a:off x="1703070" y="2297429"/>
            <a:ext cx="5958840" cy="286617"/>
          </a:xfrm>
          <a:prstGeom prst="rect">
            <a:avLst/>
          </a:prstGeom>
          <a:ln w="10667">
            <a:solidFill>
              <a:srgbClr val="843E0F"/>
            </a:solidFill>
          </a:ln>
        </p:spPr>
        <p:txBody>
          <a:bodyPr vert="horz" wrap="square" lIns="0" tIns="40005" rIns="0" bIns="0" rtlCol="0">
            <a:spAutoFit/>
          </a:bodyPr>
          <a:lstStyle/>
          <a:p>
            <a:pPr marL="89535">
              <a:lnSpc>
                <a:spcPct val="100000"/>
              </a:lnSpc>
              <a:spcBef>
                <a:spcPts val="315"/>
              </a:spcBef>
            </a:pPr>
            <a:r>
              <a:rPr sz="1600" dirty="0">
                <a:latin typeface="+mn-lt"/>
                <a:cs typeface="Times New Roman"/>
              </a:rPr>
              <a:t>Create</a:t>
            </a:r>
            <a:r>
              <a:rPr sz="1600" spc="-15" dirty="0">
                <a:latin typeface="+mn-lt"/>
                <a:cs typeface="Times New Roman"/>
              </a:rPr>
              <a:t> </a:t>
            </a:r>
            <a:r>
              <a:rPr sz="1600" dirty="0">
                <a:latin typeface="+mn-lt"/>
                <a:cs typeface="Times New Roman"/>
              </a:rPr>
              <a:t>Plan</a:t>
            </a:r>
            <a:r>
              <a:rPr sz="1600" spc="-15" dirty="0">
                <a:latin typeface="+mn-lt"/>
                <a:cs typeface="Times New Roman"/>
              </a:rPr>
              <a:t> </a:t>
            </a:r>
            <a:r>
              <a:rPr sz="1600" dirty="0">
                <a:latin typeface="+mn-lt"/>
                <a:cs typeface="Times New Roman"/>
              </a:rPr>
              <a:t>for</a:t>
            </a:r>
            <a:r>
              <a:rPr sz="1600" spc="-20" dirty="0">
                <a:latin typeface="+mn-lt"/>
                <a:cs typeface="Times New Roman"/>
              </a:rPr>
              <a:t> </a:t>
            </a:r>
            <a:r>
              <a:rPr sz="1600" dirty="0">
                <a:latin typeface="+mn-lt"/>
                <a:cs typeface="Times New Roman"/>
              </a:rPr>
              <a:t>Correction</a:t>
            </a:r>
            <a:r>
              <a:rPr sz="1600" spc="-10" dirty="0">
                <a:latin typeface="+mn-lt"/>
                <a:cs typeface="Times New Roman"/>
              </a:rPr>
              <a:t> </a:t>
            </a:r>
            <a:r>
              <a:rPr sz="1600" dirty="0">
                <a:latin typeface="+mn-lt"/>
                <a:cs typeface="Times New Roman"/>
              </a:rPr>
              <a:t>in</a:t>
            </a:r>
            <a:r>
              <a:rPr sz="1600" spc="-25" dirty="0">
                <a:latin typeface="+mn-lt"/>
                <a:cs typeface="Times New Roman"/>
              </a:rPr>
              <a:t> </a:t>
            </a:r>
            <a:r>
              <a:rPr sz="1600" dirty="0">
                <a:latin typeface="+mn-lt"/>
                <a:cs typeface="Times New Roman"/>
              </a:rPr>
              <a:t>IMACS</a:t>
            </a:r>
            <a:r>
              <a:rPr sz="1600" spc="-10" dirty="0">
                <a:latin typeface="+mn-lt"/>
                <a:cs typeface="Times New Roman"/>
              </a:rPr>
              <a:t> </a:t>
            </a:r>
            <a:r>
              <a:rPr sz="1600" dirty="0">
                <a:latin typeface="+mn-lt"/>
                <a:cs typeface="Times New Roman"/>
              </a:rPr>
              <a:t>using</a:t>
            </a:r>
            <a:r>
              <a:rPr sz="1600" spc="-25" dirty="0">
                <a:latin typeface="+mn-lt"/>
                <a:cs typeface="Times New Roman"/>
              </a:rPr>
              <a:t> </a:t>
            </a:r>
            <a:r>
              <a:rPr sz="1600" dirty="0">
                <a:latin typeface="+mn-lt"/>
                <a:cs typeface="Times New Roman"/>
              </a:rPr>
              <a:t>Rubric</a:t>
            </a:r>
            <a:r>
              <a:rPr sz="1600" spc="-35" dirty="0">
                <a:latin typeface="+mn-lt"/>
                <a:cs typeface="Times New Roman"/>
              </a:rPr>
              <a:t> </a:t>
            </a:r>
            <a:r>
              <a:rPr sz="1600" dirty="0">
                <a:latin typeface="+mn-lt"/>
                <a:cs typeface="Times New Roman"/>
              </a:rPr>
              <a:t>–</a:t>
            </a:r>
            <a:r>
              <a:rPr sz="1600" spc="-25" dirty="0">
                <a:latin typeface="+mn-lt"/>
                <a:cs typeface="Times New Roman"/>
              </a:rPr>
              <a:t> </a:t>
            </a:r>
            <a:r>
              <a:rPr sz="1600" b="1" dirty="0">
                <a:latin typeface="+mn-lt"/>
                <a:cs typeface="Times New Roman"/>
              </a:rPr>
              <a:t>Oct</a:t>
            </a:r>
            <a:r>
              <a:rPr sz="1600" b="1" spc="-35" dirty="0">
                <a:latin typeface="+mn-lt"/>
                <a:cs typeface="Times New Roman"/>
              </a:rPr>
              <a:t> </a:t>
            </a:r>
            <a:r>
              <a:rPr sz="1600" b="1" dirty="0">
                <a:latin typeface="+mn-lt"/>
                <a:cs typeface="Times New Roman"/>
              </a:rPr>
              <a:t>31</a:t>
            </a:r>
            <a:r>
              <a:rPr sz="1600" b="1" spc="-25" dirty="0">
                <a:latin typeface="+mn-lt"/>
                <a:cs typeface="Times New Roman"/>
              </a:rPr>
              <a:t> </a:t>
            </a:r>
            <a:r>
              <a:rPr sz="1600" b="1" dirty="0">
                <a:latin typeface="+mn-lt"/>
                <a:cs typeface="Times New Roman"/>
              </a:rPr>
              <a:t>or</a:t>
            </a:r>
            <a:r>
              <a:rPr sz="1600" b="1" spc="-55" dirty="0">
                <a:latin typeface="+mn-lt"/>
                <a:cs typeface="Times New Roman"/>
              </a:rPr>
              <a:t> </a:t>
            </a:r>
            <a:r>
              <a:rPr sz="1600" b="1" spc="-10" dirty="0">
                <a:latin typeface="+mn-lt"/>
                <a:cs typeface="Times New Roman"/>
              </a:rPr>
              <a:t>sooner</a:t>
            </a:r>
            <a:endParaRPr sz="1600">
              <a:latin typeface="+mn-lt"/>
              <a:cs typeface="Times New Roman"/>
            </a:endParaRPr>
          </a:p>
        </p:txBody>
      </p:sp>
      <p:grpSp>
        <p:nvGrpSpPr>
          <p:cNvPr id="13" name="object 12"/>
          <p:cNvGrpSpPr/>
          <p:nvPr/>
        </p:nvGrpSpPr>
        <p:grpSpPr>
          <a:xfrm>
            <a:off x="2061972" y="2918460"/>
            <a:ext cx="5222875" cy="506095"/>
            <a:chOff x="2061972" y="2918460"/>
            <a:chExt cx="5222875" cy="506095"/>
          </a:xfrm>
        </p:grpSpPr>
        <p:pic>
          <p:nvPicPr>
            <p:cNvPr id="14" name="object 13"/>
            <p:cNvPicPr/>
            <p:nvPr/>
          </p:nvPicPr>
          <p:blipFill>
            <a:blip r:embed="rId7" cstate="print"/>
            <a:stretch>
              <a:fillRect/>
            </a:stretch>
          </p:blipFill>
          <p:spPr>
            <a:xfrm>
              <a:off x="2087880" y="2927604"/>
              <a:ext cx="5196839" cy="429767"/>
            </a:xfrm>
            <a:prstGeom prst="rect">
              <a:avLst/>
            </a:prstGeom>
          </p:spPr>
        </p:pic>
        <p:pic>
          <p:nvPicPr>
            <p:cNvPr id="15" name="object 14"/>
            <p:cNvPicPr/>
            <p:nvPr/>
          </p:nvPicPr>
          <p:blipFill>
            <a:blip r:embed="rId8" cstate="print"/>
            <a:stretch>
              <a:fillRect/>
            </a:stretch>
          </p:blipFill>
          <p:spPr>
            <a:xfrm>
              <a:off x="2061972" y="2918460"/>
              <a:ext cx="5198363" cy="505967"/>
            </a:xfrm>
            <a:prstGeom prst="rect">
              <a:avLst/>
            </a:prstGeom>
          </p:spPr>
        </p:pic>
      </p:grpSp>
      <p:sp>
        <p:nvSpPr>
          <p:cNvPr id="16" name="object 15"/>
          <p:cNvSpPr txBox="1"/>
          <p:nvPr/>
        </p:nvSpPr>
        <p:spPr>
          <a:xfrm>
            <a:off x="2132838" y="2942082"/>
            <a:ext cx="5107305" cy="287258"/>
          </a:xfrm>
          <a:prstGeom prst="rect">
            <a:avLst/>
          </a:prstGeom>
          <a:solidFill>
            <a:srgbClr val="F8D5BD"/>
          </a:solidFill>
          <a:ln w="10667">
            <a:solidFill>
              <a:srgbClr val="843E0F"/>
            </a:solidFill>
          </a:ln>
        </p:spPr>
        <p:txBody>
          <a:bodyPr vert="horz" wrap="square" lIns="0" tIns="40640" rIns="0" bIns="0" rtlCol="0">
            <a:spAutoFit/>
          </a:bodyPr>
          <a:lstStyle/>
          <a:p>
            <a:pPr marL="90170">
              <a:lnSpc>
                <a:spcPct val="100000"/>
              </a:lnSpc>
              <a:spcBef>
                <a:spcPts val="320"/>
              </a:spcBef>
            </a:pPr>
            <a:r>
              <a:rPr sz="1600" dirty="0">
                <a:latin typeface="+mn-lt"/>
                <a:cs typeface="Times New Roman"/>
              </a:rPr>
              <a:t>Submit Documentation</a:t>
            </a:r>
            <a:r>
              <a:rPr sz="1600" spc="5" dirty="0">
                <a:latin typeface="+mn-lt"/>
                <a:cs typeface="Times New Roman"/>
              </a:rPr>
              <a:t> </a:t>
            </a:r>
            <a:r>
              <a:rPr sz="1600" dirty="0">
                <a:latin typeface="+mn-lt"/>
                <a:cs typeface="Times New Roman"/>
              </a:rPr>
              <a:t>to</a:t>
            </a:r>
            <a:r>
              <a:rPr sz="1600" spc="-25" dirty="0">
                <a:latin typeface="+mn-lt"/>
                <a:cs typeface="Times New Roman"/>
              </a:rPr>
              <a:t> </a:t>
            </a:r>
            <a:r>
              <a:rPr sz="1600" dirty="0">
                <a:latin typeface="+mn-lt"/>
                <a:cs typeface="Times New Roman"/>
              </a:rPr>
              <a:t>Clear</a:t>
            </a:r>
            <a:r>
              <a:rPr sz="1600" spc="-20" dirty="0">
                <a:latin typeface="+mn-lt"/>
                <a:cs typeface="Times New Roman"/>
              </a:rPr>
              <a:t> I-</a:t>
            </a:r>
            <a:r>
              <a:rPr sz="1600" dirty="0">
                <a:latin typeface="+mn-lt"/>
                <a:cs typeface="Times New Roman"/>
              </a:rPr>
              <a:t>CAPs</a:t>
            </a:r>
            <a:r>
              <a:rPr sz="1600" spc="-25" dirty="0">
                <a:latin typeface="+mn-lt"/>
                <a:cs typeface="Times New Roman"/>
              </a:rPr>
              <a:t> </a:t>
            </a:r>
            <a:r>
              <a:rPr sz="1600" dirty="0">
                <a:latin typeface="+mn-lt"/>
                <a:cs typeface="Times New Roman"/>
              </a:rPr>
              <a:t>-</a:t>
            </a:r>
            <a:r>
              <a:rPr sz="1600" spc="-35" dirty="0">
                <a:latin typeface="+mn-lt"/>
                <a:cs typeface="Times New Roman"/>
              </a:rPr>
              <a:t> </a:t>
            </a:r>
            <a:r>
              <a:rPr sz="1600" b="1" dirty="0">
                <a:latin typeface="+mn-lt"/>
                <a:cs typeface="Times New Roman"/>
              </a:rPr>
              <a:t>Dec</a:t>
            </a:r>
            <a:r>
              <a:rPr sz="1600" b="1" spc="-30" dirty="0">
                <a:latin typeface="+mn-lt"/>
                <a:cs typeface="Times New Roman"/>
              </a:rPr>
              <a:t> </a:t>
            </a:r>
            <a:r>
              <a:rPr sz="1600" b="1" dirty="0">
                <a:latin typeface="+mn-lt"/>
                <a:cs typeface="Times New Roman"/>
              </a:rPr>
              <a:t>31</a:t>
            </a:r>
            <a:r>
              <a:rPr sz="1600" b="1" spc="-35" dirty="0">
                <a:latin typeface="+mn-lt"/>
                <a:cs typeface="Times New Roman"/>
              </a:rPr>
              <a:t> </a:t>
            </a:r>
            <a:r>
              <a:rPr sz="1600" b="1" dirty="0">
                <a:latin typeface="+mn-lt"/>
                <a:cs typeface="Times New Roman"/>
              </a:rPr>
              <a:t>or</a:t>
            </a:r>
            <a:r>
              <a:rPr sz="1600" b="1" spc="-65" dirty="0">
                <a:latin typeface="+mn-lt"/>
                <a:cs typeface="Times New Roman"/>
              </a:rPr>
              <a:t> </a:t>
            </a:r>
            <a:r>
              <a:rPr sz="1600" b="1" spc="-10" dirty="0">
                <a:latin typeface="+mn-lt"/>
                <a:cs typeface="Times New Roman"/>
              </a:rPr>
              <a:t>sooner</a:t>
            </a:r>
            <a:endParaRPr sz="1600">
              <a:latin typeface="+mn-lt"/>
              <a:cs typeface="Times New Roman"/>
            </a:endParaRPr>
          </a:p>
        </p:txBody>
      </p:sp>
      <p:pic>
        <p:nvPicPr>
          <p:cNvPr id="17" name="object 16"/>
          <p:cNvPicPr/>
          <p:nvPr/>
        </p:nvPicPr>
        <p:blipFill>
          <a:blip r:embed="rId9" cstate="print"/>
          <a:stretch>
            <a:fillRect/>
          </a:stretch>
        </p:blipFill>
        <p:spPr>
          <a:xfrm>
            <a:off x="2294246" y="4136647"/>
            <a:ext cx="4573523" cy="505967"/>
          </a:xfrm>
          <a:prstGeom prst="rect">
            <a:avLst/>
          </a:prstGeom>
        </p:spPr>
      </p:pic>
      <p:sp>
        <p:nvSpPr>
          <p:cNvPr id="18" name="object 17"/>
          <p:cNvSpPr txBox="1"/>
          <p:nvPr/>
        </p:nvSpPr>
        <p:spPr>
          <a:xfrm>
            <a:off x="2388870" y="4239460"/>
            <a:ext cx="4604385" cy="285976"/>
          </a:xfrm>
          <a:prstGeom prst="rect">
            <a:avLst/>
          </a:prstGeom>
          <a:solidFill>
            <a:srgbClr val="F8D5BD"/>
          </a:solidFill>
          <a:ln w="10667">
            <a:solidFill>
              <a:srgbClr val="843E0F"/>
            </a:solidFill>
          </a:ln>
        </p:spPr>
        <p:txBody>
          <a:bodyPr vert="horz" wrap="square" lIns="0" tIns="39370" rIns="0" bIns="0" rtlCol="0">
            <a:spAutoFit/>
          </a:bodyPr>
          <a:lstStyle/>
          <a:p>
            <a:pPr marL="81915" algn="ctr">
              <a:lnSpc>
                <a:spcPct val="100000"/>
              </a:lnSpc>
              <a:spcBef>
                <a:spcPts val="310"/>
              </a:spcBef>
            </a:pPr>
            <a:r>
              <a:rPr sz="1600" dirty="0">
                <a:latin typeface="+mn-lt"/>
                <a:cs typeface="Times New Roman"/>
              </a:rPr>
              <a:t>Submit</a:t>
            </a:r>
            <a:r>
              <a:rPr sz="1600" spc="10" dirty="0">
                <a:latin typeface="+mn-lt"/>
                <a:cs typeface="Times New Roman"/>
              </a:rPr>
              <a:t> </a:t>
            </a:r>
            <a:r>
              <a:rPr sz="1600" spc="-20" dirty="0">
                <a:latin typeface="+mn-lt"/>
                <a:cs typeface="Times New Roman"/>
              </a:rPr>
              <a:t>Follow-</a:t>
            </a:r>
            <a:r>
              <a:rPr sz="1600" dirty="0">
                <a:latin typeface="+mn-lt"/>
                <a:cs typeface="Times New Roman"/>
              </a:rPr>
              <a:t>up</a:t>
            </a:r>
            <a:r>
              <a:rPr sz="1600" spc="-45" dirty="0">
                <a:latin typeface="+mn-lt"/>
                <a:cs typeface="Times New Roman"/>
              </a:rPr>
              <a:t> </a:t>
            </a:r>
            <a:r>
              <a:rPr sz="1600" dirty="0">
                <a:latin typeface="+mn-lt"/>
                <a:cs typeface="Times New Roman"/>
              </a:rPr>
              <a:t>Timelines</a:t>
            </a:r>
            <a:r>
              <a:rPr sz="1600" spc="20" dirty="0">
                <a:latin typeface="+mn-lt"/>
                <a:cs typeface="Times New Roman"/>
              </a:rPr>
              <a:t> </a:t>
            </a:r>
            <a:r>
              <a:rPr sz="1600" dirty="0">
                <a:latin typeface="+mn-lt"/>
                <a:cs typeface="Times New Roman"/>
              </a:rPr>
              <a:t>–</a:t>
            </a:r>
            <a:r>
              <a:rPr sz="1600" spc="-30" dirty="0">
                <a:latin typeface="+mn-lt"/>
                <a:cs typeface="Times New Roman"/>
              </a:rPr>
              <a:t> </a:t>
            </a:r>
            <a:r>
              <a:rPr lang="en-US" sz="1600" b="1" dirty="0" smtClean="0">
                <a:solidFill>
                  <a:schemeClr val="tx1"/>
                </a:solidFill>
                <a:latin typeface="+mn-lt"/>
                <a:cs typeface="Times New Roman"/>
              </a:rPr>
              <a:t>Feb</a:t>
            </a:r>
            <a:r>
              <a:rPr sz="1600" b="1" spc="-30" dirty="0" smtClean="0">
                <a:solidFill>
                  <a:schemeClr val="tx1"/>
                </a:solidFill>
                <a:latin typeface="+mn-lt"/>
                <a:cs typeface="Times New Roman"/>
              </a:rPr>
              <a:t> </a:t>
            </a:r>
            <a:r>
              <a:rPr sz="1600" b="1" spc="-25" dirty="0">
                <a:solidFill>
                  <a:schemeClr val="tx1"/>
                </a:solidFill>
                <a:latin typeface="+mn-lt"/>
                <a:cs typeface="Times New Roman"/>
              </a:rPr>
              <a:t>20</a:t>
            </a:r>
            <a:endParaRPr sz="1600" dirty="0">
              <a:solidFill>
                <a:schemeClr val="tx1"/>
              </a:solidFill>
              <a:latin typeface="+mn-lt"/>
              <a:cs typeface="Times New Roman"/>
            </a:endParaRPr>
          </a:p>
        </p:txBody>
      </p:sp>
      <p:grpSp>
        <p:nvGrpSpPr>
          <p:cNvPr id="19" name="object 18"/>
          <p:cNvGrpSpPr/>
          <p:nvPr/>
        </p:nvGrpSpPr>
        <p:grpSpPr>
          <a:xfrm>
            <a:off x="999280" y="3609873"/>
            <a:ext cx="7406640" cy="506095"/>
            <a:chOff x="999280" y="3609873"/>
            <a:chExt cx="7406640" cy="506095"/>
          </a:xfrm>
        </p:grpSpPr>
        <p:pic>
          <p:nvPicPr>
            <p:cNvPr id="20" name="object 19"/>
            <p:cNvPicPr/>
            <p:nvPr/>
          </p:nvPicPr>
          <p:blipFill>
            <a:blip r:embed="rId10" cstate="print"/>
            <a:stretch>
              <a:fillRect/>
            </a:stretch>
          </p:blipFill>
          <p:spPr>
            <a:xfrm>
              <a:off x="1110558" y="3609873"/>
              <a:ext cx="7242047" cy="505967"/>
            </a:xfrm>
            <a:prstGeom prst="rect">
              <a:avLst/>
            </a:prstGeom>
          </p:spPr>
        </p:pic>
        <p:sp>
          <p:nvSpPr>
            <p:cNvPr id="21" name="object 20"/>
            <p:cNvSpPr/>
            <p:nvPr/>
          </p:nvSpPr>
          <p:spPr>
            <a:xfrm>
              <a:off x="999280" y="3617656"/>
              <a:ext cx="7406640" cy="338455"/>
            </a:xfrm>
            <a:custGeom>
              <a:avLst/>
              <a:gdLst/>
              <a:ahLst/>
              <a:cxnLst/>
              <a:rect l="l" t="t" r="r" b="b"/>
              <a:pathLst>
                <a:path w="7406640" h="338454">
                  <a:moveTo>
                    <a:pt x="7406640" y="0"/>
                  </a:moveTo>
                  <a:lnTo>
                    <a:pt x="0" y="0"/>
                  </a:lnTo>
                  <a:lnTo>
                    <a:pt x="0" y="338327"/>
                  </a:lnTo>
                  <a:lnTo>
                    <a:pt x="7406640" y="338327"/>
                  </a:lnTo>
                  <a:lnTo>
                    <a:pt x="7406640" y="0"/>
                  </a:lnTo>
                  <a:close/>
                </a:path>
              </a:pathLst>
            </a:custGeom>
            <a:solidFill>
              <a:srgbClr val="F8D5BD"/>
            </a:solidFill>
          </p:spPr>
          <p:txBody>
            <a:bodyPr wrap="square" lIns="0" tIns="0" rIns="0" bIns="0" rtlCol="0"/>
            <a:lstStyle/>
            <a:p>
              <a:endParaRPr>
                <a:latin typeface="+mn-lt"/>
              </a:endParaRPr>
            </a:p>
          </p:txBody>
        </p:sp>
      </p:grpSp>
      <p:sp>
        <p:nvSpPr>
          <p:cNvPr id="22" name="object 21"/>
          <p:cNvSpPr txBox="1"/>
          <p:nvPr/>
        </p:nvSpPr>
        <p:spPr>
          <a:xfrm>
            <a:off x="999280" y="3617656"/>
            <a:ext cx="7406640" cy="294311"/>
          </a:xfrm>
          <a:prstGeom prst="rect">
            <a:avLst/>
          </a:prstGeom>
          <a:ln w="10667">
            <a:solidFill>
              <a:srgbClr val="843E0F"/>
            </a:solidFill>
          </a:ln>
        </p:spPr>
        <p:txBody>
          <a:bodyPr vert="horz" wrap="square" lIns="0" tIns="47625" rIns="0" bIns="0" rtlCol="0">
            <a:spAutoFit/>
          </a:bodyPr>
          <a:lstStyle/>
          <a:p>
            <a:pPr marL="90170">
              <a:lnSpc>
                <a:spcPct val="100000"/>
              </a:lnSpc>
              <a:spcBef>
                <a:spcPts val="375"/>
              </a:spcBef>
            </a:pPr>
            <a:r>
              <a:rPr sz="1600" dirty="0">
                <a:latin typeface="+mn-lt"/>
                <a:cs typeface="Times New Roman"/>
              </a:rPr>
              <a:t>Submit sample</a:t>
            </a:r>
            <a:r>
              <a:rPr sz="1600" spc="5" dirty="0">
                <a:latin typeface="+mn-lt"/>
                <a:cs typeface="Times New Roman"/>
              </a:rPr>
              <a:t> </a:t>
            </a:r>
            <a:r>
              <a:rPr sz="1600" dirty="0">
                <a:latin typeface="+mn-lt"/>
                <a:cs typeface="Times New Roman"/>
              </a:rPr>
              <a:t>of</a:t>
            </a:r>
            <a:r>
              <a:rPr sz="1600" spc="-35" dirty="0">
                <a:latin typeface="+mn-lt"/>
                <a:cs typeface="Times New Roman"/>
              </a:rPr>
              <a:t> </a:t>
            </a:r>
            <a:r>
              <a:rPr sz="1600" dirty="0">
                <a:latin typeface="+mn-lt"/>
                <a:cs typeface="Times New Roman"/>
              </a:rPr>
              <a:t>correction documents</a:t>
            </a:r>
            <a:r>
              <a:rPr sz="1600" spc="10" dirty="0">
                <a:latin typeface="+mn-lt"/>
                <a:cs typeface="Times New Roman"/>
              </a:rPr>
              <a:t> </a:t>
            </a:r>
            <a:r>
              <a:rPr sz="1600" dirty="0">
                <a:latin typeface="+mn-lt"/>
                <a:cs typeface="Times New Roman"/>
              </a:rPr>
              <a:t>in</a:t>
            </a:r>
            <a:r>
              <a:rPr sz="1600" spc="-35" dirty="0">
                <a:latin typeface="+mn-lt"/>
                <a:cs typeface="Times New Roman"/>
              </a:rPr>
              <a:t> </a:t>
            </a:r>
            <a:r>
              <a:rPr sz="1600" dirty="0">
                <a:latin typeface="+mn-lt"/>
                <a:cs typeface="Times New Roman"/>
              </a:rPr>
              <a:t>IMACS</a:t>
            </a:r>
            <a:r>
              <a:rPr sz="1600" spc="-25" dirty="0">
                <a:latin typeface="+mn-lt"/>
                <a:cs typeface="Times New Roman"/>
              </a:rPr>
              <a:t> </a:t>
            </a:r>
            <a:r>
              <a:rPr sz="1600" dirty="0">
                <a:latin typeface="+mn-lt"/>
                <a:cs typeface="Times New Roman"/>
              </a:rPr>
              <a:t>to</a:t>
            </a:r>
            <a:r>
              <a:rPr sz="1600" spc="-25" dirty="0">
                <a:latin typeface="+mn-lt"/>
                <a:cs typeface="Times New Roman"/>
              </a:rPr>
              <a:t> </a:t>
            </a:r>
            <a:r>
              <a:rPr sz="1600" dirty="0">
                <a:latin typeface="+mn-lt"/>
                <a:cs typeface="Times New Roman"/>
              </a:rPr>
              <a:t>clear</a:t>
            </a:r>
            <a:r>
              <a:rPr sz="1600" spc="-10" dirty="0">
                <a:latin typeface="+mn-lt"/>
                <a:cs typeface="Times New Roman"/>
              </a:rPr>
              <a:t> </a:t>
            </a:r>
            <a:r>
              <a:rPr sz="1600" dirty="0">
                <a:latin typeface="+mn-lt"/>
                <a:cs typeface="Times New Roman"/>
              </a:rPr>
              <a:t>CAPs</a:t>
            </a:r>
            <a:r>
              <a:rPr sz="1600" spc="350" dirty="0">
                <a:latin typeface="+mn-lt"/>
                <a:cs typeface="Times New Roman"/>
              </a:rPr>
              <a:t> </a:t>
            </a:r>
            <a:r>
              <a:rPr sz="1600" dirty="0">
                <a:latin typeface="+mn-lt"/>
                <a:cs typeface="Times New Roman"/>
              </a:rPr>
              <a:t>-</a:t>
            </a:r>
            <a:r>
              <a:rPr sz="1600" spc="-30" dirty="0">
                <a:latin typeface="+mn-lt"/>
                <a:cs typeface="Times New Roman"/>
              </a:rPr>
              <a:t> </a:t>
            </a:r>
            <a:r>
              <a:rPr sz="1600" b="1" dirty="0" smtClean="0">
                <a:latin typeface="+mn-lt"/>
                <a:cs typeface="Times New Roman"/>
              </a:rPr>
              <a:t>March</a:t>
            </a:r>
            <a:r>
              <a:rPr sz="1600" b="1" spc="-60" dirty="0" smtClean="0">
                <a:latin typeface="+mn-lt"/>
                <a:cs typeface="Times New Roman"/>
              </a:rPr>
              <a:t> </a:t>
            </a:r>
            <a:r>
              <a:rPr sz="1600" b="1" dirty="0">
                <a:latin typeface="+mn-lt"/>
                <a:cs typeface="Times New Roman"/>
              </a:rPr>
              <a:t>1</a:t>
            </a:r>
            <a:r>
              <a:rPr sz="1600" b="1" spc="-35" dirty="0">
                <a:latin typeface="+mn-lt"/>
                <a:cs typeface="Times New Roman"/>
              </a:rPr>
              <a:t> </a:t>
            </a:r>
            <a:r>
              <a:rPr sz="1600" b="1" dirty="0">
                <a:latin typeface="+mn-lt"/>
                <a:cs typeface="Times New Roman"/>
              </a:rPr>
              <a:t>or</a:t>
            </a:r>
            <a:r>
              <a:rPr sz="1600" b="1" spc="-60" dirty="0">
                <a:latin typeface="+mn-lt"/>
                <a:cs typeface="Times New Roman"/>
              </a:rPr>
              <a:t> </a:t>
            </a:r>
            <a:r>
              <a:rPr sz="1600" b="1" spc="-10" dirty="0">
                <a:latin typeface="+mn-lt"/>
                <a:cs typeface="Times New Roman"/>
              </a:rPr>
              <a:t>sooner</a:t>
            </a:r>
            <a:endParaRPr sz="1600" dirty="0">
              <a:latin typeface="+mn-lt"/>
              <a:cs typeface="Times New Roman"/>
            </a:endParaRPr>
          </a:p>
        </p:txBody>
      </p:sp>
      <p:grpSp>
        <p:nvGrpSpPr>
          <p:cNvPr id="23" name="object 22"/>
          <p:cNvGrpSpPr/>
          <p:nvPr/>
        </p:nvGrpSpPr>
        <p:grpSpPr>
          <a:xfrm>
            <a:off x="1967484" y="4593335"/>
            <a:ext cx="5471160" cy="2230120"/>
            <a:chOff x="1967484" y="4593335"/>
            <a:chExt cx="5471160" cy="2230120"/>
          </a:xfrm>
        </p:grpSpPr>
        <p:pic>
          <p:nvPicPr>
            <p:cNvPr id="24" name="object 23"/>
            <p:cNvPicPr/>
            <p:nvPr/>
          </p:nvPicPr>
          <p:blipFill>
            <a:blip r:embed="rId11" cstate="print"/>
            <a:stretch>
              <a:fillRect/>
            </a:stretch>
          </p:blipFill>
          <p:spPr>
            <a:xfrm>
              <a:off x="1967484" y="4593335"/>
              <a:ext cx="5471159" cy="2229611"/>
            </a:xfrm>
            <a:prstGeom prst="rect">
              <a:avLst/>
            </a:prstGeom>
          </p:spPr>
        </p:pic>
        <p:pic>
          <p:nvPicPr>
            <p:cNvPr id="25" name="object 24"/>
            <p:cNvPicPr/>
            <p:nvPr/>
          </p:nvPicPr>
          <p:blipFill>
            <a:blip r:embed="rId12" cstate="print"/>
            <a:stretch>
              <a:fillRect/>
            </a:stretch>
          </p:blipFill>
          <p:spPr>
            <a:xfrm>
              <a:off x="5686171" y="6186373"/>
              <a:ext cx="428116" cy="170230"/>
            </a:xfrm>
            <a:prstGeom prst="rect">
              <a:avLst/>
            </a:prstGeom>
          </p:spPr>
        </p:pic>
        <p:pic>
          <p:nvPicPr>
            <p:cNvPr id="26" name="object 25"/>
            <p:cNvPicPr/>
            <p:nvPr/>
          </p:nvPicPr>
          <p:blipFill>
            <a:blip r:embed="rId12" cstate="print"/>
            <a:stretch>
              <a:fillRect/>
            </a:stretch>
          </p:blipFill>
          <p:spPr>
            <a:xfrm>
              <a:off x="3290316" y="6185763"/>
              <a:ext cx="429653" cy="170840"/>
            </a:xfrm>
            <a:prstGeom prst="rect">
              <a:avLst/>
            </a:prstGeom>
          </p:spPr>
        </p:pic>
        <p:pic>
          <p:nvPicPr>
            <p:cNvPr id="27" name="object 26"/>
            <p:cNvPicPr/>
            <p:nvPr/>
          </p:nvPicPr>
          <p:blipFill>
            <a:blip r:embed="rId13" cstate="print"/>
            <a:stretch>
              <a:fillRect/>
            </a:stretch>
          </p:blipFill>
          <p:spPr>
            <a:xfrm>
              <a:off x="3290316" y="5119115"/>
              <a:ext cx="126847" cy="50431"/>
            </a:xfrm>
            <a:prstGeom prst="rect">
              <a:avLst/>
            </a:prstGeom>
          </p:spPr>
        </p:pic>
        <p:pic>
          <p:nvPicPr>
            <p:cNvPr id="28" name="object 27"/>
            <p:cNvPicPr/>
            <p:nvPr/>
          </p:nvPicPr>
          <p:blipFill>
            <a:blip r:embed="rId14" cstate="print"/>
            <a:stretch>
              <a:fillRect/>
            </a:stretch>
          </p:blipFill>
          <p:spPr>
            <a:xfrm>
              <a:off x="5988977" y="5119115"/>
              <a:ext cx="125310" cy="49822"/>
            </a:xfrm>
            <a:prstGeom prst="rect">
              <a:avLst/>
            </a:prstGeom>
          </p:spPr>
        </p:pic>
        <p:sp>
          <p:nvSpPr>
            <p:cNvPr id="29" name="object 28"/>
            <p:cNvSpPr/>
            <p:nvPr/>
          </p:nvSpPr>
          <p:spPr>
            <a:xfrm>
              <a:off x="2012442" y="4607813"/>
              <a:ext cx="5381625" cy="2139950"/>
            </a:xfrm>
            <a:custGeom>
              <a:avLst/>
              <a:gdLst/>
              <a:ahLst/>
              <a:cxnLst/>
              <a:rect l="l" t="t" r="r" b="b"/>
              <a:pathLst>
                <a:path w="5381625" h="2139950">
                  <a:moveTo>
                    <a:pt x="2690622" y="0"/>
                  </a:moveTo>
                  <a:lnTo>
                    <a:pt x="0" y="1069848"/>
                  </a:lnTo>
                  <a:lnTo>
                    <a:pt x="2690622" y="2139696"/>
                  </a:lnTo>
                  <a:lnTo>
                    <a:pt x="5381244" y="1069848"/>
                  </a:lnTo>
                  <a:lnTo>
                    <a:pt x="2690622" y="0"/>
                  </a:lnTo>
                  <a:close/>
                </a:path>
              </a:pathLst>
            </a:custGeom>
            <a:solidFill>
              <a:srgbClr val="F8D5BD"/>
            </a:solidFill>
          </p:spPr>
          <p:txBody>
            <a:bodyPr wrap="square" lIns="0" tIns="0" rIns="0" bIns="0" rtlCol="0"/>
            <a:lstStyle/>
            <a:p>
              <a:endParaRPr>
                <a:latin typeface="+mn-lt"/>
              </a:endParaRPr>
            </a:p>
          </p:txBody>
        </p:sp>
        <p:sp>
          <p:nvSpPr>
            <p:cNvPr id="30" name="object 29"/>
            <p:cNvSpPr/>
            <p:nvPr/>
          </p:nvSpPr>
          <p:spPr>
            <a:xfrm>
              <a:off x="2012442" y="4607813"/>
              <a:ext cx="5381625" cy="2139950"/>
            </a:xfrm>
            <a:custGeom>
              <a:avLst/>
              <a:gdLst/>
              <a:ahLst/>
              <a:cxnLst/>
              <a:rect l="l" t="t" r="r" b="b"/>
              <a:pathLst>
                <a:path w="5381625" h="2139950">
                  <a:moveTo>
                    <a:pt x="0" y="1069848"/>
                  </a:moveTo>
                  <a:lnTo>
                    <a:pt x="2690622" y="0"/>
                  </a:lnTo>
                  <a:lnTo>
                    <a:pt x="5381244" y="1069848"/>
                  </a:lnTo>
                  <a:lnTo>
                    <a:pt x="2690622" y="2139696"/>
                  </a:lnTo>
                  <a:lnTo>
                    <a:pt x="0" y="1069848"/>
                  </a:lnTo>
                  <a:close/>
                </a:path>
              </a:pathLst>
            </a:custGeom>
            <a:ln w="10668">
              <a:solidFill>
                <a:srgbClr val="843E0F"/>
              </a:solidFill>
            </a:ln>
          </p:spPr>
          <p:txBody>
            <a:bodyPr wrap="square" lIns="0" tIns="0" rIns="0" bIns="0" rtlCol="0"/>
            <a:lstStyle/>
            <a:p>
              <a:endParaRPr>
                <a:latin typeface="+mn-lt"/>
              </a:endParaRPr>
            </a:p>
          </p:txBody>
        </p:sp>
      </p:grpSp>
      <p:sp>
        <p:nvSpPr>
          <p:cNvPr id="31" name="object 30"/>
          <p:cNvSpPr txBox="1"/>
          <p:nvPr/>
        </p:nvSpPr>
        <p:spPr>
          <a:xfrm>
            <a:off x="3439174" y="5170423"/>
            <a:ext cx="2472690" cy="1243289"/>
          </a:xfrm>
          <a:prstGeom prst="rect">
            <a:avLst/>
          </a:prstGeom>
        </p:spPr>
        <p:txBody>
          <a:bodyPr vert="horz" wrap="square" lIns="0" tIns="12065" rIns="0" bIns="0" rtlCol="0">
            <a:spAutoFit/>
          </a:bodyPr>
          <a:lstStyle/>
          <a:p>
            <a:pPr marL="311150" marR="248920" indent="-59690" algn="ctr">
              <a:lnSpc>
                <a:spcPct val="100000"/>
              </a:lnSpc>
              <a:spcBef>
                <a:spcPts val="95"/>
              </a:spcBef>
            </a:pPr>
            <a:r>
              <a:rPr sz="1600" dirty="0">
                <a:latin typeface="+mn-lt"/>
                <a:cs typeface="Times New Roman"/>
              </a:rPr>
              <a:t>ALL</a:t>
            </a:r>
            <a:r>
              <a:rPr sz="1600" spc="-85" dirty="0">
                <a:latin typeface="+mn-lt"/>
                <a:cs typeface="Times New Roman"/>
              </a:rPr>
              <a:t> </a:t>
            </a:r>
            <a:r>
              <a:rPr sz="1600" dirty="0">
                <a:latin typeface="+mn-lt"/>
                <a:cs typeface="Times New Roman"/>
              </a:rPr>
              <a:t>non</a:t>
            </a:r>
            <a:r>
              <a:rPr sz="1600" spc="-40" dirty="0">
                <a:latin typeface="+mn-lt"/>
                <a:cs typeface="Times New Roman"/>
              </a:rPr>
              <a:t> </a:t>
            </a:r>
            <a:r>
              <a:rPr sz="1600" spc="-10" dirty="0">
                <a:latin typeface="+mn-lt"/>
                <a:cs typeface="Times New Roman"/>
              </a:rPr>
              <a:t>compliance </a:t>
            </a:r>
            <a:r>
              <a:rPr sz="1600" dirty="0">
                <a:latin typeface="+mn-lt"/>
                <a:cs typeface="Times New Roman"/>
              </a:rPr>
              <a:t>cleared</a:t>
            </a:r>
            <a:r>
              <a:rPr sz="1600" spc="-10" dirty="0">
                <a:latin typeface="+mn-lt"/>
                <a:cs typeface="Times New Roman"/>
              </a:rPr>
              <a:t> </a:t>
            </a:r>
            <a:r>
              <a:rPr sz="1600" dirty="0">
                <a:latin typeface="+mn-lt"/>
                <a:cs typeface="Times New Roman"/>
              </a:rPr>
              <a:t>within</a:t>
            </a:r>
            <a:r>
              <a:rPr sz="1600" spc="-25" dirty="0">
                <a:latin typeface="+mn-lt"/>
                <a:cs typeface="Times New Roman"/>
              </a:rPr>
              <a:t> </a:t>
            </a:r>
            <a:r>
              <a:rPr sz="1600" dirty="0">
                <a:latin typeface="+mn-lt"/>
                <a:cs typeface="Times New Roman"/>
              </a:rPr>
              <a:t>one</a:t>
            </a:r>
            <a:r>
              <a:rPr sz="1600" spc="-50" dirty="0">
                <a:latin typeface="+mn-lt"/>
                <a:cs typeface="Times New Roman"/>
              </a:rPr>
              <a:t> </a:t>
            </a:r>
            <a:r>
              <a:rPr sz="1600" spc="-20" dirty="0">
                <a:latin typeface="+mn-lt"/>
                <a:cs typeface="Times New Roman"/>
              </a:rPr>
              <a:t>year</a:t>
            </a:r>
            <a:endParaRPr sz="1600">
              <a:latin typeface="+mn-lt"/>
              <a:cs typeface="Times New Roman"/>
            </a:endParaRPr>
          </a:p>
          <a:p>
            <a:pPr marL="12700" marR="5080" algn="ctr">
              <a:lnSpc>
                <a:spcPct val="100000"/>
              </a:lnSpc>
            </a:pPr>
            <a:r>
              <a:rPr sz="1600" dirty="0">
                <a:latin typeface="+mn-lt"/>
                <a:cs typeface="Times New Roman"/>
              </a:rPr>
              <a:t>of</a:t>
            </a:r>
            <a:r>
              <a:rPr sz="1600" spc="-40" dirty="0">
                <a:latin typeface="+mn-lt"/>
                <a:cs typeface="Times New Roman"/>
              </a:rPr>
              <a:t> </a:t>
            </a:r>
            <a:r>
              <a:rPr sz="1600" dirty="0">
                <a:latin typeface="+mn-lt"/>
                <a:cs typeface="Times New Roman"/>
              </a:rPr>
              <a:t>Special</a:t>
            </a:r>
            <a:r>
              <a:rPr sz="1600" spc="-15" dirty="0">
                <a:latin typeface="+mn-lt"/>
                <a:cs typeface="Times New Roman"/>
              </a:rPr>
              <a:t> </a:t>
            </a:r>
            <a:r>
              <a:rPr sz="1600" dirty="0">
                <a:latin typeface="+mn-lt"/>
                <a:cs typeface="Times New Roman"/>
              </a:rPr>
              <a:t>Education</a:t>
            </a:r>
            <a:r>
              <a:rPr sz="1600" spc="-30" dirty="0">
                <a:latin typeface="+mn-lt"/>
                <a:cs typeface="Times New Roman"/>
              </a:rPr>
              <a:t> </a:t>
            </a:r>
            <a:r>
              <a:rPr sz="1600" spc="-10" dirty="0">
                <a:latin typeface="+mn-lt"/>
                <a:cs typeface="Times New Roman"/>
              </a:rPr>
              <a:t>Program </a:t>
            </a:r>
            <a:r>
              <a:rPr sz="1600" dirty="0">
                <a:latin typeface="+mn-lt"/>
                <a:cs typeface="Times New Roman"/>
              </a:rPr>
              <a:t>Review</a:t>
            </a:r>
            <a:r>
              <a:rPr sz="1600" spc="-40" dirty="0">
                <a:latin typeface="+mn-lt"/>
                <a:cs typeface="Times New Roman"/>
              </a:rPr>
              <a:t> </a:t>
            </a:r>
            <a:r>
              <a:rPr sz="1600" spc="-10" dirty="0">
                <a:latin typeface="+mn-lt"/>
                <a:cs typeface="Times New Roman"/>
              </a:rPr>
              <a:t>Report</a:t>
            </a:r>
            <a:endParaRPr sz="1600">
              <a:latin typeface="+mn-lt"/>
              <a:cs typeface="Times New Roman"/>
            </a:endParaRPr>
          </a:p>
        </p:txBody>
      </p:sp>
      <p:grpSp>
        <p:nvGrpSpPr>
          <p:cNvPr id="32" name="object 31"/>
          <p:cNvGrpSpPr/>
          <p:nvPr/>
        </p:nvGrpSpPr>
        <p:grpSpPr>
          <a:xfrm>
            <a:off x="6890004" y="6111240"/>
            <a:ext cx="1537970" cy="746760"/>
            <a:chOff x="6890004" y="6111240"/>
            <a:chExt cx="1537970" cy="746760"/>
          </a:xfrm>
        </p:grpSpPr>
        <p:pic>
          <p:nvPicPr>
            <p:cNvPr id="33" name="object 32"/>
            <p:cNvPicPr/>
            <p:nvPr/>
          </p:nvPicPr>
          <p:blipFill>
            <a:blip r:embed="rId15" cstate="print"/>
            <a:stretch>
              <a:fillRect/>
            </a:stretch>
          </p:blipFill>
          <p:spPr>
            <a:xfrm>
              <a:off x="6890004" y="6158484"/>
              <a:ext cx="1537715" cy="597407"/>
            </a:xfrm>
            <a:prstGeom prst="rect">
              <a:avLst/>
            </a:prstGeom>
          </p:spPr>
        </p:pic>
        <p:pic>
          <p:nvPicPr>
            <p:cNvPr id="34" name="object 33"/>
            <p:cNvPicPr/>
            <p:nvPr/>
          </p:nvPicPr>
          <p:blipFill>
            <a:blip r:embed="rId16" cstate="print"/>
            <a:stretch>
              <a:fillRect/>
            </a:stretch>
          </p:blipFill>
          <p:spPr>
            <a:xfrm>
              <a:off x="6984492" y="6680454"/>
              <a:ext cx="1344167" cy="177546"/>
            </a:xfrm>
            <a:prstGeom prst="rect">
              <a:avLst/>
            </a:prstGeom>
          </p:spPr>
        </p:pic>
        <p:pic>
          <p:nvPicPr>
            <p:cNvPr id="35" name="object 34"/>
            <p:cNvPicPr/>
            <p:nvPr/>
          </p:nvPicPr>
          <p:blipFill>
            <a:blip r:embed="rId17" cstate="print"/>
            <a:stretch>
              <a:fillRect/>
            </a:stretch>
          </p:blipFill>
          <p:spPr>
            <a:xfrm>
              <a:off x="6984492" y="6111240"/>
              <a:ext cx="1344167" cy="61721"/>
            </a:xfrm>
            <a:prstGeom prst="rect">
              <a:avLst/>
            </a:prstGeom>
          </p:spPr>
        </p:pic>
      </p:grpSp>
      <p:sp>
        <p:nvSpPr>
          <p:cNvPr id="36" name="object 35"/>
          <p:cNvSpPr txBox="1"/>
          <p:nvPr/>
        </p:nvSpPr>
        <p:spPr>
          <a:xfrm>
            <a:off x="6934961" y="6172961"/>
            <a:ext cx="1447800" cy="508000"/>
          </a:xfrm>
          <a:prstGeom prst="rect">
            <a:avLst/>
          </a:prstGeom>
          <a:solidFill>
            <a:srgbClr val="F5D4D1"/>
          </a:solidFill>
          <a:ln w="10667">
            <a:solidFill>
              <a:srgbClr val="C13828"/>
            </a:solidFill>
          </a:ln>
        </p:spPr>
        <p:txBody>
          <a:bodyPr vert="horz" wrap="square" lIns="0" tIns="2540" rIns="0" bIns="0" rtlCol="0">
            <a:spAutoFit/>
          </a:bodyPr>
          <a:lstStyle/>
          <a:p>
            <a:pPr marL="211454" marR="207010" indent="92710">
              <a:lnSpc>
                <a:spcPct val="100000"/>
              </a:lnSpc>
              <a:spcBef>
                <a:spcPts val="20"/>
              </a:spcBef>
            </a:pPr>
            <a:r>
              <a:rPr sz="1600" b="1" spc="-10" dirty="0">
                <a:latin typeface="+mn-lt"/>
                <a:cs typeface="Times New Roman"/>
              </a:rPr>
              <a:t>Sanctions Determined</a:t>
            </a:r>
            <a:endParaRPr sz="1600">
              <a:latin typeface="+mn-lt"/>
              <a:cs typeface="Times New Roman"/>
            </a:endParaRPr>
          </a:p>
        </p:txBody>
      </p:sp>
      <p:grpSp>
        <p:nvGrpSpPr>
          <p:cNvPr id="37" name="object 36"/>
          <p:cNvGrpSpPr/>
          <p:nvPr/>
        </p:nvGrpSpPr>
        <p:grpSpPr>
          <a:xfrm>
            <a:off x="341375" y="6073140"/>
            <a:ext cx="2257425" cy="749935"/>
            <a:chOff x="341375" y="6073140"/>
            <a:chExt cx="2257425" cy="749935"/>
          </a:xfrm>
        </p:grpSpPr>
        <p:pic>
          <p:nvPicPr>
            <p:cNvPr id="38" name="object 37"/>
            <p:cNvPicPr/>
            <p:nvPr/>
          </p:nvPicPr>
          <p:blipFill>
            <a:blip r:embed="rId18" cstate="print"/>
            <a:stretch>
              <a:fillRect/>
            </a:stretch>
          </p:blipFill>
          <p:spPr>
            <a:xfrm>
              <a:off x="358139" y="6082284"/>
              <a:ext cx="2226563" cy="673607"/>
            </a:xfrm>
            <a:prstGeom prst="rect">
              <a:avLst/>
            </a:prstGeom>
          </p:spPr>
        </p:pic>
        <p:pic>
          <p:nvPicPr>
            <p:cNvPr id="39" name="object 38"/>
            <p:cNvPicPr/>
            <p:nvPr/>
          </p:nvPicPr>
          <p:blipFill>
            <a:blip r:embed="rId19" cstate="print"/>
            <a:stretch>
              <a:fillRect/>
            </a:stretch>
          </p:blipFill>
          <p:spPr>
            <a:xfrm>
              <a:off x="341375" y="6073140"/>
              <a:ext cx="2257043" cy="749807"/>
            </a:xfrm>
            <a:prstGeom prst="rect">
              <a:avLst/>
            </a:prstGeom>
          </p:spPr>
        </p:pic>
      </p:grpSp>
      <p:sp>
        <p:nvSpPr>
          <p:cNvPr id="40" name="object 39"/>
          <p:cNvSpPr txBox="1"/>
          <p:nvPr/>
        </p:nvSpPr>
        <p:spPr>
          <a:xfrm>
            <a:off x="403097" y="6096761"/>
            <a:ext cx="2136775" cy="533479"/>
          </a:xfrm>
          <a:prstGeom prst="rect">
            <a:avLst/>
          </a:prstGeom>
          <a:solidFill>
            <a:srgbClr val="B1D1FF"/>
          </a:solidFill>
          <a:ln w="10667">
            <a:solidFill>
              <a:srgbClr val="00337E"/>
            </a:solidFill>
          </a:ln>
        </p:spPr>
        <p:txBody>
          <a:bodyPr vert="horz" wrap="square" lIns="0" tIns="40640" rIns="0" bIns="0" rtlCol="0">
            <a:spAutoFit/>
          </a:bodyPr>
          <a:lstStyle/>
          <a:p>
            <a:pPr marL="509270" marR="153035" indent="-410209">
              <a:lnSpc>
                <a:spcPct val="100000"/>
              </a:lnSpc>
              <a:spcBef>
                <a:spcPts val="320"/>
              </a:spcBef>
            </a:pPr>
            <a:r>
              <a:rPr sz="1600" b="1" dirty="0">
                <a:latin typeface="+mn-lt"/>
                <a:cs typeface="Times New Roman"/>
              </a:rPr>
              <a:t>Monitoring</a:t>
            </a:r>
            <a:r>
              <a:rPr sz="1600" b="1" spc="-70" dirty="0">
                <a:latin typeface="+mn-lt"/>
                <a:cs typeface="Times New Roman"/>
              </a:rPr>
              <a:t> </a:t>
            </a:r>
            <a:r>
              <a:rPr sz="1600" b="1" spc="-10" dirty="0">
                <a:latin typeface="+mn-lt"/>
                <a:cs typeface="Times New Roman"/>
              </a:rPr>
              <a:t>Complete </a:t>
            </a:r>
            <a:r>
              <a:rPr sz="1600" b="1" dirty="0">
                <a:latin typeface="+mn-lt"/>
                <a:cs typeface="Times New Roman"/>
              </a:rPr>
              <a:t>for</a:t>
            </a:r>
            <a:r>
              <a:rPr sz="1600" b="1" spc="-50" dirty="0">
                <a:latin typeface="+mn-lt"/>
                <a:cs typeface="Times New Roman"/>
              </a:rPr>
              <a:t> </a:t>
            </a:r>
            <a:r>
              <a:rPr sz="1600" b="1" dirty="0">
                <a:latin typeface="+mn-lt"/>
                <a:cs typeface="Times New Roman"/>
              </a:rPr>
              <a:t>the</a:t>
            </a:r>
            <a:r>
              <a:rPr sz="1600" b="1" spc="-20" dirty="0">
                <a:latin typeface="+mn-lt"/>
                <a:cs typeface="Times New Roman"/>
              </a:rPr>
              <a:t> Cycle</a:t>
            </a:r>
            <a:endParaRPr sz="1600" dirty="0">
              <a:latin typeface="+mn-lt"/>
              <a:cs typeface="Times New Roman"/>
            </a:endParaRPr>
          </a:p>
        </p:txBody>
      </p:sp>
      <p:grpSp>
        <p:nvGrpSpPr>
          <p:cNvPr id="41" name="object 40"/>
          <p:cNvGrpSpPr/>
          <p:nvPr/>
        </p:nvGrpSpPr>
        <p:grpSpPr>
          <a:xfrm>
            <a:off x="1420622" y="5181600"/>
            <a:ext cx="6289040" cy="985519"/>
            <a:chOff x="1420622" y="5181600"/>
            <a:chExt cx="6289040" cy="985519"/>
          </a:xfrm>
        </p:grpSpPr>
        <p:sp>
          <p:nvSpPr>
            <p:cNvPr id="42" name="object 41"/>
            <p:cNvSpPr/>
            <p:nvPr/>
          </p:nvSpPr>
          <p:spPr>
            <a:xfrm>
              <a:off x="7393686" y="5677662"/>
              <a:ext cx="265430" cy="483234"/>
            </a:xfrm>
            <a:custGeom>
              <a:avLst/>
              <a:gdLst/>
              <a:ahLst/>
              <a:cxnLst/>
              <a:rect l="l" t="t" r="r" b="b"/>
              <a:pathLst>
                <a:path w="265429" h="483235">
                  <a:moveTo>
                    <a:pt x="0" y="0"/>
                  </a:moveTo>
                  <a:lnTo>
                    <a:pt x="265112" y="0"/>
                  </a:lnTo>
                  <a:lnTo>
                    <a:pt x="265112" y="482727"/>
                  </a:lnTo>
                </a:path>
              </a:pathLst>
            </a:custGeom>
            <a:ln w="38100">
              <a:solidFill>
                <a:srgbClr val="3C9733"/>
              </a:solidFill>
            </a:ln>
          </p:spPr>
          <p:txBody>
            <a:bodyPr wrap="square" lIns="0" tIns="0" rIns="0" bIns="0" rtlCol="0"/>
            <a:lstStyle/>
            <a:p>
              <a:endParaRPr>
                <a:latin typeface="+mn-lt"/>
              </a:endParaRPr>
            </a:p>
          </p:txBody>
        </p:sp>
        <p:sp>
          <p:nvSpPr>
            <p:cNvPr id="43" name="object 42"/>
            <p:cNvSpPr/>
            <p:nvPr/>
          </p:nvSpPr>
          <p:spPr>
            <a:xfrm>
              <a:off x="7614347" y="6084188"/>
              <a:ext cx="88900" cy="76200"/>
            </a:xfrm>
            <a:custGeom>
              <a:avLst/>
              <a:gdLst/>
              <a:ahLst/>
              <a:cxnLst/>
              <a:rect l="l" t="t" r="r" b="b"/>
              <a:pathLst>
                <a:path w="88900" h="76200">
                  <a:moveTo>
                    <a:pt x="88900" y="0"/>
                  </a:moveTo>
                  <a:lnTo>
                    <a:pt x="44450" y="76200"/>
                  </a:lnTo>
                  <a:lnTo>
                    <a:pt x="0" y="0"/>
                  </a:lnTo>
                </a:path>
              </a:pathLst>
            </a:custGeom>
            <a:ln w="12700">
              <a:solidFill>
                <a:srgbClr val="3C9733"/>
              </a:solidFill>
            </a:ln>
          </p:spPr>
          <p:txBody>
            <a:bodyPr wrap="square" lIns="0" tIns="0" rIns="0" bIns="0" rtlCol="0"/>
            <a:lstStyle/>
            <a:p>
              <a:endParaRPr>
                <a:latin typeface="+mn-lt"/>
              </a:endParaRPr>
            </a:p>
          </p:txBody>
        </p:sp>
        <p:sp>
          <p:nvSpPr>
            <p:cNvPr id="44" name="object 43"/>
            <p:cNvSpPr/>
            <p:nvPr/>
          </p:nvSpPr>
          <p:spPr>
            <a:xfrm>
              <a:off x="1471422" y="5677662"/>
              <a:ext cx="541655" cy="407034"/>
            </a:xfrm>
            <a:custGeom>
              <a:avLst/>
              <a:gdLst/>
              <a:ahLst/>
              <a:cxnLst/>
              <a:rect l="l" t="t" r="r" b="b"/>
              <a:pathLst>
                <a:path w="541655" h="407035">
                  <a:moveTo>
                    <a:pt x="541337" y="0"/>
                  </a:moveTo>
                  <a:lnTo>
                    <a:pt x="0" y="0"/>
                  </a:lnTo>
                  <a:lnTo>
                    <a:pt x="0" y="406527"/>
                  </a:lnTo>
                </a:path>
              </a:pathLst>
            </a:custGeom>
            <a:ln w="38100">
              <a:solidFill>
                <a:srgbClr val="3C9733"/>
              </a:solidFill>
            </a:ln>
          </p:spPr>
          <p:txBody>
            <a:bodyPr wrap="square" lIns="0" tIns="0" rIns="0" bIns="0" rtlCol="0"/>
            <a:lstStyle/>
            <a:p>
              <a:endParaRPr>
                <a:latin typeface="+mn-lt"/>
              </a:endParaRPr>
            </a:p>
          </p:txBody>
        </p:sp>
        <p:sp>
          <p:nvSpPr>
            <p:cNvPr id="45" name="object 44"/>
            <p:cNvSpPr/>
            <p:nvPr/>
          </p:nvSpPr>
          <p:spPr>
            <a:xfrm>
              <a:off x="1426972" y="6007988"/>
              <a:ext cx="88900" cy="76200"/>
            </a:xfrm>
            <a:custGeom>
              <a:avLst/>
              <a:gdLst/>
              <a:ahLst/>
              <a:cxnLst/>
              <a:rect l="l" t="t" r="r" b="b"/>
              <a:pathLst>
                <a:path w="88900" h="76200">
                  <a:moveTo>
                    <a:pt x="0" y="0"/>
                  </a:moveTo>
                  <a:lnTo>
                    <a:pt x="44450" y="76200"/>
                  </a:lnTo>
                  <a:lnTo>
                    <a:pt x="88900" y="0"/>
                  </a:lnTo>
                </a:path>
              </a:pathLst>
            </a:custGeom>
            <a:ln w="12700">
              <a:solidFill>
                <a:srgbClr val="3C9733"/>
              </a:solidFill>
            </a:ln>
          </p:spPr>
          <p:txBody>
            <a:bodyPr wrap="square" lIns="0" tIns="0" rIns="0" bIns="0" rtlCol="0"/>
            <a:lstStyle/>
            <a:p>
              <a:endParaRPr>
                <a:latin typeface="+mn-lt"/>
              </a:endParaRPr>
            </a:p>
          </p:txBody>
        </p:sp>
        <p:sp>
          <p:nvSpPr>
            <p:cNvPr id="46" name="object 45"/>
            <p:cNvSpPr/>
            <p:nvPr/>
          </p:nvSpPr>
          <p:spPr>
            <a:xfrm>
              <a:off x="7234427" y="5181600"/>
              <a:ext cx="433070" cy="338455"/>
            </a:xfrm>
            <a:custGeom>
              <a:avLst/>
              <a:gdLst/>
              <a:ahLst/>
              <a:cxnLst/>
              <a:rect l="l" t="t" r="r" b="b"/>
              <a:pathLst>
                <a:path w="433070" h="338454">
                  <a:moveTo>
                    <a:pt x="432816" y="0"/>
                  </a:moveTo>
                  <a:lnTo>
                    <a:pt x="0" y="0"/>
                  </a:lnTo>
                  <a:lnTo>
                    <a:pt x="0" y="338328"/>
                  </a:lnTo>
                  <a:lnTo>
                    <a:pt x="432816" y="338328"/>
                  </a:lnTo>
                  <a:lnTo>
                    <a:pt x="432816" y="0"/>
                  </a:lnTo>
                  <a:close/>
                </a:path>
              </a:pathLst>
            </a:custGeom>
            <a:solidFill>
              <a:srgbClr val="FFFFFF"/>
            </a:solidFill>
          </p:spPr>
          <p:txBody>
            <a:bodyPr wrap="square" lIns="0" tIns="0" rIns="0" bIns="0" rtlCol="0"/>
            <a:lstStyle/>
            <a:p>
              <a:endParaRPr>
                <a:latin typeface="+mn-lt"/>
              </a:endParaRPr>
            </a:p>
          </p:txBody>
        </p:sp>
      </p:grpSp>
      <p:sp>
        <p:nvSpPr>
          <p:cNvPr id="47" name="object 46"/>
          <p:cNvSpPr txBox="1"/>
          <p:nvPr/>
        </p:nvSpPr>
        <p:spPr>
          <a:xfrm>
            <a:off x="1362043" y="5286152"/>
            <a:ext cx="320675" cy="258404"/>
          </a:xfrm>
          <a:prstGeom prst="rect">
            <a:avLst/>
          </a:prstGeom>
        </p:spPr>
        <p:txBody>
          <a:bodyPr vert="horz" wrap="square" lIns="0" tIns="12065" rIns="0" bIns="0" rtlCol="0">
            <a:spAutoFit/>
          </a:bodyPr>
          <a:lstStyle/>
          <a:p>
            <a:pPr marL="12700">
              <a:lnSpc>
                <a:spcPct val="100000"/>
              </a:lnSpc>
              <a:spcBef>
                <a:spcPts val="95"/>
              </a:spcBef>
            </a:pPr>
            <a:r>
              <a:rPr sz="1600" spc="-45" dirty="0">
                <a:latin typeface="+mn-lt"/>
                <a:cs typeface="Times New Roman"/>
              </a:rPr>
              <a:t>Yes</a:t>
            </a:r>
            <a:endParaRPr sz="1600">
              <a:latin typeface="+mn-lt"/>
              <a:cs typeface="Times New Roman"/>
            </a:endParaRPr>
          </a:p>
        </p:txBody>
      </p:sp>
      <p:sp>
        <p:nvSpPr>
          <p:cNvPr id="48" name="object 47"/>
          <p:cNvSpPr txBox="1"/>
          <p:nvPr/>
        </p:nvSpPr>
        <p:spPr>
          <a:xfrm>
            <a:off x="7313644" y="5209952"/>
            <a:ext cx="273050" cy="258404"/>
          </a:xfrm>
          <a:prstGeom prst="rect">
            <a:avLst/>
          </a:prstGeom>
        </p:spPr>
        <p:txBody>
          <a:bodyPr vert="horz" wrap="square" lIns="0" tIns="12065" rIns="0" bIns="0" rtlCol="0">
            <a:spAutoFit/>
          </a:bodyPr>
          <a:lstStyle/>
          <a:p>
            <a:pPr marL="12700">
              <a:lnSpc>
                <a:spcPct val="100000"/>
              </a:lnSpc>
              <a:spcBef>
                <a:spcPts val="95"/>
              </a:spcBef>
            </a:pPr>
            <a:r>
              <a:rPr sz="1600" spc="-25" dirty="0">
                <a:latin typeface="+mn-lt"/>
                <a:cs typeface="Times New Roman"/>
              </a:rPr>
              <a:t>No</a:t>
            </a:r>
            <a:endParaRPr sz="1600" dirty="0">
              <a:latin typeface="+mn-lt"/>
              <a:cs typeface="Times New Roman"/>
            </a:endParaRPr>
          </a:p>
        </p:txBody>
      </p:sp>
      <p:grpSp>
        <p:nvGrpSpPr>
          <p:cNvPr id="49" name="object 48"/>
          <p:cNvGrpSpPr/>
          <p:nvPr/>
        </p:nvGrpSpPr>
        <p:grpSpPr>
          <a:xfrm>
            <a:off x="4640493" y="1932939"/>
            <a:ext cx="120014" cy="2310765"/>
            <a:chOff x="4640493" y="1932939"/>
            <a:chExt cx="120014" cy="2310765"/>
          </a:xfrm>
        </p:grpSpPr>
        <p:sp>
          <p:nvSpPr>
            <p:cNvPr id="50" name="object 49"/>
            <p:cNvSpPr/>
            <p:nvPr/>
          </p:nvSpPr>
          <p:spPr>
            <a:xfrm>
              <a:off x="4690109" y="3903725"/>
              <a:ext cx="1905" cy="334010"/>
            </a:xfrm>
            <a:custGeom>
              <a:avLst/>
              <a:gdLst/>
              <a:ahLst/>
              <a:cxnLst/>
              <a:rect l="l" t="t" r="r" b="b"/>
              <a:pathLst>
                <a:path w="1904" h="334010">
                  <a:moveTo>
                    <a:pt x="0" y="0"/>
                  </a:moveTo>
                  <a:lnTo>
                    <a:pt x="1524" y="333502"/>
                  </a:lnTo>
                </a:path>
              </a:pathLst>
            </a:custGeom>
            <a:ln w="38100">
              <a:solidFill>
                <a:srgbClr val="3C9733"/>
              </a:solidFill>
            </a:ln>
          </p:spPr>
          <p:txBody>
            <a:bodyPr wrap="square" lIns="0" tIns="0" rIns="0" bIns="0" rtlCol="0"/>
            <a:lstStyle/>
            <a:p>
              <a:endParaRPr>
                <a:latin typeface="+mn-lt"/>
              </a:endParaRPr>
            </a:p>
          </p:txBody>
        </p:sp>
        <p:sp>
          <p:nvSpPr>
            <p:cNvPr id="51" name="object 50"/>
            <p:cNvSpPr/>
            <p:nvPr/>
          </p:nvSpPr>
          <p:spPr>
            <a:xfrm>
              <a:off x="4646843" y="4160827"/>
              <a:ext cx="88900" cy="76835"/>
            </a:xfrm>
            <a:custGeom>
              <a:avLst/>
              <a:gdLst/>
              <a:ahLst/>
              <a:cxnLst/>
              <a:rect l="l" t="t" r="r" b="b"/>
              <a:pathLst>
                <a:path w="88900" h="76835">
                  <a:moveTo>
                    <a:pt x="88900" y="0"/>
                  </a:moveTo>
                  <a:lnTo>
                    <a:pt x="44792" y="76403"/>
                  </a:lnTo>
                  <a:lnTo>
                    <a:pt x="0" y="406"/>
                  </a:lnTo>
                </a:path>
              </a:pathLst>
            </a:custGeom>
            <a:ln w="38100">
              <a:solidFill>
                <a:srgbClr val="3C9733"/>
              </a:solidFill>
            </a:ln>
          </p:spPr>
          <p:txBody>
            <a:bodyPr wrap="square" lIns="0" tIns="0" rIns="0" bIns="0" rtlCol="0"/>
            <a:lstStyle/>
            <a:p>
              <a:endParaRPr>
                <a:latin typeface="+mn-lt"/>
              </a:endParaRPr>
            </a:p>
          </p:txBody>
        </p:sp>
        <p:sp>
          <p:nvSpPr>
            <p:cNvPr id="52" name="object 51"/>
            <p:cNvSpPr/>
            <p:nvPr/>
          </p:nvSpPr>
          <p:spPr>
            <a:xfrm>
              <a:off x="4702301" y="3260597"/>
              <a:ext cx="1905" cy="335280"/>
            </a:xfrm>
            <a:custGeom>
              <a:avLst/>
              <a:gdLst/>
              <a:ahLst/>
              <a:cxnLst/>
              <a:rect l="l" t="t" r="r" b="b"/>
              <a:pathLst>
                <a:path w="1904" h="335279">
                  <a:moveTo>
                    <a:pt x="0" y="0"/>
                  </a:moveTo>
                  <a:lnTo>
                    <a:pt x="1536" y="335089"/>
                  </a:lnTo>
                </a:path>
              </a:pathLst>
            </a:custGeom>
            <a:ln w="38100">
              <a:solidFill>
                <a:srgbClr val="3C9733"/>
              </a:solidFill>
            </a:ln>
          </p:spPr>
          <p:txBody>
            <a:bodyPr wrap="square" lIns="0" tIns="0" rIns="0" bIns="0" rtlCol="0"/>
            <a:lstStyle/>
            <a:p>
              <a:endParaRPr>
                <a:latin typeface="+mn-lt"/>
              </a:endParaRPr>
            </a:p>
          </p:txBody>
        </p:sp>
        <p:sp>
          <p:nvSpPr>
            <p:cNvPr id="53" name="object 52"/>
            <p:cNvSpPr/>
            <p:nvPr/>
          </p:nvSpPr>
          <p:spPr>
            <a:xfrm>
              <a:off x="4659038" y="3519286"/>
              <a:ext cx="88900" cy="76835"/>
            </a:xfrm>
            <a:custGeom>
              <a:avLst/>
              <a:gdLst/>
              <a:ahLst/>
              <a:cxnLst/>
              <a:rect l="l" t="t" r="r" b="b"/>
              <a:pathLst>
                <a:path w="88900" h="76835">
                  <a:moveTo>
                    <a:pt x="88900" y="0"/>
                  </a:moveTo>
                  <a:lnTo>
                    <a:pt x="44792" y="76403"/>
                  </a:lnTo>
                  <a:lnTo>
                    <a:pt x="0" y="406"/>
                  </a:lnTo>
                </a:path>
              </a:pathLst>
            </a:custGeom>
            <a:ln w="38100">
              <a:solidFill>
                <a:srgbClr val="3C9733"/>
              </a:solidFill>
            </a:ln>
          </p:spPr>
          <p:txBody>
            <a:bodyPr wrap="square" lIns="0" tIns="0" rIns="0" bIns="0" rtlCol="0"/>
            <a:lstStyle/>
            <a:p>
              <a:endParaRPr>
                <a:latin typeface="+mn-lt"/>
              </a:endParaRPr>
            </a:p>
          </p:txBody>
        </p:sp>
        <p:sp>
          <p:nvSpPr>
            <p:cNvPr id="54" name="object 53"/>
            <p:cNvSpPr/>
            <p:nvPr/>
          </p:nvSpPr>
          <p:spPr>
            <a:xfrm>
              <a:off x="4708397" y="1939289"/>
              <a:ext cx="1905" cy="335280"/>
            </a:xfrm>
            <a:custGeom>
              <a:avLst/>
              <a:gdLst/>
              <a:ahLst/>
              <a:cxnLst/>
              <a:rect l="l" t="t" r="r" b="b"/>
              <a:pathLst>
                <a:path w="1904" h="335280">
                  <a:moveTo>
                    <a:pt x="0" y="0"/>
                  </a:moveTo>
                  <a:lnTo>
                    <a:pt x="1524" y="335089"/>
                  </a:lnTo>
                </a:path>
              </a:pathLst>
            </a:custGeom>
            <a:ln w="38100">
              <a:solidFill>
                <a:srgbClr val="3C9733"/>
              </a:solidFill>
            </a:ln>
          </p:spPr>
          <p:txBody>
            <a:bodyPr wrap="square" lIns="0" tIns="0" rIns="0" bIns="0" rtlCol="0"/>
            <a:lstStyle/>
            <a:p>
              <a:endParaRPr>
                <a:latin typeface="+mn-lt"/>
              </a:endParaRPr>
            </a:p>
          </p:txBody>
        </p:sp>
        <p:sp>
          <p:nvSpPr>
            <p:cNvPr id="55" name="object 54"/>
            <p:cNvSpPr/>
            <p:nvPr/>
          </p:nvSpPr>
          <p:spPr>
            <a:xfrm>
              <a:off x="4665132" y="2197980"/>
              <a:ext cx="88900" cy="76835"/>
            </a:xfrm>
            <a:custGeom>
              <a:avLst/>
              <a:gdLst/>
              <a:ahLst/>
              <a:cxnLst/>
              <a:rect l="l" t="t" r="r" b="b"/>
              <a:pathLst>
                <a:path w="88900" h="76835">
                  <a:moveTo>
                    <a:pt x="88900" y="0"/>
                  </a:moveTo>
                  <a:lnTo>
                    <a:pt x="44792" y="76403"/>
                  </a:lnTo>
                  <a:lnTo>
                    <a:pt x="0" y="406"/>
                  </a:lnTo>
                </a:path>
              </a:pathLst>
            </a:custGeom>
            <a:ln w="38100">
              <a:solidFill>
                <a:srgbClr val="3C9733"/>
              </a:solidFill>
            </a:ln>
          </p:spPr>
          <p:txBody>
            <a:bodyPr wrap="square" lIns="0" tIns="0" rIns="0" bIns="0" rtlCol="0"/>
            <a:lstStyle/>
            <a:p>
              <a:endParaRPr>
                <a:latin typeface="+mn-lt"/>
              </a:endParaRPr>
            </a:p>
          </p:txBody>
        </p:sp>
        <p:sp>
          <p:nvSpPr>
            <p:cNvPr id="56" name="object 55"/>
            <p:cNvSpPr/>
            <p:nvPr/>
          </p:nvSpPr>
          <p:spPr>
            <a:xfrm>
              <a:off x="4708397" y="2594609"/>
              <a:ext cx="1905" cy="335280"/>
            </a:xfrm>
            <a:custGeom>
              <a:avLst/>
              <a:gdLst/>
              <a:ahLst/>
              <a:cxnLst/>
              <a:rect l="l" t="t" r="r" b="b"/>
              <a:pathLst>
                <a:path w="1904" h="335280">
                  <a:moveTo>
                    <a:pt x="0" y="0"/>
                  </a:moveTo>
                  <a:lnTo>
                    <a:pt x="1524" y="335089"/>
                  </a:lnTo>
                </a:path>
              </a:pathLst>
            </a:custGeom>
            <a:ln w="38100">
              <a:solidFill>
                <a:srgbClr val="3C9733"/>
              </a:solidFill>
            </a:ln>
          </p:spPr>
          <p:txBody>
            <a:bodyPr wrap="square" lIns="0" tIns="0" rIns="0" bIns="0" rtlCol="0"/>
            <a:lstStyle/>
            <a:p>
              <a:endParaRPr>
                <a:latin typeface="+mn-lt"/>
              </a:endParaRPr>
            </a:p>
          </p:txBody>
        </p:sp>
        <p:sp>
          <p:nvSpPr>
            <p:cNvPr id="57" name="object 56"/>
            <p:cNvSpPr/>
            <p:nvPr/>
          </p:nvSpPr>
          <p:spPr>
            <a:xfrm>
              <a:off x="4665132" y="2853300"/>
              <a:ext cx="88900" cy="76835"/>
            </a:xfrm>
            <a:custGeom>
              <a:avLst/>
              <a:gdLst/>
              <a:ahLst/>
              <a:cxnLst/>
              <a:rect l="l" t="t" r="r" b="b"/>
              <a:pathLst>
                <a:path w="88900" h="76835">
                  <a:moveTo>
                    <a:pt x="88900" y="0"/>
                  </a:moveTo>
                  <a:lnTo>
                    <a:pt x="44792" y="76403"/>
                  </a:lnTo>
                  <a:lnTo>
                    <a:pt x="0" y="406"/>
                  </a:lnTo>
                </a:path>
              </a:pathLst>
            </a:custGeom>
            <a:ln w="38100">
              <a:solidFill>
                <a:srgbClr val="3C9733"/>
              </a:solidFill>
            </a:ln>
          </p:spPr>
          <p:txBody>
            <a:bodyPr wrap="square" lIns="0" tIns="0" rIns="0" bIns="0" rtlCol="0"/>
            <a:lstStyle/>
            <a:p>
              <a:endParaRPr>
                <a:latin typeface="+mn-lt"/>
              </a:endParaRPr>
            </a:p>
          </p:txBody>
        </p:sp>
      </p:grpSp>
    </p:spTree>
    <p:extLst>
      <p:ext uri="{BB962C8B-B14F-4D97-AF65-F5344CB8AC3E}">
        <p14:creationId xmlns:p14="http://schemas.microsoft.com/office/powerpoint/2010/main" val="3782641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1113" y="368300"/>
            <a:ext cx="67951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mn-lt"/>
              </a:rPr>
              <a:t>Submitting</a:t>
            </a:r>
            <a:r>
              <a:rPr sz="3600" spc="-40" dirty="0">
                <a:latin typeface="+mn-lt"/>
              </a:rPr>
              <a:t> </a:t>
            </a:r>
            <a:r>
              <a:rPr sz="3600" spc="-10" dirty="0">
                <a:latin typeface="+mn-lt"/>
              </a:rPr>
              <a:t>Follow-</a:t>
            </a:r>
            <a:r>
              <a:rPr sz="3600" dirty="0">
                <a:latin typeface="+mn-lt"/>
              </a:rPr>
              <a:t>up</a:t>
            </a:r>
            <a:r>
              <a:rPr sz="3600" spc="-105" dirty="0">
                <a:latin typeface="+mn-lt"/>
              </a:rPr>
              <a:t> </a:t>
            </a:r>
            <a:r>
              <a:rPr sz="3600" dirty="0">
                <a:latin typeface="+mn-lt"/>
              </a:rPr>
              <a:t>Timeline</a:t>
            </a:r>
            <a:r>
              <a:rPr sz="3600" spc="-15" dirty="0">
                <a:latin typeface="+mn-lt"/>
              </a:rPr>
              <a:t> </a:t>
            </a:r>
            <a:r>
              <a:rPr sz="3600" spc="-20" dirty="0">
                <a:latin typeface="+mn-lt"/>
              </a:rPr>
              <a:t>Data</a:t>
            </a:r>
            <a:endParaRPr sz="3600" dirty="0">
              <a:latin typeface="+mn-lt"/>
            </a:endParaRPr>
          </a:p>
        </p:txBody>
      </p:sp>
      <p:sp>
        <p:nvSpPr>
          <p:cNvPr id="3" name="object 3"/>
          <p:cNvSpPr txBox="1">
            <a:spLocks noGrp="1"/>
          </p:cNvSpPr>
          <p:nvPr>
            <p:ph type="body" idx="1"/>
          </p:nvPr>
        </p:nvSpPr>
        <p:spPr>
          <a:xfrm>
            <a:off x="691515" y="1625600"/>
            <a:ext cx="7853680" cy="2244204"/>
          </a:xfrm>
          <a:prstGeom prst="rect">
            <a:avLst/>
          </a:prstGeom>
        </p:spPr>
        <p:txBody>
          <a:bodyPr vert="horz" wrap="square" lIns="0" tIns="12700" rIns="0" bIns="0" rtlCol="0">
            <a:spAutoFit/>
          </a:bodyPr>
          <a:lstStyle/>
          <a:p>
            <a:pPr marL="12700" marR="339090">
              <a:lnSpc>
                <a:spcPct val="100000"/>
              </a:lnSpc>
              <a:spcBef>
                <a:spcPts val="100"/>
              </a:spcBef>
            </a:pPr>
            <a:r>
              <a:rPr dirty="0">
                <a:latin typeface="+mn-lt"/>
              </a:rPr>
              <a:t>The</a:t>
            </a:r>
            <a:r>
              <a:rPr spc="-5" dirty="0">
                <a:latin typeface="+mn-lt"/>
              </a:rPr>
              <a:t> </a:t>
            </a:r>
            <a:r>
              <a:rPr dirty="0">
                <a:latin typeface="+mn-lt"/>
              </a:rPr>
              <a:t>data</a:t>
            </a:r>
            <a:r>
              <a:rPr spc="-15" dirty="0">
                <a:latin typeface="+mn-lt"/>
              </a:rPr>
              <a:t> </a:t>
            </a:r>
            <a:r>
              <a:rPr dirty="0">
                <a:latin typeface="+mn-lt"/>
              </a:rPr>
              <a:t>collection</a:t>
            </a:r>
            <a:r>
              <a:rPr spc="-30" dirty="0">
                <a:latin typeface="+mn-lt"/>
              </a:rPr>
              <a:t> </a:t>
            </a:r>
            <a:r>
              <a:rPr dirty="0">
                <a:latin typeface="+mn-lt"/>
              </a:rPr>
              <a:t>period</a:t>
            </a:r>
            <a:r>
              <a:rPr spc="-20" dirty="0">
                <a:latin typeface="+mn-lt"/>
              </a:rPr>
              <a:t> </a:t>
            </a:r>
            <a:r>
              <a:rPr dirty="0">
                <a:latin typeface="+mn-lt"/>
              </a:rPr>
              <a:t>for</a:t>
            </a:r>
            <a:r>
              <a:rPr spc="5" dirty="0">
                <a:latin typeface="+mn-lt"/>
              </a:rPr>
              <a:t> </a:t>
            </a:r>
            <a:r>
              <a:rPr dirty="0">
                <a:latin typeface="+mn-lt"/>
              </a:rPr>
              <a:t>follow-up</a:t>
            </a:r>
            <a:r>
              <a:rPr spc="-10" dirty="0">
                <a:latin typeface="+mn-lt"/>
              </a:rPr>
              <a:t> </a:t>
            </a:r>
            <a:r>
              <a:rPr dirty="0">
                <a:latin typeface="+mn-lt"/>
              </a:rPr>
              <a:t>timelines</a:t>
            </a:r>
            <a:r>
              <a:rPr spc="-20" dirty="0">
                <a:latin typeface="+mn-lt"/>
              </a:rPr>
              <a:t> </a:t>
            </a:r>
            <a:r>
              <a:rPr dirty="0">
                <a:latin typeface="+mn-lt"/>
              </a:rPr>
              <a:t>is</a:t>
            </a:r>
            <a:r>
              <a:rPr spc="-15" dirty="0">
                <a:latin typeface="+mn-lt"/>
              </a:rPr>
              <a:t> </a:t>
            </a:r>
            <a:r>
              <a:rPr dirty="0">
                <a:latin typeface="+mn-lt"/>
              </a:rPr>
              <a:t>from</a:t>
            </a:r>
            <a:r>
              <a:rPr spc="-5" dirty="0">
                <a:latin typeface="+mn-lt"/>
              </a:rPr>
              <a:t> </a:t>
            </a:r>
            <a:r>
              <a:rPr dirty="0">
                <a:latin typeface="+mn-lt"/>
              </a:rPr>
              <a:t>the</a:t>
            </a:r>
            <a:r>
              <a:rPr spc="-5" dirty="0">
                <a:latin typeface="+mn-lt"/>
              </a:rPr>
              <a:t> </a:t>
            </a:r>
            <a:r>
              <a:rPr dirty="0">
                <a:latin typeface="+mn-lt"/>
              </a:rPr>
              <a:t>date</a:t>
            </a:r>
            <a:r>
              <a:rPr spc="-5" dirty="0">
                <a:latin typeface="+mn-lt"/>
              </a:rPr>
              <a:t> </a:t>
            </a:r>
            <a:r>
              <a:rPr dirty="0">
                <a:latin typeface="+mn-lt"/>
              </a:rPr>
              <a:t>you</a:t>
            </a:r>
            <a:r>
              <a:rPr spc="-35" dirty="0">
                <a:latin typeface="+mn-lt"/>
              </a:rPr>
              <a:t> </a:t>
            </a:r>
            <a:r>
              <a:rPr dirty="0">
                <a:latin typeface="+mn-lt"/>
              </a:rPr>
              <a:t>receive</a:t>
            </a:r>
            <a:r>
              <a:rPr spc="-15" dirty="0">
                <a:latin typeface="+mn-lt"/>
              </a:rPr>
              <a:t> </a:t>
            </a:r>
            <a:r>
              <a:rPr spc="-25" dirty="0">
                <a:latin typeface="+mn-lt"/>
              </a:rPr>
              <a:t>the </a:t>
            </a:r>
            <a:r>
              <a:rPr dirty="0">
                <a:latin typeface="+mn-lt"/>
              </a:rPr>
              <a:t>final</a:t>
            </a:r>
            <a:r>
              <a:rPr spc="-25" dirty="0">
                <a:latin typeface="+mn-lt"/>
              </a:rPr>
              <a:t> </a:t>
            </a:r>
            <a:r>
              <a:rPr dirty="0">
                <a:latin typeface="+mn-lt"/>
              </a:rPr>
              <a:t>report</a:t>
            </a:r>
            <a:r>
              <a:rPr spc="-5" dirty="0">
                <a:latin typeface="+mn-lt"/>
              </a:rPr>
              <a:t> </a:t>
            </a:r>
            <a:r>
              <a:rPr lang="en-US" spc="-5" dirty="0" smtClean="0">
                <a:latin typeface="+mn-lt"/>
              </a:rPr>
              <a:t>(</a:t>
            </a:r>
            <a:r>
              <a:rPr dirty="0" smtClean="0">
                <a:latin typeface="+mn-lt"/>
              </a:rPr>
              <a:t>September </a:t>
            </a:r>
            <a:r>
              <a:rPr dirty="0">
                <a:latin typeface="+mn-lt"/>
              </a:rPr>
              <a:t>16, </a:t>
            </a:r>
            <a:r>
              <a:rPr dirty="0" smtClean="0">
                <a:latin typeface="+mn-lt"/>
              </a:rPr>
              <a:t>202</a:t>
            </a:r>
            <a:r>
              <a:rPr lang="en-US" dirty="0" smtClean="0">
                <a:latin typeface="+mn-lt"/>
              </a:rPr>
              <a:t>3</a:t>
            </a:r>
            <a:r>
              <a:rPr dirty="0" smtClean="0">
                <a:latin typeface="+mn-lt"/>
              </a:rPr>
              <a:t>)</a:t>
            </a:r>
            <a:r>
              <a:rPr spc="-15" dirty="0" smtClean="0">
                <a:latin typeface="+mn-lt"/>
              </a:rPr>
              <a:t> </a:t>
            </a:r>
            <a:r>
              <a:rPr dirty="0">
                <a:latin typeface="+mn-lt"/>
              </a:rPr>
              <a:t>through</a:t>
            </a:r>
            <a:r>
              <a:rPr spc="-5" dirty="0">
                <a:latin typeface="+mn-lt"/>
              </a:rPr>
              <a:t> </a:t>
            </a:r>
            <a:r>
              <a:rPr lang="en-US" dirty="0" smtClean="0">
                <a:latin typeface="+mn-lt"/>
              </a:rPr>
              <a:t>February </a:t>
            </a:r>
            <a:r>
              <a:rPr dirty="0" smtClean="0">
                <a:latin typeface="+mn-lt"/>
              </a:rPr>
              <a:t>1</a:t>
            </a:r>
            <a:r>
              <a:rPr dirty="0">
                <a:latin typeface="+mn-lt"/>
              </a:rPr>
              <a:t>,</a:t>
            </a:r>
            <a:r>
              <a:rPr spc="-5" dirty="0">
                <a:latin typeface="+mn-lt"/>
              </a:rPr>
              <a:t> </a:t>
            </a:r>
            <a:r>
              <a:rPr spc="-10" dirty="0" smtClean="0">
                <a:latin typeface="+mn-lt"/>
              </a:rPr>
              <a:t>202</a:t>
            </a:r>
            <a:r>
              <a:rPr lang="en-US" spc="-10" dirty="0" smtClean="0">
                <a:latin typeface="+mn-lt"/>
              </a:rPr>
              <a:t>4</a:t>
            </a:r>
            <a:r>
              <a:rPr spc="-10" dirty="0" smtClean="0">
                <a:latin typeface="+mn-lt"/>
              </a:rPr>
              <a:t>.</a:t>
            </a:r>
            <a:endParaRPr spc="-10" dirty="0">
              <a:latin typeface="+mn-lt"/>
            </a:endParaRPr>
          </a:p>
          <a:p>
            <a:pPr>
              <a:lnSpc>
                <a:spcPct val="100000"/>
              </a:lnSpc>
              <a:spcBef>
                <a:spcPts val="30"/>
              </a:spcBef>
            </a:pPr>
            <a:endParaRPr sz="1850" dirty="0">
              <a:latin typeface="+mn-lt"/>
            </a:endParaRPr>
          </a:p>
          <a:p>
            <a:pPr marL="12700">
              <a:lnSpc>
                <a:spcPct val="100000"/>
              </a:lnSpc>
            </a:pPr>
            <a:r>
              <a:rPr dirty="0">
                <a:latin typeface="+mn-lt"/>
              </a:rPr>
              <a:t>The</a:t>
            </a:r>
            <a:r>
              <a:rPr spc="-5" dirty="0">
                <a:latin typeface="+mn-lt"/>
              </a:rPr>
              <a:t> </a:t>
            </a:r>
            <a:r>
              <a:rPr spc="-10" dirty="0">
                <a:latin typeface="+mn-lt"/>
              </a:rPr>
              <a:t>Follow-</a:t>
            </a:r>
            <a:r>
              <a:rPr dirty="0">
                <a:latin typeface="+mn-lt"/>
              </a:rPr>
              <a:t>Up</a:t>
            </a:r>
            <a:r>
              <a:rPr spc="5" dirty="0">
                <a:latin typeface="+mn-lt"/>
              </a:rPr>
              <a:t> </a:t>
            </a:r>
            <a:r>
              <a:rPr dirty="0">
                <a:latin typeface="+mn-lt"/>
              </a:rPr>
              <a:t>timelines</a:t>
            </a:r>
            <a:r>
              <a:rPr spc="-30" dirty="0">
                <a:latin typeface="+mn-lt"/>
              </a:rPr>
              <a:t> </a:t>
            </a:r>
            <a:r>
              <a:rPr dirty="0">
                <a:latin typeface="+mn-lt"/>
              </a:rPr>
              <a:t>are due</a:t>
            </a:r>
            <a:r>
              <a:rPr spc="-5" dirty="0">
                <a:latin typeface="+mn-lt"/>
              </a:rPr>
              <a:t> </a:t>
            </a:r>
            <a:r>
              <a:rPr dirty="0">
                <a:latin typeface="+mn-lt"/>
              </a:rPr>
              <a:t>by</a:t>
            </a:r>
            <a:r>
              <a:rPr spc="5" dirty="0">
                <a:latin typeface="+mn-lt"/>
              </a:rPr>
              <a:t> </a:t>
            </a:r>
            <a:r>
              <a:rPr lang="en-US" dirty="0" smtClean="0">
                <a:latin typeface="+mn-lt"/>
              </a:rPr>
              <a:t>February 20</a:t>
            </a:r>
            <a:r>
              <a:rPr dirty="0" smtClean="0">
                <a:latin typeface="+mn-lt"/>
              </a:rPr>
              <a:t>,</a:t>
            </a:r>
            <a:r>
              <a:rPr spc="5" dirty="0" smtClean="0">
                <a:latin typeface="+mn-lt"/>
              </a:rPr>
              <a:t> </a:t>
            </a:r>
            <a:r>
              <a:rPr spc="-10" dirty="0" smtClean="0">
                <a:latin typeface="+mn-lt"/>
              </a:rPr>
              <a:t>202</a:t>
            </a:r>
            <a:r>
              <a:rPr lang="en-US" spc="-10" dirty="0" smtClean="0">
                <a:latin typeface="+mn-lt"/>
              </a:rPr>
              <a:t>4</a:t>
            </a:r>
            <a:r>
              <a:rPr spc="-10" dirty="0" smtClean="0">
                <a:latin typeface="+mn-lt"/>
              </a:rPr>
              <a:t>.</a:t>
            </a:r>
            <a:endParaRPr spc="-10" dirty="0">
              <a:latin typeface="+mn-lt"/>
            </a:endParaRPr>
          </a:p>
          <a:p>
            <a:pPr>
              <a:lnSpc>
                <a:spcPct val="100000"/>
              </a:lnSpc>
              <a:spcBef>
                <a:spcPts val="35"/>
              </a:spcBef>
            </a:pPr>
            <a:endParaRPr sz="1850" dirty="0">
              <a:latin typeface="+mn-lt"/>
            </a:endParaRPr>
          </a:p>
          <a:p>
            <a:pPr marL="12700" marR="5080">
              <a:lnSpc>
                <a:spcPct val="100000"/>
              </a:lnSpc>
            </a:pPr>
            <a:r>
              <a:rPr dirty="0">
                <a:latin typeface="+mn-lt"/>
              </a:rPr>
              <a:t>When</a:t>
            </a:r>
            <a:r>
              <a:rPr spc="-5" dirty="0">
                <a:latin typeface="+mn-lt"/>
              </a:rPr>
              <a:t> </a:t>
            </a:r>
            <a:r>
              <a:rPr dirty="0">
                <a:latin typeface="+mn-lt"/>
              </a:rPr>
              <a:t>you</a:t>
            </a:r>
            <a:r>
              <a:rPr spc="-30" dirty="0">
                <a:latin typeface="+mn-lt"/>
              </a:rPr>
              <a:t> </a:t>
            </a:r>
            <a:r>
              <a:rPr dirty="0">
                <a:latin typeface="+mn-lt"/>
              </a:rPr>
              <a:t>are</a:t>
            </a:r>
            <a:r>
              <a:rPr spc="-5" dirty="0">
                <a:latin typeface="+mn-lt"/>
              </a:rPr>
              <a:t> </a:t>
            </a:r>
            <a:r>
              <a:rPr dirty="0">
                <a:latin typeface="+mn-lt"/>
              </a:rPr>
              <a:t>done</a:t>
            </a:r>
            <a:r>
              <a:rPr spc="-5" dirty="0">
                <a:latin typeface="+mn-lt"/>
              </a:rPr>
              <a:t> </a:t>
            </a:r>
            <a:r>
              <a:rPr dirty="0">
                <a:latin typeface="+mn-lt"/>
              </a:rPr>
              <a:t>collecting</a:t>
            </a:r>
            <a:r>
              <a:rPr spc="-20" dirty="0">
                <a:latin typeface="+mn-lt"/>
              </a:rPr>
              <a:t> </a:t>
            </a:r>
            <a:r>
              <a:rPr dirty="0">
                <a:latin typeface="+mn-lt"/>
              </a:rPr>
              <a:t>the</a:t>
            </a:r>
            <a:r>
              <a:rPr spc="-15" dirty="0">
                <a:latin typeface="+mn-lt"/>
              </a:rPr>
              <a:t> </a:t>
            </a:r>
            <a:r>
              <a:rPr dirty="0">
                <a:latin typeface="+mn-lt"/>
              </a:rPr>
              <a:t>data</a:t>
            </a:r>
            <a:r>
              <a:rPr spc="-5" dirty="0">
                <a:latin typeface="+mn-lt"/>
              </a:rPr>
              <a:t> </a:t>
            </a:r>
            <a:r>
              <a:rPr dirty="0">
                <a:latin typeface="+mn-lt"/>
              </a:rPr>
              <a:t>you</a:t>
            </a:r>
            <a:r>
              <a:rPr spc="-35" dirty="0">
                <a:latin typeface="+mn-lt"/>
              </a:rPr>
              <a:t> </a:t>
            </a:r>
            <a:r>
              <a:rPr dirty="0">
                <a:latin typeface="+mn-lt"/>
              </a:rPr>
              <a:t>will</a:t>
            </a:r>
            <a:r>
              <a:rPr spc="-5" dirty="0">
                <a:latin typeface="+mn-lt"/>
              </a:rPr>
              <a:t> </a:t>
            </a:r>
            <a:r>
              <a:rPr dirty="0">
                <a:latin typeface="+mn-lt"/>
              </a:rPr>
              <a:t>need</a:t>
            </a:r>
            <a:r>
              <a:rPr spc="-10" dirty="0">
                <a:latin typeface="+mn-lt"/>
              </a:rPr>
              <a:t> </a:t>
            </a:r>
            <a:r>
              <a:rPr dirty="0">
                <a:latin typeface="+mn-lt"/>
              </a:rPr>
              <a:t>to</a:t>
            </a:r>
            <a:r>
              <a:rPr spc="-10" dirty="0">
                <a:latin typeface="+mn-lt"/>
              </a:rPr>
              <a:t> </a:t>
            </a:r>
            <a:r>
              <a:rPr dirty="0">
                <a:latin typeface="+mn-lt"/>
              </a:rPr>
              <a:t>submit</a:t>
            </a:r>
            <a:r>
              <a:rPr spc="5" dirty="0">
                <a:latin typeface="+mn-lt"/>
              </a:rPr>
              <a:t> </a:t>
            </a:r>
            <a:r>
              <a:rPr dirty="0">
                <a:latin typeface="+mn-lt"/>
              </a:rPr>
              <a:t>the</a:t>
            </a:r>
            <a:r>
              <a:rPr spc="-5" dirty="0">
                <a:latin typeface="+mn-lt"/>
              </a:rPr>
              <a:t> </a:t>
            </a:r>
            <a:r>
              <a:rPr dirty="0">
                <a:latin typeface="+mn-lt"/>
              </a:rPr>
              <a:t>timelines</a:t>
            </a:r>
            <a:r>
              <a:rPr spc="-25" dirty="0">
                <a:latin typeface="+mn-lt"/>
              </a:rPr>
              <a:t> </a:t>
            </a:r>
            <a:r>
              <a:rPr dirty="0">
                <a:latin typeface="+mn-lt"/>
              </a:rPr>
              <a:t>to</a:t>
            </a:r>
            <a:r>
              <a:rPr spc="5" dirty="0">
                <a:latin typeface="+mn-lt"/>
              </a:rPr>
              <a:t> </a:t>
            </a:r>
            <a:r>
              <a:rPr spc="-20" dirty="0">
                <a:latin typeface="+mn-lt"/>
              </a:rPr>
              <a:t>DESE </a:t>
            </a:r>
            <a:r>
              <a:rPr dirty="0">
                <a:latin typeface="+mn-lt"/>
              </a:rPr>
              <a:t>for</a:t>
            </a:r>
            <a:r>
              <a:rPr spc="-15" dirty="0">
                <a:latin typeface="+mn-lt"/>
              </a:rPr>
              <a:t> </a:t>
            </a:r>
            <a:r>
              <a:rPr dirty="0">
                <a:latin typeface="+mn-lt"/>
              </a:rPr>
              <a:t>verification.</a:t>
            </a:r>
            <a:r>
              <a:rPr spc="345" dirty="0">
                <a:latin typeface="+mn-lt"/>
              </a:rPr>
              <a:t> </a:t>
            </a:r>
            <a:r>
              <a:rPr spc="-40" dirty="0">
                <a:latin typeface="+mn-lt"/>
              </a:rPr>
              <a:t>You</a:t>
            </a:r>
            <a:r>
              <a:rPr dirty="0">
                <a:latin typeface="+mn-lt"/>
              </a:rPr>
              <a:t> will</a:t>
            </a:r>
            <a:r>
              <a:rPr spc="-10" dirty="0">
                <a:latin typeface="+mn-lt"/>
              </a:rPr>
              <a:t> </a:t>
            </a:r>
            <a:r>
              <a:rPr dirty="0">
                <a:latin typeface="+mn-lt"/>
              </a:rPr>
              <a:t>either</a:t>
            </a:r>
            <a:r>
              <a:rPr spc="-25" dirty="0">
                <a:latin typeface="+mn-lt"/>
              </a:rPr>
              <a:t> </a:t>
            </a:r>
            <a:r>
              <a:rPr dirty="0">
                <a:latin typeface="+mn-lt"/>
              </a:rPr>
              <a:t>click</a:t>
            </a:r>
            <a:r>
              <a:rPr spc="-25" dirty="0">
                <a:latin typeface="+mn-lt"/>
              </a:rPr>
              <a:t> </a:t>
            </a:r>
            <a:r>
              <a:rPr dirty="0">
                <a:latin typeface="+mn-lt"/>
              </a:rPr>
              <a:t>to</a:t>
            </a:r>
            <a:r>
              <a:rPr spc="-15" dirty="0">
                <a:latin typeface="+mn-lt"/>
              </a:rPr>
              <a:t> </a:t>
            </a:r>
            <a:r>
              <a:rPr dirty="0">
                <a:latin typeface="+mn-lt"/>
              </a:rPr>
              <a:t>submit</a:t>
            </a:r>
            <a:r>
              <a:rPr spc="5" dirty="0">
                <a:latin typeface="+mn-lt"/>
              </a:rPr>
              <a:t> </a:t>
            </a:r>
            <a:r>
              <a:rPr dirty="0">
                <a:latin typeface="+mn-lt"/>
              </a:rPr>
              <a:t>the</a:t>
            </a:r>
            <a:r>
              <a:rPr spc="-10" dirty="0">
                <a:latin typeface="+mn-lt"/>
              </a:rPr>
              <a:t> </a:t>
            </a:r>
            <a:r>
              <a:rPr dirty="0">
                <a:latin typeface="+mn-lt"/>
              </a:rPr>
              <a:t>timeline</a:t>
            </a:r>
            <a:r>
              <a:rPr spc="-20" dirty="0">
                <a:latin typeface="+mn-lt"/>
              </a:rPr>
              <a:t> </a:t>
            </a:r>
            <a:r>
              <a:rPr dirty="0">
                <a:latin typeface="+mn-lt"/>
              </a:rPr>
              <a:t>data</a:t>
            </a:r>
            <a:r>
              <a:rPr spc="-10" dirty="0">
                <a:latin typeface="+mn-lt"/>
              </a:rPr>
              <a:t> </a:t>
            </a:r>
            <a:r>
              <a:rPr dirty="0">
                <a:latin typeface="+mn-lt"/>
              </a:rPr>
              <a:t>or</a:t>
            </a:r>
            <a:r>
              <a:rPr spc="-15" dirty="0">
                <a:latin typeface="+mn-lt"/>
              </a:rPr>
              <a:t> </a:t>
            </a:r>
            <a:r>
              <a:rPr dirty="0">
                <a:latin typeface="+mn-lt"/>
              </a:rPr>
              <a:t>you</a:t>
            </a:r>
            <a:r>
              <a:rPr spc="-25" dirty="0">
                <a:latin typeface="+mn-lt"/>
              </a:rPr>
              <a:t> </a:t>
            </a:r>
            <a:r>
              <a:rPr dirty="0">
                <a:latin typeface="+mn-lt"/>
              </a:rPr>
              <a:t>will</a:t>
            </a:r>
            <a:r>
              <a:rPr spc="-20" dirty="0">
                <a:latin typeface="+mn-lt"/>
              </a:rPr>
              <a:t> </a:t>
            </a:r>
            <a:r>
              <a:rPr dirty="0">
                <a:latin typeface="+mn-lt"/>
              </a:rPr>
              <a:t>click</a:t>
            </a:r>
            <a:r>
              <a:rPr spc="-15" dirty="0">
                <a:latin typeface="+mn-lt"/>
              </a:rPr>
              <a:t> </a:t>
            </a:r>
            <a:r>
              <a:rPr spc="-25" dirty="0">
                <a:latin typeface="+mn-lt"/>
              </a:rPr>
              <a:t>on </a:t>
            </a:r>
            <a:r>
              <a:rPr dirty="0">
                <a:latin typeface="+mn-lt"/>
              </a:rPr>
              <a:t>Submit</a:t>
            </a:r>
            <a:r>
              <a:rPr spc="-20" dirty="0">
                <a:latin typeface="+mn-lt"/>
              </a:rPr>
              <a:t> </a:t>
            </a:r>
            <a:r>
              <a:rPr dirty="0">
                <a:latin typeface="+mn-lt"/>
              </a:rPr>
              <a:t>with</a:t>
            </a:r>
            <a:r>
              <a:rPr spc="-10" dirty="0">
                <a:latin typeface="+mn-lt"/>
              </a:rPr>
              <a:t> </a:t>
            </a:r>
            <a:r>
              <a:rPr dirty="0">
                <a:latin typeface="+mn-lt"/>
              </a:rPr>
              <a:t>No</a:t>
            </a:r>
            <a:r>
              <a:rPr spc="-15" dirty="0">
                <a:latin typeface="+mn-lt"/>
              </a:rPr>
              <a:t> </a:t>
            </a:r>
            <a:r>
              <a:rPr dirty="0">
                <a:latin typeface="+mn-lt"/>
              </a:rPr>
              <a:t>Students</a:t>
            </a:r>
            <a:r>
              <a:rPr spc="-10" dirty="0">
                <a:latin typeface="+mn-lt"/>
              </a:rPr>
              <a:t> </a:t>
            </a:r>
            <a:r>
              <a:rPr dirty="0">
                <a:latin typeface="+mn-lt"/>
              </a:rPr>
              <a:t>to</a:t>
            </a:r>
            <a:r>
              <a:rPr spc="5" dirty="0">
                <a:latin typeface="+mn-lt"/>
              </a:rPr>
              <a:t> </a:t>
            </a:r>
            <a:r>
              <a:rPr dirty="0">
                <a:latin typeface="+mn-lt"/>
              </a:rPr>
              <a:t>Report,</a:t>
            </a:r>
            <a:r>
              <a:rPr spc="-20" dirty="0">
                <a:latin typeface="+mn-lt"/>
              </a:rPr>
              <a:t> </a:t>
            </a:r>
            <a:r>
              <a:rPr dirty="0">
                <a:latin typeface="+mn-lt"/>
              </a:rPr>
              <a:t>if</a:t>
            </a:r>
            <a:r>
              <a:rPr spc="-10" dirty="0">
                <a:latin typeface="+mn-lt"/>
              </a:rPr>
              <a:t> </a:t>
            </a:r>
            <a:r>
              <a:rPr dirty="0">
                <a:latin typeface="+mn-lt"/>
              </a:rPr>
              <a:t>no</a:t>
            </a:r>
            <a:r>
              <a:rPr spc="5" dirty="0">
                <a:latin typeface="+mn-lt"/>
              </a:rPr>
              <a:t> </a:t>
            </a:r>
            <a:r>
              <a:rPr dirty="0">
                <a:latin typeface="+mn-lt"/>
              </a:rPr>
              <a:t>initial</a:t>
            </a:r>
            <a:r>
              <a:rPr spc="-35" dirty="0">
                <a:latin typeface="+mn-lt"/>
              </a:rPr>
              <a:t> </a:t>
            </a:r>
            <a:r>
              <a:rPr dirty="0">
                <a:latin typeface="+mn-lt"/>
              </a:rPr>
              <a:t>evaluations</a:t>
            </a:r>
            <a:r>
              <a:rPr spc="-25" dirty="0">
                <a:latin typeface="+mn-lt"/>
              </a:rPr>
              <a:t> </a:t>
            </a:r>
            <a:r>
              <a:rPr dirty="0">
                <a:latin typeface="+mn-lt"/>
              </a:rPr>
              <a:t>were</a:t>
            </a:r>
            <a:r>
              <a:rPr spc="-5" dirty="0">
                <a:latin typeface="+mn-lt"/>
              </a:rPr>
              <a:t> </a:t>
            </a:r>
            <a:r>
              <a:rPr spc="-10" dirty="0">
                <a:latin typeface="+mn-lt"/>
              </a:rPr>
              <a:t>completed.</a:t>
            </a:r>
          </a:p>
        </p:txBody>
      </p:sp>
      <p:pic>
        <p:nvPicPr>
          <p:cNvPr id="5" name="object 5"/>
          <p:cNvPicPr/>
          <p:nvPr/>
        </p:nvPicPr>
        <p:blipFill>
          <a:blip r:embed="rId3" cstate="print"/>
          <a:stretch>
            <a:fillRect/>
          </a:stretch>
        </p:blipFill>
        <p:spPr>
          <a:xfrm>
            <a:off x="619429" y="4434973"/>
            <a:ext cx="7590164" cy="683535"/>
          </a:xfrm>
          <a:prstGeom prst="rect">
            <a:avLst/>
          </a:prstGeom>
        </p:spPr>
      </p:pic>
      <p:pic>
        <p:nvPicPr>
          <p:cNvPr id="6" name="object 6"/>
          <p:cNvPicPr/>
          <p:nvPr/>
        </p:nvPicPr>
        <p:blipFill>
          <a:blip r:embed="rId4" cstate="print"/>
          <a:stretch>
            <a:fillRect/>
          </a:stretch>
        </p:blipFill>
        <p:spPr>
          <a:xfrm>
            <a:off x="595880" y="5541586"/>
            <a:ext cx="7597909" cy="68588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6524" y="457200"/>
            <a:ext cx="6471286" cy="567463"/>
          </a:xfrm>
          <a:prstGeom prst="rect">
            <a:avLst/>
          </a:prstGeom>
        </p:spPr>
        <p:txBody>
          <a:bodyPr vert="horz" wrap="square" lIns="0" tIns="13335" rIns="0" bIns="0" rtlCol="0">
            <a:spAutoFit/>
          </a:bodyPr>
          <a:lstStyle/>
          <a:p>
            <a:pPr marL="12700">
              <a:lnSpc>
                <a:spcPct val="100000"/>
              </a:lnSpc>
              <a:spcBef>
                <a:spcPts val="105"/>
              </a:spcBef>
            </a:pPr>
            <a:r>
              <a:rPr lang="en-US" sz="3600" dirty="0">
                <a:latin typeface="+mn-lt"/>
                <a:cs typeface="Times New Roman" panose="02020603050405020304" pitchFamily="18" charset="0"/>
              </a:rPr>
              <a:t>Corrective Action Plan (CAP) Steps</a:t>
            </a:r>
            <a:endParaRPr sz="3600" spc="-10" dirty="0">
              <a:latin typeface="+mn-lt"/>
              <a:cs typeface="Tw Cen MT"/>
            </a:endParaRPr>
          </a:p>
        </p:txBody>
      </p:sp>
      <p:sp>
        <p:nvSpPr>
          <p:cNvPr id="3" name="object 3"/>
          <p:cNvSpPr txBox="1"/>
          <p:nvPr/>
        </p:nvSpPr>
        <p:spPr>
          <a:xfrm>
            <a:off x="691515" y="1478365"/>
            <a:ext cx="7901305" cy="4065215"/>
          </a:xfrm>
          <a:prstGeom prst="rect">
            <a:avLst/>
          </a:prstGeom>
        </p:spPr>
        <p:txBody>
          <a:bodyPr vert="horz" wrap="square" lIns="0" tIns="154940" rIns="0" bIns="0" rtlCol="0">
            <a:spAutoFit/>
          </a:bodyPr>
          <a:lstStyle/>
          <a:p>
            <a:pPr marL="12700">
              <a:spcBef>
                <a:spcPts val="1220"/>
              </a:spcBef>
            </a:pPr>
            <a:r>
              <a:rPr lang="en-US" sz="2800" dirty="0" smtClean="0">
                <a:latin typeface="+mn-lt"/>
                <a:cs typeface="Cambria"/>
              </a:rPr>
              <a:t>Three</a:t>
            </a:r>
            <a:r>
              <a:rPr lang="en-US" sz="2800" spc="-55" dirty="0" smtClean="0">
                <a:latin typeface="+mn-lt"/>
                <a:cs typeface="Cambria"/>
              </a:rPr>
              <a:t> </a:t>
            </a:r>
            <a:r>
              <a:rPr lang="en-US" sz="2800" dirty="0" smtClean="0">
                <a:latin typeface="+mn-lt"/>
                <a:cs typeface="Cambria"/>
              </a:rPr>
              <a:t>steps</a:t>
            </a:r>
            <a:r>
              <a:rPr lang="en-US" sz="2800" spc="-45" dirty="0" smtClean="0">
                <a:latin typeface="+mn-lt"/>
                <a:cs typeface="Cambria"/>
              </a:rPr>
              <a:t> </a:t>
            </a:r>
            <a:r>
              <a:rPr lang="en-US" sz="2800" dirty="0" smtClean="0">
                <a:latin typeface="+mn-lt"/>
                <a:cs typeface="Cambria"/>
              </a:rPr>
              <a:t>to</a:t>
            </a:r>
            <a:r>
              <a:rPr lang="en-US" sz="2800" spc="-45" dirty="0" smtClean="0">
                <a:latin typeface="+mn-lt"/>
                <a:cs typeface="Cambria"/>
              </a:rPr>
              <a:t> </a:t>
            </a:r>
            <a:r>
              <a:rPr lang="en-US" sz="2800" dirty="0" smtClean="0">
                <a:latin typeface="+mn-lt"/>
                <a:cs typeface="Cambria"/>
              </a:rPr>
              <a:t>completing</a:t>
            </a:r>
            <a:r>
              <a:rPr lang="en-US" sz="2800" spc="-35" dirty="0" smtClean="0">
                <a:latin typeface="+mn-lt"/>
                <a:cs typeface="Cambria"/>
              </a:rPr>
              <a:t> </a:t>
            </a:r>
            <a:r>
              <a:rPr lang="en-US" sz="2800" dirty="0" smtClean="0">
                <a:latin typeface="+mn-lt"/>
                <a:cs typeface="Cambria"/>
              </a:rPr>
              <a:t>a</a:t>
            </a:r>
            <a:r>
              <a:rPr lang="en-US" sz="2800" spc="-35" dirty="0" smtClean="0">
                <a:latin typeface="+mn-lt"/>
                <a:cs typeface="Cambria"/>
              </a:rPr>
              <a:t> </a:t>
            </a:r>
            <a:r>
              <a:rPr lang="en-US" sz="2800" spc="-20" dirty="0" smtClean="0">
                <a:latin typeface="+mn-lt"/>
                <a:cs typeface="Cambria"/>
              </a:rPr>
              <a:t>CAP:</a:t>
            </a:r>
            <a:endParaRPr lang="en-US" sz="2800" dirty="0" smtClean="0">
              <a:latin typeface="+mn-lt"/>
              <a:cs typeface="Cambria"/>
            </a:endParaRPr>
          </a:p>
          <a:p>
            <a:pPr marL="469900" indent="-457200">
              <a:spcBef>
                <a:spcPts val="1220"/>
              </a:spcBef>
              <a:buFont typeface="Arial" panose="020B0604020202020204" pitchFamily="34" charset="0"/>
              <a:buChar char="•"/>
            </a:pPr>
            <a:r>
              <a:rPr lang="en-US" sz="2800" dirty="0" smtClean="0">
                <a:latin typeface="+mn-lt"/>
                <a:cs typeface="Cambria"/>
              </a:rPr>
              <a:t>Write</a:t>
            </a:r>
            <a:r>
              <a:rPr lang="en-US" sz="2800" spc="-75" dirty="0" smtClean="0">
                <a:latin typeface="+mn-lt"/>
                <a:cs typeface="Cambria"/>
              </a:rPr>
              <a:t> </a:t>
            </a:r>
            <a:r>
              <a:rPr lang="en-US" sz="2800" dirty="0" smtClean="0">
                <a:latin typeface="+mn-lt"/>
                <a:cs typeface="Cambria"/>
              </a:rPr>
              <a:t>and</a:t>
            </a:r>
            <a:r>
              <a:rPr lang="en-US" sz="2800" spc="-35" dirty="0" smtClean="0">
                <a:latin typeface="+mn-lt"/>
                <a:cs typeface="Cambria"/>
              </a:rPr>
              <a:t> </a:t>
            </a:r>
            <a:r>
              <a:rPr lang="en-US" sz="2800" dirty="0" smtClean="0">
                <a:latin typeface="+mn-lt"/>
                <a:cs typeface="Cambria"/>
              </a:rPr>
              <a:t>submit</a:t>
            </a:r>
            <a:r>
              <a:rPr lang="en-US" sz="2800" spc="-55" dirty="0" smtClean="0">
                <a:latin typeface="+mn-lt"/>
                <a:cs typeface="Cambria"/>
              </a:rPr>
              <a:t> </a:t>
            </a:r>
            <a:r>
              <a:rPr lang="en-US" sz="2800" dirty="0" smtClean="0">
                <a:latin typeface="+mn-lt"/>
                <a:cs typeface="Cambria"/>
              </a:rPr>
              <a:t>activities</a:t>
            </a:r>
            <a:r>
              <a:rPr lang="en-US" sz="2800" spc="-50" dirty="0" smtClean="0">
                <a:latin typeface="+mn-lt"/>
                <a:cs typeface="Cambria"/>
              </a:rPr>
              <a:t> </a:t>
            </a:r>
            <a:r>
              <a:rPr lang="en-US" sz="2800" dirty="0" smtClean="0">
                <a:latin typeface="+mn-lt"/>
                <a:cs typeface="Cambria"/>
              </a:rPr>
              <a:t>of</a:t>
            </a:r>
            <a:r>
              <a:rPr lang="en-US" sz="2800" spc="-60" dirty="0" smtClean="0">
                <a:latin typeface="+mn-lt"/>
                <a:cs typeface="Cambria"/>
              </a:rPr>
              <a:t> </a:t>
            </a:r>
            <a:r>
              <a:rPr lang="en-US" sz="2800" dirty="0" smtClean="0">
                <a:latin typeface="+mn-lt"/>
                <a:cs typeface="Cambria"/>
              </a:rPr>
              <a:t>correction.</a:t>
            </a:r>
            <a:r>
              <a:rPr lang="en-US" sz="2800" spc="-55" dirty="0" smtClean="0">
                <a:latin typeface="+mn-lt"/>
                <a:cs typeface="Cambria"/>
              </a:rPr>
              <a:t> </a:t>
            </a:r>
            <a:r>
              <a:rPr lang="en-US" sz="2800" dirty="0" smtClean="0">
                <a:latin typeface="+mn-lt"/>
                <a:cs typeface="Cambria"/>
              </a:rPr>
              <a:t>This</a:t>
            </a:r>
            <a:r>
              <a:rPr lang="en-US" sz="2800" spc="-55" dirty="0" smtClean="0">
                <a:latin typeface="+mn-lt"/>
                <a:cs typeface="Cambria"/>
              </a:rPr>
              <a:t> </a:t>
            </a:r>
            <a:r>
              <a:rPr lang="en-US" sz="2800" spc="-20" dirty="0" smtClean="0">
                <a:latin typeface="+mn-lt"/>
                <a:cs typeface="Cambria"/>
              </a:rPr>
              <a:t>step </a:t>
            </a:r>
            <a:r>
              <a:rPr lang="en-US" sz="2800" dirty="0" smtClean="0">
                <a:latin typeface="+mn-lt"/>
                <a:cs typeface="Cambria"/>
              </a:rPr>
              <a:t>is</a:t>
            </a:r>
            <a:r>
              <a:rPr lang="en-US" sz="2800" spc="-30" dirty="0" smtClean="0">
                <a:latin typeface="+mn-lt"/>
                <a:cs typeface="Cambria"/>
              </a:rPr>
              <a:t> </a:t>
            </a:r>
            <a:r>
              <a:rPr lang="en-US" sz="2800" dirty="0" smtClean="0">
                <a:latin typeface="+mn-lt"/>
                <a:cs typeface="Cambria"/>
              </a:rPr>
              <a:t>completed</a:t>
            </a:r>
            <a:r>
              <a:rPr lang="en-US" sz="2800" spc="-25" dirty="0" smtClean="0">
                <a:latin typeface="+mn-lt"/>
                <a:cs typeface="Cambria"/>
              </a:rPr>
              <a:t> </a:t>
            </a:r>
            <a:r>
              <a:rPr lang="en-US" sz="2800" dirty="0" smtClean="0">
                <a:latin typeface="+mn-lt"/>
                <a:cs typeface="Cambria"/>
              </a:rPr>
              <a:t>BEFORE</a:t>
            </a:r>
            <a:r>
              <a:rPr lang="en-US" sz="2800" spc="-25" dirty="0" smtClean="0">
                <a:latin typeface="+mn-lt"/>
                <a:cs typeface="Cambria"/>
              </a:rPr>
              <a:t> </a:t>
            </a:r>
            <a:r>
              <a:rPr lang="en-US" sz="2800" dirty="0" smtClean="0">
                <a:latin typeface="+mn-lt"/>
                <a:cs typeface="Cambria"/>
              </a:rPr>
              <a:t>ICAPS</a:t>
            </a:r>
            <a:r>
              <a:rPr lang="en-US" sz="2800" spc="-25" dirty="0" smtClean="0">
                <a:latin typeface="+mn-lt"/>
                <a:cs typeface="Cambria"/>
              </a:rPr>
              <a:t> </a:t>
            </a:r>
            <a:r>
              <a:rPr lang="en-US" sz="2800" dirty="0" smtClean="0">
                <a:latin typeface="+mn-lt"/>
                <a:cs typeface="Cambria"/>
              </a:rPr>
              <a:t>are</a:t>
            </a:r>
            <a:r>
              <a:rPr lang="en-US" sz="2800" spc="-25" dirty="0" smtClean="0">
                <a:latin typeface="+mn-lt"/>
                <a:cs typeface="Cambria"/>
              </a:rPr>
              <a:t> </a:t>
            </a:r>
            <a:r>
              <a:rPr lang="en-US" sz="2800" spc="-10" dirty="0" smtClean="0">
                <a:latin typeface="+mn-lt"/>
                <a:cs typeface="Cambria"/>
              </a:rPr>
              <a:t>done.</a:t>
            </a:r>
            <a:endParaRPr lang="en-US" sz="2800" dirty="0" smtClean="0">
              <a:latin typeface="+mn-lt"/>
              <a:cs typeface="Cambria"/>
            </a:endParaRPr>
          </a:p>
          <a:p>
            <a:pPr marL="469900" indent="-457200">
              <a:spcBef>
                <a:spcPts val="1220"/>
              </a:spcBef>
              <a:buFont typeface="Arial" panose="020B0604020202020204" pitchFamily="34" charset="0"/>
              <a:buChar char="•"/>
            </a:pPr>
            <a:r>
              <a:rPr lang="en-US" sz="2800" dirty="0" smtClean="0">
                <a:latin typeface="+mn-lt"/>
                <a:cs typeface="Cambria"/>
              </a:rPr>
              <a:t>Implement</a:t>
            </a:r>
            <a:r>
              <a:rPr lang="en-US" sz="2800" spc="-55" dirty="0" smtClean="0">
                <a:latin typeface="+mn-lt"/>
                <a:cs typeface="Cambria"/>
              </a:rPr>
              <a:t> </a:t>
            </a:r>
            <a:r>
              <a:rPr lang="en-US" sz="2800" dirty="0" smtClean="0">
                <a:latin typeface="+mn-lt"/>
                <a:cs typeface="Cambria"/>
              </a:rPr>
              <a:t>activities</a:t>
            </a:r>
            <a:r>
              <a:rPr lang="en-US" sz="2800" spc="-50" dirty="0" smtClean="0">
                <a:latin typeface="+mn-lt"/>
                <a:cs typeface="Cambria"/>
              </a:rPr>
              <a:t> </a:t>
            </a:r>
            <a:r>
              <a:rPr lang="en-US" sz="2800" dirty="0" smtClean="0">
                <a:latin typeface="+mn-lt"/>
                <a:cs typeface="Cambria"/>
              </a:rPr>
              <a:t>of</a:t>
            </a:r>
            <a:r>
              <a:rPr lang="en-US" sz="2800" spc="-55" dirty="0" smtClean="0">
                <a:latin typeface="+mn-lt"/>
                <a:cs typeface="Cambria"/>
              </a:rPr>
              <a:t> </a:t>
            </a:r>
            <a:r>
              <a:rPr lang="en-US" sz="2800" dirty="0" smtClean="0">
                <a:latin typeface="+mn-lt"/>
                <a:cs typeface="Cambria"/>
              </a:rPr>
              <a:t>correction</a:t>
            </a:r>
            <a:r>
              <a:rPr lang="en-US" sz="2800" spc="-45" dirty="0" smtClean="0">
                <a:latin typeface="+mn-lt"/>
                <a:cs typeface="Cambria"/>
              </a:rPr>
              <a:t> </a:t>
            </a:r>
            <a:r>
              <a:rPr lang="en-US" sz="2800" dirty="0" smtClean="0">
                <a:latin typeface="+mn-lt"/>
                <a:cs typeface="Cambria"/>
              </a:rPr>
              <a:t>once</a:t>
            </a:r>
            <a:r>
              <a:rPr lang="en-US" sz="2800" spc="-55" dirty="0" smtClean="0">
                <a:latin typeface="+mn-lt"/>
                <a:cs typeface="Cambria"/>
              </a:rPr>
              <a:t> </a:t>
            </a:r>
            <a:r>
              <a:rPr lang="en-US" sz="2800" spc="-10" dirty="0" smtClean="0">
                <a:latin typeface="+mn-lt"/>
                <a:cs typeface="Cambria"/>
              </a:rPr>
              <a:t>approved. T</a:t>
            </a:r>
            <a:r>
              <a:rPr lang="en-US" sz="2800" spc="-45" dirty="0" smtClean="0">
                <a:latin typeface="+mn-lt"/>
                <a:cs typeface="Cambria"/>
              </a:rPr>
              <a:t>his</a:t>
            </a:r>
            <a:r>
              <a:rPr lang="en-US" sz="2800" spc="-120" dirty="0" smtClean="0">
                <a:latin typeface="+mn-lt"/>
                <a:cs typeface="Cambria"/>
              </a:rPr>
              <a:t> </a:t>
            </a:r>
            <a:r>
              <a:rPr lang="en-US" sz="2800" spc="-25" dirty="0" smtClean="0">
                <a:latin typeface="+mn-lt"/>
                <a:cs typeface="Cambria"/>
              </a:rPr>
              <a:t>step</a:t>
            </a:r>
            <a:r>
              <a:rPr lang="en-US" sz="2800" spc="-105" dirty="0" smtClean="0">
                <a:latin typeface="+mn-lt"/>
                <a:cs typeface="Cambria"/>
              </a:rPr>
              <a:t> </a:t>
            </a:r>
            <a:r>
              <a:rPr lang="en-US" sz="2800" dirty="0" smtClean="0">
                <a:latin typeface="+mn-lt"/>
                <a:cs typeface="Cambria"/>
              </a:rPr>
              <a:t>is</a:t>
            </a:r>
            <a:r>
              <a:rPr lang="en-US" sz="2800" spc="-105" dirty="0" smtClean="0">
                <a:latin typeface="+mn-lt"/>
                <a:cs typeface="Cambria"/>
              </a:rPr>
              <a:t> </a:t>
            </a:r>
            <a:r>
              <a:rPr lang="en-US" sz="2800" spc="-40" dirty="0" smtClean="0">
                <a:latin typeface="+mn-lt"/>
                <a:cs typeface="Cambria"/>
              </a:rPr>
              <a:t>completed</a:t>
            </a:r>
            <a:r>
              <a:rPr lang="en-US" sz="2800" spc="-105" dirty="0" smtClean="0">
                <a:latin typeface="+mn-lt"/>
                <a:cs typeface="Cambria"/>
              </a:rPr>
              <a:t> </a:t>
            </a:r>
            <a:r>
              <a:rPr lang="en-US" sz="2800" spc="-35" dirty="0" smtClean="0">
                <a:latin typeface="+mn-lt"/>
                <a:cs typeface="Cambria"/>
              </a:rPr>
              <a:t>BEFORE</a:t>
            </a:r>
            <a:r>
              <a:rPr lang="en-US" sz="2800" spc="-105" dirty="0" smtClean="0">
                <a:latin typeface="+mn-lt"/>
                <a:cs typeface="Cambria"/>
              </a:rPr>
              <a:t> </a:t>
            </a:r>
            <a:r>
              <a:rPr lang="en-US" sz="2800" spc="-30" dirty="0" smtClean="0">
                <a:latin typeface="+mn-lt"/>
                <a:cs typeface="Cambria"/>
              </a:rPr>
              <a:t>ICAPS</a:t>
            </a:r>
            <a:r>
              <a:rPr lang="en-US" sz="2800" spc="-105" dirty="0" smtClean="0">
                <a:latin typeface="+mn-lt"/>
                <a:cs typeface="Cambria"/>
              </a:rPr>
              <a:t> </a:t>
            </a:r>
            <a:r>
              <a:rPr lang="en-US" sz="2800" spc="-10" dirty="0" smtClean="0">
                <a:latin typeface="+mn-lt"/>
                <a:cs typeface="Cambria"/>
              </a:rPr>
              <a:t>are</a:t>
            </a:r>
            <a:r>
              <a:rPr lang="en-US" sz="2800" spc="-105" dirty="0" smtClean="0">
                <a:latin typeface="+mn-lt"/>
                <a:cs typeface="Cambria"/>
              </a:rPr>
              <a:t> </a:t>
            </a:r>
            <a:r>
              <a:rPr lang="en-US" sz="2800" spc="-10" dirty="0" smtClean="0">
                <a:latin typeface="+mn-lt"/>
                <a:cs typeface="Cambria"/>
              </a:rPr>
              <a:t>done.</a:t>
            </a:r>
            <a:endParaRPr lang="en-US" sz="2800" dirty="0" smtClean="0">
              <a:latin typeface="+mn-lt"/>
              <a:cs typeface="Cambria"/>
            </a:endParaRPr>
          </a:p>
          <a:p>
            <a:pPr marL="469900" indent="-457200">
              <a:spcBef>
                <a:spcPts val="1220"/>
              </a:spcBef>
              <a:buFont typeface="Arial" panose="020B0604020202020204" pitchFamily="34" charset="0"/>
              <a:buChar char="•"/>
            </a:pPr>
            <a:r>
              <a:rPr lang="en-US" sz="2800" dirty="0" smtClean="0">
                <a:latin typeface="+mn-lt"/>
                <a:cs typeface="Cambria"/>
              </a:rPr>
              <a:t>Provide</a:t>
            </a:r>
            <a:r>
              <a:rPr lang="en-US" sz="2800" spc="-30" dirty="0" smtClean="0">
                <a:latin typeface="+mn-lt"/>
                <a:cs typeface="Cambria"/>
              </a:rPr>
              <a:t> </a:t>
            </a:r>
            <a:r>
              <a:rPr lang="en-US" sz="2800" dirty="0" smtClean="0">
                <a:latin typeface="+mn-lt"/>
                <a:cs typeface="Cambria"/>
              </a:rPr>
              <a:t>sample</a:t>
            </a:r>
            <a:r>
              <a:rPr lang="en-US" sz="2800" spc="-30" dirty="0" smtClean="0">
                <a:latin typeface="+mn-lt"/>
                <a:cs typeface="Cambria"/>
              </a:rPr>
              <a:t> </a:t>
            </a:r>
            <a:r>
              <a:rPr lang="en-US" sz="2800" dirty="0" smtClean="0">
                <a:latin typeface="+mn-lt"/>
                <a:cs typeface="Cambria"/>
              </a:rPr>
              <a:t>of</a:t>
            </a:r>
            <a:r>
              <a:rPr lang="en-US" sz="2800" spc="-30" dirty="0" smtClean="0">
                <a:latin typeface="+mn-lt"/>
                <a:cs typeface="Cambria"/>
              </a:rPr>
              <a:t> </a:t>
            </a:r>
            <a:r>
              <a:rPr lang="en-US" sz="2800" dirty="0" smtClean="0">
                <a:latin typeface="+mn-lt"/>
                <a:cs typeface="Cambria"/>
              </a:rPr>
              <a:t>documentation</a:t>
            </a:r>
            <a:r>
              <a:rPr lang="en-US" sz="2800" spc="-25" dirty="0" smtClean="0">
                <a:latin typeface="+mn-lt"/>
                <a:cs typeface="Cambria"/>
              </a:rPr>
              <a:t> </a:t>
            </a:r>
            <a:r>
              <a:rPr lang="en-US" sz="2800" spc="-20" dirty="0" smtClean="0">
                <a:latin typeface="+mn-lt"/>
                <a:cs typeface="Cambria"/>
              </a:rPr>
              <a:t>that </a:t>
            </a:r>
            <a:r>
              <a:rPr lang="en-US" sz="2800" dirty="0" smtClean="0">
                <a:latin typeface="+mn-lt"/>
                <a:cs typeface="Cambria"/>
              </a:rPr>
              <a:t>demonstrates</a:t>
            </a:r>
            <a:r>
              <a:rPr lang="en-US" sz="2800" spc="-40" dirty="0" smtClean="0">
                <a:latin typeface="+mn-lt"/>
                <a:cs typeface="Cambria"/>
              </a:rPr>
              <a:t> </a:t>
            </a:r>
            <a:r>
              <a:rPr lang="en-US" sz="2800" dirty="0" smtClean="0">
                <a:latin typeface="+mn-lt"/>
                <a:cs typeface="Cambria"/>
              </a:rPr>
              <a:t>compliance</a:t>
            </a:r>
            <a:r>
              <a:rPr lang="en-US" sz="2800" spc="-35" dirty="0" smtClean="0">
                <a:latin typeface="+mn-lt"/>
                <a:cs typeface="Cambria"/>
              </a:rPr>
              <a:t> </a:t>
            </a:r>
            <a:r>
              <a:rPr lang="en-US" sz="2800" dirty="0" smtClean="0">
                <a:latin typeface="+mn-lt"/>
                <a:cs typeface="Cambria"/>
              </a:rPr>
              <a:t>requirements</a:t>
            </a:r>
            <a:r>
              <a:rPr lang="en-US" sz="2800" spc="-55" dirty="0" smtClean="0">
                <a:latin typeface="+mn-lt"/>
                <a:cs typeface="Cambria"/>
              </a:rPr>
              <a:t> </a:t>
            </a:r>
            <a:r>
              <a:rPr lang="en-US" sz="2800" dirty="0" smtClean="0">
                <a:latin typeface="+mn-lt"/>
                <a:cs typeface="Cambria"/>
              </a:rPr>
              <a:t>are</a:t>
            </a:r>
            <a:r>
              <a:rPr lang="en-US" sz="2800" spc="-45" dirty="0" smtClean="0">
                <a:latin typeface="+mn-lt"/>
                <a:cs typeface="Cambria"/>
              </a:rPr>
              <a:t> </a:t>
            </a:r>
            <a:r>
              <a:rPr lang="en-US" sz="2800" spc="-10" dirty="0" smtClean="0">
                <a:latin typeface="+mn-lt"/>
                <a:cs typeface="Cambria"/>
              </a:rPr>
              <a:t>being </a:t>
            </a:r>
            <a:r>
              <a:rPr lang="en-US" sz="2800" dirty="0" smtClean="0">
                <a:latin typeface="+mn-lt"/>
                <a:cs typeface="Cambria"/>
              </a:rPr>
              <a:t>met.</a:t>
            </a:r>
            <a:r>
              <a:rPr lang="en-US" sz="2800" spc="-35" dirty="0" smtClean="0">
                <a:latin typeface="+mn-lt"/>
                <a:cs typeface="Cambria"/>
              </a:rPr>
              <a:t> </a:t>
            </a:r>
            <a:r>
              <a:rPr lang="en-US" sz="2800" dirty="0" smtClean="0">
                <a:latin typeface="+mn-lt"/>
                <a:cs typeface="Cambria"/>
              </a:rPr>
              <a:t>This</a:t>
            </a:r>
            <a:r>
              <a:rPr lang="en-US" sz="2800" spc="-35" dirty="0" smtClean="0">
                <a:latin typeface="+mn-lt"/>
                <a:cs typeface="Cambria"/>
              </a:rPr>
              <a:t> </a:t>
            </a:r>
            <a:r>
              <a:rPr lang="en-US" sz="2800" dirty="0" smtClean="0">
                <a:latin typeface="+mn-lt"/>
                <a:cs typeface="Cambria"/>
              </a:rPr>
              <a:t>step</a:t>
            </a:r>
            <a:r>
              <a:rPr lang="en-US" sz="2800" spc="-30" dirty="0" smtClean="0">
                <a:latin typeface="+mn-lt"/>
                <a:cs typeface="Cambria"/>
              </a:rPr>
              <a:t> </a:t>
            </a:r>
            <a:r>
              <a:rPr lang="en-US" sz="2800" dirty="0" smtClean="0">
                <a:latin typeface="+mn-lt"/>
                <a:cs typeface="Cambria"/>
              </a:rPr>
              <a:t>is</a:t>
            </a:r>
            <a:r>
              <a:rPr lang="en-US" sz="2800" spc="-35" dirty="0" smtClean="0">
                <a:latin typeface="+mn-lt"/>
                <a:cs typeface="Cambria"/>
              </a:rPr>
              <a:t> </a:t>
            </a:r>
            <a:r>
              <a:rPr lang="en-US" sz="2800" dirty="0" smtClean="0">
                <a:latin typeface="+mn-lt"/>
                <a:cs typeface="Cambria"/>
              </a:rPr>
              <a:t>completed</a:t>
            </a:r>
            <a:r>
              <a:rPr lang="en-US" sz="2800" spc="-30" dirty="0" smtClean="0">
                <a:latin typeface="+mn-lt"/>
                <a:cs typeface="Cambria"/>
              </a:rPr>
              <a:t> </a:t>
            </a:r>
            <a:r>
              <a:rPr lang="en-US" sz="2800" dirty="0" smtClean="0">
                <a:latin typeface="+mn-lt"/>
                <a:cs typeface="Cambria"/>
              </a:rPr>
              <a:t>AFTER</a:t>
            </a:r>
            <a:r>
              <a:rPr lang="en-US" sz="2800" spc="-40" dirty="0" smtClean="0">
                <a:latin typeface="+mn-lt"/>
                <a:cs typeface="Cambria"/>
              </a:rPr>
              <a:t> </a:t>
            </a:r>
            <a:r>
              <a:rPr lang="en-US" sz="2800" dirty="0" smtClean="0">
                <a:latin typeface="+mn-lt"/>
                <a:cs typeface="Cambria"/>
              </a:rPr>
              <a:t>ICAPS</a:t>
            </a:r>
            <a:r>
              <a:rPr lang="en-US" sz="2800" spc="-35" dirty="0" smtClean="0">
                <a:latin typeface="+mn-lt"/>
                <a:cs typeface="Cambria"/>
              </a:rPr>
              <a:t> </a:t>
            </a:r>
            <a:r>
              <a:rPr lang="en-US" sz="2800" dirty="0" smtClean="0">
                <a:latin typeface="+mn-lt"/>
                <a:cs typeface="Cambria"/>
              </a:rPr>
              <a:t>are</a:t>
            </a:r>
            <a:r>
              <a:rPr lang="en-US" sz="2800" spc="-30" dirty="0" smtClean="0">
                <a:latin typeface="+mn-lt"/>
                <a:cs typeface="Cambria"/>
              </a:rPr>
              <a:t> </a:t>
            </a:r>
            <a:r>
              <a:rPr lang="en-US" sz="2800" spc="-10" dirty="0" smtClean="0">
                <a:latin typeface="+mn-lt"/>
                <a:cs typeface="Cambria"/>
              </a:rPr>
              <a:t>done.</a:t>
            </a:r>
            <a:endParaRPr lang="en-US" sz="2800" dirty="0" smtClean="0">
              <a:latin typeface="+mn-lt"/>
              <a:cs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1470152"/>
            <a:ext cx="8157209" cy="4852610"/>
          </a:xfrm>
          <a:prstGeom prst="rect">
            <a:avLst/>
          </a:prstGeom>
        </p:spPr>
        <p:txBody>
          <a:bodyPr vert="horz" wrap="square" lIns="0" tIns="12700" rIns="0" bIns="0" rtlCol="0">
            <a:spAutoFit/>
          </a:bodyPr>
          <a:lstStyle/>
          <a:p>
            <a:pPr marL="355600" marR="38100" indent="-342900">
              <a:spcBef>
                <a:spcPts val="100"/>
              </a:spcBef>
              <a:buSzPct val="60416"/>
              <a:buFont typeface="Arial" panose="020B0604020202020204" pitchFamily="34" charset="0"/>
              <a:buChar char="•"/>
              <a:tabLst>
                <a:tab pos="332105" algn="l"/>
                <a:tab pos="332740" algn="l"/>
              </a:tabLst>
            </a:pPr>
            <a:r>
              <a:rPr lang="en-US" sz="2400" dirty="0" smtClean="0">
                <a:solidFill>
                  <a:schemeClr val="tx1"/>
                </a:solidFill>
                <a:latin typeface="+mn-lt"/>
                <a:cs typeface="Times New Roman"/>
              </a:rPr>
              <a:t>After</a:t>
            </a:r>
            <a:r>
              <a:rPr lang="en-US" sz="2400" spc="5" dirty="0" smtClean="0">
                <a:solidFill>
                  <a:schemeClr val="tx1"/>
                </a:solidFill>
                <a:latin typeface="+mn-lt"/>
                <a:cs typeface="Times New Roman"/>
              </a:rPr>
              <a:t> </a:t>
            </a:r>
            <a:r>
              <a:rPr lang="en-US" sz="2400" dirty="0" smtClean="0">
                <a:solidFill>
                  <a:schemeClr val="tx1"/>
                </a:solidFill>
                <a:latin typeface="+mn-lt"/>
                <a:cs typeface="Times New Roman"/>
              </a:rPr>
              <a:t>the Plan</a:t>
            </a:r>
            <a:r>
              <a:rPr lang="en-US" sz="2400" spc="-5" dirty="0" smtClean="0">
                <a:solidFill>
                  <a:schemeClr val="tx1"/>
                </a:solidFill>
                <a:latin typeface="+mn-lt"/>
                <a:cs typeface="Times New Roman"/>
              </a:rPr>
              <a:t> </a:t>
            </a:r>
            <a:r>
              <a:rPr lang="en-US" sz="2400" dirty="0" smtClean="0">
                <a:solidFill>
                  <a:schemeClr val="tx1"/>
                </a:solidFill>
                <a:latin typeface="+mn-lt"/>
                <a:cs typeface="Times New Roman"/>
              </a:rPr>
              <a:t>for</a:t>
            </a:r>
            <a:r>
              <a:rPr lang="en-US" sz="2400" spc="5" dirty="0" smtClean="0">
                <a:solidFill>
                  <a:schemeClr val="tx1"/>
                </a:solidFill>
                <a:latin typeface="+mn-lt"/>
                <a:cs typeface="Times New Roman"/>
              </a:rPr>
              <a:t> </a:t>
            </a:r>
            <a:r>
              <a:rPr lang="en-US" sz="2400" dirty="0" smtClean="0">
                <a:solidFill>
                  <a:schemeClr val="tx1"/>
                </a:solidFill>
                <a:latin typeface="+mn-lt"/>
                <a:cs typeface="Times New Roman"/>
              </a:rPr>
              <a:t>Corrective</a:t>
            </a:r>
            <a:r>
              <a:rPr lang="en-US" sz="2400" spc="-30" dirty="0" smtClean="0">
                <a:solidFill>
                  <a:schemeClr val="tx1"/>
                </a:solidFill>
                <a:latin typeface="+mn-lt"/>
                <a:cs typeface="Times New Roman"/>
              </a:rPr>
              <a:t> </a:t>
            </a:r>
            <a:r>
              <a:rPr lang="en-US" sz="2400" dirty="0" smtClean="0">
                <a:solidFill>
                  <a:schemeClr val="tx1"/>
                </a:solidFill>
                <a:latin typeface="+mn-lt"/>
                <a:cs typeface="Times New Roman"/>
              </a:rPr>
              <a:t>action</a:t>
            </a:r>
            <a:r>
              <a:rPr lang="en-US" sz="2400" spc="-30" dirty="0" smtClean="0">
                <a:solidFill>
                  <a:schemeClr val="tx1"/>
                </a:solidFill>
                <a:latin typeface="+mn-lt"/>
                <a:cs typeface="Times New Roman"/>
              </a:rPr>
              <a:t> </a:t>
            </a:r>
            <a:r>
              <a:rPr lang="en-US" sz="2400" dirty="0" smtClean="0">
                <a:solidFill>
                  <a:schemeClr val="tx1"/>
                </a:solidFill>
                <a:latin typeface="+mn-lt"/>
                <a:cs typeface="Times New Roman"/>
              </a:rPr>
              <a:t>(training,</a:t>
            </a:r>
            <a:r>
              <a:rPr lang="en-US" sz="2400" spc="-35" dirty="0" smtClean="0">
                <a:solidFill>
                  <a:schemeClr val="tx1"/>
                </a:solidFill>
                <a:latin typeface="+mn-lt"/>
                <a:cs typeface="Times New Roman"/>
              </a:rPr>
              <a:t> </a:t>
            </a:r>
            <a:r>
              <a:rPr lang="en-US" sz="2400" dirty="0" smtClean="0">
                <a:solidFill>
                  <a:schemeClr val="tx1"/>
                </a:solidFill>
                <a:latin typeface="+mn-lt"/>
                <a:cs typeface="Times New Roman"/>
              </a:rPr>
              <a:t>change in</a:t>
            </a:r>
            <a:r>
              <a:rPr lang="en-US" sz="2400" spc="-10" dirty="0" smtClean="0">
                <a:solidFill>
                  <a:schemeClr val="tx1"/>
                </a:solidFill>
                <a:latin typeface="+mn-lt"/>
                <a:cs typeface="Times New Roman"/>
              </a:rPr>
              <a:t> policy </a:t>
            </a:r>
            <a:r>
              <a:rPr lang="en-US" sz="2400" dirty="0" smtClean="0">
                <a:solidFill>
                  <a:schemeClr val="tx1"/>
                </a:solidFill>
                <a:latin typeface="+mn-lt"/>
                <a:cs typeface="Times New Roman"/>
              </a:rPr>
              <a:t>or</a:t>
            </a:r>
            <a:r>
              <a:rPr lang="en-US" sz="2400" spc="-10" dirty="0" smtClean="0">
                <a:solidFill>
                  <a:schemeClr val="tx1"/>
                </a:solidFill>
                <a:latin typeface="+mn-lt"/>
                <a:cs typeface="Times New Roman"/>
              </a:rPr>
              <a:t> </a:t>
            </a:r>
            <a:r>
              <a:rPr lang="en-US" sz="2400" dirty="0" smtClean="0">
                <a:solidFill>
                  <a:schemeClr val="tx1"/>
                </a:solidFill>
                <a:latin typeface="+mn-lt"/>
                <a:cs typeface="Times New Roman"/>
              </a:rPr>
              <a:t>procedure,</a:t>
            </a:r>
            <a:r>
              <a:rPr lang="en-US" sz="2400" spc="-30" dirty="0" smtClean="0">
                <a:solidFill>
                  <a:schemeClr val="tx1"/>
                </a:solidFill>
                <a:latin typeface="+mn-lt"/>
                <a:cs typeface="Times New Roman"/>
              </a:rPr>
              <a:t> </a:t>
            </a:r>
            <a:r>
              <a:rPr lang="en-US" sz="2400" dirty="0" smtClean="0">
                <a:solidFill>
                  <a:schemeClr val="tx1"/>
                </a:solidFill>
                <a:latin typeface="+mn-lt"/>
                <a:cs typeface="Times New Roman"/>
              </a:rPr>
              <a:t>etc.)</a:t>
            </a:r>
            <a:r>
              <a:rPr lang="en-US" sz="2400" spc="-30" dirty="0" smtClean="0">
                <a:solidFill>
                  <a:schemeClr val="tx1"/>
                </a:solidFill>
                <a:latin typeface="+mn-lt"/>
                <a:cs typeface="Times New Roman"/>
              </a:rPr>
              <a:t> </a:t>
            </a:r>
            <a:r>
              <a:rPr lang="en-US" sz="2400" dirty="0" smtClean="0">
                <a:solidFill>
                  <a:schemeClr val="tx1"/>
                </a:solidFill>
                <a:latin typeface="+mn-lt"/>
                <a:cs typeface="Times New Roman"/>
              </a:rPr>
              <a:t>has</a:t>
            </a:r>
            <a:r>
              <a:rPr lang="en-US" sz="2400" spc="-20" dirty="0" smtClean="0">
                <a:solidFill>
                  <a:schemeClr val="tx1"/>
                </a:solidFill>
                <a:latin typeface="+mn-lt"/>
                <a:cs typeface="Times New Roman"/>
              </a:rPr>
              <a:t> </a:t>
            </a:r>
            <a:r>
              <a:rPr lang="en-US" sz="2400" dirty="0" smtClean="0">
                <a:solidFill>
                  <a:schemeClr val="tx1"/>
                </a:solidFill>
                <a:latin typeface="+mn-lt"/>
                <a:cs typeface="Times New Roman"/>
              </a:rPr>
              <a:t>been</a:t>
            </a:r>
            <a:r>
              <a:rPr lang="en-US" sz="2400" spc="-20" dirty="0" smtClean="0">
                <a:solidFill>
                  <a:schemeClr val="tx1"/>
                </a:solidFill>
                <a:latin typeface="+mn-lt"/>
                <a:cs typeface="Times New Roman"/>
              </a:rPr>
              <a:t> </a:t>
            </a:r>
            <a:r>
              <a:rPr lang="en-US" sz="2400" dirty="0" smtClean="0">
                <a:solidFill>
                  <a:schemeClr val="tx1"/>
                </a:solidFill>
                <a:latin typeface="+mn-lt"/>
                <a:cs typeface="Times New Roman"/>
              </a:rPr>
              <a:t>completed</a:t>
            </a:r>
            <a:r>
              <a:rPr lang="en-US" sz="2400" spc="-35" dirty="0" smtClean="0">
                <a:solidFill>
                  <a:schemeClr val="tx1"/>
                </a:solidFill>
                <a:latin typeface="+mn-lt"/>
                <a:cs typeface="Times New Roman"/>
              </a:rPr>
              <a:t> </a:t>
            </a:r>
            <a:r>
              <a:rPr lang="en-US" sz="2400" dirty="0" smtClean="0">
                <a:solidFill>
                  <a:schemeClr val="tx1"/>
                </a:solidFill>
                <a:latin typeface="+mn-lt"/>
                <a:cs typeface="Times New Roman"/>
              </a:rPr>
              <a:t>the</a:t>
            </a:r>
            <a:r>
              <a:rPr lang="en-US" sz="2400" spc="-30" dirty="0" smtClean="0">
                <a:solidFill>
                  <a:schemeClr val="tx1"/>
                </a:solidFill>
                <a:latin typeface="+mn-lt"/>
                <a:cs typeface="Times New Roman"/>
              </a:rPr>
              <a:t> </a:t>
            </a:r>
            <a:r>
              <a:rPr lang="en-US" sz="2400" dirty="0" smtClean="0">
                <a:solidFill>
                  <a:schemeClr val="tx1"/>
                </a:solidFill>
                <a:latin typeface="+mn-lt"/>
                <a:cs typeface="Times New Roman"/>
              </a:rPr>
              <a:t>District</a:t>
            </a:r>
            <a:r>
              <a:rPr lang="en-US" sz="2400" spc="-35" dirty="0" smtClean="0">
                <a:solidFill>
                  <a:schemeClr val="tx1"/>
                </a:solidFill>
                <a:latin typeface="+mn-lt"/>
                <a:cs typeface="Times New Roman"/>
              </a:rPr>
              <a:t> </a:t>
            </a:r>
            <a:r>
              <a:rPr lang="en-US" sz="2400" dirty="0" smtClean="0">
                <a:solidFill>
                  <a:schemeClr val="tx1"/>
                </a:solidFill>
                <a:latin typeface="+mn-lt"/>
                <a:cs typeface="Times New Roman"/>
              </a:rPr>
              <a:t>should</a:t>
            </a:r>
            <a:r>
              <a:rPr lang="en-US" sz="2400" spc="-10" dirty="0" smtClean="0">
                <a:solidFill>
                  <a:schemeClr val="tx1"/>
                </a:solidFill>
                <a:latin typeface="+mn-lt"/>
                <a:cs typeface="Times New Roman"/>
              </a:rPr>
              <a:t> begin </a:t>
            </a:r>
            <a:r>
              <a:rPr lang="en-US" sz="2400" dirty="0" smtClean="0">
                <a:solidFill>
                  <a:schemeClr val="tx1"/>
                </a:solidFill>
                <a:latin typeface="+mn-lt"/>
                <a:cs typeface="Times New Roman"/>
              </a:rPr>
              <a:t>compiling</a:t>
            </a:r>
            <a:r>
              <a:rPr lang="en-US" sz="2400" spc="-35" dirty="0" smtClean="0">
                <a:solidFill>
                  <a:schemeClr val="tx1"/>
                </a:solidFill>
                <a:latin typeface="+mn-lt"/>
                <a:cs typeface="Times New Roman"/>
              </a:rPr>
              <a:t> </a:t>
            </a:r>
            <a:r>
              <a:rPr lang="en-US" sz="2400" dirty="0" smtClean="0">
                <a:solidFill>
                  <a:schemeClr val="tx1"/>
                </a:solidFill>
                <a:latin typeface="+mn-lt"/>
                <a:cs typeface="Times New Roman"/>
              </a:rPr>
              <a:t>their</a:t>
            </a:r>
            <a:r>
              <a:rPr lang="en-US" sz="2400" spc="-20" dirty="0" smtClean="0">
                <a:solidFill>
                  <a:schemeClr val="tx1"/>
                </a:solidFill>
                <a:latin typeface="+mn-lt"/>
                <a:cs typeface="Times New Roman"/>
              </a:rPr>
              <a:t> </a:t>
            </a:r>
            <a:r>
              <a:rPr lang="en-US" sz="2400" dirty="0" smtClean="0">
                <a:solidFill>
                  <a:schemeClr val="tx1"/>
                </a:solidFill>
                <a:latin typeface="+mn-lt"/>
                <a:cs typeface="Times New Roman"/>
              </a:rPr>
              <a:t>evidence</a:t>
            </a:r>
            <a:r>
              <a:rPr lang="en-US" sz="2400" spc="-45" dirty="0" smtClean="0">
                <a:solidFill>
                  <a:schemeClr val="tx1"/>
                </a:solidFill>
                <a:latin typeface="+mn-lt"/>
                <a:cs typeface="Times New Roman"/>
              </a:rPr>
              <a:t> </a:t>
            </a:r>
            <a:r>
              <a:rPr lang="en-US" sz="2400" dirty="0" smtClean="0">
                <a:solidFill>
                  <a:schemeClr val="tx1"/>
                </a:solidFill>
                <a:latin typeface="+mn-lt"/>
                <a:cs typeface="Times New Roman"/>
              </a:rPr>
              <a:t>of </a:t>
            </a:r>
            <a:r>
              <a:rPr lang="en-US" sz="2400" spc="-10" dirty="0" smtClean="0">
                <a:solidFill>
                  <a:schemeClr val="tx1"/>
                </a:solidFill>
                <a:latin typeface="+mn-lt"/>
                <a:cs typeface="Times New Roman"/>
              </a:rPr>
              <a:t>correction.</a:t>
            </a:r>
            <a:endParaRPr lang="en-US" sz="2400" dirty="0" smtClean="0">
              <a:solidFill>
                <a:schemeClr val="tx1"/>
              </a:solidFill>
              <a:latin typeface="+mn-lt"/>
              <a:cs typeface="Times New Roman"/>
            </a:endParaRPr>
          </a:p>
          <a:p>
            <a:pPr marL="355600" marR="38100" indent="-342900">
              <a:lnSpc>
                <a:spcPct val="100000"/>
              </a:lnSpc>
              <a:spcBef>
                <a:spcPts val="100"/>
              </a:spcBef>
              <a:buSzPct val="60416"/>
              <a:buFont typeface="Arial" panose="020B0604020202020204" pitchFamily="34" charset="0"/>
              <a:buChar char="•"/>
              <a:tabLst>
                <a:tab pos="332105" algn="l"/>
                <a:tab pos="332740" algn="l"/>
              </a:tabLst>
            </a:pPr>
            <a:r>
              <a:rPr lang="en-US" sz="2400" dirty="0" smtClean="0">
                <a:solidFill>
                  <a:schemeClr val="tx1"/>
                </a:solidFill>
                <a:latin typeface="+mn-lt"/>
                <a:cs typeface="Times New Roman"/>
              </a:rPr>
              <a:t>LEA</a:t>
            </a:r>
            <a:r>
              <a:rPr lang="en-US" sz="2400" spc="-140" dirty="0" smtClean="0">
                <a:solidFill>
                  <a:schemeClr val="tx1"/>
                </a:solidFill>
                <a:latin typeface="+mn-lt"/>
                <a:cs typeface="Times New Roman"/>
              </a:rPr>
              <a:t> </a:t>
            </a:r>
            <a:r>
              <a:rPr lang="en-US" sz="2400" dirty="0" smtClean="0">
                <a:solidFill>
                  <a:schemeClr val="tx1"/>
                </a:solidFill>
                <a:latin typeface="+mn-lt"/>
                <a:cs typeface="Times New Roman"/>
              </a:rPr>
              <a:t>should</a:t>
            </a:r>
            <a:r>
              <a:rPr lang="en-US" sz="2400" spc="-5" dirty="0" smtClean="0">
                <a:solidFill>
                  <a:schemeClr val="tx1"/>
                </a:solidFill>
                <a:latin typeface="+mn-lt"/>
                <a:cs typeface="Times New Roman"/>
              </a:rPr>
              <a:t> </a:t>
            </a:r>
            <a:r>
              <a:rPr lang="en-US" sz="2400" dirty="0" smtClean="0">
                <a:solidFill>
                  <a:schemeClr val="tx1"/>
                </a:solidFill>
                <a:latin typeface="+mn-lt"/>
                <a:cs typeface="Times New Roman"/>
              </a:rPr>
              <a:t>collect</a:t>
            </a:r>
            <a:r>
              <a:rPr lang="en-US" sz="2400" spc="-45" dirty="0" smtClean="0">
                <a:solidFill>
                  <a:schemeClr val="tx1"/>
                </a:solidFill>
                <a:latin typeface="+mn-lt"/>
                <a:cs typeface="Times New Roman"/>
              </a:rPr>
              <a:t> </a:t>
            </a:r>
            <a:r>
              <a:rPr lang="en-US" sz="2400" dirty="0" smtClean="0">
                <a:solidFill>
                  <a:schemeClr val="tx1"/>
                </a:solidFill>
                <a:latin typeface="+mn-lt"/>
                <a:cs typeface="Times New Roman"/>
              </a:rPr>
              <a:t>samples demonstrating</a:t>
            </a:r>
            <a:r>
              <a:rPr lang="en-US" sz="2400" spc="-30" dirty="0" smtClean="0">
                <a:solidFill>
                  <a:schemeClr val="tx1"/>
                </a:solidFill>
                <a:latin typeface="+mn-lt"/>
                <a:cs typeface="Times New Roman"/>
              </a:rPr>
              <a:t> </a:t>
            </a:r>
            <a:r>
              <a:rPr lang="en-US" sz="2400" dirty="0" smtClean="0">
                <a:solidFill>
                  <a:schemeClr val="tx1"/>
                </a:solidFill>
                <a:latin typeface="+mn-lt"/>
                <a:cs typeface="Times New Roman"/>
              </a:rPr>
              <a:t>correction</a:t>
            </a:r>
            <a:r>
              <a:rPr lang="en-US" sz="2400" spc="-40" dirty="0" smtClean="0">
                <a:solidFill>
                  <a:schemeClr val="tx1"/>
                </a:solidFill>
                <a:latin typeface="+mn-lt"/>
                <a:cs typeface="Times New Roman"/>
              </a:rPr>
              <a:t> </a:t>
            </a:r>
            <a:r>
              <a:rPr lang="en-US" sz="2400" dirty="0" smtClean="0">
                <a:solidFill>
                  <a:schemeClr val="tx1"/>
                </a:solidFill>
                <a:latin typeface="+mn-lt"/>
                <a:cs typeface="Times New Roman"/>
              </a:rPr>
              <a:t>that</a:t>
            </a:r>
            <a:r>
              <a:rPr lang="en-US" sz="2400" spc="-20" dirty="0" smtClean="0">
                <a:solidFill>
                  <a:schemeClr val="tx1"/>
                </a:solidFill>
                <a:latin typeface="+mn-lt"/>
                <a:cs typeface="Times New Roman"/>
              </a:rPr>
              <a:t> were </a:t>
            </a:r>
            <a:r>
              <a:rPr lang="en-US" sz="2400" dirty="0" smtClean="0">
                <a:solidFill>
                  <a:schemeClr val="tx1"/>
                </a:solidFill>
                <a:latin typeface="+mn-lt"/>
                <a:cs typeface="Times New Roman" panose="02020603050405020304" pitchFamily="18" charset="0"/>
              </a:rPr>
              <a:t>completed </a:t>
            </a:r>
            <a:r>
              <a:rPr lang="en-US" sz="2400" u="sng" dirty="0" smtClean="0">
                <a:solidFill>
                  <a:schemeClr val="tx1"/>
                </a:solidFill>
                <a:latin typeface="+mn-lt"/>
                <a:cs typeface="Times New Roman" panose="02020603050405020304" pitchFamily="18" charset="0"/>
              </a:rPr>
              <a:t>after the district implemented its approved corrective action plan</a:t>
            </a:r>
          </a:p>
          <a:p>
            <a:pPr marL="355600" marR="38100" indent="-342900">
              <a:spcBef>
                <a:spcPts val="100"/>
              </a:spcBef>
              <a:buSzPct val="60416"/>
              <a:buFont typeface="Arial" panose="020B0604020202020204" pitchFamily="34" charset="0"/>
              <a:buChar char="•"/>
              <a:tabLst>
                <a:tab pos="332105" algn="l"/>
                <a:tab pos="332740" algn="l"/>
              </a:tabLst>
            </a:pPr>
            <a:r>
              <a:rPr lang="en-US" sz="2400" dirty="0" smtClean="0">
                <a:solidFill>
                  <a:schemeClr val="tx1"/>
                </a:solidFill>
                <a:latin typeface="+mn-lt"/>
                <a:cs typeface="Times New Roman"/>
              </a:rPr>
              <a:t>District</a:t>
            </a:r>
            <a:r>
              <a:rPr lang="en-US" sz="2400" spc="-40" dirty="0" smtClean="0">
                <a:solidFill>
                  <a:schemeClr val="tx1"/>
                </a:solidFill>
                <a:latin typeface="+mn-lt"/>
                <a:cs typeface="Times New Roman"/>
              </a:rPr>
              <a:t> </a:t>
            </a:r>
            <a:r>
              <a:rPr lang="en-US" sz="2400" dirty="0" smtClean="0">
                <a:solidFill>
                  <a:schemeClr val="tx1"/>
                </a:solidFill>
                <a:latin typeface="+mn-lt"/>
                <a:cs typeface="Times New Roman"/>
              </a:rPr>
              <a:t>must</a:t>
            </a:r>
            <a:r>
              <a:rPr lang="en-US" sz="2400" spc="20" dirty="0" smtClean="0">
                <a:solidFill>
                  <a:schemeClr val="tx1"/>
                </a:solidFill>
                <a:latin typeface="+mn-lt"/>
                <a:cs typeface="Times New Roman"/>
              </a:rPr>
              <a:t> </a:t>
            </a:r>
            <a:r>
              <a:rPr lang="en-US" sz="2400" dirty="0" smtClean="0">
                <a:solidFill>
                  <a:schemeClr val="tx1"/>
                </a:solidFill>
                <a:latin typeface="+mn-lt"/>
                <a:cs typeface="Times New Roman"/>
              </a:rPr>
              <a:t>submit</a:t>
            </a:r>
            <a:r>
              <a:rPr lang="en-US" sz="2400" spc="-5" dirty="0" smtClean="0">
                <a:solidFill>
                  <a:schemeClr val="tx1"/>
                </a:solidFill>
                <a:latin typeface="+mn-lt"/>
                <a:cs typeface="Times New Roman"/>
              </a:rPr>
              <a:t> </a:t>
            </a:r>
            <a:r>
              <a:rPr lang="en-US" sz="2400" dirty="0" smtClean="0">
                <a:solidFill>
                  <a:schemeClr val="tx1"/>
                </a:solidFill>
                <a:latin typeface="+mn-lt"/>
                <a:cs typeface="Times New Roman"/>
              </a:rPr>
              <a:t>up to</a:t>
            </a:r>
            <a:r>
              <a:rPr lang="en-US" sz="2400" spc="-5" dirty="0" smtClean="0">
                <a:solidFill>
                  <a:schemeClr val="tx1"/>
                </a:solidFill>
                <a:latin typeface="+mn-lt"/>
                <a:cs typeface="Times New Roman"/>
              </a:rPr>
              <a:t> </a:t>
            </a:r>
            <a:r>
              <a:rPr lang="en-US" sz="2400" dirty="0" smtClean="0">
                <a:solidFill>
                  <a:schemeClr val="tx1"/>
                </a:solidFill>
                <a:latin typeface="+mn-lt"/>
                <a:cs typeface="Times New Roman"/>
              </a:rPr>
              <a:t>five</a:t>
            </a:r>
            <a:r>
              <a:rPr lang="en-US" sz="2400" spc="5" dirty="0" smtClean="0">
                <a:solidFill>
                  <a:schemeClr val="tx1"/>
                </a:solidFill>
                <a:latin typeface="+mn-lt"/>
                <a:cs typeface="Times New Roman"/>
              </a:rPr>
              <a:t> </a:t>
            </a:r>
            <a:r>
              <a:rPr lang="en-US" sz="2400" dirty="0" smtClean="0">
                <a:solidFill>
                  <a:schemeClr val="tx1"/>
                </a:solidFill>
                <a:latin typeface="+mn-lt"/>
                <a:cs typeface="Times New Roman"/>
              </a:rPr>
              <a:t>samples</a:t>
            </a:r>
            <a:r>
              <a:rPr lang="en-US" sz="2400" spc="5" dirty="0" smtClean="0">
                <a:solidFill>
                  <a:schemeClr val="tx1"/>
                </a:solidFill>
                <a:latin typeface="+mn-lt"/>
                <a:cs typeface="Times New Roman"/>
              </a:rPr>
              <a:t> </a:t>
            </a:r>
            <a:r>
              <a:rPr lang="en-US" sz="2400" dirty="0" smtClean="0">
                <a:solidFill>
                  <a:schemeClr val="tx1"/>
                </a:solidFill>
                <a:latin typeface="+mn-lt"/>
                <a:cs typeface="Times New Roman"/>
              </a:rPr>
              <a:t>of </a:t>
            </a:r>
            <a:r>
              <a:rPr lang="en-US" sz="2400" spc="-10" dirty="0" smtClean="0">
                <a:solidFill>
                  <a:schemeClr val="tx1"/>
                </a:solidFill>
                <a:latin typeface="+mn-lt"/>
                <a:cs typeface="Times New Roman"/>
              </a:rPr>
              <a:t>compliant </a:t>
            </a:r>
            <a:r>
              <a:rPr lang="en-US" sz="2400" dirty="0" smtClean="0">
                <a:solidFill>
                  <a:schemeClr val="tx1"/>
                </a:solidFill>
                <a:latin typeface="+mn-lt"/>
                <a:cs typeface="Times New Roman"/>
              </a:rPr>
              <a:t>documentation</a:t>
            </a:r>
            <a:r>
              <a:rPr lang="en-US" sz="2400" spc="-40" dirty="0" smtClean="0">
                <a:solidFill>
                  <a:schemeClr val="tx1"/>
                </a:solidFill>
                <a:latin typeface="+mn-lt"/>
                <a:cs typeface="Times New Roman"/>
              </a:rPr>
              <a:t> </a:t>
            </a:r>
            <a:r>
              <a:rPr lang="en-US" sz="2400" dirty="0" smtClean="0">
                <a:solidFill>
                  <a:schemeClr val="tx1"/>
                </a:solidFill>
                <a:latin typeface="+mn-lt"/>
                <a:cs typeface="Times New Roman"/>
              </a:rPr>
              <a:t>to</a:t>
            </a:r>
            <a:r>
              <a:rPr lang="en-US" sz="2400" spc="-40" dirty="0" smtClean="0">
                <a:solidFill>
                  <a:schemeClr val="tx1"/>
                </a:solidFill>
                <a:latin typeface="+mn-lt"/>
                <a:cs typeface="Times New Roman"/>
              </a:rPr>
              <a:t> </a:t>
            </a:r>
            <a:r>
              <a:rPr lang="en-US" sz="2400" dirty="0" smtClean="0">
                <a:solidFill>
                  <a:schemeClr val="tx1"/>
                </a:solidFill>
                <a:latin typeface="+mn-lt"/>
                <a:cs typeface="Times New Roman"/>
              </a:rPr>
              <a:t>demonstrate</a:t>
            </a:r>
            <a:r>
              <a:rPr lang="en-US" sz="2400" spc="10" dirty="0" smtClean="0">
                <a:solidFill>
                  <a:schemeClr val="tx1"/>
                </a:solidFill>
                <a:latin typeface="+mn-lt"/>
                <a:cs typeface="Times New Roman"/>
              </a:rPr>
              <a:t> </a:t>
            </a:r>
            <a:r>
              <a:rPr lang="en-US" sz="2400" dirty="0" smtClean="0">
                <a:solidFill>
                  <a:schemeClr val="tx1"/>
                </a:solidFill>
                <a:latin typeface="+mn-lt"/>
                <a:cs typeface="Times New Roman"/>
              </a:rPr>
              <a:t>correction</a:t>
            </a:r>
            <a:r>
              <a:rPr lang="en-US" sz="2400" spc="-45" dirty="0" smtClean="0">
                <a:solidFill>
                  <a:schemeClr val="tx1"/>
                </a:solidFill>
                <a:latin typeface="+mn-lt"/>
                <a:cs typeface="Times New Roman"/>
              </a:rPr>
              <a:t> </a:t>
            </a:r>
            <a:r>
              <a:rPr lang="en-US" sz="2400" dirty="0" smtClean="0">
                <a:solidFill>
                  <a:schemeClr val="tx1"/>
                </a:solidFill>
                <a:latin typeface="+mn-lt"/>
                <a:cs typeface="Times New Roman"/>
              </a:rPr>
              <a:t>of non-compliance</a:t>
            </a:r>
            <a:r>
              <a:rPr lang="en-US" sz="2400" spc="-40" dirty="0" smtClean="0">
                <a:solidFill>
                  <a:schemeClr val="tx1"/>
                </a:solidFill>
                <a:latin typeface="+mn-lt"/>
                <a:cs typeface="Times New Roman"/>
              </a:rPr>
              <a:t> </a:t>
            </a:r>
            <a:r>
              <a:rPr lang="en-US" sz="2400" u="sng" spc="-25" dirty="0" smtClean="0">
                <a:solidFill>
                  <a:schemeClr val="tx1"/>
                </a:solidFill>
                <a:uFill>
                  <a:solidFill>
                    <a:srgbClr val="000000"/>
                  </a:solidFill>
                </a:uFill>
                <a:latin typeface="+mn-lt"/>
                <a:cs typeface="Times New Roman"/>
              </a:rPr>
              <a:t>no</a:t>
            </a:r>
            <a:r>
              <a:rPr lang="en-US" sz="2400" u="sng" spc="-25" dirty="0" smtClean="0">
                <a:solidFill>
                  <a:schemeClr val="tx1"/>
                </a:solidFill>
                <a:latin typeface="+mn-lt"/>
                <a:cs typeface="Times New Roman"/>
              </a:rPr>
              <a:t> </a:t>
            </a:r>
            <a:r>
              <a:rPr lang="en-US" sz="2400" u="sng" dirty="0" smtClean="0">
                <a:solidFill>
                  <a:schemeClr val="tx1"/>
                </a:solidFill>
                <a:uFill>
                  <a:solidFill>
                    <a:srgbClr val="000000"/>
                  </a:solidFill>
                </a:uFill>
                <a:latin typeface="+mn-lt"/>
                <a:cs typeface="Times New Roman"/>
              </a:rPr>
              <a:t>later</a:t>
            </a:r>
            <a:r>
              <a:rPr lang="en-US" sz="2400" u="sng" spc="-30" dirty="0" smtClean="0">
                <a:solidFill>
                  <a:schemeClr val="tx1"/>
                </a:solidFill>
                <a:uFill>
                  <a:solidFill>
                    <a:srgbClr val="000000"/>
                  </a:solidFill>
                </a:uFill>
                <a:latin typeface="+mn-lt"/>
                <a:cs typeface="Times New Roman"/>
              </a:rPr>
              <a:t> </a:t>
            </a:r>
            <a:r>
              <a:rPr lang="en-US" sz="2400" u="sng" dirty="0" smtClean="0">
                <a:solidFill>
                  <a:schemeClr val="tx1"/>
                </a:solidFill>
                <a:uFill>
                  <a:solidFill>
                    <a:srgbClr val="000000"/>
                  </a:solidFill>
                </a:uFill>
                <a:latin typeface="+mn-lt"/>
                <a:cs typeface="Times New Roman"/>
              </a:rPr>
              <a:t>than</a:t>
            </a:r>
            <a:r>
              <a:rPr lang="en-US" sz="2400" u="sng" spc="-135" dirty="0" smtClean="0">
                <a:solidFill>
                  <a:schemeClr val="tx1"/>
                </a:solidFill>
                <a:uFill>
                  <a:solidFill>
                    <a:srgbClr val="000000"/>
                  </a:solidFill>
                </a:uFill>
                <a:latin typeface="+mn-lt"/>
                <a:cs typeface="Times New Roman"/>
              </a:rPr>
              <a:t> </a:t>
            </a:r>
            <a:r>
              <a:rPr lang="en-US" sz="2400" u="sng" dirty="0" smtClean="0">
                <a:solidFill>
                  <a:schemeClr val="tx1"/>
                </a:solidFill>
                <a:uFill>
                  <a:solidFill>
                    <a:srgbClr val="000000"/>
                  </a:solidFill>
                </a:uFill>
                <a:latin typeface="+mn-lt"/>
                <a:cs typeface="Times New Roman"/>
              </a:rPr>
              <a:t>March 1,</a:t>
            </a:r>
            <a:r>
              <a:rPr lang="en-US" sz="2400" u="sng" spc="10" dirty="0" smtClean="0">
                <a:solidFill>
                  <a:schemeClr val="tx1"/>
                </a:solidFill>
                <a:uFill>
                  <a:solidFill>
                    <a:srgbClr val="000000"/>
                  </a:solidFill>
                </a:uFill>
                <a:latin typeface="+mn-lt"/>
                <a:cs typeface="Times New Roman"/>
              </a:rPr>
              <a:t> </a:t>
            </a:r>
            <a:r>
              <a:rPr lang="en-US" sz="2400" u="sng" spc="-20" dirty="0" smtClean="0">
                <a:solidFill>
                  <a:schemeClr val="tx1"/>
                </a:solidFill>
                <a:uFill>
                  <a:solidFill>
                    <a:srgbClr val="000000"/>
                  </a:solidFill>
                </a:uFill>
                <a:latin typeface="+mn-lt"/>
                <a:cs typeface="Times New Roman"/>
              </a:rPr>
              <a:t>2024.</a:t>
            </a:r>
            <a:endParaRPr lang="en-US" sz="2400" dirty="0" smtClean="0">
              <a:solidFill>
                <a:schemeClr val="tx1"/>
              </a:solidFill>
              <a:latin typeface="+mn-lt"/>
              <a:cs typeface="Times New Roman"/>
            </a:endParaRPr>
          </a:p>
          <a:p>
            <a:pPr marL="355600" marR="38100" indent="-342900">
              <a:spcBef>
                <a:spcPts val="100"/>
              </a:spcBef>
              <a:buSzPct val="60416"/>
              <a:buFont typeface="Arial" panose="020B0604020202020204" pitchFamily="34" charset="0"/>
              <a:buChar char="•"/>
              <a:tabLst>
                <a:tab pos="332105" algn="l"/>
                <a:tab pos="332740" algn="l"/>
              </a:tabLst>
            </a:pPr>
            <a:r>
              <a:rPr lang="en-US" sz="2400" dirty="0" smtClean="0">
                <a:solidFill>
                  <a:schemeClr val="tx1"/>
                </a:solidFill>
                <a:latin typeface="+mn-lt"/>
                <a:cs typeface="Times New Roman"/>
              </a:rPr>
              <a:t>Documentation</a:t>
            </a:r>
            <a:r>
              <a:rPr lang="en-US" sz="2400" spc="-40" dirty="0" smtClean="0">
                <a:solidFill>
                  <a:schemeClr val="tx1"/>
                </a:solidFill>
                <a:latin typeface="+mn-lt"/>
                <a:cs typeface="Times New Roman"/>
              </a:rPr>
              <a:t> </a:t>
            </a:r>
            <a:r>
              <a:rPr lang="en-US" sz="2400" dirty="0" smtClean="0">
                <a:solidFill>
                  <a:schemeClr val="tx1"/>
                </a:solidFill>
                <a:latin typeface="+mn-lt"/>
                <a:cs typeface="Times New Roman"/>
              </a:rPr>
              <a:t>showing</a:t>
            </a:r>
            <a:r>
              <a:rPr lang="en-US" sz="2400" spc="-35" dirty="0" smtClean="0">
                <a:solidFill>
                  <a:schemeClr val="tx1"/>
                </a:solidFill>
                <a:latin typeface="+mn-lt"/>
                <a:cs typeface="Times New Roman"/>
              </a:rPr>
              <a:t> </a:t>
            </a:r>
            <a:r>
              <a:rPr lang="en-US" sz="2400" dirty="0" smtClean="0">
                <a:solidFill>
                  <a:schemeClr val="tx1"/>
                </a:solidFill>
                <a:latin typeface="+mn-lt"/>
                <a:cs typeface="Times New Roman"/>
              </a:rPr>
              <a:t>examples</a:t>
            </a:r>
            <a:r>
              <a:rPr lang="en-US" sz="2400" spc="-5" dirty="0" smtClean="0">
                <a:solidFill>
                  <a:schemeClr val="tx1"/>
                </a:solidFill>
                <a:latin typeface="+mn-lt"/>
                <a:cs typeface="Times New Roman"/>
              </a:rPr>
              <a:t> </a:t>
            </a:r>
            <a:r>
              <a:rPr lang="en-US" sz="2400" dirty="0" smtClean="0">
                <a:solidFill>
                  <a:schemeClr val="tx1"/>
                </a:solidFill>
                <a:latin typeface="+mn-lt"/>
                <a:cs typeface="Times New Roman"/>
              </a:rPr>
              <a:t>of</a:t>
            </a:r>
            <a:r>
              <a:rPr lang="en-US" sz="2400" spc="-20" dirty="0" smtClean="0">
                <a:solidFill>
                  <a:schemeClr val="tx1"/>
                </a:solidFill>
                <a:latin typeface="+mn-lt"/>
                <a:cs typeface="Times New Roman"/>
              </a:rPr>
              <a:t> </a:t>
            </a:r>
            <a:r>
              <a:rPr lang="en-US" sz="2400" dirty="0" smtClean="0">
                <a:solidFill>
                  <a:schemeClr val="tx1"/>
                </a:solidFill>
                <a:latin typeface="+mn-lt"/>
                <a:cs typeface="Times New Roman"/>
              </a:rPr>
              <a:t>compliance</a:t>
            </a:r>
            <a:r>
              <a:rPr lang="en-US" sz="2400" spc="-35" dirty="0" smtClean="0">
                <a:solidFill>
                  <a:schemeClr val="tx1"/>
                </a:solidFill>
                <a:latin typeface="+mn-lt"/>
                <a:cs typeface="Times New Roman"/>
              </a:rPr>
              <a:t> </a:t>
            </a:r>
            <a:r>
              <a:rPr lang="en-US" sz="2400" dirty="0" smtClean="0">
                <a:solidFill>
                  <a:schemeClr val="tx1"/>
                </a:solidFill>
                <a:latin typeface="+mn-lt"/>
                <a:cs typeface="Times New Roman"/>
              </a:rPr>
              <a:t>for</a:t>
            </a:r>
            <a:r>
              <a:rPr lang="en-US" sz="2400" spc="-5" dirty="0" smtClean="0">
                <a:solidFill>
                  <a:schemeClr val="tx1"/>
                </a:solidFill>
                <a:latin typeface="+mn-lt"/>
                <a:cs typeface="Times New Roman"/>
              </a:rPr>
              <a:t> </a:t>
            </a:r>
            <a:r>
              <a:rPr lang="en-US" sz="2400" spc="-20" dirty="0" smtClean="0">
                <a:solidFill>
                  <a:schemeClr val="tx1"/>
                </a:solidFill>
                <a:latin typeface="+mn-lt"/>
                <a:cs typeface="Times New Roman"/>
              </a:rPr>
              <a:t>each </a:t>
            </a:r>
            <a:r>
              <a:rPr lang="en-US" sz="2400" dirty="0" smtClean="0">
                <a:solidFill>
                  <a:schemeClr val="tx1"/>
                </a:solidFill>
                <a:latin typeface="+mn-lt"/>
                <a:cs typeface="Times New Roman"/>
              </a:rPr>
              <a:t>indicator</a:t>
            </a:r>
            <a:r>
              <a:rPr lang="en-US" sz="2400" spc="-50" dirty="0" smtClean="0">
                <a:solidFill>
                  <a:schemeClr val="tx1"/>
                </a:solidFill>
                <a:latin typeface="+mn-lt"/>
                <a:cs typeface="Times New Roman"/>
              </a:rPr>
              <a:t> </a:t>
            </a:r>
            <a:r>
              <a:rPr lang="en-US" sz="2400" dirty="0" smtClean="0">
                <a:solidFill>
                  <a:schemeClr val="tx1"/>
                </a:solidFill>
                <a:latin typeface="+mn-lt"/>
                <a:cs typeface="Times New Roman"/>
              </a:rPr>
              <a:t>identified</a:t>
            </a:r>
            <a:r>
              <a:rPr lang="en-US" sz="2400" spc="-45" dirty="0" smtClean="0">
                <a:solidFill>
                  <a:schemeClr val="tx1"/>
                </a:solidFill>
                <a:latin typeface="+mn-lt"/>
                <a:cs typeface="Times New Roman"/>
              </a:rPr>
              <a:t> </a:t>
            </a:r>
            <a:r>
              <a:rPr lang="en-US" sz="2400" dirty="0" smtClean="0">
                <a:solidFill>
                  <a:schemeClr val="tx1"/>
                </a:solidFill>
                <a:latin typeface="+mn-lt"/>
                <a:cs typeface="Times New Roman"/>
              </a:rPr>
              <a:t>must</a:t>
            </a:r>
            <a:r>
              <a:rPr lang="en-US" sz="2400" spc="15" dirty="0" smtClean="0">
                <a:solidFill>
                  <a:schemeClr val="tx1"/>
                </a:solidFill>
                <a:latin typeface="+mn-lt"/>
                <a:cs typeface="Times New Roman"/>
              </a:rPr>
              <a:t> </a:t>
            </a:r>
            <a:r>
              <a:rPr lang="en-US" sz="2400" dirty="0" smtClean="0">
                <a:solidFill>
                  <a:schemeClr val="tx1"/>
                </a:solidFill>
                <a:latin typeface="+mn-lt"/>
                <a:cs typeface="Times New Roman"/>
              </a:rPr>
              <a:t>be</a:t>
            </a:r>
            <a:r>
              <a:rPr lang="en-US" sz="2400" spc="-15" dirty="0" smtClean="0">
                <a:solidFill>
                  <a:schemeClr val="tx1"/>
                </a:solidFill>
                <a:latin typeface="+mn-lt"/>
                <a:cs typeface="Times New Roman"/>
              </a:rPr>
              <a:t> </a:t>
            </a:r>
            <a:r>
              <a:rPr lang="en-US" sz="2400" dirty="0" smtClean="0">
                <a:solidFill>
                  <a:schemeClr val="tx1"/>
                </a:solidFill>
                <a:latin typeface="+mn-lt"/>
                <a:cs typeface="Times New Roman"/>
              </a:rPr>
              <a:t>uploaded</a:t>
            </a:r>
            <a:r>
              <a:rPr lang="en-US" sz="2400" spc="-30" dirty="0" smtClean="0">
                <a:solidFill>
                  <a:schemeClr val="tx1"/>
                </a:solidFill>
                <a:latin typeface="+mn-lt"/>
                <a:cs typeface="Times New Roman"/>
              </a:rPr>
              <a:t> </a:t>
            </a:r>
            <a:r>
              <a:rPr lang="en-US" sz="2400" dirty="0" smtClean="0">
                <a:solidFill>
                  <a:schemeClr val="tx1"/>
                </a:solidFill>
                <a:latin typeface="+mn-lt"/>
                <a:cs typeface="Times New Roman"/>
              </a:rPr>
              <a:t>into</a:t>
            </a:r>
            <a:r>
              <a:rPr lang="en-US" sz="2400" spc="-15" dirty="0" smtClean="0">
                <a:solidFill>
                  <a:schemeClr val="tx1"/>
                </a:solidFill>
                <a:latin typeface="+mn-lt"/>
                <a:cs typeface="Times New Roman"/>
              </a:rPr>
              <a:t> </a:t>
            </a:r>
            <a:r>
              <a:rPr lang="en-US" sz="2400" dirty="0" smtClean="0">
                <a:solidFill>
                  <a:schemeClr val="tx1"/>
                </a:solidFill>
                <a:latin typeface="+mn-lt"/>
                <a:cs typeface="Times New Roman"/>
              </a:rPr>
              <a:t>IMACS</a:t>
            </a:r>
            <a:r>
              <a:rPr lang="en-US" sz="2400" spc="10" dirty="0" smtClean="0">
                <a:solidFill>
                  <a:schemeClr val="tx1"/>
                </a:solidFill>
                <a:latin typeface="+mn-lt"/>
                <a:cs typeface="Times New Roman"/>
              </a:rPr>
              <a:t> </a:t>
            </a:r>
            <a:r>
              <a:rPr lang="en-US" sz="2400" dirty="0" smtClean="0">
                <a:solidFill>
                  <a:schemeClr val="tx1"/>
                </a:solidFill>
                <a:latin typeface="+mn-lt"/>
                <a:cs typeface="Times New Roman"/>
              </a:rPr>
              <a:t>2.0 on </a:t>
            </a:r>
            <a:r>
              <a:rPr lang="en-US" sz="2400" spc="-25" dirty="0" smtClean="0">
                <a:solidFill>
                  <a:schemeClr val="tx1"/>
                </a:solidFill>
                <a:latin typeface="+mn-lt"/>
                <a:cs typeface="Times New Roman"/>
              </a:rPr>
              <a:t>the </a:t>
            </a:r>
            <a:r>
              <a:rPr lang="en-US" sz="2400" dirty="0" smtClean="0">
                <a:solidFill>
                  <a:schemeClr val="tx1"/>
                </a:solidFill>
                <a:latin typeface="+mn-lt"/>
                <a:cs typeface="Times New Roman"/>
              </a:rPr>
              <a:t>CAP</a:t>
            </a:r>
            <a:r>
              <a:rPr lang="en-US" sz="2400" spc="-80" dirty="0" smtClean="0">
                <a:solidFill>
                  <a:schemeClr val="tx1"/>
                </a:solidFill>
                <a:latin typeface="+mn-lt"/>
                <a:cs typeface="Times New Roman"/>
              </a:rPr>
              <a:t> </a:t>
            </a:r>
            <a:r>
              <a:rPr lang="en-US" sz="2400" dirty="0" smtClean="0">
                <a:solidFill>
                  <a:schemeClr val="tx1"/>
                </a:solidFill>
                <a:latin typeface="+mn-lt"/>
                <a:cs typeface="Times New Roman"/>
              </a:rPr>
              <a:t>page</a:t>
            </a:r>
            <a:r>
              <a:rPr lang="en-US" sz="2400" spc="-15" dirty="0" smtClean="0">
                <a:solidFill>
                  <a:schemeClr val="tx1"/>
                </a:solidFill>
                <a:latin typeface="+mn-lt"/>
                <a:cs typeface="Times New Roman"/>
              </a:rPr>
              <a:t> </a:t>
            </a:r>
            <a:r>
              <a:rPr lang="en-US" sz="2400" dirty="0" smtClean="0">
                <a:solidFill>
                  <a:schemeClr val="tx1"/>
                </a:solidFill>
                <a:latin typeface="+mn-lt"/>
                <a:cs typeface="Times New Roman"/>
              </a:rPr>
              <a:t>under</a:t>
            </a:r>
            <a:r>
              <a:rPr lang="en-US" sz="2400" spc="-10" dirty="0" smtClean="0">
                <a:solidFill>
                  <a:schemeClr val="tx1"/>
                </a:solidFill>
                <a:latin typeface="+mn-lt"/>
                <a:cs typeface="Times New Roman"/>
              </a:rPr>
              <a:t> </a:t>
            </a:r>
            <a:r>
              <a:rPr lang="en-US" sz="2400" dirty="0" smtClean="0">
                <a:solidFill>
                  <a:schemeClr val="tx1"/>
                </a:solidFill>
                <a:latin typeface="+mn-lt"/>
                <a:cs typeface="Times New Roman"/>
              </a:rPr>
              <a:t>the</a:t>
            </a:r>
            <a:r>
              <a:rPr lang="en-US" sz="2400" spc="-20" dirty="0" smtClean="0">
                <a:solidFill>
                  <a:schemeClr val="tx1"/>
                </a:solidFill>
                <a:latin typeface="+mn-lt"/>
                <a:cs typeface="Times New Roman"/>
              </a:rPr>
              <a:t> </a:t>
            </a:r>
            <a:r>
              <a:rPr lang="en-US" sz="2400" dirty="0" smtClean="0">
                <a:solidFill>
                  <a:schemeClr val="tx1"/>
                </a:solidFill>
                <a:latin typeface="+mn-lt"/>
                <a:cs typeface="Times New Roman"/>
              </a:rPr>
              <a:t>correct</a:t>
            </a:r>
            <a:r>
              <a:rPr lang="en-US" sz="2400" spc="-40" dirty="0" smtClean="0">
                <a:solidFill>
                  <a:schemeClr val="tx1"/>
                </a:solidFill>
                <a:latin typeface="+mn-lt"/>
                <a:cs typeface="Times New Roman"/>
              </a:rPr>
              <a:t> </a:t>
            </a:r>
            <a:r>
              <a:rPr lang="en-US" sz="2400" dirty="0" smtClean="0">
                <a:solidFill>
                  <a:schemeClr val="tx1"/>
                </a:solidFill>
                <a:latin typeface="+mn-lt"/>
                <a:cs typeface="Times New Roman"/>
              </a:rPr>
              <a:t>indicator</a:t>
            </a:r>
            <a:r>
              <a:rPr lang="en-US" sz="2400" spc="-35" dirty="0" smtClean="0">
                <a:solidFill>
                  <a:schemeClr val="tx1"/>
                </a:solidFill>
                <a:latin typeface="+mn-lt"/>
                <a:cs typeface="Times New Roman"/>
              </a:rPr>
              <a:t> </a:t>
            </a:r>
            <a:r>
              <a:rPr lang="en-US" sz="2400" dirty="0" smtClean="0">
                <a:solidFill>
                  <a:schemeClr val="tx1"/>
                </a:solidFill>
                <a:latin typeface="+mn-lt"/>
                <a:cs typeface="Times New Roman"/>
              </a:rPr>
              <a:t>number</a:t>
            </a:r>
            <a:r>
              <a:rPr lang="en-US" sz="2400" spc="-5" dirty="0" smtClean="0">
                <a:solidFill>
                  <a:schemeClr val="tx1"/>
                </a:solidFill>
                <a:latin typeface="+mn-lt"/>
                <a:cs typeface="Times New Roman"/>
              </a:rPr>
              <a:t> </a:t>
            </a:r>
            <a:r>
              <a:rPr lang="en-US" sz="2400" dirty="0" smtClean="0">
                <a:solidFill>
                  <a:schemeClr val="tx1"/>
                </a:solidFill>
                <a:latin typeface="+mn-lt"/>
                <a:cs typeface="Times New Roman"/>
              </a:rPr>
              <a:t>for</a:t>
            </a:r>
            <a:r>
              <a:rPr lang="en-US" sz="2400" spc="15" dirty="0" smtClean="0">
                <a:solidFill>
                  <a:schemeClr val="tx1"/>
                </a:solidFill>
                <a:latin typeface="+mn-lt"/>
                <a:cs typeface="Times New Roman"/>
              </a:rPr>
              <a:t> </a:t>
            </a:r>
            <a:r>
              <a:rPr lang="en-US" sz="2400" dirty="0" smtClean="0">
                <a:solidFill>
                  <a:schemeClr val="tx1"/>
                </a:solidFill>
                <a:latin typeface="+mn-lt"/>
                <a:cs typeface="Times New Roman"/>
              </a:rPr>
              <a:t>DESE</a:t>
            </a:r>
            <a:r>
              <a:rPr lang="en-US" sz="2400" spc="5" dirty="0" smtClean="0">
                <a:solidFill>
                  <a:schemeClr val="tx1"/>
                </a:solidFill>
                <a:latin typeface="+mn-lt"/>
                <a:cs typeface="Times New Roman"/>
              </a:rPr>
              <a:t> </a:t>
            </a:r>
            <a:r>
              <a:rPr lang="en-US" sz="2400" spc="-25" dirty="0" smtClean="0">
                <a:solidFill>
                  <a:schemeClr val="tx1"/>
                </a:solidFill>
                <a:latin typeface="+mn-lt"/>
                <a:cs typeface="Times New Roman"/>
              </a:rPr>
              <a:t>to </a:t>
            </a:r>
            <a:r>
              <a:rPr lang="en-US" sz="2400" dirty="0" smtClean="0">
                <a:solidFill>
                  <a:schemeClr val="tx1"/>
                </a:solidFill>
                <a:latin typeface="+mn-lt"/>
                <a:cs typeface="Times New Roman"/>
              </a:rPr>
              <a:t>review</a:t>
            </a:r>
            <a:r>
              <a:rPr lang="en-US" sz="2400" spc="-20" dirty="0" smtClean="0">
                <a:solidFill>
                  <a:schemeClr val="tx1"/>
                </a:solidFill>
                <a:latin typeface="+mn-lt"/>
                <a:cs typeface="Times New Roman"/>
              </a:rPr>
              <a:t> </a:t>
            </a:r>
            <a:r>
              <a:rPr lang="en-US" sz="2400" dirty="0" smtClean="0">
                <a:solidFill>
                  <a:schemeClr val="tx1"/>
                </a:solidFill>
                <a:latin typeface="+mn-lt"/>
                <a:cs typeface="Times New Roman"/>
              </a:rPr>
              <a:t>the</a:t>
            </a:r>
            <a:r>
              <a:rPr lang="en-US" sz="2400" spc="-25" dirty="0" smtClean="0">
                <a:solidFill>
                  <a:schemeClr val="tx1"/>
                </a:solidFill>
                <a:latin typeface="+mn-lt"/>
                <a:cs typeface="Times New Roman"/>
              </a:rPr>
              <a:t> </a:t>
            </a:r>
            <a:r>
              <a:rPr lang="en-US" sz="2400" spc="-10" dirty="0" smtClean="0">
                <a:solidFill>
                  <a:schemeClr val="tx1"/>
                </a:solidFill>
                <a:latin typeface="+mn-lt"/>
                <a:cs typeface="Times New Roman"/>
              </a:rPr>
              <a:t>documentation.</a:t>
            </a:r>
            <a:endParaRPr lang="en-US" sz="2400" dirty="0" smtClean="0">
              <a:solidFill>
                <a:schemeClr val="tx1"/>
              </a:solidFill>
              <a:latin typeface="+mn-lt"/>
              <a:cs typeface="Times New Roman"/>
            </a:endParaRPr>
          </a:p>
        </p:txBody>
      </p:sp>
      <p:sp>
        <p:nvSpPr>
          <p:cNvPr id="3" name="object 3"/>
          <p:cNvSpPr txBox="1">
            <a:spLocks noGrp="1"/>
          </p:cNvSpPr>
          <p:nvPr>
            <p:ph type="title"/>
          </p:nvPr>
        </p:nvSpPr>
        <p:spPr>
          <a:xfrm>
            <a:off x="2332433" y="381000"/>
            <a:ext cx="4259422" cy="567463"/>
          </a:xfrm>
          <a:prstGeom prst="rect">
            <a:avLst/>
          </a:prstGeom>
        </p:spPr>
        <p:txBody>
          <a:bodyPr vert="horz" wrap="square" lIns="0" tIns="13335" rIns="0" bIns="0" rtlCol="0">
            <a:spAutoFit/>
          </a:bodyPr>
          <a:lstStyle/>
          <a:p>
            <a:pPr marL="12700">
              <a:lnSpc>
                <a:spcPct val="100000"/>
              </a:lnSpc>
              <a:spcBef>
                <a:spcPts val="105"/>
              </a:spcBef>
            </a:pPr>
            <a:r>
              <a:rPr sz="3600" dirty="0">
                <a:solidFill>
                  <a:srgbClr val="0083A9"/>
                </a:solidFill>
                <a:latin typeface="+mn-lt"/>
              </a:rPr>
              <a:t>Evidence</a:t>
            </a:r>
            <a:r>
              <a:rPr sz="3600" spc="-40" dirty="0">
                <a:solidFill>
                  <a:srgbClr val="0083A9"/>
                </a:solidFill>
                <a:latin typeface="+mn-lt"/>
              </a:rPr>
              <a:t> </a:t>
            </a:r>
            <a:r>
              <a:rPr sz="3600" dirty="0">
                <a:solidFill>
                  <a:srgbClr val="0083A9"/>
                </a:solidFill>
                <a:latin typeface="+mn-lt"/>
              </a:rPr>
              <a:t>of</a:t>
            </a:r>
            <a:r>
              <a:rPr sz="3600" spc="-5" dirty="0">
                <a:solidFill>
                  <a:srgbClr val="0083A9"/>
                </a:solidFill>
                <a:latin typeface="+mn-lt"/>
              </a:rPr>
              <a:t> </a:t>
            </a:r>
            <a:r>
              <a:rPr sz="3600" spc="-10" dirty="0">
                <a:solidFill>
                  <a:srgbClr val="0083A9"/>
                </a:solidFill>
                <a:latin typeface="+mn-lt"/>
              </a:rPr>
              <a:t>Correction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62818" y="321347"/>
            <a:ext cx="6479210" cy="566822"/>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829B"/>
                </a:solidFill>
                <a:latin typeface="+mn-lt"/>
                <a:cs typeface="Times New Roman"/>
              </a:rPr>
              <a:t>Submitting</a:t>
            </a:r>
            <a:r>
              <a:rPr sz="3600" spc="-10" dirty="0">
                <a:solidFill>
                  <a:srgbClr val="00829B"/>
                </a:solidFill>
                <a:latin typeface="+mn-lt"/>
                <a:cs typeface="Times New Roman"/>
              </a:rPr>
              <a:t> </a:t>
            </a:r>
            <a:r>
              <a:rPr sz="3600" dirty="0">
                <a:solidFill>
                  <a:srgbClr val="00829B"/>
                </a:solidFill>
                <a:latin typeface="+mn-lt"/>
                <a:cs typeface="Times New Roman"/>
              </a:rPr>
              <a:t>Evidence</a:t>
            </a:r>
            <a:r>
              <a:rPr sz="3600" spc="-40" dirty="0">
                <a:solidFill>
                  <a:srgbClr val="00829B"/>
                </a:solidFill>
                <a:latin typeface="+mn-lt"/>
                <a:cs typeface="Times New Roman"/>
              </a:rPr>
              <a:t> </a:t>
            </a:r>
            <a:r>
              <a:rPr sz="3600" dirty="0">
                <a:solidFill>
                  <a:srgbClr val="00829B"/>
                </a:solidFill>
                <a:latin typeface="+mn-lt"/>
                <a:cs typeface="Times New Roman"/>
              </a:rPr>
              <a:t>of</a:t>
            </a:r>
            <a:r>
              <a:rPr sz="3600" spc="-10" dirty="0">
                <a:solidFill>
                  <a:srgbClr val="00829B"/>
                </a:solidFill>
                <a:latin typeface="+mn-lt"/>
                <a:cs typeface="Times New Roman"/>
              </a:rPr>
              <a:t> Correction</a:t>
            </a:r>
            <a:endParaRPr sz="3600" dirty="0">
              <a:latin typeface="+mn-lt"/>
              <a:cs typeface="Times New Roman"/>
            </a:endParaRPr>
          </a:p>
        </p:txBody>
      </p:sp>
      <p:grpSp>
        <p:nvGrpSpPr>
          <p:cNvPr id="3" name="object 3"/>
          <p:cNvGrpSpPr/>
          <p:nvPr/>
        </p:nvGrpSpPr>
        <p:grpSpPr>
          <a:xfrm>
            <a:off x="431800" y="2214338"/>
            <a:ext cx="7874000" cy="1510030"/>
            <a:chOff x="669761" y="1722953"/>
            <a:chExt cx="7874000" cy="1510030"/>
          </a:xfrm>
        </p:grpSpPr>
        <p:pic>
          <p:nvPicPr>
            <p:cNvPr id="4" name="object 4"/>
            <p:cNvPicPr/>
            <p:nvPr/>
          </p:nvPicPr>
          <p:blipFill>
            <a:blip r:embed="rId3" cstate="print"/>
            <a:stretch>
              <a:fillRect/>
            </a:stretch>
          </p:blipFill>
          <p:spPr>
            <a:xfrm>
              <a:off x="669761" y="1722953"/>
              <a:ext cx="7873502" cy="1509698"/>
            </a:xfrm>
            <a:prstGeom prst="rect">
              <a:avLst/>
            </a:prstGeom>
          </p:spPr>
        </p:pic>
        <p:pic>
          <p:nvPicPr>
            <p:cNvPr id="5" name="object 5"/>
            <p:cNvPicPr/>
            <p:nvPr/>
          </p:nvPicPr>
          <p:blipFill>
            <a:blip r:embed="rId4" cstate="print"/>
            <a:stretch>
              <a:fillRect/>
            </a:stretch>
          </p:blipFill>
          <p:spPr>
            <a:xfrm>
              <a:off x="8043672" y="2711196"/>
              <a:ext cx="326135" cy="205739"/>
            </a:xfrm>
            <a:prstGeom prst="rect">
              <a:avLst/>
            </a:prstGeom>
          </p:spPr>
        </p:pic>
        <p:pic>
          <p:nvPicPr>
            <p:cNvPr id="6" name="object 6"/>
            <p:cNvPicPr/>
            <p:nvPr/>
          </p:nvPicPr>
          <p:blipFill>
            <a:blip r:embed="rId4" cstate="print"/>
            <a:stretch>
              <a:fillRect/>
            </a:stretch>
          </p:blipFill>
          <p:spPr>
            <a:xfrm>
              <a:off x="8043672" y="2983992"/>
              <a:ext cx="326135" cy="205739"/>
            </a:xfrm>
            <a:prstGeom prst="rect">
              <a:avLst/>
            </a:prstGeom>
          </p:spPr>
        </p:pic>
        <p:pic>
          <p:nvPicPr>
            <p:cNvPr id="7" name="object 7"/>
            <p:cNvPicPr/>
            <p:nvPr/>
          </p:nvPicPr>
          <p:blipFill>
            <a:blip r:embed="rId4" cstate="print"/>
            <a:stretch>
              <a:fillRect/>
            </a:stretch>
          </p:blipFill>
          <p:spPr>
            <a:xfrm>
              <a:off x="8051292" y="2468880"/>
              <a:ext cx="326135" cy="205739"/>
            </a:xfrm>
            <a:prstGeom prst="rect">
              <a:avLst/>
            </a:prstGeom>
          </p:spPr>
        </p:pic>
      </p:grpSp>
      <p:pic>
        <p:nvPicPr>
          <p:cNvPr id="10" name="object 10"/>
          <p:cNvPicPr/>
          <p:nvPr/>
        </p:nvPicPr>
        <p:blipFill>
          <a:blip r:embed="rId5" cstate="print"/>
          <a:stretch>
            <a:fillRect/>
          </a:stretch>
        </p:blipFill>
        <p:spPr>
          <a:xfrm>
            <a:off x="457200" y="4512458"/>
            <a:ext cx="7848600" cy="1583541"/>
          </a:xfrm>
          <a:prstGeom prst="rect">
            <a:avLst/>
          </a:prstGeom>
        </p:spPr>
      </p:pic>
      <p:sp>
        <p:nvSpPr>
          <p:cNvPr id="14" name="object 14"/>
          <p:cNvSpPr txBox="1"/>
          <p:nvPr/>
        </p:nvSpPr>
        <p:spPr>
          <a:xfrm>
            <a:off x="627103" y="1848782"/>
            <a:ext cx="1271270"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mn-lt"/>
                <a:cs typeface="Times New Roman"/>
              </a:rPr>
              <a:t>CAP</a:t>
            </a:r>
            <a:r>
              <a:rPr sz="1200" spc="-80" dirty="0">
                <a:latin typeface="+mn-lt"/>
                <a:cs typeface="Times New Roman"/>
              </a:rPr>
              <a:t> </a:t>
            </a:r>
            <a:r>
              <a:rPr sz="1200" dirty="0">
                <a:latin typeface="+mn-lt"/>
                <a:cs typeface="Times New Roman"/>
              </a:rPr>
              <a:t>Summary</a:t>
            </a:r>
            <a:r>
              <a:rPr sz="1200" spc="5" dirty="0">
                <a:latin typeface="+mn-lt"/>
                <a:cs typeface="Times New Roman"/>
              </a:rPr>
              <a:t> </a:t>
            </a:r>
            <a:r>
              <a:rPr sz="1200" spc="-20" dirty="0">
                <a:latin typeface="+mn-lt"/>
                <a:cs typeface="Times New Roman"/>
              </a:rPr>
              <a:t>page</a:t>
            </a:r>
            <a:endParaRPr sz="1200" dirty="0">
              <a:latin typeface="+mn-lt"/>
              <a:cs typeface="Times New Roman"/>
            </a:endParaRPr>
          </a:p>
        </p:txBody>
      </p:sp>
      <p:sp>
        <p:nvSpPr>
          <p:cNvPr id="15" name="object 15"/>
          <p:cNvSpPr txBox="1"/>
          <p:nvPr/>
        </p:nvSpPr>
        <p:spPr>
          <a:xfrm>
            <a:off x="623928" y="4176325"/>
            <a:ext cx="638810"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mn-lt"/>
                <a:cs typeface="Times New Roman"/>
              </a:rPr>
              <a:t>CAP</a:t>
            </a:r>
            <a:r>
              <a:rPr sz="1200" spc="-65" dirty="0">
                <a:latin typeface="+mn-lt"/>
                <a:cs typeface="Times New Roman"/>
              </a:rPr>
              <a:t> </a:t>
            </a:r>
            <a:r>
              <a:rPr sz="1200" spc="-20" dirty="0">
                <a:latin typeface="+mn-lt"/>
                <a:cs typeface="Times New Roman"/>
              </a:rPr>
              <a:t>page</a:t>
            </a:r>
            <a:endParaRPr sz="1200">
              <a:latin typeface="+mn-lt"/>
              <a:cs typeface="Times New Roman"/>
            </a:endParaRPr>
          </a:p>
        </p:txBody>
      </p:sp>
      <p:sp>
        <p:nvSpPr>
          <p:cNvPr id="16" name="object 16"/>
          <p:cNvSpPr/>
          <p:nvPr/>
        </p:nvSpPr>
        <p:spPr>
          <a:xfrm>
            <a:off x="7792577" y="2892701"/>
            <a:ext cx="327660" cy="309880"/>
          </a:xfrm>
          <a:custGeom>
            <a:avLst/>
            <a:gdLst/>
            <a:ahLst/>
            <a:cxnLst/>
            <a:rect l="l" t="t" r="r" b="b"/>
            <a:pathLst>
              <a:path w="327659" h="309880">
                <a:moveTo>
                  <a:pt x="0" y="154686"/>
                </a:moveTo>
                <a:lnTo>
                  <a:pt x="8352" y="105792"/>
                </a:lnTo>
                <a:lnTo>
                  <a:pt x="31611" y="63329"/>
                </a:lnTo>
                <a:lnTo>
                  <a:pt x="67076" y="29844"/>
                </a:lnTo>
                <a:lnTo>
                  <a:pt x="112049" y="7885"/>
                </a:lnTo>
                <a:lnTo>
                  <a:pt x="163830" y="0"/>
                </a:lnTo>
                <a:lnTo>
                  <a:pt x="215610" y="7885"/>
                </a:lnTo>
                <a:lnTo>
                  <a:pt x="260583" y="29844"/>
                </a:lnTo>
                <a:lnTo>
                  <a:pt x="296048" y="63329"/>
                </a:lnTo>
                <a:lnTo>
                  <a:pt x="319307" y="105792"/>
                </a:lnTo>
                <a:lnTo>
                  <a:pt x="327660" y="154686"/>
                </a:lnTo>
                <a:lnTo>
                  <a:pt x="319307" y="203579"/>
                </a:lnTo>
                <a:lnTo>
                  <a:pt x="296048" y="246042"/>
                </a:lnTo>
                <a:lnTo>
                  <a:pt x="260583" y="279527"/>
                </a:lnTo>
                <a:lnTo>
                  <a:pt x="215610" y="301486"/>
                </a:lnTo>
                <a:lnTo>
                  <a:pt x="163830" y="309372"/>
                </a:lnTo>
                <a:lnTo>
                  <a:pt x="112049" y="301486"/>
                </a:lnTo>
                <a:lnTo>
                  <a:pt x="67076" y="279527"/>
                </a:lnTo>
                <a:lnTo>
                  <a:pt x="31611" y="246042"/>
                </a:lnTo>
                <a:lnTo>
                  <a:pt x="8352" y="203579"/>
                </a:lnTo>
                <a:lnTo>
                  <a:pt x="0" y="154686"/>
                </a:lnTo>
                <a:close/>
              </a:path>
            </a:pathLst>
          </a:custGeom>
          <a:ln w="28956">
            <a:solidFill>
              <a:srgbClr val="FF0000"/>
            </a:solidFill>
          </a:ln>
        </p:spPr>
        <p:txBody>
          <a:bodyPr wrap="square" lIns="0" tIns="0" rIns="0" bIns="0" rtlCol="0"/>
          <a:lstStyle/>
          <a:p>
            <a:endParaRPr>
              <a:latin typeface="+mn-lt"/>
            </a:endParaRPr>
          </a:p>
        </p:txBody>
      </p:sp>
      <p:sp>
        <p:nvSpPr>
          <p:cNvPr id="8" name="Oval 7"/>
          <p:cNvSpPr/>
          <p:nvPr/>
        </p:nvSpPr>
        <p:spPr>
          <a:xfrm>
            <a:off x="527091" y="5029200"/>
            <a:ext cx="832485" cy="4114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62818" y="321347"/>
            <a:ext cx="6479210" cy="566822"/>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829B"/>
                </a:solidFill>
                <a:latin typeface="+mn-lt"/>
                <a:cs typeface="Times New Roman"/>
              </a:rPr>
              <a:t>Submitting</a:t>
            </a:r>
            <a:r>
              <a:rPr sz="3600" spc="-10" dirty="0">
                <a:solidFill>
                  <a:srgbClr val="00829B"/>
                </a:solidFill>
                <a:latin typeface="+mn-lt"/>
                <a:cs typeface="Times New Roman"/>
              </a:rPr>
              <a:t> </a:t>
            </a:r>
            <a:r>
              <a:rPr sz="3600" dirty="0">
                <a:solidFill>
                  <a:srgbClr val="00829B"/>
                </a:solidFill>
                <a:latin typeface="+mn-lt"/>
                <a:cs typeface="Times New Roman"/>
              </a:rPr>
              <a:t>Evidence</a:t>
            </a:r>
            <a:r>
              <a:rPr sz="3600" spc="-40" dirty="0">
                <a:solidFill>
                  <a:srgbClr val="00829B"/>
                </a:solidFill>
                <a:latin typeface="+mn-lt"/>
                <a:cs typeface="Times New Roman"/>
              </a:rPr>
              <a:t> </a:t>
            </a:r>
            <a:r>
              <a:rPr sz="3600" dirty="0">
                <a:solidFill>
                  <a:srgbClr val="00829B"/>
                </a:solidFill>
                <a:latin typeface="+mn-lt"/>
                <a:cs typeface="Times New Roman"/>
              </a:rPr>
              <a:t>of</a:t>
            </a:r>
            <a:r>
              <a:rPr sz="3600" spc="-10" dirty="0">
                <a:solidFill>
                  <a:srgbClr val="00829B"/>
                </a:solidFill>
                <a:latin typeface="+mn-lt"/>
                <a:cs typeface="Times New Roman"/>
              </a:rPr>
              <a:t> Correction</a:t>
            </a:r>
            <a:endParaRPr sz="3600" dirty="0">
              <a:latin typeface="+mn-lt"/>
              <a:cs typeface="Times New Roman"/>
            </a:endParaRPr>
          </a:p>
        </p:txBody>
      </p:sp>
      <p:sp>
        <p:nvSpPr>
          <p:cNvPr id="18" name="object 18"/>
          <p:cNvSpPr txBox="1"/>
          <p:nvPr/>
        </p:nvSpPr>
        <p:spPr>
          <a:xfrm>
            <a:off x="551288" y="1600200"/>
            <a:ext cx="1623060"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mn-lt"/>
                <a:cs typeface="Times New Roman"/>
              </a:rPr>
              <a:t>Assignment</a:t>
            </a:r>
            <a:r>
              <a:rPr sz="1200" spc="-20" dirty="0">
                <a:latin typeface="+mn-lt"/>
                <a:cs typeface="Times New Roman"/>
              </a:rPr>
              <a:t> </a:t>
            </a:r>
            <a:r>
              <a:rPr sz="1200" dirty="0">
                <a:latin typeface="+mn-lt"/>
                <a:cs typeface="Times New Roman"/>
              </a:rPr>
              <a:t>Uploads</a:t>
            </a:r>
            <a:r>
              <a:rPr sz="1200" spc="-15" dirty="0">
                <a:latin typeface="+mn-lt"/>
                <a:cs typeface="Times New Roman"/>
              </a:rPr>
              <a:t> </a:t>
            </a:r>
            <a:r>
              <a:rPr sz="1200" spc="-20" dirty="0">
                <a:latin typeface="+mn-lt"/>
                <a:cs typeface="Times New Roman"/>
              </a:rPr>
              <a:t>page</a:t>
            </a:r>
            <a:endParaRPr sz="1200" dirty="0">
              <a:latin typeface="+mn-lt"/>
              <a:cs typeface="Times New Roman"/>
            </a:endParaRPr>
          </a:p>
        </p:txBody>
      </p:sp>
      <p:pic>
        <p:nvPicPr>
          <p:cNvPr id="9" name="Picture 8"/>
          <p:cNvPicPr>
            <a:picLocks noChangeAspect="1"/>
          </p:cNvPicPr>
          <p:nvPr/>
        </p:nvPicPr>
        <p:blipFill>
          <a:blip r:embed="rId3"/>
          <a:stretch>
            <a:fillRect/>
          </a:stretch>
        </p:blipFill>
        <p:spPr>
          <a:xfrm>
            <a:off x="228600" y="1905000"/>
            <a:ext cx="8572500" cy="3619500"/>
          </a:xfrm>
          <a:prstGeom prst="rect">
            <a:avLst/>
          </a:prstGeom>
        </p:spPr>
      </p:pic>
    </p:spTree>
    <p:extLst>
      <p:ext uri="{BB962C8B-B14F-4D97-AF65-F5344CB8AC3E}">
        <p14:creationId xmlns:p14="http://schemas.microsoft.com/office/powerpoint/2010/main" val="3861845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57200" y="3429000"/>
            <a:ext cx="7929371" cy="3276599"/>
          </a:xfrm>
          <a:prstGeom prst="rect">
            <a:avLst/>
          </a:prstGeom>
        </p:spPr>
      </p:pic>
      <p:sp>
        <p:nvSpPr>
          <p:cNvPr id="3" name="object 3"/>
          <p:cNvSpPr txBox="1"/>
          <p:nvPr/>
        </p:nvSpPr>
        <p:spPr>
          <a:xfrm>
            <a:off x="688340" y="1546352"/>
            <a:ext cx="7528559" cy="1490152"/>
          </a:xfrm>
          <a:prstGeom prst="rect">
            <a:avLst/>
          </a:prstGeom>
        </p:spPr>
        <p:txBody>
          <a:bodyPr vert="horz" wrap="square" lIns="0" tIns="12700" rIns="0" bIns="0" rtlCol="0">
            <a:spAutoFit/>
          </a:bodyPr>
          <a:lstStyle/>
          <a:p>
            <a:pPr marL="12700" marR="5080">
              <a:lnSpc>
                <a:spcPct val="100000"/>
              </a:lnSpc>
              <a:spcBef>
                <a:spcPts val="100"/>
              </a:spcBef>
              <a:tabLst>
                <a:tab pos="3235325" algn="l"/>
              </a:tabLst>
            </a:pPr>
            <a:r>
              <a:rPr sz="2400" dirty="0">
                <a:latin typeface="+mn-lt"/>
                <a:cs typeface="Times New Roman"/>
              </a:rPr>
              <a:t>The</a:t>
            </a:r>
            <a:r>
              <a:rPr sz="2400" spc="-30" dirty="0">
                <a:latin typeface="+mn-lt"/>
                <a:cs typeface="Times New Roman"/>
              </a:rPr>
              <a:t> </a:t>
            </a:r>
            <a:r>
              <a:rPr sz="2400" dirty="0">
                <a:latin typeface="+mn-lt"/>
                <a:cs typeface="Times New Roman"/>
              </a:rPr>
              <a:t>FINAL</a:t>
            </a:r>
            <a:r>
              <a:rPr sz="2400" spc="-65" dirty="0">
                <a:latin typeface="+mn-lt"/>
                <a:cs typeface="Times New Roman"/>
              </a:rPr>
              <a:t> </a:t>
            </a:r>
            <a:r>
              <a:rPr sz="2400" dirty="0">
                <a:latin typeface="+mn-lt"/>
                <a:cs typeface="Times New Roman"/>
              </a:rPr>
              <a:t>STEP</a:t>
            </a:r>
            <a:r>
              <a:rPr sz="2400" spc="-95" dirty="0">
                <a:latin typeface="+mn-lt"/>
                <a:cs typeface="Times New Roman"/>
              </a:rPr>
              <a:t> </a:t>
            </a:r>
            <a:r>
              <a:rPr sz="2400" dirty="0">
                <a:latin typeface="+mn-lt"/>
                <a:cs typeface="Times New Roman"/>
              </a:rPr>
              <a:t>of</a:t>
            </a:r>
            <a:r>
              <a:rPr sz="2400" spc="-5" dirty="0">
                <a:latin typeface="+mn-lt"/>
                <a:cs typeface="Times New Roman"/>
              </a:rPr>
              <a:t> </a:t>
            </a:r>
            <a:r>
              <a:rPr sz="2400" dirty="0">
                <a:latin typeface="+mn-lt"/>
                <a:cs typeface="Times New Roman"/>
              </a:rPr>
              <a:t>the</a:t>
            </a:r>
            <a:r>
              <a:rPr sz="2400" spc="-30" dirty="0">
                <a:latin typeface="+mn-lt"/>
                <a:cs typeface="Times New Roman"/>
              </a:rPr>
              <a:t> </a:t>
            </a:r>
            <a:r>
              <a:rPr sz="2400" dirty="0">
                <a:latin typeface="+mn-lt"/>
                <a:cs typeface="Times New Roman"/>
              </a:rPr>
              <a:t>CAP</a:t>
            </a:r>
            <a:r>
              <a:rPr sz="2400" spc="-80" dirty="0">
                <a:latin typeface="+mn-lt"/>
                <a:cs typeface="Times New Roman"/>
              </a:rPr>
              <a:t> </a:t>
            </a:r>
            <a:r>
              <a:rPr sz="2400" dirty="0">
                <a:latin typeface="+mn-lt"/>
                <a:cs typeface="Times New Roman"/>
              </a:rPr>
              <a:t>process</a:t>
            </a:r>
            <a:r>
              <a:rPr sz="2400" spc="-15" dirty="0">
                <a:latin typeface="+mn-lt"/>
                <a:cs typeface="Times New Roman"/>
              </a:rPr>
              <a:t> </a:t>
            </a:r>
            <a:r>
              <a:rPr sz="2400" dirty="0">
                <a:latin typeface="+mn-lt"/>
                <a:cs typeface="Times New Roman"/>
              </a:rPr>
              <a:t>for</a:t>
            </a:r>
            <a:r>
              <a:rPr sz="2400" spc="10" dirty="0">
                <a:latin typeface="+mn-lt"/>
                <a:cs typeface="Times New Roman"/>
              </a:rPr>
              <a:t> </a:t>
            </a:r>
            <a:r>
              <a:rPr sz="2400" dirty="0">
                <a:latin typeface="+mn-lt"/>
                <a:cs typeface="Times New Roman"/>
              </a:rPr>
              <a:t>each</a:t>
            </a:r>
            <a:r>
              <a:rPr sz="2400" spc="-30" dirty="0">
                <a:latin typeface="+mn-lt"/>
                <a:cs typeface="Times New Roman"/>
              </a:rPr>
              <a:t> </a:t>
            </a:r>
            <a:r>
              <a:rPr sz="2400" dirty="0">
                <a:latin typeface="+mn-lt"/>
                <a:cs typeface="Times New Roman"/>
              </a:rPr>
              <a:t>indicator</a:t>
            </a:r>
            <a:r>
              <a:rPr sz="2400" spc="-40" dirty="0">
                <a:latin typeface="+mn-lt"/>
                <a:cs typeface="Times New Roman"/>
              </a:rPr>
              <a:t> </a:t>
            </a:r>
            <a:r>
              <a:rPr sz="2400" spc="-25" dirty="0">
                <a:latin typeface="+mn-lt"/>
                <a:cs typeface="Times New Roman"/>
              </a:rPr>
              <a:t>is </a:t>
            </a:r>
            <a:r>
              <a:rPr sz="2400" dirty="0">
                <a:latin typeface="+mn-lt"/>
                <a:cs typeface="Times New Roman"/>
              </a:rPr>
              <a:t>completing</a:t>
            </a:r>
            <a:r>
              <a:rPr sz="2400" spc="-30" dirty="0">
                <a:latin typeface="+mn-lt"/>
                <a:cs typeface="Times New Roman"/>
              </a:rPr>
              <a:t> </a:t>
            </a:r>
            <a:r>
              <a:rPr sz="2400" dirty="0">
                <a:latin typeface="+mn-lt"/>
                <a:cs typeface="Times New Roman"/>
              </a:rPr>
              <a:t>the</a:t>
            </a:r>
            <a:r>
              <a:rPr sz="2400" spc="-15" dirty="0">
                <a:latin typeface="+mn-lt"/>
                <a:cs typeface="Times New Roman"/>
              </a:rPr>
              <a:t> </a:t>
            </a:r>
            <a:r>
              <a:rPr sz="2400" dirty="0">
                <a:latin typeface="+mn-lt"/>
                <a:cs typeface="Times New Roman"/>
              </a:rPr>
              <a:t>LEA</a:t>
            </a:r>
            <a:r>
              <a:rPr sz="2400" spc="-60" dirty="0">
                <a:latin typeface="+mn-lt"/>
                <a:cs typeface="Times New Roman"/>
              </a:rPr>
              <a:t> </a:t>
            </a:r>
            <a:r>
              <a:rPr sz="2400" dirty="0">
                <a:latin typeface="+mn-lt"/>
                <a:cs typeface="Times New Roman"/>
              </a:rPr>
              <a:t>Evidence</a:t>
            </a:r>
            <a:r>
              <a:rPr sz="2400" spc="-30" dirty="0">
                <a:latin typeface="+mn-lt"/>
                <a:cs typeface="Times New Roman"/>
              </a:rPr>
              <a:t> </a:t>
            </a:r>
            <a:r>
              <a:rPr sz="2400" dirty="0">
                <a:latin typeface="+mn-lt"/>
                <a:cs typeface="Times New Roman"/>
              </a:rPr>
              <a:t>(Samples)</a:t>
            </a:r>
            <a:r>
              <a:rPr sz="2400" spc="-5" dirty="0">
                <a:latin typeface="+mn-lt"/>
                <a:cs typeface="Times New Roman"/>
              </a:rPr>
              <a:t> </a:t>
            </a:r>
            <a:r>
              <a:rPr sz="2400" dirty="0">
                <a:latin typeface="+mn-lt"/>
                <a:cs typeface="Times New Roman"/>
              </a:rPr>
              <a:t>of</a:t>
            </a:r>
            <a:r>
              <a:rPr sz="2400" spc="-10" dirty="0">
                <a:latin typeface="+mn-lt"/>
                <a:cs typeface="Times New Roman"/>
              </a:rPr>
              <a:t> Correction </a:t>
            </a:r>
            <a:r>
              <a:rPr sz="2400" dirty="0">
                <a:latin typeface="+mn-lt"/>
                <a:cs typeface="Times New Roman"/>
              </a:rPr>
              <a:t>section</a:t>
            </a:r>
            <a:r>
              <a:rPr sz="2400" spc="-35" dirty="0">
                <a:latin typeface="+mn-lt"/>
                <a:cs typeface="Times New Roman"/>
              </a:rPr>
              <a:t> </a:t>
            </a:r>
            <a:r>
              <a:rPr sz="2400" dirty="0">
                <a:latin typeface="+mn-lt"/>
                <a:cs typeface="Times New Roman"/>
              </a:rPr>
              <a:t>on the</a:t>
            </a:r>
            <a:r>
              <a:rPr sz="2400" spc="-25" dirty="0">
                <a:latin typeface="+mn-lt"/>
                <a:cs typeface="Times New Roman"/>
              </a:rPr>
              <a:t> </a:t>
            </a:r>
            <a:r>
              <a:rPr sz="2400" dirty="0">
                <a:latin typeface="+mn-lt"/>
                <a:cs typeface="Times New Roman"/>
              </a:rPr>
              <a:t>CAP</a:t>
            </a:r>
            <a:r>
              <a:rPr sz="2400" spc="-65" dirty="0">
                <a:latin typeface="+mn-lt"/>
                <a:cs typeface="Times New Roman"/>
              </a:rPr>
              <a:t> </a:t>
            </a:r>
            <a:r>
              <a:rPr sz="2400" spc="-10" dirty="0" smtClean="0">
                <a:latin typeface="+mn-lt"/>
                <a:cs typeface="Times New Roman"/>
              </a:rPr>
              <a:t>page.</a:t>
            </a:r>
            <a:r>
              <a:rPr lang="en-US" sz="2400" dirty="0">
                <a:latin typeface="+mn-lt"/>
                <a:cs typeface="Times New Roman"/>
              </a:rPr>
              <a:t> </a:t>
            </a:r>
            <a:r>
              <a:rPr sz="2400" dirty="0" smtClean="0">
                <a:latin typeface="+mn-lt"/>
                <a:cs typeface="Times New Roman"/>
              </a:rPr>
              <a:t>The</a:t>
            </a:r>
            <a:r>
              <a:rPr sz="2400" spc="-145" dirty="0" smtClean="0">
                <a:latin typeface="+mn-lt"/>
                <a:cs typeface="Times New Roman"/>
              </a:rPr>
              <a:t> </a:t>
            </a:r>
            <a:r>
              <a:rPr sz="2400" dirty="0">
                <a:latin typeface="+mn-lt"/>
                <a:cs typeface="Times New Roman"/>
              </a:rPr>
              <a:t>Activities</a:t>
            </a:r>
            <a:r>
              <a:rPr sz="2400" spc="-35" dirty="0">
                <a:latin typeface="+mn-lt"/>
                <a:cs typeface="Times New Roman"/>
              </a:rPr>
              <a:t> </a:t>
            </a:r>
            <a:r>
              <a:rPr sz="2400" dirty="0">
                <a:latin typeface="+mn-lt"/>
                <a:cs typeface="Times New Roman"/>
              </a:rPr>
              <a:t>of Correction</a:t>
            </a:r>
            <a:r>
              <a:rPr sz="2400" spc="-40" dirty="0">
                <a:latin typeface="+mn-lt"/>
                <a:cs typeface="Times New Roman"/>
              </a:rPr>
              <a:t> </a:t>
            </a:r>
            <a:r>
              <a:rPr sz="2400" spc="-25" dirty="0">
                <a:latin typeface="+mn-lt"/>
                <a:cs typeface="Times New Roman"/>
              </a:rPr>
              <a:t>box </a:t>
            </a:r>
            <a:r>
              <a:rPr sz="2400" dirty="0">
                <a:latin typeface="+mn-lt"/>
                <a:cs typeface="Times New Roman"/>
              </a:rPr>
              <a:t>should</a:t>
            </a:r>
            <a:r>
              <a:rPr sz="2400" spc="-20" dirty="0">
                <a:latin typeface="+mn-lt"/>
                <a:cs typeface="Times New Roman"/>
              </a:rPr>
              <a:t> </a:t>
            </a:r>
            <a:r>
              <a:rPr sz="2400" dirty="0">
                <a:latin typeface="+mn-lt"/>
                <a:cs typeface="Times New Roman"/>
              </a:rPr>
              <a:t>be completed</a:t>
            </a:r>
            <a:r>
              <a:rPr sz="2400" spc="-25" dirty="0">
                <a:latin typeface="+mn-lt"/>
                <a:cs typeface="Times New Roman"/>
              </a:rPr>
              <a:t> </a:t>
            </a:r>
            <a:r>
              <a:rPr sz="2400" dirty="0">
                <a:latin typeface="+mn-lt"/>
                <a:cs typeface="Times New Roman"/>
              </a:rPr>
              <a:t>using</a:t>
            </a:r>
            <a:r>
              <a:rPr sz="2400" spc="-15" dirty="0">
                <a:latin typeface="+mn-lt"/>
                <a:cs typeface="Times New Roman"/>
              </a:rPr>
              <a:t> </a:t>
            </a:r>
            <a:r>
              <a:rPr sz="2400" dirty="0">
                <a:latin typeface="+mn-lt"/>
                <a:cs typeface="Times New Roman"/>
              </a:rPr>
              <a:t>the</a:t>
            </a:r>
            <a:r>
              <a:rPr sz="2400" spc="-10" dirty="0">
                <a:latin typeface="+mn-lt"/>
                <a:cs typeface="Times New Roman"/>
              </a:rPr>
              <a:t> </a:t>
            </a:r>
            <a:r>
              <a:rPr sz="2400" u="sng" dirty="0">
                <a:solidFill>
                  <a:srgbClr val="4B280F"/>
                </a:solidFill>
                <a:uFill>
                  <a:solidFill>
                    <a:srgbClr val="4B280F"/>
                  </a:solidFill>
                </a:uFill>
                <a:latin typeface="+mn-lt"/>
                <a:cs typeface="Times New Roman"/>
                <a:hlinkClick r:id="rId4"/>
              </a:rPr>
              <a:t>Evidence</a:t>
            </a:r>
            <a:r>
              <a:rPr sz="2400" u="sng" spc="-25" dirty="0">
                <a:solidFill>
                  <a:srgbClr val="4B280F"/>
                </a:solidFill>
                <a:uFill>
                  <a:solidFill>
                    <a:srgbClr val="4B280F"/>
                  </a:solidFill>
                </a:uFill>
                <a:latin typeface="+mn-lt"/>
                <a:cs typeface="Times New Roman"/>
                <a:hlinkClick r:id="rId4"/>
              </a:rPr>
              <a:t> </a:t>
            </a:r>
            <a:r>
              <a:rPr sz="2400" u="sng" dirty="0">
                <a:solidFill>
                  <a:srgbClr val="4B280F"/>
                </a:solidFill>
                <a:uFill>
                  <a:solidFill>
                    <a:srgbClr val="4B280F"/>
                  </a:solidFill>
                </a:uFill>
                <a:latin typeface="+mn-lt"/>
                <a:cs typeface="Times New Roman"/>
                <a:hlinkClick r:id="rId4"/>
              </a:rPr>
              <a:t>of Correction</a:t>
            </a:r>
            <a:r>
              <a:rPr sz="2400" spc="-35" dirty="0">
                <a:solidFill>
                  <a:srgbClr val="4B280F"/>
                </a:solidFill>
                <a:latin typeface="+mn-lt"/>
                <a:cs typeface="Times New Roman"/>
              </a:rPr>
              <a:t> </a:t>
            </a:r>
            <a:r>
              <a:rPr sz="2400" spc="-10" dirty="0">
                <a:latin typeface="+mn-lt"/>
                <a:cs typeface="Times New Roman"/>
              </a:rPr>
              <a:t>rubric.</a:t>
            </a:r>
            <a:endParaRPr sz="2400" dirty="0">
              <a:latin typeface="+mn-lt"/>
              <a:cs typeface="Times New Roman"/>
            </a:endParaRPr>
          </a:p>
        </p:txBody>
      </p:sp>
      <p:sp>
        <p:nvSpPr>
          <p:cNvPr id="4" name="object 4"/>
          <p:cNvSpPr txBox="1">
            <a:spLocks noGrp="1"/>
          </p:cNvSpPr>
          <p:nvPr>
            <p:ph type="title"/>
          </p:nvPr>
        </p:nvSpPr>
        <p:spPr>
          <a:xfrm>
            <a:off x="1028858" y="368300"/>
            <a:ext cx="723582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mn-lt"/>
              </a:rPr>
              <a:t>LEA</a:t>
            </a:r>
            <a:r>
              <a:rPr sz="3600" spc="-204" dirty="0">
                <a:latin typeface="+mn-lt"/>
              </a:rPr>
              <a:t> </a:t>
            </a:r>
            <a:r>
              <a:rPr sz="3600" dirty="0">
                <a:latin typeface="+mn-lt"/>
              </a:rPr>
              <a:t>Evidence</a:t>
            </a:r>
            <a:r>
              <a:rPr sz="3600" spc="-5" dirty="0">
                <a:latin typeface="+mn-lt"/>
              </a:rPr>
              <a:t> </a:t>
            </a:r>
            <a:r>
              <a:rPr sz="3600" dirty="0">
                <a:latin typeface="+mn-lt"/>
              </a:rPr>
              <a:t>(Samples)</a:t>
            </a:r>
            <a:r>
              <a:rPr sz="3600" spc="-5" dirty="0">
                <a:latin typeface="+mn-lt"/>
              </a:rPr>
              <a:t> </a:t>
            </a:r>
            <a:r>
              <a:rPr sz="3600" dirty="0">
                <a:latin typeface="+mn-lt"/>
              </a:rPr>
              <a:t>of</a:t>
            </a:r>
            <a:r>
              <a:rPr sz="3600" spc="-10" dirty="0">
                <a:latin typeface="+mn-lt"/>
              </a:rPr>
              <a:t> Correction</a:t>
            </a:r>
            <a:endParaRPr sz="3600" dirty="0">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82000" y="5562600"/>
            <a:ext cx="252983" cy="996695"/>
          </a:xfrm>
          <a:prstGeom prst="rect">
            <a:avLst/>
          </a:prstGeom>
        </p:spPr>
      </p:pic>
      <p:sp>
        <p:nvSpPr>
          <p:cNvPr id="3" name="object 3"/>
          <p:cNvSpPr txBox="1">
            <a:spLocks noGrp="1"/>
          </p:cNvSpPr>
          <p:nvPr>
            <p:ph type="title"/>
          </p:nvPr>
        </p:nvSpPr>
        <p:spPr>
          <a:xfrm>
            <a:off x="1805029" y="457200"/>
            <a:ext cx="5618703"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Evidence</a:t>
            </a:r>
            <a:r>
              <a:rPr sz="3600" spc="-55" dirty="0">
                <a:latin typeface="+mn-lt"/>
              </a:rPr>
              <a:t> </a:t>
            </a:r>
            <a:r>
              <a:rPr sz="3600" dirty="0">
                <a:latin typeface="+mn-lt"/>
              </a:rPr>
              <a:t>of</a:t>
            </a:r>
            <a:r>
              <a:rPr sz="3600" spc="-20" dirty="0">
                <a:latin typeface="+mn-lt"/>
              </a:rPr>
              <a:t> </a:t>
            </a:r>
            <a:r>
              <a:rPr sz="3600" dirty="0">
                <a:latin typeface="+mn-lt"/>
              </a:rPr>
              <a:t>Correction</a:t>
            </a:r>
            <a:r>
              <a:rPr sz="3600" spc="-45" dirty="0">
                <a:latin typeface="+mn-lt"/>
              </a:rPr>
              <a:t> </a:t>
            </a:r>
            <a:r>
              <a:rPr sz="3600" spc="-10" dirty="0">
                <a:latin typeface="+mn-lt"/>
              </a:rPr>
              <a:t>Rubric</a:t>
            </a:r>
          </a:p>
        </p:txBody>
      </p:sp>
      <p:pic>
        <p:nvPicPr>
          <p:cNvPr id="5" name="object 5"/>
          <p:cNvPicPr/>
          <p:nvPr/>
        </p:nvPicPr>
        <p:blipFill>
          <a:blip r:embed="rId4" cstate="print"/>
          <a:stretch>
            <a:fillRect/>
          </a:stretch>
        </p:blipFill>
        <p:spPr>
          <a:xfrm>
            <a:off x="1874216" y="1994066"/>
            <a:ext cx="5480330" cy="432396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6040">
              <a:lnSpc>
                <a:spcPct val="100000"/>
              </a:lnSpc>
              <a:spcBef>
                <a:spcPts val="105"/>
              </a:spcBef>
            </a:pPr>
            <a:r>
              <a:rPr dirty="0">
                <a:latin typeface="+mn-lt"/>
              </a:rPr>
              <a:t>Final</a:t>
            </a:r>
            <a:r>
              <a:rPr spc="-100" dirty="0">
                <a:latin typeface="+mn-lt"/>
              </a:rPr>
              <a:t> </a:t>
            </a:r>
            <a:r>
              <a:rPr spc="-10" dirty="0">
                <a:latin typeface="+mn-lt"/>
              </a:rPr>
              <a:t>Thoughts</a:t>
            </a:r>
          </a:p>
        </p:txBody>
      </p:sp>
      <p:sp>
        <p:nvSpPr>
          <p:cNvPr id="3" name="object 3"/>
          <p:cNvSpPr txBox="1"/>
          <p:nvPr/>
        </p:nvSpPr>
        <p:spPr>
          <a:xfrm>
            <a:off x="691515" y="1621028"/>
            <a:ext cx="7633334" cy="4500591"/>
          </a:xfrm>
          <a:prstGeom prst="rect">
            <a:avLst/>
          </a:prstGeom>
        </p:spPr>
        <p:txBody>
          <a:bodyPr vert="horz" wrap="square" lIns="0" tIns="12065" rIns="0" bIns="0" rtlCol="0">
            <a:spAutoFit/>
          </a:bodyPr>
          <a:lstStyle/>
          <a:p>
            <a:pPr marL="469265" marR="216535" indent="-457200" algn="just">
              <a:lnSpc>
                <a:spcPct val="100000"/>
              </a:lnSpc>
              <a:spcBef>
                <a:spcPts val="95"/>
              </a:spcBef>
              <a:buSzPct val="58928"/>
              <a:buFont typeface="Arial" panose="020B0604020202020204" pitchFamily="34" charset="0"/>
              <a:buChar char="•"/>
              <a:tabLst>
                <a:tab pos="332740" algn="l"/>
              </a:tabLst>
            </a:pPr>
            <a:r>
              <a:rPr sz="2800" dirty="0">
                <a:latin typeface="+mn-lt"/>
                <a:cs typeface="Times New Roman"/>
              </a:rPr>
              <a:t>Statewide,</a:t>
            </a:r>
            <a:r>
              <a:rPr sz="2800" spc="-100" dirty="0">
                <a:latin typeface="+mn-lt"/>
                <a:cs typeface="Times New Roman"/>
              </a:rPr>
              <a:t> </a:t>
            </a:r>
            <a:r>
              <a:rPr sz="2800" dirty="0">
                <a:latin typeface="+mn-lt"/>
                <a:cs typeface="Times New Roman"/>
              </a:rPr>
              <a:t>all</a:t>
            </a:r>
            <a:r>
              <a:rPr sz="2800" spc="-70" dirty="0">
                <a:latin typeface="+mn-lt"/>
                <a:cs typeface="Times New Roman"/>
              </a:rPr>
              <a:t> </a:t>
            </a:r>
            <a:r>
              <a:rPr sz="2800" spc="-10" dirty="0">
                <a:latin typeface="+mn-lt"/>
                <a:cs typeface="Times New Roman"/>
              </a:rPr>
              <a:t>LEA</a:t>
            </a:r>
            <a:r>
              <a:rPr sz="2800" spc="-165" dirty="0">
                <a:latin typeface="+mn-lt"/>
                <a:cs typeface="Times New Roman"/>
              </a:rPr>
              <a:t> </a:t>
            </a:r>
            <a:r>
              <a:rPr sz="2800" dirty="0">
                <a:latin typeface="+mn-lt"/>
                <a:cs typeface="Times New Roman"/>
              </a:rPr>
              <a:t>level</a:t>
            </a:r>
            <a:r>
              <a:rPr sz="2800" spc="-85" dirty="0">
                <a:latin typeface="+mn-lt"/>
                <a:cs typeface="Times New Roman"/>
              </a:rPr>
              <a:t> </a:t>
            </a:r>
            <a:r>
              <a:rPr sz="2800" spc="-20" dirty="0">
                <a:latin typeface="+mn-lt"/>
                <a:cs typeface="Times New Roman"/>
              </a:rPr>
              <a:t>non-</a:t>
            </a:r>
            <a:r>
              <a:rPr sz="2800" spc="-10" dirty="0">
                <a:latin typeface="+mn-lt"/>
                <a:cs typeface="Times New Roman"/>
              </a:rPr>
              <a:t>compliance</a:t>
            </a:r>
            <a:r>
              <a:rPr sz="2800" spc="-85" dirty="0">
                <a:latin typeface="+mn-lt"/>
                <a:cs typeface="Times New Roman"/>
              </a:rPr>
              <a:t> </a:t>
            </a:r>
            <a:r>
              <a:rPr sz="2800" dirty="0">
                <a:latin typeface="+mn-lt"/>
                <a:cs typeface="Times New Roman"/>
              </a:rPr>
              <a:t>must</a:t>
            </a:r>
            <a:r>
              <a:rPr sz="2800" spc="-60" dirty="0">
                <a:latin typeface="+mn-lt"/>
                <a:cs typeface="Times New Roman"/>
              </a:rPr>
              <a:t> </a:t>
            </a:r>
            <a:r>
              <a:rPr sz="2800" spc="-25" dirty="0">
                <a:latin typeface="+mn-lt"/>
                <a:cs typeface="Times New Roman"/>
              </a:rPr>
              <a:t>be </a:t>
            </a:r>
            <a:r>
              <a:rPr sz="2800" spc="-10" dirty="0">
                <a:latin typeface="+mn-lt"/>
                <a:cs typeface="Times New Roman"/>
              </a:rPr>
              <a:t>corrected</a:t>
            </a:r>
            <a:r>
              <a:rPr sz="2800" spc="-40" dirty="0">
                <a:latin typeface="+mn-lt"/>
                <a:cs typeface="Times New Roman"/>
              </a:rPr>
              <a:t> </a:t>
            </a:r>
            <a:r>
              <a:rPr sz="2800" dirty="0">
                <a:latin typeface="+mn-lt"/>
                <a:cs typeface="Times New Roman"/>
              </a:rPr>
              <a:t>within</a:t>
            </a:r>
            <a:r>
              <a:rPr sz="2800" spc="-50" dirty="0">
                <a:latin typeface="+mn-lt"/>
                <a:cs typeface="Times New Roman"/>
              </a:rPr>
              <a:t> </a:t>
            </a:r>
            <a:r>
              <a:rPr sz="2800" dirty="0">
                <a:latin typeface="+mn-lt"/>
                <a:cs typeface="Times New Roman"/>
              </a:rPr>
              <a:t>12</a:t>
            </a:r>
            <a:r>
              <a:rPr sz="2800" spc="-50" dirty="0">
                <a:latin typeface="+mn-lt"/>
                <a:cs typeface="Times New Roman"/>
              </a:rPr>
              <a:t> </a:t>
            </a:r>
            <a:r>
              <a:rPr sz="2800" dirty="0">
                <a:latin typeface="+mn-lt"/>
                <a:cs typeface="Times New Roman"/>
              </a:rPr>
              <a:t>months</a:t>
            </a:r>
            <a:r>
              <a:rPr sz="2800" spc="-40" dirty="0">
                <a:latin typeface="+mn-lt"/>
                <a:cs typeface="Times New Roman"/>
              </a:rPr>
              <a:t> </a:t>
            </a:r>
            <a:r>
              <a:rPr sz="2800" dirty="0">
                <a:latin typeface="+mn-lt"/>
                <a:cs typeface="Times New Roman"/>
              </a:rPr>
              <a:t>of</a:t>
            </a:r>
            <a:r>
              <a:rPr sz="2800" spc="-50" dirty="0">
                <a:latin typeface="+mn-lt"/>
                <a:cs typeface="Times New Roman"/>
              </a:rPr>
              <a:t> </a:t>
            </a:r>
            <a:r>
              <a:rPr sz="2800" dirty="0">
                <a:latin typeface="+mn-lt"/>
                <a:cs typeface="Times New Roman"/>
              </a:rPr>
              <a:t>the</a:t>
            </a:r>
            <a:r>
              <a:rPr sz="2800" spc="-50" dirty="0">
                <a:latin typeface="+mn-lt"/>
                <a:cs typeface="Times New Roman"/>
              </a:rPr>
              <a:t> </a:t>
            </a:r>
            <a:r>
              <a:rPr sz="2800" dirty="0">
                <a:latin typeface="+mn-lt"/>
                <a:cs typeface="Times New Roman"/>
              </a:rPr>
              <a:t>date</a:t>
            </a:r>
            <a:r>
              <a:rPr sz="2800" spc="-60" dirty="0">
                <a:latin typeface="+mn-lt"/>
                <a:cs typeface="Times New Roman"/>
              </a:rPr>
              <a:t> </a:t>
            </a:r>
            <a:r>
              <a:rPr sz="2800" dirty="0">
                <a:latin typeface="+mn-lt"/>
                <a:cs typeface="Times New Roman"/>
              </a:rPr>
              <a:t>of</a:t>
            </a:r>
            <a:r>
              <a:rPr sz="2800" spc="-45" dirty="0">
                <a:latin typeface="+mn-lt"/>
                <a:cs typeface="Times New Roman"/>
              </a:rPr>
              <a:t> </a:t>
            </a:r>
            <a:r>
              <a:rPr sz="2800" dirty="0">
                <a:latin typeface="+mn-lt"/>
                <a:cs typeface="Times New Roman"/>
              </a:rPr>
              <a:t>the</a:t>
            </a:r>
            <a:r>
              <a:rPr sz="2800" spc="-45" dirty="0">
                <a:latin typeface="+mn-lt"/>
                <a:cs typeface="Times New Roman"/>
              </a:rPr>
              <a:t> </a:t>
            </a:r>
            <a:r>
              <a:rPr sz="2800" spc="-10" dirty="0">
                <a:latin typeface="+mn-lt"/>
                <a:cs typeface="Times New Roman"/>
              </a:rPr>
              <a:t>final </a:t>
            </a:r>
            <a:r>
              <a:rPr sz="2800" dirty="0">
                <a:latin typeface="+mn-lt"/>
                <a:cs typeface="Times New Roman"/>
              </a:rPr>
              <a:t>report</a:t>
            </a:r>
            <a:r>
              <a:rPr sz="2800" spc="-105" dirty="0">
                <a:latin typeface="+mn-lt"/>
                <a:cs typeface="Times New Roman"/>
              </a:rPr>
              <a:t> </a:t>
            </a:r>
            <a:r>
              <a:rPr sz="2800" dirty="0" smtClean="0">
                <a:latin typeface="+mn-lt"/>
                <a:cs typeface="Times New Roman"/>
              </a:rPr>
              <a:t>so</a:t>
            </a:r>
            <a:r>
              <a:rPr lang="en-US" sz="2800" spc="-70" dirty="0">
                <a:latin typeface="+mn-lt"/>
                <a:cs typeface="Times New Roman"/>
              </a:rPr>
              <a:t> </a:t>
            </a:r>
            <a:r>
              <a:rPr sz="2800" dirty="0" smtClean="0">
                <a:latin typeface="+mn-lt"/>
                <a:cs typeface="Times New Roman"/>
              </a:rPr>
              <a:t>the</a:t>
            </a:r>
            <a:r>
              <a:rPr sz="2800" spc="-85" dirty="0" smtClean="0">
                <a:latin typeface="+mn-lt"/>
                <a:cs typeface="Times New Roman"/>
              </a:rPr>
              <a:t> </a:t>
            </a:r>
            <a:r>
              <a:rPr sz="2800" spc="-10" dirty="0">
                <a:latin typeface="+mn-lt"/>
                <a:cs typeface="Times New Roman"/>
              </a:rPr>
              <a:t>SEA</a:t>
            </a:r>
            <a:r>
              <a:rPr sz="2800" spc="-165" dirty="0">
                <a:latin typeface="+mn-lt"/>
                <a:cs typeface="Times New Roman"/>
              </a:rPr>
              <a:t> </a:t>
            </a:r>
            <a:r>
              <a:rPr sz="2800" dirty="0">
                <a:latin typeface="+mn-lt"/>
                <a:cs typeface="Times New Roman"/>
              </a:rPr>
              <a:t>sets</a:t>
            </a:r>
            <a:r>
              <a:rPr sz="2800" spc="-75" dirty="0">
                <a:latin typeface="+mn-lt"/>
                <a:cs typeface="Times New Roman"/>
              </a:rPr>
              <a:t> </a:t>
            </a:r>
            <a:r>
              <a:rPr sz="2800" dirty="0">
                <a:latin typeface="+mn-lt"/>
                <a:cs typeface="Times New Roman"/>
              </a:rPr>
              <a:t>up</a:t>
            </a:r>
            <a:r>
              <a:rPr sz="2800" spc="-80" dirty="0">
                <a:latin typeface="+mn-lt"/>
                <a:cs typeface="Times New Roman"/>
              </a:rPr>
              <a:t> </a:t>
            </a:r>
            <a:r>
              <a:rPr sz="2800" dirty="0">
                <a:latin typeface="+mn-lt"/>
                <a:cs typeface="Times New Roman"/>
              </a:rPr>
              <a:t>intermediate</a:t>
            </a:r>
            <a:r>
              <a:rPr sz="2800" spc="-75" dirty="0">
                <a:latin typeface="+mn-lt"/>
                <a:cs typeface="Times New Roman"/>
              </a:rPr>
              <a:t> </a:t>
            </a:r>
            <a:r>
              <a:rPr sz="2800" spc="-10" dirty="0">
                <a:latin typeface="+mn-lt"/>
                <a:cs typeface="Times New Roman"/>
              </a:rPr>
              <a:t>deadlines.</a:t>
            </a:r>
            <a:endParaRPr sz="2800" dirty="0">
              <a:latin typeface="+mn-lt"/>
              <a:cs typeface="Times New Roman"/>
            </a:endParaRPr>
          </a:p>
          <a:p>
            <a:pPr marL="469265" marR="5080" indent="-457200">
              <a:lnSpc>
                <a:spcPct val="100000"/>
              </a:lnSpc>
              <a:spcBef>
                <a:spcPts val="710"/>
              </a:spcBef>
              <a:buSzPct val="58928"/>
              <a:buFont typeface="Arial" panose="020B0604020202020204" pitchFamily="34" charset="0"/>
              <a:buChar char="•"/>
              <a:tabLst>
                <a:tab pos="332105" algn="l"/>
                <a:tab pos="332740" algn="l"/>
              </a:tabLst>
            </a:pPr>
            <a:r>
              <a:rPr sz="2800" dirty="0">
                <a:latin typeface="+mn-lt"/>
                <a:cs typeface="Times New Roman"/>
              </a:rPr>
              <a:t>Sanctions</a:t>
            </a:r>
            <a:r>
              <a:rPr sz="2800" spc="-60" dirty="0">
                <a:latin typeface="+mn-lt"/>
                <a:cs typeface="Times New Roman"/>
              </a:rPr>
              <a:t> </a:t>
            </a:r>
            <a:r>
              <a:rPr sz="2800" dirty="0">
                <a:latin typeface="+mn-lt"/>
                <a:cs typeface="Times New Roman"/>
              </a:rPr>
              <a:t>may</a:t>
            </a:r>
            <a:r>
              <a:rPr sz="2800" spc="-30" dirty="0">
                <a:latin typeface="+mn-lt"/>
                <a:cs typeface="Times New Roman"/>
              </a:rPr>
              <a:t> </a:t>
            </a:r>
            <a:r>
              <a:rPr sz="2800" dirty="0">
                <a:latin typeface="+mn-lt"/>
                <a:cs typeface="Times New Roman"/>
              </a:rPr>
              <a:t>be</a:t>
            </a:r>
            <a:r>
              <a:rPr sz="2800" spc="-55" dirty="0">
                <a:latin typeface="+mn-lt"/>
                <a:cs typeface="Times New Roman"/>
              </a:rPr>
              <a:t> </a:t>
            </a:r>
            <a:r>
              <a:rPr sz="2800" dirty="0">
                <a:latin typeface="+mn-lt"/>
                <a:cs typeface="Times New Roman"/>
              </a:rPr>
              <a:t>imposed</a:t>
            </a:r>
            <a:r>
              <a:rPr sz="2800" spc="-40" dirty="0">
                <a:latin typeface="+mn-lt"/>
                <a:cs typeface="Times New Roman"/>
              </a:rPr>
              <a:t> </a:t>
            </a:r>
            <a:r>
              <a:rPr sz="2800" dirty="0">
                <a:latin typeface="+mn-lt"/>
                <a:cs typeface="Times New Roman"/>
              </a:rPr>
              <a:t>for</a:t>
            </a:r>
            <a:r>
              <a:rPr sz="2800" spc="-45" dirty="0">
                <a:latin typeface="+mn-lt"/>
                <a:cs typeface="Times New Roman"/>
              </a:rPr>
              <a:t> </a:t>
            </a:r>
            <a:r>
              <a:rPr sz="2800" dirty="0">
                <a:latin typeface="+mn-lt"/>
                <a:cs typeface="Times New Roman"/>
              </a:rPr>
              <a:t>any</a:t>
            </a:r>
            <a:r>
              <a:rPr sz="2800" spc="-40" dirty="0">
                <a:latin typeface="+mn-lt"/>
                <a:cs typeface="Times New Roman"/>
              </a:rPr>
              <a:t> </a:t>
            </a:r>
            <a:r>
              <a:rPr sz="2800" spc="-10" dirty="0">
                <a:latin typeface="+mn-lt"/>
                <a:cs typeface="Times New Roman"/>
              </a:rPr>
              <a:t>non-compliance </a:t>
            </a:r>
            <a:r>
              <a:rPr sz="2800" dirty="0">
                <a:latin typeface="+mn-lt"/>
                <a:cs typeface="Times New Roman"/>
              </a:rPr>
              <a:t>not</a:t>
            </a:r>
            <a:r>
              <a:rPr sz="2800" spc="-55" dirty="0">
                <a:latin typeface="+mn-lt"/>
                <a:cs typeface="Times New Roman"/>
              </a:rPr>
              <a:t> </a:t>
            </a:r>
            <a:r>
              <a:rPr sz="2800" dirty="0">
                <a:latin typeface="+mn-lt"/>
                <a:cs typeface="Times New Roman"/>
              </a:rPr>
              <a:t>corrected</a:t>
            </a:r>
            <a:r>
              <a:rPr sz="2800" spc="-35" dirty="0">
                <a:latin typeface="+mn-lt"/>
                <a:cs typeface="Times New Roman"/>
              </a:rPr>
              <a:t> </a:t>
            </a:r>
            <a:r>
              <a:rPr sz="2800" dirty="0">
                <a:latin typeface="+mn-lt"/>
                <a:cs typeface="Times New Roman"/>
              </a:rPr>
              <a:t>within</a:t>
            </a:r>
            <a:r>
              <a:rPr sz="2800" spc="-50" dirty="0">
                <a:latin typeface="+mn-lt"/>
                <a:cs typeface="Times New Roman"/>
              </a:rPr>
              <a:t> </a:t>
            </a:r>
            <a:r>
              <a:rPr sz="2800" dirty="0">
                <a:latin typeface="+mn-lt"/>
                <a:cs typeface="Times New Roman"/>
              </a:rPr>
              <a:t>12</a:t>
            </a:r>
            <a:r>
              <a:rPr sz="2800" spc="-35" dirty="0">
                <a:latin typeface="+mn-lt"/>
                <a:cs typeface="Times New Roman"/>
              </a:rPr>
              <a:t> </a:t>
            </a:r>
            <a:r>
              <a:rPr sz="2800" dirty="0">
                <a:latin typeface="+mn-lt"/>
                <a:cs typeface="Times New Roman"/>
              </a:rPr>
              <a:t>months</a:t>
            </a:r>
            <a:r>
              <a:rPr sz="2800" spc="-40" dirty="0">
                <a:latin typeface="+mn-lt"/>
                <a:cs typeface="Times New Roman"/>
              </a:rPr>
              <a:t> </a:t>
            </a:r>
            <a:r>
              <a:rPr sz="2800" dirty="0">
                <a:latin typeface="+mn-lt"/>
                <a:cs typeface="Times New Roman"/>
              </a:rPr>
              <a:t>of</a:t>
            </a:r>
            <a:r>
              <a:rPr sz="2800" spc="-35" dirty="0">
                <a:latin typeface="+mn-lt"/>
                <a:cs typeface="Times New Roman"/>
              </a:rPr>
              <a:t> </a:t>
            </a:r>
            <a:r>
              <a:rPr sz="2800" dirty="0">
                <a:latin typeface="+mn-lt"/>
                <a:cs typeface="Times New Roman"/>
              </a:rPr>
              <a:t>the</a:t>
            </a:r>
            <a:r>
              <a:rPr sz="2800" spc="-45" dirty="0">
                <a:latin typeface="+mn-lt"/>
                <a:cs typeface="Times New Roman"/>
              </a:rPr>
              <a:t> </a:t>
            </a:r>
            <a:r>
              <a:rPr sz="2800" dirty="0">
                <a:latin typeface="+mn-lt"/>
                <a:cs typeface="Times New Roman"/>
              </a:rPr>
              <a:t>date</a:t>
            </a:r>
            <a:r>
              <a:rPr sz="2800" spc="-45" dirty="0">
                <a:latin typeface="+mn-lt"/>
                <a:cs typeface="Times New Roman"/>
              </a:rPr>
              <a:t> </a:t>
            </a:r>
            <a:r>
              <a:rPr sz="2800" dirty="0">
                <a:latin typeface="+mn-lt"/>
                <a:cs typeface="Times New Roman"/>
              </a:rPr>
              <a:t>of</a:t>
            </a:r>
            <a:r>
              <a:rPr sz="2800" spc="-35" dirty="0">
                <a:latin typeface="+mn-lt"/>
                <a:cs typeface="Times New Roman"/>
              </a:rPr>
              <a:t> </a:t>
            </a:r>
            <a:r>
              <a:rPr sz="2800" spc="-25" dirty="0">
                <a:latin typeface="+mn-lt"/>
                <a:cs typeface="Times New Roman"/>
              </a:rPr>
              <a:t>the </a:t>
            </a:r>
            <a:r>
              <a:rPr sz="2800" dirty="0">
                <a:latin typeface="+mn-lt"/>
                <a:cs typeface="Times New Roman"/>
              </a:rPr>
              <a:t>Program</a:t>
            </a:r>
            <a:r>
              <a:rPr sz="2800" spc="-75" dirty="0">
                <a:latin typeface="+mn-lt"/>
                <a:cs typeface="Times New Roman"/>
              </a:rPr>
              <a:t> </a:t>
            </a:r>
            <a:r>
              <a:rPr sz="2800" dirty="0">
                <a:latin typeface="+mn-lt"/>
                <a:cs typeface="Times New Roman"/>
              </a:rPr>
              <a:t>Review</a:t>
            </a:r>
            <a:r>
              <a:rPr sz="2800" spc="-65" dirty="0">
                <a:latin typeface="+mn-lt"/>
                <a:cs typeface="Times New Roman"/>
              </a:rPr>
              <a:t> </a:t>
            </a:r>
            <a:r>
              <a:rPr sz="2800" spc="-10" dirty="0">
                <a:latin typeface="+mn-lt"/>
                <a:cs typeface="Times New Roman"/>
              </a:rPr>
              <a:t>Report.</a:t>
            </a:r>
            <a:endParaRPr sz="2800" dirty="0">
              <a:latin typeface="+mn-lt"/>
              <a:cs typeface="Times New Roman"/>
            </a:endParaRPr>
          </a:p>
          <a:p>
            <a:pPr marL="469265" marR="12700" indent="-457200">
              <a:lnSpc>
                <a:spcPct val="100000"/>
              </a:lnSpc>
              <a:spcBef>
                <a:spcPts val="695"/>
              </a:spcBef>
              <a:buSzPct val="58928"/>
              <a:buFont typeface="Arial" panose="020B0604020202020204" pitchFamily="34" charset="0"/>
              <a:buChar char="•"/>
              <a:tabLst>
                <a:tab pos="332105" algn="l"/>
                <a:tab pos="332740" algn="l"/>
              </a:tabLst>
            </a:pPr>
            <a:r>
              <a:rPr sz="2800" dirty="0">
                <a:latin typeface="+mn-lt"/>
                <a:cs typeface="Times New Roman"/>
              </a:rPr>
              <a:t>Deadline</a:t>
            </a:r>
            <a:r>
              <a:rPr sz="2800" spc="-55" dirty="0">
                <a:latin typeface="+mn-lt"/>
                <a:cs typeface="Times New Roman"/>
              </a:rPr>
              <a:t> </a:t>
            </a:r>
            <a:r>
              <a:rPr sz="2800" dirty="0">
                <a:latin typeface="+mn-lt"/>
                <a:cs typeface="Times New Roman"/>
              </a:rPr>
              <a:t>for</a:t>
            </a:r>
            <a:r>
              <a:rPr sz="2800" spc="-45" dirty="0">
                <a:latin typeface="+mn-lt"/>
                <a:cs typeface="Times New Roman"/>
              </a:rPr>
              <a:t> </a:t>
            </a:r>
            <a:r>
              <a:rPr sz="2800" dirty="0">
                <a:latin typeface="+mn-lt"/>
                <a:cs typeface="Times New Roman"/>
              </a:rPr>
              <a:t>clearing</a:t>
            </a:r>
            <a:r>
              <a:rPr sz="2800" spc="-40" dirty="0">
                <a:latin typeface="+mn-lt"/>
                <a:cs typeface="Times New Roman"/>
              </a:rPr>
              <a:t> </a:t>
            </a:r>
            <a:r>
              <a:rPr sz="2800" dirty="0">
                <a:latin typeface="+mn-lt"/>
                <a:cs typeface="Times New Roman"/>
              </a:rPr>
              <a:t>all</a:t>
            </a:r>
            <a:r>
              <a:rPr sz="2800" spc="-60" dirty="0">
                <a:latin typeface="+mn-lt"/>
                <a:cs typeface="Times New Roman"/>
              </a:rPr>
              <a:t> </a:t>
            </a:r>
            <a:r>
              <a:rPr sz="2800" dirty="0">
                <a:latin typeface="+mn-lt"/>
                <a:cs typeface="Times New Roman"/>
              </a:rPr>
              <a:t>identified</a:t>
            </a:r>
            <a:r>
              <a:rPr sz="2800" spc="-75" dirty="0">
                <a:latin typeface="+mn-lt"/>
                <a:cs typeface="Times New Roman"/>
              </a:rPr>
              <a:t> </a:t>
            </a:r>
            <a:r>
              <a:rPr sz="2800" dirty="0">
                <a:latin typeface="+mn-lt"/>
                <a:cs typeface="Times New Roman"/>
              </a:rPr>
              <a:t>non</a:t>
            </a:r>
            <a:r>
              <a:rPr sz="2800" spc="-55" dirty="0">
                <a:latin typeface="+mn-lt"/>
                <a:cs typeface="Times New Roman"/>
              </a:rPr>
              <a:t> </a:t>
            </a:r>
            <a:r>
              <a:rPr sz="2800" spc="-10" dirty="0">
                <a:latin typeface="+mn-lt"/>
                <a:cs typeface="Times New Roman"/>
              </a:rPr>
              <a:t>compliance </a:t>
            </a:r>
            <a:r>
              <a:rPr sz="2800" dirty="0">
                <a:latin typeface="+mn-lt"/>
                <a:cs typeface="Times New Roman"/>
              </a:rPr>
              <a:t>for</a:t>
            </a:r>
            <a:r>
              <a:rPr sz="2800" spc="-40" dirty="0">
                <a:latin typeface="+mn-lt"/>
                <a:cs typeface="Times New Roman"/>
              </a:rPr>
              <a:t> </a:t>
            </a:r>
            <a:r>
              <a:rPr sz="2800" dirty="0">
                <a:latin typeface="+mn-lt"/>
                <a:cs typeface="Times New Roman"/>
              </a:rPr>
              <a:t>Cohort</a:t>
            </a:r>
            <a:r>
              <a:rPr sz="2800" spc="-40" dirty="0">
                <a:latin typeface="+mn-lt"/>
                <a:cs typeface="Times New Roman"/>
              </a:rPr>
              <a:t> </a:t>
            </a:r>
            <a:r>
              <a:rPr lang="en-US" sz="2800" dirty="0">
                <a:latin typeface="+mn-lt"/>
                <a:cs typeface="Times New Roman"/>
              </a:rPr>
              <a:t>3</a:t>
            </a:r>
            <a:r>
              <a:rPr sz="2800" spc="-35" dirty="0" smtClean="0">
                <a:latin typeface="+mn-lt"/>
                <a:cs typeface="Times New Roman"/>
              </a:rPr>
              <a:t> </a:t>
            </a:r>
            <a:r>
              <a:rPr sz="2800" dirty="0">
                <a:latin typeface="+mn-lt"/>
                <a:cs typeface="Times New Roman"/>
              </a:rPr>
              <a:t>LEAs</a:t>
            </a:r>
            <a:r>
              <a:rPr sz="2800" spc="-15" dirty="0">
                <a:latin typeface="+mn-lt"/>
                <a:cs typeface="Times New Roman"/>
              </a:rPr>
              <a:t> </a:t>
            </a:r>
            <a:r>
              <a:rPr sz="2800" dirty="0">
                <a:latin typeface="+mn-lt"/>
                <a:cs typeface="Times New Roman"/>
              </a:rPr>
              <a:t>is</a:t>
            </a:r>
            <a:r>
              <a:rPr sz="2800" spc="-55" dirty="0">
                <a:latin typeface="+mn-lt"/>
                <a:cs typeface="Times New Roman"/>
              </a:rPr>
              <a:t> </a:t>
            </a:r>
            <a:r>
              <a:rPr sz="2800" dirty="0">
                <a:uFill>
                  <a:solidFill>
                    <a:srgbClr val="000000"/>
                  </a:solidFill>
                </a:uFill>
                <a:latin typeface="+mn-lt"/>
                <a:cs typeface="Times New Roman"/>
              </a:rPr>
              <a:t>no</a:t>
            </a:r>
            <a:r>
              <a:rPr sz="2800" spc="-35" dirty="0">
                <a:uFill>
                  <a:solidFill>
                    <a:srgbClr val="000000"/>
                  </a:solidFill>
                </a:uFill>
                <a:latin typeface="+mn-lt"/>
                <a:cs typeface="Times New Roman"/>
              </a:rPr>
              <a:t> </a:t>
            </a:r>
            <a:r>
              <a:rPr sz="2800" dirty="0">
                <a:uFill>
                  <a:solidFill>
                    <a:srgbClr val="000000"/>
                  </a:solidFill>
                </a:uFill>
                <a:latin typeface="+mn-lt"/>
                <a:cs typeface="Times New Roman"/>
              </a:rPr>
              <a:t>later</a:t>
            </a:r>
            <a:r>
              <a:rPr sz="2800" spc="-35" dirty="0">
                <a:uFill>
                  <a:solidFill>
                    <a:srgbClr val="000000"/>
                  </a:solidFill>
                </a:uFill>
                <a:latin typeface="+mn-lt"/>
                <a:cs typeface="Times New Roman"/>
              </a:rPr>
              <a:t> </a:t>
            </a:r>
            <a:r>
              <a:rPr sz="2800" dirty="0">
                <a:uFill>
                  <a:solidFill>
                    <a:srgbClr val="000000"/>
                  </a:solidFill>
                </a:uFill>
                <a:latin typeface="+mn-lt"/>
                <a:cs typeface="Times New Roman"/>
              </a:rPr>
              <a:t>than</a:t>
            </a:r>
            <a:r>
              <a:rPr sz="2800" spc="-50" dirty="0">
                <a:uFill>
                  <a:solidFill>
                    <a:srgbClr val="000000"/>
                  </a:solidFill>
                </a:uFill>
                <a:latin typeface="+mn-lt"/>
                <a:cs typeface="Times New Roman"/>
              </a:rPr>
              <a:t> </a:t>
            </a:r>
            <a:r>
              <a:rPr sz="2800" dirty="0">
                <a:uFill>
                  <a:solidFill>
                    <a:srgbClr val="000000"/>
                  </a:solidFill>
                </a:uFill>
                <a:latin typeface="+mn-lt"/>
                <a:cs typeface="Times New Roman"/>
              </a:rPr>
              <a:t>September</a:t>
            </a:r>
            <a:r>
              <a:rPr sz="2800" spc="-25" dirty="0">
                <a:uFill>
                  <a:solidFill>
                    <a:srgbClr val="000000"/>
                  </a:solidFill>
                </a:uFill>
                <a:latin typeface="+mn-lt"/>
                <a:cs typeface="Times New Roman"/>
              </a:rPr>
              <a:t> </a:t>
            </a:r>
            <a:r>
              <a:rPr sz="2800" spc="-25" dirty="0" smtClean="0">
                <a:uFill>
                  <a:solidFill>
                    <a:srgbClr val="000000"/>
                  </a:solidFill>
                </a:uFill>
                <a:latin typeface="+mn-lt"/>
                <a:cs typeface="Times New Roman"/>
              </a:rPr>
              <a:t>1</a:t>
            </a:r>
            <a:r>
              <a:rPr lang="en-US" sz="2800" spc="-25" dirty="0" smtClean="0">
                <a:uFill>
                  <a:solidFill>
                    <a:srgbClr val="000000"/>
                  </a:solidFill>
                </a:uFill>
                <a:latin typeface="+mn-lt"/>
                <a:cs typeface="Times New Roman"/>
              </a:rPr>
              <a:t>3</a:t>
            </a:r>
            <a:r>
              <a:rPr sz="2800" spc="-25" dirty="0" smtClean="0">
                <a:uFill>
                  <a:solidFill>
                    <a:srgbClr val="000000"/>
                  </a:solidFill>
                </a:uFill>
                <a:latin typeface="+mn-lt"/>
                <a:cs typeface="Times New Roman"/>
              </a:rPr>
              <a:t>,</a:t>
            </a:r>
            <a:r>
              <a:rPr sz="2800" spc="-25" dirty="0" smtClean="0">
                <a:latin typeface="+mn-lt"/>
                <a:cs typeface="Times New Roman"/>
              </a:rPr>
              <a:t> </a:t>
            </a:r>
            <a:r>
              <a:rPr sz="2800" spc="-10" dirty="0" smtClean="0">
                <a:uFill>
                  <a:solidFill>
                    <a:srgbClr val="000000"/>
                  </a:solidFill>
                </a:uFill>
                <a:latin typeface="+mn-lt"/>
                <a:cs typeface="Times New Roman"/>
              </a:rPr>
              <a:t>202</a:t>
            </a:r>
            <a:r>
              <a:rPr lang="en-US" sz="2800" spc="-10" dirty="0" smtClean="0">
                <a:uFill>
                  <a:solidFill>
                    <a:srgbClr val="000000"/>
                  </a:solidFill>
                </a:uFill>
                <a:latin typeface="+mn-lt"/>
                <a:cs typeface="Times New Roman"/>
              </a:rPr>
              <a:t>4</a:t>
            </a:r>
            <a:r>
              <a:rPr sz="2800" spc="-10" dirty="0" smtClean="0">
                <a:latin typeface="+mn-lt"/>
                <a:cs typeface="Times New Roman"/>
              </a:rPr>
              <a:t>.</a:t>
            </a:r>
            <a:endParaRPr sz="2800" dirty="0">
              <a:latin typeface="+mn-lt"/>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300604" y="457200"/>
            <a:ext cx="4542790"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Compliance</a:t>
            </a:r>
            <a:r>
              <a:rPr sz="3600" spc="-40" dirty="0">
                <a:latin typeface="+mn-lt"/>
              </a:rPr>
              <a:t> </a:t>
            </a:r>
            <a:r>
              <a:rPr sz="3600" spc="-10" dirty="0">
                <a:latin typeface="+mn-lt"/>
              </a:rPr>
              <a:t>Consultants</a:t>
            </a:r>
          </a:p>
        </p:txBody>
      </p:sp>
      <p:pic>
        <p:nvPicPr>
          <p:cNvPr id="10" name="Picture 9"/>
          <p:cNvPicPr>
            <a:picLocks noChangeAspect="1"/>
          </p:cNvPicPr>
          <p:nvPr/>
        </p:nvPicPr>
        <p:blipFill>
          <a:blip r:embed="rId3"/>
          <a:stretch>
            <a:fillRect/>
          </a:stretch>
        </p:blipFill>
        <p:spPr>
          <a:xfrm>
            <a:off x="23812" y="1852612"/>
            <a:ext cx="9096375" cy="31527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7999"/>
            <a:chOff x="0" y="0"/>
            <a:chExt cx="9144000" cy="6857999"/>
          </a:xfrm>
        </p:grpSpPr>
        <p:pic>
          <p:nvPicPr>
            <p:cNvPr id="3" name="object 3"/>
            <p:cNvPicPr/>
            <p:nvPr/>
          </p:nvPicPr>
          <p:blipFill>
            <a:blip r:embed="rId3" cstate="print"/>
            <a:stretch>
              <a:fillRect/>
            </a:stretch>
          </p:blipFill>
          <p:spPr>
            <a:xfrm>
              <a:off x="0" y="0"/>
              <a:ext cx="9143999" cy="6857999"/>
            </a:xfrm>
            <a:prstGeom prst="rect">
              <a:avLst/>
            </a:prstGeom>
          </p:spPr>
        </p:pic>
        <p:sp>
          <p:nvSpPr>
            <p:cNvPr id="4" name="object 4"/>
            <p:cNvSpPr/>
            <p:nvPr/>
          </p:nvSpPr>
          <p:spPr>
            <a:xfrm>
              <a:off x="0" y="1524000"/>
              <a:ext cx="9144000" cy="1143000"/>
            </a:xfrm>
            <a:custGeom>
              <a:avLst/>
              <a:gdLst/>
              <a:ahLst/>
              <a:cxnLst/>
              <a:rect l="l" t="t" r="r" b="b"/>
              <a:pathLst>
                <a:path w="9144000" h="1143000">
                  <a:moveTo>
                    <a:pt x="9144000" y="0"/>
                  </a:moveTo>
                  <a:lnTo>
                    <a:pt x="0" y="0"/>
                  </a:lnTo>
                  <a:lnTo>
                    <a:pt x="0" y="1143000"/>
                  </a:lnTo>
                  <a:lnTo>
                    <a:pt x="9144000" y="1143000"/>
                  </a:lnTo>
                  <a:lnTo>
                    <a:pt x="9144000" y="0"/>
                  </a:lnTo>
                  <a:close/>
                </a:path>
              </a:pathLst>
            </a:custGeom>
            <a:solidFill>
              <a:srgbClr val="FFFFFF"/>
            </a:solidFill>
          </p:spPr>
          <p:txBody>
            <a:bodyPr wrap="square" lIns="0" tIns="0" rIns="0" bIns="0" rtlCol="0"/>
            <a:lstStyle/>
            <a:p>
              <a:endParaRPr/>
            </a:p>
          </p:txBody>
        </p:sp>
        <p:sp>
          <p:nvSpPr>
            <p:cNvPr id="5" name="object 5"/>
            <p:cNvSpPr/>
            <p:nvPr/>
          </p:nvSpPr>
          <p:spPr>
            <a:xfrm>
              <a:off x="0" y="1600200"/>
              <a:ext cx="1295400" cy="777777"/>
            </a:xfrm>
            <a:custGeom>
              <a:avLst/>
              <a:gdLst/>
              <a:ahLst/>
              <a:cxnLst/>
              <a:rect l="l" t="t" r="r" b="b"/>
              <a:pathLst>
                <a:path w="1295400" h="990600">
                  <a:moveTo>
                    <a:pt x="1295400" y="0"/>
                  </a:moveTo>
                  <a:lnTo>
                    <a:pt x="0" y="0"/>
                  </a:lnTo>
                  <a:lnTo>
                    <a:pt x="0" y="990600"/>
                  </a:lnTo>
                  <a:lnTo>
                    <a:pt x="1295400" y="990600"/>
                  </a:lnTo>
                  <a:lnTo>
                    <a:pt x="1295400" y="0"/>
                  </a:lnTo>
                  <a:close/>
                </a:path>
              </a:pathLst>
            </a:custGeom>
            <a:solidFill>
              <a:srgbClr val="3C9733"/>
            </a:solidFill>
          </p:spPr>
          <p:txBody>
            <a:bodyPr wrap="square" lIns="0" tIns="0" rIns="0" bIns="0" rtlCol="0"/>
            <a:lstStyle/>
            <a:p>
              <a:endParaRPr/>
            </a:p>
          </p:txBody>
        </p:sp>
        <p:pic>
          <p:nvPicPr>
            <p:cNvPr id="6" name="object 6"/>
            <p:cNvPicPr/>
            <p:nvPr/>
          </p:nvPicPr>
          <p:blipFill>
            <a:blip r:embed="rId4" cstate="print"/>
            <a:stretch>
              <a:fillRect/>
            </a:stretch>
          </p:blipFill>
          <p:spPr>
            <a:xfrm>
              <a:off x="8382000" y="5562600"/>
              <a:ext cx="252983" cy="996695"/>
            </a:xfrm>
            <a:prstGeom prst="rect">
              <a:avLst/>
            </a:prstGeom>
          </p:spPr>
        </p:pic>
      </p:grpSp>
      <p:sp>
        <p:nvSpPr>
          <p:cNvPr id="7" name="object 7"/>
          <p:cNvSpPr txBox="1"/>
          <p:nvPr/>
        </p:nvSpPr>
        <p:spPr>
          <a:xfrm>
            <a:off x="459740" y="2747264"/>
            <a:ext cx="5829300" cy="2298065"/>
          </a:xfrm>
          <a:prstGeom prst="rect">
            <a:avLst/>
          </a:prstGeom>
        </p:spPr>
        <p:txBody>
          <a:bodyPr vert="horz" wrap="square" lIns="0" tIns="100965" rIns="0" bIns="0" rtlCol="0">
            <a:spAutoFit/>
          </a:bodyPr>
          <a:lstStyle/>
          <a:p>
            <a:pPr marL="12700">
              <a:lnSpc>
                <a:spcPct val="100000"/>
              </a:lnSpc>
              <a:spcBef>
                <a:spcPts val="795"/>
              </a:spcBef>
            </a:pPr>
            <a:r>
              <a:rPr sz="2400" dirty="0">
                <a:solidFill>
                  <a:srgbClr val="00829B"/>
                </a:solidFill>
                <a:latin typeface="+mn-lt"/>
                <a:cs typeface="Tw Cen MT"/>
              </a:rPr>
              <a:t>Office</a:t>
            </a:r>
            <a:r>
              <a:rPr sz="2400" spc="-10" dirty="0">
                <a:solidFill>
                  <a:srgbClr val="00829B"/>
                </a:solidFill>
                <a:latin typeface="+mn-lt"/>
                <a:cs typeface="Tw Cen MT"/>
              </a:rPr>
              <a:t> </a:t>
            </a:r>
            <a:r>
              <a:rPr sz="2400" dirty="0">
                <a:solidFill>
                  <a:srgbClr val="00829B"/>
                </a:solidFill>
                <a:latin typeface="+mn-lt"/>
                <a:cs typeface="Tw Cen MT"/>
              </a:rPr>
              <a:t>of</a:t>
            </a:r>
            <a:r>
              <a:rPr sz="2400" spc="50" dirty="0">
                <a:solidFill>
                  <a:srgbClr val="00829B"/>
                </a:solidFill>
                <a:latin typeface="+mn-lt"/>
                <a:cs typeface="Tw Cen MT"/>
              </a:rPr>
              <a:t> </a:t>
            </a:r>
            <a:r>
              <a:rPr sz="2400" dirty="0">
                <a:solidFill>
                  <a:srgbClr val="00829B"/>
                </a:solidFill>
                <a:latin typeface="+mn-lt"/>
                <a:cs typeface="Tw Cen MT"/>
              </a:rPr>
              <a:t>Special</a:t>
            </a:r>
            <a:r>
              <a:rPr sz="2400" spc="10" dirty="0">
                <a:solidFill>
                  <a:srgbClr val="00829B"/>
                </a:solidFill>
                <a:latin typeface="+mn-lt"/>
                <a:cs typeface="Tw Cen MT"/>
              </a:rPr>
              <a:t> </a:t>
            </a:r>
            <a:r>
              <a:rPr sz="2400" spc="-10" dirty="0">
                <a:solidFill>
                  <a:srgbClr val="00829B"/>
                </a:solidFill>
                <a:latin typeface="+mn-lt"/>
                <a:cs typeface="Tw Cen MT"/>
              </a:rPr>
              <a:t>Education</a:t>
            </a:r>
            <a:endParaRPr sz="2400" dirty="0">
              <a:latin typeface="+mn-lt"/>
              <a:cs typeface="Tw Cen MT"/>
            </a:endParaRPr>
          </a:p>
          <a:p>
            <a:pPr marL="12700">
              <a:lnSpc>
                <a:spcPct val="100000"/>
              </a:lnSpc>
              <a:spcBef>
                <a:spcPts val="695"/>
              </a:spcBef>
            </a:pPr>
            <a:r>
              <a:rPr sz="2400" dirty="0">
                <a:solidFill>
                  <a:srgbClr val="00829B"/>
                </a:solidFill>
                <a:latin typeface="+mn-lt"/>
                <a:cs typeface="Tw Cen MT"/>
              </a:rPr>
              <a:t>Special</a:t>
            </a:r>
            <a:r>
              <a:rPr sz="2400" spc="-30" dirty="0">
                <a:solidFill>
                  <a:srgbClr val="00829B"/>
                </a:solidFill>
                <a:latin typeface="+mn-lt"/>
                <a:cs typeface="Tw Cen MT"/>
              </a:rPr>
              <a:t> </a:t>
            </a:r>
            <a:r>
              <a:rPr sz="2400" dirty="0">
                <a:solidFill>
                  <a:srgbClr val="00829B"/>
                </a:solidFill>
                <a:latin typeface="+mn-lt"/>
                <a:cs typeface="Tw Cen MT"/>
              </a:rPr>
              <a:t>Education</a:t>
            </a:r>
            <a:r>
              <a:rPr sz="2400" spc="-45" dirty="0">
                <a:solidFill>
                  <a:srgbClr val="00829B"/>
                </a:solidFill>
                <a:latin typeface="+mn-lt"/>
                <a:cs typeface="Tw Cen MT"/>
              </a:rPr>
              <a:t> </a:t>
            </a:r>
            <a:r>
              <a:rPr sz="2400" dirty="0">
                <a:solidFill>
                  <a:srgbClr val="00829B"/>
                </a:solidFill>
                <a:latin typeface="+mn-lt"/>
                <a:cs typeface="Tw Cen MT"/>
              </a:rPr>
              <a:t>Compliance</a:t>
            </a:r>
            <a:r>
              <a:rPr sz="2400" spc="-40" dirty="0">
                <a:solidFill>
                  <a:srgbClr val="00829B"/>
                </a:solidFill>
                <a:latin typeface="+mn-lt"/>
                <a:cs typeface="Tw Cen MT"/>
              </a:rPr>
              <a:t> </a:t>
            </a:r>
            <a:r>
              <a:rPr sz="2400" dirty="0">
                <a:solidFill>
                  <a:srgbClr val="00829B"/>
                </a:solidFill>
                <a:latin typeface="+mn-lt"/>
                <a:cs typeface="Tw Cen MT"/>
              </a:rPr>
              <a:t>(Part</a:t>
            </a:r>
            <a:r>
              <a:rPr sz="2400" spc="-30" dirty="0">
                <a:solidFill>
                  <a:srgbClr val="00829B"/>
                </a:solidFill>
                <a:latin typeface="+mn-lt"/>
                <a:cs typeface="Tw Cen MT"/>
              </a:rPr>
              <a:t> </a:t>
            </a:r>
            <a:r>
              <a:rPr sz="2400" spc="-25" dirty="0">
                <a:solidFill>
                  <a:srgbClr val="00829B"/>
                </a:solidFill>
                <a:latin typeface="+mn-lt"/>
                <a:cs typeface="Tw Cen MT"/>
              </a:rPr>
              <a:t>B)</a:t>
            </a:r>
            <a:endParaRPr sz="2400" dirty="0">
              <a:latin typeface="+mn-lt"/>
              <a:cs typeface="Tw Cen MT"/>
            </a:endParaRPr>
          </a:p>
          <a:p>
            <a:pPr marL="12700" marR="5080">
              <a:lnSpc>
                <a:spcPts val="3590"/>
              </a:lnSpc>
              <a:spcBef>
                <a:spcPts val="225"/>
              </a:spcBef>
              <a:tabLst>
                <a:tab pos="970915" algn="l"/>
                <a:tab pos="4204970" algn="l"/>
              </a:tabLst>
            </a:pPr>
            <a:r>
              <a:rPr sz="2400" spc="-85" dirty="0">
                <a:solidFill>
                  <a:srgbClr val="00829B"/>
                </a:solidFill>
                <a:latin typeface="+mn-lt"/>
                <a:cs typeface="Tw Cen MT"/>
              </a:rPr>
              <a:t>P.O.</a:t>
            </a:r>
            <a:r>
              <a:rPr sz="2400" spc="-65" dirty="0">
                <a:solidFill>
                  <a:srgbClr val="00829B"/>
                </a:solidFill>
                <a:latin typeface="+mn-lt"/>
                <a:cs typeface="Tw Cen MT"/>
              </a:rPr>
              <a:t> </a:t>
            </a:r>
            <a:r>
              <a:rPr sz="2400" dirty="0">
                <a:solidFill>
                  <a:srgbClr val="00829B"/>
                </a:solidFill>
                <a:latin typeface="+mn-lt"/>
                <a:cs typeface="Tw Cen MT"/>
              </a:rPr>
              <a:t>Box</a:t>
            </a:r>
            <a:r>
              <a:rPr sz="2400" spc="-65" dirty="0">
                <a:solidFill>
                  <a:srgbClr val="00829B"/>
                </a:solidFill>
                <a:latin typeface="+mn-lt"/>
                <a:cs typeface="Tw Cen MT"/>
              </a:rPr>
              <a:t> </a:t>
            </a:r>
            <a:r>
              <a:rPr sz="2400" dirty="0">
                <a:solidFill>
                  <a:srgbClr val="00829B"/>
                </a:solidFill>
                <a:latin typeface="+mn-lt"/>
                <a:cs typeface="Tw Cen MT"/>
              </a:rPr>
              <a:t>480,</a:t>
            </a:r>
            <a:r>
              <a:rPr sz="2400" spc="-45" dirty="0">
                <a:solidFill>
                  <a:srgbClr val="00829B"/>
                </a:solidFill>
                <a:latin typeface="+mn-lt"/>
                <a:cs typeface="Tw Cen MT"/>
              </a:rPr>
              <a:t> </a:t>
            </a:r>
            <a:r>
              <a:rPr sz="2400" dirty="0">
                <a:solidFill>
                  <a:srgbClr val="00829B"/>
                </a:solidFill>
                <a:latin typeface="+mn-lt"/>
                <a:cs typeface="Tw Cen MT"/>
              </a:rPr>
              <a:t>Jefferson</a:t>
            </a:r>
            <a:r>
              <a:rPr sz="2400" spc="-70" dirty="0">
                <a:solidFill>
                  <a:srgbClr val="00829B"/>
                </a:solidFill>
                <a:latin typeface="+mn-lt"/>
                <a:cs typeface="Tw Cen MT"/>
              </a:rPr>
              <a:t> </a:t>
            </a:r>
            <a:r>
              <a:rPr sz="2400" spc="-10" dirty="0">
                <a:solidFill>
                  <a:srgbClr val="00829B"/>
                </a:solidFill>
                <a:latin typeface="+mn-lt"/>
                <a:cs typeface="Tw Cen MT"/>
              </a:rPr>
              <a:t>City,</a:t>
            </a:r>
            <a:r>
              <a:rPr sz="2400" spc="-60" dirty="0">
                <a:solidFill>
                  <a:srgbClr val="00829B"/>
                </a:solidFill>
                <a:latin typeface="+mn-lt"/>
                <a:cs typeface="Tw Cen MT"/>
              </a:rPr>
              <a:t> </a:t>
            </a:r>
            <a:r>
              <a:rPr sz="2400" spc="-25" dirty="0">
                <a:solidFill>
                  <a:srgbClr val="00829B"/>
                </a:solidFill>
                <a:latin typeface="+mn-lt"/>
                <a:cs typeface="Tw Cen MT"/>
              </a:rPr>
              <a:t>MO</a:t>
            </a:r>
            <a:r>
              <a:rPr sz="2400" dirty="0">
                <a:solidFill>
                  <a:srgbClr val="00829B"/>
                </a:solidFill>
                <a:latin typeface="+mn-lt"/>
                <a:cs typeface="Tw Cen MT"/>
              </a:rPr>
              <a:t>	</a:t>
            </a:r>
            <a:r>
              <a:rPr sz="2400" spc="-10" dirty="0">
                <a:solidFill>
                  <a:srgbClr val="00829B"/>
                </a:solidFill>
                <a:latin typeface="+mn-lt"/>
                <a:cs typeface="Tw Cen MT"/>
              </a:rPr>
              <a:t>65102-</a:t>
            </a:r>
            <a:r>
              <a:rPr sz="2400" spc="-20" dirty="0">
                <a:solidFill>
                  <a:srgbClr val="00829B"/>
                </a:solidFill>
                <a:latin typeface="+mn-lt"/>
                <a:cs typeface="Tw Cen MT"/>
              </a:rPr>
              <a:t>0480 </a:t>
            </a:r>
            <a:r>
              <a:rPr sz="2400" spc="-10" dirty="0">
                <a:solidFill>
                  <a:srgbClr val="00829B"/>
                </a:solidFill>
                <a:latin typeface="+mn-lt"/>
                <a:cs typeface="Tw Cen MT"/>
              </a:rPr>
              <a:t>Phone:</a:t>
            </a:r>
            <a:r>
              <a:rPr sz="2400" dirty="0">
                <a:solidFill>
                  <a:srgbClr val="00829B"/>
                </a:solidFill>
                <a:latin typeface="+mn-lt"/>
                <a:cs typeface="Tw Cen MT"/>
              </a:rPr>
              <a:t>	</a:t>
            </a:r>
            <a:r>
              <a:rPr sz="2400" spc="-10" dirty="0">
                <a:solidFill>
                  <a:srgbClr val="00829B"/>
                </a:solidFill>
                <a:latin typeface="+mn-lt"/>
                <a:cs typeface="Tw Cen MT"/>
              </a:rPr>
              <a:t>573-751-</a:t>
            </a:r>
            <a:r>
              <a:rPr sz="2400" spc="-20" dirty="0">
                <a:solidFill>
                  <a:srgbClr val="00829B"/>
                </a:solidFill>
                <a:latin typeface="+mn-lt"/>
                <a:cs typeface="Tw Cen MT"/>
              </a:rPr>
              <a:t>0699</a:t>
            </a:r>
            <a:endParaRPr sz="2400" dirty="0">
              <a:latin typeface="+mn-lt"/>
              <a:cs typeface="Tw Cen MT"/>
            </a:endParaRPr>
          </a:p>
          <a:p>
            <a:pPr marL="12700">
              <a:lnSpc>
                <a:spcPct val="100000"/>
              </a:lnSpc>
              <a:spcBef>
                <a:spcPts val="455"/>
              </a:spcBef>
              <a:tabLst>
                <a:tab pos="885825" algn="l"/>
              </a:tabLst>
            </a:pPr>
            <a:r>
              <a:rPr sz="2400" spc="-10" dirty="0">
                <a:solidFill>
                  <a:srgbClr val="00829B"/>
                </a:solidFill>
                <a:latin typeface="+mn-lt"/>
                <a:cs typeface="Tw Cen MT"/>
              </a:rPr>
              <a:t>Email:</a:t>
            </a:r>
            <a:r>
              <a:rPr sz="2400" dirty="0">
                <a:solidFill>
                  <a:srgbClr val="00829B"/>
                </a:solidFill>
                <a:latin typeface="+mn-lt"/>
                <a:cs typeface="Tw Cen MT"/>
              </a:rPr>
              <a:t>	</a:t>
            </a:r>
            <a:r>
              <a:rPr sz="2400" u="sng" spc="-10" dirty="0">
                <a:solidFill>
                  <a:srgbClr val="4B280F"/>
                </a:solidFill>
                <a:uFill>
                  <a:solidFill>
                    <a:srgbClr val="4B280F"/>
                  </a:solidFill>
                </a:uFill>
                <a:latin typeface="+mn-lt"/>
                <a:cs typeface="Tw Cen MT"/>
                <a:hlinkClick r:id="rId5"/>
              </a:rPr>
              <a:t>secompliance@dese.mo.gov</a:t>
            </a:r>
            <a:endParaRPr sz="2400" dirty="0">
              <a:latin typeface="+mn-lt"/>
              <a:cs typeface="Tw Cen MT"/>
            </a:endParaRPr>
          </a:p>
        </p:txBody>
      </p:sp>
      <p:sp>
        <p:nvSpPr>
          <p:cNvPr id="8" name="object 8"/>
          <p:cNvSpPr txBox="1">
            <a:spLocks noGrp="1"/>
          </p:cNvSpPr>
          <p:nvPr>
            <p:ph type="title"/>
          </p:nvPr>
        </p:nvSpPr>
        <p:spPr>
          <a:xfrm>
            <a:off x="1371600" y="1600200"/>
            <a:ext cx="7772400" cy="777777"/>
          </a:xfrm>
          <a:prstGeom prst="rect">
            <a:avLst/>
          </a:prstGeom>
          <a:solidFill>
            <a:srgbClr val="00337E"/>
          </a:solidFill>
        </p:spPr>
        <p:txBody>
          <a:bodyPr vert="horz" wrap="square" lIns="0" tIns="160655" rIns="0" bIns="0" rtlCol="0">
            <a:spAutoFit/>
          </a:bodyPr>
          <a:lstStyle/>
          <a:p>
            <a:pPr marL="91440">
              <a:lnSpc>
                <a:spcPct val="100000"/>
              </a:lnSpc>
              <a:spcBef>
                <a:spcPts val="1265"/>
              </a:spcBef>
            </a:pPr>
            <a:r>
              <a:rPr sz="4000" spc="-10" dirty="0" smtClean="0">
                <a:solidFill>
                  <a:srgbClr val="FFFFFF"/>
                </a:solidFill>
                <a:latin typeface="+mn-lt"/>
                <a:cs typeface="Tw Cen MT"/>
              </a:rPr>
              <a:t>Resources</a:t>
            </a:r>
            <a:endParaRPr sz="4000" dirty="0">
              <a:latin typeface="+mn-lt"/>
              <a:cs typeface="Tw Cen MT"/>
            </a:endParaRPr>
          </a:p>
        </p:txBody>
      </p:sp>
      <p:grpSp>
        <p:nvGrpSpPr>
          <p:cNvPr id="9" name="object 9"/>
          <p:cNvGrpSpPr/>
          <p:nvPr/>
        </p:nvGrpSpPr>
        <p:grpSpPr>
          <a:xfrm>
            <a:off x="4724400" y="5181600"/>
            <a:ext cx="4039870" cy="1383030"/>
            <a:chOff x="4724400" y="5181600"/>
            <a:chExt cx="4039870" cy="1383030"/>
          </a:xfrm>
        </p:grpSpPr>
        <p:pic>
          <p:nvPicPr>
            <p:cNvPr id="10" name="object 10"/>
            <p:cNvPicPr/>
            <p:nvPr/>
          </p:nvPicPr>
          <p:blipFill>
            <a:blip r:embed="rId6" cstate="print"/>
            <a:stretch>
              <a:fillRect/>
            </a:stretch>
          </p:blipFill>
          <p:spPr>
            <a:xfrm>
              <a:off x="4724400" y="5181600"/>
              <a:ext cx="3572255" cy="1378520"/>
            </a:xfrm>
            <a:prstGeom prst="rect">
              <a:avLst/>
            </a:prstGeom>
          </p:spPr>
        </p:pic>
        <p:sp>
          <p:nvSpPr>
            <p:cNvPr id="11" name="object 11"/>
            <p:cNvSpPr/>
            <p:nvPr/>
          </p:nvSpPr>
          <p:spPr>
            <a:xfrm>
              <a:off x="8297417" y="5563361"/>
              <a:ext cx="466725" cy="1001394"/>
            </a:xfrm>
            <a:custGeom>
              <a:avLst/>
              <a:gdLst/>
              <a:ahLst/>
              <a:cxnLst/>
              <a:rect l="l" t="t" r="r" b="b"/>
              <a:pathLst>
                <a:path w="466725" h="1001395">
                  <a:moveTo>
                    <a:pt x="466344" y="0"/>
                  </a:moveTo>
                  <a:lnTo>
                    <a:pt x="0" y="0"/>
                  </a:lnTo>
                  <a:lnTo>
                    <a:pt x="0" y="1001268"/>
                  </a:lnTo>
                  <a:lnTo>
                    <a:pt x="466344" y="1001268"/>
                  </a:lnTo>
                  <a:lnTo>
                    <a:pt x="466344" y="0"/>
                  </a:lnTo>
                  <a:close/>
                </a:path>
              </a:pathLst>
            </a:custGeom>
            <a:solidFill>
              <a:srgbClr val="FFFFFF"/>
            </a:solidFill>
          </p:spPr>
          <p:txBody>
            <a:bodyPr wrap="square" lIns="0" tIns="0" rIns="0" bIns="0" rtlCol="0"/>
            <a:lstStyle/>
            <a:p>
              <a:endParaRPr>
                <a:latin typeface="+mn-l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9810" y="446395"/>
            <a:ext cx="5331461"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Digging</a:t>
            </a:r>
            <a:r>
              <a:rPr sz="3600" spc="-40" dirty="0">
                <a:latin typeface="+mn-lt"/>
              </a:rPr>
              <a:t> </a:t>
            </a:r>
            <a:r>
              <a:rPr sz="3600" dirty="0">
                <a:latin typeface="+mn-lt"/>
              </a:rPr>
              <a:t>into</a:t>
            </a:r>
            <a:r>
              <a:rPr sz="3600" spc="-5" dirty="0">
                <a:latin typeface="+mn-lt"/>
              </a:rPr>
              <a:t> </a:t>
            </a:r>
            <a:r>
              <a:rPr sz="3600" dirty="0">
                <a:latin typeface="+mn-lt"/>
              </a:rPr>
              <a:t>the</a:t>
            </a:r>
            <a:r>
              <a:rPr sz="3600" spc="-5" dirty="0">
                <a:latin typeface="+mn-lt"/>
              </a:rPr>
              <a:t> </a:t>
            </a:r>
            <a:r>
              <a:rPr sz="3600" spc="-10" dirty="0">
                <a:latin typeface="+mn-lt"/>
              </a:rPr>
              <a:t>information</a:t>
            </a:r>
          </a:p>
        </p:txBody>
      </p:sp>
      <p:sp>
        <p:nvSpPr>
          <p:cNvPr id="8" name="object 8"/>
          <p:cNvSpPr txBox="1"/>
          <p:nvPr/>
        </p:nvSpPr>
        <p:spPr>
          <a:xfrm>
            <a:off x="152400" y="1524001"/>
            <a:ext cx="8534400" cy="756617"/>
          </a:xfrm>
          <a:prstGeom prst="rect">
            <a:avLst/>
          </a:prstGeom>
          <a:ln w="9143">
            <a:noFill/>
          </a:ln>
        </p:spPr>
        <p:txBody>
          <a:bodyPr vert="horz" wrap="square" lIns="0" tIns="40640" rIns="0" bIns="0" rtlCol="0">
            <a:spAutoFit/>
          </a:bodyPr>
          <a:lstStyle/>
          <a:p>
            <a:pPr marL="90805" marR="115570" algn="ctr">
              <a:spcBef>
                <a:spcPts val="320"/>
              </a:spcBef>
            </a:pPr>
            <a:r>
              <a:rPr sz="1600" dirty="0">
                <a:latin typeface="+mn-lt"/>
                <a:cs typeface="Times New Roman"/>
              </a:rPr>
              <a:t>Make sure that</a:t>
            </a:r>
            <a:r>
              <a:rPr sz="1600" spc="5" dirty="0">
                <a:latin typeface="+mn-lt"/>
                <a:cs typeface="Times New Roman"/>
              </a:rPr>
              <a:t> </a:t>
            </a:r>
            <a:r>
              <a:rPr sz="1600" spc="-25" dirty="0">
                <a:latin typeface="+mn-lt"/>
                <a:cs typeface="Times New Roman"/>
              </a:rPr>
              <a:t>the </a:t>
            </a:r>
            <a:r>
              <a:rPr sz="1600" dirty="0">
                <a:latin typeface="+mn-lt"/>
                <a:cs typeface="Times New Roman"/>
              </a:rPr>
              <a:t>school</a:t>
            </a:r>
            <a:r>
              <a:rPr sz="1600" spc="-15" dirty="0">
                <a:latin typeface="+mn-lt"/>
                <a:cs typeface="Times New Roman"/>
              </a:rPr>
              <a:t> </a:t>
            </a:r>
            <a:r>
              <a:rPr sz="1600" dirty="0">
                <a:latin typeface="+mn-lt"/>
                <a:cs typeface="Times New Roman"/>
              </a:rPr>
              <a:t>year</a:t>
            </a:r>
            <a:r>
              <a:rPr sz="1600" spc="35" dirty="0">
                <a:latin typeface="+mn-lt"/>
                <a:cs typeface="Times New Roman"/>
              </a:rPr>
              <a:t> </a:t>
            </a:r>
            <a:r>
              <a:rPr sz="1600" dirty="0">
                <a:latin typeface="+mn-lt"/>
                <a:cs typeface="Times New Roman"/>
              </a:rPr>
              <a:t>is</a:t>
            </a:r>
            <a:r>
              <a:rPr sz="1600" spc="-15" dirty="0">
                <a:latin typeface="+mn-lt"/>
                <a:cs typeface="Times New Roman"/>
              </a:rPr>
              <a:t> </a:t>
            </a:r>
            <a:r>
              <a:rPr sz="1600" dirty="0">
                <a:latin typeface="+mn-lt"/>
                <a:cs typeface="Times New Roman"/>
              </a:rPr>
              <a:t>set</a:t>
            </a:r>
            <a:r>
              <a:rPr sz="1600" spc="-10" dirty="0">
                <a:latin typeface="+mn-lt"/>
                <a:cs typeface="Times New Roman"/>
              </a:rPr>
              <a:t> </a:t>
            </a:r>
            <a:r>
              <a:rPr sz="1600" spc="-25" dirty="0">
                <a:latin typeface="+mn-lt"/>
                <a:cs typeface="Times New Roman"/>
              </a:rPr>
              <a:t>to </a:t>
            </a:r>
            <a:r>
              <a:rPr sz="1600" dirty="0">
                <a:latin typeface="+mn-lt"/>
                <a:cs typeface="Times New Roman"/>
              </a:rPr>
              <a:t>the</a:t>
            </a:r>
            <a:r>
              <a:rPr sz="1600" spc="-15" dirty="0">
                <a:latin typeface="+mn-lt"/>
                <a:cs typeface="Times New Roman"/>
              </a:rPr>
              <a:t> </a:t>
            </a:r>
            <a:r>
              <a:rPr sz="1600" dirty="0">
                <a:latin typeface="+mn-lt"/>
                <a:cs typeface="Times New Roman"/>
              </a:rPr>
              <a:t>school</a:t>
            </a:r>
            <a:r>
              <a:rPr sz="1600" spc="-15" dirty="0">
                <a:latin typeface="+mn-lt"/>
                <a:cs typeface="Times New Roman"/>
              </a:rPr>
              <a:t> </a:t>
            </a:r>
            <a:r>
              <a:rPr sz="1600" dirty="0">
                <a:latin typeface="+mn-lt"/>
                <a:cs typeface="Times New Roman"/>
              </a:rPr>
              <a:t>year</a:t>
            </a:r>
            <a:r>
              <a:rPr sz="1600" spc="35" dirty="0">
                <a:latin typeface="+mn-lt"/>
                <a:cs typeface="Times New Roman"/>
              </a:rPr>
              <a:t> </a:t>
            </a:r>
            <a:r>
              <a:rPr sz="1600" spc="-25" dirty="0">
                <a:latin typeface="+mn-lt"/>
                <a:cs typeface="Times New Roman"/>
              </a:rPr>
              <a:t>in- </a:t>
            </a:r>
            <a:r>
              <a:rPr sz="1600" dirty="0">
                <a:latin typeface="+mn-lt"/>
                <a:cs typeface="Times New Roman"/>
              </a:rPr>
              <a:t>which</a:t>
            </a:r>
            <a:r>
              <a:rPr sz="1600" spc="-5" dirty="0">
                <a:latin typeface="+mn-lt"/>
                <a:cs typeface="Times New Roman"/>
              </a:rPr>
              <a:t> </a:t>
            </a:r>
            <a:r>
              <a:rPr sz="1600" dirty="0">
                <a:latin typeface="+mn-lt"/>
                <a:cs typeface="Times New Roman"/>
              </a:rPr>
              <a:t>the </a:t>
            </a:r>
            <a:r>
              <a:rPr sz="1600" spc="-20" dirty="0">
                <a:latin typeface="+mn-lt"/>
                <a:cs typeface="Times New Roman"/>
              </a:rPr>
              <a:t>self- </a:t>
            </a:r>
            <a:r>
              <a:rPr sz="1600" dirty="0">
                <a:latin typeface="+mn-lt"/>
                <a:cs typeface="Times New Roman"/>
              </a:rPr>
              <a:t>assessment</a:t>
            </a:r>
            <a:r>
              <a:rPr sz="1600" spc="-5" dirty="0">
                <a:latin typeface="+mn-lt"/>
                <a:cs typeface="Times New Roman"/>
              </a:rPr>
              <a:t> </a:t>
            </a:r>
            <a:r>
              <a:rPr sz="1600" spc="-25" dirty="0">
                <a:latin typeface="+mn-lt"/>
                <a:cs typeface="Times New Roman"/>
              </a:rPr>
              <a:t>was </a:t>
            </a:r>
            <a:r>
              <a:rPr sz="1600" spc="-10" dirty="0">
                <a:latin typeface="+mn-lt"/>
                <a:cs typeface="Times New Roman"/>
              </a:rPr>
              <a:t>completed</a:t>
            </a:r>
            <a:r>
              <a:rPr sz="1600" spc="-10" dirty="0" smtClean="0">
                <a:latin typeface="+mn-lt"/>
                <a:cs typeface="Times New Roman"/>
              </a:rPr>
              <a:t>.</a:t>
            </a:r>
            <a:r>
              <a:rPr lang="en-US" sz="1600" spc="-10" dirty="0" smtClean="0">
                <a:latin typeface="+mn-lt"/>
                <a:cs typeface="Times New Roman"/>
              </a:rPr>
              <a:t> </a:t>
            </a:r>
            <a:r>
              <a:rPr lang="en-US" sz="1600" dirty="0" smtClean="0">
                <a:latin typeface="+mn-lt"/>
                <a:cs typeface="Times New Roman"/>
              </a:rPr>
              <a:t>Then </a:t>
            </a:r>
            <a:r>
              <a:rPr lang="en-US" sz="1600" dirty="0" smtClean="0">
                <a:latin typeface="+mj-lt"/>
                <a:cs typeface="Times New Roman"/>
              </a:rPr>
              <a:t>select</a:t>
            </a:r>
            <a:r>
              <a:rPr lang="en-US" sz="1600" spc="-25" dirty="0" smtClean="0">
                <a:latin typeface="+mj-lt"/>
                <a:cs typeface="Times New Roman"/>
              </a:rPr>
              <a:t> </a:t>
            </a:r>
            <a:r>
              <a:rPr lang="en-US" sz="1600" dirty="0">
                <a:latin typeface="+mj-lt"/>
                <a:cs typeface="Times New Roman"/>
              </a:rPr>
              <a:t>Monitoring</a:t>
            </a:r>
            <a:r>
              <a:rPr lang="en-US" sz="1600" spc="-10" dirty="0">
                <a:latin typeface="+mj-lt"/>
                <a:cs typeface="Times New Roman"/>
              </a:rPr>
              <a:t> </a:t>
            </a:r>
            <a:r>
              <a:rPr lang="en-US" sz="1600" dirty="0">
                <a:latin typeface="+mj-lt"/>
                <a:cs typeface="Times New Roman"/>
              </a:rPr>
              <a:t>Module</a:t>
            </a:r>
            <a:r>
              <a:rPr lang="en-US" sz="1600" dirty="0">
                <a:cs typeface="Times New Roman"/>
              </a:rPr>
              <a:t>.</a:t>
            </a:r>
          </a:p>
          <a:p>
            <a:pPr marL="90805" marR="115570">
              <a:lnSpc>
                <a:spcPct val="100000"/>
              </a:lnSpc>
              <a:spcBef>
                <a:spcPts val="320"/>
              </a:spcBef>
            </a:pPr>
            <a:endParaRPr sz="1200" dirty="0">
              <a:latin typeface="+mn-lt"/>
              <a:cs typeface="Times New Roman"/>
            </a:endParaRPr>
          </a:p>
        </p:txBody>
      </p:sp>
      <p:pic>
        <p:nvPicPr>
          <p:cNvPr id="21" name="Picture 20"/>
          <p:cNvPicPr>
            <a:picLocks noChangeAspect="1"/>
          </p:cNvPicPr>
          <p:nvPr/>
        </p:nvPicPr>
        <p:blipFill>
          <a:blip r:embed="rId3"/>
          <a:stretch>
            <a:fillRect/>
          </a:stretch>
        </p:blipFill>
        <p:spPr>
          <a:xfrm>
            <a:off x="685800" y="2133600"/>
            <a:ext cx="7619483" cy="4454684"/>
          </a:xfrm>
          <a:prstGeom prst="rect">
            <a:avLst/>
          </a:prstGeom>
        </p:spPr>
      </p:pic>
      <p:sp>
        <p:nvSpPr>
          <p:cNvPr id="3" name="Oval 2"/>
          <p:cNvSpPr/>
          <p:nvPr/>
        </p:nvSpPr>
        <p:spPr>
          <a:xfrm>
            <a:off x="1752600" y="2362613"/>
            <a:ext cx="609600" cy="304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0" name="Oval 9"/>
          <p:cNvSpPr/>
          <p:nvPr/>
        </p:nvSpPr>
        <p:spPr>
          <a:xfrm>
            <a:off x="3505200" y="50292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1783" y="4935664"/>
            <a:ext cx="7539355" cy="1521460"/>
          </a:xfrm>
          <a:prstGeom prst="rect">
            <a:avLst/>
          </a:prstGeom>
        </p:spPr>
        <p:txBody>
          <a:bodyPr vert="horz" wrap="square" lIns="0" tIns="12700" rIns="0" bIns="0" rtlCol="0">
            <a:spAutoFit/>
          </a:bodyPr>
          <a:lstStyle/>
          <a:p>
            <a:pPr marL="12700" marR="5080" algn="just">
              <a:lnSpc>
                <a:spcPct val="100099"/>
              </a:lnSpc>
              <a:spcBef>
                <a:spcPts val="100"/>
              </a:spcBef>
            </a:pPr>
            <a:r>
              <a:rPr sz="1400" dirty="0">
                <a:latin typeface="+mn-lt"/>
                <a:cs typeface="Tw Cen MT"/>
              </a:rPr>
              <a:t>The</a:t>
            </a:r>
            <a:r>
              <a:rPr sz="1400" spc="-5" dirty="0">
                <a:latin typeface="+mn-lt"/>
                <a:cs typeface="Tw Cen MT"/>
              </a:rPr>
              <a:t> </a:t>
            </a:r>
            <a:r>
              <a:rPr sz="1400" dirty="0">
                <a:latin typeface="+mn-lt"/>
                <a:cs typeface="Tw Cen MT"/>
              </a:rPr>
              <a:t>Department</a:t>
            </a:r>
            <a:r>
              <a:rPr sz="1400" spc="10" dirty="0">
                <a:latin typeface="+mn-lt"/>
                <a:cs typeface="Tw Cen MT"/>
              </a:rPr>
              <a:t> </a:t>
            </a:r>
            <a:r>
              <a:rPr sz="1400" dirty="0">
                <a:latin typeface="+mn-lt"/>
                <a:cs typeface="Tw Cen MT"/>
              </a:rPr>
              <a:t>of</a:t>
            </a:r>
            <a:r>
              <a:rPr sz="1400" spc="50" dirty="0">
                <a:latin typeface="+mn-lt"/>
                <a:cs typeface="Tw Cen MT"/>
              </a:rPr>
              <a:t> </a:t>
            </a:r>
            <a:r>
              <a:rPr sz="1400" dirty="0">
                <a:latin typeface="+mn-lt"/>
                <a:cs typeface="Tw Cen MT"/>
              </a:rPr>
              <a:t>Elementary</a:t>
            </a:r>
            <a:r>
              <a:rPr sz="1400" spc="10" dirty="0">
                <a:latin typeface="+mn-lt"/>
                <a:cs typeface="Tw Cen MT"/>
              </a:rPr>
              <a:t> </a:t>
            </a:r>
            <a:r>
              <a:rPr sz="1400" dirty="0">
                <a:latin typeface="+mn-lt"/>
                <a:cs typeface="Tw Cen MT"/>
              </a:rPr>
              <a:t>and</a:t>
            </a:r>
            <a:r>
              <a:rPr sz="1400" spc="5" dirty="0">
                <a:latin typeface="+mn-lt"/>
                <a:cs typeface="Tw Cen MT"/>
              </a:rPr>
              <a:t> </a:t>
            </a:r>
            <a:r>
              <a:rPr sz="1400" dirty="0">
                <a:latin typeface="+mn-lt"/>
                <a:cs typeface="Tw Cen MT"/>
              </a:rPr>
              <a:t>Secondary</a:t>
            </a:r>
            <a:r>
              <a:rPr sz="1400" spc="25" dirty="0">
                <a:latin typeface="+mn-lt"/>
                <a:cs typeface="Tw Cen MT"/>
              </a:rPr>
              <a:t> </a:t>
            </a:r>
            <a:r>
              <a:rPr sz="1400" dirty="0">
                <a:latin typeface="+mn-lt"/>
                <a:cs typeface="Tw Cen MT"/>
              </a:rPr>
              <a:t>Education does not</a:t>
            </a:r>
            <a:r>
              <a:rPr sz="1400" spc="5" dirty="0">
                <a:latin typeface="+mn-lt"/>
                <a:cs typeface="Tw Cen MT"/>
              </a:rPr>
              <a:t> </a:t>
            </a:r>
            <a:r>
              <a:rPr sz="1400" dirty="0">
                <a:latin typeface="+mn-lt"/>
                <a:cs typeface="Tw Cen MT"/>
              </a:rPr>
              <a:t>discriminate</a:t>
            </a:r>
            <a:r>
              <a:rPr sz="1400" spc="20" dirty="0">
                <a:latin typeface="+mn-lt"/>
                <a:cs typeface="Tw Cen MT"/>
              </a:rPr>
              <a:t> </a:t>
            </a:r>
            <a:r>
              <a:rPr sz="1400" dirty="0">
                <a:latin typeface="+mn-lt"/>
                <a:cs typeface="Tw Cen MT"/>
              </a:rPr>
              <a:t>on</a:t>
            </a:r>
            <a:r>
              <a:rPr sz="1400" spc="-5" dirty="0">
                <a:latin typeface="+mn-lt"/>
                <a:cs typeface="Tw Cen MT"/>
              </a:rPr>
              <a:t> </a:t>
            </a:r>
            <a:r>
              <a:rPr sz="1400" dirty="0">
                <a:latin typeface="+mn-lt"/>
                <a:cs typeface="Tw Cen MT"/>
              </a:rPr>
              <a:t>the</a:t>
            </a:r>
            <a:r>
              <a:rPr sz="1400" spc="20" dirty="0">
                <a:latin typeface="+mn-lt"/>
                <a:cs typeface="Tw Cen MT"/>
              </a:rPr>
              <a:t> </a:t>
            </a:r>
            <a:r>
              <a:rPr sz="1400" dirty="0">
                <a:latin typeface="+mn-lt"/>
                <a:cs typeface="Tw Cen MT"/>
              </a:rPr>
              <a:t>basis</a:t>
            </a:r>
            <a:r>
              <a:rPr sz="1400" spc="15" dirty="0">
                <a:latin typeface="+mn-lt"/>
                <a:cs typeface="Tw Cen MT"/>
              </a:rPr>
              <a:t> </a:t>
            </a:r>
            <a:r>
              <a:rPr sz="1400" dirty="0">
                <a:latin typeface="+mn-lt"/>
                <a:cs typeface="Tw Cen MT"/>
              </a:rPr>
              <a:t>of</a:t>
            </a:r>
            <a:r>
              <a:rPr sz="1400" spc="35" dirty="0">
                <a:latin typeface="+mn-lt"/>
                <a:cs typeface="Tw Cen MT"/>
              </a:rPr>
              <a:t> </a:t>
            </a:r>
            <a:r>
              <a:rPr sz="1400" dirty="0">
                <a:latin typeface="+mn-lt"/>
                <a:cs typeface="Tw Cen MT"/>
              </a:rPr>
              <a:t>race,</a:t>
            </a:r>
            <a:r>
              <a:rPr sz="1400" spc="20" dirty="0">
                <a:latin typeface="+mn-lt"/>
                <a:cs typeface="Tw Cen MT"/>
              </a:rPr>
              <a:t> </a:t>
            </a:r>
            <a:r>
              <a:rPr sz="1400" spc="-10" dirty="0">
                <a:latin typeface="+mn-lt"/>
                <a:cs typeface="Tw Cen MT"/>
              </a:rPr>
              <a:t>color, </a:t>
            </a:r>
            <a:r>
              <a:rPr sz="1400" dirty="0">
                <a:latin typeface="+mn-lt"/>
                <a:cs typeface="Tw Cen MT"/>
              </a:rPr>
              <a:t>religion,</a:t>
            </a:r>
            <a:r>
              <a:rPr sz="1400" spc="245" dirty="0">
                <a:latin typeface="+mn-lt"/>
                <a:cs typeface="Tw Cen MT"/>
              </a:rPr>
              <a:t> </a:t>
            </a:r>
            <a:r>
              <a:rPr sz="1400" dirty="0">
                <a:latin typeface="+mn-lt"/>
                <a:cs typeface="Tw Cen MT"/>
              </a:rPr>
              <a:t>gender,</a:t>
            </a:r>
            <a:r>
              <a:rPr sz="1400" spc="245" dirty="0">
                <a:latin typeface="+mn-lt"/>
                <a:cs typeface="Tw Cen MT"/>
              </a:rPr>
              <a:t> </a:t>
            </a:r>
            <a:r>
              <a:rPr sz="1400" dirty="0">
                <a:latin typeface="+mn-lt"/>
                <a:cs typeface="Tw Cen MT"/>
              </a:rPr>
              <a:t>national</a:t>
            </a:r>
            <a:r>
              <a:rPr sz="1400" spc="250" dirty="0">
                <a:latin typeface="+mn-lt"/>
                <a:cs typeface="Tw Cen MT"/>
              </a:rPr>
              <a:t> </a:t>
            </a:r>
            <a:r>
              <a:rPr sz="1400" dirty="0">
                <a:latin typeface="+mn-lt"/>
                <a:cs typeface="Tw Cen MT"/>
              </a:rPr>
              <a:t>origin,</a:t>
            </a:r>
            <a:r>
              <a:rPr sz="1400" spc="245" dirty="0">
                <a:latin typeface="+mn-lt"/>
                <a:cs typeface="Tw Cen MT"/>
              </a:rPr>
              <a:t> </a:t>
            </a:r>
            <a:r>
              <a:rPr sz="1400" dirty="0">
                <a:latin typeface="+mn-lt"/>
                <a:cs typeface="Tw Cen MT"/>
              </a:rPr>
              <a:t>age,</a:t>
            </a:r>
            <a:r>
              <a:rPr sz="1400" spc="245" dirty="0">
                <a:latin typeface="+mn-lt"/>
                <a:cs typeface="Tw Cen MT"/>
              </a:rPr>
              <a:t> </a:t>
            </a:r>
            <a:r>
              <a:rPr sz="1400" dirty="0">
                <a:latin typeface="+mn-lt"/>
                <a:cs typeface="Tw Cen MT"/>
              </a:rPr>
              <a:t>or</a:t>
            </a:r>
            <a:r>
              <a:rPr sz="1400" spc="245" dirty="0">
                <a:latin typeface="+mn-lt"/>
                <a:cs typeface="Tw Cen MT"/>
              </a:rPr>
              <a:t> </a:t>
            </a:r>
            <a:r>
              <a:rPr sz="1400" dirty="0">
                <a:latin typeface="+mn-lt"/>
                <a:cs typeface="Tw Cen MT"/>
              </a:rPr>
              <a:t>disability</a:t>
            </a:r>
            <a:r>
              <a:rPr sz="1400" spc="245" dirty="0">
                <a:latin typeface="+mn-lt"/>
                <a:cs typeface="Tw Cen MT"/>
              </a:rPr>
              <a:t> </a:t>
            </a:r>
            <a:r>
              <a:rPr sz="1400" dirty="0">
                <a:latin typeface="+mn-lt"/>
                <a:cs typeface="Tw Cen MT"/>
              </a:rPr>
              <a:t>in</a:t>
            </a:r>
            <a:r>
              <a:rPr sz="1400" spc="235" dirty="0">
                <a:latin typeface="+mn-lt"/>
                <a:cs typeface="Tw Cen MT"/>
              </a:rPr>
              <a:t> </a:t>
            </a:r>
            <a:r>
              <a:rPr sz="1400" dirty="0">
                <a:latin typeface="+mn-lt"/>
                <a:cs typeface="Tw Cen MT"/>
              </a:rPr>
              <a:t>its</a:t>
            </a:r>
            <a:r>
              <a:rPr sz="1400" spc="245" dirty="0">
                <a:latin typeface="+mn-lt"/>
                <a:cs typeface="Tw Cen MT"/>
              </a:rPr>
              <a:t> </a:t>
            </a:r>
            <a:r>
              <a:rPr sz="1400" dirty="0">
                <a:latin typeface="+mn-lt"/>
                <a:cs typeface="Tw Cen MT"/>
              </a:rPr>
              <a:t>programs</a:t>
            </a:r>
            <a:r>
              <a:rPr sz="1400" spc="240" dirty="0">
                <a:latin typeface="+mn-lt"/>
                <a:cs typeface="Tw Cen MT"/>
              </a:rPr>
              <a:t> </a:t>
            </a:r>
            <a:r>
              <a:rPr sz="1400" dirty="0">
                <a:latin typeface="+mn-lt"/>
                <a:cs typeface="Tw Cen MT"/>
              </a:rPr>
              <a:t>and</a:t>
            </a:r>
            <a:r>
              <a:rPr sz="1400" spc="245" dirty="0">
                <a:latin typeface="+mn-lt"/>
                <a:cs typeface="Tw Cen MT"/>
              </a:rPr>
              <a:t> </a:t>
            </a:r>
            <a:r>
              <a:rPr sz="1400" dirty="0">
                <a:latin typeface="+mn-lt"/>
                <a:cs typeface="Tw Cen MT"/>
              </a:rPr>
              <a:t>activities.</a:t>
            </a:r>
            <a:r>
              <a:rPr sz="1400" spc="250" dirty="0">
                <a:latin typeface="+mn-lt"/>
                <a:cs typeface="Tw Cen MT"/>
              </a:rPr>
              <a:t> </a:t>
            </a:r>
            <a:r>
              <a:rPr sz="1400" dirty="0">
                <a:latin typeface="+mn-lt"/>
                <a:cs typeface="Tw Cen MT"/>
              </a:rPr>
              <a:t>Inquiries</a:t>
            </a:r>
            <a:r>
              <a:rPr sz="1400" spc="240" dirty="0">
                <a:latin typeface="+mn-lt"/>
                <a:cs typeface="Tw Cen MT"/>
              </a:rPr>
              <a:t> </a:t>
            </a:r>
            <a:r>
              <a:rPr sz="1400" dirty="0">
                <a:latin typeface="+mn-lt"/>
                <a:cs typeface="Tw Cen MT"/>
              </a:rPr>
              <a:t>related</a:t>
            </a:r>
            <a:r>
              <a:rPr sz="1400" spc="250" dirty="0">
                <a:latin typeface="+mn-lt"/>
                <a:cs typeface="Tw Cen MT"/>
              </a:rPr>
              <a:t> </a:t>
            </a:r>
            <a:r>
              <a:rPr sz="1400" spc="-25" dirty="0">
                <a:latin typeface="+mn-lt"/>
                <a:cs typeface="Tw Cen MT"/>
              </a:rPr>
              <a:t>to </a:t>
            </a:r>
            <a:r>
              <a:rPr sz="1400" dirty="0">
                <a:latin typeface="+mn-lt"/>
                <a:cs typeface="Tw Cen MT"/>
              </a:rPr>
              <a:t>department</a:t>
            </a:r>
            <a:r>
              <a:rPr sz="1400" spc="260" dirty="0">
                <a:latin typeface="+mn-lt"/>
                <a:cs typeface="Tw Cen MT"/>
              </a:rPr>
              <a:t> </a:t>
            </a:r>
            <a:r>
              <a:rPr sz="1400" dirty="0">
                <a:latin typeface="+mn-lt"/>
                <a:cs typeface="Tw Cen MT"/>
              </a:rPr>
              <a:t>programs</a:t>
            </a:r>
            <a:r>
              <a:rPr sz="1400" spc="260" dirty="0">
                <a:latin typeface="+mn-lt"/>
                <a:cs typeface="Tw Cen MT"/>
              </a:rPr>
              <a:t> </a:t>
            </a:r>
            <a:r>
              <a:rPr sz="1400" dirty="0">
                <a:latin typeface="+mn-lt"/>
                <a:cs typeface="Tw Cen MT"/>
              </a:rPr>
              <a:t>and</a:t>
            </a:r>
            <a:r>
              <a:rPr sz="1400" spc="254" dirty="0">
                <a:latin typeface="+mn-lt"/>
                <a:cs typeface="Tw Cen MT"/>
              </a:rPr>
              <a:t> </a:t>
            </a:r>
            <a:r>
              <a:rPr sz="1400" dirty="0">
                <a:latin typeface="+mn-lt"/>
                <a:cs typeface="Tw Cen MT"/>
              </a:rPr>
              <a:t>to</a:t>
            </a:r>
            <a:r>
              <a:rPr sz="1400" spc="254" dirty="0">
                <a:latin typeface="+mn-lt"/>
                <a:cs typeface="Tw Cen MT"/>
              </a:rPr>
              <a:t> </a:t>
            </a:r>
            <a:r>
              <a:rPr sz="1400" dirty="0">
                <a:latin typeface="+mn-lt"/>
                <a:cs typeface="Tw Cen MT"/>
              </a:rPr>
              <a:t>the</a:t>
            </a:r>
            <a:r>
              <a:rPr sz="1400" spc="270" dirty="0">
                <a:latin typeface="+mn-lt"/>
                <a:cs typeface="Tw Cen MT"/>
              </a:rPr>
              <a:t> </a:t>
            </a:r>
            <a:r>
              <a:rPr sz="1400" dirty="0">
                <a:latin typeface="+mn-lt"/>
                <a:cs typeface="Tw Cen MT"/>
              </a:rPr>
              <a:t>location</a:t>
            </a:r>
            <a:r>
              <a:rPr sz="1400" spc="260" dirty="0">
                <a:latin typeface="+mn-lt"/>
                <a:cs typeface="Tw Cen MT"/>
              </a:rPr>
              <a:t> </a:t>
            </a:r>
            <a:r>
              <a:rPr sz="1400" dirty="0">
                <a:latin typeface="+mn-lt"/>
                <a:cs typeface="Tw Cen MT"/>
              </a:rPr>
              <a:t>of</a:t>
            </a:r>
            <a:r>
              <a:rPr sz="1400" spc="300" dirty="0">
                <a:latin typeface="+mn-lt"/>
                <a:cs typeface="Tw Cen MT"/>
              </a:rPr>
              <a:t> </a:t>
            </a:r>
            <a:r>
              <a:rPr sz="1400" dirty="0">
                <a:latin typeface="+mn-lt"/>
                <a:cs typeface="Tw Cen MT"/>
              </a:rPr>
              <a:t>services,</a:t>
            </a:r>
            <a:r>
              <a:rPr sz="1400" spc="265" dirty="0">
                <a:latin typeface="+mn-lt"/>
                <a:cs typeface="Tw Cen MT"/>
              </a:rPr>
              <a:t> </a:t>
            </a:r>
            <a:r>
              <a:rPr sz="1400" dirty="0">
                <a:latin typeface="+mn-lt"/>
                <a:cs typeface="Tw Cen MT"/>
              </a:rPr>
              <a:t>activities,</a:t>
            </a:r>
            <a:r>
              <a:rPr sz="1400" spc="254" dirty="0">
                <a:latin typeface="+mn-lt"/>
                <a:cs typeface="Tw Cen MT"/>
              </a:rPr>
              <a:t> </a:t>
            </a:r>
            <a:r>
              <a:rPr sz="1400" dirty="0">
                <a:latin typeface="+mn-lt"/>
                <a:cs typeface="Tw Cen MT"/>
              </a:rPr>
              <a:t>and</a:t>
            </a:r>
            <a:r>
              <a:rPr sz="1400" spc="270" dirty="0">
                <a:latin typeface="+mn-lt"/>
                <a:cs typeface="Tw Cen MT"/>
              </a:rPr>
              <a:t> </a:t>
            </a:r>
            <a:r>
              <a:rPr sz="1400" dirty="0">
                <a:latin typeface="+mn-lt"/>
                <a:cs typeface="Tw Cen MT"/>
              </a:rPr>
              <a:t>facilities</a:t>
            </a:r>
            <a:r>
              <a:rPr sz="1400" spc="265" dirty="0">
                <a:latin typeface="+mn-lt"/>
                <a:cs typeface="Tw Cen MT"/>
              </a:rPr>
              <a:t> </a:t>
            </a:r>
            <a:r>
              <a:rPr sz="1400" dirty="0">
                <a:latin typeface="+mn-lt"/>
                <a:cs typeface="Tw Cen MT"/>
              </a:rPr>
              <a:t>that</a:t>
            </a:r>
            <a:r>
              <a:rPr sz="1400" spc="265" dirty="0">
                <a:latin typeface="+mn-lt"/>
                <a:cs typeface="Tw Cen MT"/>
              </a:rPr>
              <a:t> </a:t>
            </a:r>
            <a:r>
              <a:rPr sz="1400" dirty="0">
                <a:latin typeface="+mn-lt"/>
                <a:cs typeface="Tw Cen MT"/>
              </a:rPr>
              <a:t>are</a:t>
            </a:r>
            <a:r>
              <a:rPr sz="1400" spc="270" dirty="0">
                <a:latin typeface="+mn-lt"/>
                <a:cs typeface="Tw Cen MT"/>
              </a:rPr>
              <a:t> </a:t>
            </a:r>
            <a:r>
              <a:rPr sz="1400" dirty="0">
                <a:latin typeface="+mn-lt"/>
                <a:cs typeface="Tw Cen MT"/>
              </a:rPr>
              <a:t>accessible</a:t>
            </a:r>
            <a:r>
              <a:rPr sz="1400" spc="265" dirty="0">
                <a:latin typeface="+mn-lt"/>
                <a:cs typeface="Tw Cen MT"/>
              </a:rPr>
              <a:t> </a:t>
            </a:r>
            <a:r>
              <a:rPr sz="1400" spc="-25" dirty="0">
                <a:latin typeface="+mn-lt"/>
                <a:cs typeface="Tw Cen MT"/>
              </a:rPr>
              <a:t>by </a:t>
            </a:r>
            <a:r>
              <a:rPr sz="1400" dirty="0">
                <a:latin typeface="+mn-lt"/>
                <a:cs typeface="Tw Cen MT"/>
              </a:rPr>
              <a:t>persons</a:t>
            </a:r>
            <a:r>
              <a:rPr sz="1400" spc="130" dirty="0">
                <a:latin typeface="+mn-lt"/>
                <a:cs typeface="Tw Cen MT"/>
              </a:rPr>
              <a:t> </a:t>
            </a:r>
            <a:r>
              <a:rPr sz="1400" dirty="0">
                <a:latin typeface="+mn-lt"/>
                <a:cs typeface="Tw Cen MT"/>
              </a:rPr>
              <a:t>with</a:t>
            </a:r>
            <a:r>
              <a:rPr sz="1400" spc="130" dirty="0">
                <a:latin typeface="+mn-lt"/>
                <a:cs typeface="Tw Cen MT"/>
              </a:rPr>
              <a:t> </a:t>
            </a:r>
            <a:r>
              <a:rPr sz="1400" dirty="0">
                <a:latin typeface="+mn-lt"/>
                <a:cs typeface="Tw Cen MT"/>
              </a:rPr>
              <a:t>disabilities</a:t>
            </a:r>
            <a:r>
              <a:rPr sz="1400" spc="130" dirty="0">
                <a:latin typeface="+mn-lt"/>
                <a:cs typeface="Tw Cen MT"/>
              </a:rPr>
              <a:t> </a:t>
            </a:r>
            <a:r>
              <a:rPr sz="1400" dirty="0">
                <a:latin typeface="+mn-lt"/>
                <a:cs typeface="Tw Cen MT"/>
              </a:rPr>
              <a:t>may</a:t>
            </a:r>
            <a:r>
              <a:rPr sz="1400" spc="135" dirty="0">
                <a:latin typeface="+mn-lt"/>
                <a:cs typeface="Tw Cen MT"/>
              </a:rPr>
              <a:t> </a:t>
            </a:r>
            <a:r>
              <a:rPr sz="1400" dirty="0">
                <a:latin typeface="+mn-lt"/>
                <a:cs typeface="Tw Cen MT"/>
              </a:rPr>
              <a:t>be</a:t>
            </a:r>
            <a:r>
              <a:rPr sz="1400" spc="135" dirty="0">
                <a:latin typeface="+mn-lt"/>
                <a:cs typeface="Tw Cen MT"/>
              </a:rPr>
              <a:t> </a:t>
            </a:r>
            <a:r>
              <a:rPr sz="1400" dirty="0">
                <a:latin typeface="+mn-lt"/>
                <a:cs typeface="Tw Cen MT"/>
              </a:rPr>
              <a:t>directed</a:t>
            </a:r>
            <a:r>
              <a:rPr sz="1400" spc="125" dirty="0">
                <a:latin typeface="+mn-lt"/>
                <a:cs typeface="Tw Cen MT"/>
              </a:rPr>
              <a:t> </a:t>
            </a:r>
            <a:r>
              <a:rPr sz="1400" dirty="0">
                <a:latin typeface="+mn-lt"/>
                <a:cs typeface="Tw Cen MT"/>
              </a:rPr>
              <a:t>to</a:t>
            </a:r>
            <a:r>
              <a:rPr sz="1400" spc="125" dirty="0">
                <a:latin typeface="+mn-lt"/>
                <a:cs typeface="Tw Cen MT"/>
              </a:rPr>
              <a:t> </a:t>
            </a:r>
            <a:r>
              <a:rPr sz="1400" dirty="0">
                <a:latin typeface="+mn-lt"/>
                <a:cs typeface="Tw Cen MT"/>
              </a:rPr>
              <a:t>the</a:t>
            </a:r>
            <a:r>
              <a:rPr sz="1400" spc="125" dirty="0">
                <a:latin typeface="+mn-lt"/>
                <a:cs typeface="Tw Cen MT"/>
              </a:rPr>
              <a:t> </a:t>
            </a:r>
            <a:r>
              <a:rPr sz="1400" dirty="0">
                <a:latin typeface="+mn-lt"/>
                <a:cs typeface="Tw Cen MT"/>
              </a:rPr>
              <a:t>Jefferson</a:t>
            </a:r>
            <a:r>
              <a:rPr sz="1400" spc="114" dirty="0">
                <a:latin typeface="+mn-lt"/>
                <a:cs typeface="Tw Cen MT"/>
              </a:rPr>
              <a:t> </a:t>
            </a:r>
            <a:r>
              <a:rPr sz="1400" dirty="0">
                <a:latin typeface="+mn-lt"/>
                <a:cs typeface="Tw Cen MT"/>
              </a:rPr>
              <a:t>State</a:t>
            </a:r>
            <a:r>
              <a:rPr sz="1400" spc="125" dirty="0">
                <a:latin typeface="+mn-lt"/>
                <a:cs typeface="Tw Cen MT"/>
              </a:rPr>
              <a:t> </a:t>
            </a:r>
            <a:r>
              <a:rPr sz="1400" dirty="0">
                <a:latin typeface="+mn-lt"/>
                <a:cs typeface="Tw Cen MT"/>
              </a:rPr>
              <a:t>Office</a:t>
            </a:r>
            <a:r>
              <a:rPr sz="1400" spc="125" dirty="0">
                <a:latin typeface="+mn-lt"/>
                <a:cs typeface="Tw Cen MT"/>
              </a:rPr>
              <a:t> </a:t>
            </a:r>
            <a:r>
              <a:rPr sz="1400" dirty="0">
                <a:latin typeface="+mn-lt"/>
                <a:cs typeface="Tw Cen MT"/>
              </a:rPr>
              <a:t>Building,</a:t>
            </a:r>
            <a:r>
              <a:rPr sz="1400" spc="140" dirty="0">
                <a:latin typeface="+mn-lt"/>
                <a:cs typeface="Tw Cen MT"/>
              </a:rPr>
              <a:t> </a:t>
            </a:r>
            <a:r>
              <a:rPr sz="1400" dirty="0">
                <a:latin typeface="+mn-lt"/>
                <a:cs typeface="Tw Cen MT"/>
              </a:rPr>
              <a:t>Director</a:t>
            </a:r>
            <a:r>
              <a:rPr sz="1400" spc="125" dirty="0">
                <a:latin typeface="+mn-lt"/>
                <a:cs typeface="Tw Cen MT"/>
              </a:rPr>
              <a:t> </a:t>
            </a:r>
            <a:r>
              <a:rPr sz="1400" dirty="0">
                <a:latin typeface="+mn-lt"/>
                <a:cs typeface="Tw Cen MT"/>
              </a:rPr>
              <a:t>of</a:t>
            </a:r>
            <a:r>
              <a:rPr sz="1400" spc="165" dirty="0">
                <a:latin typeface="+mn-lt"/>
                <a:cs typeface="Tw Cen MT"/>
              </a:rPr>
              <a:t> </a:t>
            </a:r>
            <a:r>
              <a:rPr sz="1400" dirty="0">
                <a:latin typeface="+mn-lt"/>
                <a:cs typeface="Tw Cen MT"/>
              </a:rPr>
              <a:t>Civil</a:t>
            </a:r>
            <a:r>
              <a:rPr sz="1400" spc="130" dirty="0">
                <a:latin typeface="+mn-lt"/>
                <a:cs typeface="Tw Cen MT"/>
              </a:rPr>
              <a:t> </a:t>
            </a:r>
            <a:r>
              <a:rPr sz="1400" spc="-10" dirty="0">
                <a:latin typeface="+mn-lt"/>
                <a:cs typeface="Tw Cen MT"/>
              </a:rPr>
              <a:t>Rights </a:t>
            </a:r>
            <a:r>
              <a:rPr sz="1400" dirty="0">
                <a:latin typeface="+mn-lt"/>
                <a:cs typeface="Tw Cen MT"/>
              </a:rPr>
              <a:t>Compliance</a:t>
            </a:r>
            <a:r>
              <a:rPr sz="1400" spc="120" dirty="0">
                <a:latin typeface="+mn-lt"/>
                <a:cs typeface="Tw Cen MT"/>
              </a:rPr>
              <a:t> </a:t>
            </a:r>
            <a:r>
              <a:rPr sz="1400" dirty="0">
                <a:latin typeface="+mn-lt"/>
                <a:cs typeface="Tw Cen MT"/>
              </a:rPr>
              <a:t>and</a:t>
            </a:r>
            <a:r>
              <a:rPr sz="1400" spc="120" dirty="0">
                <a:latin typeface="+mn-lt"/>
                <a:cs typeface="Tw Cen MT"/>
              </a:rPr>
              <a:t> </a:t>
            </a:r>
            <a:r>
              <a:rPr sz="1400" dirty="0">
                <a:latin typeface="+mn-lt"/>
                <a:cs typeface="Tw Cen MT"/>
              </a:rPr>
              <a:t>MOA</a:t>
            </a:r>
            <a:r>
              <a:rPr sz="1400" spc="120" dirty="0">
                <a:latin typeface="+mn-lt"/>
                <a:cs typeface="Tw Cen MT"/>
              </a:rPr>
              <a:t> </a:t>
            </a:r>
            <a:r>
              <a:rPr sz="1400" dirty="0">
                <a:latin typeface="+mn-lt"/>
                <a:cs typeface="Tw Cen MT"/>
              </a:rPr>
              <a:t>Coordinator</a:t>
            </a:r>
            <a:r>
              <a:rPr sz="1400" spc="120" dirty="0">
                <a:latin typeface="+mn-lt"/>
                <a:cs typeface="Tw Cen MT"/>
              </a:rPr>
              <a:t> </a:t>
            </a:r>
            <a:r>
              <a:rPr sz="1400" dirty="0">
                <a:latin typeface="+mn-lt"/>
                <a:cs typeface="Tw Cen MT"/>
              </a:rPr>
              <a:t>(Title</a:t>
            </a:r>
            <a:r>
              <a:rPr sz="1400" spc="110" dirty="0">
                <a:latin typeface="+mn-lt"/>
                <a:cs typeface="Tw Cen MT"/>
              </a:rPr>
              <a:t> </a:t>
            </a:r>
            <a:r>
              <a:rPr sz="1400" dirty="0">
                <a:latin typeface="+mn-lt"/>
                <a:cs typeface="Tw Cen MT"/>
              </a:rPr>
              <a:t>VI/Title</a:t>
            </a:r>
            <a:r>
              <a:rPr sz="1400" spc="125" dirty="0">
                <a:latin typeface="+mn-lt"/>
                <a:cs typeface="Tw Cen MT"/>
              </a:rPr>
              <a:t> </a:t>
            </a:r>
            <a:r>
              <a:rPr sz="1400" dirty="0">
                <a:latin typeface="+mn-lt"/>
                <a:cs typeface="Tw Cen MT"/>
              </a:rPr>
              <a:t>IX/504/ADA/ADAAA/Age</a:t>
            </a:r>
            <a:r>
              <a:rPr sz="1400" spc="120" dirty="0">
                <a:latin typeface="+mn-lt"/>
                <a:cs typeface="Tw Cen MT"/>
              </a:rPr>
              <a:t> </a:t>
            </a:r>
            <a:r>
              <a:rPr sz="1400" dirty="0">
                <a:latin typeface="+mn-lt"/>
                <a:cs typeface="Tw Cen MT"/>
              </a:rPr>
              <a:t>Act/GINA/USDA</a:t>
            </a:r>
            <a:r>
              <a:rPr sz="1400" spc="120" dirty="0">
                <a:latin typeface="+mn-lt"/>
                <a:cs typeface="Tw Cen MT"/>
              </a:rPr>
              <a:t> </a:t>
            </a:r>
            <a:r>
              <a:rPr sz="1400" dirty="0">
                <a:latin typeface="+mn-lt"/>
                <a:cs typeface="Tw Cen MT"/>
              </a:rPr>
              <a:t>Title</a:t>
            </a:r>
            <a:r>
              <a:rPr sz="1400" spc="130" dirty="0">
                <a:latin typeface="+mn-lt"/>
                <a:cs typeface="Tw Cen MT"/>
              </a:rPr>
              <a:t> </a:t>
            </a:r>
            <a:r>
              <a:rPr sz="1400" spc="-20" dirty="0">
                <a:latin typeface="+mn-lt"/>
                <a:cs typeface="Tw Cen MT"/>
              </a:rPr>
              <a:t>VI), </a:t>
            </a:r>
            <a:r>
              <a:rPr sz="1400" dirty="0">
                <a:latin typeface="+mn-lt"/>
                <a:cs typeface="Tw Cen MT"/>
              </a:rPr>
              <a:t>5th</a:t>
            </a:r>
            <a:r>
              <a:rPr sz="1400" spc="25" dirty="0">
                <a:latin typeface="+mn-lt"/>
                <a:cs typeface="Tw Cen MT"/>
              </a:rPr>
              <a:t> </a:t>
            </a:r>
            <a:r>
              <a:rPr sz="1400" dirty="0">
                <a:latin typeface="+mn-lt"/>
                <a:cs typeface="Tw Cen MT"/>
              </a:rPr>
              <a:t>Floor,</a:t>
            </a:r>
            <a:r>
              <a:rPr sz="1400" spc="45" dirty="0">
                <a:latin typeface="+mn-lt"/>
                <a:cs typeface="Tw Cen MT"/>
              </a:rPr>
              <a:t> </a:t>
            </a:r>
            <a:r>
              <a:rPr sz="1400" dirty="0">
                <a:latin typeface="+mn-lt"/>
                <a:cs typeface="Tw Cen MT"/>
              </a:rPr>
              <a:t>205</a:t>
            </a:r>
            <a:r>
              <a:rPr sz="1400" spc="45" dirty="0">
                <a:latin typeface="+mn-lt"/>
                <a:cs typeface="Tw Cen MT"/>
              </a:rPr>
              <a:t> </a:t>
            </a:r>
            <a:r>
              <a:rPr sz="1400" dirty="0">
                <a:latin typeface="+mn-lt"/>
                <a:cs typeface="Tw Cen MT"/>
              </a:rPr>
              <a:t>Jefferson</a:t>
            </a:r>
            <a:r>
              <a:rPr sz="1400" spc="25" dirty="0">
                <a:latin typeface="+mn-lt"/>
                <a:cs typeface="Tw Cen MT"/>
              </a:rPr>
              <a:t> </a:t>
            </a:r>
            <a:r>
              <a:rPr sz="1400" dirty="0">
                <a:latin typeface="+mn-lt"/>
                <a:cs typeface="Tw Cen MT"/>
              </a:rPr>
              <a:t>Street,</a:t>
            </a:r>
            <a:r>
              <a:rPr sz="1400" spc="50" dirty="0">
                <a:latin typeface="+mn-lt"/>
                <a:cs typeface="Tw Cen MT"/>
              </a:rPr>
              <a:t> </a:t>
            </a:r>
            <a:r>
              <a:rPr sz="1400" spc="-25" dirty="0">
                <a:latin typeface="+mn-lt"/>
                <a:cs typeface="Tw Cen MT"/>
              </a:rPr>
              <a:t>P.O.</a:t>
            </a:r>
            <a:r>
              <a:rPr sz="1400" spc="30" dirty="0">
                <a:latin typeface="+mn-lt"/>
                <a:cs typeface="Tw Cen MT"/>
              </a:rPr>
              <a:t> </a:t>
            </a:r>
            <a:r>
              <a:rPr sz="1400" dirty="0">
                <a:latin typeface="+mn-lt"/>
                <a:cs typeface="Tw Cen MT"/>
              </a:rPr>
              <a:t>Box</a:t>
            </a:r>
            <a:r>
              <a:rPr sz="1400" spc="45" dirty="0">
                <a:latin typeface="+mn-lt"/>
                <a:cs typeface="Tw Cen MT"/>
              </a:rPr>
              <a:t> </a:t>
            </a:r>
            <a:r>
              <a:rPr sz="1400" dirty="0">
                <a:latin typeface="+mn-lt"/>
                <a:cs typeface="Tw Cen MT"/>
              </a:rPr>
              <a:t>480,</a:t>
            </a:r>
            <a:r>
              <a:rPr sz="1400" spc="45" dirty="0">
                <a:latin typeface="+mn-lt"/>
                <a:cs typeface="Tw Cen MT"/>
              </a:rPr>
              <a:t> </a:t>
            </a:r>
            <a:r>
              <a:rPr sz="1400" dirty="0">
                <a:latin typeface="+mn-lt"/>
                <a:cs typeface="Tw Cen MT"/>
              </a:rPr>
              <a:t>Jefferson</a:t>
            </a:r>
            <a:r>
              <a:rPr sz="1400" spc="35" dirty="0">
                <a:latin typeface="+mn-lt"/>
                <a:cs typeface="Tw Cen MT"/>
              </a:rPr>
              <a:t> </a:t>
            </a:r>
            <a:r>
              <a:rPr sz="1400" dirty="0">
                <a:latin typeface="+mn-lt"/>
                <a:cs typeface="Tw Cen MT"/>
              </a:rPr>
              <a:t>City,</a:t>
            </a:r>
            <a:r>
              <a:rPr sz="1400" spc="50" dirty="0">
                <a:latin typeface="+mn-lt"/>
                <a:cs typeface="Tw Cen MT"/>
              </a:rPr>
              <a:t> </a:t>
            </a:r>
            <a:r>
              <a:rPr sz="1400" dirty="0">
                <a:latin typeface="+mn-lt"/>
                <a:cs typeface="Tw Cen MT"/>
              </a:rPr>
              <a:t>MO</a:t>
            </a:r>
            <a:r>
              <a:rPr sz="1400" spc="35" dirty="0">
                <a:latin typeface="+mn-lt"/>
                <a:cs typeface="Tw Cen MT"/>
              </a:rPr>
              <a:t> </a:t>
            </a:r>
            <a:r>
              <a:rPr sz="1400" spc="-10" dirty="0">
                <a:latin typeface="+mn-lt"/>
                <a:cs typeface="Tw Cen MT"/>
              </a:rPr>
              <a:t>65102-</a:t>
            </a:r>
            <a:r>
              <a:rPr sz="1400" dirty="0">
                <a:latin typeface="+mn-lt"/>
                <a:cs typeface="Tw Cen MT"/>
              </a:rPr>
              <a:t>0480;</a:t>
            </a:r>
            <a:r>
              <a:rPr sz="1400" spc="30" dirty="0">
                <a:latin typeface="+mn-lt"/>
                <a:cs typeface="Tw Cen MT"/>
              </a:rPr>
              <a:t> </a:t>
            </a:r>
            <a:r>
              <a:rPr sz="1400" dirty="0">
                <a:latin typeface="+mn-lt"/>
                <a:cs typeface="Tw Cen MT"/>
              </a:rPr>
              <a:t>telephone</a:t>
            </a:r>
            <a:r>
              <a:rPr sz="1400" spc="45" dirty="0">
                <a:latin typeface="+mn-lt"/>
                <a:cs typeface="Tw Cen MT"/>
              </a:rPr>
              <a:t> </a:t>
            </a:r>
            <a:r>
              <a:rPr sz="1400" dirty="0">
                <a:latin typeface="+mn-lt"/>
                <a:cs typeface="Tw Cen MT"/>
              </a:rPr>
              <a:t>number</a:t>
            </a:r>
            <a:r>
              <a:rPr sz="1400" spc="45" dirty="0">
                <a:latin typeface="+mn-lt"/>
                <a:cs typeface="Tw Cen MT"/>
              </a:rPr>
              <a:t> </a:t>
            </a:r>
            <a:r>
              <a:rPr sz="1400" spc="-20" dirty="0">
                <a:latin typeface="+mn-lt"/>
                <a:cs typeface="Tw Cen MT"/>
              </a:rPr>
              <a:t>573- </a:t>
            </a:r>
            <a:r>
              <a:rPr sz="1400" dirty="0">
                <a:latin typeface="+mn-lt"/>
                <a:cs typeface="Tw Cen MT"/>
              </a:rPr>
              <a:t>526-4757</a:t>
            </a:r>
            <a:r>
              <a:rPr sz="1400" spc="-40" dirty="0">
                <a:latin typeface="+mn-lt"/>
                <a:cs typeface="Tw Cen MT"/>
              </a:rPr>
              <a:t> </a:t>
            </a:r>
            <a:r>
              <a:rPr sz="1400" dirty="0">
                <a:latin typeface="+mn-lt"/>
                <a:cs typeface="Tw Cen MT"/>
              </a:rPr>
              <a:t>or</a:t>
            </a:r>
            <a:r>
              <a:rPr sz="1400" spc="-5" dirty="0">
                <a:latin typeface="+mn-lt"/>
                <a:cs typeface="Tw Cen MT"/>
              </a:rPr>
              <a:t> </a:t>
            </a:r>
            <a:r>
              <a:rPr sz="1400" dirty="0">
                <a:latin typeface="+mn-lt"/>
                <a:cs typeface="Tw Cen MT"/>
              </a:rPr>
              <a:t>TTY</a:t>
            </a:r>
            <a:r>
              <a:rPr sz="1400" spc="10" dirty="0">
                <a:latin typeface="+mn-lt"/>
                <a:cs typeface="Tw Cen MT"/>
              </a:rPr>
              <a:t> </a:t>
            </a:r>
            <a:r>
              <a:rPr sz="1400" dirty="0">
                <a:latin typeface="+mn-lt"/>
                <a:cs typeface="Tw Cen MT"/>
              </a:rPr>
              <a:t>800-735-2966;</a:t>
            </a:r>
            <a:r>
              <a:rPr sz="1400" spc="-5" dirty="0">
                <a:latin typeface="+mn-lt"/>
                <a:cs typeface="Tw Cen MT"/>
              </a:rPr>
              <a:t> </a:t>
            </a:r>
            <a:r>
              <a:rPr sz="1400" dirty="0">
                <a:latin typeface="+mn-lt"/>
                <a:cs typeface="Tw Cen MT"/>
              </a:rPr>
              <a:t>email</a:t>
            </a:r>
            <a:r>
              <a:rPr sz="1400" spc="-25" dirty="0">
                <a:latin typeface="+mn-lt"/>
                <a:cs typeface="Tw Cen MT"/>
              </a:rPr>
              <a:t> </a:t>
            </a:r>
            <a:r>
              <a:rPr sz="1400" spc="-10" dirty="0">
                <a:latin typeface="+mn-lt"/>
                <a:cs typeface="Tw Cen MT"/>
                <a:hlinkClick r:id="rId3"/>
              </a:rPr>
              <a:t>civilrights@dese.mo.gov.</a:t>
            </a:r>
            <a:endParaRPr sz="1400" dirty="0">
              <a:latin typeface="+mn-lt"/>
              <a:cs typeface="Tw Cen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44379" y="457200"/>
            <a:ext cx="3574098"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IMACS</a:t>
            </a:r>
            <a:r>
              <a:rPr sz="3600" spc="-20" dirty="0">
                <a:latin typeface="+mn-lt"/>
              </a:rPr>
              <a:t> </a:t>
            </a:r>
            <a:r>
              <a:rPr sz="3600" dirty="0">
                <a:latin typeface="+mn-lt"/>
              </a:rPr>
              <a:t>2.0</a:t>
            </a:r>
            <a:r>
              <a:rPr sz="3600" spc="-25" dirty="0">
                <a:latin typeface="+mn-lt"/>
              </a:rPr>
              <a:t> </a:t>
            </a:r>
            <a:r>
              <a:rPr sz="3600" spc="-10" dirty="0">
                <a:latin typeface="+mn-lt"/>
              </a:rPr>
              <a:t>Reports</a:t>
            </a:r>
          </a:p>
        </p:txBody>
      </p:sp>
      <p:pic>
        <p:nvPicPr>
          <p:cNvPr id="4" name="object 4"/>
          <p:cNvPicPr/>
          <p:nvPr/>
        </p:nvPicPr>
        <p:blipFill>
          <a:blip r:embed="rId3" cstate="print"/>
          <a:stretch>
            <a:fillRect/>
          </a:stretch>
        </p:blipFill>
        <p:spPr>
          <a:xfrm>
            <a:off x="457200" y="2514600"/>
            <a:ext cx="8148456" cy="3141289"/>
          </a:xfrm>
          <a:prstGeom prst="rect">
            <a:avLst/>
          </a:prstGeom>
        </p:spPr>
      </p:pic>
      <p:sp>
        <p:nvSpPr>
          <p:cNvPr id="5" name="object 7"/>
          <p:cNvSpPr txBox="1"/>
          <p:nvPr/>
        </p:nvSpPr>
        <p:spPr>
          <a:xfrm>
            <a:off x="2068748" y="1981200"/>
            <a:ext cx="6160135" cy="289823"/>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mn-lt"/>
                <a:cs typeface="Times New Roman"/>
              </a:rPr>
              <a:t>Select</a:t>
            </a:r>
            <a:r>
              <a:rPr sz="1800" spc="-25" dirty="0">
                <a:latin typeface="+mn-lt"/>
                <a:cs typeface="Times New Roman"/>
              </a:rPr>
              <a:t> </a:t>
            </a:r>
            <a:r>
              <a:rPr sz="1800" dirty="0" smtClean="0">
                <a:latin typeface="+mn-lt"/>
                <a:cs typeface="Times New Roman"/>
              </a:rPr>
              <a:t>the</a:t>
            </a:r>
            <a:r>
              <a:rPr sz="1800" spc="-5" dirty="0" smtClean="0">
                <a:latin typeface="+mn-lt"/>
                <a:cs typeface="Times New Roman"/>
              </a:rPr>
              <a:t> </a:t>
            </a:r>
            <a:r>
              <a:rPr sz="1800" dirty="0">
                <a:latin typeface="+mn-lt"/>
                <a:cs typeface="Times New Roman"/>
              </a:rPr>
              <a:t>blue</a:t>
            </a:r>
            <a:r>
              <a:rPr sz="1800" spc="-5" dirty="0">
                <a:latin typeface="+mn-lt"/>
                <a:cs typeface="Times New Roman"/>
              </a:rPr>
              <a:t> </a:t>
            </a:r>
            <a:r>
              <a:rPr sz="1800" dirty="0">
                <a:latin typeface="+mn-lt"/>
                <a:cs typeface="Times New Roman"/>
              </a:rPr>
              <a:t>arrow</a:t>
            </a:r>
            <a:r>
              <a:rPr sz="1800" spc="-5" dirty="0">
                <a:latin typeface="+mn-lt"/>
                <a:cs typeface="Times New Roman"/>
              </a:rPr>
              <a:t> </a:t>
            </a:r>
            <a:r>
              <a:rPr sz="1800" dirty="0">
                <a:latin typeface="+mn-lt"/>
                <a:cs typeface="Times New Roman"/>
              </a:rPr>
              <a:t>next</a:t>
            </a:r>
            <a:r>
              <a:rPr sz="1800" spc="-5" dirty="0">
                <a:latin typeface="+mn-lt"/>
                <a:cs typeface="Times New Roman"/>
              </a:rPr>
              <a:t> </a:t>
            </a:r>
            <a:r>
              <a:rPr sz="1800" dirty="0">
                <a:latin typeface="+mn-lt"/>
                <a:cs typeface="Times New Roman"/>
              </a:rPr>
              <a:t>to</a:t>
            </a:r>
            <a:r>
              <a:rPr sz="1800" spc="-10" dirty="0">
                <a:latin typeface="+mn-lt"/>
                <a:cs typeface="Times New Roman"/>
              </a:rPr>
              <a:t> </a:t>
            </a:r>
            <a:r>
              <a:rPr sz="1800" dirty="0">
                <a:latin typeface="+mn-lt"/>
                <a:cs typeface="Times New Roman"/>
              </a:rPr>
              <a:t>Assignment </a:t>
            </a:r>
            <a:r>
              <a:rPr sz="1800" spc="-10" dirty="0">
                <a:latin typeface="+mn-lt"/>
                <a:cs typeface="Times New Roman"/>
              </a:rPr>
              <a:t>Reports.</a:t>
            </a:r>
            <a:endParaRPr sz="1800" dirty="0">
              <a:latin typeface="+mn-lt"/>
              <a:cs typeface="Times New Roman"/>
            </a:endParaRPr>
          </a:p>
        </p:txBody>
      </p:sp>
      <p:sp>
        <p:nvSpPr>
          <p:cNvPr id="2" name="Oval 1"/>
          <p:cNvSpPr/>
          <p:nvPr/>
        </p:nvSpPr>
        <p:spPr>
          <a:xfrm>
            <a:off x="381000" y="25908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2545" y="381000"/>
            <a:ext cx="2105152" cy="567463"/>
          </a:xfrm>
          <a:prstGeom prst="rect">
            <a:avLst/>
          </a:prstGeom>
        </p:spPr>
        <p:txBody>
          <a:bodyPr vert="horz" wrap="square" lIns="0" tIns="13335" rIns="0" bIns="0" rtlCol="0">
            <a:spAutoFit/>
          </a:bodyPr>
          <a:lstStyle/>
          <a:p>
            <a:pPr marL="62865">
              <a:lnSpc>
                <a:spcPct val="100000"/>
              </a:lnSpc>
              <a:spcBef>
                <a:spcPts val="105"/>
              </a:spcBef>
            </a:pPr>
            <a:r>
              <a:rPr sz="3600" dirty="0">
                <a:latin typeface="+mn-lt"/>
              </a:rPr>
              <a:t>Next</a:t>
            </a:r>
            <a:r>
              <a:rPr sz="3600" spc="-25" dirty="0">
                <a:latin typeface="+mn-lt"/>
              </a:rPr>
              <a:t> </a:t>
            </a:r>
            <a:r>
              <a:rPr sz="3600" dirty="0" smtClean="0">
                <a:latin typeface="+mn-lt"/>
              </a:rPr>
              <a:t>Steps</a:t>
            </a:r>
            <a:endParaRPr sz="3600" spc="-50" dirty="0">
              <a:latin typeface="+mn-lt"/>
            </a:endParaRPr>
          </a:p>
        </p:txBody>
      </p:sp>
      <p:sp>
        <p:nvSpPr>
          <p:cNvPr id="3" name="object 3"/>
          <p:cNvSpPr txBox="1"/>
          <p:nvPr/>
        </p:nvSpPr>
        <p:spPr>
          <a:xfrm>
            <a:off x="383501" y="1544828"/>
            <a:ext cx="8143240" cy="4649350"/>
          </a:xfrm>
          <a:prstGeom prst="rect">
            <a:avLst/>
          </a:prstGeom>
        </p:spPr>
        <p:txBody>
          <a:bodyPr vert="horz" wrap="square" lIns="0" tIns="12065" rIns="0" bIns="0" rtlCol="0">
            <a:spAutoFit/>
          </a:bodyPr>
          <a:lstStyle/>
          <a:p>
            <a:pPr marL="469265" indent="-457200">
              <a:lnSpc>
                <a:spcPct val="100000"/>
              </a:lnSpc>
              <a:spcBef>
                <a:spcPts val="95"/>
              </a:spcBef>
              <a:buSzPct val="58928"/>
              <a:buFont typeface="Arial" panose="020B0604020202020204" pitchFamily="34" charset="0"/>
              <a:buChar char="•"/>
              <a:tabLst>
                <a:tab pos="332105" algn="l"/>
                <a:tab pos="333375" algn="l"/>
              </a:tabLst>
            </a:pPr>
            <a:r>
              <a:rPr sz="2800" dirty="0">
                <a:latin typeface="+mn-lt"/>
                <a:cs typeface="Times New Roman"/>
              </a:rPr>
              <a:t>If</a:t>
            </a:r>
            <a:r>
              <a:rPr sz="2800" spc="-45" dirty="0">
                <a:latin typeface="+mn-lt"/>
                <a:cs typeface="Times New Roman"/>
              </a:rPr>
              <a:t> </a:t>
            </a:r>
            <a:r>
              <a:rPr sz="2800" dirty="0">
                <a:latin typeface="+mn-lt"/>
                <a:cs typeface="Times New Roman"/>
              </a:rPr>
              <a:t>all</a:t>
            </a:r>
            <a:r>
              <a:rPr sz="2800" spc="-60" dirty="0">
                <a:latin typeface="+mn-lt"/>
                <a:cs typeface="Times New Roman"/>
              </a:rPr>
              <a:t> </a:t>
            </a:r>
            <a:r>
              <a:rPr sz="2800" dirty="0">
                <a:latin typeface="+mn-lt"/>
                <a:cs typeface="Times New Roman"/>
              </a:rPr>
              <a:t>indicators</a:t>
            </a:r>
            <a:r>
              <a:rPr sz="2800" spc="-75" dirty="0">
                <a:latin typeface="+mn-lt"/>
                <a:cs typeface="Times New Roman"/>
              </a:rPr>
              <a:t> </a:t>
            </a:r>
            <a:r>
              <a:rPr sz="2800" dirty="0">
                <a:latin typeface="+mn-lt"/>
                <a:cs typeface="Times New Roman"/>
              </a:rPr>
              <a:t>are</a:t>
            </a:r>
            <a:r>
              <a:rPr sz="2800" spc="-50" dirty="0">
                <a:latin typeface="+mn-lt"/>
                <a:cs typeface="Times New Roman"/>
              </a:rPr>
              <a:t> </a:t>
            </a:r>
            <a:r>
              <a:rPr sz="2800" dirty="0">
                <a:latin typeface="+mn-lt"/>
                <a:cs typeface="Times New Roman"/>
              </a:rPr>
              <a:t>“</a:t>
            </a:r>
            <a:r>
              <a:rPr sz="2800" b="1" dirty="0">
                <a:latin typeface="+mn-lt"/>
                <a:cs typeface="Times New Roman"/>
              </a:rPr>
              <a:t>IN</a:t>
            </a:r>
            <a:r>
              <a:rPr sz="2800" dirty="0">
                <a:latin typeface="+mn-lt"/>
                <a:cs typeface="Times New Roman"/>
              </a:rPr>
              <a:t>”</a:t>
            </a:r>
            <a:r>
              <a:rPr sz="2800" spc="-60" dirty="0">
                <a:latin typeface="+mn-lt"/>
                <a:cs typeface="Times New Roman"/>
              </a:rPr>
              <a:t> </a:t>
            </a:r>
            <a:r>
              <a:rPr sz="2800" spc="-10" dirty="0">
                <a:latin typeface="+mn-lt"/>
                <a:cs typeface="Times New Roman"/>
              </a:rPr>
              <a:t>compliance</a:t>
            </a:r>
            <a:r>
              <a:rPr sz="2800" spc="-60" dirty="0">
                <a:latin typeface="+mn-lt"/>
                <a:cs typeface="Times New Roman"/>
              </a:rPr>
              <a:t> </a:t>
            </a:r>
            <a:r>
              <a:rPr sz="2800" spc="-20" dirty="0" smtClean="0">
                <a:latin typeface="+mn-lt"/>
                <a:cs typeface="Times New Roman"/>
              </a:rPr>
              <a:t>th</a:t>
            </a:r>
            <a:r>
              <a:rPr lang="en-US" sz="2800" spc="-20" dirty="0" smtClean="0">
                <a:latin typeface="+mn-lt"/>
                <a:cs typeface="Times New Roman"/>
              </a:rPr>
              <a:t>en y</a:t>
            </a:r>
            <a:r>
              <a:rPr sz="2800" spc="-80" dirty="0" smtClean="0">
                <a:latin typeface="+mn-lt"/>
                <a:cs typeface="Times New Roman"/>
              </a:rPr>
              <a:t>ou</a:t>
            </a:r>
            <a:r>
              <a:rPr sz="2800" spc="-50" dirty="0" smtClean="0">
                <a:latin typeface="+mn-lt"/>
                <a:cs typeface="Times New Roman"/>
              </a:rPr>
              <a:t> </a:t>
            </a:r>
            <a:r>
              <a:rPr sz="2800" dirty="0">
                <a:latin typeface="+mn-lt"/>
                <a:cs typeface="Times New Roman"/>
              </a:rPr>
              <a:t>are</a:t>
            </a:r>
            <a:r>
              <a:rPr sz="2800" spc="-45" dirty="0">
                <a:latin typeface="+mn-lt"/>
                <a:cs typeface="Times New Roman"/>
              </a:rPr>
              <a:t> </a:t>
            </a:r>
            <a:r>
              <a:rPr sz="2800" dirty="0">
                <a:latin typeface="+mn-lt"/>
                <a:cs typeface="Times New Roman"/>
              </a:rPr>
              <a:t>finished</a:t>
            </a:r>
            <a:r>
              <a:rPr sz="2800" spc="-45" dirty="0">
                <a:latin typeface="+mn-lt"/>
                <a:cs typeface="Times New Roman"/>
              </a:rPr>
              <a:t> </a:t>
            </a:r>
            <a:r>
              <a:rPr sz="2800" dirty="0">
                <a:latin typeface="+mn-lt"/>
                <a:cs typeface="Times New Roman"/>
              </a:rPr>
              <a:t>with</a:t>
            </a:r>
            <a:r>
              <a:rPr sz="2800" spc="-50" dirty="0">
                <a:latin typeface="+mn-lt"/>
                <a:cs typeface="Times New Roman"/>
              </a:rPr>
              <a:t> </a:t>
            </a:r>
            <a:r>
              <a:rPr sz="2800" dirty="0">
                <a:latin typeface="+mn-lt"/>
                <a:cs typeface="Times New Roman"/>
              </a:rPr>
              <a:t>the</a:t>
            </a:r>
            <a:r>
              <a:rPr sz="2800" spc="-45" dirty="0">
                <a:latin typeface="+mn-lt"/>
                <a:cs typeface="Times New Roman"/>
              </a:rPr>
              <a:t> </a:t>
            </a:r>
            <a:r>
              <a:rPr sz="2800" dirty="0">
                <a:latin typeface="+mn-lt"/>
                <a:cs typeface="Times New Roman"/>
              </a:rPr>
              <a:t>desk</a:t>
            </a:r>
            <a:r>
              <a:rPr sz="2800" spc="-45" dirty="0">
                <a:latin typeface="+mn-lt"/>
                <a:cs typeface="Times New Roman"/>
              </a:rPr>
              <a:t> </a:t>
            </a:r>
            <a:r>
              <a:rPr sz="2800" dirty="0">
                <a:latin typeface="+mn-lt"/>
                <a:cs typeface="Times New Roman"/>
              </a:rPr>
              <a:t>review</a:t>
            </a:r>
            <a:r>
              <a:rPr sz="2800" spc="-45" dirty="0">
                <a:latin typeface="+mn-lt"/>
                <a:cs typeface="Times New Roman"/>
              </a:rPr>
              <a:t> </a:t>
            </a:r>
            <a:r>
              <a:rPr sz="2800" spc="-10" dirty="0">
                <a:latin typeface="+mn-lt"/>
                <a:cs typeface="Times New Roman"/>
              </a:rPr>
              <a:t>process!</a:t>
            </a:r>
            <a:endParaRPr sz="2800" dirty="0">
              <a:latin typeface="+mn-lt"/>
              <a:cs typeface="Times New Roman"/>
            </a:endParaRPr>
          </a:p>
          <a:p>
            <a:pPr marL="469265" marR="664210" indent="-457200">
              <a:lnSpc>
                <a:spcPts val="2800"/>
              </a:lnSpc>
              <a:spcBef>
                <a:spcPts val="710"/>
              </a:spcBef>
              <a:buSzPct val="58928"/>
              <a:buFont typeface="Arial" panose="020B0604020202020204" pitchFamily="34" charset="0"/>
              <a:buChar char="•"/>
              <a:tabLst>
                <a:tab pos="332105" algn="l"/>
                <a:tab pos="333375" algn="l"/>
              </a:tabLst>
            </a:pPr>
            <a:r>
              <a:rPr sz="2800" dirty="0">
                <a:latin typeface="+mn-lt"/>
                <a:cs typeface="Times New Roman"/>
              </a:rPr>
              <a:t>If</a:t>
            </a:r>
            <a:r>
              <a:rPr sz="2800" spc="-35" dirty="0">
                <a:latin typeface="+mn-lt"/>
                <a:cs typeface="Times New Roman"/>
              </a:rPr>
              <a:t> </a:t>
            </a:r>
            <a:r>
              <a:rPr sz="2800" dirty="0">
                <a:latin typeface="+mn-lt"/>
                <a:cs typeface="Times New Roman"/>
              </a:rPr>
              <a:t>any</a:t>
            </a:r>
            <a:r>
              <a:rPr sz="2800" spc="-55" dirty="0">
                <a:latin typeface="+mn-lt"/>
                <a:cs typeface="Times New Roman"/>
              </a:rPr>
              <a:t> </a:t>
            </a:r>
            <a:r>
              <a:rPr sz="2800" dirty="0">
                <a:latin typeface="+mn-lt"/>
                <a:cs typeface="Times New Roman"/>
              </a:rPr>
              <a:t>indicator</a:t>
            </a:r>
            <a:r>
              <a:rPr sz="2800" spc="-55" dirty="0">
                <a:latin typeface="+mn-lt"/>
                <a:cs typeface="Times New Roman"/>
              </a:rPr>
              <a:t> </a:t>
            </a:r>
            <a:r>
              <a:rPr sz="2800" dirty="0">
                <a:latin typeface="+mn-lt"/>
                <a:cs typeface="Times New Roman"/>
              </a:rPr>
              <a:t>is</a:t>
            </a:r>
            <a:r>
              <a:rPr sz="2800" spc="-50" dirty="0">
                <a:latin typeface="+mn-lt"/>
                <a:cs typeface="Times New Roman"/>
              </a:rPr>
              <a:t> </a:t>
            </a:r>
            <a:r>
              <a:rPr sz="2800" dirty="0">
                <a:latin typeface="+mn-lt"/>
                <a:cs typeface="Times New Roman"/>
              </a:rPr>
              <a:t>“</a:t>
            </a:r>
            <a:r>
              <a:rPr sz="2800" b="1" dirty="0">
                <a:latin typeface="+mn-lt"/>
                <a:cs typeface="Times New Roman"/>
              </a:rPr>
              <a:t>OUT</a:t>
            </a:r>
            <a:r>
              <a:rPr sz="2800" dirty="0">
                <a:latin typeface="+mn-lt"/>
                <a:cs typeface="Times New Roman"/>
              </a:rPr>
              <a:t>”</a:t>
            </a:r>
            <a:r>
              <a:rPr sz="2800" spc="-45" dirty="0">
                <a:latin typeface="+mn-lt"/>
                <a:cs typeface="Times New Roman"/>
              </a:rPr>
              <a:t> </a:t>
            </a:r>
            <a:r>
              <a:rPr sz="2800" dirty="0">
                <a:latin typeface="+mn-lt"/>
                <a:cs typeface="Times New Roman"/>
              </a:rPr>
              <a:t>of</a:t>
            </a:r>
            <a:r>
              <a:rPr sz="2800" spc="-45" dirty="0">
                <a:latin typeface="+mn-lt"/>
                <a:cs typeface="Times New Roman"/>
              </a:rPr>
              <a:t> </a:t>
            </a:r>
            <a:r>
              <a:rPr sz="2800" dirty="0">
                <a:latin typeface="+mn-lt"/>
                <a:cs typeface="Times New Roman"/>
              </a:rPr>
              <a:t>compliance</a:t>
            </a:r>
            <a:r>
              <a:rPr sz="2800" spc="-45" dirty="0">
                <a:latin typeface="+mn-lt"/>
                <a:cs typeface="Times New Roman"/>
              </a:rPr>
              <a:t> </a:t>
            </a:r>
            <a:r>
              <a:rPr sz="2800" dirty="0">
                <a:latin typeface="+mn-lt"/>
                <a:cs typeface="Times New Roman"/>
              </a:rPr>
              <a:t>then</a:t>
            </a:r>
            <a:r>
              <a:rPr sz="2800" spc="-50" dirty="0">
                <a:latin typeface="+mn-lt"/>
                <a:cs typeface="Times New Roman"/>
              </a:rPr>
              <a:t> </a:t>
            </a:r>
            <a:r>
              <a:rPr sz="2800" spc="-25" dirty="0">
                <a:latin typeface="+mn-lt"/>
                <a:cs typeface="Times New Roman"/>
              </a:rPr>
              <a:t>you </a:t>
            </a:r>
            <a:r>
              <a:rPr sz="2800" spc="-10" dirty="0">
                <a:latin typeface="+mn-lt"/>
                <a:cs typeface="Times New Roman"/>
              </a:rPr>
              <a:t>must:</a:t>
            </a:r>
            <a:endParaRPr sz="2800" dirty="0">
              <a:latin typeface="+mn-lt"/>
              <a:cs typeface="Times New Roman"/>
            </a:endParaRPr>
          </a:p>
          <a:p>
            <a:pPr marL="836295" lvl="1" indent="-457200">
              <a:lnSpc>
                <a:spcPct val="100000"/>
              </a:lnSpc>
              <a:spcBef>
                <a:spcPts val="35"/>
              </a:spcBef>
              <a:buSzPct val="69642"/>
              <a:buFont typeface="Arial" panose="020B0604020202020204" pitchFamily="34" charset="0"/>
              <a:buChar char="•"/>
              <a:tabLst>
                <a:tab pos="653415" algn="l"/>
              </a:tabLst>
            </a:pPr>
            <a:r>
              <a:rPr sz="2800" dirty="0">
                <a:latin typeface="+mn-lt"/>
                <a:cs typeface="Times New Roman"/>
              </a:rPr>
              <a:t>complete</a:t>
            </a:r>
            <a:r>
              <a:rPr sz="2800" spc="-50" dirty="0">
                <a:latin typeface="+mn-lt"/>
                <a:cs typeface="Times New Roman"/>
              </a:rPr>
              <a:t> </a:t>
            </a:r>
            <a:r>
              <a:rPr sz="2800" dirty="0">
                <a:latin typeface="+mn-lt"/>
                <a:cs typeface="Times New Roman"/>
              </a:rPr>
              <a:t>the</a:t>
            </a:r>
            <a:r>
              <a:rPr sz="2800" spc="-45" dirty="0">
                <a:latin typeface="+mn-lt"/>
                <a:cs typeface="Times New Roman"/>
              </a:rPr>
              <a:t> </a:t>
            </a:r>
            <a:r>
              <a:rPr sz="2800" dirty="0">
                <a:latin typeface="+mn-lt"/>
                <a:cs typeface="Times New Roman"/>
              </a:rPr>
              <a:t>Plan</a:t>
            </a:r>
            <a:r>
              <a:rPr sz="2800" spc="-40" dirty="0">
                <a:latin typeface="+mn-lt"/>
                <a:cs typeface="Times New Roman"/>
              </a:rPr>
              <a:t> </a:t>
            </a:r>
            <a:r>
              <a:rPr sz="2800" dirty="0">
                <a:latin typeface="+mn-lt"/>
                <a:cs typeface="Times New Roman"/>
              </a:rPr>
              <a:t>for</a:t>
            </a:r>
            <a:r>
              <a:rPr sz="2800" spc="-35" dirty="0">
                <a:latin typeface="+mn-lt"/>
                <a:cs typeface="Times New Roman"/>
              </a:rPr>
              <a:t> </a:t>
            </a:r>
            <a:r>
              <a:rPr sz="2800" spc="-10" dirty="0">
                <a:latin typeface="+mn-lt"/>
                <a:cs typeface="Times New Roman"/>
              </a:rPr>
              <a:t>Correction</a:t>
            </a:r>
            <a:endParaRPr sz="2800" dirty="0">
              <a:latin typeface="+mn-lt"/>
              <a:cs typeface="Times New Roman"/>
            </a:endParaRPr>
          </a:p>
          <a:p>
            <a:pPr marL="836295" lvl="1" indent="-457200">
              <a:lnSpc>
                <a:spcPct val="100000"/>
              </a:lnSpc>
              <a:spcBef>
                <a:spcPts val="40"/>
              </a:spcBef>
              <a:buSzPct val="69642"/>
              <a:buFont typeface="Arial" panose="020B0604020202020204" pitchFamily="34" charset="0"/>
              <a:buChar char="•"/>
              <a:tabLst>
                <a:tab pos="653415" algn="l"/>
              </a:tabLst>
            </a:pPr>
            <a:r>
              <a:rPr sz="2800" dirty="0">
                <a:latin typeface="+mn-lt"/>
                <a:cs typeface="Times New Roman"/>
              </a:rPr>
              <a:t>correct</a:t>
            </a:r>
            <a:r>
              <a:rPr sz="2800" spc="-65" dirty="0">
                <a:latin typeface="+mn-lt"/>
                <a:cs typeface="Times New Roman"/>
              </a:rPr>
              <a:t> </a:t>
            </a:r>
            <a:r>
              <a:rPr sz="2800" dirty="0">
                <a:latin typeface="+mn-lt"/>
                <a:cs typeface="Times New Roman"/>
              </a:rPr>
              <a:t>individual</a:t>
            </a:r>
            <a:r>
              <a:rPr sz="2800" spc="-90" dirty="0">
                <a:latin typeface="+mn-lt"/>
                <a:cs typeface="Times New Roman"/>
              </a:rPr>
              <a:t> </a:t>
            </a:r>
            <a:r>
              <a:rPr sz="2800" dirty="0">
                <a:latin typeface="+mn-lt"/>
                <a:cs typeface="Times New Roman"/>
              </a:rPr>
              <a:t>non</a:t>
            </a:r>
            <a:r>
              <a:rPr sz="2800" spc="-60" dirty="0">
                <a:latin typeface="+mn-lt"/>
                <a:cs typeface="Times New Roman"/>
              </a:rPr>
              <a:t> </a:t>
            </a:r>
            <a:r>
              <a:rPr sz="2800" dirty="0">
                <a:latin typeface="+mn-lt"/>
                <a:cs typeface="Times New Roman"/>
              </a:rPr>
              <a:t>compliance</a:t>
            </a:r>
            <a:r>
              <a:rPr sz="2800" spc="-75" dirty="0">
                <a:latin typeface="+mn-lt"/>
                <a:cs typeface="Times New Roman"/>
              </a:rPr>
              <a:t> </a:t>
            </a:r>
            <a:r>
              <a:rPr sz="2800" spc="-10" dirty="0">
                <a:latin typeface="+mn-lt"/>
                <a:cs typeface="Times New Roman"/>
              </a:rPr>
              <a:t>(I-</a:t>
            </a:r>
            <a:r>
              <a:rPr sz="2800" spc="-20" dirty="0">
                <a:latin typeface="+mn-lt"/>
                <a:cs typeface="Times New Roman"/>
              </a:rPr>
              <a:t>CAP)</a:t>
            </a:r>
            <a:endParaRPr sz="2800" dirty="0">
              <a:latin typeface="+mn-lt"/>
              <a:cs typeface="Times New Roman"/>
            </a:endParaRPr>
          </a:p>
          <a:p>
            <a:pPr marL="836930" marR="404495" lvl="1" indent="-457200">
              <a:lnSpc>
                <a:spcPts val="2800"/>
              </a:lnSpc>
              <a:spcBef>
                <a:spcPts val="595"/>
              </a:spcBef>
              <a:buSzPct val="69642"/>
              <a:buFont typeface="Arial" panose="020B0604020202020204" pitchFamily="34" charset="0"/>
              <a:buChar char="•"/>
              <a:tabLst>
                <a:tab pos="653415" algn="l"/>
              </a:tabLst>
            </a:pPr>
            <a:r>
              <a:rPr sz="2800" dirty="0">
                <a:latin typeface="+mn-lt"/>
                <a:cs typeface="Times New Roman"/>
              </a:rPr>
              <a:t>document</a:t>
            </a:r>
            <a:r>
              <a:rPr sz="2800" spc="-65" dirty="0">
                <a:latin typeface="+mn-lt"/>
                <a:cs typeface="Times New Roman"/>
              </a:rPr>
              <a:t> </a:t>
            </a:r>
            <a:r>
              <a:rPr sz="2800" dirty="0">
                <a:latin typeface="+mn-lt"/>
                <a:cs typeface="Times New Roman"/>
              </a:rPr>
              <a:t>systemic</a:t>
            </a:r>
            <a:r>
              <a:rPr sz="2800" spc="-65" dirty="0">
                <a:latin typeface="+mn-lt"/>
                <a:cs typeface="Times New Roman"/>
              </a:rPr>
              <a:t> </a:t>
            </a:r>
            <a:r>
              <a:rPr sz="2800" dirty="0">
                <a:latin typeface="+mn-lt"/>
                <a:cs typeface="Times New Roman"/>
              </a:rPr>
              <a:t>compliance</a:t>
            </a:r>
            <a:r>
              <a:rPr sz="2800" spc="-65" dirty="0">
                <a:latin typeface="+mn-lt"/>
                <a:cs typeface="Times New Roman"/>
              </a:rPr>
              <a:t> </a:t>
            </a:r>
            <a:r>
              <a:rPr sz="2800" dirty="0">
                <a:latin typeface="+mn-lt"/>
                <a:cs typeface="Times New Roman"/>
              </a:rPr>
              <a:t>for</a:t>
            </a:r>
            <a:r>
              <a:rPr sz="2800" spc="-45" dirty="0">
                <a:latin typeface="+mn-lt"/>
                <a:cs typeface="Times New Roman"/>
              </a:rPr>
              <a:t> </a:t>
            </a:r>
            <a:r>
              <a:rPr sz="2800" dirty="0">
                <a:latin typeface="+mn-lt"/>
                <a:cs typeface="Times New Roman"/>
              </a:rPr>
              <a:t>each</a:t>
            </a:r>
            <a:r>
              <a:rPr sz="2800" spc="-60" dirty="0">
                <a:latin typeface="+mn-lt"/>
                <a:cs typeface="Times New Roman"/>
              </a:rPr>
              <a:t> </a:t>
            </a:r>
            <a:r>
              <a:rPr sz="2800" spc="-10" dirty="0">
                <a:latin typeface="+mn-lt"/>
                <a:cs typeface="Times New Roman"/>
              </a:rPr>
              <a:t>indicator (CAP)</a:t>
            </a:r>
            <a:endParaRPr sz="2800" dirty="0">
              <a:latin typeface="+mn-lt"/>
              <a:cs typeface="Times New Roman"/>
            </a:endParaRPr>
          </a:p>
          <a:p>
            <a:pPr marL="469265" marR="5080" indent="-457200">
              <a:lnSpc>
                <a:spcPts val="2800"/>
              </a:lnSpc>
              <a:spcBef>
                <a:spcPts val="695"/>
              </a:spcBef>
              <a:buSzPct val="58928"/>
              <a:buFont typeface="Arial" panose="020B0604020202020204" pitchFamily="34" charset="0"/>
              <a:buChar char="•"/>
              <a:tabLst>
                <a:tab pos="332105" algn="l"/>
                <a:tab pos="333375" algn="l"/>
              </a:tabLst>
            </a:pPr>
            <a:r>
              <a:rPr sz="2800" dirty="0">
                <a:latin typeface="+mn-lt"/>
                <a:cs typeface="Times New Roman"/>
              </a:rPr>
              <a:t>If</a:t>
            </a:r>
            <a:r>
              <a:rPr sz="2800" spc="-40" dirty="0">
                <a:latin typeface="+mn-lt"/>
                <a:cs typeface="Times New Roman"/>
              </a:rPr>
              <a:t> </a:t>
            </a:r>
            <a:r>
              <a:rPr sz="2800" dirty="0">
                <a:latin typeface="+mn-lt"/>
                <a:cs typeface="Times New Roman"/>
              </a:rPr>
              <a:t>selected</a:t>
            </a:r>
            <a:r>
              <a:rPr sz="2800" spc="-65" dirty="0">
                <a:latin typeface="+mn-lt"/>
                <a:cs typeface="Times New Roman"/>
              </a:rPr>
              <a:t> </a:t>
            </a:r>
            <a:r>
              <a:rPr sz="2800" dirty="0">
                <a:latin typeface="+mn-lt"/>
                <a:cs typeface="Times New Roman"/>
              </a:rPr>
              <a:t>for</a:t>
            </a:r>
            <a:r>
              <a:rPr sz="2800" spc="-40" dirty="0">
                <a:latin typeface="+mn-lt"/>
                <a:cs typeface="Times New Roman"/>
              </a:rPr>
              <a:t> </a:t>
            </a:r>
            <a:r>
              <a:rPr sz="2800" dirty="0" smtClean="0">
                <a:latin typeface="+mn-lt"/>
                <a:cs typeface="Times New Roman"/>
              </a:rPr>
              <a:t>a</a:t>
            </a:r>
            <a:r>
              <a:rPr lang="en-US" sz="2800" spc="-50" dirty="0" smtClean="0">
                <a:latin typeface="+mn-lt"/>
                <a:cs typeface="Times New Roman"/>
              </a:rPr>
              <a:t>n onsite review </a:t>
            </a:r>
            <a:r>
              <a:rPr sz="2800" spc="-20" dirty="0" smtClean="0">
                <a:latin typeface="+mn-lt"/>
                <a:cs typeface="Times New Roman"/>
              </a:rPr>
              <a:t>then </a:t>
            </a:r>
            <a:r>
              <a:rPr sz="2800" dirty="0">
                <a:latin typeface="+mn-lt"/>
                <a:cs typeface="Times New Roman"/>
              </a:rPr>
              <a:t>you</a:t>
            </a:r>
            <a:r>
              <a:rPr sz="2800" spc="-35" dirty="0">
                <a:latin typeface="+mn-lt"/>
                <a:cs typeface="Times New Roman"/>
              </a:rPr>
              <a:t> </a:t>
            </a:r>
            <a:r>
              <a:rPr sz="2800" dirty="0">
                <a:latin typeface="+mn-lt"/>
                <a:cs typeface="Times New Roman"/>
              </a:rPr>
              <a:t>will</a:t>
            </a:r>
            <a:r>
              <a:rPr sz="2800" spc="-50" dirty="0">
                <a:latin typeface="+mn-lt"/>
                <a:cs typeface="Times New Roman"/>
              </a:rPr>
              <a:t> </a:t>
            </a:r>
            <a:r>
              <a:rPr sz="2800" dirty="0">
                <a:latin typeface="+mn-lt"/>
                <a:cs typeface="Times New Roman"/>
              </a:rPr>
              <a:t>need</a:t>
            </a:r>
            <a:r>
              <a:rPr sz="2800" spc="-30" dirty="0">
                <a:latin typeface="+mn-lt"/>
                <a:cs typeface="Times New Roman"/>
              </a:rPr>
              <a:t> </a:t>
            </a:r>
            <a:r>
              <a:rPr sz="2800" spc="-25" dirty="0">
                <a:latin typeface="+mn-lt"/>
                <a:cs typeface="Times New Roman"/>
              </a:rPr>
              <a:t>to:</a:t>
            </a:r>
            <a:endParaRPr sz="2800" dirty="0">
              <a:latin typeface="+mn-lt"/>
              <a:cs typeface="Times New Roman"/>
            </a:endParaRPr>
          </a:p>
          <a:p>
            <a:pPr marL="836295" lvl="1" indent="-457200">
              <a:lnSpc>
                <a:spcPct val="100000"/>
              </a:lnSpc>
              <a:spcBef>
                <a:spcPts val="35"/>
              </a:spcBef>
              <a:buSzPct val="69642"/>
              <a:buFont typeface="Arial" panose="020B0604020202020204" pitchFamily="34" charset="0"/>
              <a:buChar char="•"/>
              <a:tabLst>
                <a:tab pos="653415" algn="l"/>
              </a:tabLst>
            </a:pPr>
            <a:r>
              <a:rPr sz="2800" dirty="0">
                <a:latin typeface="+mn-lt"/>
                <a:cs typeface="Times New Roman"/>
              </a:rPr>
              <a:t>watch</a:t>
            </a:r>
            <a:r>
              <a:rPr sz="2800" spc="-40" dirty="0">
                <a:latin typeface="+mn-lt"/>
                <a:cs typeface="Times New Roman"/>
              </a:rPr>
              <a:t> </a:t>
            </a:r>
            <a:r>
              <a:rPr sz="2800" dirty="0">
                <a:latin typeface="+mn-lt"/>
                <a:cs typeface="Times New Roman"/>
              </a:rPr>
              <a:t>for</a:t>
            </a:r>
            <a:r>
              <a:rPr sz="2800" spc="-55" dirty="0">
                <a:latin typeface="+mn-lt"/>
                <a:cs typeface="Times New Roman"/>
              </a:rPr>
              <a:t> </a:t>
            </a:r>
            <a:r>
              <a:rPr sz="2800" dirty="0">
                <a:latin typeface="+mn-lt"/>
                <a:cs typeface="Times New Roman"/>
              </a:rPr>
              <a:t>correspondence</a:t>
            </a:r>
            <a:r>
              <a:rPr sz="2800" spc="-75" dirty="0">
                <a:latin typeface="+mn-lt"/>
                <a:cs typeface="Times New Roman"/>
              </a:rPr>
              <a:t> </a:t>
            </a:r>
            <a:r>
              <a:rPr sz="2800" dirty="0">
                <a:latin typeface="+mn-lt"/>
                <a:cs typeface="Times New Roman"/>
              </a:rPr>
              <a:t>with</a:t>
            </a:r>
            <a:r>
              <a:rPr sz="2800" spc="-55" dirty="0">
                <a:latin typeface="+mn-lt"/>
                <a:cs typeface="Times New Roman"/>
              </a:rPr>
              <a:t> </a:t>
            </a:r>
            <a:r>
              <a:rPr sz="2800" dirty="0">
                <a:latin typeface="+mn-lt"/>
                <a:cs typeface="Times New Roman"/>
              </a:rPr>
              <a:t>specific</a:t>
            </a:r>
            <a:r>
              <a:rPr sz="2800" spc="-75" dirty="0">
                <a:latin typeface="+mn-lt"/>
                <a:cs typeface="Times New Roman"/>
              </a:rPr>
              <a:t> </a:t>
            </a:r>
            <a:r>
              <a:rPr sz="2800" spc="-10" dirty="0">
                <a:latin typeface="+mn-lt"/>
                <a:cs typeface="Times New Roman"/>
              </a:rPr>
              <a:t>details</a:t>
            </a:r>
            <a:endParaRPr sz="2800" dirty="0">
              <a:latin typeface="+mn-lt"/>
              <a:cs typeface="Times New Roman"/>
            </a:endParaRPr>
          </a:p>
          <a:p>
            <a:pPr marL="836295" lvl="1" indent="-457200">
              <a:lnSpc>
                <a:spcPct val="100000"/>
              </a:lnSpc>
              <a:spcBef>
                <a:spcPts val="40"/>
              </a:spcBef>
              <a:buSzPct val="69642"/>
              <a:buFont typeface="Arial" panose="020B0604020202020204" pitchFamily="34" charset="0"/>
              <a:buChar char="•"/>
              <a:tabLst>
                <a:tab pos="653415" algn="l"/>
              </a:tabLst>
            </a:pPr>
            <a:r>
              <a:rPr sz="2800" dirty="0">
                <a:latin typeface="+mn-lt"/>
                <a:cs typeface="Times New Roman"/>
              </a:rPr>
              <a:t>speak</a:t>
            </a:r>
            <a:r>
              <a:rPr sz="2800" spc="-60" dirty="0">
                <a:latin typeface="+mn-lt"/>
                <a:cs typeface="Times New Roman"/>
              </a:rPr>
              <a:t> </a:t>
            </a:r>
            <a:r>
              <a:rPr sz="2800" dirty="0">
                <a:latin typeface="+mn-lt"/>
                <a:cs typeface="Times New Roman"/>
              </a:rPr>
              <a:t>with</a:t>
            </a:r>
            <a:r>
              <a:rPr sz="2800" spc="-70" dirty="0">
                <a:latin typeface="+mn-lt"/>
                <a:cs typeface="Times New Roman"/>
              </a:rPr>
              <a:t> </a:t>
            </a:r>
            <a:r>
              <a:rPr sz="2800" dirty="0">
                <a:latin typeface="+mn-lt"/>
                <a:cs typeface="Times New Roman"/>
              </a:rPr>
              <a:t>your</a:t>
            </a:r>
            <a:r>
              <a:rPr sz="2800" spc="-55" dirty="0">
                <a:latin typeface="+mn-lt"/>
                <a:cs typeface="Times New Roman"/>
              </a:rPr>
              <a:t> </a:t>
            </a:r>
            <a:r>
              <a:rPr sz="2800" dirty="0">
                <a:latin typeface="+mn-lt"/>
                <a:cs typeface="Times New Roman"/>
              </a:rPr>
              <a:t>Compliance</a:t>
            </a:r>
            <a:r>
              <a:rPr sz="2800" spc="-70" dirty="0">
                <a:latin typeface="+mn-lt"/>
                <a:cs typeface="Times New Roman"/>
              </a:rPr>
              <a:t> </a:t>
            </a:r>
            <a:r>
              <a:rPr sz="2800" spc="-10" dirty="0">
                <a:latin typeface="+mn-lt"/>
                <a:cs typeface="Times New Roman"/>
              </a:rPr>
              <a:t>Supervisor</a:t>
            </a:r>
            <a:endParaRPr sz="2800" dirty="0">
              <a:latin typeface="+mn-lt"/>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1189" y="457200"/>
            <a:ext cx="5480685"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mn-lt"/>
              </a:rPr>
              <a:t>The</a:t>
            </a:r>
            <a:r>
              <a:rPr sz="3600" spc="-160" dirty="0">
                <a:latin typeface="+mn-lt"/>
              </a:rPr>
              <a:t> </a:t>
            </a:r>
            <a:r>
              <a:rPr sz="3600" spc="-25" dirty="0">
                <a:latin typeface="+mn-lt"/>
              </a:rPr>
              <a:t>Two</a:t>
            </a:r>
            <a:r>
              <a:rPr sz="3600" spc="-70" dirty="0">
                <a:latin typeface="+mn-lt"/>
              </a:rPr>
              <a:t> </a:t>
            </a:r>
            <a:r>
              <a:rPr sz="3600" dirty="0">
                <a:latin typeface="+mn-lt"/>
              </a:rPr>
              <a:t>Prongs</a:t>
            </a:r>
            <a:r>
              <a:rPr sz="3600" spc="-95" dirty="0">
                <a:latin typeface="+mn-lt"/>
              </a:rPr>
              <a:t> </a:t>
            </a:r>
            <a:r>
              <a:rPr sz="3600" dirty="0">
                <a:latin typeface="+mn-lt"/>
              </a:rPr>
              <a:t>of</a:t>
            </a:r>
            <a:r>
              <a:rPr sz="3600" spc="-75" dirty="0">
                <a:latin typeface="+mn-lt"/>
              </a:rPr>
              <a:t> </a:t>
            </a:r>
            <a:r>
              <a:rPr sz="3600" spc="-10" dirty="0">
                <a:latin typeface="+mn-lt"/>
              </a:rPr>
              <a:t>Correction</a:t>
            </a:r>
          </a:p>
        </p:txBody>
      </p:sp>
      <p:graphicFrame>
        <p:nvGraphicFramePr>
          <p:cNvPr id="3" name="object 3"/>
          <p:cNvGraphicFramePr>
            <a:graphicFrameLocks noGrp="1"/>
          </p:cNvGraphicFramePr>
          <p:nvPr>
            <p:extLst>
              <p:ext uri="{D42A27DB-BD31-4B8C-83A1-F6EECF244321}">
                <p14:modId xmlns:p14="http://schemas.microsoft.com/office/powerpoint/2010/main" val="3458605571"/>
              </p:ext>
            </p:extLst>
          </p:nvPr>
        </p:nvGraphicFramePr>
        <p:xfrm>
          <a:off x="374650" y="1593850"/>
          <a:ext cx="8533764" cy="50520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970529">
                  <a:extLst>
                    <a:ext uri="{9D8B030D-6E8A-4147-A177-3AD203B41FA5}">
                      <a16:colId xmlns:a16="http://schemas.microsoft.com/office/drawing/2014/main" val="20001"/>
                    </a:ext>
                  </a:extLst>
                </a:gridCol>
                <a:gridCol w="2820035">
                  <a:extLst>
                    <a:ext uri="{9D8B030D-6E8A-4147-A177-3AD203B41FA5}">
                      <a16:colId xmlns:a16="http://schemas.microsoft.com/office/drawing/2014/main" val="20002"/>
                    </a:ext>
                  </a:extLst>
                </a:gridCol>
              </a:tblGrid>
              <a:tr h="761365">
                <a:tc>
                  <a:txBody>
                    <a:bodyPr/>
                    <a:lstStyle/>
                    <a:p>
                      <a:pPr marL="140335">
                        <a:lnSpc>
                          <a:spcPct val="100000"/>
                        </a:lnSpc>
                        <a:spcBef>
                          <a:spcPts val="1475"/>
                        </a:spcBef>
                      </a:pPr>
                      <a:r>
                        <a:rPr sz="2400" b="1" spc="-20" dirty="0">
                          <a:solidFill>
                            <a:srgbClr val="FFFFFF"/>
                          </a:solidFill>
                          <a:latin typeface="Times New Roman"/>
                          <a:cs typeface="Times New Roman"/>
                        </a:rPr>
                        <a:t>Type</a:t>
                      </a:r>
                      <a:r>
                        <a:rPr sz="2400" b="1" spc="-65" dirty="0">
                          <a:solidFill>
                            <a:srgbClr val="FFFFFF"/>
                          </a:solidFill>
                          <a:latin typeface="Times New Roman"/>
                          <a:cs typeface="Times New Roman"/>
                        </a:rPr>
                        <a:t> </a:t>
                      </a:r>
                      <a:r>
                        <a:rPr sz="2400" b="1" dirty="0">
                          <a:solidFill>
                            <a:srgbClr val="FFFFFF"/>
                          </a:solidFill>
                          <a:latin typeface="Times New Roman"/>
                          <a:cs typeface="Times New Roman"/>
                        </a:rPr>
                        <a:t>of</a:t>
                      </a:r>
                      <a:r>
                        <a:rPr sz="2400" b="1" spc="-55" dirty="0">
                          <a:solidFill>
                            <a:srgbClr val="FFFFFF"/>
                          </a:solidFill>
                          <a:latin typeface="Times New Roman"/>
                          <a:cs typeface="Times New Roman"/>
                        </a:rPr>
                        <a:t> </a:t>
                      </a:r>
                      <a:r>
                        <a:rPr sz="2400" b="1" spc="-10" dirty="0">
                          <a:solidFill>
                            <a:srgbClr val="FFFFFF"/>
                          </a:solidFill>
                          <a:latin typeface="Times New Roman"/>
                          <a:cs typeface="Times New Roman"/>
                        </a:rPr>
                        <a:t>Correction</a:t>
                      </a:r>
                      <a:endParaRPr sz="2400">
                        <a:latin typeface="Times New Roman"/>
                        <a:cs typeface="Times New Roman"/>
                      </a:endParaRPr>
                    </a:p>
                  </a:txBody>
                  <a:tcPr marL="0" marR="0" marT="1873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C9733"/>
                    </a:solidFill>
                  </a:tcPr>
                </a:tc>
                <a:tc>
                  <a:txBody>
                    <a:bodyPr/>
                    <a:lstStyle/>
                    <a:p>
                      <a:pPr algn="ctr">
                        <a:lnSpc>
                          <a:spcPct val="100000"/>
                        </a:lnSpc>
                        <a:spcBef>
                          <a:spcPts val="1475"/>
                        </a:spcBef>
                      </a:pPr>
                      <a:r>
                        <a:rPr sz="2400" b="1" spc="-25" dirty="0">
                          <a:solidFill>
                            <a:srgbClr val="FFFFFF"/>
                          </a:solidFill>
                          <a:latin typeface="Times New Roman"/>
                          <a:cs typeface="Times New Roman"/>
                        </a:rPr>
                        <a:t>Why</a:t>
                      </a:r>
                      <a:endParaRPr sz="2400">
                        <a:latin typeface="Times New Roman"/>
                        <a:cs typeface="Times New Roman"/>
                      </a:endParaRPr>
                    </a:p>
                  </a:txBody>
                  <a:tcPr marL="0" marR="0" marT="1873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C9733"/>
                    </a:solidFill>
                  </a:tcPr>
                </a:tc>
                <a:tc>
                  <a:txBody>
                    <a:bodyPr/>
                    <a:lstStyle/>
                    <a:p>
                      <a:pPr algn="ctr">
                        <a:lnSpc>
                          <a:spcPct val="100000"/>
                        </a:lnSpc>
                        <a:spcBef>
                          <a:spcPts val="1475"/>
                        </a:spcBef>
                      </a:pPr>
                      <a:r>
                        <a:rPr sz="2400" b="1" spc="-25" dirty="0">
                          <a:solidFill>
                            <a:srgbClr val="FFFFFF"/>
                          </a:solidFill>
                          <a:latin typeface="Times New Roman"/>
                          <a:cs typeface="Times New Roman"/>
                        </a:rPr>
                        <a:t>How</a:t>
                      </a:r>
                      <a:endParaRPr sz="2400">
                        <a:latin typeface="Times New Roman"/>
                        <a:cs typeface="Times New Roman"/>
                      </a:endParaRPr>
                    </a:p>
                  </a:txBody>
                  <a:tcPr marL="0" marR="0" marT="1873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C9733"/>
                    </a:solidFill>
                  </a:tcPr>
                </a:tc>
                <a:extLst>
                  <a:ext uri="{0D108BD9-81ED-4DB2-BD59-A6C34878D82A}">
                    <a16:rowId xmlns:a16="http://schemas.microsoft.com/office/drawing/2014/main" val="10000"/>
                  </a:ext>
                </a:extLst>
              </a:tr>
              <a:tr h="1981200">
                <a:tc>
                  <a:txBody>
                    <a:bodyPr/>
                    <a:lstStyle/>
                    <a:p>
                      <a:pPr>
                        <a:lnSpc>
                          <a:spcPct val="100000"/>
                        </a:lnSpc>
                      </a:pPr>
                      <a:endParaRPr sz="2600" dirty="0">
                        <a:latin typeface="Times New Roman"/>
                        <a:cs typeface="Times New Roman"/>
                      </a:endParaRPr>
                    </a:p>
                    <a:p>
                      <a:pPr marL="90805" marR="835660">
                        <a:lnSpc>
                          <a:spcPct val="100000"/>
                        </a:lnSpc>
                        <a:spcBef>
                          <a:spcPts val="1845"/>
                        </a:spcBef>
                      </a:pPr>
                      <a:r>
                        <a:rPr sz="2400" spc="-10" dirty="0">
                          <a:latin typeface="Times New Roman"/>
                          <a:cs typeface="Times New Roman"/>
                        </a:rPr>
                        <a:t>INDIVIDUAL (ICAP)</a:t>
                      </a: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DCD"/>
                    </a:solidFill>
                  </a:tcPr>
                </a:tc>
                <a:tc>
                  <a:txBody>
                    <a:bodyPr/>
                    <a:lstStyle/>
                    <a:p>
                      <a:pPr marL="90805" marR="249554">
                        <a:lnSpc>
                          <a:spcPct val="100000"/>
                        </a:lnSpc>
                        <a:spcBef>
                          <a:spcPts val="305"/>
                        </a:spcBef>
                      </a:pPr>
                      <a:r>
                        <a:rPr sz="1600" dirty="0">
                          <a:latin typeface="Times New Roman"/>
                          <a:cs typeface="Times New Roman"/>
                        </a:rPr>
                        <a:t>Correct</a:t>
                      </a:r>
                      <a:r>
                        <a:rPr sz="1600" spc="-20" dirty="0">
                          <a:latin typeface="Times New Roman"/>
                          <a:cs typeface="Times New Roman"/>
                        </a:rPr>
                        <a:t> </a:t>
                      </a:r>
                      <a:r>
                        <a:rPr sz="1600" dirty="0">
                          <a:latin typeface="Times New Roman"/>
                          <a:cs typeface="Times New Roman"/>
                        </a:rPr>
                        <a:t>the</a:t>
                      </a:r>
                      <a:r>
                        <a:rPr sz="1600" spc="-35" dirty="0">
                          <a:latin typeface="Times New Roman"/>
                          <a:cs typeface="Times New Roman"/>
                        </a:rPr>
                        <a:t> </a:t>
                      </a:r>
                      <a:r>
                        <a:rPr sz="1600" dirty="0">
                          <a:latin typeface="Times New Roman"/>
                          <a:cs typeface="Times New Roman"/>
                        </a:rPr>
                        <a:t>identified</a:t>
                      </a:r>
                      <a:r>
                        <a:rPr sz="1600" spc="-10" dirty="0">
                          <a:latin typeface="Times New Roman"/>
                          <a:cs typeface="Times New Roman"/>
                        </a:rPr>
                        <a:t> individual </a:t>
                      </a:r>
                      <a:r>
                        <a:rPr sz="1600" dirty="0">
                          <a:latin typeface="Times New Roman"/>
                          <a:cs typeface="Times New Roman"/>
                        </a:rPr>
                        <a:t>student</a:t>
                      </a:r>
                      <a:r>
                        <a:rPr sz="1600" spc="-20" dirty="0">
                          <a:latin typeface="Times New Roman"/>
                          <a:cs typeface="Times New Roman"/>
                        </a:rPr>
                        <a:t> </a:t>
                      </a:r>
                      <a:r>
                        <a:rPr sz="1600" spc="-10" dirty="0">
                          <a:latin typeface="Times New Roman"/>
                          <a:cs typeface="Times New Roman"/>
                        </a:rPr>
                        <a:t>non-compliance</a:t>
                      </a:r>
                      <a:endParaRPr sz="1600" dirty="0">
                        <a:latin typeface="Times New Roman"/>
                        <a:cs typeface="Times New Roman"/>
                      </a:endParaRPr>
                    </a:p>
                    <a:p>
                      <a:pPr marL="90805" marR="133350">
                        <a:lnSpc>
                          <a:spcPct val="100000"/>
                        </a:lnSpc>
                      </a:pPr>
                      <a:endParaRPr lang="en-US" sz="1600" dirty="0" smtClean="0">
                        <a:latin typeface="Times New Roman"/>
                        <a:cs typeface="Times New Roman"/>
                      </a:endParaRPr>
                    </a:p>
                    <a:p>
                      <a:pPr marL="90805" marR="133350">
                        <a:lnSpc>
                          <a:spcPct val="100000"/>
                        </a:lnSpc>
                      </a:pPr>
                      <a:r>
                        <a:rPr sz="1600" dirty="0" smtClean="0">
                          <a:latin typeface="Times New Roman"/>
                          <a:cs typeface="Times New Roman"/>
                        </a:rPr>
                        <a:t>Use</a:t>
                      </a:r>
                      <a:r>
                        <a:rPr sz="1600" spc="-30" dirty="0" smtClean="0">
                          <a:latin typeface="Times New Roman"/>
                          <a:cs typeface="Times New Roman"/>
                        </a:rPr>
                        <a:t> </a:t>
                      </a:r>
                      <a:r>
                        <a:rPr sz="1600" dirty="0">
                          <a:latin typeface="Times New Roman"/>
                          <a:cs typeface="Times New Roman"/>
                        </a:rPr>
                        <a:t>the</a:t>
                      </a:r>
                      <a:r>
                        <a:rPr sz="1600" spc="-35" dirty="0">
                          <a:latin typeface="Times New Roman"/>
                          <a:cs typeface="Times New Roman"/>
                        </a:rPr>
                        <a:t> </a:t>
                      </a:r>
                      <a:r>
                        <a:rPr sz="1600" dirty="0">
                          <a:latin typeface="Times New Roman"/>
                          <a:cs typeface="Times New Roman"/>
                        </a:rPr>
                        <a:t>special</a:t>
                      </a:r>
                      <a:r>
                        <a:rPr sz="1600" spc="-5" dirty="0">
                          <a:latin typeface="Times New Roman"/>
                          <a:cs typeface="Times New Roman"/>
                        </a:rPr>
                        <a:t> </a:t>
                      </a:r>
                      <a:r>
                        <a:rPr sz="1600" dirty="0">
                          <a:latin typeface="Times New Roman"/>
                          <a:cs typeface="Times New Roman"/>
                        </a:rPr>
                        <a:t>education</a:t>
                      </a:r>
                      <a:r>
                        <a:rPr sz="1600" spc="-25" dirty="0">
                          <a:latin typeface="Times New Roman"/>
                          <a:cs typeface="Times New Roman"/>
                        </a:rPr>
                        <a:t> </a:t>
                      </a:r>
                      <a:r>
                        <a:rPr sz="1600" spc="-10" dirty="0">
                          <a:latin typeface="Times New Roman"/>
                          <a:cs typeface="Times New Roman"/>
                        </a:rPr>
                        <a:t>process </a:t>
                      </a:r>
                      <a:r>
                        <a:rPr sz="1600" dirty="0">
                          <a:latin typeface="Times New Roman"/>
                          <a:cs typeface="Times New Roman"/>
                        </a:rPr>
                        <a:t>to</a:t>
                      </a:r>
                      <a:r>
                        <a:rPr sz="1600" spc="-40" dirty="0">
                          <a:latin typeface="Times New Roman"/>
                          <a:cs typeface="Times New Roman"/>
                        </a:rPr>
                        <a:t> </a:t>
                      </a:r>
                      <a:r>
                        <a:rPr sz="1600" dirty="0">
                          <a:latin typeface="Times New Roman"/>
                          <a:cs typeface="Times New Roman"/>
                        </a:rPr>
                        <a:t>address</a:t>
                      </a:r>
                      <a:r>
                        <a:rPr sz="1600" spc="-25" dirty="0">
                          <a:latin typeface="Times New Roman"/>
                          <a:cs typeface="Times New Roman"/>
                        </a:rPr>
                        <a:t> </a:t>
                      </a:r>
                      <a:r>
                        <a:rPr sz="1600" dirty="0">
                          <a:latin typeface="Times New Roman"/>
                          <a:cs typeface="Times New Roman"/>
                        </a:rPr>
                        <a:t>noncompliance</a:t>
                      </a:r>
                      <a:r>
                        <a:rPr sz="1600" spc="-5" dirty="0">
                          <a:latin typeface="Times New Roman"/>
                          <a:cs typeface="Times New Roman"/>
                        </a:rPr>
                        <a:t> </a:t>
                      </a:r>
                      <a:r>
                        <a:rPr sz="1600" dirty="0">
                          <a:latin typeface="Times New Roman"/>
                          <a:cs typeface="Times New Roman"/>
                        </a:rPr>
                        <a:t>in</a:t>
                      </a:r>
                      <a:r>
                        <a:rPr sz="1600" spc="-40" dirty="0">
                          <a:latin typeface="Times New Roman"/>
                          <a:cs typeface="Times New Roman"/>
                        </a:rPr>
                        <a:t> </a:t>
                      </a:r>
                      <a:r>
                        <a:rPr sz="1600" spc="-25" dirty="0">
                          <a:latin typeface="Times New Roman"/>
                          <a:cs typeface="Times New Roman"/>
                        </a:rPr>
                        <a:t>the </a:t>
                      </a:r>
                      <a:r>
                        <a:rPr sz="1600" dirty="0">
                          <a:latin typeface="Times New Roman"/>
                          <a:cs typeface="Times New Roman"/>
                        </a:rPr>
                        <a:t>individual</a:t>
                      </a:r>
                      <a:r>
                        <a:rPr sz="1600" spc="-45" dirty="0">
                          <a:latin typeface="Times New Roman"/>
                          <a:cs typeface="Times New Roman"/>
                        </a:rPr>
                        <a:t> </a:t>
                      </a:r>
                      <a:r>
                        <a:rPr sz="1600" spc="-10" dirty="0">
                          <a:latin typeface="Times New Roman"/>
                          <a:cs typeface="Times New Roman"/>
                        </a:rPr>
                        <a:t>student’s</a:t>
                      </a:r>
                      <a:r>
                        <a:rPr sz="1600" spc="-35" dirty="0">
                          <a:latin typeface="Times New Roman"/>
                          <a:cs typeface="Times New Roman"/>
                        </a:rPr>
                        <a:t> </a:t>
                      </a:r>
                      <a:r>
                        <a:rPr sz="1600" spc="-10" dirty="0">
                          <a:latin typeface="Times New Roman"/>
                          <a:cs typeface="Times New Roman"/>
                        </a:rPr>
                        <a:t>paperwork.</a:t>
                      </a:r>
                      <a:endParaRPr sz="16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DCD"/>
                    </a:solidFill>
                  </a:tcPr>
                </a:tc>
                <a:tc>
                  <a:txBody>
                    <a:bodyPr/>
                    <a:lstStyle/>
                    <a:p>
                      <a:pPr marL="90805" marR="276860">
                        <a:lnSpc>
                          <a:spcPct val="100000"/>
                        </a:lnSpc>
                        <a:spcBef>
                          <a:spcPts val="305"/>
                        </a:spcBef>
                      </a:pPr>
                      <a:r>
                        <a:rPr sz="1600" dirty="0">
                          <a:latin typeface="Times New Roman"/>
                          <a:cs typeface="Times New Roman"/>
                        </a:rPr>
                        <a:t>Follow</a:t>
                      </a:r>
                      <a:r>
                        <a:rPr sz="1600" spc="-40" dirty="0">
                          <a:latin typeface="Times New Roman"/>
                          <a:cs typeface="Times New Roman"/>
                        </a:rPr>
                        <a:t> </a:t>
                      </a:r>
                      <a:r>
                        <a:rPr sz="1600" dirty="0">
                          <a:latin typeface="Times New Roman"/>
                          <a:cs typeface="Times New Roman"/>
                        </a:rPr>
                        <a:t>directions given</a:t>
                      </a:r>
                      <a:r>
                        <a:rPr sz="1600" spc="-30" dirty="0">
                          <a:latin typeface="Times New Roman"/>
                          <a:cs typeface="Times New Roman"/>
                        </a:rPr>
                        <a:t> </a:t>
                      </a:r>
                      <a:r>
                        <a:rPr sz="1600" dirty="0">
                          <a:latin typeface="Times New Roman"/>
                          <a:cs typeface="Times New Roman"/>
                        </a:rPr>
                        <a:t>in</a:t>
                      </a:r>
                      <a:r>
                        <a:rPr sz="1600" spc="-25" dirty="0">
                          <a:latin typeface="Times New Roman"/>
                          <a:cs typeface="Times New Roman"/>
                        </a:rPr>
                        <a:t> the </a:t>
                      </a:r>
                      <a:r>
                        <a:rPr sz="1600" spc="-10" dirty="0">
                          <a:latin typeface="Times New Roman"/>
                          <a:cs typeface="Times New Roman"/>
                        </a:rPr>
                        <a:t>Non-</a:t>
                      </a:r>
                      <a:r>
                        <a:rPr sz="1600" dirty="0">
                          <a:latin typeface="Times New Roman"/>
                          <a:cs typeface="Times New Roman"/>
                        </a:rPr>
                        <a:t>Compliance</a:t>
                      </a:r>
                      <a:r>
                        <a:rPr sz="1600" spc="-50" dirty="0">
                          <a:latin typeface="Times New Roman"/>
                          <a:cs typeface="Times New Roman"/>
                        </a:rPr>
                        <a:t> </a:t>
                      </a:r>
                      <a:r>
                        <a:rPr sz="1600" spc="-10" dirty="0">
                          <a:latin typeface="Times New Roman"/>
                          <a:cs typeface="Times New Roman"/>
                        </a:rPr>
                        <a:t>Summary </a:t>
                      </a:r>
                      <a:r>
                        <a:rPr sz="1600" dirty="0">
                          <a:latin typeface="Times New Roman"/>
                          <a:cs typeface="Times New Roman"/>
                        </a:rPr>
                        <a:t>Report</a:t>
                      </a:r>
                      <a:r>
                        <a:rPr sz="1600" spc="-15" dirty="0">
                          <a:latin typeface="Times New Roman"/>
                          <a:cs typeface="Times New Roman"/>
                        </a:rPr>
                        <a:t> </a:t>
                      </a:r>
                      <a:r>
                        <a:rPr sz="1600" dirty="0">
                          <a:latin typeface="Times New Roman"/>
                          <a:cs typeface="Times New Roman"/>
                        </a:rPr>
                        <a:t>or</a:t>
                      </a:r>
                      <a:r>
                        <a:rPr sz="1600" spc="-15" dirty="0">
                          <a:latin typeface="Times New Roman"/>
                          <a:cs typeface="Times New Roman"/>
                        </a:rPr>
                        <a:t> </a:t>
                      </a:r>
                      <a:r>
                        <a:rPr sz="1600" dirty="0">
                          <a:latin typeface="Times New Roman"/>
                          <a:cs typeface="Times New Roman"/>
                        </a:rPr>
                        <a:t>in</a:t>
                      </a:r>
                      <a:r>
                        <a:rPr sz="1600" spc="-15" dirty="0">
                          <a:latin typeface="Times New Roman"/>
                          <a:cs typeface="Times New Roman"/>
                        </a:rPr>
                        <a:t> </a:t>
                      </a:r>
                      <a:r>
                        <a:rPr sz="1600" dirty="0">
                          <a:latin typeface="Times New Roman"/>
                          <a:cs typeface="Times New Roman"/>
                        </a:rPr>
                        <a:t>the</a:t>
                      </a:r>
                      <a:r>
                        <a:rPr sz="1600" spc="-15" dirty="0">
                          <a:latin typeface="Times New Roman"/>
                          <a:cs typeface="Times New Roman"/>
                        </a:rPr>
                        <a:t> </a:t>
                      </a:r>
                      <a:r>
                        <a:rPr sz="1600" spc="-10" dirty="0">
                          <a:latin typeface="Times New Roman"/>
                          <a:cs typeface="Times New Roman"/>
                        </a:rPr>
                        <a:t>ICAP</a:t>
                      </a:r>
                      <a:r>
                        <a:rPr sz="1600" spc="-70" dirty="0">
                          <a:latin typeface="Times New Roman"/>
                          <a:cs typeface="Times New Roman"/>
                        </a:rPr>
                        <a:t> </a:t>
                      </a:r>
                      <a:r>
                        <a:rPr sz="1600" spc="-10" dirty="0">
                          <a:latin typeface="Times New Roman"/>
                          <a:cs typeface="Times New Roman"/>
                        </a:rPr>
                        <a:t>portion </a:t>
                      </a:r>
                      <a:r>
                        <a:rPr sz="1600" dirty="0">
                          <a:latin typeface="Times New Roman"/>
                          <a:cs typeface="Times New Roman"/>
                        </a:rPr>
                        <a:t>of</a:t>
                      </a:r>
                      <a:r>
                        <a:rPr sz="1600" spc="-30" dirty="0">
                          <a:latin typeface="Times New Roman"/>
                          <a:cs typeface="Times New Roman"/>
                        </a:rPr>
                        <a:t> </a:t>
                      </a:r>
                      <a:r>
                        <a:rPr sz="1600" dirty="0">
                          <a:latin typeface="Times New Roman"/>
                          <a:cs typeface="Times New Roman"/>
                        </a:rPr>
                        <a:t>IMACS</a:t>
                      </a:r>
                      <a:r>
                        <a:rPr sz="1600" spc="-25" dirty="0">
                          <a:latin typeface="Times New Roman"/>
                          <a:cs typeface="Times New Roman"/>
                        </a:rPr>
                        <a:t> </a:t>
                      </a:r>
                      <a:r>
                        <a:rPr sz="1600" dirty="0">
                          <a:latin typeface="Times New Roman"/>
                          <a:cs typeface="Times New Roman"/>
                        </a:rPr>
                        <a:t>2.0</a:t>
                      </a:r>
                      <a:r>
                        <a:rPr sz="1600" spc="-30" dirty="0">
                          <a:latin typeface="Times New Roman"/>
                          <a:cs typeface="Times New Roman"/>
                        </a:rPr>
                        <a:t> </a:t>
                      </a:r>
                      <a:r>
                        <a:rPr sz="1600" dirty="0">
                          <a:latin typeface="Times New Roman"/>
                          <a:cs typeface="Times New Roman"/>
                        </a:rPr>
                        <a:t>and</a:t>
                      </a:r>
                      <a:r>
                        <a:rPr sz="1600" spc="-30" dirty="0">
                          <a:latin typeface="Times New Roman"/>
                          <a:cs typeface="Times New Roman"/>
                        </a:rPr>
                        <a:t> </a:t>
                      </a:r>
                      <a:r>
                        <a:rPr sz="1600" spc="-10" dirty="0">
                          <a:latin typeface="Times New Roman"/>
                          <a:cs typeface="Times New Roman"/>
                        </a:rPr>
                        <a:t>provide </a:t>
                      </a:r>
                      <a:r>
                        <a:rPr sz="1600" dirty="0">
                          <a:latin typeface="Times New Roman"/>
                          <a:cs typeface="Times New Roman"/>
                        </a:rPr>
                        <a:t>copies</a:t>
                      </a:r>
                      <a:r>
                        <a:rPr sz="1600" spc="-25" dirty="0">
                          <a:latin typeface="Times New Roman"/>
                          <a:cs typeface="Times New Roman"/>
                        </a:rPr>
                        <a:t> </a:t>
                      </a:r>
                      <a:r>
                        <a:rPr sz="1600" dirty="0">
                          <a:latin typeface="Times New Roman"/>
                          <a:cs typeface="Times New Roman"/>
                        </a:rPr>
                        <a:t>of</a:t>
                      </a:r>
                      <a:r>
                        <a:rPr sz="1600" spc="-35" dirty="0">
                          <a:latin typeface="Times New Roman"/>
                          <a:cs typeface="Times New Roman"/>
                        </a:rPr>
                        <a:t> </a:t>
                      </a:r>
                      <a:r>
                        <a:rPr sz="1600" dirty="0">
                          <a:latin typeface="Times New Roman"/>
                          <a:cs typeface="Times New Roman"/>
                        </a:rPr>
                        <a:t>the</a:t>
                      </a:r>
                      <a:r>
                        <a:rPr sz="1600" spc="-25" dirty="0">
                          <a:latin typeface="Times New Roman"/>
                          <a:cs typeface="Times New Roman"/>
                        </a:rPr>
                        <a:t> </a:t>
                      </a:r>
                      <a:r>
                        <a:rPr sz="1600" dirty="0">
                          <a:latin typeface="Times New Roman"/>
                          <a:cs typeface="Times New Roman"/>
                        </a:rPr>
                        <a:t>correction(s)</a:t>
                      </a:r>
                      <a:r>
                        <a:rPr sz="1600" spc="-5" dirty="0">
                          <a:latin typeface="Times New Roman"/>
                          <a:cs typeface="Times New Roman"/>
                        </a:rPr>
                        <a:t> </a:t>
                      </a:r>
                      <a:r>
                        <a:rPr sz="1600" spc="-25" dirty="0">
                          <a:latin typeface="Times New Roman"/>
                          <a:cs typeface="Times New Roman"/>
                        </a:rPr>
                        <a:t>to </a:t>
                      </a:r>
                      <a:r>
                        <a:rPr sz="1600" spc="-10" dirty="0">
                          <a:latin typeface="Times New Roman"/>
                          <a:cs typeface="Times New Roman"/>
                        </a:rPr>
                        <a:t>DESE.</a:t>
                      </a:r>
                      <a:endParaRPr sz="16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DCD"/>
                    </a:solidFill>
                  </a:tcPr>
                </a:tc>
                <a:extLst>
                  <a:ext uri="{0D108BD9-81ED-4DB2-BD59-A6C34878D82A}">
                    <a16:rowId xmlns:a16="http://schemas.microsoft.com/office/drawing/2014/main" val="10001"/>
                  </a:ext>
                </a:extLst>
              </a:tr>
              <a:tr h="2286000">
                <a:tc>
                  <a:txBody>
                    <a:bodyPr/>
                    <a:lstStyle/>
                    <a:p>
                      <a:pPr>
                        <a:lnSpc>
                          <a:spcPct val="100000"/>
                        </a:lnSpc>
                      </a:pPr>
                      <a:endParaRPr sz="2600" dirty="0">
                        <a:latin typeface="Times New Roman"/>
                        <a:cs typeface="Times New Roman"/>
                      </a:endParaRPr>
                    </a:p>
                    <a:p>
                      <a:pPr>
                        <a:lnSpc>
                          <a:spcPct val="100000"/>
                        </a:lnSpc>
                        <a:spcBef>
                          <a:spcPts val="55"/>
                        </a:spcBef>
                      </a:pPr>
                      <a:endParaRPr sz="2600" dirty="0">
                        <a:latin typeface="Times New Roman"/>
                        <a:cs typeface="Times New Roman"/>
                      </a:endParaRPr>
                    </a:p>
                    <a:p>
                      <a:pPr marL="91440" marR="1137920">
                        <a:lnSpc>
                          <a:spcPct val="100000"/>
                        </a:lnSpc>
                      </a:pPr>
                      <a:r>
                        <a:rPr sz="2400" spc="-10" dirty="0">
                          <a:latin typeface="Times New Roman"/>
                          <a:cs typeface="Times New Roman"/>
                        </a:rPr>
                        <a:t>SYSTEMIC (CAP)</a:t>
                      </a: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EE8"/>
                    </a:solidFill>
                  </a:tcPr>
                </a:tc>
                <a:tc>
                  <a:txBody>
                    <a:bodyPr/>
                    <a:lstStyle/>
                    <a:p>
                      <a:pPr marL="90805" marR="187960">
                        <a:lnSpc>
                          <a:spcPct val="100000"/>
                        </a:lnSpc>
                        <a:spcBef>
                          <a:spcPts val="305"/>
                        </a:spcBef>
                      </a:pPr>
                      <a:r>
                        <a:rPr sz="1600" dirty="0">
                          <a:latin typeface="Times New Roman"/>
                          <a:cs typeface="Times New Roman"/>
                        </a:rPr>
                        <a:t>For</a:t>
                      </a:r>
                      <a:r>
                        <a:rPr sz="1600" spc="-20" dirty="0">
                          <a:latin typeface="Times New Roman"/>
                          <a:cs typeface="Times New Roman"/>
                        </a:rPr>
                        <a:t> </a:t>
                      </a:r>
                      <a:r>
                        <a:rPr sz="1600" dirty="0">
                          <a:latin typeface="Times New Roman"/>
                          <a:cs typeface="Times New Roman"/>
                        </a:rPr>
                        <a:t>each</a:t>
                      </a:r>
                      <a:r>
                        <a:rPr sz="1600" spc="-15" dirty="0">
                          <a:latin typeface="Times New Roman"/>
                          <a:cs typeface="Times New Roman"/>
                        </a:rPr>
                        <a:t> </a:t>
                      </a:r>
                      <a:r>
                        <a:rPr sz="1600" dirty="0">
                          <a:latin typeface="Times New Roman"/>
                          <a:cs typeface="Times New Roman"/>
                        </a:rPr>
                        <a:t>indicator</a:t>
                      </a:r>
                      <a:r>
                        <a:rPr sz="1600" spc="-10" dirty="0">
                          <a:latin typeface="Times New Roman"/>
                          <a:cs typeface="Times New Roman"/>
                        </a:rPr>
                        <a:t> </a:t>
                      </a:r>
                      <a:r>
                        <a:rPr sz="1600" dirty="0">
                          <a:latin typeface="Times New Roman"/>
                          <a:cs typeface="Times New Roman"/>
                        </a:rPr>
                        <a:t>in</a:t>
                      </a:r>
                      <a:r>
                        <a:rPr sz="1600" spc="-15" dirty="0">
                          <a:latin typeface="Times New Roman"/>
                          <a:cs typeface="Times New Roman"/>
                        </a:rPr>
                        <a:t> </a:t>
                      </a:r>
                      <a:r>
                        <a:rPr sz="1600" dirty="0">
                          <a:latin typeface="Times New Roman"/>
                          <a:cs typeface="Times New Roman"/>
                        </a:rPr>
                        <a:t>the</a:t>
                      </a:r>
                      <a:r>
                        <a:rPr sz="1600" spc="-20" dirty="0">
                          <a:latin typeface="Times New Roman"/>
                          <a:cs typeface="Times New Roman"/>
                        </a:rPr>
                        <a:t> CAP, </a:t>
                      </a:r>
                      <a:r>
                        <a:rPr sz="1600" dirty="0">
                          <a:latin typeface="Times New Roman"/>
                          <a:cs typeface="Times New Roman"/>
                        </a:rPr>
                        <a:t>write</a:t>
                      </a:r>
                      <a:r>
                        <a:rPr sz="1600" spc="-10" dirty="0">
                          <a:latin typeface="Times New Roman"/>
                          <a:cs typeface="Times New Roman"/>
                        </a:rPr>
                        <a:t> </a:t>
                      </a:r>
                      <a:r>
                        <a:rPr sz="1600" dirty="0">
                          <a:latin typeface="Times New Roman"/>
                          <a:cs typeface="Times New Roman"/>
                        </a:rPr>
                        <a:t>a</a:t>
                      </a:r>
                      <a:r>
                        <a:rPr sz="1600" spc="-20" dirty="0">
                          <a:latin typeface="Times New Roman"/>
                          <a:cs typeface="Times New Roman"/>
                        </a:rPr>
                        <a:t> </a:t>
                      </a:r>
                      <a:r>
                        <a:rPr sz="1600" dirty="0">
                          <a:latin typeface="Times New Roman"/>
                          <a:cs typeface="Times New Roman"/>
                        </a:rPr>
                        <a:t>plan</a:t>
                      </a:r>
                      <a:r>
                        <a:rPr sz="1600" spc="-15" dirty="0">
                          <a:latin typeface="Times New Roman"/>
                          <a:cs typeface="Times New Roman"/>
                        </a:rPr>
                        <a:t> </a:t>
                      </a:r>
                      <a:r>
                        <a:rPr sz="1600" dirty="0">
                          <a:latin typeface="Times New Roman"/>
                          <a:cs typeface="Times New Roman"/>
                        </a:rPr>
                        <a:t>to</a:t>
                      </a:r>
                      <a:r>
                        <a:rPr sz="1600" spc="-25" dirty="0">
                          <a:latin typeface="Times New Roman"/>
                          <a:cs typeface="Times New Roman"/>
                        </a:rPr>
                        <a:t> </a:t>
                      </a:r>
                      <a:r>
                        <a:rPr sz="1600" dirty="0">
                          <a:latin typeface="Times New Roman"/>
                          <a:cs typeface="Times New Roman"/>
                        </a:rPr>
                        <a:t>address</a:t>
                      </a:r>
                      <a:r>
                        <a:rPr sz="1600" spc="-15" dirty="0">
                          <a:latin typeface="Times New Roman"/>
                          <a:cs typeface="Times New Roman"/>
                        </a:rPr>
                        <a:t> </a:t>
                      </a:r>
                      <a:r>
                        <a:rPr sz="1600" spc="-25" dirty="0">
                          <a:latin typeface="Times New Roman"/>
                          <a:cs typeface="Times New Roman"/>
                        </a:rPr>
                        <a:t>the </a:t>
                      </a:r>
                      <a:r>
                        <a:rPr sz="1600" dirty="0">
                          <a:latin typeface="Times New Roman"/>
                          <a:cs typeface="Times New Roman"/>
                        </a:rPr>
                        <a:t>underlying</a:t>
                      </a:r>
                      <a:r>
                        <a:rPr sz="1600" spc="-35" dirty="0">
                          <a:latin typeface="Times New Roman"/>
                          <a:cs typeface="Times New Roman"/>
                        </a:rPr>
                        <a:t> </a:t>
                      </a:r>
                      <a:r>
                        <a:rPr sz="1600" dirty="0">
                          <a:latin typeface="Times New Roman"/>
                          <a:cs typeface="Times New Roman"/>
                        </a:rPr>
                        <a:t>issues</a:t>
                      </a:r>
                      <a:r>
                        <a:rPr sz="1600" spc="-20" dirty="0">
                          <a:latin typeface="Times New Roman"/>
                          <a:cs typeface="Times New Roman"/>
                        </a:rPr>
                        <a:t> </a:t>
                      </a:r>
                      <a:r>
                        <a:rPr sz="1600" dirty="0">
                          <a:latin typeface="Times New Roman"/>
                          <a:cs typeface="Times New Roman"/>
                        </a:rPr>
                        <a:t>that</a:t>
                      </a:r>
                      <a:r>
                        <a:rPr sz="1600" spc="-35" dirty="0">
                          <a:latin typeface="Times New Roman"/>
                          <a:cs typeface="Times New Roman"/>
                        </a:rPr>
                        <a:t> </a:t>
                      </a:r>
                      <a:r>
                        <a:rPr sz="1600" dirty="0">
                          <a:latin typeface="Times New Roman"/>
                          <a:cs typeface="Times New Roman"/>
                        </a:rPr>
                        <a:t>resulted</a:t>
                      </a:r>
                      <a:r>
                        <a:rPr sz="1600" spc="-20" dirty="0">
                          <a:latin typeface="Times New Roman"/>
                          <a:cs typeface="Times New Roman"/>
                        </a:rPr>
                        <a:t> </a:t>
                      </a:r>
                      <a:r>
                        <a:rPr sz="1600" spc="-25" dirty="0">
                          <a:latin typeface="Times New Roman"/>
                          <a:cs typeface="Times New Roman"/>
                        </a:rPr>
                        <a:t>in </a:t>
                      </a:r>
                      <a:r>
                        <a:rPr sz="1600" spc="-10" dirty="0" smtClean="0">
                          <a:latin typeface="Times New Roman"/>
                          <a:cs typeface="Times New Roman"/>
                        </a:rPr>
                        <a:t>non-compliance</a:t>
                      </a:r>
                      <a:r>
                        <a:rPr lang="en-US" sz="1600" spc="-10" dirty="0" smtClean="0">
                          <a:latin typeface="Times New Roman"/>
                          <a:cs typeface="Times New Roman"/>
                        </a:rPr>
                        <a:t>.</a:t>
                      </a:r>
                      <a:r>
                        <a:rPr lang="en-US" sz="1600" spc="-10" baseline="0" dirty="0" smtClean="0">
                          <a:latin typeface="Times New Roman"/>
                          <a:cs typeface="Times New Roman"/>
                        </a:rPr>
                        <a:t> </a:t>
                      </a:r>
                    </a:p>
                    <a:p>
                      <a:pPr marL="90805" marR="187960">
                        <a:lnSpc>
                          <a:spcPct val="100000"/>
                        </a:lnSpc>
                        <a:spcBef>
                          <a:spcPts val="305"/>
                        </a:spcBef>
                      </a:pPr>
                      <a:endParaRPr lang="en-US" sz="1600" spc="-10" baseline="0" dirty="0" smtClean="0">
                        <a:latin typeface="Times New Roman"/>
                        <a:cs typeface="Times New Roman"/>
                      </a:endParaRPr>
                    </a:p>
                    <a:p>
                      <a:pPr marL="90805" marR="187960">
                        <a:lnSpc>
                          <a:spcPct val="100000"/>
                        </a:lnSpc>
                        <a:spcBef>
                          <a:spcPts val="305"/>
                        </a:spcBef>
                      </a:pPr>
                      <a:r>
                        <a:rPr sz="1600" dirty="0" smtClean="0">
                          <a:latin typeface="Times New Roman"/>
                          <a:cs typeface="Times New Roman"/>
                        </a:rPr>
                        <a:t>Provide</a:t>
                      </a:r>
                      <a:r>
                        <a:rPr sz="1600" spc="-30" dirty="0" smtClean="0">
                          <a:latin typeface="Times New Roman"/>
                          <a:cs typeface="Times New Roman"/>
                        </a:rPr>
                        <a:t> </a:t>
                      </a:r>
                      <a:r>
                        <a:rPr sz="1600" dirty="0">
                          <a:latin typeface="Times New Roman"/>
                          <a:cs typeface="Times New Roman"/>
                        </a:rPr>
                        <a:t>evidence</a:t>
                      </a:r>
                      <a:r>
                        <a:rPr sz="1600" spc="-30" dirty="0">
                          <a:latin typeface="Times New Roman"/>
                          <a:cs typeface="Times New Roman"/>
                        </a:rPr>
                        <a:t> </a:t>
                      </a:r>
                      <a:r>
                        <a:rPr sz="1600" dirty="0">
                          <a:latin typeface="Times New Roman"/>
                          <a:cs typeface="Times New Roman"/>
                        </a:rPr>
                        <a:t>that</a:t>
                      </a:r>
                      <a:r>
                        <a:rPr sz="1600" spc="-20" dirty="0">
                          <a:latin typeface="Times New Roman"/>
                          <a:cs typeface="Times New Roman"/>
                        </a:rPr>
                        <a:t> </a:t>
                      </a:r>
                      <a:r>
                        <a:rPr sz="1600" spc="-25" dirty="0">
                          <a:latin typeface="Times New Roman"/>
                          <a:cs typeface="Times New Roman"/>
                        </a:rPr>
                        <a:t>the</a:t>
                      </a:r>
                      <a:endParaRPr sz="1600" dirty="0">
                        <a:latin typeface="Times New Roman"/>
                        <a:cs typeface="Times New Roman"/>
                      </a:endParaRPr>
                    </a:p>
                    <a:p>
                      <a:pPr marL="90805" marR="210820">
                        <a:lnSpc>
                          <a:spcPct val="100000"/>
                        </a:lnSpc>
                      </a:pPr>
                      <a:r>
                        <a:rPr sz="1600" dirty="0" smtClean="0">
                          <a:latin typeface="Times New Roman"/>
                          <a:cs typeface="Times New Roman"/>
                        </a:rPr>
                        <a:t>systemic </a:t>
                      </a:r>
                      <a:r>
                        <a:rPr sz="1600" dirty="0">
                          <a:latin typeface="Times New Roman"/>
                          <a:cs typeface="Times New Roman"/>
                        </a:rPr>
                        <a:t>issues</a:t>
                      </a:r>
                      <a:r>
                        <a:rPr sz="1600" spc="-35" dirty="0">
                          <a:latin typeface="Times New Roman"/>
                          <a:cs typeface="Times New Roman"/>
                        </a:rPr>
                        <a:t> </a:t>
                      </a:r>
                      <a:r>
                        <a:rPr sz="1600" dirty="0">
                          <a:latin typeface="Times New Roman"/>
                          <a:cs typeface="Times New Roman"/>
                        </a:rPr>
                        <a:t>found</a:t>
                      </a:r>
                      <a:r>
                        <a:rPr sz="1600" spc="-50" dirty="0">
                          <a:latin typeface="Times New Roman"/>
                          <a:cs typeface="Times New Roman"/>
                        </a:rPr>
                        <a:t> </a:t>
                      </a:r>
                      <a:r>
                        <a:rPr sz="1600" dirty="0">
                          <a:latin typeface="Times New Roman"/>
                          <a:cs typeface="Times New Roman"/>
                        </a:rPr>
                        <a:t>during</a:t>
                      </a:r>
                      <a:r>
                        <a:rPr sz="1600" spc="-40" dirty="0">
                          <a:latin typeface="Times New Roman"/>
                          <a:cs typeface="Times New Roman"/>
                        </a:rPr>
                        <a:t> </a:t>
                      </a:r>
                      <a:r>
                        <a:rPr sz="1600" spc="-25" dirty="0">
                          <a:latin typeface="Times New Roman"/>
                          <a:cs typeface="Times New Roman"/>
                        </a:rPr>
                        <a:t>the </a:t>
                      </a:r>
                      <a:r>
                        <a:rPr sz="1600" dirty="0">
                          <a:latin typeface="Times New Roman"/>
                          <a:cs typeface="Times New Roman"/>
                        </a:rPr>
                        <a:t>file</a:t>
                      </a:r>
                      <a:r>
                        <a:rPr sz="1600" spc="-20" dirty="0">
                          <a:latin typeface="Times New Roman"/>
                          <a:cs typeface="Times New Roman"/>
                        </a:rPr>
                        <a:t> </a:t>
                      </a:r>
                      <a:r>
                        <a:rPr sz="1600" dirty="0">
                          <a:latin typeface="Times New Roman"/>
                          <a:cs typeface="Times New Roman"/>
                        </a:rPr>
                        <a:t>review</a:t>
                      </a:r>
                      <a:r>
                        <a:rPr sz="1600" spc="-5" dirty="0">
                          <a:latin typeface="Times New Roman"/>
                          <a:cs typeface="Times New Roman"/>
                        </a:rPr>
                        <a:t> </a:t>
                      </a:r>
                      <a:r>
                        <a:rPr sz="1600" dirty="0">
                          <a:latin typeface="Times New Roman"/>
                          <a:cs typeface="Times New Roman"/>
                        </a:rPr>
                        <a:t>are</a:t>
                      </a:r>
                      <a:r>
                        <a:rPr sz="1600" spc="-5" dirty="0">
                          <a:latin typeface="Times New Roman"/>
                          <a:cs typeface="Times New Roman"/>
                        </a:rPr>
                        <a:t> </a:t>
                      </a:r>
                      <a:r>
                        <a:rPr sz="1600" dirty="0">
                          <a:latin typeface="Times New Roman"/>
                          <a:cs typeface="Times New Roman"/>
                        </a:rPr>
                        <a:t>no</a:t>
                      </a:r>
                      <a:r>
                        <a:rPr sz="1600" spc="-25" dirty="0">
                          <a:latin typeface="Times New Roman"/>
                          <a:cs typeface="Times New Roman"/>
                        </a:rPr>
                        <a:t> </a:t>
                      </a:r>
                      <a:r>
                        <a:rPr sz="1600" spc="-10" dirty="0">
                          <a:latin typeface="Times New Roman"/>
                          <a:cs typeface="Times New Roman"/>
                        </a:rPr>
                        <a:t>longer occurring.</a:t>
                      </a:r>
                      <a:endParaRPr sz="16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EE8"/>
                    </a:solidFill>
                  </a:tcPr>
                </a:tc>
                <a:tc>
                  <a:txBody>
                    <a:bodyPr/>
                    <a:lstStyle/>
                    <a:p>
                      <a:pPr marL="90805" marR="198755">
                        <a:lnSpc>
                          <a:spcPct val="100000"/>
                        </a:lnSpc>
                        <a:spcBef>
                          <a:spcPts val="305"/>
                        </a:spcBef>
                      </a:pPr>
                      <a:r>
                        <a:rPr sz="1600" dirty="0">
                          <a:latin typeface="Times New Roman"/>
                          <a:cs typeface="Times New Roman"/>
                        </a:rPr>
                        <a:t>Follow</a:t>
                      </a:r>
                      <a:r>
                        <a:rPr sz="1600" spc="-40" dirty="0">
                          <a:latin typeface="Times New Roman"/>
                          <a:cs typeface="Times New Roman"/>
                        </a:rPr>
                        <a:t> </a:t>
                      </a:r>
                      <a:r>
                        <a:rPr sz="1600" dirty="0">
                          <a:latin typeface="Times New Roman"/>
                          <a:cs typeface="Times New Roman"/>
                        </a:rPr>
                        <a:t>directions given</a:t>
                      </a:r>
                      <a:r>
                        <a:rPr sz="1600" spc="-30" dirty="0">
                          <a:latin typeface="Times New Roman"/>
                          <a:cs typeface="Times New Roman"/>
                        </a:rPr>
                        <a:t> </a:t>
                      </a:r>
                      <a:r>
                        <a:rPr sz="1600" dirty="0">
                          <a:latin typeface="Times New Roman"/>
                          <a:cs typeface="Times New Roman"/>
                        </a:rPr>
                        <a:t>in</a:t>
                      </a:r>
                      <a:r>
                        <a:rPr sz="1600" spc="-25" dirty="0">
                          <a:latin typeface="Times New Roman"/>
                          <a:cs typeface="Times New Roman"/>
                        </a:rPr>
                        <a:t> the </a:t>
                      </a:r>
                      <a:r>
                        <a:rPr sz="1600" spc="-10" dirty="0">
                          <a:latin typeface="Times New Roman"/>
                          <a:cs typeface="Times New Roman"/>
                        </a:rPr>
                        <a:t>CAP</a:t>
                      </a:r>
                      <a:r>
                        <a:rPr sz="1600" spc="-80" dirty="0">
                          <a:latin typeface="Times New Roman"/>
                          <a:cs typeface="Times New Roman"/>
                        </a:rPr>
                        <a:t> </a:t>
                      </a:r>
                      <a:r>
                        <a:rPr sz="1600" dirty="0">
                          <a:latin typeface="Times New Roman"/>
                          <a:cs typeface="Times New Roman"/>
                        </a:rPr>
                        <a:t>portion</a:t>
                      </a:r>
                      <a:r>
                        <a:rPr sz="1600" spc="-20" dirty="0">
                          <a:latin typeface="Times New Roman"/>
                          <a:cs typeface="Times New Roman"/>
                        </a:rPr>
                        <a:t> </a:t>
                      </a:r>
                      <a:r>
                        <a:rPr sz="1600" dirty="0">
                          <a:latin typeface="Times New Roman"/>
                          <a:cs typeface="Times New Roman"/>
                        </a:rPr>
                        <a:t>of</a:t>
                      </a:r>
                      <a:r>
                        <a:rPr sz="1600" spc="-15" dirty="0">
                          <a:latin typeface="Times New Roman"/>
                          <a:cs typeface="Times New Roman"/>
                        </a:rPr>
                        <a:t> </a:t>
                      </a:r>
                      <a:r>
                        <a:rPr sz="1600" dirty="0">
                          <a:latin typeface="Times New Roman"/>
                          <a:cs typeface="Times New Roman"/>
                        </a:rPr>
                        <a:t>the</a:t>
                      </a:r>
                      <a:r>
                        <a:rPr sz="1600" spc="-15" dirty="0">
                          <a:latin typeface="Times New Roman"/>
                          <a:cs typeface="Times New Roman"/>
                        </a:rPr>
                        <a:t> </a:t>
                      </a:r>
                      <a:r>
                        <a:rPr sz="1600" spc="-10" dirty="0">
                          <a:latin typeface="Times New Roman"/>
                          <a:cs typeface="Times New Roman"/>
                        </a:rPr>
                        <a:t>Special </a:t>
                      </a:r>
                      <a:r>
                        <a:rPr sz="1600" dirty="0">
                          <a:latin typeface="Times New Roman"/>
                          <a:cs typeface="Times New Roman"/>
                        </a:rPr>
                        <a:t>Education</a:t>
                      </a:r>
                      <a:r>
                        <a:rPr sz="1600" spc="-75" dirty="0">
                          <a:latin typeface="Times New Roman"/>
                          <a:cs typeface="Times New Roman"/>
                        </a:rPr>
                        <a:t> </a:t>
                      </a:r>
                      <a:r>
                        <a:rPr sz="1600" dirty="0">
                          <a:latin typeface="Times New Roman"/>
                          <a:cs typeface="Times New Roman"/>
                        </a:rPr>
                        <a:t>Performance</a:t>
                      </a:r>
                      <a:r>
                        <a:rPr sz="1600" spc="-25" dirty="0">
                          <a:latin typeface="Times New Roman"/>
                          <a:cs typeface="Times New Roman"/>
                        </a:rPr>
                        <a:t> </a:t>
                      </a:r>
                      <a:r>
                        <a:rPr sz="1600" spc="-10" dirty="0">
                          <a:latin typeface="Times New Roman"/>
                          <a:cs typeface="Times New Roman"/>
                        </a:rPr>
                        <a:t>Report </a:t>
                      </a:r>
                      <a:r>
                        <a:rPr sz="1600" dirty="0">
                          <a:latin typeface="Times New Roman"/>
                          <a:cs typeface="Times New Roman"/>
                        </a:rPr>
                        <a:t>or</a:t>
                      </a:r>
                      <a:r>
                        <a:rPr sz="1600" spc="-15" dirty="0">
                          <a:latin typeface="Times New Roman"/>
                          <a:cs typeface="Times New Roman"/>
                        </a:rPr>
                        <a:t> </a:t>
                      </a:r>
                      <a:r>
                        <a:rPr sz="1600" dirty="0">
                          <a:latin typeface="Times New Roman"/>
                          <a:cs typeface="Times New Roman"/>
                        </a:rPr>
                        <a:t>in</a:t>
                      </a:r>
                      <a:r>
                        <a:rPr sz="1600" spc="-15" dirty="0">
                          <a:latin typeface="Times New Roman"/>
                          <a:cs typeface="Times New Roman"/>
                        </a:rPr>
                        <a:t> </a:t>
                      </a:r>
                      <a:r>
                        <a:rPr sz="1600" dirty="0">
                          <a:latin typeface="Times New Roman"/>
                          <a:cs typeface="Times New Roman"/>
                        </a:rPr>
                        <a:t>the</a:t>
                      </a:r>
                      <a:r>
                        <a:rPr sz="1600" spc="-10" dirty="0">
                          <a:latin typeface="Times New Roman"/>
                          <a:cs typeface="Times New Roman"/>
                        </a:rPr>
                        <a:t> CAP</a:t>
                      </a:r>
                      <a:r>
                        <a:rPr sz="1600" spc="-80" dirty="0">
                          <a:latin typeface="Times New Roman"/>
                          <a:cs typeface="Times New Roman"/>
                        </a:rPr>
                        <a:t> </a:t>
                      </a:r>
                      <a:r>
                        <a:rPr sz="1600" dirty="0">
                          <a:latin typeface="Times New Roman"/>
                          <a:cs typeface="Times New Roman"/>
                        </a:rPr>
                        <a:t>portion </a:t>
                      </a:r>
                      <a:r>
                        <a:rPr sz="1600" spc="-25" dirty="0">
                          <a:latin typeface="Times New Roman"/>
                          <a:cs typeface="Times New Roman"/>
                        </a:rPr>
                        <a:t>of </a:t>
                      </a:r>
                      <a:r>
                        <a:rPr sz="1600" dirty="0">
                          <a:latin typeface="Times New Roman"/>
                          <a:cs typeface="Times New Roman"/>
                        </a:rPr>
                        <a:t>IMACS</a:t>
                      </a:r>
                      <a:r>
                        <a:rPr sz="1600" spc="-35" dirty="0">
                          <a:latin typeface="Times New Roman"/>
                          <a:cs typeface="Times New Roman"/>
                        </a:rPr>
                        <a:t> </a:t>
                      </a:r>
                      <a:r>
                        <a:rPr sz="1600" dirty="0">
                          <a:latin typeface="Times New Roman"/>
                          <a:cs typeface="Times New Roman"/>
                        </a:rPr>
                        <a:t>2.0</a:t>
                      </a:r>
                      <a:r>
                        <a:rPr sz="1600" spc="-35" dirty="0">
                          <a:latin typeface="Times New Roman"/>
                          <a:cs typeface="Times New Roman"/>
                        </a:rPr>
                        <a:t> </a:t>
                      </a:r>
                      <a:r>
                        <a:rPr sz="1600" dirty="0">
                          <a:latin typeface="Times New Roman"/>
                          <a:cs typeface="Times New Roman"/>
                        </a:rPr>
                        <a:t>and</a:t>
                      </a:r>
                      <a:r>
                        <a:rPr sz="1600" spc="-35" dirty="0">
                          <a:latin typeface="Times New Roman"/>
                          <a:cs typeface="Times New Roman"/>
                        </a:rPr>
                        <a:t> </a:t>
                      </a:r>
                      <a:r>
                        <a:rPr sz="1600" dirty="0">
                          <a:latin typeface="Times New Roman"/>
                          <a:cs typeface="Times New Roman"/>
                        </a:rPr>
                        <a:t>provide</a:t>
                      </a:r>
                      <a:r>
                        <a:rPr sz="1600" spc="-30" dirty="0">
                          <a:latin typeface="Times New Roman"/>
                          <a:cs typeface="Times New Roman"/>
                        </a:rPr>
                        <a:t> </a:t>
                      </a:r>
                      <a:r>
                        <a:rPr sz="1600" spc="-20" dirty="0">
                          <a:latin typeface="Times New Roman"/>
                          <a:cs typeface="Times New Roman"/>
                        </a:rPr>
                        <a:t>five </a:t>
                      </a:r>
                      <a:r>
                        <a:rPr sz="1600" dirty="0">
                          <a:latin typeface="Times New Roman"/>
                          <a:cs typeface="Times New Roman"/>
                        </a:rPr>
                        <a:t>copies</a:t>
                      </a:r>
                      <a:r>
                        <a:rPr sz="1600" spc="-10" dirty="0">
                          <a:latin typeface="Times New Roman"/>
                          <a:cs typeface="Times New Roman"/>
                        </a:rPr>
                        <a:t> </a:t>
                      </a:r>
                      <a:r>
                        <a:rPr sz="1600" dirty="0">
                          <a:latin typeface="Times New Roman"/>
                          <a:cs typeface="Times New Roman"/>
                        </a:rPr>
                        <a:t>of</a:t>
                      </a:r>
                      <a:r>
                        <a:rPr sz="1600" spc="-20" dirty="0">
                          <a:latin typeface="Times New Roman"/>
                          <a:cs typeface="Times New Roman"/>
                        </a:rPr>
                        <a:t> </a:t>
                      </a:r>
                      <a:r>
                        <a:rPr sz="1600" spc="-10" dirty="0">
                          <a:latin typeface="Times New Roman"/>
                          <a:cs typeface="Times New Roman"/>
                        </a:rPr>
                        <a:t>compliant documentation.</a:t>
                      </a:r>
                      <a:endParaRPr sz="16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EE8"/>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4624" y="457200"/>
            <a:ext cx="6395086" cy="567463"/>
          </a:xfrm>
          <a:prstGeom prst="rect">
            <a:avLst/>
          </a:prstGeom>
        </p:spPr>
        <p:txBody>
          <a:bodyPr vert="horz" wrap="square" lIns="0" tIns="13335" rIns="0" bIns="0" rtlCol="0">
            <a:spAutoFit/>
          </a:bodyPr>
          <a:lstStyle/>
          <a:p>
            <a:pPr marL="12700">
              <a:lnSpc>
                <a:spcPct val="100000"/>
              </a:lnSpc>
              <a:spcBef>
                <a:spcPts val="105"/>
              </a:spcBef>
            </a:pPr>
            <a:r>
              <a:rPr sz="3600" dirty="0" smtClean="0">
                <a:latin typeface="+mn-lt"/>
                <a:cs typeface="Times New Roman" panose="02020603050405020304" pitchFamily="18" charset="0"/>
              </a:rPr>
              <a:t>C</a:t>
            </a:r>
            <a:r>
              <a:rPr lang="en-US" sz="3600" dirty="0" smtClean="0">
                <a:latin typeface="+mn-lt"/>
                <a:cs typeface="Times New Roman" panose="02020603050405020304" pitchFamily="18" charset="0"/>
              </a:rPr>
              <a:t>orrective Action Plan (CAP) Steps</a:t>
            </a:r>
            <a:endParaRPr sz="3600" spc="-10" dirty="0">
              <a:latin typeface="+mn-lt"/>
              <a:cs typeface="Times New Roman" panose="02020603050405020304" pitchFamily="18" charset="0"/>
            </a:endParaRPr>
          </a:p>
        </p:txBody>
      </p:sp>
      <p:sp>
        <p:nvSpPr>
          <p:cNvPr id="3" name="object 3"/>
          <p:cNvSpPr txBox="1"/>
          <p:nvPr/>
        </p:nvSpPr>
        <p:spPr>
          <a:xfrm>
            <a:off x="691515" y="1478365"/>
            <a:ext cx="7901305" cy="4021614"/>
          </a:xfrm>
          <a:prstGeom prst="rect">
            <a:avLst/>
          </a:prstGeom>
        </p:spPr>
        <p:txBody>
          <a:bodyPr vert="horz" wrap="square" lIns="0" tIns="154940" rIns="0" bIns="0" rtlCol="0">
            <a:spAutoFit/>
          </a:bodyPr>
          <a:lstStyle/>
          <a:p>
            <a:pPr marL="12700">
              <a:lnSpc>
                <a:spcPct val="100000"/>
              </a:lnSpc>
              <a:spcBef>
                <a:spcPts val="1220"/>
              </a:spcBef>
            </a:pPr>
            <a:r>
              <a:rPr sz="3600" dirty="0">
                <a:latin typeface="+mn-lt"/>
                <a:cs typeface="Cambria"/>
              </a:rPr>
              <a:t>Three</a:t>
            </a:r>
            <a:r>
              <a:rPr sz="3600" spc="-55" dirty="0">
                <a:latin typeface="+mn-lt"/>
                <a:cs typeface="Cambria"/>
              </a:rPr>
              <a:t> </a:t>
            </a:r>
            <a:r>
              <a:rPr sz="3600" dirty="0">
                <a:latin typeface="+mn-lt"/>
                <a:cs typeface="Cambria"/>
              </a:rPr>
              <a:t>steps</a:t>
            </a:r>
            <a:r>
              <a:rPr sz="3600" spc="-45" dirty="0">
                <a:latin typeface="+mn-lt"/>
                <a:cs typeface="Cambria"/>
              </a:rPr>
              <a:t> </a:t>
            </a:r>
            <a:r>
              <a:rPr sz="3600" dirty="0">
                <a:latin typeface="+mn-lt"/>
                <a:cs typeface="Cambria"/>
              </a:rPr>
              <a:t>to</a:t>
            </a:r>
            <a:r>
              <a:rPr sz="3600" spc="-45" dirty="0">
                <a:latin typeface="+mn-lt"/>
                <a:cs typeface="Cambria"/>
              </a:rPr>
              <a:t> </a:t>
            </a:r>
            <a:r>
              <a:rPr sz="3600" dirty="0">
                <a:latin typeface="+mn-lt"/>
                <a:cs typeface="Cambria"/>
              </a:rPr>
              <a:t>completing</a:t>
            </a:r>
            <a:r>
              <a:rPr sz="3600" spc="-35" dirty="0">
                <a:latin typeface="+mn-lt"/>
                <a:cs typeface="Cambria"/>
              </a:rPr>
              <a:t> </a:t>
            </a:r>
            <a:r>
              <a:rPr sz="3600" dirty="0">
                <a:latin typeface="+mn-lt"/>
                <a:cs typeface="Cambria"/>
              </a:rPr>
              <a:t>a</a:t>
            </a:r>
            <a:r>
              <a:rPr sz="3600" spc="-35" dirty="0">
                <a:latin typeface="+mn-lt"/>
                <a:cs typeface="Cambria"/>
              </a:rPr>
              <a:t> </a:t>
            </a:r>
            <a:r>
              <a:rPr sz="3600" spc="-20" dirty="0">
                <a:latin typeface="+mn-lt"/>
                <a:cs typeface="Cambria"/>
              </a:rPr>
              <a:t>CAP:</a:t>
            </a:r>
            <a:endParaRPr sz="3600" dirty="0">
              <a:latin typeface="+mn-lt"/>
              <a:cs typeface="Cambria"/>
            </a:endParaRPr>
          </a:p>
          <a:p>
            <a:pPr marL="469900" marR="5080" indent="-457200">
              <a:lnSpc>
                <a:spcPct val="100000"/>
              </a:lnSpc>
              <a:spcBef>
                <a:spcPts val="875"/>
              </a:spcBef>
              <a:buClr>
                <a:srgbClr val="843E0F"/>
              </a:buClr>
              <a:buSzPct val="76785"/>
              <a:buFont typeface="Arial" panose="020B0604020202020204" pitchFamily="34" charset="0"/>
              <a:buChar char="•"/>
              <a:tabLst>
                <a:tab pos="332740" algn="l"/>
              </a:tabLst>
            </a:pPr>
            <a:r>
              <a:rPr sz="2800" dirty="0">
                <a:latin typeface="+mn-lt"/>
                <a:cs typeface="Cambria"/>
              </a:rPr>
              <a:t>Write</a:t>
            </a:r>
            <a:r>
              <a:rPr sz="2800" spc="-75" dirty="0">
                <a:latin typeface="+mn-lt"/>
                <a:cs typeface="Cambria"/>
              </a:rPr>
              <a:t> </a:t>
            </a:r>
            <a:r>
              <a:rPr sz="2800" dirty="0">
                <a:latin typeface="+mn-lt"/>
                <a:cs typeface="Cambria"/>
              </a:rPr>
              <a:t>and</a:t>
            </a:r>
            <a:r>
              <a:rPr sz="2800" spc="-35" dirty="0">
                <a:latin typeface="+mn-lt"/>
                <a:cs typeface="Cambria"/>
              </a:rPr>
              <a:t> </a:t>
            </a:r>
            <a:r>
              <a:rPr sz="2800" dirty="0">
                <a:latin typeface="+mn-lt"/>
                <a:cs typeface="Cambria"/>
              </a:rPr>
              <a:t>submit</a:t>
            </a:r>
            <a:r>
              <a:rPr sz="2800" spc="-55" dirty="0">
                <a:latin typeface="+mn-lt"/>
                <a:cs typeface="Cambria"/>
              </a:rPr>
              <a:t> </a:t>
            </a:r>
            <a:r>
              <a:rPr sz="2800" dirty="0">
                <a:latin typeface="+mn-lt"/>
                <a:cs typeface="Cambria"/>
              </a:rPr>
              <a:t>activities</a:t>
            </a:r>
            <a:r>
              <a:rPr sz="2800" spc="-50" dirty="0">
                <a:latin typeface="+mn-lt"/>
                <a:cs typeface="Cambria"/>
              </a:rPr>
              <a:t> </a:t>
            </a:r>
            <a:r>
              <a:rPr sz="2800" dirty="0">
                <a:latin typeface="+mn-lt"/>
                <a:cs typeface="Cambria"/>
              </a:rPr>
              <a:t>of</a:t>
            </a:r>
            <a:r>
              <a:rPr sz="2800" spc="-60" dirty="0">
                <a:latin typeface="+mn-lt"/>
                <a:cs typeface="Cambria"/>
              </a:rPr>
              <a:t> </a:t>
            </a:r>
            <a:r>
              <a:rPr sz="2800" dirty="0">
                <a:latin typeface="+mn-lt"/>
                <a:cs typeface="Cambria"/>
              </a:rPr>
              <a:t>correction.</a:t>
            </a:r>
            <a:r>
              <a:rPr sz="2800" spc="-55" dirty="0">
                <a:latin typeface="+mn-lt"/>
                <a:cs typeface="Cambria"/>
              </a:rPr>
              <a:t> </a:t>
            </a:r>
            <a:r>
              <a:rPr sz="2800" dirty="0">
                <a:latin typeface="+mn-lt"/>
                <a:cs typeface="Cambria"/>
              </a:rPr>
              <a:t>This</a:t>
            </a:r>
            <a:r>
              <a:rPr sz="2800" spc="-55" dirty="0">
                <a:latin typeface="+mn-lt"/>
                <a:cs typeface="Cambria"/>
              </a:rPr>
              <a:t> </a:t>
            </a:r>
            <a:r>
              <a:rPr sz="2800" spc="-20" dirty="0">
                <a:latin typeface="+mn-lt"/>
                <a:cs typeface="Cambria"/>
              </a:rPr>
              <a:t>step </a:t>
            </a:r>
            <a:r>
              <a:rPr sz="2800" dirty="0">
                <a:latin typeface="+mn-lt"/>
                <a:cs typeface="Cambria"/>
              </a:rPr>
              <a:t>is</a:t>
            </a:r>
            <a:r>
              <a:rPr sz="2800" spc="-30" dirty="0">
                <a:latin typeface="+mn-lt"/>
                <a:cs typeface="Cambria"/>
              </a:rPr>
              <a:t> </a:t>
            </a:r>
            <a:r>
              <a:rPr sz="2800" dirty="0">
                <a:latin typeface="+mn-lt"/>
                <a:cs typeface="Cambria"/>
              </a:rPr>
              <a:t>completed</a:t>
            </a:r>
            <a:r>
              <a:rPr sz="2800" spc="-25" dirty="0">
                <a:latin typeface="+mn-lt"/>
                <a:cs typeface="Cambria"/>
              </a:rPr>
              <a:t> </a:t>
            </a:r>
            <a:r>
              <a:rPr sz="2800" b="1" dirty="0">
                <a:latin typeface="+mn-lt"/>
                <a:cs typeface="Cambria"/>
              </a:rPr>
              <a:t>BEFORE</a:t>
            </a:r>
            <a:r>
              <a:rPr sz="2800" spc="-25" dirty="0">
                <a:latin typeface="+mn-lt"/>
                <a:cs typeface="Cambria"/>
              </a:rPr>
              <a:t> </a:t>
            </a:r>
            <a:r>
              <a:rPr sz="2800" dirty="0">
                <a:latin typeface="+mn-lt"/>
                <a:cs typeface="Cambria"/>
              </a:rPr>
              <a:t>ICAPS</a:t>
            </a:r>
            <a:r>
              <a:rPr sz="2800" spc="-25" dirty="0">
                <a:latin typeface="+mn-lt"/>
                <a:cs typeface="Cambria"/>
              </a:rPr>
              <a:t> </a:t>
            </a:r>
            <a:r>
              <a:rPr sz="2800" dirty="0">
                <a:latin typeface="+mn-lt"/>
                <a:cs typeface="Cambria"/>
              </a:rPr>
              <a:t>are</a:t>
            </a:r>
            <a:r>
              <a:rPr sz="2800" spc="-25" dirty="0">
                <a:latin typeface="+mn-lt"/>
                <a:cs typeface="Cambria"/>
              </a:rPr>
              <a:t> </a:t>
            </a:r>
            <a:r>
              <a:rPr sz="2800" spc="-10" dirty="0">
                <a:latin typeface="+mn-lt"/>
                <a:cs typeface="Cambria"/>
              </a:rPr>
              <a:t>done.</a:t>
            </a:r>
            <a:endParaRPr sz="2800" dirty="0">
              <a:latin typeface="+mn-lt"/>
              <a:cs typeface="Cambria"/>
            </a:endParaRPr>
          </a:p>
          <a:p>
            <a:pPr marL="469900" indent="-457200">
              <a:lnSpc>
                <a:spcPct val="100000"/>
              </a:lnSpc>
              <a:spcBef>
                <a:spcPts val="695"/>
              </a:spcBef>
              <a:buClr>
                <a:srgbClr val="843E0F"/>
              </a:buClr>
              <a:buSzPct val="76785"/>
              <a:buFont typeface="Arial" panose="020B0604020202020204" pitchFamily="34" charset="0"/>
              <a:buChar char="•"/>
              <a:tabLst>
                <a:tab pos="332740" algn="l"/>
              </a:tabLst>
            </a:pPr>
            <a:r>
              <a:rPr sz="2800" dirty="0">
                <a:latin typeface="+mn-lt"/>
                <a:cs typeface="Cambria"/>
              </a:rPr>
              <a:t>Implement</a:t>
            </a:r>
            <a:r>
              <a:rPr sz="2800" spc="-55" dirty="0">
                <a:latin typeface="+mn-lt"/>
                <a:cs typeface="Cambria"/>
              </a:rPr>
              <a:t> </a:t>
            </a:r>
            <a:r>
              <a:rPr sz="2800" dirty="0">
                <a:latin typeface="+mn-lt"/>
                <a:cs typeface="Cambria"/>
              </a:rPr>
              <a:t>activities</a:t>
            </a:r>
            <a:r>
              <a:rPr sz="2800" spc="-50" dirty="0">
                <a:latin typeface="+mn-lt"/>
                <a:cs typeface="Cambria"/>
              </a:rPr>
              <a:t> </a:t>
            </a:r>
            <a:r>
              <a:rPr sz="2800" dirty="0">
                <a:latin typeface="+mn-lt"/>
                <a:cs typeface="Cambria"/>
              </a:rPr>
              <a:t>of</a:t>
            </a:r>
            <a:r>
              <a:rPr sz="2800" spc="-55" dirty="0">
                <a:latin typeface="+mn-lt"/>
                <a:cs typeface="Cambria"/>
              </a:rPr>
              <a:t> </a:t>
            </a:r>
            <a:r>
              <a:rPr sz="2800" dirty="0">
                <a:latin typeface="+mn-lt"/>
                <a:cs typeface="Cambria"/>
              </a:rPr>
              <a:t>correction</a:t>
            </a:r>
            <a:r>
              <a:rPr sz="2800" spc="-45" dirty="0">
                <a:latin typeface="+mn-lt"/>
                <a:cs typeface="Cambria"/>
              </a:rPr>
              <a:t> </a:t>
            </a:r>
            <a:r>
              <a:rPr sz="2800" dirty="0">
                <a:latin typeface="+mn-lt"/>
                <a:cs typeface="Cambria"/>
              </a:rPr>
              <a:t>once</a:t>
            </a:r>
            <a:r>
              <a:rPr sz="2800" spc="-55" dirty="0">
                <a:latin typeface="+mn-lt"/>
                <a:cs typeface="Cambria"/>
              </a:rPr>
              <a:t> </a:t>
            </a:r>
            <a:r>
              <a:rPr sz="2800" spc="-10" dirty="0" smtClean="0">
                <a:latin typeface="+mn-lt"/>
                <a:cs typeface="Cambria"/>
              </a:rPr>
              <a:t>approved.</a:t>
            </a:r>
            <a:r>
              <a:rPr lang="en-US" sz="2800" dirty="0">
                <a:latin typeface="+mn-lt"/>
                <a:cs typeface="Cambria"/>
              </a:rPr>
              <a:t> </a:t>
            </a:r>
            <a:r>
              <a:rPr sz="2800" spc="-45" dirty="0" smtClean="0">
                <a:latin typeface="+mn-lt"/>
                <a:cs typeface="Cambria"/>
              </a:rPr>
              <a:t>This</a:t>
            </a:r>
            <a:r>
              <a:rPr sz="2800" spc="-120" dirty="0" smtClean="0">
                <a:latin typeface="+mn-lt"/>
                <a:cs typeface="Cambria"/>
              </a:rPr>
              <a:t> </a:t>
            </a:r>
            <a:r>
              <a:rPr sz="2800" spc="-25" dirty="0">
                <a:latin typeface="+mn-lt"/>
                <a:cs typeface="Cambria"/>
              </a:rPr>
              <a:t>step</a:t>
            </a:r>
            <a:r>
              <a:rPr sz="2800" spc="-105" dirty="0">
                <a:latin typeface="+mn-lt"/>
                <a:cs typeface="Cambria"/>
              </a:rPr>
              <a:t> </a:t>
            </a:r>
            <a:r>
              <a:rPr sz="2800" dirty="0">
                <a:latin typeface="+mn-lt"/>
                <a:cs typeface="Cambria"/>
              </a:rPr>
              <a:t>is</a:t>
            </a:r>
            <a:r>
              <a:rPr sz="2800" spc="-105" dirty="0">
                <a:latin typeface="+mn-lt"/>
                <a:cs typeface="Cambria"/>
              </a:rPr>
              <a:t> </a:t>
            </a:r>
            <a:r>
              <a:rPr sz="2800" spc="-40" dirty="0">
                <a:latin typeface="+mn-lt"/>
                <a:cs typeface="Cambria"/>
              </a:rPr>
              <a:t>completed</a:t>
            </a:r>
            <a:r>
              <a:rPr sz="2800" spc="-105" dirty="0">
                <a:latin typeface="+mn-lt"/>
                <a:cs typeface="Cambria"/>
              </a:rPr>
              <a:t> </a:t>
            </a:r>
            <a:r>
              <a:rPr sz="2800" b="1" spc="-35" dirty="0">
                <a:latin typeface="+mn-lt"/>
                <a:cs typeface="Cambria"/>
              </a:rPr>
              <a:t>BEFORE</a:t>
            </a:r>
            <a:r>
              <a:rPr sz="2800" spc="-105" dirty="0">
                <a:latin typeface="+mn-lt"/>
                <a:cs typeface="Cambria"/>
              </a:rPr>
              <a:t> </a:t>
            </a:r>
            <a:r>
              <a:rPr sz="2800" spc="-30" dirty="0">
                <a:latin typeface="+mn-lt"/>
                <a:cs typeface="Cambria"/>
              </a:rPr>
              <a:t>ICAPS</a:t>
            </a:r>
            <a:r>
              <a:rPr sz="2800" spc="-105" dirty="0">
                <a:latin typeface="+mn-lt"/>
                <a:cs typeface="Cambria"/>
              </a:rPr>
              <a:t> </a:t>
            </a:r>
            <a:r>
              <a:rPr sz="2800" spc="-10" dirty="0">
                <a:latin typeface="+mn-lt"/>
                <a:cs typeface="Cambria"/>
              </a:rPr>
              <a:t>are</a:t>
            </a:r>
            <a:r>
              <a:rPr sz="2800" spc="-105" dirty="0">
                <a:latin typeface="+mn-lt"/>
                <a:cs typeface="Cambria"/>
              </a:rPr>
              <a:t> </a:t>
            </a:r>
            <a:r>
              <a:rPr sz="2800" spc="-10" dirty="0">
                <a:latin typeface="+mn-lt"/>
                <a:cs typeface="Cambria"/>
              </a:rPr>
              <a:t>done.</a:t>
            </a:r>
            <a:endParaRPr sz="2800" dirty="0">
              <a:latin typeface="+mn-lt"/>
              <a:cs typeface="Cambria"/>
            </a:endParaRPr>
          </a:p>
          <a:p>
            <a:pPr marL="469265" marR="25400" indent="-457200">
              <a:lnSpc>
                <a:spcPct val="100000"/>
              </a:lnSpc>
              <a:spcBef>
                <a:spcPts val="710"/>
              </a:spcBef>
              <a:buClr>
                <a:srgbClr val="843E0F"/>
              </a:buClr>
              <a:buSzPct val="76785"/>
              <a:buFont typeface="Arial" panose="020B0604020202020204" pitchFamily="34" charset="0"/>
              <a:buChar char="•"/>
              <a:tabLst>
                <a:tab pos="332740" algn="l"/>
              </a:tabLst>
            </a:pPr>
            <a:r>
              <a:rPr sz="2800" dirty="0">
                <a:latin typeface="+mn-lt"/>
                <a:cs typeface="Cambria"/>
              </a:rPr>
              <a:t>Provide</a:t>
            </a:r>
            <a:r>
              <a:rPr sz="2800" spc="-30" dirty="0">
                <a:latin typeface="+mn-lt"/>
                <a:cs typeface="Cambria"/>
              </a:rPr>
              <a:t> </a:t>
            </a:r>
            <a:r>
              <a:rPr sz="2800" dirty="0">
                <a:latin typeface="+mn-lt"/>
                <a:cs typeface="Cambria"/>
              </a:rPr>
              <a:t>sample</a:t>
            </a:r>
            <a:r>
              <a:rPr sz="2800" spc="-30" dirty="0">
                <a:latin typeface="+mn-lt"/>
                <a:cs typeface="Cambria"/>
              </a:rPr>
              <a:t> </a:t>
            </a:r>
            <a:r>
              <a:rPr sz="2800" dirty="0">
                <a:latin typeface="+mn-lt"/>
                <a:cs typeface="Cambria"/>
              </a:rPr>
              <a:t>of</a:t>
            </a:r>
            <a:r>
              <a:rPr sz="2800" spc="-30" dirty="0">
                <a:latin typeface="+mn-lt"/>
                <a:cs typeface="Cambria"/>
              </a:rPr>
              <a:t> </a:t>
            </a:r>
            <a:r>
              <a:rPr sz="2800" dirty="0">
                <a:latin typeface="+mn-lt"/>
                <a:cs typeface="Cambria"/>
              </a:rPr>
              <a:t>documentation</a:t>
            </a:r>
            <a:r>
              <a:rPr sz="2800" spc="-25" dirty="0">
                <a:latin typeface="+mn-lt"/>
                <a:cs typeface="Cambria"/>
              </a:rPr>
              <a:t> </a:t>
            </a:r>
            <a:r>
              <a:rPr sz="2800" spc="-20" dirty="0">
                <a:latin typeface="+mn-lt"/>
                <a:cs typeface="Cambria"/>
              </a:rPr>
              <a:t>that </a:t>
            </a:r>
            <a:r>
              <a:rPr sz="2800" dirty="0">
                <a:latin typeface="+mn-lt"/>
                <a:cs typeface="Cambria"/>
              </a:rPr>
              <a:t>demonstrates</a:t>
            </a:r>
            <a:r>
              <a:rPr sz="2800" spc="-40" dirty="0">
                <a:latin typeface="+mn-lt"/>
                <a:cs typeface="Cambria"/>
              </a:rPr>
              <a:t> </a:t>
            </a:r>
            <a:r>
              <a:rPr sz="2800" dirty="0">
                <a:latin typeface="+mn-lt"/>
                <a:cs typeface="Cambria"/>
              </a:rPr>
              <a:t>compliance</a:t>
            </a:r>
            <a:r>
              <a:rPr sz="2800" spc="-35" dirty="0">
                <a:latin typeface="+mn-lt"/>
                <a:cs typeface="Cambria"/>
              </a:rPr>
              <a:t> </a:t>
            </a:r>
            <a:r>
              <a:rPr sz="2800" dirty="0">
                <a:latin typeface="+mn-lt"/>
                <a:cs typeface="Cambria"/>
              </a:rPr>
              <a:t>requirements</a:t>
            </a:r>
            <a:r>
              <a:rPr sz="2800" spc="-55" dirty="0">
                <a:latin typeface="+mn-lt"/>
                <a:cs typeface="Cambria"/>
              </a:rPr>
              <a:t> </a:t>
            </a:r>
            <a:r>
              <a:rPr sz="2800" dirty="0">
                <a:latin typeface="+mn-lt"/>
                <a:cs typeface="Cambria"/>
              </a:rPr>
              <a:t>are</a:t>
            </a:r>
            <a:r>
              <a:rPr sz="2800" spc="-45" dirty="0">
                <a:latin typeface="+mn-lt"/>
                <a:cs typeface="Cambria"/>
              </a:rPr>
              <a:t> </a:t>
            </a:r>
            <a:r>
              <a:rPr sz="2800" spc="-10" dirty="0">
                <a:latin typeface="+mn-lt"/>
                <a:cs typeface="Cambria"/>
              </a:rPr>
              <a:t>being </a:t>
            </a:r>
            <a:r>
              <a:rPr sz="2800" dirty="0">
                <a:latin typeface="+mn-lt"/>
                <a:cs typeface="Cambria"/>
              </a:rPr>
              <a:t>met.</a:t>
            </a:r>
            <a:r>
              <a:rPr sz="2800" spc="-35" dirty="0">
                <a:latin typeface="+mn-lt"/>
                <a:cs typeface="Cambria"/>
              </a:rPr>
              <a:t> </a:t>
            </a:r>
            <a:r>
              <a:rPr sz="2800" dirty="0">
                <a:latin typeface="+mn-lt"/>
                <a:cs typeface="Cambria"/>
              </a:rPr>
              <a:t>This</a:t>
            </a:r>
            <a:r>
              <a:rPr sz="2800" spc="-35" dirty="0">
                <a:latin typeface="+mn-lt"/>
                <a:cs typeface="Cambria"/>
              </a:rPr>
              <a:t> </a:t>
            </a:r>
            <a:r>
              <a:rPr sz="2800" dirty="0">
                <a:latin typeface="+mn-lt"/>
                <a:cs typeface="Cambria"/>
              </a:rPr>
              <a:t>step</a:t>
            </a:r>
            <a:r>
              <a:rPr sz="2800" spc="-30" dirty="0">
                <a:latin typeface="+mn-lt"/>
                <a:cs typeface="Cambria"/>
              </a:rPr>
              <a:t> </a:t>
            </a:r>
            <a:r>
              <a:rPr sz="2800" dirty="0">
                <a:latin typeface="+mn-lt"/>
                <a:cs typeface="Cambria"/>
              </a:rPr>
              <a:t>is</a:t>
            </a:r>
            <a:r>
              <a:rPr sz="2800" spc="-35" dirty="0">
                <a:latin typeface="+mn-lt"/>
                <a:cs typeface="Cambria"/>
              </a:rPr>
              <a:t> </a:t>
            </a:r>
            <a:r>
              <a:rPr sz="2800" dirty="0">
                <a:latin typeface="+mn-lt"/>
                <a:cs typeface="Cambria"/>
              </a:rPr>
              <a:t>completed</a:t>
            </a:r>
            <a:r>
              <a:rPr sz="2800" spc="-30" dirty="0">
                <a:latin typeface="+mn-lt"/>
                <a:cs typeface="Cambria"/>
              </a:rPr>
              <a:t> </a:t>
            </a:r>
            <a:r>
              <a:rPr sz="2800" b="1" dirty="0">
                <a:latin typeface="+mn-lt"/>
                <a:cs typeface="Cambria"/>
              </a:rPr>
              <a:t>AFTER</a:t>
            </a:r>
            <a:r>
              <a:rPr sz="2800" spc="-40" dirty="0">
                <a:latin typeface="+mn-lt"/>
                <a:cs typeface="Cambria"/>
              </a:rPr>
              <a:t> </a:t>
            </a:r>
            <a:r>
              <a:rPr sz="2800" dirty="0">
                <a:latin typeface="+mn-lt"/>
                <a:cs typeface="Cambria"/>
              </a:rPr>
              <a:t>ICAPS</a:t>
            </a:r>
            <a:r>
              <a:rPr sz="2800" spc="-35" dirty="0">
                <a:latin typeface="+mn-lt"/>
                <a:cs typeface="Cambria"/>
              </a:rPr>
              <a:t> </a:t>
            </a:r>
            <a:r>
              <a:rPr sz="2800" dirty="0">
                <a:latin typeface="+mn-lt"/>
                <a:cs typeface="Cambria"/>
              </a:rPr>
              <a:t>are</a:t>
            </a:r>
            <a:r>
              <a:rPr sz="2800" spc="-30" dirty="0">
                <a:latin typeface="+mn-lt"/>
                <a:cs typeface="Cambria"/>
              </a:rPr>
              <a:t> </a:t>
            </a:r>
            <a:r>
              <a:rPr sz="2800" spc="-10" dirty="0">
                <a:latin typeface="+mn-lt"/>
                <a:cs typeface="Cambria"/>
              </a:rPr>
              <a:t>done.</a:t>
            </a:r>
            <a:endParaRPr sz="2800" dirty="0">
              <a:latin typeface="+mn-lt"/>
              <a:cs typeface="Cambria"/>
            </a:endParaRPr>
          </a:p>
        </p:txBody>
      </p:sp>
    </p:spTree>
    <p:extLst>
      <p:ext uri="{BB962C8B-B14F-4D97-AF65-F5344CB8AC3E}">
        <p14:creationId xmlns:p14="http://schemas.microsoft.com/office/powerpoint/2010/main" val="2016171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6501" y="381000"/>
            <a:ext cx="3426460" cy="566822"/>
          </a:xfrm>
          <a:prstGeom prst="rect">
            <a:avLst/>
          </a:prstGeom>
        </p:spPr>
        <p:txBody>
          <a:bodyPr vert="horz" wrap="square" lIns="0" tIns="12700" rIns="0" bIns="0" rtlCol="0">
            <a:spAutoFit/>
          </a:bodyPr>
          <a:lstStyle/>
          <a:p>
            <a:pPr marL="12700">
              <a:lnSpc>
                <a:spcPct val="100000"/>
              </a:lnSpc>
              <a:spcBef>
                <a:spcPts val="100"/>
              </a:spcBef>
            </a:pPr>
            <a:r>
              <a:rPr sz="3600" dirty="0">
                <a:latin typeface="+mn-lt"/>
              </a:rPr>
              <a:t>Plan</a:t>
            </a:r>
            <a:r>
              <a:rPr sz="3600" spc="-20" dirty="0">
                <a:latin typeface="+mn-lt"/>
              </a:rPr>
              <a:t> </a:t>
            </a:r>
            <a:r>
              <a:rPr sz="3600" dirty="0">
                <a:latin typeface="+mn-lt"/>
              </a:rPr>
              <a:t>of</a:t>
            </a:r>
            <a:r>
              <a:rPr sz="3600" spc="-20" dirty="0">
                <a:latin typeface="+mn-lt"/>
              </a:rPr>
              <a:t> </a:t>
            </a:r>
            <a:r>
              <a:rPr sz="3600" spc="-10" dirty="0">
                <a:latin typeface="+mn-lt"/>
              </a:rPr>
              <a:t>Correction</a:t>
            </a:r>
          </a:p>
        </p:txBody>
      </p:sp>
      <p:sp>
        <p:nvSpPr>
          <p:cNvPr id="3" name="object 3"/>
          <p:cNvSpPr txBox="1"/>
          <p:nvPr/>
        </p:nvSpPr>
        <p:spPr>
          <a:xfrm>
            <a:off x="307301" y="1621028"/>
            <a:ext cx="8404860" cy="4674998"/>
          </a:xfrm>
          <a:prstGeom prst="rect">
            <a:avLst/>
          </a:prstGeom>
        </p:spPr>
        <p:txBody>
          <a:bodyPr vert="horz" wrap="square" lIns="0" tIns="12065" rIns="0" bIns="0" rtlCol="0">
            <a:spAutoFit/>
          </a:bodyPr>
          <a:lstStyle/>
          <a:p>
            <a:pPr marL="12065" marR="562610">
              <a:lnSpc>
                <a:spcPct val="100000"/>
              </a:lnSpc>
              <a:spcBef>
                <a:spcPts val="95"/>
              </a:spcBef>
              <a:buSzPct val="58928"/>
              <a:tabLst>
                <a:tab pos="332105" algn="l"/>
                <a:tab pos="333375" algn="l"/>
              </a:tabLst>
            </a:pPr>
            <a:r>
              <a:rPr sz="3200" dirty="0">
                <a:latin typeface="+mn-lt"/>
                <a:cs typeface="Times New Roman"/>
              </a:rPr>
              <a:t>The</a:t>
            </a:r>
            <a:r>
              <a:rPr sz="3200" spc="-45" dirty="0">
                <a:latin typeface="+mn-lt"/>
                <a:cs typeface="Times New Roman"/>
              </a:rPr>
              <a:t> </a:t>
            </a:r>
            <a:r>
              <a:rPr sz="3200" dirty="0">
                <a:latin typeface="+mn-lt"/>
                <a:cs typeface="Times New Roman"/>
              </a:rPr>
              <a:t>written</a:t>
            </a:r>
            <a:r>
              <a:rPr sz="3200" spc="-45" dirty="0">
                <a:latin typeface="+mn-lt"/>
                <a:cs typeface="Times New Roman"/>
              </a:rPr>
              <a:t> </a:t>
            </a:r>
            <a:r>
              <a:rPr sz="3200" dirty="0">
                <a:latin typeface="+mn-lt"/>
                <a:cs typeface="Times New Roman"/>
              </a:rPr>
              <a:t>Plan</a:t>
            </a:r>
            <a:r>
              <a:rPr sz="3200" spc="-45" dirty="0">
                <a:latin typeface="+mn-lt"/>
                <a:cs typeface="Times New Roman"/>
              </a:rPr>
              <a:t> </a:t>
            </a:r>
            <a:r>
              <a:rPr sz="3200" dirty="0">
                <a:latin typeface="+mn-lt"/>
                <a:cs typeface="Times New Roman"/>
              </a:rPr>
              <a:t>of</a:t>
            </a:r>
            <a:r>
              <a:rPr sz="3200" spc="-60" dirty="0">
                <a:latin typeface="+mn-lt"/>
                <a:cs typeface="Times New Roman"/>
              </a:rPr>
              <a:t> </a:t>
            </a:r>
            <a:r>
              <a:rPr sz="3200" spc="-10" dirty="0">
                <a:latin typeface="+mn-lt"/>
                <a:cs typeface="Times New Roman"/>
              </a:rPr>
              <a:t>Correction</a:t>
            </a:r>
            <a:r>
              <a:rPr sz="3200" spc="-55" dirty="0">
                <a:latin typeface="+mn-lt"/>
                <a:cs typeface="Times New Roman"/>
              </a:rPr>
              <a:t> </a:t>
            </a:r>
            <a:r>
              <a:rPr sz="3200" dirty="0">
                <a:latin typeface="+mn-lt"/>
                <a:cs typeface="Times New Roman"/>
              </a:rPr>
              <a:t>is</a:t>
            </a:r>
            <a:r>
              <a:rPr sz="3200" spc="-60" dirty="0">
                <a:latin typeface="+mn-lt"/>
                <a:cs typeface="Times New Roman"/>
              </a:rPr>
              <a:t> </a:t>
            </a:r>
            <a:r>
              <a:rPr sz="3200" u="sng" dirty="0">
                <a:uFill>
                  <a:solidFill>
                    <a:srgbClr val="000000"/>
                  </a:solidFill>
                </a:uFill>
                <a:latin typeface="+mn-lt"/>
                <a:cs typeface="Times New Roman"/>
              </a:rPr>
              <a:t>due</a:t>
            </a:r>
            <a:r>
              <a:rPr sz="3200" spc="-50" dirty="0">
                <a:latin typeface="+mn-lt"/>
                <a:cs typeface="Times New Roman"/>
              </a:rPr>
              <a:t> </a:t>
            </a:r>
            <a:r>
              <a:rPr sz="3200" dirty="0">
                <a:latin typeface="+mn-lt"/>
                <a:cs typeface="Times New Roman"/>
              </a:rPr>
              <a:t>October</a:t>
            </a:r>
            <a:r>
              <a:rPr sz="3200" spc="-25" dirty="0">
                <a:latin typeface="+mn-lt"/>
                <a:cs typeface="Times New Roman"/>
              </a:rPr>
              <a:t> </a:t>
            </a:r>
            <a:r>
              <a:rPr sz="3200" dirty="0">
                <a:latin typeface="+mn-lt"/>
                <a:cs typeface="Times New Roman"/>
              </a:rPr>
              <a:t>31,</a:t>
            </a:r>
            <a:r>
              <a:rPr sz="3200" spc="-55" dirty="0">
                <a:latin typeface="+mn-lt"/>
                <a:cs typeface="Times New Roman"/>
              </a:rPr>
              <a:t> </a:t>
            </a:r>
            <a:r>
              <a:rPr sz="3200" spc="-25" dirty="0">
                <a:latin typeface="+mn-lt"/>
                <a:cs typeface="Times New Roman"/>
              </a:rPr>
              <a:t>or </a:t>
            </a:r>
            <a:r>
              <a:rPr sz="3200" spc="-10" dirty="0">
                <a:latin typeface="+mn-lt"/>
                <a:cs typeface="Times New Roman"/>
              </a:rPr>
              <a:t>sooner</a:t>
            </a:r>
            <a:r>
              <a:rPr sz="2800" spc="-10" dirty="0">
                <a:latin typeface="+mn-lt"/>
                <a:cs typeface="Times New Roman"/>
              </a:rPr>
              <a:t>:</a:t>
            </a:r>
            <a:endParaRPr sz="2800" dirty="0">
              <a:latin typeface="+mn-lt"/>
              <a:cs typeface="Times New Roman"/>
            </a:endParaRPr>
          </a:p>
          <a:p>
            <a:pPr marL="836930" marR="412115" lvl="1" indent="-457200">
              <a:lnSpc>
                <a:spcPct val="100000"/>
              </a:lnSpc>
              <a:spcBef>
                <a:spcPts val="600"/>
              </a:spcBef>
              <a:buSzPct val="69642"/>
              <a:buFont typeface="Arial" panose="020B0604020202020204" pitchFamily="34" charset="0"/>
              <a:buChar char="•"/>
              <a:tabLst>
                <a:tab pos="653415" algn="l"/>
              </a:tabLst>
            </a:pPr>
            <a:r>
              <a:rPr sz="2800" dirty="0">
                <a:latin typeface="+mn-lt"/>
                <a:cs typeface="Times New Roman"/>
              </a:rPr>
              <a:t>Districts</a:t>
            </a:r>
            <a:r>
              <a:rPr sz="2800" spc="-55" dirty="0">
                <a:latin typeface="+mn-lt"/>
                <a:cs typeface="Times New Roman"/>
              </a:rPr>
              <a:t> </a:t>
            </a:r>
            <a:r>
              <a:rPr sz="2800" dirty="0">
                <a:latin typeface="+mn-lt"/>
                <a:cs typeface="Times New Roman"/>
              </a:rPr>
              <a:t>must</a:t>
            </a:r>
            <a:r>
              <a:rPr sz="2800" spc="-45" dirty="0">
                <a:latin typeface="+mn-lt"/>
                <a:cs typeface="Times New Roman"/>
              </a:rPr>
              <a:t> </a:t>
            </a:r>
            <a:r>
              <a:rPr sz="2800" dirty="0">
                <a:latin typeface="+mn-lt"/>
                <a:cs typeface="Times New Roman"/>
              </a:rPr>
              <a:t>develop</a:t>
            </a:r>
            <a:r>
              <a:rPr sz="2800" spc="-55" dirty="0">
                <a:latin typeface="+mn-lt"/>
                <a:cs typeface="Times New Roman"/>
              </a:rPr>
              <a:t> </a:t>
            </a:r>
            <a:r>
              <a:rPr sz="2800" dirty="0">
                <a:latin typeface="+mn-lt"/>
                <a:cs typeface="Times New Roman"/>
              </a:rPr>
              <a:t>an</a:t>
            </a:r>
            <a:r>
              <a:rPr sz="2800" spc="-40" dirty="0">
                <a:latin typeface="+mn-lt"/>
                <a:cs typeface="Times New Roman"/>
              </a:rPr>
              <a:t> </a:t>
            </a:r>
            <a:r>
              <a:rPr sz="2800" dirty="0">
                <a:latin typeface="+mn-lt"/>
                <a:cs typeface="Times New Roman"/>
              </a:rPr>
              <a:t>action</a:t>
            </a:r>
            <a:r>
              <a:rPr sz="2800" spc="-50" dirty="0">
                <a:latin typeface="+mn-lt"/>
                <a:cs typeface="Times New Roman"/>
              </a:rPr>
              <a:t> </a:t>
            </a:r>
            <a:r>
              <a:rPr sz="2800" dirty="0">
                <a:latin typeface="+mn-lt"/>
                <a:cs typeface="Times New Roman"/>
              </a:rPr>
              <a:t>plan</a:t>
            </a:r>
            <a:r>
              <a:rPr sz="2800" spc="-40" dirty="0">
                <a:latin typeface="+mn-lt"/>
                <a:cs typeface="Times New Roman"/>
              </a:rPr>
              <a:t> </a:t>
            </a:r>
            <a:r>
              <a:rPr sz="2800" dirty="0">
                <a:latin typeface="+mn-lt"/>
                <a:cs typeface="Times New Roman"/>
              </a:rPr>
              <a:t>for</a:t>
            </a:r>
            <a:r>
              <a:rPr sz="2800" spc="-40" dirty="0">
                <a:latin typeface="+mn-lt"/>
                <a:cs typeface="Times New Roman"/>
              </a:rPr>
              <a:t> </a:t>
            </a:r>
            <a:r>
              <a:rPr sz="2800" spc="-10" dirty="0">
                <a:latin typeface="+mn-lt"/>
                <a:cs typeface="Times New Roman"/>
              </a:rPr>
              <a:t>correcting </a:t>
            </a:r>
            <a:r>
              <a:rPr sz="2800" dirty="0">
                <a:latin typeface="+mn-lt"/>
                <a:cs typeface="Times New Roman"/>
              </a:rPr>
              <a:t>any</a:t>
            </a:r>
            <a:r>
              <a:rPr sz="2800" spc="-55" dirty="0">
                <a:latin typeface="+mn-lt"/>
                <a:cs typeface="Times New Roman"/>
              </a:rPr>
              <a:t> </a:t>
            </a:r>
            <a:r>
              <a:rPr sz="2800" dirty="0">
                <a:latin typeface="+mn-lt"/>
                <a:cs typeface="Times New Roman"/>
              </a:rPr>
              <a:t>non</a:t>
            </a:r>
            <a:r>
              <a:rPr sz="2800" spc="-60" dirty="0">
                <a:latin typeface="+mn-lt"/>
                <a:cs typeface="Times New Roman"/>
              </a:rPr>
              <a:t> </a:t>
            </a:r>
            <a:r>
              <a:rPr sz="2800" dirty="0">
                <a:latin typeface="+mn-lt"/>
                <a:cs typeface="Times New Roman"/>
              </a:rPr>
              <a:t>compliance</a:t>
            </a:r>
            <a:r>
              <a:rPr sz="2800" spc="-60" dirty="0">
                <a:latin typeface="+mn-lt"/>
                <a:cs typeface="Times New Roman"/>
              </a:rPr>
              <a:t> </a:t>
            </a:r>
            <a:r>
              <a:rPr sz="2800" dirty="0">
                <a:latin typeface="+mn-lt"/>
                <a:cs typeface="Times New Roman"/>
              </a:rPr>
              <a:t>identified</a:t>
            </a:r>
            <a:r>
              <a:rPr sz="2800" spc="-75" dirty="0">
                <a:latin typeface="+mn-lt"/>
                <a:cs typeface="Times New Roman"/>
              </a:rPr>
              <a:t> </a:t>
            </a:r>
            <a:r>
              <a:rPr sz="2800" dirty="0">
                <a:latin typeface="+mn-lt"/>
                <a:cs typeface="Times New Roman"/>
              </a:rPr>
              <a:t>through</a:t>
            </a:r>
            <a:r>
              <a:rPr sz="2800" spc="-65" dirty="0">
                <a:latin typeface="+mn-lt"/>
                <a:cs typeface="Times New Roman"/>
              </a:rPr>
              <a:t> </a:t>
            </a:r>
            <a:r>
              <a:rPr sz="2800" dirty="0">
                <a:latin typeface="+mn-lt"/>
                <a:cs typeface="Times New Roman"/>
              </a:rPr>
              <a:t>the</a:t>
            </a:r>
            <a:r>
              <a:rPr sz="2800" spc="-60" dirty="0">
                <a:latin typeface="+mn-lt"/>
                <a:cs typeface="Times New Roman"/>
              </a:rPr>
              <a:t> </a:t>
            </a:r>
            <a:r>
              <a:rPr sz="2800" spc="-10" dirty="0">
                <a:latin typeface="+mn-lt"/>
                <a:cs typeface="Times New Roman"/>
              </a:rPr>
              <a:t>self- </a:t>
            </a:r>
            <a:r>
              <a:rPr sz="2800" dirty="0">
                <a:latin typeface="+mn-lt"/>
                <a:cs typeface="Times New Roman"/>
              </a:rPr>
              <a:t>assessment</a:t>
            </a:r>
            <a:r>
              <a:rPr sz="2800" spc="-60" dirty="0">
                <a:latin typeface="+mn-lt"/>
                <a:cs typeface="Times New Roman"/>
              </a:rPr>
              <a:t> </a:t>
            </a:r>
            <a:r>
              <a:rPr sz="2800" dirty="0">
                <a:latin typeface="+mn-lt"/>
                <a:cs typeface="Times New Roman"/>
              </a:rPr>
              <a:t>and</a:t>
            </a:r>
            <a:r>
              <a:rPr sz="2800" spc="-50" dirty="0">
                <a:latin typeface="+mn-lt"/>
                <a:cs typeface="Times New Roman"/>
              </a:rPr>
              <a:t> </a:t>
            </a:r>
            <a:r>
              <a:rPr sz="2800" dirty="0">
                <a:latin typeface="+mn-lt"/>
                <a:cs typeface="Times New Roman"/>
              </a:rPr>
              <a:t>desk</a:t>
            </a:r>
            <a:r>
              <a:rPr sz="2800" spc="-65" dirty="0">
                <a:latin typeface="+mn-lt"/>
                <a:cs typeface="Times New Roman"/>
              </a:rPr>
              <a:t> </a:t>
            </a:r>
            <a:r>
              <a:rPr sz="2800" dirty="0">
                <a:latin typeface="+mn-lt"/>
                <a:cs typeface="Times New Roman"/>
              </a:rPr>
              <a:t>review</a:t>
            </a:r>
            <a:r>
              <a:rPr sz="2800" spc="-45" dirty="0">
                <a:latin typeface="+mn-lt"/>
                <a:cs typeface="Times New Roman"/>
              </a:rPr>
              <a:t> </a:t>
            </a:r>
            <a:r>
              <a:rPr sz="2800" spc="-10" dirty="0">
                <a:latin typeface="+mn-lt"/>
                <a:cs typeface="Times New Roman"/>
              </a:rPr>
              <a:t>verification.</a:t>
            </a:r>
            <a:endParaRPr sz="2800" dirty="0">
              <a:latin typeface="+mn-lt"/>
              <a:cs typeface="Times New Roman"/>
            </a:endParaRPr>
          </a:p>
          <a:p>
            <a:pPr marL="836930" marR="334010" lvl="1" indent="-457200">
              <a:lnSpc>
                <a:spcPct val="100000"/>
              </a:lnSpc>
              <a:spcBef>
                <a:spcPts val="600"/>
              </a:spcBef>
              <a:buSzPct val="69642"/>
              <a:buFont typeface="Arial" panose="020B0604020202020204" pitchFamily="34" charset="0"/>
              <a:buChar char="•"/>
              <a:tabLst>
                <a:tab pos="653415" algn="l"/>
              </a:tabLst>
            </a:pPr>
            <a:r>
              <a:rPr sz="2800" dirty="0">
                <a:latin typeface="+mn-lt"/>
                <a:cs typeface="Times New Roman"/>
              </a:rPr>
              <a:t>Corrective</a:t>
            </a:r>
            <a:r>
              <a:rPr sz="2800" spc="-70" dirty="0">
                <a:latin typeface="+mn-lt"/>
                <a:cs typeface="Times New Roman"/>
              </a:rPr>
              <a:t> </a:t>
            </a:r>
            <a:r>
              <a:rPr sz="2800" dirty="0">
                <a:latin typeface="+mn-lt"/>
                <a:cs typeface="Times New Roman"/>
              </a:rPr>
              <a:t>action</a:t>
            </a:r>
            <a:r>
              <a:rPr sz="2800" spc="-65" dirty="0">
                <a:latin typeface="+mn-lt"/>
                <a:cs typeface="Times New Roman"/>
              </a:rPr>
              <a:t> </a:t>
            </a:r>
            <a:r>
              <a:rPr sz="2800" dirty="0">
                <a:latin typeface="+mn-lt"/>
                <a:cs typeface="Times New Roman"/>
              </a:rPr>
              <a:t>plan</a:t>
            </a:r>
            <a:r>
              <a:rPr sz="2800" spc="-65" dirty="0">
                <a:latin typeface="+mn-lt"/>
                <a:cs typeface="Times New Roman"/>
              </a:rPr>
              <a:t> </a:t>
            </a:r>
            <a:r>
              <a:rPr sz="2800" dirty="0">
                <a:latin typeface="+mn-lt"/>
                <a:cs typeface="Times New Roman"/>
              </a:rPr>
              <a:t>MUST</a:t>
            </a:r>
            <a:r>
              <a:rPr sz="2800" spc="-90" dirty="0">
                <a:latin typeface="+mn-lt"/>
                <a:cs typeface="Times New Roman"/>
              </a:rPr>
              <a:t> </a:t>
            </a:r>
            <a:r>
              <a:rPr sz="2800" dirty="0">
                <a:latin typeface="+mn-lt"/>
                <a:cs typeface="Times New Roman"/>
              </a:rPr>
              <a:t>include</a:t>
            </a:r>
            <a:r>
              <a:rPr sz="2800" spc="-75" dirty="0">
                <a:latin typeface="+mn-lt"/>
                <a:cs typeface="Times New Roman"/>
              </a:rPr>
              <a:t> </a:t>
            </a:r>
            <a:r>
              <a:rPr sz="2800" dirty="0">
                <a:latin typeface="+mn-lt"/>
                <a:cs typeface="Times New Roman"/>
              </a:rPr>
              <a:t>strategies</a:t>
            </a:r>
            <a:r>
              <a:rPr sz="2800" spc="-80" dirty="0">
                <a:latin typeface="+mn-lt"/>
                <a:cs typeface="Times New Roman"/>
              </a:rPr>
              <a:t> </a:t>
            </a:r>
            <a:r>
              <a:rPr sz="2800" spc="-25" dirty="0">
                <a:latin typeface="+mn-lt"/>
                <a:cs typeface="Times New Roman"/>
              </a:rPr>
              <a:t>and </a:t>
            </a:r>
            <a:r>
              <a:rPr sz="2800" dirty="0">
                <a:latin typeface="+mn-lt"/>
                <a:cs typeface="Times New Roman"/>
              </a:rPr>
              <a:t>timelines</a:t>
            </a:r>
            <a:r>
              <a:rPr sz="2800" spc="-70" dirty="0">
                <a:latin typeface="+mn-lt"/>
                <a:cs typeface="Times New Roman"/>
              </a:rPr>
              <a:t> </a:t>
            </a:r>
            <a:r>
              <a:rPr sz="2800" dirty="0">
                <a:latin typeface="+mn-lt"/>
                <a:cs typeface="Times New Roman"/>
              </a:rPr>
              <a:t>for</a:t>
            </a:r>
            <a:r>
              <a:rPr sz="2800" spc="-40" dirty="0">
                <a:latin typeface="+mn-lt"/>
                <a:cs typeface="Times New Roman"/>
              </a:rPr>
              <a:t> </a:t>
            </a:r>
            <a:r>
              <a:rPr sz="2800" dirty="0">
                <a:latin typeface="+mn-lt"/>
                <a:cs typeface="Times New Roman"/>
              </a:rPr>
              <a:t>achieving</a:t>
            </a:r>
            <a:r>
              <a:rPr sz="2800" spc="-75" dirty="0">
                <a:latin typeface="+mn-lt"/>
                <a:cs typeface="Times New Roman"/>
              </a:rPr>
              <a:t> </a:t>
            </a:r>
            <a:r>
              <a:rPr sz="2800" spc="-10" dirty="0">
                <a:latin typeface="+mn-lt"/>
                <a:cs typeface="Times New Roman"/>
              </a:rPr>
              <a:t>compliance.</a:t>
            </a:r>
            <a:endParaRPr sz="2800" dirty="0">
              <a:latin typeface="+mn-lt"/>
              <a:cs typeface="Times New Roman"/>
            </a:endParaRPr>
          </a:p>
          <a:p>
            <a:pPr marL="836930" marR="5080" lvl="1" indent="-457200">
              <a:lnSpc>
                <a:spcPct val="100000"/>
              </a:lnSpc>
              <a:spcBef>
                <a:spcPts val="600"/>
              </a:spcBef>
              <a:buSzPct val="69642"/>
              <a:buFont typeface="Arial" panose="020B0604020202020204" pitchFamily="34" charset="0"/>
              <a:buChar char="•"/>
              <a:tabLst>
                <a:tab pos="653415" algn="l"/>
              </a:tabLst>
            </a:pPr>
            <a:r>
              <a:rPr sz="2800" dirty="0">
                <a:latin typeface="+mn-lt"/>
                <a:cs typeface="Times New Roman"/>
              </a:rPr>
              <a:t>The</a:t>
            </a:r>
            <a:r>
              <a:rPr sz="2800" spc="-60" dirty="0">
                <a:latin typeface="+mn-lt"/>
                <a:cs typeface="Times New Roman"/>
              </a:rPr>
              <a:t> </a:t>
            </a:r>
            <a:r>
              <a:rPr sz="2800" u="sng" spc="-10" dirty="0">
                <a:solidFill>
                  <a:srgbClr val="4B280F"/>
                </a:solidFill>
                <a:uFill>
                  <a:solidFill>
                    <a:srgbClr val="4B280F"/>
                  </a:solidFill>
                </a:uFill>
                <a:latin typeface="+mn-lt"/>
                <a:cs typeface="Times New Roman"/>
                <a:hlinkClick r:id="rId3"/>
              </a:rPr>
              <a:t>Corrective</a:t>
            </a:r>
            <a:r>
              <a:rPr sz="2800" u="sng" spc="-170" dirty="0">
                <a:solidFill>
                  <a:srgbClr val="4B280F"/>
                </a:solidFill>
                <a:uFill>
                  <a:solidFill>
                    <a:srgbClr val="4B280F"/>
                  </a:solidFill>
                </a:uFill>
                <a:latin typeface="+mn-lt"/>
                <a:cs typeface="Times New Roman"/>
                <a:hlinkClick r:id="rId3"/>
              </a:rPr>
              <a:t> </a:t>
            </a:r>
            <a:r>
              <a:rPr sz="2800" u="sng" dirty="0">
                <a:solidFill>
                  <a:srgbClr val="4B280F"/>
                </a:solidFill>
                <a:uFill>
                  <a:solidFill>
                    <a:srgbClr val="4B280F"/>
                  </a:solidFill>
                </a:uFill>
                <a:latin typeface="+mn-lt"/>
                <a:cs typeface="Times New Roman"/>
                <a:hlinkClick r:id="rId3"/>
              </a:rPr>
              <a:t>Action</a:t>
            </a:r>
            <a:r>
              <a:rPr sz="2800" u="sng" spc="-45" dirty="0">
                <a:solidFill>
                  <a:srgbClr val="4B280F"/>
                </a:solidFill>
                <a:uFill>
                  <a:solidFill>
                    <a:srgbClr val="4B280F"/>
                  </a:solidFill>
                </a:uFill>
                <a:latin typeface="+mn-lt"/>
                <a:cs typeface="Times New Roman"/>
                <a:hlinkClick r:id="rId3"/>
              </a:rPr>
              <a:t> </a:t>
            </a:r>
            <a:r>
              <a:rPr sz="2800" u="sng" dirty="0">
                <a:solidFill>
                  <a:srgbClr val="4B280F"/>
                </a:solidFill>
                <a:uFill>
                  <a:solidFill>
                    <a:srgbClr val="4B280F"/>
                  </a:solidFill>
                </a:uFill>
                <a:latin typeface="+mn-lt"/>
                <a:cs typeface="Times New Roman"/>
                <a:hlinkClick r:id="rId3"/>
              </a:rPr>
              <a:t>Plan</a:t>
            </a:r>
            <a:r>
              <a:rPr sz="2800" spc="-35" dirty="0">
                <a:solidFill>
                  <a:srgbClr val="4B280F"/>
                </a:solidFill>
                <a:latin typeface="+mn-lt"/>
                <a:cs typeface="Times New Roman"/>
              </a:rPr>
              <a:t> </a:t>
            </a:r>
            <a:r>
              <a:rPr sz="2800" dirty="0">
                <a:latin typeface="+mn-lt"/>
                <a:cs typeface="Times New Roman"/>
              </a:rPr>
              <a:t>rubric</a:t>
            </a:r>
            <a:r>
              <a:rPr sz="2800" spc="-40" dirty="0">
                <a:latin typeface="+mn-lt"/>
                <a:cs typeface="Times New Roman"/>
              </a:rPr>
              <a:t> </a:t>
            </a:r>
            <a:r>
              <a:rPr sz="2800" dirty="0">
                <a:latin typeface="+mn-lt"/>
                <a:cs typeface="Times New Roman"/>
              </a:rPr>
              <a:t>can</a:t>
            </a:r>
            <a:r>
              <a:rPr sz="2800" spc="-35" dirty="0">
                <a:latin typeface="+mn-lt"/>
                <a:cs typeface="Times New Roman"/>
              </a:rPr>
              <a:t> </a:t>
            </a:r>
            <a:r>
              <a:rPr sz="2800" dirty="0">
                <a:latin typeface="+mn-lt"/>
                <a:cs typeface="Times New Roman"/>
              </a:rPr>
              <a:t>be</a:t>
            </a:r>
            <a:r>
              <a:rPr sz="2800" spc="-40" dirty="0">
                <a:latin typeface="+mn-lt"/>
                <a:cs typeface="Times New Roman"/>
              </a:rPr>
              <a:t> </a:t>
            </a:r>
            <a:r>
              <a:rPr sz="2800" dirty="0">
                <a:latin typeface="+mn-lt"/>
                <a:cs typeface="Times New Roman"/>
              </a:rPr>
              <a:t>found</a:t>
            </a:r>
            <a:r>
              <a:rPr sz="2800" spc="-50" dirty="0">
                <a:latin typeface="+mn-lt"/>
                <a:cs typeface="Times New Roman"/>
              </a:rPr>
              <a:t> </a:t>
            </a:r>
            <a:r>
              <a:rPr sz="2800" dirty="0">
                <a:latin typeface="+mn-lt"/>
                <a:cs typeface="Times New Roman"/>
              </a:rPr>
              <a:t>on</a:t>
            </a:r>
            <a:r>
              <a:rPr sz="2800" spc="-30" dirty="0">
                <a:latin typeface="+mn-lt"/>
                <a:cs typeface="Times New Roman"/>
              </a:rPr>
              <a:t> </a:t>
            </a:r>
            <a:r>
              <a:rPr sz="2800" spc="-25" dirty="0">
                <a:latin typeface="+mn-lt"/>
                <a:cs typeface="Times New Roman"/>
              </a:rPr>
              <a:t>the </a:t>
            </a:r>
            <a:r>
              <a:rPr sz="2800" spc="-10" dirty="0">
                <a:latin typeface="+mn-lt"/>
                <a:cs typeface="Times New Roman"/>
              </a:rPr>
              <a:t>Tiered</a:t>
            </a:r>
            <a:r>
              <a:rPr sz="2800" spc="-60" dirty="0">
                <a:latin typeface="+mn-lt"/>
                <a:cs typeface="Times New Roman"/>
              </a:rPr>
              <a:t> </a:t>
            </a:r>
            <a:r>
              <a:rPr sz="2800" dirty="0">
                <a:latin typeface="+mn-lt"/>
                <a:cs typeface="Times New Roman"/>
              </a:rPr>
              <a:t>Monitoring</a:t>
            </a:r>
            <a:r>
              <a:rPr sz="2800" spc="-80" dirty="0">
                <a:latin typeface="+mn-lt"/>
                <a:cs typeface="Times New Roman"/>
              </a:rPr>
              <a:t> </a:t>
            </a:r>
            <a:r>
              <a:rPr sz="2800" dirty="0">
                <a:latin typeface="+mn-lt"/>
                <a:cs typeface="Times New Roman"/>
              </a:rPr>
              <a:t>web</a:t>
            </a:r>
            <a:r>
              <a:rPr sz="2800" spc="-50" dirty="0">
                <a:latin typeface="+mn-lt"/>
                <a:cs typeface="Times New Roman"/>
              </a:rPr>
              <a:t> </a:t>
            </a:r>
            <a:r>
              <a:rPr sz="2800" dirty="0">
                <a:latin typeface="+mn-lt"/>
                <a:cs typeface="Times New Roman"/>
              </a:rPr>
              <a:t>page</a:t>
            </a:r>
            <a:r>
              <a:rPr sz="2800" spc="-70" dirty="0">
                <a:latin typeface="+mn-lt"/>
                <a:cs typeface="Times New Roman"/>
              </a:rPr>
              <a:t> </a:t>
            </a:r>
            <a:r>
              <a:rPr sz="2800" dirty="0">
                <a:latin typeface="+mn-lt"/>
                <a:cs typeface="Times New Roman"/>
              </a:rPr>
              <a:t>of</a:t>
            </a:r>
            <a:r>
              <a:rPr sz="2800" spc="-55" dirty="0">
                <a:latin typeface="+mn-lt"/>
                <a:cs typeface="Times New Roman"/>
              </a:rPr>
              <a:t> </a:t>
            </a:r>
            <a:r>
              <a:rPr sz="2800" dirty="0">
                <a:latin typeface="+mn-lt"/>
                <a:cs typeface="Times New Roman"/>
              </a:rPr>
              <a:t>the</a:t>
            </a:r>
            <a:r>
              <a:rPr sz="2800" spc="-70" dirty="0">
                <a:latin typeface="+mn-lt"/>
                <a:cs typeface="Times New Roman"/>
              </a:rPr>
              <a:t> </a:t>
            </a:r>
            <a:r>
              <a:rPr sz="2800" dirty="0">
                <a:latin typeface="+mn-lt"/>
                <a:cs typeface="Times New Roman"/>
              </a:rPr>
              <a:t>DESE</a:t>
            </a:r>
            <a:r>
              <a:rPr sz="2800" spc="-35" dirty="0">
                <a:latin typeface="+mn-lt"/>
                <a:cs typeface="Times New Roman"/>
              </a:rPr>
              <a:t> </a:t>
            </a:r>
            <a:r>
              <a:rPr sz="2800" spc="-10" dirty="0">
                <a:latin typeface="+mn-lt"/>
                <a:cs typeface="Times New Roman"/>
              </a:rPr>
              <a:t>Special Education</a:t>
            </a:r>
            <a:r>
              <a:rPr sz="2800" spc="-110" dirty="0">
                <a:latin typeface="+mn-lt"/>
                <a:cs typeface="Times New Roman"/>
              </a:rPr>
              <a:t> </a:t>
            </a:r>
            <a:r>
              <a:rPr sz="2800" spc="-10" dirty="0">
                <a:latin typeface="+mn-lt"/>
                <a:cs typeface="Times New Roman"/>
              </a:rPr>
              <a:t>Compliance</a:t>
            </a:r>
            <a:r>
              <a:rPr sz="2800" spc="-105" dirty="0">
                <a:latin typeface="+mn-lt"/>
                <a:cs typeface="Times New Roman"/>
              </a:rPr>
              <a:t> </a:t>
            </a:r>
            <a:r>
              <a:rPr sz="2800" dirty="0" smtClean="0">
                <a:latin typeface="+mn-lt"/>
                <a:cs typeface="Times New Roman"/>
              </a:rPr>
              <a:t>web</a:t>
            </a:r>
            <a:r>
              <a:rPr sz="2800" spc="-10" dirty="0" smtClean="0">
                <a:latin typeface="+mn-lt"/>
                <a:cs typeface="Times New Roman"/>
              </a:rPr>
              <a:t>site</a:t>
            </a:r>
            <a:r>
              <a:rPr sz="2800" spc="-10" dirty="0">
                <a:latin typeface="+mn-lt"/>
                <a:cs typeface="Times New Roman"/>
              </a:rPr>
              <a:t>.</a:t>
            </a:r>
            <a:endParaRPr sz="2800" dirty="0">
              <a:latin typeface="+mn-lt"/>
              <a:cs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1279</TotalTime>
  <Words>5351</Words>
  <Application>Microsoft Office PowerPoint</Application>
  <PresentationFormat>On-screen Show (4:3)</PresentationFormat>
  <Paragraphs>238</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Cambria</vt:lpstr>
      <vt:lpstr>Times New Roman</vt:lpstr>
      <vt:lpstr>Tw Cen MT</vt:lpstr>
      <vt:lpstr>Office Theme</vt:lpstr>
      <vt:lpstr>SPECIAL EDUCATION COMPLIANCE TIERED MONITORING</vt:lpstr>
      <vt:lpstr>Learning Objectives</vt:lpstr>
      <vt:lpstr>PowerPoint Presentation</vt:lpstr>
      <vt:lpstr>Digging into the information</vt:lpstr>
      <vt:lpstr>IMACS 2.0 Reports</vt:lpstr>
      <vt:lpstr>Next Steps</vt:lpstr>
      <vt:lpstr>The Two Prongs of Correction</vt:lpstr>
      <vt:lpstr>Corrective Action Plan (CAP) Steps</vt:lpstr>
      <vt:lpstr>Plan of Correction</vt:lpstr>
      <vt:lpstr>Beginning to work on your Plan of Correction</vt:lpstr>
      <vt:lpstr>Beginning to work on your Plan of Correction</vt:lpstr>
      <vt:lpstr>Plan of Correction Rubric and Required Evidence</vt:lpstr>
      <vt:lpstr>Corrective Action Plan Rubric</vt:lpstr>
      <vt:lpstr>Writing the Plan of Correction</vt:lpstr>
      <vt:lpstr>Writing the Plan of Correction</vt:lpstr>
      <vt:lpstr>Individual Corrective Action Plan (ICAP)</vt:lpstr>
      <vt:lpstr>Beginning to work on the Individual Plan of Correction</vt:lpstr>
      <vt:lpstr>Working on the Individual Plan of Correction</vt:lpstr>
      <vt:lpstr>Working on the Individual Plan of Correction</vt:lpstr>
      <vt:lpstr>Submitting Evidence for the Individual Plan of Correction</vt:lpstr>
      <vt:lpstr>Uploading ICAP Evidence</vt:lpstr>
      <vt:lpstr>Initial Evaluation &amp; C to B Transition Timeline I-CAPs</vt:lpstr>
      <vt:lpstr>Follow-Up Timelines</vt:lpstr>
      <vt:lpstr>Beginning Follow-Up Timelines</vt:lpstr>
      <vt:lpstr>Follow-Up Timelines</vt:lpstr>
      <vt:lpstr>Importing Data from CSV file</vt:lpstr>
      <vt:lpstr>Importing Student Data for Initial Timeline Follow-Up </vt:lpstr>
      <vt:lpstr>Importing Student Data for C to B Transition Follow-Up Timelines</vt:lpstr>
      <vt:lpstr>Adding New Student Timeline Data Individually</vt:lpstr>
      <vt:lpstr>Submitting Follow-up Timeline Data</vt:lpstr>
      <vt:lpstr>Corrective Action Plan (CAP) Steps</vt:lpstr>
      <vt:lpstr>Evidence of Correction</vt:lpstr>
      <vt:lpstr>PowerPoint Presentation</vt:lpstr>
      <vt:lpstr>PowerPoint Presentation</vt:lpstr>
      <vt:lpstr>LEA Evidence (Samples) of Correction</vt:lpstr>
      <vt:lpstr>Evidence of Correction Rubric</vt:lpstr>
      <vt:lpstr>Final Thoughts</vt:lpstr>
      <vt:lpstr>Compliance Consultants</vt:lpstr>
      <vt:lpstr>Resources</vt:lpstr>
      <vt:lpstr>PowerPoint Presentation</vt:lpstr>
    </vt:vector>
  </TitlesOfParts>
  <Company>DESE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Missouri public education</dc:title>
  <dc:subject>MO Tiered Monitoring</dc:subject>
  <dc:creator>Dana.Welch@dese.mo.gov</dc:creator>
  <dc:description>Created for LEAs entering their Corrective Action Year</dc:description>
  <cp:lastModifiedBy>Bockover, Madison</cp:lastModifiedBy>
  <cp:revision>57</cp:revision>
  <dcterms:created xsi:type="dcterms:W3CDTF">2022-10-03T13:40:26Z</dcterms:created>
  <dcterms:modified xsi:type="dcterms:W3CDTF">2023-09-21T18:16:50Z</dcterms:modified>
  <cp:category>CAP Year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2020-10-01T00:00:00Z</vt:filetime>
  </property>
  <property fmtid="{D5CDD505-2E9C-101B-9397-08002B2CF9AE}" pid="3" name="Creator">
    <vt:lpwstr>Acrobat PDFMaker 20 for PowerPoint</vt:lpwstr>
  </property>
  <property fmtid="{D5CDD505-2E9C-101B-9397-08002B2CF9AE}" pid="4" name="LastSaved">
    <vt:filetime>2022-10-03T00:00:00Z</vt:filetime>
  </property>
  <property fmtid="{D5CDD505-2E9C-101B-9397-08002B2CF9AE}" pid="5" name="Producer">
    <vt:lpwstr>Adobe PDF Library 20.12.73</vt:lpwstr>
  </property>
</Properties>
</file>