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685" r:id="rId3"/>
  </p:sldMasterIdLst>
  <p:notesMasterIdLst>
    <p:notesMasterId r:id="rId7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Lst>
  <p:sldSz cx="12192000" cy="6858000"/>
  <p:notesSz cx="7772400" cy="10058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368675" cy="5048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402138" y="0"/>
            <a:ext cx="3368675" cy="5048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53575"/>
            <a:ext cx="3368675" cy="5048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402138" y="9553575"/>
            <a:ext cx="3368675" cy="5048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notes"/>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Jeanne</a:t>
            </a:r>
            <a:endParaRPr/>
          </a:p>
        </p:txBody>
      </p:sp>
      <p:sp>
        <p:nvSpPr>
          <p:cNvPr id="234" name="Google Shape;234;p1: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4:notes"/>
          <p:cNvSpPr txBox="1">
            <a:spLocks noGrp="1"/>
          </p:cNvSpPr>
          <p:nvPr>
            <p:ph type="body" idx="1"/>
          </p:nvPr>
        </p:nvSpPr>
        <p:spPr>
          <a:xfrm>
            <a:off x="701040" y="4415790"/>
            <a:ext cx="5608200" cy="4183500"/>
          </a:xfrm>
          <a:prstGeom prst="rect">
            <a:avLst/>
          </a:prstGeom>
          <a:noFill/>
          <a:ln>
            <a:noFill/>
          </a:ln>
        </p:spPr>
        <p:txBody>
          <a:bodyPr spcFirstLastPara="1" wrap="square" lIns="93150" tIns="46550" rIns="93150" bIns="465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350">
                <a:latin typeface="Times New Roman"/>
                <a:ea typeface="Times New Roman"/>
                <a:cs typeface="Times New Roman"/>
                <a:sym typeface="Times New Roman"/>
              </a:rPr>
              <a:t>Jeanne:</a:t>
            </a:r>
            <a:endParaRPr sz="135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35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350">
                <a:latin typeface="Times New Roman"/>
                <a:ea typeface="Times New Roman"/>
                <a:cs typeface="Times New Roman"/>
                <a:sym typeface="Times New Roman"/>
              </a:rPr>
              <a:t>Federal regulations implementing Part B of the Individuals with Disabilities Education Act (IDEA) require responsible public agencies providing for the education of children with disabilities within their jurisdiction to have in effect policies, procedures, and programs that are consistent with the state policies established under applicable federal regulations. At this time, the Office of Special Education has published an updated model Local Plan for Compliance which is consistent with the provisions in the Missouri State Plan for Special Education which became effective June 30, 2022. This document is available on our website at http://dese.mo.gov/local-compliance-plan. </a:t>
            </a:r>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5: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5: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Remember that public agencies must adopt or adapt their local compliance plan by October 1st, 2023. This means that you will want to make sure that the local compliance plan is a part of the agenda for September school board meeting </a:t>
            </a:r>
            <a:endParaRPr/>
          </a:p>
        </p:txBody>
      </p:sp>
      <p:sp>
        <p:nvSpPr>
          <p:cNvPr id="304" name="Google Shape;304;p15: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6: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350">
                <a:latin typeface="Times New Roman"/>
                <a:ea typeface="Times New Roman"/>
                <a:cs typeface="Times New Roman"/>
                <a:sym typeface="Times New Roman"/>
              </a:rPr>
              <a:t>Step 1. Your agency must choose one of the following options for their local compliance plan</a:t>
            </a:r>
            <a:endParaRPr/>
          </a:p>
        </p:txBody>
      </p:sp>
      <p:sp>
        <p:nvSpPr>
          <p:cNvPr id="311" name="Google Shape;311;p16: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7: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17: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9: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9: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0: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PLease note that it should be signed by the board president, the superintendent and the compliance plan contact person (typically the sped director). </a:t>
            </a:r>
            <a:endParaRPr/>
          </a:p>
        </p:txBody>
      </p:sp>
      <p:sp>
        <p:nvSpPr>
          <p:cNvPr id="332" name="Google Shape;332;p20: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8: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8: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 this webpage- you can access instructions on your local compliance options and also view the Model Missouri Local Compliance Plan</a:t>
            </a:r>
            <a:endParaRPr/>
          </a:p>
        </p:txBody>
      </p:sp>
      <p:sp>
        <p:nvSpPr>
          <p:cNvPr id="340" name="Google Shape;340;p18: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Bailey: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last big updates that I would like to speak with you all is on our updated Special Education Forms. </a:t>
            </a:r>
            <a:endParaRPr/>
          </a:p>
        </p:txBody>
      </p:sp>
      <p:sp>
        <p:nvSpPr>
          <p:cNvPr id="347" name="Google Shape;347;p21: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3c05ff9017_0_53: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3c05ff9017_0_53: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first thing I would like to address is that within the Present Level of Academic Achievement and Functional Performance, DESE compliance has removed the section on the summary of informal and formal transition assessments and has now placed that into the top portion Form C.  </a:t>
            </a:r>
            <a:endParaRPr/>
          </a:p>
        </p:txBody>
      </p:sp>
      <p:sp>
        <p:nvSpPr>
          <p:cNvPr id="354" name="Google Shape;354;g23c05ff9017_0_53: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3c05ff9017_0_32: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3c05ff9017_0_32: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37998" marR="284177" lvl="0" indent="-3928" algn="l" rtl="0">
              <a:lnSpc>
                <a:spcPct val="109005"/>
              </a:lnSpc>
              <a:spcBef>
                <a:spcPts val="0"/>
              </a:spcBef>
              <a:spcAft>
                <a:spcPts val="0"/>
              </a:spcAft>
              <a:buNone/>
            </a:pPr>
            <a:r>
              <a:rPr lang="en-US" sz="1104">
                <a:solidFill>
                  <a:srgbClr val="000000"/>
                </a:solidFill>
              </a:rPr>
              <a:t>The next area that I would like to address is the IEP Special Considerations Page. Adding wording  to the End of Course Exam. This was intended to clarify that the IEP must address  participation in End of Course (EOC) Exams when the student is  enrolled in a course that both has an End of Course Exam and  participation is required by the state or LEA or both. The other addition to this section was that we added the word “WIDA”  for EL students in grades K-12. </a:t>
            </a:r>
            <a:endParaRPr sz="1104">
              <a:solidFill>
                <a:srgbClr val="000000"/>
              </a:solidFill>
            </a:endParaRPr>
          </a:p>
          <a:p>
            <a:pPr marL="52574" lvl="0" indent="0" algn="l" rtl="0">
              <a:spcBef>
                <a:spcPts val="0"/>
              </a:spcBef>
              <a:spcAft>
                <a:spcPts val="0"/>
              </a:spcAft>
              <a:buNone/>
            </a:pPr>
            <a:r>
              <a:rPr lang="en-US" sz="1104">
                <a:solidFill>
                  <a:srgbClr val="000000"/>
                </a:solidFill>
              </a:rPr>
              <a:t>This update kept us consistent with the assessment manual. </a:t>
            </a:r>
            <a:endParaRPr sz="1104">
              <a:solidFill>
                <a:srgbClr val="000000"/>
              </a:solidFill>
            </a:endParaRPr>
          </a:p>
          <a:p>
            <a:pPr marL="0" lvl="0" indent="0" algn="l" rtl="0">
              <a:spcBef>
                <a:spcPts val="0"/>
              </a:spcBef>
              <a:spcAft>
                <a:spcPts val="0"/>
              </a:spcAft>
              <a:buNone/>
            </a:pPr>
            <a:endParaRPr/>
          </a:p>
        </p:txBody>
      </p:sp>
      <p:sp>
        <p:nvSpPr>
          <p:cNvPr id="361" name="Google Shape;361;g23c05ff9017_0_32: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3: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Read Slide</a:t>
            </a:r>
            <a:endParaRPr/>
          </a:p>
        </p:txBody>
      </p:sp>
      <p:sp>
        <p:nvSpPr>
          <p:cNvPr id="242" name="Google Shape;242;p3: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2: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22: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33944" lvl="0" indent="0" algn="l" rtl="0">
              <a:spcBef>
                <a:spcPts val="0"/>
              </a:spcBef>
              <a:spcAft>
                <a:spcPts val="0"/>
              </a:spcAft>
              <a:buClr>
                <a:schemeClr val="dk1"/>
              </a:buClr>
              <a:buSzPts val="1100"/>
              <a:buFont typeface="Arial"/>
              <a:buNone/>
            </a:pPr>
            <a:r>
              <a:rPr lang="en-US" sz="1104"/>
              <a:t>So now let's get to the biggest update : </a:t>
            </a:r>
            <a:endParaRPr sz="1104"/>
          </a:p>
          <a:p>
            <a:pPr marL="33944" lvl="0" indent="0" algn="l" rtl="0">
              <a:spcBef>
                <a:spcPts val="0"/>
              </a:spcBef>
              <a:spcAft>
                <a:spcPts val="0"/>
              </a:spcAft>
              <a:buClr>
                <a:schemeClr val="dk1"/>
              </a:buClr>
              <a:buSzPts val="1100"/>
              <a:buFont typeface="Arial"/>
              <a:buNone/>
            </a:pPr>
            <a:r>
              <a:rPr lang="en-US" sz="1104"/>
              <a:t>Added the following section to the front page of Form C:  </a:t>
            </a:r>
            <a:endParaRPr sz="1104"/>
          </a:p>
          <a:p>
            <a:pPr marL="43482" lvl="0" indent="0" algn="l" rtl="0">
              <a:spcBef>
                <a:spcPts val="156"/>
              </a:spcBef>
              <a:spcAft>
                <a:spcPts val="0"/>
              </a:spcAft>
              <a:buClr>
                <a:schemeClr val="dk1"/>
              </a:buClr>
              <a:buSzPts val="1100"/>
              <a:buFont typeface="Arial"/>
              <a:buNone/>
            </a:pPr>
            <a:r>
              <a:rPr lang="en-US" sz="1104"/>
              <a:t>1) Age-Appropriate Transition Assessments has now been moved from the PLAAFP and placed on the top of Form C</a:t>
            </a:r>
            <a:endParaRPr sz="1104"/>
          </a:p>
          <a:p>
            <a:pPr marL="39414" lvl="0" indent="0" algn="l" rtl="0">
              <a:spcBef>
                <a:spcPts val="159"/>
              </a:spcBef>
              <a:spcAft>
                <a:spcPts val="0"/>
              </a:spcAft>
              <a:buClr>
                <a:schemeClr val="dk1"/>
              </a:buClr>
              <a:buSzPts val="1100"/>
              <a:buFont typeface="Arial"/>
              <a:buNone/>
            </a:pPr>
            <a:r>
              <a:rPr lang="en-US" sz="1104"/>
              <a:t>2) In section 2, Graduation information determined by the team  has now been rearranged to be at the top of Form C instead of the bottom. Our intention was to ensure that the graduation conversation happens during the IEP meeting. </a:t>
            </a:r>
            <a:endParaRPr sz="1104"/>
          </a:p>
          <a:p>
            <a:pPr marL="38572" lvl="0" indent="0" algn="l" rtl="0">
              <a:spcBef>
                <a:spcPts val="156"/>
              </a:spcBef>
              <a:spcAft>
                <a:spcPts val="0"/>
              </a:spcAft>
              <a:buSzPts val="1100"/>
              <a:buNone/>
            </a:pPr>
            <a:r>
              <a:rPr lang="en-US" sz="1104"/>
              <a:t>3) Next is Pre-ETS &amp; Vocational Services: Please note that the first date you will fill out is for Pre-ETS while the date of introduction is for Vocational Rehabilitation. It is also important to know that Pre-ETS is an IEP team decision and not required for every student.  IF the student does not require Pre-ETS, then you do not need to put a date in this section and just document that Pre-ETS is not necessary at this time. </a:t>
            </a:r>
            <a:endParaRPr sz="1104"/>
          </a:p>
          <a:p>
            <a:pPr marL="42207" marR="233960" lvl="0" indent="1262" algn="l" rtl="0">
              <a:lnSpc>
                <a:spcPct val="109093"/>
              </a:lnSpc>
              <a:spcBef>
                <a:spcPts val="0"/>
              </a:spcBef>
              <a:spcAft>
                <a:spcPts val="0"/>
              </a:spcAft>
              <a:buSzPts val="1100"/>
              <a:buNone/>
            </a:pPr>
            <a:endParaRPr sz="1104"/>
          </a:p>
          <a:p>
            <a:pPr marL="38572" marR="665457" lvl="0" indent="842" algn="l" rtl="0">
              <a:lnSpc>
                <a:spcPct val="109055"/>
              </a:lnSpc>
              <a:spcBef>
                <a:spcPts val="56"/>
              </a:spcBef>
              <a:spcAft>
                <a:spcPts val="0"/>
              </a:spcAft>
              <a:buSzPts val="1100"/>
              <a:buNone/>
            </a:pPr>
            <a:endParaRPr sz="1104">
              <a:solidFill>
                <a:srgbClr val="000000"/>
              </a:solidFill>
            </a:endParaRPr>
          </a:p>
          <a:p>
            <a:pPr marL="37731" marR="87119" lvl="0" indent="0" algn="l" rtl="0">
              <a:lnSpc>
                <a:spcPct val="109055"/>
              </a:lnSpc>
              <a:spcBef>
                <a:spcPts val="0"/>
              </a:spcBef>
              <a:spcAft>
                <a:spcPts val="0"/>
              </a:spcAft>
              <a:buSzPts val="1100"/>
              <a:buNone/>
            </a:pPr>
            <a:endParaRPr sz="1104"/>
          </a:p>
          <a:p>
            <a:pPr marL="42207" marR="233960" lvl="0" indent="1262" algn="l" rtl="0">
              <a:lnSpc>
                <a:spcPct val="109093"/>
              </a:lnSpc>
              <a:spcBef>
                <a:spcPts val="0"/>
              </a:spcBef>
              <a:spcAft>
                <a:spcPts val="0"/>
              </a:spcAft>
              <a:buClr>
                <a:schemeClr val="dk1"/>
              </a:buClr>
              <a:buSzPts val="1100"/>
              <a:buFont typeface="Arial"/>
              <a:buNone/>
            </a:pPr>
            <a:endParaRPr sz="1104"/>
          </a:p>
        </p:txBody>
      </p:sp>
      <p:sp>
        <p:nvSpPr>
          <p:cNvPr id="368" name="Google Shape;368;p22: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3c05ff9017_0_41: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3c05ff9017_0_41: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43482" marR="555204" lvl="0" indent="-11922" algn="l" rtl="0">
              <a:lnSpc>
                <a:spcPct val="109055"/>
              </a:lnSpc>
              <a:spcBef>
                <a:spcPts val="0"/>
              </a:spcBef>
              <a:spcAft>
                <a:spcPts val="0"/>
              </a:spcAft>
              <a:buClr>
                <a:schemeClr val="dk1"/>
              </a:buClr>
              <a:buSzPts val="1100"/>
              <a:buFont typeface="Arial"/>
              <a:buNone/>
            </a:pPr>
            <a:r>
              <a:rPr lang="en-US" sz="1104"/>
              <a:t>On the second page, we still have the Measurable Post-Secondary Transition Goals. </a:t>
            </a:r>
            <a:endParaRPr sz="1104"/>
          </a:p>
          <a:p>
            <a:pPr marL="43482" marR="555204" lvl="0" indent="-11922" algn="l" rtl="0">
              <a:lnSpc>
                <a:spcPct val="109055"/>
              </a:lnSpc>
              <a:spcBef>
                <a:spcPts val="0"/>
              </a:spcBef>
              <a:spcAft>
                <a:spcPts val="0"/>
              </a:spcAft>
              <a:buClr>
                <a:schemeClr val="dk1"/>
              </a:buClr>
              <a:buSzPts val="1100"/>
              <a:buFont typeface="Arial"/>
              <a:buNone/>
            </a:pPr>
            <a:r>
              <a:rPr lang="en-US" sz="1104"/>
              <a:t>However now we have added a section underneath each Measurable Post-Secondary Transition Goals to document-  </a:t>
            </a:r>
            <a:endParaRPr sz="1104"/>
          </a:p>
          <a:p>
            <a:pPr marL="43482" marR="555204" lvl="0" indent="-11922" algn="l" rtl="0">
              <a:lnSpc>
                <a:spcPct val="109055"/>
              </a:lnSpc>
              <a:spcBef>
                <a:spcPts val="0"/>
              </a:spcBef>
              <a:spcAft>
                <a:spcPts val="0"/>
              </a:spcAft>
              <a:buClr>
                <a:schemeClr val="dk1"/>
              </a:buClr>
              <a:buSzPts val="1100"/>
              <a:buFont typeface="Arial"/>
              <a:buNone/>
            </a:pPr>
            <a:r>
              <a:rPr lang="en-US" sz="1104"/>
              <a:t>1) Skills already obtained by the student</a:t>
            </a:r>
            <a:endParaRPr sz="1104"/>
          </a:p>
          <a:p>
            <a:pPr marL="0" marR="665457" lvl="0" indent="0" algn="l" rtl="0">
              <a:lnSpc>
                <a:spcPct val="109055"/>
              </a:lnSpc>
              <a:spcBef>
                <a:spcPts val="56"/>
              </a:spcBef>
              <a:spcAft>
                <a:spcPts val="0"/>
              </a:spcAft>
              <a:buClr>
                <a:schemeClr val="dk1"/>
              </a:buClr>
              <a:buSzPts val="1100"/>
              <a:buFont typeface="Arial"/>
              <a:buNone/>
            </a:pPr>
            <a:r>
              <a:rPr lang="en-US" sz="1104"/>
              <a:t> 2) Skills needed before graduation (over the course of the student's secondary career) </a:t>
            </a:r>
            <a:endParaRPr sz="1104"/>
          </a:p>
          <a:p>
            <a:pPr marL="0" marR="665457" lvl="0" indent="0" algn="l" rtl="0">
              <a:lnSpc>
                <a:spcPct val="109055"/>
              </a:lnSpc>
              <a:spcBef>
                <a:spcPts val="56"/>
              </a:spcBef>
              <a:spcAft>
                <a:spcPts val="0"/>
              </a:spcAft>
              <a:buClr>
                <a:schemeClr val="dk1"/>
              </a:buClr>
              <a:buSzPts val="1100"/>
              <a:buFont typeface="Arial"/>
              <a:buNone/>
            </a:pPr>
            <a:r>
              <a:rPr lang="en-US" sz="1104"/>
              <a:t> 3) Skills to be acquired while this annual IEP is in effect:</a:t>
            </a:r>
            <a:endParaRPr sz="1104"/>
          </a:p>
          <a:p>
            <a:pPr marL="38572" marR="665457" lvl="0" indent="842" algn="l" rtl="0">
              <a:lnSpc>
                <a:spcPct val="109055"/>
              </a:lnSpc>
              <a:spcBef>
                <a:spcPts val="56"/>
              </a:spcBef>
              <a:spcAft>
                <a:spcPts val="0"/>
              </a:spcAft>
              <a:buClr>
                <a:schemeClr val="dk1"/>
              </a:buClr>
              <a:buSzPts val="1100"/>
              <a:buFont typeface="Arial"/>
              <a:buNone/>
            </a:pPr>
            <a:endParaRPr sz="1104"/>
          </a:p>
          <a:p>
            <a:pPr marL="38572" marR="665457" lvl="0" indent="842" algn="l" rtl="0">
              <a:lnSpc>
                <a:spcPct val="109055"/>
              </a:lnSpc>
              <a:spcBef>
                <a:spcPts val="56"/>
              </a:spcBef>
              <a:spcAft>
                <a:spcPts val="0"/>
              </a:spcAft>
              <a:buClr>
                <a:schemeClr val="dk1"/>
              </a:buClr>
              <a:buSzPts val="1100"/>
              <a:buFont typeface="Arial"/>
              <a:buNone/>
            </a:pPr>
            <a:r>
              <a:rPr lang="en-US" sz="1104"/>
              <a:t> This section is designed to record decisions resulting from the rich post-secondary transition discussion within the IEP team by listing  which skills related to postsecondary transition the student already  has, which skills the student will need to obtain while still in high  school, and which skills the IEP team must focus on through Form C  activities during the course of this current IEP.</a:t>
            </a:r>
            <a:endParaRPr sz="1104"/>
          </a:p>
          <a:p>
            <a:pPr marL="38572" marR="665457" lvl="0" indent="842" algn="l" rtl="0">
              <a:lnSpc>
                <a:spcPct val="109055"/>
              </a:lnSpc>
              <a:spcBef>
                <a:spcPts val="56"/>
              </a:spcBef>
              <a:spcAft>
                <a:spcPts val="0"/>
              </a:spcAft>
              <a:buClr>
                <a:schemeClr val="dk1"/>
              </a:buClr>
              <a:buSzPts val="1100"/>
              <a:buFont typeface="Arial"/>
              <a:buNone/>
            </a:pPr>
            <a:endParaRPr sz="1104"/>
          </a:p>
          <a:p>
            <a:pPr marL="42207" marR="233960" lvl="0" indent="1262" algn="l" rtl="0">
              <a:lnSpc>
                <a:spcPct val="109093"/>
              </a:lnSpc>
              <a:spcBef>
                <a:spcPts val="0"/>
              </a:spcBef>
              <a:spcAft>
                <a:spcPts val="0"/>
              </a:spcAft>
              <a:buClr>
                <a:schemeClr val="dk1"/>
              </a:buClr>
              <a:buSzPts val="1100"/>
              <a:buFont typeface="Arial"/>
              <a:buNone/>
            </a:pPr>
            <a:r>
              <a:rPr lang="en-US" sz="1104"/>
              <a:t>Postsecondary transition planning information may be recorded  here to facilitate a rich discussion among IEP team members by  having all the information in one location.</a:t>
            </a:r>
            <a:endParaRPr sz="1104"/>
          </a:p>
        </p:txBody>
      </p:sp>
      <p:sp>
        <p:nvSpPr>
          <p:cNvPr id="375" name="Google Shape;375;g23c05ff9017_0_41: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3c05ff9017_0_4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3c05ff9017_0_47: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37731" marR="87119" lvl="0" indent="420" algn="l" rtl="0">
              <a:lnSpc>
                <a:spcPct val="109055"/>
              </a:lnSpc>
              <a:spcBef>
                <a:spcPts val="0"/>
              </a:spcBef>
              <a:spcAft>
                <a:spcPts val="0"/>
              </a:spcAft>
              <a:buClr>
                <a:schemeClr val="dk1"/>
              </a:buClr>
              <a:buSzPts val="1100"/>
              <a:buFont typeface="Arial"/>
              <a:buNone/>
            </a:pPr>
            <a:r>
              <a:rPr lang="en-US" sz="1104"/>
              <a:t>Course of Study section now includes room for a fifth year of high school for students who don't  complete high school in four years. This provides more room for students whose secondary career may  take longer than the standard four years.</a:t>
            </a:r>
            <a:endParaRPr sz="1104"/>
          </a:p>
          <a:p>
            <a:pPr marL="38572" marR="665457" lvl="0" indent="842" algn="l" rtl="0">
              <a:lnSpc>
                <a:spcPct val="109055"/>
              </a:lnSpc>
              <a:spcBef>
                <a:spcPts val="56"/>
              </a:spcBef>
              <a:spcAft>
                <a:spcPts val="0"/>
              </a:spcAft>
              <a:buClr>
                <a:schemeClr val="dk1"/>
              </a:buClr>
              <a:buSzPts val="1100"/>
              <a:buFont typeface="Arial"/>
              <a:buNone/>
            </a:pPr>
            <a:endParaRPr sz="1104"/>
          </a:p>
          <a:p>
            <a:pPr marL="0" lvl="0" indent="0" algn="l" rtl="0">
              <a:spcBef>
                <a:spcPts val="0"/>
              </a:spcBef>
              <a:spcAft>
                <a:spcPts val="0"/>
              </a:spcAft>
              <a:buNone/>
            </a:pPr>
            <a:endParaRPr/>
          </a:p>
        </p:txBody>
      </p:sp>
      <p:sp>
        <p:nvSpPr>
          <p:cNvPr id="382" name="Google Shape;382;g23c05ff9017_0_47: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3ea6a4cbe8_0_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3ea6a4cbe8_0_0: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Commercial slide</a:t>
            </a:r>
            <a:endParaRPr/>
          </a:p>
        </p:txBody>
      </p:sp>
      <p:sp>
        <p:nvSpPr>
          <p:cNvPr id="389" name="Google Shape;389;g23ea6a4cbe8_0_0: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3c05ff9017_0_2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3c05ff9017_0_26: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37871" marR="548191" lvl="0" indent="-2104" algn="l" rtl="0">
              <a:lnSpc>
                <a:spcPct val="109130"/>
              </a:lnSpc>
              <a:spcBef>
                <a:spcPts val="0"/>
              </a:spcBef>
              <a:spcAft>
                <a:spcPts val="0"/>
              </a:spcAft>
              <a:buClr>
                <a:schemeClr val="dk1"/>
              </a:buClr>
              <a:buSzPts val="1100"/>
              <a:buFont typeface="Arial"/>
              <a:buNone/>
            </a:pPr>
            <a:r>
              <a:rPr lang="en-US" sz="1104"/>
              <a:t>WIDA ACCESS accommodations and modifications have been updated to reflect the test administration manual </a:t>
            </a:r>
            <a:endParaRPr sz="1104"/>
          </a:p>
          <a:p>
            <a:pPr marL="32541" lvl="0" indent="0" algn="l" rtl="0">
              <a:spcBef>
                <a:spcPts val="0"/>
              </a:spcBef>
              <a:spcAft>
                <a:spcPts val="0"/>
              </a:spcAft>
              <a:buNone/>
            </a:pPr>
            <a:endParaRPr sz="1104">
              <a:solidFill>
                <a:srgbClr val="000000"/>
              </a:solidFill>
            </a:endParaRPr>
          </a:p>
          <a:p>
            <a:pPr marL="32541" lvl="0" indent="0" algn="l" rtl="0">
              <a:spcBef>
                <a:spcPts val="0"/>
              </a:spcBef>
              <a:spcAft>
                <a:spcPts val="0"/>
              </a:spcAft>
              <a:buNone/>
            </a:pPr>
            <a:endParaRPr sz="1104">
              <a:solidFill>
                <a:srgbClr val="000000"/>
              </a:solidFill>
            </a:endParaRPr>
          </a:p>
          <a:p>
            <a:pPr marL="33944" lvl="0" indent="0" algn="l" rtl="0">
              <a:spcBef>
                <a:spcPts val="0"/>
              </a:spcBef>
              <a:spcAft>
                <a:spcPts val="0"/>
              </a:spcAft>
              <a:buNone/>
            </a:pPr>
            <a:r>
              <a:rPr lang="en-US" sz="1104"/>
              <a:t>ACCESS for ELLs name has been changed to WIDA ACCESS which keeps it consistent with the assessment manual.</a:t>
            </a:r>
            <a:endParaRPr sz="1104"/>
          </a:p>
          <a:p>
            <a:pPr marL="33944" lvl="0" indent="0" algn="l" rtl="0">
              <a:spcBef>
                <a:spcPts val="0"/>
              </a:spcBef>
              <a:spcAft>
                <a:spcPts val="0"/>
              </a:spcAft>
              <a:buNone/>
            </a:pPr>
            <a:endParaRPr sz="1104"/>
          </a:p>
          <a:p>
            <a:pPr marL="37871" marR="548191" lvl="0" indent="-2104" algn="l" rtl="0">
              <a:lnSpc>
                <a:spcPct val="109130"/>
              </a:lnSpc>
              <a:spcBef>
                <a:spcPts val="0"/>
              </a:spcBef>
              <a:spcAft>
                <a:spcPts val="0"/>
              </a:spcAft>
              <a:buClr>
                <a:schemeClr val="dk1"/>
              </a:buClr>
              <a:buSzPts val="1100"/>
              <a:buFont typeface="Arial"/>
              <a:buNone/>
            </a:pPr>
            <a:endParaRPr sz="1104"/>
          </a:p>
        </p:txBody>
      </p:sp>
      <p:sp>
        <p:nvSpPr>
          <p:cNvPr id="397" name="Google Shape;397;g23c05ff9017_0_26: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78d1d6cd84_1_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78d1d6cd84_1_0: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t>There has been some confusion in core data and MOSIS regarding EOC’s and whether or not kids who are MAP-A kids should have participated in those EOC’s that districts give as ‘local’ assessments.  Because nothing on Form E gets transferred into Core Data, etc. this was DESE’s way of indicating that students in grade 12 (and those other grades) will take the DLM as their ‘local’ or ‘district-wide’ assessment. If the district has determined that’s what the local assessment will be.  There is no requirement to use the DLM for that purpose but it is an option and somehow it has to be noted that they will NOT be using the typical ‘local’ assessment.  </a:t>
            </a:r>
            <a:endParaRPr sz="1100"/>
          </a:p>
          <a:p>
            <a:pPr marL="0" lvl="0" indent="0" algn="l" rtl="0">
              <a:lnSpc>
                <a:spcPct val="115000"/>
              </a:lnSpc>
              <a:spcBef>
                <a:spcPts val="0"/>
              </a:spcBef>
              <a:spcAft>
                <a:spcPts val="0"/>
              </a:spcAft>
              <a:buNone/>
            </a:pPr>
            <a:r>
              <a:rPr lang="en-US" sz="1100"/>
              <a:t> </a:t>
            </a:r>
            <a:endParaRPr sz="1100"/>
          </a:p>
          <a:p>
            <a:pPr marL="0" lvl="0" indent="0" algn="l" rtl="0">
              <a:lnSpc>
                <a:spcPct val="115000"/>
              </a:lnSpc>
              <a:spcBef>
                <a:spcPts val="0"/>
              </a:spcBef>
              <a:spcAft>
                <a:spcPts val="0"/>
              </a:spcAft>
              <a:buNone/>
            </a:pPr>
            <a:r>
              <a:rPr lang="en-US" sz="1100"/>
              <a:t>If the district IS not using the EOC’s for any form of ‘local’ assessment, the last box in the section would be checked.  The top box is simply about the required participation on the state required EOC’s.  It has no bearing on any use of other EOC’s for local assessment purposes.  Hence the reason for the addition of grade 12 in the bottom part of that section.  </a:t>
            </a:r>
            <a:endParaRPr sz="1100"/>
          </a:p>
          <a:p>
            <a:pPr marL="0" lvl="0" indent="0" algn="l" rtl="0">
              <a:lnSpc>
                <a:spcPct val="115000"/>
              </a:lnSpc>
              <a:spcBef>
                <a:spcPts val="0"/>
              </a:spcBef>
              <a:spcAft>
                <a:spcPts val="0"/>
              </a:spcAft>
              <a:buNone/>
            </a:pPr>
            <a:r>
              <a:rPr lang="en-US" sz="1100"/>
              <a:t> </a:t>
            </a:r>
            <a:endParaRPr sz="1100"/>
          </a:p>
          <a:p>
            <a:pPr marL="0" lvl="0" indent="0" algn="l" rtl="0">
              <a:lnSpc>
                <a:spcPct val="115000"/>
              </a:lnSpc>
              <a:spcBef>
                <a:spcPts val="0"/>
              </a:spcBef>
              <a:spcAft>
                <a:spcPts val="0"/>
              </a:spcAft>
              <a:buNone/>
            </a:pPr>
            <a:r>
              <a:rPr lang="en-US" sz="1100"/>
              <a:t>The question will be if any of the SSD partner districts use the EOC’s as local assessments and if so, they will need to check the appropriate box in this part</a:t>
            </a:r>
            <a:endParaRPr sz="1100"/>
          </a:p>
          <a:p>
            <a:pPr marL="0" lvl="0" indent="0" algn="l" rtl="0">
              <a:lnSpc>
                <a:spcPct val="115000"/>
              </a:lnSpc>
              <a:spcBef>
                <a:spcPts val="0"/>
              </a:spcBef>
              <a:spcAft>
                <a:spcPts val="0"/>
              </a:spcAft>
              <a:buNone/>
            </a:pPr>
            <a:endParaRPr sz="1100">
              <a:latin typeface="Arial"/>
              <a:ea typeface="Arial"/>
              <a:cs typeface="Arial"/>
              <a:sym typeface="Arial"/>
            </a:endParaRPr>
          </a:p>
        </p:txBody>
      </p:sp>
      <p:sp>
        <p:nvSpPr>
          <p:cNvPr id="404" name="Google Shape;404;g278d1d6cd84_1_0: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8: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8: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Bailey</a:t>
            </a:r>
            <a:endParaRPr/>
          </a:p>
        </p:txBody>
      </p:sp>
      <p:sp>
        <p:nvSpPr>
          <p:cNvPr id="411" name="Google Shape;411;p28: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39: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800">
                <a:highlight>
                  <a:srgbClr val="FFFFFF"/>
                </a:highlight>
                <a:latin typeface="Arial"/>
                <a:ea typeface="Arial"/>
                <a:cs typeface="Arial"/>
                <a:sym typeface="Arial"/>
              </a:rPr>
              <a:t>Bailey:</a:t>
            </a:r>
            <a:endParaRPr sz="80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80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800">
                <a:highlight>
                  <a:srgbClr val="FFFFFF"/>
                </a:highlight>
                <a:latin typeface="Arial"/>
                <a:ea typeface="Arial"/>
                <a:cs typeface="Arial"/>
                <a:sym typeface="Arial"/>
              </a:rPr>
              <a:t>An RSP is a well- developed and descriptive plan to support any student who exhibits a substantial reading deficiency (SRD).</a:t>
            </a:r>
            <a:endParaRPr sz="80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17" name="Google Shape;417;p39: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7652f4e66f_0_6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7652f4e66f_0_66: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First step is to gather and analyze student data. Data will be from state approved foundational reading assessments and dyslexia screening. Once collected, LEAs will review and determine if an RSP is required. </a:t>
            </a:r>
            <a:endParaRPr/>
          </a:p>
          <a:p>
            <a:pPr marL="0" lvl="0" indent="0" algn="l" rtl="0">
              <a:spcBef>
                <a:spcPts val="0"/>
              </a:spcBef>
              <a:spcAft>
                <a:spcPts val="0"/>
              </a:spcAft>
              <a:buNone/>
            </a:pPr>
            <a:endParaRPr/>
          </a:p>
          <a:p>
            <a:pPr marL="0" lvl="0" indent="0" algn="l" rtl="0">
              <a:spcBef>
                <a:spcPts val="0"/>
              </a:spcBef>
              <a:spcAft>
                <a:spcPts val="0"/>
              </a:spcAft>
              <a:buNone/>
            </a:pPr>
            <a:r>
              <a:rPr lang="en-US"/>
              <a:t>Any student that is identified as “at-risk” on the designated reading assessment or is one or more grade level behind on lexile score will be provided with an RSP. </a:t>
            </a:r>
            <a:endParaRPr/>
          </a:p>
          <a:p>
            <a:pPr marL="0" lvl="0" indent="0" algn="l" rtl="0">
              <a:spcBef>
                <a:spcPts val="0"/>
              </a:spcBef>
              <a:spcAft>
                <a:spcPts val="0"/>
              </a:spcAft>
              <a:buNone/>
            </a:pPr>
            <a:endParaRPr/>
          </a:p>
          <a:p>
            <a:pPr marL="0" lvl="0" indent="0" algn="l" rtl="0">
              <a:spcBef>
                <a:spcPts val="0"/>
              </a:spcBef>
              <a:spcAft>
                <a:spcPts val="0"/>
              </a:spcAft>
              <a:buNone/>
            </a:pPr>
            <a:r>
              <a:rPr lang="en-US"/>
              <a:t>By using the body of evidence of student reading data, teachers are able to pinpoint  a student’s specific area of growth, which provides in-depth information about the instructional needs. Once student growth goals are set, the RSP should be updated and revised as new progress monitoring data is collected.</a:t>
            </a:r>
            <a:endParaRPr/>
          </a:p>
          <a:p>
            <a:pPr marL="0" lvl="0" indent="0" algn="l" rtl="0">
              <a:spcBef>
                <a:spcPts val="0"/>
              </a:spcBef>
              <a:spcAft>
                <a:spcPts val="0"/>
              </a:spcAft>
              <a:buNone/>
            </a:pPr>
            <a:endParaRPr/>
          </a:p>
          <a:p>
            <a:pPr marL="0" lvl="0" indent="0" algn="l" rtl="0">
              <a:spcBef>
                <a:spcPts val="0"/>
              </a:spcBef>
              <a:spcAft>
                <a:spcPts val="0"/>
              </a:spcAft>
              <a:buNone/>
            </a:pPr>
            <a:r>
              <a:rPr lang="en-US"/>
              <a:t>RSP is designed to monitor the specific skills needing improvement identified by teacher observation, reading assessments, dyslexia screener and any other relevant student reading data. </a:t>
            </a:r>
            <a:endParaRPr/>
          </a:p>
        </p:txBody>
      </p:sp>
      <p:sp>
        <p:nvSpPr>
          <p:cNvPr id="423" name="Google Shape;423;g27652f4e66f_0_66: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3c05ff9017_0_8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3c05ff9017_0_89: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g23c05ff9017_0_89: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4: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7652f4e66f_0_6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7652f4e66f_0_60: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It should be noted that the RSP guidance on special education is currently being revised. Just any reading goal will not meet the requirements for a goal under an RSP because the instruction is through the science of reading. </a:t>
            </a:r>
            <a:endParaRPr/>
          </a:p>
        </p:txBody>
      </p:sp>
      <p:sp>
        <p:nvSpPr>
          <p:cNvPr id="438" name="Google Shape;438;g27652f4e66f_0_60: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7652f4e66f_0_1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7652f4e66f_0_19: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457200" lvl="0" indent="-292100" algn="l" rtl="0">
              <a:lnSpc>
                <a:spcPct val="115000"/>
              </a:lnSpc>
              <a:spcBef>
                <a:spcPts val="1200"/>
              </a:spcBef>
              <a:spcAft>
                <a:spcPts val="0"/>
              </a:spcAft>
              <a:buClr>
                <a:schemeClr val="dk1"/>
              </a:buClr>
              <a:buSzPts val="1000"/>
              <a:buChar char="●"/>
            </a:pPr>
            <a:r>
              <a:rPr lang="en-US" sz="1000" b="1">
                <a:latin typeface="Arial"/>
                <a:ea typeface="Arial"/>
                <a:cs typeface="Arial"/>
                <a:sym typeface="Arial"/>
              </a:rPr>
              <a:t>It is not SPED responsibility for RSP plans for all students with disabilities. In fact, in very few would we see RSP plans embedded. </a:t>
            </a:r>
            <a:endParaRPr sz="1000" b="1">
              <a:latin typeface="Arial"/>
              <a:ea typeface="Arial"/>
              <a:cs typeface="Arial"/>
              <a:sym typeface="Arial"/>
            </a:endParaRPr>
          </a:p>
          <a:p>
            <a:pPr marL="0" lvl="0" indent="0" algn="l" rtl="0">
              <a:spcBef>
                <a:spcPts val="1200"/>
              </a:spcBef>
              <a:spcAft>
                <a:spcPts val="0"/>
              </a:spcAft>
              <a:buNone/>
            </a:pPr>
            <a:endParaRPr/>
          </a:p>
        </p:txBody>
      </p:sp>
      <p:sp>
        <p:nvSpPr>
          <p:cNvPr id="446" name="Google Shape;446;g27652f4e66f_0_19: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7652f4e66f_0_94: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7652f4e66f_0_94: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t>The intention of these scenarios  is to highlight the variables that a team should review to determine the plan that will be used to meet the requirements of current reading mandates. The team in this document is defined to include parents and general education, and special education personnel working with the student.</a:t>
            </a:r>
            <a:endParaRPr/>
          </a:p>
        </p:txBody>
      </p:sp>
      <p:sp>
        <p:nvSpPr>
          <p:cNvPr id="453" name="Google Shape;453;g27652f4e66f_0_94: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7652f4e66f_0_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7652f4e66f_0_0: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800"/>
              </a:spcAft>
              <a:buClr>
                <a:schemeClr val="dk1"/>
              </a:buClr>
              <a:buSzPts val="1100"/>
              <a:buFont typeface="Arial"/>
              <a:buNone/>
            </a:pPr>
            <a:r>
              <a:rPr lang="en-US"/>
              <a:t>Jason is a third grade student eligible for special education by meeting the state criteria for Other Health Impairment based on being diagnosed with ADHD.  Additionally, he recently met criteria that qualified him for an RSP.  The third grade teacher has worked closely with special education staff, including serving on the IEP team, and agrees that identified reading challenges are not the result of Jason’s ADHD.  Jason’s ADHD affects his ability to organize his work, pay attention to lessons, and transition from one activity to the next.  Through specially designed instruction on organizational skills and accommodations (such as setting a timer for homework completion, limiting visual distractions in the classroom, providing guided notes, using technology, and giving prompts on how to prepare for the next transition, etc.) delivered through the IEP, Jason is generally able to participate in class discussions and complete assignments on time. </a:t>
            </a:r>
            <a:endParaRPr/>
          </a:p>
        </p:txBody>
      </p:sp>
      <p:sp>
        <p:nvSpPr>
          <p:cNvPr id="460" name="Google Shape;460;g27652f4e66f_0_0: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424a4a904a_0_14: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424a4a904a_0_14: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a:t>As such, the team agrees that the RSP will be developed separately from the IEP, but the RSP will link to the IEP to detail the needed accommodations for Jason.  The RSP outlines the reading interventions that will be implemented by the general education teacher to assure that Jason will receive the full benefit of the literacy expertise in the building.</a:t>
            </a:r>
            <a:endParaRPr/>
          </a:p>
          <a:p>
            <a:pPr marL="0" lvl="0" indent="0" algn="l" rtl="0">
              <a:spcBef>
                <a:spcPts val="800"/>
              </a:spcBef>
              <a:spcAft>
                <a:spcPts val="0"/>
              </a:spcAft>
              <a:buNone/>
            </a:pPr>
            <a:endParaRPr/>
          </a:p>
        </p:txBody>
      </p:sp>
      <p:sp>
        <p:nvSpPr>
          <p:cNvPr id="468" name="Google Shape;468;g2424a4a904a_0_14: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7652f4e66f_0_2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27652f4e66f_0_29: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g27652f4e66f_0_29: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7652f4e66f_0_7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27652f4e66f_0_79: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t>Georgia is a 3rd grade student eligible for special education services as a student with a specific learning disability in basic reading skills and reading comprehension. Georgia also met the criteria for an RSP. At Georgia’s annual IEP meeting, the team developed an IEP that addressed all the components of an RSP. Reading proficiency information was included in the present level that indicated a need for specially designed instruction and goals to address those identified concerns.  </a:t>
            </a:r>
            <a:endParaRPr/>
          </a:p>
        </p:txBody>
      </p:sp>
      <p:sp>
        <p:nvSpPr>
          <p:cNvPr id="483" name="Google Shape;483;g27652f4e66f_0_79: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424a4a904a_0_35: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424a4a904a_0_35: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Due to the IEP including these components, the team agreed that the IEP would be used in place of a separate RSP. The special education teacher will provide specially designed instruction and implement the components of the RSP within the IEP. Special education reading teacher will collaborate with the general education reading intervention teacher to ensure that the reading instruction is evidence based and grounded on the science of reading. </a:t>
            </a:r>
            <a:endParaRPr/>
          </a:p>
        </p:txBody>
      </p:sp>
      <p:sp>
        <p:nvSpPr>
          <p:cNvPr id="491" name="Google Shape;491;g2424a4a904a_0_35: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7652f4e66f_0_8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7652f4e66f_0_86: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a:highlight>
                  <a:schemeClr val="lt1"/>
                </a:highlight>
                <a:latin typeface="Arial"/>
                <a:ea typeface="Arial"/>
                <a:cs typeface="Arial"/>
                <a:sym typeface="Arial"/>
              </a:rPr>
              <a:t>It should be noted that the individual needs of the student should dictate the goals and supports provided</a:t>
            </a:r>
            <a:endParaRPr/>
          </a:p>
        </p:txBody>
      </p:sp>
      <p:sp>
        <p:nvSpPr>
          <p:cNvPr id="499" name="Google Shape;499;g27652f4e66f_0_86: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29: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Bailey: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Let’s talk about substitutes in special education for a quick second. One of the earliest challenges we are facing right now is finding fully certified staff in special education. </a:t>
            </a:r>
            <a:endParaRPr/>
          </a:p>
        </p:txBody>
      </p:sp>
      <p:sp>
        <p:nvSpPr>
          <p:cNvPr id="506" name="Google Shape;506;p29: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5: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Jeanne: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are going to get things started with the Missouri State Plan Updates. These updates have been effective since July 30th 2023. One suggestion that I would have is that you print off a new/updated copy of both the Missouri State Plan and Standards and Indicator and place them in a binder and have them readily available. They will come in handy as the school year kicks off</a:t>
            </a:r>
            <a:endParaRPr/>
          </a:p>
        </p:txBody>
      </p:sp>
      <p:sp>
        <p:nvSpPr>
          <p:cNvPr id="256" name="Google Shape;256;p5: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424a4a904a_0_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g2424a4a904a_0_0:notes"/>
          <p:cNvSpPr txBox="1">
            <a:spLocks noGrp="1"/>
          </p:cNvSpPr>
          <p:nvPr>
            <p:ph type="body" idx="1"/>
          </p:nvPr>
        </p:nvSpPr>
        <p:spPr>
          <a:xfrm>
            <a:off x="777240" y="4840605"/>
            <a:ext cx="6217800" cy="3960600"/>
          </a:xfrm>
          <a:prstGeom prst="rect">
            <a:avLst/>
          </a:prstGeom>
          <a:noFill/>
          <a:ln>
            <a:noFill/>
          </a:ln>
        </p:spPr>
        <p:txBody>
          <a:bodyPr spcFirstLastPara="1" wrap="square" lIns="102600" tIns="51275" rIns="102600" bIns="51275" anchor="t" anchorCtr="0">
            <a:noAutofit/>
          </a:bodyPr>
          <a:lstStyle/>
          <a:p>
            <a:pPr marL="228600" lvl="0" indent="0" algn="l" rtl="0">
              <a:lnSpc>
                <a:spcPct val="90000"/>
              </a:lnSpc>
              <a:spcBef>
                <a:spcPts val="1000"/>
              </a:spcBef>
              <a:spcAft>
                <a:spcPts val="0"/>
              </a:spcAft>
              <a:buNone/>
            </a:pPr>
            <a:r>
              <a:rPr lang="en-US"/>
              <a:t>The biggest question is can substitutes provide special education services? Here is what IDEA as well as the MO State Board of Education have to say about this: READ SLIDE</a:t>
            </a:r>
            <a:endParaRPr/>
          </a:p>
          <a:p>
            <a:pPr marL="228600" lvl="0" indent="0" algn="l" rtl="0">
              <a:lnSpc>
                <a:spcPct val="90000"/>
              </a:lnSpc>
              <a:spcBef>
                <a:spcPts val="1000"/>
              </a:spcBef>
              <a:spcAft>
                <a:spcPts val="0"/>
              </a:spcAft>
              <a:buNone/>
            </a:pPr>
            <a:r>
              <a:rPr lang="en-US"/>
              <a:t>*It is important to know “Case Law” – Parents have prevailed against LEAs in several cases that have been decided through the legal system when the LEA failed to prove a substitute special education teacher had provided FAPE.</a:t>
            </a:r>
            <a:endParaRPr/>
          </a:p>
        </p:txBody>
      </p:sp>
      <p:sp>
        <p:nvSpPr>
          <p:cNvPr id="512" name="Google Shape;512;g2424a4a904a_0_0:notes"/>
          <p:cNvSpPr txBox="1">
            <a:spLocks noGrp="1"/>
          </p:cNvSpPr>
          <p:nvPr>
            <p:ph type="sldNum" idx="12"/>
          </p:nvPr>
        </p:nvSpPr>
        <p:spPr>
          <a:xfrm>
            <a:off x="4402561" y="9553734"/>
            <a:ext cx="3368100" cy="504600"/>
          </a:xfrm>
          <a:prstGeom prst="rect">
            <a:avLst/>
          </a:prstGeom>
          <a:noFill/>
          <a:ln>
            <a:noFill/>
          </a:ln>
        </p:spPr>
        <p:txBody>
          <a:bodyPr spcFirstLastPara="1" wrap="square" lIns="102600" tIns="51275" rIns="102600" bIns="51275" anchor="b" anchorCtr="0">
            <a:noAutofit/>
          </a:bodyPr>
          <a:lstStyle/>
          <a:p>
            <a:pPr marL="0" lvl="0" indent="0" algn="r" rtl="0">
              <a:spcBef>
                <a:spcPts val="0"/>
              </a:spcBef>
              <a:spcAft>
                <a:spcPts val="0"/>
              </a:spcAft>
              <a:buNone/>
            </a:pPr>
            <a:fld id="{00000000-1234-1234-1234-123412341234}" type="slidenum">
              <a:rPr lang="en-US" sz="1600"/>
              <a:t>40</a:t>
            </a:fld>
            <a:endParaRPr sz="16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3ea6a4cbe8_0_12: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3ea6a4cbe8_0_12: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g23ea6a4cbe8_0_12: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424a4a904a_0_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424a4a904a_0_7: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Positions filled by long-term substitutes will need to be monitored more closely to ensure compliance. Here are some helpful tips when using a long-term substitute in a special education classroom: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See the MOM for further information on substitutes and special education. This will be posted on the general education page under DESE SPED compliance. </a:t>
            </a:r>
            <a:endParaRPr/>
          </a:p>
        </p:txBody>
      </p:sp>
      <p:sp>
        <p:nvSpPr>
          <p:cNvPr id="527" name="Google Shape;527;g2424a4a904a_0_7: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3eada18d3c_0_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3eada18d3c_0_6: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Jeanne:</a:t>
            </a:r>
            <a:endParaRPr/>
          </a:p>
        </p:txBody>
      </p:sp>
      <p:sp>
        <p:nvSpPr>
          <p:cNvPr id="534" name="Google Shape;534;g23eada18d3c_0_6: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3eada18d3c_0_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3eada18d3c_0_0: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g23eada18d3c_0_0: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3c05ff9017_0_5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23c05ff9017_0_59: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Jeanne:</a:t>
            </a:r>
            <a:endParaRPr/>
          </a:p>
        </p:txBody>
      </p:sp>
      <p:sp>
        <p:nvSpPr>
          <p:cNvPr id="547" name="Google Shape;547;g23c05ff9017_0_59: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3c05ff9017_0_95: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23c05ff9017_0_95: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Keep in mind: if you want to use this provision to provide PT services to kids, keep in mind every 10 visits or 30 days you will have to get in touch with the medical provider if you don't have a prescription. </a:t>
            </a:r>
            <a:endParaRPr/>
          </a:p>
          <a:p>
            <a:pPr marL="0" lvl="0" indent="0" algn="l" rtl="0">
              <a:spcBef>
                <a:spcPts val="0"/>
              </a:spcBef>
              <a:spcAft>
                <a:spcPts val="0"/>
              </a:spcAft>
              <a:buNone/>
            </a:pPr>
            <a:endParaRPr/>
          </a:p>
          <a:p>
            <a:pPr marL="0" lvl="0" indent="0" algn="l" rtl="0">
              <a:spcBef>
                <a:spcPts val="0"/>
              </a:spcBef>
              <a:spcAft>
                <a:spcPts val="0"/>
              </a:spcAft>
              <a:buNone/>
            </a:pPr>
            <a:r>
              <a:rPr lang="en-US"/>
              <a:t>Certain conditions:</a:t>
            </a:r>
            <a:endParaRPr/>
          </a:p>
          <a:p>
            <a:pPr marL="0" lvl="0" indent="0" algn="l" rtl="0">
              <a:spcBef>
                <a:spcPts val="0"/>
              </a:spcBef>
              <a:spcAft>
                <a:spcPts val="0"/>
              </a:spcAft>
              <a:buNone/>
            </a:pPr>
            <a:endParaRPr/>
          </a:p>
          <a:p>
            <a:pPr marL="0" lvl="0" indent="0" algn="l" rtl="0">
              <a:spcBef>
                <a:spcPts val="0"/>
              </a:spcBef>
              <a:spcAft>
                <a:spcPts val="0"/>
              </a:spcAft>
              <a:buNone/>
            </a:pPr>
            <a:r>
              <a:rPr lang="en-US"/>
              <a:t>This act repeals provisions limiting the ability of a physical therapist to examine and treat certain conditions or injuries without a prescription or referral. Under this act, physical therapist shall refer to an approved health care provider patients with certain conditions, including those with conditions beyond the scope of practice of physical therapy as well as any patient who does not demonstrate measurable or functional improvement within ten visits or 30 days, whichever occurs first. </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sz="1050">
                <a:solidFill>
                  <a:srgbClr val="333333"/>
                </a:solidFill>
                <a:latin typeface="Arial"/>
                <a:ea typeface="Arial"/>
                <a:cs typeface="Arial"/>
                <a:sym typeface="Arial"/>
              </a:rPr>
              <a:t>A physical therapist shall consult with an approved health care provider after ten visits or 30 days, whichever occurs first, before continuing physical therapy if a patient's condition has improved and the physical therapist believes that continued physical therapy is reasonable and necessary. The physical therapist shall provide the provider certain information specified in the act during such consultation and continued physical therapy shall proceed in accordance with input from the provider. The physical therapist shall notify the provider of continuing physical therapy every 10 visits or 30 days unless the provider directs otherwise.</a:t>
            </a:r>
            <a:endParaRPr sz="1050">
              <a:solidFill>
                <a:srgbClr val="333333"/>
              </a:solidFill>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1050">
                <a:solidFill>
                  <a:srgbClr val="333333"/>
                </a:solidFill>
                <a:latin typeface="Arial"/>
                <a:ea typeface="Arial"/>
                <a:cs typeface="Arial"/>
                <a:sym typeface="Arial"/>
              </a:rPr>
              <a:t>This act allows the Board of Registration for the Healing Arts to file a complaint against a physical therapist for evaluating or treating a patient in a manner inconsistent with provisions of the act and existing law governing the scope of practice for physical therapists, rather than allowing the Board to file a complaint for practicing or offering to practice independent of a prescription and the direction of certain health care providers listed in current law.</a:t>
            </a:r>
            <a:endParaRPr sz="1050">
              <a:solidFill>
                <a:srgbClr val="333333"/>
              </a:solidFill>
              <a:latin typeface="Arial"/>
              <a:ea typeface="Arial"/>
              <a:cs typeface="Arial"/>
              <a:sym typeface="Arial"/>
            </a:endParaRPr>
          </a:p>
          <a:p>
            <a:pPr marL="0" lvl="0" indent="0" algn="l" rtl="0">
              <a:spcBef>
                <a:spcPts val="800"/>
              </a:spcBef>
              <a:spcAft>
                <a:spcPts val="0"/>
              </a:spcAft>
              <a:buNone/>
            </a:pPr>
            <a:endParaRPr/>
          </a:p>
        </p:txBody>
      </p:sp>
      <p:sp>
        <p:nvSpPr>
          <p:cNvPr id="553" name="Google Shape;553;g23c05ff9017_0_95: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3eada18d3c_0_38: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23eada18d3c_0_38: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g23eada18d3c_0_38: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3c05ff9017_0_64: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3c05ff9017_0_64: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Jeanne:</a:t>
            </a:r>
            <a:endParaRPr/>
          </a:p>
        </p:txBody>
      </p:sp>
      <p:sp>
        <p:nvSpPr>
          <p:cNvPr id="567" name="Google Shape;567;g23c05ff9017_0_64: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3c05ff9017_0_10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3c05ff9017_0_107: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In the past, records had to be maintained for a period of 3 years from the time they were no longer educationally relevant.   Legislation was passed this last term that indicated the most recent IEP should be maintained as a permanent record, but DESE and/or the Secretary of State’s Office have not issued any clear guidance yet, so pending clarification of the requirements, it would be prudent to maintain SPED documents as you have in the past until further guidance is released, or you can always </a:t>
            </a:r>
            <a:r>
              <a:rPr lang="en-US" b="1"/>
              <a:t>consult your legal counsel </a:t>
            </a:r>
            <a:r>
              <a:rPr lang="en-US"/>
              <a:t>if you need answers sooner than DESE guidance is released.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My personal opinion is that you will probably end up keeping both the most recent IEP and most recent evaluation report in the student’s permanent record, but again, nothing “official” has been sent out as guidance.  Nothing in the law that specifically says this. </a:t>
            </a:r>
            <a:endParaRPr/>
          </a:p>
          <a:p>
            <a:pPr marL="0" lvl="0" indent="0" algn="l" rtl="0">
              <a:lnSpc>
                <a:spcPct val="115000"/>
              </a:lnSpc>
              <a:spcBef>
                <a:spcPts val="0"/>
              </a:spcBef>
              <a:spcAft>
                <a:spcPts val="0"/>
              </a:spcAft>
              <a:buClr>
                <a:schemeClr val="dk1"/>
              </a:buClr>
              <a:buSzPts val="1100"/>
              <a:buFont typeface="Arial"/>
              <a:buNone/>
            </a:pPr>
            <a:r>
              <a:rPr lang="en-US" sz="1100"/>
              <a:t> </a:t>
            </a:r>
            <a:endParaRPr sz="1100"/>
          </a:p>
          <a:p>
            <a:pPr marL="0" lvl="0" indent="0" algn="l" rtl="0">
              <a:spcBef>
                <a:spcPts val="0"/>
              </a:spcBef>
              <a:spcAft>
                <a:spcPts val="0"/>
              </a:spcAft>
              <a:buNone/>
            </a:pPr>
            <a:endParaRPr/>
          </a:p>
        </p:txBody>
      </p:sp>
      <p:sp>
        <p:nvSpPr>
          <p:cNvPr id="573" name="Google Shape;573;g23c05ff9017_0_107: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6: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
              </a:spcBef>
              <a:spcAft>
                <a:spcPts val="0"/>
              </a:spcAft>
              <a:buClr>
                <a:schemeClr val="dk1"/>
              </a:buClr>
              <a:buSzPts val="1100"/>
              <a:buFont typeface="Arial"/>
              <a:buNone/>
            </a:pPr>
            <a:r>
              <a:rPr lang="en-US" sz="1150">
                <a:highlight>
                  <a:srgbClr val="FFFFFF"/>
                </a:highlight>
                <a:latin typeface="Arial"/>
                <a:ea typeface="Arial"/>
                <a:cs typeface="Arial"/>
                <a:sym typeface="Arial"/>
              </a:rPr>
              <a:t>The first update that we will talk about today is in regards to service plans. </a:t>
            </a:r>
            <a:endParaRPr sz="1150">
              <a:highlight>
                <a:srgbClr val="FFFFFF"/>
              </a:highlight>
              <a:latin typeface="Arial"/>
              <a:ea typeface="Arial"/>
              <a:cs typeface="Arial"/>
              <a:sym typeface="Arial"/>
            </a:endParaRPr>
          </a:p>
          <a:p>
            <a:pPr marL="0" lvl="0" indent="0" algn="l" rtl="0">
              <a:lnSpc>
                <a:spcPct val="100000"/>
              </a:lnSpc>
              <a:spcBef>
                <a:spcPts val="100"/>
              </a:spcBef>
              <a:spcAft>
                <a:spcPts val="0"/>
              </a:spcAft>
              <a:buClr>
                <a:schemeClr val="dk1"/>
              </a:buClr>
              <a:buSzPts val="1100"/>
              <a:buFont typeface="Arial"/>
              <a:buNone/>
            </a:pPr>
            <a:endParaRPr sz="1150">
              <a:highlight>
                <a:srgbClr val="FFFFFF"/>
              </a:highlight>
              <a:latin typeface="Arial"/>
              <a:ea typeface="Arial"/>
              <a:cs typeface="Arial"/>
              <a:sym typeface="Arial"/>
            </a:endParaRPr>
          </a:p>
          <a:p>
            <a:pPr marL="0" lvl="0" indent="0" algn="l" rtl="0">
              <a:lnSpc>
                <a:spcPct val="100000"/>
              </a:lnSpc>
              <a:spcBef>
                <a:spcPts val="100"/>
              </a:spcBef>
              <a:spcAft>
                <a:spcPts val="0"/>
              </a:spcAft>
              <a:buClr>
                <a:schemeClr val="dk1"/>
              </a:buClr>
              <a:buSzPts val="1100"/>
              <a:buFont typeface="Arial"/>
              <a:buNone/>
            </a:pPr>
            <a:r>
              <a:rPr lang="en-US" sz="1150">
                <a:highlight>
                  <a:srgbClr val="FFFFFF"/>
                </a:highlight>
                <a:latin typeface="Arial"/>
                <a:ea typeface="Arial"/>
                <a:cs typeface="Arial"/>
                <a:sym typeface="Arial"/>
              </a:rPr>
              <a:t>Reasoning for Change: </a:t>
            </a:r>
            <a:r>
              <a:rPr lang="en-US">
                <a:latin typeface="Times New Roman"/>
                <a:ea typeface="Times New Roman"/>
                <a:cs typeface="Times New Roman"/>
                <a:sym typeface="Times New Roman"/>
              </a:rPr>
              <a:t>Add wording to align with 20 U.S.C. § 1412(a)(10)(A) and 34 C.F.R. §§ 300.130 through 300.144 and federal Office of Special Education Programs (OSEP) guidance for providing proportionate share services to parentally placed private, parochial, and home schooled students described in a February 2022 OSEP Q&amp;A document.</a:t>
            </a:r>
            <a:r>
              <a:rPr lang="en-US" sz="1100">
                <a:latin typeface="Arial"/>
                <a:ea typeface="Arial"/>
                <a:cs typeface="Arial"/>
                <a:sym typeface="Arial"/>
              </a:rPr>
              <a:t> </a:t>
            </a:r>
            <a:endParaRPr sz="115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63" name="Google Shape;263;p6: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3eada18d3c_0_11: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3eada18d3c_0_11: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Jeanne:</a:t>
            </a:r>
            <a:endParaRPr/>
          </a:p>
        </p:txBody>
      </p:sp>
      <p:sp>
        <p:nvSpPr>
          <p:cNvPr id="581" name="Google Shape;581;g23eada18d3c_0_11: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3eada18d3c_0_2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23eada18d3c_0_26: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g23eada18d3c_0_26: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3eada18d3c_0_1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23eada18d3c_0_16: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g23eada18d3c_0_16: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3eada18d3c_0_32: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3eada18d3c_0_32: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g23eada18d3c_0_32: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2409ece7de5_1_1: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2409ece7de5_1_1: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g2409ece7de5_1_1: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275ee824793_0_18: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275ee824793_0_18: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Jeanne or Mary</a:t>
            </a:r>
            <a:endParaRPr/>
          </a:p>
        </p:txBody>
      </p:sp>
      <p:sp>
        <p:nvSpPr>
          <p:cNvPr id="615" name="Google Shape;615;g275ee824793_0_18: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76013c2ac3_1_64: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g276013c2ac3_1_64:notes"/>
          <p:cNvSpPr txBox="1">
            <a:spLocks noGrp="1"/>
          </p:cNvSpPr>
          <p:nvPr>
            <p:ph type="body" idx="1"/>
          </p:nvPr>
        </p:nvSpPr>
        <p:spPr>
          <a:xfrm>
            <a:off x="777240" y="4777740"/>
            <a:ext cx="6217920" cy="4526280"/>
          </a:xfrm>
          <a:prstGeom prst="rect">
            <a:avLst/>
          </a:prstGeom>
          <a:noFill/>
          <a:ln>
            <a:noFill/>
          </a:ln>
        </p:spPr>
        <p:txBody>
          <a:bodyPr spcFirstLastPara="1" wrap="square" lIns="101225" tIns="50600" rIns="101225" bIns="50600" anchor="t" anchorCtr="0">
            <a:noAutofit/>
          </a:bodyPr>
          <a:lstStyle/>
          <a:p>
            <a:pPr marL="0" marR="0" lvl="0" indent="0" algn="l" rtl="0">
              <a:lnSpc>
                <a:spcPct val="100000"/>
              </a:lnSpc>
              <a:spcBef>
                <a:spcPts val="0"/>
              </a:spcBef>
              <a:spcAft>
                <a:spcPts val="0"/>
              </a:spcAft>
              <a:buClr>
                <a:srgbClr val="002060"/>
              </a:buClr>
              <a:buSzPts val="1300"/>
              <a:buFont typeface="Calibri"/>
              <a:buNone/>
            </a:pPr>
            <a:r>
              <a:rPr lang="en-US" sz="1500" b="0">
                <a:solidFill>
                  <a:srgbClr val="002060"/>
                </a:solidFill>
              </a:rPr>
              <a:t>The Special Education Data Reporting Table can help you stay on track with the data collections throughout the school year. </a:t>
            </a:r>
            <a:endParaRPr sz="1500" b="0">
              <a:solidFill>
                <a:srgbClr val="002060"/>
              </a:solidFill>
            </a:endParaRPr>
          </a:p>
          <a:p>
            <a:pPr marL="0" marR="0" lvl="0" indent="0" algn="l" rtl="0">
              <a:lnSpc>
                <a:spcPct val="100000"/>
              </a:lnSpc>
              <a:spcBef>
                <a:spcPts val="0"/>
              </a:spcBef>
              <a:spcAft>
                <a:spcPts val="0"/>
              </a:spcAft>
              <a:buClr>
                <a:schemeClr val="dk1"/>
              </a:buClr>
              <a:buSzPts val="1300"/>
              <a:buFont typeface="Calibri"/>
              <a:buNone/>
            </a:pPr>
            <a:endParaRPr sz="1500" b="0">
              <a:solidFill>
                <a:srgbClr val="002060"/>
              </a:solidFill>
            </a:endParaRPr>
          </a:p>
          <a:p>
            <a:pPr marL="0" marR="0" lvl="0" indent="0" algn="l" rtl="0">
              <a:lnSpc>
                <a:spcPct val="100000"/>
              </a:lnSpc>
              <a:spcBef>
                <a:spcPts val="0"/>
              </a:spcBef>
              <a:spcAft>
                <a:spcPts val="0"/>
              </a:spcAft>
              <a:buClr>
                <a:srgbClr val="002060"/>
              </a:buClr>
              <a:buSzPts val="1300"/>
              <a:buFont typeface="Calibri"/>
              <a:buNone/>
            </a:pPr>
            <a:r>
              <a:rPr lang="en-US" sz="1500" b="0">
                <a:solidFill>
                  <a:srgbClr val="002060"/>
                </a:solidFill>
              </a:rPr>
              <a:t>This slide just shows the first few rows of the table. The complete table is available at the link shown. </a:t>
            </a:r>
            <a:endParaRPr sz="1500"/>
          </a:p>
          <a:p>
            <a:pPr marL="0" lvl="0" indent="0" algn="l" rtl="0">
              <a:spcBef>
                <a:spcPts val="0"/>
              </a:spcBef>
              <a:spcAft>
                <a:spcPts val="0"/>
              </a:spcAft>
              <a:buNone/>
            </a:pPr>
            <a:endParaRPr sz="1500" b="0">
              <a:solidFill>
                <a:srgbClr val="002060"/>
              </a:solidFill>
            </a:endParaRPr>
          </a:p>
          <a:p>
            <a:pPr marL="0" lvl="0" indent="0" algn="l" rtl="0">
              <a:spcBef>
                <a:spcPts val="0"/>
              </a:spcBef>
              <a:spcAft>
                <a:spcPts val="0"/>
              </a:spcAft>
              <a:buNone/>
            </a:pPr>
            <a:r>
              <a:rPr lang="en-US" sz="1500" b="0">
                <a:solidFill>
                  <a:srgbClr val="002060"/>
                </a:solidFill>
              </a:rPr>
              <a:t>The table lists each data collection that includes special education data in order by due date. The table provides a brief description and selected data fields for each data collection. The middle section indicates the associated Core Data Screens, MOSIS files or other reporting mechanism. The next section gives information about the data requirements and use. And last is the due date for the collection. </a:t>
            </a:r>
            <a:endParaRPr sz="1500"/>
          </a:p>
          <a:p>
            <a:pPr marL="0" lvl="0" indent="0" algn="l" rtl="0">
              <a:spcBef>
                <a:spcPts val="0"/>
              </a:spcBef>
              <a:spcAft>
                <a:spcPts val="0"/>
              </a:spcAft>
              <a:buNone/>
            </a:pPr>
            <a:endParaRPr sz="1500" b="0">
              <a:solidFill>
                <a:srgbClr val="002060"/>
              </a:solidFill>
            </a:endParaRPr>
          </a:p>
        </p:txBody>
      </p:sp>
      <p:sp>
        <p:nvSpPr>
          <p:cNvPr id="621" name="Google Shape;621;g276013c2ac3_1_64:notes"/>
          <p:cNvSpPr txBox="1">
            <a:spLocks noGrp="1"/>
          </p:cNvSpPr>
          <p:nvPr>
            <p:ph type="sldNum" idx="12"/>
          </p:nvPr>
        </p:nvSpPr>
        <p:spPr>
          <a:xfrm>
            <a:off x="4402561" y="9553735"/>
            <a:ext cx="3368040" cy="502920"/>
          </a:xfrm>
          <a:prstGeom prst="rect">
            <a:avLst/>
          </a:prstGeom>
          <a:noFill/>
          <a:ln>
            <a:noFill/>
          </a:ln>
        </p:spPr>
        <p:txBody>
          <a:bodyPr spcFirstLastPara="1" wrap="square" lIns="101225" tIns="50600" rIns="101225" bIns="50600" anchor="b" anchorCtr="0">
            <a:noAutofit/>
          </a:bodyPr>
          <a:lstStyle/>
          <a:p>
            <a:pPr marL="0" lvl="0" indent="0" algn="r" rtl="0">
              <a:spcBef>
                <a:spcPts val="0"/>
              </a:spcBef>
              <a:spcAft>
                <a:spcPts val="0"/>
              </a:spcAft>
              <a:buNone/>
            </a:pPr>
            <a:fld id="{00000000-1234-1234-1234-123412341234}" type="slidenum">
              <a:rPr lang="en-US" sz="1500"/>
              <a:t>56</a:t>
            </a:fld>
            <a:endParaRPr sz="1500"/>
          </a:p>
        </p:txBody>
      </p:sp>
      <p:sp>
        <p:nvSpPr>
          <p:cNvPr id="622" name="Google Shape;622;g276013c2ac3_1_64:notes"/>
          <p:cNvSpPr txBox="1">
            <a:spLocks noGrp="1"/>
          </p:cNvSpPr>
          <p:nvPr>
            <p:ph type="dt" idx="10"/>
          </p:nvPr>
        </p:nvSpPr>
        <p:spPr>
          <a:xfrm>
            <a:off x="4402561" y="0"/>
            <a:ext cx="3368040" cy="502920"/>
          </a:xfrm>
          <a:prstGeom prst="rect">
            <a:avLst/>
          </a:prstGeom>
          <a:noFill/>
          <a:ln>
            <a:noFill/>
          </a:ln>
        </p:spPr>
        <p:txBody>
          <a:bodyPr spcFirstLastPara="1" wrap="square" lIns="101225" tIns="50600" rIns="101225" bIns="50600" anchor="t" anchorCtr="0">
            <a:noAutofit/>
          </a:bodyPr>
          <a:lstStyle/>
          <a:p>
            <a:pPr marL="0" lvl="0" indent="0" algn="r" rtl="0">
              <a:spcBef>
                <a:spcPts val="0"/>
              </a:spcBef>
              <a:spcAft>
                <a:spcPts val="0"/>
              </a:spcAft>
              <a:buNone/>
            </a:pPr>
            <a:r>
              <a:rPr lang="en-US" sz="1500"/>
              <a:t>July 2020</a:t>
            </a:r>
            <a:endParaRPr sz="15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76013c2ac3_1_73: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g276013c2ac3_1_73:notes"/>
          <p:cNvSpPr txBox="1">
            <a:spLocks noGrp="1"/>
          </p:cNvSpPr>
          <p:nvPr>
            <p:ph type="body" idx="1"/>
          </p:nvPr>
        </p:nvSpPr>
        <p:spPr>
          <a:xfrm>
            <a:off x="777240" y="4777740"/>
            <a:ext cx="6217920" cy="4526280"/>
          </a:xfrm>
          <a:prstGeom prst="rect">
            <a:avLst/>
          </a:prstGeom>
          <a:noFill/>
          <a:ln>
            <a:noFill/>
          </a:ln>
        </p:spPr>
        <p:txBody>
          <a:bodyPr spcFirstLastPara="1" wrap="square" lIns="101225" tIns="50600" rIns="101225" bIns="50600" anchor="t" anchorCtr="0">
            <a:noAutofit/>
          </a:bodyPr>
          <a:lstStyle/>
          <a:p>
            <a:pPr marL="0" lvl="0" indent="0" algn="l" rtl="0">
              <a:spcBef>
                <a:spcPts val="0"/>
              </a:spcBef>
              <a:spcAft>
                <a:spcPts val="0"/>
              </a:spcAft>
              <a:buNone/>
            </a:pPr>
            <a:endParaRPr sz="1500"/>
          </a:p>
        </p:txBody>
      </p:sp>
      <p:sp>
        <p:nvSpPr>
          <p:cNvPr id="630" name="Google Shape;630;g276013c2ac3_1_73:notes"/>
          <p:cNvSpPr txBox="1">
            <a:spLocks noGrp="1"/>
          </p:cNvSpPr>
          <p:nvPr>
            <p:ph type="dt" idx="10"/>
          </p:nvPr>
        </p:nvSpPr>
        <p:spPr>
          <a:xfrm>
            <a:off x="4402561" y="0"/>
            <a:ext cx="3368040" cy="502920"/>
          </a:xfrm>
          <a:prstGeom prst="rect">
            <a:avLst/>
          </a:prstGeom>
          <a:noFill/>
          <a:ln>
            <a:noFill/>
          </a:ln>
        </p:spPr>
        <p:txBody>
          <a:bodyPr spcFirstLastPara="1" wrap="square" lIns="101225" tIns="50600" rIns="101225" bIns="50600" anchor="t" anchorCtr="0">
            <a:noAutofit/>
          </a:bodyPr>
          <a:lstStyle/>
          <a:p>
            <a:pPr marL="0" lvl="0" indent="0" algn="r" rtl="0">
              <a:spcBef>
                <a:spcPts val="0"/>
              </a:spcBef>
              <a:spcAft>
                <a:spcPts val="0"/>
              </a:spcAft>
              <a:buNone/>
            </a:pPr>
            <a:r>
              <a:rPr lang="en-US" sz="1500"/>
              <a:t>July 2020</a:t>
            </a:r>
            <a:endParaRPr sz="1500"/>
          </a:p>
        </p:txBody>
      </p:sp>
      <p:sp>
        <p:nvSpPr>
          <p:cNvPr id="631" name="Google Shape;631;g276013c2ac3_1_73:notes"/>
          <p:cNvSpPr txBox="1">
            <a:spLocks noGrp="1"/>
          </p:cNvSpPr>
          <p:nvPr>
            <p:ph type="sldNum" idx="12"/>
          </p:nvPr>
        </p:nvSpPr>
        <p:spPr>
          <a:xfrm>
            <a:off x="4402561" y="9553735"/>
            <a:ext cx="3368040" cy="502920"/>
          </a:xfrm>
          <a:prstGeom prst="rect">
            <a:avLst/>
          </a:prstGeom>
          <a:noFill/>
          <a:ln>
            <a:noFill/>
          </a:ln>
        </p:spPr>
        <p:txBody>
          <a:bodyPr spcFirstLastPara="1" wrap="square" lIns="101225" tIns="50600" rIns="101225" bIns="50600" anchor="b" anchorCtr="0">
            <a:noAutofit/>
          </a:bodyPr>
          <a:lstStyle/>
          <a:p>
            <a:pPr marL="0" lvl="0" indent="0" algn="r" rtl="0">
              <a:spcBef>
                <a:spcPts val="0"/>
              </a:spcBef>
              <a:spcAft>
                <a:spcPts val="0"/>
              </a:spcAft>
              <a:buNone/>
            </a:pPr>
            <a:fld id="{00000000-1234-1234-1234-123412341234}" type="slidenum">
              <a:rPr lang="en-US" sz="1500"/>
              <a:t>57</a:t>
            </a:fld>
            <a:endParaRPr sz="15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276013c2ac3_1_80: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g276013c2ac3_1_80:notes"/>
          <p:cNvSpPr txBox="1">
            <a:spLocks noGrp="1"/>
          </p:cNvSpPr>
          <p:nvPr>
            <p:ph type="body" idx="1"/>
          </p:nvPr>
        </p:nvSpPr>
        <p:spPr>
          <a:xfrm>
            <a:off x="777240" y="4777740"/>
            <a:ext cx="6217920" cy="4526280"/>
          </a:xfrm>
          <a:prstGeom prst="rect">
            <a:avLst/>
          </a:prstGeom>
          <a:noFill/>
          <a:ln>
            <a:noFill/>
          </a:ln>
        </p:spPr>
        <p:txBody>
          <a:bodyPr spcFirstLastPara="1" wrap="square" lIns="101225" tIns="50600" rIns="101225" bIns="50600" anchor="t" anchorCtr="0">
            <a:noAutofit/>
          </a:bodyPr>
          <a:lstStyle/>
          <a:p>
            <a:pPr marL="0" lvl="0" indent="0" algn="l" rtl="0">
              <a:spcBef>
                <a:spcPts val="0"/>
              </a:spcBef>
              <a:spcAft>
                <a:spcPts val="0"/>
              </a:spcAft>
              <a:buNone/>
            </a:pPr>
            <a:endParaRPr sz="1500"/>
          </a:p>
        </p:txBody>
      </p:sp>
      <p:sp>
        <p:nvSpPr>
          <p:cNvPr id="638" name="Google Shape;638;g276013c2ac3_1_80:notes"/>
          <p:cNvSpPr txBox="1">
            <a:spLocks noGrp="1"/>
          </p:cNvSpPr>
          <p:nvPr>
            <p:ph type="dt" idx="10"/>
          </p:nvPr>
        </p:nvSpPr>
        <p:spPr>
          <a:xfrm>
            <a:off x="4402561" y="0"/>
            <a:ext cx="3368040" cy="502920"/>
          </a:xfrm>
          <a:prstGeom prst="rect">
            <a:avLst/>
          </a:prstGeom>
          <a:noFill/>
          <a:ln>
            <a:noFill/>
          </a:ln>
        </p:spPr>
        <p:txBody>
          <a:bodyPr spcFirstLastPara="1" wrap="square" lIns="101225" tIns="50600" rIns="101225" bIns="50600" anchor="t" anchorCtr="0">
            <a:noAutofit/>
          </a:bodyPr>
          <a:lstStyle/>
          <a:p>
            <a:pPr marL="0" lvl="0" indent="0" algn="r" rtl="0">
              <a:spcBef>
                <a:spcPts val="0"/>
              </a:spcBef>
              <a:spcAft>
                <a:spcPts val="0"/>
              </a:spcAft>
              <a:buNone/>
            </a:pPr>
            <a:r>
              <a:rPr lang="en-US" sz="1500"/>
              <a:t>July 2020</a:t>
            </a:r>
            <a:endParaRPr sz="1500"/>
          </a:p>
        </p:txBody>
      </p:sp>
      <p:sp>
        <p:nvSpPr>
          <p:cNvPr id="639" name="Google Shape;639;g276013c2ac3_1_80:notes"/>
          <p:cNvSpPr txBox="1">
            <a:spLocks noGrp="1"/>
          </p:cNvSpPr>
          <p:nvPr>
            <p:ph type="sldNum" idx="12"/>
          </p:nvPr>
        </p:nvSpPr>
        <p:spPr>
          <a:xfrm>
            <a:off x="4402561" y="9553735"/>
            <a:ext cx="3368040" cy="502920"/>
          </a:xfrm>
          <a:prstGeom prst="rect">
            <a:avLst/>
          </a:prstGeom>
          <a:noFill/>
          <a:ln>
            <a:noFill/>
          </a:ln>
        </p:spPr>
        <p:txBody>
          <a:bodyPr spcFirstLastPara="1" wrap="square" lIns="101225" tIns="50600" rIns="101225" bIns="50600" anchor="b" anchorCtr="0">
            <a:noAutofit/>
          </a:bodyPr>
          <a:lstStyle/>
          <a:p>
            <a:pPr marL="0" lvl="0" indent="0" algn="r" rtl="0">
              <a:spcBef>
                <a:spcPts val="0"/>
              </a:spcBef>
              <a:spcAft>
                <a:spcPts val="0"/>
              </a:spcAft>
              <a:buNone/>
            </a:pPr>
            <a:fld id="{00000000-1234-1234-1234-123412341234}" type="slidenum">
              <a:rPr lang="en-US" sz="1500"/>
              <a:t>58</a:t>
            </a:fld>
            <a:endParaRPr sz="15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76013c2ac3_1_87: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g276013c2ac3_1_87:notes"/>
          <p:cNvSpPr txBox="1">
            <a:spLocks noGrp="1"/>
          </p:cNvSpPr>
          <p:nvPr>
            <p:ph type="body" idx="1"/>
          </p:nvPr>
        </p:nvSpPr>
        <p:spPr>
          <a:xfrm>
            <a:off x="777240" y="4777740"/>
            <a:ext cx="6217920" cy="4526280"/>
          </a:xfrm>
          <a:prstGeom prst="rect">
            <a:avLst/>
          </a:prstGeom>
          <a:noFill/>
          <a:ln>
            <a:noFill/>
          </a:ln>
        </p:spPr>
        <p:txBody>
          <a:bodyPr spcFirstLastPara="1" wrap="square" lIns="101225" tIns="50600" rIns="101225" bIns="50600" anchor="t" anchorCtr="0">
            <a:noAutofit/>
          </a:bodyPr>
          <a:lstStyle/>
          <a:p>
            <a:pPr marL="0" lvl="0" indent="0" algn="l" rtl="0">
              <a:spcBef>
                <a:spcPts val="0"/>
              </a:spcBef>
              <a:spcAft>
                <a:spcPts val="0"/>
              </a:spcAft>
              <a:buNone/>
            </a:pPr>
            <a:endParaRPr sz="1500"/>
          </a:p>
        </p:txBody>
      </p:sp>
      <p:sp>
        <p:nvSpPr>
          <p:cNvPr id="646" name="Google Shape;646;g276013c2ac3_1_87:notes"/>
          <p:cNvSpPr txBox="1">
            <a:spLocks noGrp="1"/>
          </p:cNvSpPr>
          <p:nvPr>
            <p:ph type="dt" idx="10"/>
          </p:nvPr>
        </p:nvSpPr>
        <p:spPr>
          <a:xfrm>
            <a:off x="4402561" y="0"/>
            <a:ext cx="3368040" cy="502920"/>
          </a:xfrm>
          <a:prstGeom prst="rect">
            <a:avLst/>
          </a:prstGeom>
          <a:noFill/>
          <a:ln>
            <a:noFill/>
          </a:ln>
        </p:spPr>
        <p:txBody>
          <a:bodyPr spcFirstLastPara="1" wrap="square" lIns="101225" tIns="50600" rIns="101225" bIns="50600" anchor="t" anchorCtr="0">
            <a:noAutofit/>
          </a:bodyPr>
          <a:lstStyle/>
          <a:p>
            <a:pPr marL="0" lvl="0" indent="0" algn="r" rtl="0">
              <a:spcBef>
                <a:spcPts val="0"/>
              </a:spcBef>
              <a:spcAft>
                <a:spcPts val="0"/>
              </a:spcAft>
              <a:buNone/>
            </a:pPr>
            <a:r>
              <a:rPr lang="en-US" sz="1500"/>
              <a:t>July 2020</a:t>
            </a:r>
            <a:endParaRPr sz="1500"/>
          </a:p>
        </p:txBody>
      </p:sp>
      <p:sp>
        <p:nvSpPr>
          <p:cNvPr id="647" name="Google Shape;647;g276013c2ac3_1_87:notes"/>
          <p:cNvSpPr txBox="1">
            <a:spLocks noGrp="1"/>
          </p:cNvSpPr>
          <p:nvPr>
            <p:ph type="sldNum" idx="12"/>
          </p:nvPr>
        </p:nvSpPr>
        <p:spPr>
          <a:xfrm>
            <a:off x="4402561" y="9553735"/>
            <a:ext cx="3368040" cy="502920"/>
          </a:xfrm>
          <a:prstGeom prst="rect">
            <a:avLst/>
          </a:prstGeom>
          <a:noFill/>
          <a:ln>
            <a:noFill/>
          </a:ln>
        </p:spPr>
        <p:txBody>
          <a:bodyPr spcFirstLastPara="1" wrap="square" lIns="101225" tIns="50600" rIns="101225" bIns="50600" anchor="b" anchorCtr="0">
            <a:noAutofit/>
          </a:bodyPr>
          <a:lstStyle/>
          <a:p>
            <a:pPr marL="0" lvl="0" indent="0" algn="r" rtl="0">
              <a:spcBef>
                <a:spcPts val="0"/>
              </a:spcBef>
              <a:spcAft>
                <a:spcPts val="0"/>
              </a:spcAft>
              <a:buNone/>
            </a:pPr>
            <a:fld id="{00000000-1234-1234-1234-123412341234}" type="slidenum">
              <a:rPr lang="en-US" sz="1500"/>
              <a:t>59</a:t>
            </a:fld>
            <a:endParaRPr sz="15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7: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next change comes on page 45 and discusses the agency responsible for FAPE.</a:t>
            </a:r>
            <a:r>
              <a:rPr lang="en-US">
                <a:latin typeface="Times New Roman"/>
                <a:ea typeface="Times New Roman"/>
                <a:cs typeface="Times New Roman"/>
                <a:sym typeface="Times New Roman"/>
              </a:rPr>
              <a:t> We added the description of MOCAP hosted district enrollment because it is an exception to the residency rule and is a new addition to Section 161.670 RSMo.</a:t>
            </a:r>
            <a:r>
              <a:rPr lang="en-US" sz="1100">
                <a:latin typeface="Arial"/>
                <a:ea typeface="Arial"/>
                <a:cs typeface="Arial"/>
                <a:sym typeface="Arial"/>
              </a:rPr>
              <a:t> </a:t>
            </a:r>
            <a:endParaRPr/>
          </a:p>
          <a:p>
            <a:pPr marL="0" lvl="0" indent="0" algn="l" rtl="0">
              <a:lnSpc>
                <a:spcPct val="100000"/>
              </a:lnSpc>
              <a:spcBef>
                <a:spcPts val="0"/>
              </a:spcBef>
              <a:spcAft>
                <a:spcPts val="0"/>
              </a:spcAft>
              <a:buSzPts val="1400"/>
              <a:buNone/>
            </a:pPr>
            <a:endParaRPr/>
          </a:p>
        </p:txBody>
      </p:sp>
      <p:sp>
        <p:nvSpPr>
          <p:cNvPr id="270" name="Google Shape;270;p7: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54: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54: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Bailey:  Last but not least, we want to direct you to resources on the DESE website. </a:t>
            </a:r>
            <a:endParaRPr/>
          </a:p>
        </p:txBody>
      </p:sp>
      <p:sp>
        <p:nvSpPr>
          <p:cNvPr id="654" name="Google Shape;654;p54: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55:notes"/>
          <p:cNvSpPr txBox="1">
            <a:spLocks noGrp="1"/>
          </p:cNvSpPr>
          <p:nvPr>
            <p:ph type="body" idx="1"/>
          </p:nvPr>
        </p:nvSpPr>
        <p:spPr>
          <a:xfrm>
            <a:off x="777240" y="4840605"/>
            <a:ext cx="6217920" cy="3960495"/>
          </a:xfrm>
          <a:prstGeom prst="rect">
            <a:avLst/>
          </a:prstGeom>
          <a:noFill/>
          <a:ln>
            <a:noFill/>
          </a:ln>
        </p:spPr>
        <p:txBody>
          <a:bodyPr spcFirstLastPara="1" wrap="square" lIns="102600" tIns="102600" rIns="102600" bIns="102600" anchor="t" anchorCtr="0">
            <a:noAutofit/>
          </a:bodyPr>
          <a:lstStyle/>
          <a:p>
            <a:pPr marL="0" lvl="0" indent="0" algn="l" rtl="0">
              <a:lnSpc>
                <a:spcPct val="100000"/>
              </a:lnSpc>
              <a:spcBef>
                <a:spcPts val="0"/>
              </a:spcBef>
              <a:spcAft>
                <a:spcPts val="0"/>
              </a:spcAft>
              <a:buSzPts val="1400"/>
              <a:buNone/>
            </a:pPr>
            <a:endParaRPr/>
          </a:p>
        </p:txBody>
      </p:sp>
      <p:sp>
        <p:nvSpPr>
          <p:cNvPr id="659" name="Google Shape;659;p55: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6:notes"/>
          <p:cNvSpPr txBox="1">
            <a:spLocks noGrp="1"/>
          </p:cNvSpPr>
          <p:nvPr>
            <p:ph type="body" idx="1"/>
          </p:nvPr>
        </p:nvSpPr>
        <p:spPr>
          <a:xfrm>
            <a:off x="777240" y="4840605"/>
            <a:ext cx="6217920" cy="3960495"/>
          </a:xfrm>
          <a:prstGeom prst="rect">
            <a:avLst/>
          </a:prstGeom>
          <a:noFill/>
          <a:ln>
            <a:noFill/>
          </a:ln>
        </p:spPr>
        <p:txBody>
          <a:bodyPr spcFirstLastPara="1" wrap="square" lIns="102600" tIns="102600" rIns="102600" bIns="102600" anchor="t" anchorCtr="0">
            <a:noAutofit/>
          </a:bodyPr>
          <a:lstStyle/>
          <a:p>
            <a:pPr marL="0" lvl="0" indent="0" algn="l" rtl="0">
              <a:lnSpc>
                <a:spcPct val="100000"/>
              </a:lnSpc>
              <a:spcBef>
                <a:spcPts val="0"/>
              </a:spcBef>
              <a:spcAft>
                <a:spcPts val="0"/>
              </a:spcAft>
              <a:buSzPts val="1400"/>
              <a:buNone/>
            </a:pPr>
            <a:endParaRPr/>
          </a:p>
        </p:txBody>
      </p:sp>
      <p:sp>
        <p:nvSpPr>
          <p:cNvPr id="667" name="Google Shape;667;p5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57: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next  MOM will be on substitutes and special education. This will be posted on the general education page under DESE SPED compliance which should be rolled out pretty quickly after this training. </a:t>
            </a:r>
            <a:endParaRPr/>
          </a:p>
        </p:txBody>
      </p:sp>
      <p:sp>
        <p:nvSpPr>
          <p:cNvPr id="674" name="Google Shape;674;p57: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58: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58: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50">
                <a:solidFill>
                  <a:srgbClr val="444444"/>
                </a:solidFill>
                <a:highlight>
                  <a:srgbClr val="FFFFFF"/>
                </a:highlight>
                <a:latin typeface="Arial"/>
                <a:ea typeface="Arial"/>
                <a:cs typeface="Arial"/>
                <a:sym typeface="Arial"/>
              </a:rPr>
              <a:t> On this page you will find a calendar with important dates and resources to help you meet requirements as well as technical assistance delivered through the Special Education Director Academy.   </a:t>
            </a:r>
            <a:endParaRPr/>
          </a:p>
        </p:txBody>
      </p:sp>
      <p:sp>
        <p:nvSpPr>
          <p:cNvPr id="682" name="Google Shape;682;p58: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59: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2" name="Google Shape;692;p5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6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60: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Your compliance consultants are here ready to help you all make this year a success, please feel free to contact any of us when a question arises. </a:t>
            </a:r>
            <a:endParaRPr/>
          </a:p>
        </p:txBody>
      </p:sp>
      <p:sp>
        <p:nvSpPr>
          <p:cNvPr id="698" name="Google Shape;698;p60: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61: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61: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 you so much for spending this hour with us. We appreciate your time and look forward to having a great 23-24 school year!</a:t>
            </a:r>
            <a:endParaRPr/>
          </a:p>
        </p:txBody>
      </p:sp>
      <p:sp>
        <p:nvSpPr>
          <p:cNvPr id="704" name="Google Shape;704;p61: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3c05ff9017_0_12: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23c05ff9017_0_12: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next change comes on page 45 and discusses the agency responsible for FAPE.</a:t>
            </a:r>
            <a:r>
              <a:rPr lang="en-US">
                <a:latin typeface="Times New Roman"/>
                <a:ea typeface="Times New Roman"/>
                <a:cs typeface="Times New Roman"/>
                <a:sym typeface="Times New Roman"/>
              </a:rPr>
              <a:t> We added the Section 161.670 RSMo, implementing new requirements to the MOCAP statute, to the list of state statutes that provide the legal basis and source of Missouri’s policy relating to FAPE.</a:t>
            </a:r>
            <a:r>
              <a:rPr lang="en-US" sz="1100">
                <a:latin typeface="Arial"/>
                <a:ea typeface="Arial"/>
                <a:cs typeface="Arial"/>
                <a:sym typeface="Arial"/>
              </a:rPr>
              <a:t> </a:t>
            </a:r>
            <a:endParaRPr/>
          </a:p>
          <a:p>
            <a:pPr marL="0" lvl="0" indent="0" algn="l" rtl="0">
              <a:lnSpc>
                <a:spcPct val="100000"/>
              </a:lnSpc>
              <a:spcBef>
                <a:spcPts val="0"/>
              </a:spcBef>
              <a:spcAft>
                <a:spcPts val="0"/>
              </a:spcAft>
              <a:buSzPts val="1400"/>
              <a:buNone/>
            </a:pPr>
            <a:endParaRPr/>
          </a:p>
        </p:txBody>
      </p:sp>
      <p:sp>
        <p:nvSpPr>
          <p:cNvPr id="277" name="Google Shape;277;g23c05ff9017_0_12: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9: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
              </a:spcBef>
              <a:spcAft>
                <a:spcPts val="0"/>
              </a:spcAft>
              <a:buClr>
                <a:schemeClr val="dk1"/>
              </a:buClr>
              <a:buSzPts val="1100"/>
              <a:buFont typeface="Arial"/>
              <a:buNone/>
            </a:pPr>
            <a:r>
              <a:rPr lang="en-US" sz="1300">
                <a:highlight>
                  <a:srgbClr val="FFFFFF"/>
                </a:highlight>
                <a:latin typeface="Arial"/>
                <a:ea typeface="Arial"/>
                <a:cs typeface="Arial"/>
                <a:sym typeface="Arial"/>
              </a:rPr>
              <a:t>When looking at page 66 which discusses parental consent for reevaluations.  </a:t>
            </a:r>
            <a:endParaRPr sz="1300">
              <a:highlight>
                <a:srgbClr val="FFFFFF"/>
              </a:highlight>
              <a:latin typeface="Arial"/>
              <a:ea typeface="Arial"/>
              <a:cs typeface="Arial"/>
              <a:sym typeface="Arial"/>
            </a:endParaRPr>
          </a:p>
          <a:p>
            <a:pPr marL="0" lvl="0" indent="0" algn="l" rtl="0">
              <a:lnSpc>
                <a:spcPct val="100000"/>
              </a:lnSpc>
              <a:spcBef>
                <a:spcPts val="100"/>
              </a:spcBef>
              <a:spcAft>
                <a:spcPts val="0"/>
              </a:spcAft>
              <a:buClr>
                <a:schemeClr val="dk1"/>
              </a:buClr>
              <a:buSzPts val="1100"/>
              <a:buFont typeface="Arial"/>
              <a:buNone/>
            </a:pPr>
            <a:endParaRPr sz="130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Rationale: Add wording to describe when a copy of the Parents’ Bill of Rights is to be provided to parents per RSMo 161.850.  There were several comments on how parents with disabilities may not understand the Parents Bill of Rights and requested that they be read aloud prior to the meeting. </a:t>
            </a:r>
            <a:r>
              <a:rPr lang="en-US" b="1">
                <a:solidFill>
                  <a:srgbClr val="FF0000"/>
                </a:solidFill>
                <a:latin typeface="Times New Roman"/>
                <a:ea typeface="Times New Roman"/>
                <a:cs typeface="Times New Roman"/>
                <a:sym typeface="Times New Roman"/>
              </a:rPr>
              <a:t>The Americans with Disabilities Act (ADA) provides protections for parents who need assistance accessing materials due to a disability. Publicly funded agencies must comply with ADA guidelines making the proposal to require the Parents’ Bill of Rights to be read aloud prior to any meeting required under IDEA unnecessary.</a:t>
            </a:r>
            <a:endParaRPr b="1">
              <a:solidFill>
                <a:srgbClr val="FF0000"/>
              </a:solidFill>
              <a:latin typeface="Times New Roman"/>
              <a:ea typeface="Times New Roman"/>
              <a:cs typeface="Times New Roman"/>
              <a:sym typeface="Times New Roman"/>
            </a:endParaRPr>
          </a:p>
          <a:p>
            <a:pPr marL="0" lvl="0" indent="0" algn="l" rtl="0">
              <a:lnSpc>
                <a:spcPct val="100000"/>
              </a:lnSpc>
              <a:spcBef>
                <a:spcPts val="100"/>
              </a:spcBef>
              <a:spcAft>
                <a:spcPts val="0"/>
              </a:spcAft>
              <a:buClr>
                <a:schemeClr val="dk1"/>
              </a:buClr>
              <a:buSzPts val="1100"/>
              <a:buFont typeface="Arial"/>
              <a:buNone/>
            </a:pPr>
            <a:r>
              <a:rPr lang="en-US" b="1">
                <a:solidFill>
                  <a:srgbClr val="FF0000"/>
                </a:solidFill>
                <a:latin typeface="Times New Roman"/>
                <a:ea typeface="Times New Roman"/>
                <a:cs typeface="Times New Roman"/>
                <a:sym typeface="Times New Roman"/>
              </a:rPr>
              <a:t>DESE does not need to change the State Plan to post a recording of the Parents’ Bill of Rights and will take steps to make a recording available.</a:t>
            </a:r>
            <a:r>
              <a:rPr lang="en-US" sz="1100">
                <a:latin typeface="Arial"/>
                <a:ea typeface="Arial"/>
                <a:cs typeface="Arial"/>
                <a:sym typeface="Arial"/>
              </a:rPr>
              <a:t> </a:t>
            </a:r>
            <a:endParaRPr sz="130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84" name="Google Shape;284;p9: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0:notes"/>
          <p:cNvSpPr txBox="1">
            <a:spLocks noGrp="1"/>
          </p:cNvSpPr>
          <p:nvPr>
            <p:ph type="body" idx="1"/>
          </p:nvPr>
        </p:nvSpPr>
        <p:spPr>
          <a:xfrm>
            <a:off x="777875" y="4840288"/>
            <a:ext cx="6216600" cy="3960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Add names of additional nationally recognized certification agencies to meet the requirements of the BRITE Act, 167.225 Sections 9(4) and 10(3) RSMo.</a:t>
            </a:r>
            <a:endParaRPr>
              <a:latin typeface="Times New Roman"/>
              <a:ea typeface="Times New Roman"/>
              <a:cs typeface="Times New Roman"/>
              <a:sym typeface="Times New Roman"/>
            </a:endParaRPr>
          </a:p>
          <a:p>
            <a:pPr marL="0" lvl="0" indent="0" algn="l" rtl="0">
              <a:lnSpc>
                <a:spcPct val="115000"/>
              </a:lnSpc>
              <a:spcBef>
                <a:spcPts val="1000"/>
              </a:spcBef>
              <a:spcAft>
                <a:spcPts val="0"/>
              </a:spcAft>
              <a:buClr>
                <a:schemeClr val="dk1"/>
              </a:buClr>
              <a:buSzPts val="1100"/>
              <a:buFont typeface="Arial"/>
              <a:buNone/>
            </a:pPr>
            <a:r>
              <a:rPr lang="en-US">
                <a:latin typeface="Times New Roman"/>
                <a:ea typeface="Times New Roman"/>
                <a:cs typeface="Times New Roman"/>
                <a:sym typeface="Times New Roman"/>
              </a:rPr>
              <a:t>Remove wording that does not comply with BRITE Act requirements</a:t>
            </a:r>
            <a:r>
              <a:rPr lang="en-US" sz="1100">
                <a:latin typeface="Arial"/>
                <a:ea typeface="Arial"/>
                <a:cs typeface="Arial"/>
                <a:sym typeface="Arial"/>
              </a:rPr>
              <a:t> </a:t>
            </a:r>
            <a:endParaRPr sz="130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a:t> </a:t>
            </a:r>
            <a:endParaRPr/>
          </a:p>
        </p:txBody>
      </p:sp>
      <p:sp>
        <p:nvSpPr>
          <p:cNvPr id="291" name="Google Shape;291;p10:notes"/>
          <p:cNvSpPr txBox="1">
            <a:spLocks noGrp="1"/>
          </p:cNvSpPr>
          <p:nvPr>
            <p:ph type="sldNum" idx="12"/>
          </p:nvPr>
        </p:nvSpPr>
        <p:spPr>
          <a:xfrm>
            <a:off x="4402138" y="9553575"/>
            <a:ext cx="3368700" cy="504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0"/>
        <p:cNvGrpSpPr/>
        <p:nvPr/>
      </p:nvGrpSpPr>
      <p:grpSpPr>
        <a:xfrm>
          <a:off x="0" y="0"/>
          <a:ext cx="0" cy="0"/>
          <a:chOff x="0" y="0"/>
          <a:chExt cx="0" cy="0"/>
        </a:xfrm>
      </p:grpSpPr>
      <p:pic>
        <p:nvPicPr>
          <p:cNvPr id="11" name="Google Shape;11;p2" descr="R:\COM\COMM\Branding\PPT Templates\widescreen\Widescreen Powerpoint 23.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12" name="Google Shape;12;p2"/>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5333"/>
              <a:buFont typeface="Arial"/>
              <a:buNone/>
              <a:defRPr sz="5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667"/>
              <a:buFont typeface="Arial"/>
              <a:buNone/>
              <a:defRPr sz="2667"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0"/>
              </a:spcBef>
              <a:spcAft>
                <a:spcPts val="0"/>
              </a:spcAft>
              <a:buClr>
                <a:srgbClr val="000000"/>
              </a:buClr>
              <a:buSzPts val="2667"/>
              <a:buFont typeface="Arial"/>
              <a:buNone/>
              <a:defRPr sz="2667" b="0" i="1"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11"/>
          <p:cNvSpPr txBox="1">
            <a:spLocks noGrp="1"/>
          </p:cNvSpPr>
          <p:nvPr>
            <p:ph type="body" idx="1"/>
          </p:nvPr>
        </p:nvSpPr>
        <p:spPr>
          <a:xfrm>
            <a:off x="609600" y="1600203"/>
            <a:ext cx="5384800" cy="41909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wentieth Century"/>
                <a:ea typeface="Twentieth Century"/>
                <a:cs typeface="Twentieth Century"/>
                <a:sym typeface="Twentieth Century"/>
              </a:defRPr>
            </a:lvl2pPr>
            <a:lvl3pPr marL="1371600" marR="0" lvl="2"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11"/>
          <p:cNvSpPr txBox="1">
            <a:spLocks noGrp="1"/>
          </p:cNvSpPr>
          <p:nvPr>
            <p:ph type="body" idx="2"/>
          </p:nvPr>
        </p:nvSpPr>
        <p:spPr>
          <a:xfrm>
            <a:off x="6197600" y="1600203"/>
            <a:ext cx="5384800" cy="41909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wentieth Century"/>
                <a:ea typeface="Twentieth Century"/>
                <a:cs typeface="Twentieth Century"/>
                <a:sym typeface="Twentieth Century"/>
              </a:defRPr>
            </a:lvl2pPr>
            <a:lvl3pPr marL="1371600" marR="0" lvl="2"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0"/>
        <p:cNvGrpSpPr/>
        <p:nvPr/>
      </p:nvGrpSpPr>
      <p:grpSpPr>
        <a:xfrm>
          <a:off x="0" y="0"/>
          <a:ext cx="0" cy="0"/>
          <a:chOff x="0" y="0"/>
          <a:chExt cx="0" cy="0"/>
        </a:xfrm>
      </p:grpSpPr>
      <p:sp>
        <p:nvSpPr>
          <p:cNvPr id="51" name="Google Shape;51;p12"/>
          <p:cNvSpPr txBox="1">
            <a:spLocks noGrp="1"/>
          </p:cNvSpPr>
          <p:nvPr>
            <p:ph type="body" idx="1"/>
          </p:nvPr>
        </p:nvSpPr>
        <p:spPr>
          <a:xfrm>
            <a:off x="609600" y="1828805"/>
            <a:ext cx="10972800" cy="3962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chemeClr val="accent3"/>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600"/>
              </a:spcBef>
              <a:spcAft>
                <a:spcPts val="0"/>
              </a:spcAft>
              <a:buClr>
                <a:schemeClr val="accent3"/>
              </a:buClr>
              <a:buSzPts val="2100"/>
              <a:buFont typeface="Arial"/>
              <a:buChar char="•"/>
              <a:defRPr sz="2100" b="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00000"/>
              </a:lnSpc>
              <a:spcBef>
                <a:spcPts val="360"/>
              </a:spcBef>
              <a:spcAft>
                <a:spcPts val="0"/>
              </a:spcAft>
              <a:buClr>
                <a:schemeClr val="accent6"/>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3pPr>
            <a:lvl4pPr marL="1828800" marR="0" lvl="3" indent="-323850" algn="l" rtl="0">
              <a:lnSpc>
                <a:spcPct val="100000"/>
              </a:lnSpc>
              <a:spcBef>
                <a:spcPts val="300"/>
              </a:spcBef>
              <a:spcAft>
                <a:spcPts val="0"/>
              </a:spcAft>
              <a:buClr>
                <a:schemeClr val="accent6"/>
              </a:buClr>
              <a:buSzPts val="1500"/>
              <a:buFont typeface="Arial"/>
              <a:buChar char="•"/>
              <a:defRPr sz="1500" b="0" i="0" u="none" strike="noStrike" cap="none">
                <a:solidFill>
                  <a:schemeClr val="dk1"/>
                </a:solidFill>
                <a:latin typeface="Twentieth Century"/>
                <a:ea typeface="Twentieth Century"/>
                <a:cs typeface="Twentieth Century"/>
                <a:sym typeface="Twentieth Century"/>
              </a:defRPr>
            </a:lvl4pPr>
            <a:lvl5pPr marL="2286000" marR="0" lvl="4" indent="-323850" algn="l" rtl="0">
              <a:lnSpc>
                <a:spcPct val="100000"/>
              </a:lnSpc>
              <a:spcBef>
                <a:spcPts val="300"/>
              </a:spcBef>
              <a:spcAft>
                <a:spcPts val="0"/>
              </a:spcAft>
              <a:buClr>
                <a:schemeClr val="accent6"/>
              </a:buClr>
              <a:buSzPts val="1500"/>
              <a:buFont typeface="Noto Sans Symbols"/>
              <a:buChar char="▪"/>
              <a:defRPr sz="1500" b="0" i="0" u="none" strike="noStrike" cap="none">
                <a:solidFill>
                  <a:schemeClr val="dk1"/>
                </a:solidFill>
                <a:latin typeface="Twentieth Century"/>
                <a:ea typeface="Twentieth Century"/>
                <a:cs typeface="Twentieth Century"/>
                <a:sym typeface="Twentieth Century"/>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2" name="Google Shape;52;p12"/>
          <p:cNvSpPr txBox="1">
            <a:spLocks noGrp="1"/>
          </p:cNvSpPr>
          <p:nvPr>
            <p:ph type="title"/>
          </p:nvPr>
        </p:nvSpPr>
        <p:spPr>
          <a:xfrm>
            <a:off x="609600" y="601664"/>
            <a:ext cx="10972800" cy="1097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accent2"/>
              </a:buClr>
              <a:buSzPts val="4400"/>
              <a:buFont typeface="Calibri"/>
              <a:buNone/>
              <a:defRPr sz="44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3"/>
        <p:cNvGrpSpPr/>
        <p:nvPr/>
      </p:nvGrpSpPr>
      <p:grpSpPr>
        <a:xfrm>
          <a:off x="0" y="0"/>
          <a:ext cx="0" cy="0"/>
          <a:chOff x="0" y="0"/>
          <a:chExt cx="0" cy="0"/>
        </a:xfrm>
      </p:grpSpPr>
      <p:cxnSp>
        <p:nvCxnSpPr>
          <p:cNvPr id="54" name="Google Shape;54;p13"/>
          <p:cNvCxnSpPr/>
          <p:nvPr/>
        </p:nvCxnSpPr>
        <p:spPr>
          <a:xfrm>
            <a:off x="0" y="6019800"/>
            <a:ext cx="12192000" cy="0"/>
          </a:xfrm>
          <a:prstGeom prst="straightConnector1">
            <a:avLst/>
          </a:prstGeom>
          <a:noFill/>
          <a:ln w="38100" cap="flat" cmpd="sng">
            <a:solidFill>
              <a:schemeClr val="dk2"/>
            </a:solidFill>
            <a:prstDash val="solid"/>
            <a:round/>
            <a:headEnd type="none" w="sm" len="sm"/>
            <a:tailEnd type="none" w="sm" len="sm"/>
          </a:ln>
        </p:spPr>
      </p:cxnSp>
      <p:sp>
        <p:nvSpPr>
          <p:cNvPr id="55" name="Google Shape;55;p13"/>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13"/>
          <p:cNvSpPr txBox="1">
            <a:spLocks noGrp="1"/>
          </p:cNvSpPr>
          <p:nvPr>
            <p:ph type="body" idx="1"/>
          </p:nvPr>
        </p:nvSpPr>
        <p:spPr>
          <a:xfrm>
            <a:off x="609600" y="1828804"/>
            <a:ext cx="10972800" cy="3962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914400" y="152400"/>
            <a:ext cx="9160933" cy="1600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14"/>
          <p:cNvSpPr txBox="1">
            <a:spLocks noGrp="1"/>
          </p:cNvSpPr>
          <p:nvPr>
            <p:ph type="body" idx="1"/>
          </p:nvPr>
        </p:nvSpPr>
        <p:spPr>
          <a:xfrm>
            <a:off x="914400" y="1828800"/>
            <a:ext cx="5029200" cy="365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4"/>
          <p:cNvSpPr txBox="1">
            <a:spLocks noGrp="1"/>
          </p:cNvSpPr>
          <p:nvPr>
            <p:ph type="body" idx="2"/>
          </p:nvPr>
        </p:nvSpPr>
        <p:spPr>
          <a:xfrm>
            <a:off x="6146800" y="1828800"/>
            <a:ext cx="5029200"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14"/>
          <p:cNvSpPr txBox="1">
            <a:spLocks noGrp="1"/>
          </p:cNvSpPr>
          <p:nvPr>
            <p:ph type="body" idx="3"/>
          </p:nvPr>
        </p:nvSpPr>
        <p:spPr>
          <a:xfrm>
            <a:off x="6146800" y="3733800"/>
            <a:ext cx="5029200" cy="175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4"/>
          <p:cNvSpPr txBox="1">
            <a:spLocks noGrp="1"/>
          </p:cNvSpPr>
          <p:nvPr>
            <p:ph type="dt" idx="10"/>
          </p:nvPr>
        </p:nvSpPr>
        <p:spPr>
          <a:xfrm>
            <a:off x="1828800" y="6248400"/>
            <a:ext cx="2540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14"/>
          <p:cNvSpPr txBox="1">
            <a:spLocks noGrp="1"/>
          </p:cNvSpPr>
          <p:nvPr>
            <p:ph type="ftr" idx="11"/>
          </p:nvPr>
        </p:nvSpPr>
        <p:spPr>
          <a:xfrm>
            <a:off x="4741333" y="6248400"/>
            <a:ext cx="3860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4"/>
          <p:cNvSpPr txBox="1">
            <a:spLocks noGrp="1"/>
          </p:cNvSpPr>
          <p:nvPr>
            <p:ph type="sldNum" idx="12"/>
          </p:nvPr>
        </p:nvSpPr>
        <p:spPr>
          <a:xfrm>
            <a:off x="8957733" y="6248400"/>
            <a:ext cx="2540000" cy="457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losing slide 4">
  <p:cSld name="Closing slide 4">
    <p:spTree>
      <p:nvGrpSpPr>
        <p:cNvPr id="1" name="Shape 65"/>
        <p:cNvGrpSpPr/>
        <p:nvPr/>
      </p:nvGrpSpPr>
      <p:grpSpPr>
        <a:xfrm>
          <a:off x="0" y="0"/>
          <a:ext cx="0" cy="0"/>
          <a:chOff x="0" y="0"/>
          <a:chExt cx="0" cy="0"/>
        </a:xfrm>
      </p:grpSpPr>
      <p:pic>
        <p:nvPicPr>
          <p:cNvPr id="66" name="Google Shape;66;p15"/>
          <p:cNvPicPr preferRelativeResize="0"/>
          <p:nvPr/>
        </p:nvPicPr>
        <p:blipFill rotWithShape="1">
          <a:blip r:embed="rId2">
            <a:alphaModFix/>
          </a:blip>
          <a:srcRect/>
          <a:stretch/>
        </p:blipFill>
        <p:spPr>
          <a:xfrm>
            <a:off x="9550400" y="5765801"/>
            <a:ext cx="2480277" cy="892900"/>
          </a:xfrm>
          <a:prstGeom prst="rect">
            <a:avLst/>
          </a:prstGeom>
          <a:noFill/>
          <a:ln>
            <a:noFill/>
          </a:ln>
        </p:spPr>
      </p:pic>
      <p:sp>
        <p:nvSpPr>
          <p:cNvPr id="67" name="Google Shape;67;p15"/>
          <p:cNvSpPr/>
          <p:nvPr/>
        </p:nvSpPr>
        <p:spPr>
          <a:xfrm>
            <a:off x="0" y="0"/>
            <a:ext cx="12192000" cy="8890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68" name="Google Shape;68;p15"/>
          <p:cNvSpPr/>
          <p:nvPr/>
        </p:nvSpPr>
        <p:spPr>
          <a:xfrm rot="-5400000">
            <a:off x="10225349" y="-1067787"/>
            <a:ext cx="863600" cy="3026299"/>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69" name="Google Shape;69;p15"/>
          <p:cNvSpPr/>
          <p:nvPr/>
        </p:nvSpPr>
        <p:spPr>
          <a:xfrm rot="-5400000">
            <a:off x="10388600" y="-938075"/>
            <a:ext cx="863600" cy="27432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70" name="Google Shape;70;p15"/>
          <p:cNvSpPr txBox="1">
            <a:spLocks noGrp="1"/>
          </p:cNvSpPr>
          <p:nvPr>
            <p:ph type="sldNum" idx="12"/>
          </p:nvPr>
        </p:nvSpPr>
        <p:spPr>
          <a:xfrm>
            <a:off x="10972800" y="261938"/>
            <a:ext cx="10160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15"/>
          <p:cNvPicPr preferRelativeResize="0"/>
          <p:nvPr/>
        </p:nvPicPr>
        <p:blipFill rotWithShape="1">
          <a:blip r:embed="rId3">
            <a:alphaModFix/>
          </a:blip>
          <a:srcRect/>
          <a:stretch/>
        </p:blipFill>
        <p:spPr>
          <a:xfrm>
            <a:off x="508000" y="0"/>
            <a:ext cx="1754605" cy="6858000"/>
          </a:xfrm>
          <a:prstGeom prst="rect">
            <a:avLst/>
          </a:prstGeom>
          <a:noFill/>
          <a:ln>
            <a:noFill/>
          </a:ln>
        </p:spPr>
      </p:pic>
      <p:sp>
        <p:nvSpPr>
          <p:cNvPr id="72" name="Google Shape;72;p15"/>
          <p:cNvSpPr txBox="1">
            <a:spLocks noGrp="1"/>
          </p:cNvSpPr>
          <p:nvPr>
            <p:ph type="body" idx="1"/>
          </p:nvPr>
        </p:nvSpPr>
        <p:spPr>
          <a:xfrm>
            <a:off x="2987723" y="2108200"/>
            <a:ext cx="8534400" cy="355600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533"/>
              </a:spcBef>
              <a:spcAft>
                <a:spcPts val="0"/>
              </a:spcAft>
              <a:buClr>
                <a:srgbClr val="003399"/>
              </a:buClr>
              <a:buSzPts val="2000"/>
              <a:buFont typeface="Arial"/>
              <a:buNone/>
              <a:defRPr sz="2667" b="0" i="0" u="none" strike="noStrike" cap="none">
                <a:solidFill>
                  <a:srgbClr val="003399"/>
                </a:solidFill>
                <a:latin typeface="Arial"/>
                <a:ea typeface="Arial"/>
                <a:cs typeface="Arial"/>
                <a:sym typeface="Arial"/>
              </a:defRPr>
            </a:lvl1pPr>
            <a:lvl2pPr marL="914400" marR="0" lvl="1" indent="-297180" algn="l" rtl="0">
              <a:lnSpc>
                <a:spcPct val="90000"/>
              </a:lnSpc>
              <a:spcBef>
                <a:spcPts val="480"/>
              </a:spcBef>
              <a:spcAft>
                <a:spcPts val="0"/>
              </a:spcAft>
              <a:buClr>
                <a:schemeClr val="dk1"/>
              </a:buClr>
              <a:buSzPts val="1080"/>
              <a:buFont typeface="Arial"/>
              <a:buChar char="❑"/>
              <a:defRPr sz="1400" b="0" i="0" u="none" strike="noStrike" cap="none">
                <a:solidFill>
                  <a:srgbClr val="000000"/>
                </a:solidFill>
                <a:latin typeface="Arial"/>
                <a:ea typeface="Arial"/>
                <a:cs typeface="Arial"/>
                <a:sym typeface="Arial"/>
              </a:defRPr>
            </a:lvl2pPr>
            <a:lvl3pPr marL="1371600" marR="0" lvl="2" indent="-325755" algn="l" rtl="0">
              <a:lnSpc>
                <a:spcPct val="90000"/>
              </a:lnSpc>
              <a:spcBef>
                <a:spcPts val="480"/>
              </a:spcBef>
              <a:spcAft>
                <a:spcPts val="0"/>
              </a:spcAft>
              <a:buClr>
                <a:schemeClr val="dk1"/>
              </a:buClr>
              <a:buSzPts val="1530"/>
              <a:buFont typeface="Arial"/>
              <a:buChar char="o"/>
              <a:defRPr sz="1400" b="0" i="0" u="none" strike="noStrike" cap="none">
                <a:solidFill>
                  <a:srgbClr val="000000"/>
                </a:solidFill>
                <a:latin typeface="Arial"/>
                <a:ea typeface="Arial"/>
                <a:cs typeface="Arial"/>
                <a:sym typeface="Arial"/>
              </a:defRPr>
            </a:lvl3pPr>
            <a:lvl4pPr marL="1828800" marR="0" lvl="3" indent="-320039" algn="l" rtl="0">
              <a:lnSpc>
                <a:spcPct val="90000"/>
              </a:lnSpc>
              <a:spcBef>
                <a:spcPts val="480"/>
              </a:spcBef>
              <a:spcAft>
                <a:spcPts val="0"/>
              </a:spcAft>
              <a:buClr>
                <a:schemeClr val="dk1"/>
              </a:buClr>
              <a:buSzPts val="144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3" name="Google Shape;73;p15"/>
          <p:cNvSpPr txBox="1">
            <a:spLocks noGrp="1"/>
          </p:cNvSpPr>
          <p:nvPr>
            <p:ph type="body" idx="2"/>
          </p:nvPr>
        </p:nvSpPr>
        <p:spPr>
          <a:xfrm>
            <a:off x="3048000" y="1092200"/>
            <a:ext cx="8475133" cy="71120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747"/>
              </a:spcBef>
              <a:spcAft>
                <a:spcPts val="0"/>
              </a:spcAft>
              <a:buClr>
                <a:schemeClr val="dk1"/>
              </a:buClr>
              <a:buSzPts val="2800"/>
              <a:buFont typeface="Arial"/>
              <a:buNone/>
              <a:defRPr sz="3733" b="1" i="0" u="none" strike="noStrike" cap="none">
                <a:solidFill>
                  <a:schemeClr val="dk1"/>
                </a:solidFill>
                <a:latin typeface="Calibri"/>
                <a:ea typeface="Calibri"/>
                <a:cs typeface="Calibri"/>
                <a:sym typeface="Calibri"/>
              </a:defRPr>
            </a:lvl1pPr>
            <a:lvl2pPr marL="914400" marR="0" lvl="1" indent="-297180" algn="l" rtl="0">
              <a:lnSpc>
                <a:spcPct val="90000"/>
              </a:lnSpc>
              <a:spcBef>
                <a:spcPts val="480"/>
              </a:spcBef>
              <a:spcAft>
                <a:spcPts val="0"/>
              </a:spcAft>
              <a:buClr>
                <a:schemeClr val="dk1"/>
              </a:buClr>
              <a:buSzPts val="1080"/>
              <a:buFont typeface="Arial"/>
              <a:buChar char="❑"/>
              <a:defRPr sz="1400" b="0" i="0" u="none" strike="noStrike" cap="none">
                <a:solidFill>
                  <a:srgbClr val="000000"/>
                </a:solidFill>
                <a:latin typeface="Arial"/>
                <a:ea typeface="Arial"/>
                <a:cs typeface="Arial"/>
                <a:sym typeface="Arial"/>
              </a:defRPr>
            </a:lvl2pPr>
            <a:lvl3pPr marL="1371600" marR="0" lvl="2" indent="-325755" algn="l" rtl="0">
              <a:lnSpc>
                <a:spcPct val="90000"/>
              </a:lnSpc>
              <a:spcBef>
                <a:spcPts val="480"/>
              </a:spcBef>
              <a:spcAft>
                <a:spcPts val="0"/>
              </a:spcAft>
              <a:buClr>
                <a:schemeClr val="dk1"/>
              </a:buClr>
              <a:buSzPts val="1530"/>
              <a:buFont typeface="Arial"/>
              <a:buChar char="o"/>
              <a:defRPr sz="1400" b="0" i="0" u="none" strike="noStrike" cap="none">
                <a:solidFill>
                  <a:srgbClr val="000000"/>
                </a:solidFill>
                <a:latin typeface="Arial"/>
                <a:ea typeface="Arial"/>
                <a:cs typeface="Arial"/>
                <a:sym typeface="Arial"/>
              </a:defRPr>
            </a:lvl3pPr>
            <a:lvl4pPr marL="1828800" marR="0" lvl="3" indent="-320039" algn="l" rtl="0">
              <a:lnSpc>
                <a:spcPct val="90000"/>
              </a:lnSpc>
              <a:spcBef>
                <a:spcPts val="480"/>
              </a:spcBef>
              <a:spcAft>
                <a:spcPts val="0"/>
              </a:spcAft>
              <a:buClr>
                <a:schemeClr val="dk1"/>
              </a:buClr>
              <a:buSzPts val="144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74"/>
        <p:cNvGrpSpPr/>
        <p:nvPr/>
      </p:nvGrpSpPr>
      <p:grpSpPr>
        <a:xfrm>
          <a:off x="0" y="0"/>
          <a:ext cx="0" cy="0"/>
          <a:chOff x="0" y="0"/>
          <a:chExt cx="0" cy="0"/>
        </a:xfrm>
      </p:grpSpPr>
      <p:sp>
        <p:nvSpPr>
          <p:cNvPr id="75" name="Google Shape;75;p16"/>
          <p:cNvSpPr/>
          <p:nvPr/>
        </p:nvSpPr>
        <p:spPr>
          <a:xfrm>
            <a:off x="0" y="0"/>
            <a:ext cx="12192000" cy="8890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76" name="Google Shape;76;p16"/>
          <p:cNvSpPr/>
          <p:nvPr/>
        </p:nvSpPr>
        <p:spPr>
          <a:xfrm rot="-5400000">
            <a:off x="10225349" y="-1067787"/>
            <a:ext cx="863600" cy="3026299"/>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77" name="Google Shape;77;p16"/>
          <p:cNvSpPr/>
          <p:nvPr/>
        </p:nvSpPr>
        <p:spPr>
          <a:xfrm rot="-5400000">
            <a:off x="10388600" y="-938075"/>
            <a:ext cx="863600" cy="27432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78" name="Google Shape;78;p16"/>
          <p:cNvSpPr txBox="1">
            <a:spLocks noGrp="1"/>
          </p:cNvSpPr>
          <p:nvPr>
            <p:ph type="sldNum" idx="12"/>
          </p:nvPr>
        </p:nvSpPr>
        <p:spPr>
          <a:xfrm>
            <a:off x="11379200" y="261938"/>
            <a:ext cx="609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467"/>
              <a:buFont typeface="Calibri"/>
              <a:buNone/>
              <a:defRPr sz="1467"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16"/>
          <p:cNvPicPr preferRelativeResize="0"/>
          <p:nvPr/>
        </p:nvPicPr>
        <p:blipFill rotWithShape="1">
          <a:blip r:embed="rId2">
            <a:alphaModFix/>
          </a:blip>
          <a:srcRect r="89795" b="19640"/>
          <a:stretch/>
        </p:blipFill>
        <p:spPr>
          <a:xfrm>
            <a:off x="10871200" y="24973"/>
            <a:ext cx="304800" cy="864027"/>
          </a:xfrm>
          <a:prstGeom prst="rect">
            <a:avLst/>
          </a:prstGeom>
          <a:noFill/>
          <a:ln>
            <a:noFill/>
          </a:ln>
        </p:spPr>
      </p:pic>
      <p:sp>
        <p:nvSpPr>
          <p:cNvPr id="80" name="Google Shape;80;p16"/>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853"/>
              </a:spcBef>
              <a:spcAft>
                <a:spcPts val="0"/>
              </a:spcAft>
              <a:buClr>
                <a:schemeClr val="dk1"/>
              </a:buClr>
              <a:buSzPts val="3200"/>
              <a:buFont typeface="Arial"/>
              <a:buChar char="•"/>
              <a:defRPr sz="1400" b="0" i="0" u="none" strike="noStrike" cap="none">
                <a:solidFill>
                  <a:srgbClr val="000000"/>
                </a:solidFill>
                <a:latin typeface="Arial"/>
                <a:ea typeface="Arial"/>
                <a:cs typeface="Arial"/>
                <a:sym typeface="Arial"/>
              </a:defRPr>
            </a:lvl1pPr>
            <a:lvl2pPr marL="914400" marR="0" lvl="1" indent="-297180" algn="l" rtl="0">
              <a:lnSpc>
                <a:spcPct val="90000"/>
              </a:lnSpc>
              <a:spcBef>
                <a:spcPts val="480"/>
              </a:spcBef>
              <a:spcAft>
                <a:spcPts val="0"/>
              </a:spcAft>
              <a:buClr>
                <a:schemeClr val="dk1"/>
              </a:buClr>
              <a:buSzPts val="1080"/>
              <a:buFont typeface="Arial"/>
              <a:buChar char="❑"/>
              <a:defRPr sz="1400" b="0" i="0" u="none" strike="noStrike" cap="none">
                <a:solidFill>
                  <a:srgbClr val="000000"/>
                </a:solidFill>
                <a:latin typeface="Arial"/>
                <a:ea typeface="Arial"/>
                <a:cs typeface="Arial"/>
                <a:sym typeface="Arial"/>
              </a:defRPr>
            </a:lvl2pPr>
            <a:lvl3pPr marL="1371600" marR="0" lvl="2" indent="-401319" algn="l" rtl="0">
              <a:lnSpc>
                <a:spcPct val="90000"/>
              </a:lnSpc>
              <a:spcBef>
                <a:spcPts val="853"/>
              </a:spcBef>
              <a:spcAft>
                <a:spcPts val="0"/>
              </a:spcAft>
              <a:buClr>
                <a:schemeClr val="dk1"/>
              </a:buClr>
              <a:buSzPts val="2720"/>
              <a:buFont typeface="Arial"/>
              <a:buChar char="o"/>
              <a:defRPr sz="4267" b="0" i="0" u="none" strike="noStrike" cap="none">
                <a:solidFill>
                  <a:srgbClr val="000000"/>
                </a:solidFill>
                <a:latin typeface="Arial"/>
                <a:ea typeface="Arial"/>
                <a:cs typeface="Arial"/>
                <a:sym typeface="Arial"/>
              </a:defRPr>
            </a:lvl3pPr>
            <a:lvl4pPr marL="1828800" marR="0" lvl="3" indent="-391160" algn="l" rtl="0">
              <a:lnSpc>
                <a:spcPct val="90000"/>
              </a:lnSpc>
              <a:spcBef>
                <a:spcPts val="853"/>
              </a:spcBef>
              <a:spcAft>
                <a:spcPts val="0"/>
              </a:spcAft>
              <a:buClr>
                <a:schemeClr val="dk1"/>
              </a:buClr>
              <a:buSzPts val="2560"/>
              <a:buFont typeface="Arial"/>
              <a:buChar char="❖"/>
              <a:defRPr sz="4267" b="0" i="0" u="none" strike="noStrike" cap="none">
                <a:solidFill>
                  <a:srgbClr val="000000"/>
                </a:solidFill>
                <a:latin typeface="Arial"/>
                <a:ea typeface="Arial"/>
                <a:cs typeface="Arial"/>
                <a:sym typeface="Arial"/>
              </a:defRPr>
            </a:lvl4pPr>
            <a:lvl5pPr marL="2286000" marR="0" lvl="4" indent="-431800" algn="l" rtl="0">
              <a:lnSpc>
                <a:spcPct val="90000"/>
              </a:lnSpc>
              <a:spcBef>
                <a:spcPts val="853"/>
              </a:spcBef>
              <a:spcAft>
                <a:spcPts val="0"/>
              </a:spcAft>
              <a:buClr>
                <a:schemeClr val="dk1"/>
              </a:buClr>
              <a:buSzPts val="3200"/>
              <a:buFont typeface="Arial"/>
              <a:buChar char="•"/>
              <a:defRPr sz="4267" b="0" i="0" u="none" strike="noStrike" cap="none">
                <a:solidFill>
                  <a:srgbClr val="000000"/>
                </a:solidFill>
                <a:latin typeface="Arial"/>
                <a:ea typeface="Arial"/>
                <a:cs typeface="Arial"/>
                <a:sym typeface="Arial"/>
              </a:defRPr>
            </a:lvl5pPr>
            <a:lvl6pPr marL="2743200" marR="0" lvl="5"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1" name="Google Shape;81;p16"/>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853"/>
              </a:spcBef>
              <a:spcAft>
                <a:spcPts val="0"/>
              </a:spcAft>
              <a:buClr>
                <a:schemeClr val="lt1"/>
              </a:buClr>
              <a:buSzPts val="3200"/>
              <a:buFont typeface="Arial"/>
              <a:buNone/>
              <a:defRPr sz="1400" b="0" i="0" u="none" strike="noStrike" cap="none">
                <a:solidFill>
                  <a:schemeClr val="lt1"/>
                </a:solidFill>
                <a:latin typeface="Arial"/>
                <a:ea typeface="Arial"/>
                <a:cs typeface="Arial"/>
                <a:sym typeface="Arial"/>
              </a:defRPr>
            </a:lvl1pPr>
            <a:lvl2pPr marL="914400" marR="0" lvl="1" indent="-297180" algn="l" rtl="0">
              <a:lnSpc>
                <a:spcPct val="90000"/>
              </a:lnSpc>
              <a:spcBef>
                <a:spcPts val="480"/>
              </a:spcBef>
              <a:spcAft>
                <a:spcPts val="0"/>
              </a:spcAft>
              <a:buClr>
                <a:schemeClr val="dk1"/>
              </a:buClr>
              <a:buSzPts val="1080"/>
              <a:buFont typeface="Arial"/>
              <a:buChar char="❑"/>
              <a:defRPr sz="1400" b="0" i="0" u="none" strike="noStrike" cap="none">
                <a:solidFill>
                  <a:srgbClr val="000000"/>
                </a:solidFill>
                <a:latin typeface="Arial"/>
                <a:ea typeface="Arial"/>
                <a:cs typeface="Arial"/>
                <a:sym typeface="Arial"/>
              </a:defRPr>
            </a:lvl2pPr>
            <a:lvl3pPr marL="1371600" marR="0" lvl="2" indent="-325755" algn="l" rtl="0">
              <a:lnSpc>
                <a:spcPct val="90000"/>
              </a:lnSpc>
              <a:spcBef>
                <a:spcPts val="480"/>
              </a:spcBef>
              <a:spcAft>
                <a:spcPts val="0"/>
              </a:spcAft>
              <a:buClr>
                <a:schemeClr val="dk1"/>
              </a:buClr>
              <a:buSzPts val="1530"/>
              <a:buFont typeface="Arial"/>
              <a:buChar char="o"/>
              <a:defRPr sz="1400" b="0" i="0" u="none" strike="noStrike" cap="none">
                <a:solidFill>
                  <a:srgbClr val="000000"/>
                </a:solidFill>
                <a:latin typeface="Arial"/>
                <a:ea typeface="Arial"/>
                <a:cs typeface="Arial"/>
                <a:sym typeface="Arial"/>
              </a:defRPr>
            </a:lvl3pPr>
            <a:lvl4pPr marL="1828800" marR="0" lvl="3" indent="-320039" algn="l" rtl="0">
              <a:lnSpc>
                <a:spcPct val="90000"/>
              </a:lnSpc>
              <a:spcBef>
                <a:spcPts val="480"/>
              </a:spcBef>
              <a:spcAft>
                <a:spcPts val="0"/>
              </a:spcAft>
              <a:buClr>
                <a:schemeClr val="dk1"/>
              </a:buClr>
              <a:buSzPts val="144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2" name="Google Shape;82;p16"/>
          <p:cNvSpPr txBox="1">
            <a:spLocks noGrp="1"/>
          </p:cNvSpPr>
          <p:nvPr>
            <p:ph type="body" idx="3"/>
          </p:nvPr>
        </p:nvSpPr>
        <p:spPr>
          <a:xfrm>
            <a:off x="187569" y="6375400"/>
            <a:ext cx="11801231" cy="3810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373"/>
              </a:spcBef>
              <a:spcAft>
                <a:spcPts val="0"/>
              </a:spcAft>
              <a:buClr>
                <a:schemeClr val="dk1"/>
              </a:buClr>
              <a:buSzPts val="1400"/>
              <a:buFont typeface="Arial"/>
              <a:buNone/>
              <a:defRPr sz="1867" b="0" i="0" u="none" strike="noStrike" cap="none">
                <a:solidFill>
                  <a:srgbClr val="000000"/>
                </a:solidFill>
                <a:latin typeface="Arial"/>
                <a:ea typeface="Arial"/>
                <a:cs typeface="Arial"/>
                <a:sym typeface="Arial"/>
              </a:defRPr>
            </a:lvl1pPr>
            <a:lvl2pPr marL="914400" marR="0" lvl="1" indent="-297180" algn="l" rtl="0">
              <a:lnSpc>
                <a:spcPct val="90000"/>
              </a:lnSpc>
              <a:spcBef>
                <a:spcPts val="480"/>
              </a:spcBef>
              <a:spcAft>
                <a:spcPts val="0"/>
              </a:spcAft>
              <a:buClr>
                <a:schemeClr val="dk1"/>
              </a:buClr>
              <a:buSzPts val="1080"/>
              <a:buFont typeface="Arial"/>
              <a:buChar char="❑"/>
              <a:defRPr sz="1400" b="0" i="0" u="none" strike="noStrike" cap="none">
                <a:solidFill>
                  <a:srgbClr val="000000"/>
                </a:solidFill>
                <a:latin typeface="Arial"/>
                <a:ea typeface="Arial"/>
                <a:cs typeface="Arial"/>
                <a:sym typeface="Arial"/>
              </a:defRPr>
            </a:lvl2pPr>
            <a:lvl3pPr marL="1371600" marR="0" lvl="2" indent="-325755" algn="l" rtl="0">
              <a:lnSpc>
                <a:spcPct val="90000"/>
              </a:lnSpc>
              <a:spcBef>
                <a:spcPts val="480"/>
              </a:spcBef>
              <a:spcAft>
                <a:spcPts val="0"/>
              </a:spcAft>
              <a:buClr>
                <a:schemeClr val="dk1"/>
              </a:buClr>
              <a:buSzPts val="1530"/>
              <a:buFont typeface="Arial"/>
              <a:buChar char="o"/>
              <a:defRPr sz="1400" b="0" i="0" u="none" strike="noStrike" cap="none">
                <a:solidFill>
                  <a:srgbClr val="000000"/>
                </a:solidFill>
                <a:latin typeface="Arial"/>
                <a:ea typeface="Arial"/>
                <a:cs typeface="Arial"/>
                <a:sym typeface="Arial"/>
              </a:defRPr>
            </a:lvl3pPr>
            <a:lvl4pPr marL="1828800" marR="0" lvl="3" indent="-320039" algn="l" rtl="0">
              <a:lnSpc>
                <a:spcPct val="90000"/>
              </a:lnSpc>
              <a:spcBef>
                <a:spcPts val="480"/>
              </a:spcBef>
              <a:spcAft>
                <a:spcPts val="0"/>
              </a:spcAft>
              <a:buClr>
                <a:schemeClr val="dk1"/>
              </a:buClr>
              <a:buSzPts val="144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8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89"/>
        <p:cNvGrpSpPr/>
        <p:nvPr/>
      </p:nvGrpSpPr>
      <p:grpSpPr>
        <a:xfrm>
          <a:off x="0" y="0"/>
          <a:ext cx="0" cy="0"/>
          <a:chOff x="0" y="0"/>
          <a:chExt cx="0" cy="0"/>
        </a:xfrm>
      </p:grpSpPr>
      <p:sp>
        <p:nvSpPr>
          <p:cNvPr id="90" name="Google Shape;90;p18"/>
          <p:cNvSpPr/>
          <p:nvPr/>
        </p:nvSpPr>
        <p:spPr>
          <a:xfrm>
            <a:off x="0" y="-11836"/>
            <a:ext cx="12192000" cy="889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91" name="Google Shape;91;p18"/>
          <p:cNvSpPr/>
          <p:nvPr/>
        </p:nvSpPr>
        <p:spPr>
          <a:xfrm rot="-5400000">
            <a:off x="10225349" y="-1067787"/>
            <a:ext cx="863600" cy="3026299"/>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92" name="Google Shape;92;p18"/>
          <p:cNvSpPr/>
          <p:nvPr/>
        </p:nvSpPr>
        <p:spPr>
          <a:xfrm rot="-5400000">
            <a:off x="10388600" y="-941525"/>
            <a:ext cx="863600" cy="27432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pic>
        <p:nvPicPr>
          <p:cNvPr id="93" name="Google Shape;93;p18"/>
          <p:cNvPicPr preferRelativeResize="0"/>
          <p:nvPr/>
        </p:nvPicPr>
        <p:blipFill rotWithShape="1">
          <a:blip r:embed="rId2">
            <a:alphaModFix/>
          </a:blip>
          <a:srcRect/>
          <a:stretch/>
        </p:blipFill>
        <p:spPr>
          <a:xfrm>
            <a:off x="9956800" y="18499"/>
            <a:ext cx="2213499" cy="812800"/>
          </a:xfrm>
          <a:prstGeom prst="rect">
            <a:avLst/>
          </a:prstGeom>
          <a:noFill/>
          <a:ln>
            <a:noFill/>
          </a:ln>
        </p:spPr>
      </p:pic>
      <p:sp>
        <p:nvSpPr>
          <p:cNvPr id="94" name="Google Shape;94;p18"/>
          <p:cNvSpPr txBox="1">
            <a:spLocks noGrp="1"/>
          </p:cNvSpPr>
          <p:nvPr>
            <p:ph type="sldNum" idx="12"/>
          </p:nvPr>
        </p:nvSpPr>
        <p:spPr>
          <a:xfrm>
            <a:off x="11062563" y="6375400"/>
            <a:ext cx="1016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0" i="0" u="none" strike="noStrike" cap="none">
                <a:solidFill>
                  <a:schemeClr val="dk2"/>
                </a:solidFill>
                <a:latin typeface="Calibri"/>
                <a:ea typeface="Calibri"/>
                <a:cs typeface="Calibri"/>
                <a:sym typeface="Calibri"/>
              </a:defRPr>
            </a:lvl1pPr>
            <a:lvl2pPr marL="0" lvl="1" indent="0" algn="r">
              <a:spcBef>
                <a:spcPts val="0"/>
              </a:spcBef>
              <a:buNone/>
              <a:defRPr sz="1600" b="0" i="0" u="none" strike="noStrike" cap="none">
                <a:solidFill>
                  <a:schemeClr val="dk2"/>
                </a:solidFill>
                <a:latin typeface="Calibri"/>
                <a:ea typeface="Calibri"/>
                <a:cs typeface="Calibri"/>
                <a:sym typeface="Calibri"/>
              </a:defRPr>
            </a:lvl2pPr>
            <a:lvl3pPr marL="0" lvl="2" indent="0" algn="r">
              <a:spcBef>
                <a:spcPts val="0"/>
              </a:spcBef>
              <a:buNone/>
              <a:defRPr sz="1600" b="0" i="0" u="none" strike="noStrike" cap="none">
                <a:solidFill>
                  <a:schemeClr val="dk2"/>
                </a:solidFill>
                <a:latin typeface="Calibri"/>
                <a:ea typeface="Calibri"/>
                <a:cs typeface="Calibri"/>
                <a:sym typeface="Calibri"/>
              </a:defRPr>
            </a:lvl3pPr>
            <a:lvl4pPr marL="0" lvl="3" indent="0" algn="r">
              <a:spcBef>
                <a:spcPts val="0"/>
              </a:spcBef>
              <a:buNone/>
              <a:defRPr sz="1600" b="0" i="0" u="none" strike="noStrike" cap="none">
                <a:solidFill>
                  <a:schemeClr val="dk2"/>
                </a:solidFill>
                <a:latin typeface="Calibri"/>
                <a:ea typeface="Calibri"/>
                <a:cs typeface="Calibri"/>
                <a:sym typeface="Calibri"/>
              </a:defRPr>
            </a:lvl4pPr>
            <a:lvl5pPr marL="0" lvl="4" indent="0" algn="r">
              <a:spcBef>
                <a:spcPts val="0"/>
              </a:spcBef>
              <a:buNone/>
              <a:defRPr sz="1600" b="0" i="0" u="none" strike="noStrike" cap="none">
                <a:solidFill>
                  <a:schemeClr val="dk2"/>
                </a:solidFill>
                <a:latin typeface="Calibri"/>
                <a:ea typeface="Calibri"/>
                <a:cs typeface="Calibri"/>
                <a:sym typeface="Calibri"/>
              </a:defRPr>
            </a:lvl5pPr>
            <a:lvl6pPr marL="0" lvl="5" indent="0" algn="r">
              <a:spcBef>
                <a:spcPts val="0"/>
              </a:spcBef>
              <a:buNone/>
              <a:defRPr sz="1600" b="0" i="0" u="none" strike="noStrike" cap="none">
                <a:solidFill>
                  <a:schemeClr val="dk2"/>
                </a:solidFill>
                <a:latin typeface="Calibri"/>
                <a:ea typeface="Calibri"/>
                <a:cs typeface="Calibri"/>
                <a:sym typeface="Calibri"/>
              </a:defRPr>
            </a:lvl6pPr>
            <a:lvl7pPr marL="0" lvl="6" indent="0" algn="r">
              <a:spcBef>
                <a:spcPts val="0"/>
              </a:spcBef>
              <a:buNone/>
              <a:defRPr sz="1600" b="0" i="0" u="none" strike="noStrike" cap="none">
                <a:solidFill>
                  <a:schemeClr val="dk2"/>
                </a:solidFill>
                <a:latin typeface="Calibri"/>
                <a:ea typeface="Calibri"/>
                <a:cs typeface="Calibri"/>
                <a:sym typeface="Calibri"/>
              </a:defRPr>
            </a:lvl7pPr>
            <a:lvl8pPr marL="0" lvl="7" indent="0" algn="r">
              <a:spcBef>
                <a:spcPts val="0"/>
              </a:spcBef>
              <a:buNone/>
              <a:defRPr sz="1600" b="0" i="0" u="none" strike="noStrike" cap="none">
                <a:solidFill>
                  <a:schemeClr val="dk2"/>
                </a:solidFill>
                <a:latin typeface="Calibri"/>
                <a:ea typeface="Calibri"/>
                <a:cs typeface="Calibri"/>
                <a:sym typeface="Calibri"/>
              </a:defRPr>
            </a:lvl8pPr>
            <a:lvl9pPr marL="0" lvl="8" indent="0" algn="r">
              <a:spcBef>
                <a:spcPts val="0"/>
              </a:spcBef>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8"/>
          <p:cNvSpPr txBox="1">
            <a:spLocks noGrp="1"/>
          </p:cNvSpPr>
          <p:nvPr>
            <p:ph type="body" idx="1"/>
          </p:nvPr>
        </p:nvSpPr>
        <p:spPr>
          <a:xfrm>
            <a:off x="406400" y="49075"/>
            <a:ext cx="8534400" cy="789988"/>
          </a:xfrm>
          <a:prstGeom prst="rect">
            <a:avLst/>
          </a:prstGeom>
          <a:noFill/>
          <a:ln>
            <a:noFill/>
          </a:ln>
        </p:spPr>
        <p:txBody>
          <a:bodyPr spcFirstLastPara="1" wrap="square" lIns="91425" tIns="45700" rIns="91425" bIns="45700" anchor="t" anchorCtr="0">
            <a:normAutofit/>
          </a:bodyPr>
          <a:lstStyle>
            <a:lvl1pPr marL="457200" lvl="0" indent="-228600" algn="ctr">
              <a:spcBef>
                <a:spcPts val="853"/>
              </a:spcBef>
              <a:spcAft>
                <a:spcPts val="0"/>
              </a:spcAft>
              <a:buSzPts val="4267"/>
              <a:buNone/>
              <a:defRPr>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18"/>
          <p:cNvSpPr txBox="1">
            <a:spLocks noGrp="1"/>
          </p:cNvSpPr>
          <p:nvPr>
            <p:ph type="body" idx="2"/>
          </p:nvPr>
        </p:nvSpPr>
        <p:spPr>
          <a:xfrm>
            <a:off x="203200" y="1092200"/>
            <a:ext cx="11785600" cy="5181600"/>
          </a:xfrm>
          <a:prstGeom prst="rect">
            <a:avLst/>
          </a:prstGeom>
          <a:noFill/>
          <a:ln>
            <a:noFill/>
          </a:ln>
        </p:spPr>
        <p:txBody>
          <a:bodyPr spcFirstLastPara="1" wrap="square" lIns="91425" tIns="45700" rIns="91425" bIns="45700" anchor="t" anchorCtr="0">
            <a:normAutofit/>
          </a:bodyPr>
          <a:lstStyle>
            <a:lvl1pPr marL="457200" lvl="0" indent="-499554" algn="l">
              <a:spcBef>
                <a:spcPts val="853"/>
              </a:spcBef>
              <a:spcAft>
                <a:spcPts val="0"/>
              </a:spcAft>
              <a:buSzPts val="4267"/>
              <a:buChar char="•"/>
              <a:defRPr/>
            </a:lvl1pPr>
            <a:lvl2pPr marL="914400" lvl="1" indent="-297180" algn="l">
              <a:spcBef>
                <a:spcPts val="360"/>
              </a:spcBef>
              <a:spcAft>
                <a:spcPts val="0"/>
              </a:spcAft>
              <a:buSzPts val="1080"/>
              <a:buChar char="❑"/>
              <a:defRPr/>
            </a:lvl2pPr>
            <a:lvl3pPr marL="1371600" lvl="2" indent="-458911" algn="l">
              <a:spcBef>
                <a:spcPts val="853"/>
              </a:spcBef>
              <a:spcAft>
                <a:spcPts val="0"/>
              </a:spcAft>
              <a:buSzPts val="3627"/>
              <a:buChar char="o"/>
              <a:defRPr sz="4267"/>
            </a:lvl3pPr>
            <a:lvl4pPr marL="1828800" lvl="3" indent="-445363" algn="l">
              <a:spcBef>
                <a:spcPts val="853"/>
              </a:spcBef>
              <a:spcAft>
                <a:spcPts val="0"/>
              </a:spcAft>
              <a:buSzPts val="3414"/>
              <a:buChar char="❖"/>
              <a:defRPr sz="4267"/>
            </a:lvl4pPr>
            <a:lvl5pPr marL="2286000" lvl="4" indent="-499554" algn="l">
              <a:spcBef>
                <a:spcPts val="853"/>
              </a:spcBef>
              <a:spcAft>
                <a:spcPts val="0"/>
              </a:spcAft>
              <a:buSzPts val="4267"/>
              <a:buChar char="•"/>
              <a:defRPr sz="42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2">
  <p:cSld name="Content 2">
    <p:spTree>
      <p:nvGrpSpPr>
        <p:cNvPr id="1" name="Shape 97"/>
        <p:cNvGrpSpPr/>
        <p:nvPr/>
      </p:nvGrpSpPr>
      <p:grpSpPr>
        <a:xfrm>
          <a:off x="0" y="0"/>
          <a:ext cx="0" cy="0"/>
          <a:chOff x="0" y="0"/>
          <a:chExt cx="0" cy="0"/>
        </a:xfrm>
      </p:grpSpPr>
      <p:sp>
        <p:nvSpPr>
          <p:cNvPr id="98" name="Google Shape;98;p19"/>
          <p:cNvSpPr/>
          <p:nvPr/>
        </p:nvSpPr>
        <p:spPr>
          <a:xfrm>
            <a:off x="0" y="0"/>
            <a:ext cx="12192000" cy="889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99" name="Google Shape;99;p19"/>
          <p:cNvSpPr/>
          <p:nvPr/>
        </p:nvSpPr>
        <p:spPr>
          <a:xfrm rot="-5400000">
            <a:off x="10225349" y="-1067787"/>
            <a:ext cx="863600" cy="3026299"/>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0" name="Google Shape;100;p19"/>
          <p:cNvSpPr/>
          <p:nvPr/>
        </p:nvSpPr>
        <p:spPr>
          <a:xfrm rot="-5400000">
            <a:off x="10388600" y="-941525"/>
            <a:ext cx="863600" cy="27432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101" name="Google Shape;101;p19"/>
          <p:cNvPicPr preferRelativeResize="0"/>
          <p:nvPr/>
        </p:nvPicPr>
        <p:blipFill rotWithShape="1">
          <a:blip r:embed="rId2">
            <a:alphaModFix/>
          </a:blip>
          <a:srcRect/>
          <a:stretch/>
        </p:blipFill>
        <p:spPr>
          <a:xfrm>
            <a:off x="9956800" y="18499"/>
            <a:ext cx="2213499" cy="812800"/>
          </a:xfrm>
          <a:prstGeom prst="rect">
            <a:avLst/>
          </a:prstGeom>
          <a:noFill/>
          <a:ln>
            <a:noFill/>
          </a:ln>
        </p:spPr>
      </p:pic>
      <p:sp>
        <p:nvSpPr>
          <p:cNvPr id="102" name="Google Shape;102;p19"/>
          <p:cNvSpPr txBox="1">
            <a:spLocks noGrp="1"/>
          </p:cNvSpPr>
          <p:nvPr>
            <p:ph type="sldNum" idx="12"/>
          </p:nvPr>
        </p:nvSpPr>
        <p:spPr>
          <a:xfrm>
            <a:off x="11062563" y="6375400"/>
            <a:ext cx="1016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0">
                <a:solidFill>
                  <a:schemeClr val="dk2"/>
                </a:solidFill>
                <a:latin typeface="Calibri"/>
                <a:ea typeface="Calibri"/>
                <a:cs typeface="Calibri"/>
                <a:sym typeface="Calibri"/>
              </a:defRPr>
            </a:lvl1pPr>
            <a:lvl2pPr marL="0" lvl="1" indent="0" algn="r">
              <a:spcBef>
                <a:spcPts val="0"/>
              </a:spcBef>
              <a:buNone/>
              <a:defRPr sz="1600" b="0">
                <a:solidFill>
                  <a:schemeClr val="dk2"/>
                </a:solidFill>
                <a:latin typeface="Calibri"/>
                <a:ea typeface="Calibri"/>
                <a:cs typeface="Calibri"/>
                <a:sym typeface="Calibri"/>
              </a:defRPr>
            </a:lvl2pPr>
            <a:lvl3pPr marL="0" lvl="2" indent="0" algn="r">
              <a:spcBef>
                <a:spcPts val="0"/>
              </a:spcBef>
              <a:buNone/>
              <a:defRPr sz="1600" b="0">
                <a:solidFill>
                  <a:schemeClr val="dk2"/>
                </a:solidFill>
                <a:latin typeface="Calibri"/>
                <a:ea typeface="Calibri"/>
                <a:cs typeface="Calibri"/>
                <a:sym typeface="Calibri"/>
              </a:defRPr>
            </a:lvl3pPr>
            <a:lvl4pPr marL="0" lvl="3" indent="0" algn="r">
              <a:spcBef>
                <a:spcPts val="0"/>
              </a:spcBef>
              <a:buNone/>
              <a:defRPr sz="1600" b="0">
                <a:solidFill>
                  <a:schemeClr val="dk2"/>
                </a:solidFill>
                <a:latin typeface="Calibri"/>
                <a:ea typeface="Calibri"/>
                <a:cs typeface="Calibri"/>
                <a:sym typeface="Calibri"/>
              </a:defRPr>
            </a:lvl4pPr>
            <a:lvl5pPr marL="0" lvl="4" indent="0" algn="r">
              <a:spcBef>
                <a:spcPts val="0"/>
              </a:spcBef>
              <a:buNone/>
              <a:defRPr sz="1600" b="0">
                <a:solidFill>
                  <a:schemeClr val="dk2"/>
                </a:solidFill>
                <a:latin typeface="Calibri"/>
                <a:ea typeface="Calibri"/>
                <a:cs typeface="Calibri"/>
                <a:sym typeface="Calibri"/>
              </a:defRPr>
            </a:lvl5pPr>
            <a:lvl6pPr marL="0" lvl="5" indent="0" algn="r">
              <a:spcBef>
                <a:spcPts val="0"/>
              </a:spcBef>
              <a:buNone/>
              <a:defRPr sz="1600" b="0">
                <a:solidFill>
                  <a:schemeClr val="dk2"/>
                </a:solidFill>
                <a:latin typeface="Calibri"/>
                <a:ea typeface="Calibri"/>
                <a:cs typeface="Calibri"/>
                <a:sym typeface="Calibri"/>
              </a:defRPr>
            </a:lvl6pPr>
            <a:lvl7pPr marL="0" lvl="6" indent="0" algn="r">
              <a:spcBef>
                <a:spcPts val="0"/>
              </a:spcBef>
              <a:buNone/>
              <a:defRPr sz="1600" b="0">
                <a:solidFill>
                  <a:schemeClr val="dk2"/>
                </a:solidFill>
                <a:latin typeface="Calibri"/>
                <a:ea typeface="Calibri"/>
                <a:cs typeface="Calibri"/>
                <a:sym typeface="Calibri"/>
              </a:defRPr>
            </a:lvl7pPr>
            <a:lvl8pPr marL="0" lvl="7" indent="0" algn="r">
              <a:spcBef>
                <a:spcPts val="0"/>
              </a:spcBef>
              <a:buNone/>
              <a:defRPr sz="1600" b="0">
                <a:solidFill>
                  <a:schemeClr val="dk2"/>
                </a:solidFill>
                <a:latin typeface="Calibri"/>
                <a:ea typeface="Calibri"/>
                <a:cs typeface="Calibri"/>
                <a:sym typeface="Calibri"/>
              </a:defRPr>
            </a:lvl8pPr>
            <a:lvl9pPr marL="0" lvl="8" indent="0" algn="r">
              <a:spcBef>
                <a:spcPts val="0"/>
              </a:spcBef>
              <a:buNone/>
              <a:defRPr sz="1600" b="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9"/>
          <p:cNvSpPr txBox="1">
            <a:spLocks noGrp="1"/>
          </p:cNvSpPr>
          <p:nvPr>
            <p:ph type="body" idx="1"/>
          </p:nvPr>
        </p:nvSpPr>
        <p:spPr>
          <a:xfrm>
            <a:off x="406400" y="49075"/>
            <a:ext cx="8534400" cy="789988"/>
          </a:xfrm>
          <a:prstGeom prst="rect">
            <a:avLst/>
          </a:prstGeom>
          <a:noFill/>
          <a:ln>
            <a:noFill/>
          </a:ln>
        </p:spPr>
        <p:txBody>
          <a:bodyPr spcFirstLastPara="1" wrap="square" lIns="91425" tIns="45700" rIns="91425" bIns="45700" anchor="t" anchorCtr="0">
            <a:normAutofit/>
          </a:bodyPr>
          <a:lstStyle>
            <a:lvl1pPr marL="457200" lvl="0" indent="-228600" algn="ctr">
              <a:spcBef>
                <a:spcPts val="853"/>
              </a:spcBef>
              <a:spcAft>
                <a:spcPts val="0"/>
              </a:spcAft>
              <a:buSzPts val="4267"/>
              <a:buNone/>
              <a:defRPr>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19"/>
          <p:cNvSpPr txBox="1">
            <a:spLocks noGrp="1"/>
          </p:cNvSpPr>
          <p:nvPr>
            <p:ph type="body" idx="2"/>
          </p:nvPr>
        </p:nvSpPr>
        <p:spPr>
          <a:xfrm>
            <a:off x="5283200" y="1295400"/>
            <a:ext cx="6502400" cy="5072848"/>
          </a:xfrm>
          <a:prstGeom prst="rect">
            <a:avLst/>
          </a:prstGeom>
          <a:noFill/>
          <a:ln>
            <a:noFill/>
          </a:ln>
        </p:spPr>
        <p:txBody>
          <a:bodyPr spcFirstLastPara="1" wrap="square" lIns="91425" tIns="45700" rIns="91425" bIns="45700" anchor="t" anchorCtr="0">
            <a:normAutofit/>
          </a:bodyPr>
          <a:lstStyle>
            <a:lvl1pPr marL="457200" lvl="0" indent="-499554" algn="l">
              <a:spcBef>
                <a:spcPts val="853"/>
              </a:spcBef>
              <a:spcAft>
                <a:spcPts val="0"/>
              </a:spcAft>
              <a:buSzPts val="4267"/>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19"/>
          <p:cNvSpPr>
            <a:spLocks noGrp="1"/>
          </p:cNvSpPr>
          <p:nvPr>
            <p:ph type="pic" idx="3"/>
          </p:nvPr>
        </p:nvSpPr>
        <p:spPr>
          <a:xfrm>
            <a:off x="154867" y="1295400"/>
            <a:ext cx="4876800" cy="4572000"/>
          </a:xfrm>
          <a:prstGeom prst="rect">
            <a:avLst/>
          </a:prstGeom>
          <a:noFill/>
          <a:ln>
            <a:noFill/>
          </a:ln>
        </p:spPr>
      </p:sp>
      <p:sp>
        <p:nvSpPr>
          <p:cNvPr id="106" name="Google Shape;106;p19"/>
          <p:cNvSpPr txBox="1">
            <a:spLocks noGrp="1"/>
          </p:cNvSpPr>
          <p:nvPr>
            <p:ph type="body" idx="4"/>
          </p:nvPr>
        </p:nvSpPr>
        <p:spPr>
          <a:xfrm>
            <a:off x="154517" y="6070600"/>
            <a:ext cx="4823883" cy="609600"/>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SzPts val="1867"/>
              <a:buNone/>
              <a:defRPr sz="1867"/>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3">
  <p:cSld name="Content 3">
    <p:spTree>
      <p:nvGrpSpPr>
        <p:cNvPr id="1" name="Shape 107"/>
        <p:cNvGrpSpPr/>
        <p:nvPr/>
      </p:nvGrpSpPr>
      <p:grpSpPr>
        <a:xfrm>
          <a:off x="0" y="0"/>
          <a:ext cx="0" cy="0"/>
          <a:chOff x="0" y="0"/>
          <a:chExt cx="0" cy="0"/>
        </a:xfrm>
      </p:grpSpPr>
      <p:sp>
        <p:nvSpPr>
          <p:cNvPr id="108" name="Google Shape;108;p20"/>
          <p:cNvSpPr/>
          <p:nvPr/>
        </p:nvSpPr>
        <p:spPr>
          <a:xfrm>
            <a:off x="0" y="-13677"/>
            <a:ext cx="12192000" cy="889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9" name="Google Shape;109;p20"/>
          <p:cNvSpPr/>
          <p:nvPr/>
        </p:nvSpPr>
        <p:spPr>
          <a:xfrm rot="-5400000">
            <a:off x="10225349" y="-1067787"/>
            <a:ext cx="863600" cy="3026299"/>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10" name="Google Shape;110;p20"/>
          <p:cNvSpPr/>
          <p:nvPr/>
        </p:nvSpPr>
        <p:spPr>
          <a:xfrm rot="-5400000">
            <a:off x="10388600" y="-941525"/>
            <a:ext cx="863600" cy="27432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11" name="Google Shape;111;p20"/>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67" b="0">
                <a:solidFill>
                  <a:schemeClr val="lt1"/>
                </a:solidFill>
                <a:latin typeface="Calibri"/>
                <a:ea typeface="Calibri"/>
                <a:cs typeface="Calibri"/>
                <a:sym typeface="Calibri"/>
              </a:defRPr>
            </a:lvl1pPr>
            <a:lvl2pPr marL="0" lvl="1" indent="0" algn="r">
              <a:spcBef>
                <a:spcPts val="0"/>
              </a:spcBef>
              <a:buNone/>
              <a:defRPr sz="1467" b="0">
                <a:solidFill>
                  <a:schemeClr val="lt1"/>
                </a:solidFill>
                <a:latin typeface="Calibri"/>
                <a:ea typeface="Calibri"/>
                <a:cs typeface="Calibri"/>
                <a:sym typeface="Calibri"/>
              </a:defRPr>
            </a:lvl2pPr>
            <a:lvl3pPr marL="0" lvl="2" indent="0" algn="r">
              <a:spcBef>
                <a:spcPts val="0"/>
              </a:spcBef>
              <a:buNone/>
              <a:defRPr sz="1467" b="0">
                <a:solidFill>
                  <a:schemeClr val="lt1"/>
                </a:solidFill>
                <a:latin typeface="Calibri"/>
                <a:ea typeface="Calibri"/>
                <a:cs typeface="Calibri"/>
                <a:sym typeface="Calibri"/>
              </a:defRPr>
            </a:lvl3pPr>
            <a:lvl4pPr marL="0" lvl="3" indent="0" algn="r">
              <a:spcBef>
                <a:spcPts val="0"/>
              </a:spcBef>
              <a:buNone/>
              <a:defRPr sz="1467" b="0">
                <a:solidFill>
                  <a:schemeClr val="lt1"/>
                </a:solidFill>
                <a:latin typeface="Calibri"/>
                <a:ea typeface="Calibri"/>
                <a:cs typeface="Calibri"/>
                <a:sym typeface="Calibri"/>
              </a:defRPr>
            </a:lvl4pPr>
            <a:lvl5pPr marL="0" lvl="4" indent="0" algn="r">
              <a:spcBef>
                <a:spcPts val="0"/>
              </a:spcBef>
              <a:buNone/>
              <a:defRPr sz="1467" b="0">
                <a:solidFill>
                  <a:schemeClr val="lt1"/>
                </a:solidFill>
                <a:latin typeface="Calibri"/>
                <a:ea typeface="Calibri"/>
                <a:cs typeface="Calibri"/>
                <a:sym typeface="Calibri"/>
              </a:defRPr>
            </a:lvl5pPr>
            <a:lvl6pPr marL="0" lvl="5" indent="0" algn="r">
              <a:spcBef>
                <a:spcPts val="0"/>
              </a:spcBef>
              <a:buNone/>
              <a:defRPr sz="1467" b="0">
                <a:solidFill>
                  <a:schemeClr val="lt1"/>
                </a:solidFill>
                <a:latin typeface="Calibri"/>
                <a:ea typeface="Calibri"/>
                <a:cs typeface="Calibri"/>
                <a:sym typeface="Calibri"/>
              </a:defRPr>
            </a:lvl6pPr>
            <a:lvl7pPr marL="0" lvl="6" indent="0" algn="r">
              <a:spcBef>
                <a:spcPts val="0"/>
              </a:spcBef>
              <a:buNone/>
              <a:defRPr sz="1467" b="0">
                <a:solidFill>
                  <a:schemeClr val="lt1"/>
                </a:solidFill>
                <a:latin typeface="Calibri"/>
                <a:ea typeface="Calibri"/>
                <a:cs typeface="Calibri"/>
                <a:sym typeface="Calibri"/>
              </a:defRPr>
            </a:lvl7pPr>
            <a:lvl8pPr marL="0" lvl="7" indent="0" algn="r">
              <a:spcBef>
                <a:spcPts val="0"/>
              </a:spcBef>
              <a:buNone/>
              <a:defRPr sz="1467" b="0">
                <a:solidFill>
                  <a:schemeClr val="lt1"/>
                </a:solidFill>
                <a:latin typeface="Calibri"/>
                <a:ea typeface="Calibri"/>
                <a:cs typeface="Calibri"/>
                <a:sym typeface="Calibri"/>
              </a:defRPr>
            </a:lvl8pPr>
            <a:lvl9pPr marL="0" lvl="8" indent="0" algn="r">
              <a:spcBef>
                <a:spcPts val="0"/>
              </a:spcBef>
              <a:buNone/>
              <a:defRPr sz="1467" b="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2" name="Google Shape;112;p20"/>
          <p:cNvPicPr preferRelativeResize="0"/>
          <p:nvPr/>
        </p:nvPicPr>
        <p:blipFill rotWithShape="1">
          <a:blip r:embed="rId2">
            <a:alphaModFix/>
          </a:blip>
          <a:srcRect/>
          <a:stretch/>
        </p:blipFill>
        <p:spPr>
          <a:xfrm>
            <a:off x="101600" y="6111240"/>
            <a:ext cx="1862667" cy="670560"/>
          </a:xfrm>
          <a:prstGeom prst="rect">
            <a:avLst/>
          </a:prstGeom>
          <a:noFill/>
          <a:ln>
            <a:noFill/>
          </a:ln>
        </p:spPr>
      </p:pic>
      <p:sp>
        <p:nvSpPr>
          <p:cNvPr id="113" name="Google Shape;113;p20"/>
          <p:cNvSpPr txBox="1">
            <a:spLocks noGrp="1"/>
          </p:cNvSpPr>
          <p:nvPr>
            <p:ph type="body" idx="1"/>
          </p:nvPr>
        </p:nvSpPr>
        <p:spPr>
          <a:xfrm>
            <a:off x="406400" y="944997"/>
            <a:ext cx="11785600" cy="5019040"/>
          </a:xfrm>
          <a:prstGeom prst="rect">
            <a:avLst/>
          </a:prstGeom>
          <a:noFill/>
          <a:ln>
            <a:noFill/>
          </a:ln>
        </p:spPr>
        <p:txBody>
          <a:bodyPr spcFirstLastPara="1" wrap="square" lIns="91425" tIns="45700" rIns="91425" bIns="45700" anchor="t" anchorCtr="0">
            <a:normAutofit/>
          </a:bodyPr>
          <a:lstStyle>
            <a:lvl1pPr marL="457200" lvl="0" indent="-499554" algn="l">
              <a:spcBef>
                <a:spcPts val="853"/>
              </a:spcBef>
              <a:spcAft>
                <a:spcPts val="0"/>
              </a:spcAft>
              <a:buSzPts val="4267"/>
              <a:buChar char="•"/>
              <a:defRPr/>
            </a:lvl1pPr>
            <a:lvl2pPr marL="914400" lvl="1" indent="-297180" algn="l">
              <a:spcBef>
                <a:spcPts val="360"/>
              </a:spcBef>
              <a:spcAft>
                <a:spcPts val="0"/>
              </a:spcAft>
              <a:buSzPts val="1080"/>
              <a:buChar char="❑"/>
              <a:defRPr/>
            </a:lvl2pPr>
            <a:lvl3pPr marL="1371600" lvl="2" indent="-458911" algn="l">
              <a:spcBef>
                <a:spcPts val="853"/>
              </a:spcBef>
              <a:spcAft>
                <a:spcPts val="0"/>
              </a:spcAft>
              <a:buSzPts val="3627"/>
              <a:buChar char="o"/>
              <a:defRPr sz="4267"/>
            </a:lvl3pPr>
            <a:lvl4pPr marL="1828800" lvl="3" indent="-445363" algn="l">
              <a:spcBef>
                <a:spcPts val="853"/>
              </a:spcBef>
              <a:spcAft>
                <a:spcPts val="0"/>
              </a:spcAft>
              <a:buSzPts val="3414"/>
              <a:buChar char="❖"/>
              <a:defRPr sz="4267"/>
            </a:lvl4pPr>
            <a:lvl5pPr marL="2286000" lvl="4" indent="-499554" algn="l">
              <a:spcBef>
                <a:spcPts val="853"/>
              </a:spcBef>
              <a:spcAft>
                <a:spcPts val="0"/>
              </a:spcAft>
              <a:buSzPts val="4267"/>
              <a:buChar char="•"/>
              <a:defRPr sz="42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20"/>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lvl1pPr marL="457200" lvl="0" indent="-228600" algn="ctr">
              <a:spcBef>
                <a:spcPts val="853"/>
              </a:spcBef>
              <a:spcAft>
                <a:spcPts val="0"/>
              </a:spcAft>
              <a:buSzPts val="4267"/>
              <a:buNone/>
              <a:defRPr>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20"/>
          <p:cNvSpPr txBox="1">
            <a:spLocks noGrp="1"/>
          </p:cNvSpPr>
          <p:nvPr>
            <p:ph type="body" idx="3"/>
          </p:nvPr>
        </p:nvSpPr>
        <p:spPr>
          <a:xfrm>
            <a:off x="2133600" y="6141720"/>
            <a:ext cx="9855200" cy="609600"/>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SzPts val="1867"/>
              <a:buNone/>
              <a:defRPr sz="1867"/>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116"/>
        <p:cNvGrpSpPr/>
        <p:nvPr/>
      </p:nvGrpSpPr>
      <p:grpSpPr>
        <a:xfrm>
          <a:off x="0" y="0"/>
          <a:ext cx="0" cy="0"/>
          <a:chOff x="0" y="0"/>
          <a:chExt cx="0" cy="0"/>
        </a:xfrm>
      </p:grpSpPr>
      <p:sp>
        <p:nvSpPr>
          <p:cNvPr id="117" name="Google Shape;117;p21"/>
          <p:cNvSpPr/>
          <p:nvPr/>
        </p:nvSpPr>
        <p:spPr>
          <a:xfrm>
            <a:off x="0" y="0"/>
            <a:ext cx="12192000" cy="889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18" name="Google Shape;118;p21"/>
          <p:cNvSpPr/>
          <p:nvPr/>
        </p:nvSpPr>
        <p:spPr>
          <a:xfrm rot="-5400000">
            <a:off x="10225349" y="-1067787"/>
            <a:ext cx="863600" cy="3026299"/>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19" name="Google Shape;119;p21"/>
          <p:cNvSpPr/>
          <p:nvPr/>
        </p:nvSpPr>
        <p:spPr>
          <a:xfrm rot="-5400000">
            <a:off x="10388600" y="-938075"/>
            <a:ext cx="863600" cy="27432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20" name="Google Shape;120;p21"/>
          <p:cNvSpPr txBox="1">
            <a:spLocks noGrp="1"/>
          </p:cNvSpPr>
          <p:nvPr>
            <p:ph type="sldNum" idx="12"/>
          </p:nvPr>
        </p:nvSpPr>
        <p:spPr>
          <a:xfrm>
            <a:off x="11379200" y="261938"/>
            <a:ext cx="609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67" b="0">
                <a:solidFill>
                  <a:schemeClr val="lt1"/>
                </a:solidFill>
                <a:latin typeface="Calibri"/>
                <a:ea typeface="Calibri"/>
                <a:cs typeface="Calibri"/>
                <a:sym typeface="Calibri"/>
              </a:defRPr>
            </a:lvl1pPr>
            <a:lvl2pPr marL="0" lvl="1" indent="0" algn="r">
              <a:spcBef>
                <a:spcPts val="0"/>
              </a:spcBef>
              <a:buNone/>
              <a:defRPr sz="1467" b="0">
                <a:solidFill>
                  <a:schemeClr val="lt1"/>
                </a:solidFill>
                <a:latin typeface="Calibri"/>
                <a:ea typeface="Calibri"/>
                <a:cs typeface="Calibri"/>
                <a:sym typeface="Calibri"/>
              </a:defRPr>
            </a:lvl2pPr>
            <a:lvl3pPr marL="0" lvl="2" indent="0" algn="r">
              <a:spcBef>
                <a:spcPts val="0"/>
              </a:spcBef>
              <a:buNone/>
              <a:defRPr sz="1467" b="0">
                <a:solidFill>
                  <a:schemeClr val="lt1"/>
                </a:solidFill>
                <a:latin typeface="Calibri"/>
                <a:ea typeface="Calibri"/>
                <a:cs typeface="Calibri"/>
                <a:sym typeface="Calibri"/>
              </a:defRPr>
            </a:lvl3pPr>
            <a:lvl4pPr marL="0" lvl="3" indent="0" algn="r">
              <a:spcBef>
                <a:spcPts val="0"/>
              </a:spcBef>
              <a:buNone/>
              <a:defRPr sz="1467" b="0">
                <a:solidFill>
                  <a:schemeClr val="lt1"/>
                </a:solidFill>
                <a:latin typeface="Calibri"/>
                <a:ea typeface="Calibri"/>
                <a:cs typeface="Calibri"/>
                <a:sym typeface="Calibri"/>
              </a:defRPr>
            </a:lvl4pPr>
            <a:lvl5pPr marL="0" lvl="4" indent="0" algn="r">
              <a:spcBef>
                <a:spcPts val="0"/>
              </a:spcBef>
              <a:buNone/>
              <a:defRPr sz="1467" b="0">
                <a:solidFill>
                  <a:schemeClr val="lt1"/>
                </a:solidFill>
                <a:latin typeface="Calibri"/>
                <a:ea typeface="Calibri"/>
                <a:cs typeface="Calibri"/>
                <a:sym typeface="Calibri"/>
              </a:defRPr>
            </a:lvl5pPr>
            <a:lvl6pPr marL="0" lvl="5" indent="0" algn="r">
              <a:spcBef>
                <a:spcPts val="0"/>
              </a:spcBef>
              <a:buNone/>
              <a:defRPr sz="1467" b="0">
                <a:solidFill>
                  <a:schemeClr val="lt1"/>
                </a:solidFill>
                <a:latin typeface="Calibri"/>
                <a:ea typeface="Calibri"/>
                <a:cs typeface="Calibri"/>
                <a:sym typeface="Calibri"/>
              </a:defRPr>
            </a:lvl6pPr>
            <a:lvl7pPr marL="0" lvl="6" indent="0" algn="r">
              <a:spcBef>
                <a:spcPts val="0"/>
              </a:spcBef>
              <a:buNone/>
              <a:defRPr sz="1467" b="0">
                <a:solidFill>
                  <a:schemeClr val="lt1"/>
                </a:solidFill>
                <a:latin typeface="Calibri"/>
                <a:ea typeface="Calibri"/>
                <a:cs typeface="Calibri"/>
                <a:sym typeface="Calibri"/>
              </a:defRPr>
            </a:lvl7pPr>
            <a:lvl8pPr marL="0" lvl="7" indent="0" algn="r">
              <a:spcBef>
                <a:spcPts val="0"/>
              </a:spcBef>
              <a:buNone/>
              <a:defRPr sz="1467" b="0">
                <a:solidFill>
                  <a:schemeClr val="lt1"/>
                </a:solidFill>
                <a:latin typeface="Calibri"/>
                <a:ea typeface="Calibri"/>
                <a:cs typeface="Calibri"/>
                <a:sym typeface="Calibri"/>
              </a:defRPr>
            </a:lvl8pPr>
            <a:lvl9pPr marL="0" lvl="8" indent="0" algn="r">
              <a:spcBef>
                <a:spcPts val="0"/>
              </a:spcBef>
              <a:buNone/>
              <a:defRPr sz="1467" b="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1" name="Google Shape;121;p21"/>
          <p:cNvPicPr preferRelativeResize="0"/>
          <p:nvPr/>
        </p:nvPicPr>
        <p:blipFill rotWithShape="1">
          <a:blip r:embed="rId2">
            <a:alphaModFix/>
          </a:blip>
          <a:srcRect r="89795" b="19642"/>
          <a:stretch/>
        </p:blipFill>
        <p:spPr>
          <a:xfrm>
            <a:off x="10871200" y="24973"/>
            <a:ext cx="304800" cy="864027"/>
          </a:xfrm>
          <a:prstGeom prst="rect">
            <a:avLst/>
          </a:prstGeom>
          <a:noFill/>
          <a:ln>
            <a:noFill/>
          </a:ln>
        </p:spPr>
      </p:pic>
      <p:sp>
        <p:nvSpPr>
          <p:cNvPr id="122" name="Google Shape;122;p21"/>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a:bodyPr>
          <a:lstStyle>
            <a:lvl1pPr marL="457200" lvl="0" indent="-499554" algn="l">
              <a:spcBef>
                <a:spcPts val="853"/>
              </a:spcBef>
              <a:spcAft>
                <a:spcPts val="0"/>
              </a:spcAft>
              <a:buSzPts val="4267"/>
              <a:buChar char="•"/>
              <a:defRPr/>
            </a:lvl1pPr>
            <a:lvl2pPr marL="914400" lvl="1" indent="-297180" algn="l">
              <a:spcBef>
                <a:spcPts val="360"/>
              </a:spcBef>
              <a:spcAft>
                <a:spcPts val="0"/>
              </a:spcAft>
              <a:buSzPts val="1080"/>
              <a:buChar char="❑"/>
              <a:defRPr/>
            </a:lvl2pPr>
            <a:lvl3pPr marL="1371600" lvl="2" indent="-458911" algn="l">
              <a:spcBef>
                <a:spcPts val="853"/>
              </a:spcBef>
              <a:spcAft>
                <a:spcPts val="0"/>
              </a:spcAft>
              <a:buSzPts val="3627"/>
              <a:buChar char="o"/>
              <a:defRPr sz="4267"/>
            </a:lvl3pPr>
            <a:lvl4pPr marL="1828800" lvl="3" indent="-445363" algn="l">
              <a:spcBef>
                <a:spcPts val="853"/>
              </a:spcBef>
              <a:spcAft>
                <a:spcPts val="0"/>
              </a:spcAft>
              <a:buSzPts val="3414"/>
              <a:buChar char="❖"/>
              <a:defRPr sz="4267"/>
            </a:lvl4pPr>
            <a:lvl5pPr marL="2286000" lvl="4" indent="-499554" algn="l">
              <a:spcBef>
                <a:spcPts val="853"/>
              </a:spcBef>
              <a:spcAft>
                <a:spcPts val="0"/>
              </a:spcAft>
              <a:buSzPts val="4267"/>
              <a:buChar char="•"/>
              <a:defRPr sz="42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21"/>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lvl1pPr marL="457200" lvl="0" indent="-228600" algn="ctr">
              <a:spcBef>
                <a:spcPts val="853"/>
              </a:spcBef>
              <a:spcAft>
                <a:spcPts val="0"/>
              </a:spcAft>
              <a:buSzPts val="4267"/>
              <a:buNone/>
              <a:defRPr>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4" name="Google Shape;124;p21"/>
          <p:cNvSpPr txBox="1">
            <a:spLocks noGrp="1"/>
          </p:cNvSpPr>
          <p:nvPr>
            <p:ph type="body" idx="3"/>
          </p:nvPr>
        </p:nvSpPr>
        <p:spPr>
          <a:xfrm>
            <a:off x="187569" y="6375400"/>
            <a:ext cx="11801231" cy="381000"/>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SzPts val="1867"/>
              <a:buNone/>
              <a:defRPr sz="1867"/>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Option 3">
  <p:cSld name="1_Content Option 3">
    <p:spTree>
      <p:nvGrpSpPr>
        <p:cNvPr id="1" name="Shape 15"/>
        <p:cNvGrpSpPr/>
        <p:nvPr/>
      </p:nvGrpSpPr>
      <p:grpSpPr>
        <a:xfrm>
          <a:off x="0" y="0"/>
          <a:ext cx="0" cy="0"/>
          <a:chOff x="0" y="0"/>
          <a:chExt cx="0" cy="0"/>
        </a:xfrm>
      </p:grpSpPr>
      <p:pic>
        <p:nvPicPr>
          <p:cNvPr id="16" name="Google Shape;16;p3" descr="R:\COM\COMM\Branding\PPT Templates\widescreen\Widescreen Powerpoint 20.jpg"/>
          <p:cNvPicPr preferRelativeResize="0"/>
          <p:nvPr/>
        </p:nvPicPr>
        <p:blipFill rotWithShape="1">
          <a:blip r:embed="rId2">
            <a:alphaModFix/>
          </a:blip>
          <a:srcRect/>
          <a:stretch/>
        </p:blipFill>
        <p:spPr>
          <a:xfrm>
            <a:off x="0" y="0"/>
            <a:ext cx="12198355" cy="6864096"/>
          </a:xfrm>
          <a:prstGeom prst="rect">
            <a:avLst/>
          </a:prstGeom>
          <a:noFill/>
          <a:ln>
            <a:noFill/>
          </a:ln>
        </p:spPr>
      </p:pic>
      <p:sp>
        <p:nvSpPr>
          <p:cNvPr id="17" name="Google Shape;17;p3"/>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8" name="Google Shape;18;p3"/>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19" name="Google Shape;19;p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333"/>
              <a:buFont typeface="Calibri"/>
              <a:buNone/>
              <a:defRPr sz="5333"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25"/>
        <p:cNvGrpSpPr/>
        <p:nvPr/>
      </p:nvGrpSpPr>
      <p:grpSpPr>
        <a:xfrm>
          <a:off x="0" y="0"/>
          <a:ext cx="0" cy="0"/>
          <a:chOff x="0" y="0"/>
          <a:chExt cx="0" cy="0"/>
        </a:xfrm>
      </p:grpSpPr>
      <p:sp>
        <p:nvSpPr>
          <p:cNvPr id="126" name="Google Shape;126;p22"/>
          <p:cNvSpPr/>
          <p:nvPr/>
        </p:nvSpPr>
        <p:spPr>
          <a:xfrm>
            <a:off x="0" y="0"/>
            <a:ext cx="12192000" cy="889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27" name="Google Shape;127;p22"/>
          <p:cNvSpPr/>
          <p:nvPr/>
        </p:nvSpPr>
        <p:spPr>
          <a:xfrm rot="-5400000">
            <a:off x="10225349" y="-1067787"/>
            <a:ext cx="863600" cy="3026299"/>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28" name="Google Shape;128;p22"/>
          <p:cNvSpPr/>
          <p:nvPr/>
        </p:nvSpPr>
        <p:spPr>
          <a:xfrm rot="-5400000">
            <a:off x="10388600" y="-938075"/>
            <a:ext cx="863600" cy="27432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29" name="Google Shape;129;p22"/>
          <p:cNvSpPr txBox="1">
            <a:spLocks noGrp="1"/>
          </p:cNvSpPr>
          <p:nvPr>
            <p:ph type="sldNum" idx="12"/>
          </p:nvPr>
        </p:nvSpPr>
        <p:spPr>
          <a:xfrm>
            <a:off x="11277600" y="261938"/>
            <a:ext cx="711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67" b="0">
                <a:solidFill>
                  <a:schemeClr val="lt1"/>
                </a:solidFill>
                <a:latin typeface="Calibri"/>
                <a:ea typeface="Calibri"/>
                <a:cs typeface="Calibri"/>
                <a:sym typeface="Calibri"/>
              </a:defRPr>
            </a:lvl1pPr>
            <a:lvl2pPr marL="0" lvl="1" indent="0" algn="r">
              <a:spcBef>
                <a:spcPts val="0"/>
              </a:spcBef>
              <a:buNone/>
              <a:defRPr sz="1467" b="0">
                <a:solidFill>
                  <a:schemeClr val="lt1"/>
                </a:solidFill>
                <a:latin typeface="Calibri"/>
                <a:ea typeface="Calibri"/>
                <a:cs typeface="Calibri"/>
                <a:sym typeface="Calibri"/>
              </a:defRPr>
            </a:lvl2pPr>
            <a:lvl3pPr marL="0" lvl="2" indent="0" algn="r">
              <a:spcBef>
                <a:spcPts val="0"/>
              </a:spcBef>
              <a:buNone/>
              <a:defRPr sz="1467" b="0">
                <a:solidFill>
                  <a:schemeClr val="lt1"/>
                </a:solidFill>
                <a:latin typeface="Calibri"/>
                <a:ea typeface="Calibri"/>
                <a:cs typeface="Calibri"/>
                <a:sym typeface="Calibri"/>
              </a:defRPr>
            </a:lvl3pPr>
            <a:lvl4pPr marL="0" lvl="3" indent="0" algn="r">
              <a:spcBef>
                <a:spcPts val="0"/>
              </a:spcBef>
              <a:buNone/>
              <a:defRPr sz="1467" b="0">
                <a:solidFill>
                  <a:schemeClr val="lt1"/>
                </a:solidFill>
                <a:latin typeface="Calibri"/>
                <a:ea typeface="Calibri"/>
                <a:cs typeface="Calibri"/>
                <a:sym typeface="Calibri"/>
              </a:defRPr>
            </a:lvl4pPr>
            <a:lvl5pPr marL="0" lvl="4" indent="0" algn="r">
              <a:spcBef>
                <a:spcPts val="0"/>
              </a:spcBef>
              <a:buNone/>
              <a:defRPr sz="1467" b="0">
                <a:solidFill>
                  <a:schemeClr val="lt1"/>
                </a:solidFill>
                <a:latin typeface="Calibri"/>
                <a:ea typeface="Calibri"/>
                <a:cs typeface="Calibri"/>
                <a:sym typeface="Calibri"/>
              </a:defRPr>
            </a:lvl5pPr>
            <a:lvl6pPr marL="0" lvl="5" indent="0" algn="r">
              <a:spcBef>
                <a:spcPts val="0"/>
              </a:spcBef>
              <a:buNone/>
              <a:defRPr sz="1467" b="0">
                <a:solidFill>
                  <a:schemeClr val="lt1"/>
                </a:solidFill>
                <a:latin typeface="Calibri"/>
                <a:ea typeface="Calibri"/>
                <a:cs typeface="Calibri"/>
                <a:sym typeface="Calibri"/>
              </a:defRPr>
            </a:lvl6pPr>
            <a:lvl7pPr marL="0" lvl="6" indent="0" algn="r">
              <a:spcBef>
                <a:spcPts val="0"/>
              </a:spcBef>
              <a:buNone/>
              <a:defRPr sz="1467" b="0">
                <a:solidFill>
                  <a:schemeClr val="lt1"/>
                </a:solidFill>
                <a:latin typeface="Calibri"/>
                <a:ea typeface="Calibri"/>
                <a:cs typeface="Calibri"/>
                <a:sym typeface="Calibri"/>
              </a:defRPr>
            </a:lvl7pPr>
            <a:lvl8pPr marL="0" lvl="7" indent="0" algn="r">
              <a:spcBef>
                <a:spcPts val="0"/>
              </a:spcBef>
              <a:buNone/>
              <a:defRPr sz="1467" b="0">
                <a:solidFill>
                  <a:schemeClr val="lt1"/>
                </a:solidFill>
                <a:latin typeface="Calibri"/>
                <a:ea typeface="Calibri"/>
                <a:cs typeface="Calibri"/>
                <a:sym typeface="Calibri"/>
              </a:defRPr>
            </a:lvl8pPr>
            <a:lvl9pPr marL="0" lvl="8" indent="0" algn="r">
              <a:spcBef>
                <a:spcPts val="0"/>
              </a:spcBef>
              <a:buNone/>
              <a:defRPr sz="1467" b="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0" name="Google Shape;130;p22"/>
          <p:cNvPicPr preferRelativeResize="0"/>
          <p:nvPr/>
        </p:nvPicPr>
        <p:blipFill rotWithShape="1">
          <a:blip r:embed="rId2">
            <a:alphaModFix/>
          </a:blip>
          <a:srcRect r="89795" b="19642"/>
          <a:stretch/>
        </p:blipFill>
        <p:spPr>
          <a:xfrm>
            <a:off x="10871200" y="24973"/>
            <a:ext cx="304800" cy="864027"/>
          </a:xfrm>
          <a:prstGeom prst="rect">
            <a:avLst/>
          </a:prstGeom>
          <a:noFill/>
          <a:ln>
            <a:noFill/>
          </a:ln>
        </p:spPr>
      </p:pic>
      <p:sp>
        <p:nvSpPr>
          <p:cNvPr id="131" name="Google Shape;131;p22"/>
          <p:cNvSpPr txBox="1">
            <a:spLocks noGrp="1"/>
          </p:cNvSpPr>
          <p:nvPr>
            <p:ph type="body" idx="1"/>
          </p:nvPr>
        </p:nvSpPr>
        <p:spPr>
          <a:xfrm>
            <a:off x="203200" y="1092200"/>
            <a:ext cx="4064000" cy="5283200"/>
          </a:xfrm>
          <a:prstGeom prst="rect">
            <a:avLst/>
          </a:prstGeom>
          <a:noFill/>
          <a:ln>
            <a:noFill/>
          </a:ln>
        </p:spPr>
        <p:txBody>
          <a:bodyPr spcFirstLastPara="1" wrap="square" lIns="91425" tIns="45700" rIns="91425" bIns="45700" anchor="t" anchorCtr="0">
            <a:normAutofit/>
          </a:bodyPr>
          <a:lstStyle>
            <a:lvl1pPr marL="457200" lvl="0" indent="-499554" algn="l">
              <a:spcBef>
                <a:spcPts val="853"/>
              </a:spcBef>
              <a:spcAft>
                <a:spcPts val="0"/>
              </a:spcAft>
              <a:buSzPts val="4267"/>
              <a:buChar char="•"/>
              <a:defRPr/>
            </a:lvl1pPr>
            <a:lvl2pPr marL="914400" lvl="1" indent="-297180" algn="l">
              <a:spcBef>
                <a:spcPts val="360"/>
              </a:spcBef>
              <a:spcAft>
                <a:spcPts val="0"/>
              </a:spcAft>
              <a:buSzPts val="1080"/>
              <a:buChar char="❑"/>
              <a:defRPr/>
            </a:lvl2pPr>
            <a:lvl3pPr marL="1371600" lvl="2" indent="-458911" algn="l">
              <a:spcBef>
                <a:spcPts val="853"/>
              </a:spcBef>
              <a:spcAft>
                <a:spcPts val="0"/>
              </a:spcAft>
              <a:buSzPts val="3627"/>
              <a:buChar char="o"/>
              <a:defRPr sz="4267"/>
            </a:lvl3pPr>
            <a:lvl4pPr marL="1828800" lvl="3" indent="-445363" algn="l">
              <a:spcBef>
                <a:spcPts val="853"/>
              </a:spcBef>
              <a:spcAft>
                <a:spcPts val="0"/>
              </a:spcAft>
              <a:buSzPts val="3414"/>
              <a:buChar char="❖"/>
              <a:defRPr sz="4267"/>
            </a:lvl4pPr>
            <a:lvl5pPr marL="2286000" lvl="4" indent="-499554" algn="l">
              <a:spcBef>
                <a:spcPts val="853"/>
              </a:spcBef>
              <a:spcAft>
                <a:spcPts val="0"/>
              </a:spcAft>
              <a:buSzPts val="4267"/>
              <a:buChar char="•"/>
              <a:defRPr sz="42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2" name="Google Shape;132;p22"/>
          <p:cNvSpPr txBox="1">
            <a:spLocks noGrp="1"/>
          </p:cNvSpPr>
          <p:nvPr>
            <p:ph type="body" idx="2"/>
          </p:nvPr>
        </p:nvSpPr>
        <p:spPr>
          <a:xfrm>
            <a:off x="406400" y="49075"/>
            <a:ext cx="8534400" cy="789988"/>
          </a:xfrm>
          <a:prstGeom prst="rect">
            <a:avLst/>
          </a:prstGeom>
          <a:noFill/>
          <a:ln>
            <a:noFill/>
          </a:ln>
        </p:spPr>
        <p:txBody>
          <a:bodyPr spcFirstLastPara="1" wrap="square" lIns="91425" tIns="45700" rIns="91425" bIns="45700" anchor="t" anchorCtr="0">
            <a:normAutofit/>
          </a:bodyPr>
          <a:lstStyle>
            <a:lvl1pPr marL="457200" lvl="0" indent="-228600" algn="ctr">
              <a:spcBef>
                <a:spcPts val="853"/>
              </a:spcBef>
              <a:spcAft>
                <a:spcPts val="0"/>
              </a:spcAft>
              <a:buSzPts val="4267"/>
              <a:buNone/>
              <a:defRPr>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22"/>
          <p:cNvSpPr>
            <a:spLocks noGrp="1"/>
          </p:cNvSpPr>
          <p:nvPr>
            <p:ph type="chart" idx="3"/>
          </p:nvPr>
        </p:nvSpPr>
        <p:spPr>
          <a:xfrm>
            <a:off x="4470400" y="1092200"/>
            <a:ext cx="7416800" cy="5283200"/>
          </a:xfrm>
          <a:prstGeom prst="rect">
            <a:avLst/>
          </a:prstGeom>
          <a:noFill/>
          <a:ln>
            <a:noFill/>
          </a:ln>
        </p:spPr>
        <p:txBody>
          <a:bodyPr spcFirstLastPara="1" wrap="square" lIns="91425" tIns="45700" rIns="91425" bIns="45700" anchor="t" anchorCtr="0">
            <a:noAutofit/>
          </a:bodyPr>
          <a:lstStyle>
            <a:lvl1pPr marR="0" lvl="0" algn="l" rtl="0">
              <a:spcBef>
                <a:spcPts val="853"/>
              </a:spcBef>
              <a:spcAft>
                <a:spcPts val="0"/>
              </a:spcAft>
              <a:buClr>
                <a:srgbClr val="00B050"/>
              </a:buClr>
              <a:buSzPts val="4267"/>
              <a:buFont typeface="Arial"/>
              <a:buChar char="•"/>
              <a:defRPr sz="4267" b="0" i="0" u="none" strike="noStrike" cap="none">
                <a:solidFill>
                  <a:schemeClr val="dk1"/>
                </a:solidFill>
                <a:latin typeface="Calibri"/>
                <a:ea typeface="Calibri"/>
                <a:cs typeface="Calibri"/>
                <a:sym typeface="Calibri"/>
              </a:defRPr>
            </a:lvl1pPr>
            <a:lvl2pPr marR="0" lvl="1" algn="l" rtl="0">
              <a:spcBef>
                <a:spcPts val="853"/>
              </a:spcBef>
              <a:spcAft>
                <a:spcPts val="0"/>
              </a:spcAft>
              <a:buClr>
                <a:srgbClr val="00B050"/>
              </a:buClr>
              <a:buSzPts val="2560"/>
              <a:buFont typeface="Noto Sans Symbols"/>
              <a:buChar char="❑"/>
              <a:defRPr sz="4267" b="0" i="0" u="none" strike="noStrike" cap="none">
                <a:solidFill>
                  <a:schemeClr val="dk1"/>
                </a:solidFill>
                <a:latin typeface="Calibri"/>
                <a:ea typeface="Calibri"/>
                <a:cs typeface="Calibri"/>
                <a:sym typeface="Calibri"/>
              </a:defRPr>
            </a:lvl2pPr>
            <a:lvl3pPr marR="0" lvl="2" algn="l" rtl="0">
              <a:spcBef>
                <a:spcPts val="853"/>
              </a:spcBef>
              <a:spcAft>
                <a:spcPts val="0"/>
              </a:spcAft>
              <a:buClr>
                <a:srgbClr val="00B050"/>
              </a:buClr>
              <a:buSzPts val="3627"/>
              <a:buFont typeface="Courier New"/>
              <a:buChar char="o"/>
              <a:defRPr sz="4267" b="0" i="0" u="none" strike="noStrike" cap="none">
                <a:solidFill>
                  <a:schemeClr val="dk1"/>
                </a:solidFill>
                <a:latin typeface="Calibri"/>
                <a:ea typeface="Calibri"/>
                <a:cs typeface="Calibri"/>
                <a:sym typeface="Calibri"/>
              </a:defRPr>
            </a:lvl3pPr>
            <a:lvl4pPr marR="0" lvl="3" algn="l" rtl="0">
              <a:spcBef>
                <a:spcPts val="853"/>
              </a:spcBef>
              <a:spcAft>
                <a:spcPts val="0"/>
              </a:spcAft>
              <a:buClr>
                <a:srgbClr val="00B050"/>
              </a:buClr>
              <a:buSzPts val="3414"/>
              <a:buFont typeface="Noto Sans Symbols"/>
              <a:buChar char="❖"/>
              <a:defRPr sz="4267" b="0" i="0" u="none" strike="noStrike" cap="none">
                <a:solidFill>
                  <a:schemeClr val="dk1"/>
                </a:solidFill>
                <a:latin typeface="Calibri"/>
                <a:ea typeface="Calibri"/>
                <a:cs typeface="Calibri"/>
                <a:sym typeface="Calibri"/>
              </a:defRPr>
            </a:lvl4pPr>
            <a:lvl5pPr marR="0" lvl="4" algn="l" rtl="0">
              <a:spcBef>
                <a:spcPts val="853"/>
              </a:spcBef>
              <a:spcAft>
                <a:spcPts val="0"/>
              </a:spcAft>
              <a:buClr>
                <a:srgbClr val="00B050"/>
              </a:buClr>
              <a:buSzPts val="4267"/>
              <a:buFont typeface="Arial"/>
              <a:buChar char="•"/>
              <a:defRPr sz="42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34" name="Google Shape;134;p22"/>
          <p:cNvSpPr txBox="1">
            <a:spLocks noGrp="1"/>
          </p:cNvSpPr>
          <p:nvPr>
            <p:ph type="body" idx="4"/>
          </p:nvPr>
        </p:nvSpPr>
        <p:spPr>
          <a:xfrm>
            <a:off x="187569" y="6375400"/>
            <a:ext cx="11801231" cy="381000"/>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SzPts val="1867"/>
              <a:buNone/>
              <a:defRPr sz="1867"/>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Graph layout">
  <p:cSld name="Table/Graph layout">
    <p:spTree>
      <p:nvGrpSpPr>
        <p:cNvPr id="1" name="Shape 135"/>
        <p:cNvGrpSpPr/>
        <p:nvPr/>
      </p:nvGrpSpPr>
      <p:grpSpPr>
        <a:xfrm>
          <a:off x="0" y="0"/>
          <a:ext cx="0" cy="0"/>
          <a:chOff x="0" y="0"/>
          <a:chExt cx="0" cy="0"/>
        </a:xfrm>
      </p:grpSpPr>
      <p:sp>
        <p:nvSpPr>
          <p:cNvPr id="136" name="Google Shape;136;p23"/>
          <p:cNvSpPr txBox="1">
            <a:spLocks noGrp="1"/>
          </p:cNvSpPr>
          <p:nvPr>
            <p:ph type="sldNum" idx="12"/>
          </p:nvPr>
        </p:nvSpPr>
        <p:spPr>
          <a:xfrm>
            <a:off x="11062563" y="6375400"/>
            <a:ext cx="1016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0">
                <a:solidFill>
                  <a:schemeClr val="dk2"/>
                </a:solidFill>
                <a:latin typeface="Calibri"/>
                <a:ea typeface="Calibri"/>
                <a:cs typeface="Calibri"/>
                <a:sym typeface="Calibri"/>
              </a:defRPr>
            </a:lvl1pPr>
            <a:lvl2pPr marL="0" lvl="1" indent="0" algn="r">
              <a:spcBef>
                <a:spcPts val="0"/>
              </a:spcBef>
              <a:buNone/>
              <a:defRPr sz="1600" b="0">
                <a:solidFill>
                  <a:schemeClr val="dk2"/>
                </a:solidFill>
                <a:latin typeface="Calibri"/>
                <a:ea typeface="Calibri"/>
                <a:cs typeface="Calibri"/>
                <a:sym typeface="Calibri"/>
              </a:defRPr>
            </a:lvl2pPr>
            <a:lvl3pPr marL="0" lvl="2" indent="0" algn="r">
              <a:spcBef>
                <a:spcPts val="0"/>
              </a:spcBef>
              <a:buNone/>
              <a:defRPr sz="1600" b="0">
                <a:solidFill>
                  <a:schemeClr val="dk2"/>
                </a:solidFill>
                <a:latin typeface="Calibri"/>
                <a:ea typeface="Calibri"/>
                <a:cs typeface="Calibri"/>
                <a:sym typeface="Calibri"/>
              </a:defRPr>
            </a:lvl3pPr>
            <a:lvl4pPr marL="0" lvl="3" indent="0" algn="r">
              <a:spcBef>
                <a:spcPts val="0"/>
              </a:spcBef>
              <a:buNone/>
              <a:defRPr sz="1600" b="0">
                <a:solidFill>
                  <a:schemeClr val="dk2"/>
                </a:solidFill>
                <a:latin typeface="Calibri"/>
                <a:ea typeface="Calibri"/>
                <a:cs typeface="Calibri"/>
                <a:sym typeface="Calibri"/>
              </a:defRPr>
            </a:lvl4pPr>
            <a:lvl5pPr marL="0" lvl="4" indent="0" algn="r">
              <a:spcBef>
                <a:spcPts val="0"/>
              </a:spcBef>
              <a:buNone/>
              <a:defRPr sz="1600" b="0">
                <a:solidFill>
                  <a:schemeClr val="dk2"/>
                </a:solidFill>
                <a:latin typeface="Calibri"/>
                <a:ea typeface="Calibri"/>
                <a:cs typeface="Calibri"/>
                <a:sym typeface="Calibri"/>
              </a:defRPr>
            </a:lvl5pPr>
            <a:lvl6pPr marL="0" lvl="5" indent="0" algn="r">
              <a:spcBef>
                <a:spcPts val="0"/>
              </a:spcBef>
              <a:buNone/>
              <a:defRPr sz="1600" b="0">
                <a:solidFill>
                  <a:schemeClr val="dk2"/>
                </a:solidFill>
                <a:latin typeface="Calibri"/>
                <a:ea typeface="Calibri"/>
                <a:cs typeface="Calibri"/>
                <a:sym typeface="Calibri"/>
              </a:defRPr>
            </a:lvl6pPr>
            <a:lvl7pPr marL="0" lvl="6" indent="0" algn="r">
              <a:spcBef>
                <a:spcPts val="0"/>
              </a:spcBef>
              <a:buNone/>
              <a:defRPr sz="1600" b="0">
                <a:solidFill>
                  <a:schemeClr val="dk2"/>
                </a:solidFill>
                <a:latin typeface="Calibri"/>
                <a:ea typeface="Calibri"/>
                <a:cs typeface="Calibri"/>
                <a:sym typeface="Calibri"/>
              </a:defRPr>
            </a:lvl7pPr>
            <a:lvl8pPr marL="0" lvl="7" indent="0" algn="r">
              <a:spcBef>
                <a:spcPts val="0"/>
              </a:spcBef>
              <a:buNone/>
              <a:defRPr sz="1600" b="0">
                <a:solidFill>
                  <a:schemeClr val="dk2"/>
                </a:solidFill>
                <a:latin typeface="Calibri"/>
                <a:ea typeface="Calibri"/>
                <a:cs typeface="Calibri"/>
                <a:sym typeface="Calibri"/>
              </a:defRPr>
            </a:lvl8pPr>
            <a:lvl9pPr marL="0" lvl="8" indent="0" algn="r">
              <a:spcBef>
                <a:spcPts val="0"/>
              </a:spcBef>
              <a:buNone/>
              <a:defRPr sz="1600" b="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23"/>
          <p:cNvSpPr txBox="1">
            <a:spLocks noGrp="1"/>
          </p:cNvSpPr>
          <p:nvPr>
            <p:ph type="body" idx="1"/>
          </p:nvPr>
        </p:nvSpPr>
        <p:spPr>
          <a:xfrm>
            <a:off x="203200" y="1092200"/>
            <a:ext cx="11785600" cy="5181600"/>
          </a:xfrm>
          <a:prstGeom prst="rect">
            <a:avLst/>
          </a:prstGeom>
          <a:noFill/>
          <a:ln>
            <a:noFill/>
          </a:ln>
        </p:spPr>
        <p:txBody>
          <a:bodyPr spcFirstLastPara="1" wrap="square" lIns="91425" tIns="45700" rIns="91425" bIns="45700" anchor="t" anchorCtr="0">
            <a:normAutofit/>
          </a:bodyPr>
          <a:lstStyle>
            <a:lvl1pPr marL="457200" lvl="0" indent="-499554" algn="l">
              <a:spcBef>
                <a:spcPts val="853"/>
              </a:spcBef>
              <a:spcAft>
                <a:spcPts val="0"/>
              </a:spcAft>
              <a:buSzPts val="4267"/>
              <a:buChar char="•"/>
              <a:defRPr/>
            </a:lvl1pPr>
            <a:lvl2pPr marL="914400" lvl="1" indent="-297180" algn="l">
              <a:spcBef>
                <a:spcPts val="360"/>
              </a:spcBef>
              <a:spcAft>
                <a:spcPts val="0"/>
              </a:spcAft>
              <a:buSzPts val="1080"/>
              <a:buChar char="❑"/>
              <a:defRPr/>
            </a:lvl2pPr>
            <a:lvl3pPr marL="1371600" lvl="2" indent="-458911" algn="l">
              <a:spcBef>
                <a:spcPts val="853"/>
              </a:spcBef>
              <a:spcAft>
                <a:spcPts val="0"/>
              </a:spcAft>
              <a:buSzPts val="3627"/>
              <a:buChar char="o"/>
              <a:defRPr sz="4267"/>
            </a:lvl3pPr>
            <a:lvl4pPr marL="1828800" lvl="3" indent="-445363" algn="l">
              <a:spcBef>
                <a:spcPts val="853"/>
              </a:spcBef>
              <a:spcAft>
                <a:spcPts val="0"/>
              </a:spcAft>
              <a:buSzPts val="3414"/>
              <a:buChar char="❖"/>
              <a:defRPr sz="4267"/>
            </a:lvl4pPr>
            <a:lvl5pPr marL="2286000" lvl="4" indent="-499554" algn="l">
              <a:spcBef>
                <a:spcPts val="853"/>
              </a:spcBef>
              <a:spcAft>
                <a:spcPts val="0"/>
              </a:spcAft>
              <a:buSzPts val="4267"/>
              <a:buChar char="•"/>
              <a:defRPr sz="42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23"/>
          <p:cNvSpPr txBox="1">
            <a:spLocks noGrp="1"/>
          </p:cNvSpPr>
          <p:nvPr>
            <p:ph type="body" idx="2"/>
          </p:nvPr>
        </p:nvSpPr>
        <p:spPr>
          <a:xfrm>
            <a:off x="1828800" y="158753"/>
            <a:ext cx="8534400" cy="789988"/>
          </a:xfrm>
          <a:prstGeom prst="rect">
            <a:avLst/>
          </a:prstGeom>
          <a:noFill/>
          <a:ln>
            <a:noFill/>
          </a:ln>
        </p:spPr>
        <p:txBody>
          <a:bodyPr spcFirstLastPara="1" wrap="square" lIns="91425" tIns="45700" rIns="91425" bIns="45700" anchor="t" anchorCtr="0">
            <a:normAutofit/>
          </a:bodyPr>
          <a:lstStyle>
            <a:lvl1pPr marL="457200" lvl="0" indent="-228600" algn="ctr">
              <a:spcBef>
                <a:spcPts val="853"/>
              </a:spcBef>
              <a:spcAft>
                <a:spcPts val="0"/>
              </a:spcAft>
              <a:buSzPts val="4267"/>
              <a:buNone/>
              <a:defRPr>
                <a:solidFill>
                  <a:srgbClr val="003399"/>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39" name="Google Shape;139;p23"/>
          <p:cNvPicPr preferRelativeResize="0"/>
          <p:nvPr/>
        </p:nvPicPr>
        <p:blipFill rotWithShape="1">
          <a:blip r:embed="rId2">
            <a:alphaModFix/>
          </a:blip>
          <a:srcRect/>
          <a:stretch/>
        </p:blipFill>
        <p:spPr>
          <a:xfrm>
            <a:off x="10542416" y="293397"/>
            <a:ext cx="1446385" cy="520699"/>
          </a:xfrm>
          <a:prstGeom prst="rect">
            <a:avLst/>
          </a:prstGeom>
          <a:noFill/>
          <a:ln>
            <a:noFill/>
          </a:ln>
        </p:spPr>
      </p:pic>
      <p:sp>
        <p:nvSpPr>
          <p:cNvPr id="140" name="Google Shape;140;p23"/>
          <p:cNvSpPr txBox="1">
            <a:spLocks noGrp="1"/>
          </p:cNvSpPr>
          <p:nvPr>
            <p:ph type="body" idx="3"/>
          </p:nvPr>
        </p:nvSpPr>
        <p:spPr>
          <a:xfrm>
            <a:off x="203200" y="6334125"/>
            <a:ext cx="10668000" cy="406400"/>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SzPts val="1867"/>
              <a:buNone/>
              <a:defRPr sz="1867"/>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ideo Layout">
  <p:cSld name="Video Layout">
    <p:spTree>
      <p:nvGrpSpPr>
        <p:cNvPr id="1" name="Shape 141"/>
        <p:cNvGrpSpPr/>
        <p:nvPr/>
      </p:nvGrpSpPr>
      <p:grpSpPr>
        <a:xfrm>
          <a:off x="0" y="0"/>
          <a:ext cx="0" cy="0"/>
          <a:chOff x="0" y="0"/>
          <a:chExt cx="0" cy="0"/>
        </a:xfrm>
      </p:grpSpPr>
      <p:sp>
        <p:nvSpPr>
          <p:cNvPr id="142" name="Google Shape;142;p24"/>
          <p:cNvSpPr txBox="1">
            <a:spLocks noGrp="1"/>
          </p:cNvSpPr>
          <p:nvPr>
            <p:ph type="sldNum" idx="12"/>
          </p:nvPr>
        </p:nvSpPr>
        <p:spPr>
          <a:xfrm>
            <a:off x="11062563" y="6375400"/>
            <a:ext cx="1016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0">
                <a:solidFill>
                  <a:schemeClr val="dk2"/>
                </a:solidFill>
                <a:latin typeface="Calibri"/>
                <a:ea typeface="Calibri"/>
                <a:cs typeface="Calibri"/>
                <a:sym typeface="Calibri"/>
              </a:defRPr>
            </a:lvl1pPr>
            <a:lvl2pPr marL="0" lvl="1" indent="0" algn="r">
              <a:spcBef>
                <a:spcPts val="0"/>
              </a:spcBef>
              <a:buNone/>
              <a:defRPr sz="1600" b="0">
                <a:solidFill>
                  <a:schemeClr val="dk2"/>
                </a:solidFill>
                <a:latin typeface="Calibri"/>
                <a:ea typeface="Calibri"/>
                <a:cs typeface="Calibri"/>
                <a:sym typeface="Calibri"/>
              </a:defRPr>
            </a:lvl2pPr>
            <a:lvl3pPr marL="0" lvl="2" indent="0" algn="r">
              <a:spcBef>
                <a:spcPts val="0"/>
              </a:spcBef>
              <a:buNone/>
              <a:defRPr sz="1600" b="0">
                <a:solidFill>
                  <a:schemeClr val="dk2"/>
                </a:solidFill>
                <a:latin typeface="Calibri"/>
                <a:ea typeface="Calibri"/>
                <a:cs typeface="Calibri"/>
                <a:sym typeface="Calibri"/>
              </a:defRPr>
            </a:lvl3pPr>
            <a:lvl4pPr marL="0" lvl="3" indent="0" algn="r">
              <a:spcBef>
                <a:spcPts val="0"/>
              </a:spcBef>
              <a:buNone/>
              <a:defRPr sz="1600" b="0">
                <a:solidFill>
                  <a:schemeClr val="dk2"/>
                </a:solidFill>
                <a:latin typeface="Calibri"/>
                <a:ea typeface="Calibri"/>
                <a:cs typeface="Calibri"/>
                <a:sym typeface="Calibri"/>
              </a:defRPr>
            </a:lvl4pPr>
            <a:lvl5pPr marL="0" lvl="4" indent="0" algn="r">
              <a:spcBef>
                <a:spcPts val="0"/>
              </a:spcBef>
              <a:buNone/>
              <a:defRPr sz="1600" b="0">
                <a:solidFill>
                  <a:schemeClr val="dk2"/>
                </a:solidFill>
                <a:latin typeface="Calibri"/>
                <a:ea typeface="Calibri"/>
                <a:cs typeface="Calibri"/>
                <a:sym typeface="Calibri"/>
              </a:defRPr>
            </a:lvl5pPr>
            <a:lvl6pPr marL="0" lvl="5" indent="0" algn="r">
              <a:spcBef>
                <a:spcPts val="0"/>
              </a:spcBef>
              <a:buNone/>
              <a:defRPr sz="1600" b="0">
                <a:solidFill>
                  <a:schemeClr val="dk2"/>
                </a:solidFill>
                <a:latin typeface="Calibri"/>
                <a:ea typeface="Calibri"/>
                <a:cs typeface="Calibri"/>
                <a:sym typeface="Calibri"/>
              </a:defRPr>
            </a:lvl6pPr>
            <a:lvl7pPr marL="0" lvl="6" indent="0" algn="r">
              <a:spcBef>
                <a:spcPts val="0"/>
              </a:spcBef>
              <a:buNone/>
              <a:defRPr sz="1600" b="0">
                <a:solidFill>
                  <a:schemeClr val="dk2"/>
                </a:solidFill>
                <a:latin typeface="Calibri"/>
                <a:ea typeface="Calibri"/>
                <a:cs typeface="Calibri"/>
                <a:sym typeface="Calibri"/>
              </a:defRPr>
            </a:lvl7pPr>
            <a:lvl8pPr marL="0" lvl="7" indent="0" algn="r">
              <a:spcBef>
                <a:spcPts val="0"/>
              </a:spcBef>
              <a:buNone/>
              <a:defRPr sz="1600" b="0">
                <a:solidFill>
                  <a:schemeClr val="dk2"/>
                </a:solidFill>
                <a:latin typeface="Calibri"/>
                <a:ea typeface="Calibri"/>
                <a:cs typeface="Calibri"/>
                <a:sym typeface="Calibri"/>
              </a:defRPr>
            </a:lvl8pPr>
            <a:lvl9pPr marL="0" lvl="8" indent="0" algn="r">
              <a:spcBef>
                <a:spcPts val="0"/>
              </a:spcBef>
              <a:buNone/>
              <a:defRPr sz="1600" b="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24"/>
          <p:cNvSpPr>
            <a:spLocks noGrp="1"/>
          </p:cNvSpPr>
          <p:nvPr>
            <p:ph type="media" idx="2"/>
          </p:nvPr>
        </p:nvSpPr>
        <p:spPr>
          <a:xfrm>
            <a:off x="304800" y="1092199"/>
            <a:ext cx="11582400" cy="5241927"/>
          </a:xfrm>
          <a:prstGeom prst="rect">
            <a:avLst/>
          </a:prstGeom>
          <a:noFill/>
          <a:ln>
            <a:noFill/>
          </a:ln>
        </p:spPr>
        <p:txBody>
          <a:bodyPr spcFirstLastPara="1" wrap="square" lIns="91425" tIns="45700" rIns="91425" bIns="45700" anchor="t" anchorCtr="0">
            <a:noAutofit/>
          </a:bodyPr>
          <a:lstStyle>
            <a:lvl1pPr marR="0" lvl="0" algn="l" rtl="0">
              <a:spcBef>
                <a:spcPts val="853"/>
              </a:spcBef>
              <a:spcAft>
                <a:spcPts val="0"/>
              </a:spcAft>
              <a:buClr>
                <a:srgbClr val="00B050"/>
              </a:buClr>
              <a:buSzPts val="4267"/>
              <a:buFont typeface="Arial"/>
              <a:buChar char="•"/>
              <a:defRPr sz="4267" b="0" i="0" u="none" strike="noStrike" cap="none">
                <a:solidFill>
                  <a:schemeClr val="dk1"/>
                </a:solidFill>
                <a:latin typeface="Calibri"/>
                <a:ea typeface="Calibri"/>
                <a:cs typeface="Calibri"/>
                <a:sym typeface="Calibri"/>
              </a:defRPr>
            </a:lvl1pPr>
            <a:lvl2pPr marR="0" lvl="1" algn="l" rtl="0">
              <a:spcBef>
                <a:spcPts val="853"/>
              </a:spcBef>
              <a:spcAft>
                <a:spcPts val="0"/>
              </a:spcAft>
              <a:buClr>
                <a:srgbClr val="00B050"/>
              </a:buClr>
              <a:buSzPts val="2560"/>
              <a:buFont typeface="Noto Sans Symbols"/>
              <a:buChar char="❑"/>
              <a:defRPr sz="4267" b="0" i="0" u="none" strike="noStrike" cap="none">
                <a:solidFill>
                  <a:schemeClr val="dk1"/>
                </a:solidFill>
                <a:latin typeface="Calibri"/>
                <a:ea typeface="Calibri"/>
                <a:cs typeface="Calibri"/>
                <a:sym typeface="Calibri"/>
              </a:defRPr>
            </a:lvl2pPr>
            <a:lvl3pPr marR="0" lvl="2" algn="l" rtl="0">
              <a:spcBef>
                <a:spcPts val="853"/>
              </a:spcBef>
              <a:spcAft>
                <a:spcPts val="0"/>
              </a:spcAft>
              <a:buClr>
                <a:srgbClr val="00B050"/>
              </a:buClr>
              <a:buSzPts val="3627"/>
              <a:buFont typeface="Courier New"/>
              <a:buChar char="o"/>
              <a:defRPr sz="4267" b="0" i="0" u="none" strike="noStrike" cap="none">
                <a:solidFill>
                  <a:schemeClr val="dk1"/>
                </a:solidFill>
                <a:latin typeface="Calibri"/>
                <a:ea typeface="Calibri"/>
                <a:cs typeface="Calibri"/>
                <a:sym typeface="Calibri"/>
              </a:defRPr>
            </a:lvl3pPr>
            <a:lvl4pPr marR="0" lvl="3" algn="l" rtl="0">
              <a:spcBef>
                <a:spcPts val="853"/>
              </a:spcBef>
              <a:spcAft>
                <a:spcPts val="0"/>
              </a:spcAft>
              <a:buClr>
                <a:srgbClr val="00B050"/>
              </a:buClr>
              <a:buSzPts val="3414"/>
              <a:buFont typeface="Noto Sans Symbols"/>
              <a:buChar char="❖"/>
              <a:defRPr sz="4267" b="0" i="0" u="none" strike="noStrike" cap="none">
                <a:solidFill>
                  <a:schemeClr val="dk1"/>
                </a:solidFill>
                <a:latin typeface="Calibri"/>
                <a:ea typeface="Calibri"/>
                <a:cs typeface="Calibri"/>
                <a:sym typeface="Calibri"/>
              </a:defRPr>
            </a:lvl4pPr>
            <a:lvl5pPr marR="0" lvl="4" algn="l" rtl="0">
              <a:spcBef>
                <a:spcPts val="853"/>
              </a:spcBef>
              <a:spcAft>
                <a:spcPts val="0"/>
              </a:spcAft>
              <a:buClr>
                <a:srgbClr val="00B050"/>
              </a:buClr>
              <a:buSzPts val="4267"/>
              <a:buFont typeface="Arial"/>
              <a:buChar char="•"/>
              <a:defRPr sz="42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144" name="Google Shape;144;p24"/>
          <p:cNvPicPr preferRelativeResize="0"/>
          <p:nvPr/>
        </p:nvPicPr>
        <p:blipFill rotWithShape="1">
          <a:blip r:embed="rId2">
            <a:alphaModFix/>
          </a:blip>
          <a:srcRect/>
          <a:stretch/>
        </p:blipFill>
        <p:spPr>
          <a:xfrm>
            <a:off x="10542416" y="293397"/>
            <a:ext cx="1446385" cy="520699"/>
          </a:xfrm>
          <a:prstGeom prst="rect">
            <a:avLst/>
          </a:prstGeom>
          <a:noFill/>
          <a:ln>
            <a:noFill/>
          </a:ln>
        </p:spPr>
      </p:pic>
      <p:sp>
        <p:nvSpPr>
          <p:cNvPr id="145" name="Google Shape;145;p24"/>
          <p:cNvSpPr txBox="1">
            <a:spLocks noGrp="1"/>
          </p:cNvSpPr>
          <p:nvPr>
            <p:ph type="body" idx="1"/>
          </p:nvPr>
        </p:nvSpPr>
        <p:spPr>
          <a:xfrm>
            <a:off x="187569" y="6375400"/>
            <a:ext cx="11801231" cy="381000"/>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SzPts val="1867"/>
              <a:buNone/>
              <a:defRPr sz="1867"/>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24"/>
          <p:cNvSpPr txBox="1">
            <a:spLocks noGrp="1"/>
          </p:cNvSpPr>
          <p:nvPr>
            <p:ph type="body" idx="3"/>
          </p:nvPr>
        </p:nvSpPr>
        <p:spPr>
          <a:xfrm>
            <a:off x="1828800" y="158753"/>
            <a:ext cx="8534400" cy="789988"/>
          </a:xfrm>
          <a:prstGeom prst="rect">
            <a:avLst/>
          </a:prstGeom>
          <a:noFill/>
          <a:ln>
            <a:noFill/>
          </a:ln>
        </p:spPr>
        <p:txBody>
          <a:bodyPr spcFirstLastPara="1" wrap="square" lIns="91425" tIns="45700" rIns="91425" bIns="45700" anchor="t" anchorCtr="0">
            <a:normAutofit/>
          </a:bodyPr>
          <a:lstStyle>
            <a:lvl1pPr marL="457200" lvl="0" indent="-228600" algn="ctr">
              <a:spcBef>
                <a:spcPts val="853"/>
              </a:spcBef>
              <a:spcAft>
                <a:spcPts val="0"/>
              </a:spcAft>
              <a:buSzPts val="4267"/>
              <a:buNone/>
              <a:defRPr>
                <a:solidFill>
                  <a:srgbClr val="003399"/>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Page Option 7">
  <p:cSld name="Title Page Option 7">
    <p:spTree>
      <p:nvGrpSpPr>
        <p:cNvPr id="1" name="Shape 153"/>
        <p:cNvGrpSpPr/>
        <p:nvPr/>
      </p:nvGrpSpPr>
      <p:grpSpPr>
        <a:xfrm>
          <a:off x="0" y="0"/>
          <a:ext cx="0" cy="0"/>
          <a:chOff x="0" y="0"/>
          <a:chExt cx="0" cy="0"/>
        </a:xfrm>
      </p:grpSpPr>
      <p:pic>
        <p:nvPicPr>
          <p:cNvPr id="154" name="Google Shape;154;p26" descr="R:\COM\COMM\Branding\PPT Templates\widescreen\Widescreen Powerpoint 28.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155" name="Google Shape;155;p26"/>
          <p:cNvSpPr txBox="1">
            <a:spLocks noGrp="1"/>
          </p:cNvSpPr>
          <p:nvPr>
            <p:ph type="title"/>
          </p:nvPr>
        </p:nvSpPr>
        <p:spPr>
          <a:xfrm>
            <a:off x="101600" y="1905000"/>
            <a:ext cx="7823200" cy="2133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26"/>
          <p:cNvSpPr txBox="1">
            <a:spLocks noGrp="1"/>
          </p:cNvSpPr>
          <p:nvPr>
            <p:ph type="body" idx="1"/>
          </p:nvPr>
        </p:nvSpPr>
        <p:spPr>
          <a:xfrm>
            <a:off x="9652000" y="6096000"/>
            <a:ext cx="2235200"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667"/>
              <a:buNone/>
              <a:defRPr sz="2667"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26"/>
          <p:cNvSpPr txBox="1">
            <a:spLocks noGrp="1"/>
          </p:cNvSpPr>
          <p:nvPr>
            <p:ph type="body" idx="2"/>
          </p:nvPr>
        </p:nvSpPr>
        <p:spPr>
          <a:xfrm>
            <a:off x="101600" y="4445000"/>
            <a:ext cx="6908800" cy="21336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667"/>
              <a:buNone/>
              <a:defRPr sz="2667" i="1"/>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158"/>
        <p:cNvGrpSpPr/>
        <p:nvPr/>
      </p:nvGrpSpPr>
      <p:grpSpPr>
        <a:xfrm>
          <a:off x="0" y="0"/>
          <a:ext cx="0" cy="0"/>
          <a:chOff x="0" y="0"/>
          <a:chExt cx="0" cy="0"/>
        </a:xfrm>
      </p:grpSpPr>
      <p:pic>
        <p:nvPicPr>
          <p:cNvPr id="159" name="Google Shape;159;p27" descr="R:\COM\COMM\Branding\PPT Templates\widescreen\Widescreen Powerpoint 5.jpg"/>
          <p:cNvPicPr preferRelativeResize="0"/>
          <p:nvPr/>
        </p:nvPicPr>
        <p:blipFill rotWithShape="1">
          <a:blip r:embed="rId2">
            <a:alphaModFix/>
          </a:blip>
          <a:srcRect/>
          <a:stretch/>
        </p:blipFill>
        <p:spPr>
          <a:xfrm>
            <a:off x="1" y="0"/>
            <a:ext cx="12198356" cy="6864096"/>
          </a:xfrm>
          <a:prstGeom prst="rect">
            <a:avLst/>
          </a:prstGeom>
          <a:noFill/>
          <a:ln>
            <a:noFill/>
          </a:ln>
        </p:spPr>
      </p:pic>
      <p:sp>
        <p:nvSpPr>
          <p:cNvPr id="160" name="Google Shape;160;p27"/>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27"/>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27"/>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1" i="0" u="none" strike="noStrike" cap="none">
                <a:solidFill>
                  <a:schemeClr val="lt1"/>
                </a:solidFill>
                <a:latin typeface="Calibri"/>
                <a:ea typeface="Calibri"/>
                <a:cs typeface="Calibri"/>
                <a:sym typeface="Calibri"/>
              </a:defRPr>
            </a:lvl1pPr>
            <a:lvl2pPr marL="0" lvl="1" indent="0" algn="r">
              <a:spcBef>
                <a:spcPts val="0"/>
              </a:spcBef>
              <a:buNone/>
              <a:defRPr sz="1600" b="1" i="0" u="none" strike="noStrike" cap="none">
                <a:solidFill>
                  <a:schemeClr val="lt1"/>
                </a:solidFill>
                <a:latin typeface="Calibri"/>
                <a:ea typeface="Calibri"/>
                <a:cs typeface="Calibri"/>
                <a:sym typeface="Calibri"/>
              </a:defRPr>
            </a:lvl2pPr>
            <a:lvl3pPr marL="0" lvl="2" indent="0" algn="r">
              <a:spcBef>
                <a:spcPts val="0"/>
              </a:spcBef>
              <a:buNone/>
              <a:defRPr sz="1600" b="1" i="0" u="none" strike="noStrike" cap="none">
                <a:solidFill>
                  <a:schemeClr val="lt1"/>
                </a:solidFill>
                <a:latin typeface="Calibri"/>
                <a:ea typeface="Calibri"/>
                <a:cs typeface="Calibri"/>
                <a:sym typeface="Calibri"/>
              </a:defRPr>
            </a:lvl3pPr>
            <a:lvl4pPr marL="0" lvl="3" indent="0" algn="r">
              <a:spcBef>
                <a:spcPts val="0"/>
              </a:spcBef>
              <a:buNone/>
              <a:defRPr sz="1600" b="1" i="0" u="none" strike="noStrike" cap="none">
                <a:solidFill>
                  <a:schemeClr val="lt1"/>
                </a:solidFill>
                <a:latin typeface="Calibri"/>
                <a:ea typeface="Calibri"/>
                <a:cs typeface="Calibri"/>
                <a:sym typeface="Calibri"/>
              </a:defRPr>
            </a:lvl4pPr>
            <a:lvl5pPr marL="0" lvl="4" indent="0" algn="r">
              <a:spcBef>
                <a:spcPts val="0"/>
              </a:spcBef>
              <a:buNone/>
              <a:defRPr sz="1600" b="1" i="0" u="none" strike="noStrike" cap="none">
                <a:solidFill>
                  <a:schemeClr val="lt1"/>
                </a:solidFill>
                <a:latin typeface="Calibri"/>
                <a:ea typeface="Calibri"/>
                <a:cs typeface="Calibri"/>
                <a:sym typeface="Calibri"/>
              </a:defRPr>
            </a:lvl5pPr>
            <a:lvl6pPr marL="0" lvl="5" indent="0" algn="r">
              <a:spcBef>
                <a:spcPts val="0"/>
              </a:spcBef>
              <a:buNone/>
              <a:defRPr sz="1600" b="1" i="0" u="none" strike="noStrike" cap="none">
                <a:solidFill>
                  <a:schemeClr val="lt1"/>
                </a:solidFill>
                <a:latin typeface="Calibri"/>
                <a:ea typeface="Calibri"/>
                <a:cs typeface="Calibri"/>
                <a:sym typeface="Calibri"/>
              </a:defRPr>
            </a:lvl6pPr>
            <a:lvl7pPr marL="0" lvl="6" indent="0" algn="r">
              <a:spcBef>
                <a:spcPts val="0"/>
              </a:spcBef>
              <a:buNone/>
              <a:defRPr sz="1600" b="1" i="0" u="none" strike="noStrike" cap="none">
                <a:solidFill>
                  <a:schemeClr val="lt1"/>
                </a:solidFill>
                <a:latin typeface="Calibri"/>
                <a:ea typeface="Calibri"/>
                <a:cs typeface="Calibri"/>
                <a:sym typeface="Calibri"/>
              </a:defRPr>
            </a:lvl7pPr>
            <a:lvl8pPr marL="0" lvl="7" indent="0" algn="r">
              <a:spcBef>
                <a:spcPts val="0"/>
              </a:spcBef>
              <a:buNone/>
              <a:defRPr sz="1600" b="1" i="0" u="none" strike="noStrike" cap="none">
                <a:solidFill>
                  <a:schemeClr val="lt1"/>
                </a:solidFill>
                <a:latin typeface="Calibri"/>
                <a:ea typeface="Calibri"/>
                <a:cs typeface="Calibri"/>
                <a:sym typeface="Calibri"/>
              </a:defRPr>
            </a:lvl8pPr>
            <a:lvl9pPr marL="0" lvl="8" indent="0" algn="r">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
        <p:nvSpPr>
          <p:cNvPr id="164" name="Google Shape;16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7"/>
        <p:cNvGrpSpPr/>
        <p:nvPr/>
      </p:nvGrpSpPr>
      <p:grpSpPr>
        <a:xfrm>
          <a:off x="0" y="0"/>
          <a:ext cx="0" cy="0"/>
          <a:chOff x="0" y="0"/>
          <a:chExt cx="0" cy="0"/>
        </a:xfrm>
      </p:grpSpPr>
      <p:sp>
        <p:nvSpPr>
          <p:cNvPr id="168" name="Google Shape;168;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0" name="Google Shape;17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2" name="Google Shape;18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20"/>
        <p:cNvGrpSpPr/>
        <p:nvPr/>
      </p:nvGrpSpPr>
      <p:grpSpPr>
        <a:xfrm>
          <a:off x="0" y="0"/>
          <a:ext cx="0" cy="0"/>
          <a:chOff x="0" y="0"/>
          <a:chExt cx="0" cy="0"/>
        </a:xfrm>
      </p:grpSpPr>
      <p:pic>
        <p:nvPicPr>
          <p:cNvPr id="21" name="Google Shape;21;p4" descr="R:\COM\COMM\Branding\PPT Templates\widescreen\Widescreen Powerpoint 6.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22" name="Google Shape;22;p4"/>
          <p:cNvSpPr txBox="1">
            <a:spLocks noGrp="1"/>
          </p:cNvSpPr>
          <p:nvPr>
            <p:ph type="body" idx="1"/>
          </p:nvPr>
        </p:nvSpPr>
        <p:spPr>
          <a:xfrm>
            <a:off x="203200" y="3733800"/>
            <a:ext cx="11684000" cy="861775"/>
          </a:xfrm>
          <a:prstGeom prst="rect">
            <a:avLst/>
          </a:prstGeom>
          <a:noFill/>
          <a:ln>
            <a:noFill/>
          </a:ln>
        </p:spPr>
        <p:txBody>
          <a:bodyPr spcFirstLastPara="1" wrap="square" lIns="91425" tIns="45700" rIns="91425" bIns="45700" anchor="ctr" anchorCtr="0">
            <a:spAutoFit/>
          </a:bodyPr>
          <a:lstStyle>
            <a:lvl1pPr marL="457200" marR="0" lvl="0" indent="-228600" algn="ctr" rtl="0">
              <a:lnSpc>
                <a:spcPct val="100000"/>
              </a:lnSpc>
              <a:spcBef>
                <a:spcPts val="0"/>
              </a:spcBef>
              <a:spcAft>
                <a:spcPts val="0"/>
              </a:spcAft>
              <a:buClr>
                <a:srgbClr val="000000"/>
              </a:buClr>
              <a:buSzPts val="4800"/>
              <a:buFont typeface="Calibri"/>
              <a:buNone/>
              <a:defRPr sz="4800" b="1"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sldNum" idx="12"/>
          </p:nvPr>
        </p:nvSpPr>
        <p:spPr>
          <a:xfrm>
            <a:off x="10972800" y="63246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4"/>
          <p:cNvSpPr txBox="1"/>
          <p:nvPr/>
        </p:nvSpPr>
        <p:spPr>
          <a:xfrm>
            <a:off x="10972800" y="279400"/>
            <a:ext cx="1016000" cy="365125"/>
          </a:xfrm>
          <a:prstGeom prst="rect">
            <a:avLst/>
          </a:prstGeom>
          <a:noFill/>
          <a:ln>
            <a:noFill/>
          </a:ln>
        </p:spPr>
        <p:txBody>
          <a:bodyPr spcFirstLastPara="1" wrap="square" lIns="121900" tIns="60950" rIns="121900" bIns="6095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7" name="Google Shape;197;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1"/>
        <p:cNvGrpSpPr/>
        <p:nvPr/>
      </p:nvGrpSpPr>
      <p:grpSpPr>
        <a:xfrm>
          <a:off x="0" y="0"/>
          <a:ext cx="0" cy="0"/>
          <a:chOff x="0" y="0"/>
          <a:chExt cx="0" cy="0"/>
        </a:xfrm>
      </p:grpSpPr>
      <p:sp>
        <p:nvSpPr>
          <p:cNvPr id="202" name="Google Shape;202;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6"/>
        <p:cNvGrpSpPr/>
        <p:nvPr/>
      </p:nvGrpSpPr>
      <p:grpSpPr>
        <a:xfrm>
          <a:off x="0" y="0"/>
          <a:ext cx="0" cy="0"/>
          <a:chOff x="0" y="0"/>
          <a:chExt cx="0" cy="0"/>
        </a:xfrm>
      </p:grpSpPr>
      <p:sp>
        <p:nvSpPr>
          <p:cNvPr id="207" name="Google Shape;20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9" name="Google Shape;209;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0" name="Google Shape;21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36"/>
          <p:cNvSpPr>
            <a:spLocks noGrp="1"/>
          </p:cNvSpPr>
          <p:nvPr>
            <p:ph type="pic" idx="2"/>
          </p:nvPr>
        </p:nvSpPr>
        <p:spPr>
          <a:xfrm>
            <a:off x="5183188" y="987425"/>
            <a:ext cx="6172200" cy="4873625"/>
          </a:xfrm>
          <a:prstGeom prst="rect">
            <a:avLst/>
          </a:prstGeom>
          <a:noFill/>
          <a:ln>
            <a:noFill/>
          </a:ln>
        </p:spPr>
      </p:sp>
      <p:sp>
        <p:nvSpPr>
          <p:cNvPr id="216" name="Google Shape;216;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7" name="Google Shape;21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Break Option 1">
  <p:cSld name="1_Section Break Option 1">
    <p:spTree>
      <p:nvGrpSpPr>
        <p:cNvPr id="1" name="Shape 25"/>
        <p:cNvGrpSpPr/>
        <p:nvPr/>
      </p:nvGrpSpPr>
      <p:grpSpPr>
        <a:xfrm>
          <a:off x="0" y="0"/>
          <a:ext cx="0" cy="0"/>
          <a:chOff x="0" y="0"/>
          <a:chExt cx="0" cy="0"/>
        </a:xfrm>
      </p:grpSpPr>
      <p:pic>
        <p:nvPicPr>
          <p:cNvPr id="26" name="Google Shape;26;p5" descr="R:\COM\COMM\Branding\PPT Templates\widescreen\Widescreen Powerpoint 6.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27" name="Google Shape;27;p5"/>
          <p:cNvSpPr txBox="1">
            <a:spLocks noGrp="1"/>
          </p:cNvSpPr>
          <p:nvPr>
            <p:ph type="body" idx="1"/>
          </p:nvPr>
        </p:nvSpPr>
        <p:spPr>
          <a:xfrm>
            <a:off x="203200" y="3733800"/>
            <a:ext cx="11684000" cy="86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960"/>
              </a:spcBef>
              <a:spcAft>
                <a:spcPts val="0"/>
              </a:spcAft>
              <a:buClr>
                <a:srgbClr val="00B050"/>
              </a:buClr>
              <a:buSzPts val="3600"/>
              <a:buFont typeface="Arial"/>
              <a:buNone/>
              <a:defRPr sz="4800" b="1"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sldNum" idx="12"/>
          </p:nvPr>
        </p:nvSpPr>
        <p:spPr>
          <a:xfrm>
            <a:off x="10972800" y="6324600"/>
            <a:ext cx="10160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5"/>
          <p:cNvSpPr txBox="1"/>
          <p:nvPr/>
        </p:nvSpPr>
        <p:spPr>
          <a:xfrm>
            <a:off x="10972800" y="279400"/>
            <a:ext cx="1016000" cy="365200"/>
          </a:xfrm>
          <a:prstGeom prst="rect">
            <a:avLst/>
          </a:prstGeom>
          <a:noFill/>
          <a:ln>
            <a:noFill/>
          </a:ln>
        </p:spPr>
        <p:txBody>
          <a:bodyPr spcFirstLastPara="1" wrap="square" lIns="121900" tIns="60925" rIns="121900" bIns="609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30"/>
        <p:cNvGrpSpPr/>
        <p:nvPr/>
      </p:nvGrpSpPr>
      <p:grpSpPr>
        <a:xfrm>
          <a:off x="0" y="0"/>
          <a:ext cx="0" cy="0"/>
          <a:chOff x="0" y="0"/>
          <a:chExt cx="0" cy="0"/>
        </a:xfrm>
      </p:grpSpPr>
      <p:pic>
        <p:nvPicPr>
          <p:cNvPr id="31" name="Google Shape;31;p6" descr="R:\COM\COMM\Branding\PPT Templates\widescreen\Widescreen Powerpoint 20.jpg"/>
          <p:cNvPicPr preferRelativeResize="0"/>
          <p:nvPr/>
        </p:nvPicPr>
        <p:blipFill rotWithShape="1">
          <a:blip r:embed="rId2">
            <a:alphaModFix/>
          </a:blip>
          <a:srcRect/>
          <a:stretch/>
        </p:blipFill>
        <p:spPr>
          <a:xfrm>
            <a:off x="0" y="0"/>
            <a:ext cx="12198355" cy="6864096"/>
          </a:xfrm>
          <a:prstGeom prst="rect">
            <a:avLst/>
          </a:prstGeom>
          <a:noFill/>
          <a:ln>
            <a:noFill/>
          </a:ln>
        </p:spPr>
      </p:pic>
      <p:sp>
        <p:nvSpPr>
          <p:cNvPr id="32" name="Google Shape;32;p6"/>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6"/>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6"/>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5333"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ontent option 2">
  <p:cSld name="5_Content option 2">
    <p:spTree>
      <p:nvGrpSpPr>
        <p:cNvPr id="1" name="Shape 35"/>
        <p:cNvGrpSpPr/>
        <p:nvPr/>
      </p:nvGrpSpPr>
      <p:grpSpPr>
        <a:xfrm>
          <a:off x="0" y="0"/>
          <a:ext cx="0" cy="0"/>
          <a:chOff x="0" y="0"/>
          <a:chExt cx="0" cy="0"/>
        </a:xfrm>
      </p:grpSpPr>
      <p:pic>
        <p:nvPicPr>
          <p:cNvPr id="36" name="Google Shape;36;p7" descr="R:\COM\COMM\Branding\PPT Templates\widescreen\Widescreen Powerpoint 5.jpg"/>
          <p:cNvPicPr preferRelativeResize="0"/>
          <p:nvPr/>
        </p:nvPicPr>
        <p:blipFill rotWithShape="1">
          <a:blip r:embed="rId2">
            <a:alphaModFix/>
          </a:blip>
          <a:srcRect/>
          <a:stretch/>
        </p:blipFill>
        <p:spPr>
          <a:xfrm>
            <a:off x="2" y="0"/>
            <a:ext cx="12198356" cy="6864096"/>
          </a:xfrm>
          <a:prstGeom prst="rect">
            <a:avLst/>
          </a:prstGeom>
          <a:noFill/>
          <a:ln>
            <a:noFill/>
          </a:ln>
        </p:spPr>
      </p:pic>
      <p:sp>
        <p:nvSpPr>
          <p:cNvPr id="37" name="Google Shape;37;p7"/>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7"/>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40"/>
        <p:cNvGrpSpPr/>
        <p:nvPr/>
      </p:nvGrpSpPr>
      <p:grpSpPr>
        <a:xfrm>
          <a:off x="0" y="0"/>
          <a:ext cx="0" cy="0"/>
          <a:chOff x="0" y="0"/>
          <a:chExt cx="0" cy="0"/>
        </a:xfrm>
      </p:grpSpPr>
      <p:pic>
        <p:nvPicPr>
          <p:cNvPr id="41" name="Google Shape;41;p9" descr="R:\COM\COMM\Branding\PPT Templates\widescreen\Widescreen Powerpoint 5.jpg"/>
          <p:cNvPicPr preferRelativeResize="0"/>
          <p:nvPr/>
        </p:nvPicPr>
        <p:blipFill rotWithShape="1">
          <a:blip r:embed="rId2">
            <a:alphaModFix/>
          </a:blip>
          <a:srcRect/>
          <a:stretch/>
        </p:blipFill>
        <p:spPr>
          <a:xfrm>
            <a:off x="0" y="1"/>
            <a:ext cx="12198355" cy="6864097"/>
          </a:xfrm>
          <a:prstGeom prst="rect">
            <a:avLst/>
          </a:prstGeom>
          <a:noFill/>
          <a:ln>
            <a:noFill/>
          </a:ln>
        </p:spPr>
      </p:pic>
      <p:sp>
        <p:nvSpPr>
          <p:cNvPr id="42" name="Google Shape;42;p9"/>
          <p:cNvSpPr txBox="1">
            <a:spLocks noGrp="1"/>
          </p:cNvSpPr>
          <p:nvPr>
            <p:ph type="body" idx="1"/>
          </p:nvPr>
        </p:nvSpPr>
        <p:spPr>
          <a:xfrm>
            <a:off x="203200" y="2159000"/>
            <a:ext cx="11785600" cy="44196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853"/>
              </a:spcBef>
              <a:spcAft>
                <a:spcPts val="0"/>
              </a:spcAft>
              <a:buClr>
                <a:srgbClr val="00B050"/>
              </a:buClr>
              <a:buSzPts val="3200"/>
              <a:buFont typeface="Arial"/>
              <a:buChar char="•"/>
              <a:defRPr sz="4267"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43" name="Google Shape;43;p9"/>
          <p:cNvSpPr txBox="1">
            <a:spLocks noGrp="1"/>
          </p:cNvSpPr>
          <p:nvPr>
            <p:ph type="title"/>
          </p:nvPr>
        </p:nvSpPr>
        <p:spPr>
          <a:xfrm>
            <a:off x="203200" y="990600"/>
            <a:ext cx="11785600" cy="1066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000"/>
              <a:buFont typeface="Calibri"/>
              <a:buNone/>
              <a:defRPr sz="5333"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4" name="Google Shape;44;p9"/>
          <p:cNvSpPr txBox="1">
            <a:spLocks noGrp="1"/>
          </p:cNvSpPr>
          <p:nvPr>
            <p:ph type="sldNum" idx="12"/>
          </p:nvPr>
        </p:nvSpPr>
        <p:spPr>
          <a:xfrm>
            <a:off x="10972800" y="279400"/>
            <a:ext cx="10160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4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838200" y="366185"/>
            <a:ext cx="10515600" cy="1325033"/>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17"/>
          <p:cNvSpPr txBox="1">
            <a:spLocks noGrp="1"/>
          </p:cNvSpPr>
          <p:nvPr>
            <p:ph type="body" idx="1"/>
          </p:nvPr>
        </p:nvSpPr>
        <p:spPr>
          <a:xfrm>
            <a:off x="838200" y="1826684"/>
            <a:ext cx="10515600" cy="4349749"/>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rgbClr val="00B050"/>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391172" algn="l" rtl="0">
              <a:spcBef>
                <a:spcPts val="853"/>
              </a:spcBef>
              <a:spcAft>
                <a:spcPts val="0"/>
              </a:spcAft>
              <a:buClr>
                <a:srgbClr val="00B050"/>
              </a:buClr>
              <a:buSzPts val="2560"/>
              <a:buFont typeface="Noto Sans Symbols"/>
              <a:buChar char="❑"/>
              <a:defRPr sz="4267" b="0" i="0" u="none" strike="noStrike" cap="none">
                <a:solidFill>
                  <a:schemeClr val="dk1"/>
                </a:solidFill>
                <a:latin typeface="Calibri"/>
                <a:ea typeface="Calibri"/>
                <a:cs typeface="Calibri"/>
                <a:sym typeface="Calibri"/>
              </a:defRPr>
            </a:lvl2pPr>
            <a:lvl3pPr marL="1371600" marR="0" lvl="2" indent="-458911" algn="l" rtl="0">
              <a:spcBef>
                <a:spcPts val="853"/>
              </a:spcBef>
              <a:spcAft>
                <a:spcPts val="0"/>
              </a:spcAft>
              <a:buClr>
                <a:srgbClr val="00B050"/>
              </a:buClr>
              <a:buSzPts val="3627"/>
              <a:buFont typeface="Courier New"/>
              <a:buChar char="o"/>
              <a:defRPr sz="4267" b="0" i="0" u="none" strike="noStrike" cap="none">
                <a:solidFill>
                  <a:schemeClr val="dk1"/>
                </a:solidFill>
                <a:latin typeface="Calibri"/>
                <a:ea typeface="Calibri"/>
                <a:cs typeface="Calibri"/>
                <a:sym typeface="Calibri"/>
              </a:defRPr>
            </a:lvl3pPr>
            <a:lvl4pPr marL="1828800" marR="0" lvl="3" indent="-445363" algn="l" rtl="0">
              <a:spcBef>
                <a:spcPts val="853"/>
              </a:spcBef>
              <a:spcAft>
                <a:spcPts val="0"/>
              </a:spcAft>
              <a:buClr>
                <a:srgbClr val="00B050"/>
              </a:buClr>
              <a:buSzPts val="3414"/>
              <a:buFont typeface="Noto Sans Symbols"/>
              <a:buChar char="❖"/>
              <a:defRPr sz="4267" b="0" i="0" u="none" strike="noStrike" cap="none">
                <a:solidFill>
                  <a:schemeClr val="dk1"/>
                </a:solidFill>
                <a:latin typeface="Calibri"/>
                <a:ea typeface="Calibri"/>
                <a:cs typeface="Calibri"/>
                <a:sym typeface="Calibri"/>
              </a:defRPr>
            </a:lvl4pPr>
            <a:lvl5pPr marL="2286000" marR="0" lvl="4" indent="-499554" algn="l" rtl="0">
              <a:spcBef>
                <a:spcPts val="853"/>
              </a:spcBef>
              <a:spcAft>
                <a:spcPts val="0"/>
              </a:spcAft>
              <a:buClr>
                <a:srgbClr val="00B050"/>
              </a:buClr>
              <a:buSzPts val="4267"/>
              <a:buFont typeface="Arial"/>
              <a:buChar char="•"/>
              <a:defRPr sz="42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94B2"/>
                </a:solidFill>
                <a:latin typeface="Calibri"/>
                <a:ea typeface="Calibri"/>
                <a:cs typeface="Calibri"/>
                <a:sym typeface="Calibri"/>
              </a:defRPr>
            </a:lvl1pPr>
            <a:lvl2pPr marL="0" marR="0" lvl="1" indent="0" algn="r" rtl="0">
              <a:spcBef>
                <a:spcPts val="0"/>
              </a:spcBef>
              <a:buNone/>
              <a:defRPr sz="1600" b="0" i="0" u="none" strike="noStrike" cap="none">
                <a:solidFill>
                  <a:srgbClr val="8894B2"/>
                </a:solidFill>
                <a:latin typeface="Calibri"/>
                <a:ea typeface="Calibri"/>
                <a:cs typeface="Calibri"/>
                <a:sym typeface="Calibri"/>
              </a:defRPr>
            </a:lvl2pPr>
            <a:lvl3pPr marL="0" marR="0" lvl="2" indent="0" algn="r" rtl="0">
              <a:spcBef>
                <a:spcPts val="0"/>
              </a:spcBef>
              <a:buNone/>
              <a:defRPr sz="1600" b="0" i="0" u="none" strike="noStrike" cap="none">
                <a:solidFill>
                  <a:srgbClr val="8894B2"/>
                </a:solidFill>
                <a:latin typeface="Calibri"/>
                <a:ea typeface="Calibri"/>
                <a:cs typeface="Calibri"/>
                <a:sym typeface="Calibri"/>
              </a:defRPr>
            </a:lvl3pPr>
            <a:lvl4pPr marL="0" marR="0" lvl="3" indent="0" algn="r" rtl="0">
              <a:spcBef>
                <a:spcPts val="0"/>
              </a:spcBef>
              <a:buNone/>
              <a:defRPr sz="1600" b="0" i="0" u="none" strike="noStrike" cap="none">
                <a:solidFill>
                  <a:srgbClr val="8894B2"/>
                </a:solidFill>
                <a:latin typeface="Calibri"/>
                <a:ea typeface="Calibri"/>
                <a:cs typeface="Calibri"/>
                <a:sym typeface="Calibri"/>
              </a:defRPr>
            </a:lvl4pPr>
            <a:lvl5pPr marL="0" marR="0" lvl="4" indent="0" algn="r" rtl="0">
              <a:spcBef>
                <a:spcPts val="0"/>
              </a:spcBef>
              <a:buNone/>
              <a:defRPr sz="1600" b="0" i="0" u="none" strike="noStrike" cap="none">
                <a:solidFill>
                  <a:srgbClr val="8894B2"/>
                </a:solidFill>
                <a:latin typeface="Calibri"/>
                <a:ea typeface="Calibri"/>
                <a:cs typeface="Calibri"/>
                <a:sym typeface="Calibri"/>
              </a:defRPr>
            </a:lvl5pPr>
            <a:lvl6pPr marL="0" marR="0" lvl="5" indent="0" algn="r" rtl="0">
              <a:spcBef>
                <a:spcPts val="0"/>
              </a:spcBef>
              <a:buNone/>
              <a:defRPr sz="1600" b="0" i="0" u="none" strike="noStrike" cap="none">
                <a:solidFill>
                  <a:srgbClr val="8894B2"/>
                </a:solidFill>
                <a:latin typeface="Calibri"/>
                <a:ea typeface="Calibri"/>
                <a:cs typeface="Calibri"/>
                <a:sym typeface="Calibri"/>
              </a:defRPr>
            </a:lvl6pPr>
            <a:lvl7pPr marL="0" marR="0" lvl="6" indent="0" algn="r" rtl="0">
              <a:spcBef>
                <a:spcPts val="0"/>
              </a:spcBef>
              <a:buNone/>
              <a:defRPr sz="1600" b="0" i="0" u="none" strike="noStrike" cap="none">
                <a:solidFill>
                  <a:srgbClr val="8894B2"/>
                </a:solidFill>
                <a:latin typeface="Calibri"/>
                <a:ea typeface="Calibri"/>
                <a:cs typeface="Calibri"/>
                <a:sym typeface="Calibri"/>
              </a:defRPr>
            </a:lvl7pPr>
            <a:lvl8pPr marL="0" marR="0" lvl="7" indent="0" algn="r" rtl="0">
              <a:spcBef>
                <a:spcPts val="0"/>
              </a:spcBef>
              <a:buNone/>
              <a:defRPr sz="1600" b="0" i="0" u="none" strike="noStrike" cap="none">
                <a:solidFill>
                  <a:srgbClr val="8894B2"/>
                </a:solidFill>
                <a:latin typeface="Calibri"/>
                <a:ea typeface="Calibri"/>
                <a:cs typeface="Calibri"/>
                <a:sym typeface="Calibri"/>
              </a:defRPr>
            </a:lvl8pPr>
            <a:lvl9pPr marL="0" marR="0" lvl="8" indent="0" algn="r" rtl="0">
              <a:spcBef>
                <a:spcPts val="0"/>
              </a:spcBef>
              <a:buNone/>
              <a:defRPr sz="1600" b="0" i="0" u="none" strike="noStrike" cap="none">
                <a:solidFill>
                  <a:srgbClr val="8894B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9" name="Google Shape;149;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ese.mo.gov/local-compliance-pla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Pam.Blagden@dese.mo.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ese.mo.gov/media/pdf/certification-stateme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secompliance@dese.mo.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e.mo.gov/media/pdf/certification-statemen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ese.mo.gov/local-compliance-pla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s://dese.mo.gov/media/pdf/forms-change-char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ese.mo.gov/media/pdf/reading-success-plan-guidance-missouri-school-district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dese.mo.gov/educator-quality/certification/substitute-teachers" TargetMode="Externa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senate.mo.gov/23info/BTS_Web/Bill.aspx?SessionType=R&amp;BillID=44469"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senate.mo.gov/23info/BTS_Web/Bill.aspx?SessionType=R&amp;BillID=44542"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ese.mo.gov/special-education/parentally-placed-private-school-children"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dese.mo.gov/financial-admin-services/special-education-finance/part-b-proportionate-share" TargetMode="External"/><Relationship Id="rId4" Type="http://schemas.openxmlformats.org/officeDocument/2006/relationships/hyperlink" Target="https://dese.mo.gov/special-education/effective-practices/special-education-directors#TopicResources"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hyperlink" Target="https://dese.mo.gov/media/pdf/2023-24-data-reporting-table" TargetMode="External"/><Relationship Id="rId2" Type="http://schemas.openxmlformats.org/officeDocument/2006/relationships/notesSlide" Target="../notesSlides/notesSlide59.xml"/><Relationship Id="rId1" Type="http://schemas.openxmlformats.org/officeDocument/2006/relationships/slideLayout" Target="../slideLayouts/slideLayout16.xml"/><Relationship Id="rId5" Type="http://schemas.openxmlformats.org/officeDocument/2006/relationships/hyperlink" Target="https://dese.mo.gov/data-system-management/core-datamosis/documentation" TargetMode="External"/><Relationship Id="rId4" Type="http://schemas.openxmlformats.org/officeDocument/2006/relationships/hyperlink" Target="https://dese.mo.gov/special-education/special-education-data/data-collection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dese.mo.gov/special-education/compliance/general-guidance" TargetMode="External"/><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jp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hyperlink" Target="https://dese.mo.gov/special-education/compliance/general-guidance" TargetMode="External"/><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4.xml"/><Relationship Id="rId1" Type="http://schemas.openxmlformats.org/officeDocument/2006/relationships/slideLayout" Target="../slideLayouts/slideLayout5.xml"/><Relationship Id="rId5" Type="http://schemas.openxmlformats.org/officeDocument/2006/relationships/hyperlink" Target="https://dese.mo.gov/special-education/effective-practices/special-education-directors" TargetMode="External"/><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9"/>
          <p:cNvSpPr txBox="1">
            <a:spLocks noGrp="1"/>
          </p:cNvSpPr>
          <p:nvPr>
            <p:ph type="title"/>
          </p:nvPr>
        </p:nvSpPr>
        <p:spPr>
          <a:xfrm>
            <a:off x="4572000" y="1474275"/>
            <a:ext cx="7620000" cy="1828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sz="4400"/>
              <a:t>Beginning of the School Year Special Education Hot Topics</a:t>
            </a:r>
            <a:endParaRPr sz="4400"/>
          </a:p>
        </p:txBody>
      </p:sp>
      <p:sp>
        <p:nvSpPr>
          <p:cNvPr id="237" name="Google Shape;237;p39"/>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1800"/>
              <a:buFont typeface="Arial"/>
              <a:buNone/>
            </a:pPr>
            <a:r>
              <a:rPr lang="en-US" sz="1800"/>
              <a:t>September 2023</a:t>
            </a:r>
            <a:endParaRPr/>
          </a:p>
        </p:txBody>
      </p:sp>
      <p:sp>
        <p:nvSpPr>
          <p:cNvPr id="238" name="Google Shape;238;p39"/>
          <p:cNvSpPr txBox="1">
            <a:spLocks noGrp="1"/>
          </p:cNvSpPr>
          <p:nvPr>
            <p:ph type="body" idx="2"/>
          </p:nvPr>
        </p:nvSpPr>
        <p:spPr>
          <a:xfrm>
            <a:off x="5926500" y="255075"/>
            <a:ext cx="6172200" cy="1219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600"/>
              <a:buNone/>
            </a:pPr>
            <a:r>
              <a:rPr lang="en-US">
                <a:solidFill>
                  <a:schemeClr val="dk2"/>
                </a:solidFill>
              </a:rPr>
              <a:t>Bailey Tennesen KC-RPDC &amp; Jeanne Rothermel STL-Ed Plus</a:t>
            </a:r>
            <a:endParaRPr>
              <a:solidFill>
                <a:schemeClr val="dk2"/>
              </a:solidFill>
            </a:endParaRPr>
          </a:p>
          <a:p>
            <a:pPr marL="0" lvl="0" indent="0" algn="ctr" rtl="0">
              <a:lnSpc>
                <a:spcPct val="100000"/>
              </a:lnSpc>
              <a:spcBef>
                <a:spcPts val="0"/>
              </a:spcBef>
              <a:spcAft>
                <a:spcPts val="0"/>
              </a:spcAft>
              <a:buSzPts val="2000"/>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8"/>
          <p:cNvSpPr txBox="1">
            <a:spLocks noGrp="1"/>
          </p:cNvSpPr>
          <p:nvPr>
            <p:ph type="body" idx="1"/>
          </p:nvPr>
        </p:nvSpPr>
        <p:spPr>
          <a:xfrm>
            <a:off x="203200" y="3733800"/>
            <a:ext cx="11684100" cy="861600"/>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SzPts val="3600"/>
              <a:buNone/>
            </a:pPr>
            <a:endParaRPr sz="5333"/>
          </a:p>
          <a:p>
            <a:pPr marL="0" lvl="0" indent="0" algn="ctr" rtl="0">
              <a:lnSpc>
                <a:spcPct val="100000"/>
              </a:lnSpc>
              <a:spcBef>
                <a:spcPts val="0"/>
              </a:spcBef>
              <a:spcAft>
                <a:spcPts val="0"/>
              </a:spcAft>
              <a:buSzPts val="3600"/>
              <a:buNone/>
            </a:pPr>
            <a:endParaRPr sz="5333"/>
          </a:p>
          <a:p>
            <a:pPr marL="0" lvl="0" indent="0" algn="ctr" rtl="0">
              <a:lnSpc>
                <a:spcPct val="100000"/>
              </a:lnSpc>
              <a:spcBef>
                <a:spcPts val="0"/>
              </a:spcBef>
              <a:spcAft>
                <a:spcPts val="0"/>
              </a:spcAft>
              <a:buSzPts val="3600"/>
              <a:buNone/>
            </a:pPr>
            <a:r>
              <a:rPr lang="en-US" sz="5333"/>
              <a:t>Adopting/Adapting the Local Compliance Plan </a:t>
            </a:r>
            <a:endParaRPr sz="5333"/>
          </a:p>
          <a:p>
            <a:pPr marL="0" lvl="0" indent="0" algn="r" rtl="0">
              <a:lnSpc>
                <a:spcPct val="100000"/>
              </a:lnSpc>
              <a:spcBef>
                <a:spcPts val="0"/>
              </a:spcBef>
              <a:spcAft>
                <a:spcPts val="0"/>
              </a:spcAft>
              <a:buClr>
                <a:schemeClr val="dk1"/>
              </a:buClr>
              <a:buSzPts val="1400"/>
              <a:buFont typeface="Arial"/>
              <a:buNone/>
            </a:pPr>
            <a:r>
              <a:rPr lang="en-US" sz="5333"/>
              <a:t>                                                                   </a:t>
            </a:r>
            <a:r>
              <a:rPr lang="en-US" sz="1950" b="0" u="sng">
                <a:solidFill>
                  <a:schemeClr val="hlink"/>
                </a:solidFill>
                <a:latin typeface="Times New Roman"/>
                <a:ea typeface="Times New Roman"/>
                <a:cs typeface="Times New Roman"/>
                <a:sym typeface="Times New Roman"/>
                <a:hlinkClick r:id="rId3"/>
              </a:rPr>
              <a:t>http://dese.mo.gov/local-compliance-plan</a:t>
            </a:r>
            <a:r>
              <a:rPr lang="en-US" sz="1950" b="0">
                <a:latin typeface="Times New Roman"/>
                <a:ea typeface="Times New Roman"/>
                <a:cs typeface="Times New Roman"/>
                <a:sym typeface="Times New Roman"/>
              </a:rPr>
              <a:t>  </a:t>
            </a:r>
            <a:endParaRPr sz="5933"/>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9"/>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800"/>
              <a:buNone/>
            </a:pPr>
            <a:r>
              <a:rPr lang="en-US" sz="4250">
                <a:solidFill>
                  <a:schemeClr val="dk1"/>
                </a:solidFill>
              </a:rPr>
              <a:t>Public agencies must adopt or adapt a Local Compliance Plan by October 1, 2023</a:t>
            </a:r>
            <a:endParaRPr sz="4250">
              <a:solidFill>
                <a:schemeClr val="dk1"/>
              </a:solidFill>
            </a:endParaRPr>
          </a:p>
          <a:p>
            <a:pPr marL="0" lvl="0" indent="0" algn="l" rtl="0">
              <a:lnSpc>
                <a:spcPct val="90000"/>
              </a:lnSpc>
              <a:spcBef>
                <a:spcPts val="1000"/>
              </a:spcBef>
              <a:spcAft>
                <a:spcPts val="0"/>
              </a:spcAft>
              <a:buSzPts val="1800"/>
              <a:buNone/>
            </a:pPr>
            <a:endParaRPr sz="4250">
              <a:solidFill>
                <a:schemeClr val="dk1"/>
              </a:solidFill>
            </a:endParaRPr>
          </a:p>
          <a:p>
            <a:pPr marL="0" lvl="0" indent="0" algn="l" rtl="0">
              <a:lnSpc>
                <a:spcPct val="90000"/>
              </a:lnSpc>
              <a:spcBef>
                <a:spcPts val="1000"/>
              </a:spcBef>
              <a:spcAft>
                <a:spcPts val="0"/>
              </a:spcAft>
              <a:buSzPts val="1800"/>
              <a:buNone/>
            </a:pPr>
            <a:r>
              <a:rPr lang="en-US" sz="3250" b="1">
                <a:solidFill>
                  <a:schemeClr val="dk1"/>
                </a:solidFill>
              </a:rPr>
              <a:t>Please note:</a:t>
            </a:r>
            <a:r>
              <a:rPr lang="en-US" sz="3250">
                <a:solidFill>
                  <a:schemeClr val="dk1"/>
                </a:solidFill>
              </a:rPr>
              <a:t> Even if your agency does not receive any IDEA Part B funds, your agency is still required to have a local compliance plan and submit annual assurances to DESE regarding the provision of services to students with disabilities under the IDEA.</a:t>
            </a:r>
            <a:endParaRPr sz="6150">
              <a:solidFill>
                <a:schemeClr val="dk1"/>
              </a:solidFill>
            </a:endParaRPr>
          </a:p>
        </p:txBody>
      </p:sp>
      <p:sp>
        <p:nvSpPr>
          <p:cNvPr id="307" name="Google Shape;307;p49"/>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333"/>
              <a:buNone/>
            </a:pPr>
            <a:r>
              <a:rPr lang="en-US"/>
              <a:t>Remember:</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0"/>
          <p:cNvSpPr txBox="1">
            <a:spLocks noGrp="1"/>
          </p:cNvSpPr>
          <p:nvPr>
            <p:ph type="body" idx="1"/>
          </p:nvPr>
        </p:nvSpPr>
        <p:spPr>
          <a:xfrm>
            <a:off x="203250" y="1695600"/>
            <a:ext cx="11785500" cy="51675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1000"/>
              </a:spcBef>
              <a:spcAft>
                <a:spcPts val="0"/>
              </a:spcAft>
              <a:buSzPts val="1800"/>
              <a:buNone/>
            </a:pPr>
            <a:r>
              <a:rPr lang="en-US" sz="2150" b="1">
                <a:solidFill>
                  <a:schemeClr val="dk1"/>
                </a:solidFill>
              </a:rPr>
              <a:t>Option A</a:t>
            </a:r>
            <a:r>
              <a:rPr lang="en-US" sz="2150">
                <a:solidFill>
                  <a:schemeClr val="dk1"/>
                </a:solidFill>
              </a:rPr>
              <a:t>.</a:t>
            </a:r>
            <a:endParaRPr sz="2150">
              <a:solidFill>
                <a:schemeClr val="dk1"/>
              </a:solidFill>
            </a:endParaRPr>
          </a:p>
          <a:p>
            <a:pPr marL="0" lvl="0" indent="0" algn="l" rtl="0">
              <a:lnSpc>
                <a:spcPct val="90000"/>
              </a:lnSpc>
              <a:spcBef>
                <a:spcPts val="1000"/>
              </a:spcBef>
              <a:spcAft>
                <a:spcPts val="0"/>
              </a:spcAft>
              <a:buSzPts val="1800"/>
              <a:buNone/>
            </a:pPr>
            <a:r>
              <a:rPr lang="en-US" sz="2150">
                <a:solidFill>
                  <a:schemeClr val="dk1"/>
                </a:solidFill>
              </a:rPr>
              <a:t>Adopt the model plan provided by the Department of Elementary and Secondary Education (DESE). If the agency adopts the state’s model plan, it is automatically approved by DESE. You do not need to submit a copy of your plan to DESE, but a certification statement must be submitted. </a:t>
            </a:r>
            <a:endParaRPr sz="2150">
              <a:solidFill>
                <a:schemeClr val="dk1"/>
              </a:solidFill>
            </a:endParaRPr>
          </a:p>
          <a:p>
            <a:pPr marL="0" lvl="0" indent="0" algn="l" rtl="0">
              <a:lnSpc>
                <a:spcPct val="90000"/>
              </a:lnSpc>
              <a:spcBef>
                <a:spcPts val="1000"/>
              </a:spcBef>
              <a:spcAft>
                <a:spcPts val="0"/>
              </a:spcAft>
              <a:buSzPts val="1800"/>
              <a:buNone/>
            </a:pPr>
            <a:endParaRPr sz="2150">
              <a:solidFill>
                <a:schemeClr val="dk1"/>
              </a:solidFill>
            </a:endParaRPr>
          </a:p>
          <a:p>
            <a:pPr marL="0" lvl="0" indent="0" algn="l" rtl="0">
              <a:lnSpc>
                <a:spcPct val="90000"/>
              </a:lnSpc>
              <a:spcBef>
                <a:spcPts val="1000"/>
              </a:spcBef>
              <a:spcAft>
                <a:spcPts val="0"/>
              </a:spcAft>
              <a:buSzPts val="1800"/>
              <a:buNone/>
            </a:pPr>
            <a:r>
              <a:rPr lang="en-US" sz="2150" b="1">
                <a:solidFill>
                  <a:schemeClr val="dk1"/>
                </a:solidFill>
              </a:rPr>
              <a:t>Option B.</a:t>
            </a:r>
            <a:endParaRPr sz="2150" b="1">
              <a:solidFill>
                <a:schemeClr val="dk1"/>
              </a:solidFill>
            </a:endParaRPr>
          </a:p>
          <a:p>
            <a:pPr marL="0" lvl="0" indent="0" algn="l" rtl="0">
              <a:lnSpc>
                <a:spcPct val="90000"/>
              </a:lnSpc>
              <a:spcBef>
                <a:spcPts val="1000"/>
              </a:spcBef>
              <a:spcAft>
                <a:spcPts val="0"/>
              </a:spcAft>
              <a:buSzPts val="1800"/>
              <a:buNone/>
            </a:pPr>
            <a:r>
              <a:rPr lang="en-US" sz="2150">
                <a:solidFill>
                  <a:schemeClr val="dk1"/>
                </a:solidFill>
              </a:rPr>
              <a:t>Adopt the model plan with local revisions. The agency must submit a copy of the pages on which revisions have been made with the revisions highlighted. These revisions must be approved by DESE before the agency’s compliance becomes final. (Note: Simply placing your agency’s name into the model plan does not constitute a revision. Revisions are substantive changes to the content of the plan.) </a:t>
            </a:r>
            <a:endParaRPr sz="2150">
              <a:solidFill>
                <a:schemeClr val="dk1"/>
              </a:solidFill>
            </a:endParaRPr>
          </a:p>
          <a:p>
            <a:pPr marL="0" lvl="0" indent="0" algn="l" rtl="0">
              <a:lnSpc>
                <a:spcPct val="90000"/>
              </a:lnSpc>
              <a:spcBef>
                <a:spcPts val="1000"/>
              </a:spcBef>
              <a:spcAft>
                <a:spcPts val="0"/>
              </a:spcAft>
              <a:buSzPts val="1800"/>
              <a:buNone/>
            </a:pPr>
            <a:endParaRPr sz="2150">
              <a:solidFill>
                <a:schemeClr val="dk1"/>
              </a:solidFill>
            </a:endParaRPr>
          </a:p>
          <a:p>
            <a:pPr marL="0" lvl="0" indent="0" algn="l" rtl="0">
              <a:lnSpc>
                <a:spcPct val="90000"/>
              </a:lnSpc>
              <a:spcBef>
                <a:spcPts val="1000"/>
              </a:spcBef>
              <a:spcAft>
                <a:spcPts val="0"/>
              </a:spcAft>
              <a:buSzPts val="1800"/>
              <a:buNone/>
            </a:pPr>
            <a:r>
              <a:rPr lang="en-US" sz="2150" b="1">
                <a:solidFill>
                  <a:schemeClr val="dk1"/>
                </a:solidFill>
              </a:rPr>
              <a:t>Option C.</a:t>
            </a:r>
            <a:endParaRPr sz="2150" b="1">
              <a:solidFill>
                <a:schemeClr val="dk1"/>
              </a:solidFill>
            </a:endParaRPr>
          </a:p>
          <a:p>
            <a:pPr marL="0" lvl="0" indent="0" algn="l" rtl="0">
              <a:lnSpc>
                <a:spcPct val="90000"/>
              </a:lnSpc>
              <a:spcBef>
                <a:spcPts val="1000"/>
              </a:spcBef>
              <a:spcAft>
                <a:spcPts val="0"/>
              </a:spcAft>
              <a:buSzPts val="1800"/>
              <a:buNone/>
            </a:pPr>
            <a:r>
              <a:rPr lang="en-US" sz="2150">
                <a:solidFill>
                  <a:schemeClr val="dk1"/>
                </a:solidFill>
              </a:rPr>
              <a:t>Write your own compliance plan. The agency must submit a copy of the plan for approval by DESE. The agency’s plan will not become final until receipt of approval from DESE. </a:t>
            </a:r>
            <a:endParaRPr sz="2600"/>
          </a:p>
        </p:txBody>
      </p:sp>
      <p:sp>
        <p:nvSpPr>
          <p:cNvPr id="314" name="Google Shape;314;p50"/>
          <p:cNvSpPr txBox="1">
            <a:spLocks noGrp="1"/>
          </p:cNvSpPr>
          <p:nvPr>
            <p:ph type="title"/>
          </p:nvPr>
        </p:nvSpPr>
        <p:spPr>
          <a:xfrm>
            <a:off x="203250" y="628800"/>
            <a:ext cx="117855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a:t>Step 1: Local Compliance Plan Options</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1"/>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1800"/>
              <a:buNone/>
            </a:pPr>
            <a:r>
              <a:rPr lang="en-US" sz="3950" b="1">
                <a:solidFill>
                  <a:schemeClr val="dk1"/>
                </a:solidFill>
              </a:rPr>
              <a:t>Your agency’s governing board must approve </a:t>
            </a:r>
            <a:r>
              <a:rPr lang="en-US" sz="3950">
                <a:solidFill>
                  <a:schemeClr val="dk1"/>
                </a:solidFill>
              </a:rPr>
              <a:t>t</a:t>
            </a:r>
            <a:r>
              <a:rPr lang="en-US" sz="3950" b="1">
                <a:solidFill>
                  <a:schemeClr val="dk1"/>
                </a:solidFill>
              </a:rPr>
              <a:t>he Local Compliance Plan and complete the enclosed certification statement</a:t>
            </a:r>
            <a:r>
              <a:rPr lang="en-US" sz="3950">
                <a:solidFill>
                  <a:schemeClr val="dk1"/>
                </a:solidFill>
              </a:rPr>
              <a:t>. (see notes 1-4) </a:t>
            </a:r>
            <a:endParaRPr sz="3950">
              <a:solidFill>
                <a:schemeClr val="dk1"/>
              </a:solidFill>
            </a:endParaRPr>
          </a:p>
          <a:p>
            <a:pPr marL="0" lvl="0" indent="0" algn="l" rtl="0">
              <a:lnSpc>
                <a:spcPct val="90000"/>
              </a:lnSpc>
              <a:spcBef>
                <a:spcPts val="1000"/>
              </a:spcBef>
              <a:spcAft>
                <a:spcPts val="0"/>
              </a:spcAft>
              <a:buSzPts val="1800"/>
              <a:buNone/>
            </a:pPr>
            <a:endParaRPr sz="3950">
              <a:solidFill>
                <a:schemeClr val="dk1"/>
              </a:solidFill>
            </a:endParaRPr>
          </a:p>
          <a:p>
            <a:pPr marL="0" lvl="0" indent="0" algn="l" rtl="0">
              <a:lnSpc>
                <a:spcPct val="90000"/>
              </a:lnSpc>
              <a:spcBef>
                <a:spcPts val="1000"/>
              </a:spcBef>
              <a:spcAft>
                <a:spcPts val="0"/>
              </a:spcAft>
              <a:buSzPts val="1800"/>
              <a:buNone/>
            </a:pPr>
            <a:endParaRPr sz="3950">
              <a:solidFill>
                <a:schemeClr val="dk1"/>
              </a:solidFill>
            </a:endParaRPr>
          </a:p>
          <a:p>
            <a:pPr marL="0" lvl="0" indent="0" algn="l" rtl="0">
              <a:lnSpc>
                <a:spcPct val="90000"/>
              </a:lnSpc>
              <a:spcBef>
                <a:spcPts val="1000"/>
              </a:spcBef>
              <a:spcAft>
                <a:spcPts val="0"/>
              </a:spcAft>
              <a:buSzPts val="1800"/>
              <a:buNone/>
            </a:pPr>
            <a:r>
              <a:rPr lang="en-US" sz="3950">
                <a:solidFill>
                  <a:schemeClr val="dk1"/>
                </a:solidFill>
              </a:rPr>
              <a:t>If your agency’s governing board chooses Option B or C please contact DESE for documents needed at </a:t>
            </a:r>
            <a:r>
              <a:rPr lang="en-US" sz="3950" u="sng">
                <a:solidFill>
                  <a:schemeClr val="hlink"/>
                </a:solidFill>
                <a:hlinkClick r:id="rId3"/>
              </a:rPr>
              <a:t>Pam.Blagden@dese.mo.gov</a:t>
            </a:r>
            <a:endParaRPr sz="4400"/>
          </a:p>
        </p:txBody>
      </p:sp>
      <p:sp>
        <p:nvSpPr>
          <p:cNvPr id="321" name="Google Shape;321;p51"/>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333"/>
              <a:buNone/>
            </a:pPr>
            <a:r>
              <a:rPr lang="en-US"/>
              <a:t>Step 2: </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2"/>
          <p:cNvSpPr txBox="1">
            <a:spLocks noGrp="1"/>
          </p:cNvSpPr>
          <p:nvPr>
            <p:ph type="body" idx="1"/>
          </p:nvPr>
        </p:nvSpPr>
        <p:spPr>
          <a:xfrm>
            <a:off x="203200" y="1773175"/>
            <a:ext cx="11785500" cy="5267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ct val="72000"/>
              <a:buNone/>
            </a:pPr>
            <a:r>
              <a:rPr lang="en-US" sz="2500">
                <a:solidFill>
                  <a:schemeClr val="dk1"/>
                </a:solidFill>
              </a:rPr>
              <a:t>For all options listed above, submit the certification statement to the address below. The certification can be found at: </a:t>
            </a:r>
            <a:r>
              <a:rPr lang="en-US" sz="2500" u="sng">
                <a:solidFill>
                  <a:schemeClr val="hlink"/>
                </a:solidFill>
                <a:hlinkClick r:id="rId3"/>
              </a:rPr>
              <a:t>https://dese.mo.gov/media/pdf/certification-statement</a:t>
            </a:r>
            <a:r>
              <a:rPr lang="en-US" sz="2500">
                <a:solidFill>
                  <a:schemeClr val="dk1"/>
                </a:solidFill>
              </a:rPr>
              <a:t> . </a:t>
            </a:r>
            <a:endParaRPr sz="2500">
              <a:solidFill>
                <a:schemeClr val="dk1"/>
              </a:solidFill>
            </a:endParaRPr>
          </a:p>
          <a:p>
            <a:pPr marL="0" lvl="0" indent="0" algn="l" rtl="0">
              <a:lnSpc>
                <a:spcPct val="90000"/>
              </a:lnSpc>
              <a:spcBef>
                <a:spcPts val="1000"/>
              </a:spcBef>
              <a:spcAft>
                <a:spcPts val="0"/>
              </a:spcAft>
              <a:buSzPct val="72000"/>
              <a:buNone/>
            </a:pPr>
            <a:endParaRPr sz="2500">
              <a:solidFill>
                <a:schemeClr val="dk1"/>
              </a:solidFill>
            </a:endParaRPr>
          </a:p>
          <a:p>
            <a:pPr marL="0" lvl="0" indent="0" algn="l" rtl="0">
              <a:lnSpc>
                <a:spcPct val="90000"/>
              </a:lnSpc>
              <a:spcBef>
                <a:spcPts val="1000"/>
              </a:spcBef>
              <a:spcAft>
                <a:spcPts val="0"/>
              </a:spcAft>
              <a:buSzPct val="72000"/>
              <a:buNone/>
            </a:pPr>
            <a:r>
              <a:rPr lang="en-US" sz="2500">
                <a:solidFill>
                  <a:schemeClr val="dk1"/>
                </a:solidFill>
              </a:rPr>
              <a:t>Also, submit the model compliance plan to DESE only if required in accordance with the instructions in Step 1, option B or C. </a:t>
            </a:r>
            <a:endParaRPr sz="2500">
              <a:solidFill>
                <a:schemeClr val="dk1"/>
              </a:solidFill>
            </a:endParaRPr>
          </a:p>
          <a:p>
            <a:pPr marL="0" lvl="0" indent="0" algn="l" rtl="0">
              <a:lnSpc>
                <a:spcPct val="90000"/>
              </a:lnSpc>
              <a:spcBef>
                <a:spcPts val="1000"/>
              </a:spcBef>
              <a:spcAft>
                <a:spcPts val="0"/>
              </a:spcAft>
              <a:buSzPct val="72000"/>
              <a:buNone/>
            </a:pPr>
            <a:endParaRPr sz="2500">
              <a:solidFill>
                <a:schemeClr val="dk1"/>
              </a:solidFill>
            </a:endParaRPr>
          </a:p>
          <a:p>
            <a:pPr marL="0" lvl="0" indent="0" algn="l" rtl="0">
              <a:lnSpc>
                <a:spcPct val="90000"/>
              </a:lnSpc>
              <a:spcBef>
                <a:spcPts val="1000"/>
              </a:spcBef>
              <a:spcAft>
                <a:spcPts val="0"/>
              </a:spcAft>
              <a:buSzPct val="72000"/>
              <a:buNone/>
            </a:pPr>
            <a:r>
              <a:rPr lang="en-US" sz="2500">
                <a:solidFill>
                  <a:schemeClr val="dk1"/>
                </a:solidFill>
              </a:rPr>
              <a:t>All required documentation is to be submitted to: </a:t>
            </a:r>
            <a:endParaRPr sz="2500">
              <a:solidFill>
                <a:schemeClr val="dk1"/>
              </a:solidFill>
            </a:endParaRPr>
          </a:p>
          <a:p>
            <a:pPr marL="0" lvl="0" indent="0" algn="l" rtl="0">
              <a:lnSpc>
                <a:spcPct val="90000"/>
              </a:lnSpc>
              <a:spcBef>
                <a:spcPts val="1000"/>
              </a:spcBef>
              <a:spcAft>
                <a:spcPts val="0"/>
              </a:spcAft>
              <a:buSzPct val="100000"/>
              <a:buNone/>
            </a:pPr>
            <a:r>
              <a:rPr lang="en-US">
                <a:solidFill>
                  <a:schemeClr val="dk1"/>
                </a:solidFill>
              </a:rPr>
              <a:t>MO Department of Elementary and Secondary Education Office of Special Education-Compliance </a:t>
            </a:r>
            <a:endParaRPr>
              <a:solidFill>
                <a:schemeClr val="dk1"/>
              </a:solidFill>
            </a:endParaRPr>
          </a:p>
          <a:p>
            <a:pPr marL="0" lvl="0" indent="0" algn="l" rtl="0">
              <a:lnSpc>
                <a:spcPct val="90000"/>
              </a:lnSpc>
              <a:spcBef>
                <a:spcPts val="1000"/>
              </a:spcBef>
              <a:spcAft>
                <a:spcPts val="0"/>
              </a:spcAft>
              <a:buSzPct val="100000"/>
              <a:buNone/>
            </a:pPr>
            <a:r>
              <a:rPr lang="en-US">
                <a:solidFill>
                  <a:schemeClr val="dk1"/>
                </a:solidFill>
              </a:rPr>
              <a:t>Attn: Madison Bockover</a:t>
            </a:r>
            <a:endParaRPr>
              <a:solidFill>
                <a:schemeClr val="dk1"/>
              </a:solidFill>
            </a:endParaRPr>
          </a:p>
          <a:p>
            <a:pPr marL="0" lvl="0" indent="0" algn="l" rtl="0">
              <a:lnSpc>
                <a:spcPct val="90000"/>
              </a:lnSpc>
              <a:spcBef>
                <a:spcPts val="1000"/>
              </a:spcBef>
              <a:spcAft>
                <a:spcPts val="0"/>
              </a:spcAft>
              <a:buSzPct val="100000"/>
              <a:buNone/>
            </a:pPr>
            <a:r>
              <a:rPr lang="en-US">
                <a:solidFill>
                  <a:schemeClr val="dk1"/>
                </a:solidFill>
              </a:rPr>
              <a:t>P.O. Box 480 </a:t>
            </a:r>
            <a:endParaRPr>
              <a:solidFill>
                <a:schemeClr val="dk1"/>
              </a:solidFill>
            </a:endParaRPr>
          </a:p>
          <a:p>
            <a:pPr marL="0" lvl="0" indent="0" algn="l" rtl="0">
              <a:lnSpc>
                <a:spcPct val="90000"/>
              </a:lnSpc>
              <a:spcBef>
                <a:spcPts val="1000"/>
              </a:spcBef>
              <a:spcAft>
                <a:spcPts val="0"/>
              </a:spcAft>
              <a:buSzPct val="100000"/>
              <a:buNone/>
            </a:pPr>
            <a:r>
              <a:rPr lang="en-US">
                <a:solidFill>
                  <a:schemeClr val="dk1"/>
                </a:solidFill>
              </a:rPr>
              <a:t>Jefferson City, MO 65102 </a:t>
            </a:r>
            <a:endParaRPr>
              <a:solidFill>
                <a:schemeClr val="dk1"/>
              </a:solidFill>
            </a:endParaRPr>
          </a:p>
          <a:p>
            <a:pPr marL="0" lvl="0" indent="0" algn="l" rtl="0">
              <a:lnSpc>
                <a:spcPct val="90000"/>
              </a:lnSpc>
              <a:spcBef>
                <a:spcPts val="1000"/>
              </a:spcBef>
              <a:spcAft>
                <a:spcPts val="0"/>
              </a:spcAft>
              <a:buSzPct val="100000"/>
              <a:buNone/>
            </a:pPr>
            <a:r>
              <a:rPr lang="en-US">
                <a:solidFill>
                  <a:schemeClr val="dk1"/>
                </a:solidFill>
              </a:rPr>
              <a:t>Fax: 573-751-0699</a:t>
            </a:r>
            <a:endParaRPr>
              <a:solidFill>
                <a:schemeClr val="dk1"/>
              </a:solidFill>
            </a:endParaRPr>
          </a:p>
          <a:p>
            <a:pPr marL="0" lvl="0" indent="0" algn="l" rtl="0">
              <a:lnSpc>
                <a:spcPct val="90000"/>
              </a:lnSpc>
              <a:spcBef>
                <a:spcPts val="1000"/>
              </a:spcBef>
              <a:spcAft>
                <a:spcPts val="0"/>
              </a:spcAft>
              <a:buSzPct val="100000"/>
              <a:buNone/>
            </a:pPr>
            <a:r>
              <a:rPr lang="en-US">
                <a:solidFill>
                  <a:schemeClr val="dk1"/>
                </a:solidFill>
              </a:rPr>
              <a:t>Email: </a:t>
            </a:r>
            <a:r>
              <a:rPr lang="en-US" u="sng">
                <a:solidFill>
                  <a:schemeClr val="hlink"/>
                </a:solidFill>
                <a:hlinkClick r:id="rId4"/>
              </a:rPr>
              <a:t>secompliance@dese.mo.gov</a:t>
            </a:r>
            <a:endParaRPr>
              <a:solidFill>
                <a:schemeClr val="dk1"/>
              </a:solidFill>
            </a:endParaRPr>
          </a:p>
          <a:p>
            <a:pPr marL="0" lvl="0" indent="0" algn="l" rtl="0">
              <a:lnSpc>
                <a:spcPct val="90000"/>
              </a:lnSpc>
              <a:spcBef>
                <a:spcPts val="1000"/>
              </a:spcBef>
              <a:spcAft>
                <a:spcPts val="0"/>
              </a:spcAft>
              <a:buSzPct val="100000"/>
              <a:buNone/>
            </a:pPr>
            <a:endParaRPr>
              <a:solidFill>
                <a:schemeClr val="dk1"/>
              </a:solidFill>
            </a:endParaRPr>
          </a:p>
          <a:p>
            <a:pPr marL="0" lvl="0" indent="0" algn="l" rtl="0">
              <a:lnSpc>
                <a:spcPct val="90000"/>
              </a:lnSpc>
              <a:spcBef>
                <a:spcPts val="1000"/>
              </a:spcBef>
              <a:spcAft>
                <a:spcPts val="0"/>
              </a:spcAft>
              <a:buSzPct val="100000"/>
              <a:buNone/>
            </a:pPr>
            <a:endParaRPr>
              <a:solidFill>
                <a:schemeClr val="dk1"/>
              </a:solidFill>
            </a:endParaRPr>
          </a:p>
        </p:txBody>
      </p:sp>
      <p:sp>
        <p:nvSpPr>
          <p:cNvPr id="328" name="Google Shape;328;p52"/>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333"/>
              <a:buNone/>
            </a:pPr>
            <a:r>
              <a:rPr lang="en-US"/>
              <a:t>Step 3:</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3"/>
          <p:cNvSpPr txBox="1">
            <a:spLocks noGrp="1"/>
          </p:cNvSpPr>
          <p:nvPr>
            <p:ph type="title"/>
          </p:nvPr>
        </p:nvSpPr>
        <p:spPr>
          <a:xfrm>
            <a:off x="63250" y="2978025"/>
            <a:ext cx="49056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b="0"/>
              <a:t>Certification Statement</a:t>
            </a:r>
            <a:r>
              <a:rPr lang="en-US" b="0" u="sng">
                <a:solidFill>
                  <a:schemeClr val="dk1"/>
                </a:solidFill>
              </a:rPr>
              <a:t> </a:t>
            </a:r>
            <a:endParaRPr b="0" u="sng">
              <a:solidFill>
                <a:schemeClr val="dk1"/>
              </a:solidFill>
            </a:endParaRPr>
          </a:p>
        </p:txBody>
      </p:sp>
      <p:pic>
        <p:nvPicPr>
          <p:cNvPr id="335" name="Google Shape;335;p53"/>
          <p:cNvPicPr preferRelativeResize="0"/>
          <p:nvPr/>
        </p:nvPicPr>
        <p:blipFill rotWithShape="1">
          <a:blip r:embed="rId3">
            <a:alphaModFix/>
          </a:blip>
          <a:srcRect/>
          <a:stretch/>
        </p:blipFill>
        <p:spPr>
          <a:xfrm>
            <a:off x="5081973" y="82425"/>
            <a:ext cx="5373077" cy="6857999"/>
          </a:xfrm>
          <a:prstGeom prst="rect">
            <a:avLst/>
          </a:prstGeom>
          <a:noFill/>
          <a:ln>
            <a:noFill/>
          </a:ln>
        </p:spPr>
      </p:pic>
      <p:sp>
        <p:nvSpPr>
          <p:cNvPr id="336" name="Google Shape;336;p53"/>
          <p:cNvSpPr txBox="1"/>
          <p:nvPr/>
        </p:nvSpPr>
        <p:spPr>
          <a:xfrm>
            <a:off x="63250" y="6320550"/>
            <a:ext cx="5156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4"/>
              </a:rPr>
              <a:t>https://dese.mo.gov/media/pdf/certification-statement</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4"/>
          <p:cNvSpPr txBox="1">
            <a:spLocks noGrp="1"/>
          </p:cNvSpPr>
          <p:nvPr>
            <p:ph type="body" idx="1"/>
          </p:nvPr>
        </p:nvSpPr>
        <p:spPr>
          <a:xfrm>
            <a:off x="203200" y="2159000"/>
            <a:ext cx="5622000" cy="4419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4500" u="sng">
                <a:solidFill>
                  <a:schemeClr val="hlink"/>
                </a:solidFill>
                <a:hlinkClick r:id="rId3"/>
              </a:rPr>
              <a:t>https://dese.mo.gov/local-compliance-plan</a:t>
            </a:r>
            <a:r>
              <a:rPr lang="en-US" sz="4500"/>
              <a:t> </a:t>
            </a:r>
            <a:endParaRPr sz="4500"/>
          </a:p>
        </p:txBody>
      </p:sp>
      <p:sp>
        <p:nvSpPr>
          <p:cNvPr id="343" name="Google Shape;343;p54"/>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333"/>
              <a:buNone/>
            </a:pPr>
            <a:r>
              <a:rPr lang="en-US"/>
              <a:t>More information:</a:t>
            </a:r>
            <a:endParaRPr/>
          </a:p>
        </p:txBody>
      </p:sp>
      <p:pic>
        <p:nvPicPr>
          <p:cNvPr id="344" name="Google Shape;344;p54"/>
          <p:cNvPicPr preferRelativeResize="0"/>
          <p:nvPr/>
        </p:nvPicPr>
        <p:blipFill>
          <a:blip r:embed="rId4">
            <a:alphaModFix/>
          </a:blip>
          <a:stretch>
            <a:fillRect/>
          </a:stretch>
        </p:blipFill>
        <p:spPr>
          <a:xfrm>
            <a:off x="6517810" y="772425"/>
            <a:ext cx="4742015" cy="6085576"/>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5"/>
          <p:cNvSpPr txBox="1">
            <a:spLocks noGrp="1"/>
          </p:cNvSpPr>
          <p:nvPr>
            <p:ph type="body" idx="1"/>
          </p:nvPr>
        </p:nvSpPr>
        <p:spPr>
          <a:xfrm>
            <a:off x="203200" y="3379858"/>
            <a:ext cx="11684100" cy="8310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4800"/>
              <a:buFont typeface="Calibri"/>
              <a:buNone/>
            </a:pPr>
            <a:r>
              <a:rPr lang="en-US"/>
              <a:t>DESE Special Education Form Updates</a:t>
            </a:r>
            <a:endParaRPr/>
          </a:p>
        </p:txBody>
      </p:sp>
      <p:sp>
        <p:nvSpPr>
          <p:cNvPr id="350" name="Google Shape;350;p55"/>
          <p:cNvSpPr txBox="1"/>
          <p:nvPr/>
        </p:nvSpPr>
        <p:spPr>
          <a:xfrm>
            <a:off x="5706475" y="6218250"/>
            <a:ext cx="62976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u="sng">
                <a:solidFill>
                  <a:schemeClr val="hlink"/>
                </a:solidFill>
                <a:hlinkClick r:id="rId3"/>
              </a:rPr>
              <a:t>https://dese.mo.gov/media/pdf/forms-change-chart</a:t>
            </a:r>
            <a:endParaRPr/>
          </a:p>
          <a:p>
            <a:pPr marL="0" lvl="0" indent="0" algn="r"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6"/>
          <p:cNvSpPr txBox="1">
            <a:spLocks noGrp="1"/>
          </p:cNvSpPr>
          <p:nvPr>
            <p:ph type="title"/>
          </p:nvPr>
        </p:nvSpPr>
        <p:spPr>
          <a:xfrm>
            <a:off x="674900" y="3029025"/>
            <a:ext cx="58503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Present Level: Removal of Informal and Formal Transition Assessments</a:t>
            </a:r>
            <a:endParaRPr/>
          </a:p>
        </p:txBody>
      </p:sp>
      <p:pic>
        <p:nvPicPr>
          <p:cNvPr id="357" name="Google Shape;357;p56"/>
          <p:cNvPicPr preferRelativeResize="0"/>
          <p:nvPr/>
        </p:nvPicPr>
        <p:blipFill>
          <a:blip r:embed="rId3">
            <a:alphaModFix/>
          </a:blip>
          <a:stretch>
            <a:fillRect/>
          </a:stretch>
        </p:blipFill>
        <p:spPr>
          <a:xfrm>
            <a:off x="6525194" y="0"/>
            <a:ext cx="5666813" cy="6858001"/>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IEP Special Considerations Page</a:t>
            </a:r>
            <a:endParaRPr/>
          </a:p>
        </p:txBody>
      </p:sp>
      <p:pic>
        <p:nvPicPr>
          <p:cNvPr id="364" name="Google Shape;364;p57"/>
          <p:cNvPicPr preferRelativeResize="0"/>
          <p:nvPr/>
        </p:nvPicPr>
        <p:blipFill>
          <a:blip r:embed="rId3">
            <a:alphaModFix/>
          </a:blip>
          <a:stretch>
            <a:fillRect/>
          </a:stretch>
        </p:blipFill>
        <p:spPr>
          <a:xfrm>
            <a:off x="0" y="2626975"/>
            <a:ext cx="12192000" cy="213606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0"/>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a:bodyPr>
          <a:lstStyle/>
          <a:p>
            <a:pPr marL="457200" lvl="0" indent="-450850" algn="l" rtl="0">
              <a:lnSpc>
                <a:spcPct val="90000"/>
              </a:lnSpc>
              <a:spcBef>
                <a:spcPts val="1000"/>
              </a:spcBef>
              <a:spcAft>
                <a:spcPts val="0"/>
              </a:spcAft>
              <a:buSzPts val="3500"/>
              <a:buChar char="•"/>
            </a:pPr>
            <a:r>
              <a:rPr lang="en-US" sz="3500"/>
              <a:t>Mute unless you are speaking to the group</a:t>
            </a:r>
            <a:endParaRPr sz="3500"/>
          </a:p>
          <a:p>
            <a:pPr marL="457200" lvl="0" indent="-450850" algn="l" rtl="0">
              <a:lnSpc>
                <a:spcPct val="90000"/>
              </a:lnSpc>
              <a:spcBef>
                <a:spcPts val="0"/>
              </a:spcBef>
              <a:spcAft>
                <a:spcPts val="0"/>
              </a:spcAft>
              <a:buSzPts val="3500"/>
              <a:buChar char="•"/>
            </a:pPr>
            <a:r>
              <a:rPr lang="en-US" sz="3500"/>
              <a:t>Use the chat to ask questions</a:t>
            </a:r>
            <a:endParaRPr sz="3500"/>
          </a:p>
          <a:p>
            <a:pPr marL="457200" lvl="0" indent="-450850" algn="l" rtl="0">
              <a:lnSpc>
                <a:spcPct val="90000"/>
              </a:lnSpc>
              <a:spcBef>
                <a:spcPts val="0"/>
              </a:spcBef>
              <a:spcAft>
                <a:spcPts val="0"/>
              </a:spcAft>
              <a:buSzPts val="3500"/>
              <a:buChar char="•"/>
            </a:pPr>
            <a:r>
              <a:rPr lang="en-US" sz="3500"/>
              <a:t>Be mindful when asking questions about specific situations. Do not give out personally identifiable information.</a:t>
            </a:r>
            <a:endParaRPr sz="3500"/>
          </a:p>
          <a:p>
            <a:pPr marL="457200" lvl="0" indent="-450850" algn="l" rtl="0">
              <a:lnSpc>
                <a:spcPct val="90000"/>
              </a:lnSpc>
              <a:spcBef>
                <a:spcPts val="0"/>
              </a:spcBef>
              <a:spcAft>
                <a:spcPts val="0"/>
              </a:spcAft>
              <a:buSzPts val="3500"/>
              <a:buChar char="•"/>
            </a:pPr>
            <a:r>
              <a:rPr lang="en-US" sz="3500"/>
              <a:t>Remember all questions in the chat will be gathered and answered at a later date. A Q&amp;A will be posted on our virtual special education resource page. </a:t>
            </a:r>
            <a:endParaRPr sz="3500"/>
          </a:p>
        </p:txBody>
      </p:sp>
      <p:sp>
        <p:nvSpPr>
          <p:cNvPr id="245" name="Google Shape;245;p40"/>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333"/>
              <a:buNone/>
            </a:pPr>
            <a:r>
              <a:rPr lang="en-US"/>
              <a:t>Zoom Support Meeting Norms</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8"/>
          <p:cNvSpPr txBox="1">
            <a:spLocks noGrp="1"/>
          </p:cNvSpPr>
          <p:nvPr>
            <p:ph type="title"/>
          </p:nvPr>
        </p:nvSpPr>
        <p:spPr>
          <a:xfrm>
            <a:off x="203250" y="1338475"/>
            <a:ext cx="117855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333"/>
              <a:buNone/>
            </a:pPr>
            <a:r>
              <a:rPr lang="en-US"/>
              <a:t>Form C: </a:t>
            </a:r>
            <a:endParaRPr>
              <a:solidFill>
                <a:schemeClr val="dk1"/>
              </a:solidFill>
            </a:endParaRPr>
          </a:p>
        </p:txBody>
      </p:sp>
      <p:pic>
        <p:nvPicPr>
          <p:cNvPr id="371" name="Google Shape;371;p58"/>
          <p:cNvPicPr preferRelativeResize="0"/>
          <p:nvPr/>
        </p:nvPicPr>
        <p:blipFill>
          <a:blip r:embed="rId3">
            <a:alphaModFix/>
          </a:blip>
          <a:stretch>
            <a:fillRect/>
          </a:stretch>
        </p:blipFill>
        <p:spPr>
          <a:xfrm>
            <a:off x="4042600" y="0"/>
            <a:ext cx="6957228" cy="6858001"/>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9"/>
          <p:cNvSpPr txBox="1">
            <a:spLocks noGrp="1"/>
          </p:cNvSpPr>
          <p:nvPr>
            <p:ph type="title"/>
          </p:nvPr>
        </p:nvSpPr>
        <p:spPr>
          <a:xfrm>
            <a:off x="0" y="1951325"/>
            <a:ext cx="5039100" cy="19626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Form C: Post-Secondary Transition Goals</a:t>
            </a:r>
            <a:endParaRPr/>
          </a:p>
        </p:txBody>
      </p:sp>
      <p:pic>
        <p:nvPicPr>
          <p:cNvPr id="378" name="Google Shape;378;p59"/>
          <p:cNvPicPr preferRelativeResize="0"/>
          <p:nvPr/>
        </p:nvPicPr>
        <p:blipFill>
          <a:blip r:embed="rId3">
            <a:alphaModFix/>
          </a:blip>
          <a:stretch>
            <a:fillRect/>
          </a:stretch>
        </p:blipFill>
        <p:spPr>
          <a:xfrm>
            <a:off x="4800600" y="0"/>
            <a:ext cx="7391400" cy="6677025"/>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0"/>
          <p:cNvSpPr txBox="1">
            <a:spLocks noGrp="1"/>
          </p:cNvSpPr>
          <p:nvPr>
            <p:ph type="title"/>
          </p:nvPr>
        </p:nvSpPr>
        <p:spPr>
          <a:xfrm>
            <a:off x="121425" y="1925250"/>
            <a:ext cx="46659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Form C: Course of Study</a:t>
            </a:r>
            <a:endParaRPr/>
          </a:p>
        </p:txBody>
      </p:sp>
      <p:pic>
        <p:nvPicPr>
          <p:cNvPr id="385" name="Google Shape;385;p60"/>
          <p:cNvPicPr preferRelativeResize="0"/>
          <p:nvPr/>
        </p:nvPicPr>
        <p:blipFill>
          <a:blip r:embed="rId3">
            <a:alphaModFix/>
          </a:blip>
          <a:stretch>
            <a:fillRect/>
          </a:stretch>
        </p:blipFill>
        <p:spPr>
          <a:xfrm>
            <a:off x="6130764" y="-77787"/>
            <a:ext cx="6061236" cy="7013574"/>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1"/>
          <p:cNvSpPr txBox="1">
            <a:spLocks noGrp="1"/>
          </p:cNvSpPr>
          <p:nvPr>
            <p:ph type="body" idx="1"/>
          </p:nvPr>
        </p:nvSpPr>
        <p:spPr>
          <a:xfrm>
            <a:off x="6774975" y="2159000"/>
            <a:ext cx="5213700" cy="4419600"/>
          </a:xfrm>
          <a:prstGeom prst="rect">
            <a:avLst/>
          </a:prstGeom>
        </p:spPr>
        <p:txBody>
          <a:bodyPr spcFirstLastPara="1" wrap="square" lIns="91425" tIns="45700" rIns="91425" bIns="45700" anchor="t" anchorCtr="0">
            <a:normAutofit/>
          </a:bodyPr>
          <a:lstStyle/>
          <a:p>
            <a:pPr marL="457200" lvl="0" indent="-457200" algn="l" rtl="0">
              <a:spcBef>
                <a:spcPts val="1000"/>
              </a:spcBef>
              <a:spcAft>
                <a:spcPts val="0"/>
              </a:spcAft>
              <a:buSzPts val="3600"/>
              <a:buChar char="•"/>
            </a:pPr>
            <a:r>
              <a:rPr lang="en-US" sz="3600"/>
              <a:t>Contact your local RPDC Compliance and Improvement Consultants for transition training opportunities and resources!</a:t>
            </a:r>
            <a:endParaRPr sz="3600"/>
          </a:p>
        </p:txBody>
      </p:sp>
      <p:sp>
        <p:nvSpPr>
          <p:cNvPr id="392" name="Google Shape;392;p61"/>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Need more resources on transition plans?</a:t>
            </a:r>
            <a:endParaRPr/>
          </a:p>
        </p:txBody>
      </p:sp>
      <p:pic>
        <p:nvPicPr>
          <p:cNvPr id="393" name="Google Shape;393;p61"/>
          <p:cNvPicPr preferRelativeResize="0"/>
          <p:nvPr/>
        </p:nvPicPr>
        <p:blipFill>
          <a:blip r:embed="rId3">
            <a:alphaModFix/>
          </a:blip>
          <a:stretch>
            <a:fillRect/>
          </a:stretch>
        </p:blipFill>
        <p:spPr>
          <a:xfrm>
            <a:off x="152400" y="2209800"/>
            <a:ext cx="5715000" cy="42672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2"/>
          <p:cNvSpPr txBox="1">
            <a:spLocks noGrp="1"/>
          </p:cNvSpPr>
          <p:nvPr>
            <p:ph type="title"/>
          </p:nvPr>
        </p:nvSpPr>
        <p:spPr>
          <a:xfrm>
            <a:off x="0" y="990600"/>
            <a:ext cx="53763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Form D: Accommodations</a:t>
            </a:r>
            <a:endParaRPr/>
          </a:p>
        </p:txBody>
      </p:sp>
      <p:pic>
        <p:nvPicPr>
          <p:cNvPr id="400" name="Google Shape;400;p62"/>
          <p:cNvPicPr preferRelativeResize="0"/>
          <p:nvPr/>
        </p:nvPicPr>
        <p:blipFill>
          <a:blip r:embed="rId3">
            <a:alphaModFix/>
          </a:blip>
          <a:stretch>
            <a:fillRect/>
          </a:stretch>
        </p:blipFill>
        <p:spPr>
          <a:xfrm>
            <a:off x="5229949" y="0"/>
            <a:ext cx="6962052" cy="685800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3"/>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Form D- DLM</a:t>
            </a:r>
            <a:endParaRPr/>
          </a:p>
        </p:txBody>
      </p:sp>
      <p:pic>
        <p:nvPicPr>
          <p:cNvPr id="407" name="Google Shape;407;p63"/>
          <p:cNvPicPr preferRelativeResize="0"/>
          <p:nvPr/>
        </p:nvPicPr>
        <p:blipFill>
          <a:blip r:embed="rId3">
            <a:alphaModFix/>
          </a:blip>
          <a:stretch>
            <a:fillRect/>
          </a:stretch>
        </p:blipFill>
        <p:spPr>
          <a:xfrm>
            <a:off x="152350" y="2567775"/>
            <a:ext cx="11887199" cy="3008263"/>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4"/>
          <p:cNvSpPr txBox="1">
            <a:spLocks noGrp="1"/>
          </p:cNvSpPr>
          <p:nvPr>
            <p:ph type="body" idx="1"/>
          </p:nvPr>
        </p:nvSpPr>
        <p:spPr>
          <a:xfrm>
            <a:off x="203200" y="3733800"/>
            <a:ext cx="11684100" cy="8310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4800"/>
              <a:buNone/>
            </a:pPr>
            <a:r>
              <a:rPr lang="en-US"/>
              <a:t>Special Education Hot Topics</a:t>
            </a: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5"/>
          <p:cNvSpPr txBox="1">
            <a:spLocks noGrp="1"/>
          </p:cNvSpPr>
          <p:nvPr>
            <p:ph type="body" idx="1"/>
          </p:nvPr>
        </p:nvSpPr>
        <p:spPr>
          <a:xfrm>
            <a:off x="203200" y="3733800"/>
            <a:ext cx="11684100" cy="861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960"/>
              </a:spcBef>
              <a:spcAft>
                <a:spcPts val="0"/>
              </a:spcAft>
              <a:buSzPts val="3600"/>
              <a:buNone/>
            </a:pPr>
            <a:r>
              <a:rPr lang="en-US"/>
              <a:t>Reading Success Plan Guidance (RSP)</a:t>
            </a:r>
            <a:endParaRPr/>
          </a:p>
          <a:p>
            <a:pPr marL="0" lvl="0" indent="0" algn="ctr" rtl="0">
              <a:lnSpc>
                <a:spcPct val="100000"/>
              </a:lnSpc>
              <a:spcBef>
                <a:spcPts val="960"/>
              </a:spcBef>
              <a:spcAft>
                <a:spcPts val="0"/>
              </a:spcAft>
              <a:buSzPts val="3600"/>
              <a:buNone/>
            </a:pPr>
            <a:r>
              <a:rPr lang="en-US"/>
              <a:t>for Students with Disabilities</a:t>
            </a: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66"/>
          <p:cNvPicPr preferRelativeResize="0"/>
          <p:nvPr/>
        </p:nvPicPr>
        <p:blipFill rotWithShape="1">
          <a:blip r:embed="rId3">
            <a:alphaModFix/>
          </a:blip>
          <a:srcRect t="4961"/>
          <a:stretch/>
        </p:blipFill>
        <p:spPr>
          <a:xfrm>
            <a:off x="4588100" y="759825"/>
            <a:ext cx="7400649" cy="5853049"/>
          </a:xfrm>
          <a:prstGeom prst="rect">
            <a:avLst/>
          </a:prstGeom>
          <a:noFill/>
          <a:ln>
            <a:noFill/>
          </a:ln>
        </p:spPr>
      </p:pic>
      <p:sp>
        <p:nvSpPr>
          <p:cNvPr id="426" name="Google Shape;426;p66"/>
          <p:cNvSpPr txBox="1">
            <a:spLocks noGrp="1"/>
          </p:cNvSpPr>
          <p:nvPr>
            <p:ph type="title"/>
          </p:nvPr>
        </p:nvSpPr>
        <p:spPr>
          <a:xfrm>
            <a:off x="203250" y="931975"/>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RSP Process for </a:t>
            </a:r>
            <a:endParaRPr/>
          </a:p>
          <a:p>
            <a:pPr marL="0" lvl="0" indent="0" algn="l" rtl="0">
              <a:spcBef>
                <a:spcPts val="0"/>
              </a:spcBef>
              <a:spcAft>
                <a:spcPts val="0"/>
              </a:spcAft>
              <a:buNone/>
            </a:pPr>
            <a:r>
              <a:rPr lang="en-US"/>
              <a:t>ALL students in grades K-3</a:t>
            </a:r>
            <a:endParaRPr/>
          </a:p>
        </p:txBody>
      </p:sp>
      <p:sp>
        <p:nvSpPr>
          <p:cNvPr id="427" name="Google Shape;427;p66"/>
          <p:cNvSpPr txBox="1"/>
          <p:nvPr/>
        </p:nvSpPr>
        <p:spPr>
          <a:xfrm>
            <a:off x="0" y="6212675"/>
            <a:ext cx="1149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https://dese.mo.gov/media/pdf/reading-success-plan-guidance-missouri-school-districts</a:t>
            </a: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7"/>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279400" lvl="0" indent="0" algn="l" rtl="0">
              <a:lnSpc>
                <a:spcPct val="120000"/>
              </a:lnSpc>
              <a:spcBef>
                <a:spcPts val="0"/>
              </a:spcBef>
              <a:spcAft>
                <a:spcPts val="800"/>
              </a:spcAft>
              <a:buClr>
                <a:schemeClr val="dk1"/>
              </a:buClr>
              <a:buSzPts val="1100"/>
              <a:buFont typeface="Arial"/>
              <a:buNone/>
            </a:pPr>
            <a:r>
              <a:rPr lang="en-US" sz="2600">
                <a:solidFill>
                  <a:schemeClr val="dk1"/>
                </a:solidFill>
                <a:highlight>
                  <a:srgbClr val="FFFFFF"/>
                </a:highlight>
              </a:rPr>
              <a:t>The Missouri reading initiatives address the instructional needs of </a:t>
            </a:r>
            <a:r>
              <a:rPr lang="en-US" sz="2600" b="1" u="sng">
                <a:solidFill>
                  <a:schemeClr val="dk1"/>
                </a:solidFill>
                <a:highlight>
                  <a:srgbClr val="FFFFFF"/>
                </a:highlight>
              </a:rPr>
              <a:t>all</a:t>
            </a:r>
            <a:r>
              <a:rPr lang="en-US" sz="2600">
                <a:solidFill>
                  <a:schemeClr val="dk1"/>
                </a:solidFill>
                <a:highlight>
                  <a:srgbClr val="FFFFFF"/>
                </a:highlight>
              </a:rPr>
              <a:t> students who are found to have a substantial reading deficiency (SRD). Each IDEA eligible student comes with unique backgrounds and learning experiences. Some students will have RSP elements embedded within their IEPs and others will have a separate RSP document. </a:t>
            </a:r>
            <a:endParaRPr/>
          </a:p>
        </p:txBody>
      </p:sp>
      <p:sp>
        <p:nvSpPr>
          <p:cNvPr id="434" name="Google Shape;434;p67"/>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RSP Guidance</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txBox="1">
            <a:spLocks noGrp="1"/>
          </p:cNvSpPr>
          <p:nvPr>
            <p:ph type="body" idx="1"/>
          </p:nvPr>
        </p:nvSpPr>
        <p:spPr>
          <a:xfrm>
            <a:off x="203200" y="1595475"/>
            <a:ext cx="11785500" cy="51483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1000"/>
              </a:spcBef>
              <a:spcAft>
                <a:spcPts val="0"/>
              </a:spcAft>
              <a:buSzPct val="129032"/>
              <a:buNone/>
            </a:pPr>
            <a:endParaRPr/>
          </a:p>
          <a:p>
            <a:pPr marL="457200" lvl="0" indent="-374333" algn="l" rtl="0">
              <a:lnSpc>
                <a:spcPct val="90000"/>
              </a:lnSpc>
              <a:spcBef>
                <a:spcPts val="1000"/>
              </a:spcBef>
              <a:spcAft>
                <a:spcPts val="0"/>
              </a:spcAft>
              <a:buClr>
                <a:schemeClr val="dk1"/>
              </a:buClr>
              <a:buSzPct val="100000"/>
              <a:buChar char="•"/>
            </a:pPr>
            <a:r>
              <a:rPr lang="en-US" sz="2700"/>
              <a:t>State Plan Updates</a:t>
            </a:r>
            <a:endParaRPr sz="2700"/>
          </a:p>
          <a:p>
            <a:pPr marL="457200" lvl="0" indent="-374333" algn="l" rtl="0">
              <a:lnSpc>
                <a:spcPct val="90000"/>
              </a:lnSpc>
              <a:spcBef>
                <a:spcPts val="1000"/>
              </a:spcBef>
              <a:spcAft>
                <a:spcPts val="0"/>
              </a:spcAft>
              <a:buSzPct val="100000"/>
              <a:buChar char="•"/>
            </a:pPr>
            <a:r>
              <a:rPr lang="en-US" sz="2700"/>
              <a:t>Local Compliance Plan Reminder</a:t>
            </a:r>
            <a:endParaRPr sz="2700"/>
          </a:p>
          <a:p>
            <a:pPr marL="457200" lvl="0" indent="-374332" algn="l" rtl="0">
              <a:lnSpc>
                <a:spcPct val="90000"/>
              </a:lnSpc>
              <a:spcBef>
                <a:spcPts val="1000"/>
              </a:spcBef>
              <a:spcAft>
                <a:spcPts val="0"/>
              </a:spcAft>
              <a:buSzPct val="100000"/>
              <a:buChar char="•"/>
            </a:pPr>
            <a:r>
              <a:rPr lang="en-US" sz="2700"/>
              <a:t>Special Education Form Updates</a:t>
            </a:r>
            <a:endParaRPr sz="2700"/>
          </a:p>
          <a:p>
            <a:pPr marL="457200" lvl="0" indent="-374333" algn="l" rtl="0">
              <a:lnSpc>
                <a:spcPct val="90000"/>
              </a:lnSpc>
              <a:spcBef>
                <a:spcPts val="1000"/>
              </a:spcBef>
              <a:spcAft>
                <a:spcPts val="0"/>
              </a:spcAft>
              <a:buClr>
                <a:schemeClr val="dk1"/>
              </a:buClr>
              <a:buSzPct val="100000"/>
              <a:buChar char="•"/>
            </a:pPr>
            <a:r>
              <a:rPr lang="en-US" sz="2700"/>
              <a:t>Special Education Hot Topics</a:t>
            </a:r>
            <a:endParaRPr sz="2700"/>
          </a:p>
          <a:p>
            <a:pPr marL="914400" lvl="1" indent="-374332" algn="l" rtl="0">
              <a:lnSpc>
                <a:spcPct val="90000"/>
              </a:lnSpc>
              <a:spcBef>
                <a:spcPts val="1000"/>
              </a:spcBef>
              <a:spcAft>
                <a:spcPts val="0"/>
              </a:spcAft>
              <a:buSzPct val="100000"/>
              <a:buChar char="•"/>
            </a:pPr>
            <a:r>
              <a:rPr lang="en-US" sz="2700"/>
              <a:t>Reading Success Plans</a:t>
            </a:r>
            <a:endParaRPr sz="2700"/>
          </a:p>
          <a:p>
            <a:pPr marL="914400" lvl="1" indent="-374332" algn="l" rtl="0">
              <a:lnSpc>
                <a:spcPct val="90000"/>
              </a:lnSpc>
              <a:spcBef>
                <a:spcPts val="1000"/>
              </a:spcBef>
              <a:spcAft>
                <a:spcPts val="0"/>
              </a:spcAft>
              <a:buSzPct val="100000"/>
              <a:buChar char="•"/>
            </a:pPr>
            <a:r>
              <a:rPr lang="en-US" sz="2700"/>
              <a:t>Substitutes in Sped</a:t>
            </a:r>
            <a:endParaRPr sz="2700"/>
          </a:p>
          <a:p>
            <a:pPr marL="914400" lvl="1" indent="-374332" algn="l" rtl="0">
              <a:lnSpc>
                <a:spcPct val="90000"/>
              </a:lnSpc>
              <a:spcBef>
                <a:spcPts val="1000"/>
              </a:spcBef>
              <a:spcAft>
                <a:spcPts val="0"/>
              </a:spcAft>
              <a:buSzPct val="100000"/>
              <a:buChar char="•"/>
            </a:pPr>
            <a:r>
              <a:rPr lang="en-US" sz="2700"/>
              <a:t>Kindergarten Assessments</a:t>
            </a:r>
            <a:endParaRPr sz="2700"/>
          </a:p>
          <a:p>
            <a:pPr marL="914400" lvl="1" indent="-374332" algn="l" rtl="0">
              <a:spcBef>
                <a:spcPts val="1000"/>
              </a:spcBef>
              <a:spcAft>
                <a:spcPts val="0"/>
              </a:spcAft>
              <a:buSzPct val="100000"/>
              <a:buChar char="•"/>
            </a:pPr>
            <a:r>
              <a:rPr lang="en-US" sz="2700">
                <a:solidFill>
                  <a:schemeClr val="dk1"/>
                </a:solidFill>
              </a:rPr>
              <a:t>Physical Therapy</a:t>
            </a:r>
            <a:endParaRPr sz="2700"/>
          </a:p>
          <a:p>
            <a:pPr marL="914400" lvl="1" indent="-374332" algn="l" rtl="0">
              <a:lnSpc>
                <a:spcPct val="90000"/>
              </a:lnSpc>
              <a:spcBef>
                <a:spcPts val="1000"/>
              </a:spcBef>
              <a:spcAft>
                <a:spcPts val="0"/>
              </a:spcAft>
              <a:buSzPct val="100000"/>
              <a:buChar char="•"/>
            </a:pPr>
            <a:r>
              <a:rPr lang="en-US" sz="2700"/>
              <a:t>IEP Records</a:t>
            </a:r>
            <a:endParaRPr sz="2700"/>
          </a:p>
          <a:p>
            <a:pPr marL="914400" lvl="1" indent="-374332" algn="l" rtl="0">
              <a:lnSpc>
                <a:spcPct val="90000"/>
              </a:lnSpc>
              <a:spcBef>
                <a:spcPts val="1000"/>
              </a:spcBef>
              <a:spcAft>
                <a:spcPts val="0"/>
              </a:spcAft>
              <a:buSzPct val="100000"/>
              <a:buChar char="•"/>
            </a:pPr>
            <a:r>
              <a:rPr lang="en-US" sz="2700"/>
              <a:t>Virtual Schools</a:t>
            </a:r>
            <a:endParaRPr sz="2700"/>
          </a:p>
          <a:p>
            <a:pPr marL="914400" lvl="1" indent="-374332" algn="l" rtl="0">
              <a:lnSpc>
                <a:spcPct val="90000"/>
              </a:lnSpc>
              <a:spcBef>
                <a:spcPts val="1000"/>
              </a:spcBef>
              <a:spcAft>
                <a:spcPts val="0"/>
              </a:spcAft>
              <a:buSzPct val="100000"/>
              <a:buChar char="•"/>
            </a:pPr>
            <a:r>
              <a:rPr lang="en-US" sz="2700"/>
              <a:t>Non Public Consultation Meeting</a:t>
            </a:r>
            <a:endParaRPr sz="2700"/>
          </a:p>
          <a:p>
            <a:pPr marL="457200" lvl="0" indent="-374333" algn="l" rtl="0">
              <a:lnSpc>
                <a:spcPct val="90000"/>
              </a:lnSpc>
              <a:spcBef>
                <a:spcPts val="1000"/>
              </a:spcBef>
              <a:spcAft>
                <a:spcPts val="0"/>
              </a:spcAft>
              <a:buSzPct val="100000"/>
              <a:buChar char="•"/>
            </a:pPr>
            <a:r>
              <a:rPr lang="en-US" sz="2700">
                <a:solidFill>
                  <a:schemeClr val="dk1"/>
                </a:solidFill>
              </a:rPr>
              <a:t>Special Education Data</a:t>
            </a:r>
            <a:endParaRPr sz="2700">
              <a:solidFill>
                <a:schemeClr val="dk1"/>
              </a:solidFill>
            </a:endParaRPr>
          </a:p>
          <a:p>
            <a:pPr marL="457200" lvl="0" indent="-374333" algn="l" rtl="0">
              <a:lnSpc>
                <a:spcPct val="90000"/>
              </a:lnSpc>
              <a:spcBef>
                <a:spcPts val="1000"/>
              </a:spcBef>
              <a:spcAft>
                <a:spcPts val="0"/>
              </a:spcAft>
              <a:buSzPct val="100000"/>
              <a:buChar char="•"/>
            </a:pPr>
            <a:r>
              <a:rPr lang="en-US" sz="2700"/>
              <a:t>Resources</a:t>
            </a:r>
            <a:endParaRPr sz="2700"/>
          </a:p>
        </p:txBody>
      </p:sp>
      <p:sp>
        <p:nvSpPr>
          <p:cNvPr id="251" name="Google Shape;251;p41"/>
          <p:cNvSpPr txBox="1">
            <a:spLocks noGrp="1"/>
          </p:cNvSpPr>
          <p:nvPr>
            <p:ph type="title"/>
          </p:nvPr>
        </p:nvSpPr>
        <p:spPr>
          <a:xfrm>
            <a:off x="301475" y="833400"/>
            <a:ext cx="117855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a:t>Objectives for Today</a:t>
            </a:r>
            <a:endParaRPr/>
          </a:p>
        </p:txBody>
      </p:sp>
      <p:pic>
        <p:nvPicPr>
          <p:cNvPr id="252" name="Google Shape;252;p41"/>
          <p:cNvPicPr preferRelativeResize="0"/>
          <p:nvPr/>
        </p:nvPicPr>
        <p:blipFill rotWithShape="1">
          <a:blip r:embed="rId3">
            <a:alphaModFix/>
          </a:blip>
          <a:srcRect/>
          <a:stretch/>
        </p:blipFill>
        <p:spPr>
          <a:xfrm>
            <a:off x="6277425" y="2471925"/>
            <a:ext cx="5596374" cy="372945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8"/>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950" i="1">
                <a:solidFill>
                  <a:schemeClr val="dk1"/>
                </a:solidFill>
                <a:highlight>
                  <a:srgbClr val="FFFFFF"/>
                </a:highlight>
              </a:rPr>
              <a:t>“Students who have an IEP that includes reading goals do not require an RSP. However, students who have an IEP that does not include reading goals and meet the requirements for an RSP must have an RSP. The individual needs of the student should dictate the goals and supports provided. All reading instruction must be evidence -based and grounded in the science of reading”</a:t>
            </a:r>
            <a:endParaRPr sz="2800"/>
          </a:p>
        </p:txBody>
      </p:sp>
      <p:sp>
        <p:nvSpPr>
          <p:cNvPr id="441" name="Google Shape;441;p68"/>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RSP Guidance</a:t>
            </a:r>
            <a:endParaRPr/>
          </a:p>
        </p:txBody>
      </p:sp>
      <p:sp>
        <p:nvSpPr>
          <p:cNvPr id="442" name="Google Shape;442;p68"/>
          <p:cNvSpPr txBox="1"/>
          <p:nvPr/>
        </p:nvSpPr>
        <p:spPr>
          <a:xfrm>
            <a:off x="337050" y="6178400"/>
            <a:ext cx="96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3"/>
              </a:rPr>
              <a:t>https://dese.mo.gov/media/pdf/reading-success-plan-guidance-missouri-school-districts</a:t>
            </a:r>
            <a:r>
              <a:rPr lang="en-US">
                <a:solidFill>
                  <a:schemeClr val="dk1"/>
                </a:solidFill>
              </a:rPr>
              <a:t> </a:t>
            </a:r>
            <a:endParaRPr>
              <a:solidFill>
                <a:schemeClr val="dk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9"/>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4200">
                <a:solidFill>
                  <a:schemeClr val="dk1"/>
                </a:solidFill>
              </a:rPr>
              <a:t>Students with disabilities should always be considered general education students first and only removed from the instruction provided in the general education setting, including interventions for reading, when the specific needs of the child cannot be met in that setting. </a:t>
            </a:r>
            <a:endParaRPr sz="4900"/>
          </a:p>
        </p:txBody>
      </p:sp>
      <p:sp>
        <p:nvSpPr>
          <p:cNvPr id="449" name="Google Shape;449;p69"/>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Remember: </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0"/>
          <p:cNvSpPr txBox="1">
            <a:spLocks noGrp="1"/>
          </p:cNvSpPr>
          <p:nvPr>
            <p:ph type="title"/>
          </p:nvPr>
        </p:nvSpPr>
        <p:spPr>
          <a:xfrm rot="-203">
            <a:off x="400518" y="2895603"/>
            <a:ext cx="5074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RSP Scenarios</a:t>
            </a:r>
            <a:endParaRPr/>
          </a:p>
        </p:txBody>
      </p:sp>
      <p:pic>
        <p:nvPicPr>
          <p:cNvPr id="456" name="Google Shape;456;p70"/>
          <p:cNvPicPr preferRelativeResize="0"/>
          <p:nvPr/>
        </p:nvPicPr>
        <p:blipFill>
          <a:blip r:embed="rId3">
            <a:alphaModFix/>
          </a:blip>
          <a:stretch>
            <a:fillRect/>
          </a:stretch>
        </p:blipFill>
        <p:spPr>
          <a:xfrm>
            <a:off x="5754525" y="1495225"/>
            <a:ext cx="6184900" cy="4515225"/>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1"/>
          <p:cNvSpPr txBox="1">
            <a:spLocks noGrp="1"/>
          </p:cNvSpPr>
          <p:nvPr>
            <p:ph type="body" idx="1"/>
          </p:nvPr>
        </p:nvSpPr>
        <p:spPr>
          <a:xfrm>
            <a:off x="316250" y="1876825"/>
            <a:ext cx="5694000" cy="4981200"/>
          </a:xfrm>
          <a:prstGeom prst="rect">
            <a:avLst/>
          </a:prstGeom>
        </p:spPr>
        <p:txBody>
          <a:bodyPr spcFirstLastPara="1" wrap="square" lIns="91425" tIns="45700" rIns="91425" bIns="45700" anchor="t" anchorCtr="0">
            <a:normAutofit fontScale="92500" lnSpcReduction="20000"/>
          </a:bodyPr>
          <a:lstStyle/>
          <a:p>
            <a:pPr marL="0" lvl="0" indent="0" algn="l" rtl="0">
              <a:lnSpc>
                <a:spcPct val="120000"/>
              </a:lnSpc>
              <a:spcBef>
                <a:spcPts val="0"/>
              </a:spcBef>
              <a:spcAft>
                <a:spcPts val="0"/>
              </a:spcAft>
              <a:buNone/>
            </a:pPr>
            <a:r>
              <a:rPr lang="en-US" sz="4100">
                <a:solidFill>
                  <a:schemeClr val="dk1"/>
                </a:solidFill>
              </a:rPr>
              <a:t>Meet Jason</a:t>
            </a:r>
            <a:endParaRPr sz="4100">
              <a:solidFill>
                <a:schemeClr val="dk1"/>
              </a:solidFill>
            </a:endParaRPr>
          </a:p>
          <a:p>
            <a:pPr marL="457200" lvl="0" indent="-394738" algn="l" rtl="0">
              <a:lnSpc>
                <a:spcPct val="120000"/>
              </a:lnSpc>
              <a:spcBef>
                <a:spcPts val="800"/>
              </a:spcBef>
              <a:spcAft>
                <a:spcPts val="0"/>
              </a:spcAft>
              <a:buClr>
                <a:schemeClr val="dk1"/>
              </a:buClr>
              <a:buSzPct val="100000"/>
              <a:buChar char="•"/>
            </a:pPr>
            <a:r>
              <a:rPr lang="en-US" sz="2828">
                <a:solidFill>
                  <a:schemeClr val="dk1"/>
                </a:solidFill>
              </a:rPr>
              <a:t>Other Health Impaired (medical diagnosis of ADHD)</a:t>
            </a:r>
            <a:endParaRPr sz="2828">
              <a:solidFill>
                <a:schemeClr val="dk1"/>
              </a:solidFill>
            </a:endParaRPr>
          </a:p>
          <a:p>
            <a:pPr marL="457200" lvl="0" indent="-394738" algn="l" rtl="0">
              <a:lnSpc>
                <a:spcPct val="120000"/>
              </a:lnSpc>
              <a:spcBef>
                <a:spcPts val="0"/>
              </a:spcBef>
              <a:spcAft>
                <a:spcPts val="0"/>
              </a:spcAft>
              <a:buClr>
                <a:schemeClr val="dk1"/>
              </a:buClr>
              <a:buSzPct val="100000"/>
              <a:buChar char="•"/>
            </a:pPr>
            <a:r>
              <a:rPr lang="en-US" sz="2828">
                <a:solidFill>
                  <a:schemeClr val="dk1"/>
                </a:solidFill>
              </a:rPr>
              <a:t>Met criteria that qualified him for an RSP.</a:t>
            </a:r>
            <a:endParaRPr sz="2828">
              <a:solidFill>
                <a:schemeClr val="dk1"/>
              </a:solidFill>
            </a:endParaRPr>
          </a:p>
          <a:p>
            <a:pPr marL="457200" lvl="0" indent="-394738" algn="l" rtl="0">
              <a:lnSpc>
                <a:spcPct val="120000"/>
              </a:lnSpc>
              <a:spcBef>
                <a:spcPts val="0"/>
              </a:spcBef>
              <a:spcAft>
                <a:spcPts val="0"/>
              </a:spcAft>
              <a:buClr>
                <a:schemeClr val="dk1"/>
              </a:buClr>
              <a:buSzPct val="100000"/>
              <a:buChar char="•"/>
            </a:pPr>
            <a:r>
              <a:rPr lang="en-US" sz="2828">
                <a:solidFill>
                  <a:schemeClr val="dk1"/>
                </a:solidFill>
              </a:rPr>
              <a:t>IEP Team agrees reading challenges are not a result of ADHD.</a:t>
            </a:r>
            <a:endParaRPr sz="2828">
              <a:solidFill>
                <a:schemeClr val="dk1"/>
              </a:solidFill>
            </a:endParaRPr>
          </a:p>
          <a:p>
            <a:pPr marL="457200" lvl="0" indent="-394738" algn="l" rtl="0">
              <a:lnSpc>
                <a:spcPct val="120000"/>
              </a:lnSpc>
              <a:spcBef>
                <a:spcPts val="0"/>
              </a:spcBef>
              <a:spcAft>
                <a:spcPts val="0"/>
              </a:spcAft>
              <a:buClr>
                <a:schemeClr val="dk1"/>
              </a:buClr>
              <a:buSzPct val="100000"/>
              <a:buChar char="•"/>
            </a:pPr>
            <a:r>
              <a:rPr lang="en-US" sz="2828" b="1">
                <a:solidFill>
                  <a:schemeClr val="dk1"/>
                </a:solidFill>
              </a:rPr>
              <a:t>Does Jason need a separate RSP or have it embedded within his IEP?</a:t>
            </a:r>
            <a:endParaRPr/>
          </a:p>
        </p:txBody>
      </p:sp>
      <p:sp>
        <p:nvSpPr>
          <p:cNvPr id="463" name="Google Shape;463;p71"/>
          <p:cNvSpPr txBox="1">
            <a:spLocks noGrp="1"/>
          </p:cNvSpPr>
          <p:nvPr>
            <p:ph type="title"/>
          </p:nvPr>
        </p:nvSpPr>
        <p:spPr>
          <a:xfrm>
            <a:off x="0" y="810025"/>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RSP Scenario 1</a:t>
            </a:r>
            <a:endParaRPr/>
          </a:p>
        </p:txBody>
      </p:sp>
      <p:pic>
        <p:nvPicPr>
          <p:cNvPr id="464" name="Google Shape;464;p71"/>
          <p:cNvPicPr preferRelativeResize="0"/>
          <p:nvPr/>
        </p:nvPicPr>
        <p:blipFill>
          <a:blip r:embed="rId3">
            <a:alphaModFix/>
          </a:blip>
          <a:stretch>
            <a:fillRect/>
          </a:stretch>
        </p:blipFill>
        <p:spPr>
          <a:xfrm>
            <a:off x="8493300" y="967250"/>
            <a:ext cx="3220450" cy="5750800"/>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2"/>
          <p:cNvSpPr txBox="1">
            <a:spLocks noGrp="1"/>
          </p:cNvSpPr>
          <p:nvPr>
            <p:ph type="body" idx="1"/>
          </p:nvPr>
        </p:nvSpPr>
        <p:spPr>
          <a:xfrm>
            <a:off x="5593800" y="2321175"/>
            <a:ext cx="6221400" cy="4419600"/>
          </a:xfrm>
          <a:prstGeom prst="rect">
            <a:avLst/>
          </a:prstGeom>
        </p:spPr>
        <p:txBody>
          <a:bodyPr spcFirstLastPara="1" wrap="square" lIns="91425" tIns="45700" rIns="91425" bIns="45700" anchor="t" anchorCtr="0">
            <a:normAutofit/>
          </a:bodyPr>
          <a:lstStyle/>
          <a:p>
            <a:pPr marL="457200" lvl="0" indent="-409994" algn="l" rtl="0">
              <a:lnSpc>
                <a:spcPct val="120000"/>
              </a:lnSpc>
              <a:spcBef>
                <a:spcPts val="0"/>
              </a:spcBef>
              <a:spcAft>
                <a:spcPts val="0"/>
              </a:spcAft>
              <a:buSzPts val="2857"/>
              <a:buChar char="•"/>
            </a:pPr>
            <a:r>
              <a:rPr lang="en-US" sz="2856">
                <a:solidFill>
                  <a:schemeClr val="dk1"/>
                </a:solidFill>
                <a:highlight>
                  <a:srgbClr val="FFFF00"/>
                </a:highlight>
              </a:rPr>
              <a:t>RSP will be developed separately from the IEP</a:t>
            </a:r>
            <a:endParaRPr sz="2856">
              <a:solidFill>
                <a:schemeClr val="dk1"/>
              </a:solidFill>
              <a:highlight>
                <a:srgbClr val="FFFF00"/>
              </a:highlight>
            </a:endParaRPr>
          </a:p>
          <a:p>
            <a:pPr marL="457200" lvl="0" indent="-409994" algn="l" rtl="0">
              <a:lnSpc>
                <a:spcPct val="120000"/>
              </a:lnSpc>
              <a:spcBef>
                <a:spcPts val="0"/>
              </a:spcBef>
              <a:spcAft>
                <a:spcPts val="0"/>
              </a:spcAft>
              <a:buSzPts val="2857"/>
              <a:buChar char="•"/>
            </a:pPr>
            <a:r>
              <a:rPr lang="en-US" sz="2856">
                <a:solidFill>
                  <a:schemeClr val="dk1"/>
                </a:solidFill>
              </a:rPr>
              <a:t>RSP will be implemented by general education teachers</a:t>
            </a:r>
            <a:endParaRPr sz="2856">
              <a:solidFill>
                <a:schemeClr val="dk1"/>
              </a:solidFill>
            </a:endParaRPr>
          </a:p>
          <a:p>
            <a:pPr marL="457200" lvl="0" indent="-409994" algn="l" rtl="0">
              <a:lnSpc>
                <a:spcPct val="120000"/>
              </a:lnSpc>
              <a:spcBef>
                <a:spcPts val="0"/>
              </a:spcBef>
              <a:spcAft>
                <a:spcPts val="0"/>
              </a:spcAft>
              <a:buSzPts val="2857"/>
              <a:buChar char="•"/>
            </a:pPr>
            <a:r>
              <a:rPr lang="en-US" sz="2856">
                <a:solidFill>
                  <a:schemeClr val="dk1"/>
                </a:solidFill>
              </a:rPr>
              <a:t>The reading teacher will reference the IEP for needed accommodations.</a:t>
            </a:r>
            <a:endParaRPr sz="2856">
              <a:solidFill>
                <a:schemeClr val="dk1"/>
              </a:solidFill>
            </a:endParaRPr>
          </a:p>
          <a:p>
            <a:pPr marL="457200" lvl="0" indent="0" algn="l" rtl="0">
              <a:lnSpc>
                <a:spcPct val="120000"/>
              </a:lnSpc>
              <a:spcBef>
                <a:spcPts val="800"/>
              </a:spcBef>
              <a:spcAft>
                <a:spcPts val="800"/>
              </a:spcAft>
              <a:buNone/>
            </a:pPr>
            <a:endParaRPr sz="2856">
              <a:solidFill>
                <a:schemeClr val="dk1"/>
              </a:solidFill>
            </a:endParaRPr>
          </a:p>
        </p:txBody>
      </p:sp>
      <p:sp>
        <p:nvSpPr>
          <p:cNvPr id="471" name="Google Shape;471;p72"/>
          <p:cNvSpPr txBox="1">
            <a:spLocks noGrp="1"/>
          </p:cNvSpPr>
          <p:nvPr>
            <p:ph type="title"/>
          </p:nvPr>
        </p:nvSpPr>
        <p:spPr>
          <a:xfrm>
            <a:off x="20325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did the team determine?</a:t>
            </a:r>
            <a:endParaRPr/>
          </a:p>
        </p:txBody>
      </p:sp>
      <p:pic>
        <p:nvPicPr>
          <p:cNvPr id="472" name="Google Shape;472;p72"/>
          <p:cNvPicPr preferRelativeResize="0"/>
          <p:nvPr/>
        </p:nvPicPr>
        <p:blipFill>
          <a:blip r:embed="rId3">
            <a:alphaModFix/>
          </a:blip>
          <a:stretch>
            <a:fillRect/>
          </a:stretch>
        </p:blipFill>
        <p:spPr>
          <a:xfrm>
            <a:off x="1522275" y="2132813"/>
            <a:ext cx="2390525" cy="4268775"/>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3"/>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200">
                <a:solidFill>
                  <a:schemeClr val="dk1"/>
                </a:solidFill>
              </a:rPr>
              <a:t>Jason requires an RSP. The team would collaborate to ensure that the student is receiving universal and targeted instruction designed to meet his reading needs and that his progress is documented in the RSP.  The IEP will continue to address Jason’s educational needs related to ADHD.</a:t>
            </a:r>
            <a:endParaRPr sz="3900"/>
          </a:p>
        </p:txBody>
      </p:sp>
      <p:sp>
        <p:nvSpPr>
          <p:cNvPr id="479" name="Google Shape;479;p73"/>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Key Takeaway From Scenario 1</a:t>
            </a: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4"/>
          <p:cNvSpPr txBox="1">
            <a:spLocks noGrp="1"/>
          </p:cNvSpPr>
          <p:nvPr>
            <p:ph type="body" idx="1"/>
          </p:nvPr>
        </p:nvSpPr>
        <p:spPr>
          <a:xfrm>
            <a:off x="203200" y="2159000"/>
            <a:ext cx="8069100" cy="4419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3300"/>
              <a:t>Meet Georgia</a:t>
            </a:r>
            <a:endParaRPr sz="3300"/>
          </a:p>
          <a:p>
            <a:pPr marL="457200" lvl="0" indent="-387350" algn="l" rtl="0">
              <a:spcBef>
                <a:spcPts val="1000"/>
              </a:spcBef>
              <a:spcAft>
                <a:spcPts val="0"/>
              </a:spcAft>
              <a:buSzPts val="2500"/>
              <a:buChar char="•"/>
            </a:pPr>
            <a:r>
              <a:rPr lang="en-US" sz="2500"/>
              <a:t>Specific Learning Disability in Basic Reading Skills and Reading Comprehension. </a:t>
            </a:r>
            <a:endParaRPr sz="2500"/>
          </a:p>
          <a:p>
            <a:pPr marL="457200" lvl="0" indent="-387350" algn="l" rtl="0">
              <a:spcBef>
                <a:spcPts val="0"/>
              </a:spcBef>
              <a:spcAft>
                <a:spcPts val="0"/>
              </a:spcAft>
              <a:buSzPts val="2500"/>
              <a:buChar char="•"/>
            </a:pPr>
            <a:r>
              <a:rPr lang="en-US" sz="2500"/>
              <a:t>IEP has included reading proficiency information within the present levels and goals to address identified concerns</a:t>
            </a:r>
            <a:endParaRPr sz="2500"/>
          </a:p>
          <a:p>
            <a:pPr marL="457200" lvl="0" indent="-387350" algn="l" rtl="0">
              <a:lnSpc>
                <a:spcPct val="120000"/>
              </a:lnSpc>
              <a:spcBef>
                <a:spcPts val="0"/>
              </a:spcBef>
              <a:spcAft>
                <a:spcPts val="0"/>
              </a:spcAft>
              <a:buSzPts val="2500"/>
              <a:buChar char="•"/>
            </a:pPr>
            <a:r>
              <a:rPr lang="en-US" sz="2500" b="1">
                <a:solidFill>
                  <a:schemeClr val="dk1"/>
                </a:solidFill>
              </a:rPr>
              <a:t>Does Georgia need a separate RSP or have it embedded within her IEP?</a:t>
            </a:r>
            <a:endParaRPr sz="2500"/>
          </a:p>
        </p:txBody>
      </p:sp>
      <p:sp>
        <p:nvSpPr>
          <p:cNvPr id="486" name="Google Shape;486;p74"/>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RSP Scenario 2:</a:t>
            </a:r>
            <a:endParaRPr/>
          </a:p>
        </p:txBody>
      </p:sp>
      <p:pic>
        <p:nvPicPr>
          <p:cNvPr id="487" name="Google Shape;487;p74"/>
          <p:cNvPicPr preferRelativeResize="0"/>
          <p:nvPr/>
        </p:nvPicPr>
        <p:blipFill>
          <a:blip r:embed="rId3">
            <a:alphaModFix/>
          </a:blip>
          <a:stretch>
            <a:fillRect/>
          </a:stretch>
        </p:blipFill>
        <p:spPr>
          <a:xfrm>
            <a:off x="8408400" y="2039500"/>
            <a:ext cx="4224325" cy="4658600"/>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5"/>
          <p:cNvSpPr txBox="1">
            <a:spLocks noGrp="1"/>
          </p:cNvSpPr>
          <p:nvPr>
            <p:ph type="body" idx="1"/>
          </p:nvPr>
        </p:nvSpPr>
        <p:spPr>
          <a:xfrm>
            <a:off x="6273950" y="2159000"/>
            <a:ext cx="5714700" cy="44196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Char char="•"/>
            </a:pPr>
            <a:r>
              <a:rPr lang="en-US" sz="2400">
                <a:solidFill>
                  <a:schemeClr val="dk1"/>
                </a:solidFill>
                <a:highlight>
                  <a:srgbClr val="FFFF00"/>
                </a:highlight>
              </a:rPr>
              <a:t>A separate RSP is not necessary</a:t>
            </a:r>
            <a:endParaRPr sz="2400">
              <a:solidFill>
                <a:schemeClr val="dk1"/>
              </a:solidFill>
              <a:highlight>
                <a:srgbClr val="FFFF00"/>
              </a:highlight>
            </a:endParaRPr>
          </a:p>
          <a:p>
            <a:pPr marL="0" lvl="0" indent="0" algn="l" rtl="0">
              <a:spcBef>
                <a:spcPts val="1000"/>
              </a:spcBef>
              <a:spcAft>
                <a:spcPts val="0"/>
              </a:spcAft>
              <a:buNone/>
            </a:pPr>
            <a:endParaRPr sz="2400">
              <a:solidFill>
                <a:schemeClr val="dk1"/>
              </a:solidFill>
            </a:endParaRPr>
          </a:p>
          <a:p>
            <a:pPr marL="457200" lvl="0" indent="-381000" algn="l" rtl="0">
              <a:spcBef>
                <a:spcPts val="1000"/>
              </a:spcBef>
              <a:spcAft>
                <a:spcPts val="0"/>
              </a:spcAft>
              <a:buSzPts val="2400"/>
              <a:buChar char="•"/>
            </a:pPr>
            <a:r>
              <a:rPr lang="en-US" sz="2400">
                <a:solidFill>
                  <a:schemeClr val="dk1"/>
                </a:solidFill>
              </a:rPr>
              <a:t>Special education teacher will provide SDI for reading deficits.  General education reading interventionist will collaborate with sped staff to ensure reading instruction is evidence based and grounded in the science of reading</a:t>
            </a:r>
            <a:endParaRPr sz="2400">
              <a:solidFill>
                <a:schemeClr val="dk1"/>
              </a:solidFill>
            </a:endParaRPr>
          </a:p>
          <a:p>
            <a:pPr marL="457200" lvl="0" indent="0" algn="l" rtl="0">
              <a:spcBef>
                <a:spcPts val="1000"/>
              </a:spcBef>
              <a:spcAft>
                <a:spcPts val="0"/>
              </a:spcAft>
              <a:buNone/>
            </a:pPr>
            <a:endParaRPr/>
          </a:p>
        </p:txBody>
      </p:sp>
      <p:sp>
        <p:nvSpPr>
          <p:cNvPr id="494" name="Google Shape;494;p75"/>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1"/>
                </a:solidFill>
              </a:rPr>
              <a:t>What did the team determine?</a:t>
            </a:r>
            <a:endParaRPr/>
          </a:p>
        </p:txBody>
      </p:sp>
      <p:pic>
        <p:nvPicPr>
          <p:cNvPr id="495" name="Google Shape;495;p75"/>
          <p:cNvPicPr preferRelativeResize="0"/>
          <p:nvPr/>
        </p:nvPicPr>
        <p:blipFill>
          <a:blip r:embed="rId3">
            <a:alphaModFix/>
          </a:blip>
          <a:stretch>
            <a:fillRect/>
          </a:stretch>
        </p:blipFill>
        <p:spPr>
          <a:xfrm>
            <a:off x="203200" y="2039500"/>
            <a:ext cx="4224325" cy="4658600"/>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6"/>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3900">
                <a:solidFill>
                  <a:schemeClr val="dk1"/>
                </a:solidFill>
                <a:highlight>
                  <a:srgbClr val="FFFFFF"/>
                </a:highlight>
              </a:rPr>
              <a:t> A separate RSP is not necessary. Due to the student having a reading disability in the same areas identified on the required reading assessment, the information has been embedded into the IEP. Collaboration between general education and special education is key. Reading instruction must be evidence-based and grounded in the science of reading.</a:t>
            </a:r>
            <a:endParaRPr sz="4600"/>
          </a:p>
        </p:txBody>
      </p:sp>
      <p:sp>
        <p:nvSpPr>
          <p:cNvPr id="502" name="Google Shape;502;p76"/>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Key Takeaway from Scenario 2</a:t>
            </a:r>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7"/>
          <p:cNvSpPr txBox="1">
            <a:spLocks noGrp="1"/>
          </p:cNvSpPr>
          <p:nvPr>
            <p:ph type="body" idx="1"/>
          </p:nvPr>
        </p:nvSpPr>
        <p:spPr>
          <a:xfrm>
            <a:off x="203200" y="3733800"/>
            <a:ext cx="11684100" cy="861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960"/>
              </a:spcBef>
              <a:spcAft>
                <a:spcPts val="0"/>
              </a:spcAft>
              <a:buSzPts val="3600"/>
              <a:buNone/>
            </a:pPr>
            <a:r>
              <a:rPr lang="en-US"/>
              <a:t>Substitutes in Special Education</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body" idx="1"/>
          </p:nvPr>
        </p:nvSpPr>
        <p:spPr>
          <a:xfrm>
            <a:off x="153300" y="3717175"/>
            <a:ext cx="6781200" cy="1569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4800"/>
              <a:buNone/>
            </a:pPr>
            <a:r>
              <a:rPr lang="en-US"/>
              <a:t>State Plan Updates</a:t>
            </a:r>
            <a:endParaRPr/>
          </a:p>
          <a:p>
            <a:pPr marL="0" lvl="0" indent="0" algn="ctr" rtl="0">
              <a:lnSpc>
                <a:spcPct val="100000"/>
              </a:lnSpc>
              <a:spcBef>
                <a:spcPts val="0"/>
              </a:spcBef>
              <a:spcAft>
                <a:spcPts val="0"/>
              </a:spcAft>
              <a:buSzPts val="4800"/>
              <a:buNone/>
            </a:pPr>
            <a:r>
              <a:rPr lang="en-US"/>
              <a:t>Effective July 30th, 2023</a:t>
            </a:r>
            <a:endParaRPr/>
          </a:p>
        </p:txBody>
      </p:sp>
      <p:pic>
        <p:nvPicPr>
          <p:cNvPr id="259" name="Google Shape;259;p42"/>
          <p:cNvPicPr preferRelativeResize="0"/>
          <p:nvPr/>
        </p:nvPicPr>
        <p:blipFill>
          <a:blip r:embed="rId3">
            <a:alphaModFix/>
          </a:blip>
          <a:stretch>
            <a:fillRect/>
          </a:stretch>
        </p:blipFill>
        <p:spPr>
          <a:xfrm>
            <a:off x="8639725" y="3305725"/>
            <a:ext cx="3552274" cy="3552274"/>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78"/>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lnSpcReduction="10000"/>
          </a:bodyPr>
          <a:lstStyle/>
          <a:p>
            <a:pPr marL="228600" lvl="0" indent="-393700" algn="l" rtl="0">
              <a:spcBef>
                <a:spcPts val="1000"/>
              </a:spcBef>
              <a:spcAft>
                <a:spcPts val="0"/>
              </a:spcAft>
              <a:buSzPts val="4400"/>
              <a:buChar char="•"/>
            </a:pPr>
            <a:r>
              <a:rPr lang="en-US"/>
              <a:t>The IDEA requires special education teachers be properly certified according to their state requirements.  </a:t>
            </a:r>
            <a:r>
              <a:rPr lang="en-US" b="1" u="sng"/>
              <a:t>IDEA does not address substitute teachers specifically.</a:t>
            </a:r>
            <a:endParaRPr/>
          </a:p>
          <a:p>
            <a:pPr marL="228600" lvl="0" indent="-393700" algn="l" rtl="0">
              <a:lnSpc>
                <a:spcPct val="100000"/>
              </a:lnSpc>
              <a:spcBef>
                <a:spcPts val="0"/>
              </a:spcBef>
              <a:spcAft>
                <a:spcPts val="0"/>
              </a:spcAft>
              <a:buSzPts val="4400"/>
              <a:buChar char="•"/>
            </a:pPr>
            <a:r>
              <a:rPr lang="en-US"/>
              <a:t>The MO State Board of Education approved </a:t>
            </a:r>
            <a:r>
              <a:rPr lang="en-US" u="sng">
                <a:solidFill>
                  <a:srgbClr val="0563C1"/>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new changes</a:t>
            </a:r>
            <a:r>
              <a:rPr lang="en-US"/>
              <a:t> in June 2022 that allow different paths to becoming a substitute teacher in Missouri. With continuing teacher shortages many districts are turning to the use of </a:t>
            </a:r>
            <a:r>
              <a:rPr lang="en-US" b="1"/>
              <a:t>long-term substitutes</a:t>
            </a:r>
            <a:r>
              <a:rPr lang="en-US"/>
              <a:t>. </a:t>
            </a:r>
            <a:endParaRPr/>
          </a:p>
          <a:p>
            <a:pPr marL="685800" lvl="1" indent="-419100" algn="l" rtl="0">
              <a:lnSpc>
                <a:spcPct val="100000"/>
              </a:lnSpc>
              <a:spcBef>
                <a:spcPts val="0"/>
              </a:spcBef>
              <a:spcAft>
                <a:spcPts val="0"/>
              </a:spcAft>
              <a:buSzPts val="4800"/>
              <a:buChar char="•"/>
            </a:pPr>
            <a:r>
              <a:rPr lang="en-US" sz="2800"/>
              <a:t>Long-term substitutes may be used to fulfill shortages in the special education classroom, but special attention needs to be paid to the compliance requirements of IDEA regarding FAPE and IDEA required paperwork</a:t>
            </a:r>
            <a:endParaRPr sz="4800"/>
          </a:p>
        </p:txBody>
      </p:sp>
      <p:sp>
        <p:nvSpPr>
          <p:cNvPr id="515" name="Google Shape;515;p78"/>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99381"/>
              <a:buFont typeface="Calibri"/>
              <a:buNone/>
            </a:pPr>
            <a:r>
              <a:rPr lang="en-US"/>
              <a:t>Can Substitutes Provide </a:t>
            </a:r>
            <a:br>
              <a:rPr lang="en-US"/>
            </a:br>
            <a:r>
              <a:rPr lang="en-US"/>
              <a:t>Special Education Services?</a:t>
            </a:r>
            <a:endParaRPr/>
          </a:p>
        </p:txBody>
      </p:sp>
      <p:sp>
        <p:nvSpPr>
          <p:cNvPr id="516" name="Google Shape;516;p78"/>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79"/>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r>
              <a:rPr lang="en-US"/>
              <a:t>T</a:t>
            </a:r>
            <a:r>
              <a:rPr lang="en-US" sz="2400">
                <a:latin typeface="Arial"/>
                <a:ea typeface="Arial"/>
                <a:cs typeface="Arial"/>
                <a:sym typeface="Arial"/>
              </a:rPr>
              <a:t>here is currently nothing in Federal Law or Missouri Law that prohibits a substitute for a special education teacher from doing any of these things.  </a:t>
            </a:r>
            <a:endParaRPr sz="2400">
              <a:latin typeface="Arial"/>
              <a:ea typeface="Arial"/>
              <a:cs typeface="Arial"/>
              <a:sym typeface="Arial"/>
            </a:endParaRPr>
          </a:p>
          <a:p>
            <a:pPr marL="0" lvl="0" indent="0" algn="l" rtl="0">
              <a:lnSpc>
                <a:spcPct val="107916"/>
              </a:lnSpc>
              <a:spcBef>
                <a:spcPts val="0"/>
              </a:spcBef>
              <a:spcAft>
                <a:spcPts val="0"/>
              </a:spcAft>
              <a:buNone/>
            </a:pPr>
            <a:endParaRPr sz="2400">
              <a:latin typeface="Arial"/>
              <a:ea typeface="Arial"/>
              <a:cs typeface="Arial"/>
              <a:sym typeface="Arial"/>
            </a:endParaRPr>
          </a:p>
          <a:p>
            <a:pPr marL="0" lvl="0" indent="0" algn="l" rtl="0">
              <a:lnSpc>
                <a:spcPct val="107916"/>
              </a:lnSpc>
              <a:spcBef>
                <a:spcPts val="0"/>
              </a:spcBef>
              <a:spcAft>
                <a:spcPts val="0"/>
              </a:spcAft>
              <a:buNone/>
            </a:pPr>
            <a:r>
              <a:rPr lang="en-US" sz="2400">
                <a:latin typeface="Arial"/>
                <a:ea typeface="Arial"/>
                <a:cs typeface="Arial"/>
                <a:sym typeface="Arial"/>
              </a:rPr>
              <a:t>Substitutes should be supervised and be provided with support from a certified special education teacher, process coordinator, or administrator. Positions filled by long-term substitutes will need to be monitored more closely to ensure compliance. </a:t>
            </a:r>
            <a:endParaRPr sz="2400">
              <a:latin typeface="Arial"/>
              <a:ea typeface="Arial"/>
              <a:cs typeface="Arial"/>
              <a:sym typeface="Arial"/>
            </a:endParaRPr>
          </a:p>
          <a:p>
            <a:pPr marL="457200" lvl="0" indent="0" algn="l" rtl="0">
              <a:lnSpc>
                <a:spcPct val="107916"/>
              </a:lnSpc>
              <a:spcBef>
                <a:spcPts val="0"/>
              </a:spcBef>
              <a:spcAft>
                <a:spcPts val="0"/>
              </a:spcAft>
              <a:buNone/>
            </a:pPr>
            <a:endParaRPr sz="2400">
              <a:latin typeface="Arial"/>
              <a:ea typeface="Arial"/>
              <a:cs typeface="Arial"/>
              <a:sym typeface="Arial"/>
            </a:endParaRPr>
          </a:p>
          <a:p>
            <a:pPr marL="0" lvl="0" indent="0" algn="l" rtl="0">
              <a:spcBef>
                <a:spcPts val="1000"/>
              </a:spcBef>
              <a:spcAft>
                <a:spcPts val="0"/>
              </a:spcAft>
              <a:buNone/>
            </a:pPr>
            <a:r>
              <a:rPr lang="en-US" sz="2400">
                <a:latin typeface="Arial"/>
                <a:ea typeface="Arial"/>
                <a:cs typeface="Arial"/>
                <a:sym typeface="Arial"/>
              </a:rPr>
              <a:t>MAKE EVERY EFFORT to have a properly certified special education teacher perform as many of those duties as possible.</a:t>
            </a:r>
            <a:endParaRPr sz="2400">
              <a:latin typeface="Arial"/>
              <a:ea typeface="Arial"/>
              <a:cs typeface="Arial"/>
              <a:sym typeface="Arial"/>
            </a:endParaRPr>
          </a:p>
          <a:p>
            <a:pPr marL="457200" lvl="0" indent="0" algn="l" rtl="0">
              <a:lnSpc>
                <a:spcPct val="107916"/>
              </a:lnSpc>
              <a:spcBef>
                <a:spcPts val="0"/>
              </a:spcBef>
              <a:spcAft>
                <a:spcPts val="0"/>
              </a:spcAft>
              <a:buClr>
                <a:schemeClr val="dk1"/>
              </a:buClr>
              <a:buSzPts val="1100"/>
              <a:buFont typeface="Arial"/>
              <a:buNone/>
            </a:pPr>
            <a:endParaRPr sz="2400">
              <a:latin typeface="Arial"/>
              <a:ea typeface="Arial"/>
              <a:cs typeface="Arial"/>
              <a:sym typeface="Arial"/>
            </a:endParaRPr>
          </a:p>
        </p:txBody>
      </p:sp>
      <p:sp>
        <p:nvSpPr>
          <p:cNvPr id="523" name="Google Shape;523;p79"/>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Can a substitute teacher case-manage, write IEP’s to students with disabilities?</a:t>
            </a:r>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80"/>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228600" lvl="0" indent="-273050" algn="l" rtl="0">
              <a:lnSpc>
                <a:spcPct val="100000"/>
              </a:lnSpc>
              <a:spcBef>
                <a:spcPts val="0"/>
              </a:spcBef>
              <a:spcAft>
                <a:spcPts val="0"/>
              </a:spcAft>
              <a:buSzPts val="2500"/>
              <a:buFont typeface="Calibri"/>
              <a:buChar char="•"/>
            </a:pPr>
            <a:r>
              <a:rPr lang="en-US" sz="2500"/>
              <a:t>Involve them in any Special Education Professional Development (SPED PD) training you conduct in the district or that are offered by the RPDC.</a:t>
            </a:r>
            <a:endParaRPr sz="2500"/>
          </a:p>
          <a:p>
            <a:pPr marL="228600" lvl="0" indent="-273050" algn="l" rtl="0">
              <a:lnSpc>
                <a:spcPct val="100000"/>
              </a:lnSpc>
              <a:spcBef>
                <a:spcPts val="0"/>
              </a:spcBef>
              <a:spcAft>
                <a:spcPts val="0"/>
              </a:spcAft>
              <a:buSzPts val="2500"/>
              <a:buFont typeface="Calibri"/>
              <a:buChar char="•"/>
            </a:pPr>
            <a:r>
              <a:rPr lang="en-US" sz="2500"/>
              <a:t>Show them all of DESE’s compliance resources (including recorded Zooms, Myths, forms etc).</a:t>
            </a:r>
            <a:endParaRPr sz="2500"/>
          </a:p>
          <a:p>
            <a:pPr marL="228600" lvl="0" indent="-273050" algn="l" rtl="0">
              <a:lnSpc>
                <a:spcPct val="100000"/>
              </a:lnSpc>
              <a:spcBef>
                <a:spcPts val="0"/>
              </a:spcBef>
              <a:spcAft>
                <a:spcPts val="0"/>
              </a:spcAft>
              <a:buSzPts val="2500"/>
              <a:buFont typeface="Calibri"/>
              <a:buChar char="•"/>
            </a:pPr>
            <a:r>
              <a:rPr lang="en-US" sz="2500"/>
              <a:t>Conduct a “boot camp” in which you give them an overview of the SPED process, IEP implementation, how to collect IEP goal data on their specific IEPs, and any specific instructional strategies they may need to fully implement their students’ IEPs. </a:t>
            </a:r>
            <a:endParaRPr sz="2500"/>
          </a:p>
          <a:p>
            <a:pPr marL="228600" lvl="0" indent="-273050" algn="l" rtl="0">
              <a:lnSpc>
                <a:spcPct val="100000"/>
              </a:lnSpc>
              <a:spcBef>
                <a:spcPts val="0"/>
              </a:spcBef>
              <a:spcAft>
                <a:spcPts val="0"/>
              </a:spcAft>
              <a:buSzPts val="2500"/>
              <a:buFont typeface="Calibri"/>
              <a:buChar char="•"/>
            </a:pPr>
            <a:r>
              <a:rPr lang="en-US" sz="2500"/>
              <a:t>Keep detailed records of all the training you have provided them.</a:t>
            </a:r>
            <a:endParaRPr sz="2500"/>
          </a:p>
          <a:p>
            <a:pPr marL="228600" lvl="0" indent="-273050" algn="l" rtl="0">
              <a:lnSpc>
                <a:spcPct val="100000"/>
              </a:lnSpc>
              <a:spcBef>
                <a:spcPts val="0"/>
              </a:spcBef>
              <a:spcAft>
                <a:spcPts val="0"/>
              </a:spcAft>
              <a:buSzPts val="2500"/>
              <a:buFont typeface="Calibri"/>
              <a:buChar char="•"/>
            </a:pPr>
            <a:r>
              <a:rPr lang="en-US" sz="2500"/>
              <a:t>Assign a mentor to each long term substitute teacher - someone who can check in with them on a frequent basis to provide support and answer questions. </a:t>
            </a:r>
            <a:endParaRPr sz="2500"/>
          </a:p>
          <a:p>
            <a:pPr marL="228600" lvl="0" indent="-273050" algn="l" rtl="0">
              <a:lnSpc>
                <a:spcPct val="100000"/>
              </a:lnSpc>
              <a:spcBef>
                <a:spcPts val="0"/>
              </a:spcBef>
              <a:spcAft>
                <a:spcPts val="0"/>
              </a:spcAft>
              <a:buSzPts val="2500"/>
              <a:buFont typeface="Calibri"/>
              <a:buChar char="•"/>
            </a:pPr>
            <a:r>
              <a:rPr lang="en-US" sz="2500"/>
              <a:t>Consider having a mentor to assist them with IEP development and have the mentor attend their IEP meetings. </a:t>
            </a:r>
            <a:endParaRPr sz="2500"/>
          </a:p>
        </p:txBody>
      </p:sp>
      <p:sp>
        <p:nvSpPr>
          <p:cNvPr id="530" name="Google Shape;530;p80"/>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Helpful Tips When Using Long Term Subs:</a:t>
            </a:r>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81"/>
          <p:cNvSpPr txBox="1">
            <a:spLocks noGrp="1"/>
          </p:cNvSpPr>
          <p:nvPr>
            <p:ph type="body" idx="1"/>
          </p:nvPr>
        </p:nvSpPr>
        <p:spPr>
          <a:xfrm>
            <a:off x="203200" y="3733800"/>
            <a:ext cx="11684100" cy="861600"/>
          </a:xfrm>
          <a:prstGeom prst="rect">
            <a:avLst/>
          </a:prstGeom>
        </p:spPr>
        <p:txBody>
          <a:bodyPr spcFirstLastPara="1" wrap="square" lIns="91425" tIns="91425" rIns="91425" bIns="91425" anchor="ctr" anchorCtr="0">
            <a:noAutofit/>
          </a:bodyPr>
          <a:lstStyle/>
          <a:p>
            <a:pPr marL="0" lvl="0" indent="0" algn="ctr" rtl="0">
              <a:spcBef>
                <a:spcPts val="960"/>
              </a:spcBef>
              <a:spcAft>
                <a:spcPts val="0"/>
              </a:spcAft>
              <a:buNone/>
            </a:pPr>
            <a:r>
              <a:rPr lang="en-US"/>
              <a:t>Kindergarten Assessment</a:t>
            </a:r>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82"/>
          <p:cNvSpPr txBox="1">
            <a:spLocks noGrp="1"/>
          </p:cNvSpPr>
          <p:nvPr>
            <p:ph type="body" idx="1"/>
          </p:nvPr>
        </p:nvSpPr>
        <p:spPr>
          <a:xfrm>
            <a:off x="125925" y="3044450"/>
            <a:ext cx="11785500" cy="3156600"/>
          </a:xfrm>
          <a:prstGeom prst="rect">
            <a:avLst/>
          </a:prstGeom>
        </p:spPr>
        <p:txBody>
          <a:bodyPr spcFirstLastPara="1" wrap="square" lIns="91425" tIns="45700" rIns="91425" bIns="45700" anchor="t" anchorCtr="0">
            <a:normAutofit fontScale="77500" lnSpcReduction="20000"/>
          </a:bodyPr>
          <a:lstStyle/>
          <a:p>
            <a:pPr marL="0" lvl="0" indent="0" algn="l" rtl="0">
              <a:spcBef>
                <a:spcPts val="1000"/>
              </a:spcBef>
              <a:spcAft>
                <a:spcPts val="0"/>
              </a:spcAft>
              <a:buNone/>
            </a:pPr>
            <a:r>
              <a:rPr lang="en-US" sz="3600"/>
              <a:t>YES, all kindergarten students need to take the kindergarten assessment. </a:t>
            </a:r>
            <a:endParaRPr sz="3600"/>
          </a:p>
          <a:p>
            <a:pPr marL="0" lvl="0" indent="0" algn="l" rtl="0">
              <a:spcBef>
                <a:spcPts val="1000"/>
              </a:spcBef>
              <a:spcAft>
                <a:spcPts val="0"/>
              </a:spcAft>
              <a:buNone/>
            </a:pPr>
            <a:endParaRPr sz="3600"/>
          </a:p>
          <a:p>
            <a:pPr marL="0" lvl="0" indent="0" algn="l" rtl="0">
              <a:spcBef>
                <a:spcPts val="1000"/>
              </a:spcBef>
              <a:spcAft>
                <a:spcPts val="0"/>
              </a:spcAft>
              <a:buNone/>
            </a:pPr>
            <a:r>
              <a:rPr lang="en-US" sz="3600"/>
              <a:t>The Kindergarten Observation Form (KOF) option is mostly observational, which could be utilized for our students with disabilities. </a:t>
            </a:r>
            <a:endParaRPr sz="3600"/>
          </a:p>
          <a:p>
            <a:pPr marL="0" lvl="0" indent="0" algn="l" rtl="0">
              <a:spcBef>
                <a:spcPts val="1000"/>
              </a:spcBef>
              <a:spcAft>
                <a:spcPts val="0"/>
              </a:spcAft>
              <a:buNone/>
            </a:pPr>
            <a:endParaRPr sz="3600"/>
          </a:p>
          <a:p>
            <a:pPr marL="0" lvl="0" indent="0" algn="l" rtl="0">
              <a:spcBef>
                <a:spcPts val="1000"/>
              </a:spcBef>
              <a:spcAft>
                <a:spcPts val="0"/>
              </a:spcAft>
              <a:buNone/>
            </a:pPr>
            <a:r>
              <a:rPr lang="en-US" sz="3600"/>
              <a:t>There is also a “don’t know/not observed” option that can be chosen as well - use this option sparingly. </a:t>
            </a:r>
            <a:endParaRPr sz="3600"/>
          </a:p>
        </p:txBody>
      </p:sp>
      <p:sp>
        <p:nvSpPr>
          <p:cNvPr id="543" name="Google Shape;543;p82"/>
          <p:cNvSpPr txBox="1">
            <a:spLocks noGrp="1"/>
          </p:cNvSpPr>
          <p:nvPr>
            <p:ph type="title"/>
          </p:nvPr>
        </p:nvSpPr>
        <p:spPr>
          <a:xfrm>
            <a:off x="0" y="883200"/>
            <a:ext cx="11785500" cy="1906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899"/>
              <a:t>Are students who have already been identified as eligible for special education required to take the kindergarten assessment?</a:t>
            </a:r>
            <a:endParaRPr sz="3899"/>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3"/>
          <p:cNvSpPr txBox="1">
            <a:spLocks noGrp="1"/>
          </p:cNvSpPr>
          <p:nvPr>
            <p:ph type="body" idx="1"/>
          </p:nvPr>
        </p:nvSpPr>
        <p:spPr>
          <a:xfrm>
            <a:off x="203200" y="3733800"/>
            <a:ext cx="11684100" cy="861600"/>
          </a:xfrm>
          <a:prstGeom prst="rect">
            <a:avLst/>
          </a:prstGeom>
        </p:spPr>
        <p:txBody>
          <a:bodyPr spcFirstLastPara="1" wrap="square" lIns="91425" tIns="91425" rIns="91425" bIns="91425" anchor="ctr" anchorCtr="0">
            <a:noAutofit/>
          </a:bodyPr>
          <a:lstStyle/>
          <a:p>
            <a:pPr marL="0" lvl="0" indent="0" algn="ctr" rtl="0">
              <a:spcBef>
                <a:spcPts val="960"/>
              </a:spcBef>
              <a:spcAft>
                <a:spcPts val="0"/>
              </a:spcAft>
              <a:buNone/>
            </a:pPr>
            <a:r>
              <a:rPr lang="en-US"/>
              <a:t>Physical Therapy</a:t>
            </a:r>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84"/>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457200" lvl="0" indent="-412750" algn="l" rtl="0">
              <a:spcBef>
                <a:spcPts val="1000"/>
              </a:spcBef>
              <a:spcAft>
                <a:spcPts val="0"/>
              </a:spcAft>
              <a:buSzPts val="2900"/>
              <a:buChar char="•"/>
            </a:pPr>
            <a:r>
              <a:rPr lang="en-US" sz="2900"/>
              <a:t>This act repeals provisions limiting the ability of a physical therapist to examine and treat </a:t>
            </a:r>
            <a:r>
              <a:rPr lang="en-US" sz="2900" i="1"/>
              <a:t>certain</a:t>
            </a:r>
            <a:r>
              <a:rPr lang="en-US" sz="2900"/>
              <a:t> conditions or injuries without a prescription or referral. </a:t>
            </a:r>
            <a:endParaRPr sz="2900"/>
          </a:p>
          <a:p>
            <a:pPr marL="457200" lvl="0" indent="-412750" algn="l" rtl="0">
              <a:spcBef>
                <a:spcPts val="0"/>
              </a:spcBef>
              <a:spcAft>
                <a:spcPts val="0"/>
              </a:spcAft>
              <a:buSzPts val="2900"/>
              <a:buChar char="•"/>
            </a:pPr>
            <a:r>
              <a:rPr lang="en-US" sz="2900"/>
              <a:t>PTs should consult with approved health care providers after 10 visits or 30 days (whichever occurs first) before continuing physical therapy. </a:t>
            </a:r>
            <a:endParaRPr sz="2900"/>
          </a:p>
          <a:p>
            <a:pPr marL="457200" lvl="0" indent="-412750" algn="l" rtl="0">
              <a:lnSpc>
                <a:spcPct val="115000"/>
              </a:lnSpc>
              <a:spcBef>
                <a:spcPts val="0"/>
              </a:spcBef>
              <a:spcAft>
                <a:spcPts val="0"/>
              </a:spcAft>
              <a:buSzPts val="2900"/>
              <a:buChar char="•"/>
            </a:pPr>
            <a:r>
              <a:rPr lang="en-US" sz="2900">
                <a:solidFill>
                  <a:schemeClr val="dk1"/>
                </a:solidFill>
              </a:rPr>
              <a:t>Work with your PT and 3rd party billing administrator for more information. </a:t>
            </a:r>
            <a:endParaRPr sz="2900">
              <a:solidFill>
                <a:schemeClr val="dk1"/>
              </a:solidFill>
            </a:endParaRPr>
          </a:p>
        </p:txBody>
      </p:sp>
      <p:sp>
        <p:nvSpPr>
          <p:cNvPr id="556" name="Google Shape;556;p84"/>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u="sng">
                <a:solidFill>
                  <a:schemeClr val="hlink"/>
                </a:solidFill>
                <a:hlinkClick r:id="rId3"/>
              </a:rPr>
              <a:t>Senate Bill 51</a:t>
            </a: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5"/>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The State of Missouri has passed new laws that allow Direct Access to Physical Therapy without a physician's script.  These new laws will go into effect on August 28, 2023.   These laws will repeal some old language and revise it with new language to reflect the changes in the Physical Therapist Practice Act.  These are found  in the RSMO 334.100, 334.506, and 334.613.   These do come with visit limit restrictions.  However,  House Bill 115 was introduced by Representative Brenda Shields to remove those visit limit restrictions from students in a primary educational setting, under the age of 21, and under an annual IEP.  This bill passed and also went into effect August 28, 2023.</a:t>
            </a:r>
            <a:endParaRPr sz="21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This means that physical therapy does not need a script to see kids.  HOWEVER,  Medicaid as a payer still requires a script for billing and reimbursement of services for Medicaid eligible students.  The Medicaid eligible kids will still need the script to bill Medicaid but not to be seen</a:t>
            </a:r>
            <a:r>
              <a:rPr lang="en-US"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
        <p:nvSpPr>
          <p:cNvPr id="563" name="Google Shape;563;p85"/>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Physical Therapy Information Cont.</a:t>
            </a:r>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6"/>
          <p:cNvSpPr txBox="1">
            <a:spLocks noGrp="1"/>
          </p:cNvSpPr>
          <p:nvPr>
            <p:ph type="body" idx="1"/>
          </p:nvPr>
        </p:nvSpPr>
        <p:spPr>
          <a:xfrm>
            <a:off x="203200" y="3733800"/>
            <a:ext cx="11684100" cy="861600"/>
          </a:xfrm>
          <a:prstGeom prst="rect">
            <a:avLst/>
          </a:prstGeom>
        </p:spPr>
        <p:txBody>
          <a:bodyPr spcFirstLastPara="1" wrap="square" lIns="91425" tIns="91425" rIns="91425" bIns="91425" anchor="ctr" anchorCtr="0">
            <a:noAutofit/>
          </a:bodyPr>
          <a:lstStyle/>
          <a:p>
            <a:pPr marL="0" lvl="0" indent="0" algn="ctr" rtl="0">
              <a:spcBef>
                <a:spcPts val="960"/>
              </a:spcBef>
              <a:spcAft>
                <a:spcPts val="0"/>
              </a:spcAft>
              <a:buNone/>
            </a:pPr>
            <a:r>
              <a:rPr lang="en-US"/>
              <a:t>IEP Records</a:t>
            </a:r>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7"/>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fontScale="92500"/>
          </a:bodyPr>
          <a:lstStyle/>
          <a:p>
            <a:pPr marL="457200" lvl="0" indent="-412750" algn="l" rtl="0">
              <a:spcBef>
                <a:spcPts val="1000"/>
              </a:spcBef>
              <a:spcAft>
                <a:spcPts val="0"/>
              </a:spcAft>
              <a:buSzPts val="2900"/>
              <a:buChar char="•"/>
            </a:pPr>
            <a:r>
              <a:rPr lang="en-US" sz="2900"/>
              <a:t>For the 2023-2024 school year and all subsequent school years, a students special education record shall be deemed a permanent record and shall be maintained as part of the child’s cumulative scholastic record (75 years). </a:t>
            </a:r>
            <a:endParaRPr sz="2900"/>
          </a:p>
          <a:p>
            <a:pPr marL="1371600" lvl="1" indent="-412750" algn="l" rtl="0">
              <a:spcBef>
                <a:spcPts val="0"/>
              </a:spcBef>
              <a:spcAft>
                <a:spcPts val="0"/>
              </a:spcAft>
              <a:buSzPts val="2900"/>
              <a:buChar char="•"/>
            </a:pPr>
            <a:r>
              <a:rPr lang="en-US" sz="2900"/>
              <a:t>A special education record means an IEP, an IFSP, or a 504 Plan</a:t>
            </a:r>
            <a:endParaRPr sz="2900"/>
          </a:p>
          <a:p>
            <a:pPr marL="1371600" lvl="1" indent="-412750" algn="l" rtl="0">
              <a:spcBef>
                <a:spcPts val="0"/>
              </a:spcBef>
              <a:spcAft>
                <a:spcPts val="0"/>
              </a:spcAft>
              <a:buSzPts val="2900"/>
              <a:buChar char="•"/>
            </a:pPr>
            <a:r>
              <a:rPr lang="en-US" sz="2900"/>
              <a:t>Law says must maintain ‘the most recent’ special education record.</a:t>
            </a:r>
            <a:endParaRPr sz="2900"/>
          </a:p>
          <a:p>
            <a:pPr marL="0" lvl="0" indent="0" algn="l" rtl="0">
              <a:spcBef>
                <a:spcPts val="1000"/>
              </a:spcBef>
              <a:spcAft>
                <a:spcPts val="0"/>
              </a:spcAft>
              <a:buNone/>
            </a:pPr>
            <a:endParaRPr sz="2900"/>
          </a:p>
          <a:p>
            <a:pPr marL="457200" lvl="0" indent="-412750" algn="l" rtl="0">
              <a:spcBef>
                <a:spcPts val="1000"/>
              </a:spcBef>
              <a:spcAft>
                <a:spcPts val="0"/>
              </a:spcAft>
              <a:buSzPts val="2900"/>
              <a:buChar char="•"/>
            </a:pPr>
            <a:r>
              <a:rPr lang="en-US" sz="2900"/>
              <a:t>The </a:t>
            </a:r>
            <a:r>
              <a:rPr lang="en-US" sz="2900" b="1" u="sng"/>
              <a:t>most recent IEP</a:t>
            </a:r>
            <a:r>
              <a:rPr lang="en-US" sz="2900"/>
              <a:t> (hard or electronic copy) should be stored- but keep in mind that if it is electronic, you need to ensure that it is securely maintained. </a:t>
            </a:r>
            <a:endParaRPr sz="2900"/>
          </a:p>
        </p:txBody>
      </p:sp>
      <p:sp>
        <p:nvSpPr>
          <p:cNvPr id="576" name="Google Shape;576;p87"/>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u="sng">
                <a:solidFill>
                  <a:schemeClr val="hlink"/>
                </a:solidFill>
                <a:hlinkClick r:id="rId3"/>
              </a:rPr>
              <a:t>Senate Bill 106</a:t>
            </a:r>
            <a:endParaRPr/>
          </a:p>
        </p:txBody>
      </p:sp>
      <p:sp>
        <p:nvSpPr>
          <p:cNvPr id="577" name="Google Shape;577;p87"/>
          <p:cNvSpPr txBox="1"/>
          <p:nvPr/>
        </p:nvSpPr>
        <p:spPr>
          <a:xfrm>
            <a:off x="9192000" y="6511800"/>
            <a:ext cx="30000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a:solidFill>
                  <a:srgbClr val="333333"/>
                </a:solidFill>
                <a:highlight>
                  <a:srgbClr val="FFFFFF"/>
                </a:highlight>
              </a:rPr>
              <a:t>(Section 167.027)</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3"/>
          <p:cNvSpPr txBox="1">
            <a:spLocks noGrp="1"/>
          </p:cNvSpPr>
          <p:nvPr>
            <p:ph type="body" idx="1"/>
          </p:nvPr>
        </p:nvSpPr>
        <p:spPr>
          <a:xfrm>
            <a:off x="203200" y="2438400"/>
            <a:ext cx="11785500" cy="44196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550" b="1">
                <a:solidFill>
                  <a:schemeClr val="dk1"/>
                </a:solidFill>
                <a:highlight>
                  <a:srgbClr val="FFFFFF"/>
                </a:highlight>
              </a:rPr>
              <a:t>Page 21</a:t>
            </a:r>
            <a:endParaRPr sz="2550" b="1">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2600" u="sng">
                <a:solidFill>
                  <a:schemeClr val="dk1"/>
                </a:solidFill>
              </a:rPr>
              <a:t>Services Plan</a:t>
            </a:r>
            <a:r>
              <a:rPr lang="en-US" sz="2600">
                <a:solidFill>
                  <a:schemeClr val="dk1"/>
                </a:solidFill>
              </a:rPr>
              <a:t>: Services plan means a written statement that describes the special education and related services the LEA will provide to a parentally-placed child with a disability enrolled in a </a:t>
            </a:r>
            <a:r>
              <a:rPr lang="en-US" sz="2600" b="1">
                <a:solidFill>
                  <a:srgbClr val="FF0000"/>
                </a:solidFill>
              </a:rPr>
              <a:t>nonprofit</a:t>
            </a:r>
            <a:r>
              <a:rPr lang="en-US" sz="2600">
                <a:solidFill>
                  <a:schemeClr val="dk1"/>
                </a:solidFill>
              </a:rPr>
              <a:t> private </a:t>
            </a:r>
            <a:r>
              <a:rPr lang="en-US" sz="2600" b="1">
                <a:solidFill>
                  <a:srgbClr val="FF0000"/>
                </a:solidFill>
              </a:rPr>
              <a:t>elementary or secondary</a:t>
            </a:r>
            <a:r>
              <a:rPr lang="en-US" sz="2600">
                <a:solidFill>
                  <a:srgbClr val="FF0000"/>
                </a:solidFill>
              </a:rPr>
              <a:t> </a:t>
            </a:r>
            <a:r>
              <a:rPr lang="en-US" sz="2600">
                <a:solidFill>
                  <a:schemeClr val="dk1"/>
                </a:solidFill>
              </a:rPr>
              <a:t>school who has been designated to receive services, including the location of the services and any transportation necessary, consistent with </a:t>
            </a:r>
            <a:r>
              <a:rPr lang="en-US" sz="2600">
                <a:solidFill>
                  <a:schemeClr val="dk1"/>
                </a:solidFill>
                <a:highlight>
                  <a:srgbClr val="FFFF00"/>
                </a:highlight>
              </a:rPr>
              <a:t>34 CFR 300.132</a:t>
            </a:r>
            <a:r>
              <a:rPr lang="en-US" sz="2600">
                <a:solidFill>
                  <a:schemeClr val="dk1"/>
                </a:solidFill>
              </a:rPr>
              <a:t> and is developed and implemented in accordance with </a:t>
            </a:r>
            <a:r>
              <a:rPr lang="en-US" sz="2600">
                <a:solidFill>
                  <a:schemeClr val="dk1"/>
                </a:solidFill>
                <a:highlight>
                  <a:srgbClr val="FFFF00"/>
                </a:highlight>
              </a:rPr>
              <a:t>34 CFR 300.137 through 300.139.</a:t>
            </a:r>
            <a:r>
              <a:rPr lang="en-US" sz="2500">
                <a:solidFill>
                  <a:schemeClr val="dk1"/>
                </a:solidFill>
                <a:highlight>
                  <a:srgbClr val="FFFF00"/>
                </a:highlight>
              </a:rPr>
              <a:t> </a:t>
            </a:r>
            <a:endParaRPr sz="3950">
              <a:solidFill>
                <a:schemeClr val="dk1"/>
              </a:solidFill>
              <a:highlight>
                <a:srgbClr val="FFFF00"/>
              </a:highlight>
            </a:endParaRPr>
          </a:p>
          <a:p>
            <a:pPr marL="0" lvl="0" indent="0" algn="l" rtl="0">
              <a:lnSpc>
                <a:spcPct val="90000"/>
              </a:lnSpc>
              <a:spcBef>
                <a:spcPts val="1000"/>
              </a:spcBef>
              <a:spcAft>
                <a:spcPts val="0"/>
              </a:spcAft>
              <a:buSzPts val="1800"/>
              <a:buNone/>
            </a:pPr>
            <a:endParaRPr>
              <a:highlight>
                <a:srgbClr val="FFFF00"/>
              </a:highlight>
            </a:endParaRPr>
          </a:p>
        </p:txBody>
      </p:sp>
      <p:sp>
        <p:nvSpPr>
          <p:cNvPr id="266" name="Google Shape;266;p43"/>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a:t>Regulation I</a:t>
            </a:r>
            <a:endParaRPr/>
          </a:p>
          <a:p>
            <a:pPr marL="0" lvl="0" indent="0" algn="l" rtl="0">
              <a:lnSpc>
                <a:spcPct val="90000"/>
              </a:lnSpc>
              <a:spcBef>
                <a:spcPts val="0"/>
              </a:spcBef>
              <a:spcAft>
                <a:spcPts val="0"/>
              </a:spcAft>
              <a:buSzPct val="111111"/>
              <a:buNone/>
            </a:pPr>
            <a:r>
              <a:rPr lang="en-US"/>
              <a:t>General Provisions</a:t>
            </a:r>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8"/>
          <p:cNvSpPr txBox="1">
            <a:spLocks noGrp="1"/>
          </p:cNvSpPr>
          <p:nvPr>
            <p:ph type="body" idx="1"/>
          </p:nvPr>
        </p:nvSpPr>
        <p:spPr>
          <a:xfrm>
            <a:off x="203200" y="3733800"/>
            <a:ext cx="11684100" cy="861600"/>
          </a:xfrm>
          <a:prstGeom prst="rect">
            <a:avLst/>
          </a:prstGeom>
        </p:spPr>
        <p:txBody>
          <a:bodyPr spcFirstLastPara="1" wrap="square" lIns="91425" tIns="91425" rIns="91425" bIns="91425" anchor="ctr" anchorCtr="0">
            <a:noAutofit/>
          </a:bodyPr>
          <a:lstStyle/>
          <a:p>
            <a:pPr marL="0" lvl="0" indent="0" algn="ctr" rtl="0">
              <a:spcBef>
                <a:spcPts val="960"/>
              </a:spcBef>
              <a:spcAft>
                <a:spcPts val="0"/>
              </a:spcAft>
              <a:buNone/>
            </a:pPr>
            <a:r>
              <a:rPr lang="en-US"/>
              <a:t>Virtual Schools</a:t>
            </a:r>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9"/>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Clr>
                <a:schemeClr val="dk1"/>
              </a:buClr>
              <a:buSzPts val="2800"/>
              <a:buChar char="●"/>
            </a:pPr>
            <a:r>
              <a:rPr lang="en-US" sz="2800">
                <a:solidFill>
                  <a:schemeClr val="dk1"/>
                </a:solidFill>
              </a:rPr>
              <a:t>The State MOCAP statute does not require teams to meet before a parent enrolls a student in a full-time hosted program.</a:t>
            </a:r>
            <a:endParaRPr sz="2800">
              <a:solidFill>
                <a:schemeClr val="dk1"/>
              </a:solidFill>
            </a:endParaRPr>
          </a:p>
          <a:p>
            <a:pPr marL="457200" lvl="0" indent="-406400" algn="l" rtl="0">
              <a:spcBef>
                <a:spcPts val="0"/>
              </a:spcBef>
              <a:spcAft>
                <a:spcPts val="0"/>
              </a:spcAft>
              <a:buClr>
                <a:schemeClr val="dk1"/>
              </a:buClr>
              <a:buSzPts val="2800"/>
              <a:buChar char="●"/>
            </a:pPr>
            <a:r>
              <a:rPr lang="en-US" sz="2800">
                <a:solidFill>
                  <a:schemeClr val="dk1"/>
                </a:solidFill>
              </a:rPr>
              <a:t>When children are enrolling in a hosted virtual program, the host district is responsible for providing FAPE.  They should follow the IDEA transfer student process.    </a:t>
            </a:r>
            <a:endParaRPr sz="2800">
              <a:solidFill>
                <a:schemeClr val="dk1"/>
              </a:solidFill>
            </a:endParaRPr>
          </a:p>
          <a:p>
            <a:pPr marL="457200" lvl="0" indent="-406400" algn="l" rtl="0">
              <a:spcBef>
                <a:spcPts val="0"/>
              </a:spcBef>
              <a:spcAft>
                <a:spcPts val="0"/>
              </a:spcAft>
              <a:buClr>
                <a:schemeClr val="dk1"/>
              </a:buClr>
              <a:buSzPts val="2800"/>
              <a:buChar char="●"/>
            </a:pPr>
            <a:r>
              <a:rPr lang="en-US" sz="2800">
                <a:solidFill>
                  <a:schemeClr val="dk1"/>
                </a:solidFill>
              </a:rPr>
              <a:t>If the child is enrolling in a non-hosted program, the resident district still maintains the obligation for FAPE, IEP’s  and special education services to the child</a:t>
            </a:r>
            <a:endParaRPr sz="2800">
              <a:solidFill>
                <a:schemeClr val="dk1"/>
              </a:solidFill>
            </a:endParaRPr>
          </a:p>
          <a:p>
            <a:pPr marL="0" lvl="0" indent="0" algn="l" rtl="0">
              <a:spcBef>
                <a:spcPts val="1000"/>
              </a:spcBef>
              <a:spcAft>
                <a:spcPts val="0"/>
              </a:spcAft>
              <a:buNone/>
            </a:pPr>
            <a:endParaRPr sz="2000">
              <a:solidFill>
                <a:schemeClr val="dk1"/>
              </a:solidFill>
            </a:endParaRPr>
          </a:p>
        </p:txBody>
      </p:sp>
      <p:sp>
        <p:nvSpPr>
          <p:cNvPr id="590" name="Google Shape;590;p89"/>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599"/>
              <a:t>Are IEP teams still required to meet to determine FAPE provision with virtual education?</a:t>
            </a:r>
            <a:endParaRPr sz="3599"/>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90"/>
          <p:cNvSpPr txBox="1">
            <a:spLocks noGrp="1"/>
          </p:cNvSpPr>
          <p:nvPr>
            <p:ph type="body" idx="1"/>
          </p:nvPr>
        </p:nvSpPr>
        <p:spPr>
          <a:xfrm>
            <a:off x="203200" y="3733800"/>
            <a:ext cx="11684100" cy="861600"/>
          </a:xfrm>
          <a:prstGeom prst="rect">
            <a:avLst/>
          </a:prstGeom>
        </p:spPr>
        <p:txBody>
          <a:bodyPr spcFirstLastPara="1" wrap="square" lIns="91425" tIns="91425" rIns="91425" bIns="91425" anchor="ctr" anchorCtr="0">
            <a:noAutofit/>
          </a:bodyPr>
          <a:lstStyle/>
          <a:p>
            <a:pPr marL="0" lvl="0" indent="0" algn="ctr" rtl="0">
              <a:spcBef>
                <a:spcPts val="960"/>
              </a:spcBef>
              <a:spcAft>
                <a:spcPts val="0"/>
              </a:spcAft>
              <a:buNone/>
            </a:pPr>
            <a:r>
              <a:rPr lang="en-US"/>
              <a:t>Non-Public Consultation Meeting</a:t>
            </a:r>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91"/>
          <p:cNvSpPr txBox="1">
            <a:spLocks noGrp="1"/>
          </p:cNvSpPr>
          <p:nvPr>
            <p:ph type="body" idx="1"/>
          </p:nvPr>
        </p:nvSpPr>
        <p:spPr>
          <a:xfrm>
            <a:off x="203200" y="1975150"/>
            <a:ext cx="11785500" cy="46035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Clr>
                <a:schemeClr val="dk1"/>
              </a:buClr>
              <a:buSzPts val="2400"/>
              <a:buChar char="•"/>
            </a:pPr>
            <a:r>
              <a:rPr lang="en-US" sz="2400">
                <a:solidFill>
                  <a:schemeClr val="dk1"/>
                </a:solidFill>
              </a:rPr>
              <a:t>At least annually, the Individuals with Disabilities Education Act (IDEA) requires a timely and meaningful consultation among the public school district, officials of private schools, and representatives of parents of parentally-placed school children in private, parochial and home schools with disabilities within the jurisdiction of each public school district. </a:t>
            </a:r>
            <a:endParaRPr sz="2400">
              <a:solidFill>
                <a:schemeClr val="dk1"/>
              </a:solidFill>
            </a:endParaRPr>
          </a:p>
          <a:p>
            <a:pPr marL="0" lvl="0" indent="0" algn="l" rtl="0">
              <a:spcBef>
                <a:spcPts val="1000"/>
              </a:spcBef>
              <a:spcAft>
                <a:spcPts val="0"/>
              </a:spcAft>
              <a:buNone/>
            </a:pPr>
            <a:endParaRPr sz="2400">
              <a:solidFill>
                <a:schemeClr val="dk1"/>
              </a:solidFill>
            </a:endParaRPr>
          </a:p>
          <a:p>
            <a:pPr marL="457200" lvl="0" indent="-381000" algn="l" rtl="0">
              <a:spcBef>
                <a:spcPts val="1000"/>
              </a:spcBef>
              <a:spcAft>
                <a:spcPts val="0"/>
              </a:spcAft>
              <a:buClr>
                <a:schemeClr val="dk1"/>
              </a:buClr>
              <a:buSzPts val="2400"/>
              <a:buChar char="•"/>
            </a:pPr>
            <a:r>
              <a:rPr lang="en-US" sz="2400">
                <a:solidFill>
                  <a:schemeClr val="dk1"/>
                </a:solidFill>
              </a:rPr>
              <a:t>To ensure this consultation meets all of the requirements of the IDEA, districts should document decisions made during the consultation process and share the completed plan with the private school representatives involved in the consultation.</a:t>
            </a:r>
            <a:endParaRPr sz="3100"/>
          </a:p>
        </p:txBody>
      </p:sp>
      <p:sp>
        <p:nvSpPr>
          <p:cNvPr id="603" name="Google Shape;603;p91"/>
          <p:cNvSpPr txBox="1">
            <a:spLocks noGrp="1"/>
          </p:cNvSpPr>
          <p:nvPr>
            <p:ph type="title"/>
          </p:nvPr>
        </p:nvSpPr>
        <p:spPr>
          <a:xfrm>
            <a:off x="203200" y="908350"/>
            <a:ext cx="117855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599"/>
              <a:t>Consultation Meeting Details:</a:t>
            </a:r>
            <a:endParaRPr sz="3599"/>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92"/>
          <p:cNvSpPr txBox="1">
            <a:spLocks noGrp="1"/>
          </p:cNvSpPr>
          <p:nvPr>
            <p:ph type="body" idx="1"/>
          </p:nvPr>
        </p:nvSpPr>
        <p:spPr>
          <a:xfrm>
            <a:off x="4138450" y="2159000"/>
            <a:ext cx="7850400" cy="44196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Char char="•"/>
            </a:pPr>
            <a:r>
              <a:rPr lang="en-US" sz="2400">
                <a:solidFill>
                  <a:schemeClr val="dk1"/>
                </a:solidFill>
              </a:rPr>
              <a:t>Consultation process: </a:t>
            </a:r>
            <a:r>
              <a:rPr lang="en-US" sz="2400" u="sng">
                <a:solidFill>
                  <a:schemeClr val="dk1"/>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DESE's Special Education Home Page for Parentally Placed Private School Children</a:t>
            </a:r>
            <a:r>
              <a:rPr lang="en-US" sz="2400">
                <a:solidFill>
                  <a:schemeClr val="dk1"/>
                </a:solidFill>
              </a:rPr>
              <a:t> </a:t>
            </a:r>
            <a:endParaRPr sz="2400">
              <a:solidFill>
                <a:schemeClr val="dk1"/>
              </a:solidFill>
            </a:endParaRPr>
          </a:p>
          <a:p>
            <a:pPr marL="0" lvl="0" indent="0" algn="l" rtl="0">
              <a:spcBef>
                <a:spcPts val="1000"/>
              </a:spcBef>
              <a:spcAft>
                <a:spcPts val="0"/>
              </a:spcAft>
              <a:buNone/>
            </a:pPr>
            <a:endParaRPr sz="2400">
              <a:solidFill>
                <a:schemeClr val="dk1"/>
              </a:solidFill>
            </a:endParaRPr>
          </a:p>
          <a:p>
            <a:pPr marL="457200" lvl="0" indent="-381000" algn="l" rtl="0">
              <a:spcBef>
                <a:spcPts val="1000"/>
              </a:spcBef>
              <a:spcAft>
                <a:spcPts val="0"/>
              </a:spcAft>
              <a:buSzPts val="2400"/>
              <a:buChar char="•"/>
            </a:pPr>
            <a:r>
              <a:rPr lang="en-US" sz="2400" u="sng">
                <a:solidFill>
                  <a:schemeClr val="dk1"/>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September 23, 2021: Parentally Placed Private and Parochial School Students with Disabilities virtual training</a:t>
            </a:r>
            <a:r>
              <a:rPr lang="en-US" sz="2400">
                <a:solidFill>
                  <a:schemeClr val="dk1"/>
                </a:solidFill>
              </a:rPr>
              <a:t>. </a:t>
            </a:r>
            <a:endParaRPr sz="2400">
              <a:solidFill>
                <a:schemeClr val="dk1"/>
              </a:solidFill>
            </a:endParaRPr>
          </a:p>
          <a:p>
            <a:pPr marL="457200" lvl="0" indent="0" algn="l" rtl="0">
              <a:spcBef>
                <a:spcPts val="1000"/>
              </a:spcBef>
              <a:spcAft>
                <a:spcPts val="0"/>
              </a:spcAft>
              <a:buNone/>
            </a:pPr>
            <a:endParaRPr sz="2400">
              <a:solidFill>
                <a:schemeClr val="dk1"/>
              </a:solidFill>
            </a:endParaRPr>
          </a:p>
          <a:p>
            <a:pPr marL="457200" lvl="0" indent="-381000" algn="l" rtl="0">
              <a:spcBef>
                <a:spcPts val="1000"/>
              </a:spcBef>
              <a:spcAft>
                <a:spcPts val="0"/>
              </a:spcAft>
              <a:buSzPts val="2400"/>
              <a:buChar char="•"/>
            </a:pPr>
            <a:r>
              <a:rPr lang="en-US" sz="2400">
                <a:solidFill>
                  <a:schemeClr val="dk1"/>
                </a:solidFill>
              </a:rPr>
              <a:t>Finance Considerations: </a:t>
            </a:r>
            <a:r>
              <a:rPr lang="en-US" sz="2400" u="sng">
                <a:solidFill>
                  <a:schemeClr val="dk1"/>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Special Education Finance's Part B Proportionate Share Guidance</a:t>
            </a:r>
            <a:r>
              <a:rPr lang="en-US" sz="2400">
                <a:solidFill>
                  <a:schemeClr val="dk1"/>
                </a:solidFill>
              </a:rPr>
              <a:t> webpage. </a:t>
            </a:r>
            <a:endParaRPr/>
          </a:p>
        </p:txBody>
      </p:sp>
      <p:sp>
        <p:nvSpPr>
          <p:cNvPr id="610" name="Google Shape;610;p92"/>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Where are the consultation resources?</a:t>
            </a:r>
            <a:endParaRPr/>
          </a:p>
        </p:txBody>
      </p:sp>
      <p:pic>
        <p:nvPicPr>
          <p:cNvPr id="611" name="Google Shape;611;p92"/>
          <p:cNvPicPr preferRelativeResize="0"/>
          <p:nvPr/>
        </p:nvPicPr>
        <p:blipFill>
          <a:blip r:embed="rId6">
            <a:alphaModFix/>
          </a:blip>
          <a:stretch>
            <a:fillRect/>
          </a:stretch>
        </p:blipFill>
        <p:spPr>
          <a:xfrm>
            <a:off x="203200" y="2801163"/>
            <a:ext cx="3986050" cy="3135272"/>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93"/>
          <p:cNvSpPr txBox="1">
            <a:spLocks noGrp="1"/>
          </p:cNvSpPr>
          <p:nvPr>
            <p:ph type="body" idx="1"/>
          </p:nvPr>
        </p:nvSpPr>
        <p:spPr>
          <a:xfrm>
            <a:off x="203200" y="3733800"/>
            <a:ext cx="11684100" cy="861600"/>
          </a:xfrm>
          <a:prstGeom prst="rect">
            <a:avLst/>
          </a:prstGeom>
        </p:spPr>
        <p:txBody>
          <a:bodyPr spcFirstLastPara="1" wrap="square" lIns="91425" tIns="91425" rIns="91425" bIns="91425" anchor="ctr" anchorCtr="0">
            <a:noAutofit/>
          </a:bodyPr>
          <a:lstStyle/>
          <a:p>
            <a:pPr marL="0" lvl="0" indent="0" algn="ctr" rtl="0">
              <a:spcBef>
                <a:spcPts val="960"/>
              </a:spcBef>
              <a:spcAft>
                <a:spcPts val="0"/>
              </a:spcAft>
              <a:buNone/>
            </a:pPr>
            <a:r>
              <a:rPr lang="en-US"/>
              <a:t>Special Education Data</a:t>
            </a:r>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94"/>
          <p:cNvSpPr txBox="1">
            <a:spLocks noGrp="1"/>
          </p:cNvSpPr>
          <p:nvPr>
            <p:ph type="body" idx="1"/>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150279" lvl="0" indent="0" algn="ctr" rtl="0">
              <a:spcBef>
                <a:spcPts val="0"/>
              </a:spcBef>
              <a:spcAft>
                <a:spcPts val="0"/>
              </a:spcAft>
              <a:buSzPts val="4200"/>
              <a:buNone/>
            </a:pPr>
            <a:r>
              <a:rPr lang="en-US">
                <a:latin typeface="Calibri"/>
                <a:ea typeface="Calibri"/>
                <a:cs typeface="Calibri"/>
                <a:sym typeface="Calibri"/>
              </a:rPr>
              <a:t>Special Education Reporting Table</a:t>
            </a:r>
            <a:endParaRPr>
              <a:latin typeface="Calibri"/>
              <a:ea typeface="Calibri"/>
              <a:cs typeface="Calibri"/>
              <a:sym typeface="Calibri"/>
            </a:endParaRPr>
          </a:p>
        </p:txBody>
      </p:sp>
      <p:sp>
        <p:nvSpPr>
          <p:cNvPr id="625" name="Google Shape;625;p94"/>
          <p:cNvSpPr txBox="1"/>
          <p:nvPr/>
        </p:nvSpPr>
        <p:spPr>
          <a:xfrm>
            <a:off x="406400" y="6172200"/>
            <a:ext cx="7061200" cy="38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2060"/>
                </a:solidFill>
                <a:latin typeface="Calibri"/>
                <a:ea typeface="Calibri"/>
                <a:cs typeface="Calibri"/>
                <a:sym typeface="Calibri"/>
              </a:rPr>
              <a:t>https://dese.mo.gov/special-education/special-education-data</a:t>
            </a:r>
            <a:endParaRPr sz="1800">
              <a:solidFill>
                <a:schemeClr val="dk1"/>
              </a:solidFill>
              <a:latin typeface="Calibri"/>
              <a:ea typeface="Calibri"/>
              <a:cs typeface="Calibri"/>
              <a:sym typeface="Calibri"/>
            </a:endParaRPr>
          </a:p>
        </p:txBody>
      </p:sp>
      <p:pic>
        <p:nvPicPr>
          <p:cNvPr id="626" name="Google Shape;626;p94"/>
          <p:cNvPicPr preferRelativeResize="0"/>
          <p:nvPr/>
        </p:nvPicPr>
        <p:blipFill rotWithShape="1">
          <a:blip r:embed="rId3">
            <a:alphaModFix/>
          </a:blip>
          <a:srcRect/>
          <a:stretch/>
        </p:blipFill>
        <p:spPr>
          <a:xfrm>
            <a:off x="228599" y="990600"/>
            <a:ext cx="11792355" cy="4953000"/>
          </a:xfrm>
          <a:prstGeom prst="rect">
            <a:avLst/>
          </a:prstGeom>
          <a:noFill/>
          <a:ln>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2"/>
        <p:cNvGrpSpPr/>
        <p:nvPr/>
      </p:nvGrpSpPr>
      <p:grpSpPr>
        <a:xfrm>
          <a:off x="0" y="0"/>
          <a:ext cx="0" cy="0"/>
          <a:chOff x="0" y="0"/>
          <a:chExt cx="0" cy="0"/>
        </a:xfrm>
      </p:grpSpPr>
      <p:sp>
        <p:nvSpPr>
          <p:cNvPr id="633" name="Google Shape;633;p95"/>
          <p:cNvSpPr txBox="1">
            <a:spLocks noGrp="1"/>
          </p:cNvSpPr>
          <p:nvPr>
            <p:ph type="body" idx="1"/>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150279" lvl="0" indent="0" algn="ctr" rtl="0">
              <a:spcBef>
                <a:spcPts val="0"/>
              </a:spcBef>
              <a:spcAft>
                <a:spcPts val="0"/>
              </a:spcAft>
              <a:buSzPts val="4200"/>
              <a:buNone/>
            </a:pPr>
            <a:r>
              <a:rPr lang="en-US">
                <a:latin typeface="Calibri"/>
                <a:ea typeface="Calibri"/>
                <a:cs typeface="Calibri"/>
                <a:sym typeface="Calibri"/>
              </a:rPr>
              <a:t>Screen 3 Contact Info</a:t>
            </a:r>
            <a:endParaRPr>
              <a:latin typeface="Calibri"/>
              <a:ea typeface="Calibri"/>
              <a:cs typeface="Calibri"/>
              <a:sym typeface="Calibri"/>
            </a:endParaRPr>
          </a:p>
        </p:txBody>
      </p:sp>
      <p:sp>
        <p:nvSpPr>
          <p:cNvPr id="634" name="Google Shape;634;p95"/>
          <p:cNvSpPr txBox="1">
            <a:spLocks noGrp="1"/>
          </p:cNvSpPr>
          <p:nvPr>
            <p:ph type="body" idx="2"/>
          </p:nvPr>
        </p:nvSpPr>
        <p:spPr>
          <a:xfrm>
            <a:off x="203200" y="1092200"/>
            <a:ext cx="11785600" cy="5181600"/>
          </a:xfrm>
          <a:prstGeom prst="rect">
            <a:avLst/>
          </a:prstGeom>
          <a:noFill/>
          <a:ln>
            <a:noFill/>
          </a:ln>
        </p:spPr>
        <p:txBody>
          <a:bodyPr spcFirstLastPara="1" wrap="square" lIns="91425" tIns="45700" rIns="91425" bIns="45700" anchor="t" anchorCtr="0">
            <a:normAutofit/>
          </a:bodyPr>
          <a:lstStyle/>
          <a:p>
            <a:pPr marL="609585" lvl="0" indent="-459305" algn="l" rtl="0">
              <a:spcBef>
                <a:spcPts val="0"/>
              </a:spcBef>
              <a:spcAft>
                <a:spcPts val="0"/>
              </a:spcAft>
              <a:buClr>
                <a:srgbClr val="000000"/>
              </a:buClr>
              <a:buSzPts val="4200"/>
              <a:buChar char="•"/>
            </a:pPr>
            <a:r>
              <a:rPr lang="en-US">
                <a:solidFill>
                  <a:srgbClr val="000000"/>
                </a:solidFill>
                <a:latin typeface="Arial"/>
                <a:ea typeface="Arial"/>
                <a:cs typeface="Arial"/>
                <a:sym typeface="Arial"/>
              </a:rPr>
              <a:t>Core Data Screen 3 collects contact information</a:t>
            </a:r>
            <a:endParaRPr>
              <a:solidFill>
                <a:srgbClr val="000000"/>
              </a:solidFill>
              <a:latin typeface="Arial"/>
              <a:ea typeface="Arial"/>
              <a:cs typeface="Arial"/>
              <a:sym typeface="Arial"/>
            </a:endParaRPr>
          </a:p>
          <a:p>
            <a:pPr marL="1138738" lvl="1" indent="-529153" algn="l" rtl="0">
              <a:spcBef>
                <a:spcPts val="840"/>
              </a:spcBef>
              <a:spcAft>
                <a:spcPts val="0"/>
              </a:spcAft>
              <a:buClr>
                <a:srgbClr val="000000"/>
              </a:buClr>
              <a:buSzPts val="2520"/>
              <a:buFont typeface="Arial"/>
              <a:buChar char="❑"/>
            </a:pPr>
            <a:r>
              <a:rPr lang="en-US">
                <a:solidFill>
                  <a:srgbClr val="000000"/>
                </a:solidFill>
                <a:latin typeface="Arial"/>
                <a:ea typeface="Arial"/>
                <a:cs typeface="Arial"/>
                <a:sym typeface="Arial"/>
              </a:rPr>
              <a:t>Special Education contact</a:t>
            </a:r>
            <a:endParaRPr>
              <a:solidFill>
                <a:srgbClr val="000000"/>
              </a:solidFill>
              <a:latin typeface="Arial"/>
              <a:ea typeface="Arial"/>
              <a:cs typeface="Arial"/>
              <a:sym typeface="Arial"/>
            </a:endParaRPr>
          </a:p>
          <a:p>
            <a:pPr marL="1138738" lvl="1" indent="-529153" algn="l" rtl="0">
              <a:spcBef>
                <a:spcPts val="840"/>
              </a:spcBef>
              <a:spcAft>
                <a:spcPts val="0"/>
              </a:spcAft>
              <a:buClr>
                <a:srgbClr val="000000"/>
              </a:buClr>
              <a:buSzPts val="2520"/>
              <a:buFont typeface="Arial"/>
              <a:buChar char="❑"/>
            </a:pPr>
            <a:r>
              <a:rPr lang="en-US">
                <a:solidFill>
                  <a:srgbClr val="000000"/>
                </a:solidFill>
                <a:latin typeface="Arial"/>
                <a:ea typeface="Arial"/>
                <a:cs typeface="Arial"/>
                <a:sym typeface="Arial"/>
              </a:rPr>
              <a:t>ECSE contact</a:t>
            </a:r>
            <a:endParaRPr>
              <a:solidFill>
                <a:srgbClr val="000000"/>
              </a:solidFill>
              <a:latin typeface="Arial"/>
              <a:ea typeface="Arial"/>
              <a:cs typeface="Arial"/>
              <a:sym typeface="Arial"/>
            </a:endParaRPr>
          </a:p>
          <a:p>
            <a:pPr marL="609585" lvl="0" indent="-459305" algn="l" rtl="0">
              <a:spcBef>
                <a:spcPts val="840"/>
              </a:spcBef>
              <a:spcAft>
                <a:spcPts val="0"/>
              </a:spcAft>
              <a:buClr>
                <a:srgbClr val="000000"/>
              </a:buClr>
              <a:buSzPts val="4200"/>
              <a:buChar char="•"/>
            </a:pPr>
            <a:r>
              <a:rPr lang="en-US">
                <a:solidFill>
                  <a:srgbClr val="000000"/>
                </a:solidFill>
                <a:latin typeface="Arial"/>
                <a:ea typeface="Arial"/>
                <a:cs typeface="Arial"/>
                <a:sym typeface="Arial"/>
              </a:rPr>
              <a:t>Please check for accuracy!</a:t>
            </a:r>
            <a:endParaRPr>
              <a:solidFill>
                <a:srgbClr val="000000"/>
              </a:solidFill>
              <a:latin typeface="Arial"/>
              <a:ea typeface="Arial"/>
              <a:cs typeface="Arial"/>
              <a:sym typeface="Arial"/>
            </a:endParaRPr>
          </a:p>
        </p:txBody>
      </p:sp>
    </p:spTree>
  </p:cSld>
  <p:clrMapOvr>
    <a:masterClrMapping/>
  </p:clrMapOvr>
  <p:transition spd="med">
    <p:pu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0"/>
        <p:cNvGrpSpPr/>
        <p:nvPr/>
      </p:nvGrpSpPr>
      <p:grpSpPr>
        <a:xfrm>
          <a:off x="0" y="0"/>
          <a:ext cx="0" cy="0"/>
          <a:chOff x="0" y="0"/>
          <a:chExt cx="0" cy="0"/>
        </a:xfrm>
      </p:grpSpPr>
      <p:sp>
        <p:nvSpPr>
          <p:cNvPr id="641" name="Google Shape;641;p96"/>
          <p:cNvSpPr txBox="1">
            <a:spLocks noGrp="1"/>
          </p:cNvSpPr>
          <p:nvPr>
            <p:ph type="body" idx="1"/>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150279" lvl="0" indent="0" algn="ctr" rtl="0">
              <a:spcBef>
                <a:spcPts val="0"/>
              </a:spcBef>
              <a:spcAft>
                <a:spcPts val="0"/>
              </a:spcAft>
              <a:buSzPts val="4200"/>
              <a:buNone/>
            </a:pPr>
            <a:r>
              <a:rPr lang="en-US">
                <a:latin typeface="Calibri"/>
                <a:ea typeface="Calibri"/>
                <a:cs typeface="Calibri"/>
                <a:sym typeface="Calibri"/>
              </a:rPr>
              <a:t>Seclusion and Restraint</a:t>
            </a:r>
            <a:endParaRPr>
              <a:latin typeface="Calibri"/>
              <a:ea typeface="Calibri"/>
              <a:cs typeface="Calibri"/>
              <a:sym typeface="Calibri"/>
            </a:endParaRPr>
          </a:p>
        </p:txBody>
      </p:sp>
      <p:sp>
        <p:nvSpPr>
          <p:cNvPr id="642" name="Google Shape;642;p96"/>
          <p:cNvSpPr txBox="1">
            <a:spLocks noGrp="1"/>
          </p:cNvSpPr>
          <p:nvPr>
            <p:ph type="body" idx="2"/>
          </p:nvPr>
        </p:nvSpPr>
        <p:spPr>
          <a:xfrm>
            <a:off x="203200" y="1092200"/>
            <a:ext cx="11785600" cy="5181600"/>
          </a:xfrm>
          <a:prstGeom prst="rect">
            <a:avLst/>
          </a:prstGeom>
          <a:noFill/>
          <a:ln>
            <a:noFill/>
          </a:ln>
        </p:spPr>
        <p:txBody>
          <a:bodyPr spcFirstLastPara="1" wrap="square" lIns="91425" tIns="45700" rIns="91425" bIns="45700" anchor="t" anchorCtr="0">
            <a:normAutofit fontScale="85000" lnSpcReduction="20000"/>
          </a:bodyPr>
          <a:lstStyle/>
          <a:p>
            <a:pPr marL="609585" lvl="0" indent="-459305" algn="l" rtl="0">
              <a:spcBef>
                <a:spcPts val="0"/>
              </a:spcBef>
              <a:spcAft>
                <a:spcPts val="0"/>
              </a:spcAft>
              <a:buClr>
                <a:srgbClr val="000000"/>
              </a:buClr>
              <a:buSzPct val="98429"/>
              <a:buChar char="•"/>
            </a:pPr>
            <a:r>
              <a:rPr lang="en-US">
                <a:solidFill>
                  <a:srgbClr val="000000"/>
                </a:solidFill>
                <a:latin typeface="Arial"/>
                <a:ea typeface="Arial"/>
                <a:cs typeface="Arial"/>
                <a:sym typeface="Arial"/>
              </a:rPr>
              <a:t>LEAs report through the Tiered Monitoring web application</a:t>
            </a:r>
            <a:endParaRPr>
              <a:solidFill>
                <a:srgbClr val="000000"/>
              </a:solidFill>
              <a:latin typeface="Arial"/>
              <a:ea typeface="Arial"/>
              <a:cs typeface="Arial"/>
              <a:sym typeface="Arial"/>
            </a:endParaRPr>
          </a:p>
          <a:p>
            <a:pPr marL="1138738" lvl="1" indent="-529153" algn="l" rtl="0">
              <a:spcBef>
                <a:spcPts val="714"/>
              </a:spcBef>
              <a:spcAft>
                <a:spcPts val="0"/>
              </a:spcAft>
              <a:buClr>
                <a:srgbClr val="000000"/>
              </a:buClr>
              <a:buSzPct val="59057"/>
              <a:buFont typeface="Arial"/>
              <a:buChar char="❑"/>
            </a:pPr>
            <a:r>
              <a:rPr lang="en-US">
                <a:solidFill>
                  <a:srgbClr val="000000"/>
                </a:solidFill>
                <a:latin typeface="Arial"/>
                <a:ea typeface="Arial"/>
                <a:cs typeface="Arial"/>
                <a:sym typeface="Arial"/>
              </a:rPr>
              <a:t>Report within 30 days of the incident</a:t>
            </a:r>
            <a:endParaRPr>
              <a:solidFill>
                <a:srgbClr val="000000"/>
              </a:solidFill>
              <a:latin typeface="Arial"/>
              <a:ea typeface="Arial"/>
              <a:cs typeface="Arial"/>
              <a:sym typeface="Arial"/>
            </a:endParaRPr>
          </a:p>
          <a:p>
            <a:pPr marL="1602277" lvl="2" indent="-463539" algn="l" rtl="0">
              <a:spcBef>
                <a:spcPts val="714"/>
              </a:spcBef>
              <a:spcAft>
                <a:spcPts val="0"/>
              </a:spcAft>
              <a:buClr>
                <a:srgbClr val="000000"/>
              </a:buClr>
              <a:buSzPct val="83665"/>
              <a:buFont typeface="Arial"/>
              <a:buChar char="o"/>
            </a:pPr>
            <a:r>
              <a:rPr lang="en-US">
                <a:solidFill>
                  <a:srgbClr val="000000"/>
                </a:solidFill>
                <a:latin typeface="Arial"/>
                <a:ea typeface="Arial"/>
                <a:cs typeface="Arial"/>
                <a:sym typeface="Arial"/>
              </a:rPr>
              <a:t>A limited set of data fields describing the incident</a:t>
            </a:r>
            <a:endParaRPr>
              <a:solidFill>
                <a:srgbClr val="000000"/>
              </a:solidFill>
              <a:latin typeface="Arial"/>
              <a:ea typeface="Arial"/>
              <a:cs typeface="Arial"/>
              <a:sym typeface="Arial"/>
            </a:endParaRPr>
          </a:p>
          <a:p>
            <a:pPr marL="1602277" lvl="2" indent="-463539" algn="l" rtl="0">
              <a:spcBef>
                <a:spcPts val="714"/>
              </a:spcBef>
              <a:spcAft>
                <a:spcPts val="0"/>
              </a:spcAft>
              <a:buClr>
                <a:srgbClr val="000000"/>
              </a:buClr>
              <a:buSzPct val="83665"/>
              <a:buFont typeface="Arial"/>
              <a:buChar char="o"/>
            </a:pPr>
            <a:r>
              <a:rPr lang="en-US">
                <a:solidFill>
                  <a:srgbClr val="000000"/>
                </a:solidFill>
                <a:latin typeface="Arial"/>
                <a:ea typeface="Arial"/>
                <a:cs typeface="Arial"/>
                <a:sym typeface="Arial"/>
              </a:rPr>
              <a:t>Upload of the report sent to the parent</a:t>
            </a:r>
            <a:endParaRPr>
              <a:solidFill>
                <a:srgbClr val="000000"/>
              </a:solidFill>
              <a:latin typeface="Arial"/>
              <a:ea typeface="Arial"/>
              <a:cs typeface="Arial"/>
              <a:sym typeface="Arial"/>
            </a:endParaRPr>
          </a:p>
          <a:p>
            <a:pPr marL="609585" lvl="0" indent="-459305" algn="l" rtl="0">
              <a:spcBef>
                <a:spcPts val="714"/>
              </a:spcBef>
              <a:spcAft>
                <a:spcPts val="0"/>
              </a:spcAft>
              <a:buSzPct val="98429"/>
              <a:buChar char="•"/>
            </a:pPr>
            <a:r>
              <a:rPr lang="en-US">
                <a:solidFill>
                  <a:srgbClr val="000000"/>
                </a:solidFill>
                <a:latin typeface="Arial"/>
                <a:ea typeface="Arial"/>
                <a:cs typeface="Arial"/>
                <a:sym typeface="Arial"/>
              </a:rPr>
              <a:t>Sending district will be responsible for reporting incidents involving LEA students placed at private agencies. It is important that districts partner with private agencies and communicate on incidents involving seclusion and restraint.</a:t>
            </a:r>
            <a:r>
              <a:rPr lang="en-US"/>
              <a:t> </a:t>
            </a:r>
            <a:endParaRPr/>
          </a:p>
        </p:txBody>
      </p:sp>
    </p:spTree>
  </p:cSld>
  <p:clrMapOvr>
    <a:masterClrMapping/>
  </p:clrMapOvr>
  <p:transition spd="med">
    <p:pu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97"/>
          <p:cNvSpPr txBox="1">
            <a:spLocks noGrp="1"/>
          </p:cNvSpPr>
          <p:nvPr>
            <p:ph type="body" idx="1"/>
          </p:nvPr>
        </p:nvSpPr>
        <p:spPr>
          <a:xfrm>
            <a:off x="406400" y="49075"/>
            <a:ext cx="8534400" cy="789988"/>
          </a:xfrm>
          <a:prstGeom prst="rect">
            <a:avLst/>
          </a:prstGeom>
          <a:noFill/>
          <a:ln>
            <a:noFill/>
          </a:ln>
        </p:spPr>
        <p:txBody>
          <a:bodyPr spcFirstLastPara="1" wrap="square" lIns="91425" tIns="45700" rIns="91425" bIns="45700" anchor="t" anchorCtr="0">
            <a:normAutofit/>
          </a:bodyPr>
          <a:lstStyle/>
          <a:p>
            <a:pPr marL="150279" lvl="0" indent="0" algn="ctr" rtl="0">
              <a:spcBef>
                <a:spcPts val="0"/>
              </a:spcBef>
              <a:spcAft>
                <a:spcPts val="0"/>
              </a:spcAft>
              <a:buSzPts val="4200"/>
              <a:buNone/>
            </a:pPr>
            <a:r>
              <a:rPr lang="en-US"/>
              <a:t>Data Resources</a:t>
            </a:r>
            <a:endParaRPr/>
          </a:p>
        </p:txBody>
      </p:sp>
      <p:sp>
        <p:nvSpPr>
          <p:cNvPr id="650" name="Google Shape;650;p97"/>
          <p:cNvSpPr txBox="1">
            <a:spLocks noGrp="1"/>
          </p:cNvSpPr>
          <p:nvPr>
            <p:ph type="body" idx="2"/>
          </p:nvPr>
        </p:nvSpPr>
        <p:spPr>
          <a:xfrm>
            <a:off x="0" y="990600"/>
            <a:ext cx="12039600" cy="5715000"/>
          </a:xfrm>
          <a:prstGeom prst="rect">
            <a:avLst/>
          </a:prstGeom>
          <a:noFill/>
          <a:ln>
            <a:noFill/>
          </a:ln>
        </p:spPr>
        <p:txBody>
          <a:bodyPr spcFirstLastPara="1" wrap="square" lIns="91425" tIns="45700" rIns="91425" bIns="45700" anchor="t" anchorCtr="0">
            <a:normAutofit fontScale="85000" lnSpcReduction="10000"/>
          </a:bodyPr>
          <a:lstStyle/>
          <a:p>
            <a:pPr marL="609585" lvl="0" indent="-440255" algn="l" rtl="0">
              <a:spcBef>
                <a:spcPts val="0"/>
              </a:spcBef>
              <a:spcAft>
                <a:spcPts val="0"/>
              </a:spcAft>
              <a:buClr>
                <a:srgbClr val="000000"/>
              </a:buClr>
              <a:buSzPct val="100000"/>
              <a:buChar char="•"/>
            </a:pPr>
            <a:r>
              <a:rPr lang="en-US" sz="4000">
                <a:solidFill>
                  <a:srgbClr val="000000"/>
                </a:solidFill>
                <a:latin typeface="Arial"/>
                <a:ea typeface="Arial"/>
                <a:cs typeface="Arial"/>
                <a:sym typeface="Arial"/>
              </a:rPr>
              <a:t>2023-24 Special Education Reporting Table</a:t>
            </a:r>
            <a:endParaRPr>
              <a:solidFill>
                <a:srgbClr val="000000"/>
              </a:solidFill>
              <a:latin typeface="Arial"/>
              <a:ea typeface="Arial"/>
              <a:cs typeface="Arial"/>
              <a:sym typeface="Arial"/>
            </a:endParaRPr>
          </a:p>
          <a:p>
            <a:pPr marL="1138738" lvl="1" indent="-517722" algn="l" rtl="0">
              <a:spcBef>
                <a:spcPts val="680"/>
              </a:spcBef>
              <a:spcAft>
                <a:spcPts val="0"/>
              </a:spcAft>
              <a:buClr>
                <a:srgbClr val="000000"/>
              </a:buClr>
              <a:buSzPct val="60000"/>
              <a:buFont typeface="Arial"/>
              <a:buChar char="❑"/>
            </a:pPr>
            <a:r>
              <a:rPr lang="en-US" sz="4000" u="sng">
                <a:solidFill>
                  <a:srgbClr val="000000"/>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https://dese.mo.gov/media/pdf/2023-24-data-reporting-table</a:t>
            </a:r>
            <a:endParaRPr sz="4000">
              <a:solidFill>
                <a:srgbClr val="000000"/>
              </a:solidFill>
              <a:latin typeface="Arial"/>
              <a:ea typeface="Arial"/>
              <a:cs typeface="Arial"/>
              <a:sym typeface="Arial"/>
            </a:endParaRPr>
          </a:p>
          <a:p>
            <a:pPr marL="609585" lvl="0" indent="-440255" algn="l" rtl="0">
              <a:spcBef>
                <a:spcPts val="680"/>
              </a:spcBef>
              <a:spcAft>
                <a:spcPts val="0"/>
              </a:spcAft>
              <a:buClr>
                <a:srgbClr val="000000"/>
              </a:buClr>
              <a:buSzPct val="100000"/>
              <a:buChar char="•"/>
            </a:pPr>
            <a:r>
              <a:rPr lang="en-US" sz="4000">
                <a:solidFill>
                  <a:srgbClr val="000000"/>
                </a:solidFill>
                <a:latin typeface="Arial"/>
                <a:ea typeface="Arial"/>
                <a:cs typeface="Arial"/>
                <a:sym typeface="Arial"/>
              </a:rPr>
              <a:t>Data Collection Resources</a:t>
            </a:r>
            <a:endParaRPr>
              <a:solidFill>
                <a:srgbClr val="000000"/>
              </a:solidFill>
              <a:latin typeface="Arial"/>
              <a:ea typeface="Arial"/>
              <a:cs typeface="Arial"/>
              <a:sym typeface="Arial"/>
            </a:endParaRPr>
          </a:p>
          <a:p>
            <a:pPr marL="1138738" lvl="1" indent="-517722" algn="l" rtl="0">
              <a:spcBef>
                <a:spcPts val="680"/>
              </a:spcBef>
              <a:spcAft>
                <a:spcPts val="0"/>
              </a:spcAft>
              <a:buClr>
                <a:srgbClr val="000000"/>
              </a:buClr>
              <a:buSzPct val="60000"/>
              <a:buFont typeface="Arial"/>
              <a:buChar char="❑"/>
            </a:pPr>
            <a:r>
              <a:rPr lang="en-US" sz="4000" u="sng">
                <a:solidFill>
                  <a:srgbClr val="000000"/>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https://dese.mo.gov/special-education/special-education-data/data-collections</a:t>
            </a:r>
            <a:endParaRPr sz="4000">
              <a:solidFill>
                <a:srgbClr val="000000"/>
              </a:solidFill>
              <a:latin typeface="Arial"/>
              <a:ea typeface="Arial"/>
              <a:cs typeface="Arial"/>
              <a:sym typeface="Arial"/>
            </a:endParaRPr>
          </a:p>
          <a:p>
            <a:pPr marL="609585" lvl="0" indent="-439303" algn="l" rtl="0">
              <a:spcBef>
                <a:spcPts val="714"/>
              </a:spcBef>
              <a:spcAft>
                <a:spcPts val="0"/>
              </a:spcAft>
              <a:buClr>
                <a:srgbClr val="000000"/>
              </a:buClr>
              <a:buSzPct val="98429"/>
              <a:buChar char="•"/>
            </a:pPr>
            <a:r>
              <a:rPr lang="en-US">
                <a:solidFill>
                  <a:srgbClr val="000000"/>
                </a:solidFill>
                <a:latin typeface="Arial"/>
                <a:ea typeface="Arial"/>
                <a:cs typeface="Arial"/>
                <a:sym typeface="Arial"/>
              </a:rPr>
              <a:t>Seclusion/Restraint Model Policy, reporting instructions, and a template for reporting multiple incidents</a:t>
            </a:r>
            <a:endParaRPr>
              <a:solidFill>
                <a:srgbClr val="000000"/>
              </a:solidFill>
              <a:latin typeface="Arial"/>
              <a:ea typeface="Arial"/>
              <a:cs typeface="Arial"/>
              <a:sym typeface="Arial"/>
            </a:endParaRPr>
          </a:p>
          <a:p>
            <a:pPr marL="1138738" lvl="1" indent="-517151" algn="l" rtl="0">
              <a:spcBef>
                <a:spcPts val="714"/>
              </a:spcBef>
              <a:spcAft>
                <a:spcPts val="0"/>
              </a:spcAft>
              <a:buClr>
                <a:srgbClr val="000000"/>
              </a:buClr>
              <a:buSzPct val="59057"/>
              <a:buFont typeface="Arial"/>
              <a:buChar char="❑"/>
            </a:pPr>
            <a:r>
              <a:rPr lang="en-US" u="sng">
                <a:solidFill>
                  <a:srgbClr val="000000"/>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https://dese.mo.gov/data-system-management/core-datamosis/documentation</a:t>
            </a:r>
            <a:endParaRPr>
              <a:solidFill>
                <a:srgbClr val="000000"/>
              </a:solidFill>
              <a:latin typeface="Arial"/>
              <a:ea typeface="Arial"/>
              <a:cs typeface="Arial"/>
              <a:sym typeface="Arial"/>
            </a:endParaRPr>
          </a:p>
          <a:p>
            <a:pPr marL="150279" lvl="0" indent="0" algn="l" rtl="0">
              <a:spcBef>
                <a:spcPts val="725"/>
              </a:spcBef>
              <a:spcAft>
                <a:spcPts val="0"/>
              </a:spcAft>
              <a:buSzPct val="100000"/>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4"/>
          <p:cNvSpPr txBox="1">
            <a:spLocks noGrp="1"/>
          </p:cNvSpPr>
          <p:nvPr>
            <p:ph type="body" idx="1"/>
          </p:nvPr>
        </p:nvSpPr>
        <p:spPr>
          <a:xfrm>
            <a:off x="345300" y="2159000"/>
            <a:ext cx="11643300" cy="46989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5000"/>
              </a:lnSpc>
              <a:spcBef>
                <a:spcPts val="0"/>
              </a:spcBef>
              <a:spcAft>
                <a:spcPts val="0"/>
              </a:spcAft>
              <a:buClr>
                <a:schemeClr val="dk1"/>
              </a:buClr>
              <a:buSzPct val="35483"/>
              <a:buFont typeface="Arial"/>
              <a:buNone/>
            </a:pPr>
            <a:r>
              <a:rPr lang="en-US" sz="3100" b="1">
                <a:solidFill>
                  <a:schemeClr val="dk1"/>
                </a:solidFill>
                <a:highlight>
                  <a:srgbClr val="FFFFFF"/>
                </a:highlight>
              </a:rPr>
              <a:t>Page 45</a:t>
            </a:r>
            <a:endParaRPr sz="3100" b="1">
              <a:solidFill>
                <a:schemeClr val="dk1"/>
              </a:solidFill>
              <a:highlight>
                <a:srgbClr val="FFFFFF"/>
              </a:highlight>
            </a:endParaRPr>
          </a:p>
          <a:p>
            <a:pPr marL="0" lvl="0" indent="0" algn="l" rtl="0">
              <a:lnSpc>
                <a:spcPct val="115000"/>
              </a:lnSpc>
              <a:spcBef>
                <a:spcPts val="0"/>
              </a:spcBef>
              <a:spcAft>
                <a:spcPts val="0"/>
              </a:spcAft>
              <a:buNone/>
            </a:pPr>
            <a:endParaRPr sz="3199" b="1" u="sng"/>
          </a:p>
          <a:p>
            <a:pPr marL="0" lvl="0" indent="0" algn="l" rtl="0">
              <a:lnSpc>
                <a:spcPct val="115000"/>
              </a:lnSpc>
              <a:spcBef>
                <a:spcPts val="0"/>
              </a:spcBef>
              <a:spcAft>
                <a:spcPts val="0"/>
              </a:spcAft>
              <a:buNone/>
            </a:pPr>
            <a:r>
              <a:rPr lang="en-US" sz="3199" b="1" u="sng"/>
              <a:t>AGENCY RESPONSIBLE FOR FAPE</a:t>
            </a:r>
            <a:endParaRPr sz="3199" b="1" u="sng"/>
          </a:p>
          <a:p>
            <a:pPr marL="0" lvl="0" indent="0" algn="l" rtl="0">
              <a:lnSpc>
                <a:spcPct val="115000"/>
              </a:lnSpc>
              <a:spcBef>
                <a:spcPts val="0"/>
              </a:spcBef>
              <a:spcAft>
                <a:spcPts val="0"/>
              </a:spcAft>
              <a:buNone/>
            </a:pPr>
            <a:r>
              <a:rPr lang="en-US" sz="3199"/>
              <a:t> </a:t>
            </a:r>
            <a:endParaRPr sz="3199"/>
          </a:p>
          <a:p>
            <a:pPr marL="0" lvl="0" indent="0" algn="l" rtl="0">
              <a:lnSpc>
                <a:spcPct val="115000"/>
              </a:lnSpc>
              <a:spcBef>
                <a:spcPts val="0"/>
              </a:spcBef>
              <a:spcAft>
                <a:spcPts val="0"/>
              </a:spcAft>
              <a:buNone/>
            </a:pPr>
            <a:r>
              <a:rPr lang="en-US" sz="3199"/>
              <a:t>The public agency or special school district in which a student with a disability resides is responsible for implementation of FAPE.  Students with disabilities or severe disabilities who are admitted to programs and facilities of the Department of Mental Health or whose domicile is in one public agency, but actually reside in another public agency as a result of a placement arranged by or approved by the Department of Mental Health, the Department of Social Services, or a court of competent jurisdiction shall be provided special education and related services in the public agency where the student actually resides. </a:t>
            </a:r>
            <a:r>
              <a:rPr lang="en-US" sz="3199" b="1">
                <a:solidFill>
                  <a:srgbClr val="FF0000"/>
                </a:solidFill>
              </a:rPr>
              <a:t>Students enrolled in full-time MOCAP approved virtual education programs hosted by a Missouri school district are enrolled in the host school district. The host school district is responsible for implementation of FAPE.</a:t>
            </a:r>
            <a:endParaRPr/>
          </a:p>
        </p:txBody>
      </p:sp>
      <p:sp>
        <p:nvSpPr>
          <p:cNvPr id="273" name="Google Shape;273;p44"/>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990"/>
              <a:buNone/>
            </a:pPr>
            <a:r>
              <a:rPr lang="en-US" sz="3999"/>
              <a:t>Regulation IV </a:t>
            </a:r>
            <a:endParaRPr sz="3999"/>
          </a:p>
          <a:p>
            <a:pPr marL="0" lvl="0" indent="0" algn="l" rtl="0">
              <a:lnSpc>
                <a:spcPct val="90000"/>
              </a:lnSpc>
              <a:spcBef>
                <a:spcPts val="0"/>
              </a:spcBef>
              <a:spcAft>
                <a:spcPts val="0"/>
              </a:spcAft>
              <a:buSzPts val="990"/>
              <a:buNone/>
            </a:pPr>
            <a:r>
              <a:rPr lang="en-US" sz="3999"/>
              <a:t>FAPE IEP LRE</a:t>
            </a:r>
            <a:endParaRPr sz="3999"/>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98"/>
          <p:cNvSpPr txBox="1">
            <a:spLocks noGrp="1"/>
          </p:cNvSpPr>
          <p:nvPr>
            <p:ph type="body" idx="1"/>
          </p:nvPr>
        </p:nvSpPr>
        <p:spPr>
          <a:xfrm>
            <a:off x="203200" y="3733800"/>
            <a:ext cx="11684100" cy="8310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4800"/>
              <a:buNone/>
            </a:pPr>
            <a:r>
              <a:rPr lang="en-US"/>
              <a:t>Resources at Your Fingertips!</a:t>
            </a:r>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99"/>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a:bodyPr>
          <a:lstStyle/>
          <a:p>
            <a:pPr marL="33866" lvl="0" indent="0" algn="l" rtl="0">
              <a:lnSpc>
                <a:spcPct val="90000"/>
              </a:lnSpc>
              <a:spcBef>
                <a:spcPts val="853"/>
              </a:spcBef>
              <a:spcAft>
                <a:spcPts val="0"/>
              </a:spcAft>
              <a:buClr>
                <a:schemeClr val="dk1"/>
              </a:buClr>
              <a:buSzPts val="3200"/>
              <a:buNone/>
            </a:pPr>
            <a:endParaRPr sz="2000"/>
          </a:p>
          <a:p>
            <a:pPr marL="33866" lvl="0" indent="0" algn="ctr" rtl="0">
              <a:lnSpc>
                <a:spcPct val="90000"/>
              </a:lnSpc>
              <a:spcBef>
                <a:spcPts val="853"/>
              </a:spcBef>
              <a:spcAft>
                <a:spcPts val="0"/>
              </a:spcAft>
              <a:buClr>
                <a:schemeClr val="dk1"/>
              </a:buClr>
              <a:buSzPts val="3200"/>
              <a:buNone/>
            </a:pPr>
            <a:r>
              <a:rPr lang="en-US" b="1"/>
              <a:t>Office of Special Education shares a monthly To Do List to remind LEAs of deadlines and requirements throughout the school year.  </a:t>
            </a:r>
            <a:endParaRPr/>
          </a:p>
          <a:p>
            <a:pPr marL="33866" lvl="0" indent="0" algn="ctr" rtl="0">
              <a:lnSpc>
                <a:spcPct val="90000"/>
              </a:lnSpc>
              <a:spcBef>
                <a:spcPts val="853"/>
              </a:spcBef>
              <a:spcAft>
                <a:spcPts val="0"/>
              </a:spcAft>
              <a:buClr>
                <a:schemeClr val="dk1"/>
              </a:buClr>
              <a:buSzPts val="3200"/>
              <a:buNone/>
            </a:pPr>
            <a:endParaRPr b="1"/>
          </a:p>
          <a:p>
            <a:pPr marL="33866" lvl="0" indent="0" algn="ctr" rtl="0">
              <a:lnSpc>
                <a:spcPct val="90000"/>
              </a:lnSpc>
              <a:spcBef>
                <a:spcPts val="853"/>
              </a:spcBef>
              <a:spcAft>
                <a:spcPts val="0"/>
              </a:spcAft>
              <a:buClr>
                <a:schemeClr val="dk1"/>
              </a:buClr>
              <a:buSzPts val="3200"/>
              <a:buNone/>
            </a:pPr>
            <a:r>
              <a:rPr lang="en-US" u="sng">
                <a:solidFill>
                  <a:schemeClr val="hlink"/>
                </a:solidFill>
                <a:hlinkClick r:id="rId3"/>
              </a:rPr>
              <a:t>https://dese.mo.gov/special-education/compliance/general-guidance</a:t>
            </a:r>
            <a:endParaRPr/>
          </a:p>
          <a:p>
            <a:pPr marL="33866" lvl="0" indent="0" algn="ctr" rtl="0">
              <a:lnSpc>
                <a:spcPct val="90000"/>
              </a:lnSpc>
              <a:spcBef>
                <a:spcPts val="853"/>
              </a:spcBef>
              <a:spcAft>
                <a:spcPts val="0"/>
              </a:spcAft>
              <a:buClr>
                <a:schemeClr val="dk1"/>
              </a:buClr>
              <a:buSzPts val="3200"/>
              <a:buNone/>
            </a:pPr>
            <a:endParaRPr/>
          </a:p>
        </p:txBody>
      </p:sp>
      <p:pic>
        <p:nvPicPr>
          <p:cNvPr id="662" name="Google Shape;662;p99" descr="A picture containing shape&#10;&#10;Description automatically generated"/>
          <p:cNvPicPr preferRelativeResize="0"/>
          <p:nvPr/>
        </p:nvPicPr>
        <p:blipFill rotWithShape="1">
          <a:blip r:embed="rId4">
            <a:alphaModFix/>
          </a:blip>
          <a:srcRect/>
          <a:stretch/>
        </p:blipFill>
        <p:spPr>
          <a:xfrm rot="-871806">
            <a:off x="9192057" y="4195908"/>
            <a:ext cx="2269222" cy="2269222"/>
          </a:xfrm>
          <a:prstGeom prst="rect">
            <a:avLst/>
          </a:prstGeom>
          <a:noFill/>
          <a:ln>
            <a:noFill/>
          </a:ln>
        </p:spPr>
      </p:pic>
      <p:sp>
        <p:nvSpPr>
          <p:cNvPr id="663" name="Google Shape;663;p99"/>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Utilize the To-Do List</a:t>
            </a:r>
            <a:endParaRPr/>
          </a:p>
        </p:txBody>
      </p:sp>
      <p:pic>
        <p:nvPicPr>
          <p:cNvPr id="664" name="Google Shape;664;p99"/>
          <p:cNvPicPr preferRelativeResize="0"/>
          <p:nvPr/>
        </p:nvPicPr>
        <p:blipFill rotWithShape="1">
          <a:blip r:embed="rId5">
            <a:alphaModFix/>
          </a:blip>
          <a:srcRect/>
          <a:stretch/>
        </p:blipFill>
        <p:spPr>
          <a:xfrm>
            <a:off x="519125" y="3980610"/>
            <a:ext cx="8506424" cy="2699799"/>
          </a:xfrm>
          <a:prstGeom prst="rect">
            <a:avLst/>
          </a:prstGeom>
          <a:noFill/>
          <a:ln>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00"/>
          <p:cNvSpPr txBox="1">
            <a:spLocks noGrp="1"/>
          </p:cNvSpPr>
          <p:nvPr>
            <p:ph type="body" idx="1"/>
          </p:nvPr>
        </p:nvSpPr>
        <p:spPr>
          <a:xfrm>
            <a:off x="203200" y="2159000"/>
            <a:ext cx="11785500" cy="4419600"/>
          </a:xfrm>
          <a:prstGeom prst="rect">
            <a:avLst/>
          </a:prstGeom>
          <a:noFill/>
          <a:ln>
            <a:noFill/>
          </a:ln>
        </p:spPr>
        <p:txBody>
          <a:bodyPr spcFirstLastPara="1" wrap="square" lIns="91425" tIns="45700" rIns="91425" bIns="45700" anchor="t" anchorCtr="0">
            <a:normAutofit/>
          </a:bodyPr>
          <a:lstStyle/>
          <a:p>
            <a:pPr marL="609585" lvl="0" indent="-634985" algn="l" rtl="0">
              <a:lnSpc>
                <a:spcPct val="90000"/>
              </a:lnSpc>
              <a:spcBef>
                <a:spcPts val="853"/>
              </a:spcBef>
              <a:spcAft>
                <a:spcPts val="0"/>
              </a:spcAft>
              <a:buClr>
                <a:schemeClr val="dk1"/>
              </a:buClr>
              <a:buSzPts val="4200"/>
              <a:buChar char="•"/>
            </a:pPr>
            <a:r>
              <a:rPr lang="en-US" sz="2800"/>
              <a:t>Updates to State Plan, Standards &amp; Indicators, sample forms, and other changes effective with the new school year </a:t>
            </a:r>
            <a:endParaRPr sz="2800"/>
          </a:p>
          <a:p>
            <a:pPr marL="609585" lvl="0" indent="-634985" algn="l" rtl="0">
              <a:lnSpc>
                <a:spcPct val="90000"/>
              </a:lnSpc>
              <a:spcBef>
                <a:spcPts val="853"/>
              </a:spcBef>
              <a:spcAft>
                <a:spcPts val="0"/>
              </a:spcAft>
              <a:buClr>
                <a:schemeClr val="dk1"/>
              </a:buClr>
              <a:buSzPts val="4200"/>
              <a:buChar char="•"/>
            </a:pPr>
            <a:r>
              <a:rPr lang="en-US" sz="2800"/>
              <a:t>Important reminders about annual requirements such as FERPA training, public/private consultation, and tiered monitoring</a:t>
            </a:r>
            <a:endParaRPr sz="2800"/>
          </a:p>
          <a:p>
            <a:pPr marL="609584" lvl="0" indent="-634984" algn="l" rtl="0">
              <a:lnSpc>
                <a:spcPct val="90000"/>
              </a:lnSpc>
              <a:spcBef>
                <a:spcPts val="853"/>
              </a:spcBef>
              <a:spcAft>
                <a:spcPts val="0"/>
              </a:spcAft>
              <a:buClr>
                <a:schemeClr val="dk1"/>
              </a:buClr>
              <a:buSzPts val="4200"/>
              <a:buChar char="•"/>
            </a:pPr>
            <a:r>
              <a:rPr lang="en-US" sz="2800"/>
              <a:t>Information about free online PD opportunities (monthly compliance ZOOMs) </a:t>
            </a:r>
            <a:endParaRPr sz="2200"/>
          </a:p>
        </p:txBody>
      </p:sp>
      <p:sp>
        <p:nvSpPr>
          <p:cNvPr id="670" name="Google Shape;670;p100"/>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rmAutofit/>
          </a:bodyPr>
          <a:lstStyle/>
          <a:p>
            <a:pPr marL="33865" lvl="0" indent="0" algn="ctr" rtl="0">
              <a:lnSpc>
                <a:spcPct val="90000"/>
              </a:lnSpc>
              <a:spcBef>
                <a:spcPts val="853"/>
              </a:spcBef>
              <a:spcAft>
                <a:spcPts val="0"/>
              </a:spcAft>
              <a:buSzPts val="1400"/>
              <a:buNone/>
            </a:pPr>
            <a:r>
              <a:rPr lang="en-US" sz="3600">
                <a:solidFill>
                  <a:schemeClr val="dk1"/>
                </a:solidFill>
              </a:rPr>
              <a:t>Highlights of August 2023 To Do List</a:t>
            </a:r>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01"/>
          <p:cNvSpPr txBox="1">
            <a:spLocks noGrp="1"/>
          </p:cNvSpPr>
          <p:nvPr>
            <p:ph type="body" idx="1"/>
          </p:nvPr>
        </p:nvSpPr>
        <p:spPr>
          <a:xfrm>
            <a:off x="203200" y="2057400"/>
            <a:ext cx="4111800" cy="4419600"/>
          </a:xfrm>
          <a:prstGeom prst="rect">
            <a:avLst/>
          </a:prstGeom>
          <a:noFill/>
          <a:ln>
            <a:noFill/>
          </a:ln>
        </p:spPr>
        <p:txBody>
          <a:bodyPr spcFirstLastPara="1" wrap="square" lIns="91425" tIns="45700" rIns="91425" bIns="45700" anchor="t" anchorCtr="0">
            <a:noAutofit/>
          </a:bodyPr>
          <a:lstStyle/>
          <a:p>
            <a:pPr marL="457200" lvl="0" indent="-336550" algn="l" rtl="0">
              <a:lnSpc>
                <a:spcPct val="100000"/>
              </a:lnSpc>
              <a:spcBef>
                <a:spcPts val="0"/>
              </a:spcBef>
              <a:spcAft>
                <a:spcPts val="0"/>
              </a:spcAft>
              <a:buSzPts val="1700"/>
              <a:buChar char="●"/>
            </a:pPr>
            <a:r>
              <a:rPr lang="en-US" sz="2100"/>
              <a:t>Each month DESE rolls out new information on a particular special education hot topic. </a:t>
            </a:r>
            <a:endParaRPr sz="2100"/>
          </a:p>
          <a:p>
            <a:pPr marL="457200" lvl="0" indent="-336550" algn="l" rtl="0">
              <a:lnSpc>
                <a:spcPct val="100000"/>
              </a:lnSpc>
              <a:spcBef>
                <a:spcPts val="0"/>
              </a:spcBef>
              <a:spcAft>
                <a:spcPts val="0"/>
              </a:spcAft>
              <a:buSzPts val="1700"/>
              <a:buChar char="●"/>
            </a:pPr>
            <a:r>
              <a:rPr lang="en-US" sz="2100"/>
              <a:t>Myths of the Month provides guidance on misconceptions that surrounds topics</a:t>
            </a:r>
            <a:endParaRPr sz="2100">
              <a:solidFill>
                <a:schemeClr val="dk1"/>
              </a:solidFill>
            </a:endParaRPr>
          </a:p>
          <a:p>
            <a:pPr marL="457200" lvl="0" indent="-336550" algn="l" rtl="0">
              <a:lnSpc>
                <a:spcPct val="115000"/>
              </a:lnSpc>
              <a:spcBef>
                <a:spcPts val="0"/>
              </a:spcBef>
              <a:spcAft>
                <a:spcPts val="0"/>
              </a:spcAft>
              <a:buClr>
                <a:schemeClr val="dk1"/>
              </a:buClr>
              <a:buSzPts val="1700"/>
              <a:buChar char="●"/>
            </a:pPr>
            <a:r>
              <a:rPr lang="en-US" sz="2100">
                <a:solidFill>
                  <a:schemeClr val="dk1"/>
                </a:solidFill>
              </a:rPr>
              <a:t>You can access all the myths of the month by visiting: </a:t>
            </a:r>
            <a:r>
              <a:rPr lang="en-US" sz="2100" u="sng">
                <a:solidFill>
                  <a:schemeClr val="hlink"/>
                </a:solidFill>
                <a:hlinkClick r:id="rId3"/>
              </a:rPr>
              <a:t>https://dese.mo.gov/special-education/compliance/general-guidance</a:t>
            </a:r>
            <a:r>
              <a:rPr lang="en-US" sz="2100">
                <a:solidFill>
                  <a:schemeClr val="dk1"/>
                </a:solidFill>
              </a:rPr>
              <a:t> </a:t>
            </a:r>
            <a:endParaRPr sz="2100">
              <a:solidFill>
                <a:schemeClr val="dk1"/>
              </a:solidFill>
            </a:endParaRPr>
          </a:p>
          <a:p>
            <a:pPr marL="457200" lvl="0" indent="-228600" algn="l" rtl="0">
              <a:lnSpc>
                <a:spcPct val="115000"/>
              </a:lnSpc>
              <a:spcBef>
                <a:spcPts val="0"/>
              </a:spcBef>
              <a:spcAft>
                <a:spcPts val="0"/>
              </a:spcAft>
              <a:buClr>
                <a:schemeClr val="dk1"/>
              </a:buClr>
              <a:buSzPts val="2100"/>
              <a:buNone/>
            </a:pPr>
            <a:endParaRPr sz="2100">
              <a:solidFill>
                <a:schemeClr val="dk1"/>
              </a:solidFill>
            </a:endParaRPr>
          </a:p>
        </p:txBody>
      </p:sp>
      <p:sp>
        <p:nvSpPr>
          <p:cNvPr id="677" name="Google Shape;677;p101"/>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Myths of the Month</a:t>
            </a:r>
            <a:endParaRPr/>
          </a:p>
        </p:txBody>
      </p:sp>
      <p:pic>
        <p:nvPicPr>
          <p:cNvPr id="678" name="Google Shape;678;p101"/>
          <p:cNvPicPr preferRelativeResize="0"/>
          <p:nvPr/>
        </p:nvPicPr>
        <p:blipFill rotWithShape="1">
          <a:blip r:embed="rId4">
            <a:alphaModFix/>
          </a:blip>
          <a:srcRect/>
          <a:stretch/>
        </p:blipFill>
        <p:spPr>
          <a:xfrm>
            <a:off x="4039827" y="1896500"/>
            <a:ext cx="8234199" cy="5086075"/>
          </a:xfrm>
          <a:prstGeom prst="rect">
            <a:avLst/>
          </a:prstGeom>
          <a:noFill/>
          <a:ln>
            <a:no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102"/>
          <p:cNvSpPr txBox="1">
            <a:spLocks noGrp="1"/>
          </p:cNvSpPr>
          <p:nvPr>
            <p:ph type="title"/>
          </p:nvPr>
        </p:nvSpPr>
        <p:spPr>
          <a:xfrm>
            <a:off x="203200" y="990600"/>
            <a:ext cx="74094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29168"/>
              <a:buNone/>
            </a:pPr>
            <a:r>
              <a:rPr lang="en-US"/>
              <a:t>Compliance Virtual Support Resources</a:t>
            </a:r>
            <a:endParaRPr/>
          </a:p>
        </p:txBody>
      </p:sp>
      <p:pic>
        <p:nvPicPr>
          <p:cNvPr id="685" name="Google Shape;685;p102"/>
          <p:cNvPicPr preferRelativeResize="0"/>
          <p:nvPr/>
        </p:nvPicPr>
        <p:blipFill rotWithShape="1">
          <a:blip r:embed="rId3">
            <a:alphaModFix/>
          </a:blip>
          <a:srcRect/>
          <a:stretch/>
        </p:blipFill>
        <p:spPr>
          <a:xfrm>
            <a:off x="1335275" y="2228050"/>
            <a:ext cx="3094550" cy="4301799"/>
          </a:xfrm>
          <a:prstGeom prst="rect">
            <a:avLst/>
          </a:prstGeom>
          <a:noFill/>
          <a:ln>
            <a:noFill/>
          </a:ln>
        </p:spPr>
      </p:pic>
      <p:sp>
        <p:nvSpPr>
          <p:cNvPr id="686" name="Google Shape;686;p102"/>
          <p:cNvSpPr txBox="1"/>
          <p:nvPr/>
        </p:nvSpPr>
        <p:spPr>
          <a:xfrm>
            <a:off x="180475" y="2871175"/>
            <a:ext cx="672600" cy="723300"/>
          </a:xfrm>
          <a:prstGeom prst="rect">
            <a:avLst/>
          </a:prstGeom>
          <a:noFill/>
          <a:ln>
            <a:noFill/>
          </a:ln>
        </p:spPr>
        <p:txBody>
          <a:bodyPr spcFirstLastPara="1" wrap="square" lIns="91425" tIns="91425" rIns="91425" bIns="91425" anchor="t" anchorCtr="0">
            <a:spAutoFit/>
          </a:bodyPr>
          <a:lstStyle/>
          <a:p>
            <a:pPr marL="457200" marR="0" lvl="0" indent="-228600" algn="l" rtl="0">
              <a:lnSpc>
                <a:spcPct val="100000"/>
              </a:lnSpc>
              <a:spcBef>
                <a:spcPts val="0"/>
              </a:spcBef>
              <a:spcAft>
                <a:spcPts val="0"/>
              </a:spcAft>
              <a:buClr>
                <a:srgbClr val="000000"/>
              </a:buClr>
              <a:buSzPts val="35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102"/>
          <p:cNvSpPr txBox="1"/>
          <p:nvPr/>
        </p:nvSpPr>
        <p:spPr>
          <a:xfrm>
            <a:off x="6081650" y="2871175"/>
            <a:ext cx="6726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0" i="0" u="none" strike="noStrike" cap="none">
                <a:solidFill>
                  <a:srgbClr val="000000"/>
                </a:solidFill>
                <a:latin typeface="Arial"/>
                <a:ea typeface="Arial"/>
                <a:cs typeface="Arial"/>
                <a:sym typeface="Arial"/>
              </a:rPr>
              <a:t>2. </a:t>
            </a:r>
            <a:endParaRPr sz="3500" b="0" i="0" u="none" strike="noStrike" cap="none">
              <a:solidFill>
                <a:srgbClr val="000000"/>
              </a:solidFill>
              <a:latin typeface="Arial"/>
              <a:ea typeface="Arial"/>
              <a:cs typeface="Arial"/>
              <a:sym typeface="Arial"/>
            </a:endParaRPr>
          </a:p>
        </p:txBody>
      </p:sp>
      <p:pic>
        <p:nvPicPr>
          <p:cNvPr id="688" name="Google Shape;688;p102"/>
          <p:cNvPicPr preferRelativeResize="0"/>
          <p:nvPr/>
        </p:nvPicPr>
        <p:blipFill rotWithShape="1">
          <a:blip r:embed="rId4">
            <a:alphaModFix/>
          </a:blip>
          <a:srcRect/>
          <a:stretch/>
        </p:blipFill>
        <p:spPr>
          <a:xfrm>
            <a:off x="6898650" y="754475"/>
            <a:ext cx="5518900" cy="5955624"/>
          </a:xfrm>
          <a:prstGeom prst="rect">
            <a:avLst/>
          </a:prstGeom>
          <a:noFill/>
          <a:ln>
            <a:noFill/>
          </a:ln>
        </p:spPr>
      </p:pic>
      <p:sp>
        <p:nvSpPr>
          <p:cNvPr id="689" name="Google Shape;689;p102"/>
          <p:cNvSpPr txBox="1"/>
          <p:nvPr/>
        </p:nvSpPr>
        <p:spPr>
          <a:xfrm>
            <a:off x="0" y="6396300"/>
            <a:ext cx="8706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0" i="0" u="sng" strike="noStrike" cap="none">
                <a:solidFill>
                  <a:schemeClr val="hlink"/>
                </a:solidFill>
                <a:latin typeface="Calibri"/>
                <a:ea typeface="Calibri"/>
                <a:cs typeface="Calibri"/>
                <a:sym typeface="Calibri"/>
                <a:hlinkClick r:id="rId5"/>
              </a:rPr>
              <a:t>https://dese.mo.gov/special-education/effective-practices/special-education-directors</a:t>
            </a:r>
            <a:endParaRPr sz="1800" b="0" i="0" u="sng" strike="noStrike" cap="none">
              <a:solidFill>
                <a:schemeClr val="hlink"/>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03"/>
          <p:cNvSpPr txBox="1">
            <a:spLocks noGrp="1"/>
          </p:cNvSpPr>
          <p:nvPr>
            <p:ph type="body" idx="1"/>
          </p:nvPr>
        </p:nvSpPr>
        <p:spPr>
          <a:xfrm>
            <a:off x="239059" y="2887682"/>
            <a:ext cx="11684100" cy="32940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4000"/>
              <a:buFont typeface="Calibri"/>
              <a:buNone/>
            </a:pPr>
            <a:endParaRPr sz="4000"/>
          </a:p>
          <a:p>
            <a:pPr marL="0" lvl="0" indent="0" algn="ctr" rtl="0">
              <a:lnSpc>
                <a:spcPct val="100000"/>
              </a:lnSpc>
              <a:spcBef>
                <a:spcPts val="0"/>
              </a:spcBef>
              <a:spcAft>
                <a:spcPts val="0"/>
              </a:spcAft>
              <a:buSzPts val="4000"/>
              <a:buFont typeface="Calibri"/>
              <a:buNone/>
            </a:pPr>
            <a:r>
              <a:rPr lang="en-US" sz="4000"/>
              <a:t>Utilize Your Special Education Compliance Consultants</a:t>
            </a:r>
            <a:endParaRPr sz="4000"/>
          </a:p>
          <a:p>
            <a:pPr marL="0" lvl="0" indent="0" algn="ctr" rtl="0">
              <a:lnSpc>
                <a:spcPct val="100000"/>
              </a:lnSpc>
              <a:spcBef>
                <a:spcPts val="0"/>
              </a:spcBef>
              <a:spcAft>
                <a:spcPts val="0"/>
              </a:spcAft>
              <a:buSzPts val="4000"/>
              <a:buFont typeface="Calibri"/>
              <a:buNone/>
            </a:pPr>
            <a:endParaRPr sz="4000"/>
          </a:p>
          <a:p>
            <a:pPr marL="0" lvl="0" indent="0" algn="ctr" rtl="0">
              <a:lnSpc>
                <a:spcPct val="100000"/>
              </a:lnSpc>
              <a:spcBef>
                <a:spcPts val="0"/>
              </a:spcBef>
              <a:spcAft>
                <a:spcPts val="0"/>
              </a:spcAft>
              <a:buSzPts val="4000"/>
              <a:buFont typeface="Calibri"/>
              <a:buNone/>
            </a:pPr>
            <a:endParaRPr sz="4000"/>
          </a:p>
          <a:p>
            <a:pPr marL="0" lvl="0" indent="0" algn="ctr" rtl="0">
              <a:lnSpc>
                <a:spcPct val="100000"/>
              </a:lnSpc>
              <a:spcBef>
                <a:spcPts val="0"/>
              </a:spcBef>
              <a:spcAft>
                <a:spcPts val="0"/>
              </a:spcAft>
              <a:buSzPts val="4800"/>
              <a:buFont typeface="Calibri"/>
              <a:buNone/>
            </a:pPr>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Google Shape;700;p104"/>
          <p:cNvPicPr preferRelativeResize="0"/>
          <p:nvPr/>
        </p:nvPicPr>
        <p:blipFill rotWithShape="1">
          <a:blip r:embed="rId3">
            <a:alphaModFix/>
          </a:blip>
          <a:srcRect/>
          <a:stretch/>
        </p:blipFill>
        <p:spPr>
          <a:xfrm>
            <a:off x="0" y="42875"/>
            <a:ext cx="12192001" cy="6772250"/>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pic>
        <p:nvPicPr>
          <p:cNvPr id="706" name="Google Shape;706;p105"/>
          <p:cNvPicPr preferRelativeResize="0"/>
          <p:nvPr/>
        </p:nvPicPr>
        <p:blipFill>
          <a:blip r:embed="rId3">
            <a:alphaModFix/>
          </a:blip>
          <a:stretch>
            <a:fillRect/>
          </a:stretch>
        </p:blipFill>
        <p:spPr>
          <a:xfrm>
            <a:off x="-76200" y="0"/>
            <a:ext cx="5143500" cy="6858000"/>
          </a:xfrm>
          <a:prstGeom prst="rect">
            <a:avLst/>
          </a:prstGeom>
          <a:noFill/>
          <a:ln>
            <a:noFill/>
          </a:ln>
        </p:spPr>
      </p:pic>
      <p:pic>
        <p:nvPicPr>
          <p:cNvPr id="707" name="Google Shape;707;p105"/>
          <p:cNvPicPr preferRelativeResize="0"/>
          <p:nvPr/>
        </p:nvPicPr>
        <p:blipFill>
          <a:blip r:embed="rId4">
            <a:alphaModFix/>
          </a:blip>
          <a:stretch>
            <a:fillRect/>
          </a:stretch>
        </p:blipFill>
        <p:spPr>
          <a:xfrm>
            <a:off x="5067300" y="2110951"/>
            <a:ext cx="7124699" cy="4747048"/>
          </a:xfrm>
          <a:prstGeom prst="rect">
            <a:avLst/>
          </a:prstGeom>
          <a:noFill/>
          <a:ln>
            <a:noFill/>
          </a:ln>
        </p:spPr>
      </p:pic>
      <p:sp>
        <p:nvSpPr>
          <p:cNvPr id="708" name="Google Shape;708;p105"/>
          <p:cNvSpPr/>
          <p:nvPr/>
        </p:nvSpPr>
        <p:spPr>
          <a:xfrm>
            <a:off x="5480493" y="375733"/>
            <a:ext cx="6298330" cy="1460335"/>
          </a:xfrm>
          <a:prstGeom prst="rect">
            <a:avLst/>
          </a:prstGeom>
        </p:spPr>
        <p:txBody>
          <a:bodyPr>
            <a:prstTxWarp prst="textPlain">
              <a:avLst/>
            </a:prstTxWarp>
          </a:bodyPr>
          <a:lstStyle/>
          <a:p>
            <a:pPr lvl="0" algn="ctr"/>
            <a:r>
              <a:rPr b="0" i="0">
                <a:ln w="9525" cap="flat" cmpd="sng">
                  <a:solidFill>
                    <a:srgbClr val="007200"/>
                  </a:solidFill>
                  <a:prstDash val="solid"/>
                  <a:round/>
                  <a:headEnd type="none" w="sm" len="sm"/>
                  <a:tailEnd type="none" w="sm" len="sm"/>
                </a:ln>
                <a:solidFill>
                  <a:schemeClr val="dk2"/>
                </a:solidFill>
                <a:latin typeface="Arial"/>
              </a:rPr>
              <a:t>Thank you for your time!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body" idx="1"/>
          </p:nvPr>
        </p:nvSpPr>
        <p:spPr>
          <a:xfrm>
            <a:off x="203200" y="1904200"/>
            <a:ext cx="11785500" cy="50580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15000"/>
              </a:lnSpc>
              <a:spcBef>
                <a:spcPts val="0"/>
              </a:spcBef>
              <a:spcAft>
                <a:spcPts val="0"/>
              </a:spcAft>
              <a:buClr>
                <a:schemeClr val="dk1"/>
              </a:buClr>
              <a:buSzPct val="35483"/>
              <a:buFont typeface="Arial"/>
              <a:buNone/>
            </a:pPr>
            <a:r>
              <a:rPr lang="en-US" sz="3100" b="1">
                <a:solidFill>
                  <a:schemeClr val="dk1"/>
                </a:solidFill>
                <a:highlight>
                  <a:srgbClr val="FFFFFF"/>
                </a:highlight>
              </a:rPr>
              <a:t>Page 46</a:t>
            </a:r>
            <a:endParaRPr sz="3100" b="1">
              <a:solidFill>
                <a:schemeClr val="dk1"/>
              </a:solidFill>
              <a:highlight>
                <a:srgbClr val="FFFFFF"/>
              </a:highlight>
            </a:endParaRPr>
          </a:p>
          <a:p>
            <a:pPr marL="0" lvl="0" indent="0" algn="l" rtl="0">
              <a:lnSpc>
                <a:spcPct val="115000"/>
              </a:lnSpc>
              <a:spcBef>
                <a:spcPts val="0"/>
              </a:spcBef>
              <a:spcAft>
                <a:spcPts val="0"/>
              </a:spcAft>
              <a:buNone/>
            </a:pPr>
            <a:endParaRPr sz="2275" b="1" u="sng">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2819" b="1" u="sng"/>
              <a:t>AGENCY RESPONSIBLE FOR FAPE</a:t>
            </a:r>
            <a:endParaRPr sz="2819"/>
          </a:p>
          <a:p>
            <a:pPr marL="0" lvl="0" indent="0" algn="l" rtl="0">
              <a:lnSpc>
                <a:spcPct val="115000"/>
              </a:lnSpc>
              <a:spcBef>
                <a:spcPts val="0"/>
              </a:spcBef>
              <a:spcAft>
                <a:spcPts val="0"/>
              </a:spcAft>
              <a:buClr>
                <a:schemeClr val="dk1"/>
              </a:buClr>
              <a:buSzPct val="39013"/>
              <a:buFont typeface="Arial"/>
              <a:buNone/>
            </a:pPr>
            <a:r>
              <a:rPr lang="en-US" sz="2819">
                <a:solidFill>
                  <a:schemeClr val="dk1"/>
                </a:solidFill>
              </a:rPr>
              <a:t>Listed below are the statutes of the state of Missouri which provide the legal basis and source Missouri’s policy relating to FAPE.</a:t>
            </a:r>
            <a:endParaRPr sz="2819">
              <a:solidFill>
                <a:schemeClr val="dk1"/>
              </a:solidFill>
            </a:endParaRPr>
          </a:p>
          <a:p>
            <a:pPr marL="0" lvl="0" indent="0" algn="l" rtl="0">
              <a:lnSpc>
                <a:spcPct val="115000"/>
              </a:lnSpc>
              <a:spcBef>
                <a:spcPts val="0"/>
              </a:spcBef>
              <a:spcAft>
                <a:spcPts val="0"/>
              </a:spcAft>
              <a:buClr>
                <a:schemeClr val="dk1"/>
              </a:buClr>
              <a:buSzPct val="39013"/>
              <a:buFont typeface="Arial"/>
              <a:buNone/>
            </a:pPr>
            <a:r>
              <a:rPr lang="en-US" sz="2819">
                <a:solidFill>
                  <a:schemeClr val="dk1"/>
                </a:solidFill>
              </a:rPr>
              <a:t> </a:t>
            </a:r>
            <a:endParaRPr sz="2819">
              <a:solidFill>
                <a:schemeClr val="dk1"/>
              </a:solidFill>
            </a:endParaRPr>
          </a:p>
          <a:p>
            <a:pPr marL="444500" lvl="0" indent="0" algn="l" rtl="0">
              <a:lnSpc>
                <a:spcPct val="115000"/>
              </a:lnSpc>
              <a:spcBef>
                <a:spcPts val="0"/>
              </a:spcBef>
              <a:spcAft>
                <a:spcPts val="0"/>
              </a:spcAft>
              <a:buClr>
                <a:schemeClr val="dk1"/>
              </a:buClr>
              <a:buSzPct val="39013"/>
              <a:buFont typeface="Arial"/>
              <a:buNone/>
            </a:pPr>
            <a:r>
              <a:rPr lang="en-US" sz="2819">
                <a:solidFill>
                  <a:schemeClr val="dk1"/>
                </a:solidFill>
              </a:rPr>
              <a:t>(1)  Section 162.670, RSMo                     	</a:t>
            </a:r>
            <a:endParaRPr sz="2819">
              <a:solidFill>
                <a:schemeClr val="dk1"/>
              </a:solidFill>
            </a:endParaRPr>
          </a:p>
          <a:p>
            <a:pPr marL="457200" lvl="0" indent="0" algn="l" rtl="0">
              <a:lnSpc>
                <a:spcPct val="115000"/>
              </a:lnSpc>
              <a:spcBef>
                <a:spcPts val="0"/>
              </a:spcBef>
              <a:spcAft>
                <a:spcPts val="0"/>
              </a:spcAft>
              <a:buClr>
                <a:schemeClr val="dk1"/>
              </a:buClr>
              <a:buSzPct val="39013"/>
              <a:buFont typeface="Arial"/>
              <a:buNone/>
            </a:pPr>
            <a:r>
              <a:rPr lang="en-US" sz="2819">
                <a:solidFill>
                  <a:schemeClr val="dk1"/>
                </a:solidFill>
              </a:rPr>
              <a:t>(2)  Section 162.675, RSMo</a:t>
            </a:r>
            <a:endParaRPr sz="2819">
              <a:solidFill>
                <a:schemeClr val="dk1"/>
              </a:solidFill>
            </a:endParaRPr>
          </a:p>
          <a:p>
            <a:pPr marL="457200" lvl="0" indent="0" algn="l" rtl="0">
              <a:lnSpc>
                <a:spcPct val="115000"/>
              </a:lnSpc>
              <a:spcBef>
                <a:spcPts val="0"/>
              </a:spcBef>
              <a:spcAft>
                <a:spcPts val="0"/>
              </a:spcAft>
              <a:buClr>
                <a:schemeClr val="dk1"/>
              </a:buClr>
              <a:buSzPct val="39013"/>
              <a:buFont typeface="Arial"/>
              <a:buNone/>
            </a:pPr>
            <a:r>
              <a:rPr lang="en-US" sz="2819">
                <a:solidFill>
                  <a:schemeClr val="dk1"/>
                </a:solidFill>
              </a:rPr>
              <a:t>(3)  Section 162.680, RSMo                     	</a:t>
            </a:r>
            <a:endParaRPr sz="2819">
              <a:solidFill>
                <a:schemeClr val="dk1"/>
              </a:solidFill>
            </a:endParaRPr>
          </a:p>
          <a:p>
            <a:pPr marL="457200" lvl="0" indent="0" algn="l" rtl="0">
              <a:lnSpc>
                <a:spcPct val="115000"/>
              </a:lnSpc>
              <a:spcBef>
                <a:spcPts val="0"/>
              </a:spcBef>
              <a:spcAft>
                <a:spcPts val="0"/>
              </a:spcAft>
              <a:buClr>
                <a:schemeClr val="dk1"/>
              </a:buClr>
              <a:buSzPct val="39013"/>
              <a:buFont typeface="Arial"/>
              <a:buNone/>
            </a:pPr>
            <a:r>
              <a:rPr lang="en-US" sz="2819">
                <a:solidFill>
                  <a:schemeClr val="dk1"/>
                </a:solidFill>
              </a:rPr>
              <a:t>(4)  Section 217.355(4), RSMo                	</a:t>
            </a:r>
            <a:endParaRPr sz="2819">
              <a:solidFill>
                <a:schemeClr val="dk1"/>
              </a:solidFill>
            </a:endParaRPr>
          </a:p>
          <a:p>
            <a:pPr marL="457200" lvl="0" indent="0" algn="l" rtl="0">
              <a:lnSpc>
                <a:spcPct val="115000"/>
              </a:lnSpc>
              <a:spcBef>
                <a:spcPts val="0"/>
              </a:spcBef>
              <a:spcAft>
                <a:spcPts val="0"/>
              </a:spcAft>
              <a:buClr>
                <a:schemeClr val="dk1"/>
              </a:buClr>
              <a:buSzPct val="39013"/>
              <a:buFont typeface="Arial"/>
              <a:buNone/>
            </a:pPr>
            <a:r>
              <a:rPr lang="en-US" sz="2819">
                <a:solidFill>
                  <a:schemeClr val="dk1"/>
                </a:solidFill>
              </a:rPr>
              <a:t>(5)  Section 162.700(1), RSMo                	</a:t>
            </a:r>
            <a:endParaRPr sz="2819">
              <a:solidFill>
                <a:schemeClr val="dk1"/>
              </a:solidFill>
            </a:endParaRPr>
          </a:p>
          <a:p>
            <a:pPr marL="457200" lvl="0" indent="0" algn="l" rtl="0">
              <a:lnSpc>
                <a:spcPct val="115000"/>
              </a:lnSpc>
              <a:spcBef>
                <a:spcPts val="0"/>
              </a:spcBef>
              <a:spcAft>
                <a:spcPts val="0"/>
              </a:spcAft>
              <a:buClr>
                <a:schemeClr val="dk1"/>
              </a:buClr>
              <a:buSzPct val="39013"/>
              <a:buFont typeface="Arial"/>
              <a:buNone/>
            </a:pPr>
            <a:r>
              <a:rPr lang="en-US" sz="2819">
                <a:solidFill>
                  <a:schemeClr val="dk1"/>
                </a:solidFill>
              </a:rPr>
              <a:t>(6)  Section 219.021, RSMo                     	</a:t>
            </a:r>
            <a:endParaRPr sz="2819">
              <a:solidFill>
                <a:schemeClr val="dk1"/>
              </a:solidFill>
            </a:endParaRPr>
          </a:p>
          <a:p>
            <a:pPr marL="457200" lvl="0" indent="0" algn="l" rtl="0">
              <a:lnSpc>
                <a:spcPct val="115000"/>
              </a:lnSpc>
              <a:spcBef>
                <a:spcPts val="0"/>
              </a:spcBef>
              <a:spcAft>
                <a:spcPts val="0"/>
              </a:spcAft>
              <a:buClr>
                <a:schemeClr val="dk1"/>
              </a:buClr>
              <a:buSzPct val="39013"/>
              <a:buFont typeface="Arial"/>
              <a:buNone/>
            </a:pPr>
            <a:r>
              <a:rPr lang="en-US" sz="2819">
                <a:solidFill>
                  <a:schemeClr val="dk1"/>
                </a:solidFill>
              </a:rPr>
              <a:t>(7)  Article IV, Section 37(a), Missouri Constitution</a:t>
            </a:r>
            <a:endParaRPr sz="2819">
              <a:solidFill>
                <a:schemeClr val="dk1"/>
              </a:solidFill>
            </a:endParaRPr>
          </a:p>
          <a:p>
            <a:pPr marL="228600" lvl="0" indent="0" algn="l" rtl="0">
              <a:lnSpc>
                <a:spcPct val="115000"/>
              </a:lnSpc>
              <a:spcBef>
                <a:spcPts val="0"/>
              </a:spcBef>
              <a:spcAft>
                <a:spcPts val="0"/>
              </a:spcAft>
              <a:buClr>
                <a:schemeClr val="dk1"/>
              </a:buClr>
              <a:buSzPct val="39013"/>
              <a:buFont typeface="Arial"/>
              <a:buNone/>
            </a:pPr>
            <a:r>
              <a:rPr lang="en-US" sz="2819" b="1">
                <a:solidFill>
                  <a:srgbClr val="FF0000"/>
                </a:solidFill>
              </a:rPr>
              <a:t>(8) Section 161.670 Subsection 3(4), RSMo</a:t>
            </a:r>
            <a:endParaRPr/>
          </a:p>
        </p:txBody>
      </p:sp>
      <p:sp>
        <p:nvSpPr>
          <p:cNvPr id="280" name="Google Shape;280;p45"/>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990"/>
              <a:buNone/>
            </a:pPr>
            <a:r>
              <a:rPr lang="en-US" sz="3999"/>
              <a:t>Regulation IV </a:t>
            </a:r>
            <a:endParaRPr sz="3999"/>
          </a:p>
          <a:p>
            <a:pPr marL="0" lvl="0" indent="0" algn="l" rtl="0">
              <a:lnSpc>
                <a:spcPct val="90000"/>
              </a:lnSpc>
              <a:spcBef>
                <a:spcPts val="0"/>
              </a:spcBef>
              <a:spcAft>
                <a:spcPts val="0"/>
              </a:spcAft>
              <a:buSzPts val="990"/>
              <a:buNone/>
            </a:pPr>
            <a:r>
              <a:rPr lang="en-US" sz="3999"/>
              <a:t>FAPE IEP LRE</a:t>
            </a:r>
            <a:endParaRPr sz="3999"/>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6"/>
          <p:cNvSpPr txBox="1">
            <a:spLocks noGrp="1"/>
          </p:cNvSpPr>
          <p:nvPr>
            <p:ph type="body" idx="1"/>
          </p:nvPr>
        </p:nvSpPr>
        <p:spPr>
          <a:xfrm>
            <a:off x="203200" y="2438400"/>
            <a:ext cx="11785500" cy="4419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000" b="1">
                <a:solidFill>
                  <a:schemeClr val="dk1"/>
                </a:solidFill>
                <a:highlight>
                  <a:srgbClr val="FFFFFF"/>
                </a:highlight>
              </a:rPr>
              <a:t>Page 65</a:t>
            </a:r>
            <a:endParaRPr sz="3000" b="1">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3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200">
                <a:solidFill>
                  <a:schemeClr val="dk1"/>
                </a:solidFill>
              </a:rPr>
              <a:t>A copy of the state approved procedural safeguards available to the parents of a student with a disability</a:t>
            </a:r>
            <a:r>
              <a:rPr lang="en-US" sz="3200" b="1">
                <a:solidFill>
                  <a:srgbClr val="FF0000"/>
                </a:solidFill>
              </a:rPr>
              <a:t> and a copy of the Parents’ Bill of Rights, per section 161.850 RSMo,</a:t>
            </a:r>
            <a:r>
              <a:rPr lang="en-US" sz="3200">
                <a:solidFill>
                  <a:schemeClr val="dk1"/>
                </a:solidFill>
              </a:rPr>
              <a:t> shall be given to parents only one (1) time a school year, except that a copy also shall be given to the parents:</a:t>
            </a:r>
            <a:r>
              <a:rPr lang="en-US" sz="3100">
                <a:solidFill>
                  <a:schemeClr val="dk1"/>
                </a:solidFill>
              </a:rPr>
              <a:t> </a:t>
            </a:r>
            <a:endParaRPr sz="5000" b="1">
              <a:solidFill>
                <a:srgbClr val="980000"/>
              </a:solidFill>
              <a:highlight>
                <a:srgbClr val="FFFF00"/>
              </a:highlight>
            </a:endParaRPr>
          </a:p>
          <a:p>
            <a:pPr marL="0" lvl="0" indent="0" algn="l" rtl="0">
              <a:lnSpc>
                <a:spcPct val="90000"/>
              </a:lnSpc>
              <a:spcBef>
                <a:spcPts val="1000"/>
              </a:spcBef>
              <a:spcAft>
                <a:spcPts val="0"/>
              </a:spcAft>
              <a:buSzPts val="1800"/>
              <a:buNone/>
            </a:pPr>
            <a:endParaRPr/>
          </a:p>
        </p:txBody>
      </p:sp>
      <p:sp>
        <p:nvSpPr>
          <p:cNvPr id="287" name="Google Shape;287;p46"/>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a:t>Regulation V</a:t>
            </a:r>
            <a:endParaRPr/>
          </a:p>
          <a:p>
            <a:pPr marL="0" lvl="0" indent="0" algn="l" rtl="0">
              <a:lnSpc>
                <a:spcPct val="90000"/>
              </a:lnSpc>
              <a:spcBef>
                <a:spcPts val="0"/>
              </a:spcBef>
              <a:spcAft>
                <a:spcPts val="0"/>
              </a:spcAft>
              <a:buSzPct val="111111"/>
              <a:buNone/>
            </a:pPr>
            <a:r>
              <a:rPr lang="en-US"/>
              <a:t>Procedural Safeguards/ Discipline</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body" idx="1"/>
          </p:nvPr>
        </p:nvSpPr>
        <p:spPr>
          <a:xfrm>
            <a:off x="0" y="2832650"/>
            <a:ext cx="1047300" cy="3745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
              </a:spcBef>
              <a:spcAft>
                <a:spcPts val="0"/>
              </a:spcAft>
              <a:buClr>
                <a:schemeClr val="dk1"/>
              </a:buClr>
              <a:buSzPts val="1100"/>
              <a:buFont typeface="Arial"/>
              <a:buNone/>
            </a:pPr>
            <a:endParaRPr sz="2500" b="1">
              <a:solidFill>
                <a:schemeClr val="dk1"/>
              </a:solidFill>
              <a:highlight>
                <a:srgbClr val="FFFFFF"/>
              </a:highlight>
            </a:endParaRPr>
          </a:p>
          <a:p>
            <a:pPr marL="0" lvl="0" indent="0" algn="l" rtl="0">
              <a:lnSpc>
                <a:spcPct val="100000"/>
              </a:lnSpc>
              <a:spcBef>
                <a:spcPts val="100"/>
              </a:spcBef>
              <a:spcAft>
                <a:spcPts val="0"/>
              </a:spcAft>
              <a:buClr>
                <a:schemeClr val="dk1"/>
              </a:buClr>
              <a:buSzPts val="1100"/>
              <a:buFont typeface="Arial"/>
              <a:buNone/>
            </a:pPr>
            <a:r>
              <a:rPr lang="en-US" sz="2500" b="1">
                <a:solidFill>
                  <a:schemeClr val="dk1"/>
                </a:solidFill>
                <a:highlight>
                  <a:srgbClr val="FFFFFF"/>
                </a:highlight>
              </a:rPr>
              <a:t>Page 103</a:t>
            </a:r>
            <a:endParaRPr sz="1200">
              <a:latin typeface="Times New Roman"/>
              <a:ea typeface="Times New Roman"/>
              <a:cs typeface="Times New Roman"/>
              <a:sym typeface="Times New Roman"/>
            </a:endParaRPr>
          </a:p>
          <a:p>
            <a:pPr marL="0" lvl="0" indent="0" algn="l" rtl="0">
              <a:lnSpc>
                <a:spcPct val="100000"/>
              </a:lnSpc>
              <a:spcBef>
                <a:spcPts val="100"/>
              </a:spcBef>
              <a:spcAft>
                <a:spcPts val="0"/>
              </a:spcAft>
              <a:buSzPts val="1800"/>
              <a:buNone/>
            </a:pPr>
            <a:endParaRPr sz="2500">
              <a:solidFill>
                <a:schemeClr val="dk1"/>
              </a:solidFill>
              <a:highlight>
                <a:srgbClr val="FFFFFF"/>
              </a:highlight>
            </a:endParaRPr>
          </a:p>
        </p:txBody>
      </p:sp>
      <p:sp>
        <p:nvSpPr>
          <p:cNvPr id="294" name="Google Shape;294;p47"/>
          <p:cNvSpPr txBox="1">
            <a:spLocks noGrp="1"/>
          </p:cNvSpPr>
          <p:nvPr>
            <p:ph type="title"/>
          </p:nvPr>
        </p:nvSpPr>
        <p:spPr>
          <a:xfrm>
            <a:off x="203200" y="1092200"/>
            <a:ext cx="11785500" cy="1066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a:t>Regulation VIII: Personnel Standards-  Orientation and Mobility Specialist</a:t>
            </a:r>
            <a:endParaRPr/>
          </a:p>
        </p:txBody>
      </p:sp>
      <p:pic>
        <p:nvPicPr>
          <p:cNvPr id="295" name="Google Shape;295;p47"/>
          <p:cNvPicPr preferRelativeResize="0"/>
          <p:nvPr/>
        </p:nvPicPr>
        <p:blipFill>
          <a:blip r:embed="rId3">
            <a:alphaModFix/>
          </a:blip>
          <a:stretch>
            <a:fillRect/>
          </a:stretch>
        </p:blipFill>
        <p:spPr>
          <a:xfrm>
            <a:off x="964676" y="2483075"/>
            <a:ext cx="11024025" cy="423742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porting Services 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SE Content Slide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5971</Words>
  <Application>Microsoft Office PowerPoint</Application>
  <PresentationFormat>Widescreen</PresentationFormat>
  <Paragraphs>427</Paragraphs>
  <Slides>67</Slides>
  <Notes>67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67</vt:i4>
      </vt:variant>
    </vt:vector>
  </HeadingPairs>
  <TitlesOfParts>
    <vt:vector size="76" baseType="lpstr">
      <vt:lpstr>Arial</vt:lpstr>
      <vt:lpstr>Calibri</vt:lpstr>
      <vt:lpstr>Courier New</vt:lpstr>
      <vt:lpstr>Noto Sans Symbols</vt:lpstr>
      <vt:lpstr>Times New Roman</vt:lpstr>
      <vt:lpstr>Twentieth Century</vt:lpstr>
      <vt:lpstr>Reporting Services Default Theme</vt:lpstr>
      <vt:lpstr>DESE Content Slides</vt:lpstr>
      <vt:lpstr>Office Theme</vt:lpstr>
      <vt:lpstr>Beginning of the School Year Special Education Hot Topics</vt:lpstr>
      <vt:lpstr>Zoom Support Meeting Norms</vt:lpstr>
      <vt:lpstr>Objectives for Today</vt:lpstr>
      <vt:lpstr>PowerPoint Presentation</vt:lpstr>
      <vt:lpstr>Regulation I General Provisions</vt:lpstr>
      <vt:lpstr>Regulation IV  FAPE IEP LRE</vt:lpstr>
      <vt:lpstr>Regulation IV  FAPE IEP LRE</vt:lpstr>
      <vt:lpstr>Regulation V Procedural Safeguards/ Discipline</vt:lpstr>
      <vt:lpstr>Regulation VIII: Personnel Standards-  Orientation and Mobility Specialist</vt:lpstr>
      <vt:lpstr>PowerPoint Presentation</vt:lpstr>
      <vt:lpstr>Remember:</vt:lpstr>
      <vt:lpstr>Step 1: Local Compliance Plan Options</vt:lpstr>
      <vt:lpstr>Step 2: </vt:lpstr>
      <vt:lpstr>Step 3:</vt:lpstr>
      <vt:lpstr>Certification Statement </vt:lpstr>
      <vt:lpstr>More information:</vt:lpstr>
      <vt:lpstr>PowerPoint Presentation</vt:lpstr>
      <vt:lpstr>Present Level: Removal of Informal and Formal Transition Assessments</vt:lpstr>
      <vt:lpstr>IEP Special Considerations Page</vt:lpstr>
      <vt:lpstr>Form C: </vt:lpstr>
      <vt:lpstr>Form C: Post-Secondary Transition Goals</vt:lpstr>
      <vt:lpstr>Form C: Course of Study</vt:lpstr>
      <vt:lpstr>Need more resources on transition plans?</vt:lpstr>
      <vt:lpstr>    Form D: Accommodations</vt:lpstr>
      <vt:lpstr>Form D- DLM</vt:lpstr>
      <vt:lpstr>PowerPoint Presentation</vt:lpstr>
      <vt:lpstr>PowerPoint Presentation</vt:lpstr>
      <vt:lpstr>RSP Process for  ALL students in grades K-3</vt:lpstr>
      <vt:lpstr>RSP Guidance</vt:lpstr>
      <vt:lpstr>RSP Guidance</vt:lpstr>
      <vt:lpstr>Remember: </vt:lpstr>
      <vt:lpstr>RSP Scenarios</vt:lpstr>
      <vt:lpstr>RSP Scenario 1</vt:lpstr>
      <vt:lpstr>What did the team determine?</vt:lpstr>
      <vt:lpstr>Key Takeaway From Scenario 1</vt:lpstr>
      <vt:lpstr>RSP Scenario 2:</vt:lpstr>
      <vt:lpstr>What did the team determine?</vt:lpstr>
      <vt:lpstr>Key Takeaway from Scenario 2</vt:lpstr>
      <vt:lpstr>PowerPoint Presentation</vt:lpstr>
      <vt:lpstr>Can Substitutes Provide  Special Education Services?</vt:lpstr>
      <vt:lpstr>Can a substitute teacher case-manage, write IEP’s to students with disabilities?</vt:lpstr>
      <vt:lpstr>Helpful Tips When Using Long Term Subs:</vt:lpstr>
      <vt:lpstr>PowerPoint Presentation</vt:lpstr>
      <vt:lpstr>Are students who have already been identified as eligible for special education required to take the kindergarten assessment?</vt:lpstr>
      <vt:lpstr>PowerPoint Presentation</vt:lpstr>
      <vt:lpstr>Senate Bill 51</vt:lpstr>
      <vt:lpstr>Physical Therapy Information Cont.</vt:lpstr>
      <vt:lpstr>PowerPoint Presentation</vt:lpstr>
      <vt:lpstr>Senate Bill 106</vt:lpstr>
      <vt:lpstr>PowerPoint Presentation</vt:lpstr>
      <vt:lpstr>Are IEP teams still required to meet to determine FAPE provision with virtual education?</vt:lpstr>
      <vt:lpstr>PowerPoint Presentation</vt:lpstr>
      <vt:lpstr>Consultation Meeting Details:</vt:lpstr>
      <vt:lpstr>Where are the consultation resources?</vt:lpstr>
      <vt:lpstr>PowerPoint Presentation</vt:lpstr>
      <vt:lpstr>PowerPoint Presentation</vt:lpstr>
      <vt:lpstr>PowerPoint Presentation</vt:lpstr>
      <vt:lpstr>PowerPoint Presentation</vt:lpstr>
      <vt:lpstr>PowerPoint Presentation</vt:lpstr>
      <vt:lpstr>PowerPoint Presentation</vt:lpstr>
      <vt:lpstr>Utilize the To-Do List</vt:lpstr>
      <vt:lpstr>Highlights of August 2023 To Do List</vt:lpstr>
      <vt:lpstr>Myths of the Month</vt:lpstr>
      <vt:lpstr>Compliance Virtual Support Resources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of the School Year Special Education Hot Topics</dc:title>
  <dc:creator>Luetkemeyer, Beverly</dc:creator>
  <cp:lastModifiedBy>Bockover, Madison</cp:lastModifiedBy>
  <cp:revision>2</cp:revision>
  <dcterms:modified xsi:type="dcterms:W3CDTF">2023-09-13T15:31:39Z</dcterms:modified>
</cp:coreProperties>
</file>