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61" r:id="rId6"/>
    <p:sldId id="264" r:id="rId7"/>
    <p:sldId id="259" r:id="rId8"/>
    <p:sldId id="260" r:id="rId9"/>
    <p:sldId id="267" r:id="rId10"/>
    <p:sldId id="265" r:id="rId11"/>
    <p:sldId id="268" r:id="rId12"/>
    <p:sldId id="266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" y="2194560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915938"/>
            <a:ext cx="11506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94560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1827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endra.franks@dese.mo.go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inglab.si.ed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Kendra.franks@dese.mo.gov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https://i.pinimg.com/564x/de/33/8f/de338fa8b3f7fca5cdaec846d1d36faf.jpg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afe=active&amp;sca_esv=561360965&amp;sxsrf=AB5stBjxfPCVEz7KRJKl2iKPv1d_09DmIA:1693419246216&amp;q=Yo-Yo+Ma+Cello+Suite+No.+1+in+G+major,+BWV+1007:+I.+Prelude&amp;stick=H4sIAAAAAAAAAOOQUeLVT9c3NEzOMza1KEgvN-KrzFcAotxEheL8vPTiKN2s0uISILs0L0UhLb9IAS6dlJicoVBcmlmSqpCZp-AOFMrKLzrFiGocjJ9UbmRomluYB-PnpOcUp2eXZMHVG1fkZOSWWJ5i5AHxC02zqnKTzCt-MfJF5utG5iv4JioEg5zTwMK4iNUaLuacmpOTrxAMdoRfvp6CIZJTdBScwsMUDA0MzK0UPPUUAopSc0pTUm-xSTLcWtGjskUjW1X2u1b8_PCSWemzepyeXKu3BQAHvGdLDQEAAA&amp;sa=X&amp;ved=2ahUKEwjIpYGl_oSBAxURtokEHdvxBCwQs9oBKAB6BAgdEAI&amp;biw=1545&amp;bih=789&amp;dpr=1#fpstate=ive&amp;vld=cid:fd0f0295,vid:-i49P0LalKY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FAM </a:t>
            </a:r>
            <a:br>
              <a:rPr lang="en-US" sz="6600" b="1" dirty="0" smtClean="0"/>
            </a:br>
            <a:r>
              <a:rPr lang="en-US" sz="6600" b="1" dirty="0" smtClean="0"/>
              <a:t>AUGUST 2023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MONTHLY FINE ARTS MEETINGS with DR FRANKS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76599" y="4617188"/>
            <a:ext cx="5381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Kendra Franks, Ph.D.</a:t>
            </a:r>
          </a:p>
          <a:p>
            <a:r>
              <a:rPr lang="en-US" sz="1600" b="1" dirty="0" smtClean="0"/>
              <a:t>Director of Fine Arts</a:t>
            </a:r>
          </a:p>
          <a:p>
            <a:r>
              <a:rPr lang="en-US" sz="1600" b="1" dirty="0" smtClean="0"/>
              <a:t>Department of Elementary &amp; Secondary Education</a:t>
            </a:r>
          </a:p>
          <a:p>
            <a:r>
              <a:rPr lang="en-US" sz="1600" b="1" dirty="0" smtClean="0">
                <a:hlinkClick r:id="rId2"/>
              </a:rPr>
              <a:t>Kendra.franks@dese.mo.gov</a:t>
            </a:r>
            <a:endParaRPr lang="en-US" sz="1600" b="1" dirty="0" smtClean="0"/>
          </a:p>
          <a:p>
            <a:r>
              <a:rPr lang="en-US" sz="1600" b="1" dirty="0" smtClean="0"/>
              <a:t>573-751-9610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14718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669" y="681158"/>
            <a:ext cx="6777106" cy="754380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Words of wisdom -</a:t>
            </a:r>
            <a:br>
              <a:rPr lang="en-US" sz="4400" b="1" dirty="0"/>
            </a:br>
            <a:r>
              <a:rPr lang="en-US" b="1" dirty="0"/>
              <a:t>PREPAREDNESS IS ESSENTIAL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81088" y="2188721"/>
            <a:ext cx="3200400" cy="3429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Discussion</a:t>
            </a:r>
          </a:p>
          <a:p>
            <a:r>
              <a:rPr lang="en-US" sz="3200" b="1" dirty="0" smtClean="0"/>
              <a:t>Ideas </a:t>
            </a:r>
          </a:p>
          <a:p>
            <a:r>
              <a:rPr lang="en-US" sz="3200" b="1" dirty="0" smtClean="0"/>
              <a:t>Questions</a:t>
            </a:r>
          </a:p>
          <a:p>
            <a:endParaRPr lang="en-US" sz="3200" b="1" dirty="0"/>
          </a:p>
        </p:txBody>
      </p:sp>
      <p:pic>
        <p:nvPicPr>
          <p:cNvPr id="1026" name="Picture 2" descr="Declining Business S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" y="2052063"/>
            <a:ext cx="5588000" cy="3470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52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785672"/>
            <a:ext cx="9784080" cy="1226008"/>
          </a:xfrm>
        </p:spPr>
        <p:txBody>
          <a:bodyPr>
            <a:normAutofit fontScale="90000"/>
          </a:bodyPr>
          <a:lstStyle/>
          <a:p>
            <a:r>
              <a:rPr lang="en-US" sz="5400" b="1" dirty="0"/>
              <a:t>TIPS/TRICKS/TOOLS</a:t>
            </a:r>
            <a:br>
              <a:rPr lang="en-US" sz="5400" b="1" dirty="0"/>
            </a:b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400" b="1" dirty="0"/>
          </a:p>
          <a:p>
            <a:pPr marL="0" indent="0">
              <a:buNone/>
            </a:pPr>
            <a:r>
              <a:rPr lang="en-US" sz="4400" dirty="0">
                <a:hlinkClick r:id="rId2"/>
              </a:rPr>
              <a:t>Smithsonian Learning Lab: Discover, Create, Share (si.edu)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821552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Next FAM </a:t>
            </a:r>
            <a:br>
              <a:rPr lang="en-US" sz="6600" b="1" dirty="0" smtClean="0"/>
            </a:br>
            <a:r>
              <a:rPr lang="en-US" sz="6600" b="1" dirty="0" smtClean="0"/>
              <a:t>sept. 27</a:t>
            </a:r>
            <a:r>
              <a:rPr lang="en-US" sz="6600" b="1" baseline="30000" dirty="0" smtClean="0"/>
              <a:t>th</a:t>
            </a:r>
            <a:r>
              <a:rPr lang="en-US" sz="6600" b="1" dirty="0" smtClean="0"/>
              <a:t>, 2023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MONTHLY FINE ARTS MEETINGS with DR FRANKS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76599" y="4617188"/>
            <a:ext cx="5381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Kendra Franks, Ph.D.</a:t>
            </a:r>
          </a:p>
          <a:p>
            <a:r>
              <a:rPr lang="en-US" sz="1600" b="1" dirty="0" smtClean="0"/>
              <a:t>Director of Fine Arts</a:t>
            </a:r>
          </a:p>
          <a:p>
            <a:r>
              <a:rPr lang="en-US" sz="1600" b="1" dirty="0" smtClean="0"/>
              <a:t>Department of Elementary &amp; Secondary Education</a:t>
            </a:r>
          </a:p>
          <a:p>
            <a:r>
              <a:rPr lang="en-US" sz="1600" b="1" dirty="0" smtClean="0">
                <a:hlinkClick r:id="rId2"/>
              </a:rPr>
              <a:t>Kendra.franks@dese.mo.gov</a:t>
            </a:r>
            <a:endParaRPr lang="en-US" sz="1600" b="1" dirty="0" smtClean="0"/>
          </a:p>
          <a:p>
            <a:r>
              <a:rPr lang="en-US" sz="1600" b="1" dirty="0" smtClean="0"/>
              <a:t>573-751-9610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60279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46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Dates of fam meetings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August 30</a:t>
            </a:r>
            <a:r>
              <a:rPr lang="en-US" b="1" baseline="30000" dirty="0" smtClean="0"/>
              <a:t>th,</a:t>
            </a:r>
            <a:r>
              <a:rPr lang="en-US" b="1" dirty="0" smtClean="0"/>
              <a:t> 2023</a:t>
            </a:r>
          </a:p>
          <a:p>
            <a:r>
              <a:rPr lang="en-US" b="1" dirty="0" smtClean="0"/>
              <a:t>Sept. 27</a:t>
            </a:r>
            <a:r>
              <a:rPr lang="en-US" b="1" baseline="30000" dirty="0" smtClean="0"/>
              <a:t>th</a:t>
            </a:r>
            <a:endParaRPr lang="en-US" b="1" dirty="0" smtClean="0"/>
          </a:p>
          <a:p>
            <a:r>
              <a:rPr lang="en-US" b="1" dirty="0" smtClean="0"/>
              <a:t>Oct. 25</a:t>
            </a:r>
            <a:r>
              <a:rPr lang="en-US" b="1" baseline="30000" dirty="0" smtClean="0"/>
              <a:t>th</a:t>
            </a:r>
            <a:endParaRPr lang="en-US" b="1" dirty="0" smtClean="0"/>
          </a:p>
          <a:p>
            <a:r>
              <a:rPr lang="en-US" b="1" dirty="0" smtClean="0"/>
              <a:t>Nov. 29</a:t>
            </a:r>
            <a:r>
              <a:rPr lang="en-US" b="1" baseline="30000" dirty="0" smtClean="0"/>
              <a:t>th</a:t>
            </a:r>
            <a:endParaRPr lang="en-US" b="1" dirty="0" smtClean="0"/>
          </a:p>
          <a:p>
            <a:r>
              <a:rPr lang="en-US" b="1" dirty="0" smtClean="0"/>
              <a:t>Jan.31st, 2024</a:t>
            </a:r>
          </a:p>
          <a:p>
            <a:r>
              <a:rPr lang="en-US" b="1" dirty="0" smtClean="0"/>
              <a:t>Feb. 28</a:t>
            </a:r>
            <a:r>
              <a:rPr lang="en-US" b="1" baseline="30000" dirty="0" smtClean="0"/>
              <a:t>th</a:t>
            </a:r>
            <a:endParaRPr lang="en-US" b="1" dirty="0" smtClean="0"/>
          </a:p>
          <a:p>
            <a:r>
              <a:rPr lang="en-US" b="1" dirty="0" smtClean="0"/>
              <a:t>Mar. 27</a:t>
            </a:r>
            <a:r>
              <a:rPr lang="en-US" b="1" baseline="30000" dirty="0" smtClean="0"/>
              <a:t>th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Apr.24th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5536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660" y="466726"/>
            <a:ext cx="9778388" cy="1164110"/>
          </a:xfrm>
        </p:spPr>
        <p:txBody>
          <a:bodyPr>
            <a:normAutofit/>
          </a:bodyPr>
          <a:lstStyle/>
          <a:p>
            <a:r>
              <a:rPr lang="en-US" b="1" dirty="0" smtClean="0"/>
              <a:t>WORDS OF WISDOM OUTLINE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8638" y="2150621"/>
            <a:ext cx="3200400" cy="3429000"/>
          </a:xfrm>
        </p:spPr>
        <p:txBody>
          <a:bodyPr/>
          <a:lstStyle/>
          <a:p>
            <a:r>
              <a:rPr lang="en-US" sz="2800" b="1" dirty="0" smtClean="0"/>
              <a:t>Preparedness is essential</a:t>
            </a:r>
          </a:p>
          <a:p>
            <a:r>
              <a:rPr lang="en-US" sz="2800" b="1" dirty="0" smtClean="0"/>
              <a:t>Problem-solving is necessary</a:t>
            </a:r>
          </a:p>
          <a:p>
            <a:r>
              <a:rPr lang="en-US" sz="2800" b="1" dirty="0" smtClean="0"/>
              <a:t>Purposeful relationship is key</a:t>
            </a:r>
            <a:endParaRPr lang="en-US" sz="2800" b="1" dirty="0"/>
          </a:p>
        </p:txBody>
      </p:sp>
      <p:pic>
        <p:nvPicPr>
          <p:cNvPr id="1026" name="Picture 2" descr="portland design works | Calvin and hobbes quotes, Calvin and ..."/>
          <p:cNvPicPr>
            <a:picLocks noChangeAspect="1" noChangeArrowheads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060" y="2019300"/>
            <a:ext cx="3558652" cy="450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786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Words of wisdom -</a:t>
            </a:r>
            <a:br>
              <a:rPr lang="en-US" sz="3600" b="1" dirty="0" smtClean="0"/>
            </a:br>
            <a:r>
              <a:rPr lang="en-US" sz="3200" b="1" dirty="0" smtClean="0"/>
              <a:t>PREPAREDNESS IS ESSENTIAL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3" y="2011680"/>
            <a:ext cx="6490857" cy="420624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Imagine Big Picture for next 3 years</a:t>
            </a:r>
          </a:p>
          <a:p>
            <a:r>
              <a:rPr lang="en-US" sz="2400" b="1" dirty="0" smtClean="0"/>
              <a:t>Imagine Big Picture for this year</a:t>
            </a:r>
          </a:p>
          <a:p>
            <a:r>
              <a:rPr lang="en-US" sz="2400" b="1" dirty="0" smtClean="0"/>
              <a:t>Explore dreams; imagine what could be</a:t>
            </a:r>
          </a:p>
          <a:p>
            <a:r>
              <a:rPr lang="en-US" sz="2400" b="1" dirty="0" smtClean="0"/>
              <a:t>Place marker points or signposts on a timeline</a:t>
            </a:r>
          </a:p>
          <a:p>
            <a:r>
              <a:rPr lang="en-US" sz="2400" b="1" dirty="0" smtClean="0"/>
              <a:t>Plan routes for the journey to the big picture</a:t>
            </a:r>
          </a:p>
          <a:p>
            <a:r>
              <a:rPr lang="en-US" sz="2400" b="1" dirty="0" smtClean="0"/>
              <a:t>Each month, each week, and each day has goals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1505737">
            <a:off x="8117247" y="3209305"/>
            <a:ext cx="3517931" cy="1438463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BIG PICTURE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97112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Words of wisdom -</a:t>
            </a:r>
            <a:br>
              <a:rPr lang="en-US" sz="4400" b="1" dirty="0"/>
            </a:br>
            <a:r>
              <a:rPr lang="en-US" b="1" dirty="0"/>
              <a:t>PREPAREDNESS IS ESSENTIAL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15273" y="7186638"/>
            <a:ext cx="1834896" cy="905593"/>
          </a:xfrm>
        </p:spPr>
        <p:txBody>
          <a:bodyPr/>
          <a:lstStyle/>
          <a:p>
            <a:r>
              <a:rPr lang="en-US" dirty="0" smtClean="0"/>
              <a:t>DAILY EFFORT</a:t>
            </a:r>
            <a:endParaRPr lang="en-US" dirty="0"/>
          </a:p>
        </p:txBody>
      </p:sp>
      <p:pic>
        <p:nvPicPr>
          <p:cNvPr id="2050" name="Picture 2" descr="Futile Effort Cartoons and Comics - funny pictures from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975" y="2068553"/>
            <a:ext cx="3692167" cy="440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 rot="20074456" flipH="1">
            <a:off x="1645918" y="3495674"/>
            <a:ext cx="3411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DAILY EFFORT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32329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3334" y="2853486"/>
            <a:ext cx="2701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1"/>
                </a:solidFill>
                <a:latin typeface="Georgia" panose="02040502050405020303" pitchFamily="18" charset="0"/>
              </a:rPr>
              <a:t>COURAGE</a:t>
            </a:r>
            <a:endParaRPr lang="en-US" sz="3600" b="1" dirty="0">
              <a:solidFill>
                <a:schemeClr val="accent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20667367">
            <a:off x="1196883" y="1689301"/>
            <a:ext cx="28729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  <a:latin typeface="Georgia" panose="02040502050405020303" pitchFamily="18" charset="0"/>
              </a:rPr>
              <a:t>TO TRY….AND FAIL</a:t>
            </a:r>
            <a:endParaRPr lang="en-US" sz="2000" b="1" dirty="0">
              <a:solidFill>
                <a:srgbClr val="00B0F0"/>
              </a:solidFill>
              <a:latin typeface="Georgia" panose="020405020504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0800000">
            <a:off x="5491194" y="2366128"/>
            <a:ext cx="47179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Papyrus" panose="03070502060502030205" pitchFamily="66" charset="0"/>
              </a:rPr>
              <a:t>FEEL THE STRESS OF AMBIGUITY</a:t>
            </a:r>
            <a:endParaRPr lang="en-US" sz="1600" b="1" dirty="0">
              <a:latin typeface="Papyrus" panose="03070502060502030205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03217" y="3731453"/>
            <a:ext cx="2786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Georgia" panose="02040502050405020303" pitchFamily="18" charset="0"/>
              </a:rPr>
              <a:t>SAFE SPACES</a:t>
            </a:r>
            <a:endParaRPr lang="en-US" sz="2800" b="1" dirty="0">
              <a:solidFill>
                <a:schemeClr val="accent1"/>
              </a:solidFill>
              <a:latin typeface="Georgia" panose="020405020504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900966">
            <a:off x="2580889" y="4177848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Wide Latin" panose="020A0A07050505020404" pitchFamily="18" charset="0"/>
              </a:rPr>
              <a:t>TO THINK</a:t>
            </a:r>
            <a:endParaRPr lang="en-US" b="1" dirty="0">
              <a:latin typeface="Wide Latin" panose="020A0A070505050204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6351" y="5332010"/>
            <a:ext cx="2834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Georgia" panose="02040502050405020303" pitchFamily="18" charset="0"/>
              </a:rPr>
              <a:t>TO GENERATE IDEAS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939752">
            <a:off x="8700942" y="4689191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TO SKETCH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957851">
            <a:off x="9085029" y="1287508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Georgia" panose="02040502050405020303" pitchFamily="18" charset="0"/>
              </a:rPr>
              <a:t>DESIGN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46284" y="3208352"/>
            <a:ext cx="3786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Broadway" panose="04040905080B02020502" pitchFamily="82" charset="0"/>
              </a:rPr>
              <a:t>I</a:t>
            </a:r>
          </a:p>
          <a:p>
            <a:r>
              <a:rPr lang="en-US" b="1" dirty="0" smtClean="0">
                <a:solidFill>
                  <a:srgbClr val="FFFF00"/>
                </a:solidFill>
                <a:latin typeface="Broadway" panose="04040905080B02020502" pitchFamily="82" charset="0"/>
              </a:rPr>
              <a:t>N</a:t>
            </a:r>
          </a:p>
          <a:p>
            <a:r>
              <a:rPr lang="en-US" b="1" dirty="0" smtClean="0">
                <a:solidFill>
                  <a:srgbClr val="FFFF00"/>
                </a:solidFill>
                <a:latin typeface="Broadway" panose="04040905080B02020502" pitchFamily="82" charset="0"/>
              </a:rPr>
              <a:t>N</a:t>
            </a:r>
          </a:p>
          <a:p>
            <a:r>
              <a:rPr lang="en-US" b="1" dirty="0" smtClean="0">
                <a:solidFill>
                  <a:srgbClr val="FFFF00"/>
                </a:solidFill>
                <a:latin typeface="Broadway" panose="04040905080B02020502" pitchFamily="82" charset="0"/>
              </a:rPr>
              <a:t>O</a:t>
            </a:r>
          </a:p>
          <a:p>
            <a:r>
              <a:rPr lang="en-US" b="1" dirty="0" smtClean="0">
                <a:solidFill>
                  <a:srgbClr val="FFFF00"/>
                </a:solidFill>
                <a:latin typeface="Broadway" panose="04040905080B02020502" pitchFamily="82" charset="0"/>
              </a:rPr>
              <a:t>V</a:t>
            </a:r>
          </a:p>
          <a:p>
            <a:r>
              <a:rPr lang="en-US" b="1" dirty="0" smtClean="0">
                <a:solidFill>
                  <a:srgbClr val="FFFF00"/>
                </a:solidFill>
                <a:latin typeface="Broadway" panose="04040905080B02020502" pitchFamily="82" charset="0"/>
              </a:rPr>
              <a:t>A</a:t>
            </a:r>
          </a:p>
          <a:p>
            <a:r>
              <a:rPr lang="en-US" b="1" dirty="0" smtClean="0">
                <a:solidFill>
                  <a:srgbClr val="FFFF00"/>
                </a:solidFill>
                <a:latin typeface="Broadway" panose="04040905080B02020502" pitchFamily="82" charset="0"/>
              </a:rPr>
              <a:t>T</a:t>
            </a:r>
          </a:p>
          <a:p>
            <a:r>
              <a:rPr lang="en-US" b="1" dirty="0" smtClean="0">
                <a:solidFill>
                  <a:srgbClr val="FFFF00"/>
                </a:solidFill>
                <a:latin typeface="Broadway" panose="04040905080B02020502" pitchFamily="82" charset="0"/>
              </a:rPr>
              <a:t>E</a:t>
            </a:r>
            <a:endParaRPr lang="en-US" b="1" dirty="0">
              <a:solidFill>
                <a:srgbClr val="FFFF00"/>
              </a:solidFill>
              <a:latin typeface="Broadway" panose="04040905080B02020502" pitchFamily="8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9881746">
            <a:off x="5952209" y="5210082"/>
            <a:ext cx="1372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howcard Gothic" panose="04020904020102020604" pitchFamily="82" charset="0"/>
              </a:rPr>
              <a:t>INFLUENCE</a:t>
            </a:r>
            <a:endParaRPr lang="en-US" b="1" dirty="0">
              <a:latin typeface="Showcard Gothic" panose="04020904020102020604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62996" y="1267558"/>
            <a:ext cx="18133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Lucida Handwriting" panose="03010101010101010101" pitchFamily="66" charset="0"/>
              </a:rPr>
              <a:t>EXPRESS</a:t>
            </a:r>
            <a:endParaRPr lang="en-US" sz="2800" b="1" dirty="0">
              <a:solidFill>
                <a:srgbClr val="FFFF00"/>
              </a:solidFill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24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Words of wisdom -</a:t>
            </a:r>
            <a:br>
              <a:rPr lang="en-US" sz="4400" b="1" dirty="0"/>
            </a:br>
            <a:r>
              <a:rPr lang="en-US" b="1" dirty="0"/>
              <a:t>PREPAREDNESS IS ESSENTIAL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1896035"/>
            <a:ext cx="9784080" cy="4719918"/>
          </a:xfrm>
        </p:spPr>
        <p:txBody>
          <a:bodyPr>
            <a:normAutofit/>
          </a:bodyPr>
          <a:lstStyle/>
          <a:p>
            <a:r>
              <a:rPr lang="en-US" b="1" dirty="0" smtClean="0"/>
              <a:t>When you plan even one lesson, you must consider the amount of time for everything, even getting and putting away supplies, music, etc. and taking attendance</a:t>
            </a:r>
          </a:p>
          <a:p>
            <a:r>
              <a:rPr lang="en-US" b="1" dirty="0" smtClean="0"/>
              <a:t>Everything is a part of the lesson</a:t>
            </a:r>
          </a:p>
          <a:p>
            <a:r>
              <a:rPr lang="en-US" b="1" dirty="0"/>
              <a:t>T</a:t>
            </a:r>
            <a:r>
              <a:rPr lang="en-US" b="1" dirty="0" smtClean="0"/>
              <a:t>hink of probable questions that will arise and prepare succinct answers for OR, more preferably, PLAN ways to guide them TO DISCOVER the answers</a:t>
            </a:r>
          </a:p>
          <a:p>
            <a:r>
              <a:rPr lang="en-US" b="1" dirty="0" smtClean="0"/>
              <a:t>In our arts classes, we are always assessing, so figure out how to quantify what you are already doing – checklists, rubrics, and student self-evaluations</a:t>
            </a:r>
          </a:p>
          <a:p>
            <a:r>
              <a:rPr lang="en-US" b="1" dirty="0" smtClean="0"/>
              <a:t>Projects and/or songs are for teaching concepts and increasing student literacy</a:t>
            </a:r>
          </a:p>
          <a:p>
            <a:r>
              <a:rPr lang="en-US" b="1" dirty="0" smtClean="0"/>
              <a:t>Have GO-TO LESSONS you can always do no matter how you feel or what project or music you are working on</a:t>
            </a:r>
          </a:p>
        </p:txBody>
      </p:sp>
    </p:spTree>
    <p:extLst>
      <p:ext uri="{BB962C8B-B14F-4D97-AF65-F5344CB8AC3E}">
        <p14:creationId xmlns:p14="http://schemas.microsoft.com/office/powerpoint/2010/main" val="92581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Words of wisdom -</a:t>
            </a:r>
            <a:br>
              <a:rPr lang="en-US" sz="4400" b="1" dirty="0"/>
            </a:br>
            <a:r>
              <a:rPr lang="en-US" b="1" dirty="0"/>
              <a:t>PREPAREDNESS IS ESSENTIAL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3650742" cy="41148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Over prepare and plan extra</a:t>
            </a:r>
          </a:p>
          <a:p>
            <a:r>
              <a:rPr lang="en-US" sz="2800" b="1" dirty="0" smtClean="0"/>
              <a:t>Have a substitute folder </a:t>
            </a:r>
          </a:p>
          <a:p>
            <a:r>
              <a:rPr lang="en-US" sz="2800" b="1" dirty="0" smtClean="0"/>
              <a:t>BACKPACK of IDEAS or CURIOSITIES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1175" y="2147486"/>
            <a:ext cx="5398248" cy="3432319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When you plan, you will endure less behavior issues from students. </a:t>
            </a:r>
          </a:p>
          <a:p>
            <a:r>
              <a:rPr lang="en-US" sz="2400" b="1" dirty="0" smtClean="0"/>
              <a:t>When you plan, you show you care about them and what they learn. </a:t>
            </a:r>
          </a:p>
          <a:p>
            <a:r>
              <a:rPr lang="en-US" sz="2400" b="1" dirty="0" smtClean="0"/>
              <a:t>When you plan, you can live your own life and experience less stress.</a:t>
            </a:r>
          </a:p>
          <a:p>
            <a:r>
              <a:rPr lang="en-US" sz="2400" dirty="0">
                <a:hlinkClick r:id="rId2"/>
              </a:rPr>
              <a:t>Yo-Yo Ma Cello Suite No. 1 in G major, BWV 1007: I. Prelude - Google Search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29995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5475" y="1381125"/>
            <a:ext cx="8962710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Culture </a:t>
            </a:r>
            <a:endParaRPr lang="en-US" b="1" dirty="0"/>
          </a:p>
          <a:p>
            <a:endParaRPr lang="en-US" dirty="0" smtClean="0"/>
          </a:p>
          <a:p>
            <a:r>
              <a:rPr lang="en-US" sz="2800" b="1" dirty="0" smtClean="0"/>
              <a:t>the </a:t>
            </a:r>
            <a:r>
              <a:rPr lang="en-US" sz="2800" b="1" dirty="0"/>
              <a:t>way we express ourselves and understand each </a:t>
            </a:r>
            <a:r>
              <a:rPr lang="en-US" sz="2800" b="1" dirty="0" smtClean="0"/>
              <a:t>other</a:t>
            </a:r>
          </a:p>
          <a:p>
            <a:r>
              <a:rPr lang="en-US" sz="2800" b="1" dirty="0" smtClean="0"/>
              <a:t>can </a:t>
            </a:r>
            <a:r>
              <a:rPr lang="en-US" sz="2800" b="1" dirty="0"/>
              <a:t>bind us together as one world. </a:t>
            </a:r>
            <a:endParaRPr lang="en-US" sz="2800" b="1" dirty="0" smtClean="0"/>
          </a:p>
          <a:p>
            <a:endParaRPr lang="en-US" sz="2800" b="1" dirty="0"/>
          </a:p>
          <a:p>
            <a:r>
              <a:rPr lang="en-US" sz="2800" b="1" dirty="0" smtClean="0"/>
              <a:t>Yo-Yo </a:t>
            </a:r>
            <a:r>
              <a:rPr lang="en-US" sz="2800" b="1" dirty="0"/>
              <a:t>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65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606060"/>
      </a:dk2>
      <a:lt2>
        <a:srgbClr val="EDEDED"/>
      </a:lt2>
      <a:accent1>
        <a:srgbClr val="FFC000"/>
      </a:accent1>
      <a:accent2>
        <a:srgbClr val="A5D028"/>
      </a:accent2>
      <a:accent3>
        <a:srgbClr val="0CC978"/>
      </a:accent3>
      <a:accent4>
        <a:srgbClr val="099BDD"/>
      </a:accent4>
      <a:accent5>
        <a:srgbClr val="47BFCD"/>
      </a:accent5>
      <a:accent6>
        <a:srgbClr val="DD7C15"/>
      </a:accent6>
      <a:hlink>
        <a:srgbClr val="FF9933"/>
      </a:hlink>
      <a:folHlink>
        <a:srgbClr val="B2B2B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1D2DA32-AC8B-4194-BF85-FF4A5B40EB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562</TotalTime>
  <Words>465</Words>
  <Application>Microsoft Office PowerPoint</Application>
  <PresentationFormat>Widescreen</PresentationFormat>
  <Paragraphs>84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Broadway</vt:lpstr>
      <vt:lpstr>Corbel</vt:lpstr>
      <vt:lpstr>Georgia</vt:lpstr>
      <vt:lpstr>Lucida Handwriting</vt:lpstr>
      <vt:lpstr>Papyrus</vt:lpstr>
      <vt:lpstr>Showcard Gothic</vt:lpstr>
      <vt:lpstr>Wide Latin</vt:lpstr>
      <vt:lpstr>Wingdings</vt:lpstr>
      <vt:lpstr>Banded</vt:lpstr>
      <vt:lpstr>FAM  AUGUST 2023</vt:lpstr>
      <vt:lpstr>Dates of fam meetings</vt:lpstr>
      <vt:lpstr>WORDS OF WISDOM OUTLINE</vt:lpstr>
      <vt:lpstr>Words of wisdom - PREPAREDNESS IS ESSENTIAL</vt:lpstr>
      <vt:lpstr>Words of wisdom - PREPAREDNESS IS ESSENTIAL</vt:lpstr>
      <vt:lpstr>PowerPoint Presentation</vt:lpstr>
      <vt:lpstr>Words of wisdom - PREPAREDNESS IS ESSENTIAL</vt:lpstr>
      <vt:lpstr>Words of wisdom - PREPAREDNESS IS ESSENTIAL</vt:lpstr>
      <vt:lpstr>PowerPoint Presentation</vt:lpstr>
      <vt:lpstr>Words of wisdom - PREPAREDNESS IS ESSENTIAL</vt:lpstr>
      <vt:lpstr>TIPS/TRICKS/TOOLS </vt:lpstr>
      <vt:lpstr>Next FAM  sept. 27th, 2023</vt:lpstr>
      <vt:lpstr>PowerPoint Presentation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 AUGUST 2023</dc:title>
  <dc:creator>Franks, Kendra</dc:creator>
  <cp:lastModifiedBy>Goucher, Cammy</cp:lastModifiedBy>
  <cp:revision>21</cp:revision>
  <dcterms:created xsi:type="dcterms:W3CDTF">2023-08-28T14:01:10Z</dcterms:created>
  <dcterms:modified xsi:type="dcterms:W3CDTF">2023-09-01T20:04:29Z</dcterms:modified>
</cp:coreProperties>
</file>