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24"/>
  </p:notesMasterIdLst>
  <p:handoutMasterIdLst>
    <p:handoutMasterId r:id="rId25"/>
  </p:handoutMasterIdLst>
  <p:sldIdLst>
    <p:sldId id="265"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a:srgbClr val="0083A9"/>
    <a:srgbClr val="000099"/>
    <a:srgbClr val="0033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37" autoAdjust="0"/>
  </p:normalViewPr>
  <p:slideViewPr>
    <p:cSldViewPr>
      <p:cViewPr varScale="1">
        <p:scale>
          <a:sx n="152" d="100"/>
          <a:sy n="152" d="100"/>
        </p:scale>
        <p:origin x="480" y="13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DD0332-4CCA-411B-9D85-222482EF00AD}"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AE40BC38-D036-40DA-893F-E42A8A61C556}">
      <dgm:prSet phldrT="[Text]"/>
      <dgm:spPr/>
      <dgm:t>
        <a:bodyPr/>
        <a:lstStyle/>
        <a:p>
          <a:r>
            <a:rPr lang="en-US" dirty="0"/>
            <a:t>ESY </a:t>
          </a:r>
        </a:p>
      </dgm:t>
    </dgm:pt>
    <dgm:pt modelId="{FD1E78DF-1EC0-4238-BEE2-C7D99C511870}" type="parTrans" cxnId="{6FD9A91F-E779-49BB-982F-54D479E4A700}">
      <dgm:prSet/>
      <dgm:spPr/>
      <dgm:t>
        <a:bodyPr/>
        <a:lstStyle/>
        <a:p>
          <a:endParaRPr lang="en-US"/>
        </a:p>
      </dgm:t>
    </dgm:pt>
    <dgm:pt modelId="{3048E8A6-C819-47FC-9CA9-D92C9760B49D}" type="sibTrans" cxnId="{6FD9A91F-E779-49BB-982F-54D479E4A700}">
      <dgm:prSet/>
      <dgm:spPr/>
      <dgm:t>
        <a:bodyPr/>
        <a:lstStyle/>
        <a:p>
          <a:endParaRPr lang="en-US"/>
        </a:p>
      </dgm:t>
    </dgm:pt>
    <dgm:pt modelId="{4E608C4C-C5D1-4A54-904F-1A6AEF631922}">
      <dgm:prSet phldrT="[Text]"/>
      <dgm:spPr/>
      <dgm:t>
        <a:bodyPr/>
        <a:lstStyle/>
        <a:p>
          <a:r>
            <a:rPr lang="en-US" dirty="0"/>
            <a:t>Should be </a:t>
          </a:r>
          <a:r>
            <a:rPr lang="en-US" b="1" u="sng" dirty="0"/>
            <a:t>considered</a:t>
          </a:r>
          <a:r>
            <a:rPr lang="en-US" dirty="0"/>
            <a:t> for every IEP student</a:t>
          </a:r>
        </a:p>
      </dgm:t>
    </dgm:pt>
    <dgm:pt modelId="{FC19018A-47CC-42A4-8497-612AA2647125}" type="parTrans" cxnId="{3E8F39A4-9D2E-4ACD-8731-5E39AAAEDED6}">
      <dgm:prSet/>
      <dgm:spPr/>
      <dgm:t>
        <a:bodyPr/>
        <a:lstStyle/>
        <a:p>
          <a:endParaRPr lang="en-US"/>
        </a:p>
      </dgm:t>
    </dgm:pt>
    <dgm:pt modelId="{D47F8536-9F1C-43AF-A187-296A3B14F455}" type="sibTrans" cxnId="{3E8F39A4-9D2E-4ACD-8731-5E39AAAEDED6}">
      <dgm:prSet/>
      <dgm:spPr/>
      <dgm:t>
        <a:bodyPr/>
        <a:lstStyle/>
        <a:p>
          <a:endParaRPr lang="en-US"/>
        </a:p>
      </dgm:t>
    </dgm:pt>
    <dgm:pt modelId="{30C580D5-1A06-4E22-AEBE-68198AA412B0}">
      <dgm:prSet phldrT="[Text]"/>
      <dgm:spPr/>
      <dgm:t>
        <a:bodyPr/>
        <a:lstStyle/>
        <a:p>
          <a:r>
            <a:rPr lang="en-US" dirty="0"/>
            <a:t>Purpose: Prevent regression of skills related to student’s IEP goals</a:t>
          </a:r>
        </a:p>
      </dgm:t>
    </dgm:pt>
    <dgm:pt modelId="{E26F2861-49DE-4AF1-98A7-E470968C11D1}" type="parTrans" cxnId="{31675F56-3BC0-4F05-97FE-1644AD64A01F}">
      <dgm:prSet/>
      <dgm:spPr/>
      <dgm:t>
        <a:bodyPr/>
        <a:lstStyle/>
        <a:p>
          <a:endParaRPr lang="en-US"/>
        </a:p>
      </dgm:t>
    </dgm:pt>
    <dgm:pt modelId="{26048420-C1B1-44CB-AFD6-8397263B4E15}" type="sibTrans" cxnId="{31675F56-3BC0-4F05-97FE-1644AD64A01F}">
      <dgm:prSet/>
      <dgm:spPr/>
      <dgm:t>
        <a:bodyPr/>
        <a:lstStyle/>
        <a:p>
          <a:endParaRPr lang="en-US"/>
        </a:p>
      </dgm:t>
    </dgm:pt>
    <dgm:pt modelId="{BF08C4D7-D4D3-4C48-A574-5FA14D159CA4}">
      <dgm:prSet phldrT="[Text]"/>
      <dgm:spPr/>
      <dgm:t>
        <a:bodyPr/>
        <a:lstStyle/>
        <a:p>
          <a:r>
            <a:rPr lang="en-US" dirty="0"/>
            <a:t>Summer School</a:t>
          </a:r>
        </a:p>
      </dgm:t>
    </dgm:pt>
    <dgm:pt modelId="{DA07EF72-9899-4B84-83D1-77E856B341B9}" type="parTrans" cxnId="{299DF97E-0F5A-449F-807D-8A3F9AA29DEE}">
      <dgm:prSet/>
      <dgm:spPr/>
      <dgm:t>
        <a:bodyPr/>
        <a:lstStyle/>
        <a:p>
          <a:endParaRPr lang="en-US"/>
        </a:p>
      </dgm:t>
    </dgm:pt>
    <dgm:pt modelId="{8B275F2E-8D82-40F1-BFB8-6A794A36AF50}" type="sibTrans" cxnId="{299DF97E-0F5A-449F-807D-8A3F9AA29DEE}">
      <dgm:prSet/>
      <dgm:spPr/>
      <dgm:t>
        <a:bodyPr/>
        <a:lstStyle/>
        <a:p>
          <a:endParaRPr lang="en-US"/>
        </a:p>
      </dgm:t>
    </dgm:pt>
    <dgm:pt modelId="{A97031DD-7087-4467-A71A-DFEA56350ADC}">
      <dgm:prSet phldrT="[Text]"/>
      <dgm:spPr/>
      <dgm:t>
        <a:bodyPr/>
        <a:lstStyle/>
        <a:p>
          <a:r>
            <a:rPr lang="en-US" dirty="0"/>
            <a:t>Open to all students </a:t>
          </a:r>
        </a:p>
      </dgm:t>
    </dgm:pt>
    <dgm:pt modelId="{74FFE546-1073-402B-BCA4-50E09F9C459E}" type="parTrans" cxnId="{821CBED1-C619-493B-AFBE-CAA93EABDCB4}">
      <dgm:prSet/>
      <dgm:spPr/>
      <dgm:t>
        <a:bodyPr/>
        <a:lstStyle/>
        <a:p>
          <a:endParaRPr lang="en-US"/>
        </a:p>
      </dgm:t>
    </dgm:pt>
    <dgm:pt modelId="{458FB6E8-DAC5-4291-AAB3-0B464EF2C62F}" type="sibTrans" cxnId="{821CBED1-C619-493B-AFBE-CAA93EABDCB4}">
      <dgm:prSet/>
      <dgm:spPr/>
      <dgm:t>
        <a:bodyPr/>
        <a:lstStyle/>
        <a:p>
          <a:endParaRPr lang="en-US"/>
        </a:p>
      </dgm:t>
    </dgm:pt>
    <dgm:pt modelId="{1DCFDF5A-14C5-4822-B93B-23BE6A432BBC}">
      <dgm:prSet phldrT="[Text]"/>
      <dgm:spPr/>
      <dgm:t>
        <a:bodyPr/>
        <a:lstStyle/>
        <a:p>
          <a:r>
            <a:rPr lang="en-US" dirty="0"/>
            <a:t>Purpose: enrichment, credit recovery or remediation  </a:t>
          </a:r>
        </a:p>
      </dgm:t>
    </dgm:pt>
    <dgm:pt modelId="{D503AFD3-4A16-47B6-AD79-2C1EE5CC8381}" type="parTrans" cxnId="{3ACE7EB2-08EE-4CE5-B2BD-D704BE898A40}">
      <dgm:prSet/>
      <dgm:spPr/>
      <dgm:t>
        <a:bodyPr/>
        <a:lstStyle/>
        <a:p>
          <a:endParaRPr lang="en-US"/>
        </a:p>
      </dgm:t>
    </dgm:pt>
    <dgm:pt modelId="{21DA5E58-5652-4EE6-879F-F970C807B833}" type="sibTrans" cxnId="{3ACE7EB2-08EE-4CE5-B2BD-D704BE898A40}">
      <dgm:prSet/>
      <dgm:spPr/>
      <dgm:t>
        <a:bodyPr/>
        <a:lstStyle/>
        <a:p>
          <a:endParaRPr lang="en-US"/>
        </a:p>
      </dgm:t>
    </dgm:pt>
    <dgm:pt modelId="{42402953-AB47-4CCE-A7F8-FD724E2369FE}">
      <dgm:prSet phldrT="[Text]"/>
      <dgm:spPr/>
      <dgm:t>
        <a:bodyPr/>
        <a:lstStyle/>
        <a:p>
          <a:r>
            <a:rPr lang="en-US" dirty="0"/>
            <a:t>ESY can be provided over any break in school year</a:t>
          </a:r>
        </a:p>
      </dgm:t>
    </dgm:pt>
    <dgm:pt modelId="{799D3EC6-6D42-41A6-ADE9-F7259D6C8EBD}" type="parTrans" cxnId="{172BA345-7DE9-4A9D-938E-8A40C82A3308}">
      <dgm:prSet/>
      <dgm:spPr/>
      <dgm:t>
        <a:bodyPr/>
        <a:lstStyle/>
        <a:p>
          <a:endParaRPr lang="en-US"/>
        </a:p>
      </dgm:t>
    </dgm:pt>
    <dgm:pt modelId="{46191D59-A8A9-4B9D-9556-C715FB6AEB8E}" type="sibTrans" cxnId="{172BA345-7DE9-4A9D-938E-8A40C82A3308}">
      <dgm:prSet/>
      <dgm:spPr/>
      <dgm:t>
        <a:bodyPr/>
        <a:lstStyle/>
        <a:p>
          <a:endParaRPr lang="en-US"/>
        </a:p>
      </dgm:t>
    </dgm:pt>
    <dgm:pt modelId="{18B9F95C-79C4-448D-93EF-16139E061E5A}">
      <dgm:prSet phldrT="[Text]"/>
      <dgm:spPr/>
      <dgm:t>
        <a:bodyPr/>
        <a:lstStyle/>
        <a:p>
          <a:r>
            <a:rPr lang="en-US" dirty="0"/>
            <a:t>Held in summer</a:t>
          </a:r>
        </a:p>
      </dgm:t>
    </dgm:pt>
    <dgm:pt modelId="{31D54527-C305-46F8-BE2C-D1EA11F936FD}" type="parTrans" cxnId="{06BB3B04-9BB2-4A53-A7A6-5F0702BF2B3F}">
      <dgm:prSet/>
      <dgm:spPr/>
      <dgm:t>
        <a:bodyPr/>
        <a:lstStyle/>
        <a:p>
          <a:endParaRPr lang="en-US"/>
        </a:p>
      </dgm:t>
    </dgm:pt>
    <dgm:pt modelId="{CC5FC77A-4C71-4B0F-A402-71CBBA28FAC6}" type="sibTrans" cxnId="{06BB3B04-9BB2-4A53-A7A6-5F0702BF2B3F}">
      <dgm:prSet/>
      <dgm:spPr/>
      <dgm:t>
        <a:bodyPr/>
        <a:lstStyle/>
        <a:p>
          <a:endParaRPr lang="en-US"/>
        </a:p>
      </dgm:t>
    </dgm:pt>
    <dgm:pt modelId="{645020C9-B02F-4DB4-8F1E-5055C945C438}">
      <dgm:prSet phldrT="[Text]"/>
      <dgm:spPr/>
      <dgm:t>
        <a:bodyPr/>
        <a:lstStyle/>
        <a:p>
          <a:r>
            <a:rPr lang="en-US" dirty="0"/>
            <a:t>Individual determinations made by IEP team (goals, services, duration, </a:t>
          </a:r>
          <a:r>
            <a:rPr lang="en-US" dirty="0" err="1"/>
            <a:t>etc</a:t>
          </a:r>
          <a:r>
            <a:rPr lang="en-US" dirty="0"/>
            <a:t>)</a:t>
          </a:r>
        </a:p>
      </dgm:t>
    </dgm:pt>
    <dgm:pt modelId="{8C415C90-9317-4687-91B5-F99DD2E843FE}" type="parTrans" cxnId="{53D23687-B58E-4D97-B455-43543A44DC94}">
      <dgm:prSet/>
      <dgm:spPr/>
      <dgm:t>
        <a:bodyPr/>
        <a:lstStyle/>
        <a:p>
          <a:endParaRPr lang="en-US"/>
        </a:p>
      </dgm:t>
    </dgm:pt>
    <dgm:pt modelId="{C27AD39E-4EC5-4134-B732-4D7E3FBA45C3}" type="sibTrans" cxnId="{53D23687-B58E-4D97-B455-43543A44DC94}">
      <dgm:prSet/>
      <dgm:spPr/>
      <dgm:t>
        <a:bodyPr/>
        <a:lstStyle/>
        <a:p>
          <a:endParaRPr lang="en-US"/>
        </a:p>
      </dgm:t>
    </dgm:pt>
    <dgm:pt modelId="{C009F174-B973-4DFF-9CB6-61E3D7EB3110}" type="pres">
      <dgm:prSet presAssocID="{32DD0332-4CCA-411B-9D85-222482EF00AD}" presName="Name0" presStyleCnt="0">
        <dgm:presLayoutVars>
          <dgm:dir/>
          <dgm:animLvl val="lvl"/>
          <dgm:resizeHandles val="exact"/>
        </dgm:presLayoutVars>
      </dgm:prSet>
      <dgm:spPr/>
      <dgm:t>
        <a:bodyPr/>
        <a:lstStyle/>
        <a:p>
          <a:endParaRPr lang="en-US"/>
        </a:p>
      </dgm:t>
    </dgm:pt>
    <dgm:pt modelId="{3017A42C-F471-4531-ABC3-930A716B418A}" type="pres">
      <dgm:prSet presAssocID="{AE40BC38-D036-40DA-893F-E42A8A61C556}" presName="composite" presStyleCnt="0"/>
      <dgm:spPr/>
    </dgm:pt>
    <dgm:pt modelId="{812B6E0B-580F-43D3-BC3B-81723F5A0E18}" type="pres">
      <dgm:prSet presAssocID="{AE40BC38-D036-40DA-893F-E42A8A61C556}" presName="parTx" presStyleLbl="alignNode1" presStyleIdx="0" presStyleCnt="2">
        <dgm:presLayoutVars>
          <dgm:chMax val="0"/>
          <dgm:chPref val="0"/>
          <dgm:bulletEnabled val="1"/>
        </dgm:presLayoutVars>
      </dgm:prSet>
      <dgm:spPr/>
      <dgm:t>
        <a:bodyPr/>
        <a:lstStyle/>
        <a:p>
          <a:endParaRPr lang="en-US"/>
        </a:p>
      </dgm:t>
    </dgm:pt>
    <dgm:pt modelId="{5EDA0976-E7E9-4908-9A4C-0799D039CC1F}" type="pres">
      <dgm:prSet presAssocID="{AE40BC38-D036-40DA-893F-E42A8A61C556}" presName="desTx" presStyleLbl="alignAccFollowNode1" presStyleIdx="0" presStyleCnt="2">
        <dgm:presLayoutVars>
          <dgm:bulletEnabled val="1"/>
        </dgm:presLayoutVars>
      </dgm:prSet>
      <dgm:spPr/>
      <dgm:t>
        <a:bodyPr/>
        <a:lstStyle/>
        <a:p>
          <a:endParaRPr lang="en-US"/>
        </a:p>
      </dgm:t>
    </dgm:pt>
    <dgm:pt modelId="{B13CAC49-5A7F-4D04-8816-E425CBB99010}" type="pres">
      <dgm:prSet presAssocID="{3048E8A6-C819-47FC-9CA9-D92C9760B49D}" presName="space" presStyleCnt="0"/>
      <dgm:spPr/>
    </dgm:pt>
    <dgm:pt modelId="{421F92EA-3B4F-4FBF-8DD6-96E05CAAD155}" type="pres">
      <dgm:prSet presAssocID="{BF08C4D7-D4D3-4C48-A574-5FA14D159CA4}" presName="composite" presStyleCnt="0"/>
      <dgm:spPr/>
    </dgm:pt>
    <dgm:pt modelId="{6595DDF1-AFA6-4342-B3CE-E41442155D9C}" type="pres">
      <dgm:prSet presAssocID="{BF08C4D7-D4D3-4C48-A574-5FA14D159CA4}" presName="parTx" presStyleLbl="alignNode1" presStyleIdx="1" presStyleCnt="2">
        <dgm:presLayoutVars>
          <dgm:chMax val="0"/>
          <dgm:chPref val="0"/>
          <dgm:bulletEnabled val="1"/>
        </dgm:presLayoutVars>
      </dgm:prSet>
      <dgm:spPr/>
      <dgm:t>
        <a:bodyPr/>
        <a:lstStyle/>
        <a:p>
          <a:endParaRPr lang="en-US"/>
        </a:p>
      </dgm:t>
    </dgm:pt>
    <dgm:pt modelId="{5A7952EE-03E6-4A32-ADAD-2D5F8A9C29A3}" type="pres">
      <dgm:prSet presAssocID="{BF08C4D7-D4D3-4C48-A574-5FA14D159CA4}" presName="desTx" presStyleLbl="alignAccFollowNode1" presStyleIdx="1" presStyleCnt="2" custLinFactNeighborX="1">
        <dgm:presLayoutVars>
          <dgm:bulletEnabled val="1"/>
        </dgm:presLayoutVars>
      </dgm:prSet>
      <dgm:spPr/>
      <dgm:t>
        <a:bodyPr/>
        <a:lstStyle/>
        <a:p>
          <a:endParaRPr lang="en-US"/>
        </a:p>
      </dgm:t>
    </dgm:pt>
  </dgm:ptLst>
  <dgm:cxnLst>
    <dgm:cxn modelId="{3ACE7EB2-08EE-4CE5-B2BD-D704BE898A40}" srcId="{BF08C4D7-D4D3-4C48-A574-5FA14D159CA4}" destId="{1DCFDF5A-14C5-4822-B93B-23BE6A432BBC}" srcOrd="2" destOrd="0" parTransId="{D503AFD3-4A16-47B6-AD79-2C1EE5CC8381}" sibTransId="{21DA5E58-5652-4EE6-879F-F970C807B833}"/>
    <dgm:cxn modelId="{830685E7-148D-49A4-A8ED-2E2EC0A3C42A}" type="presOf" srcId="{A97031DD-7087-4467-A71A-DFEA56350ADC}" destId="{5A7952EE-03E6-4A32-ADAD-2D5F8A9C29A3}" srcOrd="0" destOrd="0" presId="urn:microsoft.com/office/officeart/2005/8/layout/hList1"/>
    <dgm:cxn modelId="{299DF97E-0F5A-449F-807D-8A3F9AA29DEE}" srcId="{32DD0332-4CCA-411B-9D85-222482EF00AD}" destId="{BF08C4D7-D4D3-4C48-A574-5FA14D159CA4}" srcOrd="1" destOrd="0" parTransId="{DA07EF72-9899-4B84-83D1-77E856B341B9}" sibTransId="{8B275F2E-8D82-40F1-BFB8-6A794A36AF50}"/>
    <dgm:cxn modelId="{B51D4A34-98A4-41B6-BF78-4A1A87DE2910}" type="presOf" srcId="{30C580D5-1A06-4E22-AEBE-68198AA412B0}" destId="{5EDA0976-E7E9-4908-9A4C-0799D039CC1F}" srcOrd="0" destOrd="2" presId="urn:microsoft.com/office/officeart/2005/8/layout/hList1"/>
    <dgm:cxn modelId="{3E8F39A4-9D2E-4ACD-8731-5E39AAAEDED6}" srcId="{AE40BC38-D036-40DA-893F-E42A8A61C556}" destId="{4E608C4C-C5D1-4A54-904F-1A6AEF631922}" srcOrd="0" destOrd="0" parTransId="{FC19018A-47CC-42A4-8497-612AA2647125}" sibTransId="{D47F8536-9F1C-43AF-A187-296A3B14F455}"/>
    <dgm:cxn modelId="{0371E489-AC57-4CE6-8BC6-8132D90E6F5A}" type="presOf" srcId="{42402953-AB47-4CCE-A7F8-FD724E2369FE}" destId="{5EDA0976-E7E9-4908-9A4C-0799D039CC1F}" srcOrd="0" destOrd="1" presId="urn:microsoft.com/office/officeart/2005/8/layout/hList1"/>
    <dgm:cxn modelId="{06BB3B04-9BB2-4A53-A7A6-5F0702BF2B3F}" srcId="{BF08C4D7-D4D3-4C48-A574-5FA14D159CA4}" destId="{18B9F95C-79C4-448D-93EF-16139E061E5A}" srcOrd="1" destOrd="0" parTransId="{31D54527-C305-46F8-BE2C-D1EA11F936FD}" sibTransId="{CC5FC77A-4C71-4B0F-A402-71CBBA28FAC6}"/>
    <dgm:cxn modelId="{821CBED1-C619-493B-AFBE-CAA93EABDCB4}" srcId="{BF08C4D7-D4D3-4C48-A574-5FA14D159CA4}" destId="{A97031DD-7087-4467-A71A-DFEA56350ADC}" srcOrd="0" destOrd="0" parTransId="{74FFE546-1073-402B-BCA4-50E09F9C459E}" sibTransId="{458FB6E8-DAC5-4291-AAB3-0B464EF2C62F}"/>
    <dgm:cxn modelId="{1205C9BB-6BE3-4577-B871-7BFD65492C7C}" type="presOf" srcId="{4E608C4C-C5D1-4A54-904F-1A6AEF631922}" destId="{5EDA0976-E7E9-4908-9A4C-0799D039CC1F}" srcOrd="0" destOrd="0" presId="urn:microsoft.com/office/officeart/2005/8/layout/hList1"/>
    <dgm:cxn modelId="{28FBE1E6-792A-478E-B4A3-6A1D2CF28D9D}" type="presOf" srcId="{645020C9-B02F-4DB4-8F1E-5055C945C438}" destId="{5EDA0976-E7E9-4908-9A4C-0799D039CC1F}" srcOrd="0" destOrd="3" presId="urn:microsoft.com/office/officeart/2005/8/layout/hList1"/>
    <dgm:cxn modelId="{CFB9C2A0-F1D5-453F-960A-2FC3B287FCBE}" type="presOf" srcId="{1DCFDF5A-14C5-4822-B93B-23BE6A432BBC}" destId="{5A7952EE-03E6-4A32-ADAD-2D5F8A9C29A3}" srcOrd="0" destOrd="2" presId="urn:microsoft.com/office/officeart/2005/8/layout/hList1"/>
    <dgm:cxn modelId="{53D23687-B58E-4D97-B455-43543A44DC94}" srcId="{AE40BC38-D036-40DA-893F-E42A8A61C556}" destId="{645020C9-B02F-4DB4-8F1E-5055C945C438}" srcOrd="3" destOrd="0" parTransId="{8C415C90-9317-4687-91B5-F99DD2E843FE}" sibTransId="{C27AD39E-4EC5-4134-B732-4D7E3FBA45C3}"/>
    <dgm:cxn modelId="{6FD9A91F-E779-49BB-982F-54D479E4A700}" srcId="{32DD0332-4CCA-411B-9D85-222482EF00AD}" destId="{AE40BC38-D036-40DA-893F-E42A8A61C556}" srcOrd="0" destOrd="0" parTransId="{FD1E78DF-1EC0-4238-BEE2-C7D99C511870}" sibTransId="{3048E8A6-C819-47FC-9CA9-D92C9760B49D}"/>
    <dgm:cxn modelId="{B337235D-C90A-49DD-8CE2-48D3FB48D350}" type="presOf" srcId="{32DD0332-4CCA-411B-9D85-222482EF00AD}" destId="{C009F174-B973-4DFF-9CB6-61E3D7EB3110}" srcOrd="0" destOrd="0" presId="urn:microsoft.com/office/officeart/2005/8/layout/hList1"/>
    <dgm:cxn modelId="{6C340DD9-3928-431F-9063-823E41A2F33F}" type="presOf" srcId="{AE40BC38-D036-40DA-893F-E42A8A61C556}" destId="{812B6E0B-580F-43D3-BC3B-81723F5A0E18}" srcOrd="0" destOrd="0" presId="urn:microsoft.com/office/officeart/2005/8/layout/hList1"/>
    <dgm:cxn modelId="{86D77A72-E73B-404A-843A-8E6FA347BB66}" type="presOf" srcId="{18B9F95C-79C4-448D-93EF-16139E061E5A}" destId="{5A7952EE-03E6-4A32-ADAD-2D5F8A9C29A3}" srcOrd="0" destOrd="1" presId="urn:microsoft.com/office/officeart/2005/8/layout/hList1"/>
    <dgm:cxn modelId="{31675F56-3BC0-4F05-97FE-1644AD64A01F}" srcId="{AE40BC38-D036-40DA-893F-E42A8A61C556}" destId="{30C580D5-1A06-4E22-AEBE-68198AA412B0}" srcOrd="2" destOrd="0" parTransId="{E26F2861-49DE-4AF1-98A7-E470968C11D1}" sibTransId="{26048420-C1B1-44CB-AFD6-8397263B4E15}"/>
    <dgm:cxn modelId="{536B6751-E694-4848-99B0-1B34B177195F}" type="presOf" srcId="{BF08C4D7-D4D3-4C48-A574-5FA14D159CA4}" destId="{6595DDF1-AFA6-4342-B3CE-E41442155D9C}" srcOrd="0" destOrd="0" presId="urn:microsoft.com/office/officeart/2005/8/layout/hList1"/>
    <dgm:cxn modelId="{172BA345-7DE9-4A9D-938E-8A40C82A3308}" srcId="{AE40BC38-D036-40DA-893F-E42A8A61C556}" destId="{42402953-AB47-4CCE-A7F8-FD724E2369FE}" srcOrd="1" destOrd="0" parTransId="{799D3EC6-6D42-41A6-ADE9-F7259D6C8EBD}" sibTransId="{46191D59-A8A9-4B9D-9556-C715FB6AEB8E}"/>
    <dgm:cxn modelId="{17ED8936-7516-4946-BE2C-700368BB961C}" type="presParOf" srcId="{C009F174-B973-4DFF-9CB6-61E3D7EB3110}" destId="{3017A42C-F471-4531-ABC3-930A716B418A}" srcOrd="0" destOrd="0" presId="urn:microsoft.com/office/officeart/2005/8/layout/hList1"/>
    <dgm:cxn modelId="{42ADD485-85BF-4608-9DCF-55BC5CD54548}" type="presParOf" srcId="{3017A42C-F471-4531-ABC3-930A716B418A}" destId="{812B6E0B-580F-43D3-BC3B-81723F5A0E18}" srcOrd="0" destOrd="0" presId="urn:microsoft.com/office/officeart/2005/8/layout/hList1"/>
    <dgm:cxn modelId="{27D4E76C-5CE9-4F29-8D39-D57EE9BBFB44}" type="presParOf" srcId="{3017A42C-F471-4531-ABC3-930A716B418A}" destId="{5EDA0976-E7E9-4908-9A4C-0799D039CC1F}" srcOrd="1" destOrd="0" presId="urn:microsoft.com/office/officeart/2005/8/layout/hList1"/>
    <dgm:cxn modelId="{D967C14D-3824-41F7-8FDA-E6BE9AEF811C}" type="presParOf" srcId="{C009F174-B973-4DFF-9CB6-61E3D7EB3110}" destId="{B13CAC49-5A7F-4D04-8816-E425CBB99010}" srcOrd="1" destOrd="0" presId="urn:microsoft.com/office/officeart/2005/8/layout/hList1"/>
    <dgm:cxn modelId="{D8101E00-2E83-445A-B263-7C34DBBE63BC}" type="presParOf" srcId="{C009F174-B973-4DFF-9CB6-61E3D7EB3110}" destId="{421F92EA-3B4F-4FBF-8DD6-96E05CAAD155}" srcOrd="2" destOrd="0" presId="urn:microsoft.com/office/officeart/2005/8/layout/hList1"/>
    <dgm:cxn modelId="{DE08EB3B-1684-41C3-A3F6-23474CBD9919}" type="presParOf" srcId="{421F92EA-3B4F-4FBF-8DD6-96E05CAAD155}" destId="{6595DDF1-AFA6-4342-B3CE-E41442155D9C}" srcOrd="0" destOrd="0" presId="urn:microsoft.com/office/officeart/2005/8/layout/hList1"/>
    <dgm:cxn modelId="{4037A324-1A88-43D7-9795-302EE3BAA0CC}" type="presParOf" srcId="{421F92EA-3B4F-4FBF-8DD6-96E05CAAD155}" destId="{5A7952EE-03E6-4A32-ADAD-2D5F8A9C29A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B6E0B-580F-43D3-BC3B-81723F5A0E18}">
      <dsp:nvSpPr>
        <dsp:cNvPr id="0" name=""/>
        <dsp:cNvSpPr/>
      </dsp:nvSpPr>
      <dsp:spPr>
        <a:xfrm>
          <a:off x="42" y="134700"/>
          <a:ext cx="409481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ESY </a:t>
          </a:r>
        </a:p>
      </dsp:txBody>
      <dsp:txXfrm>
        <a:off x="42" y="134700"/>
        <a:ext cx="4094819" cy="576000"/>
      </dsp:txXfrm>
    </dsp:sp>
    <dsp:sp modelId="{5EDA0976-E7E9-4908-9A4C-0799D039CC1F}">
      <dsp:nvSpPr>
        <dsp:cNvPr id="0" name=""/>
        <dsp:cNvSpPr/>
      </dsp:nvSpPr>
      <dsp:spPr>
        <a:xfrm>
          <a:off x="42" y="710700"/>
          <a:ext cx="4094819" cy="2964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Should be </a:t>
          </a:r>
          <a:r>
            <a:rPr lang="en-US" sz="2000" b="1" u="sng" kern="1200" dirty="0"/>
            <a:t>considered</a:t>
          </a:r>
          <a:r>
            <a:rPr lang="en-US" sz="2000" kern="1200" dirty="0"/>
            <a:t> for every IEP student</a:t>
          </a:r>
        </a:p>
        <a:p>
          <a:pPr marL="228600" lvl="1" indent="-228600" algn="l" defTabSz="889000">
            <a:lnSpc>
              <a:spcPct val="90000"/>
            </a:lnSpc>
            <a:spcBef>
              <a:spcPct val="0"/>
            </a:spcBef>
            <a:spcAft>
              <a:spcPct val="15000"/>
            </a:spcAft>
            <a:buChar char="••"/>
          </a:pPr>
          <a:r>
            <a:rPr lang="en-US" sz="2000" kern="1200" dirty="0"/>
            <a:t>ESY can be provided over any break in school year</a:t>
          </a:r>
        </a:p>
        <a:p>
          <a:pPr marL="228600" lvl="1" indent="-228600" algn="l" defTabSz="889000">
            <a:lnSpc>
              <a:spcPct val="90000"/>
            </a:lnSpc>
            <a:spcBef>
              <a:spcPct val="0"/>
            </a:spcBef>
            <a:spcAft>
              <a:spcPct val="15000"/>
            </a:spcAft>
            <a:buChar char="••"/>
          </a:pPr>
          <a:r>
            <a:rPr lang="en-US" sz="2000" kern="1200" dirty="0"/>
            <a:t>Purpose: Prevent regression of skills related to student’s IEP goals</a:t>
          </a:r>
        </a:p>
        <a:p>
          <a:pPr marL="228600" lvl="1" indent="-228600" algn="l" defTabSz="889000">
            <a:lnSpc>
              <a:spcPct val="90000"/>
            </a:lnSpc>
            <a:spcBef>
              <a:spcPct val="0"/>
            </a:spcBef>
            <a:spcAft>
              <a:spcPct val="15000"/>
            </a:spcAft>
            <a:buChar char="••"/>
          </a:pPr>
          <a:r>
            <a:rPr lang="en-US" sz="2000" kern="1200" dirty="0"/>
            <a:t>Individual determinations made by IEP team (goals, services, duration, </a:t>
          </a:r>
          <a:r>
            <a:rPr lang="en-US" sz="2000" kern="1200" dirty="0" err="1"/>
            <a:t>etc</a:t>
          </a:r>
          <a:r>
            <a:rPr lang="en-US" sz="2000" kern="1200" dirty="0"/>
            <a:t>)</a:t>
          </a:r>
        </a:p>
      </dsp:txBody>
      <dsp:txXfrm>
        <a:off x="42" y="710700"/>
        <a:ext cx="4094819" cy="2964599"/>
      </dsp:txXfrm>
    </dsp:sp>
    <dsp:sp modelId="{6595DDF1-AFA6-4342-B3CE-E41442155D9C}">
      <dsp:nvSpPr>
        <dsp:cNvPr id="0" name=""/>
        <dsp:cNvSpPr/>
      </dsp:nvSpPr>
      <dsp:spPr>
        <a:xfrm>
          <a:off x="4668137" y="134700"/>
          <a:ext cx="4094819"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Summer School</a:t>
          </a:r>
        </a:p>
      </dsp:txBody>
      <dsp:txXfrm>
        <a:off x="4668137" y="134700"/>
        <a:ext cx="4094819" cy="576000"/>
      </dsp:txXfrm>
    </dsp:sp>
    <dsp:sp modelId="{5A7952EE-03E6-4A32-ADAD-2D5F8A9C29A3}">
      <dsp:nvSpPr>
        <dsp:cNvPr id="0" name=""/>
        <dsp:cNvSpPr/>
      </dsp:nvSpPr>
      <dsp:spPr>
        <a:xfrm>
          <a:off x="4668178" y="710700"/>
          <a:ext cx="4094819" cy="2964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Open to all students </a:t>
          </a:r>
        </a:p>
        <a:p>
          <a:pPr marL="228600" lvl="1" indent="-228600" algn="l" defTabSz="889000">
            <a:lnSpc>
              <a:spcPct val="90000"/>
            </a:lnSpc>
            <a:spcBef>
              <a:spcPct val="0"/>
            </a:spcBef>
            <a:spcAft>
              <a:spcPct val="15000"/>
            </a:spcAft>
            <a:buChar char="••"/>
          </a:pPr>
          <a:r>
            <a:rPr lang="en-US" sz="2000" kern="1200" dirty="0"/>
            <a:t>Held in summer</a:t>
          </a:r>
        </a:p>
        <a:p>
          <a:pPr marL="228600" lvl="1" indent="-228600" algn="l" defTabSz="889000">
            <a:lnSpc>
              <a:spcPct val="90000"/>
            </a:lnSpc>
            <a:spcBef>
              <a:spcPct val="0"/>
            </a:spcBef>
            <a:spcAft>
              <a:spcPct val="15000"/>
            </a:spcAft>
            <a:buChar char="••"/>
          </a:pPr>
          <a:r>
            <a:rPr lang="en-US" sz="2000" kern="1200" dirty="0"/>
            <a:t>Purpose: enrichment, credit recovery or remediation  </a:t>
          </a:r>
        </a:p>
      </dsp:txBody>
      <dsp:txXfrm>
        <a:off x="4668178" y="710700"/>
        <a:ext cx="4094819" cy="29645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5B3549-48AF-4A47-A563-37BCF58341FB}" type="datetimeFigureOut">
              <a:rPr lang="en-US" smtClean="0"/>
              <a:t>5/19/2023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6766F-B39D-42FD-ACBC-1002D130679C}" type="slidenum">
              <a:rPr lang="en-US" smtClean="0"/>
              <a:t>‹#›</a:t>
            </a:fld>
            <a:endParaRPr lang="en-US"/>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CF8AA-71CD-48AE-96C2-778BE54C3BBB}" type="datetimeFigureOut">
              <a:rPr lang="en-US" smtClean="0"/>
              <a:t>5/19/2023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4A2F3-949C-4DF8-B8FE-27C48E8E5C0D}" type="slidenum">
              <a:rPr lang="en-US" smtClean="0"/>
              <a:t>‹#›</a:t>
            </a:fld>
            <a:endParaRPr lang="en-US"/>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the accommodations, modifications, and the supplemental aids and services will suffice for access to the summer programs.  </a:t>
            </a:r>
          </a:p>
          <a:p>
            <a:r>
              <a:rPr lang="en-US" dirty="0"/>
              <a:t>504 Plan can be written to address jus the summer school</a:t>
            </a:r>
            <a:r>
              <a:rPr lang="en-US" baseline="0" dirty="0"/>
              <a:t> session.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t>Accommodations:  be sure to mention:</a:t>
            </a:r>
            <a:r>
              <a:rPr lang="en-US" baseline="0"/>
              <a:t>  If student requires a para during the school year, same applies to summer school; nursing services, If transportation and extra supervision are needed for field trips during school year, same applies to summer school. </a:t>
            </a:r>
            <a:endParaRPr lang="en-US"/>
          </a:p>
          <a:p>
            <a:endParaRPr lang="en-US" dirty="0"/>
          </a:p>
        </p:txBody>
      </p:sp>
    </p:spTree>
    <p:extLst>
      <p:ext uri="{BB962C8B-B14F-4D97-AF65-F5344CB8AC3E}">
        <p14:creationId xmlns:p14="http://schemas.microsoft.com/office/powerpoint/2010/main" val="2981380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1EF5-9CC7-9635-B5D7-E6595976B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2C985-3B32-E609-2B34-210783FEC8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F11716-0AE9-F5E0-E5FB-86E591347B2F}"/>
              </a:ext>
            </a:extLst>
          </p:cNvPr>
          <p:cNvSpPr>
            <a:spLocks noGrp="1"/>
          </p:cNvSpPr>
          <p:nvPr>
            <p:ph type="dt" sz="half" idx="10"/>
          </p:nvPr>
        </p:nvSpPr>
        <p:spPr/>
        <p:txBody>
          <a:bodyPr/>
          <a:lstStyle/>
          <a:p>
            <a:fld id="{4187F839-DEAE-4919-8073-74363C940142}" type="datetimeFigureOut">
              <a:rPr lang="en-US" smtClean="0"/>
              <a:t>5/19/2023</a:t>
            </a:fld>
            <a:endParaRPr lang="en-US"/>
          </a:p>
        </p:txBody>
      </p:sp>
      <p:sp>
        <p:nvSpPr>
          <p:cNvPr id="5" name="Footer Placeholder 4">
            <a:extLst>
              <a:ext uri="{FF2B5EF4-FFF2-40B4-BE49-F238E27FC236}">
                <a16:creationId xmlns:a16="http://schemas.microsoft.com/office/drawing/2014/main" id="{8EEB21E2-38B6-29D7-128F-B1AE92711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406FC-07FD-B094-D82A-986EDD5FEE88}"/>
              </a:ext>
            </a:extLst>
          </p:cNvPr>
          <p:cNvSpPr>
            <a:spLocks noGrp="1"/>
          </p:cNvSpPr>
          <p:nvPr>
            <p:ph type="sldNum" sz="quarter" idx="12"/>
          </p:nvPr>
        </p:nvSpPr>
        <p:spPr/>
        <p:txBody>
          <a:bodyPr/>
          <a:lstStyle/>
          <a:p>
            <a:fld id="{68A138F2-7797-475C-B0F1-E8536AD107EF}" type="slidenum">
              <a:rPr lang="en-US" smtClean="0"/>
              <a:t>‹#›</a:t>
            </a:fld>
            <a:endParaRPr lang="en-US"/>
          </a:p>
        </p:txBody>
      </p:sp>
    </p:spTree>
    <p:extLst>
      <p:ext uri="{BB962C8B-B14F-4D97-AF65-F5344CB8AC3E}">
        <p14:creationId xmlns:p14="http://schemas.microsoft.com/office/powerpoint/2010/main" val="2159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 id="2147483799"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dese.mo.gov/media/pdf/progress-monitoring-february-2021" TargetMode="External"/><Relationship Id="rId2" Type="http://schemas.openxmlformats.org/officeDocument/2006/relationships/hyperlink" Target="https://dese.mo.gov/media/file/progress-monitoring-powerpoint-0908202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pearsonassessments.com/professional-assessments/featured-topics.html" TargetMode="External"/><Relationship Id="rId2" Type="http://schemas.openxmlformats.org/officeDocument/2006/relationships/hyperlink" Target="https://info.riversideinsights.com/clinicalpd?_ga=2.97052503.918262977.1680791340-242945999.1675700466" TargetMode="External"/><Relationship Id="rId1" Type="http://schemas.openxmlformats.org/officeDocument/2006/relationships/slideLayout" Target="../slideLayouts/slideLayout7.xml"/><Relationship Id="rId4" Type="http://schemas.openxmlformats.org/officeDocument/2006/relationships/hyperlink" Target="https://dese.mo.gov/media/pdf/specific-learning-disability-observation-guidance-char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 TargetMode="External"/><Relationship Id="rId2" Type="http://schemas.openxmlformats.org/officeDocument/2006/relationships/hyperlink" Target="https://urldefense.com/v3/__https:/na.eventscloud.com/ereg/index.php?eventid=745928&amp;__;!!EErPFA7f--AJOw!DFEFBTNUkD8jVYKX5fSXqZGTWwCRq5pPYam3epPU-FAXYafcNFM2hkroJ3dddFNZIHohdYxTXQNn9Kt7uE0GVfZkqDc9$" TargetMode="External"/><Relationship Id="rId1" Type="http://schemas.openxmlformats.org/officeDocument/2006/relationships/slideLayout" Target="../slideLayouts/slideLayout7.xml"/><Relationship Id="rId6" Type="http://schemas.openxmlformats.org/officeDocument/2006/relationships/hyperlink" Target="https://dese.mo.gov/literacy" TargetMode="External"/><Relationship Id="rId5" Type="http://schemas.openxmlformats.org/officeDocument/2006/relationships/hyperlink" Target="https://dese.mo.gov/special-education/compliance/special-education-forms" TargetMode="External"/><Relationship Id="rId4" Type="http://schemas.openxmlformats.org/officeDocument/2006/relationships/hyperlink" Target="https://dese.mo.gov/special-education/compliance/general-guidanc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ris.peabody.vanderbilt.edu/resources/iris-resource-locator/"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romotingprogress.org/resources-tools/for-faculty-professional-development-provider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openclipart.org/detail/193039/awesome-summer-by-scout-193039"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thank-you-text-message-note-394180/"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dese.mo.gov/media/pdf/core-data-and-mosis-manua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smtClean="0"/>
              <a:t>Tiffiney Smith</a:t>
            </a:r>
          </a:p>
          <a:p>
            <a:r>
              <a:rPr lang="en-US" dirty="0" smtClean="0"/>
              <a:t>Amy Phipps</a:t>
            </a:r>
            <a:endParaRPr lang="en-US" dirty="0"/>
          </a:p>
        </p:txBody>
      </p:sp>
      <p:sp>
        <p:nvSpPr>
          <p:cNvPr id="7" name="Title 6"/>
          <p:cNvSpPr>
            <a:spLocks noGrp="1"/>
          </p:cNvSpPr>
          <p:nvPr>
            <p:ph type="title"/>
          </p:nvPr>
        </p:nvSpPr>
        <p:spPr/>
        <p:txBody>
          <a:bodyPr>
            <a:noAutofit/>
          </a:bodyPr>
          <a:lstStyle/>
          <a:p>
            <a:r>
              <a:rPr lang="en-US" sz="2800" dirty="0"/>
              <a:t>End of The Year </a:t>
            </a:r>
            <a:r>
              <a:rPr lang="en-US" sz="2800" dirty="0" smtClean="0"/>
              <a:t>Wrap-Up:</a:t>
            </a:r>
            <a:br>
              <a:rPr lang="en-US" sz="2800" dirty="0" smtClean="0"/>
            </a:br>
            <a:r>
              <a:rPr lang="en-US" sz="1800" dirty="0"/>
              <a:t>End of the Year </a:t>
            </a:r>
            <a:r>
              <a:rPr lang="en-US" sz="1800" dirty="0" smtClean="0"/>
              <a:t>To-Dos </a:t>
            </a:r>
            <a:r>
              <a:rPr lang="en-US" sz="1800" dirty="0"/>
              <a:t>and Resources</a:t>
            </a:r>
            <a:r>
              <a:rPr lang="en-US" sz="2800" dirty="0"/>
              <a:t/>
            </a:r>
            <a:br>
              <a:rPr lang="en-US" sz="2800" dirty="0"/>
            </a:br>
            <a:endParaRPr lang="en-US" sz="2800" b="1" dirty="0"/>
          </a:p>
        </p:txBody>
      </p:sp>
      <p:sp>
        <p:nvSpPr>
          <p:cNvPr id="10" name="Text Placeholder 9"/>
          <p:cNvSpPr>
            <a:spLocks noGrp="1"/>
          </p:cNvSpPr>
          <p:nvPr>
            <p:ph type="body" sz="quarter" idx="13"/>
          </p:nvPr>
        </p:nvSpPr>
        <p:spPr>
          <a:xfrm>
            <a:off x="152400" y="4006932"/>
            <a:ext cx="1981200" cy="381000"/>
          </a:xfrm>
        </p:spPr>
        <p:txBody>
          <a:bodyPr/>
          <a:lstStyle/>
          <a:p>
            <a:r>
              <a:rPr lang="en-US" dirty="0" smtClean="0"/>
              <a:t>May 11, 2023</a:t>
            </a:r>
            <a:endParaRPr lang="en-US" dirty="0"/>
          </a:p>
        </p:txBody>
      </p:sp>
      <p:sp>
        <p:nvSpPr>
          <p:cNvPr id="2" name="Slide Number Placeholder 1"/>
          <p:cNvSpPr>
            <a:spLocks noGrp="1"/>
          </p:cNvSpPr>
          <p:nvPr>
            <p:ph type="sldNum" sz="quarter" idx="4294967295"/>
          </p:nvPr>
        </p:nvSpPr>
        <p:spPr>
          <a:xfrm>
            <a:off x="8382000" y="4781550"/>
            <a:ext cx="762000" cy="274638"/>
          </a:xfrm>
          <a:prstGeom prst="rect">
            <a:avLst/>
          </a:prstGeom>
        </p:spPr>
        <p:txBody>
          <a:bodyPr/>
          <a:lstStyle/>
          <a:p>
            <a:fld id="{3B745311-16E5-4BEF-BFE6-36758A3427EB}" type="slidenum">
              <a:rPr lang="en-US" smtClean="0"/>
              <a:pPr/>
              <a:t>1</a:t>
            </a:fld>
            <a:endParaRPr lang="en-US" dirty="0"/>
          </a:p>
        </p:txBody>
      </p:sp>
      <p:pic>
        <p:nvPicPr>
          <p:cNvPr id="3" name="Picture Placeholder 2"/>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18888" b="18888"/>
          <a:stretch>
            <a:fillRect/>
          </a:stretch>
        </p:blipFill>
        <p:spPr/>
      </p:pic>
    </p:spTree>
    <p:extLst>
      <p:ext uri="{BB962C8B-B14F-4D97-AF65-F5344CB8AC3E}">
        <p14:creationId xmlns:p14="http://schemas.microsoft.com/office/powerpoint/2010/main" val="1273501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The June Cycle – Student Core cont.</a:t>
            </a:r>
          </a:p>
        </p:txBody>
      </p:sp>
      <p:pic>
        <p:nvPicPr>
          <p:cNvPr id="5" name="Content Placeholder 4">
            <a:extLst>
              <a:ext uri="{FF2B5EF4-FFF2-40B4-BE49-F238E27FC236}">
                <a16:creationId xmlns:a16="http://schemas.microsoft.com/office/drawing/2014/main" id="{4921C680-48CC-9986-CB75-AB06504C25FF}"/>
              </a:ext>
            </a:extLst>
          </p:cNvPr>
          <p:cNvPicPr>
            <a:picLocks noGrp="1" noChangeAspect="1"/>
          </p:cNvPicPr>
          <p:nvPr>
            <p:ph idx="4294967295"/>
          </p:nvPr>
        </p:nvPicPr>
        <p:blipFill>
          <a:blip r:embed="rId2"/>
          <a:stretch>
            <a:fillRect/>
          </a:stretch>
        </p:blipFill>
        <p:spPr>
          <a:xfrm>
            <a:off x="685800" y="1276350"/>
            <a:ext cx="8264525" cy="3068638"/>
          </a:xfrm>
        </p:spPr>
      </p:pic>
      <p:sp>
        <p:nvSpPr>
          <p:cNvPr id="6" name="Arrow: Right 5">
            <a:extLst>
              <a:ext uri="{FF2B5EF4-FFF2-40B4-BE49-F238E27FC236}">
                <a16:creationId xmlns:a16="http://schemas.microsoft.com/office/drawing/2014/main" id="{93D9F71E-3BF4-FD16-B84F-CD851A7FCF66}"/>
              </a:ext>
            </a:extLst>
          </p:cNvPr>
          <p:cNvSpPr/>
          <p:nvPr/>
        </p:nvSpPr>
        <p:spPr>
          <a:xfrm>
            <a:off x="175960" y="3175647"/>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Right 6">
            <a:extLst>
              <a:ext uri="{FF2B5EF4-FFF2-40B4-BE49-F238E27FC236}">
                <a16:creationId xmlns:a16="http://schemas.microsoft.com/office/drawing/2014/main" id="{5A33BDB8-1408-2EF8-580A-2DDDCC252701}"/>
              </a:ext>
            </a:extLst>
          </p:cNvPr>
          <p:cNvSpPr/>
          <p:nvPr/>
        </p:nvSpPr>
        <p:spPr>
          <a:xfrm>
            <a:off x="152400" y="2006306"/>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7203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77500" lnSpcReduction="20000"/>
          </a:bodyPr>
          <a:lstStyle/>
          <a:p>
            <a:r>
              <a:rPr lang="en-US" dirty="0"/>
              <a:t>The June Cycle:  Student Core (pages 271-282)</a:t>
            </a:r>
          </a:p>
        </p:txBody>
      </p:sp>
      <p:sp>
        <p:nvSpPr>
          <p:cNvPr id="3" name="Content Placeholder 2">
            <a:extLst>
              <a:ext uri="{FF2B5EF4-FFF2-40B4-BE49-F238E27FC236}">
                <a16:creationId xmlns:a16="http://schemas.microsoft.com/office/drawing/2014/main" id="{9EBC08AC-254D-B25A-73C3-F9AC18000EA0}"/>
              </a:ext>
            </a:extLst>
          </p:cNvPr>
          <p:cNvSpPr>
            <a:spLocks noGrp="1"/>
          </p:cNvSpPr>
          <p:nvPr>
            <p:ph idx="4294967295"/>
          </p:nvPr>
        </p:nvSpPr>
        <p:spPr>
          <a:xfrm>
            <a:off x="533400" y="895350"/>
            <a:ext cx="7886700" cy="3262312"/>
          </a:xfrm>
        </p:spPr>
        <p:txBody>
          <a:bodyPr>
            <a:normAutofit fontScale="70000" lnSpcReduction="20000"/>
          </a:bodyPr>
          <a:lstStyle/>
          <a:p>
            <a:r>
              <a:rPr lang="en-US" dirty="0"/>
              <a:t>End of Year ECSE Child Count – this is vital you submit the number of students you served during the entire year because you want all of those students to figure into the FTE allotments on the ECSE grant for the most reimbursement possible – you likely have added several to a lot of students since the Dec 1 count and you want credit for those </a:t>
            </a:r>
          </a:p>
          <a:p>
            <a:pPr marL="0" indent="0">
              <a:buNone/>
            </a:pPr>
            <a:endParaRPr lang="en-US" dirty="0"/>
          </a:p>
          <a:p>
            <a:r>
              <a:rPr lang="en-US" dirty="0"/>
              <a:t>This is also the file set that will report your Early Childhood Outcomes data for make sure your EC/ECSE teachers are doing the exit ECO scores for students leaving ECSE for K</a:t>
            </a:r>
          </a:p>
          <a:p>
            <a:endParaRPr lang="en-US" dirty="0"/>
          </a:p>
        </p:txBody>
      </p:sp>
    </p:spTree>
    <p:extLst>
      <p:ext uri="{BB962C8B-B14F-4D97-AF65-F5344CB8AC3E}">
        <p14:creationId xmlns:p14="http://schemas.microsoft.com/office/powerpoint/2010/main" val="1622959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 June Cycle – High Need Fund</a:t>
            </a:r>
          </a:p>
        </p:txBody>
      </p:sp>
      <p:sp>
        <p:nvSpPr>
          <p:cNvPr id="3" name="Content Placeholder 2">
            <a:extLst>
              <a:ext uri="{FF2B5EF4-FFF2-40B4-BE49-F238E27FC236}">
                <a16:creationId xmlns:a16="http://schemas.microsoft.com/office/drawing/2014/main" id="{D2AF078B-0146-248B-D80F-4CDDA095D634}"/>
              </a:ext>
            </a:extLst>
          </p:cNvPr>
          <p:cNvSpPr>
            <a:spLocks noGrp="1"/>
          </p:cNvSpPr>
          <p:nvPr>
            <p:ph idx="4294967295"/>
          </p:nvPr>
        </p:nvSpPr>
        <p:spPr>
          <a:xfrm>
            <a:off x="300250" y="819150"/>
            <a:ext cx="8615149" cy="3262312"/>
          </a:xfrm>
        </p:spPr>
        <p:txBody>
          <a:bodyPr>
            <a:normAutofit fontScale="85000" lnSpcReduction="20000"/>
          </a:bodyPr>
          <a:lstStyle/>
          <a:p>
            <a:r>
              <a:rPr lang="en-US" dirty="0"/>
              <a:t>In the Student Core, you will need to identify any student(s) that you think will exceed three times the ADA who you will be applying for reimbursement through the High Need Fund</a:t>
            </a:r>
          </a:p>
          <a:p>
            <a:r>
              <a:rPr lang="en-US" dirty="0"/>
              <a:t>Anyone that you think might be eligible, say yes – you don’t have to turn them in if they don’t meet the 3X threshold but if they aren’t in this file set and you need to submit them, they will have to go back and edit the June Cycle and resubmit it – easier to do it now</a:t>
            </a:r>
          </a:p>
          <a:p>
            <a:endParaRPr lang="en-US" dirty="0"/>
          </a:p>
          <a:p>
            <a:endParaRPr lang="en-US" dirty="0"/>
          </a:p>
        </p:txBody>
      </p:sp>
      <p:pic>
        <p:nvPicPr>
          <p:cNvPr id="5" name="Picture 4">
            <a:extLst>
              <a:ext uri="{FF2B5EF4-FFF2-40B4-BE49-F238E27FC236}">
                <a16:creationId xmlns:a16="http://schemas.microsoft.com/office/drawing/2014/main" id="{4473D574-923B-8D26-7089-AAC6F6B76143}"/>
              </a:ext>
            </a:extLst>
          </p:cNvPr>
          <p:cNvPicPr>
            <a:picLocks noChangeAspect="1"/>
          </p:cNvPicPr>
          <p:nvPr/>
        </p:nvPicPr>
        <p:blipFill>
          <a:blip r:embed="rId2"/>
          <a:stretch>
            <a:fillRect/>
          </a:stretch>
        </p:blipFill>
        <p:spPr>
          <a:xfrm>
            <a:off x="413406" y="4081462"/>
            <a:ext cx="8388836" cy="743315"/>
          </a:xfrm>
          <a:prstGeom prst="rect">
            <a:avLst/>
          </a:prstGeom>
        </p:spPr>
      </p:pic>
    </p:spTree>
    <p:extLst>
      <p:ext uri="{BB962C8B-B14F-4D97-AF65-F5344CB8AC3E}">
        <p14:creationId xmlns:p14="http://schemas.microsoft.com/office/powerpoint/2010/main" val="3042781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Progress Monitoring</a:t>
            </a:r>
          </a:p>
        </p:txBody>
      </p:sp>
      <p:sp>
        <p:nvSpPr>
          <p:cNvPr id="3" name="Content Placeholder 2">
            <a:extLst>
              <a:ext uri="{FF2B5EF4-FFF2-40B4-BE49-F238E27FC236}">
                <a16:creationId xmlns:a16="http://schemas.microsoft.com/office/drawing/2014/main" id="{A1A110C1-E94A-2694-3A2A-C121FBFDB840}"/>
              </a:ext>
            </a:extLst>
          </p:cNvPr>
          <p:cNvSpPr>
            <a:spLocks noGrp="1"/>
          </p:cNvSpPr>
          <p:nvPr>
            <p:ph idx="4294967295"/>
          </p:nvPr>
        </p:nvSpPr>
        <p:spPr>
          <a:xfrm>
            <a:off x="304800" y="895350"/>
            <a:ext cx="8458200" cy="3657600"/>
          </a:xfrm>
        </p:spPr>
        <p:txBody>
          <a:bodyPr>
            <a:normAutofit fontScale="77500" lnSpcReduction="20000"/>
          </a:bodyPr>
          <a:lstStyle/>
          <a:p>
            <a:r>
              <a:rPr lang="en-US" dirty="0"/>
              <a:t>Do it, review it, </a:t>
            </a:r>
            <a:r>
              <a:rPr lang="en-US" dirty="0" smtClean="0"/>
              <a:t>act on </a:t>
            </a:r>
            <a:r>
              <a:rPr lang="en-US" dirty="0"/>
              <a:t>it (make instructional decisions) , share it with parents </a:t>
            </a:r>
          </a:p>
          <a:p>
            <a:endParaRPr lang="en-US" dirty="0"/>
          </a:p>
          <a:p>
            <a:r>
              <a:rPr lang="en-US" dirty="0"/>
              <a:t>Remind teachers to collect and share data with parents in alignment with progress </a:t>
            </a:r>
            <a:r>
              <a:rPr lang="en-US" dirty="0" smtClean="0"/>
              <a:t>reporting </a:t>
            </a:r>
            <a:r>
              <a:rPr lang="en-US" dirty="0"/>
              <a:t>schedule noted in the IEP</a:t>
            </a:r>
          </a:p>
          <a:p>
            <a:endParaRPr lang="en-US" dirty="0"/>
          </a:p>
          <a:p>
            <a:r>
              <a:rPr lang="en-US" dirty="0"/>
              <a:t>DESE Progress Monitoring resources</a:t>
            </a:r>
          </a:p>
          <a:p>
            <a:pPr lvl="1"/>
            <a:r>
              <a:rPr lang="en-US" dirty="0">
                <a:hlinkClick r:id="rId2"/>
              </a:rPr>
              <a:t>Progress Monitoring PowerPoint</a:t>
            </a:r>
            <a:endParaRPr lang="en-US" dirty="0"/>
          </a:p>
          <a:p>
            <a:pPr lvl="1"/>
            <a:r>
              <a:rPr lang="en-US" dirty="0">
                <a:hlinkClick r:id="rId3"/>
              </a:rPr>
              <a:t>Progress Monitoring Myth of Month</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3437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 y="57150"/>
            <a:ext cx="6629400" cy="572147"/>
          </a:xfrm>
        </p:spPr>
        <p:txBody>
          <a:bodyPr>
            <a:normAutofit fontScale="85000" lnSpcReduction="10000"/>
          </a:bodyPr>
          <a:lstStyle/>
          <a:p>
            <a:r>
              <a:rPr lang="en-US" dirty="0"/>
              <a:t>Special Education Evaluation and Assessment</a:t>
            </a:r>
          </a:p>
        </p:txBody>
      </p:sp>
      <p:sp>
        <p:nvSpPr>
          <p:cNvPr id="3" name="Content Placeholder 2">
            <a:extLst>
              <a:ext uri="{FF2B5EF4-FFF2-40B4-BE49-F238E27FC236}">
                <a16:creationId xmlns:a16="http://schemas.microsoft.com/office/drawing/2014/main" id="{B16D8ABA-C0CC-2CCC-868D-783348639408}"/>
              </a:ext>
            </a:extLst>
          </p:cNvPr>
          <p:cNvSpPr>
            <a:spLocks noGrp="1"/>
          </p:cNvSpPr>
          <p:nvPr>
            <p:ph idx="4294967295"/>
          </p:nvPr>
        </p:nvSpPr>
        <p:spPr>
          <a:xfrm>
            <a:off x="152400" y="742950"/>
            <a:ext cx="8763000" cy="4267200"/>
          </a:xfrm>
        </p:spPr>
        <p:txBody>
          <a:bodyPr>
            <a:noAutofit/>
          </a:bodyPr>
          <a:lstStyle/>
          <a:p>
            <a:r>
              <a:rPr lang="en-US" sz="1400" dirty="0" smtClean="0"/>
              <a:t>Evaluation </a:t>
            </a:r>
            <a:r>
              <a:rPr lang="en-US" sz="1400" dirty="0"/>
              <a:t>“60 day timeline” can be extended due to summer break but the “last 30 days” to create an IEP can not be extended</a:t>
            </a:r>
          </a:p>
          <a:p>
            <a:endParaRPr lang="en-US" sz="1400" dirty="0"/>
          </a:p>
          <a:p>
            <a:r>
              <a:rPr lang="en-US" sz="1400" dirty="0"/>
              <a:t>Conduct internal review of assessments used for evaluations</a:t>
            </a:r>
          </a:p>
          <a:p>
            <a:pPr lvl="1"/>
            <a:r>
              <a:rPr lang="en-US" sz="1400" dirty="0"/>
              <a:t>Assessments should be current edition to ensure tools are reliable and valid</a:t>
            </a:r>
          </a:p>
          <a:p>
            <a:pPr lvl="1"/>
            <a:r>
              <a:rPr lang="en-US" sz="1400" b="1" dirty="0"/>
              <a:t>Switch to revised editions of assessments within 2 years of publication</a:t>
            </a:r>
            <a:r>
              <a:rPr lang="en-US" sz="1400" b="1" dirty="0" smtClean="0"/>
              <a:t>**</a:t>
            </a:r>
            <a:endParaRPr lang="en-US" sz="1400" b="1" dirty="0"/>
          </a:p>
          <a:p>
            <a:pPr lvl="1"/>
            <a:r>
              <a:rPr lang="en-US" sz="1400" dirty="0"/>
              <a:t>If you allocated any ARP funds for supplies to buy assessments, those need to be ordered ASAP if you haven’t done so yet in order to pay the invoice by </a:t>
            </a:r>
            <a:r>
              <a:rPr lang="en-US" sz="1400" dirty="0" smtClean="0"/>
              <a:t>6/30</a:t>
            </a:r>
          </a:p>
          <a:p>
            <a:pPr lvl="1"/>
            <a:endParaRPr lang="en-US" sz="1400" dirty="0"/>
          </a:p>
          <a:p>
            <a:r>
              <a:rPr lang="en-US" sz="1400" dirty="0"/>
              <a:t>Assessment specific training for staff</a:t>
            </a:r>
          </a:p>
          <a:p>
            <a:pPr lvl="1"/>
            <a:r>
              <a:rPr lang="en-US" sz="1400" dirty="0"/>
              <a:t>Are staff trained on assessment administration? Scoring? Interpretation?</a:t>
            </a:r>
          </a:p>
          <a:p>
            <a:pPr lvl="1"/>
            <a:r>
              <a:rPr lang="en-US" sz="1400" dirty="0"/>
              <a:t>Test publishers often offer free webinars and training resources</a:t>
            </a:r>
          </a:p>
          <a:p>
            <a:pPr lvl="2"/>
            <a:r>
              <a:rPr lang="en-US" sz="1400" dirty="0">
                <a:hlinkClick r:id="rId2"/>
              </a:rPr>
              <a:t>Riverside Insights </a:t>
            </a:r>
            <a:endParaRPr lang="en-US" sz="1400" dirty="0"/>
          </a:p>
          <a:p>
            <a:pPr lvl="2"/>
            <a:r>
              <a:rPr lang="en-US" sz="1400" dirty="0">
                <a:hlinkClick r:id="rId3"/>
              </a:rPr>
              <a:t>Pearson </a:t>
            </a:r>
            <a:endParaRPr lang="en-US" sz="1400" dirty="0" smtClean="0"/>
          </a:p>
          <a:p>
            <a:pPr lvl="2"/>
            <a:endParaRPr lang="en-US" sz="1400" dirty="0"/>
          </a:p>
          <a:p>
            <a:r>
              <a:rPr lang="en-US" sz="1400" dirty="0"/>
              <a:t>Observations: </a:t>
            </a:r>
            <a:r>
              <a:rPr lang="en-US" sz="1400" dirty="0">
                <a:hlinkClick r:id="rId4"/>
              </a:rPr>
              <a:t>DESE SLD Observation chart</a:t>
            </a:r>
            <a:r>
              <a:rPr lang="en-US" sz="1400" dirty="0"/>
              <a:t>, train all staff who conduct observations as to which skills to note in the </a:t>
            </a:r>
            <a:r>
              <a:rPr lang="en-US" sz="1400" dirty="0" smtClean="0"/>
              <a:t>observations.</a:t>
            </a:r>
            <a:endParaRPr lang="en-US" sz="1400" dirty="0"/>
          </a:p>
        </p:txBody>
      </p:sp>
    </p:spTree>
    <p:extLst>
      <p:ext uri="{BB962C8B-B14F-4D97-AF65-F5344CB8AC3E}">
        <p14:creationId xmlns:p14="http://schemas.microsoft.com/office/powerpoint/2010/main" val="2699289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0"/>
            <a:ext cx="6934200" cy="746125"/>
          </a:xfrm>
        </p:spPr>
        <p:txBody>
          <a:bodyPr>
            <a:normAutofit fontScale="70000" lnSpcReduction="20000"/>
          </a:bodyPr>
          <a:lstStyle/>
          <a:p>
            <a:r>
              <a:rPr lang="en-US" dirty="0" smtClean="0"/>
              <a:t>Professional Development:</a:t>
            </a:r>
          </a:p>
          <a:p>
            <a:r>
              <a:rPr lang="en-US" dirty="0" smtClean="0"/>
              <a:t> </a:t>
            </a:r>
            <a:r>
              <a:rPr lang="en-US" dirty="0"/>
              <a:t>Opportunities and Resources</a:t>
            </a:r>
          </a:p>
        </p:txBody>
      </p:sp>
      <p:sp>
        <p:nvSpPr>
          <p:cNvPr id="3" name="Content Placeholder 2">
            <a:extLst>
              <a:ext uri="{FF2B5EF4-FFF2-40B4-BE49-F238E27FC236}">
                <a16:creationId xmlns:a16="http://schemas.microsoft.com/office/drawing/2014/main" id="{F169671A-169C-4534-771E-4F3C47030593}"/>
              </a:ext>
            </a:extLst>
          </p:cNvPr>
          <p:cNvSpPr>
            <a:spLocks noGrp="1"/>
          </p:cNvSpPr>
          <p:nvPr>
            <p:ph idx="4294967295"/>
          </p:nvPr>
        </p:nvSpPr>
        <p:spPr>
          <a:xfrm>
            <a:off x="76200" y="772568"/>
            <a:ext cx="8915400" cy="4237582"/>
          </a:xfrm>
        </p:spPr>
        <p:txBody>
          <a:bodyPr>
            <a:normAutofit fontScale="62500" lnSpcReduction="20000"/>
          </a:bodyPr>
          <a:lstStyle/>
          <a:p>
            <a:r>
              <a:rPr lang="en-US" dirty="0">
                <a:hlinkClick r:id="rId2"/>
              </a:rPr>
              <a:t>Transition Training Institute</a:t>
            </a:r>
            <a:r>
              <a:rPr lang="en-US" dirty="0"/>
              <a:t>: June 26-28, 2023</a:t>
            </a:r>
          </a:p>
          <a:p>
            <a:r>
              <a:rPr lang="en-US" dirty="0">
                <a:hlinkClick r:id="rId3"/>
              </a:rPr>
              <a:t>Special Education Director’s Academy: July </a:t>
            </a:r>
            <a:r>
              <a:rPr lang="en-US" dirty="0" smtClean="0">
                <a:hlinkClick r:id="rId3"/>
              </a:rPr>
              <a:t>25-26,2023</a:t>
            </a:r>
            <a:endParaRPr lang="en-US" dirty="0"/>
          </a:p>
          <a:p>
            <a:r>
              <a:rPr lang="en-US" dirty="0"/>
              <a:t>New to Special Education Academy: Each RPDC has variety of supports for new special education teachers and Directors</a:t>
            </a:r>
          </a:p>
          <a:p>
            <a:r>
              <a:rPr lang="en-US" dirty="0"/>
              <a:t>DESE Resources</a:t>
            </a:r>
          </a:p>
          <a:p>
            <a:pPr lvl="1"/>
            <a:r>
              <a:rPr lang="en-US" dirty="0">
                <a:hlinkClick r:id="rId4"/>
              </a:rPr>
              <a:t>General Guidance </a:t>
            </a:r>
            <a:r>
              <a:rPr lang="en-US" dirty="0"/>
              <a:t>: To Do Lists, Myth of Month, OSEP Guidance letters</a:t>
            </a:r>
          </a:p>
          <a:p>
            <a:pPr lvl="1"/>
            <a:r>
              <a:rPr lang="en-US" dirty="0">
                <a:hlinkClick r:id="rId3"/>
              </a:rPr>
              <a:t>Special Education Director Zoom Meetings and Resources</a:t>
            </a:r>
            <a:r>
              <a:rPr lang="en-US" dirty="0"/>
              <a:t>: Zoom meeting links, recorded Zooms, resource PowerPoints, topic guidance</a:t>
            </a:r>
          </a:p>
          <a:p>
            <a:pPr lvl="1"/>
            <a:r>
              <a:rPr lang="en-US" dirty="0">
                <a:hlinkClick r:id="rId5"/>
              </a:rPr>
              <a:t>DESE Model Forms</a:t>
            </a:r>
            <a:r>
              <a:rPr lang="en-US" dirty="0"/>
              <a:t>: Discipline documentation form, evaluation flowcharts, alternative assessment (MAP-A) eligibility guidance, transfer flowcharts </a:t>
            </a:r>
          </a:p>
          <a:p>
            <a:pPr lvl="1"/>
            <a:r>
              <a:rPr lang="en-US" dirty="0">
                <a:hlinkClick r:id="rId6"/>
              </a:rPr>
              <a:t>DESE Literacy Initiatives and Efforts</a:t>
            </a:r>
            <a:r>
              <a:rPr lang="en-US" dirty="0"/>
              <a:t>: Links to state literacy regulations and guidance, </a:t>
            </a:r>
            <a:r>
              <a:rPr lang="en-US" dirty="0" smtClean="0"/>
              <a:t>LETRS, links </a:t>
            </a:r>
            <a:r>
              <a:rPr lang="en-US" dirty="0"/>
              <a:t>to DESE Dyslexia and Science of Reading resources</a:t>
            </a:r>
          </a:p>
          <a:p>
            <a:pPr marL="342900" lvl="1" indent="0">
              <a:buNone/>
            </a:pPr>
            <a:endParaRPr lang="en-US" dirty="0"/>
          </a:p>
        </p:txBody>
      </p:sp>
    </p:spTree>
    <p:extLst>
      <p:ext uri="{BB962C8B-B14F-4D97-AF65-F5344CB8AC3E}">
        <p14:creationId xmlns:p14="http://schemas.microsoft.com/office/powerpoint/2010/main" val="1556673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9570" y="0"/>
            <a:ext cx="7239000" cy="709319"/>
          </a:xfrm>
        </p:spPr>
        <p:txBody>
          <a:bodyPr>
            <a:normAutofit fontScale="92500" lnSpcReduction="10000"/>
          </a:bodyPr>
          <a:lstStyle/>
          <a:p>
            <a:pPr lvl="0"/>
            <a:r>
              <a:rPr lang="en-US" sz="2200" dirty="0">
                <a:solidFill>
                  <a:prstClr val="white"/>
                </a:solidFill>
              </a:rPr>
              <a:t>Professional Development:</a:t>
            </a:r>
          </a:p>
          <a:p>
            <a:pPr lvl="0"/>
            <a:r>
              <a:rPr lang="en-US" sz="2200" dirty="0">
                <a:solidFill>
                  <a:prstClr val="white"/>
                </a:solidFill>
              </a:rPr>
              <a:t> Opportunities and Resources</a:t>
            </a:r>
          </a:p>
          <a:p>
            <a:endParaRPr lang="en-US" dirty="0"/>
          </a:p>
        </p:txBody>
      </p:sp>
      <p:sp>
        <p:nvSpPr>
          <p:cNvPr id="9" name="TextBox 8"/>
          <p:cNvSpPr txBox="1"/>
          <p:nvPr/>
        </p:nvSpPr>
        <p:spPr>
          <a:xfrm>
            <a:off x="152400" y="709319"/>
            <a:ext cx="7924800" cy="369332"/>
          </a:xfrm>
          <a:prstGeom prst="rect">
            <a:avLst/>
          </a:prstGeom>
          <a:noFill/>
        </p:spPr>
        <p:txBody>
          <a:bodyPr wrap="square" rtlCol="0">
            <a:spAutoFit/>
          </a:bodyPr>
          <a:lstStyle/>
          <a:p>
            <a:r>
              <a:rPr lang="en-US" dirty="0">
                <a:hlinkClick r:id="rId2"/>
              </a:rPr>
              <a:t>OSEP Technical Assistance: IRIS Center</a:t>
            </a:r>
            <a:endParaRPr lang="en-US" dirty="0"/>
          </a:p>
        </p:txBody>
      </p:sp>
      <p:pic>
        <p:nvPicPr>
          <p:cNvPr id="10" name="Picture 9"/>
          <p:cNvPicPr>
            <a:picLocks noChangeAspect="1"/>
          </p:cNvPicPr>
          <p:nvPr/>
        </p:nvPicPr>
        <p:blipFill>
          <a:blip r:embed="rId3"/>
          <a:stretch>
            <a:fillRect/>
          </a:stretch>
        </p:blipFill>
        <p:spPr>
          <a:xfrm>
            <a:off x="1371600" y="1108879"/>
            <a:ext cx="6477000" cy="4034621"/>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2438847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85000" lnSpcReduction="20000"/>
          </a:bodyPr>
          <a:lstStyle/>
          <a:p>
            <a:pPr lvl="0"/>
            <a:r>
              <a:rPr lang="en-US" sz="2000" dirty="0">
                <a:solidFill>
                  <a:prstClr val="white"/>
                </a:solidFill>
              </a:rPr>
              <a:t>Professional Development:</a:t>
            </a:r>
          </a:p>
          <a:p>
            <a:pPr lvl="0"/>
            <a:r>
              <a:rPr lang="en-US" sz="2000" dirty="0">
                <a:solidFill>
                  <a:prstClr val="white"/>
                </a:solidFill>
              </a:rPr>
              <a:t> Opportunities and Resources</a:t>
            </a:r>
          </a:p>
          <a:p>
            <a:endParaRPr lang="en-US" dirty="0"/>
          </a:p>
        </p:txBody>
      </p:sp>
      <p:pic>
        <p:nvPicPr>
          <p:cNvPr id="6" name="Picture 5">
            <a:extLst>
              <a:ext uri="{FF2B5EF4-FFF2-40B4-BE49-F238E27FC236}">
                <a16:creationId xmlns:a16="http://schemas.microsoft.com/office/drawing/2014/main" id="{549682FC-0F4D-A124-ECBA-C2DC3B9D05CF}"/>
              </a:ext>
            </a:extLst>
          </p:cNvPr>
          <p:cNvPicPr>
            <a:picLocks noChangeAspect="1"/>
          </p:cNvPicPr>
          <p:nvPr/>
        </p:nvPicPr>
        <p:blipFill>
          <a:blip r:embed="rId2"/>
          <a:stretch>
            <a:fillRect/>
          </a:stretch>
        </p:blipFill>
        <p:spPr>
          <a:xfrm>
            <a:off x="228600" y="1352550"/>
            <a:ext cx="8701890" cy="2913886"/>
          </a:xfrm>
          <a:prstGeom prst="rect">
            <a:avLst/>
          </a:prstGeom>
        </p:spPr>
      </p:pic>
      <p:sp>
        <p:nvSpPr>
          <p:cNvPr id="7" name="TextBox 6"/>
          <p:cNvSpPr txBox="1"/>
          <p:nvPr/>
        </p:nvSpPr>
        <p:spPr>
          <a:xfrm>
            <a:off x="304800" y="742950"/>
            <a:ext cx="8429625" cy="369332"/>
          </a:xfrm>
          <a:prstGeom prst="rect">
            <a:avLst/>
          </a:prstGeom>
          <a:noFill/>
        </p:spPr>
        <p:txBody>
          <a:bodyPr wrap="square" rtlCol="0">
            <a:spAutoFit/>
          </a:bodyPr>
          <a:lstStyle/>
          <a:p>
            <a:r>
              <a:rPr lang="en-US" dirty="0"/>
              <a:t>OSEP Technical Center: </a:t>
            </a:r>
            <a:r>
              <a:rPr lang="en-US" dirty="0" smtClean="0"/>
              <a:t>National Center </a:t>
            </a:r>
            <a:r>
              <a:rPr lang="en-US" dirty="0"/>
              <a:t>on Intensive </a:t>
            </a:r>
            <a:r>
              <a:rPr lang="en-US"/>
              <a:t>Intervention </a:t>
            </a:r>
            <a:endParaRPr lang="en-US" dirty="0"/>
          </a:p>
        </p:txBody>
      </p:sp>
    </p:spTree>
    <p:extLst>
      <p:ext uri="{BB962C8B-B14F-4D97-AF65-F5344CB8AC3E}">
        <p14:creationId xmlns:p14="http://schemas.microsoft.com/office/powerpoint/2010/main" val="374800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fontScale="55000" lnSpcReduction="20000"/>
          </a:bodyPr>
          <a:lstStyle/>
          <a:p>
            <a:pPr lvl="0"/>
            <a:r>
              <a:rPr lang="en-US" dirty="0">
                <a:solidFill>
                  <a:prstClr val="white"/>
                </a:solidFill>
              </a:rPr>
              <a:t>Professional Development:</a:t>
            </a:r>
          </a:p>
          <a:p>
            <a:pPr lvl="0"/>
            <a:r>
              <a:rPr lang="en-US" dirty="0">
                <a:solidFill>
                  <a:prstClr val="white"/>
                </a:solidFill>
              </a:rPr>
              <a:t> Opportunities and Resources</a:t>
            </a:r>
          </a:p>
          <a:p>
            <a:endParaRPr lang="en-US" dirty="0"/>
          </a:p>
        </p:txBody>
      </p:sp>
      <p:sp>
        <p:nvSpPr>
          <p:cNvPr id="7" name="Content Placeholder 6"/>
          <p:cNvSpPr>
            <a:spLocks noGrp="1"/>
          </p:cNvSpPr>
          <p:nvPr>
            <p:ph sz="quarter" idx="11"/>
          </p:nvPr>
        </p:nvSpPr>
        <p:spPr>
          <a:xfrm>
            <a:off x="228600" y="819150"/>
            <a:ext cx="8763000" cy="457200"/>
          </a:xfrm>
        </p:spPr>
        <p:txBody>
          <a:bodyPr>
            <a:normAutofit fontScale="62500" lnSpcReduction="20000"/>
          </a:bodyPr>
          <a:lstStyle/>
          <a:p>
            <a:pPr marL="112712" indent="0">
              <a:buNone/>
            </a:pPr>
            <a:r>
              <a:rPr lang="en-US" dirty="0">
                <a:hlinkClick r:id="rId2"/>
              </a:rPr>
              <a:t>OSEP Technical Assistance Center: Progress Center</a:t>
            </a:r>
            <a:r>
              <a:rPr lang="en-US" dirty="0"/>
              <a:t> (resources and tools tab)</a:t>
            </a:r>
          </a:p>
          <a:p>
            <a:pPr marL="112712" indent="0">
              <a:buNone/>
            </a:pPr>
            <a:endParaRPr lang="en-US" dirty="0"/>
          </a:p>
          <a:p>
            <a:endParaRPr lang="en-US" dirty="0"/>
          </a:p>
        </p:txBody>
      </p:sp>
      <p:pic>
        <p:nvPicPr>
          <p:cNvPr id="5" name="Picture 4">
            <a:extLst>
              <a:ext uri="{FF2B5EF4-FFF2-40B4-BE49-F238E27FC236}">
                <a16:creationId xmlns:a16="http://schemas.microsoft.com/office/drawing/2014/main" id="{18E5753C-4CBB-B961-52B7-2DDAE77AC0AA}"/>
              </a:ext>
            </a:extLst>
          </p:cNvPr>
          <p:cNvPicPr>
            <a:picLocks noChangeAspect="1"/>
          </p:cNvPicPr>
          <p:nvPr/>
        </p:nvPicPr>
        <p:blipFill>
          <a:blip r:embed="rId3"/>
          <a:stretch>
            <a:fillRect/>
          </a:stretch>
        </p:blipFill>
        <p:spPr>
          <a:xfrm>
            <a:off x="457200" y="1276349"/>
            <a:ext cx="8153400" cy="4110209"/>
          </a:xfrm>
          <a:prstGeom prst="rect">
            <a:avLst/>
          </a:prstGeom>
        </p:spPr>
      </p:pic>
    </p:spTree>
    <p:extLst>
      <p:ext uri="{BB962C8B-B14F-4D97-AF65-F5344CB8AC3E}">
        <p14:creationId xmlns:p14="http://schemas.microsoft.com/office/powerpoint/2010/main" val="567616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crab and palm tree on a beach&#10;&#10;Description automatically generated with low confidence">
            <a:extLst>
              <a:ext uri="{FF2B5EF4-FFF2-40B4-BE49-F238E27FC236}">
                <a16:creationId xmlns:a16="http://schemas.microsoft.com/office/drawing/2014/main" id="{97B21D9A-F747-75E0-44DA-70BC4F416AB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22001" b="3013"/>
          <a:stretch/>
        </p:blipFill>
        <p:spPr>
          <a:xfrm>
            <a:off x="15" y="961"/>
            <a:ext cx="9143985" cy="5142539"/>
          </a:xfrm>
          <a:prstGeom prst="rect">
            <a:avLst/>
          </a:prstGeom>
        </p:spPr>
      </p:pic>
    </p:spTree>
    <p:extLst>
      <p:ext uri="{BB962C8B-B14F-4D97-AF65-F5344CB8AC3E}">
        <p14:creationId xmlns:p14="http://schemas.microsoft.com/office/powerpoint/2010/main" val="44576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orful text on a black background&#10;&#10;Description automatically generated with low confidence">
            <a:extLst>
              <a:ext uri="{FF2B5EF4-FFF2-40B4-BE49-F238E27FC236}">
                <a16:creationId xmlns:a16="http://schemas.microsoft.com/office/drawing/2014/main" id="{8B0D5C5B-3680-95E3-4876-1BECA182A4F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786468" y="482601"/>
            <a:ext cx="5571065" cy="4178299"/>
          </a:xfrm>
          <a:prstGeom prst="rect">
            <a:avLst/>
          </a:prstGeom>
          <a:ln>
            <a:noFill/>
          </a:ln>
        </p:spPr>
      </p:pic>
    </p:spTree>
    <p:extLst>
      <p:ext uri="{BB962C8B-B14F-4D97-AF65-F5344CB8AC3E}">
        <p14:creationId xmlns:p14="http://schemas.microsoft.com/office/powerpoint/2010/main" val="2369354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Agenda</a:t>
            </a:r>
            <a:endParaRPr lang="en-US" dirty="0"/>
          </a:p>
        </p:txBody>
      </p:sp>
      <p:sp>
        <p:nvSpPr>
          <p:cNvPr id="3" name="Content Placeholder 2">
            <a:extLst>
              <a:ext uri="{FF2B5EF4-FFF2-40B4-BE49-F238E27FC236}">
                <a16:creationId xmlns:a16="http://schemas.microsoft.com/office/drawing/2014/main" id="{59B9BF1F-987E-965F-11C3-AED5F1BD7D51}"/>
              </a:ext>
            </a:extLst>
          </p:cNvPr>
          <p:cNvSpPr>
            <a:spLocks noGrp="1"/>
          </p:cNvSpPr>
          <p:nvPr>
            <p:ph idx="4294967295"/>
          </p:nvPr>
        </p:nvSpPr>
        <p:spPr>
          <a:xfrm>
            <a:off x="0" y="1370013"/>
            <a:ext cx="7886700" cy="3262312"/>
          </a:xfrm>
        </p:spPr>
        <p:txBody>
          <a:bodyPr>
            <a:normAutofit fontScale="70000" lnSpcReduction="20000"/>
          </a:bodyPr>
          <a:lstStyle/>
          <a:p>
            <a:r>
              <a:rPr lang="en-US" dirty="0"/>
              <a:t>ESY and Summer School Reminders</a:t>
            </a:r>
          </a:p>
          <a:p>
            <a:endParaRPr lang="en-US" dirty="0"/>
          </a:p>
          <a:p>
            <a:r>
              <a:rPr lang="en-US" dirty="0"/>
              <a:t>Core Data Reporting</a:t>
            </a:r>
          </a:p>
          <a:p>
            <a:pPr marL="0" indent="0">
              <a:buNone/>
            </a:pPr>
            <a:endParaRPr lang="en-US" dirty="0"/>
          </a:p>
          <a:p>
            <a:r>
              <a:rPr lang="en-US" dirty="0"/>
              <a:t>Progress Monitoring</a:t>
            </a:r>
          </a:p>
          <a:p>
            <a:endParaRPr lang="en-US" dirty="0"/>
          </a:p>
          <a:p>
            <a:r>
              <a:rPr lang="en-US" dirty="0"/>
              <a:t>Special Education Evaluations and Assessment </a:t>
            </a:r>
          </a:p>
          <a:p>
            <a:pPr marL="0" indent="0">
              <a:buNone/>
            </a:pPr>
            <a:endParaRPr lang="en-US" dirty="0"/>
          </a:p>
          <a:p>
            <a:r>
              <a:rPr lang="en-US" dirty="0"/>
              <a:t>PD Opportunities and Resources</a:t>
            </a:r>
          </a:p>
          <a:p>
            <a:endParaRPr lang="en-US" dirty="0"/>
          </a:p>
          <a:p>
            <a:endParaRPr lang="en-US" dirty="0"/>
          </a:p>
          <a:p>
            <a:endParaRPr lang="en-US" dirty="0"/>
          </a:p>
        </p:txBody>
      </p:sp>
    </p:spTree>
    <p:extLst>
      <p:ext uri="{BB962C8B-B14F-4D97-AF65-F5344CB8AC3E}">
        <p14:creationId xmlns:p14="http://schemas.microsoft.com/office/powerpoint/2010/main" val="3161151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53634"/>
            <a:ext cx="6400800" cy="592491"/>
          </a:xfrm>
        </p:spPr>
        <p:txBody>
          <a:bodyPr>
            <a:normAutofit fontScale="77500" lnSpcReduction="20000"/>
          </a:bodyPr>
          <a:lstStyle/>
          <a:p>
            <a:r>
              <a:rPr lang="en-US" dirty="0"/>
              <a:t>Extended School Year (ESY) vs Summer School </a:t>
            </a:r>
          </a:p>
        </p:txBody>
      </p:sp>
      <p:graphicFrame>
        <p:nvGraphicFramePr>
          <p:cNvPr id="8" name="Content Placeholder 7">
            <a:extLst>
              <a:ext uri="{FF2B5EF4-FFF2-40B4-BE49-F238E27FC236}">
                <a16:creationId xmlns:a16="http://schemas.microsoft.com/office/drawing/2014/main" id="{D0BAAAE1-A3E4-7513-BC1E-EE622E15A972}"/>
              </a:ext>
            </a:extLst>
          </p:cNvPr>
          <p:cNvGraphicFramePr>
            <a:graphicFrameLocks noGrp="1"/>
          </p:cNvGraphicFramePr>
          <p:nvPr>
            <p:ph idx="4294967295"/>
            <p:extLst>
              <p:ext uri="{D42A27DB-BD31-4B8C-83A1-F6EECF244321}">
                <p14:modId xmlns:p14="http://schemas.microsoft.com/office/powerpoint/2010/main" val="3321818847"/>
              </p:ext>
            </p:extLst>
          </p:nvPr>
        </p:nvGraphicFramePr>
        <p:xfrm>
          <a:off x="152400" y="971550"/>
          <a:ext cx="8763000" cy="3810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336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Points To Remember</a:t>
            </a:r>
          </a:p>
        </p:txBody>
      </p:sp>
      <p:sp>
        <p:nvSpPr>
          <p:cNvPr id="3" name="Content Placeholder 2"/>
          <p:cNvSpPr>
            <a:spLocks noGrp="1"/>
          </p:cNvSpPr>
          <p:nvPr>
            <p:ph idx="4294967295"/>
          </p:nvPr>
        </p:nvSpPr>
        <p:spPr>
          <a:xfrm>
            <a:off x="4548" y="742950"/>
            <a:ext cx="8910851" cy="4267200"/>
          </a:xfrm>
        </p:spPr>
        <p:txBody>
          <a:bodyPr>
            <a:normAutofit fontScale="70000" lnSpcReduction="20000"/>
          </a:bodyPr>
          <a:lstStyle/>
          <a:p>
            <a:r>
              <a:rPr lang="en-US" dirty="0"/>
              <a:t>If summer school is offered to all students, special education students must be allowed to participate as well</a:t>
            </a:r>
          </a:p>
          <a:p>
            <a:r>
              <a:rPr lang="en-US" dirty="0"/>
              <a:t>SPED- Equal participation and accessibility is key	</a:t>
            </a:r>
          </a:p>
          <a:p>
            <a:pPr lvl="1"/>
            <a:r>
              <a:rPr lang="en-US" dirty="0"/>
              <a:t>IEP accommodations, modifications, supplemental aids and services </a:t>
            </a:r>
            <a:r>
              <a:rPr lang="en-US" u="sng" dirty="0"/>
              <a:t>may be needed</a:t>
            </a:r>
            <a:r>
              <a:rPr lang="en-US" dirty="0"/>
              <a:t> to be provided so student can have equal access and participation in district offered summer school </a:t>
            </a:r>
          </a:p>
          <a:p>
            <a:pPr lvl="1"/>
            <a:r>
              <a:rPr lang="en-US" dirty="0"/>
              <a:t>504 supports may need to be implemented for student to access summer school programming</a:t>
            </a:r>
          </a:p>
          <a:p>
            <a:r>
              <a:rPr lang="en-US" dirty="0"/>
              <a:t>Review summer school policies for potentially discriminatory practices </a:t>
            </a:r>
          </a:p>
          <a:p>
            <a:pPr lvl="1"/>
            <a:r>
              <a:rPr lang="en-US" dirty="0"/>
              <a:t>Field trips (students without a disability can attend without parent, but students with a disability must have parent attend with them)</a:t>
            </a:r>
          </a:p>
          <a:p>
            <a:pPr lvl="1"/>
            <a:r>
              <a:rPr lang="en-US" dirty="0"/>
              <a:t>Students who have a behavior intervention plan (BIP) or student’s who meet eligibility of ID are not allowed to attend summer school</a:t>
            </a:r>
          </a:p>
          <a:p>
            <a:pPr marL="0" indent="0">
              <a:buNone/>
            </a:pPr>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1707017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C5F30-F88E-23D4-FD8E-F1C33D32B07F}"/>
              </a:ext>
            </a:extLst>
          </p:cNvPr>
          <p:cNvSpPr>
            <a:spLocks noGrp="1"/>
          </p:cNvSpPr>
          <p:nvPr>
            <p:ph idx="4294967295"/>
          </p:nvPr>
        </p:nvSpPr>
        <p:spPr>
          <a:xfrm>
            <a:off x="76200" y="819150"/>
            <a:ext cx="8915400" cy="3886200"/>
          </a:xfrm>
        </p:spPr>
        <p:txBody>
          <a:bodyPr>
            <a:normAutofit fontScale="92500" lnSpcReduction="10000"/>
          </a:bodyPr>
          <a:lstStyle/>
          <a:p>
            <a:r>
              <a:rPr lang="en-US" dirty="0" smtClean="0"/>
              <a:t>Bookmark or save a shortcut of the DESE Core Data Manual to keep it easily accessible</a:t>
            </a:r>
            <a:endParaRPr lang="en-US" dirty="0"/>
          </a:p>
          <a:p>
            <a:pPr marL="0" indent="0">
              <a:buNone/>
            </a:pPr>
            <a:endParaRPr lang="en-US" dirty="0"/>
          </a:p>
          <a:p>
            <a:r>
              <a:rPr lang="en-US" dirty="0"/>
              <a:t>The 2022-23 Manual can be found at:  </a:t>
            </a:r>
            <a:r>
              <a:rPr lang="en-US" dirty="0">
                <a:hlinkClick r:id="rId2"/>
              </a:rPr>
              <a:t>https://dese.mo.gov/media/pdf/core-data-and-mosis-manual</a:t>
            </a:r>
            <a:endParaRPr lang="en-US" dirty="0"/>
          </a:p>
          <a:p>
            <a:pPr marL="0" indent="0">
              <a:buNone/>
            </a:pPr>
            <a:endParaRPr lang="en-US" dirty="0"/>
          </a:p>
          <a:p>
            <a:r>
              <a:rPr lang="en-US" dirty="0"/>
              <a:t>The June Cycle begins on page 211</a:t>
            </a:r>
          </a:p>
          <a:p>
            <a:endParaRPr lang="en-US" dirty="0"/>
          </a:p>
        </p:txBody>
      </p:sp>
      <p:sp>
        <p:nvSpPr>
          <p:cNvPr id="6" name="Title 1">
            <a:extLst>
              <a:ext uri="{FF2B5EF4-FFF2-40B4-BE49-F238E27FC236}">
                <a16:creationId xmlns:a16="http://schemas.microsoft.com/office/drawing/2014/main" id="{4D6158F3-12B1-F0ED-8AE9-91F613F3C8E8}"/>
              </a:ext>
            </a:extLst>
          </p:cNvPr>
          <p:cNvSpPr>
            <a:spLocks noGrp="1"/>
          </p:cNvSpPr>
          <p:nvPr>
            <p:ph type="body" sz="quarter" idx="10"/>
          </p:nvPr>
        </p:nvSpPr>
        <p:spPr/>
        <p:txBody>
          <a:bodyPr>
            <a:normAutofit fontScale="97500"/>
          </a:bodyPr>
          <a:lstStyle/>
          <a:p>
            <a:r>
              <a:rPr lang="en-US" dirty="0"/>
              <a:t>Core Data – Specifically the June Cycle </a:t>
            </a:r>
          </a:p>
        </p:txBody>
      </p:sp>
    </p:spTree>
    <p:extLst>
      <p:ext uri="{BB962C8B-B14F-4D97-AF65-F5344CB8AC3E}">
        <p14:creationId xmlns:p14="http://schemas.microsoft.com/office/powerpoint/2010/main" val="3703174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200" y="150459"/>
            <a:ext cx="6934200" cy="592491"/>
          </a:xfrm>
        </p:spPr>
        <p:txBody>
          <a:bodyPr>
            <a:normAutofit fontScale="62500" lnSpcReduction="20000"/>
          </a:bodyPr>
          <a:lstStyle/>
          <a:p>
            <a:r>
              <a:rPr lang="en-US" dirty="0"/>
              <a:t>The June Cycle – A Lot of </a:t>
            </a:r>
            <a:r>
              <a:rPr lang="en-US" dirty="0" smtClean="0"/>
              <a:t>Data which </a:t>
            </a:r>
            <a:r>
              <a:rPr lang="en-US" dirty="0"/>
              <a:t>Impacts Special Education</a:t>
            </a:r>
          </a:p>
        </p:txBody>
      </p:sp>
      <p:pic>
        <p:nvPicPr>
          <p:cNvPr id="5" name="Content Placeholder 4">
            <a:extLst>
              <a:ext uri="{FF2B5EF4-FFF2-40B4-BE49-F238E27FC236}">
                <a16:creationId xmlns:a16="http://schemas.microsoft.com/office/drawing/2014/main" id="{D1006CC9-79B7-CCF4-EF21-B159EB3A8327}"/>
              </a:ext>
            </a:extLst>
          </p:cNvPr>
          <p:cNvPicPr>
            <a:picLocks noGrp="1" noChangeAspect="1"/>
          </p:cNvPicPr>
          <p:nvPr>
            <p:ph idx="4294967295"/>
          </p:nvPr>
        </p:nvPicPr>
        <p:blipFill>
          <a:blip r:embed="rId2"/>
          <a:stretch>
            <a:fillRect/>
          </a:stretch>
        </p:blipFill>
        <p:spPr>
          <a:xfrm>
            <a:off x="990600" y="742950"/>
            <a:ext cx="7481888" cy="4322986"/>
          </a:xfrm>
        </p:spPr>
      </p:pic>
    </p:spTree>
    <p:extLst>
      <p:ext uri="{BB962C8B-B14F-4D97-AF65-F5344CB8AC3E}">
        <p14:creationId xmlns:p14="http://schemas.microsoft.com/office/powerpoint/2010/main" val="27877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4D07C2-9567-AC24-2A9D-BC910F6684E4}"/>
              </a:ext>
            </a:extLst>
          </p:cNvPr>
          <p:cNvSpPr>
            <a:spLocks noGrp="1"/>
          </p:cNvSpPr>
          <p:nvPr>
            <p:ph idx="4294967295"/>
          </p:nvPr>
        </p:nvSpPr>
        <p:spPr>
          <a:xfrm>
            <a:off x="609600" y="895350"/>
            <a:ext cx="7425542" cy="2273300"/>
          </a:xfrm>
        </p:spPr>
        <p:txBody>
          <a:bodyPr>
            <a:normAutofit fontScale="92500" lnSpcReduction="10000"/>
          </a:bodyPr>
          <a:lstStyle/>
          <a:p>
            <a:pPr marL="112712" indent="0">
              <a:buNone/>
            </a:pPr>
            <a:r>
              <a:rPr lang="en-US" dirty="0"/>
              <a:t>The discipline data for all students is reported in June – this is the data that determines if a district is disproportionate for discipline based on disability and/or race.  Reference Core Data Manual pages 215-218</a:t>
            </a:r>
          </a:p>
          <a:p>
            <a:endParaRPr lang="en-US" dirty="0"/>
          </a:p>
        </p:txBody>
      </p:sp>
      <p:pic>
        <p:nvPicPr>
          <p:cNvPr id="7" name="Picture 6">
            <a:extLst>
              <a:ext uri="{FF2B5EF4-FFF2-40B4-BE49-F238E27FC236}">
                <a16:creationId xmlns:a16="http://schemas.microsoft.com/office/drawing/2014/main" id="{B649C000-3C0C-AD4D-8C1B-785A4DF1B00A}"/>
              </a:ext>
            </a:extLst>
          </p:cNvPr>
          <p:cNvPicPr>
            <a:picLocks noChangeAspect="1"/>
          </p:cNvPicPr>
          <p:nvPr/>
        </p:nvPicPr>
        <p:blipFill>
          <a:blip r:embed="rId2"/>
          <a:stretch>
            <a:fillRect/>
          </a:stretch>
        </p:blipFill>
        <p:spPr>
          <a:xfrm>
            <a:off x="457200" y="3028950"/>
            <a:ext cx="8009503" cy="2012050"/>
          </a:xfrm>
          <a:prstGeom prst="rect">
            <a:avLst/>
          </a:prstGeom>
        </p:spPr>
      </p:pic>
      <p:sp>
        <p:nvSpPr>
          <p:cNvPr id="8" name="Title 1">
            <a:extLst>
              <a:ext uri="{FF2B5EF4-FFF2-40B4-BE49-F238E27FC236}">
                <a16:creationId xmlns:a16="http://schemas.microsoft.com/office/drawing/2014/main" id="{86F7613F-B604-2CBA-5710-7A3BDAB7163F}"/>
              </a:ext>
            </a:extLst>
          </p:cNvPr>
          <p:cNvSpPr>
            <a:spLocks noGrp="1"/>
          </p:cNvSpPr>
          <p:nvPr>
            <p:ph type="body" sz="quarter" idx="10"/>
          </p:nvPr>
        </p:nvSpPr>
        <p:spPr/>
        <p:txBody>
          <a:bodyPr>
            <a:normAutofit fontScale="82500" lnSpcReduction="10000"/>
          </a:bodyPr>
          <a:lstStyle/>
          <a:p>
            <a:pPr algn="ctr"/>
            <a:r>
              <a:rPr lang="en-US" b="1" dirty="0"/>
              <a:t>The June Cycle – Discipline Data (Screen 9)</a:t>
            </a:r>
          </a:p>
        </p:txBody>
      </p:sp>
    </p:spTree>
    <p:extLst>
      <p:ext uri="{BB962C8B-B14F-4D97-AF65-F5344CB8AC3E}">
        <p14:creationId xmlns:p14="http://schemas.microsoft.com/office/powerpoint/2010/main" val="4284599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153634"/>
            <a:ext cx="7086600" cy="592491"/>
          </a:xfrm>
        </p:spPr>
        <p:txBody>
          <a:bodyPr>
            <a:normAutofit fontScale="70000" lnSpcReduction="20000"/>
          </a:bodyPr>
          <a:lstStyle/>
          <a:p>
            <a:r>
              <a:rPr lang="en-US" dirty="0"/>
              <a:t>The June Cycle – Special Education Exit Data (Screen 12)</a:t>
            </a:r>
          </a:p>
        </p:txBody>
      </p:sp>
      <p:sp>
        <p:nvSpPr>
          <p:cNvPr id="3" name="Content Placeholder 2">
            <a:extLst>
              <a:ext uri="{FF2B5EF4-FFF2-40B4-BE49-F238E27FC236}">
                <a16:creationId xmlns:a16="http://schemas.microsoft.com/office/drawing/2014/main" id="{72AD8186-460D-C0A6-24C6-08FF5DB9C00F}"/>
              </a:ext>
            </a:extLst>
          </p:cNvPr>
          <p:cNvSpPr>
            <a:spLocks noGrp="1"/>
          </p:cNvSpPr>
          <p:nvPr>
            <p:ph idx="4294967295"/>
          </p:nvPr>
        </p:nvSpPr>
        <p:spPr>
          <a:xfrm>
            <a:off x="228600" y="819150"/>
            <a:ext cx="8610600" cy="2362200"/>
          </a:xfrm>
        </p:spPr>
        <p:txBody>
          <a:bodyPr>
            <a:normAutofit fontScale="70000" lnSpcReduction="20000"/>
          </a:bodyPr>
          <a:lstStyle/>
          <a:p>
            <a:r>
              <a:rPr lang="en-US" dirty="0"/>
              <a:t>The June Core Data Cycle will include the Exit Data for Students with Disabilities so make sure before the data is submitted, that the exit codes are correct – Core Data Manual page </a:t>
            </a:r>
            <a:r>
              <a:rPr lang="en-US" dirty="0" smtClean="0"/>
              <a:t>225-227</a:t>
            </a:r>
          </a:p>
          <a:p>
            <a:endParaRPr lang="en-US" dirty="0"/>
          </a:p>
          <a:p>
            <a:r>
              <a:rPr lang="en-US" dirty="0"/>
              <a:t>Make sure your Exit Code are correct – if you aren’t familiar with the exit codes, review pages 225-227</a:t>
            </a:r>
          </a:p>
          <a:p>
            <a:endParaRPr lang="en-US" dirty="0"/>
          </a:p>
        </p:txBody>
      </p:sp>
      <p:pic>
        <p:nvPicPr>
          <p:cNvPr id="5" name="Picture 4">
            <a:extLst>
              <a:ext uri="{FF2B5EF4-FFF2-40B4-BE49-F238E27FC236}">
                <a16:creationId xmlns:a16="http://schemas.microsoft.com/office/drawing/2014/main" id="{0B965054-2685-11DD-BF23-254223111EDA}"/>
              </a:ext>
            </a:extLst>
          </p:cNvPr>
          <p:cNvPicPr>
            <a:picLocks noChangeAspect="1"/>
          </p:cNvPicPr>
          <p:nvPr/>
        </p:nvPicPr>
        <p:blipFill>
          <a:blip r:embed="rId2"/>
          <a:stretch>
            <a:fillRect/>
          </a:stretch>
        </p:blipFill>
        <p:spPr>
          <a:xfrm>
            <a:off x="457200" y="3028950"/>
            <a:ext cx="7915932" cy="1626177"/>
          </a:xfrm>
          <a:prstGeom prst="rect">
            <a:avLst/>
          </a:prstGeom>
        </p:spPr>
      </p:pic>
    </p:spTree>
    <p:extLst>
      <p:ext uri="{BB962C8B-B14F-4D97-AF65-F5344CB8AC3E}">
        <p14:creationId xmlns:p14="http://schemas.microsoft.com/office/powerpoint/2010/main" val="3527855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C357DACF-7FE3-4DCF-92A3-AB1B53D737CA}"/>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E0DE17CB-F39D-4E94-9C60-77D4BDD88A2B}"/>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4297CBB4-9C4C-46B0-AB8C-E51FCAF1DD43}"/>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6388B95E-133C-410F-B547-9D47BD404D8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183</TotalTime>
  <Words>1078</Words>
  <Application>Microsoft Office PowerPoint</Application>
  <PresentationFormat>On-screen Show (16:9)</PresentationFormat>
  <Paragraphs>103</Paragraphs>
  <Slides>19</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Calibri</vt:lpstr>
      <vt:lpstr>Courier New</vt:lpstr>
      <vt:lpstr>Times New Roman</vt:lpstr>
      <vt:lpstr>Wingdings</vt:lpstr>
      <vt:lpstr>DESE Title Slides</vt:lpstr>
      <vt:lpstr>DESE Content Slides</vt:lpstr>
      <vt:lpstr>DESE Section Dividers</vt:lpstr>
      <vt:lpstr>DESE Closing Slides</vt:lpstr>
      <vt:lpstr>End of The Year Wrap-Up: End of the Year To-Dos and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of The Year Wrap-Up: End of the Year To Do’s and Resources</dc:title>
  <dc:creator>Welch, Dana</dc:creator>
  <cp:lastModifiedBy>Buchmiller, Ashley</cp:lastModifiedBy>
  <cp:revision>16</cp:revision>
  <dcterms:created xsi:type="dcterms:W3CDTF">2023-05-10T21:12:57Z</dcterms:created>
  <dcterms:modified xsi:type="dcterms:W3CDTF">2023-05-19T21:25:40Z</dcterms:modified>
</cp:coreProperties>
</file>