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358" r:id="rId3"/>
    <p:sldId id="359" r:id="rId4"/>
    <p:sldId id="360" r:id="rId5"/>
    <p:sldId id="361" r:id="rId6"/>
    <p:sldId id="357" r:id="rId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09" roundtripDataSignature="AMtx7mgD8dQjVwhY9V1iq6cE3i0+wfABv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83" d="100"/>
          <a:sy n="83" d="100"/>
        </p:scale>
        <p:origin x="65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09" Type="http://customschemas.google.com/relationships/presentationmetadata" Target="metadata"/><Relationship Id="rId3" Type="http://schemas.openxmlformats.org/officeDocument/2006/relationships/slide" Target="slides/slide2.xml"/><Relationship Id="rId11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1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0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11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1b457e2c58b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6" name="Google Shape;296;g1b457e2c58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51" name="Google Shape;115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2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Google Shape;109;p3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Google Shape;110;p34"/>
          <p:cNvSpPr txBox="1">
            <a:spLocks noGrp="1"/>
          </p:cNvSpPr>
          <p:nvPr>
            <p:ph type="dt" idx="10"/>
          </p:nvPr>
        </p:nvSpPr>
        <p:spPr>
          <a:xfrm>
            <a:off x="1066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1" name="Google Shape;111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Google Shape;112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3">
  <p:cSld name="SECTION_TITLE_AND_DESCRIPTION_3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0023e4dbec_0_1039"/>
          <p:cNvSpPr/>
          <p:nvPr/>
        </p:nvSpPr>
        <p:spPr>
          <a:xfrm>
            <a:off x="6096000" y="-167"/>
            <a:ext cx="6096000" cy="6171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g20023e4dbec_0_103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●"/>
              <a:defRPr sz="5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○"/>
              <a:defRPr sz="5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■"/>
              <a:defRPr sz="5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●"/>
              <a:defRPr sz="5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○"/>
              <a:defRPr sz="5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■"/>
              <a:defRPr sz="5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●"/>
              <a:defRPr sz="5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○"/>
              <a:defRPr sz="5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■"/>
              <a:defRPr sz="5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6" name="Google Shape;116;g20023e4dbec_0_103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" name="Google Shape;117;g20023e4dbec_0_103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Google Shape;118;g20023e4dbec_0_103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7"/>
          <p:cNvSpPr txBox="1">
            <a:spLocks noGrp="1"/>
          </p:cNvSpPr>
          <p:nvPr>
            <p:ph type="dt" idx="10"/>
          </p:nvPr>
        </p:nvSpPr>
        <p:spPr>
          <a:xfrm>
            <a:off x="1066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3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3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3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3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30"/>
          <p:cNvSpPr txBox="1">
            <a:spLocks noGrp="1"/>
          </p:cNvSpPr>
          <p:nvPr>
            <p:ph type="dt" idx="10"/>
          </p:nvPr>
        </p:nvSpPr>
        <p:spPr>
          <a:xfrm>
            <a:off x="1157378" y="63563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2">
  <p:cSld name="SECTION_TITLE_AND_DESCRIPTION_2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0023e4dbec_0_958"/>
          <p:cNvSpPr/>
          <p:nvPr/>
        </p:nvSpPr>
        <p:spPr>
          <a:xfrm>
            <a:off x="6096000" y="-167"/>
            <a:ext cx="6096000" cy="6171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g20023e4dbec_0_958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●"/>
              <a:defRPr sz="5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○"/>
              <a:defRPr sz="5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■"/>
              <a:defRPr sz="5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●"/>
              <a:defRPr sz="5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○"/>
              <a:defRPr sz="5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■"/>
              <a:defRPr sz="5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●"/>
              <a:defRPr sz="5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○"/>
              <a:defRPr sz="5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■"/>
              <a:defRPr sz="5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g20023e4dbec_0_958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g20023e4dbec_0_958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Google Shape;69;g20023e4dbec_0_95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b457e2c58b_0_219"/>
          <p:cNvSpPr txBox="1">
            <a:spLocks noGrp="1"/>
          </p:cNvSpPr>
          <p:nvPr>
            <p:ph type="title"/>
          </p:nvPr>
        </p:nvSpPr>
        <p:spPr>
          <a:xfrm>
            <a:off x="415600" y="521800"/>
            <a:ext cx="11360700" cy="8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Google Shape;78;g1b457e2c58b_0_21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g1b457e2c58b_0_219"/>
          <p:cNvSpPr txBox="1">
            <a:spLocks noGrp="1"/>
          </p:cNvSpPr>
          <p:nvPr>
            <p:ph type="sldNum" idx="12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p3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3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Google Shape;84;p32"/>
          <p:cNvSpPr txBox="1">
            <a:spLocks noGrp="1"/>
          </p:cNvSpPr>
          <p:nvPr>
            <p:ph type="dt" idx="10"/>
          </p:nvPr>
        </p:nvSpPr>
        <p:spPr>
          <a:xfrm>
            <a:off x="1066800" y="634451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Google Shape;90;p2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Google Shape;91;p29"/>
          <p:cNvSpPr txBox="1">
            <a:spLocks noGrp="1"/>
          </p:cNvSpPr>
          <p:nvPr>
            <p:ph type="dt" idx="10"/>
          </p:nvPr>
        </p:nvSpPr>
        <p:spPr>
          <a:xfrm>
            <a:off x="12954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Google Shape;9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Google Shape;96;p3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3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Google Shape;98;p33"/>
          <p:cNvSpPr txBox="1">
            <a:spLocks noGrp="1"/>
          </p:cNvSpPr>
          <p:nvPr>
            <p:ph type="dt" idx="10"/>
          </p:nvPr>
        </p:nvSpPr>
        <p:spPr>
          <a:xfrm>
            <a:off x="1153486" y="6372225"/>
            <a:ext cx="27550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Google Shape;99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Google Shape;100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Google Shape;103;p3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Google Shape;104;p35"/>
          <p:cNvSpPr txBox="1">
            <a:spLocks noGrp="1"/>
          </p:cNvSpPr>
          <p:nvPr>
            <p:ph type="dt" idx="10"/>
          </p:nvPr>
        </p:nvSpPr>
        <p:spPr>
          <a:xfrm>
            <a:off x="1133021" y="637810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Google Shape;105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" name="Google Shape;106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 txBox="1"/>
          <p:nvPr/>
        </p:nvSpPr>
        <p:spPr>
          <a:xfrm>
            <a:off x="415600" y="445025"/>
            <a:ext cx="11360700" cy="7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1" name="Google Shape;11;p24"/>
          <p:cNvSpPr txBox="1"/>
          <p:nvPr/>
        </p:nvSpPr>
        <p:spPr>
          <a:xfrm>
            <a:off x="415600" y="1410627"/>
            <a:ext cx="11360700" cy="46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95959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2" name="Google Shape;12;p24"/>
          <p:cNvSpPr txBox="1"/>
          <p:nvPr/>
        </p:nvSpPr>
        <p:spPr>
          <a:xfrm>
            <a:off x="11296610" y="6202459"/>
            <a:ext cx="731700" cy="5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0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4"/>
          <p:cNvSpPr/>
          <p:nvPr/>
        </p:nvSpPr>
        <p:spPr>
          <a:xfrm>
            <a:off x="0" y="6160874"/>
            <a:ext cx="12192000" cy="696900"/>
          </a:xfrm>
          <a:prstGeom prst="rect">
            <a:avLst/>
          </a:prstGeom>
          <a:solidFill>
            <a:srgbClr val="888888"/>
          </a:solidFill>
          <a:ln w="12700" cap="flat" cmpd="sng">
            <a:solidFill>
              <a:srgbClr val="88888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4"/>
          <p:cNvSpPr txBox="1"/>
          <p:nvPr/>
        </p:nvSpPr>
        <p:spPr>
          <a:xfrm>
            <a:off x="8952199" y="6299889"/>
            <a:ext cx="3075900" cy="4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Google Shape;15;p24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89950" y="6160874"/>
            <a:ext cx="681000" cy="697125"/>
          </a:xfrm>
          <a:prstGeom prst="rect">
            <a:avLst/>
          </a:prstGeom>
          <a:noFill/>
          <a:ln>
            <a:noFill/>
          </a:ln>
          <a:effectLst>
            <a:outerShdw blurRad="457200" dist="28575" dir="5280000" algn="bl" rotWithShape="0">
              <a:srgbClr val="FFFFFF">
                <a:alpha val="48627"/>
              </a:srgbClr>
            </a:outerShdw>
          </a:effectLst>
        </p:spPr>
      </p:pic>
      <p:sp>
        <p:nvSpPr>
          <p:cNvPr id="16" name="Google Shape;16;p24"/>
          <p:cNvSpPr txBox="1"/>
          <p:nvPr/>
        </p:nvSpPr>
        <p:spPr>
          <a:xfrm>
            <a:off x="870941" y="6322704"/>
            <a:ext cx="27432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Project ACCESS</a:t>
            </a: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4"/>
          <p:cNvSpPr txBox="1"/>
          <p:nvPr/>
        </p:nvSpPr>
        <p:spPr>
          <a:xfrm>
            <a:off x="3827376" y="6300005"/>
            <a:ext cx="4512900" cy="4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6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Overview of Services </a:t>
            </a:r>
            <a:endParaRPr sz="16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6" r:id="rId3"/>
    <p:sldLayoutId id="2147483658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projectaccess.missouristate.edu/Training/default.htm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projectaccess.missouristate.edu/Resources/default.htm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projectaccess.missouristate.edu/Support/default.htm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mailto:projectaccess@missouristate.edu" TargetMode="Externa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1b457e2c58b_0_0"/>
          <p:cNvSpPr/>
          <p:nvPr/>
        </p:nvSpPr>
        <p:spPr>
          <a:xfrm>
            <a:off x="336884" y="321177"/>
            <a:ext cx="4332300" cy="5677500"/>
          </a:xfrm>
          <a:prstGeom prst="rect">
            <a:avLst/>
          </a:prstGeom>
          <a:solidFill>
            <a:srgbClr val="404040">
              <a:alpha val="86666"/>
            </a:srgbClr>
          </a:solidFill>
          <a:ln w="127000" cap="sq" cmpd="thinThick">
            <a:solidFill>
              <a:srgbClr val="595959">
                <a:alpha val="8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g1b457e2c58b_0_0"/>
          <p:cNvSpPr txBox="1">
            <a:spLocks noGrp="1"/>
          </p:cNvSpPr>
          <p:nvPr>
            <p:ph type="ctrTitle"/>
          </p:nvPr>
        </p:nvSpPr>
        <p:spPr>
          <a:xfrm>
            <a:off x="420075" y="1455050"/>
            <a:ext cx="41091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4800" dirty="0">
                <a:solidFill>
                  <a:srgbClr val="FFFFFF"/>
                </a:solidFill>
              </a:rPr>
              <a:t>Overview of Project ACCESS Services</a:t>
            </a:r>
            <a:endParaRPr sz="4800" dirty="0">
              <a:solidFill>
                <a:srgbClr val="FFFFFF"/>
              </a:solidFill>
            </a:endParaRPr>
          </a:p>
        </p:txBody>
      </p:sp>
      <p:cxnSp>
        <p:nvCxnSpPr>
          <p:cNvPr id="301" name="Google Shape;301;g1b457e2c58b_0_0"/>
          <p:cNvCxnSpPr/>
          <p:nvPr/>
        </p:nvCxnSpPr>
        <p:spPr>
          <a:xfrm>
            <a:off x="1181176" y="4084192"/>
            <a:ext cx="2586900" cy="0"/>
          </a:xfrm>
          <a:prstGeom prst="straightConnector1">
            <a:avLst/>
          </a:prstGeom>
          <a:noFill/>
          <a:ln w="22225" cap="flat" cmpd="sng">
            <a:solidFill>
              <a:srgbClr val="D9D9D9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02" name="Google Shape;302;g1b457e2c58b_0_0" descr="A screenshot of a cell phone  Description automatically generated"/>
          <p:cNvPicPr preferRelativeResize="0"/>
          <p:nvPr/>
        </p:nvPicPr>
        <p:blipFill rotWithShape="1">
          <a:blip r:embed="rId3">
            <a:alphaModFix/>
          </a:blip>
          <a:srcRect t="32717" b="25227"/>
          <a:stretch/>
        </p:blipFill>
        <p:spPr>
          <a:xfrm>
            <a:off x="5513476" y="1587062"/>
            <a:ext cx="5864773" cy="3226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sitting in a room&#10;&#10;Description automatically generated with medium confidence">
            <a:extLst>
              <a:ext uri="{FF2B5EF4-FFF2-40B4-BE49-F238E27FC236}">
                <a16:creationId xmlns:a16="http://schemas.microsoft.com/office/drawing/2014/main" id="{5813FB31-CA11-0829-5316-C370FCEB0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48" y="1484368"/>
            <a:ext cx="3765267" cy="2635687"/>
          </a:xfrm>
          <a:prstGeom prst="rect">
            <a:avLst/>
          </a:prstGeom>
        </p:spPr>
      </p:pic>
      <p:pic>
        <p:nvPicPr>
          <p:cNvPr id="7" name="Picture 6" descr="A picture containing text, person, indoor&#10;&#10;Description automatically generated">
            <a:extLst>
              <a:ext uri="{FF2B5EF4-FFF2-40B4-BE49-F238E27FC236}">
                <a16:creationId xmlns:a16="http://schemas.microsoft.com/office/drawing/2014/main" id="{EEB05414-6BD8-B2D8-9C05-42EE632EA6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0748" y="1484368"/>
            <a:ext cx="3765267" cy="2646445"/>
          </a:xfrm>
          <a:prstGeom prst="rect">
            <a:avLst/>
          </a:prstGeom>
        </p:spPr>
      </p:pic>
      <p:pic>
        <p:nvPicPr>
          <p:cNvPr id="9" name="Picture 8" descr="A group of people sitting around a table with a computer&#10;&#10;Description automatically generated with medium confidence">
            <a:extLst>
              <a:ext uri="{FF2B5EF4-FFF2-40B4-BE49-F238E27FC236}">
                <a16:creationId xmlns:a16="http://schemas.microsoft.com/office/drawing/2014/main" id="{1901A5C9-5C30-A714-DAC7-3B694BFCE5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8148" y="1484369"/>
            <a:ext cx="3690504" cy="265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741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BB274A-B7DD-D2C8-7483-8A9B2B541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>
                <a:solidFill>
                  <a:schemeClr val="tx1"/>
                </a:solidFill>
                <a:latin typeface="+mj-lt"/>
              </a:rPr>
              <a:t>Training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E4E9F1-524B-0DA1-162A-504C94D438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3973" y="1536633"/>
            <a:ext cx="5680400" cy="45552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Online autism educator academy 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In-person trainings/professional development days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FBA consult training model 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Para and Teacher bootcamps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Project ACCESS Autism Credential (PAAC)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Grad certificate in Autism (optional)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Autism Sped Eligibility Team training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Special Events and Guest speakers </a:t>
            </a:r>
          </a:p>
        </p:txBody>
      </p:sp>
      <p:pic>
        <p:nvPicPr>
          <p:cNvPr id="6" name="Picture 5" descr="Icon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6D1FF183-843F-7D7F-16EE-D4C0A16B1B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2767" y="1536633"/>
            <a:ext cx="3502791" cy="355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159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59B8B00-0E46-D948-1315-7C0864F8B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>
                <a:solidFill>
                  <a:schemeClr val="tx1"/>
                </a:solidFill>
                <a:latin typeface="+mj-lt"/>
              </a:rPr>
              <a:t>Resources </a:t>
            </a:r>
            <a:endParaRPr lang="en-US" sz="6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8B8F8-C8CD-B101-1449-7FA1236359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5199" y="1788838"/>
            <a:ext cx="4818553" cy="348308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Video library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Fact sheets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Resource library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Web resources</a:t>
            </a:r>
          </a:p>
          <a:p>
            <a:endParaRPr lang="en-US" dirty="0"/>
          </a:p>
        </p:txBody>
      </p:sp>
      <p:pic>
        <p:nvPicPr>
          <p:cNvPr id="6" name="Picture 5" descr="Graphical user interface, application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5D333531-86A6-D6BC-B6C2-27F8F644EB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5711" y="1726324"/>
            <a:ext cx="3591254" cy="360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025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0EFF9DE-F6E4-378F-CA23-EB45FA130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>
                <a:solidFill>
                  <a:schemeClr val="tx1"/>
                </a:solidFill>
              </a:rPr>
              <a:t>Services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DFABEB-E0A4-F981-2ADB-7E0DC15F92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1931" y="1640690"/>
            <a:ext cx="5680400" cy="383415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Consultations</a:t>
            </a:r>
          </a:p>
          <a:p>
            <a:pPr lvl="1">
              <a:lnSpc>
                <a:spcPct val="150000"/>
              </a:lnSpc>
            </a:pPr>
            <a:r>
              <a:rPr lang="en-US" sz="2400" dirty="0"/>
              <a:t>Autism program evaluation</a:t>
            </a:r>
          </a:p>
          <a:p>
            <a:pPr lvl="1">
              <a:lnSpc>
                <a:spcPct val="150000"/>
              </a:lnSpc>
            </a:pPr>
            <a:r>
              <a:rPr lang="en-US" sz="2400" dirty="0"/>
              <a:t>Specific behavior consultations</a:t>
            </a:r>
          </a:p>
          <a:p>
            <a:pPr lvl="1">
              <a:lnSpc>
                <a:spcPct val="150000"/>
              </a:lnSpc>
            </a:pPr>
            <a:r>
              <a:rPr lang="en-US" sz="2400" dirty="0"/>
              <a:t>Autism Classroom set-up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Autism helpline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Autism Educators network </a:t>
            </a:r>
          </a:p>
          <a:p>
            <a:pPr marL="5080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6" name="Picture 5" descr="Graphical user interface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69AB8BFB-86A5-67FB-CB92-F2B78F8006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4897" y="1747885"/>
            <a:ext cx="3771681" cy="372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297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3" name="Google Shape;1153;p23"/>
          <p:cNvPicPr preferRelativeResize="0"/>
          <p:nvPr/>
        </p:nvPicPr>
        <p:blipFill rotWithShape="1">
          <a:blip r:embed="rId3">
            <a:alphaModFix/>
          </a:blip>
          <a:srcRect l="25733" r="25237" b="78566"/>
          <a:stretch/>
        </p:blipFill>
        <p:spPr>
          <a:xfrm>
            <a:off x="7117175" y="432275"/>
            <a:ext cx="3563100" cy="113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4" name="Google Shape;1154;p23" descr="A close up of a logo  Description automatically generated"/>
          <p:cNvPicPr preferRelativeResize="0"/>
          <p:nvPr/>
        </p:nvPicPr>
        <p:blipFill rotWithShape="1">
          <a:blip r:embed="rId4">
            <a:alphaModFix/>
          </a:blip>
          <a:srcRect t="10520" b="10514"/>
          <a:stretch/>
        </p:blipFill>
        <p:spPr>
          <a:xfrm>
            <a:off x="119275" y="840325"/>
            <a:ext cx="5083877" cy="3721292"/>
          </a:xfrm>
          <a:prstGeom prst="rect">
            <a:avLst/>
          </a:prstGeom>
          <a:noFill/>
          <a:ln>
            <a:noFill/>
          </a:ln>
        </p:spPr>
      </p:pic>
      <p:sp>
        <p:nvSpPr>
          <p:cNvPr id="1155" name="Google Shape;1155;p23"/>
          <p:cNvSpPr txBox="1"/>
          <p:nvPr/>
        </p:nvSpPr>
        <p:spPr>
          <a:xfrm>
            <a:off x="424103" y="4664812"/>
            <a:ext cx="4474200" cy="113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700" b="1" i="0" u="sng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Contact Us:</a:t>
            </a:r>
            <a:endParaRPr sz="1700" b="0" i="0" u="sng" strike="noStrike" cap="none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700" b="1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Phone: </a:t>
            </a:r>
            <a:r>
              <a:rPr lang="en-US" sz="1700" b="0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417-836-6657</a:t>
            </a:r>
            <a:endParaRPr sz="1300" b="0" i="0" u="none" strike="noStrike" cap="none" dirty="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700" b="1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E-mail: </a:t>
            </a:r>
            <a:r>
              <a:rPr lang="en-US" sz="1700" b="0" i="0" u="none" strike="noStrike" cap="none" dirty="0">
                <a:solidFill>
                  <a:schemeClr val="dk1"/>
                </a:solidFill>
                <a:uFill>
                  <a:noFill/>
                </a:uFill>
                <a:latin typeface="Avenir"/>
                <a:ea typeface="Avenir"/>
                <a:cs typeface="Avenir"/>
                <a:sym typeface="Avenir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projectaccess@missouristate.edu</a:t>
            </a:r>
            <a:endParaRPr sz="1700" b="0" i="0" u="none" strike="noStrike" cap="none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700" b="0" i="0" u="none" strike="noStrike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           </a:t>
            </a:r>
            <a:endParaRPr sz="1700" b="0" i="0" u="none" strike="noStrike" cap="none" dirty="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157" name="Google Shape;1157;p23" descr="Tag=AccentColor&#10;Flavor=Light&#10;Target=FillAndLine"/>
          <p:cNvSpPr/>
          <p:nvPr/>
        </p:nvSpPr>
        <p:spPr>
          <a:xfrm rot="-5400000" flipH="1">
            <a:off x="2794274" y="3048214"/>
            <a:ext cx="5287061" cy="55207"/>
          </a:xfrm>
          <a:custGeom>
            <a:avLst/>
            <a:gdLst/>
            <a:ahLst/>
            <a:cxnLst/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019EC4"/>
          </a:solidFill>
          <a:ln w="44450" cap="rnd" cmpd="sng">
            <a:solidFill>
              <a:srgbClr val="019EC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8" name="Google Shape;1158;p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37508" y="1643250"/>
            <a:ext cx="4286250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A_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83</Words>
  <Application>Microsoft Office PowerPoint</Application>
  <PresentationFormat>Widescreen</PresentationFormat>
  <Paragraphs>26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Avenir</vt:lpstr>
      <vt:lpstr>Calibri</vt:lpstr>
      <vt:lpstr>PA_Theme</vt:lpstr>
      <vt:lpstr>Overview of Project ACCESS Services</vt:lpstr>
      <vt:lpstr>PowerPoint Presentation</vt:lpstr>
      <vt:lpstr>Training </vt:lpstr>
      <vt:lpstr>Resources </vt:lpstr>
      <vt:lpstr>Services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Project ACCESS Services</dc:title>
  <dc:creator>Lovekamp, Lindsey R</dc:creator>
  <cp:lastModifiedBy>Buchmiller, Ashley</cp:lastModifiedBy>
  <cp:revision>6</cp:revision>
  <dcterms:created xsi:type="dcterms:W3CDTF">2019-10-24T20:24:35Z</dcterms:created>
  <dcterms:modified xsi:type="dcterms:W3CDTF">2023-05-01T14:12:07Z</dcterms:modified>
</cp:coreProperties>
</file>