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7" r:id="rId2"/>
    <p:sldId id="260" r:id="rId3"/>
    <p:sldId id="258" r:id="rId4"/>
    <p:sldId id="261" r:id="rId5"/>
    <p:sldId id="277" r:id="rId6"/>
    <p:sldId id="326" r:id="rId7"/>
    <p:sldId id="325" r:id="rId8"/>
    <p:sldId id="316" r:id="rId9"/>
    <p:sldId id="321" r:id="rId10"/>
    <p:sldId id="322" r:id="rId11"/>
    <p:sldId id="323" r:id="rId12"/>
    <p:sldId id="324"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8" d="100"/>
          <a:sy n="88" d="100"/>
        </p:scale>
        <p:origin x="494"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EA7E6C1-A709-4314-B81E-D71A0AEF4C91}" type="datetimeFigureOut">
              <a:rPr lang="en-US" smtClean="0"/>
              <a:t>5/1/2023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FF4C824-7E22-4BF9-8AD7-A3A46B3FEB6B}" type="slidenum">
              <a:rPr lang="en-US" smtClean="0"/>
              <a:t>‹#›</a:t>
            </a:fld>
            <a:endParaRPr lang="en-US"/>
          </a:p>
        </p:txBody>
      </p:sp>
    </p:spTree>
    <p:extLst>
      <p:ext uri="{BB962C8B-B14F-4D97-AF65-F5344CB8AC3E}">
        <p14:creationId xmlns:p14="http://schemas.microsoft.com/office/powerpoint/2010/main" val="31645103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3"/>
        <p:cNvGrpSpPr/>
        <p:nvPr/>
      </p:nvGrpSpPr>
      <p:grpSpPr>
        <a:xfrm>
          <a:off x="0" y="0"/>
          <a:ext cx="0" cy="0"/>
          <a:chOff x="0" y="0"/>
          <a:chExt cx="0" cy="0"/>
        </a:xfrm>
      </p:grpSpPr>
      <p:sp>
        <p:nvSpPr>
          <p:cNvPr id="164" name="Google Shape;164;g35f391192_00: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5" name="Google Shape;165;g35f391192_00:notes"/>
          <p:cNvSpPr txBox="1">
            <a:spLocks noGrp="1"/>
          </p:cNvSpPr>
          <p:nvPr>
            <p:ph type="body" idx="1"/>
          </p:nvPr>
        </p:nvSpPr>
        <p:spPr>
          <a:xfrm>
            <a:off x="701040" y="4415791"/>
            <a:ext cx="5608320" cy="4183380"/>
          </a:xfrm>
          <a:prstGeom prst="rect">
            <a:avLst/>
          </a:prstGeom>
        </p:spPr>
        <p:txBody>
          <a:bodyPr spcFirstLastPara="1" wrap="square" lIns="93161" tIns="93161" rIns="93161" bIns="93161" anchor="t" anchorCtr="0">
            <a:noAutofit/>
          </a:bodyPr>
          <a:lstStyle/>
          <a:p>
            <a:pPr marL="0" indent="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2"/>
        <p:cNvGrpSpPr/>
        <p:nvPr/>
      </p:nvGrpSpPr>
      <p:grpSpPr>
        <a:xfrm>
          <a:off x="0" y="0"/>
          <a:ext cx="0" cy="0"/>
          <a:chOff x="0" y="0"/>
          <a:chExt cx="0" cy="0"/>
        </a:xfrm>
      </p:grpSpPr>
      <p:sp>
        <p:nvSpPr>
          <p:cNvPr id="193" name="Google Shape;193;g35f391192_09: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4" name="Google Shape;194;g35f391192_09:notes"/>
          <p:cNvSpPr txBox="1">
            <a:spLocks noGrp="1"/>
          </p:cNvSpPr>
          <p:nvPr>
            <p:ph type="body" idx="1"/>
          </p:nvPr>
        </p:nvSpPr>
        <p:spPr>
          <a:xfrm>
            <a:off x="701040" y="4415791"/>
            <a:ext cx="5608320" cy="4183380"/>
          </a:xfrm>
          <a:prstGeom prst="rect">
            <a:avLst/>
          </a:prstGeom>
        </p:spPr>
        <p:txBody>
          <a:bodyPr spcFirstLastPara="1" wrap="square" lIns="93161" tIns="93161" rIns="93161" bIns="93161" anchor="t" anchorCtr="0">
            <a:noAutofit/>
          </a:bodyPr>
          <a:lstStyle/>
          <a:p>
            <a:pPr marL="0" indent="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7"/>
        <p:cNvGrpSpPr/>
        <p:nvPr/>
      </p:nvGrpSpPr>
      <p:grpSpPr>
        <a:xfrm>
          <a:off x="0" y="0"/>
          <a:ext cx="0" cy="0"/>
          <a:chOff x="0" y="0"/>
          <a:chExt cx="0" cy="0"/>
        </a:xfrm>
      </p:grpSpPr>
      <p:sp>
        <p:nvSpPr>
          <p:cNvPr id="178" name="Google Shape;178;g35f391192_04: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9" name="Google Shape;179;g35f391192_04:notes"/>
          <p:cNvSpPr txBox="1">
            <a:spLocks noGrp="1"/>
          </p:cNvSpPr>
          <p:nvPr>
            <p:ph type="body" idx="1"/>
          </p:nvPr>
        </p:nvSpPr>
        <p:spPr>
          <a:xfrm>
            <a:off x="701040" y="4415791"/>
            <a:ext cx="5608320" cy="4183380"/>
          </a:xfrm>
          <a:prstGeom prst="rect">
            <a:avLst/>
          </a:prstGeom>
        </p:spPr>
        <p:txBody>
          <a:bodyPr spcFirstLastPara="1" wrap="square" lIns="93161" tIns="93161" rIns="93161" bIns="93161" anchor="t" anchorCtr="0">
            <a:noAutofit/>
          </a:bodyPr>
          <a:lstStyle/>
          <a:p>
            <a:pPr marL="0" indent="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8"/>
        <p:cNvGrpSpPr/>
        <p:nvPr/>
      </p:nvGrpSpPr>
      <p:grpSpPr>
        <a:xfrm>
          <a:off x="0" y="0"/>
          <a:ext cx="0" cy="0"/>
          <a:chOff x="0" y="0"/>
          <a:chExt cx="0" cy="0"/>
        </a:xfrm>
      </p:grpSpPr>
      <p:sp>
        <p:nvSpPr>
          <p:cNvPr id="199" name="Google Shape;199;p: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0" name="Google Shape;200;p:notes"/>
          <p:cNvSpPr txBox="1">
            <a:spLocks noGrp="1"/>
          </p:cNvSpPr>
          <p:nvPr>
            <p:ph type="body" idx="1"/>
          </p:nvPr>
        </p:nvSpPr>
        <p:spPr>
          <a:xfrm>
            <a:off x="701040" y="4415791"/>
            <a:ext cx="5608320" cy="4183380"/>
          </a:xfrm>
          <a:prstGeom prst="rect">
            <a:avLst/>
          </a:prstGeom>
        </p:spPr>
        <p:txBody>
          <a:bodyPr spcFirstLastPara="1" wrap="square" lIns="93161" tIns="93161" rIns="93161" bIns="93161" anchor="t" anchorCtr="0">
            <a:noAutofit/>
          </a:bodyPr>
          <a:lstStyle/>
          <a:p>
            <a:pPr marL="0" indent="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3"/>
        <p:cNvGrpSpPr/>
        <p:nvPr/>
      </p:nvGrpSpPr>
      <p:grpSpPr>
        <a:xfrm>
          <a:off x="0" y="0"/>
          <a:ext cx="0" cy="0"/>
          <a:chOff x="0" y="0"/>
          <a:chExt cx="0" cy="0"/>
        </a:xfrm>
      </p:grpSpPr>
      <p:sp>
        <p:nvSpPr>
          <p:cNvPr id="374" name="Google Shape;374;g35ed75ccf_0113: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75" name="Google Shape;375;g35ed75ccf_0113:notes"/>
          <p:cNvSpPr txBox="1">
            <a:spLocks noGrp="1"/>
          </p:cNvSpPr>
          <p:nvPr>
            <p:ph type="body" idx="1"/>
          </p:nvPr>
        </p:nvSpPr>
        <p:spPr>
          <a:xfrm>
            <a:off x="701040" y="4415791"/>
            <a:ext cx="5608320" cy="4183380"/>
          </a:xfrm>
          <a:prstGeom prst="rect">
            <a:avLst/>
          </a:prstGeom>
        </p:spPr>
        <p:txBody>
          <a:bodyPr spcFirstLastPara="1" wrap="square" lIns="93161" tIns="93161" rIns="93161" bIns="93161" anchor="t" anchorCtr="0">
            <a:noAutofit/>
          </a:bodyPr>
          <a:lstStyle/>
          <a:p>
            <a:pPr marL="0" indent="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CCD7AF-A257-A981-FF58-DFF5107BF2F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D6FAD95-7206-3F5F-4B48-44A7AB51A88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72D8C46-3BA1-E61B-63EB-32042CBA1788}"/>
              </a:ext>
            </a:extLst>
          </p:cNvPr>
          <p:cNvSpPr>
            <a:spLocks noGrp="1"/>
          </p:cNvSpPr>
          <p:nvPr>
            <p:ph type="dt" sz="half" idx="10"/>
          </p:nvPr>
        </p:nvSpPr>
        <p:spPr/>
        <p:txBody>
          <a:bodyPr/>
          <a:lstStyle/>
          <a:p>
            <a:fld id="{367CB888-0915-493E-B3D5-F9BC45E740C5}" type="datetimeFigureOut">
              <a:rPr lang="en-US" smtClean="0"/>
              <a:t>5/1/2023</a:t>
            </a:fld>
            <a:endParaRPr lang="en-US"/>
          </a:p>
        </p:txBody>
      </p:sp>
      <p:sp>
        <p:nvSpPr>
          <p:cNvPr id="5" name="Footer Placeholder 4">
            <a:extLst>
              <a:ext uri="{FF2B5EF4-FFF2-40B4-BE49-F238E27FC236}">
                <a16:creationId xmlns:a16="http://schemas.microsoft.com/office/drawing/2014/main" id="{31310160-1968-F46C-E7D0-48C25EB5E8A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95A38B2-B866-B0C3-4B89-77D4BDA06B8D}"/>
              </a:ext>
            </a:extLst>
          </p:cNvPr>
          <p:cNvSpPr>
            <a:spLocks noGrp="1"/>
          </p:cNvSpPr>
          <p:nvPr>
            <p:ph type="sldNum" sz="quarter" idx="12"/>
          </p:nvPr>
        </p:nvSpPr>
        <p:spPr/>
        <p:txBody>
          <a:bodyPr/>
          <a:lstStyle/>
          <a:p>
            <a:fld id="{784DF8F5-0EE9-4A52-90EE-43DD6BD97269}" type="slidenum">
              <a:rPr lang="en-US" smtClean="0"/>
              <a:t>‹#›</a:t>
            </a:fld>
            <a:endParaRPr lang="en-US"/>
          </a:p>
        </p:txBody>
      </p:sp>
    </p:spTree>
    <p:extLst>
      <p:ext uri="{BB962C8B-B14F-4D97-AF65-F5344CB8AC3E}">
        <p14:creationId xmlns:p14="http://schemas.microsoft.com/office/powerpoint/2010/main" val="2163155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499AD4-2054-2A5A-42E8-C00063906D5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BE2894B-2C34-AB1A-6922-271A783D5E9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694256C-283F-F632-E8D2-457A2AA7C728}"/>
              </a:ext>
            </a:extLst>
          </p:cNvPr>
          <p:cNvSpPr>
            <a:spLocks noGrp="1"/>
          </p:cNvSpPr>
          <p:nvPr>
            <p:ph type="dt" sz="half" idx="10"/>
          </p:nvPr>
        </p:nvSpPr>
        <p:spPr/>
        <p:txBody>
          <a:bodyPr/>
          <a:lstStyle/>
          <a:p>
            <a:fld id="{367CB888-0915-493E-B3D5-F9BC45E740C5}" type="datetimeFigureOut">
              <a:rPr lang="en-US" smtClean="0"/>
              <a:t>5/1/2023</a:t>
            </a:fld>
            <a:endParaRPr lang="en-US"/>
          </a:p>
        </p:txBody>
      </p:sp>
      <p:sp>
        <p:nvSpPr>
          <p:cNvPr id="5" name="Footer Placeholder 4">
            <a:extLst>
              <a:ext uri="{FF2B5EF4-FFF2-40B4-BE49-F238E27FC236}">
                <a16:creationId xmlns:a16="http://schemas.microsoft.com/office/drawing/2014/main" id="{CF312527-2143-472F-2147-F7A5FFDB35F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535596F-8C9E-897C-5711-59723A24B7F0}"/>
              </a:ext>
            </a:extLst>
          </p:cNvPr>
          <p:cNvSpPr>
            <a:spLocks noGrp="1"/>
          </p:cNvSpPr>
          <p:nvPr>
            <p:ph type="sldNum" sz="quarter" idx="12"/>
          </p:nvPr>
        </p:nvSpPr>
        <p:spPr/>
        <p:txBody>
          <a:bodyPr/>
          <a:lstStyle/>
          <a:p>
            <a:fld id="{784DF8F5-0EE9-4A52-90EE-43DD6BD97269}" type="slidenum">
              <a:rPr lang="en-US" smtClean="0"/>
              <a:t>‹#›</a:t>
            </a:fld>
            <a:endParaRPr lang="en-US"/>
          </a:p>
        </p:txBody>
      </p:sp>
    </p:spTree>
    <p:extLst>
      <p:ext uri="{BB962C8B-B14F-4D97-AF65-F5344CB8AC3E}">
        <p14:creationId xmlns:p14="http://schemas.microsoft.com/office/powerpoint/2010/main" val="31343553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73D113F-BF36-250E-BE65-997499F39D8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FDF0481-5661-82CB-0286-69F1D3C70F5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DD2627D-B454-E86F-57A2-8B6426749001}"/>
              </a:ext>
            </a:extLst>
          </p:cNvPr>
          <p:cNvSpPr>
            <a:spLocks noGrp="1"/>
          </p:cNvSpPr>
          <p:nvPr>
            <p:ph type="dt" sz="half" idx="10"/>
          </p:nvPr>
        </p:nvSpPr>
        <p:spPr/>
        <p:txBody>
          <a:bodyPr/>
          <a:lstStyle/>
          <a:p>
            <a:fld id="{367CB888-0915-493E-B3D5-F9BC45E740C5}" type="datetimeFigureOut">
              <a:rPr lang="en-US" smtClean="0"/>
              <a:t>5/1/2023</a:t>
            </a:fld>
            <a:endParaRPr lang="en-US"/>
          </a:p>
        </p:txBody>
      </p:sp>
      <p:sp>
        <p:nvSpPr>
          <p:cNvPr id="5" name="Footer Placeholder 4">
            <a:extLst>
              <a:ext uri="{FF2B5EF4-FFF2-40B4-BE49-F238E27FC236}">
                <a16:creationId xmlns:a16="http://schemas.microsoft.com/office/drawing/2014/main" id="{5DF9E3FC-A8D3-AD05-72EF-65A6C6EF38B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0118884-16F6-223D-6CC1-1A6E3E28965E}"/>
              </a:ext>
            </a:extLst>
          </p:cNvPr>
          <p:cNvSpPr>
            <a:spLocks noGrp="1"/>
          </p:cNvSpPr>
          <p:nvPr>
            <p:ph type="sldNum" sz="quarter" idx="12"/>
          </p:nvPr>
        </p:nvSpPr>
        <p:spPr/>
        <p:txBody>
          <a:bodyPr/>
          <a:lstStyle/>
          <a:p>
            <a:fld id="{784DF8F5-0EE9-4A52-90EE-43DD6BD97269}" type="slidenum">
              <a:rPr lang="en-US" smtClean="0"/>
              <a:t>‹#›</a:t>
            </a:fld>
            <a:endParaRPr lang="en-US"/>
          </a:p>
        </p:txBody>
      </p:sp>
    </p:spTree>
    <p:extLst>
      <p:ext uri="{BB962C8B-B14F-4D97-AF65-F5344CB8AC3E}">
        <p14:creationId xmlns:p14="http://schemas.microsoft.com/office/powerpoint/2010/main" val="17523531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type="title">
  <p:cSld name="Title">
    <p:bg>
      <p:bgPr>
        <a:solidFill>
          <a:schemeClr val="accent2"/>
        </a:solidFill>
        <a:effectLst/>
      </p:bgPr>
    </p:bg>
    <p:spTree>
      <p:nvGrpSpPr>
        <p:cNvPr id="1" name="Shape 9"/>
        <p:cNvGrpSpPr/>
        <p:nvPr/>
      </p:nvGrpSpPr>
      <p:grpSpPr>
        <a:xfrm>
          <a:off x="0" y="0"/>
          <a:ext cx="0" cy="0"/>
          <a:chOff x="0" y="0"/>
          <a:chExt cx="0" cy="0"/>
        </a:xfrm>
      </p:grpSpPr>
      <p:grpSp>
        <p:nvGrpSpPr>
          <p:cNvPr id="10" name="Google Shape;10;p2"/>
          <p:cNvGrpSpPr/>
          <p:nvPr/>
        </p:nvGrpSpPr>
        <p:grpSpPr>
          <a:xfrm>
            <a:off x="7479555" y="2914476"/>
            <a:ext cx="4712805" cy="4577051"/>
            <a:chOff x="6172200" y="2656118"/>
            <a:chExt cx="2971754" cy="2886151"/>
          </a:xfrm>
        </p:grpSpPr>
        <p:sp>
          <p:nvSpPr>
            <p:cNvPr id="11" name="Google Shape;11;p2"/>
            <p:cNvSpPr/>
            <p:nvPr/>
          </p:nvSpPr>
          <p:spPr>
            <a:xfrm rot="9208626" flipH="1">
              <a:off x="6704904" y="4110434"/>
              <a:ext cx="484232" cy="1204006"/>
            </a:xfrm>
            <a:prstGeom prst="flowChartManualInpu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67"/>
            </a:p>
          </p:txBody>
        </p:sp>
        <p:sp>
          <p:nvSpPr>
            <p:cNvPr id="12" name="Google Shape;12;p2"/>
            <p:cNvSpPr/>
            <p:nvPr/>
          </p:nvSpPr>
          <p:spPr>
            <a:xfrm rot="9208633" flipH="1">
              <a:off x="7804300" y="3279013"/>
              <a:ext cx="877624" cy="2182136"/>
            </a:xfrm>
            <a:prstGeom prst="flowChartManualInpu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67"/>
            </a:p>
          </p:txBody>
        </p:sp>
        <p:sp>
          <p:nvSpPr>
            <p:cNvPr id="13" name="Google Shape;13;p2"/>
            <p:cNvSpPr/>
            <p:nvPr/>
          </p:nvSpPr>
          <p:spPr>
            <a:xfrm rot="9208606" flipH="1">
              <a:off x="7481789" y="4276913"/>
              <a:ext cx="408796" cy="1016449"/>
            </a:xfrm>
            <a:prstGeom prst="flowChartManualInpu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67"/>
            </a:p>
          </p:txBody>
        </p:sp>
        <p:sp>
          <p:nvSpPr>
            <p:cNvPr id="14" name="Google Shape;14;p2"/>
            <p:cNvSpPr/>
            <p:nvPr/>
          </p:nvSpPr>
          <p:spPr>
            <a:xfrm rot="9208678" flipH="1">
              <a:off x="6287617" y="4657701"/>
              <a:ext cx="229660" cy="571018"/>
            </a:xfrm>
            <a:prstGeom prst="flowChartManualInpu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67"/>
            </a:p>
          </p:txBody>
        </p:sp>
        <p:sp>
          <p:nvSpPr>
            <p:cNvPr id="15" name="Google Shape;15;p2"/>
            <p:cNvSpPr/>
            <p:nvPr/>
          </p:nvSpPr>
          <p:spPr>
            <a:xfrm>
              <a:off x="8289303" y="2656118"/>
              <a:ext cx="854651" cy="1929080"/>
            </a:xfrm>
            <a:custGeom>
              <a:avLst/>
              <a:gdLst/>
              <a:ahLst/>
              <a:cxnLst/>
              <a:rect l="l" t="t" r="r" b="b"/>
              <a:pathLst>
                <a:path w="37596" h="84860" extrusionOk="0">
                  <a:moveTo>
                    <a:pt x="19066" y="0"/>
                  </a:moveTo>
                  <a:lnTo>
                    <a:pt x="0" y="9130"/>
                  </a:lnTo>
                  <a:lnTo>
                    <a:pt x="37596" y="84860"/>
                  </a:lnTo>
                  <a:lnTo>
                    <a:pt x="37596" y="37328"/>
                  </a:lnTo>
                  <a:close/>
                </a:path>
              </a:pathLst>
            </a:custGeom>
            <a:solidFill>
              <a:schemeClr val="lt1"/>
            </a:solidFill>
            <a:ln>
              <a:noFill/>
            </a:ln>
          </p:spPr>
        </p:sp>
      </p:grpSp>
      <p:grpSp>
        <p:nvGrpSpPr>
          <p:cNvPr id="16" name="Google Shape;16;p2"/>
          <p:cNvGrpSpPr/>
          <p:nvPr/>
        </p:nvGrpSpPr>
        <p:grpSpPr>
          <a:xfrm>
            <a:off x="-28" y="-432724"/>
            <a:ext cx="4091438" cy="2547835"/>
            <a:chOff x="-32" y="-215963"/>
            <a:chExt cx="2163561" cy="1347300"/>
          </a:xfrm>
        </p:grpSpPr>
        <p:sp>
          <p:nvSpPr>
            <p:cNvPr id="17" name="Google Shape;17;p2"/>
            <p:cNvSpPr/>
            <p:nvPr/>
          </p:nvSpPr>
          <p:spPr>
            <a:xfrm rot="-1591408" flipH="1">
              <a:off x="1362169" y="-63166"/>
              <a:ext cx="205103" cy="509980"/>
            </a:xfrm>
            <a:prstGeom prst="flowChartManualInput">
              <a:avLst/>
            </a:pr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67"/>
            </a:p>
          </p:txBody>
        </p:sp>
        <p:sp>
          <p:nvSpPr>
            <p:cNvPr id="18" name="Google Shape;18;p2"/>
            <p:cNvSpPr/>
            <p:nvPr/>
          </p:nvSpPr>
          <p:spPr>
            <a:xfrm rot="-1591371" flipH="1">
              <a:off x="239463" y="-151890"/>
              <a:ext cx="434754" cy="1080980"/>
            </a:xfrm>
            <a:prstGeom prst="flowChartManualInpu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67"/>
            </a:p>
          </p:txBody>
        </p:sp>
        <p:sp>
          <p:nvSpPr>
            <p:cNvPr id="19" name="Google Shape;19;p2"/>
            <p:cNvSpPr/>
            <p:nvPr/>
          </p:nvSpPr>
          <p:spPr>
            <a:xfrm rot="-1591339" flipH="1">
              <a:off x="892401" y="-169347"/>
              <a:ext cx="504374" cy="1254067"/>
            </a:xfrm>
            <a:prstGeom prst="flowChartManualInpu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67"/>
            </a:p>
          </p:txBody>
        </p:sp>
        <p:sp>
          <p:nvSpPr>
            <p:cNvPr id="20" name="Google Shape;20;p2"/>
            <p:cNvSpPr/>
            <p:nvPr/>
          </p:nvSpPr>
          <p:spPr>
            <a:xfrm rot="-1591322" flipH="1">
              <a:off x="1818452" y="-76292"/>
              <a:ext cx="229660" cy="571018"/>
            </a:xfrm>
            <a:prstGeom prst="flowChartManualInpu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67"/>
            </a:p>
          </p:txBody>
        </p:sp>
        <p:sp>
          <p:nvSpPr>
            <p:cNvPr id="21" name="Google Shape;21;p2"/>
            <p:cNvSpPr/>
            <p:nvPr/>
          </p:nvSpPr>
          <p:spPr>
            <a:xfrm rot="10800000">
              <a:off x="-32" y="70725"/>
              <a:ext cx="380284" cy="858147"/>
            </a:xfrm>
            <a:custGeom>
              <a:avLst/>
              <a:gdLst/>
              <a:ahLst/>
              <a:cxnLst/>
              <a:rect l="l" t="t" r="r" b="b"/>
              <a:pathLst>
                <a:path w="37596" h="84860" extrusionOk="0">
                  <a:moveTo>
                    <a:pt x="19066" y="0"/>
                  </a:moveTo>
                  <a:lnTo>
                    <a:pt x="0" y="9130"/>
                  </a:lnTo>
                  <a:lnTo>
                    <a:pt x="37596" y="84860"/>
                  </a:lnTo>
                  <a:lnTo>
                    <a:pt x="37596" y="37328"/>
                  </a:lnTo>
                  <a:close/>
                </a:path>
              </a:pathLst>
            </a:custGeom>
            <a:solidFill>
              <a:schemeClr val="accent3"/>
            </a:solidFill>
            <a:ln>
              <a:noFill/>
            </a:ln>
          </p:spPr>
        </p:sp>
      </p:grpSp>
      <p:sp>
        <p:nvSpPr>
          <p:cNvPr id="22" name="Google Shape;22;p2"/>
          <p:cNvSpPr txBox="1">
            <a:spLocks noGrp="1"/>
          </p:cNvSpPr>
          <p:nvPr>
            <p:ph type="ctrTitle"/>
          </p:nvPr>
        </p:nvSpPr>
        <p:spPr>
          <a:xfrm>
            <a:off x="914401" y="3671767"/>
            <a:ext cx="7562000" cy="1546400"/>
          </a:xfrm>
          <a:prstGeom prst="rect">
            <a:avLst/>
          </a:prstGeom>
        </p:spPr>
        <p:txBody>
          <a:bodyPr spcFirstLastPara="1" wrap="square" lIns="91425" tIns="91425" rIns="91425" bIns="91425" anchor="b" anchorCtr="0">
            <a:noAutofit/>
          </a:bodyPr>
          <a:lstStyle>
            <a:lvl1pPr lvl="0">
              <a:spcBef>
                <a:spcPts val="0"/>
              </a:spcBef>
              <a:spcAft>
                <a:spcPts val="0"/>
              </a:spcAft>
              <a:buClr>
                <a:schemeClr val="lt1"/>
              </a:buClr>
              <a:buSzPts val="5000"/>
              <a:buNone/>
              <a:defRPr sz="6667">
                <a:solidFill>
                  <a:schemeClr val="lt1"/>
                </a:solidFill>
              </a:defRPr>
            </a:lvl1pPr>
            <a:lvl2pPr lvl="1">
              <a:spcBef>
                <a:spcPts val="0"/>
              </a:spcBef>
              <a:spcAft>
                <a:spcPts val="0"/>
              </a:spcAft>
              <a:buClr>
                <a:schemeClr val="lt1"/>
              </a:buClr>
              <a:buSzPts val="5000"/>
              <a:buNone/>
              <a:defRPr sz="6667">
                <a:solidFill>
                  <a:schemeClr val="lt1"/>
                </a:solidFill>
              </a:defRPr>
            </a:lvl2pPr>
            <a:lvl3pPr lvl="2">
              <a:spcBef>
                <a:spcPts val="0"/>
              </a:spcBef>
              <a:spcAft>
                <a:spcPts val="0"/>
              </a:spcAft>
              <a:buClr>
                <a:schemeClr val="lt1"/>
              </a:buClr>
              <a:buSzPts val="5000"/>
              <a:buNone/>
              <a:defRPr sz="6667">
                <a:solidFill>
                  <a:schemeClr val="lt1"/>
                </a:solidFill>
              </a:defRPr>
            </a:lvl3pPr>
            <a:lvl4pPr lvl="3">
              <a:spcBef>
                <a:spcPts val="0"/>
              </a:spcBef>
              <a:spcAft>
                <a:spcPts val="0"/>
              </a:spcAft>
              <a:buClr>
                <a:schemeClr val="lt1"/>
              </a:buClr>
              <a:buSzPts val="5000"/>
              <a:buNone/>
              <a:defRPr sz="6667">
                <a:solidFill>
                  <a:schemeClr val="lt1"/>
                </a:solidFill>
              </a:defRPr>
            </a:lvl4pPr>
            <a:lvl5pPr lvl="4">
              <a:spcBef>
                <a:spcPts val="0"/>
              </a:spcBef>
              <a:spcAft>
                <a:spcPts val="0"/>
              </a:spcAft>
              <a:buClr>
                <a:schemeClr val="lt1"/>
              </a:buClr>
              <a:buSzPts val="5000"/>
              <a:buNone/>
              <a:defRPr sz="6667">
                <a:solidFill>
                  <a:schemeClr val="lt1"/>
                </a:solidFill>
              </a:defRPr>
            </a:lvl5pPr>
            <a:lvl6pPr lvl="5">
              <a:spcBef>
                <a:spcPts val="0"/>
              </a:spcBef>
              <a:spcAft>
                <a:spcPts val="0"/>
              </a:spcAft>
              <a:buClr>
                <a:schemeClr val="lt1"/>
              </a:buClr>
              <a:buSzPts val="5000"/>
              <a:buNone/>
              <a:defRPr sz="6667">
                <a:solidFill>
                  <a:schemeClr val="lt1"/>
                </a:solidFill>
              </a:defRPr>
            </a:lvl6pPr>
            <a:lvl7pPr lvl="6">
              <a:spcBef>
                <a:spcPts val="0"/>
              </a:spcBef>
              <a:spcAft>
                <a:spcPts val="0"/>
              </a:spcAft>
              <a:buClr>
                <a:schemeClr val="lt1"/>
              </a:buClr>
              <a:buSzPts val="5000"/>
              <a:buNone/>
              <a:defRPr sz="6667">
                <a:solidFill>
                  <a:schemeClr val="lt1"/>
                </a:solidFill>
              </a:defRPr>
            </a:lvl7pPr>
            <a:lvl8pPr lvl="7">
              <a:spcBef>
                <a:spcPts val="0"/>
              </a:spcBef>
              <a:spcAft>
                <a:spcPts val="0"/>
              </a:spcAft>
              <a:buClr>
                <a:schemeClr val="lt1"/>
              </a:buClr>
              <a:buSzPts val="5000"/>
              <a:buNone/>
              <a:defRPr sz="6667">
                <a:solidFill>
                  <a:schemeClr val="lt1"/>
                </a:solidFill>
              </a:defRPr>
            </a:lvl8pPr>
            <a:lvl9pPr lvl="8">
              <a:spcBef>
                <a:spcPts val="0"/>
              </a:spcBef>
              <a:spcAft>
                <a:spcPts val="0"/>
              </a:spcAft>
              <a:buClr>
                <a:schemeClr val="lt1"/>
              </a:buClr>
              <a:buSzPts val="5000"/>
              <a:buNone/>
              <a:defRPr sz="6667">
                <a:solidFill>
                  <a:schemeClr val="lt1"/>
                </a:solidFill>
              </a:defRPr>
            </a:lvl9pPr>
          </a:lstStyle>
          <a:p>
            <a:endParaRPr/>
          </a:p>
        </p:txBody>
      </p:sp>
    </p:spTree>
    <p:extLst>
      <p:ext uri="{BB962C8B-B14F-4D97-AF65-F5344CB8AC3E}">
        <p14:creationId xmlns:p14="http://schemas.microsoft.com/office/powerpoint/2010/main" val="35242876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ransparent Shapes">
  <p:cSld name="Transparent Shapes">
    <p:bg>
      <p:bgPr>
        <a:solidFill>
          <a:schemeClr val="accent1"/>
        </a:solidFill>
        <a:effectLst/>
      </p:bgPr>
    </p:bg>
    <p:spTree>
      <p:nvGrpSpPr>
        <p:cNvPr id="1" name="Shape 149"/>
        <p:cNvGrpSpPr/>
        <p:nvPr/>
      </p:nvGrpSpPr>
      <p:grpSpPr>
        <a:xfrm>
          <a:off x="0" y="0"/>
          <a:ext cx="0" cy="0"/>
          <a:chOff x="0" y="0"/>
          <a:chExt cx="0" cy="0"/>
        </a:xfrm>
      </p:grpSpPr>
      <p:grpSp>
        <p:nvGrpSpPr>
          <p:cNvPr id="150" name="Google Shape;150;p11"/>
          <p:cNvGrpSpPr/>
          <p:nvPr/>
        </p:nvGrpSpPr>
        <p:grpSpPr>
          <a:xfrm>
            <a:off x="8229601" y="3541491"/>
            <a:ext cx="3962339" cy="3848202"/>
            <a:chOff x="6172200" y="2656118"/>
            <a:chExt cx="2971754" cy="2886151"/>
          </a:xfrm>
        </p:grpSpPr>
        <p:sp>
          <p:nvSpPr>
            <p:cNvPr id="151" name="Google Shape;151;p11"/>
            <p:cNvSpPr/>
            <p:nvPr/>
          </p:nvSpPr>
          <p:spPr>
            <a:xfrm rot="9208626" flipH="1">
              <a:off x="6704904" y="4110434"/>
              <a:ext cx="484232" cy="1204006"/>
            </a:xfrm>
            <a:prstGeom prst="flowChartManualInput">
              <a:avLst/>
            </a:prstGeom>
            <a:solidFill>
              <a:srgbClr val="FFFFFF">
                <a:alpha val="334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67"/>
            </a:p>
          </p:txBody>
        </p:sp>
        <p:sp>
          <p:nvSpPr>
            <p:cNvPr id="152" name="Google Shape;152;p11"/>
            <p:cNvSpPr/>
            <p:nvPr/>
          </p:nvSpPr>
          <p:spPr>
            <a:xfrm rot="9208633" flipH="1">
              <a:off x="7804300" y="3279013"/>
              <a:ext cx="877624" cy="2182136"/>
            </a:xfrm>
            <a:prstGeom prst="flowChartManualInput">
              <a:avLst/>
            </a:prstGeom>
            <a:solidFill>
              <a:srgbClr val="FFFFFF">
                <a:alpha val="334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67"/>
            </a:p>
          </p:txBody>
        </p:sp>
        <p:sp>
          <p:nvSpPr>
            <p:cNvPr id="153" name="Google Shape;153;p11"/>
            <p:cNvSpPr/>
            <p:nvPr/>
          </p:nvSpPr>
          <p:spPr>
            <a:xfrm rot="9208606" flipH="1">
              <a:off x="7481789" y="4276913"/>
              <a:ext cx="408796" cy="1016449"/>
            </a:xfrm>
            <a:prstGeom prst="flowChartManualInput">
              <a:avLst/>
            </a:prstGeom>
            <a:solidFill>
              <a:srgbClr val="FFFFFF">
                <a:alpha val="334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67"/>
            </a:p>
          </p:txBody>
        </p:sp>
        <p:sp>
          <p:nvSpPr>
            <p:cNvPr id="154" name="Google Shape;154;p11"/>
            <p:cNvSpPr/>
            <p:nvPr/>
          </p:nvSpPr>
          <p:spPr>
            <a:xfrm rot="9208678" flipH="1">
              <a:off x="6287617" y="4657701"/>
              <a:ext cx="229660" cy="571018"/>
            </a:xfrm>
            <a:prstGeom prst="flowChartManualInput">
              <a:avLst/>
            </a:prstGeom>
            <a:solidFill>
              <a:srgbClr val="FFFFFF">
                <a:alpha val="334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67"/>
            </a:p>
          </p:txBody>
        </p:sp>
        <p:sp>
          <p:nvSpPr>
            <p:cNvPr id="155" name="Google Shape;155;p11"/>
            <p:cNvSpPr/>
            <p:nvPr/>
          </p:nvSpPr>
          <p:spPr>
            <a:xfrm>
              <a:off x="8289303" y="2656118"/>
              <a:ext cx="854651" cy="1929080"/>
            </a:xfrm>
            <a:custGeom>
              <a:avLst/>
              <a:gdLst/>
              <a:ahLst/>
              <a:cxnLst/>
              <a:rect l="l" t="t" r="r" b="b"/>
              <a:pathLst>
                <a:path w="37596" h="84860" extrusionOk="0">
                  <a:moveTo>
                    <a:pt x="19066" y="0"/>
                  </a:moveTo>
                  <a:lnTo>
                    <a:pt x="0" y="9130"/>
                  </a:lnTo>
                  <a:lnTo>
                    <a:pt x="37596" y="84860"/>
                  </a:lnTo>
                  <a:lnTo>
                    <a:pt x="37596" y="37328"/>
                  </a:lnTo>
                  <a:close/>
                </a:path>
              </a:pathLst>
            </a:custGeom>
            <a:solidFill>
              <a:srgbClr val="FFFFFF">
                <a:alpha val="33460"/>
              </a:srgbClr>
            </a:solidFill>
            <a:ln>
              <a:noFill/>
            </a:ln>
          </p:spPr>
        </p:sp>
      </p:grpSp>
      <p:grpSp>
        <p:nvGrpSpPr>
          <p:cNvPr id="156" name="Google Shape;156;p11"/>
          <p:cNvGrpSpPr/>
          <p:nvPr/>
        </p:nvGrpSpPr>
        <p:grpSpPr>
          <a:xfrm>
            <a:off x="-41" y="-304036"/>
            <a:ext cx="2884748" cy="1796400"/>
            <a:chOff x="-32" y="-215963"/>
            <a:chExt cx="2163561" cy="1347300"/>
          </a:xfrm>
        </p:grpSpPr>
        <p:sp>
          <p:nvSpPr>
            <p:cNvPr id="157" name="Google Shape;157;p11"/>
            <p:cNvSpPr/>
            <p:nvPr/>
          </p:nvSpPr>
          <p:spPr>
            <a:xfrm rot="-1591408" flipH="1">
              <a:off x="1362169" y="-63166"/>
              <a:ext cx="205103" cy="509980"/>
            </a:xfrm>
            <a:prstGeom prst="flowChartManualInput">
              <a:avLst/>
            </a:prstGeom>
            <a:solidFill>
              <a:srgbClr val="FFFFFF">
                <a:alpha val="334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67"/>
            </a:p>
          </p:txBody>
        </p:sp>
        <p:sp>
          <p:nvSpPr>
            <p:cNvPr id="158" name="Google Shape;158;p11"/>
            <p:cNvSpPr/>
            <p:nvPr/>
          </p:nvSpPr>
          <p:spPr>
            <a:xfrm rot="-1591371" flipH="1">
              <a:off x="239463" y="-151890"/>
              <a:ext cx="434754" cy="1080980"/>
            </a:xfrm>
            <a:prstGeom prst="flowChartManualInput">
              <a:avLst/>
            </a:prstGeom>
            <a:solidFill>
              <a:srgbClr val="FFFFFF">
                <a:alpha val="334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67"/>
            </a:p>
          </p:txBody>
        </p:sp>
        <p:sp>
          <p:nvSpPr>
            <p:cNvPr id="159" name="Google Shape;159;p11"/>
            <p:cNvSpPr/>
            <p:nvPr/>
          </p:nvSpPr>
          <p:spPr>
            <a:xfrm rot="-1591339" flipH="1">
              <a:off x="892401" y="-169347"/>
              <a:ext cx="504374" cy="1254067"/>
            </a:xfrm>
            <a:prstGeom prst="flowChartManualInput">
              <a:avLst/>
            </a:prstGeom>
            <a:solidFill>
              <a:srgbClr val="FFFFFF">
                <a:alpha val="334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67"/>
            </a:p>
          </p:txBody>
        </p:sp>
        <p:sp>
          <p:nvSpPr>
            <p:cNvPr id="160" name="Google Shape;160;p11"/>
            <p:cNvSpPr/>
            <p:nvPr/>
          </p:nvSpPr>
          <p:spPr>
            <a:xfrm rot="-1591322" flipH="1">
              <a:off x="1818452" y="-76292"/>
              <a:ext cx="229660" cy="571018"/>
            </a:xfrm>
            <a:prstGeom prst="flowChartManualInput">
              <a:avLst/>
            </a:prstGeom>
            <a:solidFill>
              <a:srgbClr val="FFFFFF">
                <a:alpha val="33460"/>
              </a:srgb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67"/>
            </a:p>
          </p:txBody>
        </p:sp>
        <p:sp>
          <p:nvSpPr>
            <p:cNvPr id="161" name="Google Shape;161;p11"/>
            <p:cNvSpPr/>
            <p:nvPr/>
          </p:nvSpPr>
          <p:spPr>
            <a:xfrm rot="10800000">
              <a:off x="-32" y="70725"/>
              <a:ext cx="380284" cy="858147"/>
            </a:xfrm>
            <a:custGeom>
              <a:avLst/>
              <a:gdLst/>
              <a:ahLst/>
              <a:cxnLst/>
              <a:rect l="l" t="t" r="r" b="b"/>
              <a:pathLst>
                <a:path w="37596" h="84860" extrusionOk="0">
                  <a:moveTo>
                    <a:pt x="19066" y="0"/>
                  </a:moveTo>
                  <a:lnTo>
                    <a:pt x="0" y="9130"/>
                  </a:lnTo>
                  <a:lnTo>
                    <a:pt x="37596" y="84860"/>
                  </a:lnTo>
                  <a:lnTo>
                    <a:pt x="37596" y="37328"/>
                  </a:lnTo>
                  <a:close/>
                </a:path>
              </a:pathLst>
            </a:custGeom>
            <a:solidFill>
              <a:srgbClr val="FFFFFF">
                <a:alpha val="33460"/>
              </a:srgbClr>
            </a:solidFill>
            <a:ln>
              <a:noFill/>
            </a:ln>
          </p:spPr>
        </p:sp>
      </p:grpSp>
      <p:sp>
        <p:nvSpPr>
          <p:cNvPr id="162" name="Google Shape;162;p11"/>
          <p:cNvSpPr txBox="1">
            <a:spLocks noGrp="1"/>
          </p:cNvSpPr>
          <p:nvPr>
            <p:ph type="sldNum" idx="12"/>
          </p:nvPr>
        </p:nvSpPr>
        <p:spPr>
          <a:xfrm>
            <a:off x="11409045" y="2"/>
            <a:ext cx="731600" cy="524800"/>
          </a:xfrm>
          <a:prstGeom prst="rect">
            <a:avLst/>
          </a:prstGeom>
        </p:spPr>
        <p:txBody>
          <a:bodyPr spcFirstLastPara="1" wrap="square" lIns="91425" tIns="91425" rIns="91425" bIns="91425" anchor="t" anchorCtr="0">
            <a:noAutofit/>
          </a:bodyPr>
          <a:lstStyle>
            <a:lvl1pPr lvl="0">
              <a:buNone/>
              <a:defRPr>
                <a:solidFill>
                  <a:srgbClr val="FFFFFF"/>
                </a:solidFill>
              </a:defRPr>
            </a:lvl1pPr>
            <a:lvl2pPr lvl="1">
              <a:buNone/>
              <a:defRPr>
                <a:solidFill>
                  <a:srgbClr val="FFFFFF"/>
                </a:solidFill>
              </a:defRPr>
            </a:lvl2pPr>
            <a:lvl3pPr lvl="2">
              <a:buNone/>
              <a:defRPr>
                <a:solidFill>
                  <a:srgbClr val="FFFFFF"/>
                </a:solidFill>
              </a:defRPr>
            </a:lvl3pPr>
            <a:lvl4pPr lvl="3">
              <a:buNone/>
              <a:defRPr>
                <a:solidFill>
                  <a:srgbClr val="FFFFFF"/>
                </a:solidFill>
              </a:defRPr>
            </a:lvl4pPr>
            <a:lvl5pPr lvl="4">
              <a:buNone/>
              <a:defRPr>
                <a:solidFill>
                  <a:srgbClr val="FFFFFF"/>
                </a:solidFill>
              </a:defRPr>
            </a:lvl5pPr>
            <a:lvl6pPr lvl="5">
              <a:buNone/>
              <a:defRPr>
                <a:solidFill>
                  <a:srgbClr val="FFFFFF"/>
                </a:solidFill>
              </a:defRPr>
            </a:lvl6pPr>
            <a:lvl7pPr lvl="6">
              <a:buNone/>
              <a:defRPr>
                <a:solidFill>
                  <a:srgbClr val="FFFFFF"/>
                </a:solidFill>
              </a:defRPr>
            </a:lvl7pPr>
            <a:lvl8pPr lvl="7">
              <a:buNone/>
              <a:defRPr>
                <a:solidFill>
                  <a:srgbClr val="FFFFFF"/>
                </a:solidFill>
              </a:defRPr>
            </a:lvl8pPr>
            <a:lvl9pPr lvl="8">
              <a:buNone/>
              <a:defRPr>
                <a:solidFill>
                  <a:srgbClr val="FFFFFF"/>
                </a:solidFill>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204236576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Quote">
  <p:cSld name="Quote">
    <p:spTree>
      <p:nvGrpSpPr>
        <p:cNvPr id="1" name="Shape 39"/>
        <p:cNvGrpSpPr/>
        <p:nvPr/>
      </p:nvGrpSpPr>
      <p:grpSpPr>
        <a:xfrm>
          <a:off x="0" y="0"/>
          <a:ext cx="0" cy="0"/>
          <a:chOff x="0" y="0"/>
          <a:chExt cx="0" cy="0"/>
        </a:xfrm>
      </p:grpSpPr>
      <p:sp>
        <p:nvSpPr>
          <p:cNvPr id="40" name="Google Shape;40;p4"/>
          <p:cNvSpPr txBox="1">
            <a:spLocks noGrp="1"/>
          </p:cNvSpPr>
          <p:nvPr>
            <p:ph type="body" idx="1"/>
          </p:nvPr>
        </p:nvSpPr>
        <p:spPr>
          <a:xfrm>
            <a:off x="3763701" y="2882400"/>
            <a:ext cx="4664400" cy="1093200"/>
          </a:xfrm>
          <a:prstGeom prst="rect">
            <a:avLst/>
          </a:prstGeom>
        </p:spPr>
        <p:txBody>
          <a:bodyPr spcFirstLastPara="1" wrap="square" lIns="91425" tIns="91425" rIns="91425" bIns="91425" anchor="ctr" anchorCtr="0">
            <a:noAutofit/>
          </a:bodyPr>
          <a:lstStyle>
            <a:lvl1pPr marL="609597" lvl="0" indent="-507998" algn="ctr" rtl="0">
              <a:spcBef>
                <a:spcPts val="800"/>
              </a:spcBef>
              <a:spcAft>
                <a:spcPts val="0"/>
              </a:spcAft>
              <a:buClr>
                <a:schemeClr val="accent1"/>
              </a:buClr>
              <a:buSzPts val="2400"/>
              <a:buFont typeface="Oswald"/>
              <a:buChar char="»"/>
              <a:defRPr sz="3200">
                <a:solidFill>
                  <a:schemeClr val="accent1"/>
                </a:solidFill>
                <a:latin typeface="Oswald"/>
                <a:ea typeface="Oswald"/>
                <a:cs typeface="Oswald"/>
                <a:sym typeface="Oswald"/>
              </a:defRPr>
            </a:lvl1pPr>
            <a:lvl2pPr marL="1219195" lvl="1" indent="-507998" algn="ctr" rtl="0">
              <a:spcBef>
                <a:spcPts val="0"/>
              </a:spcBef>
              <a:spcAft>
                <a:spcPts val="0"/>
              </a:spcAft>
              <a:buClr>
                <a:schemeClr val="accent1"/>
              </a:buClr>
              <a:buSzPts val="2400"/>
              <a:buFont typeface="Oswald"/>
              <a:buChar char="⋄"/>
              <a:defRPr sz="3200">
                <a:solidFill>
                  <a:schemeClr val="accent1"/>
                </a:solidFill>
                <a:latin typeface="Oswald"/>
                <a:ea typeface="Oswald"/>
                <a:cs typeface="Oswald"/>
                <a:sym typeface="Oswald"/>
              </a:defRPr>
            </a:lvl2pPr>
            <a:lvl3pPr marL="1828793" lvl="2" indent="-507998" algn="ctr" rtl="0">
              <a:spcBef>
                <a:spcPts val="0"/>
              </a:spcBef>
              <a:spcAft>
                <a:spcPts val="0"/>
              </a:spcAft>
              <a:buClr>
                <a:schemeClr val="accent1"/>
              </a:buClr>
              <a:buSzPts val="2400"/>
              <a:buFont typeface="Oswald"/>
              <a:buChar char="⋄"/>
              <a:defRPr sz="3200">
                <a:solidFill>
                  <a:schemeClr val="accent1"/>
                </a:solidFill>
                <a:latin typeface="Oswald"/>
                <a:ea typeface="Oswald"/>
                <a:cs typeface="Oswald"/>
                <a:sym typeface="Oswald"/>
              </a:defRPr>
            </a:lvl3pPr>
            <a:lvl4pPr marL="2438390" lvl="3" indent="-507998" algn="ctr" rtl="0">
              <a:spcBef>
                <a:spcPts val="0"/>
              </a:spcBef>
              <a:spcAft>
                <a:spcPts val="0"/>
              </a:spcAft>
              <a:buClr>
                <a:schemeClr val="accent1"/>
              </a:buClr>
              <a:buSzPts val="2400"/>
              <a:buFont typeface="Oswald"/>
              <a:buChar char="⋄"/>
              <a:defRPr sz="3200">
                <a:solidFill>
                  <a:schemeClr val="accent1"/>
                </a:solidFill>
                <a:latin typeface="Oswald"/>
                <a:ea typeface="Oswald"/>
                <a:cs typeface="Oswald"/>
                <a:sym typeface="Oswald"/>
              </a:defRPr>
            </a:lvl4pPr>
            <a:lvl5pPr marL="3047988" lvl="4" indent="-507998" algn="ctr" rtl="0">
              <a:spcBef>
                <a:spcPts val="0"/>
              </a:spcBef>
              <a:spcAft>
                <a:spcPts val="0"/>
              </a:spcAft>
              <a:buClr>
                <a:schemeClr val="accent1"/>
              </a:buClr>
              <a:buSzPts val="2400"/>
              <a:buFont typeface="Oswald"/>
              <a:buChar char="⋄"/>
              <a:defRPr sz="3200">
                <a:solidFill>
                  <a:schemeClr val="accent1"/>
                </a:solidFill>
                <a:latin typeface="Oswald"/>
                <a:ea typeface="Oswald"/>
                <a:cs typeface="Oswald"/>
                <a:sym typeface="Oswald"/>
              </a:defRPr>
            </a:lvl5pPr>
            <a:lvl6pPr marL="3657586" lvl="5" indent="-507998" algn="ctr" rtl="0">
              <a:spcBef>
                <a:spcPts val="0"/>
              </a:spcBef>
              <a:spcAft>
                <a:spcPts val="0"/>
              </a:spcAft>
              <a:buClr>
                <a:schemeClr val="accent1"/>
              </a:buClr>
              <a:buSzPts val="2400"/>
              <a:buFont typeface="Oswald"/>
              <a:buChar char="⋄"/>
              <a:defRPr sz="3200">
                <a:solidFill>
                  <a:schemeClr val="accent1"/>
                </a:solidFill>
                <a:latin typeface="Oswald"/>
                <a:ea typeface="Oswald"/>
                <a:cs typeface="Oswald"/>
                <a:sym typeface="Oswald"/>
              </a:defRPr>
            </a:lvl6pPr>
            <a:lvl7pPr marL="4267183" lvl="6" indent="-507998" algn="ctr" rtl="0">
              <a:spcBef>
                <a:spcPts val="0"/>
              </a:spcBef>
              <a:spcAft>
                <a:spcPts val="0"/>
              </a:spcAft>
              <a:buClr>
                <a:schemeClr val="accent1"/>
              </a:buClr>
              <a:buSzPts val="2400"/>
              <a:buFont typeface="Oswald"/>
              <a:buChar char="●"/>
              <a:defRPr sz="3200">
                <a:solidFill>
                  <a:schemeClr val="accent1"/>
                </a:solidFill>
                <a:latin typeface="Oswald"/>
                <a:ea typeface="Oswald"/>
                <a:cs typeface="Oswald"/>
                <a:sym typeface="Oswald"/>
              </a:defRPr>
            </a:lvl7pPr>
            <a:lvl8pPr marL="4876781" lvl="7" indent="-507998" algn="ctr" rtl="0">
              <a:spcBef>
                <a:spcPts val="0"/>
              </a:spcBef>
              <a:spcAft>
                <a:spcPts val="0"/>
              </a:spcAft>
              <a:buClr>
                <a:schemeClr val="accent1"/>
              </a:buClr>
              <a:buSzPts val="2400"/>
              <a:buFont typeface="Oswald"/>
              <a:buChar char="○"/>
              <a:defRPr sz="3200">
                <a:solidFill>
                  <a:schemeClr val="accent1"/>
                </a:solidFill>
                <a:latin typeface="Oswald"/>
                <a:ea typeface="Oswald"/>
                <a:cs typeface="Oswald"/>
                <a:sym typeface="Oswald"/>
              </a:defRPr>
            </a:lvl8pPr>
            <a:lvl9pPr marL="5486378" lvl="8" indent="-507998" algn="ctr">
              <a:spcBef>
                <a:spcPts val="0"/>
              </a:spcBef>
              <a:spcAft>
                <a:spcPts val="0"/>
              </a:spcAft>
              <a:buClr>
                <a:schemeClr val="accent1"/>
              </a:buClr>
              <a:buSzPts val="2400"/>
              <a:buFont typeface="Oswald"/>
              <a:buChar char="■"/>
              <a:defRPr sz="3200">
                <a:solidFill>
                  <a:schemeClr val="accent1"/>
                </a:solidFill>
                <a:latin typeface="Oswald"/>
                <a:ea typeface="Oswald"/>
                <a:cs typeface="Oswald"/>
                <a:sym typeface="Oswald"/>
              </a:defRPr>
            </a:lvl9pPr>
          </a:lstStyle>
          <a:p>
            <a:endParaRPr/>
          </a:p>
        </p:txBody>
      </p:sp>
      <p:grpSp>
        <p:nvGrpSpPr>
          <p:cNvPr id="41" name="Google Shape;41;p4"/>
          <p:cNvGrpSpPr/>
          <p:nvPr/>
        </p:nvGrpSpPr>
        <p:grpSpPr>
          <a:xfrm>
            <a:off x="7479555" y="2914476"/>
            <a:ext cx="4712805" cy="4577051"/>
            <a:chOff x="6172200" y="2656118"/>
            <a:chExt cx="2971754" cy="2886151"/>
          </a:xfrm>
        </p:grpSpPr>
        <p:sp>
          <p:nvSpPr>
            <p:cNvPr id="42" name="Google Shape;42;p4"/>
            <p:cNvSpPr/>
            <p:nvPr/>
          </p:nvSpPr>
          <p:spPr>
            <a:xfrm rot="9208626" flipH="1">
              <a:off x="6704904" y="4110434"/>
              <a:ext cx="484232" cy="1204006"/>
            </a:xfrm>
            <a:prstGeom prst="flowChartManualInpu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67"/>
            </a:p>
          </p:txBody>
        </p:sp>
        <p:sp>
          <p:nvSpPr>
            <p:cNvPr id="43" name="Google Shape;43;p4"/>
            <p:cNvSpPr/>
            <p:nvPr/>
          </p:nvSpPr>
          <p:spPr>
            <a:xfrm rot="9208633" flipH="1">
              <a:off x="7804300" y="3279013"/>
              <a:ext cx="877624" cy="2182136"/>
            </a:xfrm>
            <a:prstGeom prst="flowChartManualInpu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67"/>
            </a:p>
          </p:txBody>
        </p:sp>
        <p:sp>
          <p:nvSpPr>
            <p:cNvPr id="44" name="Google Shape;44;p4"/>
            <p:cNvSpPr/>
            <p:nvPr/>
          </p:nvSpPr>
          <p:spPr>
            <a:xfrm rot="9208606" flipH="1">
              <a:off x="7481789" y="4276913"/>
              <a:ext cx="408796" cy="1016449"/>
            </a:xfrm>
            <a:prstGeom prst="flowChartManualInpu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67"/>
            </a:p>
          </p:txBody>
        </p:sp>
        <p:sp>
          <p:nvSpPr>
            <p:cNvPr id="45" name="Google Shape;45;p4"/>
            <p:cNvSpPr/>
            <p:nvPr/>
          </p:nvSpPr>
          <p:spPr>
            <a:xfrm rot="9208678" flipH="1">
              <a:off x="6287617" y="4657701"/>
              <a:ext cx="229660" cy="571018"/>
            </a:xfrm>
            <a:prstGeom prst="flowChartManualInpu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67"/>
            </a:p>
          </p:txBody>
        </p:sp>
        <p:sp>
          <p:nvSpPr>
            <p:cNvPr id="46" name="Google Shape;46;p4"/>
            <p:cNvSpPr/>
            <p:nvPr/>
          </p:nvSpPr>
          <p:spPr>
            <a:xfrm>
              <a:off x="8289303" y="2656118"/>
              <a:ext cx="854651" cy="1929080"/>
            </a:xfrm>
            <a:custGeom>
              <a:avLst/>
              <a:gdLst/>
              <a:ahLst/>
              <a:cxnLst/>
              <a:rect l="l" t="t" r="r" b="b"/>
              <a:pathLst>
                <a:path w="37596" h="84860" extrusionOk="0">
                  <a:moveTo>
                    <a:pt x="19066" y="0"/>
                  </a:moveTo>
                  <a:lnTo>
                    <a:pt x="0" y="9130"/>
                  </a:lnTo>
                  <a:lnTo>
                    <a:pt x="37596" y="84860"/>
                  </a:lnTo>
                  <a:lnTo>
                    <a:pt x="37596" y="37328"/>
                  </a:lnTo>
                  <a:close/>
                </a:path>
              </a:pathLst>
            </a:custGeom>
            <a:solidFill>
              <a:schemeClr val="accent2"/>
            </a:solidFill>
            <a:ln>
              <a:noFill/>
            </a:ln>
          </p:spPr>
        </p:sp>
      </p:grpSp>
      <p:grpSp>
        <p:nvGrpSpPr>
          <p:cNvPr id="47" name="Google Shape;47;p4"/>
          <p:cNvGrpSpPr/>
          <p:nvPr/>
        </p:nvGrpSpPr>
        <p:grpSpPr>
          <a:xfrm>
            <a:off x="-28" y="-432724"/>
            <a:ext cx="4091438" cy="2547835"/>
            <a:chOff x="-32" y="-215963"/>
            <a:chExt cx="2163561" cy="1347300"/>
          </a:xfrm>
        </p:grpSpPr>
        <p:sp>
          <p:nvSpPr>
            <p:cNvPr id="48" name="Google Shape;48;p4"/>
            <p:cNvSpPr/>
            <p:nvPr/>
          </p:nvSpPr>
          <p:spPr>
            <a:xfrm rot="-1591408" flipH="1">
              <a:off x="1362169" y="-63166"/>
              <a:ext cx="205103" cy="509980"/>
            </a:xfrm>
            <a:prstGeom prst="flowChartManualInpu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67"/>
            </a:p>
          </p:txBody>
        </p:sp>
        <p:sp>
          <p:nvSpPr>
            <p:cNvPr id="49" name="Google Shape;49;p4"/>
            <p:cNvSpPr/>
            <p:nvPr/>
          </p:nvSpPr>
          <p:spPr>
            <a:xfrm rot="-1591371" flipH="1">
              <a:off x="239463" y="-151890"/>
              <a:ext cx="434754" cy="1080980"/>
            </a:xfrm>
            <a:prstGeom prst="flowChartManualInpu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67"/>
            </a:p>
          </p:txBody>
        </p:sp>
        <p:sp>
          <p:nvSpPr>
            <p:cNvPr id="50" name="Google Shape;50;p4"/>
            <p:cNvSpPr/>
            <p:nvPr/>
          </p:nvSpPr>
          <p:spPr>
            <a:xfrm rot="-1591339" flipH="1">
              <a:off x="892401" y="-169347"/>
              <a:ext cx="504374" cy="1254067"/>
            </a:xfrm>
            <a:prstGeom prst="flowChartManualInpu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67"/>
            </a:p>
          </p:txBody>
        </p:sp>
        <p:sp>
          <p:nvSpPr>
            <p:cNvPr id="51" name="Google Shape;51;p4"/>
            <p:cNvSpPr/>
            <p:nvPr/>
          </p:nvSpPr>
          <p:spPr>
            <a:xfrm rot="-1591322" flipH="1">
              <a:off x="1818452" y="-76292"/>
              <a:ext cx="229660" cy="571018"/>
            </a:xfrm>
            <a:prstGeom prst="flowChartManualInpu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67"/>
            </a:p>
          </p:txBody>
        </p:sp>
        <p:sp>
          <p:nvSpPr>
            <p:cNvPr id="52" name="Google Shape;52;p4"/>
            <p:cNvSpPr/>
            <p:nvPr/>
          </p:nvSpPr>
          <p:spPr>
            <a:xfrm rot="10800000">
              <a:off x="-32" y="70725"/>
              <a:ext cx="380284" cy="858147"/>
            </a:xfrm>
            <a:custGeom>
              <a:avLst/>
              <a:gdLst/>
              <a:ahLst/>
              <a:cxnLst/>
              <a:rect l="l" t="t" r="r" b="b"/>
              <a:pathLst>
                <a:path w="37596" h="84860" extrusionOk="0">
                  <a:moveTo>
                    <a:pt x="19066" y="0"/>
                  </a:moveTo>
                  <a:lnTo>
                    <a:pt x="0" y="9130"/>
                  </a:lnTo>
                  <a:lnTo>
                    <a:pt x="37596" y="84860"/>
                  </a:lnTo>
                  <a:lnTo>
                    <a:pt x="37596" y="37328"/>
                  </a:lnTo>
                  <a:close/>
                </a:path>
              </a:pathLst>
            </a:custGeom>
            <a:solidFill>
              <a:schemeClr val="accent3"/>
            </a:solidFill>
            <a:ln>
              <a:noFill/>
            </a:ln>
          </p:spPr>
        </p:sp>
      </p:grpSp>
      <p:sp>
        <p:nvSpPr>
          <p:cNvPr id="53" name="Google Shape;53;p4"/>
          <p:cNvSpPr txBox="1">
            <a:spLocks noGrp="1"/>
          </p:cNvSpPr>
          <p:nvPr>
            <p:ph type="sldNum" idx="12"/>
          </p:nvPr>
        </p:nvSpPr>
        <p:spPr>
          <a:xfrm>
            <a:off x="11409045" y="2"/>
            <a:ext cx="731600" cy="524800"/>
          </a:xfrm>
          <a:prstGeom prst="rect">
            <a:avLst/>
          </a:prstGeom>
        </p:spPr>
        <p:txBody>
          <a:bodyPr spcFirstLastPara="1" wrap="square" lIns="91425" tIns="91425" rIns="91425" bIns="91425" anchor="t" anchorCtr="0">
            <a:noAutofit/>
          </a:bodyPr>
          <a:lstStyle>
            <a:lvl1pPr lvl="0" algn="r" rtl="0">
              <a:buNone/>
              <a:defRPr sz="1733">
                <a:solidFill>
                  <a:srgbClr val="4BB5D9"/>
                </a:solidFill>
                <a:latin typeface="Roboto Condensed"/>
                <a:ea typeface="Roboto Condensed"/>
                <a:cs typeface="Roboto Condensed"/>
                <a:sym typeface="Roboto Condensed"/>
              </a:defRPr>
            </a:lvl1pPr>
            <a:lvl2pPr lvl="1" algn="r" rtl="0">
              <a:buNone/>
              <a:defRPr sz="1733">
                <a:solidFill>
                  <a:srgbClr val="4BB5D9"/>
                </a:solidFill>
                <a:latin typeface="Roboto Condensed"/>
                <a:ea typeface="Roboto Condensed"/>
                <a:cs typeface="Roboto Condensed"/>
                <a:sym typeface="Roboto Condensed"/>
              </a:defRPr>
            </a:lvl2pPr>
            <a:lvl3pPr lvl="2" algn="r" rtl="0">
              <a:buNone/>
              <a:defRPr sz="1733">
                <a:solidFill>
                  <a:srgbClr val="4BB5D9"/>
                </a:solidFill>
                <a:latin typeface="Roboto Condensed"/>
                <a:ea typeface="Roboto Condensed"/>
                <a:cs typeface="Roboto Condensed"/>
                <a:sym typeface="Roboto Condensed"/>
              </a:defRPr>
            </a:lvl3pPr>
            <a:lvl4pPr lvl="3" algn="r" rtl="0">
              <a:buNone/>
              <a:defRPr sz="1733">
                <a:solidFill>
                  <a:srgbClr val="4BB5D9"/>
                </a:solidFill>
                <a:latin typeface="Roboto Condensed"/>
                <a:ea typeface="Roboto Condensed"/>
                <a:cs typeface="Roboto Condensed"/>
                <a:sym typeface="Roboto Condensed"/>
              </a:defRPr>
            </a:lvl4pPr>
            <a:lvl5pPr lvl="4" algn="r" rtl="0">
              <a:buNone/>
              <a:defRPr sz="1733">
                <a:solidFill>
                  <a:srgbClr val="4BB5D9"/>
                </a:solidFill>
                <a:latin typeface="Roboto Condensed"/>
                <a:ea typeface="Roboto Condensed"/>
                <a:cs typeface="Roboto Condensed"/>
                <a:sym typeface="Roboto Condensed"/>
              </a:defRPr>
            </a:lvl5pPr>
            <a:lvl6pPr lvl="5" algn="r" rtl="0">
              <a:buNone/>
              <a:defRPr sz="1733">
                <a:solidFill>
                  <a:srgbClr val="4BB5D9"/>
                </a:solidFill>
                <a:latin typeface="Roboto Condensed"/>
                <a:ea typeface="Roboto Condensed"/>
                <a:cs typeface="Roboto Condensed"/>
                <a:sym typeface="Roboto Condensed"/>
              </a:defRPr>
            </a:lvl6pPr>
            <a:lvl7pPr lvl="6" algn="r" rtl="0">
              <a:buNone/>
              <a:defRPr sz="1733">
                <a:solidFill>
                  <a:srgbClr val="4BB5D9"/>
                </a:solidFill>
                <a:latin typeface="Roboto Condensed"/>
                <a:ea typeface="Roboto Condensed"/>
                <a:cs typeface="Roboto Condensed"/>
                <a:sym typeface="Roboto Condensed"/>
              </a:defRPr>
            </a:lvl7pPr>
            <a:lvl8pPr lvl="7" algn="r" rtl="0">
              <a:buNone/>
              <a:defRPr sz="1733">
                <a:solidFill>
                  <a:srgbClr val="4BB5D9"/>
                </a:solidFill>
                <a:latin typeface="Roboto Condensed"/>
                <a:ea typeface="Roboto Condensed"/>
                <a:cs typeface="Roboto Condensed"/>
                <a:sym typeface="Roboto Condensed"/>
              </a:defRPr>
            </a:lvl8pPr>
            <a:lvl9pPr lvl="8" algn="r" rtl="0">
              <a:buNone/>
              <a:defRPr sz="1733">
                <a:solidFill>
                  <a:srgbClr val="4BB5D9"/>
                </a:solidFill>
                <a:latin typeface="Roboto Condensed"/>
                <a:ea typeface="Roboto Condensed"/>
                <a:cs typeface="Roboto Condensed"/>
                <a:sym typeface="Roboto Condensed"/>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294113208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le + 1 column" type="tx">
  <p:cSld name="Title + 1 column">
    <p:spTree>
      <p:nvGrpSpPr>
        <p:cNvPr id="1" name="Shape 54"/>
        <p:cNvGrpSpPr/>
        <p:nvPr/>
      </p:nvGrpSpPr>
      <p:grpSpPr>
        <a:xfrm>
          <a:off x="0" y="0"/>
          <a:ext cx="0" cy="0"/>
          <a:chOff x="0" y="0"/>
          <a:chExt cx="0" cy="0"/>
        </a:xfrm>
      </p:grpSpPr>
      <p:grpSp>
        <p:nvGrpSpPr>
          <p:cNvPr id="55" name="Google Shape;55;p5"/>
          <p:cNvGrpSpPr/>
          <p:nvPr/>
        </p:nvGrpSpPr>
        <p:grpSpPr>
          <a:xfrm>
            <a:off x="8229601" y="3541491"/>
            <a:ext cx="3962339" cy="3848202"/>
            <a:chOff x="6172200" y="2656118"/>
            <a:chExt cx="2971754" cy="2886151"/>
          </a:xfrm>
        </p:grpSpPr>
        <p:sp>
          <p:nvSpPr>
            <p:cNvPr id="56" name="Google Shape;56;p5"/>
            <p:cNvSpPr/>
            <p:nvPr/>
          </p:nvSpPr>
          <p:spPr>
            <a:xfrm rot="9208626" flipH="1">
              <a:off x="6704904" y="4110434"/>
              <a:ext cx="484232" cy="1204006"/>
            </a:xfrm>
            <a:prstGeom prst="flowChartManualInpu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67"/>
            </a:p>
          </p:txBody>
        </p:sp>
        <p:sp>
          <p:nvSpPr>
            <p:cNvPr id="57" name="Google Shape;57;p5"/>
            <p:cNvSpPr/>
            <p:nvPr/>
          </p:nvSpPr>
          <p:spPr>
            <a:xfrm rot="9208633" flipH="1">
              <a:off x="7804300" y="3279013"/>
              <a:ext cx="877624" cy="2182136"/>
            </a:xfrm>
            <a:prstGeom prst="flowChartManualInpu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67"/>
            </a:p>
          </p:txBody>
        </p:sp>
        <p:sp>
          <p:nvSpPr>
            <p:cNvPr id="58" name="Google Shape;58;p5"/>
            <p:cNvSpPr/>
            <p:nvPr/>
          </p:nvSpPr>
          <p:spPr>
            <a:xfrm rot="9208606" flipH="1">
              <a:off x="7481789" y="4276913"/>
              <a:ext cx="408796" cy="1016449"/>
            </a:xfrm>
            <a:prstGeom prst="flowChartManualInpu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67"/>
            </a:p>
          </p:txBody>
        </p:sp>
        <p:sp>
          <p:nvSpPr>
            <p:cNvPr id="59" name="Google Shape;59;p5"/>
            <p:cNvSpPr/>
            <p:nvPr/>
          </p:nvSpPr>
          <p:spPr>
            <a:xfrm rot="9208678" flipH="1">
              <a:off x="6287617" y="4657701"/>
              <a:ext cx="229660" cy="571018"/>
            </a:xfrm>
            <a:prstGeom prst="flowChartManualInpu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67"/>
            </a:p>
          </p:txBody>
        </p:sp>
        <p:sp>
          <p:nvSpPr>
            <p:cNvPr id="60" name="Google Shape;60;p5"/>
            <p:cNvSpPr/>
            <p:nvPr/>
          </p:nvSpPr>
          <p:spPr>
            <a:xfrm>
              <a:off x="8289303" y="2656118"/>
              <a:ext cx="854651" cy="1929080"/>
            </a:xfrm>
            <a:custGeom>
              <a:avLst/>
              <a:gdLst/>
              <a:ahLst/>
              <a:cxnLst/>
              <a:rect l="l" t="t" r="r" b="b"/>
              <a:pathLst>
                <a:path w="37596" h="84860" extrusionOk="0">
                  <a:moveTo>
                    <a:pt x="19066" y="0"/>
                  </a:moveTo>
                  <a:lnTo>
                    <a:pt x="0" y="9130"/>
                  </a:lnTo>
                  <a:lnTo>
                    <a:pt x="37596" y="84860"/>
                  </a:lnTo>
                  <a:lnTo>
                    <a:pt x="37596" y="37328"/>
                  </a:lnTo>
                  <a:close/>
                </a:path>
              </a:pathLst>
            </a:custGeom>
            <a:solidFill>
              <a:schemeClr val="accent1"/>
            </a:solidFill>
            <a:ln>
              <a:noFill/>
            </a:ln>
          </p:spPr>
        </p:sp>
      </p:grpSp>
      <p:grpSp>
        <p:nvGrpSpPr>
          <p:cNvPr id="61" name="Google Shape;61;p5"/>
          <p:cNvGrpSpPr/>
          <p:nvPr/>
        </p:nvGrpSpPr>
        <p:grpSpPr>
          <a:xfrm>
            <a:off x="-41" y="-304036"/>
            <a:ext cx="2884748" cy="1796400"/>
            <a:chOff x="-32" y="-215963"/>
            <a:chExt cx="2163561" cy="1347300"/>
          </a:xfrm>
        </p:grpSpPr>
        <p:sp>
          <p:nvSpPr>
            <p:cNvPr id="62" name="Google Shape;62;p5"/>
            <p:cNvSpPr/>
            <p:nvPr/>
          </p:nvSpPr>
          <p:spPr>
            <a:xfrm rot="-1591408" flipH="1">
              <a:off x="1362169" y="-63166"/>
              <a:ext cx="205103" cy="509980"/>
            </a:xfrm>
            <a:prstGeom prst="flowChartManualInpu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67"/>
            </a:p>
          </p:txBody>
        </p:sp>
        <p:sp>
          <p:nvSpPr>
            <p:cNvPr id="63" name="Google Shape;63;p5"/>
            <p:cNvSpPr/>
            <p:nvPr/>
          </p:nvSpPr>
          <p:spPr>
            <a:xfrm rot="-1591371" flipH="1">
              <a:off x="239463" y="-151890"/>
              <a:ext cx="434754" cy="1080980"/>
            </a:xfrm>
            <a:prstGeom prst="flowChartManualInput">
              <a:avLst/>
            </a:prstGeom>
            <a:solidFill>
              <a:schemeClr val="accent4"/>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67"/>
            </a:p>
          </p:txBody>
        </p:sp>
        <p:sp>
          <p:nvSpPr>
            <p:cNvPr id="64" name="Google Shape;64;p5"/>
            <p:cNvSpPr/>
            <p:nvPr/>
          </p:nvSpPr>
          <p:spPr>
            <a:xfrm rot="-1591339" flipH="1">
              <a:off x="892401" y="-169347"/>
              <a:ext cx="504374" cy="1254067"/>
            </a:xfrm>
            <a:prstGeom prst="flowChartManualInpu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67"/>
            </a:p>
          </p:txBody>
        </p:sp>
        <p:sp>
          <p:nvSpPr>
            <p:cNvPr id="65" name="Google Shape;65;p5"/>
            <p:cNvSpPr/>
            <p:nvPr/>
          </p:nvSpPr>
          <p:spPr>
            <a:xfrm rot="-1591322" flipH="1">
              <a:off x="1818452" y="-76292"/>
              <a:ext cx="229660" cy="571018"/>
            </a:xfrm>
            <a:prstGeom prst="flowChartManualInput">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67"/>
            </a:p>
          </p:txBody>
        </p:sp>
        <p:sp>
          <p:nvSpPr>
            <p:cNvPr id="66" name="Google Shape;66;p5"/>
            <p:cNvSpPr/>
            <p:nvPr/>
          </p:nvSpPr>
          <p:spPr>
            <a:xfrm rot="10800000">
              <a:off x="-32" y="70725"/>
              <a:ext cx="380284" cy="858147"/>
            </a:xfrm>
            <a:custGeom>
              <a:avLst/>
              <a:gdLst/>
              <a:ahLst/>
              <a:cxnLst/>
              <a:rect l="l" t="t" r="r" b="b"/>
              <a:pathLst>
                <a:path w="37596" h="84860" extrusionOk="0">
                  <a:moveTo>
                    <a:pt x="19066" y="0"/>
                  </a:moveTo>
                  <a:lnTo>
                    <a:pt x="0" y="9130"/>
                  </a:lnTo>
                  <a:lnTo>
                    <a:pt x="37596" y="84860"/>
                  </a:lnTo>
                  <a:lnTo>
                    <a:pt x="37596" y="37328"/>
                  </a:lnTo>
                  <a:close/>
                </a:path>
              </a:pathLst>
            </a:custGeom>
            <a:solidFill>
              <a:schemeClr val="accent2"/>
            </a:solidFill>
            <a:ln>
              <a:noFill/>
            </a:ln>
          </p:spPr>
        </p:sp>
      </p:grpSp>
      <p:sp>
        <p:nvSpPr>
          <p:cNvPr id="67" name="Google Shape;67;p5"/>
          <p:cNvSpPr txBox="1">
            <a:spLocks noGrp="1"/>
          </p:cNvSpPr>
          <p:nvPr>
            <p:ph type="title"/>
          </p:nvPr>
        </p:nvSpPr>
        <p:spPr>
          <a:xfrm>
            <a:off x="1375234" y="1532967"/>
            <a:ext cx="7680400" cy="907600"/>
          </a:xfrm>
          <a:prstGeom prst="rect">
            <a:avLst/>
          </a:prstGeom>
        </p:spPr>
        <p:txBody>
          <a:bodyPr spcFirstLastPara="1" wrap="square" lIns="91425" tIns="91425" rIns="91425" bIns="91425" anchor="b" anchorCtr="0">
            <a:no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endParaRPr/>
          </a:p>
        </p:txBody>
      </p:sp>
      <p:sp>
        <p:nvSpPr>
          <p:cNvPr id="68" name="Google Shape;68;p5"/>
          <p:cNvSpPr txBox="1">
            <a:spLocks noGrp="1"/>
          </p:cNvSpPr>
          <p:nvPr>
            <p:ph type="body" idx="1"/>
          </p:nvPr>
        </p:nvSpPr>
        <p:spPr>
          <a:xfrm>
            <a:off x="1375234" y="2369501"/>
            <a:ext cx="7680400" cy="3361600"/>
          </a:xfrm>
          <a:prstGeom prst="rect">
            <a:avLst/>
          </a:prstGeom>
        </p:spPr>
        <p:txBody>
          <a:bodyPr spcFirstLastPara="1" wrap="square" lIns="91425" tIns="91425" rIns="91425" bIns="91425" anchor="t" anchorCtr="0">
            <a:noAutofit/>
          </a:bodyPr>
          <a:lstStyle>
            <a:lvl1pPr marL="609597" lvl="0" indent="-474131">
              <a:spcBef>
                <a:spcPts val="800"/>
              </a:spcBef>
              <a:spcAft>
                <a:spcPts val="0"/>
              </a:spcAft>
              <a:buSzPts val="2000"/>
              <a:buChar char="»"/>
              <a:defRPr/>
            </a:lvl1pPr>
            <a:lvl2pPr marL="1219195" lvl="1" indent="-474131">
              <a:spcBef>
                <a:spcPts val="0"/>
              </a:spcBef>
              <a:spcAft>
                <a:spcPts val="0"/>
              </a:spcAft>
              <a:buSzPts val="2000"/>
              <a:buChar char="⋄"/>
              <a:defRPr/>
            </a:lvl2pPr>
            <a:lvl3pPr marL="1828793" lvl="2" indent="-474131">
              <a:spcBef>
                <a:spcPts val="0"/>
              </a:spcBef>
              <a:spcAft>
                <a:spcPts val="0"/>
              </a:spcAft>
              <a:buSzPts val="2000"/>
              <a:buChar char="⋄"/>
              <a:defRPr/>
            </a:lvl3pPr>
            <a:lvl4pPr marL="2438390" lvl="3" indent="-474131">
              <a:spcBef>
                <a:spcPts val="0"/>
              </a:spcBef>
              <a:spcAft>
                <a:spcPts val="0"/>
              </a:spcAft>
              <a:buSzPts val="2000"/>
              <a:buChar char="⋄"/>
              <a:defRPr/>
            </a:lvl4pPr>
            <a:lvl5pPr marL="3047988" lvl="4" indent="-474131">
              <a:spcBef>
                <a:spcPts val="0"/>
              </a:spcBef>
              <a:spcAft>
                <a:spcPts val="0"/>
              </a:spcAft>
              <a:buSzPts val="2000"/>
              <a:buChar char="⋄"/>
              <a:defRPr/>
            </a:lvl5pPr>
            <a:lvl6pPr marL="3657586" lvl="5" indent="-474131">
              <a:spcBef>
                <a:spcPts val="0"/>
              </a:spcBef>
              <a:spcAft>
                <a:spcPts val="0"/>
              </a:spcAft>
              <a:buSzPts val="2000"/>
              <a:buChar char="⋄"/>
              <a:defRPr/>
            </a:lvl6pPr>
            <a:lvl7pPr marL="4267183" lvl="6" indent="-474131">
              <a:spcBef>
                <a:spcPts val="0"/>
              </a:spcBef>
              <a:spcAft>
                <a:spcPts val="0"/>
              </a:spcAft>
              <a:buSzPts val="2000"/>
              <a:buChar char="●"/>
              <a:defRPr/>
            </a:lvl7pPr>
            <a:lvl8pPr marL="4876781" lvl="7" indent="-474131">
              <a:spcBef>
                <a:spcPts val="0"/>
              </a:spcBef>
              <a:spcAft>
                <a:spcPts val="0"/>
              </a:spcAft>
              <a:buSzPts val="2000"/>
              <a:buChar char="○"/>
              <a:defRPr/>
            </a:lvl8pPr>
            <a:lvl9pPr marL="5486378" lvl="8" indent="-474131">
              <a:spcBef>
                <a:spcPts val="0"/>
              </a:spcBef>
              <a:spcAft>
                <a:spcPts val="0"/>
              </a:spcAft>
              <a:buSzPts val="2000"/>
              <a:buChar char="■"/>
              <a:defRPr/>
            </a:lvl9pPr>
          </a:lstStyle>
          <a:p>
            <a:endParaRPr/>
          </a:p>
        </p:txBody>
      </p:sp>
      <p:sp>
        <p:nvSpPr>
          <p:cNvPr id="69" name="Google Shape;69;p5"/>
          <p:cNvSpPr txBox="1">
            <a:spLocks noGrp="1"/>
          </p:cNvSpPr>
          <p:nvPr>
            <p:ph type="sldNum" idx="12"/>
          </p:nvPr>
        </p:nvSpPr>
        <p:spPr>
          <a:xfrm>
            <a:off x="11409045" y="2"/>
            <a:ext cx="731600" cy="524800"/>
          </a:xfrm>
          <a:prstGeom prst="rect">
            <a:avLst/>
          </a:prstGeom>
        </p:spPr>
        <p:txBody>
          <a:bodyPr spcFirstLastPara="1" wrap="square" lIns="91425" tIns="91425" rIns="91425" bIns="91425" anchor="t"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5101857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2B7E5B-B7E9-E60D-B0AF-102E959419A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8BF8F95-B377-619E-9EF9-6C736B5BE92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BE5C680-E5F9-DFE9-6642-3A84AFFEEB2A}"/>
              </a:ext>
            </a:extLst>
          </p:cNvPr>
          <p:cNvSpPr>
            <a:spLocks noGrp="1"/>
          </p:cNvSpPr>
          <p:nvPr>
            <p:ph type="dt" sz="half" idx="10"/>
          </p:nvPr>
        </p:nvSpPr>
        <p:spPr/>
        <p:txBody>
          <a:bodyPr/>
          <a:lstStyle/>
          <a:p>
            <a:fld id="{367CB888-0915-493E-B3D5-F9BC45E740C5}" type="datetimeFigureOut">
              <a:rPr lang="en-US" smtClean="0"/>
              <a:t>5/1/2023</a:t>
            </a:fld>
            <a:endParaRPr lang="en-US"/>
          </a:p>
        </p:txBody>
      </p:sp>
      <p:sp>
        <p:nvSpPr>
          <p:cNvPr id="5" name="Footer Placeholder 4">
            <a:extLst>
              <a:ext uri="{FF2B5EF4-FFF2-40B4-BE49-F238E27FC236}">
                <a16:creationId xmlns:a16="http://schemas.microsoft.com/office/drawing/2014/main" id="{2F1276EB-42DC-8EB8-8B9D-9AABB63E61B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1931CDD-84D7-28DB-CBEA-CBCDFB2BAB67}"/>
              </a:ext>
            </a:extLst>
          </p:cNvPr>
          <p:cNvSpPr>
            <a:spLocks noGrp="1"/>
          </p:cNvSpPr>
          <p:nvPr>
            <p:ph type="sldNum" sz="quarter" idx="12"/>
          </p:nvPr>
        </p:nvSpPr>
        <p:spPr/>
        <p:txBody>
          <a:bodyPr/>
          <a:lstStyle/>
          <a:p>
            <a:fld id="{784DF8F5-0EE9-4A52-90EE-43DD6BD97269}" type="slidenum">
              <a:rPr lang="en-US" smtClean="0"/>
              <a:t>‹#›</a:t>
            </a:fld>
            <a:endParaRPr lang="en-US"/>
          </a:p>
        </p:txBody>
      </p:sp>
    </p:spTree>
    <p:extLst>
      <p:ext uri="{BB962C8B-B14F-4D97-AF65-F5344CB8AC3E}">
        <p14:creationId xmlns:p14="http://schemas.microsoft.com/office/powerpoint/2010/main" val="9837857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890167-FDAD-F285-B976-C41D4E34456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9A7E983-8AC3-04AF-E4A7-306CDFC06D3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F62DBCA-CCCF-4C73-6B0A-26E916D4ABB9}"/>
              </a:ext>
            </a:extLst>
          </p:cNvPr>
          <p:cNvSpPr>
            <a:spLocks noGrp="1"/>
          </p:cNvSpPr>
          <p:nvPr>
            <p:ph type="dt" sz="half" idx="10"/>
          </p:nvPr>
        </p:nvSpPr>
        <p:spPr/>
        <p:txBody>
          <a:bodyPr/>
          <a:lstStyle/>
          <a:p>
            <a:fld id="{367CB888-0915-493E-B3D5-F9BC45E740C5}" type="datetimeFigureOut">
              <a:rPr lang="en-US" smtClean="0"/>
              <a:t>5/1/2023</a:t>
            </a:fld>
            <a:endParaRPr lang="en-US"/>
          </a:p>
        </p:txBody>
      </p:sp>
      <p:sp>
        <p:nvSpPr>
          <p:cNvPr id="5" name="Footer Placeholder 4">
            <a:extLst>
              <a:ext uri="{FF2B5EF4-FFF2-40B4-BE49-F238E27FC236}">
                <a16:creationId xmlns:a16="http://schemas.microsoft.com/office/drawing/2014/main" id="{EE5F4D4B-6EF8-499B-53D2-8FBA944B565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1ADE8EF-6259-56A5-B8E4-F5F91A3131BA}"/>
              </a:ext>
            </a:extLst>
          </p:cNvPr>
          <p:cNvSpPr>
            <a:spLocks noGrp="1"/>
          </p:cNvSpPr>
          <p:nvPr>
            <p:ph type="sldNum" sz="quarter" idx="12"/>
          </p:nvPr>
        </p:nvSpPr>
        <p:spPr/>
        <p:txBody>
          <a:bodyPr/>
          <a:lstStyle/>
          <a:p>
            <a:fld id="{784DF8F5-0EE9-4A52-90EE-43DD6BD97269}" type="slidenum">
              <a:rPr lang="en-US" smtClean="0"/>
              <a:t>‹#›</a:t>
            </a:fld>
            <a:endParaRPr lang="en-US"/>
          </a:p>
        </p:txBody>
      </p:sp>
    </p:spTree>
    <p:extLst>
      <p:ext uri="{BB962C8B-B14F-4D97-AF65-F5344CB8AC3E}">
        <p14:creationId xmlns:p14="http://schemas.microsoft.com/office/powerpoint/2010/main" val="23740886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5520DC-31A3-FDAD-181E-4EBAEB06920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776359B-C052-6CF0-E9C2-5798D82E52C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C37FF0C-32DD-C2B7-0232-776E0B126EE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E8CD6F1-4E0C-7C91-4549-EB05993CACD7}"/>
              </a:ext>
            </a:extLst>
          </p:cNvPr>
          <p:cNvSpPr>
            <a:spLocks noGrp="1"/>
          </p:cNvSpPr>
          <p:nvPr>
            <p:ph type="dt" sz="half" idx="10"/>
          </p:nvPr>
        </p:nvSpPr>
        <p:spPr/>
        <p:txBody>
          <a:bodyPr/>
          <a:lstStyle/>
          <a:p>
            <a:fld id="{367CB888-0915-493E-B3D5-F9BC45E740C5}" type="datetimeFigureOut">
              <a:rPr lang="en-US" smtClean="0"/>
              <a:t>5/1/2023</a:t>
            </a:fld>
            <a:endParaRPr lang="en-US"/>
          </a:p>
        </p:txBody>
      </p:sp>
      <p:sp>
        <p:nvSpPr>
          <p:cNvPr id="6" name="Footer Placeholder 5">
            <a:extLst>
              <a:ext uri="{FF2B5EF4-FFF2-40B4-BE49-F238E27FC236}">
                <a16:creationId xmlns:a16="http://schemas.microsoft.com/office/drawing/2014/main" id="{CFAF4381-EB52-E0A4-103C-968A41E4CB5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5796814-30B0-7484-B01E-9D028FFC56CD}"/>
              </a:ext>
            </a:extLst>
          </p:cNvPr>
          <p:cNvSpPr>
            <a:spLocks noGrp="1"/>
          </p:cNvSpPr>
          <p:nvPr>
            <p:ph type="sldNum" sz="quarter" idx="12"/>
          </p:nvPr>
        </p:nvSpPr>
        <p:spPr/>
        <p:txBody>
          <a:bodyPr/>
          <a:lstStyle/>
          <a:p>
            <a:fld id="{784DF8F5-0EE9-4A52-90EE-43DD6BD97269}" type="slidenum">
              <a:rPr lang="en-US" smtClean="0"/>
              <a:t>‹#›</a:t>
            </a:fld>
            <a:endParaRPr lang="en-US"/>
          </a:p>
        </p:txBody>
      </p:sp>
    </p:spTree>
    <p:extLst>
      <p:ext uri="{BB962C8B-B14F-4D97-AF65-F5344CB8AC3E}">
        <p14:creationId xmlns:p14="http://schemas.microsoft.com/office/powerpoint/2010/main" val="5333473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1A2FEB-DF14-10A4-6AED-6A822DB2187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7646707-5D25-2A02-3122-ECB9FE515A6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BB947C4-12D1-6553-7DAB-1D3BED263B5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E254D8C-550F-2869-39AF-FD253E18A11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EDBB668-CF81-CF1F-057D-027FD48648F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BA97A58-0074-46EA-62AB-55097638CE74}"/>
              </a:ext>
            </a:extLst>
          </p:cNvPr>
          <p:cNvSpPr>
            <a:spLocks noGrp="1"/>
          </p:cNvSpPr>
          <p:nvPr>
            <p:ph type="dt" sz="half" idx="10"/>
          </p:nvPr>
        </p:nvSpPr>
        <p:spPr/>
        <p:txBody>
          <a:bodyPr/>
          <a:lstStyle/>
          <a:p>
            <a:fld id="{367CB888-0915-493E-B3D5-F9BC45E740C5}" type="datetimeFigureOut">
              <a:rPr lang="en-US" smtClean="0"/>
              <a:t>5/1/2023</a:t>
            </a:fld>
            <a:endParaRPr lang="en-US"/>
          </a:p>
        </p:txBody>
      </p:sp>
      <p:sp>
        <p:nvSpPr>
          <p:cNvPr id="8" name="Footer Placeholder 7">
            <a:extLst>
              <a:ext uri="{FF2B5EF4-FFF2-40B4-BE49-F238E27FC236}">
                <a16:creationId xmlns:a16="http://schemas.microsoft.com/office/drawing/2014/main" id="{1A494EBE-1B35-5D94-5E05-C1E85215D93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994738F-96F8-232C-6367-B4DEA4139895}"/>
              </a:ext>
            </a:extLst>
          </p:cNvPr>
          <p:cNvSpPr>
            <a:spLocks noGrp="1"/>
          </p:cNvSpPr>
          <p:nvPr>
            <p:ph type="sldNum" sz="quarter" idx="12"/>
          </p:nvPr>
        </p:nvSpPr>
        <p:spPr/>
        <p:txBody>
          <a:bodyPr/>
          <a:lstStyle/>
          <a:p>
            <a:fld id="{784DF8F5-0EE9-4A52-90EE-43DD6BD97269}" type="slidenum">
              <a:rPr lang="en-US" smtClean="0"/>
              <a:t>‹#›</a:t>
            </a:fld>
            <a:endParaRPr lang="en-US"/>
          </a:p>
        </p:txBody>
      </p:sp>
    </p:spTree>
    <p:extLst>
      <p:ext uri="{BB962C8B-B14F-4D97-AF65-F5344CB8AC3E}">
        <p14:creationId xmlns:p14="http://schemas.microsoft.com/office/powerpoint/2010/main" val="19587350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753837-08DF-42C8-DB86-BBD6C4A2553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9260CE7-7359-AA79-B7DF-6AA66B531A42}"/>
              </a:ext>
            </a:extLst>
          </p:cNvPr>
          <p:cNvSpPr>
            <a:spLocks noGrp="1"/>
          </p:cNvSpPr>
          <p:nvPr>
            <p:ph type="dt" sz="half" idx="10"/>
          </p:nvPr>
        </p:nvSpPr>
        <p:spPr/>
        <p:txBody>
          <a:bodyPr/>
          <a:lstStyle/>
          <a:p>
            <a:fld id="{367CB888-0915-493E-B3D5-F9BC45E740C5}" type="datetimeFigureOut">
              <a:rPr lang="en-US" smtClean="0"/>
              <a:t>5/1/2023</a:t>
            </a:fld>
            <a:endParaRPr lang="en-US"/>
          </a:p>
        </p:txBody>
      </p:sp>
      <p:sp>
        <p:nvSpPr>
          <p:cNvPr id="4" name="Footer Placeholder 3">
            <a:extLst>
              <a:ext uri="{FF2B5EF4-FFF2-40B4-BE49-F238E27FC236}">
                <a16:creationId xmlns:a16="http://schemas.microsoft.com/office/drawing/2014/main" id="{62795456-F623-026E-69B0-4C2BEC72E0F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1A2A17C-DBE5-C83F-F73C-05B00A9096C3}"/>
              </a:ext>
            </a:extLst>
          </p:cNvPr>
          <p:cNvSpPr>
            <a:spLocks noGrp="1"/>
          </p:cNvSpPr>
          <p:nvPr>
            <p:ph type="sldNum" sz="quarter" idx="12"/>
          </p:nvPr>
        </p:nvSpPr>
        <p:spPr/>
        <p:txBody>
          <a:bodyPr/>
          <a:lstStyle/>
          <a:p>
            <a:fld id="{784DF8F5-0EE9-4A52-90EE-43DD6BD97269}" type="slidenum">
              <a:rPr lang="en-US" smtClean="0"/>
              <a:t>‹#›</a:t>
            </a:fld>
            <a:endParaRPr lang="en-US"/>
          </a:p>
        </p:txBody>
      </p:sp>
    </p:spTree>
    <p:extLst>
      <p:ext uri="{BB962C8B-B14F-4D97-AF65-F5344CB8AC3E}">
        <p14:creationId xmlns:p14="http://schemas.microsoft.com/office/powerpoint/2010/main" val="39078291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7C0F124-3640-C92E-B749-970275165828}"/>
              </a:ext>
            </a:extLst>
          </p:cNvPr>
          <p:cNvSpPr>
            <a:spLocks noGrp="1"/>
          </p:cNvSpPr>
          <p:nvPr>
            <p:ph type="dt" sz="half" idx="10"/>
          </p:nvPr>
        </p:nvSpPr>
        <p:spPr/>
        <p:txBody>
          <a:bodyPr/>
          <a:lstStyle/>
          <a:p>
            <a:fld id="{367CB888-0915-493E-B3D5-F9BC45E740C5}" type="datetimeFigureOut">
              <a:rPr lang="en-US" smtClean="0"/>
              <a:t>5/1/2023</a:t>
            </a:fld>
            <a:endParaRPr lang="en-US"/>
          </a:p>
        </p:txBody>
      </p:sp>
      <p:sp>
        <p:nvSpPr>
          <p:cNvPr id="3" name="Footer Placeholder 2">
            <a:extLst>
              <a:ext uri="{FF2B5EF4-FFF2-40B4-BE49-F238E27FC236}">
                <a16:creationId xmlns:a16="http://schemas.microsoft.com/office/drawing/2014/main" id="{5C780BDC-7849-5530-4CDB-025CF3AB178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5A7F228-8CE3-7255-FD5E-37277711F76C}"/>
              </a:ext>
            </a:extLst>
          </p:cNvPr>
          <p:cNvSpPr>
            <a:spLocks noGrp="1"/>
          </p:cNvSpPr>
          <p:nvPr>
            <p:ph type="sldNum" sz="quarter" idx="12"/>
          </p:nvPr>
        </p:nvSpPr>
        <p:spPr/>
        <p:txBody>
          <a:bodyPr/>
          <a:lstStyle/>
          <a:p>
            <a:fld id="{784DF8F5-0EE9-4A52-90EE-43DD6BD97269}" type="slidenum">
              <a:rPr lang="en-US" smtClean="0"/>
              <a:t>‹#›</a:t>
            </a:fld>
            <a:endParaRPr lang="en-US"/>
          </a:p>
        </p:txBody>
      </p:sp>
    </p:spTree>
    <p:extLst>
      <p:ext uri="{BB962C8B-B14F-4D97-AF65-F5344CB8AC3E}">
        <p14:creationId xmlns:p14="http://schemas.microsoft.com/office/powerpoint/2010/main" val="31110698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B4D104-EC08-D423-9135-8DBD6B7D371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52C485C-E346-80DB-CC0F-5BF829390DD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DD6D128-8769-7447-34DC-A551E2173AB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063D0E4-371B-4C8D-8DA8-CD6DC0479A91}"/>
              </a:ext>
            </a:extLst>
          </p:cNvPr>
          <p:cNvSpPr>
            <a:spLocks noGrp="1"/>
          </p:cNvSpPr>
          <p:nvPr>
            <p:ph type="dt" sz="half" idx="10"/>
          </p:nvPr>
        </p:nvSpPr>
        <p:spPr/>
        <p:txBody>
          <a:bodyPr/>
          <a:lstStyle/>
          <a:p>
            <a:fld id="{367CB888-0915-493E-B3D5-F9BC45E740C5}" type="datetimeFigureOut">
              <a:rPr lang="en-US" smtClean="0"/>
              <a:t>5/1/2023</a:t>
            </a:fld>
            <a:endParaRPr lang="en-US"/>
          </a:p>
        </p:txBody>
      </p:sp>
      <p:sp>
        <p:nvSpPr>
          <p:cNvPr id="6" name="Footer Placeholder 5">
            <a:extLst>
              <a:ext uri="{FF2B5EF4-FFF2-40B4-BE49-F238E27FC236}">
                <a16:creationId xmlns:a16="http://schemas.microsoft.com/office/drawing/2014/main" id="{18242194-C7F1-A5E8-AB93-ED514A90140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56684C3-841A-0290-FE4F-35AD57C0933D}"/>
              </a:ext>
            </a:extLst>
          </p:cNvPr>
          <p:cNvSpPr>
            <a:spLocks noGrp="1"/>
          </p:cNvSpPr>
          <p:nvPr>
            <p:ph type="sldNum" sz="quarter" idx="12"/>
          </p:nvPr>
        </p:nvSpPr>
        <p:spPr/>
        <p:txBody>
          <a:bodyPr/>
          <a:lstStyle/>
          <a:p>
            <a:fld id="{784DF8F5-0EE9-4A52-90EE-43DD6BD97269}" type="slidenum">
              <a:rPr lang="en-US" smtClean="0"/>
              <a:t>‹#›</a:t>
            </a:fld>
            <a:endParaRPr lang="en-US"/>
          </a:p>
        </p:txBody>
      </p:sp>
    </p:spTree>
    <p:extLst>
      <p:ext uri="{BB962C8B-B14F-4D97-AF65-F5344CB8AC3E}">
        <p14:creationId xmlns:p14="http://schemas.microsoft.com/office/powerpoint/2010/main" val="8874805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6E576C-D8DB-6E47-B296-30CEF972C4E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DA12E62-513A-F453-B933-D59B595A32D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D680450-77D9-21C2-B842-4D1F347D8C0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FD41D79-3998-E9D4-75C3-038DCAAF267E}"/>
              </a:ext>
            </a:extLst>
          </p:cNvPr>
          <p:cNvSpPr>
            <a:spLocks noGrp="1"/>
          </p:cNvSpPr>
          <p:nvPr>
            <p:ph type="dt" sz="half" idx="10"/>
          </p:nvPr>
        </p:nvSpPr>
        <p:spPr/>
        <p:txBody>
          <a:bodyPr/>
          <a:lstStyle/>
          <a:p>
            <a:fld id="{367CB888-0915-493E-B3D5-F9BC45E740C5}" type="datetimeFigureOut">
              <a:rPr lang="en-US" smtClean="0"/>
              <a:t>5/1/2023</a:t>
            </a:fld>
            <a:endParaRPr lang="en-US"/>
          </a:p>
        </p:txBody>
      </p:sp>
      <p:sp>
        <p:nvSpPr>
          <p:cNvPr id="6" name="Footer Placeholder 5">
            <a:extLst>
              <a:ext uri="{FF2B5EF4-FFF2-40B4-BE49-F238E27FC236}">
                <a16:creationId xmlns:a16="http://schemas.microsoft.com/office/drawing/2014/main" id="{496517A0-634F-8703-4FBD-356A9A6C3FF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5E1D753-97CA-B794-72C5-23B70FE5CB76}"/>
              </a:ext>
            </a:extLst>
          </p:cNvPr>
          <p:cNvSpPr>
            <a:spLocks noGrp="1"/>
          </p:cNvSpPr>
          <p:nvPr>
            <p:ph type="sldNum" sz="quarter" idx="12"/>
          </p:nvPr>
        </p:nvSpPr>
        <p:spPr/>
        <p:txBody>
          <a:bodyPr/>
          <a:lstStyle/>
          <a:p>
            <a:fld id="{784DF8F5-0EE9-4A52-90EE-43DD6BD97269}" type="slidenum">
              <a:rPr lang="en-US" smtClean="0"/>
              <a:t>‹#›</a:t>
            </a:fld>
            <a:endParaRPr lang="en-US"/>
          </a:p>
        </p:txBody>
      </p:sp>
    </p:spTree>
    <p:extLst>
      <p:ext uri="{BB962C8B-B14F-4D97-AF65-F5344CB8AC3E}">
        <p14:creationId xmlns:p14="http://schemas.microsoft.com/office/powerpoint/2010/main" val="25274386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C98FACD-3C58-068F-4802-4A0CC26CC7A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5D92708-9AA3-98C6-055F-2C785839E70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E592D43-5946-D75D-BEFE-AD2C4665B2B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67CB888-0915-493E-B3D5-F9BC45E740C5}" type="datetimeFigureOut">
              <a:rPr lang="en-US" smtClean="0"/>
              <a:t>5/1/2023</a:t>
            </a:fld>
            <a:endParaRPr lang="en-US"/>
          </a:p>
        </p:txBody>
      </p:sp>
      <p:sp>
        <p:nvSpPr>
          <p:cNvPr id="5" name="Footer Placeholder 4">
            <a:extLst>
              <a:ext uri="{FF2B5EF4-FFF2-40B4-BE49-F238E27FC236}">
                <a16:creationId xmlns:a16="http://schemas.microsoft.com/office/drawing/2014/main" id="{F6CA3A66-5752-FC3C-350D-ED8CE4F003E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54A2EFC-1D7A-582A-BEA9-DE74C89C760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84DF8F5-0EE9-4A52-90EE-43DD6BD97269}" type="slidenum">
              <a:rPr lang="en-US" smtClean="0"/>
              <a:t>‹#›</a:t>
            </a:fld>
            <a:endParaRPr lang="en-US"/>
          </a:p>
        </p:txBody>
      </p:sp>
    </p:spTree>
    <p:extLst>
      <p:ext uri="{BB962C8B-B14F-4D97-AF65-F5344CB8AC3E}">
        <p14:creationId xmlns:p14="http://schemas.microsoft.com/office/powerpoint/2010/main" val="12366936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3" r:id="rId14"/>
    <p:sldLayoutId id="2147483664" r:id="rId1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3" Type="http://schemas.openxmlformats.org/officeDocument/2006/relationships/hyperlink" Target="https://wp.missouristate.edu/finaid/" TargetMode="External"/><Relationship Id="rId2" Type="http://schemas.openxmlformats.org/officeDocument/2006/relationships/notesSlide" Target="../notesSlides/notesSlide5.xml"/><Relationship Id="rId1" Type="http://schemas.openxmlformats.org/officeDocument/2006/relationships/slideLayout" Target="../slideLayouts/slideLayout13.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66"/>
        <p:cNvGrpSpPr/>
        <p:nvPr/>
      </p:nvGrpSpPr>
      <p:grpSpPr>
        <a:xfrm>
          <a:off x="0" y="0"/>
          <a:ext cx="0" cy="0"/>
          <a:chOff x="0" y="0"/>
          <a:chExt cx="0" cy="0"/>
        </a:xfrm>
      </p:grpSpPr>
      <p:sp>
        <p:nvSpPr>
          <p:cNvPr id="167" name="Google Shape;167;p12"/>
          <p:cNvSpPr txBox="1">
            <a:spLocks noGrp="1"/>
          </p:cNvSpPr>
          <p:nvPr>
            <p:ph type="ctrTitle"/>
          </p:nvPr>
        </p:nvSpPr>
        <p:spPr>
          <a:xfrm>
            <a:off x="3737263" y="2005446"/>
            <a:ext cx="4904510" cy="2183305"/>
          </a:xfrm>
          <a:prstGeom prst="rect">
            <a:avLst/>
          </a:prstGeom>
        </p:spPr>
        <p:txBody>
          <a:bodyPr spcFirstLastPara="1" vert="horz" wrap="square" lIns="121900" tIns="121900" rIns="121900" bIns="121900" rtlCol="0" anchor="b" anchorCtr="0">
            <a:noAutofit/>
          </a:bodyPr>
          <a:lstStyle/>
          <a:p>
            <a:r>
              <a:rPr lang="en"/>
              <a:t>ASCEND PROGRAM </a:t>
            </a:r>
            <a:endParaRPr/>
          </a:p>
        </p:txBody>
      </p:sp>
      <p:sp>
        <p:nvSpPr>
          <p:cNvPr id="3" name="Rectangle 2">
            <a:extLst>
              <a:ext uri="{FF2B5EF4-FFF2-40B4-BE49-F238E27FC236}">
                <a16:creationId xmlns:a16="http://schemas.microsoft.com/office/drawing/2014/main" id="{87FBC69D-2282-6299-0B7B-687D8918CEB2}"/>
              </a:ext>
            </a:extLst>
          </p:cNvPr>
          <p:cNvSpPr/>
          <p:nvPr/>
        </p:nvSpPr>
        <p:spPr>
          <a:xfrm>
            <a:off x="3813316" y="3957106"/>
            <a:ext cx="3567555" cy="314690"/>
          </a:xfrm>
          <a:prstGeom prst="rect">
            <a:avLst/>
          </a:prstGeom>
          <a:noFill/>
        </p:spPr>
        <p:txBody>
          <a:bodyPr wrap="none" lIns="62345" tIns="31173" rIns="62345" bIns="31173">
            <a:spAutoFit/>
          </a:bodyPr>
          <a:lstStyle/>
          <a:p>
            <a:pPr algn="ctr"/>
            <a:r>
              <a:rPr lang="en-US" sz="1636">
                <a:ln w="0"/>
                <a:solidFill>
                  <a:schemeClr val="bg1">
                    <a:lumMod val="65000"/>
                  </a:schemeClr>
                </a:solidFill>
                <a:latin typeface="Oswald" panose="00000500000000000000" pitchFamily="2" charset="0"/>
              </a:rPr>
              <a:t>Autism Support Can Empower New Directions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9" name="Group 18">
            <a:extLst>
              <a:ext uri="{FF2B5EF4-FFF2-40B4-BE49-F238E27FC236}">
                <a16:creationId xmlns:a16="http://schemas.microsoft.com/office/drawing/2014/main" id="{D14FBDCF-E264-1E66-A2B6-B7944D33353E}"/>
              </a:ext>
            </a:extLst>
          </p:cNvPr>
          <p:cNvGrpSpPr/>
          <p:nvPr/>
        </p:nvGrpSpPr>
        <p:grpSpPr>
          <a:xfrm>
            <a:off x="450071" y="1200806"/>
            <a:ext cx="10746134" cy="4456388"/>
            <a:chOff x="278621" y="228600"/>
            <a:chExt cx="10746134" cy="4456388"/>
          </a:xfrm>
        </p:grpSpPr>
        <p:sp>
          <p:nvSpPr>
            <p:cNvPr id="5" name="Straight Connector 4">
              <a:extLst>
                <a:ext uri="{FF2B5EF4-FFF2-40B4-BE49-F238E27FC236}">
                  <a16:creationId xmlns:a16="http://schemas.microsoft.com/office/drawing/2014/main" id="{CC399CE3-7ADA-CE2F-F605-1CF3E7873266}"/>
                </a:ext>
              </a:extLst>
            </p:cNvPr>
            <p:cNvSpPr/>
            <p:nvPr/>
          </p:nvSpPr>
          <p:spPr>
            <a:xfrm>
              <a:off x="617676" y="3086826"/>
              <a:ext cx="10407079" cy="0"/>
            </a:xfrm>
            <a:prstGeom prst="line">
              <a:avLst/>
            </a:prstGeom>
          </p:spPr>
          <p:style>
            <a:lnRef idx="2">
              <a:schemeClr val="accent1">
                <a:shade val="60000"/>
                <a:hueOff val="0"/>
                <a:satOff val="0"/>
                <a:lumOff val="0"/>
                <a:alphaOff val="0"/>
              </a:schemeClr>
            </a:lnRef>
            <a:fillRef idx="0">
              <a:schemeClr val="accent1">
                <a:hueOff val="0"/>
                <a:satOff val="0"/>
                <a:lumOff val="0"/>
                <a:alphaOff val="0"/>
              </a:schemeClr>
            </a:fillRef>
            <a:effectRef idx="0">
              <a:schemeClr val="accent1">
                <a:hueOff val="0"/>
                <a:satOff val="0"/>
                <a:lumOff val="0"/>
                <a:alphaOff val="0"/>
              </a:schemeClr>
            </a:effectRef>
            <a:fontRef idx="minor">
              <a:schemeClr val="tx1">
                <a:hueOff val="0"/>
                <a:satOff val="0"/>
                <a:lumOff val="0"/>
                <a:alphaOff val="0"/>
              </a:schemeClr>
            </a:fontRef>
          </p:style>
        </p:sp>
        <p:sp>
          <p:nvSpPr>
            <p:cNvPr id="6" name="Straight Connector 5">
              <a:extLst>
                <a:ext uri="{FF2B5EF4-FFF2-40B4-BE49-F238E27FC236}">
                  <a16:creationId xmlns:a16="http://schemas.microsoft.com/office/drawing/2014/main" id="{FE7546F1-EDB7-2171-282A-9525A72D1799}"/>
                </a:ext>
              </a:extLst>
            </p:cNvPr>
            <p:cNvSpPr/>
            <p:nvPr/>
          </p:nvSpPr>
          <p:spPr>
            <a:xfrm>
              <a:off x="601934" y="893250"/>
              <a:ext cx="10407079" cy="0"/>
            </a:xfrm>
            <a:prstGeom prst="line">
              <a:avLst/>
            </a:prstGeom>
          </p:spPr>
          <p:style>
            <a:lnRef idx="2">
              <a:schemeClr val="accent1">
                <a:shade val="60000"/>
                <a:hueOff val="0"/>
                <a:satOff val="0"/>
                <a:lumOff val="0"/>
                <a:alphaOff val="0"/>
              </a:schemeClr>
            </a:lnRef>
            <a:fillRef idx="0">
              <a:schemeClr val="accent1">
                <a:hueOff val="0"/>
                <a:satOff val="0"/>
                <a:lumOff val="0"/>
                <a:alphaOff val="0"/>
              </a:schemeClr>
            </a:fillRef>
            <a:effectRef idx="0">
              <a:schemeClr val="accent1">
                <a:hueOff val="0"/>
                <a:satOff val="0"/>
                <a:lumOff val="0"/>
                <a:alphaOff val="0"/>
              </a:schemeClr>
            </a:effectRef>
            <a:fontRef idx="minor">
              <a:schemeClr val="tx1">
                <a:hueOff val="0"/>
                <a:satOff val="0"/>
                <a:lumOff val="0"/>
                <a:alphaOff val="0"/>
              </a:schemeClr>
            </a:fontRef>
          </p:style>
        </p:sp>
        <p:sp>
          <p:nvSpPr>
            <p:cNvPr id="7" name="Freeform: Shape 6">
              <a:extLst>
                <a:ext uri="{FF2B5EF4-FFF2-40B4-BE49-F238E27FC236}">
                  <a16:creationId xmlns:a16="http://schemas.microsoft.com/office/drawing/2014/main" id="{30BE6D3F-4BF0-CEB4-9439-BFE831B12C36}"/>
                </a:ext>
              </a:extLst>
            </p:cNvPr>
            <p:cNvSpPr/>
            <p:nvPr/>
          </p:nvSpPr>
          <p:spPr>
            <a:xfrm>
              <a:off x="3307775" y="228695"/>
              <a:ext cx="7701238" cy="664554"/>
            </a:xfrm>
            <a:custGeom>
              <a:avLst/>
              <a:gdLst>
                <a:gd name="connsiteX0" fmla="*/ 0 w 5200809"/>
                <a:gd name="connsiteY0" fmla="*/ 0 h 667109"/>
                <a:gd name="connsiteX1" fmla="*/ 5200809 w 5200809"/>
                <a:gd name="connsiteY1" fmla="*/ 0 h 667109"/>
                <a:gd name="connsiteX2" fmla="*/ 5200809 w 5200809"/>
                <a:gd name="connsiteY2" fmla="*/ 667109 h 667109"/>
                <a:gd name="connsiteX3" fmla="*/ 0 w 5200809"/>
                <a:gd name="connsiteY3" fmla="*/ 667109 h 667109"/>
                <a:gd name="connsiteX4" fmla="*/ 0 w 5200809"/>
                <a:gd name="connsiteY4" fmla="*/ 0 h 6671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200809" h="667109">
                  <a:moveTo>
                    <a:pt x="0" y="0"/>
                  </a:moveTo>
                  <a:lnTo>
                    <a:pt x="5200809" y="0"/>
                  </a:lnTo>
                  <a:lnTo>
                    <a:pt x="5200809" y="667109"/>
                  </a:lnTo>
                  <a:lnTo>
                    <a:pt x="0" y="667109"/>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43815" tIns="43815" rIns="43815" bIns="43815" numCol="1" spcCol="1270" anchor="b" anchorCtr="0">
              <a:noAutofit/>
            </a:bodyPr>
            <a:lstStyle/>
            <a:p>
              <a:pPr marL="0" lvl="0" indent="0" algn="l" defTabSz="1022350">
                <a:lnSpc>
                  <a:spcPct val="90000"/>
                </a:lnSpc>
                <a:spcBef>
                  <a:spcPct val="0"/>
                </a:spcBef>
                <a:spcAft>
                  <a:spcPct val="35000"/>
                </a:spcAft>
                <a:buNone/>
              </a:pPr>
              <a:r>
                <a:rPr lang="en-US" sz="2300" kern="1200" dirty="0"/>
                <a:t>  </a:t>
              </a:r>
            </a:p>
          </p:txBody>
        </p:sp>
        <p:sp>
          <p:nvSpPr>
            <p:cNvPr id="8" name="Freeform: Shape 7">
              <a:extLst>
                <a:ext uri="{FF2B5EF4-FFF2-40B4-BE49-F238E27FC236}">
                  <a16:creationId xmlns:a16="http://schemas.microsoft.com/office/drawing/2014/main" id="{ADDD4ADB-A6CC-18C1-741D-EEDBE6C77799}"/>
                </a:ext>
              </a:extLst>
            </p:cNvPr>
            <p:cNvSpPr/>
            <p:nvPr/>
          </p:nvSpPr>
          <p:spPr>
            <a:xfrm>
              <a:off x="317429" y="228600"/>
              <a:ext cx="3999096" cy="664554"/>
            </a:xfrm>
            <a:custGeom>
              <a:avLst/>
              <a:gdLst>
                <a:gd name="connsiteX0" fmla="*/ 111207 w 2700674"/>
                <a:gd name="connsiteY0" fmla="*/ 0 h 667109"/>
                <a:gd name="connsiteX1" fmla="*/ 2589467 w 2700674"/>
                <a:gd name="connsiteY1" fmla="*/ 0 h 667109"/>
                <a:gd name="connsiteX2" fmla="*/ 2700674 w 2700674"/>
                <a:gd name="connsiteY2" fmla="*/ 111207 h 667109"/>
                <a:gd name="connsiteX3" fmla="*/ 2700674 w 2700674"/>
                <a:gd name="connsiteY3" fmla="*/ 667109 h 667109"/>
                <a:gd name="connsiteX4" fmla="*/ 2700674 w 2700674"/>
                <a:gd name="connsiteY4" fmla="*/ 667109 h 667109"/>
                <a:gd name="connsiteX5" fmla="*/ 0 w 2700674"/>
                <a:gd name="connsiteY5" fmla="*/ 667109 h 667109"/>
                <a:gd name="connsiteX6" fmla="*/ 0 w 2700674"/>
                <a:gd name="connsiteY6" fmla="*/ 667109 h 667109"/>
                <a:gd name="connsiteX7" fmla="*/ 0 w 2700674"/>
                <a:gd name="connsiteY7" fmla="*/ 111207 h 667109"/>
                <a:gd name="connsiteX8" fmla="*/ 111207 w 2700674"/>
                <a:gd name="connsiteY8" fmla="*/ 0 h 667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700674" h="667109">
                  <a:moveTo>
                    <a:pt x="111207" y="0"/>
                  </a:moveTo>
                  <a:lnTo>
                    <a:pt x="2589467" y="0"/>
                  </a:lnTo>
                  <a:cubicBezTo>
                    <a:pt x="2650885" y="0"/>
                    <a:pt x="2700674" y="49789"/>
                    <a:pt x="2700674" y="111207"/>
                  </a:cubicBezTo>
                  <a:lnTo>
                    <a:pt x="2700674" y="667109"/>
                  </a:lnTo>
                  <a:lnTo>
                    <a:pt x="2700674" y="667109"/>
                  </a:lnTo>
                  <a:lnTo>
                    <a:pt x="0" y="667109"/>
                  </a:lnTo>
                  <a:lnTo>
                    <a:pt x="0" y="667109"/>
                  </a:lnTo>
                  <a:lnTo>
                    <a:pt x="0" y="111207"/>
                  </a:lnTo>
                  <a:cubicBezTo>
                    <a:pt x="0" y="49789"/>
                    <a:pt x="49789" y="0"/>
                    <a:pt x="111207" y="0"/>
                  </a:cubicBezTo>
                  <a:close/>
                </a:path>
              </a:pathLst>
            </a:cu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76386" tIns="76386" rIns="76386" bIns="43815" numCol="1" spcCol="1270" anchor="ctr" anchorCtr="0">
              <a:noAutofit/>
            </a:bodyPr>
            <a:lstStyle/>
            <a:p>
              <a:pPr marL="0" lvl="0" indent="0" algn="ctr" defTabSz="1022350">
                <a:lnSpc>
                  <a:spcPct val="90000"/>
                </a:lnSpc>
                <a:spcBef>
                  <a:spcPct val="0"/>
                </a:spcBef>
                <a:spcAft>
                  <a:spcPct val="35000"/>
                </a:spcAft>
                <a:buNone/>
              </a:pPr>
              <a:r>
                <a:rPr lang="en-US" sz="2300" kern="1200" dirty="0"/>
                <a:t>Self Advocate</a:t>
              </a:r>
            </a:p>
          </p:txBody>
        </p:sp>
        <p:sp>
          <p:nvSpPr>
            <p:cNvPr id="9" name="Freeform: Shape 8">
              <a:extLst>
                <a:ext uri="{FF2B5EF4-FFF2-40B4-BE49-F238E27FC236}">
                  <a16:creationId xmlns:a16="http://schemas.microsoft.com/office/drawing/2014/main" id="{F6A45A1C-3969-6BF8-15C2-8438D2F283A7}"/>
                </a:ext>
              </a:extLst>
            </p:cNvPr>
            <p:cNvSpPr/>
            <p:nvPr/>
          </p:nvSpPr>
          <p:spPr>
            <a:xfrm>
              <a:off x="278621" y="893250"/>
              <a:ext cx="10407079" cy="1495792"/>
            </a:xfrm>
            <a:custGeom>
              <a:avLst/>
              <a:gdLst>
                <a:gd name="connsiteX0" fmla="*/ 0 w 7028121"/>
                <a:gd name="connsiteY0" fmla="*/ 0 h 1501542"/>
                <a:gd name="connsiteX1" fmla="*/ 7028121 w 7028121"/>
                <a:gd name="connsiteY1" fmla="*/ 0 h 1501542"/>
                <a:gd name="connsiteX2" fmla="*/ 7028121 w 7028121"/>
                <a:gd name="connsiteY2" fmla="*/ 1501542 h 1501542"/>
                <a:gd name="connsiteX3" fmla="*/ 0 w 7028121"/>
                <a:gd name="connsiteY3" fmla="*/ 1501542 h 1501542"/>
                <a:gd name="connsiteX4" fmla="*/ 0 w 7028121"/>
                <a:gd name="connsiteY4" fmla="*/ 0 h 150154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028121" h="1501542">
                  <a:moveTo>
                    <a:pt x="0" y="0"/>
                  </a:moveTo>
                  <a:lnTo>
                    <a:pt x="7028121" y="0"/>
                  </a:lnTo>
                  <a:lnTo>
                    <a:pt x="7028121" y="1501542"/>
                  </a:lnTo>
                  <a:lnTo>
                    <a:pt x="0" y="1501542"/>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30480" tIns="30480" rIns="30480" bIns="30480" numCol="1" spcCol="1270" anchor="t" anchorCtr="0">
              <a:noAutofit/>
            </a:bodyPr>
            <a:lstStyle/>
            <a:p>
              <a:pPr marL="171450" lvl="1" indent="-171450" algn="l" defTabSz="711200">
                <a:lnSpc>
                  <a:spcPct val="90000"/>
                </a:lnSpc>
                <a:spcBef>
                  <a:spcPct val="0"/>
                </a:spcBef>
                <a:spcAft>
                  <a:spcPct val="15000"/>
                </a:spcAft>
                <a:buChar char="•"/>
              </a:pPr>
              <a:r>
                <a:rPr lang="en-US" sz="1600" kern="1200" dirty="0"/>
                <a:t>Know what your accommodations are prior to class starting.</a:t>
              </a:r>
            </a:p>
            <a:p>
              <a:pPr marL="171450" lvl="1" indent="-171450" algn="l" defTabSz="711200">
                <a:lnSpc>
                  <a:spcPct val="90000"/>
                </a:lnSpc>
                <a:spcBef>
                  <a:spcPct val="0"/>
                </a:spcBef>
                <a:spcAft>
                  <a:spcPct val="15000"/>
                </a:spcAft>
                <a:buChar char="•"/>
              </a:pPr>
              <a:r>
                <a:rPr lang="en-US" sz="1600" kern="1200" dirty="0"/>
                <a:t>Ask for a meeting with your professor. Explain what accommodations you have. </a:t>
              </a:r>
            </a:p>
            <a:p>
              <a:pPr marL="171450" lvl="1" indent="-171450" algn="l" defTabSz="711200">
                <a:lnSpc>
                  <a:spcPct val="90000"/>
                </a:lnSpc>
                <a:spcBef>
                  <a:spcPct val="0"/>
                </a:spcBef>
                <a:spcAft>
                  <a:spcPct val="15000"/>
                </a:spcAft>
                <a:buChar char="•"/>
              </a:pPr>
              <a:r>
                <a:rPr lang="en-US" sz="1600" kern="1200" dirty="0"/>
                <a:t>Know your strengths and weaknesses. See what needs you have and ask for help.</a:t>
              </a:r>
            </a:p>
            <a:p>
              <a:pPr marL="171450" lvl="1" indent="-171450" algn="l" defTabSz="711200">
                <a:lnSpc>
                  <a:spcPct val="90000"/>
                </a:lnSpc>
                <a:spcBef>
                  <a:spcPct val="0"/>
                </a:spcBef>
                <a:spcAft>
                  <a:spcPct val="15000"/>
                </a:spcAft>
                <a:buChar char="•"/>
              </a:pPr>
              <a:r>
                <a:rPr lang="en-US" sz="1600" kern="1200" dirty="0"/>
                <a:t>Don’t assume things will be changed on their own. Be proactive!</a:t>
              </a:r>
            </a:p>
          </p:txBody>
        </p:sp>
        <p:sp>
          <p:nvSpPr>
            <p:cNvPr id="10" name="Freeform: Shape 9">
              <a:extLst>
                <a:ext uri="{FF2B5EF4-FFF2-40B4-BE49-F238E27FC236}">
                  <a16:creationId xmlns:a16="http://schemas.microsoft.com/office/drawing/2014/main" id="{C1DC90DD-47F8-A577-6C3E-4B5069619F9A}"/>
                </a:ext>
              </a:extLst>
            </p:cNvPr>
            <p:cNvSpPr/>
            <p:nvPr/>
          </p:nvSpPr>
          <p:spPr>
            <a:xfrm>
              <a:off x="3323516" y="2422270"/>
              <a:ext cx="7701238" cy="664554"/>
            </a:xfrm>
            <a:custGeom>
              <a:avLst/>
              <a:gdLst>
                <a:gd name="connsiteX0" fmla="*/ 0 w 5200809"/>
                <a:gd name="connsiteY0" fmla="*/ 0 h 667109"/>
                <a:gd name="connsiteX1" fmla="*/ 5200809 w 5200809"/>
                <a:gd name="connsiteY1" fmla="*/ 0 h 667109"/>
                <a:gd name="connsiteX2" fmla="*/ 5200809 w 5200809"/>
                <a:gd name="connsiteY2" fmla="*/ 667109 h 667109"/>
                <a:gd name="connsiteX3" fmla="*/ 0 w 5200809"/>
                <a:gd name="connsiteY3" fmla="*/ 667109 h 667109"/>
                <a:gd name="connsiteX4" fmla="*/ 0 w 5200809"/>
                <a:gd name="connsiteY4" fmla="*/ 0 h 6671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200809" h="667109">
                  <a:moveTo>
                    <a:pt x="0" y="0"/>
                  </a:moveTo>
                  <a:lnTo>
                    <a:pt x="5200809" y="0"/>
                  </a:lnTo>
                  <a:lnTo>
                    <a:pt x="5200809" y="667109"/>
                  </a:lnTo>
                  <a:lnTo>
                    <a:pt x="0" y="667109"/>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41910" tIns="41910" rIns="41910" bIns="41910" numCol="1" spcCol="1270" anchor="b" anchorCtr="0">
              <a:noAutofit/>
            </a:bodyPr>
            <a:lstStyle/>
            <a:p>
              <a:pPr marL="0" lvl="0" indent="0" algn="l" defTabSz="977900">
                <a:lnSpc>
                  <a:spcPct val="90000"/>
                </a:lnSpc>
                <a:spcBef>
                  <a:spcPct val="0"/>
                </a:spcBef>
                <a:spcAft>
                  <a:spcPct val="35000"/>
                </a:spcAft>
                <a:buNone/>
              </a:pPr>
              <a:r>
                <a:rPr lang="en-US" sz="2200" kern="1200" dirty="0"/>
                <a:t>  </a:t>
              </a:r>
            </a:p>
          </p:txBody>
        </p:sp>
        <p:sp>
          <p:nvSpPr>
            <p:cNvPr id="11" name="Freeform: Shape 10">
              <a:extLst>
                <a:ext uri="{FF2B5EF4-FFF2-40B4-BE49-F238E27FC236}">
                  <a16:creationId xmlns:a16="http://schemas.microsoft.com/office/drawing/2014/main" id="{3F2E00BC-96B1-BB47-A04C-BCA6F63210C7}"/>
                </a:ext>
              </a:extLst>
            </p:cNvPr>
            <p:cNvSpPr/>
            <p:nvPr/>
          </p:nvSpPr>
          <p:spPr>
            <a:xfrm>
              <a:off x="290053" y="2424477"/>
              <a:ext cx="4062061" cy="664554"/>
            </a:xfrm>
            <a:custGeom>
              <a:avLst/>
              <a:gdLst>
                <a:gd name="connsiteX0" fmla="*/ 111207 w 2743196"/>
                <a:gd name="connsiteY0" fmla="*/ 0 h 667109"/>
                <a:gd name="connsiteX1" fmla="*/ 2631989 w 2743196"/>
                <a:gd name="connsiteY1" fmla="*/ 0 h 667109"/>
                <a:gd name="connsiteX2" fmla="*/ 2743196 w 2743196"/>
                <a:gd name="connsiteY2" fmla="*/ 111207 h 667109"/>
                <a:gd name="connsiteX3" fmla="*/ 2743196 w 2743196"/>
                <a:gd name="connsiteY3" fmla="*/ 667109 h 667109"/>
                <a:gd name="connsiteX4" fmla="*/ 2743196 w 2743196"/>
                <a:gd name="connsiteY4" fmla="*/ 667109 h 667109"/>
                <a:gd name="connsiteX5" fmla="*/ 0 w 2743196"/>
                <a:gd name="connsiteY5" fmla="*/ 667109 h 667109"/>
                <a:gd name="connsiteX6" fmla="*/ 0 w 2743196"/>
                <a:gd name="connsiteY6" fmla="*/ 667109 h 667109"/>
                <a:gd name="connsiteX7" fmla="*/ 0 w 2743196"/>
                <a:gd name="connsiteY7" fmla="*/ 111207 h 667109"/>
                <a:gd name="connsiteX8" fmla="*/ 111207 w 2743196"/>
                <a:gd name="connsiteY8" fmla="*/ 0 h 667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743196" h="667109">
                  <a:moveTo>
                    <a:pt x="111207" y="0"/>
                  </a:moveTo>
                  <a:lnTo>
                    <a:pt x="2631989" y="0"/>
                  </a:lnTo>
                  <a:cubicBezTo>
                    <a:pt x="2693407" y="0"/>
                    <a:pt x="2743196" y="49789"/>
                    <a:pt x="2743196" y="111207"/>
                  </a:cubicBezTo>
                  <a:lnTo>
                    <a:pt x="2743196" y="667109"/>
                  </a:lnTo>
                  <a:lnTo>
                    <a:pt x="2743196" y="667109"/>
                  </a:lnTo>
                  <a:lnTo>
                    <a:pt x="0" y="667109"/>
                  </a:lnTo>
                  <a:lnTo>
                    <a:pt x="0" y="667109"/>
                  </a:lnTo>
                  <a:lnTo>
                    <a:pt x="0" y="111207"/>
                  </a:lnTo>
                  <a:cubicBezTo>
                    <a:pt x="0" y="49789"/>
                    <a:pt x="49789" y="0"/>
                    <a:pt x="111207" y="0"/>
                  </a:cubicBezTo>
                  <a:close/>
                </a:path>
              </a:pathLst>
            </a:cu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74481" tIns="74481" rIns="74481" bIns="41910" numCol="1" spcCol="1270" anchor="ctr" anchorCtr="0">
              <a:noAutofit/>
            </a:bodyPr>
            <a:lstStyle/>
            <a:p>
              <a:pPr marL="0" lvl="0" indent="0" algn="ctr" defTabSz="977900">
                <a:lnSpc>
                  <a:spcPct val="90000"/>
                </a:lnSpc>
                <a:spcBef>
                  <a:spcPct val="0"/>
                </a:spcBef>
                <a:spcAft>
                  <a:spcPct val="35000"/>
                </a:spcAft>
                <a:buNone/>
              </a:pPr>
              <a:r>
                <a:rPr lang="en-US" sz="2200" kern="1200" dirty="0"/>
                <a:t>Conflict Resolution</a:t>
              </a:r>
            </a:p>
          </p:txBody>
        </p:sp>
        <p:sp>
          <p:nvSpPr>
            <p:cNvPr id="12" name="Freeform: Shape 11">
              <a:extLst>
                <a:ext uri="{FF2B5EF4-FFF2-40B4-BE49-F238E27FC236}">
                  <a16:creationId xmlns:a16="http://schemas.microsoft.com/office/drawing/2014/main" id="{6A977FEF-C85F-F418-D6CE-A9186D2A517E}"/>
                </a:ext>
              </a:extLst>
            </p:cNvPr>
            <p:cNvSpPr/>
            <p:nvPr/>
          </p:nvSpPr>
          <p:spPr>
            <a:xfrm>
              <a:off x="278621" y="3086826"/>
              <a:ext cx="10407079" cy="1598162"/>
            </a:xfrm>
            <a:custGeom>
              <a:avLst/>
              <a:gdLst>
                <a:gd name="connsiteX0" fmla="*/ 0 w 7028121"/>
                <a:gd name="connsiteY0" fmla="*/ 0 h 1604306"/>
                <a:gd name="connsiteX1" fmla="*/ 7028121 w 7028121"/>
                <a:gd name="connsiteY1" fmla="*/ 0 h 1604306"/>
                <a:gd name="connsiteX2" fmla="*/ 7028121 w 7028121"/>
                <a:gd name="connsiteY2" fmla="*/ 1604306 h 1604306"/>
                <a:gd name="connsiteX3" fmla="*/ 0 w 7028121"/>
                <a:gd name="connsiteY3" fmla="*/ 1604306 h 1604306"/>
                <a:gd name="connsiteX4" fmla="*/ 0 w 7028121"/>
                <a:gd name="connsiteY4" fmla="*/ 0 h 16043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028121" h="1604306">
                  <a:moveTo>
                    <a:pt x="0" y="0"/>
                  </a:moveTo>
                  <a:lnTo>
                    <a:pt x="7028121" y="0"/>
                  </a:lnTo>
                  <a:lnTo>
                    <a:pt x="7028121" y="1604306"/>
                  </a:lnTo>
                  <a:lnTo>
                    <a:pt x="0" y="1604306"/>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30480" tIns="30480" rIns="30480" bIns="30480" numCol="1" spcCol="1270" anchor="t" anchorCtr="0">
              <a:noAutofit/>
            </a:bodyPr>
            <a:lstStyle/>
            <a:p>
              <a:pPr marL="171450" lvl="1" indent="-171450" algn="l" defTabSz="711200">
                <a:lnSpc>
                  <a:spcPct val="90000"/>
                </a:lnSpc>
                <a:spcBef>
                  <a:spcPct val="0"/>
                </a:spcBef>
                <a:spcAft>
                  <a:spcPct val="15000"/>
                </a:spcAft>
                <a:buFont typeface="Arial" panose="020B0604020202020204" pitchFamily="34" charset="0"/>
                <a:buChar char="•"/>
              </a:pPr>
              <a:r>
                <a:rPr lang="en-US" sz="1600" b="0" i="0" kern="1200" dirty="0"/>
                <a:t>Compromise – A compromise is a way for both people to get a little bit of what they want. Sometimes we have to give a little as well.</a:t>
              </a:r>
              <a:endParaRPr lang="en-US" sz="1600" kern="1200" dirty="0"/>
            </a:p>
            <a:p>
              <a:pPr marL="171450" lvl="1" indent="-171450" algn="l" defTabSz="711200">
                <a:lnSpc>
                  <a:spcPct val="90000"/>
                </a:lnSpc>
                <a:spcBef>
                  <a:spcPct val="0"/>
                </a:spcBef>
                <a:spcAft>
                  <a:spcPct val="15000"/>
                </a:spcAft>
                <a:buFont typeface="Arial" panose="020B0604020202020204" pitchFamily="34" charset="0"/>
                <a:buChar char="•"/>
              </a:pPr>
              <a:r>
                <a:rPr lang="en-US" sz="1600" kern="1200" dirty="0"/>
                <a:t>Listen to what the other person is saying. Do not demand that only your voice be heard.</a:t>
              </a:r>
            </a:p>
            <a:p>
              <a:pPr marL="171450" lvl="1" indent="-171450" algn="l" defTabSz="711200">
                <a:lnSpc>
                  <a:spcPct val="90000"/>
                </a:lnSpc>
                <a:spcBef>
                  <a:spcPct val="0"/>
                </a:spcBef>
                <a:spcAft>
                  <a:spcPct val="15000"/>
                </a:spcAft>
                <a:buFont typeface="Arial" panose="020B0604020202020204" pitchFamily="34" charset="0"/>
                <a:buChar char="•"/>
              </a:pPr>
              <a:r>
                <a:rPr lang="en-US" sz="1600" kern="1200" dirty="0"/>
                <a:t>Wait to talk until your emotions have calmed down. Do not avoid the conversation.</a:t>
              </a:r>
            </a:p>
            <a:p>
              <a:pPr marL="171450" lvl="1" indent="-171450" algn="l" defTabSz="711200">
                <a:lnSpc>
                  <a:spcPct val="90000"/>
                </a:lnSpc>
                <a:spcBef>
                  <a:spcPct val="0"/>
                </a:spcBef>
                <a:spcAft>
                  <a:spcPct val="15000"/>
                </a:spcAft>
                <a:buFont typeface="Arial" panose="020B0604020202020204" pitchFamily="34" charset="0"/>
                <a:buChar char="•"/>
              </a:pPr>
              <a:r>
                <a:rPr lang="en-US" sz="1600" kern="1200" dirty="0"/>
                <a:t>Take responsibility for your actions.</a:t>
              </a:r>
              <a:endParaRPr lang="en-US" sz="1100" kern="1200" dirty="0"/>
            </a:p>
          </p:txBody>
        </p:sp>
      </p:grpSp>
      <p:sp>
        <p:nvSpPr>
          <p:cNvPr id="21" name="TextBox 20">
            <a:extLst>
              <a:ext uri="{FF2B5EF4-FFF2-40B4-BE49-F238E27FC236}">
                <a16:creationId xmlns:a16="http://schemas.microsoft.com/office/drawing/2014/main" id="{3FE9F96B-E59E-9226-8B56-D8C7E5B70D54}"/>
              </a:ext>
            </a:extLst>
          </p:cNvPr>
          <p:cNvSpPr txBox="1"/>
          <p:nvPr/>
        </p:nvSpPr>
        <p:spPr>
          <a:xfrm>
            <a:off x="133350" y="326573"/>
            <a:ext cx="6096000" cy="646331"/>
          </a:xfrm>
          <a:prstGeom prst="rect">
            <a:avLst/>
          </a:prstGeom>
          <a:noFill/>
        </p:spPr>
        <p:txBody>
          <a:bodyPr wrap="square">
            <a:spAutoFit/>
          </a:bodyPr>
          <a:lstStyle/>
          <a:p>
            <a:pPr algn="ctr"/>
            <a:r>
              <a:rPr lang="en-US" sz="3600" dirty="0">
                <a:ln w="0"/>
                <a:solidFill>
                  <a:srgbClr val="C00000"/>
                </a:solidFill>
                <a:effectLst>
                  <a:outerShdw blurRad="38100" dist="38100" dir="2700000" algn="tl">
                    <a:srgbClr val="000000">
                      <a:alpha val="43137"/>
                    </a:srgbClr>
                  </a:outerShdw>
                </a:effectLst>
                <a:latin typeface="KG WhY YoU GoTtA Be So MeAn" panose="02000506000000020004" pitchFamily="2" charset="0"/>
              </a:rPr>
              <a:t>Things to Process and practice </a:t>
            </a:r>
          </a:p>
        </p:txBody>
      </p:sp>
    </p:spTree>
    <p:extLst>
      <p:ext uri="{BB962C8B-B14F-4D97-AF65-F5344CB8AC3E}">
        <p14:creationId xmlns:p14="http://schemas.microsoft.com/office/powerpoint/2010/main" val="28361923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8DBC45CF-6236-52E9-D284-A449C316CE92}"/>
              </a:ext>
            </a:extLst>
          </p:cNvPr>
          <p:cNvGrpSpPr/>
          <p:nvPr/>
        </p:nvGrpSpPr>
        <p:grpSpPr>
          <a:xfrm>
            <a:off x="507221" y="1689265"/>
            <a:ext cx="10722864" cy="3818397"/>
            <a:chOff x="278621" y="4718215"/>
            <a:chExt cx="10722864" cy="3818397"/>
          </a:xfrm>
        </p:grpSpPr>
        <p:sp>
          <p:nvSpPr>
            <p:cNvPr id="3" name="Straight Connector 2">
              <a:extLst>
                <a:ext uri="{FF2B5EF4-FFF2-40B4-BE49-F238E27FC236}">
                  <a16:creationId xmlns:a16="http://schemas.microsoft.com/office/drawing/2014/main" id="{04F04039-4A59-1960-29FB-67B572931D7E}"/>
                </a:ext>
              </a:extLst>
            </p:cNvPr>
            <p:cNvSpPr/>
            <p:nvPr/>
          </p:nvSpPr>
          <p:spPr>
            <a:xfrm>
              <a:off x="594406" y="7207303"/>
              <a:ext cx="10407079" cy="0"/>
            </a:xfrm>
            <a:prstGeom prst="line">
              <a:avLst/>
            </a:prstGeom>
          </p:spPr>
          <p:style>
            <a:lnRef idx="2">
              <a:schemeClr val="accent1">
                <a:shade val="60000"/>
                <a:hueOff val="0"/>
                <a:satOff val="0"/>
                <a:lumOff val="0"/>
                <a:alphaOff val="0"/>
              </a:schemeClr>
            </a:lnRef>
            <a:fillRef idx="0">
              <a:schemeClr val="accent1">
                <a:hueOff val="0"/>
                <a:satOff val="0"/>
                <a:lumOff val="0"/>
                <a:alphaOff val="0"/>
              </a:schemeClr>
            </a:fillRef>
            <a:effectRef idx="0">
              <a:schemeClr val="accent1">
                <a:hueOff val="0"/>
                <a:satOff val="0"/>
                <a:lumOff val="0"/>
                <a:alphaOff val="0"/>
              </a:schemeClr>
            </a:effectRef>
            <a:fontRef idx="minor">
              <a:schemeClr val="tx1">
                <a:hueOff val="0"/>
                <a:satOff val="0"/>
                <a:lumOff val="0"/>
                <a:alphaOff val="0"/>
              </a:schemeClr>
            </a:fontRef>
          </p:style>
        </p:sp>
        <p:sp>
          <p:nvSpPr>
            <p:cNvPr id="4" name="Straight Connector 3">
              <a:extLst>
                <a:ext uri="{FF2B5EF4-FFF2-40B4-BE49-F238E27FC236}">
                  <a16:creationId xmlns:a16="http://schemas.microsoft.com/office/drawing/2014/main" id="{26A3302A-695D-2052-B8BE-9BFEBCFE8CEB}"/>
                </a:ext>
              </a:extLst>
            </p:cNvPr>
            <p:cNvSpPr/>
            <p:nvPr/>
          </p:nvSpPr>
          <p:spPr>
            <a:xfrm>
              <a:off x="582635" y="5382771"/>
              <a:ext cx="10407079" cy="0"/>
            </a:xfrm>
            <a:prstGeom prst="line">
              <a:avLst/>
            </a:prstGeom>
          </p:spPr>
          <p:style>
            <a:lnRef idx="2">
              <a:schemeClr val="accent1">
                <a:shade val="60000"/>
                <a:hueOff val="0"/>
                <a:satOff val="0"/>
                <a:lumOff val="0"/>
                <a:alphaOff val="0"/>
              </a:schemeClr>
            </a:lnRef>
            <a:fillRef idx="0">
              <a:schemeClr val="accent1">
                <a:hueOff val="0"/>
                <a:satOff val="0"/>
                <a:lumOff val="0"/>
                <a:alphaOff val="0"/>
              </a:schemeClr>
            </a:fillRef>
            <a:effectRef idx="0">
              <a:schemeClr val="accent1">
                <a:hueOff val="0"/>
                <a:satOff val="0"/>
                <a:lumOff val="0"/>
                <a:alphaOff val="0"/>
              </a:schemeClr>
            </a:effectRef>
            <a:fontRef idx="minor">
              <a:schemeClr val="tx1">
                <a:hueOff val="0"/>
                <a:satOff val="0"/>
                <a:lumOff val="0"/>
                <a:alphaOff val="0"/>
              </a:schemeClr>
            </a:fontRef>
          </p:style>
        </p:sp>
        <p:sp>
          <p:nvSpPr>
            <p:cNvPr id="13" name="Freeform: Shape 12">
              <a:extLst>
                <a:ext uri="{FF2B5EF4-FFF2-40B4-BE49-F238E27FC236}">
                  <a16:creationId xmlns:a16="http://schemas.microsoft.com/office/drawing/2014/main" id="{B5C63E66-6878-2F72-70F2-59E2A36FF53E}"/>
                </a:ext>
              </a:extLst>
            </p:cNvPr>
            <p:cNvSpPr/>
            <p:nvPr/>
          </p:nvSpPr>
          <p:spPr>
            <a:xfrm>
              <a:off x="3288476" y="4718215"/>
              <a:ext cx="7701238" cy="664554"/>
            </a:xfrm>
            <a:custGeom>
              <a:avLst/>
              <a:gdLst>
                <a:gd name="connsiteX0" fmla="*/ 0 w 5200809"/>
                <a:gd name="connsiteY0" fmla="*/ 0 h 667109"/>
                <a:gd name="connsiteX1" fmla="*/ 5200809 w 5200809"/>
                <a:gd name="connsiteY1" fmla="*/ 0 h 667109"/>
                <a:gd name="connsiteX2" fmla="*/ 5200809 w 5200809"/>
                <a:gd name="connsiteY2" fmla="*/ 667109 h 667109"/>
                <a:gd name="connsiteX3" fmla="*/ 0 w 5200809"/>
                <a:gd name="connsiteY3" fmla="*/ 667109 h 667109"/>
                <a:gd name="connsiteX4" fmla="*/ 0 w 5200809"/>
                <a:gd name="connsiteY4" fmla="*/ 0 h 6671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200809" h="667109">
                  <a:moveTo>
                    <a:pt x="0" y="0"/>
                  </a:moveTo>
                  <a:lnTo>
                    <a:pt x="5200809" y="0"/>
                  </a:lnTo>
                  <a:lnTo>
                    <a:pt x="5200809" y="667109"/>
                  </a:lnTo>
                  <a:lnTo>
                    <a:pt x="0" y="667109"/>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41910" tIns="41910" rIns="41910" bIns="41910" numCol="1" spcCol="1270" anchor="b" anchorCtr="0">
              <a:noAutofit/>
            </a:bodyPr>
            <a:lstStyle/>
            <a:p>
              <a:pPr marL="0" lvl="0" indent="0" algn="l" defTabSz="977900">
                <a:lnSpc>
                  <a:spcPct val="90000"/>
                </a:lnSpc>
                <a:spcBef>
                  <a:spcPct val="0"/>
                </a:spcBef>
                <a:spcAft>
                  <a:spcPct val="35000"/>
                </a:spcAft>
                <a:buNone/>
              </a:pPr>
              <a:r>
                <a:rPr lang="en-US" sz="2200" kern="1200" dirty="0"/>
                <a:t>  </a:t>
              </a:r>
            </a:p>
          </p:txBody>
        </p:sp>
        <p:sp>
          <p:nvSpPr>
            <p:cNvPr id="14" name="Freeform: Shape 13">
              <a:extLst>
                <a:ext uri="{FF2B5EF4-FFF2-40B4-BE49-F238E27FC236}">
                  <a16:creationId xmlns:a16="http://schemas.microsoft.com/office/drawing/2014/main" id="{B81F1C46-0D18-6044-7BF8-BC16CE984B6A}"/>
                </a:ext>
              </a:extLst>
            </p:cNvPr>
            <p:cNvSpPr/>
            <p:nvPr/>
          </p:nvSpPr>
          <p:spPr>
            <a:xfrm>
              <a:off x="292515" y="4718215"/>
              <a:ext cx="3921898" cy="664554"/>
            </a:xfrm>
            <a:custGeom>
              <a:avLst/>
              <a:gdLst>
                <a:gd name="connsiteX0" fmla="*/ 111207 w 2648541"/>
                <a:gd name="connsiteY0" fmla="*/ 0 h 667109"/>
                <a:gd name="connsiteX1" fmla="*/ 2537334 w 2648541"/>
                <a:gd name="connsiteY1" fmla="*/ 0 h 667109"/>
                <a:gd name="connsiteX2" fmla="*/ 2648541 w 2648541"/>
                <a:gd name="connsiteY2" fmla="*/ 111207 h 667109"/>
                <a:gd name="connsiteX3" fmla="*/ 2648541 w 2648541"/>
                <a:gd name="connsiteY3" fmla="*/ 667109 h 667109"/>
                <a:gd name="connsiteX4" fmla="*/ 2648541 w 2648541"/>
                <a:gd name="connsiteY4" fmla="*/ 667109 h 667109"/>
                <a:gd name="connsiteX5" fmla="*/ 0 w 2648541"/>
                <a:gd name="connsiteY5" fmla="*/ 667109 h 667109"/>
                <a:gd name="connsiteX6" fmla="*/ 0 w 2648541"/>
                <a:gd name="connsiteY6" fmla="*/ 667109 h 667109"/>
                <a:gd name="connsiteX7" fmla="*/ 0 w 2648541"/>
                <a:gd name="connsiteY7" fmla="*/ 111207 h 667109"/>
                <a:gd name="connsiteX8" fmla="*/ 111207 w 2648541"/>
                <a:gd name="connsiteY8" fmla="*/ 0 h 667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648541" h="667109">
                  <a:moveTo>
                    <a:pt x="111207" y="0"/>
                  </a:moveTo>
                  <a:lnTo>
                    <a:pt x="2537334" y="0"/>
                  </a:lnTo>
                  <a:cubicBezTo>
                    <a:pt x="2598752" y="0"/>
                    <a:pt x="2648541" y="49789"/>
                    <a:pt x="2648541" y="111207"/>
                  </a:cubicBezTo>
                  <a:lnTo>
                    <a:pt x="2648541" y="667109"/>
                  </a:lnTo>
                  <a:lnTo>
                    <a:pt x="2648541" y="667109"/>
                  </a:lnTo>
                  <a:lnTo>
                    <a:pt x="0" y="667109"/>
                  </a:lnTo>
                  <a:lnTo>
                    <a:pt x="0" y="667109"/>
                  </a:lnTo>
                  <a:lnTo>
                    <a:pt x="0" y="111207"/>
                  </a:lnTo>
                  <a:cubicBezTo>
                    <a:pt x="0" y="49789"/>
                    <a:pt x="49789" y="0"/>
                    <a:pt x="111207" y="0"/>
                  </a:cubicBezTo>
                  <a:close/>
                </a:path>
              </a:pathLst>
            </a:cu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74481" tIns="74481" rIns="74481" bIns="41910" numCol="1" spcCol="1270" anchor="ctr" anchorCtr="0">
              <a:noAutofit/>
            </a:bodyPr>
            <a:lstStyle/>
            <a:p>
              <a:pPr marL="0" lvl="0" indent="0" algn="ctr" defTabSz="977900">
                <a:lnSpc>
                  <a:spcPct val="90000"/>
                </a:lnSpc>
                <a:spcBef>
                  <a:spcPct val="0"/>
                </a:spcBef>
                <a:spcAft>
                  <a:spcPct val="35000"/>
                </a:spcAft>
                <a:buNone/>
              </a:pPr>
              <a:r>
                <a:rPr lang="en-US" sz="2200" kern="1200" dirty="0"/>
                <a:t>Student Etiquette</a:t>
              </a:r>
            </a:p>
          </p:txBody>
        </p:sp>
        <p:sp>
          <p:nvSpPr>
            <p:cNvPr id="15" name="Freeform: Shape 14">
              <a:extLst>
                <a:ext uri="{FF2B5EF4-FFF2-40B4-BE49-F238E27FC236}">
                  <a16:creationId xmlns:a16="http://schemas.microsoft.com/office/drawing/2014/main" id="{6661AB30-BA3A-279D-0D80-11DBEE567F50}"/>
                </a:ext>
              </a:extLst>
            </p:cNvPr>
            <p:cNvSpPr/>
            <p:nvPr/>
          </p:nvSpPr>
          <p:spPr>
            <a:xfrm>
              <a:off x="278621" y="5382771"/>
              <a:ext cx="10407079" cy="1126749"/>
            </a:xfrm>
            <a:custGeom>
              <a:avLst/>
              <a:gdLst>
                <a:gd name="connsiteX0" fmla="*/ 0 w 7028121"/>
                <a:gd name="connsiteY0" fmla="*/ 0 h 1131080"/>
                <a:gd name="connsiteX1" fmla="*/ 7028121 w 7028121"/>
                <a:gd name="connsiteY1" fmla="*/ 0 h 1131080"/>
                <a:gd name="connsiteX2" fmla="*/ 7028121 w 7028121"/>
                <a:gd name="connsiteY2" fmla="*/ 1131080 h 1131080"/>
                <a:gd name="connsiteX3" fmla="*/ 0 w 7028121"/>
                <a:gd name="connsiteY3" fmla="*/ 1131080 h 1131080"/>
                <a:gd name="connsiteX4" fmla="*/ 0 w 7028121"/>
                <a:gd name="connsiteY4" fmla="*/ 0 h 113108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028121" h="1131080">
                  <a:moveTo>
                    <a:pt x="0" y="0"/>
                  </a:moveTo>
                  <a:lnTo>
                    <a:pt x="7028121" y="0"/>
                  </a:lnTo>
                  <a:lnTo>
                    <a:pt x="7028121" y="1131080"/>
                  </a:lnTo>
                  <a:lnTo>
                    <a:pt x="0" y="1131080"/>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30480" tIns="30480" rIns="30480" bIns="30480" numCol="1" spcCol="1270" anchor="t" anchorCtr="0">
              <a:noAutofit/>
            </a:bodyPr>
            <a:lstStyle/>
            <a:p>
              <a:pPr marL="171450" lvl="1" indent="-171450" algn="l" defTabSz="711200">
                <a:lnSpc>
                  <a:spcPct val="90000"/>
                </a:lnSpc>
                <a:spcBef>
                  <a:spcPct val="0"/>
                </a:spcBef>
                <a:spcAft>
                  <a:spcPct val="15000"/>
                </a:spcAft>
                <a:buChar char="•"/>
              </a:pPr>
              <a:r>
                <a:rPr lang="en-US" sz="1600" kern="1200" dirty="0"/>
                <a:t>Do not barge in yelling, “I’m here.” or abruptly leave class before dismissed</a:t>
              </a:r>
            </a:p>
            <a:p>
              <a:pPr marL="171450" lvl="1" indent="-171450" algn="l" defTabSz="711200">
                <a:lnSpc>
                  <a:spcPct val="90000"/>
                </a:lnSpc>
                <a:spcBef>
                  <a:spcPct val="0"/>
                </a:spcBef>
                <a:spcAft>
                  <a:spcPct val="15000"/>
                </a:spcAft>
                <a:buChar char="•"/>
              </a:pPr>
              <a:r>
                <a:rPr lang="en-US" sz="1600" kern="1200" dirty="0"/>
                <a:t>Wait your turn to talk. Do not interrupt the professor.</a:t>
              </a:r>
            </a:p>
            <a:p>
              <a:pPr marL="171450" lvl="1" indent="-171450" algn="l" defTabSz="711200">
                <a:lnSpc>
                  <a:spcPct val="90000"/>
                </a:lnSpc>
                <a:spcBef>
                  <a:spcPct val="0"/>
                </a:spcBef>
                <a:spcAft>
                  <a:spcPct val="15000"/>
                </a:spcAft>
                <a:buChar char="•"/>
              </a:pPr>
              <a:r>
                <a:rPr lang="en-US" sz="1600" kern="1200" dirty="0"/>
                <a:t>Reciprocate questions: “I’m well. How are you?”</a:t>
              </a:r>
            </a:p>
            <a:p>
              <a:pPr marL="171450" lvl="1" indent="-171450" algn="l" defTabSz="711200">
                <a:lnSpc>
                  <a:spcPct val="90000"/>
                </a:lnSpc>
                <a:spcBef>
                  <a:spcPct val="0"/>
                </a:spcBef>
                <a:spcAft>
                  <a:spcPct val="15000"/>
                </a:spcAft>
                <a:buChar char="•"/>
              </a:pPr>
              <a:r>
                <a:rPr lang="en-US" sz="1600" kern="1200" dirty="0"/>
                <a:t>Arrive to class on time.</a:t>
              </a:r>
            </a:p>
          </p:txBody>
        </p:sp>
        <p:sp>
          <p:nvSpPr>
            <p:cNvPr id="16" name="Freeform: Shape 15">
              <a:extLst>
                <a:ext uri="{FF2B5EF4-FFF2-40B4-BE49-F238E27FC236}">
                  <a16:creationId xmlns:a16="http://schemas.microsoft.com/office/drawing/2014/main" id="{FA33C70C-F888-6849-B29D-02CC05F9170F}"/>
                </a:ext>
              </a:extLst>
            </p:cNvPr>
            <p:cNvSpPr/>
            <p:nvPr/>
          </p:nvSpPr>
          <p:spPr>
            <a:xfrm>
              <a:off x="3300245" y="6542748"/>
              <a:ext cx="7701238" cy="664554"/>
            </a:xfrm>
            <a:custGeom>
              <a:avLst/>
              <a:gdLst>
                <a:gd name="connsiteX0" fmla="*/ 0 w 5200809"/>
                <a:gd name="connsiteY0" fmla="*/ 0 h 667109"/>
                <a:gd name="connsiteX1" fmla="*/ 5200809 w 5200809"/>
                <a:gd name="connsiteY1" fmla="*/ 0 h 667109"/>
                <a:gd name="connsiteX2" fmla="*/ 5200809 w 5200809"/>
                <a:gd name="connsiteY2" fmla="*/ 667109 h 667109"/>
                <a:gd name="connsiteX3" fmla="*/ 0 w 5200809"/>
                <a:gd name="connsiteY3" fmla="*/ 667109 h 667109"/>
                <a:gd name="connsiteX4" fmla="*/ 0 w 5200809"/>
                <a:gd name="connsiteY4" fmla="*/ 0 h 6671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200809" h="667109">
                  <a:moveTo>
                    <a:pt x="0" y="0"/>
                  </a:moveTo>
                  <a:lnTo>
                    <a:pt x="5200809" y="0"/>
                  </a:lnTo>
                  <a:lnTo>
                    <a:pt x="5200809" y="667109"/>
                  </a:lnTo>
                  <a:lnTo>
                    <a:pt x="0" y="667109"/>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40005" tIns="40005" rIns="40005" bIns="40005" numCol="1" spcCol="1270" anchor="b" anchorCtr="0">
              <a:noAutofit/>
            </a:bodyPr>
            <a:lstStyle/>
            <a:p>
              <a:pPr marL="0" lvl="0" indent="0" algn="l" defTabSz="933450">
                <a:lnSpc>
                  <a:spcPct val="90000"/>
                </a:lnSpc>
                <a:spcBef>
                  <a:spcPct val="0"/>
                </a:spcBef>
                <a:spcAft>
                  <a:spcPct val="35000"/>
                </a:spcAft>
                <a:buNone/>
              </a:pPr>
              <a:r>
                <a:rPr lang="en-US" sz="2100" kern="1200" dirty="0"/>
                <a:t> </a:t>
              </a:r>
            </a:p>
          </p:txBody>
        </p:sp>
        <p:sp>
          <p:nvSpPr>
            <p:cNvPr id="17" name="Freeform: Shape 16">
              <a:extLst>
                <a:ext uri="{FF2B5EF4-FFF2-40B4-BE49-F238E27FC236}">
                  <a16:creationId xmlns:a16="http://schemas.microsoft.com/office/drawing/2014/main" id="{766EAE1D-1A98-55C9-B5D1-B2F732BAF969}"/>
                </a:ext>
              </a:extLst>
            </p:cNvPr>
            <p:cNvSpPr/>
            <p:nvPr/>
          </p:nvSpPr>
          <p:spPr>
            <a:xfrm>
              <a:off x="280636" y="6542748"/>
              <a:ext cx="3968980" cy="664554"/>
            </a:xfrm>
            <a:custGeom>
              <a:avLst/>
              <a:gdLst>
                <a:gd name="connsiteX0" fmla="*/ 111207 w 2680336"/>
                <a:gd name="connsiteY0" fmla="*/ 0 h 667109"/>
                <a:gd name="connsiteX1" fmla="*/ 2569129 w 2680336"/>
                <a:gd name="connsiteY1" fmla="*/ 0 h 667109"/>
                <a:gd name="connsiteX2" fmla="*/ 2680336 w 2680336"/>
                <a:gd name="connsiteY2" fmla="*/ 111207 h 667109"/>
                <a:gd name="connsiteX3" fmla="*/ 2680336 w 2680336"/>
                <a:gd name="connsiteY3" fmla="*/ 667109 h 667109"/>
                <a:gd name="connsiteX4" fmla="*/ 2680336 w 2680336"/>
                <a:gd name="connsiteY4" fmla="*/ 667109 h 667109"/>
                <a:gd name="connsiteX5" fmla="*/ 0 w 2680336"/>
                <a:gd name="connsiteY5" fmla="*/ 667109 h 667109"/>
                <a:gd name="connsiteX6" fmla="*/ 0 w 2680336"/>
                <a:gd name="connsiteY6" fmla="*/ 667109 h 667109"/>
                <a:gd name="connsiteX7" fmla="*/ 0 w 2680336"/>
                <a:gd name="connsiteY7" fmla="*/ 111207 h 667109"/>
                <a:gd name="connsiteX8" fmla="*/ 111207 w 2680336"/>
                <a:gd name="connsiteY8" fmla="*/ 0 h 667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680336" h="667109">
                  <a:moveTo>
                    <a:pt x="111207" y="0"/>
                  </a:moveTo>
                  <a:lnTo>
                    <a:pt x="2569129" y="0"/>
                  </a:lnTo>
                  <a:cubicBezTo>
                    <a:pt x="2630547" y="0"/>
                    <a:pt x="2680336" y="49789"/>
                    <a:pt x="2680336" y="111207"/>
                  </a:cubicBezTo>
                  <a:lnTo>
                    <a:pt x="2680336" y="667109"/>
                  </a:lnTo>
                  <a:lnTo>
                    <a:pt x="2680336" y="667109"/>
                  </a:lnTo>
                  <a:lnTo>
                    <a:pt x="0" y="667109"/>
                  </a:lnTo>
                  <a:lnTo>
                    <a:pt x="0" y="667109"/>
                  </a:lnTo>
                  <a:lnTo>
                    <a:pt x="0" y="111207"/>
                  </a:lnTo>
                  <a:cubicBezTo>
                    <a:pt x="0" y="49789"/>
                    <a:pt x="49789" y="0"/>
                    <a:pt x="111207" y="0"/>
                  </a:cubicBezTo>
                  <a:close/>
                </a:path>
              </a:pathLst>
            </a:custGeom>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72576" tIns="72576" rIns="72576" bIns="40005" numCol="1" spcCol="1270" anchor="ctr" anchorCtr="0">
              <a:noAutofit/>
            </a:bodyPr>
            <a:lstStyle/>
            <a:p>
              <a:pPr marL="0" lvl="0" indent="0" algn="ctr" defTabSz="933450">
                <a:lnSpc>
                  <a:spcPct val="90000"/>
                </a:lnSpc>
                <a:spcBef>
                  <a:spcPct val="0"/>
                </a:spcBef>
                <a:spcAft>
                  <a:spcPct val="35000"/>
                </a:spcAft>
                <a:buNone/>
              </a:pPr>
              <a:r>
                <a:rPr lang="en-US" sz="2100" kern="1200" dirty="0"/>
                <a:t>Problem Solving </a:t>
              </a:r>
            </a:p>
          </p:txBody>
        </p:sp>
        <p:sp>
          <p:nvSpPr>
            <p:cNvPr id="18" name="Freeform: Shape 17">
              <a:extLst>
                <a:ext uri="{FF2B5EF4-FFF2-40B4-BE49-F238E27FC236}">
                  <a16:creationId xmlns:a16="http://schemas.microsoft.com/office/drawing/2014/main" id="{00C13617-8B0E-8D1A-5AAB-65F5C6353B46}"/>
                </a:ext>
              </a:extLst>
            </p:cNvPr>
            <p:cNvSpPr/>
            <p:nvPr/>
          </p:nvSpPr>
          <p:spPr>
            <a:xfrm>
              <a:off x="278621" y="7207303"/>
              <a:ext cx="10407079" cy="1329309"/>
            </a:xfrm>
            <a:custGeom>
              <a:avLst/>
              <a:gdLst>
                <a:gd name="connsiteX0" fmla="*/ 0 w 7028121"/>
                <a:gd name="connsiteY0" fmla="*/ 0 h 1334419"/>
                <a:gd name="connsiteX1" fmla="*/ 7028121 w 7028121"/>
                <a:gd name="connsiteY1" fmla="*/ 0 h 1334419"/>
                <a:gd name="connsiteX2" fmla="*/ 7028121 w 7028121"/>
                <a:gd name="connsiteY2" fmla="*/ 1334419 h 1334419"/>
                <a:gd name="connsiteX3" fmla="*/ 0 w 7028121"/>
                <a:gd name="connsiteY3" fmla="*/ 1334419 h 1334419"/>
                <a:gd name="connsiteX4" fmla="*/ 0 w 7028121"/>
                <a:gd name="connsiteY4" fmla="*/ 0 h 133441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028121" h="1334419">
                  <a:moveTo>
                    <a:pt x="0" y="0"/>
                  </a:moveTo>
                  <a:lnTo>
                    <a:pt x="7028121" y="0"/>
                  </a:lnTo>
                  <a:lnTo>
                    <a:pt x="7028121" y="1334419"/>
                  </a:lnTo>
                  <a:lnTo>
                    <a:pt x="0" y="1334419"/>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30480" tIns="30480" rIns="30480" bIns="30480" numCol="1" spcCol="1270" anchor="t" anchorCtr="0">
              <a:noAutofit/>
            </a:bodyPr>
            <a:lstStyle/>
            <a:p>
              <a:pPr marL="171450" lvl="1" indent="-171450" algn="l" defTabSz="711200">
                <a:lnSpc>
                  <a:spcPct val="90000"/>
                </a:lnSpc>
                <a:spcBef>
                  <a:spcPct val="0"/>
                </a:spcBef>
                <a:spcAft>
                  <a:spcPct val="15000"/>
                </a:spcAft>
                <a:buChar char="•"/>
              </a:pPr>
              <a:r>
                <a:rPr lang="en-US" sz="1600" kern="1200" dirty="0"/>
                <a:t>Identify the problem.</a:t>
              </a:r>
            </a:p>
            <a:p>
              <a:pPr marL="171450" lvl="1" indent="-171450" algn="l" defTabSz="711200">
                <a:lnSpc>
                  <a:spcPct val="90000"/>
                </a:lnSpc>
                <a:spcBef>
                  <a:spcPct val="0"/>
                </a:spcBef>
                <a:spcAft>
                  <a:spcPct val="15000"/>
                </a:spcAft>
                <a:buChar char="•"/>
              </a:pPr>
              <a:r>
                <a:rPr lang="en-US" sz="1600" kern="1200" dirty="0"/>
                <a:t>What do you think happened &amp; what does the other person think happened?</a:t>
              </a:r>
            </a:p>
            <a:p>
              <a:pPr marL="171450" lvl="1" indent="-171450" algn="l" defTabSz="711200">
                <a:lnSpc>
                  <a:spcPct val="90000"/>
                </a:lnSpc>
                <a:spcBef>
                  <a:spcPct val="0"/>
                </a:spcBef>
                <a:spcAft>
                  <a:spcPct val="15000"/>
                </a:spcAft>
                <a:buChar char="•"/>
              </a:pPr>
              <a:r>
                <a:rPr lang="en-US" sz="1600" kern="1200" dirty="0"/>
                <a:t>What could I do to fix the problem? (Think of 3 solutions)</a:t>
              </a:r>
            </a:p>
            <a:p>
              <a:pPr marL="171450" lvl="1" indent="-171450" algn="l" defTabSz="711200">
                <a:lnSpc>
                  <a:spcPct val="90000"/>
                </a:lnSpc>
                <a:spcBef>
                  <a:spcPct val="0"/>
                </a:spcBef>
                <a:spcAft>
                  <a:spcPct val="15000"/>
                </a:spcAft>
                <a:buChar char="•"/>
              </a:pPr>
              <a:r>
                <a:rPr lang="en-US" sz="1600" kern="1200" dirty="0"/>
                <a:t>What might happen if I try the solutions?</a:t>
              </a:r>
            </a:p>
            <a:p>
              <a:pPr marL="171450" lvl="1" indent="-171450" algn="l" defTabSz="711200">
                <a:lnSpc>
                  <a:spcPct val="90000"/>
                </a:lnSpc>
                <a:spcBef>
                  <a:spcPct val="0"/>
                </a:spcBef>
                <a:spcAft>
                  <a:spcPct val="15000"/>
                </a:spcAft>
                <a:buChar char="•"/>
              </a:pPr>
              <a:r>
                <a:rPr lang="en-US" sz="1600" kern="1200" dirty="0"/>
                <a:t>What solution is best?</a:t>
              </a:r>
            </a:p>
            <a:p>
              <a:pPr marL="171450" lvl="1" indent="-171450" algn="l" defTabSz="711200">
                <a:lnSpc>
                  <a:spcPct val="90000"/>
                </a:lnSpc>
                <a:spcBef>
                  <a:spcPct val="0"/>
                </a:spcBef>
                <a:spcAft>
                  <a:spcPct val="15000"/>
                </a:spcAft>
                <a:buChar char="•"/>
              </a:pPr>
              <a:r>
                <a:rPr lang="en-US" sz="1600" kern="1200" dirty="0"/>
                <a:t>Try it! IF it fails try another solution that you thought of.</a:t>
              </a:r>
            </a:p>
            <a:p>
              <a:pPr marL="171450" lvl="1" indent="-171450" algn="l" defTabSz="711200">
                <a:lnSpc>
                  <a:spcPct val="90000"/>
                </a:lnSpc>
                <a:spcBef>
                  <a:spcPct val="0"/>
                </a:spcBef>
                <a:spcAft>
                  <a:spcPct val="15000"/>
                </a:spcAft>
                <a:buChar char="•"/>
              </a:pPr>
              <a:r>
                <a:rPr lang="en-US" sz="1600" kern="1200" dirty="0"/>
                <a:t>What did you learn from it?</a:t>
              </a:r>
            </a:p>
            <a:p>
              <a:pPr marL="114300" lvl="2" indent="-57150" algn="l" defTabSz="444500">
                <a:lnSpc>
                  <a:spcPct val="90000"/>
                </a:lnSpc>
                <a:spcBef>
                  <a:spcPct val="0"/>
                </a:spcBef>
                <a:spcAft>
                  <a:spcPct val="15000"/>
                </a:spcAft>
                <a:buChar char="•"/>
              </a:pPr>
              <a:endParaRPr lang="en-US" sz="1000" kern="1200" dirty="0"/>
            </a:p>
          </p:txBody>
        </p:sp>
      </p:grpSp>
      <p:sp>
        <p:nvSpPr>
          <p:cNvPr id="20" name="TextBox 19">
            <a:extLst>
              <a:ext uri="{FF2B5EF4-FFF2-40B4-BE49-F238E27FC236}">
                <a16:creationId xmlns:a16="http://schemas.microsoft.com/office/drawing/2014/main" id="{5636AEBB-CD3C-E779-67FC-7C4D890B53ED}"/>
              </a:ext>
            </a:extLst>
          </p:cNvPr>
          <p:cNvSpPr txBox="1"/>
          <p:nvPr/>
        </p:nvSpPr>
        <p:spPr>
          <a:xfrm>
            <a:off x="0" y="462944"/>
            <a:ext cx="6096000" cy="646331"/>
          </a:xfrm>
          <a:prstGeom prst="rect">
            <a:avLst/>
          </a:prstGeom>
          <a:noFill/>
        </p:spPr>
        <p:txBody>
          <a:bodyPr wrap="square">
            <a:spAutoFit/>
          </a:bodyPr>
          <a:lstStyle/>
          <a:p>
            <a:pPr algn="ctr"/>
            <a:r>
              <a:rPr lang="en-US" sz="3600" dirty="0">
                <a:ln w="0"/>
                <a:solidFill>
                  <a:srgbClr val="C00000"/>
                </a:solidFill>
                <a:effectLst>
                  <a:outerShdw blurRad="38100" dist="38100" dir="2700000" algn="tl">
                    <a:srgbClr val="000000">
                      <a:alpha val="43137"/>
                    </a:srgbClr>
                  </a:outerShdw>
                </a:effectLst>
                <a:latin typeface="KG WhY YoU GoTtA Be So MeAn" panose="02000506000000020004" pitchFamily="2" charset="0"/>
              </a:rPr>
              <a:t>Things to Process and practice </a:t>
            </a:r>
          </a:p>
        </p:txBody>
      </p:sp>
    </p:spTree>
    <p:extLst>
      <p:ext uri="{BB962C8B-B14F-4D97-AF65-F5344CB8AC3E}">
        <p14:creationId xmlns:p14="http://schemas.microsoft.com/office/powerpoint/2010/main" val="2499957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D5F4DB23-DB14-5DFC-A6D2-17ED14DFA9DA}"/>
              </a:ext>
            </a:extLst>
          </p:cNvPr>
          <p:cNvSpPr>
            <a:spLocks noGrp="1"/>
          </p:cNvSpPr>
          <p:nvPr>
            <p:ph type="body" idx="1"/>
          </p:nvPr>
        </p:nvSpPr>
        <p:spPr>
          <a:xfrm>
            <a:off x="2024743" y="1208314"/>
            <a:ext cx="9350828" cy="4201886"/>
          </a:xfrm>
        </p:spPr>
        <p:txBody>
          <a:bodyPr/>
          <a:lstStyle/>
          <a:p>
            <a:pPr algn="l"/>
            <a:r>
              <a:rPr lang="en-US" dirty="0"/>
              <a:t>Thank you</a:t>
            </a:r>
          </a:p>
          <a:p>
            <a:pPr algn="l"/>
            <a:r>
              <a:rPr lang="en-US" dirty="0"/>
              <a:t>Website: </a:t>
            </a:r>
            <a:r>
              <a:rPr lang="en-US" dirty="0">
                <a:solidFill>
                  <a:schemeClr val="accent3"/>
                </a:solidFill>
              </a:rPr>
              <a:t>https://wp.missouristate.edu/ASCEND/</a:t>
            </a:r>
          </a:p>
          <a:p>
            <a:pPr algn="l"/>
            <a:r>
              <a:rPr lang="en-US" dirty="0"/>
              <a:t>Facebook: </a:t>
            </a:r>
            <a:r>
              <a:rPr lang="en-US" b="0" i="0" u="none" strike="noStrike" dirty="0">
                <a:solidFill>
                  <a:schemeClr val="accent4"/>
                </a:solidFill>
                <a:effectLst/>
              </a:rPr>
              <a:t>https://www.facebook.com/WP.ASCEND</a:t>
            </a:r>
            <a:endParaRPr lang="en-US" dirty="0"/>
          </a:p>
        </p:txBody>
      </p:sp>
    </p:spTree>
    <p:extLst>
      <p:ext uri="{BB962C8B-B14F-4D97-AF65-F5344CB8AC3E}">
        <p14:creationId xmlns:p14="http://schemas.microsoft.com/office/powerpoint/2010/main" val="34197446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95"/>
        <p:cNvGrpSpPr/>
        <p:nvPr/>
      </p:nvGrpSpPr>
      <p:grpSpPr>
        <a:xfrm>
          <a:off x="0" y="0"/>
          <a:ext cx="0" cy="0"/>
          <a:chOff x="0" y="0"/>
          <a:chExt cx="0" cy="0"/>
        </a:xfrm>
      </p:grpSpPr>
      <p:sp>
        <p:nvSpPr>
          <p:cNvPr id="196" name="Google Shape;196;p16"/>
          <p:cNvSpPr txBox="1">
            <a:spLocks noGrp="1"/>
          </p:cNvSpPr>
          <p:nvPr>
            <p:ph type="body" idx="1"/>
          </p:nvPr>
        </p:nvSpPr>
        <p:spPr>
          <a:xfrm>
            <a:off x="4199229" y="134604"/>
            <a:ext cx="7010400" cy="780395"/>
          </a:xfrm>
          <a:prstGeom prst="rect">
            <a:avLst/>
          </a:prstGeom>
        </p:spPr>
        <p:txBody>
          <a:bodyPr spcFirstLastPara="1" vert="horz" wrap="square" lIns="121900" tIns="121900" rIns="121900" bIns="121900" rtlCol="0" anchor="ctr" anchorCtr="0">
            <a:noAutofit/>
          </a:bodyPr>
          <a:lstStyle/>
          <a:p>
            <a:pPr marL="0" indent="0">
              <a:buNone/>
            </a:pPr>
            <a:r>
              <a:rPr lang="en" sz="4000" dirty="0"/>
              <a:t>What is the ASCEND PROGRAM?</a:t>
            </a:r>
            <a:endParaRPr sz="4000" dirty="0"/>
          </a:p>
        </p:txBody>
      </p:sp>
      <p:sp>
        <p:nvSpPr>
          <p:cNvPr id="197" name="Google Shape;197;p16"/>
          <p:cNvSpPr txBox="1">
            <a:spLocks noGrp="1"/>
          </p:cNvSpPr>
          <p:nvPr>
            <p:ph type="sldNum" idx="12"/>
          </p:nvPr>
        </p:nvSpPr>
        <p:spPr>
          <a:xfrm>
            <a:off x="14855364" y="2"/>
            <a:ext cx="731600" cy="524800"/>
          </a:xfrm>
          <a:prstGeom prst="rect">
            <a:avLst/>
          </a:prstGeom>
        </p:spPr>
        <p:txBody>
          <a:bodyPr spcFirstLastPara="1" vert="horz" wrap="square" lIns="121900" tIns="121900" rIns="121900" bIns="121900" rtlCol="0" anchor="t" anchorCtr="0">
            <a:noAutofit/>
          </a:bodyPr>
          <a:lstStyle/>
          <a:p>
            <a:fld id="{00000000-1234-1234-1234-123412341234}" type="slidenum">
              <a:rPr lang="en"/>
              <a:pPr/>
              <a:t>2</a:t>
            </a:fld>
            <a:endParaRPr/>
          </a:p>
        </p:txBody>
      </p:sp>
      <p:sp>
        <p:nvSpPr>
          <p:cNvPr id="2" name="TextBox 1">
            <a:extLst>
              <a:ext uri="{FF2B5EF4-FFF2-40B4-BE49-F238E27FC236}">
                <a16:creationId xmlns:a16="http://schemas.microsoft.com/office/drawing/2014/main" id="{C2C15EC3-CE7D-3822-2270-52FBF216A3DC}"/>
              </a:ext>
            </a:extLst>
          </p:cNvPr>
          <p:cNvSpPr txBox="1"/>
          <p:nvPr/>
        </p:nvSpPr>
        <p:spPr>
          <a:xfrm>
            <a:off x="853044" y="1820731"/>
            <a:ext cx="9238013" cy="4401205"/>
          </a:xfrm>
          <a:prstGeom prst="rect">
            <a:avLst/>
          </a:prstGeom>
          <a:noFill/>
        </p:spPr>
        <p:txBody>
          <a:bodyPr wrap="square" rtlCol="0">
            <a:spAutoFit/>
          </a:bodyPr>
          <a:lstStyle/>
          <a:p>
            <a:r>
              <a:rPr lang="en-US" sz="2000" b="1" dirty="0">
                <a:latin typeface="Oswald Light" panose="00000400000000000000" pitchFamily="2" charset="0"/>
              </a:rPr>
              <a:t>Our Mission</a:t>
            </a:r>
          </a:p>
          <a:p>
            <a:pPr algn="l"/>
            <a:r>
              <a:rPr lang="en-US" sz="2000" b="0" i="0" dirty="0">
                <a:solidFill>
                  <a:srgbClr val="0A0A0A"/>
                </a:solidFill>
                <a:effectLst/>
                <a:latin typeface="Oswald Light" panose="00000400000000000000" pitchFamily="2" charset="0"/>
              </a:rPr>
              <a:t>To encourage and foster self-confidence, self-advocacy, and growing independence in college students with autism; To understand students’ strengths and weaknesses and help them learn and apply skills and strategies to successfully navigate the communication, planning and problem-solving demands of college life.</a:t>
            </a:r>
          </a:p>
          <a:p>
            <a:pPr algn="l"/>
            <a:endParaRPr lang="en-US" sz="2000" b="1" i="0" dirty="0">
              <a:solidFill>
                <a:srgbClr val="0A0A0A"/>
              </a:solidFill>
              <a:effectLst/>
              <a:latin typeface="Oswald Light" panose="00000400000000000000" pitchFamily="2" charset="0"/>
            </a:endParaRPr>
          </a:p>
          <a:p>
            <a:pPr algn="l"/>
            <a:r>
              <a:rPr lang="en-US" sz="2000" b="1" i="0" dirty="0">
                <a:solidFill>
                  <a:srgbClr val="0A0A0A"/>
                </a:solidFill>
                <a:effectLst/>
                <a:latin typeface="Oswald Light" panose="00000400000000000000" pitchFamily="2" charset="0"/>
              </a:rPr>
              <a:t>Transition to college</a:t>
            </a:r>
          </a:p>
          <a:p>
            <a:pPr algn="l"/>
            <a:r>
              <a:rPr lang="en-US" sz="2000" b="0" i="0" dirty="0">
                <a:solidFill>
                  <a:srgbClr val="0A0A0A"/>
                </a:solidFill>
                <a:effectLst/>
                <a:latin typeface="Oswald Light" panose="00000400000000000000" pitchFamily="2" charset="0"/>
              </a:rPr>
              <a:t>The ASCEND Program at Missouri State University-West Plains seeks to provide additional support in comparison to the reasonable accommodation in the higher education setting.</a:t>
            </a:r>
          </a:p>
          <a:p>
            <a:pPr algn="l"/>
            <a:r>
              <a:rPr lang="en-US" sz="2000" b="0" i="0" dirty="0">
                <a:solidFill>
                  <a:srgbClr val="0A0A0A"/>
                </a:solidFill>
                <a:effectLst/>
                <a:latin typeface="Oswald Light" panose="00000400000000000000" pitchFamily="2" charset="0"/>
              </a:rPr>
              <a:t>Students in ASCEND receive service in four main areas: academic supports, executive functions development, social strategy supports, and daily living transitions. The program is mindful of skills needed as students transition to college life and general education coursework as well as later transitions.</a:t>
            </a:r>
          </a:p>
          <a:p>
            <a:endParaRPr lang="en-US" sz="2000" dirty="0">
              <a:latin typeface="Oswald Light" panose="00000400000000000000" pitchFamily="2" charset="0"/>
            </a:endParaRPr>
          </a:p>
        </p:txBody>
      </p:sp>
      <p:pic>
        <p:nvPicPr>
          <p:cNvPr id="3" name="Picture 2">
            <a:extLst>
              <a:ext uri="{FF2B5EF4-FFF2-40B4-BE49-F238E27FC236}">
                <a16:creationId xmlns:a16="http://schemas.microsoft.com/office/drawing/2014/main" id="{7AD91090-213A-08D4-A721-766F2DE6A93C}"/>
              </a:ext>
            </a:extLst>
          </p:cNvPr>
          <p:cNvPicPr>
            <a:picLocks noChangeAspect="1"/>
          </p:cNvPicPr>
          <p:nvPr/>
        </p:nvPicPr>
        <p:blipFill rotWithShape="1">
          <a:blip r:embed="rId3"/>
          <a:srcRect l="9047" t="39908" r="8809" b="39753"/>
          <a:stretch/>
        </p:blipFill>
        <p:spPr>
          <a:xfrm>
            <a:off x="493568" y="6110102"/>
            <a:ext cx="3213704" cy="614795"/>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80"/>
        <p:cNvGrpSpPr/>
        <p:nvPr/>
      </p:nvGrpSpPr>
      <p:grpSpPr>
        <a:xfrm>
          <a:off x="0" y="0"/>
          <a:ext cx="0" cy="0"/>
          <a:chOff x="0" y="0"/>
          <a:chExt cx="0" cy="0"/>
        </a:xfrm>
      </p:grpSpPr>
      <p:sp>
        <p:nvSpPr>
          <p:cNvPr id="182" name="Google Shape;182;p14"/>
          <p:cNvSpPr txBox="1">
            <a:spLocks noGrp="1"/>
          </p:cNvSpPr>
          <p:nvPr>
            <p:ph type="subTitle" idx="4294967295"/>
          </p:nvPr>
        </p:nvSpPr>
        <p:spPr>
          <a:xfrm>
            <a:off x="682797" y="870857"/>
            <a:ext cx="11008460" cy="5232374"/>
          </a:xfrm>
          <a:prstGeom prst="rect">
            <a:avLst/>
          </a:prstGeom>
          <a:solidFill>
            <a:schemeClr val="bg1">
              <a:alpha val="84000"/>
            </a:schemeClr>
          </a:solidFill>
        </p:spPr>
        <p:txBody>
          <a:bodyPr spcFirstLastPara="1" vert="horz" wrap="square" lIns="121900" tIns="121900" rIns="121900" bIns="121900" numCol="2" rtlCol="0" anchor="t" anchorCtr="0">
            <a:noAutofit/>
          </a:bodyPr>
          <a:lstStyle/>
          <a:p>
            <a:pPr marL="0" indent="0" fontAlgn="base">
              <a:spcBef>
                <a:spcPts val="400"/>
              </a:spcBef>
              <a:buNone/>
            </a:pPr>
            <a:r>
              <a:rPr lang="en-US" sz="1800" b="1" dirty="0">
                <a:solidFill>
                  <a:srgbClr val="000000"/>
                </a:solidFill>
                <a:latin typeface="Oswald Light" panose="00000400000000000000" pitchFamily="2" charset="0"/>
              </a:rPr>
              <a:t>Associate of Arts</a:t>
            </a:r>
            <a:r>
              <a:rPr lang="en-US" sz="1800" dirty="0">
                <a:solidFill>
                  <a:srgbClr val="000000"/>
                </a:solidFill>
                <a:latin typeface="Oswald Light" panose="00000400000000000000" pitchFamily="2" charset="0"/>
              </a:rPr>
              <a:t> </a:t>
            </a:r>
            <a:endParaRPr lang="en" sz="1800" dirty="0">
              <a:latin typeface="Oswald Light" panose="00000400000000000000" pitchFamily="2" charset="0"/>
            </a:endParaRPr>
          </a:p>
          <a:p>
            <a:pPr algn="l" rtl="0" fontAlgn="base">
              <a:spcBef>
                <a:spcPts val="400"/>
              </a:spcBef>
              <a:buFont typeface="Arial" panose="020B0604020202020204" pitchFamily="34" charset="0"/>
              <a:buChar char="•"/>
            </a:pPr>
            <a:r>
              <a:rPr lang="en-US" sz="1800" dirty="0">
                <a:solidFill>
                  <a:srgbClr val="000000"/>
                </a:solidFill>
                <a:latin typeface="Oswald Light" panose="00000400000000000000" pitchFamily="2" charset="0"/>
              </a:rPr>
              <a:t>Criminology </a:t>
            </a:r>
          </a:p>
          <a:p>
            <a:pPr algn="l" rtl="0" fontAlgn="base">
              <a:spcBef>
                <a:spcPts val="400"/>
              </a:spcBef>
              <a:buFont typeface="Arial" panose="020B0604020202020204" pitchFamily="34" charset="0"/>
              <a:buChar char="•"/>
            </a:pPr>
            <a:r>
              <a:rPr lang="en-US" sz="1800" dirty="0">
                <a:solidFill>
                  <a:srgbClr val="000000"/>
                </a:solidFill>
                <a:latin typeface="Oswald Light" panose="00000400000000000000" pitchFamily="2" charset="0"/>
              </a:rPr>
              <a:t>Child and Family Development </a:t>
            </a:r>
          </a:p>
          <a:p>
            <a:pPr algn="l" rtl="0" fontAlgn="base">
              <a:spcBef>
                <a:spcPts val="400"/>
              </a:spcBef>
              <a:buFont typeface="Arial" panose="020B0604020202020204" pitchFamily="34" charset="0"/>
              <a:buChar char="•"/>
            </a:pPr>
            <a:r>
              <a:rPr lang="en-US" sz="1800" dirty="0">
                <a:solidFill>
                  <a:srgbClr val="000000"/>
                </a:solidFill>
                <a:latin typeface="Oswald Light" panose="00000400000000000000" pitchFamily="2" charset="0"/>
              </a:rPr>
              <a:t>General Studies </a:t>
            </a:r>
          </a:p>
          <a:p>
            <a:pPr algn="l" rtl="0" fontAlgn="base">
              <a:spcBef>
                <a:spcPts val="400"/>
              </a:spcBef>
              <a:buFont typeface="Arial" panose="020B0604020202020204" pitchFamily="34" charset="0"/>
              <a:buChar char="•"/>
            </a:pPr>
            <a:r>
              <a:rPr lang="en-US" sz="1800" dirty="0">
                <a:solidFill>
                  <a:srgbClr val="000000"/>
                </a:solidFill>
                <a:latin typeface="Oswald Light" panose="00000400000000000000" pitchFamily="2" charset="0"/>
              </a:rPr>
              <a:t>Health Professions </a:t>
            </a:r>
          </a:p>
          <a:p>
            <a:pPr algn="l" rtl="0" fontAlgn="base">
              <a:spcBef>
                <a:spcPts val="400"/>
              </a:spcBef>
              <a:buFont typeface="Arial" panose="020B0604020202020204" pitchFamily="34" charset="0"/>
              <a:buChar char="•"/>
            </a:pPr>
            <a:r>
              <a:rPr lang="en-US" sz="1800" dirty="0">
                <a:solidFill>
                  <a:srgbClr val="000000"/>
                </a:solidFill>
                <a:latin typeface="Oswald Light" panose="00000400000000000000" pitchFamily="2" charset="0"/>
              </a:rPr>
              <a:t>Teaching  </a:t>
            </a:r>
          </a:p>
          <a:p>
            <a:pPr marL="0" indent="0" algn="l" rtl="0" fontAlgn="base">
              <a:spcBef>
                <a:spcPts val="400"/>
              </a:spcBef>
              <a:buNone/>
            </a:pPr>
            <a:r>
              <a:rPr lang="en-US" sz="1800" b="1" dirty="0">
                <a:solidFill>
                  <a:srgbClr val="000000"/>
                </a:solidFill>
                <a:latin typeface="Oswald Light" panose="00000400000000000000" pitchFamily="2" charset="0"/>
              </a:rPr>
              <a:t>Associate of Science</a:t>
            </a:r>
            <a:r>
              <a:rPr lang="en-US" sz="1800" dirty="0">
                <a:solidFill>
                  <a:srgbClr val="000000"/>
                </a:solidFill>
                <a:latin typeface="Oswald Light" panose="00000400000000000000" pitchFamily="2" charset="0"/>
              </a:rPr>
              <a:t> </a:t>
            </a:r>
          </a:p>
          <a:p>
            <a:pPr fontAlgn="base">
              <a:spcBef>
                <a:spcPts val="400"/>
              </a:spcBef>
              <a:buFont typeface="Arial" panose="020B0604020202020204" pitchFamily="34" charset="0"/>
              <a:buChar char="•"/>
            </a:pPr>
            <a:r>
              <a:rPr lang="en-US" sz="1800" dirty="0">
                <a:solidFill>
                  <a:srgbClr val="000000"/>
                </a:solidFill>
                <a:latin typeface="Oswald Light" panose="00000400000000000000" pitchFamily="2" charset="0"/>
              </a:rPr>
              <a:t>Agriculture (Options: Agricultural Business, Agriculture Education, Natural Resources, Plant Science, Animal Science, General Agriculture, Wildlife Management) </a:t>
            </a:r>
          </a:p>
          <a:p>
            <a:pPr algn="l" rtl="0" fontAlgn="base">
              <a:spcBef>
                <a:spcPts val="400"/>
              </a:spcBef>
              <a:buFont typeface="Arial" panose="020B0604020202020204" pitchFamily="34" charset="0"/>
              <a:buChar char="•"/>
            </a:pPr>
            <a:r>
              <a:rPr lang="en-US" sz="1800" dirty="0">
                <a:solidFill>
                  <a:srgbClr val="000000"/>
                </a:solidFill>
                <a:latin typeface="Oswald Light" panose="00000400000000000000" pitchFamily="2" charset="0"/>
              </a:rPr>
              <a:t>Business </a:t>
            </a:r>
          </a:p>
          <a:p>
            <a:pPr algn="l" rtl="0" fontAlgn="base">
              <a:spcBef>
                <a:spcPts val="400"/>
              </a:spcBef>
              <a:buFont typeface="Arial" panose="020B0604020202020204" pitchFamily="34" charset="0"/>
              <a:buChar char="•"/>
            </a:pPr>
            <a:r>
              <a:rPr lang="en-US" sz="1800" dirty="0">
                <a:solidFill>
                  <a:srgbClr val="000000"/>
                </a:solidFill>
                <a:latin typeface="Oswald Light" panose="00000400000000000000" pitchFamily="2" charset="0"/>
              </a:rPr>
              <a:t>Nursing </a:t>
            </a:r>
          </a:p>
          <a:p>
            <a:pPr algn="l" rtl="0" fontAlgn="base">
              <a:spcBef>
                <a:spcPts val="400"/>
              </a:spcBef>
              <a:buFont typeface="Arial" panose="020B0604020202020204" pitchFamily="34" charset="0"/>
              <a:buChar char="•"/>
            </a:pPr>
            <a:r>
              <a:rPr lang="en-US" sz="1800" dirty="0">
                <a:solidFill>
                  <a:srgbClr val="000000"/>
                </a:solidFill>
                <a:latin typeface="Oswald Light" panose="00000400000000000000" pitchFamily="2" charset="0"/>
              </a:rPr>
              <a:t>Pre-Engineering </a:t>
            </a:r>
          </a:p>
          <a:p>
            <a:pPr algn="l" rtl="0" fontAlgn="base">
              <a:spcBef>
                <a:spcPts val="400"/>
              </a:spcBef>
              <a:buFont typeface="Arial" panose="020B0604020202020204" pitchFamily="34" charset="0"/>
              <a:buChar char="•"/>
            </a:pPr>
            <a:r>
              <a:rPr lang="en-US" sz="1800" dirty="0">
                <a:solidFill>
                  <a:srgbClr val="000000"/>
                </a:solidFill>
                <a:latin typeface="Oswald Light" panose="00000400000000000000" pitchFamily="2" charset="0"/>
              </a:rPr>
              <a:t>Technology </a:t>
            </a:r>
          </a:p>
          <a:p>
            <a:pPr marL="0" indent="0" algn="l" rtl="0" fontAlgn="base">
              <a:spcBef>
                <a:spcPts val="400"/>
              </a:spcBef>
              <a:buNone/>
            </a:pPr>
            <a:endParaRPr lang="en-US" sz="1800" b="1" dirty="0">
              <a:solidFill>
                <a:srgbClr val="000000"/>
              </a:solidFill>
              <a:latin typeface="Oswald Light" panose="00000400000000000000" pitchFamily="2" charset="0"/>
            </a:endParaRPr>
          </a:p>
          <a:p>
            <a:pPr marL="0" indent="0" algn="l" rtl="0" fontAlgn="base">
              <a:spcBef>
                <a:spcPts val="400"/>
              </a:spcBef>
              <a:buNone/>
            </a:pPr>
            <a:endParaRPr lang="en-US" sz="1800" b="1" dirty="0">
              <a:solidFill>
                <a:srgbClr val="000000"/>
              </a:solidFill>
              <a:latin typeface="Oswald Light" panose="00000400000000000000" pitchFamily="2" charset="0"/>
            </a:endParaRPr>
          </a:p>
          <a:p>
            <a:pPr marL="0" indent="0" algn="l" rtl="0" fontAlgn="base">
              <a:spcBef>
                <a:spcPts val="400"/>
              </a:spcBef>
              <a:buNone/>
            </a:pPr>
            <a:endParaRPr lang="en-US" sz="1800" b="1" dirty="0">
              <a:solidFill>
                <a:srgbClr val="000000"/>
              </a:solidFill>
              <a:latin typeface="Oswald Light" panose="00000400000000000000" pitchFamily="2" charset="0"/>
            </a:endParaRPr>
          </a:p>
          <a:p>
            <a:pPr marL="0" indent="0" algn="l" rtl="0" fontAlgn="base">
              <a:spcBef>
                <a:spcPts val="400"/>
              </a:spcBef>
              <a:buNone/>
            </a:pPr>
            <a:endParaRPr lang="en-US" sz="1800" b="1" dirty="0">
              <a:solidFill>
                <a:srgbClr val="000000"/>
              </a:solidFill>
              <a:latin typeface="Oswald Light" panose="00000400000000000000" pitchFamily="2" charset="0"/>
            </a:endParaRPr>
          </a:p>
          <a:p>
            <a:pPr marL="0" indent="0" algn="l" rtl="0" fontAlgn="base">
              <a:spcBef>
                <a:spcPts val="400"/>
              </a:spcBef>
              <a:buNone/>
            </a:pPr>
            <a:endParaRPr lang="en-US" sz="1800" b="1" dirty="0">
              <a:solidFill>
                <a:srgbClr val="000000"/>
              </a:solidFill>
              <a:latin typeface="Oswald Light" panose="00000400000000000000" pitchFamily="2" charset="0"/>
            </a:endParaRPr>
          </a:p>
          <a:p>
            <a:pPr marL="0" indent="0" algn="l" rtl="0" fontAlgn="base">
              <a:spcBef>
                <a:spcPts val="400"/>
              </a:spcBef>
              <a:buNone/>
            </a:pPr>
            <a:endParaRPr lang="en-US" sz="1800" b="1" dirty="0">
              <a:solidFill>
                <a:srgbClr val="000000"/>
              </a:solidFill>
              <a:latin typeface="Oswald Light" panose="00000400000000000000" pitchFamily="2" charset="0"/>
            </a:endParaRPr>
          </a:p>
          <a:p>
            <a:pPr marL="0" indent="0" algn="l" rtl="0" fontAlgn="base">
              <a:spcBef>
                <a:spcPts val="400"/>
              </a:spcBef>
              <a:buNone/>
            </a:pPr>
            <a:endParaRPr lang="en-US" sz="1800" b="1" dirty="0">
              <a:solidFill>
                <a:srgbClr val="000000"/>
              </a:solidFill>
              <a:latin typeface="Oswald Light" panose="00000400000000000000" pitchFamily="2" charset="0"/>
            </a:endParaRPr>
          </a:p>
          <a:p>
            <a:pPr marL="0" indent="0" algn="l" rtl="0" fontAlgn="base">
              <a:spcBef>
                <a:spcPts val="400"/>
              </a:spcBef>
              <a:buNone/>
            </a:pPr>
            <a:endParaRPr lang="en-US" sz="1800" b="1" dirty="0">
              <a:solidFill>
                <a:srgbClr val="000000"/>
              </a:solidFill>
              <a:latin typeface="Oswald Light" panose="00000400000000000000" pitchFamily="2" charset="0"/>
            </a:endParaRPr>
          </a:p>
          <a:p>
            <a:pPr marL="0" indent="0" algn="l" rtl="0" fontAlgn="base">
              <a:spcBef>
                <a:spcPts val="400"/>
              </a:spcBef>
              <a:buNone/>
            </a:pPr>
            <a:r>
              <a:rPr lang="en-US" sz="1800" b="1" dirty="0">
                <a:solidFill>
                  <a:srgbClr val="000000"/>
                </a:solidFill>
                <a:latin typeface="Oswald Light" panose="00000400000000000000" pitchFamily="2" charset="0"/>
              </a:rPr>
              <a:t>Associate of Applied Science</a:t>
            </a:r>
            <a:r>
              <a:rPr lang="en-US" sz="1800" dirty="0">
                <a:solidFill>
                  <a:srgbClr val="000000"/>
                </a:solidFill>
                <a:latin typeface="Oswald Light" panose="00000400000000000000" pitchFamily="2" charset="0"/>
              </a:rPr>
              <a:t> </a:t>
            </a:r>
          </a:p>
          <a:p>
            <a:pPr algn="l" rtl="0" fontAlgn="base">
              <a:spcBef>
                <a:spcPts val="400"/>
              </a:spcBef>
              <a:buFont typeface="Arial" panose="020B0604020202020204" pitchFamily="34" charset="0"/>
              <a:buChar char="•"/>
            </a:pPr>
            <a:r>
              <a:rPr lang="en-US" sz="1800" dirty="0">
                <a:solidFill>
                  <a:srgbClr val="000000"/>
                </a:solidFill>
                <a:latin typeface="Oswald Light" panose="00000400000000000000" pitchFamily="2" charset="0"/>
              </a:rPr>
              <a:t>Agriculture </a:t>
            </a:r>
          </a:p>
          <a:p>
            <a:pPr algn="l" rtl="0" fontAlgn="base">
              <a:spcBef>
                <a:spcPts val="400"/>
              </a:spcBef>
              <a:buFont typeface="Arial" panose="020B0604020202020204" pitchFamily="34" charset="0"/>
              <a:buChar char="•"/>
            </a:pPr>
            <a:r>
              <a:rPr lang="en-US" sz="1800" dirty="0">
                <a:solidFill>
                  <a:srgbClr val="000000"/>
                </a:solidFill>
                <a:latin typeface="Oswald Light" panose="00000400000000000000" pitchFamily="2" charset="0"/>
              </a:rPr>
              <a:t>Business </a:t>
            </a:r>
          </a:p>
          <a:p>
            <a:pPr algn="l" rtl="0" fontAlgn="base">
              <a:spcBef>
                <a:spcPts val="400"/>
              </a:spcBef>
              <a:buFont typeface="Arial" panose="020B0604020202020204" pitchFamily="34" charset="0"/>
              <a:buChar char="•"/>
            </a:pPr>
            <a:r>
              <a:rPr lang="en-US" sz="1800" dirty="0">
                <a:solidFill>
                  <a:srgbClr val="000000"/>
                </a:solidFill>
                <a:latin typeface="Oswald Light" panose="00000400000000000000" pitchFamily="2" charset="0"/>
              </a:rPr>
              <a:t>Child and Family Development </a:t>
            </a:r>
          </a:p>
          <a:p>
            <a:pPr algn="l" rtl="0" fontAlgn="base">
              <a:spcBef>
                <a:spcPts val="400"/>
              </a:spcBef>
              <a:buFont typeface="Arial" panose="020B0604020202020204" pitchFamily="34" charset="0"/>
              <a:buChar char="•"/>
            </a:pPr>
            <a:r>
              <a:rPr lang="en-US" sz="1800" dirty="0">
                <a:solidFill>
                  <a:srgbClr val="000000"/>
                </a:solidFill>
                <a:latin typeface="Oswald Light" panose="00000400000000000000" pitchFamily="2" charset="0"/>
              </a:rPr>
              <a:t>Computer Graphics and Programming </a:t>
            </a:r>
          </a:p>
          <a:p>
            <a:pPr algn="l" rtl="0" fontAlgn="base">
              <a:spcBef>
                <a:spcPts val="400"/>
              </a:spcBef>
              <a:buFont typeface="Arial" panose="020B0604020202020204" pitchFamily="34" charset="0"/>
              <a:buChar char="•"/>
            </a:pPr>
            <a:r>
              <a:rPr lang="en-US" sz="1800" dirty="0">
                <a:solidFill>
                  <a:srgbClr val="000000"/>
                </a:solidFill>
                <a:latin typeface="Oswald Light" panose="00000400000000000000" pitchFamily="2" charset="0"/>
              </a:rPr>
              <a:t>Culinary and Hospitality Management </a:t>
            </a:r>
          </a:p>
          <a:p>
            <a:pPr algn="l" rtl="0" fontAlgn="base">
              <a:spcBef>
                <a:spcPts val="400"/>
              </a:spcBef>
              <a:buFont typeface="Arial" panose="020B0604020202020204" pitchFamily="34" charset="0"/>
              <a:buChar char="•"/>
            </a:pPr>
            <a:r>
              <a:rPr lang="en-US" sz="1800" dirty="0">
                <a:solidFill>
                  <a:srgbClr val="000000"/>
                </a:solidFill>
                <a:latin typeface="Oswald Light" panose="00000400000000000000" pitchFamily="2" charset="0"/>
              </a:rPr>
              <a:t>Enology </a:t>
            </a:r>
          </a:p>
          <a:p>
            <a:pPr algn="l" rtl="0" fontAlgn="base">
              <a:spcBef>
                <a:spcPts val="400"/>
              </a:spcBef>
              <a:buFont typeface="Arial" panose="020B0604020202020204" pitchFamily="34" charset="0"/>
              <a:buChar char="•"/>
            </a:pPr>
            <a:r>
              <a:rPr lang="en-US" sz="1800" dirty="0">
                <a:solidFill>
                  <a:srgbClr val="000000"/>
                </a:solidFill>
                <a:latin typeface="Oswald Light" panose="00000400000000000000" pitchFamily="2" charset="0"/>
              </a:rPr>
              <a:t>Entrepreneurship</a:t>
            </a:r>
          </a:p>
          <a:p>
            <a:pPr algn="l" rtl="0" fontAlgn="base">
              <a:spcBef>
                <a:spcPts val="400"/>
              </a:spcBef>
              <a:buFont typeface="Arial" panose="020B0604020202020204" pitchFamily="34" charset="0"/>
              <a:buChar char="•"/>
            </a:pPr>
            <a:r>
              <a:rPr lang="en-US" sz="1800" dirty="0">
                <a:solidFill>
                  <a:srgbClr val="000000"/>
                </a:solidFill>
                <a:latin typeface="Oswald Light" panose="00000400000000000000" pitchFamily="2" charset="0"/>
              </a:rPr>
              <a:t>General Agriculture </a:t>
            </a:r>
          </a:p>
          <a:p>
            <a:pPr algn="l" rtl="0" fontAlgn="base">
              <a:spcBef>
                <a:spcPts val="400"/>
              </a:spcBef>
              <a:buFont typeface="Arial" panose="020B0604020202020204" pitchFamily="34" charset="0"/>
              <a:buChar char="•"/>
            </a:pPr>
            <a:r>
              <a:rPr lang="en-US" sz="1800" dirty="0">
                <a:solidFill>
                  <a:srgbClr val="000000"/>
                </a:solidFill>
                <a:latin typeface="Oswald Light" panose="00000400000000000000" pitchFamily="2" charset="0"/>
              </a:rPr>
              <a:t>Health Information Technology </a:t>
            </a:r>
          </a:p>
          <a:p>
            <a:pPr algn="l" rtl="0" fontAlgn="base">
              <a:spcBef>
                <a:spcPts val="400"/>
              </a:spcBef>
              <a:buFont typeface="Arial" panose="020B0604020202020204" pitchFamily="34" charset="0"/>
              <a:buChar char="•"/>
            </a:pPr>
            <a:r>
              <a:rPr lang="en-US" sz="1800" dirty="0">
                <a:solidFill>
                  <a:srgbClr val="000000"/>
                </a:solidFill>
                <a:latin typeface="Oswald Light" panose="00000400000000000000" pitchFamily="2" charset="0"/>
              </a:rPr>
              <a:t>Law Enforcement </a:t>
            </a:r>
          </a:p>
          <a:p>
            <a:pPr algn="l" rtl="0" fontAlgn="base">
              <a:spcBef>
                <a:spcPts val="400"/>
              </a:spcBef>
              <a:buFont typeface="Arial" panose="020B0604020202020204" pitchFamily="34" charset="0"/>
              <a:buChar char="•"/>
            </a:pPr>
            <a:r>
              <a:rPr lang="en-US" sz="1800" dirty="0">
                <a:solidFill>
                  <a:srgbClr val="000000"/>
                </a:solidFill>
                <a:latin typeface="Oswald Light" panose="00000400000000000000" pitchFamily="2" charset="0"/>
              </a:rPr>
              <a:t>Technology </a:t>
            </a:r>
          </a:p>
          <a:p>
            <a:pPr algn="l" rtl="0" fontAlgn="base">
              <a:spcBef>
                <a:spcPts val="400"/>
              </a:spcBef>
              <a:buFont typeface="Arial" panose="020B0604020202020204" pitchFamily="34" charset="0"/>
              <a:buChar char="•"/>
            </a:pPr>
            <a:r>
              <a:rPr lang="en-US" sz="1800" dirty="0">
                <a:solidFill>
                  <a:srgbClr val="000000"/>
                </a:solidFill>
                <a:latin typeface="Oswald Light" panose="00000400000000000000" pitchFamily="2" charset="0"/>
              </a:rPr>
              <a:t>Viticulture </a:t>
            </a:r>
          </a:p>
          <a:p>
            <a:pPr algn="l" rtl="0" fontAlgn="base">
              <a:spcBef>
                <a:spcPts val="400"/>
              </a:spcBef>
              <a:buFont typeface="Arial" panose="020B0604020202020204" pitchFamily="34" charset="0"/>
              <a:buChar char="•"/>
            </a:pPr>
            <a:r>
              <a:rPr lang="en-US" sz="1800" dirty="0">
                <a:solidFill>
                  <a:srgbClr val="000000"/>
                </a:solidFill>
                <a:latin typeface="Oswald Light" panose="00000400000000000000" pitchFamily="2" charset="0"/>
              </a:rPr>
              <a:t>Wine Business and Entrepreneurship </a:t>
            </a:r>
          </a:p>
          <a:p>
            <a:pPr marL="0" indent="0">
              <a:spcBef>
                <a:spcPts val="800"/>
              </a:spcBef>
              <a:buClr>
                <a:schemeClr val="dk1"/>
              </a:buClr>
              <a:buSzPts val="1100"/>
              <a:buNone/>
            </a:pPr>
            <a:endParaRPr sz="4800" b="1" dirty="0"/>
          </a:p>
        </p:txBody>
      </p:sp>
      <p:sp>
        <p:nvSpPr>
          <p:cNvPr id="184" name="Google Shape;184;p14"/>
          <p:cNvSpPr txBox="1">
            <a:spLocks noGrp="1"/>
          </p:cNvSpPr>
          <p:nvPr>
            <p:ph type="sldNum" idx="12"/>
          </p:nvPr>
        </p:nvSpPr>
        <p:spPr>
          <a:xfrm>
            <a:off x="14855364" y="2"/>
            <a:ext cx="731600" cy="524800"/>
          </a:xfrm>
          <a:prstGeom prst="rect">
            <a:avLst/>
          </a:prstGeom>
        </p:spPr>
        <p:txBody>
          <a:bodyPr spcFirstLastPara="1" vert="horz" wrap="square" lIns="121900" tIns="121900" rIns="121900" bIns="121900" rtlCol="0" anchor="t" anchorCtr="0">
            <a:noAutofit/>
          </a:bodyPr>
          <a:lstStyle/>
          <a:p>
            <a:fld id="{00000000-1234-1234-1234-123412341234}" type="slidenum">
              <a:rPr lang="en">
                <a:solidFill>
                  <a:srgbClr val="FFFFFF"/>
                </a:solidFill>
              </a:rPr>
              <a:pPr/>
              <a:t>3</a:t>
            </a:fld>
            <a:endParaRPr>
              <a:solidFill>
                <a:srgbClr val="FFFFFF"/>
              </a:solidFill>
            </a:endParaRPr>
          </a:p>
        </p:txBody>
      </p:sp>
      <p:sp>
        <p:nvSpPr>
          <p:cNvPr id="181" name="Google Shape;181;p14"/>
          <p:cNvSpPr txBox="1">
            <a:spLocks noGrp="1"/>
          </p:cNvSpPr>
          <p:nvPr>
            <p:ph type="ctrTitle" idx="4294967295"/>
          </p:nvPr>
        </p:nvSpPr>
        <p:spPr>
          <a:xfrm>
            <a:off x="7876901" y="137103"/>
            <a:ext cx="4109821" cy="958994"/>
          </a:xfrm>
          <a:prstGeom prst="rect">
            <a:avLst/>
          </a:prstGeom>
        </p:spPr>
        <p:txBody>
          <a:bodyPr spcFirstLastPara="1" vert="horz" wrap="square" lIns="121900" tIns="121900" rIns="121900" bIns="121900" rtlCol="0" anchor="b" anchorCtr="0">
            <a:noAutofit/>
          </a:bodyPr>
          <a:lstStyle/>
          <a:p>
            <a:r>
              <a:rPr lang="en" sz="3273" dirty="0">
                <a:solidFill>
                  <a:schemeClr val="accent4"/>
                </a:solidFill>
              </a:rPr>
              <a:t>Degrees &amp; Certificates</a:t>
            </a:r>
            <a:endParaRPr sz="3273" dirty="0">
              <a:solidFill>
                <a:schemeClr val="accent4"/>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01"/>
        <p:cNvGrpSpPr/>
        <p:nvPr/>
      </p:nvGrpSpPr>
      <p:grpSpPr>
        <a:xfrm>
          <a:off x="0" y="0"/>
          <a:ext cx="0" cy="0"/>
          <a:chOff x="0" y="0"/>
          <a:chExt cx="0" cy="0"/>
        </a:xfrm>
      </p:grpSpPr>
      <p:sp>
        <p:nvSpPr>
          <p:cNvPr id="202" name="Google Shape;202;p17"/>
          <p:cNvSpPr txBox="1">
            <a:spLocks noGrp="1"/>
          </p:cNvSpPr>
          <p:nvPr>
            <p:ph type="title"/>
          </p:nvPr>
        </p:nvSpPr>
        <p:spPr>
          <a:xfrm>
            <a:off x="5792932" y="340641"/>
            <a:ext cx="6053628" cy="558204"/>
          </a:xfrm>
          <a:prstGeom prst="rect">
            <a:avLst/>
          </a:prstGeom>
        </p:spPr>
        <p:txBody>
          <a:bodyPr spcFirstLastPara="1" vert="horz" wrap="square" lIns="121900" tIns="121900" rIns="121900" bIns="121900" rtlCol="0" anchor="b" anchorCtr="0">
            <a:noAutofit/>
          </a:bodyPr>
          <a:lstStyle/>
          <a:p>
            <a:r>
              <a:rPr lang="en-US" dirty="0">
                <a:solidFill>
                  <a:schemeClr val="accent4"/>
                </a:solidFill>
              </a:rPr>
              <a:t>PROGRAM STRUCTURE</a:t>
            </a:r>
            <a:endParaRPr dirty="0">
              <a:solidFill>
                <a:schemeClr val="accent4"/>
              </a:solidFill>
            </a:endParaRPr>
          </a:p>
        </p:txBody>
      </p:sp>
      <p:sp>
        <p:nvSpPr>
          <p:cNvPr id="203" name="Google Shape;203;p17"/>
          <p:cNvSpPr txBox="1">
            <a:spLocks noGrp="1"/>
          </p:cNvSpPr>
          <p:nvPr>
            <p:ph type="body" idx="1"/>
          </p:nvPr>
        </p:nvSpPr>
        <p:spPr>
          <a:xfrm>
            <a:off x="345440" y="898845"/>
            <a:ext cx="11409680" cy="5959156"/>
          </a:xfrm>
          <a:prstGeom prst="rect">
            <a:avLst/>
          </a:prstGeom>
          <a:solidFill>
            <a:schemeClr val="lt1">
              <a:alpha val="83000"/>
            </a:schemeClr>
          </a:solidFill>
        </p:spPr>
        <p:txBody>
          <a:bodyPr spcFirstLastPara="1" vert="horz" wrap="square" lIns="121900" tIns="121900" rIns="121900" bIns="121900" rtlCol="0" anchor="t" anchorCtr="0">
            <a:noAutofit/>
          </a:bodyPr>
          <a:lstStyle/>
          <a:p>
            <a:pPr marL="135466" indent="0">
              <a:buNone/>
            </a:pPr>
            <a:r>
              <a:rPr lang="en-US" sz="1600" dirty="0"/>
              <a:t>Students in ASCEND receive service in the areas of: academic supports, social strategy supports, and daily living transitions. The program is mindful of skills needed as students transition to college life and general education coursework as well as later transitions for advanced coursework in their major and career planning</a:t>
            </a:r>
            <a:r>
              <a:rPr lang="en" sz="1600" dirty="0">
                <a:solidFill>
                  <a:schemeClr val="bg2">
                    <a:lumMod val="75000"/>
                  </a:schemeClr>
                </a:solidFill>
              </a:rPr>
              <a:t>. </a:t>
            </a:r>
          </a:p>
          <a:p>
            <a:pPr marL="135466" indent="0">
              <a:buNone/>
            </a:pPr>
            <a:r>
              <a:rPr lang="en" sz="1600" dirty="0">
                <a:solidFill>
                  <a:schemeClr val="accent1"/>
                </a:solidFill>
              </a:rPr>
              <a:t>To directly address executive function, academic, social, and daily living skills, ASEND will provide the following: </a:t>
            </a:r>
          </a:p>
          <a:p>
            <a:pPr>
              <a:spcBef>
                <a:spcPts val="0"/>
              </a:spcBef>
            </a:pPr>
            <a:r>
              <a:rPr lang="en-US" sz="1600" dirty="0">
                <a:solidFill>
                  <a:schemeClr val="accent1"/>
                </a:solidFill>
              </a:rPr>
              <a:t>Early move-in for a calmer transition</a:t>
            </a:r>
          </a:p>
          <a:p>
            <a:pPr>
              <a:spcBef>
                <a:spcPts val="0"/>
              </a:spcBef>
            </a:pPr>
            <a:r>
              <a:rPr lang="en-US" sz="1600" dirty="0">
                <a:solidFill>
                  <a:schemeClr val="accent1"/>
                </a:solidFill>
              </a:rPr>
              <a:t>Personalized campus tour</a:t>
            </a:r>
          </a:p>
          <a:p>
            <a:pPr>
              <a:spcBef>
                <a:spcPts val="0"/>
              </a:spcBef>
            </a:pPr>
            <a:r>
              <a:rPr lang="en-US" sz="1600" dirty="0">
                <a:solidFill>
                  <a:schemeClr val="accent1"/>
                </a:solidFill>
              </a:rPr>
              <a:t>Meet university faculty</a:t>
            </a:r>
          </a:p>
          <a:p>
            <a:pPr>
              <a:spcBef>
                <a:spcPts val="0"/>
              </a:spcBef>
            </a:pPr>
            <a:r>
              <a:rPr lang="en-US" sz="1600" dirty="0">
                <a:solidFill>
                  <a:schemeClr val="accent1"/>
                </a:solidFill>
              </a:rPr>
              <a:t>Weekly one-on-one meetings with Support Coordinator:</a:t>
            </a:r>
          </a:p>
          <a:p>
            <a:pPr marL="135466" indent="0">
              <a:spcBef>
                <a:spcPts val="0"/>
              </a:spcBef>
              <a:buNone/>
            </a:pPr>
            <a:r>
              <a:rPr lang="en-US" sz="1600" dirty="0">
                <a:solidFill>
                  <a:schemeClr val="accent1"/>
                </a:solidFill>
              </a:rPr>
              <a:t>		Customized for student’s needs</a:t>
            </a:r>
          </a:p>
          <a:p>
            <a:pPr marL="135466" indent="0">
              <a:spcBef>
                <a:spcPts val="0"/>
              </a:spcBef>
              <a:buNone/>
            </a:pPr>
            <a:r>
              <a:rPr lang="en-US" sz="1600" dirty="0">
                <a:solidFill>
                  <a:schemeClr val="accent1"/>
                </a:solidFill>
              </a:rPr>
              <a:t>		Create and achieve goals</a:t>
            </a:r>
          </a:p>
          <a:p>
            <a:pPr marL="135466" indent="0">
              <a:spcBef>
                <a:spcPts val="0"/>
              </a:spcBef>
              <a:buNone/>
            </a:pPr>
            <a:r>
              <a:rPr lang="en-US" sz="1600" dirty="0">
                <a:solidFill>
                  <a:schemeClr val="accent1"/>
                </a:solidFill>
              </a:rPr>
              <a:t>		Academic and Problem-solving guidance</a:t>
            </a:r>
          </a:p>
          <a:p>
            <a:pPr marL="135466" indent="0">
              <a:spcBef>
                <a:spcPts val="0"/>
              </a:spcBef>
              <a:buNone/>
            </a:pPr>
            <a:r>
              <a:rPr lang="en-US" sz="1600" dirty="0">
                <a:solidFill>
                  <a:schemeClr val="accent1"/>
                </a:solidFill>
              </a:rPr>
              <a:t>		Encourage self-advocacy</a:t>
            </a:r>
          </a:p>
          <a:p>
            <a:pPr marL="135466" indent="0">
              <a:spcBef>
                <a:spcPts val="0"/>
              </a:spcBef>
              <a:buNone/>
            </a:pPr>
            <a:r>
              <a:rPr lang="en-US" sz="1600" dirty="0">
                <a:solidFill>
                  <a:schemeClr val="accent1"/>
                </a:solidFill>
              </a:rPr>
              <a:t>		Foster positive self-esteem</a:t>
            </a:r>
          </a:p>
          <a:p>
            <a:pPr>
              <a:spcBef>
                <a:spcPts val="0"/>
              </a:spcBef>
            </a:pPr>
            <a:r>
              <a:rPr lang="en-US" sz="1600" dirty="0">
                <a:solidFill>
                  <a:schemeClr val="accent1"/>
                </a:solidFill>
              </a:rPr>
              <a:t>Weekly ASCEND class:</a:t>
            </a:r>
          </a:p>
          <a:p>
            <a:pPr marL="135466" indent="0">
              <a:spcBef>
                <a:spcPts val="0"/>
              </a:spcBef>
              <a:buNone/>
            </a:pPr>
            <a:r>
              <a:rPr lang="en-US" sz="1600" dirty="0">
                <a:solidFill>
                  <a:schemeClr val="accent1"/>
                </a:solidFill>
              </a:rPr>
              <a:t>		Workforce Readiness</a:t>
            </a:r>
          </a:p>
          <a:p>
            <a:pPr marL="135466" indent="0">
              <a:spcBef>
                <a:spcPts val="0"/>
              </a:spcBef>
              <a:buNone/>
            </a:pPr>
            <a:r>
              <a:rPr lang="en-US" sz="1600" dirty="0">
                <a:solidFill>
                  <a:schemeClr val="accent1"/>
                </a:solidFill>
              </a:rPr>
              <a:t>		Executive Functions</a:t>
            </a:r>
          </a:p>
          <a:p>
            <a:pPr marL="135466" indent="0">
              <a:spcBef>
                <a:spcPts val="0"/>
              </a:spcBef>
              <a:buNone/>
            </a:pPr>
            <a:r>
              <a:rPr lang="en-US" sz="1600" dirty="0">
                <a:solidFill>
                  <a:schemeClr val="accent1"/>
                </a:solidFill>
              </a:rPr>
              <a:t>		Social perspective/Situational awareness skills</a:t>
            </a:r>
          </a:p>
          <a:p>
            <a:pPr>
              <a:spcBef>
                <a:spcPts val="0"/>
              </a:spcBef>
            </a:pPr>
            <a:r>
              <a:rPr lang="en-US" sz="1600" dirty="0">
                <a:solidFill>
                  <a:schemeClr val="accent1"/>
                </a:solidFill>
              </a:rPr>
              <a:t>Weekly meeting/social event with ASCEND Allies</a:t>
            </a:r>
          </a:p>
          <a:p>
            <a:pPr>
              <a:spcBef>
                <a:spcPts val="0"/>
              </a:spcBef>
            </a:pPr>
            <a:r>
              <a:rPr lang="en-US" sz="1600" dirty="0">
                <a:solidFill>
                  <a:schemeClr val="accent1"/>
                </a:solidFill>
              </a:rPr>
              <a:t>Internships starting their second year</a:t>
            </a:r>
          </a:p>
          <a:p>
            <a:pPr>
              <a:spcBef>
                <a:spcPts val="0"/>
              </a:spcBef>
            </a:pPr>
            <a:r>
              <a:rPr lang="en-US" sz="1600" dirty="0">
                <a:solidFill>
                  <a:schemeClr val="accent1"/>
                </a:solidFill>
              </a:rPr>
              <a:t>Access to breakroom:</a:t>
            </a:r>
          </a:p>
          <a:p>
            <a:pPr marL="135466" indent="0">
              <a:spcBef>
                <a:spcPts val="0"/>
              </a:spcBef>
              <a:buNone/>
            </a:pPr>
            <a:r>
              <a:rPr lang="en-US" sz="1600" dirty="0">
                <a:solidFill>
                  <a:schemeClr val="accent1"/>
                </a:solidFill>
              </a:rPr>
              <a:t>		Sensory tools for calming and recentering.</a:t>
            </a:r>
          </a:p>
          <a:p>
            <a:pPr marL="135466" indent="0">
              <a:spcBef>
                <a:spcPts val="0"/>
              </a:spcBef>
              <a:buNone/>
            </a:pPr>
            <a:r>
              <a:rPr lang="en-US" sz="1600" dirty="0">
                <a:solidFill>
                  <a:schemeClr val="accent1"/>
                </a:solidFill>
              </a:rPr>
              <a:t>		Crash pad, massage chair, and swing.</a:t>
            </a:r>
          </a:p>
          <a:p>
            <a:pPr marL="135466" indent="0">
              <a:spcBef>
                <a:spcPts val="0"/>
              </a:spcBef>
              <a:buNone/>
            </a:pPr>
            <a:r>
              <a:rPr lang="en-US" sz="1600" dirty="0">
                <a:solidFill>
                  <a:schemeClr val="accent1"/>
                </a:solidFill>
              </a:rPr>
              <a:t>		Quiet study space with wi-fi and computers.</a:t>
            </a:r>
          </a:p>
          <a:p>
            <a:pPr marL="135466" indent="0">
              <a:spcBef>
                <a:spcPts val="0"/>
              </a:spcBef>
              <a:buNone/>
            </a:pPr>
            <a:r>
              <a:rPr lang="en-US" sz="1600" dirty="0">
                <a:solidFill>
                  <a:schemeClr val="accent1"/>
                </a:solidFill>
              </a:rPr>
              <a:t>		Alternative seating options</a:t>
            </a:r>
            <a:endParaRPr lang="en-US" sz="4400" dirty="0">
              <a:solidFill>
                <a:schemeClr val="accent1"/>
              </a:solidFill>
            </a:endParaRPr>
          </a:p>
        </p:txBody>
      </p:sp>
      <p:sp>
        <p:nvSpPr>
          <p:cNvPr id="204" name="Google Shape;204;p17"/>
          <p:cNvSpPr txBox="1">
            <a:spLocks noGrp="1"/>
          </p:cNvSpPr>
          <p:nvPr>
            <p:ph type="sldNum" idx="12"/>
          </p:nvPr>
        </p:nvSpPr>
        <p:spPr>
          <a:xfrm>
            <a:off x="14855364" y="2"/>
            <a:ext cx="731600" cy="524800"/>
          </a:xfrm>
          <a:prstGeom prst="rect">
            <a:avLst/>
          </a:prstGeom>
        </p:spPr>
        <p:txBody>
          <a:bodyPr spcFirstLastPara="1" vert="horz" wrap="square" lIns="121900" tIns="121900" rIns="121900" bIns="121900" rtlCol="0" anchor="t" anchorCtr="0">
            <a:noAutofit/>
          </a:bodyPr>
          <a:lstStyle/>
          <a:p>
            <a:fld id="{00000000-1234-1234-1234-123412341234}" type="slidenum">
              <a:rPr lang="en"/>
              <a:pPr/>
              <a:t>4</a:t>
            </a:fld>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376"/>
        <p:cNvGrpSpPr/>
        <p:nvPr/>
      </p:nvGrpSpPr>
      <p:grpSpPr>
        <a:xfrm>
          <a:off x="0" y="0"/>
          <a:ext cx="0" cy="0"/>
          <a:chOff x="0" y="0"/>
          <a:chExt cx="0" cy="0"/>
        </a:xfrm>
      </p:grpSpPr>
      <p:sp>
        <p:nvSpPr>
          <p:cNvPr id="378" name="Google Shape;378;p33"/>
          <p:cNvSpPr txBox="1">
            <a:spLocks noGrp="1"/>
          </p:cNvSpPr>
          <p:nvPr>
            <p:ph type="sldNum" idx="12"/>
          </p:nvPr>
        </p:nvSpPr>
        <p:spPr>
          <a:xfrm>
            <a:off x="14855364" y="2"/>
            <a:ext cx="731600" cy="524800"/>
          </a:xfrm>
          <a:prstGeom prst="rect">
            <a:avLst/>
          </a:prstGeom>
        </p:spPr>
        <p:txBody>
          <a:bodyPr spcFirstLastPara="1" vert="horz" wrap="square" lIns="121900" tIns="121900" rIns="121900" bIns="121900" rtlCol="0" anchor="t" anchorCtr="0">
            <a:noAutofit/>
          </a:bodyPr>
          <a:lstStyle/>
          <a:p>
            <a:fld id="{00000000-1234-1234-1234-123412341234}" type="slidenum">
              <a:rPr lang="en"/>
              <a:pPr/>
              <a:t>5</a:t>
            </a:fld>
            <a:endParaRPr/>
          </a:p>
        </p:txBody>
      </p:sp>
      <p:sp>
        <p:nvSpPr>
          <p:cNvPr id="377" name="Google Shape;377;p33"/>
          <p:cNvSpPr txBox="1">
            <a:spLocks noGrp="1"/>
          </p:cNvSpPr>
          <p:nvPr>
            <p:ph type="body" idx="4294967295"/>
          </p:nvPr>
        </p:nvSpPr>
        <p:spPr>
          <a:xfrm>
            <a:off x="389528" y="2025238"/>
            <a:ext cx="5643974" cy="3931227"/>
          </a:xfrm>
          <a:prstGeom prst="rect">
            <a:avLst/>
          </a:prstGeom>
        </p:spPr>
        <p:txBody>
          <a:bodyPr spcFirstLastPara="1" vert="horz" wrap="square" lIns="121900" tIns="121900" rIns="121900" bIns="121900" rtlCol="0" anchor="ctr" anchorCtr="0">
            <a:noAutofit/>
          </a:bodyPr>
          <a:lstStyle/>
          <a:p>
            <a:pPr marL="0" indent="0">
              <a:spcBef>
                <a:spcPts val="800"/>
              </a:spcBef>
              <a:buNone/>
            </a:pPr>
            <a:r>
              <a:rPr lang="en" sz="4091" dirty="0">
                <a:solidFill>
                  <a:schemeClr val="accent4"/>
                </a:solidFill>
                <a:latin typeface="Oswald"/>
                <a:ea typeface="Oswald"/>
                <a:cs typeface="Oswald"/>
                <a:sym typeface="Oswald"/>
              </a:rPr>
              <a:t>Tuition &amp; </a:t>
            </a:r>
            <a:r>
              <a:rPr lang="en" sz="4091" dirty="0">
                <a:solidFill>
                  <a:srgbClr val="FFFFFF"/>
                </a:solidFill>
                <a:latin typeface="Oswald"/>
                <a:ea typeface="Oswald"/>
                <a:cs typeface="Oswald"/>
                <a:sym typeface="Oswald"/>
              </a:rPr>
              <a:t>Fees</a:t>
            </a:r>
            <a:endParaRPr sz="4091" dirty="0">
              <a:solidFill>
                <a:srgbClr val="FFFFFF"/>
              </a:solidFill>
              <a:latin typeface="Oswald"/>
              <a:ea typeface="Oswald"/>
              <a:cs typeface="Oswald"/>
              <a:sym typeface="Oswald"/>
            </a:endParaRPr>
          </a:p>
          <a:p>
            <a:pPr marL="0" indent="0">
              <a:spcBef>
                <a:spcPts val="800"/>
              </a:spcBef>
              <a:buNone/>
            </a:pPr>
            <a:r>
              <a:rPr lang="en" sz="2000" dirty="0">
                <a:solidFill>
                  <a:srgbClr val="FFFFFF"/>
                </a:solidFill>
              </a:rPr>
              <a:t>A fee of $3,000 is required to participate in t</a:t>
            </a:r>
            <a:r>
              <a:rPr lang="en-US" sz="2000" dirty="0">
                <a:solidFill>
                  <a:srgbClr val="FFFFFF"/>
                </a:solidFill>
              </a:rPr>
              <a:t>he</a:t>
            </a:r>
            <a:r>
              <a:rPr lang="en" sz="2000" dirty="0">
                <a:solidFill>
                  <a:srgbClr val="FFFFFF"/>
                </a:solidFill>
              </a:rPr>
              <a:t> ASCEND Program each semester in addition to regular tuition, fees, books, and room and board. This fee is put into place to ensure the needed materials and team members are available. When students </a:t>
            </a:r>
            <a:r>
              <a:rPr lang="en-US" sz="2000" dirty="0">
                <a:solidFill>
                  <a:srgbClr val="FFFFFF"/>
                </a:solidFill>
              </a:rPr>
              <a:t>ha</a:t>
            </a:r>
            <a:r>
              <a:rPr lang="en" sz="2000" dirty="0">
                <a:solidFill>
                  <a:srgbClr val="FFFFFF"/>
                </a:solidFill>
              </a:rPr>
              <a:t>ve demonstrated success at MSU-WP and less support and skill building is needed, they can move from ASCEND to ASCEND-M (matintenance), which is $1,500 per semester. The fee will be assessed to your student account.</a:t>
            </a:r>
          </a:p>
          <a:p>
            <a:pPr marL="0" indent="0">
              <a:spcBef>
                <a:spcPts val="800"/>
              </a:spcBef>
              <a:buNone/>
            </a:pPr>
            <a:r>
              <a:rPr lang="en-US" sz="2000" dirty="0">
                <a:solidFill>
                  <a:srgbClr val="FFFFFF"/>
                </a:solidFill>
              </a:rPr>
              <a:t>ASCEND follows MSU-WP policies in regard to tuition and fees. </a:t>
            </a:r>
          </a:p>
          <a:p>
            <a:pPr marL="0" indent="0">
              <a:spcBef>
                <a:spcPts val="800"/>
              </a:spcBef>
              <a:buNone/>
            </a:pPr>
            <a:r>
              <a:rPr lang="en-US" sz="2000" dirty="0">
                <a:solidFill>
                  <a:srgbClr val="FFFFFF"/>
                </a:solidFill>
              </a:rPr>
              <a:t>Financial aid and scholarship information can be found at: </a:t>
            </a:r>
            <a:r>
              <a:rPr lang="en-US" sz="2000" dirty="0">
                <a:solidFill>
                  <a:srgbClr val="FFFFFF"/>
                </a:solidFill>
                <a:hlinkClick r:id="rId3"/>
              </a:rPr>
              <a:t>https://wp.missouristate.edu/finaid/</a:t>
            </a:r>
            <a:endParaRPr lang="en-US" sz="2000" dirty="0">
              <a:solidFill>
                <a:srgbClr val="FFFFFF"/>
              </a:solidFill>
            </a:endParaRPr>
          </a:p>
          <a:p>
            <a:pPr marL="0" indent="0">
              <a:spcBef>
                <a:spcPts val="800"/>
              </a:spcBef>
              <a:buNone/>
            </a:pPr>
            <a:endParaRPr sz="1227" dirty="0">
              <a:solidFill>
                <a:srgbClr val="FFFFFF"/>
              </a:solidFill>
            </a:endParaRPr>
          </a:p>
        </p:txBody>
      </p:sp>
      <p:grpSp>
        <p:nvGrpSpPr>
          <p:cNvPr id="2" name="Group 1">
            <a:extLst>
              <a:ext uri="{FF2B5EF4-FFF2-40B4-BE49-F238E27FC236}">
                <a16:creationId xmlns:a16="http://schemas.microsoft.com/office/drawing/2014/main" id="{B6C7B11C-1DC9-78F5-2B5C-520C151DF683}"/>
              </a:ext>
            </a:extLst>
          </p:cNvPr>
          <p:cNvGrpSpPr/>
          <p:nvPr/>
        </p:nvGrpSpPr>
        <p:grpSpPr>
          <a:xfrm>
            <a:off x="5910400" y="1613401"/>
            <a:ext cx="6205400" cy="4373559"/>
            <a:chOff x="4299314" y="3691096"/>
            <a:chExt cx="4445682" cy="2990234"/>
          </a:xfrm>
        </p:grpSpPr>
        <p:grpSp>
          <p:nvGrpSpPr>
            <p:cNvPr id="379" name="Google Shape;379;p33"/>
            <p:cNvGrpSpPr/>
            <p:nvPr/>
          </p:nvGrpSpPr>
          <p:grpSpPr>
            <a:xfrm>
              <a:off x="4299314" y="3691096"/>
              <a:ext cx="4445682" cy="2990234"/>
              <a:chOff x="1177450" y="241631"/>
              <a:chExt cx="6173152" cy="3616776"/>
            </a:xfrm>
          </p:grpSpPr>
          <p:sp>
            <p:nvSpPr>
              <p:cNvPr id="380" name="Google Shape;380;p33"/>
              <p:cNvSpPr/>
              <p:nvPr/>
            </p:nvSpPr>
            <p:spPr>
              <a:xfrm>
                <a:off x="1682275" y="241631"/>
                <a:ext cx="5161606" cy="3454973"/>
              </a:xfrm>
              <a:custGeom>
                <a:avLst/>
                <a:gdLst/>
                <a:ahLst/>
                <a:cxnLst/>
                <a:rect l="l" t="t" r="r" b="b"/>
                <a:pathLst>
                  <a:path w="5161606" h="3454973" extrusionOk="0">
                    <a:moveTo>
                      <a:pt x="4992053" y="0"/>
                    </a:moveTo>
                    <a:lnTo>
                      <a:pt x="170498" y="0"/>
                    </a:lnTo>
                    <a:cubicBezTo>
                      <a:pt x="76200" y="0"/>
                      <a:pt x="0" y="76143"/>
                      <a:pt x="0" y="170369"/>
                    </a:cubicBezTo>
                    <a:lnTo>
                      <a:pt x="0" y="3396915"/>
                    </a:lnTo>
                    <a:cubicBezTo>
                      <a:pt x="0" y="3429275"/>
                      <a:pt x="26670" y="3454973"/>
                      <a:pt x="58102" y="3454973"/>
                    </a:cubicBezTo>
                    <a:lnTo>
                      <a:pt x="5103495" y="3454973"/>
                    </a:lnTo>
                    <a:cubicBezTo>
                      <a:pt x="5135880" y="3454973"/>
                      <a:pt x="5161598" y="3428324"/>
                      <a:pt x="5161598" y="3396915"/>
                    </a:cubicBezTo>
                    <a:lnTo>
                      <a:pt x="5161598" y="170369"/>
                    </a:lnTo>
                    <a:cubicBezTo>
                      <a:pt x="5162550" y="76143"/>
                      <a:pt x="5086350" y="0"/>
                      <a:pt x="4992053" y="0"/>
                    </a:cubicBezTo>
                    <a:close/>
                    <a:moveTo>
                      <a:pt x="4981575" y="3245581"/>
                    </a:moveTo>
                    <a:lnTo>
                      <a:pt x="190500" y="3245581"/>
                    </a:lnTo>
                    <a:lnTo>
                      <a:pt x="190500" y="199874"/>
                    </a:lnTo>
                    <a:lnTo>
                      <a:pt x="4981575" y="199874"/>
                    </a:lnTo>
                    <a:lnTo>
                      <a:pt x="4981575" y="3245581"/>
                    </a:lnTo>
                    <a:close/>
                  </a:path>
                </a:pathLst>
              </a:custGeom>
              <a:solidFill>
                <a:schemeClr val="accent3"/>
              </a:solidFill>
              <a:ln w="9525" cap="flat" cmpd="sng">
                <a:solidFill>
                  <a:schemeClr val="lt1"/>
                </a:solidFill>
                <a:prstDash val="solid"/>
                <a:round/>
                <a:headEnd type="none" w="sm" len="sm"/>
                <a:tailEnd type="none" w="sm" len="sm"/>
              </a:ln>
            </p:spPr>
            <p:txBody>
              <a:bodyPr spcFirstLastPara="1" wrap="square" lIns="121900" tIns="60933" rIns="121900" bIns="60933" anchor="ctr" anchorCtr="0">
                <a:noAutofit/>
              </a:bodyPr>
              <a:lstStyle/>
              <a:p>
                <a:endParaRPr sz="2400">
                  <a:latin typeface="Calibri"/>
                  <a:ea typeface="Calibri"/>
                  <a:cs typeface="Calibri"/>
                  <a:sym typeface="Calibri"/>
                </a:endParaRPr>
              </a:p>
            </p:txBody>
          </p:sp>
          <p:sp>
            <p:nvSpPr>
              <p:cNvPr id="381" name="Google Shape;381;p33"/>
              <p:cNvSpPr/>
              <p:nvPr/>
            </p:nvSpPr>
            <p:spPr>
              <a:xfrm>
                <a:off x="1177450" y="3763229"/>
                <a:ext cx="6173152" cy="95178"/>
              </a:xfrm>
              <a:custGeom>
                <a:avLst/>
                <a:gdLst/>
                <a:ahLst/>
                <a:cxnLst/>
                <a:rect l="l" t="t" r="r" b="b"/>
                <a:pathLst>
                  <a:path w="6173152" h="95178" extrusionOk="0">
                    <a:moveTo>
                      <a:pt x="0" y="0"/>
                    </a:moveTo>
                    <a:cubicBezTo>
                      <a:pt x="0" y="0"/>
                      <a:pt x="129540" y="95178"/>
                      <a:pt x="450533" y="95178"/>
                    </a:cubicBezTo>
                    <a:lnTo>
                      <a:pt x="5817870" y="95178"/>
                    </a:lnTo>
                    <a:cubicBezTo>
                      <a:pt x="5948363" y="95178"/>
                      <a:pt x="6173153" y="0"/>
                      <a:pt x="6173153" y="0"/>
                    </a:cubicBezTo>
                    <a:lnTo>
                      <a:pt x="0" y="0"/>
                    </a:lnTo>
                    <a:close/>
                  </a:path>
                </a:pathLst>
              </a:custGeom>
              <a:solidFill>
                <a:schemeClr val="accent3"/>
              </a:solidFill>
              <a:ln w="9525" cap="flat" cmpd="sng">
                <a:solidFill>
                  <a:schemeClr val="lt1"/>
                </a:solidFill>
                <a:prstDash val="solid"/>
                <a:round/>
                <a:headEnd type="none" w="sm" len="sm"/>
                <a:tailEnd type="none" w="sm" len="sm"/>
              </a:ln>
            </p:spPr>
            <p:txBody>
              <a:bodyPr spcFirstLastPara="1" wrap="square" lIns="121900" tIns="60933" rIns="121900" bIns="60933" anchor="ctr" anchorCtr="0">
                <a:noAutofit/>
              </a:bodyPr>
              <a:lstStyle/>
              <a:p>
                <a:endParaRPr sz="2400">
                  <a:latin typeface="Calibri"/>
                  <a:ea typeface="Calibri"/>
                  <a:cs typeface="Calibri"/>
                  <a:sym typeface="Calibri"/>
                </a:endParaRPr>
              </a:p>
            </p:txBody>
          </p:sp>
          <p:sp>
            <p:nvSpPr>
              <p:cNvPr id="382" name="Google Shape;382;p33"/>
              <p:cNvSpPr/>
              <p:nvPr/>
            </p:nvSpPr>
            <p:spPr>
              <a:xfrm>
                <a:off x="1177450" y="3687086"/>
                <a:ext cx="6172200" cy="76142"/>
              </a:xfrm>
              <a:custGeom>
                <a:avLst/>
                <a:gdLst/>
                <a:ahLst/>
                <a:cxnLst/>
                <a:rect l="l" t="t" r="r" b="b"/>
                <a:pathLst>
                  <a:path w="6172200" h="76142" extrusionOk="0">
                    <a:moveTo>
                      <a:pt x="0" y="76143"/>
                    </a:moveTo>
                    <a:lnTo>
                      <a:pt x="6172200" y="76143"/>
                    </a:lnTo>
                    <a:lnTo>
                      <a:pt x="6172200" y="0"/>
                    </a:lnTo>
                    <a:lnTo>
                      <a:pt x="0" y="0"/>
                    </a:lnTo>
                    <a:close/>
                  </a:path>
                </a:pathLst>
              </a:custGeom>
              <a:solidFill>
                <a:schemeClr val="accent3"/>
              </a:solidFill>
              <a:ln w="9525" cap="flat" cmpd="sng">
                <a:solidFill>
                  <a:schemeClr val="lt1"/>
                </a:solidFill>
                <a:prstDash val="solid"/>
                <a:round/>
                <a:headEnd type="none" w="sm" len="sm"/>
                <a:tailEnd type="none" w="sm" len="sm"/>
              </a:ln>
            </p:spPr>
            <p:txBody>
              <a:bodyPr spcFirstLastPara="1" wrap="square" lIns="121900" tIns="60933" rIns="121900" bIns="60933" anchor="ctr" anchorCtr="0">
                <a:noAutofit/>
              </a:bodyPr>
              <a:lstStyle/>
              <a:p>
                <a:endParaRPr sz="2400">
                  <a:latin typeface="Calibri"/>
                  <a:ea typeface="Calibri"/>
                  <a:cs typeface="Calibri"/>
                  <a:sym typeface="Calibri"/>
                </a:endParaRPr>
              </a:p>
            </p:txBody>
          </p:sp>
          <p:sp>
            <p:nvSpPr>
              <p:cNvPr id="383" name="Google Shape;383;p33"/>
              <p:cNvSpPr/>
              <p:nvPr/>
            </p:nvSpPr>
            <p:spPr>
              <a:xfrm>
                <a:off x="3806350" y="3687086"/>
                <a:ext cx="903922" cy="47589"/>
              </a:xfrm>
              <a:custGeom>
                <a:avLst/>
                <a:gdLst/>
                <a:ahLst/>
                <a:cxnLst/>
                <a:rect l="l" t="t" r="r" b="b"/>
                <a:pathLst>
                  <a:path w="903922" h="47589" extrusionOk="0">
                    <a:moveTo>
                      <a:pt x="0" y="0"/>
                    </a:moveTo>
                    <a:cubicBezTo>
                      <a:pt x="0" y="0"/>
                      <a:pt x="26670" y="47589"/>
                      <a:pt x="53340" y="47589"/>
                    </a:cubicBezTo>
                    <a:lnTo>
                      <a:pt x="850582" y="47589"/>
                    </a:lnTo>
                    <a:cubicBezTo>
                      <a:pt x="877253" y="47589"/>
                      <a:pt x="903922" y="0"/>
                      <a:pt x="903922" y="0"/>
                    </a:cubicBezTo>
                    <a:lnTo>
                      <a:pt x="0" y="0"/>
                    </a:lnTo>
                    <a:close/>
                  </a:path>
                </a:pathLst>
              </a:custGeom>
              <a:solidFill>
                <a:schemeClr val="lt1"/>
              </a:solidFill>
              <a:ln>
                <a:noFill/>
              </a:ln>
            </p:spPr>
            <p:txBody>
              <a:bodyPr spcFirstLastPara="1" wrap="square" lIns="121900" tIns="60933" rIns="121900" bIns="60933" anchor="ctr" anchorCtr="0">
                <a:noAutofit/>
              </a:bodyPr>
              <a:lstStyle/>
              <a:p>
                <a:endParaRPr sz="2400">
                  <a:latin typeface="Calibri"/>
                  <a:ea typeface="Calibri"/>
                  <a:cs typeface="Calibri"/>
                  <a:sym typeface="Calibri"/>
                </a:endParaRPr>
              </a:p>
            </p:txBody>
          </p:sp>
        </p:grpSp>
        <p:pic>
          <p:nvPicPr>
            <p:cNvPr id="4" name="Picture 3">
              <a:extLst>
                <a:ext uri="{FF2B5EF4-FFF2-40B4-BE49-F238E27FC236}">
                  <a16:creationId xmlns:a16="http://schemas.microsoft.com/office/drawing/2014/main" id="{9BF4A51F-CE21-C6EE-45DE-86387B27C2CA}"/>
                </a:ext>
              </a:extLst>
            </p:cNvPr>
            <p:cNvPicPr>
              <a:picLocks noChangeAspect="1"/>
            </p:cNvPicPr>
            <p:nvPr/>
          </p:nvPicPr>
          <p:blipFill>
            <a:blip r:embed="rId4"/>
            <a:stretch>
              <a:fillRect/>
            </a:stretch>
          </p:blipFill>
          <p:spPr>
            <a:xfrm>
              <a:off x="4805016" y="3844636"/>
              <a:ext cx="3434671" cy="2520400"/>
            </a:xfrm>
            <a:prstGeom prst="rect">
              <a:avLst/>
            </a:prstGeom>
          </p:spPr>
        </p:pic>
      </p:gr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054272D-A5A6-A3F8-0023-C3720A96E6AB}"/>
              </a:ext>
            </a:extLst>
          </p:cNvPr>
          <p:cNvSpPr txBox="1"/>
          <p:nvPr/>
        </p:nvSpPr>
        <p:spPr>
          <a:xfrm>
            <a:off x="250372" y="152791"/>
            <a:ext cx="6096000" cy="584775"/>
          </a:xfrm>
          <a:prstGeom prst="rect">
            <a:avLst/>
          </a:prstGeom>
          <a:noFill/>
        </p:spPr>
        <p:txBody>
          <a:bodyPr wrap="square">
            <a:spAutoFit/>
          </a:bodyPr>
          <a:lstStyle/>
          <a:p>
            <a:r>
              <a:rPr lang="en-US" sz="3200" b="1" dirty="0">
                <a:ln w="0"/>
                <a:solidFill>
                  <a:schemeClr val="accent1"/>
                </a:solidFill>
                <a:effectLst>
                  <a:outerShdw blurRad="38100" dist="19050" dir="2700000" algn="tl" rotWithShape="0">
                    <a:schemeClr val="dk1">
                      <a:alpha val="40000"/>
                    </a:schemeClr>
                  </a:outerShdw>
                </a:effectLst>
                <a:latin typeface="KG Sorry Not Sorry" panose="02000506000000020004" pitchFamily="2" charset="0"/>
              </a:rPr>
              <a:t>First day of Class  </a:t>
            </a:r>
            <a:r>
              <a:rPr lang="en-US" sz="3200" b="1" dirty="0">
                <a:ln w="0"/>
                <a:solidFill>
                  <a:schemeClr val="accent6">
                    <a:lumMod val="75000"/>
                  </a:schemeClr>
                </a:solidFill>
                <a:effectLst>
                  <a:outerShdw blurRad="38100" dist="19050" dir="2700000" algn="tl" rotWithShape="0">
                    <a:schemeClr val="dk1">
                      <a:alpha val="40000"/>
                    </a:schemeClr>
                  </a:outerShdw>
                </a:effectLst>
                <a:latin typeface="KG Sorry Not Sorry" panose="02000506000000020004" pitchFamily="2" charset="0"/>
              </a:rPr>
              <a:t>What to expect</a:t>
            </a:r>
          </a:p>
        </p:txBody>
      </p:sp>
      <p:sp>
        <p:nvSpPr>
          <p:cNvPr id="7" name="TextBox 6">
            <a:extLst>
              <a:ext uri="{FF2B5EF4-FFF2-40B4-BE49-F238E27FC236}">
                <a16:creationId xmlns:a16="http://schemas.microsoft.com/office/drawing/2014/main" id="{9B7C7BFE-C1D0-5187-DC60-337DA6671F44}"/>
              </a:ext>
            </a:extLst>
          </p:cNvPr>
          <p:cNvSpPr txBox="1"/>
          <p:nvPr/>
        </p:nvSpPr>
        <p:spPr>
          <a:xfrm>
            <a:off x="250372" y="934054"/>
            <a:ext cx="3679371" cy="5078313"/>
          </a:xfrm>
          <a:prstGeom prst="rect">
            <a:avLst/>
          </a:prstGeom>
          <a:noFill/>
        </p:spPr>
        <p:txBody>
          <a:bodyPr wrap="square">
            <a:spAutoFit/>
          </a:bodyPr>
          <a:lstStyle/>
          <a:p>
            <a:pPr marL="233789" indent="-233789">
              <a:buClr>
                <a:schemeClr val="accent2">
                  <a:lumMod val="50000"/>
                </a:schemeClr>
              </a:buClr>
              <a:buFont typeface="Arial" panose="020B0604020202020204" pitchFamily="34" charset="0"/>
              <a:buChar char="•"/>
            </a:pPr>
            <a:r>
              <a:rPr lang="en-US" sz="1800" dirty="0">
                <a:solidFill>
                  <a:schemeClr val="accent1"/>
                </a:solidFill>
              </a:rPr>
              <a:t>The people sitting around you will likely be engaging in small talk, you may choose to participate or not, but if addressed directly, it is best to respond. (May need to whisper if super quiet room.)</a:t>
            </a:r>
          </a:p>
          <a:p>
            <a:pPr>
              <a:buClr>
                <a:schemeClr val="accent2">
                  <a:lumMod val="50000"/>
                </a:schemeClr>
              </a:buClr>
            </a:pPr>
            <a:endParaRPr lang="en-US" sz="1800" dirty="0">
              <a:solidFill>
                <a:schemeClr val="accent1"/>
              </a:solidFill>
            </a:endParaRPr>
          </a:p>
          <a:p>
            <a:pPr marL="233789" indent="-233789">
              <a:buClr>
                <a:schemeClr val="accent2">
                  <a:lumMod val="50000"/>
                </a:schemeClr>
              </a:buClr>
              <a:buFont typeface="Arial" panose="020B0604020202020204" pitchFamily="34" charset="0"/>
              <a:buChar char="•"/>
            </a:pPr>
            <a:r>
              <a:rPr lang="en-US" sz="1800" dirty="0">
                <a:solidFill>
                  <a:schemeClr val="accent1"/>
                </a:solidFill>
              </a:rPr>
              <a:t>Class may not take the whole scheduled time. It is likely your professor will simply go over the syllabus, and outline course/classroom expectations. You may have to participate in an icebreaker activity, you may be assigned a partner or a group for that course. Classmates may ask for contact information on this day as well.</a:t>
            </a:r>
          </a:p>
        </p:txBody>
      </p:sp>
      <p:sp>
        <p:nvSpPr>
          <p:cNvPr id="9" name="TextBox 8">
            <a:extLst>
              <a:ext uri="{FF2B5EF4-FFF2-40B4-BE49-F238E27FC236}">
                <a16:creationId xmlns:a16="http://schemas.microsoft.com/office/drawing/2014/main" id="{BA0DC34B-46EE-184F-531C-4EF18BFA06D9}"/>
              </a:ext>
            </a:extLst>
          </p:cNvPr>
          <p:cNvSpPr txBox="1"/>
          <p:nvPr/>
        </p:nvSpPr>
        <p:spPr>
          <a:xfrm>
            <a:off x="5704114" y="142296"/>
            <a:ext cx="6096000" cy="6463308"/>
          </a:xfrm>
          <a:prstGeom prst="rect">
            <a:avLst/>
          </a:prstGeom>
          <a:noFill/>
        </p:spPr>
        <p:txBody>
          <a:bodyPr wrap="square">
            <a:spAutoFit/>
          </a:bodyPr>
          <a:lstStyle/>
          <a:p>
            <a:r>
              <a:rPr lang="en-US" sz="1800" u="sng" dirty="0">
                <a:solidFill>
                  <a:schemeClr val="accent4"/>
                </a:solidFill>
              </a:rPr>
              <a:t>Potential First Day Conversation Topics:</a:t>
            </a:r>
          </a:p>
          <a:p>
            <a:pPr marL="194824" indent="-79012">
              <a:buFont typeface="Arial" panose="020B0604020202020204" pitchFamily="34" charset="0"/>
              <a:buChar char="•"/>
            </a:pPr>
            <a:r>
              <a:rPr lang="en-US" sz="1800" dirty="0">
                <a:solidFill>
                  <a:schemeClr val="accent1"/>
                </a:solidFill>
              </a:rPr>
              <a:t>Where are you from?</a:t>
            </a:r>
          </a:p>
          <a:p>
            <a:pPr marL="194824" indent="-79012">
              <a:buFont typeface="Arial" panose="020B0604020202020204" pitchFamily="34" charset="0"/>
              <a:buChar char="•"/>
            </a:pPr>
            <a:r>
              <a:rPr lang="en-US" sz="1800" dirty="0">
                <a:solidFill>
                  <a:schemeClr val="accent1"/>
                </a:solidFill>
              </a:rPr>
              <a:t>What’s your major?</a:t>
            </a:r>
          </a:p>
          <a:p>
            <a:pPr marL="194824" indent="-79012">
              <a:buFont typeface="Arial" panose="020B0604020202020204" pitchFamily="34" charset="0"/>
              <a:buChar char="•"/>
            </a:pPr>
            <a:r>
              <a:rPr lang="en-US" sz="1800" dirty="0">
                <a:solidFill>
                  <a:schemeClr val="accent1"/>
                </a:solidFill>
              </a:rPr>
              <a:t>What dorm are you in?</a:t>
            </a:r>
          </a:p>
          <a:p>
            <a:pPr marL="194824" indent="-79012">
              <a:buFont typeface="Arial" panose="020B0604020202020204" pitchFamily="34" charset="0"/>
              <a:buChar char="•"/>
            </a:pPr>
            <a:r>
              <a:rPr lang="en-US" sz="1800" dirty="0">
                <a:solidFill>
                  <a:schemeClr val="accent1"/>
                </a:solidFill>
              </a:rPr>
              <a:t>Have you gotten books/supplies for whatever class you are in?</a:t>
            </a:r>
          </a:p>
          <a:p>
            <a:pPr marL="194824" indent="-79012">
              <a:buFont typeface="Arial" panose="020B0604020202020204" pitchFamily="34" charset="0"/>
              <a:buChar char="•"/>
            </a:pPr>
            <a:r>
              <a:rPr lang="en-US" sz="1800" dirty="0">
                <a:solidFill>
                  <a:schemeClr val="accent1"/>
                </a:solidFill>
              </a:rPr>
              <a:t>What other classes are you taking?</a:t>
            </a:r>
          </a:p>
          <a:p>
            <a:pPr marL="194824" indent="-79012">
              <a:buFont typeface="Arial" panose="020B0604020202020204" pitchFamily="34" charset="0"/>
              <a:buChar char="•"/>
            </a:pPr>
            <a:r>
              <a:rPr lang="en-US" sz="1800" dirty="0">
                <a:solidFill>
                  <a:schemeClr val="accent1"/>
                </a:solidFill>
              </a:rPr>
              <a:t>Have you heard anything about this class? Easy/hard/lots of work/professor?</a:t>
            </a:r>
          </a:p>
          <a:p>
            <a:pPr marL="115812"/>
            <a:endParaRPr lang="en-US" sz="1800" dirty="0">
              <a:solidFill>
                <a:srgbClr val="002060"/>
              </a:solidFill>
            </a:endParaRPr>
          </a:p>
          <a:p>
            <a:pPr marL="114730" indent="-114730"/>
            <a:r>
              <a:rPr lang="en-US" sz="1800" u="sng" dirty="0">
                <a:solidFill>
                  <a:schemeClr val="accent4"/>
                </a:solidFill>
              </a:rPr>
              <a:t>Do’s and Don’ts</a:t>
            </a:r>
          </a:p>
          <a:p>
            <a:pPr marL="195907" indent="-81177">
              <a:buFont typeface="Arial" panose="020B0604020202020204" pitchFamily="34" charset="0"/>
              <a:buChar char="•"/>
            </a:pPr>
            <a:r>
              <a:rPr lang="en-US" sz="1800" dirty="0">
                <a:solidFill>
                  <a:schemeClr val="accent1"/>
                </a:solidFill>
              </a:rPr>
              <a:t>Do get your materials ready as soon as you sit down.</a:t>
            </a:r>
          </a:p>
          <a:p>
            <a:pPr marL="195907" indent="-81177">
              <a:buFont typeface="Arial" panose="020B0604020202020204" pitchFamily="34" charset="0"/>
              <a:buChar char="•"/>
            </a:pPr>
            <a:r>
              <a:rPr lang="en-US" sz="1800" dirty="0">
                <a:solidFill>
                  <a:schemeClr val="accent1"/>
                </a:solidFill>
              </a:rPr>
              <a:t>Do no interrupt the professor. Wait until he/she asks for questions to speak.</a:t>
            </a:r>
          </a:p>
          <a:p>
            <a:pPr marL="195907" indent="-81177">
              <a:buFont typeface="Arial" panose="020B0604020202020204" pitchFamily="34" charset="0"/>
              <a:buChar char="•"/>
            </a:pPr>
            <a:r>
              <a:rPr lang="en-US" sz="1800" dirty="0">
                <a:solidFill>
                  <a:schemeClr val="accent1"/>
                </a:solidFill>
              </a:rPr>
              <a:t>Do write down you questions as the professor will likely have time at the end for questions.</a:t>
            </a:r>
          </a:p>
          <a:p>
            <a:pPr marL="195907" indent="-81177">
              <a:buFont typeface="Arial" panose="020B0604020202020204" pitchFamily="34" charset="0"/>
              <a:buChar char="•"/>
            </a:pPr>
            <a:r>
              <a:rPr lang="en-US" sz="1800" dirty="0">
                <a:solidFill>
                  <a:schemeClr val="accent1"/>
                </a:solidFill>
              </a:rPr>
              <a:t>Do wait for the professor to officially end class before leaving</a:t>
            </a:r>
          </a:p>
          <a:p>
            <a:pPr marL="195907" indent="-81177">
              <a:buFont typeface="Arial" panose="020B0604020202020204" pitchFamily="34" charset="0"/>
              <a:buChar char="•"/>
            </a:pPr>
            <a:r>
              <a:rPr lang="en-US" sz="1800" dirty="0">
                <a:solidFill>
                  <a:schemeClr val="accent1"/>
                </a:solidFill>
              </a:rPr>
              <a:t>Do introduce yourself to your professor after class and disclose your diagnosis as you feel comfortable or ensure your professor received your letter of accommodations.</a:t>
            </a:r>
          </a:p>
          <a:p>
            <a:pPr marL="195907" indent="-81177">
              <a:buFont typeface="Arial" panose="020B0604020202020204" pitchFamily="34" charset="0"/>
              <a:buChar char="•"/>
            </a:pPr>
            <a:r>
              <a:rPr lang="en-US" sz="1800" dirty="0">
                <a:solidFill>
                  <a:schemeClr val="accent1"/>
                </a:solidFill>
              </a:rPr>
              <a:t>Don’t ask more than three questions – if you have more questions, email or wait to talk with the professor after class or during his /her office hours.</a:t>
            </a:r>
          </a:p>
        </p:txBody>
      </p:sp>
    </p:spTree>
    <p:extLst>
      <p:ext uri="{BB962C8B-B14F-4D97-AF65-F5344CB8AC3E}">
        <p14:creationId xmlns:p14="http://schemas.microsoft.com/office/powerpoint/2010/main" val="17718998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4DA40C76-8EDE-B2A9-F2C8-EFDA7F972018}"/>
              </a:ext>
            </a:extLst>
          </p:cNvPr>
          <p:cNvSpPr>
            <a:spLocks noGrp="1"/>
          </p:cNvSpPr>
          <p:nvPr>
            <p:ph type="sldNum" idx="12"/>
          </p:nvPr>
        </p:nvSpPr>
        <p:spPr>
          <a:xfrm>
            <a:off x="12864839" y="0"/>
            <a:ext cx="317997" cy="524800"/>
          </a:xfrm>
        </p:spPr>
        <p:txBody>
          <a:bodyPr/>
          <a:lstStyle/>
          <a:p>
            <a:fld id="{00000000-1234-1234-1234-123412341234}" type="slidenum">
              <a:rPr lang="en" smtClean="0"/>
              <a:pPr/>
              <a:t>7</a:t>
            </a:fld>
            <a:endParaRPr lang="en" dirty="0"/>
          </a:p>
        </p:txBody>
      </p:sp>
      <p:sp>
        <p:nvSpPr>
          <p:cNvPr id="9" name="Rectangle 8">
            <a:extLst>
              <a:ext uri="{FF2B5EF4-FFF2-40B4-BE49-F238E27FC236}">
                <a16:creationId xmlns:a16="http://schemas.microsoft.com/office/drawing/2014/main" id="{7333E43D-2A7F-7CBA-7330-34A9D7F55C17}"/>
              </a:ext>
            </a:extLst>
          </p:cNvPr>
          <p:cNvSpPr/>
          <p:nvPr/>
        </p:nvSpPr>
        <p:spPr>
          <a:xfrm>
            <a:off x="172607" y="116994"/>
            <a:ext cx="4379188" cy="335786"/>
          </a:xfrm>
          <a:prstGeom prst="rect">
            <a:avLst/>
          </a:prstGeom>
          <a:noFill/>
        </p:spPr>
        <p:txBody>
          <a:bodyPr wrap="none" lIns="62345" tIns="31173" rIns="62345" bIns="31173">
            <a:spAutoFit/>
          </a:bodyPr>
          <a:lstStyle/>
          <a:p>
            <a:pPr algn="ctr"/>
            <a:r>
              <a:rPr lang="en-US" sz="1773" b="1" dirty="0">
                <a:ln w="0"/>
                <a:effectLst>
                  <a:outerShdw blurRad="38100" dist="19050" dir="2700000" algn="tl" rotWithShape="0">
                    <a:schemeClr val="dk1">
                      <a:alpha val="40000"/>
                    </a:schemeClr>
                  </a:outerShdw>
                </a:effectLst>
              </a:rPr>
              <a:t>Differences Between High School and College</a:t>
            </a:r>
          </a:p>
        </p:txBody>
      </p:sp>
      <p:sp>
        <p:nvSpPr>
          <p:cNvPr id="10" name="Rectangle 9">
            <a:extLst>
              <a:ext uri="{FF2B5EF4-FFF2-40B4-BE49-F238E27FC236}">
                <a16:creationId xmlns:a16="http://schemas.microsoft.com/office/drawing/2014/main" id="{A548A0E8-21FE-E91B-5AC7-D935C6FBA2FD}"/>
              </a:ext>
            </a:extLst>
          </p:cNvPr>
          <p:cNvSpPr/>
          <p:nvPr/>
        </p:nvSpPr>
        <p:spPr>
          <a:xfrm>
            <a:off x="1268899" y="473735"/>
            <a:ext cx="2186600" cy="272884"/>
          </a:xfrm>
          <a:prstGeom prst="rect">
            <a:avLst/>
          </a:prstGeom>
          <a:noFill/>
        </p:spPr>
        <p:txBody>
          <a:bodyPr wrap="none" lIns="62345" tIns="31173" rIns="62345" bIns="31173">
            <a:spAutoFit/>
          </a:bodyPr>
          <a:lstStyle/>
          <a:p>
            <a:pPr algn="ctr"/>
            <a:r>
              <a:rPr lang="en-US" sz="1364" dirty="0">
                <a:ln w="0"/>
                <a:effectLst>
                  <a:outerShdw blurRad="38100" dist="19050" dir="2700000" algn="tl" rotWithShape="0">
                    <a:schemeClr val="dk1">
                      <a:alpha val="40000"/>
                    </a:schemeClr>
                  </a:outerShdw>
                </a:effectLst>
              </a:rPr>
              <a:t>For Students with Disabilities</a:t>
            </a:r>
          </a:p>
        </p:txBody>
      </p:sp>
      <p:grpSp>
        <p:nvGrpSpPr>
          <p:cNvPr id="3" name="Group 2">
            <a:extLst>
              <a:ext uri="{FF2B5EF4-FFF2-40B4-BE49-F238E27FC236}">
                <a16:creationId xmlns:a16="http://schemas.microsoft.com/office/drawing/2014/main" id="{2001BFA2-529A-47D5-D324-FFB2FAA9C62D}"/>
              </a:ext>
            </a:extLst>
          </p:cNvPr>
          <p:cNvGrpSpPr/>
          <p:nvPr/>
        </p:nvGrpSpPr>
        <p:grpSpPr>
          <a:xfrm>
            <a:off x="816429" y="1180366"/>
            <a:ext cx="9418626" cy="5662515"/>
            <a:chOff x="4746172" y="116994"/>
            <a:chExt cx="6980225" cy="2507111"/>
          </a:xfrm>
        </p:grpSpPr>
        <p:sp>
          <p:nvSpPr>
            <p:cNvPr id="11" name="TextBox 10">
              <a:extLst>
                <a:ext uri="{FF2B5EF4-FFF2-40B4-BE49-F238E27FC236}">
                  <a16:creationId xmlns:a16="http://schemas.microsoft.com/office/drawing/2014/main" id="{58BBD6ED-1A9B-F5D7-20ED-BD98100331A0}"/>
                </a:ext>
              </a:extLst>
            </p:cNvPr>
            <p:cNvSpPr txBox="1"/>
            <p:nvPr/>
          </p:nvSpPr>
          <p:spPr>
            <a:xfrm>
              <a:off x="4746172" y="330295"/>
              <a:ext cx="2803752" cy="899381"/>
            </a:xfrm>
            <a:prstGeom prst="rect">
              <a:avLst/>
            </a:prstGeom>
            <a:noFill/>
            <a:ln>
              <a:solidFill>
                <a:schemeClr val="tx1"/>
              </a:solidFill>
            </a:ln>
          </p:spPr>
          <p:txBody>
            <a:bodyPr wrap="square" rtlCol="0">
              <a:spAutoFit/>
            </a:bodyPr>
            <a:lstStyle/>
            <a:p>
              <a:pPr marL="77930" indent="-77930">
                <a:buFont typeface="Arial" panose="020B0604020202020204" pitchFamily="34" charset="0"/>
                <a:buChar char="•"/>
              </a:pPr>
              <a:r>
                <a:rPr lang="en-US" dirty="0"/>
                <a:t>Schools must guarantee the academic success of the student with disabilities. In high school, </a:t>
              </a:r>
              <a:r>
                <a:rPr lang="en-US" i="1" u="sng" dirty="0"/>
                <a:t>students have little or no responsibility</a:t>
              </a:r>
              <a:r>
                <a:rPr lang="en-US" dirty="0"/>
                <a:t> for identifying their needs and seeking help</a:t>
              </a:r>
            </a:p>
            <a:p>
              <a:pPr marL="77930" indent="-77930">
                <a:buFont typeface="Arial" panose="020B0604020202020204" pitchFamily="34" charset="0"/>
                <a:buChar char="•"/>
              </a:pPr>
              <a:r>
                <a:rPr lang="en-US" dirty="0"/>
                <a:t>Schools provide testing for disabilities</a:t>
              </a:r>
            </a:p>
          </p:txBody>
        </p:sp>
        <p:sp>
          <p:nvSpPr>
            <p:cNvPr id="12" name="Rectangle 11">
              <a:extLst>
                <a:ext uri="{FF2B5EF4-FFF2-40B4-BE49-F238E27FC236}">
                  <a16:creationId xmlns:a16="http://schemas.microsoft.com/office/drawing/2014/main" id="{09A00C02-8A33-75F5-F8AE-6DFFC3617486}"/>
                </a:ext>
              </a:extLst>
            </p:cNvPr>
            <p:cNvSpPr/>
            <p:nvPr/>
          </p:nvSpPr>
          <p:spPr>
            <a:xfrm>
              <a:off x="4746172" y="116994"/>
              <a:ext cx="2803752" cy="20143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27" dirty="0">
                  <a:ln w="0"/>
                  <a:solidFill>
                    <a:schemeClr val="bg1"/>
                  </a:solidFill>
                  <a:effectLst>
                    <a:outerShdw blurRad="38100" dist="19050" dir="2700000" algn="tl" rotWithShape="0">
                      <a:schemeClr val="dk1">
                        <a:alpha val="40000"/>
                      </a:schemeClr>
                    </a:outerShdw>
                  </a:effectLst>
                </a:rPr>
                <a:t>High School</a:t>
              </a:r>
            </a:p>
          </p:txBody>
        </p:sp>
        <p:sp>
          <p:nvSpPr>
            <p:cNvPr id="13" name="Rectangle: Rounded Corners 12">
              <a:extLst>
                <a:ext uri="{FF2B5EF4-FFF2-40B4-BE49-F238E27FC236}">
                  <a16:creationId xmlns:a16="http://schemas.microsoft.com/office/drawing/2014/main" id="{EF9110FE-75D7-E5BE-8AA2-A7164D5317BF}"/>
                </a:ext>
              </a:extLst>
            </p:cNvPr>
            <p:cNvSpPr/>
            <p:nvPr/>
          </p:nvSpPr>
          <p:spPr>
            <a:xfrm>
              <a:off x="7816184" y="386290"/>
              <a:ext cx="934870" cy="313977"/>
            </a:xfrm>
            <a:prstGeom prst="roundRect">
              <a:avLst>
                <a:gd name="adj" fmla="val 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Who is responsible</a:t>
              </a:r>
            </a:p>
          </p:txBody>
        </p:sp>
        <p:cxnSp>
          <p:nvCxnSpPr>
            <p:cNvPr id="15" name="Straight Connector 14">
              <a:extLst>
                <a:ext uri="{FF2B5EF4-FFF2-40B4-BE49-F238E27FC236}">
                  <a16:creationId xmlns:a16="http://schemas.microsoft.com/office/drawing/2014/main" id="{5CED27FA-A083-8615-5FEB-8B58F54C2A47}"/>
                </a:ext>
              </a:extLst>
            </p:cNvPr>
            <p:cNvCxnSpPr>
              <a:cxnSpLocks/>
              <a:endCxn id="13" idx="1"/>
            </p:cNvCxnSpPr>
            <p:nvPr/>
          </p:nvCxnSpPr>
          <p:spPr>
            <a:xfrm>
              <a:off x="7549924" y="543278"/>
              <a:ext cx="266260"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CDDACBC6-E10B-359D-BD56-B7E929E0E102}"/>
                </a:ext>
              </a:extLst>
            </p:cNvPr>
            <p:cNvSpPr txBox="1"/>
            <p:nvPr/>
          </p:nvSpPr>
          <p:spPr>
            <a:xfrm>
              <a:off x="8922645" y="323089"/>
              <a:ext cx="2803752" cy="899381"/>
            </a:xfrm>
            <a:prstGeom prst="rect">
              <a:avLst/>
            </a:prstGeom>
            <a:noFill/>
            <a:ln>
              <a:solidFill>
                <a:schemeClr val="tx1"/>
              </a:solidFill>
            </a:ln>
          </p:spPr>
          <p:txBody>
            <a:bodyPr wrap="square" rtlCol="0">
              <a:spAutoFit/>
            </a:bodyPr>
            <a:lstStyle/>
            <a:p>
              <a:pPr marL="77930" indent="-77930">
                <a:buFont typeface="Arial" panose="020B0604020202020204" pitchFamily="34" charset="0"/>
                <a:buChar char="•"/>
              </a:pPr>
              <a:r>
                <a:rPr lang="en-US" sz="1400" dirty="0"/>
                <a:t>Students are responsible for all aspects of identifying their needs, seeking help and monitoring the effectiveness of their accommodations. School must guarantee equal access, but academic success is up to the student.</a:t>
              </a:r>
            </a:p>
            <a:p>
              <a:pPr marL="77930" indent="-77930">
                <a:buFont typeface="Arial" panose="020B0604020202020204" pitchFamily="34" charset="0"/>
                <a:buChar char="•"/>
              </a:pPr>
              <a:r>
                <a:rPr lang="en-US" sz="1400" dirty="0"/>
                <a:t>Students are responsible for obtaining and providing the results of testing that documents their disabilities (documentation)</a:t>
              </a:r>
            </a:p>
          </p:txBody>
        </p:sp>
        <p:sp>
          <p:nvSpPr>
            <p:cNvPr id="17" name="Rectangle 16">
              <a:extLst>
                <a:ext uri="{FF2B5EF4-FFF2-40B4-BE49-F238E27FC236}">
                  <a16:creationId xmlns:a16="http://schemas.microsoft.com/office/drawing/2014/main" id="{51B02E7F-1B0C-58B4-A5E9-CFBEAB45FC73}"/>
                </a:ext>
              </a:extLst>
            </p:cNvPr>
            <p:cNvSpPr/>
            <p:nvPr/>
          </p:nvSpPr>
          <p:spPr>
            <a:xfrm>
              <a:off x="8922645" y="124957"/>
              <a:ext cx="2803752" cy="201430"/>
            </a:xfrm>
            <a:prstGeom prst="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27" dirty="0">
                  <a:ln w="0"/>
                  <a:solidFill>
                    <a:schemeClr val="bg1"/>
                  </a:solidFill>
                  <a:effectLst>
                    <a:outerShdw blurRad="38100" dist="19050" dir="2700000" algn="tl" rotWithShape="0">
                      <a:schemeClr val="dk1">
                        <a:alpha val="40000"/>
                      </a:schemeClr>
                    </a:outerShdw>
                  </a:effectLst>
                </a:rPr>
                <a:t>College</a:t>
              </a:r>
            </a:p>
          </p:txBody>
        </p:sp>
        <p:cxnSp>
          <p:nvCxnSpPr>
            <p:cNvPr id="19" name="Straight Connector 18">
              <a:extLst>
                <a:ext uri="{FF2B5EF4-FFF2-40B4-BE49-F238E27FC236}">
                  <a16:creationId xmlns:a16="http://schemas.microsoft.com/office/drawing/2014/main" id="{9CBDCF9F-44B2-B534-A87E-68B069378F2C}"/>
                </a:ext>
              </a:extLst>
            </p:cNvPr>
            <p:cNvCxnSpPr>
              <a:cxnSpLocks/>
              <a:stCxn id="13" idx="3"/>
            </p:cNvCxnSpPr>
            <p:nvPr/>
          </p:nvCxnSpPr>
          <p:spPr>
            <a:xfrm>
              <a:off x="8751054" y="543278"/>
              <a:ext cx="171590"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C761F43E-630E-C9DD-E436-7A2F62EC0AB0}"/>
                </a:ext>
              </a:extLst>
            </p:cNvPr>
            <p:cNvSpPr txBox="1"/>
            <p:nvPr/>
          </p:nvSpPr>
          <p:spPr>
            <a:xfrm>
              <a:off x="8922645" y="1387035"/>
              <a:ext cx="2803752" cy="1185548"/>
            </a:xfrm>
            <a:prstGeom prst="rect">
              <a:avLst/>
            </a:prstGeom>
            <a:noFill/>
            <a:ln>
              <a:solidFill>
                <a:schemeClr val="tx1"/>
              </a:solidFill>
            </a:ln>
          </p:spPr>
          <p:txBody>
            <a:bodyPr wrap="square" rtlCol="0">
              <a:spAutoFit/>
            </a:bodyPr>
            <a:lstStyle/>
            <a:p>
              <a:pPr marL="77930" indent="-77930">
                <a:buFont typeface="Arial" panose="020B0604020202020204" pitchFamily="34" charset="0"/>
                <a:buChar char="•"/>
              </a:pPr>
              <a:r>
                <a:rPr lang="en-US" sz="1400" dirty="0"/>
                <a:t>Academic services determined each semester by a meeting between student and a ODS representative</a:t>
              </a:r>
            </a:p>
            <a:p>
              <a:pPr marL="77930" indent="-77930">
                <a:buFont typeface="Arial" panose="020B0604020202020204" pitchFamily="34" charset="0"/>
                <a:buChar char="•"/>
              </a:pPr>
              <a:r>
                <a:rPr lang="en-US" sz="1400" dirty="0"/>
                <a:t>Student must decide if their accommodations are effective and if not, must contact the Office of Disability Services to discuss concerns</a:t>
              </a:r>
            </a:p>
            <a:p>
              <a:pPr marL="77930" indent="-77930">
                <a:buFont typeface="Arial" panose="020B0604020202020204" pitchFamily="34" charset="0"/>
                <a:buChar char="•"/>
              </a:pPr>
              <a:r>
                <a:rPr lang="en-US" sz="1400" dirty="0"/>
                <a:t>Services may be provided at various campus locations</a:t>
              </a:r>
            </a:p>
            <a:p>
              <a:pPr marL="77930" indent="-77930">
                <a:buFont typeface="Arial" panose="020B0604020202020204" pitchFamily="34" charset="0"/>
                <a:buChar char="•"/>
              </a:pPr>
              <a:r>
                <a:rPr lang="en-US" sz="1400" dirty="0"/>
                <a:t>After meeting with an ODS representative and agreeing upon accommodations, students must communicate and arrange their accommodations directly with their instructors</a:t>
              </a:r>
            </a:p>
          </p:txBody>
        </p:sp>
        <p:sp>
          <p:nvSpPr>
            <p:cNvPr id="23" name="TextBox 22">
              <a:extLst>
                <a:ext uri="{FF2B5EF4-FFF2-40B4-BE49-F238E27FC236}">
                  <a16:creationId xmlns:a16="http://schemas.microsoft.com/office/drawing/2014/main" id="{B5513F0F-0704-DF44-65DB-BB39F60D4910}"/>
                </a:ext>
              </a:extLst>
            </p:cNvPr>
            <p:cNvSpPr txBox="1"/>
            <p:nvPr/>
          </p:nvSpPr>
          <p:spPr>
            <a:xfrm>
              <a:off x="4746172" y="1384049"/>
              <a:ext cx="2803752" cy="1240056"/>
            </a:xfrm>
            <a:prstGeom prst="rect">
              <a:avLst/>
            </a:prstGeom>
            <a:noFill/>
            <a:ln>
              <a:solidFill>
                <a:schemeClr val="tx1"/>
              </a:solidFill>
            </a:ln>
          </p:spPr>
          <p:txBody>
            <a:bodyPr wrap="square" rtlCol="0">
              <a:spAutoFit/>
            </a:bodyPr>
            <a:lstStyle/>
            <a:p>
              <a:pPr marL="77930" indent="-77930">
                <a:buFont typeface="Arial" panose="020B0604020202020204" pitchFamily="34" charset="0"/>
                <a:buChar char="•"/>
              </a:pPr>
              <a:r>
                <a:rPr lang="en-US" sz="1600" dirty="0"/>
                <a:t>Academic services determined yearly by IEP (a plan made by parents, professionals, and teachers)</a:t>
              </a:r>
            </a:p>
            <a:p>
              <a:pPr marL="77930" indent="-77930">
                <a:buFont typeface="Arial" panose="020B0604020202020204" pitchFamily="34" charset="0"/>
                <a:buChar char="•"/>
              </a:pPr>
              <a:r>
                <a:rPr lang="en-US" sz="1600" dirty="0"/>
                <a:t>Parent, professionals and teachers determine when services aren’t effective, and make adjustments</a:t>
              </a:r>
            </a:p>
            <a:p>
              <a:pPr marL="77930" indent="-77930">
                <a:buFont typeface="Arial" panose="020B0604020202020204" pitchFamily="34" charset="0"/>
                <a:buChar char="•"/>
              </a:pPr>
              <a:r>
                <a:rPr lang="en-US" sz="1600" dirty="0"/>
                <a:t>Teachers and other professionals typically provide services in the classroom setting</a:t>
              </a:r>
            </a:p>
            <a:p>
              <a:pPr marL="77930" indent="-77930">
                <a:buFont typeface="Arial" panose="020B0604020202020204" pitchFamily="34" charset="0"/>
                <a:buChar char="•"/>
              </a:pPr>
              <a:r>
                <a:rPr lang="en-US" sz="1600" dirty="0"/>
                <a:t>School specialist and parents inform teachers of specific services or adjustments</a:t>
              </a:r>
            </a:p>
          </p:txBody>
        </p:sp>
        <p:sp>
          <p:nvSpPr>
            <p:cNvPr id="24" name="Rectangle: Rounded Corners 23">
              <a:extLst>
                <a:ext uri="{FF2B5EF4-FFF2-40B4-BE49-F238E27FC236}">
                  <a16:creationId xmlns:a16="http://schemas.microsoft.com/office/drawing/2014/main" id="{13CA7A85-C5F9-5F69-76B7-69E994A3624C}"/>
                </a:ext>
              </a:extLst>
            </p:cNvPr>
            <p:cNvSpPr/>
            <p:nvPr/>
          </p:nvSpPr>
          <p:spPr>
            <a:xfrm>
              <a:off x="7816184" y="1728650"/>
              <a:ext cx="934870" cy="31397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Services</a:t>
              </a:r>
              <a:endParaRPr lang="en-US" sz="818" dirty="0"/>
            </a:p>
          </p:txBody>
        </p:sp>
        <p:cxnSp>
          <p:nvCxnSpPr>
            <p:cNvPr id="25" name="Straight Connector 24">
              <a:extLst>
                <a:ext uri="{FF2B5EF4-FFF2-40B4-BE49-F238E27FC236}">
                  <a16:creationId xmlns:a16="http://schemas.microsoft.com/office/drawing/2014/main" id="{66540168-CAD9-B01F-1B84-968A88259941}"/>
                </a:ext>
              </a:extLst>
            </p:cNvPr>
            <p:cNvCxnSpPr>
              <a:cxnSpLocks/>
            </p:cNvCxnSpPr>
            <p:nvPr/>
          </p:nvCxnSpPr>
          <p:spPr>
            <a:xfrm>
              <a:off x="7546965" y="1881174"/>
              <a:ext cx="266261"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8E428432-1442-9190-DF70-7D6858ECB974}"/>
                </a:ext>
              </a:extLst>
            </p:cNvPr>
            <p:cNvCxnSpPr>
              <a:cxnSpLocks/>
            </p:cNvCxnSpPr>
            <p:nvPr/>
          </p:nvCxnSpPr>
          <p:spPr>
            <a:xfrm>
              <a:off x="8745138" y="1897890"/>
              <a:ext cx="171590" cy="0"/>
            </a:xfrm>
            <a:prstGeom prst="line">
              <a:avLst/>
            </a:prstGeom>
            <a:ln w="38100"/>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0758921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4DA40C76-8EDE-B2A9-F2C8-EFDA7F972018}"/>
              </a:ext>
            </a:extLst>
          </p:cNvPr>
          <p:cNvSpPr>
            <a:spLocks noGrp="1"/>
          </p:cNvSpPr>
          <p:nvPr>
            <p:ph type="sldNum" idx="12"/>
          </p:nvPr>
        </p:nvSpPr>
        <p:spPr>
          <a:xfrm>
            <a:off x="12864839" y="0"/>
            <a:ext cx="317997" cy="524800"/>
          </a:xfrm>
        </p:spPr>
        <p:txBody>
          <a:bodyPr/>
          <a:lstStyle/>
          <a:p>
            <a:fld id="{00000000-1234-1234-1234-123412341234}" type="slidenum">
              <a:rPr lang="en" smtClean="0"/>
              <a:pPr/>
              <a:t>8</a:t>
            </a:fld>
            <a:endParaRPr lang="en" dirty="0"/>
          </a:p>
        </p:txBody>
      </p:sp>
      <p:sp>
        <p:nvSpPr>
          <p:cNvPr id="9" name="Rectangle 8">
            <a:extLst>
              <a:ext uri="{FF2B5EF4-FFF2-40B4-BE49-F238E27FC236}">
                <a16:creationId xmlns:a16="http://schemas.microsoft.com/office/drawing/2014/main" id="{7333E43D-2A7F-7CBA-7330-34A9D7F55C17}"/>
              </a:ext>
            </a:extLst>
          </p:cNvPr>
          <p:cNvSpPr/>
          <p:nvPr/>
        </p:nvSpPr>
        <p:spPr>
          <a:xfrm>
            <a:off x="172607" y="116994"/>
            <a:ext cx="4379188" cy="335786"/>
          </a:xfrm>
          <a:prstGeom prst="rect">
            <a:avLst/>
          </a:prstGeom>
          <a:noFill/>
        </p:spPr>
        <p:txBody>
          <a:bodyPr wrap="none" lIns="62345" tIns="31173" rIns="62345" bIns="31173">
            <a:spAutoFit/>
          </a:bodyPr>
          <a:lstStyle/>
          <a:p>
            <a:pPr algn="ctr"/>
            <a:r>
              <a:rPr lang="en-US" sz="1773" b="1" dirty="0">
                <a:ln w="0"/>
                <a:effectLst>
                  <a:outerShdw blurRad="38100" dist="19050" dir="2700000" algn="tl" rotWithShape="0">
                    <a:schemeClr val="dk1">
                      <a:alpha val="40000"/>
                    </a:schemeClr>
                  </a:outerShdw>
                </a:effectLst>
              </a:rPr>
              <a:t>Differences Between High School and College</a:t>
            </a:r>
          </a:p>
        </p:txBody>
      </p:sp>
      <p:sp>
        <p:nvSpPr>
          <p:cNvPr id="10" name="Rectangle 9">
            <a:extLst>
              <a:ext uri="{FF2B5EF4-FFF2-40B4-BE49-F238E27FC236}">
                <a16:creationId xmlns:a16="http://schemas.microsoft.com/office/drawing/2014/main" id="{A548A0E8-21FE-E91B-5AC7-D935C6FBA2FD}"/>
              </a:ext>
            </a:extLst>
          </p:cNvPr>
          <p:cNvSpPr/>
          <p:nvPr/>
        </p:nvSpPr>
        <p:spPr>
          <a:xfrm>
            <a:off x="1268899" y="473735"/>
            <a:ext cx="2186600" cy="272884"/>
          </a:xfrm>
          <a:prstGeom prst="rect">
            <a:avLst/>
          </a:prstGeom>
          <a:noFill/>
        </p:spPr>
        <p:txBody>
          <a:bodyPr wrap="none" lIns="62345" tIns="31173" rIns="62345" bIns="31173">
            <a:spAutoFit/>
          </a:bodyPr>
          <a:lstStyle/>
          <a:p>
            <a:pPr algn="ctr"/>
            <a:r>
              <a:rPr lang="en-US" sz="1364" dirty="0">
                <a:ln w="0"/>
                <a:effectLst>
                  <a:outerShdw blurRad="38100" dist="19050" dir="2700000" algn="tl" rotWithShape="0">
                    <a:schemeClr val="dk1">
                      <a:alpha val="40000"/>
                    </a:schemeClr>
                  </a:outerShdw>
                </a:effectLst>
              </a:rPr>
              <a:t>For Students with Disabilities</a:t>
            </a:r>
          </a:p>
        </p:txBody>
      </p:sp>
      <p:sp>
        <p:nvSpPr>
          <p:cNvPr id="12" name="Rectangle 11">
            <a:extLst>
              <a:ext uri="{FF2B5EF4-FFF2-40B4-BE49-F238E27FC236}">
                <a16:creationId xmlns:a16="http://schemas.microsoft.com/office/drawing/2014/main" id="{09A00C02-8A33-75F5-F8AE-6DFFC3617486}"/>
              </a:ext>
            </a:extLst>
          </p:cNvPr>
          <p:cNvSpPr/>
          <p:nvPr/>
        </p:nvSpPr>
        <p:spPr>
          <a:xfrm>
            <a:off x="337458" y="931878"/>
            <a:ext cx="4538626" cy="2813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27" dirty="0">
                <a:ln w="0"/>
                <a:solidFill>
                  <a:schemeClr val="bg1"/>
                </a:solidFill>
                <a:effectLst>
                  <a:outerShdw blurRad="38100" dist="19050" dir="2700000" algn="tl" rotWithShape="0">
                    <a:schemeClr val="dk1">
                      <a:alpha val="40000"/>
                    </a:schemeClr>
                  </a:outerShdw>
                </a:effectLst>
              </a:rPr>
              <a:t>High School</a:t>
            </a:r>
          </a:p>
        </p:txBody>
      </p:sp>
      <p:sp>
        <p:nvSpPr>
          <p:cNvPr id="17" name="Rectangle 16">
            <a:extLst>
              <a:ext uri="{FF2B5EF4-FFF2-40B4-BE49-F238E27FC236}">
                <a16:creationId xmlns:a16="http://schemas.microsoft.com/office/drawing/2014/main" id="{51B02E7F-1B0C-58B4-A5E9-CFBEAB45FC73}"/>
              </a:ext>
            </a:extLst>
          </p:cNvPr>
          <p:cNvSpPr/>
          <p:nvPr/>
        </p:nvSpPr>
        <p:spPr>
          <a:xfrm>
            <a:off x="7088624" y="945937"/>
            <a:ext cx="4538626" cy="281388"/>
          </a:xfrm>
          <a:prstGeom prst="rec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27" dirty="0">
                <a:ln w="0"/>
                <a:solidFill>
                  <a:schemeClr val="bg1"/>
                </a:solidFill>
                <a:effectLst>
                  <a:outerShdw blurRad="38100" dist="19050" dir="2700000" algn="tl" rotWithShape="0">
                    <a:schemeClr val="dk1">
                      <a:alpha val="40000"/>
                    </a:schemeClr>
                  </a:outerShdw>
                </a:effectLst>
              </a:rPr>
              <a:t>College</a:t>
            </a:r>
          </a:p>
        </p:txBody>
      </p:sp>
      <p:sp>
        <p:nvSpPr>
          <p:cNvPr id="27" name="TextBox 26">
            <a:extLst>
              <a:ext uri="{FF2B5EF4-FFF2-40B4-BE49-F238E27FC236}">
                <a16:creationId xmlns:a16="http://schemas.microsoft.com/office/drawing/2014/main" id="{BCB95419-2194-96DD-3574-5CF9C8532A7A}"/>
              </a:ext>
            </a:extLst>
          </p:cNvPr>
          <p:cNvSpPr txBox="1"/>
          <p:nvPr/>
        </p:nvSpPr>
        <p:spPr>
          <a:xfrm>
            <a:off x="7098203" y="1222832"/>
            <a:ext cx="4538626" cy="1384995"/>
          </a:xfrm>
          <a:prstGeom prst="rect">
            <a:avLst/>
          </a:prstGeom>
          <a:noFill/>
          <a:ln>
            <a:solidFill>
              <a:schemeClr val="tx1"/>
            </a:solidFill>
          </a:ln>
        </p:spPr>
        <p:txBody>
          <a:bodyPr wrap="square" rtlCol="0">
            <a:spAutoFit/>
          </a:bodyPr>
          <a:lstStyle/>
          <a:p>
            <a:pPr marL="77930" indent="-77930">
              <a:buFont typeface="Arial" panose="020B0604020202020204" pitchFamily="34" charset="0"/>
              <a:buChar char="•"/>
            </a:pPr>
            <a:r>
              <a:rPr lang="en-US" sz="1400" dirty="0"/>
              <a:t>Students must know and follow each instructor’s absence policy or pay the consequences</a:t>
            </a:r>
          </a:p>
          <a:p>
            <a:pPr marL="77930" indent="-77930">
              <a:buFont typeface="Arial" panose="020B0604020202020204" pitchFamily="34" charset="0"/>
              <a:buChar char="•"/>
            </a:pPr>
            <a:r>
              <a:rPr lang="en-US" sz="1400" dirty="0"/>
              <a:t>Students may choose to schedule classes at a variety of times throughout the day and evening</a:t>
            </a:r>
          </a:p>
          <a:p>
            <a:pPr marL="77930" indent="-77930">
              <a:buFont typeface="Arial" panose="020B0604020202020204" pitchFamily="34" charset="0"/>
              <a:buChar char="•"/>
            </a:pPr>
            <a:r>
              <a:rPr lang="en-US" sz="1400" dirty="0"/>
              <a:t>A variety of class sizes, some much larger than 35</a:t>
            </a:r>
          </a:p>
          <a:p>
            <a:pPr marL="77930" indent="-77930">
              <a:buFont typeface="Arial" panose="020B0604020202020204" pitchFamily="34" charset="0"/>
              <a:buChar char="•"/>
            </a:pPr>
            <a:r>
              <a:rPr lang="en-US" sz="1400" dirty="0"/>
              <a:t>Extracurricular participation not contingent upon grades</a:t>
            </a:r>
          </a:p>
        </p:txBody>
      </p:sp>
      <p:sp>
        <p:nvSpPr>
          <p:cNvPr id="28" name="TextBox 27">
            <a:extLst>
              <a:ext uri="{FF2B5EF4-FFF2-40B4-BE49-F238E27FC236}">
                <a16:creationId xmlns:a16="http://schemas.microsoft.com/office/drawing/2014/main" id="{D0BC4541-278E-2A05-140D-9E7281E307DA}"/>
              </a:ext>
            </a:extLst>
          </p:cNvPr>
          <p:cNvSpPr txBox="1"/>
          <p:nvPr/>
        </p:nvSpPr>
        <p:spPr>
          <a:xfrm>
            <a:off x="337458" y="1222831"/>
            <a:ext cx="4538626" cy="1384995"/>
          </a:xfrm>
          <a:prstGeom prst="rect">
            <a:avLst/>
          </a:prstGeom>
          <a:noFill/>
          <a:ln>
            <a:solidFill>
              <a:schemeClr val="tx1"/>
            </a:solidFill>
          </a:ln>
        </p:spPr>
        <p:txBody>
          <a:bodyPr wrap="square" rtlCol="0">
            <a:spAutoFit/>
          </a:bodyPr>
          <a:lstStyle/>
          <a:p>
            <a:pPr marL="77930" indent="-77930">
              <a:buFont typeface="Arial" panose="020B0604020202020204" pitchFamily="34" charset="0"/>
              <a:buChar char="•"/>
            </a:pPr>
            <a:r>
              <a:rPr lang="en-US" sz="1400" dirty="0"/>
              <a:t>Teachers monitor and follow up on classroom absences</a:t>
            </a:r>
          </a:p>
          <a:p>
            <a:pPr marL="77930" indent="-77930">
              <a:buFont typeface="Arial" panose="020B0604020202020204" pitchFamily="34" charset="0"/>
              <a:buChar char="•"/>
            </a:pPr>
            <a:r>
              <a:rPr lang="en-US" sz="1400" dirty="0"/>
              <a:t>School schedules student classes back-to-back during regular school hours</a:t>
            </a:r>
          </a:p>
          <a:p>
            <a:pPr marL="77930" indent="-77930">
              <a:buFont typeface="Arial" panose="020B0604020202020204" pitchFamily="34" charset="0"/>
              <a:buChar char="•"/>
            </a:pPr>
            <a:r>
              <a:rPr lang="en-US" sz="1400" dirty="0"/>
              <a:t>Class size usually is under 35</a:t>
            </a:r>
          </a:p>
          <a:p>
            <a:pPr marL="77930" indent="-77930">
              <a:buFont typeface="Arial" panose="020B0604020202020204" pitchFamily="34" charset="0"/>
              <a:buChar char="•"/>
            </a:pPr>
            <a:r>
              <a:rPr lang="en-US" sz="1400" dirty="0"/>
              <a:t>Extracurricular participation dependent upon academic performance</a:t>
            </a:r>
          </a:p>
        </p:txBody>
      </p:sp>
      <p:sp>
        <p:nvSpPr>
          <p:cNvPr id="29" name="Rectangle: Rounded Corners 28">
            <a:extLst>
              <a:ext uri="{FF2B5EF4-FFF2-40B4-BE49-F238E27FC236}">
                <a16:creationId xmlns:a16="http://schemas.microsoft.com/office/drawing/2014/main" id="{37CCD7A3-E2C0-E8A8-E7AD-AAB99F4FAE83}"/>
              </a:ext>
            </a:extLst>
          </p:cNvPr>
          <p:cNvSpPr/>
          <p:nvPr/>
        </p:nvSpPr>
        <p:spPr>
          <a:xfrm>
            <a:off x="5307098" y="1647574"/>
            <a:ext cx="1513338" cy="43861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Classes</a:t>
            </a:r>
          </a:p>
        </p:txBody>
      </p:sp>
      <p:cxnSp>
        <p:nvCxnSpPr>
          <p:cNvPr id="30" name="Straight Connector 29">
            <a:extLst>
              <a:ext uri="{FF2B5EF4-FFF2-40B4-BE49-F238E27FC236}">
                <a16:creationId xmlns:a16="http://schemas.microsoft.com/office/drawing/2014/main" id="{998D982C-B174-29A8-CD82-23D34E7B4479}"/>
              </a:ext>
            </a:extLst>
          </p:cNvPr>
          <p:cNvCxnSpPr>
            <a:cxnSpLocks/>
          </p:cNvCxnSpPr>
          <p:nvPr/>
        </p:nvCxnSpPr>
        <p:spPr>
          <a:xfrm>
            <a:off x="4876084" y="1893397"/>
            <a:ext cx="431015"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AD3C2110-FC13-7E57-CC42-19B2DC6B12F7}"/>
              </a:ext>
            </a:extLst>
          </p:cNvPr>
          <p:cNvCxnSpPr>
            <a:cxnSpLocks/>
          </p:cNvCxnSpPr>
          <p:nvPr/>
        </p:nvCxnSpPr>
        <p:spPr>
          <a:xfrm>
            <a:off x="6815650" y="1893397"/>
            <a:ext cx="277765"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32" name="TextBox 31">
            <a:extLst>
              <a:ext uri="{FF2B5EF4-FFF2-40B4-BE49-F238E27FC236}">
                <a16:creationId xmlns:a16="http://schemas.microsoft.com/office/drawing/2014/main" id="{809E9FF8-990A-E320-C636-D6728ED3FED3}"/>
              </a:ext>
            </a:extLst>
          </p:cNvPr>
          <p:cNvSpPr txBox="1"/>
          <p:nvPr/>
        </p:nvSpPr>
        <p:spPr>
          <a:xfrm>
            <a:off x="7098203" y="2632658"/>
            <a:ext cx="4538626" cy="2677656"/>
          </a:xfrm>
          <a:prstGeom prst="rect">
            <a:avLst/>
          </a:prstGeom>
          <a:noFill/>
          <a:ln>
            <a:solidFill>
              <a:schemeClr val="tx1"/>
            </a:solidFill>
          </a:ln>
        </p:spPr>
        <p:txBody>
          <a:bodyPr wrap="square" rtlCol="0">
            <a:spAutoFit/>
          </a:bodyPr>
          <a:lstStyle/>
          <a:p>
            <a:pPr marL="77930" indent="-77930">
              <a:buFont typeface="Arial" panose="020B0604020202020204" pitchFamily="34" charset="0"/>
              <a:buChar char="•"/>
            </a:pPr>
            <a:r>
              <a:rPr lang="en-US" sz="1400" dirty="0"/>
              <a:t>Students are responsible for their own academic success</a:t>
            </a:r>
          </a:p>
          <a:p>
            <a:pPr marL="77930" indent="-77930">
              <a:buFont typeface="Arial" panose="020B0604020202020204" pitchFamily="34" charset="0"/>
              <a:buChar char="•"/>
            </a:pPr>
            <a:r>
              <a:rPr lang="en-US" sz="1400" dirty="0"/>
              <a:t>Instructors rarely monitor homework (rarely counts in grading)</a:t>
            </a:r>
          </a:p>
          <a:p>
            <a:pPr marL="77930" indent="-77930">
              <a:buFont typeface="Arial" panose="020B0604020202020204" pitchFamily="34" charset="0"/>
              <a:buChar char="•"/>
            </a:pPr>
            <a:r>
              <a:rPr lang="en-US" sz="1400" dirty="0"/>
              <a:t>Students must recognize when they need additional help and find the resources that provide that assistance</a:t>
            </a:r>
          </a:p>
          <a:p>
            <a:pPr marL="77930" indent="-77930">
              <a:buFont typeface="Arial" panose="020B0604020202020204" pitchFamily="34" charset="0"/>
              <a:buChar char="•"/>
            </a:pPr>
            <a:r>
              <a:rPr lang="en-US" sz="1400" dirty="0"/>
              <a:t>Students must read and follow the deadlines established by the syllabus (extensions on deadlines are rare)</a:t>
            </a:r>
          </a:p>
          <a:p>
            <a:pPr marL="77930" indent="-77930">
              <a:buFont typeface="Arial" panose="020B0604020202020204" pitchFamily="34" charset="0"/>
              <a:buChar char="•"/>
            </a:pPr>
            <a:r>
              <a:rPr lang="en-US" sz="1400" dirty="0"/>
              <a:t>Students must self identify their disabilities directly with their instructors, provide the instructors disability verification information from an ODS representative, and work with each instructor to make accommodations arrangements</a:t>
            </a:r>
          </a:p>
        </p:txBody>
      </p:sp>
      <p:sp>
        <p:nvSpPr>
          <p:cNvPr id="33" name="TextBox 32">
            <a:extLst>
              <a:ext uri="{FF2B5EF4-FFF2-40B4-BE49-F238E27FC236}">
                <a16:creationId xmlns:a16="http://schemas.microsoft.com/office/drawing/2014/main" id="{8958B6D5-9862-8E87-42DA-B63ADFD0BFB4}"/>
              </a:ext>
            </a:extLst>
          </p:cNvPr>
          <p:cNvSpPr txBox="1"/>
          <p:nvPr/>
        </p:nvSpPr>
        <p:spPr>
          <a:xfrm>
            <a:off x="337458" y="2894719"/>
            <a:ext cx="4538626" cy="2246769"/>
          </a:xfrm>
          <a:prstGeom prst="rect">
            <a:avLst/>
          </a:prstGeom>
          <a:noFill/>
          <a:ln>
            <a:solidFill>
              <a:schemeClr val="tx1"/>
            </a:solidFill>
          </a:ln>
        </p:spPr>
        <p:txBody>
          <a:bodyPr wrap="square" rtlCol="0">
            <a:spAutoFit/>
          </a:bodyPr>
          <a:lstStyle/>
          <a:p>
            <a:pPr marL="77930" indent="-77930">
              <a:buFont typeface="Arial" panose="020B0604020202020204" pitchFamily="34" charset="0"/>
              <a:buChar char="•"/>
            </a:pPr>
            <a:r>
              <a:rPr lang="en-US" sz="1400" dirty="0"/>
              <a:t>Teacher are responsible for students’ academic success</a:t>
            </a:r>
          </a:p>
          <a:p>
            <a:pPr marL="77930" indent="-77930">
              <a:buFont typeface="Arial" panose="020B0604020202020204" pitchFamily="34" charset="0"/>
              <a:buChar char="•"/>
            </a:pPr>
            <a:r>
              <a:rPr lang="en-US" sz="1400" dirty="0"/>
              <a:t>Teachers monitor homework (a big part of grades)</a:t>
            </a:r>
          </a:p>
          <a:p>
            <a:pPr marL="77930" indent="-77930">
              <a:buFont typeface="Arial" panose="020B0604020202020204" pitchFamily="34" charset="0"/>
              <a:buChar char="•"/>
            </a:pPr>
            <a:r>
              <a:rPr lang="en-US" sz="1400" dirty="0"/>
              <a:t>Teachers are responsible for identifying and working with students in academic difficulty</a:t>
            </a:r>
          </a:p>
          <a:p>
            <a:pPr marL="77930" indent="-77930">
              <a:buFont typeface="Arial" panose="020B0604020202020204" pitchFamily="34" charset="0"/>
              <a:buChar char="•"/>
            </a:pPr>
            <a:r>
              <a:rPr lang="en-US" sz="1400" dirty="0"/>
              <a:t>Teachers give assignments daily, offer frequent reminders, and often permit students extra time to complete their work</a:t>
            </a:r>
          </a:p>
          <a:p>
            <a:pPr marL="77930" indent="-77930">
              <a:buFont typeface="Arial" panose="020B0604020202020204" pitchFamily="34" charset="0"/>
              <a:buChar char="•"/>
            </a:pPr>
            <a:r>
              <a:rPr lang="en-US" sz="1400" dirty="0"/>
              <a:t>School personnel and parents alert teachers to students with disabilities in their classrooms and how to work with them</a:t>
            </a:r>
          </a:p>
        </p:txBody>
      </p:sp>
      <p:sp>
        <p:nvSpPr>
          <p:cNvPr id="34" name="Rectangle: Rounded Corners 33">
            <a:extLst>
              <a:ext uri="{FF2B5EF4-FFF2-40B4-BE49-F238E27FC236}">
                <a16:creationId xmlns:a16="http://schemas.microsoft.com/office/drawing/2014/main" id="{5DE1757C-1303-EF7E-8D7D-6715A7F293F6}"/>
              </a:ext>
            </a:extLst>
          </p:cNvPr>
          <p:cNvSpPr/>
          <p:nvPr/>
        </p:nvSpPr>
        <p:spPr>
          <a:xfrm>
            <a:off x="5307098" y="3523238"/>
            <a:ext cx="1513338" cy="43861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t>Role of Instructors</a:t>
            </a:r>
          </a:p>
        </p:txBody>
      </p:sp>
      <p:cxnSp>
        <p:nvCxnSpPr>
          <p:cNvPr id="35" name="Straight Connector 34">
            <a:extLst>
              <a:ext uri="{FF2B5EF4-FFF2-40B4-BE49-F238E27FC236}">
                <a16:creationId xmlns:a16="http://schemas.microsoft.com/office/drawing/2014/main" id="{469374EA-F0B3-B8FA-BF4E-99FAB1670D5C}"/>
              </a:ext>
            </a:extLst>
          </p:cNvPr>
          <p:cNvCxnSpPr>
            <a:cxnSpLocks/>
          </p:cNvCxnSpPr>
          <p:nvPr/>
        </p:nvCxnSpPr>
        <p:spPr>
          <a:xfrm>
            <a:off x="6815650" y="3769060"/>
            <a:ext cx="277765"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36" name="Straight Connector 35">
            <a:extLst>
              <a:ext uri="{FF2B5EF4-FFF2-40B4-BE49-F238E27FC236}">
                <a16:creationId xmlns:a16="http://schemas.microsoft.com/office/drawing/2014/main" id="{D08A89D6-B08A-0004-9BE2-B71467D6A510}"/>
              </a:ext>
            </a:extLst>
          </p:cNvPr>
          <p:cNvCxnSpPr>
            <a:cxnSpLocks/>
          </p:cNvCxnSpPr>
          <p:nvPr/>
        </p:nvCxnSpPr>
        <p:spPr>
          <a:xfrm>
            <a:off x="4876084" y="3769060"/>
            <a:ext cx="431015"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37" name="TextBox 36">
            <a:extLst>
              <a:ext uri="{FF2B5EF4-FFF2-40B4-BE49-F238E27FC236}">
                <a16:creationId xmlns:a16="http://schemas.microsoft.com/office/drawing/2014/main" id="{00446B1C-FCE3-A78E-F4B6-F8EFE6C81DED}"/>
              </a:ext>
            </a:extLst>
          </p:cNvPr>
          <p:cNvSpPr txBox="1"/>
          <p:nvPr/>
        </p:nvSpPr>
        <p:spPr>
          <a:xfrm>
            <a:off x="7088624" y="5398126"/>
            <a:ext cx="4538626" cy="1200329"/>
          </a:xfrm>
          <a:prstGeom prst="rect">
            <a:avLst/>
          </a:prstGeom>
          <a:noFill/>
          <a:ln>
            <a:solidFill>
              <a:schemeClr val="tx1"/>
            </a:solidFill>
          </a:ln>
        </p:spPr>
        <p:txBody>
          <a:bodyPr wrap="square" rtlCol="0">
            <a:spAutoFit/>
          </a:bodyPr>
          <a:lstStyle/>
          <a:p>
            <a:pPr marL="77930" indent="-77930">
              <a:buFont typeface="Arial" panose="020B0604020202020204" pitchFamily="34" charset="0"/>
              <a:buChar char="•"/>
            </a:pPr>
            <a:r>
              <a:rPr lang="en-US" sz="1200" dirty="0"/>
              <a:t>Grades generally based upon a few exams or papers with little to no extra credit</a:t>
            </a:r>
          </a:p>
          <a:p>
            <a:pPr marL="77930" indent="-77930">
              <a:buFont typeface="Arial" panose="020B0604020202020204" pitchFamily="34" charset="0"/>
              <a:buChar char="•"/>
            </a:pPr>
            <a:r>
              <a:rPr lang="en-US" sz="1200" dirty="0"/>
              <a:t>Instructors’ syllabi establish how grades will be assigned, including how each test, paper, etc. will count toward the final grade (in most cases, students with disabilities are graded on the same pre-determined scale)</a:t>
            </a:r>
          </a:p>
        </p:txBody>
      </p:sp>
      <p:sp>
        <p:nvSpPr>
          <p:cNvPr id="38" name="TextBox 37">
            <a:extLst>
              <a:ext uri="{FF2B5EF4-FFF2-40B4-BE49-F238E27FC236}">
                <a16:creationId xmlns:a16="http://schemas.microsoft.com/office/drawing/2014/main" id="{C5121974-B3C3-98FA-992D-C5A7AECD59C6}"/>
              </a:ext>
            </a:extLst>
          </p:cNvPr>
          <p:cNvSpPr txBox="1"/>
          <p:nvPr/>
        </p:nvSpPr>
        <p:spPr>
          <a:xfrm>
            <a:off x="337458" y="5383573"/>
            <a:ext cx="4538626" cy="1169551"/>
          </a:xfrm>
          <a:prstGeom prst="rect">
            <a:avLst/>
          </a:prstGeom>
          <a:noFill/>
          <a:ln>
            <a:solidFill>
              <a:schemeClr val="tx1"/>
            </a:solidFill>
          </a:ln>
        </p:spPr>
        <p:txBody>
          <a:bodyPr wrap="square" rtlCol="0">
            <a:spAutoFit/>
          </a:bodyPr>
          <a:lstStyle/>
          <a:p>
            <a:pPr marL="77930" indent="-77930">
              <a:buFont typeface="Arial" panose="020B0604020202020204" pitchFamily="34" charset="0"/>
              <a:buChar char="•"/>
            </a:pPr>
            <a:r>
              <a:rPr lang="en-US" sz="1400" dirty="0"/>
              <a:t>Grades may be based on many homework, tests, quizzes, papers and extra credit projects</a:t>
            </a:r>
          </a:p>
          <a:p>
            <a:pPr marL="77930" indent="-77930">
              <a:buFont typeface="Arial" panose="020B0604020202020204" pitchFamily="34" charset="0"/>
              <a:buChar char="•"/>
            </a:pPr>
            <a:r>
              <a:rPr lang="en-US" sz="1400" dirty="0"/>
              <a:t>Teachers may use any class work or effort to determine final grade and may use different criteria for different students</a:t>
            </a:r>
          </a:p>
        </p:txBody>
      </p:sp>
      <p:sp>
        <p:nvSpPr>
          <p:cNvPr id="39" name="Rectangle: Rounded Corners 38">
            <a:extLst>
              <a:ext uri="{FF2B5EF4-FFF2-40B4-BE49-F238E27FC236}">
                <a16:creationId xmlns:a16="http://schemas.microsoft.com/office/drawing/2014/main" id="{3C03FB48-1A87-FB8B-C6C0-285AADAFDD95}"/>
              </a:ext>
            </a:extLst>
          </p:cNvPr>
          <p:cNvSpPr/>
          <p:nvPr/>
        </p:nvSpPr>
        <p:spPr>
          <a:xfrm>
            <a:off x="5302310" y="5615338"/>
            <a:ext cx="1513338" cy="43861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t>Grading</a:t>
            </a:r>
          </a:p>
        </p:txBody>
      </p:sp>
      <p:cxnSp>
        <p:nvCxnSpPr>
          <p:cNvPr id="40" name="Straight Connector 39">
            <a:extLst>
              <a:ext uri="{FF2B5EF4-FFF2-40B4-BE49-F238E27FC236}">
                <a16:creationId xmlns:a16="http://schemas.microsoft.com/office/drawing/2014/main" id="{41717407-10D8-A0DD-6287-B35908BF7FEB}"/>
              </a:ext>
            </a:extLst>
          </p:cNvPr>
          <p:cNvCxnSpPr>
            <a:cxnSpLocks/>
          </p:cNvCxnSpPr>
          <p:nvPr/>
        </p:nvCxnSpPr>
        <p:spPr>
          <a:xfrm>
            <a:off x="6810860" y="5861161"/>
            <a:ext cx="277765"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8C6661E1-3478-AE3F-6F0D-D2BBBF01D11A}"/>
              </a:ext>
            </a:extLst>
          </p:cNvPr>
          <p:cNvCxnSpPr>
            <a:cxnSpLocks/>
          </p:cNvCxnSpPr>
          <p:nvPr/>
        </p:nvCxnSpPr>
        <p:spPr>
          <a:xfrm>
            <a:off x="4871295" y="5861161"/>
            <a:ext cx="431015"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42" name="TextBox 41">
            <a:extLst>
              <a:ext uri="{FF2B5EF4-FFF2-40B4-BE49-F238E27FC236}">
                <a16:creationId xmlns:a16="http://schemas.microsoft.com/office/drawing/2014/main" id="{C1CA94A7-05D5-D543-0A00-862B9799A3B7}"/>
              </a:ext>
            </a:extLst>
          </p:cNvPr>
          <p:cNvSpPr txBox="1"/>
          <p:nvPr/>
        </p:nvSpPr>
        <p:spPr>
          <a:xfrm>
            <a:off x="8417008" y="6655203"/>
            <a:ext cx="4090678" cy="215444"/>
          </a:xfrm>
          <a:prstGeom prst="rect">
            <a:avLst/>
          </a:prstGeom>
          <a:noFill/>
        </p:spPr>
        <p:txBody>
          <a:bodyPr wrap="square" rtlCol="0">
            <a:spAutoFit/>
          </a:bodyPr>
          <a:lstStyle/>
          <a:p>
            <a:r>
              <a:rPr lang="en-US" sz="800" dirty="0"/>
              <a:t>Used with permission from Marquette University Office of Disability Services</a:t>
            </a:r>
          </a:p>
        </p:txBody>
      </p:sp>
    </p:spTree>
    <p:extLst>
      <p:ext uri="{BB962C8B-B14F-4D97-AF65-F5344CB8AC3E}">
        <p14:creationId xmlns:p14="http://schemas.microsoft.com/office/powerpoint/2010/main" val="23249833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E0135134-AFCD-D3B8-2E3A-F760A7D9DED1}"/>
              </a:ext>
            </a:extLst>
          </p:cNvPr>
          <p:cNvPicPr>
            <a:picLocks noChangeAspect="1"/>
          </p:cNvPicPr>
          <p:nvPr/>
        </p:nvPicPr>
        <p:blipFill>
          <a:blip r:embed="rId2"/>
          <a:stretch>
            <a:fillRect/>
          </a:stretch>
        </p:blipFill>
        <p:spPr>
          <a:xfrm>
            <a:off x="718119" y="594944"/>
            <a:ext cx="4944926" cy="5629211"/>
          </a:xfrm>
          <a:prstGeom prst="rect">
            <a:avLst/>
          </a:prstGeom>
        </p:spPr>
      </p:pic>
      <p:sp>
        <p:nvSpPr>
          <p:cNvPr id="3" name="TextBox 2">
            <a:extLst>
              <a:ext uri="{FF2B5EF4-FFF2-40B4-BE49-F238E27FC236}">
                <a16:creationId xmlns:a16="http://schemas.microsoft.com/office/drawing/2014/main" id="{44263945-BD5D-1185-83E9-02679839F780}"/>
              </a:ext>
            </a:extLst>
          </p:cNvPr>
          <p:cNvSpPr txBox="1"/>
          <p:nvPr/>
        </p:nvSpPr>
        <p:spPr>
          <a:xfrm>
            <a:off x="3190582" y="123389"/>
            <a:ext cx="6097772" cy="646331"/>
          </a:xfrm>
          <a:prstGeom prst="rect">
            <a:avLst/>
          </a:prstGeom>
          <a:noFill/>
        </p:spPr>
        <p:txBody>
          <a:bodyPr wrap="square">
            <a:spAutoFit/>
          </a:bodyPr>
          <a:lstStyle/>
          <a:p>
            <a:pPr algn="ctr"/>
            <a:r>
              <a:rPr lang="en-US" sz="3600" dirty="0">
                <a:ln w="0"/>
                <a:solidFill>
                  <a:srgbClr val="C00000"/>
                </a:solidFill>
                <a:effectLst>
                  <a:outerShdw blurRad="38100" dist="38100" dir="2700000" algn="tl">
                    <a:srgbClr val="000000">
                      <a:alpha val="43137"/>
                    </a:srgbClr>
                  </a:outerShdw>
                </a:effectLst>
                <a:latin typeface="KG WhY YoU GoTtA Be So MeAn" panose="02000506000000020004" pitchFamily="2" charset="0"/>
              </a:rPr>
              <a:t>Things to work on For HOUSING</a:t>
            </a:r>
          </a:p>
        </p:txBody>
      </p:sp>
      <p:sp>
        <p:nvSpPr>
          <p:cNvPr id="4" name="TextBox 3">
            <a:extLst>
              <a:ext uri="{FF2B5EF4-FFF2-40B4-BE49-F238E27FC236}">
                <a16:creationId xmlns:a16="http://schemas.microsoft.com/office/drawing/2014/main" id="{7D6BF8DE-191E-4861-DCF1-02ADE05EA1B0}"/>
              </a:ext>
            </a:extLst>
          </p:cNvPr>
          <p:cNvSpPr txBox="1"/>
          <p:nvPr/>
        </p:nvSpPr>
        <p:spPr>
          <a:xfrm>
            <a:off x="6053516" y="1945377"/>
            <a:ext cx="4150159" cy="2031325"/>
          </a:xfrm>
          <a:prstGeom prst="rect">
            <a:avLst/>
          </a:prstGeom>
          <a:noFill/>
          <a:ln w="9525">
            <a:solidFill>
              <a:schemeClr val="tx1"/>
            </a:solidFill>
          </a:ln>
        </p:spPr>
        <p:txBody>
          <a:bodyPr wrap="square" rtlCol="0">
            <a:spAutoFit/>
          </a:bodyPr>
          <a:lstStyle/>
          <a:p>
            <a:r>
              <a:rPr lang="en-US" dirty="0">
                <a:solidFill>
                  <a:schemeClr val="accent4"/>
                </a:solidFill>
              </a:rPr>
              <a:t>Conversation Starters:</a:t>
            </a:r>
          </a:p>
          <a:p>
            <a:pPr marL="285750" indent="-285750">
              <a:buFont typeface="Arial" panose="020B0604020202020204" pitchFamily="34" charset="0"/>
              <a:buChar char="•"/>
            </a:pPr>
            <a:r>
              <a:rPr lang="en-US" dirty="0"/>
              <a:t>My name is … Where are you from?</a:t>
            </a:r>
          </a:p>
          <a:p>
            <a:pPr marL="285750" indent="-285750">
              <a:buFont typeface="Arial" panose="020B0604020202020204" pitchFamily="34" charset="0"/>
              <a:buChar char="•"/>
            </a:pPr>
            <a:r>
              <a:rPr lang="en-US" dirty="0"/>
              <a:t>What do you like to do in your free time?</a:t>
            </a:r>
          </a:p>
          <a:p>
            <a:pPr marL="285750" indent="-285750">
              <a:buFont typeface="Arial" panose="020B0604020202020204" pitchFamily="34" charset="0"/>
              <a:buChar char="•"/>
            </a:pPr>
            <a:r>
              <a:rPr lang="en-US" dirty="0"/>
              <a:t>What your favorite movie?</a:t>
            </a:r>
          </a:p>
          <a:p>
            <a:pPr marL="285750" indent="-285750">
              <a:buFont typeface="Arial" panose="020B0604020202020204" pitchFamily="34" charset="0"/>
              <a:buChar char="•"/>
            </a:pPr>
            <a:r>
              <a:rPr lang="en-US" dirty="0"/>
              <a:t>What’s your major?</a:t>
            </a:r>
          </a:p>
          <a:p>
            <a:pPr marL="285750" indent="-285750">
              <a:buFont typeface="Arial" panose="020B0604020202020204" pitchFamily="34" charset="0"/>
              <a:buChar char="•"/>
            </a:pPr>
            <a:endParaRPr lang="en-US" dirty="0"/>
          </a:p>
        </p:txBody>
      </p:sp>
      <p:sp>
        <p:nvSpPr>
          <p:cNvPr id="5" name="TextBox 4">
            <a:extLst>
              <a:ext uri="{FF2B5EF4-FFF2-40B4-BE49-F238E27FC236}">
                <a16:creationId xmlns:a16="http://schemas.microsoft.com/office/drawing/2014/main" id="{58F6E720-9B51-AF8F-E478-253A4D2F2C41}"/>
              </a:ext>
            </a:extLst>
          </p:cNvPr>
          <p:cNvSpPr txBox="1"/>
          <p:nvPr/>
        </p:nvSpPr>
        <p:spPr>
          <a:xfrm>
            <a:off x="6053517" y="4149904"/>
            <a:ext cx="4150158" cy="1477328"/>
          </a:xfrm>
          <a:prstGeom prst="rect">
            <a:avLst/>
          </a:prstGeom>
          <a:noFill/>
          <a:ln w="9525">
            <a:solidFill>
              <a:schemeClr val="tx1"/>
            </a:solidFill>
          </a:ln>
        </p:spPr>
        <p:txBody>
          <a:bodyPr wrap="square" rtlCol="0">
            <a:spAutoFit/>
          </a:bodyPr>
          <a:lstStyle/>
          <a:p>
            <a:r>
              <a:rPr lang="en-US" dirty="0">
                <a:solidFill>
                  <a:schemeClr val="accent4"/>
                </a:solidFill>
              </a:rPr>
              <a:t>Follow up statements:</a:t>
            </a:r>
          </a:p>
          <a:p>
            <a:pPr marL="285750" indent="-285750">
              <a:buFont typeface="Arial" panose="020B0604020202020204" pitchFamily="34" charset="0"/>
              <a:buChar char="•"/>
            </a:pPr>
            <a:r>
              <a:rPr lang="en-US" dirty="0"/>
              <a:t>How long have you lived there?</a:t>
            </a:r>
          </a:p>
          <a:p>
            <a:pPr marL="285750" indent="-285750">
              <a:buFont typeface="Arial" panose="020B0604020202020204" pitchFamily="34" charset="0"/>
              <a:buChar char="•"/>
            </a:pPr>
            <a:r>
              <a:rPr lang="en-US" dirty="0"/>
              <a:t>That’s awesome! I like to …</a:t>
            </a:r>
          </a:p>
          <a:p>
            <a:pPr marL="285750" indent="-285750">
              <a:buFont typeface="Arial" panose="020B0604020202020204" pitchFamily="34" charset="0"/>
              <a:buChar char="•"/>
            </a:pPr>
            <a:r>
              <a:rPr lang="en-US" dirty="0"/>
              <a:t>My favorite movie is…</a:t>
            </a:r>
          </a:p>
          <a:p>
            <a:pPr marL="285750" indent="-285750">
              <a:buFont typeface="Arial" panose="020B0604020202020204" pitchFamily="34" charset="0"/>
              <a:buChar char="•"/>
            </a:pPr>
            <a:r>
              <a:rPr lang="en-US" dirty="0"/>
              <a:t>My major is…</a:t>
            </a:r>
          </a:p>
        </p:txBody>
      </p:sp>
    </p:spTree>
    <p:extLst>
      <p:ext uri="{BB962C8B-B14F-4D97-AF65-F5344CB8AC3E}">
        <p14:creationId xmlns:p14="http://schemas.microsoft.com/office/powerpoint/2010/main" val="3485969924"/>
      </p:ext>
    </p:extLst>
  </p:cSld>
  <p:clrMapOvr>
    <a:masterClrMapping/>
  </p:clrMapOvr>
</p:sld>
</file>

<file path=ppt/theme/theme1.xml><?xml version="1.0" encoding="utf-8"?>
<a:theme xmlns:a="http://schemas.openxmlformats.org/drawingml/2006/main" name="Office Theme">
  <a:themeElements>
    <a:clrScheme name="Custom 4">
      <a:dk1>
        <a:srgbClr val="252729"/>
      </a:dk1>
      <a:lt1>
        <a:srgbClr val="FFFFFF"/>
      </a:lt1>
      <a:dk2>
        <a:srgbClr val="607896"/>
      </a:dk2>
      <a:lt2>
        <a:srgbClr val="E8EDF1"/>
      </a:lt2>
      <a:accent1>
        <a:srgbClr val="004E89"/>
      </a:accent1>
      <a:accent2>
        <a:srgbClr val="0070C0"/>
      </a:accent2>
      <a:accent3>
        <a:srgbClr val="81D1EC"/>
      </a:accent3>
      <a:accent4>
        <a:srgbClr val="DA0000"/>
      </a:accent4>
      <a:accent5>
        <a:srgbClr val="BFBFBF"/>
      </a:accent5>
      <a:accent6>
        <a:srgbClr val="FF0000"/>
      </a:accent6>
      <a:hlink>
        <a:srgbClr val="4D77AC"/>
      </a:hlink>
      <a:folHlink>
        <a:srgbClr val="BF00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1383</TotalTime>
  <Words>1746</Words>
  <Application>Microsoft Office PowerPoint</Application>
  <PresentationFormat>Widescreen</PresentationFormat>
  <Paragraphs>187</Paragraphs>
  <Slides>12</Slides>
  <Notes>5</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12</vt:i4>
      </vt:variant>
    </vt:vector>
  </HeadingPairs>
  <TitlesOfParts>
    <vt:vector size="21" baseType="lpstr">
      <vt:lpstr>Arial</vt:lpstr>
      <vt:lpstr>Calibri</vt:lpstr>
      <vt:lpstr>Calibri Light</vt:lpstr>
      <vt:lpstr>KG Sorry Not Sorry</vt:lpstr>
      <vt:lpstr>KG WhY YoU GoTtA Be So MeAn</vt:lpstr>
      <vt:lpstr>Oswald</vt:lpstr>
      <vt:lpstr>Oswald Light</vt:lpstr>
      <vt:lpstr>Roboto Condensed</vt:lpstr>
      <vt:lpstr>Office Theme</vt:lpstr>
      <vt:lpstr>ASCEND PROGRAM </vt:lpstr>
      <vt:lpstr>PowerPoint Presentation</vt:lpstr>
      <vt:lpstr>Degrees &amp; Certificates</vt:lpstr>
      <vt:lpstr>PROGRAM STRUCTURE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ASCEND PROGRAM</dc:title>
  <dc:creator>King, Mikala A</dc:creator>
  <cp:lastModifiedBy>Buchmiller, Ashley</cp:lastModifiedBy>
  <cp:revision>2</cp:revision>
  <dcterms:created xsi:type="dcterms:W3CDTF">2023-04-18T21:35:21Z</dcterms:created>
  <dcterms:modified xsi:type="dcterms:W3CDTF">2023-05-01T14:15:23Z</dcterms:modified>
</cp:coreProperties>
</file>