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AC_1AD24B34.xml" ContentType="application/vnd.ms-powerpoint.comments+xml"/>
  <Override PartName="/ppt/comments/modernComment_1AE_7426340D.xml" ContentType="application/vnd.ms-powerpoint.comments+xml"/>
  <Override PartName="/ppt/comments/modernComment_129_CB26B5D6.xml" ContentType="application/vnd.ms-powerpoint.comments+xml"/>
  <Override PartName="/ppt/comments/modernComment_13F_A777C26F.xml" ContentType="application/vnd.ms-powerpoint.comments+xml"/>
  <Override PartName="/ppt/comments/modernComment_12F_F634BB49.xml" ContentType="application/vnd.ms-powerpoint.comments+xml"/>
  <Override PartName="/ppt/comments/modernComment_130_C5939AF8.xml" ContentType="application/vnd.ms-powerpoint.comments+xml"/>
  <Override PartName="/ppt/comments/modernComment_131_48FB484.xml" ContentType="application/vnd.ms-powerpoint.comments+xml"/>
  <Override PartName="/ppt/comments/modernComment_13A_761219F9.xml" ContentType="application/vnd.ms-powerpoint.comments+xml"/>
  <Override PartName="/ppt/comments/modernComment_13B_3C6CD65F.xml" ContentType="application/vnd.ms-powerpoint.comments+xml"/>
  <Override PartName="/ppt/comments/modernComment_142_A84E3A07.xml" ContentType="application/vnd.ms-powerpoint.comments+xml"/>
  <Override PartName="/ppt/comments/modernComment_148_1C17C37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9" r:id="rId2"/>
  </p:sldMasterIdLst>
  <p:notesMasterIdLst>
    <p:notesMasterId r:id="rId52"/>
  </p:notesMasterIdLst>
  <p:sldIdLst>
    <p:sldId id="294" r:id="rId3"/>
    <p:sldId id="295" r:id="rId4"/>
    <p:sldId id="428" r:id="rId5"/>
    <p:sldId id="430" r:id="rId6"/>
    <p:sldId id="297" r:id="rId7"/>
    <p:sldId id="298" r:id="rId8"/>
    <p:sldId id="432" r:id="rId9"/>
    <p:sldId id="433" r:id="rId10"/>
    <p:sldId id="300" r:id="rId11"/>
    <p:sldId id="301" r:id="rId12"/>
    <p:sldId id="319" r:id="rId13"/>
    <p:sldId id="302" r:id="rId14"/>
    <p:sldId id="303" r:id="rId15"/>
    <p:sldId id="304" r:id="rId16"/>
    <p:sldId id="305" r:id="rId17"/>
    <p:sldId id="306" r:id="rId18"/>
    <p:sldId id="307" r:id="rId19"/>
    <p:sldId id="310" r:id="rId20"/>
    <p:sldId id="311" r:id="rId21"/>
    <p:sldId id="312" r:id="rId22"/>
    <p:sldId id="308" r:id="rId23"/>
    <p:sldId id="309" r:id="rId24"/>
    <p:sldId id="313" r:id="rId25"/>
    <p:sldId id="314" r:id="rId26"/>
    <p:sldId id="315" r:id="rId27"/>
    <p:sldId id="317" r:id="rId28"/>
    <p:sldId id="316" r:id="rId29"/>
    <p:sldId id="318" r:id="rId30"/>
    <p:sldId id="320" r:id="rId31"/>
    <p:sldId id="329" r:id="rId32"/>
    <p:sldId id="322" r:id="rId33"/>
    <p:sldId id="435" r:id="rId34"/>
    <p:sldId id="324" r:id="rId35"/>
    <p:sldId id="321" r:id="rId36"/>
    <p:sldId id="326" r:id="rId37"/>
    <p:sldId id="328" r:id="rId38"/>
    <p:sldId id="325" r:id="rId39"/>
    <p:sldId id="327" r:id="rId40"/>
    <p:sldId id="330" r:id="rId41"/>
    <p:sldId id="331" r:id="rId42"/>
    <p:sldId id="332" r:id="rId43"/>
    <p:sldId id="333" r:id="rId44"/>
    <p:sldId id="334" r:id="rId45"/>
    <p:sldId id="335" r:id="rId46"/>
    <p:sldId id="336" r:id="rId47"/>
    <p:sldId id="337" r:id="rId48"/>
    <p:sldId id="426" r:id="rId49"/>
    <p:sldId id="338" r:id="rId50"/>
    <p:sldId id="42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3BF48F-D7C8-4AD6-C1D0-2E0E2F6E52F8}" name="Smith, Tiffiney Diane" initials="STD" userId="S::tdsmith@semo.edu::ac085751-fbcc-4fa5-8bed-45bac1228e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omments/modernComment_129_CB26B5D6.xml><?xml version="1.0" encoding="utf-8"?>
<p188:cmLst xmlns:a="http://schemas.openxmlformats.org/drawingml/2006/main" xmlns:r="http://schemas.openxmlformats.org/officeDocument/2006/relationships" xmlns:p188="http://schemas.microsoft.com/office/powerpoint/2018/8/main">
  <p188:cm id="{01BAFD2C-4BE0-4846-8E3A-0D4818D8A523}" authorId="{D83BF48F-D7C8-4AD6-C1D0-2E0E2F6E52F8}" status="resolved" created="2023-04-01T15:45:28.599" complete="100000">
    <ac:txMkLst xmlns:ac="http://schemas.microsoft.com/office/drawing/2013/main/command">
      <pc:docMk xmlns:pc="http://schemas.microsoft.com/office/powerpoint/2013/main/command"/>
      <pc:sldMk xmlns:pc="http://schemas.microsoft.com/office/powerpoint/2013/main/command" cId="3408311766" sldId="297"/>
      <ac:spMk id="2" creationId="{B7EECD92-A6DE-AD80-D358-C86378E3B2E9}"/>
      <ac:txMk cp="194" len="154">
        <ac:context len="349" hash="2732451455"/>
      </ac:txMk>
    </ac:txMkLst>
    <p188:pos x="10943771" y="2645229"/>
    <p188:txBody>
      <a:bodyPr/>
      <a:lstStyle/>
      <a:p>
        <a:r>
          <a:rPr lang="en-US"/>
          <a:t>Just a talking point to emphasize: This documentation needs to be very specifically stated in eval report as this provides the foundation for the PL impact statement in the IEP </a:t>
        </a:r>
      </a:p>
    </p188:txBody>
  </p188:cm>
</p188:cmLst>
</file>

<file path=ppt/comments/modernComment_12F_F634BB49.xml><?xml version="1.0" encoding="utf-8"?>
<p188:cmLst xmlns:a="http://schemas.openxmlformats.org/drawingml/2006/main" xmlns:r="http://schemas.openxmlformats.org/officeDocument/2006/relationships" xmlns:p188="http://schemas.microsoft.com/office/powerpoint/2018/8/main">
  <p188:cm id="{F0716E3F-293A-4662-AF18-F2C755C4566B}" authorId="{D83BF48F-D7C8-4AD6-C1D0-2E0E2F6E52F8}" status="resolved" created="2023-04-01T16:24:14.658" complete="100000">
    <ac:txMkLst xmlns:ac="http://schemas.microsoft.com/office/drawing/2013/main/command">
      <pc:docMk xmlns:pc="http://schemas.microsoft.com/office/powerpoint/2013/main/command"/>
      <pc:sldMk xmlns:pc="http://schemas.microsoft.com/office/powerpoint/2013/main/command" cId="4130650953" sldId="303"/>
      <ac:spMk id="2" creationId="{C09241F0-8FBF-BA51-B21F-C55F607EE56B}"/>
      <ac:txMk cp="600">
        <ac:context len="601" hash="2935376907"/>
      </ac:txMk>
    </ac:txMkLst>
    <p188:pos x="11800114" y="3922486"/>
    <p188:txBody>
      <a:bodyPr/>
      <a:lstStyle/>
      <a:p>
        <a:r>
          <a:rPr lang="en-US"/>
          <a:t>Just thinking out loud here...If there is documentation that intellectual, sensory or health factors are the primary cause of the behavior of concern, I'm not sure the teams should go ED. The wording student "may" qualify in another category, may lead people to think if the kid has a 60 IQ and has behaviors it would still be ok to label kid ED. Could you leave off last bullet and just make it a talking point that teams should consider other categories if inability to lean can't be explained by intellectual, sensory or health factors? I know what you're getting at by the bullet, but I'm not sure some would take it in the context you are meaning. 
Or maybe rephrase the last line to state if conditions are primary cause of behaviors, then other categories should be examined?</a:t>
        </a:r>
      </a:p>
    </p188:txBody>
  </p188:cm>
</p188:cmLst>
</file>

<file path=ppt/comments/modernComment_130_C5939AF8.xml><?xml version="1.0" encoding="utf-8"?>
<p188:cmLst xmlns:a="http://schemas.openxmlformats.org/drawingml/2006/main" xmlns:r="http://schemas.openxmlformats.org/officeDocument/2006/relationships" xmlns:p188="http://schemas.microsoft.com/office/powerpoint/2018/8/main">
  <p188:cm id="{B56295DB-B2A0-4E82-883F-628177139C4D}" authorId="{D83BF48F-D7C8-4AD6-C1D0-2E0E2F6E52F8}" status="resolved" created="2023-04-01T16:26:34.394" complete="100000">
    <ac:txMkLst xmlns:ac="http://schemas.microsoft.com/office/drawing/2013/main/command">
      <pc:docMk xmlns:pc="http://schemas.microsoft.com/office/powerpoint/2013/main/command"/>
      <pc:sldMk xmlns:pc="http://schemas.microsoft.com/office/powerpoint/2013/main/command" cId="3314785016" sldId="304"/>
      <ac:spMk id="2" creationId="{836FE207-0B03-D98F-A856-9909C893C1D0}"/>
      <ac:txMk cp="120" len="3">
        <ac:context len="627" hash="1058956386"/>
      </ac:txMk>
    </ac:txMkLst>
    <p188:pos x="5762171" y="671286"/>
    <p188:txBody>
      <a:bodyPr/>
      <a:lstStyle/>
      <a:p>
        <a:r>
          <a:rPr lang="en-US"/>
          <a:t>Maybe underline and bold the word "and" Some kids would rather hang out with teachers than their peers, that doesn't mean they are ED, they are just old souls. 😊</a:t>
        </a:r>
      </a:p>
    </p188:txBody>
  </p188:cm>
</p188:cmLst>
</file>

<file path=ppt/comments/modernComment_131_48FB484.xml><?xml version="1.0" encoding="utf-8"?>
<p188:cmLst xmlns:a="http://schemas.openxmlformats.org/drawingml/2006/main" xmlns:r="http://schemas.openxmlformats.org/officeDocument/2006/relationships" xmlns:p188="http://schemas.microsoft.com/office/powerpoint/2018/8/main">
  <p188:cm id="{BFE56479-02C5-4952-9B54-47DB7F898424}" authorId="{D83BF48F-D7C8-4AD6-C1D0-2E0E2F6E52F8}" status="resolved" created="2023-04-01T16:30:47.965" complete="100000">
    <ac:txMkLst xmlns:ac="http://schemas.microsoft.com/office/drawing/2013/main/command">
      <pc:docMk xmlns:pc="http://schemas.microsoft.com/office/powerpoint/2013/main/command"/>
      <pc:sldMk xmlns:pc="http://schemas.microsoft.com/office/powerpoint/2013/main/command" cId="76526724" sldId="305"/>
      <ac:spMk id="2" creationId="{6EE39061-B642-D3E5-AA0B-D0A543BF2D4B}"/>
      <ac:txMk cp="712" len="19">
        <ac:context len="1049" hash="2932667575"/>
      </ac:txMk>
    </ac:txMkLst>
    <p188:pos x="11263086" y="3719287"/>
    <p188:txBody>
      <a:bodyPr/>
      <a:lstStyle/>
      <a:p>
        <a:r>
          <a:rPr lang="en-US"/>
          <a:t>I think this is going to be a hot topic. With all of the trauma kids are experiencing nowadays, I think it's important that teams need to keep in mind the context of what might be typical responses to these incidents what might be inappropriate responses. Bottom of page 7 of TN ED document has really good way of putting this statement https://www.tn.gov/content/dam/tn/education/special-education/eligibility/se_emotional_disturbance_evaluation_guidance.pdf</a:t>
        </a:r>
      </a:p>
    </p188:txBody>
  </p188:cm>
</p188:cmLst>
</file>

<file path=ppt/comments/modernComment_13A_761219F9.xml><?xml version="1.0" encoding="utf-8"?>
<p188:cmLst xmlns:a="http://schemas.openxmlformats.org/drawingml/2006/main" xmlns:r="http://schemas.openxmlformats.org/officeDocument/2006/relationships" xmlns:p188="http://schemas.microsoft.com/office/powerpoint/2018/8/main">
  <p188:cm id="{4BEC9274-B9B1-4B0E-A130-07C1113B80E2}" authorId="{D83BF48F-D7C8-4AD6-C1D0-2E0E2F6E52F8}" status="resolved" created="2023-04-01T16:45:06.669" complete="100000">
    <ac:txMkLst xmlns:ac="http://schemas.microsoft.com/office/drawing/2013/main/command">
      <pc:docMk xmlns:pc="http://schemas.microsoft.com/office/powerpoint/2013/main/command"/>
      <pc:sldMk xmlns:pc="http://schemas.microsoft.com/office/powerpoint/2013/main/command" cId="1980897785" sldId="314"/>
      <ac:spMk id="2" creationId="{C6450345-3D26-9578-6753-4C8A18024ECD}"/>
      <ac:txMk cp="139" len="167">
        <ac:context len="307" hash="954581431"/>
      </ac:txMk>
    </ac:txMkLst>
    <p188:pos x="7431314" y="3124200"/>
    <p188:txBody>
      <a:bodyPr/>
      <a:lstStyle/>
      <a:p>
        <a:r>
          <a:rPr lang="en-US"/>
          <a:t>Reword: "Best practice approach is to conduct via interview"  Get more in depth info and can ask clarifying questions.</a:t>
        </a:r>
      </a:p>
    </p188:txBody>
  </p188:cm>
</p188:cmLst>
</file>

<file path=ppt/comments/modernComment_13B_3C6CD65F.xml><?xml version="1.0" encoding="utf-8"?>
<p188:cmLst xmlns:a="http://schemas.openxmlformats.org/drawingml/2006/main" xmlns:r="http://schemas.openxmlformats.org/officeDocument/2006/relationships" xmlns:p188="http://schemas.microsoft.com/office/powerpoint/2018/8/main">
  <p188:cm id="{EB5350DF-DE5C-4FC6-A8E4-C05DE8C7AB91}" authorId="{D83BF48F-D7C8-4AD6-C1D0-2E0E2F6E52F8}" status="resolved" created="2023-04-01T16:50:32.246" complete="100000">
    <pc:sldMkLst xmlns:pc="http://schemas.microsoft.com/office/powerpoint/2013/main/command">
      <pc:docMk/>
      <pc:sldMk cId="1013765727" sldId="315"/>
    </pc:sldMkLst>
    <p188:txBody>
      <a:bodyPr/>
      <a:lstStyle/>
      <a:p>
        <a:r>
          <a:rPr lang="en-US"/>
          <a:t>I think second bullet here and info on  800.10c  may cause questions. Not because it's inaccurate information, but because it's so freaking hard for teams to tease out. Just thinking outloud of questions that may get asked. Especially nowadays when there's such an uptick in trauma and mental health issues. Side note...I think this is where the new 504 regs are really going to kick in. I think you are going to see way more emphasis on schools increased obligations to provide 504 for trauma and mental health supports than we are currently. </a:t>
        </a:r>
      </a:p>
    </p188:txBody>
  </p188:cm>
</p188:cmLst>
</file>

<file path=ppt/comments/modernComment_13F_A777C26F.xml><?xml version="1.0" encoding="utf-8"?>
<p188:cmLst xmlns:a="http://schemas.openxmlformats.org/drawingml/2006/main" xmlns:r="http://schemas.openxmlformats.org/officeDocument/2006/relationships" xmlns:p188="http://schemas.microsoft.com/office/powerpoint/2018/8/main">
  <p188:cm id="{28B50517-9385-4219-81C7-9D9311EB8204}" authorId="{D83BF48F-D7C8-4AD6-C1D0-2E0E2F6E52F8}" status="resolved" created="2023-04-01T16:13:10.849" complete="100000">
    <pc:sldMkLst xmlns:pc="http://schemas.microsoft.com/office/powerpoint/2013/main/command">
      <pc:docMk/>
      <pc:sldMk cId="2809643631" sldId="319"/>
    </pc:sldMkLst>
    <p188:txBody>
      <a:bodyPr/>
      <a:lstStyle/>
      <a:p>
        <a:r>
          <a:rPr lang="en-US"/>
          <a:t>I think this slide would better fit in the next section when you are talking specifically about ED.</a:t>
        </a:r>
      </a:p>
    </p188:txBody>
  </p188:cm>
</p188:cmLst>
</file>

<file path=ppt/comments/modernComment_142_A84E3A07.xml><?xml version="1.0" encoding="utf-8"?>
<p188:cmLst xmlns:a="http://schemas.openxmlformats.org/drawingml/2006/main" xmlns:r="http://schemas.openxmlformats.org/officeDocument/2006/relationships" xmlns:p188="http://schemas.microsoft.com/office/powerpoint/2018/8/main">
  <p188:cm id="{CDE43EFD-0A50-46E0-9E92-D311ACB373AE}" authorId="{D83BF48F-D7C8-4AD6-C1D0-2E0E2F6E52F8}" status="resolved" created="2023-04-01T17:00:33.099" complete="100000">
    <ac:txMkLst xmlns:ac="http://schemas.microsoft.com/office/drawing/2013/main/command">
      <pc:docMk xmlns:pc="http://schemas.microsoft.com/office/powerpoint/2013/main/command"/>
      <pc:sldMk xmlns:pc="http://schemas.microsoft.com/office/powerpoint/2013/main/command" cId="2823698951" sldId="322"/>
      <ac:spMk id="4" creationId="{4C16958D-64F3-62B6-D7BA-1DD2F180F1A1}"/>
      <ac:txMk cp="514" len="57">
        <ac:context len="572" hash="3223243419"/>
      </ac:txMk>
    </ac:txMkLst>
    <p188:pos x="11437257" y="4256314"/>
    <p188:txBody>
      <a:bodyPr/>
      <a:lstStyle/>
      <a:p>
        <a:r>
          <a:rPr lang="en-US"/>
          <a:t>Add "using IDEA eligibility standards"</a:t>
        </a:r>
      </a:p>
    </p188:txBody>
  </p188:cm>
  <p188:cm id="{E11D532C-0DAD-436C-8D0B-C707E2759A45}" authorId="{D83BF48F-D7C8-4AD6-C1D0-2E0E2F6E52F8}" status="resolved" created="2023-04-01T17:01:17.562" complete="100000">
    <ac:txMkLst xmlns:ac="http://schemas.microsoft.com/office/drawing/2013/main/command">
      <pc:docMk xmlns:pc="http://schemas.microsoft.com/office/powerpoint/2013/main/command"/>
      <pc:sldMk xmlns:pc="http://schemas.microsoft.com/office/powerpoint/2013/main/command" cId="2823698951" sldId="322"/>
      <ac:spMk id="4" creationId="{4C16958D-64F3-62B6-D7BA-1DD2F180F1A1}"/>
      <ac:txMk cp="411" len="9">
        <ac:context len="572" hash="3223243419"/>
      </ac:txMk>
    </ac:txMkLst>
    <p188:pos x="3207657" y="3907971"/>
    <p188:txBody>
      <a:bodyPr/>
      <a:lstStyle/>
      <a:p>
        <a:r>
          <a:rPr lang="en-US"/>
          <a:t>Add : using the DSM V eligibility standards or criteria"</a:t>
        </a:r>
      </a:p>
    </p188:txBody>
  </p188:cm>
</p188:cmLst>
</file>

<file path=ppt/comments/modernComment_148_1C17C378.xml><?xml version="1.0" encoding="utf-8"?>
<p188:cmLst xmlns:a="http://schemas.openxmlformats.org/drawingml/2006/main" xmlns:r="http://schemas.openxmlformats.org/officeDocument/2006/relationships" xmlns:p188="http://schemas.microsoft.com/office/powerpoint/2018/8/main">
  <p188:cm id="{1584A95D-4791-4357-8547-99ABABCBEFF6}" authorId="{D83BF48F-D7C8-4AD6-C1D0-2E0E2F6E52F8}" status="resolved" created="2023-04-01T17:02:15.288" complete="100000">
    <ac:txMkLst xmlns:ac="http://schemas.microsoft.com/office/drawing/2013/main/command">
      <pc:docMk xmlns:pc="http://schemas.microsoft.com/office/powerpoint/2013/main/command"/>
      <pc:sldMk xmlns:pc="http://schemas.microsoft.com/office/powerpoint/2013/main/command" cId="471319416" sldId="328"/>
      <ac:spMk id="2" creationId="{C6450345-3D26-9578-6753-4C8A18024ECD}"/>
      <ac:txMk cp="307">
        <ac:context len="308" hash="1436416164"/>
      </ac:txMk>
    </ac:txMkLst>
    <p188:pos x="7431314" y="3124200"/>
    <p188:txBody>
      <a:bodyPr/>
      <a:lstStyle/>
      <a:p>
        <a:r>
          <a:rPr lang="en-US"/>
          <a:t>Add: Best practice apprach is to conduct via interview" ?</a:t>
        </a:r>
      </a:p>
    </p188:txBody>
  </p188:cm>
</p188:cmLst>
</file>

<file path=ppt/comments/modernComment_1AC_1AD24B34.xml><?xml version="1.0" encoding="utf-8"?>
<p188:cmLst xmlns:a="http://schemas.openxmlformats.org/drawingml/2006/main" xmlns:r="http://schemas.openxmlformats.org/officeDocument/2006/relationships" xmlns:p188="http://schemas.microsoft.com/office/powerpoint/2018/8/main">
  <p188:cm id="{32118BB0-F1D1-44B4-B361-F43C62A7ED30}" authorId="{D83BF48F-D7C8-4AD6-C1D0-2E0E2F6E52F8}" status="resolved" created="2023-04-01T15:18:35.285" complete="100000">
    <pc:sldMkLst xmlns:pc="http://schemas.microsoft.com/office/powerpoint/2013/main/command">
      <pc:docMk/>
      <pc:sldMk cId="449989428" sldId="428"/>
    </pc:sldMkLst>
    <p188:txBody>
      <a:bodyPr/>
      <a:lstStyle/>
      <a:p>
        <a:r>
          <a:rPr lang="en-US"/>
          <a:t>I think you need to start right off the bat with the IDEA definitions before you jump into next slide with similarities. If not, I think you may loose some folks, right out of the gate due to their lack of background knowledge of what AU and ED are. Don't sped a lot of time here. Just enough to point out that IDEA has definitions and this will give participants time to refresh their memory of definitions before moving into next slide where you point out similarities</a:t>
        </a:r>
      </a:p>
    </p188:txBody>
  </p188:cm>
</p188:cmLst>
</file>

<file path=ppt/comments/modernComment_1AE_7426340D.xml><?xml version="1.0" encoding="utf-8"?>
<p188:cmLst xmlns:a="http://schemas.openxmlformats.org/drawingml/2006/main" xmlns:r="http://schemas.openxmlformats.org/officeDocument/2006/relationships" xmlns:p188="http://schemas.microsoft.com/office/powerpoint/2018/8/main">
  <p188:cm id="{36F10FEE-D101-4D75-8EAB-C2C8307BD559}" authorId="{D83BF48F-D7C8-4AD6-C1D0-2E0E2F6E52F8}" status="resolved" created="2023-04-01T15:32:01.932" complete="100000">
    <ac:txMkLst xmlns:ac="http://schemas.microsoft.com/office/drawing/2013/main/command">
      <pc:docMk xmlns:pc="http://schemas.microsoft.com/office/powerpoint/2013/main/command"/>
      <pc:sldMk xmlns:pc="http://schemas.microsoft.com/office/powerpoint/2013/main/command" cId="1948660749" sldId="430"/>
      <ac:spMk id="4" creationId="{831B1176-F2FA-599C-96E6-7030C2B4671B}"/>
      <ac:txMk cp="0" len="66">
        <ac:context len="67" hash="1534115318"/>
      </ac:txMk>
    </ac:txMkLst>
    <p188:pos x="10987314" y="199571"/>
    <p188:txBody>
      <a:bodyPr/>
      <a:lstStyle/>
      <a:p>
        <a:r>
          <a:rPr lang="en-US"/>
          <a:t>Tried to break same info you have on earlier slides up into a visual format, rather than just bullets, feel free to disregard.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D7795-D20F-4FF0-83A1-ED0F8F0F41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30F305-5BA1-405C-9C45-92581A5765B4}">
      <dgm:prSet phldrT="[Text]"/>
      <dgm:spPr/>
      <dgm:t>
        <a:bodyPr/>
        <a:lstStyle/>
        <a:p>
          <a:r>
            <a:rPr lang="en-US" dirty="0"/>
            <a:t>Both require:</a:t>
          </a:r>
        </a:p>
      </dgm:t>
    </dgm:pt>
    <dgm:pt modelId="{472EB747-F27A-47D1-9CEA-4AB12E8069A2}" type="parTrans" cxnId="{DE9E763B-D8A3-4AAE-B1A6-AC1D12256AD3}">
      <dgm:prSet/>
      <dgm:spPr/>
      <dgm:t>
        <a:bodyPr/>
        <a:lstStyle/>
        <a:p>
          <a:endParaRPr lang="en-US"/>
        </a:p>
      </dgm:t>
    </dgm:pt>
    <dgm:pt modelId="{C04F95DA-5D83-415E-84D7-D726491D6159}" type="sibTrans" cxnId="{DE9E763B-D8A3-4AAE-B1A6-AC1D12256AD3}">
      <dgm:prSet/>
      <dgm:spPr/>
      <dgm:t>
        <a:bodyPr/>
        <a:lstStyle/>
        <a:p>
          <a:endParaRPr lang="en-US"/>
        </a:p>
      </dgm:t>
    </dgm:pt>
    <dgm:pt modelId="{B651EEAC-5DF4-4E54-99CE-25E50E246D52}">
      <dgm:prSet phldrT="[Text]"/>
      <dgm:spPr/>
      <dgm:t>
        <a:bodyPr/>
        <a:lstStyle/>
        <a:p>
          <a:r>
            <a:rPr lang="en-US" dirty="0"/>
            <a:t>Observations to be conducted in a variety or multiple settings (see January 20, 2022 webinar on Observations)</a:t>
          </a:r>
        </a:p>
      </dgm:t>
    </dgm:pt>
    <dgm:pt modelId="{5A0BB0A9-9230-47C0-BAC9-99A6DCB57571}" type="parTrans" cxnId="{3FB20997-BC83-4345-A5BB-68FD5B7C03FC}">
      <dgm:prSet/>
      <dgm:spPr/>
      <dgm:t>
        <a:bodyPr/>
        <a:lstStyle/>
        <a:p>
          <a:endParaRPr lang="en-US"/>
        </a:p>
      </dgm:t>
    </dgm:pt>
    <dgm:pt modelId="{93BFE063-9AA9-4215-A856-EB1F9F125827}" type="sibTrans" cxnId="{3FB20997-BC83-4345-A5BB-68FD5B7C03FC}">
      <dgm:prSet/>
      <dgm:spPr/>
      <dgm:t>
        <a:bodyPr/>
        <a:lstStyle/>
        <a:p>
          <a:endParaRPr lang="en-US"/>
        </a:p>
      </dgm:t>
    </dgm:pt>
    <dgm:pt modelId="{A4BDD8A8-7379-4593-AE86-68A4AC73B696}">
      <dgm:prSet/>
      <dgm:spPr/>
      <dgm:t>
        <a:bodyPr/>
        <a:lstStyle/>
        <a:p>
          <a:r>
            <a:rPr lang="en-US" dirty="0"/>
            <a:t>Neither require:</a:t>
          </a:r>
        </a:p>
      </dgm:t>
    </dgm:pt>
    <dgm:pt modelId="{AF27F944-1E33-465B-8613-677D006F18FE}" type="parTrans" cxnId="{A5766E5A-7BD1-417B-A5D1-244B4049A5AA}">
      <dgm:prSet/>
      <dgm:spPr/>
      <dgm:t>
        <a:bodyPr/>
        <a:lstStyle/>
        <a:p>
          <a:endParaRPr lang="en-US"/>
        </a:p>
      </dgm:t>
    </dgm:pt>
    <dgm:pt modelId="{0BF5B476-C280-440A-BF28-D64FA05F4F27}" type="sibTrans" cxnId="{A5766E5A-7BD1-417B-A5D1-244B4049A5AA}">
      <dgm:prSet/>
      <dgm:spPr/>
      <dgm:t>
        <a:bodyPr/>
        <a:lstStyle/>
        <a:p>
          <a:endParaRPr lang="en-US"/>
        </a:p>
      </dgm:t>
    </dgm:pt>
    <dgm:pt modelId="{DE056354-53DE-4124-8F44-866DC1D152A1}">
      <dgm:prSet phldrT="[Text]"/>
      <dgm:spPr/>
      <dgm:t>
        <a:bodyPr/>
        <a:lstStyle/>
        <a:p>
          <a:endParaRPr lang="en-US" dirty="0"/>
        </a:p>
      </dgm:t>
    </dgm:pt>
    <dgm:pt modelId="{5574F33B-4666-4CEF-9E98-4DBEFEB374EC}" type="parTrans" cxnId="{0CBDE692-0413-442D-858D-D0EBA99B9863}">
      <dgm:prSet/>
      <dgm:spPr/>
      <dgm:t>
        <a:bodyPr/>
        <a:lstStyle/>
        <a:p>
          <a:endParaRPr lang="en-US"/>
        </a:p>
      </dgm:t>
    </dgm:pt>
    <dgm:pt modelId="{E4394BAB-688A-461B-9087-99CB8914ECF4}" type="sibTrans" cxnId="{0CBDE692-0413-442D-858D-D0EBA99B9863}">
      <dgm:prSet/>
      <dgm:spPr/>
      <dgm:t>
        <a:bodyPr/>
        <a:lstStyle/>
        <a:p>
          <a:endParaRPr lang="en-US"/>
        </a:p>
      </dgm:t>
    </dgm:pt>
    <dgm:pt modelId="{C2117610-1968-48CD-B11C-684763364C34}">
      <dgm:prSet/>
      <dgm:spPr/>
      <dgm:t>
        <a:bodyPr/>
        <a:lstStyle/>
        <a:p>
          <a:r>
            <a:rPr lang="en-US" dirty="0"/>
            <a:t>Medical diagnosis, but </a:t>
          </a:r>
          <a:r>
            <a:rPr lang="en-US" strike="noStrike" dirty="0">
              <a:solidFill>
                <a:schemeClr val="tx1"/>
              </a:solidFill>
            </a:rPr>
            <a:t>require</a:t>
          </a:r>
          <a:r>
            <a:rPr lang="en-US" strike="noStrike" dirty="0">
              <a:solidFill>
                <a:srgbClr val="FF0000"/>
              </a:solidFill>
            </a:rPr>
            <a:t> </a:t>
          </a:r>
          <a:r>
            <a:rPr lang="en-US" dirty="0"/>
            <a:t>relevant medical data </a:t>
          </a:r>
          <a:r>
            <a:rPr lang="en-US" dirty="0">
              <a:solidFill>
                <a:schemeClr val="tx1"/>
              </a:solidFill>
            </a:rPr>
            <a:t>must</a:t>
          </a:r>
          <a:r>
            <a:rPr lang="en-US" dirty="0"/>
            <a:t> be considered</a:t>
          </a:r>
        </a:p>
      </dgm:t>
    </dgm:pt>
    <dgm:pt modelId="{EB2D30BA-A8F1-4E90-942C-85AB4E6E75AE}" type="parTrans" cxnId="{93B31A67-D08F-497A-872E-23E129993B0E}">
      <dgm:prSet/>
      <dgm:spPr/>
      <dgm:t>
        <a:bodyPr/>
        <a:lstStyle/>
        <a:p>
          <a:endParaRPr lang="en-US"/>
        </a:p>
      </dgm:t>
    </dgm:pt>
    <dgm:pt modelId="{7F196DE6-9D9D-4050-BF2C-170F7CB5BDF2}" type="sibTrans" cxnId="{93B31A67-D08F-497A-872E-23E129993B0E}">
      <dgm:prSet/>
      <dgm:spPr/>
      <dgm:t>
        <a:bodyPr/>
        <a:lstStyle/>
        <a:p>
          <a:endParaRPr lang="en-US"/>
        </a:p>
      </dgm:t>
    </dgm:pt>
    <dgm:pt modelId="{9D9566B1-37CA-4D8C-978B-0DAAA0D57FD1}">
      <dgm:prSet/>
      <dgm:spPr/>
      <dgm:t>
        <a:bodyPr/>
        <a:lstStyle/>
        <a:p>
          <a:r>
            <a:rPr lang="en-US" dirty="0"/>
            <a:t>Specific cut scores or discrepancy in scores from standardized assessments in order to meet eligibility </a:t>
          </a:r>
        </a:p>
      </dgm:t>
    </dgm:pt>
    <dgm:pt modelId="{CF4A72F1-582F-46A1-944E-37B784BF20C7}" type="parTrans" cxnId="{4631FB23-26F5-4A9F-9D4B-C849B0DE5FC0}">
      <dgm:prSet/>
      <dgm:spPr/>
      <dgm:t>
        <a:bodyPr/>
        <a:lstStyle/>
        <a:p>
          <a:endParaRPr lang="en-US"/>
        </a:p>
      </dgm:t>
    </dgm:pt>
    <dgm:pt modelId="{E12B1F23-906B-434C-846D-9E0024E82E7B}" type="sibTrans" cxnId="{4631FB23-26F5-4A9F-9D4B-C849B0DE5FC0}">
      <dgm:prSet/>
      <dgm:spPr/>
      <dgm:t>
        <a:bodyPr/>
        <a:lstStyle/>
        <a:p>
          <a:endParaRPr lang="en-US"/>
        </a:p>
      </dgm:t>
    </dgm:pt>
    <dgm:pt modelId="{1E1D6671-FED5-4714-A4BB-7FDEDF313F8B}">
      <dgm:prSet phldrT="[Text]"/>
      <dgm:spPr/>
      <dgm:t>
        <a:bodyPr/>
        <a:lstStyle/>
        <a:p>
          <a:r>
            <a:rPr lang="en-US" dirty="0"/>
            <a:t>Multiple sources of data to be used to confirm adverse educational impact</a:t>
          </a:r>
        </a:p>
      </dgm:t>
    </dgm:pt>
    <dgm:pt modelId="{F963BFF8-B1D9-4DF8-8195-18D57639784E}" type="parTrans" cxnId="{29532220-1831-46F9-A620-FB6F74D57720}">
      <dgm:prSet/>
      <dgm:spPr/>
      <dgm:t>
        <a:bodyPr/>
        <a:lstStyle/>
        <a:p>
          <a:endParaRPr lang="en-US"/>
        </a:p>
      </dgm:t>
    </dgm:pt>
    <dgm:pt modelId="{CC34D18E-9519-4D5C-BFE7-8736D4FC4A2E}" type="sibTrans" cxnId="{29532220-1831-46F9-A620-FB6F74D57720}">
      <dgm:prSet/>
      <dgm:spPr/>
      <dgm:t>
        <a:bodyPr/>
        <a:lstStyle/>
        <a:p>
          <a:endParaRPr lang="en-US"/>
        </a:p>
      </dgm:t>
    </dgm:pt>
    <dgm:pt modelId="{CE0A3949-8A08-4CD6-828D-6E7438EEFA8A}">
      <dgm:prSet phldrT="[Text]"/>
      <dgm:spPr/>
      <dgm:t>
        <a:bodyPr/>
        <a:lstStyle/>
        <a:p>
          <a:r>
            <a:rPr lang="en-US" dirty="0"/>
            <a:t>Need for special education (specially designed instruction) and related services, if deemed appropriate by IEP team  </a:t>
          </a:r>
        </a:p>
      </dgm:t>
    </dgm:pt>
    <dgm:pt modelId="{983B12F4-5708-4E14-A5AA-3C2DA6D01B1C}" type="parTrans" cxnId="{A5983C63-5542-4A0A-86B2-3FD88F652E64}">
      <dgm:prSet/>
      <dgm:spPr/>
      <dgm:t>
        <a:bodyPr/>
        <a:lstStyle/>
        <a:p>
          <a:endParaRPr lang="en-US"/>
        </a:p>
      </dgm:t>
    </dgm:pt>
    <dgm:pt modelId="{8E0B6CCC-89E7-4B73-B9A6-DDBAE377832F}" type="sibTrans" cxnId="{A5983C63-5542-4A0A-86B2-3FD88F652E64}">
      <dgm:prSet/>
      <dgm:spPr/>
      <dgm:t>
        <a:bodyPr/>
        <a:lstStyle/>
        <a:p>
          <a:endParaRPr lang="en-US"/>
        </a:p>
      </dgm:t>
    </dgm:pt>
    <dgm:pt modelId="{E8C2676B-BA1E-438C-B55A-95FCFE5EAB28}" type="pres">
      <dgm:prSet presAssocID="{AE9D7795-D20F-4FF0-83A1-ED0F8F0F4121}" presName="linear" presStyleCnt="0">
        <dgm:presLayoutVars>
          <dgm:animLvl val="lvl"/>
          <dgm:resizeHandles val="exact"/>
        </dgm:presLayoutVars>
      </dgm:prSet>
      <dgm:spPr/>
      <dgm:t>
        <a:bodyPr/>
        <a:lstStyle/>
        <a:p>
          <a:endParaRPr lang="en-US"/>
        </a:p>
      </dgm:t>
    </dgm:pt>
    <dgm:pt modelId="{B220113C-1702-40DE-9BC7-950E1B66709F}" type="pres">
      <dgm:prSet presAssocID="{BE30F305-5BA1-405C-9C45-92581A5765B4}" presName="parentText" presStyleLbl="node1" presStyleIdx="0" presStyleCnt="2">
        <dgm:presLayoutVars>
          <dgm:chMax val="0"/>
          <dgm:bulletEnabled val="1"/>
        </dgm:presLayoutVars>
      </dgm:prSet>
      <dgm:spPr/>
      <dgm:t>
        <a:bodyPr/>
        <a:lstStyle/>
        <a:p>
          <a:endParaRPr lang="en-US"/>
        </a:p>
      </dgm:t>
    </dgm:pt>
    <dgm:pt modelId="{BFF6F9F3-AF4B-4F2F-96FF-A0130E4C817F}" type="pres">
      <dgm:prSet presAssocID="{BE30F305-5BA1-405C-9C45-92581A5765B4}" presName="childText" presStyleLbl="revTx" presStyleIdx="0" presStyleCnt="2">
        <dgm:presLayoutVars>
          <dgm:bulletEnabled val="1"/>
        </dgm:presLayoutVars>
      </dgm:prSet>
      <dgm:spPr/>
      <dgm:t>
        <a:bodyPr/>
        <a:lstStyle/>
        <a:p>
          <a:endParaRPr lang="en-US"/>
        </a:p>
      </dgm:t>
    </dgm:pt>
    <dgm:pt modelId="{77746EB8-2777-4B8F-A1A9-C3BF98A7203B}" type="pres">
      <dgm:prSet presAssocID="{A4BDD8A8-7379-4593-AE86-68A4AC73B696}" presName="parentText" presStyleLbl="node1" presStyleIdx="1" presStyleCnt="2" custLinFactNeighborX="787" custLinFactNeighborY="-17816">
        <dgm:presLayoutVars>
          <dgm:chMax val="0"/>
          <dgm:bulletEnabled val="1"/>
        </dgm:presLayoutVars>
      </dgm:prSet>
      <dgm:spPr/>
      <dgm:t>
        <a:bodyPr/>
        <a:lstStyle/>
        <a:p>
          <a:endParaRPr lang="en-US"/>
        </a:p>
      </dgm:t>
    </dgm:pt>
    <dgm:pt modelId="{C5E3A2C8-629E-46A0-82EC-4965A2D7FD18}" type="pres">
      <dgm:prSet presAssocID="{A4BDD8A8-7379-4593-AE86-68A4AC73B696}" presName="childText" presStyleLbl="revTx" presStyleIdx="1" presStyleCnt="2">
        <dgm:presLayoutVars>
          <dgm:bulletEnabled val="1"/>
        </dgm:presLayoutVars>
      </dgm:prSet>
      <dgm:spPr/>
      <dgm:t>
        <a:bodyPr/>
        <a:lstStyle/>
        <a:p>
          <a:endParaRPr lang="en-US"/>
        </a:p>
      </dgm:t>
    </dgm:pt>
  </dgm:ptLst>
  <dgm:cxnLst>
    <dgm:cxn modelId="{92BE95C0-3288-4CDD-B0A4-CA07689AC118}" type="presOf" srcId="{C2117610-1968-48CD-B11C-684763364C34}" destId="{C5E3A2C8-629E-46A0-82EC-4965A2D7FD18}" srcOrd="0" destOrd="0" presId="urn:microsoft.com/office/officeart/2005/8/layout/vList2"/>
    <dgm:cxn modelId="{0CBDE692-0413-442D-858D-D0EBA99B9863}" srcId="{BE30F305-5BA1-405C-9C45-92581A5765B4}" destId="{DE056354-53DE-4124-8F44-866DC1D152A1}" srcOrd="3" destOrd="0" parTransId="{5574F33B-4666-4CEF-9E98-4DBEFEB374EC}" sibTransId="{E4394BAB-688A-461B-9087-99CB8914ECF4}"/>
    <dgm:cxn modelId="{8B8B4535-C7C4-4674-B381-0AAEF6D41AC1}" type="presOf" srcId="{CE0A3949-8A08-4CD6-828D-6E7438EEFA8A}" destId="{BFF6F9F3-AF4B-4F2F-96FF-A0130E4C817F}" srcOrd="0" destOrd="2" presId="urn:microsoft.com/office/officeart/2005/8/layout/vList2"/>
    <dgm:cxn modelId="{29532220-1831-46F9-A620-FB6F74D57720}" srcId="{BE30F305-5BA1-405C-9C45-92581A5765B4}" destId="{1E1D6671-FED5-4714-A4BB-7FDEDF313F8B}" srcOrd="1" destOrd="0" parTransId="{F963BFF8-B1D9-4DF8-8195-18D57639784E}" sibTransId="{CC34D18E-9519-4D5C-BFE7-8736D4FC4A2E}"/>
    <dgm:cxn modelId="{A5766E5A-7BD1-417B-A5D1-244B4049A5AA}" srcId="{AE9D7795-D20F-4FF0-83A1-ED0F8F0F4121}" destId="{A4BDD8A8-7379-4593-AE86-68A4AC73B696}" srcOrd="1" destOrd="0" parTransId="{AF27F944-1E33-465B-8613-677D006F18FE}" sibTransId="{0BF5B476-C280-440A-BF28-D64FA05F4F27}"/>
    <dgm:cxn modelId="{DE9E763B-D8A3-4AAE-B1A6-AC1D12256AD3}" srcId="{AE9D7795-D20F-4FF0-83A1-ED0F8F0F4121}" destId="{BE30F305-5BA1-405C-9C45-92581A5765B4}" srcOrd="0" destOrd="0" parTransId="{472EB747-F27A-47D1-9CEA-4AB12E8069A2}" sibTransId="{C04F95DA-5D83-415E-84D7-D726491D6159}"/>
    <dgm:cxn modelId="{93B31A67-D08F-497A-872E-23E129993B0E}" srcId="{A4BDD8A8-7379-4593-AE86-68A4AC73B696}" destId="{C2117610-1968-48CD-B11C-684763364C34}" srcOrd="0" destOrd="0" parTransId="{EB2D30BA-A8F1-4E90-942C-85AB4E6E75AE}" sibTransId="{7F196DE6-9D9D-4050-BF2C-170F7CB5BDF2}"/>
    <dgm:cxn modelId="{4D7FFCCD-AB30-4429-8966-E4C570186790}" type="presOf" srcId="{B651EEAC-5DF4-4E54-99CE-25E50E246D52}" destId="{BFF6F9F3-AF4B-4F2F-96FF-A0130E4C817F}" srcOrd="0" destOrd="0" presId="urn:microsoft.com/office/officeart/2005/8/layout/vList2"/>
    <dgm:cxn modelId="{D4F95983-84D9-49B0-9D7D-A035EBCA6A98}" type="presOf" srcId="{A4BDD8A8-7379-4593-AE86-68A4AC73B696}" destId="{77746EB8-2777-4B8F-A1A9-C3BF98A7203B}" srcOrd="0" destOrd="0" presId="urn:microsoft.com/office/officeart/2005/8/layout/vList2"/>
    <dgm:cxn modelId="{4631FB23-26F5-4A9F-9D4B-C849B0DE5FC0}" srcId="{A4BDD8A8-7379-4593-AE86-68A4AC73B696}" destId="{9D9566B1-37CA-4D8C-978B-0DAAA0D57FD1}" srcOrd="1" destOrd="0" parTransId="{CF4A72F1-582F-46A1-944E-37B784BF20C7}" sibTransId="{E12B1F23-906B-434C-846D-9E0024E82E7B}"/>
    <dgm:cxn modelId="{66DF3DA3-6F7D-4892-8B6A-15821A98421D}" type="presOf" srcId="{AE9D7795-D20F-4FF0-83A1-ED0F8F0F4121}" destId="{E8C2676B-BA1E-438C-B55A-95FCFE5EAB28}" srcOrd="0" destOrd="0" presId="urn:microsoft.com/office/officeart/2005/8/layout/vList2"/>
    <dgm:cxn modelId="{3F8FF61A-6383-4BE7-B670-A4C8069E8FF0}" type="presOf" srcId="{BE30F305-5BA1-405C-9C45-92581A5765B4}" destId="{B220113C-1702-40DE-9BC7-950E1B66709F}" srcOrd="0" destOrd="0" presId="urn:microsoft.com/office/officeart/2005/8/layout/vList2"/>
    <dgm:cxn modelId="{2B40AEFF-F7AA-4080-9B41-E767064FC490}" type="presOf" srcId="{DE056354-53DE-4124-8F44-866DC1D152A1}" destId="{BFF6F9F3-AF4B-4F2F-96FF-A0130E4C817F}" srcOrd="0" destOrd="3" presId="urn:microsoft.com/office/officeart/2005/8/layout/vList2"/>
    <dgm:cxn modelId="{3FD1D2D1-ED3F-42A6-A280-99D3FFD9BE27}" type="presOf" srcId="{9D9566B1-37CA-4D8C-978B-0DAAA0D57FD1}" destId="{C5E3A2C8-629E-46A0-82EC-4965A2D7FD18}" srcOrd="0" destOrd="1" presId="urn:microsoft.com/office/officeart/2005/8/layout/vList2"/>
    <dgm:cxn modelId="{01410B18-3BFC-4A6C-BE85-B5A662817442}" type="presOf" srcId="{1E1D6671-FED5-4714-A4BB-7FDEDF313F8B}" destId="{BFF6F9F3-AF4B-4F2F-96FF-A0130E4C817F}" srcOrd="0" destOrd="1" presId="urn:microsoft.com/office/officeart/2005/8/layout/vList2"/>
    <dgm:cxn modelId="{3FB20997-BC83-4345-A5BB-68FD5B7C03FC}" srcId="{BE30F305-5BA1-405C-9C45-92581A5765B4}" destId="{B651EEAC-5DF4-4E54-99CE-25E50E246D52}" srcOrd="0" destOrd="0" parTransId="{5A0BB0A9-9230-47C0-BAC9-99A6DCB57571}" sibTransId="{93BFE063-9AA9-4215-A856-EB1F9F125827}"/>
    <dgm:cxn modelId="{A5983C63-5542-4A0A-86B2-3FD88F652E64}" srcId="{BE30F305-5BA1-405C-9C45-92581A5765B4}" destId="{CE0A3949-8A08-4CD6-828D-6E7438EEFA8A}" srcOrd="2" destOrd="0" parTransId="{983B12F4-5708-4E14-A5AA-3C2DA6D01B1C}" sibTransId="{8E0B6CCC-89E7-4B73-B9A6-DDBAE377832F}"/>
    <dgm:cxn modelId="{F283E35B-6D56-408E-999F-4921D6480DC1}" type="presParOf" srcId="{E8C2676B-BA1E-438C-B55A-95FCFE5EAB28}" destId="{B220113C-1702-40DE-9BC7-950E1B66709F}" srcOrd="0" destOrd="0" presId="urn:microsoft.com/office/officeart/2005/8/layout/vList2"/>
    <dgm:cxn modelId="{0BE9DEB4-4919-4117-A022-9451E8E0C576}" type="presParOf" srcId="{E8C2676B-BA1E-438C-B55A-95FCFE5EAB28}" destId="{BFF6F9F3-AF4B-4F2F-96FF-A0130E4C817F}" srcOrd="1" destOrd="0" presId="urn:microsoft.com/office/officeart/2005/8/layout/vList2"/>
    <dgm:cxn modelId="{0169A001-8113-4899-A8D7-34AC7FF15C6F}" type="presParOf" srcId="{E8C2676B-BA1E-438C-B55A-95FCFE5EAB28}" destId="{77746EB8-2777-4B8F-A1A9-C3BF98A7203B}" srcOrd="2" destOrd="0" presId="urn:microsoft.com/office/officeart/2005/8/layout/vList2"/>
    <dgm:cxn modelId="{89D7BB9F-114B-41E9-9640-A8F5A0E62BD9}" type="presParOf" srcId="{E8C2676B-BA1E-438C-B55A-95FCFE5EAB28}" destId="{C5E3A2C8-629E-46A0-82EC-4965A2D7FD1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0113C-1702-40DE-9BC7-950E1B66709F}">
      <dsp:nvSpPr>
        <dsp:cNvPr id="0" name=""/>
        <dsp:cNvSpPr/>
      </dsp:nvSpPr>
      <dsp:spPr>
        <a:xfrm>
          <a:off x="0" y="69529"/>
          <a:ext cx="11785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Both require:</a:t>
          </a:r>
        </a:p>
      </dsp:txBody>
      <dsp:txXfrm>
        <a:off x="32784" y="102313"/>
        <a:ext cx="11720032" cy="606012"/>
      </dsp:txXfrm>
    </dsp:sp>
    <dsp:sp modelId="{BFF6F9F3-AF4B-4F2F-96FF-A0130E4C817F}">
      <dsp:nvSpPr>
        <dsp:cNvPr id="0" name=""/>
        <dsp:cNvSpPr/>
      </dsp:nvSpPr>
      <dsp:spPr>
        <a:xfrm>
          <a:off x="0" y="741109"/>
          <a:ext cx="11785600" cy="214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19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Observations to be conducted in a variety or multiple settings (see January 20, 2022 webinar on Observations)</a:t>
          </a:r>
        </a:p>
        <a:p>
          <a:pPr marL="228600" lvl="1" indent="-228600" algn="l" defTabSz="977900">
            <a:lnSpc>
              <a:spcPct val="90000"/>
            </a:lnSpc>
            <a:spcBef>
              <a:spcPct val="0"/>
            </a:spcBef>
            <a:spcAft>
              <a:spcPct val="20000"/>
            </a:spcAft>
            <a:buChar char="••"/>
          </a:pPr>
          <a:r>
            <a:rPr lang="en-US" sz="2200" kern="1200" dirty="0"/>
            <a:t>Multiple sources of data to be used to confirm adverse educational impact</a:t>
          </a:r>
        </a:p>
        <a:p>
          <a:pPr marL="228600" lvl="1" indent="-228600" algn="l" defTabSz="977900">
            <a:lnSpc>
              <a:spcPct val="90000"/>
            </a:lnSpc>
            <a:spcBef>
              <a:spcPct val="0"/>
            </a:spcBef>
            <a:spcAft>
              <a:spcPct val="20000"/>
            </a:spcAft>
            <a:buChar char="••"/>
          </a:pPr>
          <a:r>
            <a:rPr lang="en-US" sz="2200" kern="1200" dirty="0"/>
            <a:t>Need for special education (specially designed instruction) and related services, if deemed appropriate by IEP team  </a:t>
          </a:r>
        </a:p>
        <a:p>
          <a:pPr marL="228600" lvl="1" indent="-228600" algn="l" defTabSz="977900">
            <a:lnSpc>
              <a:spcPct val="90000"/>
            </a:lnSpc>
            <a:spcBef>
              <a:spcPct val="0"/>
            </a:spcBef>
            <a:spcAft>
              <a:spcPct val="20000"/>
            </a:spcAft>
            <a:buChar char="••"/>
          </a:pPr>
          <a:endParaRPr lang="en-US" sz="2200" kern="1200" dirty="0"/>
        </a:p>
      </dsp:txBody>
      <dsp:txXfrm>
        <a:off x="0" y="741109"/>
        <a:ext cx="11785600" cy="2144520"/>
      </dsp:txXfrm>
    </dsp:sp>
    <dsp:sp modelId="{77746EB8-2777-4B8F-A1A9-C3BF98A7203B}">
      <dsp:nvSpPr>
        <dsp:cNvPr id="0" name=""/>
        <dsp:cNvSpPr/>
      </dsp:nvSpPr>
      <dsp:spPr>
        <a:xfrm>
          <a:off x="0" y="2694596"/>
          <a:ext cx="11785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Neither require:</a:t>
          </a:r>
        </a:p>
      </dsp:txBody>
      <dsp:txXfrm>
        <a:off x="32784" y="2727380"/>
        <a:ext cx="11720032" cy="606012"/>
      </dsp:txXfrm>
    </dsp:sp>
    <dsp:sp modelId="{C5E3A2C8-629E-46A0-82EC-4965A2D7FD18}">
      <dsp:nvSpPr>
        <dsp:cNvPr id="0" name=""/>
        <dsp:cNvSpPr/>
      </dsp:nvSpPr>
      <dsp:spPr>
        <a:xfrm>
          <a:off x="0" y="3557210"/>
          <a:ext cx="11785600"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19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Medical diagnosis, but </a:t>
          </a:r>
          <a:r>
            <a:rPr lang="en-US" sz="2200" strike="noStrike" kern="1200" dirty="0">
              <a:solidFill>
                <a:schemeClr val="tx1"/>
              </a:solidFill>
            </a:rPr>
            <a:t>require</a:t>
          </a:r>
          <a:r>
            <a:rPr lang="en-US" sz="2200" strike="noStrike" kern="1200" dirty="0">
              <a:solidFill>
                <a:srgbClr val="FF0000"/>
              </a:solidFill>
            </a:rPr>
            <a:t> </a:t>
          </a:r>
          <a:r>
            <a:rPr lang="en-US" sz="2200" kern="1200" dirty="0"/>
            <a:t>relevant medical data </a:t>
          </a:r>
          <a:r>
            <a:rPr lang="en-US" sz="2200" kern="1200" dirty="0">
              <a:solidFill>
                <a:schemeClr val="tx1"/>
              </a:solidFill>
            </a:rPr>
            <a:t>must</a:t>
          </a:r>
          <a:r>
            <a:rPr lang="en-US" sz="2200" kern="1200" dirty="0"/>
            <a:t> be considered</a:t>
          </a:r>
        </a:p>
        <a:p>
          <a:pPr marL="228600" lvl="1" indent="-228600" algn="l" defTabSz="977900">
            <a:lnSpc>
              <a:spcPct val="90000"/>
            </a:lnSpc>
            <a:spcBef>
              <a:spcPct val="0"/>
            </a:spcBef>
            <a:spcAft>
              <a:spcPct val="20000"/>
            </a:spcAft>
            <a:buChar char="••"/>
          </a:pPr>
          <a:r>
            <a:rPr lang="en-US" sz="2200" kern="1200" dirty="0"/>
            <a:t>Specific cut scores or discrepancy in scores from standardized assessments in order to meet eligibility </a:t>
          </a:r>
        </a:p>
      </dsp:txBody>
      <dsp:txXfrm>
        <a:off x="0" y="3557210"/>
        <a:ext cx="11785600" cy="10722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82993-7416-4908-8590-D6B5D19A3A54}"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2AEDE-0097-44B0-8917-ECDB589F0CED}" type="slidenum">
              <a:rPr lang="en-US" smtClean="0"/>
              <a:t>‹#›</a:t>
            </a:fld>
            <a:endParaRPr lang="en-US"/>
          </a:p>
        </p:txBody>
      </p:sp>
    </p:spTree>
    <p:extLst>
      <p:ext uri="{BB962C8B-B14F-4D97-AF65-F5344CB8AC3E}">
        <p14:creationId xmlns:p14="http://schemas.microsoft.com/office/powerpoint/2010/main" val="110447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Talking point: Beh rating scales such as BASC, and Au rating scales CARS, ADOS, GARS, can provide helpful information to team regarding student's current functioning and needs but neither eligibility category require a student to score below a specific cut score or have any sort of discrepancy to meet IDEA eligibility. Scores should be interpreted per publisher's guidance and any test scores obtained should be viewed as one piece of the data considered, not the sole determining factor. </a:t>
            </a:r>
            <a:endParaRPr lang="en-US" dirty="0"/>
          </a:p>
        </p:txBody>
      </p:sp>
      <p:sp>
        <p:nvSpPr>
          <p:cNvPr id="4" name="Slide Number Placeholder 3"/>
          <p:cNvSpPr>
            <a:spLocks noGrp="1"/>
          </p:cNvSpPr>
          <p:nvPr>
            <p:ph type="sldNum" sz="quarter" idx="5"/>
          </p:nvPr>
        </p:nvSpPr>
        <p:spPr/>
        <p:txBody>
          <a:bodyPr/>
          <a:lstStyle/>
          <a:p>
            <a:fld id="{27E2AEDE-0097-44B0-8917-ECDB589F0CED}" type="slidenum">
              <a:rPr lang="en-US" smtClean="0"/>
              <a:t>4</a:t>
            </a:fld>
            <a:endParaRPr lang="en-US"/>
          </a:p>
        </p:txBody>
      </p:sp>
    </p:spTree>
    <p:extLst>
      <p:ext uri="{BB962C8B-B14F-4D97-AF65-F5344CB8AC3E}">
        <p14:creationId xmlns:p14="http://schemas.microsoft.com/office/powerpoint/2010/main" val="393153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any of these conditions are the primary cause of the behavior, other eligibility categories should be examined</a:t>
            </a:r>
          </a:p>
          <a:p>
            <a:endParaRPr lang="en-US" dirty="0"/>
          </a:p>
          <a:p>
            <a:r>
              <a:rPr lang="en-US" dirty="0"/>
              <a:t>If the student is making academic progress, then this characteristic is not met</a:t>
            </a:r>
          </a:p>
          <a:p>
            <a:r>
              <a:rPr lang="en-US" dirty="0"/>
              <a:t> If the student has a health, sensory or intellectual reason for the inability to learn, then this characteristic has not been met</a:t>
            </a:r>
          </a:p>
          <a:p>
            <a:r>
              <a:rPr lang="en-US" dirty="0"/>
              <a:t>If the student is unwilling to learn (not an inability) this characteristic has not been met</a:t>
            </a:r>
          </a:p>
          <a:p>
            <a:endParaRPr lang="en-US" dirty="0"/>
          </a:p>
        </p:txBody>
      </p:sp>
      <p:sp>
        <p:nvSpPr>
          <p:cNvPr id="4" name="Slide Number Placeholder 3"/>
          <p:cNvSpPr>
            <a:spLocks noGrp="1"/>
          </p:cNvSpPr>
          <p:nvPr>
            <p:ph type="sldNum" sz="quarter" idx="5"/>
          </p:nvPr>
        </p:nvSpPr>
        <p:spPr/>
        <p:txBody>
          <a:bodyPr/>
          <a:lstStyle/>
          <a:p>
            <a:fld id="{27E2AEDE-0097-44B0-8917-ECDB589F0CED}" type="slidenum">
              <a:rPr lang="en-US" smtClean="0"/>
              <a:t>13</a:t>
            </a:fld>
            <a:endParaRPr lang="en-US"/>
          </a:p>
        </p:txBody>
      </p:sp>
    </p:spTree>
    <p:extLst>
      <p:ext uri="{BB962C8B-B14F-4D97-AF65-F5344CB8AC3E}">
        <p14:creationId xmlns:p14="http://schemas.microsoft.com/office/powerpoint/2010/main" val="295832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has friends, either in or out of school, this characteristic is not met</a:t>
            </a:r>
          </a:p>
          <a:p>
            <a:r>
              <a:rPr lang="en-US" dirty="0"/>
              <a:t>If the student has appropriate relationships with some teachers or other adults, this characteristic is not met</a:t>
            </a:r>
          </a:p>
          <a:p>
            <a:endParaRPr lang="en-US" dirty="0"/>
          </a:p>
        </p:txBody>
      </p:sp>
      <p:sp>
        <p:nvSpPr>
          <p:cNvPr id="4" name="Slide Number Placeholder 3"/>
          <p:cNvSpPr>
            <a:spLocks noGrp="1"/>
          </p:cNvSpPr>
          <p:nvPr>
            <p:ph type="sldNum" sz="quarter" idx="5"/>
          </p:nvPr>
        </p:nvSpPr>
        <p:spPr/>
        <p:txBody>
          <a:bodyPr/>
          <a:lstStyle/>
          <a:p>
            <a:fld id="{27E2AEDE-0097-44B0-8917-ECDB589F0CED}" type="slidenum">
              <a:rPr lang="en-US" smtClean="0"/>
              <a:t>14</a:t>
            </a:fld>
            <a:endParaRPr lang="en-US"/>
          </a:p>
        </p:txBody>
      </p:sp>
    </p:spTree>
    <p:extLst>
      <p:ext uri="{BB962C8B-B14F-4D97-AF65-F5344CB8AC3E}">
        <p14:creationId xmlns:p14="http://schemas.microsoft.com/office/powerpoint/2010/main" val="4695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student has inappropriate feelings or behaviors but they are not significant or not across a variety of settings, this characteristic has not been met </a:t>
            </a:r>
          </a:p>
          <a:p>
            <a:endParaRPr lang="en-US" dirty="0"/>
          </a:p>
        </p:txBody>
      </p:sp>
      <p:sp>
        <p:nvSpPr>
          <p:cNvPr id="4" name="Slide Number Placeholder 3"/>
          <p:cNvSpPr>
            <a:spLocks noGrp="1"/>
          </p:cNvSpPr>
          <p:nvPr>
            <p:ph type="sldNum" sz="quarter" idx="5"/>
          </p:nvPr>
        </p:nvSpPr>
        <p:spPr/>
        <p:txBody>
          <a:bodyPr/>
          <a:lstStyle/>
          <a:p>
            <a:fld id="{27E2AEDE-0097-44B0-8917-ECDB589F0CED}" type="slidenum">
              <a:rPr lang="en-US" smtClean="0"/>
              <a:t>15</a:t>
            </a:fld>
            <a:endParaRPr lang="en-US"/>
          </a:p>
        </p:txBody>
      </p:sp>
    </p:spTree>
    <p:extLst>
      <p:ext uri="{BB962C8B-B14F-4D97-AF65-F5344CB8AC3E}">
        <p14:creationId xmlns:p14="http://schemas.microsoft.com/office/powerpoint/2010/main" val="428932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student displays unhappiness or depression but it is not pervasive, this characteristic has not been met</a:t>
            </a:r>
          </a:p>
          <a:p>
            <a:endParaRPr lang="en-US" dirty="0"/>
          </a:p>
        </p:txBody>
      </p:sp>
      <p:sp>
        <p:nvSpPr>
          <p:cNvPr id="4" name="Slide Number Placeholder 3"/>
          <p:cNvSpPr>
            <a:spLocks noGrp="1"/>
          </p:cNvSpPr>
          <p:nvPr>
            <p:ph type="sldNum" sz="quarter" idx="5"/>
          </p:nvPr>
        </p:nvSpPr>
        <p:spPr/>
        <p:txBody>
          <a:bodyPr/>
          <a:lstStyle/>
          <a:p>
            <a:fld id="{27E2AEDE-0097-44B0-8917-ECDB589F0CED}" type="slidenum">
              <a:rPr lang="en-US" smtClean="0"/>
              <a:t>16</a:t>
            </a:fld>
            <a:endParaRPr lang="en-US"/>
          </a:p>
        </p:txBody>
      </p:sp>
    </p:spTree>
    <p:extLst>
      <p:ext uri="{BB962C8B-B14F-4D97-AF65-F5344CB8AC3E}">
        <p14:creationId xmlns:p14="http://schemas.microsoft.com/office/powerpoint/2010/main" val="294127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exhibits these symptoms but they are attributable to a medical condition, this characteristic is not met</a:t>
            </a:r>
          </a:p>
          <a:p>
            <a:r>
              <a:rPr lang="en-US" dirty="0"/>
              <a:t>If the student is conscious of intentionally producing these symptoms, this characteristic is not met</a:t>
            </a:r>
          </a:p>
        </p:txBody>
      </p:sp>
      <p:sp>
        <p:nvSpPr>
          <p:cNvPr id="4" name="Slide Number Placeholder 3"/>
          <p:cNvSpPr>
            <a:spLocks noGrp="1"/>
          </p:cNvSpPr>
          <p:nvPr>
            <p:ph type="sldNum" sz="quarter" idx="5"/>
          </p:nvPr>
        </p:nvSpPr>
        <p:spPr/>
        <p:txBody>
          <a:bodyPr/>
          <a:lstStyle/>
          <a:p>
            <a:fld id="{27E2AEDE-0097-44B0-8917-ECDB589F0CED}" type="slidenum">
              <a:rPr lang="en-US" smtClean="0"/>
              <a:t>17</a:t>
            </a:fld>
            <a:endParaRPr lang="en-US"/>
          </a:p>
        </p:txBody>
      </p:sp>
    </p:spTree>
    <p:extLst>
      <p:ext uri="{BB962C8B-B14F-4D97-AF65-F5344CB8AC3E}">
        <p14:creationId xmlns:p14="http://schemas.microsoft.com/office/powerpoint/2010/main" val="340802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E2AEDE-0097-44B0-8917-ECDB589F0CED}" type="slidenum">
              <a:rPr lang="en-US" smtClean="0"/>
              <a:t>24</a:t>
            </a:fld>
            <a:endParaRPr lang="en-US"/>
          </a:p>
        </p:txBody>
      </p:sp>
    </p:spTree>
    <p:extLst>
      <p:ext uri="{BB962C8B-B14F-4D97-AF65-F5344CB8AC3E}">
        <p14:creationId xmlns:p14="http://schemas.microsoft.com/office/powerpoint/2010/main" val="2941672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304801" y="889000"/>
            <a:ext cx="8928100" cy="1066800"/>
          </a:xfrm>
          <a:prstGeom prst="rect">
            <a:avLst/>
          </a:prstGeom>
        </p:spPr>
        <p:txBody>
          <a:bodyPr vert="horz" lIns="91440" tIns="45720" rIns="91440" bIns="45720" rtlCol="0" anchor="ctr">
            <a:noAutofit/>
          </a:bodyPr>
          <a:lstStyle>
            <a:lvl1pPr>
              <a:defRPr sz="5333" b="1">
                <a:effectLst/>
              </a:defRPr>
            </a:lvl1pPr>
          </a:lstStyle>
          <a:p>
            <a:r>
              <a:rPr lang="en-US" dirty="0"/>
              <a:t>Title</a:t>
            </a:r>
          </a:p>
        </p:txBody>
      </p:sp>
      <p:sp>
        <p:nvSpPr>
          <p:cNvPr id="9"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304801" y="2108200"/>
            <a:ext cx="11480799" cy="447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7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FFD044-FF5C-454E-8065-FA2C31F6E921}"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131867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FD044-FF5C-454E-8065-FA2C31F6E921}"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67566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FD044-FF5C-454E-8065-FA2C31F6E921}"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156217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FD044-FF5C-454E-8065-FA2C31F6E921}"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30089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FD044-FF5C-454E-8065-FA2C31F6E921}"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76709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409006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845606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4470400" y="1498600"/>
            <a:ext cx="7620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4000"/>
            </a:lvl1pPr>
          </a:lstStyle>
          <a:p>
            <a:r>
              <a:rPr lang="en-US" dirty="0"/>
              <a:t>Click to enter Title</a:t>
            </a:r>
          </a:p>
        </p:txBody>
      </p:sp>
      <p:sp>
        <p:nvSpPr>
          <p:cNvPr id="5" name="Text Placeholder 4"/>
          <p:cNvSpPr>
            <a:spLocks noGrp="1"/>
          </p:cNvSpPr>
          <p:nvPr>
            <p:ph type="body" sz="quarter" idx="10" hasCustomPrompt="1"/>
          </p:nvPr>
        </p:nvSpPr>
        <p:spPr>
          <a:xfrm>
            <a:off x="406400" y="4038600"/>
            <a:ext cx="2235200" cy="4572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a:t>Date</a:t>
            </a:r>
          </a:p>
        </p:txBody>
      </p:sp>
      <p:sp>
        <p:nvSpPr>
          <p:cNvPr id="3" name="Text Placeholder 2"/>
          <p:cNvSpPr>
            <a:spLocks noGrp="1"/>
          </p:cNvSpPr>
          <p:nvPr>
            <p:ph type="body" sz="quarter" idx="11" hasCustomPrompt="1"/>
          </p:nvPr>
        </p:nvSpPr>
        <p:spPr>
          <a:xfrm>
            <a:off x="5981700" y="76200"/>
            <a:ext cx="6172200" cy="12192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Tree>
    <p:extLst>
      <p:ext uri="{BB962C8B-B14F-4D97-AF65-F5344CB8AC3E}">
        <p14:creationId xmlns:p14="http://schemas.microsoft.com/office/powerpoint/2010/main" val="150483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203200" y="3869222"/>
            <a:ext cx="11684000" cy="590931"/>
          </a:xfrm>
          <a:prstGeom prst="rect">
            <a:avLst/>
          </a:prstGeom>
        </p:spPr>
        <p:txBody>
          <a:bodyPr wrap="square" anchor="ctr">
            <a:spAutoFit/>
          </a:bodyPr>
          <a:lstStyle>
            <a:lvl1pPr marL="0" indent="0" algn="ctr">
              <a:buNone/>
              <a:defRPr sz="36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10972800" y="6324601"/>
            <a:ext cx="1016000" cy="365125"/>
          </a:xfrm>
          <a:prstGeom prst="rect">
            <a:avLst/>
          </a:prstGeom>
        </p:spPr>
        <p:txBody>
          <a:bodyPr vert="horz" lIns="91440" tIns="45720" rIns="91440" bIns="45720" rtlCol="0" anchor="ctr"/>
          <a:lstStyle>
            <a:lvl1pPr algn="r">
              <a:defRPr sz="12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10972800" y="279401"/>
            <a:ext cx="10160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440183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5"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304802" y="889000"/>
            <a:ext cx="8928100" cy="1066800"/>
          </a:xfrm>
          <a:prstGeom prst="rect">
            <a:avLst/>
          </a:prstGeom>
        </p:spPr>
        <p:txBody>
          <a:bodyPr vert="horz" lIns="91440" tIns="45720" rIns="91440" bIns="45720" rtlCol="0" anchor="ctr">
            <a:noAutofit/>
          </a:bodyPr>
          <a:lstStyle>
            <a:lvl1pPr>
              <a:defRPr sz="4000" b="1">
                <a:solidFill>
                  <a:schemeClr val="tx1"/>
                </a:solidFill>
                <a:effectLst/>
              </a:defRPr>
            </a:lvl1pPr>
          </a:lstStyle>
          <a:p>
            <a:r>
              <a:rPr lang="en-US" dirty="0"/>
              <a:t>Title</a:t>
            </a:r>
          </a:p>
        </p:txBody>
      </p:sp>
      <p:sp>
        <p:nvSpPr>
          <p:cNvPr id="8" name="Content Placeholder 7"/>
          <p:cNvSpPr>
            <a:spLocks noGrp="1"/>
          </p:cNvSpPr>
          <p:nvPr>
            <p:ph sz="quarter" idx="10"/>
          </p:nvPr>
        </p:nvSpPr>
        <p:spPr>
          <a:xfrm>
            <a:off x="304802" y="2108200"/>
            <a:ext cx="11480799" cy="4470400"/>
          </a:xfrm>
        </p:spPr>
        <p:txBody>
          <a:bodyPr/>
          <a:lstStyle>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71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a:t>Title</a:t>
            </a:r>
          </a:p>
        </p:txBody>
      </p:sp>
      <p:sp>
        <p:nvSpPr>
          <p:cNvPr id="7"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244797968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118606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4000" b="1">
                <a:effectLst/>
              </a:defRPr>
            </a:lvl1pPr>
          </a:lstStyle>
          <a:p>
            <a:r>
              <a:rPr lang="en-US" dirty="0"/>
              <a:t>Title</a:t>
            </a:r>
          </a:p>
        </p:txBody>
      </p:sp>
    </p:spTree>
    <p:extLst>
      <p:ext uri="{BB962C8B-B14F-4D97-AF65-F5344CB8AC3E}">
        <p14:creationId xmlns:p14="http://schemas.microsoft.com/office/powerpoint/2010/main" val="224144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203200" y="177800"/>
            <a:ext cx="1016000" cy="365125"/>
          </a:xfrm>
          <a:prstGeom prst="rect">
            <a:avLst/>
          </a:prstGeom>
        </p:spPr>
        <p:txBody>
          <a:bodyPr vert="horz" lIns="91440" tIns="45720" rIns="91440" bIns="45720" rtlCol="0" anchor="ctr"/>
          <a:lstStyle>
            <a:lvl1pPr algn="l">
              <a:defRPr sz="1600" b="1">
                <a:solidFill>
                  <a:schemeClr val="bg1"/>
                </a:solidFill>
              </a:defRPr>
            </a:lvl1pPr>
          </a:lstStyle>
          <a:p>
            <a:fld id="{3B745311-16E5-4BEF-BFE6-36758A3427EB}" type="slidenum">
              <a:rPr lang="en-US" smtClean="0"/>
              <a:pPr/>
              <a:t>‹#›</a:t>
            </a:fld>
            <a:endParaRPr lang="en-US"/>
          </a:p>
        </p:txBody>
      </p:sp>
      <p:sp>
        <p:nvSpPr>
          <p:cNvPr id="8" name="Content Placeholder 13"/>
          <p:cNvSpPr>
            <a:spLocks noGrp="1"/>
          </p:cNvSpPr>
          <p:nvPr>
            <p:ph sz="quarter" idx="10"/>
          </p:nvPr>
        </p:nvSpPr>
        <p:spPr>
          <a:xfrm>
            <a:off x="203200" y="2159000"/>
            <a:ext cx="11785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a:t>Title</a:t>
            </a:r>
          </a:p>
        </p:txBody>
      </p:sp>
    </p:spTree>
    <p:extLst>
      <p:ext uri="{BB962C8B-B14F-4D97-AF65-F5344CB8AC3E}">
        <p14:creationId xmlns:p14="http://schemas.microsoft.com/office/powerpoint/2010/main" val="407653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ption 4">
    <p:spTree>
      <p:nvGrpSpPr>
        <p:cNvPr id="1" name=""/>
        <p:cNvGrpSpPr/>
        <p:nvPr/>
      </p:nvGrpSpPr>
      <p:grpSpPr>
        <a:xfrm>
          <a:off x="0" y="0"/>
          <a:ext cx="0" cy="0"/>
          <a:chOff x="0" y="0"/>
          <a:chExt cx="0" cy="0"/>
        </a:xfrm>
      </p:grpSpPr>
      <p:pic>
        <p:nvPicPr>
          <p:cNvPr id="12290" name="Picture 2" descr="R:\COM\COMM\Branding\PPT Templates\widescreen\Widescreen Powerpoint 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7"/>
          <p:cNvSpPr>
            <a:spLocks noGrp="1"/>
          </p:cNvSpPr>
          <p:nvPr>
            <p:ph sz="quarter" idx="11" hasCustomPrompt="1"/>
          </p:nvPr>
        </p:nvSpPr>
        <p:spPr>
          <a:xfrm>
            <a:off x="2133600" y="914400"/>
            <a:ext cx="7112000" cy="914400"/>
          </a:xfrm>
          <a:prstGeom prst="rect">
            <a:avLst/>
          </a:prstGeom>
        </p:spPr>
        <p:txBody>
          <a:bodyPr anchor="ctr"/>
          <a:lstStyle>
            <a:lvl1pPr marL="0" indent="0" algn="l">
              <a:buNone/>
              <a:defRPr sz="5867" b="1">
                <a:solidFill>
                  <a:schemeClr val="tx1"/>
                </a:solidFill>
                <a:latin typeface="+mj-lt"/>
              </a:defRPr>
            </a:lvl1pPr>
            <a:lvl5pPr marL="2438339" indent="0" algn="l">
              <a:buNone/>
              <a:defRPr/>
            </a:lvl5pPr>
          </a:lstStyle>
          <a:p>
            <a:pPr lvl="0"/>
            <a:r>
              <a:rPr lang="en-US" dirty="0"/>
              <a:t>Title</a:t>
            </a:r>
          </a:p>
        </p:txBody>
      </p:sp>
      <p:sp>
        <p:nvSpPr>
          <p:cNvPr id="3" name="Content Placeholder 2"/>
          <p:cNvSpPr>
            <a:spLocks noGrp="1"/>
          </p:cNvSpPr>
          <p:nvPr>
            <p:ph sz="quarter" idx="12"/>
          </p:nvPr>
        </p:nvSpPr>
        <p:spPr>
          <a:xfrm>
            <a:off x="2133600" y="1981200"/>
            <a:ext cx="9753600" cy="459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8464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203200" y="3733800"/>
            <a:ext cx="11684000" cy="861775"/>
          </a:xfrm>
          <a:prstGeom prst="rect">
            <a:avLst/>
          </a:prstGeom>
        </p:spPr>
        <p:txBody>
          <a:bodyPr wrap="square" anchor="ctr">
            <a:spAutoFit/>
          </a:bodyPr>
          <a:lstStyle>
            <a:lvl1pPr marL="0" indent="0" algn="ctr">
              <a:buNone/>
              <a:defRPr sz="4800" b="1" baseline="0">
                <a:latin typeface="+mj-lt"/>
              </a:defRPr>
            </a:lvl1pPr>
          </a:lstStyle>
          <a:p>
            <a:pPr lvl="0"/>
            <a:r>
              <a:rPr lang="en-US" dirty="0"/>
              <a:t>Insert Title Here</a:t>
            </a:r>
          </a:p>
        </p:txBody>
      </p:sp>
      <p:sp>
        <p:nvSpPr>
          <p:cNvPr id="21" name="Slide Number Placeholder 11"/>
          <p:cNvSpPr>
            <a:spLocks noGrp="1"/>
          </p:cNvSpPr>
          <p:nvPr>
            <p:ph type="sldNum" sz="quarter" idx="4"/>
          </p:nvPr>
        </p:nvSpPr>
        <p:spPr>
          <a:xfrm>
            <a:off x="10972800" y="6324600"/>
            <a:ext cx="1016000" cy="365125"/>
          </a:xfrm>
          <a:prstGeom prst="rect">
            <a:avLst/>
          </a:prstGeom>
        </p:spPr>
        <p:txBody>
          <a:bodyPr vert="horz" lIns="91440" tIns="45720" rIns="91440" bIns="45720" rtlCol="0" anchor="ctr"/>
          <a:lstStyle>
            <a:lvl1pPr algn="r">
              <a:defRPr sz="16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10972800" y="279400"/>
            <a:ext cx="1016000" cy="365125"/>
          </a:xfrm>
          <a:prstGeom prst="rect">
            <a:avLst/>
          </a:prstGeom>
        </p:spPr>
        <p:txBody>
          <a:bodyPr vert="horz" lIns="121920" tIns="60960" rIns="121920" bIns="6096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45311-16E5-4BEF-BFE6-36758A3427EB}" type="slidenum">
              <a:rPr lang="en-US" sz="1600" smtClean="0"/>
              <a:pPr/>
              <a:t>‹#›</a:t>
            </a:fld>
            <a:endParaRPr lang="en-US" sz="1600" dirty="0"/>
          </a:p>
        </p:txBody>
      </p:sp>
    </p:spTree>
    <p:extLst>
      <p:ext uri="{BB962C8B-B14F-4D97-AF65-F5344CB8AC3E}">
        <p14:creationId xmlns:p14="http://schemas.microsoft.com/office/powerpoint/2010/main" val="129793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FFD044-FF5C-454E-8065-FA2C31F6E92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15408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FD044-FF5C-454E-8065-FA2C31F6E92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295018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FD044-FF5C-454E-8065-FA2C31F6E921}"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7914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FFD044-FF5C-454E-8065-FA2C31F6E921}"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6F04-09AD-4029-9E1F-AE01A3D7016D}" type="slidenum">
              <a:rPr lang="en-US" smtClean="0"/>
              <a:t>‹#›</a:t>
            </a:fld>
            <a:endParaRPr lang="en-US"/>
          </a:p>
        </p:txBody>
      </p:sp>
    </p:spTree>
    <p:extLst>
      <p:ext uri="{BB962C8B-B14F-4D97-AF65-F5344CB8AC3E}">
        <p14:creationId xmlns:p14="http://schemas.microsoft.com/office/powerpoint/2010/main" val="633913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enter title</a:t>
            </a:r>
          </a:p>
        </p:txBody>
      </p:sp>
      <p:sp>
        <p:nvSpPr>
          <p:cNvPr id="9" name="Text Placeholder 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FDDD464-8F08-443D-B8EE-A73F94C2529A}" type="datetime4">
              <a:rPr lang="en-US" smtClean="0"/>
              <a:t>April 13, 2023</a:t>
            </a:fld>
            <a:endParaRPr lang="en-US" dirty="0"/>
          </a:p>
        </p:txBody>
      </p:sp>
    </p:spTree>
    <p:extLst>
      <p:ext uri="{BB962C8B-B14F-4D97-AF65-F5344CB8AC3E}">
        <p14:creationId xmlns:p14="http://schemas.microsoft.com/office/powerpoint/2010/main" val="7221200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609585" indent="-459306"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1pPr>
      <a:lvl2pPr marL="1138738" indent="-529153" algn="l" defTabSz="1219170" rtl="0" eaLnBrk="1" latinLnBrk="0" hangingPunct="1">
        <a:spcBef>
          <a:spcPct val="20000"/>
        </a:spcBef>
        <a:buClr>
          <a:srgbClr val="00B050"/>
        </a:buClr>
        <a:buSzPct val="60000"/>
        <a:buFont typeface="Wingdings" panose="05000000000000000000" pitchFamily="2" charset="2"/>
        <a:buChar char="q"/>
        <a:defRPr sz="4267" kern="1200">
          <a:solidFill>
            <a:schemeClr val="tx1"/>
          </a:solidFill>
          <a:latin typeface="+mn-lt"/>
          <a:ea typeface="+mn-ea"/>
          <a:cs typeface="+mn-cs"/>
        </a:defRPr>
      </a:lvl2pPr>
      <a:lvl3pPr marL="1602277" indent="-463539" algn="l" defTabSz="1219170" rtl="0" eaLnBrk="1" latinLnBrk="0" hangingPunct="1">
        <a:spcBef>
          <a:spcPct val="20000"/>
        </a:spcBef>
        <a:buClr>
          <a:srgbClr val="00B050"/>
        </a:buClr>
        <a:buSzPct val="85000"/>
        <a:buFont typeface="Courier New" panose="02070309020205020404" pitchFamily="49" charset="0"/>
        <a:buChar char="o"/>
        <a:defRPr sz="3733" kern="1200">
          <a:solidFill>
            <a:schemeClr val="tx1"/>
          </a:solidFill>
          <a:latin typeface="+mn-lt"/>
          <a:ea typeface="+mn-ea"/>
          <a:cs typeface="+mn-cs"/>
        </a:defRPr>
      </a:lvl3pPr>
      <a:lvl4pPr marL="2055233" indent="-452955" algn="l" defTabSz="121917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2438339" indent="-383108" algn="l" defTabSz="121917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FD044-FF5C-454E-8065-FA2C31F6E921}"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56F04-09AD-4029-9E1F-AE01A3D7016D}" type="slidenum">
              <a:rPr lang="en-US" smtClean="0"/>
              <a:t>‹#›</a:t>
            </a:fld>
            <a:endParaRPr lang="en-US"/>
          </a:p>
        </p:txBody>
      </p:sp>
    </p:spTree>
    <p:extLst>
      <p:ext uri="{BB962C8B-B14F-4D97-AF65-F5344CB8AC3E}">
        <p14:creationId xmlns:p14="http://schemas.microsoft.com/office/powerpoint/2010/main" val="268416623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3F_A777C26F.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F_F634BB4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0_C5939AF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1_48FB48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3A_761219F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3B_3C6CD65F.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ese.mo.gov/media/pdf/gle-personal-and-social-developmen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gears-function-together-interaction-818457/"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ites.ed.gov/idea/regs/b/a/300.8/c/4/i/b" TargetMode="External"/><Relationship Id="rId7" Type="http://schemas.microsoft.com/office/2018/10/relationships/comments" Target="../comments/modernComment_1AC_1AD24B34.xml"/><Relationship Id="rId2" Type="http://schemas.openxmlformats.org/officeDocument/2006/relationships/hyperlink" Target="https://sites.ed.gov/idea/regs/b/a/300.8/c/4/i/a" TargetMode="External"/><Relationship Id="rId1" Type="http://schemas.openxmlformats.org/officeDocument/2006/relationships/slideLayout" Target="../slideLayouts/slideLayout2.xml"/><Relationship Id="rId6" Type="http://schemas.openxmlformats.org/officeDocument/2006/relationships/hyperlink" Target="https://sites.ed.gov/idea/regs/b/a/300.8/c/4/i/e" TargetMode="External"/><Relationship Id="rId5" Type="http://schemas.openxmlformats.org/officeDocument/2006/relationships/hyperlink" Target="https://sites.ed.gov/idea/regs/b/a/300.8/c/4/i/d" TargetMode="External"/><Relationship Id="rId4" Type="http://schemas.openxmlformats.org/officeDocument/2006/relationships/hyperlink" Target="https://sites.ed.gov/idea/regs/b/a/300.8/c/4/i/c"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42_A84E3A0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48_1C17C37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18/10/relationships/comments" Target="../comments/modernComment_1AE_7426340D.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file:///C:\Users\jrothermel\Documents\eligibility%20resources\eligibilityindicators%20from%20Kansas%20updated.pdf" TargetMode="External"/><Relationship Id="rId2" Type="http://schemas.openxmlformats.org/officeDocument/2006/relationships/hyperlink" Target="https://www.tn.gov/content/dam/tn/education/special-education/eligibility/se_emotional_disturbance_evaluation_guidance.pdf" TargetMode="External"/><Relationship Id="rId1" Type="http://schemas.openxmlformats.org/officeDocument/2006/relationships/slideLayout" Target="../slideLayouts/slideLayout2.xml"/><Relationship Id="rId5" Type="http://schemas.openxmlformats.org/officeDocument/2006/relationships/hyperlink" Target="https://dese.mo.gov/special-education/compliance/standards-indicators" TargetMode="External"/><Relationship Id="rId4" Type="http://schemas.openxmlformats.org/officeDocument/2006/relationships/hyperlink" Target="file:///C:\Users\jrothermel\Documents\eligibility%20resources\Guidelines_Autism.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29_CB26B5D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Zoom Support Meeting Norms</a:t>
            </a:r>
          </a:p>
        </p:txBody>
      </p:sp>
      <p:sp>
        <p:nvSpPr>
          <p:cNvPr id="6" name="Content Placeholder 5"/>
          <p:cNvSpPr>
            <a:spLocks noGrp="1"/>
          </p:cNvSpPr>
          <p:nvPr>
            <p:ph sz="quarter" idx="10"/>
          </p:nvPr>
        </p:nvSpPr>
        <p:spPr/>
        <p:txBody>
          <a:bodyPr>
            <a:normAutofit fontScale="92500"/>
          </a:bodyPr>
          <a:lstStyle/>
          <a:p>
            <a:r>
              <a:rPr lang="en-US" dirty="0"/>
              <a:t>Mute unless you are speaking to the group</a:t>
            </a:r>
          </a:p>
          <a:p>
            <a:r>
              <a:rPr lang="en-US" dirty="0"/>
              <a:t>Use the chat to ask questions</a:t>
            </a:r>
          </a:p>
          <a:p>
            <a:r>
              <a:rPr lang="en-US" dirty="0"/>
              <a:t>Be professional and helpful</a:t>
            </a:r>
          </a:p>
          <a:p>
            <a:r>
              <a:rPr lang="en-US" dirty="0"/>
              <a:t>Be mindful when asking questions about specific situations - don't give out any information that could reveal the identity of a person with a disability</a:t>
            </a:r>
          </a:p>
          <a:p>
            <a:endParaRPr lang="en-US" dirty="0"/>
          </a:p>
        </p:txBody>
      </p:sp>
    </p:spTree>
    <p:extLst>
      <p:ext uri="{BB962C8B-B14F-4D97-AF65-F5344CB8AC3E}">
        <p14:creationId xmlns:p14="http://schemas.microsoft.com/office/powerpoint/2010/main" val="225004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BA45C-DBC8-4276-E4AD-5668900C660B}"/>
              </a:ext>
            </a:extLst>
          </p:cNvPr>
          <p:cNvSpPr>
            <a:spLocks noGrp="1"/>
          </p:cNvSpPr>
          <p:nvPr>
            <p:ph type="body" sz="quarter" idx="10"/>
          </p:nvPr>
        </p:nvSpPr>
        <p:spPr>
          <a:xfrm>
            <a:off x="203200" y="3305992"/>
            <a:ext cx="11684000" cy="1717393"/>
          </a:xfrm>
        </p:spPr>
        <p:txBody>
          <a:bodyPr/>
          <a:lstStyle/>
          <a:p>
            <a:r>
              <a:rPr lang="en-US" dirty="0"/>
              <a:t>Specific criteria for </a:t>
            </a:r>
          </a:p>
          <a:p>
            <a:r>
              <a:rPr lang="en-US" dirty="0"/>
              <a:t>Emotional Disturbance categorical eligibility</a:t>
            </a:r>
          </a:p>
        </p:txBody>
      </p:sp>
      <p:sp>
        <p:nvSpPr>
          <p:cNvPr id="4" name="Slide Number Placeholder 3">
            <a:extLst>
              <a:ext uri="{FF2B5EF4-FFF2-40B4-BE49-F238E27FC236}">
                <a16:creationId xmlns:a16="http://schemas.microsoft.com/office/drawing/2014/main" id="{DEAC2418-7655-D574-F08C-DB44B8F1E90A}"/>
              </a:ext>
            </a:extLst>
          </p:cNvPr>
          <p:cNvSpPr>
            <a:spLocks noGrp="1"/>
          </p:cNvSpPr>
          <p:nvPr>
            <p:ph type="sldNum" sz="quarter" idx="4"/>
          </p:nvPr>
        </p:nvSpPr>
        <p:spPr/>
        <p:txBody>
          <a:bodyPr/>
          <a:lstStyle/>
          <a:p>
            <a:fld id="{3B745311-16E5-4BEF-BFE6-36758A3427EB}" type="slidenum">
              <a:rPr lang="en-US" smtClean="0"/>
              <a:pPr/>
              <a:t>10</a:t>
            </a:fld>
            <a:endParaRPr lang="en-US"/>
          </a:p>
        </p:txBody>
      </p:sp>
    </p:spTree>
    <p:extLst>
      <p:ext uri="{BB962C8B-B14F-4D97-AF65-F5344CB8AC3E}">
        <p14:creationId xmlns:p14="http://schemas.microsoft.com/office/powerpoint/2010/main" val="221578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611350-0C44-60F3-DDD5-6CD17A11C81C}"/>
              </a:ext>
            </a:extLst>
          </p:cNvPr>
          <p:cNvSpPr>
            <a:spLocks noGrp="1"/>
          </p:cNvSpPr>
          <p:nvPr>
            <p:ph sz="quarter" idx="10"/>
          </p:nvPr>
        </p:nvSpPr>
        <p:spPr/>
        <p:txBody>
          <a:bodyPr>
            <a:normAutofit fontScale="47500" lnSpcReduction="20000"/>
          </a:bodyPr>
          <a:lstStyle/>
          <a:p>
            <a:pPr marL="150279" indent="0">
              <a:buNone/>
            </a:pPr>
            <a:r>
              <a:rPr lang="en-US" sz="5100" dirty="0"/>
              <a:t>Examples of these sources of information should be used to determine the suspicion of the need for special education services, documented on the Review of Existing Data and may be sources used when making an eligibility determination</a:t>
            </a:r>
          </a:p>
          <a:p>
            <a:pPr marL="150279" indent="0">
              <a:buNone/>
            </a:pPr>
            <a:endParaRPr lang="en-US" dirty="0"/>
          </a:p>
          <a:p>
            <a:r>
              <a:rPr lang="en-US" dirty="0"/>
              <a:t>Social emotional behavior screening data</a:t>
            </a:r>
          </a:p>
          <a:p>
            <a:r>
              <a:rPr lang="en-US" dirty="0"/>
              <a:t>School or outside counseling intervention data</a:t>
            </a:r>
          </a:p>
          <a:p>
            <a:r>
              <a:rPr lang="en-US" dirty="0"/>
              <a:t>Small group skill building data</a:t>
            </a:r>
          </a:p>
          <a:p>
            <a:r>
              <a:rPr lang="en-US" dirty="0"/>
              <a:t>Other intervention data</a:t>
            </a:r>
          </a:p>
          <a:p>
            <a:r>
              <a:rPr lang="en-US" dirty="0"/>
              <a:t>Office discipline referrals</a:t>
            </a:r>
          </a:p>
          <a:p>
            <a:r>
              <a:rPr lang="en-US" dirty="0"/>
              <a:t>Nurse visits</a:t>
            </a:r>
          </a:p>
          <a:p>
            <a:r>
              <a:rPr lang="en-US" dirty="0"/>
              <a:t>Amount of time outside of the classroom</a:t>
            </a:r>
          </a:p>
          <a:p>
            <a:r>
              <a:rPr lang="en-US" dirty="0"/>
              <a:t>Observation data</a:t>
            </a:r>
          </a:p>
          <a:p>
            <a:r>
              <a:rPr lang="en-US" dirty="0"/>
              <a:t>Parent/Caregiver interview information</a:t>
            </a:r>
          </a:p>
          <a:p>
            <a:r>
              <a:rPr lang="en-US" dirty="0"/>
              <a:t>Formal assessment data (previous to the evaluation)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8352C947-38C8-CE1B-1FDF-76F6C3D07C4C}"/>
              </a:ext>
            </a:extLst>
          </p:cNvPr>
          <p:cNvSpPr>
            <a:spLocks noGrp="1"/>
          </p:cNvSpPr>
          <p:nvPr>
            <p:ph type="title"/>
          </p:nvPr>
        </p:nvSpPr>
        <p:spPr/>
        <p:txBody>
          <a:bodyPr>
            <a:noAutofit/>
          </a:bodyPr>
          <a:lstStyle/>
          <a:p>
            <a:pPr algn="l"/>
            <a:r>
              <a:rPr lang="en-US" sz="4000" dirty="0"/>
              <a:t>Possible sources of data when suspecting an emotional disturbance</a:t>
            </a:r>
          </a:p>
        </p:txBody>
      </p:sp>
      <p:sp>
        <p:nvSpPr>
          <p:cNvPr id="4" name="Slide Number Placeholder 3">
            <a:extLst>
              <a:ext uri="{FF2B5EF4-FFF2-40B4-BE49-F238E27FC236}">
                <a16:creationId xmlns:a16="http://schemas.microsoft.com/office/drawing/2014/main" id="{9F232BE0-E653-B800-A192-77320C5DF633}"/>
              </a:ext>
            </a:extLst>
          </p:cNvPr>
          <p:cNvSpPr>
            <a:spLocks noGrp="1"/>
          </p:cNvSpPr>
          <p:nvPr>
            <p:ph type="sldNum" sz="quarter" idx="4"/>
          </p:nvPr>
        </p:nvSpPr>
        <p:spPr/>
        <p:txBody>
          <a:bodyPr/>
          <a:lstStyle/>
          <a:p>
            <a:fld id="{3B745311-16E5-4BEF-BFE6-36758A3427EB}" type="slidenum">
              <a:rPr lang="en-US" smtClean="0"/>
              <a:pPr/>
              <a:t>11</a:t>
            </a:fld>
            <a:endParaRPr lang="en-US"/>
          </a:p>
        </p:txBody>
      </p:sp>
    </p:spTree>
    <p:extLst>
      <p:ext uri="{BB962C8B-B14F-4D97-AF65-F5344CB8AC3E}">
        <p14:creationId xmlns:p14="http://schemas.microsoft.com/office/powerpoint/2010/main" val="2809643631"/>
      </p:ext>
    </p:extLst>
  </p:cSld>
  <p:clrMapOvr>
    <a:masterClrMapping/>
  </p:clrMapOvr>
  <p:extLst>
    <p:ext uri="{6950BFC3-D8DA-4A85-94F7-54DA5524770B}">
      <p188:commentRel xmlns=""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672031-71E0-A2E3-6164-6CD408883859}"/>
              </a:ext>
            </a:extLst>
          </p:cNvPr>
          <p:cNvSpPr>
            <a:spLocks noGrp="1"/>
          </p:cNvSpPr>
          <p:nvPr>
            <p:ph sz="quarter" idx="10"/>
          </p:nvPr>
        </p:nvSpPr>
        <p:spPr/>
        <p:txBody>
          <a:bodyPr/>
          <a:lstStyle/>
          <a:p>
            <a:pPr marL="150279" indent="0">
              <a:buNone/>
            </a:pPr>
            <a:r>
              <a:rPr lang="en-US" dirty="0"/>
              <a:t>The evaluation report documents a </a:t>
            </a:r>
            <a:r>
              <a:rPr lang="en-US" i="1" u="sng" dirty="0"/>
              <a:t>comprehensive</a:t>
            </a:r>
            <a:r>
              <a:rPr lang="en-US" dirty="0"/>
              <a:t> evaluation which confirms the presence of an emotional disturbance and includes a description of </a:t>
            </a:r>
            <a:r>
              <a:rPr lang="en-US" b="1" dirty="0"/>
              <a:t>one (1) or more </a:t>
            </a:r>
            <a:r>
              <a:rPr lang="en-US" dirty="0"/>
              <a:t>of the following characteristics:</a:t>
            </a:r>
          </a:p>
        </p:txBody>
      </p:sp>
      <p:sp>
        <p:nvSpPr>
          <p:cNvPr id="3" name="Title 2">
            <a:extLst>
              <a:ext uri="{FF2B5EF4-FFF2-40B4-BE49-F238E27FC236}">
                <a16:creationId xmlns:a16="http://schemas.microsoft.com/office/drawing/2014/main" id="{F377C727-D00D-845F-DDD3-6C710E1BFD8B}"/>
              </a:ext>
            </a:extLst>
          </p:cNvPr>
          <p:cNvSpPr>
            <a:spLocks noGrp="1"/>
          </p:cNvSpPr>
          <p:nvPr>
            <p:ph type="title"/>
          </p:nvPr>
        </p:nvSpPr>
        <p:spPr/>
        <p:txBody>
          <a:bodyPr>
            <a:normAutofit fontScale="90000"/>
          </a:bodyPr>
          <a:lstStyle/>
          <a:p>
            <a:pPr algn="l"/>
            <a:r>
              <a:rPr lang="en-US" sz="4400" dirty="0"/>
              <a:t>800.10 – One (1) or more characteristics of emotional disturbance are present </a:t>
            </a:r>
            <a:r>
              <a:rPr lang="en-US" dirty="0"/>
              <a:t> </a:t>
            </a:r>
          </a:p>
        </p:txBody>
      </p:sp>
    </p:spTree>
    <p:extLst>
      <p:ext uri="{BB962C8B-B14F-4D97-AF65-F5344CB8AC3E}">
        <p14:creationId xmlns:p14="http://schemas.microsoft.com/office/powerpoint/2010/main" val="178464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9241F0-8FBF-BA51-B21F-C55F607EE56B}"/>
              </a:ext>
            </a:extLst>
          </p:cNvPr>
          <p:cNvSpPr>
            <a:spLocks noGrp="1"/>
          </p:cNvSpPr>
          <p:nvPr>
            <p:ph sz="quarter" idx="10"/>
          </p:nvPr>
        </p:nvSpPr>
        <p:spPr/>
        <p:txBody>
          <a:bodyPr>
            <a:normAutofit fontScale="70000" lnSpcReduction="20000"/>
          </a:bodyPr>
          <a:lstStyle/>
          <a:p>
            <a:r>
              <a:rPr lang="en-US" dirty="0"/>
              <a:t>800.10.a.  Documentation supports an inability to learn that cannot be explained by intellectual, sensory or health factors</a:t>
            </a:r>
          </a:p>
          <a:p>
            <a:pPr lvl="1"/>
            <a:r>
              <a:rPr lang="en-US" dirty="0"/>
              <a:t>“inability to learn” = significant difficulty in learning despite </a:t>
            </a:r>
            <a:r>
              <a:rPr lang="en-US" b="1" i="1" dirty="0"/>
              <a:t>documentation of targeted, intense intervention and/or support services</a:t>
            </a:r>
          </a:p>
          <a:p>
            <a:pPr lvl="1"/>
            <a:r>
              <a:rPr lang="en-US" dirty="0"/>
              <a:t>Must consider cultural, social and linguistic influences on student performance</a:t>
            </a:r>
          </a:p>
          <a:p>
            <a:pPr lvl="1"/>
            <a:r>
              <a:rPr lang="en-US" dirty="0"/>
              <a:t>Rule out other primary reasons for behavior:  such as intellectual disability, learning disabilities, sensory conditions like hearing/vision impairments, or health factors such as traumatic brain injury, neurological impairments or other medical conditions.</a:t>
            </a:r>
          </a:p>
          <a:p>
            <a:pPr marL="1138738" lvl="2" indent="0">
              <a:buNone/>
            </a:pPr>
            <a:endParaRPr lang="en-US" dirty="0"/>
          </a:p>
        </p:txBody>
      </p:sp>
      <p:sp>
        <p:nvSpPr>
          <p:cNvPr id="3" name="Title 2">
            <a:extLst>
              <a:ext uri="{FF2B5EF4-FFF2-40B4-BE49-F238E27FC236}">
                <a16:creationId xmlns:a16="http://schemas.microsoft.com/office/drawing/2014/main" id="{59B6F280-763A-3993-1C0A-BF1BA8C7E767}"/>
              </a:ext>
            </a:extLst>
          </p:cNvPr>
          <p:cNvSpPr>
            <a:spLocks noGrp="1"/>
          </p:cNvSpPr>
          <p:nvPr>
            <p:ph type="title"/>
          </p:nvPr>
        </p:nvSpPr>
        <p:spPr/>
        <p:txBody>
          <a:bodyPr>
            <a:noAutofit/>
          </a:bodyPr>
          <a:lstStyle/>
          <a:p>
            <a:pPr algn="l"/>
            <a:r>
              <a:rPr lang="en-US" sz="4000" dirty="0"/>
              <a:t>800.10 – One (1) or more characteristics of emotional disturbance are present </a:t>
            </a:r>
          </a:p>
        </p:txBody>
      </p:sp>
      <p:sp>
        <p:nvSpPr>
          <p:cNvPr id="4" name="Slide Number Placeholder 3">
            <a:extLst>
              <a:ext uri="{FF2B5EF4-FFF2-40B4-BE49-F238E27FC236}">
                <a16:creationId xmlns:a16="http://schemas.microsoft.com/office/drawing/2014/main" id="{73091D92-E663-C0FF-7DF2-084963BBC5DC}"/>
              </a:ext>
            </a:extLst>
          </p:cNvPr>
          <p:cNvSpPr>
            <a:spLocks noGrp="1"/>
          </p:cNvSpPr>
          <p:nvPr>
            <p:ph type="sldNum" sz="quarter" idx="4"/>
          </p:nvPr>
        </p:nvSpPr>
        <p:spPr/>
        <p:txBody>
          <a:bodyPr/>
          <a:lstStyle/>
          <a:p>
            <a:fld id="{3B745311-16E5-4BEF-BFE6-36758A3427EB}" type="slidenum">
              <a:rPr lang="en-US" smtClean="0"/>
              <a:pPr/>
              <a:t>13</a:t>
            </a:fld>
            <a:endParaRPr lang="en-US"/>
          </a:p>
        </p:txBody>
      </p:sp>
    </p:spTree>
    <p:extLst>
      <p:ext uri="{BB962C8B-B14F-4D97-AF65-F5344CB8AC3E}">
        <p14:creationId xmlns:p14="http://schemas.microsoft.com/office/powerpoint/2010/main" val="4130650953"/>
      </p:ext>
    </p:extLst>
  </p:cSld>
  <p:clrMapOvr>
    <a:masterClrMapping/>
  </p:clrMapOvr>
  <p:extLst>
    <p:ext uri="{6950BFC3-D8DA-4A85-94F7-54DA5524770B}">
      <p188:commentRel xmlns=""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6FE207-0B03-D98F-A856-9909C893C1D0}"/>
              </a:ext>
            </a:extLst>
          </p:cNvPr>
          <p:cNvSpPr>
            <a:spLocks noGrp="1"/>
          </p:cNvSpPr>
          <p:nvPr>
            <p:ph sz="quarter" idx="10"/>
          </p:nvPr>
        </p:nvSpPr>
        <p:spPr/>
        <p:txBody>
          <a:bodyPr>
            <a:normAutofit fontScale="55000" lnSpcReduction="20000"/>
          </a:bodyPr>
          <a:lstStyle/>
          <a:p>
            <a:r>
              <a:rPr lang="en-US" dirty="0"/>
              <a:t>800.10.b.  Documentation supports an inability to build or maintain satisfactory interpersonal relationships with peers </a:t>
            </a:r>
            <a:r>
              <a:rPr lang="en-US" b="1" u="sng" dirty="0"/>
              <a:t>and</a:t>
            </a:r>
            <a:r>
              <a:rPr lang="en-US" dirty="0"/>
              <a:t> teachers</a:t>
            </a:r>
          </a:p>
          <a:p>
            <a:r>
              <a:rPr lang="en-US" dirty="0"/>
              <a:t>Satisfactory interpersonal relationships include the ability to demonstrate:</a:t>
            </a:r>
          </a:p>
          <a:p>
            <a:pPr lvl="1"/>
            <a:r>
              <a:rPr lang="en-US" dirty="0"/>
              <a:t>Sympathy</a:t>
            </a:r>
          </a:p>
          <a:p>
            <a:pPr lvl="1"/>
            <a:r>
              <a:rPr lang="en-US" dirty="0"/>
              <a:t>Warmth and empathy toward others</a:t>
            </a:r>
          </a:p>
          <a:p>
            <a:pPr lvl="1"/>
            <a:r>
              <a:rPr lang="en-US" dirty="0"/>
              <a:t>Establish and maintain friendships</a:t>
            </a:r>
          </a:p>
          <a:p>
            <a:pPr lvl="1"/>
            <a:r>
              <a:rPr lang="en-US" dirty="0"/>
              <a:t>Be constructively assertive</a:t>
            </a:r>
          </a:p>
          <a:p>
            <a:pPr lvl="1"/>
            <a:r>
              <a:rPr lang="en-US" dirty="0"/>
              <a:t>Work and play independently</a:t>
            </a:r>
          </a:p>
          <a:p>
            <a:pPr marL="651932" indent="-571500"/>
            <a:r>
              <a:rPr lang="en-US" dirty="0"/>
              <a:t>Examples of  characteristics may include but are not limited to:</a:t>
            </a:r>
          </a:p>
          <a:p>
            <a:pPr lvl="2"/>
            <a:r>
              <a:rPr lang="en-US" dirty="0"/>
              <a:t>Physical or verbal aggression when others approach him or her;</a:t>
            </a:r>
          </a:p>
          <a:p>
            <a:pPr lvl="2"/>
            <a:r>
              <a:rPr lang="en-US" dirty="0"/>
              <a:t>Lack of affect or disorganized/distorted emotions toward others;</a:t>
            </a:r>
          </a:p>
          <a:p>
            <a:pPr lvl="2"/>
            <a:r>
              <a:rPr lang="en-US" dirty="0"/>
              <a:t>Demands for constant attention from others; and</a:t>
            </a:r>
          </a:p>
          <a:p>
            <a:pPr lvl="2"/>
            <a:r>
              <a:rPr lang="en-US" dirty="0"/>
              <a:t>Withdrawal from all social interactions</a:t>
            </a:r>
          </a:p>
          <a:p>
            <a:pPr marL="1138738" lvl="2" indent="0">
              <a:buNone/>
            </a:pPr>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A6E0EE61-299B-5D46-D230-2E18945EC153}"/>
              </a:ext>
            </a:extLst>
          </p:cNvPr>
          <p:cNvSpPr>
            <a:spLocks noGrp="1"/>
          </p:cNvSpPr>
          <p:nvPr>
            <p:ph type="title"/>
          </p:nvPr>
        </p:nvSpPr>
        <p:spPr/>
        <p:txBody>
          <a:bodyPr>
            <a:noAutofit/>
          </a:bodyPr>
          <a:lstStyle/>
          <a:p>
            <a:pPr algn="l"/>
            <a:r>
              <a:rPr lang="en-US" sz="4000" dirty="0"/>
              <a:t>800.10 – One (1) or more characteristics of emotional disturbance are present </a:t>
            </a:r>
          </a:p>
        </p:txBody>
      </p:sp>
      <p:sp>
        <p:nvSpPr>
          <p:cNvPr id="4" name="Slide Number Placeholder 3">
            <a:extLst>
              <a:ext uri="{FF2B5EF4-FFF2-40B4-BE49-F238E27FC236}">
                <a16:creationId xmlns:a16="http://schemas.microsoft.com/office/drawing/2014/main" id="{7240B6A8-AE1B-F8ED-8488-403F02AB10BA}"/>
              </a:ext>
            </a:extLst>
          </p:cNvPr>
          <p:cNvSpPr>
            <a:spLocks noGrp="1"/>
          </p:cNvSpPr>
          <p:nvPr>
            <p:ph type="sldNum" sz="quarter" idx="4"/>
          </p:nvPr>
        </p:nvSpPr>
        <p:spPr/>
        <p:txBody>
          <a:bodyPr/>
          <a:lstStyle/>
          <a:p>
            <a:fld id="{3B745311-16E5-4BEF-BFE6-36758A3427EB}" type="slidenum">
              <a:rPr lang="en-US" smtClean="0"/>
              <a:pPr/>
              <a:t>14</a:t>
            </a:fld>
            <a:endParaRPr lang="en-US"/>
          </a:p>
        </p:txBody>
      </p:sp>
    </p:spTree>
    <p:extLst>
      <p:ext uri="{BB962C8B-B14F-4D97-AF65-F5344CB8AC3E}">
        <p14:creationId xmlns:p14="http://schemas.microsoft.com/office/powerpoint/2010/main" val="3314785016"/>
      </p:ext>
    </p:extLst>
  </p:cSld>
  <p:clrMapOvr>
    <a:masterClrMapping/>
  </p:clrMapOvr>
  <p:extLst>
    <p:ext uri="{6950BFC3-D8DA-4A85-94F7-54DA5524770B}">
      <p188:commentRel xmlns=""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E39061-B642-D3E5-AA0B-D0A543BF2D4B}"/>
              </a:ext>
            </a:extLst>
          </p:cNvPr>
          <p:cNvSpPr>
            <a:spLocks noGrp="1"/>
          </p:cNvSpPr>
          <p:nvPr>
            <p:ph sz="quarter" idx="10"/>
          </p:nvPr>
        </p:nvSpPr>
        <p:spPr>
          <a:xfrm>
            <a:off x="203200" y="2158999"/>
            <a:ext cx="11785600" cy="4599609"/>
          </a:xfrm>
        </p:spPr>
        <p:txBody>
          <a:bodyPr>
            <a:normAutofit fontScale="47500" lnSpcReduction="20000"/>
          </a:bodyPr>
          <a:lstStyle/>
          <a:p>
            <a:r>
              <a:rPr lang="en-US" dirty="0"/>
              <a:t>800.10.c.  Documentation of inappropriate types of behavior or feelings under normal circumstances</a:t>
            </a:r>
          </a:p>
          <a:p>
            <a:pPr lvl="1"/>
            <a:r>
              <a:rPr lang="en-US" dirty="0"/>
              <a:t>These differ significantly from expectations for the student’s age, gender, and culture across different environments</a:t>
            </a:r>
          </a:p>
          <a:p>
            <a:pPr lvl="1"/>
            <a:r>
              <a:rPr lang="en-US" dirty="0"/>
              <a:t>Examples, but not limited to:</a:t>
            </a:r>
          </a:p>
          <a:p>
            <a:pPr lvl="2"/>
            <a:r>
              <a:rPr lang="en-US" dirty="0"/>
              <a:t>Limited or excessive self-control</a:t>
            </a:r>
          </a:p>
          <a:p>
            <a:pPr lvl="2"/>
            <a:r>
              <a:rPr lang="en-US" dirty="0"/>
              <a:t>Low frustration tolerance, emotional overreactions and impulsivity</a:t>
            </a:r>
          </a:p>
          <a:p>
            <a:pPr lvl="2"/>
            <a:r>
              <a:rPr lang="en-US" dirty="0"/>
              <a:t>Limited premeditation or planning</a:t>
            </a:r>
          </a:p>
          <a:p>
            <a:pPr lvl="2"/>
            <a:r>
              <a:rPr lang="en-US" dirty="0"/>
              <a:t>Limited ability to predict consequences of behavior</a:t>
            </a:r>
          </a:p>
          <a:p>
            <a:pPr lvl="2"/>
            <a:r>
              <a:rPr lang="en-US" dirty="0"/>
              <a:t>Rapid changes in behavior or mood</a:t>
            </a:r>
          </a:p>
          <a:p>
            <a:pPr lvl="2"/>
            <a:r>
              <a:rPr lang="en-US" dirty="0"/>
              <a:t>Excessive dependence and/or inappropriate rebellion and defiance</a:t>
            </a:r>
          </a:p>
          <a:p>
            <a:pPr lvl="2"/>
            <a:r>
              <a:rPr lang="en-US" dirty="0"/>
              <a:t>Low self-esteem and/or distorted self-concept</a:t>
            </a:r>
          </a:p>
          <a:p>
            <a:r>
              <a:rPr lang="en-US" dirty="0"/>
              <a:t>The eligibility team should take into account whether a student’s home or school situation is disrupted by stress, recent changes or unexpected events. While students in such situations are not excluded from this category, as they may still be experiencing what constitutes an emotional disturbance, teams should be cautious to prevent the inappropriate identification of students who are reacting to a state of stress (e.g., typical grief cycle over a loss of parent).</a:t>
            </a:r>
          </a:p>
        </p:txBody>
      </p:sp>
      <p:sp>
        <p:nvSpPr>
          <p:cNvPr id="3" name="Title 2">
            <a:extLst>
              <a:ext uri="{FF2B5EF4-FFF2-40B4-BE49-F238E27FC236}">
                <a16:creationId xmlns:a16="http://schemas.microsoft.com/office/drawing/2014/main" id="{B2BCC5A6-D547-22EE-4A90-1ABC6E764BF6}"/>
              </a:ext>
            </a:extLst>
          </p:cNvPr>
          <p:cNvSpPr>
            <a:spLocks noGrp="1"/>
          </p:cNvSpPr>
          <p:nvPr>
            <p:ph type="title"/>
          </p:nvPr>
        </p:nvSpPr>
        <p:spPr/>
        <p:txBody>
          <a:bodyPr>
            <a:noAutofit/>
          </a:bodyPr>
          <a:lstStyle/>
          <a:p>
            <a:pPr algn="l"/>
            <a:r>
              <a:rPr lang="en-US" sz="4000" dirty="0"/>
              <a:t>800.10 – One (1) or more characteristics of emotional disturbance are present </a:t>
            </a:r>
          </a:p>
        </p:txBody>
      </p:sp>
      <p:sp>
        <p:nvSpPr>
          <p:cNvPr id="4" name="Slide Number Placeholder 3">
            <a:extLst>
              <a:ext uri="{FF2B5EF4-FFF2-40B4-BE49-F238E27FC236}">
                <a16:creationId xmlns:a16="http://schemas.microsoft.com/office/drawing/2014/main" id="{52D89FF8-D873-C015-C3A4-8B0E37CED7F8}"/>
              </a:ext>
            </a:extLst>
          </p:cNvPr>
          <p:cNvSpPr>
            <a:spLocks noGrp="1"/>
          </p:cNvSpPr>
          <p:nvPr>
            <p:ph type="sldNum" sz="quarter" idx="4"/>
          </p:nvPr>
        </p:nvSpPr>
        <p:spPr/>
        <p:txBody>
          <a:bodyPr/>
          <a:lstStyle/>
          <a:p>
            <a:fld id="{3B745311-16E5-4BEF-BFE6-36758A3427EB}" type="slidenum">
              <a:rPr lang="en-US" smtClean="0"/>
              <a:pPr/>
              <a:t>15</a:t>
            </a:fld>
            <a:endParaRPr lang="en-US"/>
          </a:p>
        </p:txBody>
      </p:sp>
    </p:spTree>
    <p:extLst>
      <p:ext uri="{BB962C8B-B14F-4D97-AF65-F5344CB8AC3E}">
        <p14:creationId xmlns:p14="http://schemas.microsoft.com/office/powerpoint/2010/main" val="76526724"/>
      </p:ext>
    </p:extLst>
  </p:cSld>
  <p:clrMapOvr>
    <a:masterClrMapping/>
  </p:clrMapOvr>
  <p:extLst>
    <p:ext uri="{6950BFC3-D8DA-4A85-94F7-54DA5524770B}">
      <p188:commentRel xmlns=""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5983F5-E245-FCDA-84A4-C2E3DFDCAF93}"/>
              </a:ext>
            </a:extLst>
          </p:cNvPr>
          <p:cNvSpPr>
            <a:spLocks noGrp="1"/>
          </p:cNvSpPr>
          <p:nvPr>
            <p:ph sz="quarter" idx="10"/>
          </p:nvPr>
        </p:nvSpPr>
        <p:spPr>
          <a:xfrm>
            <a:off x="203200" y="2158999"/>
            <a:ext cx="11785600" cy="4957417"/>
          </a:xfrm>
        </p:spPr>
        <p:txBody>
          <a:bodyPr>
            <a:normAutofit fontScale="62500" lnSpcReduction="20000"/>
          </a:bodyPr>
          <a:lstStyle/>
          <a:p>
            <a:r>
              <a:rPr lang="en-US" dirty="0"/>
              <a:t>800.10.d.  Documentation of a general pervasive mood of unhappiness or depression </a:t>
            </a:r>
          </a:p>
          <a:p>
            <a:pPr lvl="1"/>
            <a:r>
              <a:rPr lang="en-US" dirty="0"/>
              <a:t>Student’s unhappiness or depression is occurring across most, if not all, of the student’s life situations.</a:t>
            </a:r>
          </a:p>
          <a:p>
            <a:pPr lvl="2"/>
            <a:r>
              <a:rPr lang="en-US" dirty="0"/>
              <a:t>Consistent pattern of depression or unhappiness to meet “extended period of time” requirement (in MO this means 2-9 months)</a:t>
            </a:r>
          </a:p>
          <a:p>
            <a:pPr lvl="2"/>
            <a:r>
              <a:rPr lang="en-US" dirty="0"/>
              <a:t>Not temporary response to situational factors or a medical condition</a:t>
            </a:r>
          </a:p>
          <a:p>
            <a:pPr lvl="2"/>
            <a:r>
              <a:rPr lang="en-US" dirty="0"/>
              <a:t>Examples, but not limited to:</a:t>
            </a:r>
          </a:p>
          <a:p>
            <a:pPr lvl="3"/>
            <a:r>
              <a:rPr lang="en-US" dirty="0"/>
              <a:t>Depressed or irritable mood most of the time (i.e., feeling sad, appearing tearful)</a:t>
            </a:r>
          </a:p>
          <a:p>
            <a:pPr lvl="3"/>
            <a:r>
              <a:rPr lang="en-US" dirty="0"/>
              <a:t>Diminished interest or pleasure in daily activities</a:t>
            </a:r>
          </a:p>
          <a:p>
            <a:pPr lvl="3"/>
            <a:r>
              <a:rPr lang="en-US" dirty="0"/>
              <a:t>Significant and unexpected changes in weight or appetite</a:t>
            </a:r>
          </a:p>
          <a:p>
            <a:pPr lvl="3"/>
            <a:r>
              <a:rPr lang="en-US" dirty="0"/>
              <a:t>Fatigue or diminished energy nearly every day</a:t>
            </a:r>
          </a:p>
          <a:p>
            <a:pPr lvl="3"/>
            <a:r>
              <a:rPr lang="en-US" dirty="0"/>
              <a:t>Feelings of worthlessness or excessive or inappropriate guilt</a:t>
            </a:r>
          </a:p>
          <a:p>
            <a:pPr lvl="3"/>
            <a:r>
              <a:rPr lang="en-US" dirty="0"/>
              <a:t>Diminished ability to think or concentrate or indecisiveness nearly every day</a:t>
            </a:r>
          </a:p>
        </p:txBody>
      </p:sp>
      <p:sp>
        <p:nvSpPr>
          <p:cNvPr id="3" name="Title 2">
            <a:extLst>
              <a:ext uri="{FF2B5EF4-FFF2-40B4-BE49-F238E27FC236}">
                <a16:creationId xmlns:a16="http://schemas.microsoft.com/office/drawing/2014/main" id="{81F23B29-0AF1-927F-4881-C5798F5FB53A}"/>
              </a:ext>
            </a:extLst>
          </p:cNvPr>
          <p:cNvSpPr>
            <a:spLocks noGrp="1"/>
          </p:cNvSpPr>
          <p:nvPr>
            <p:ph type="title"/>
          </p:nvPr>
        </p:nvSpPr>
        <p:spPr/>
        <p:txBody>
          <a:bodyPr>
            <a:noAutofit/>
          </a:bodyPr>
          <a:lstStyle/>
          <a:p>
            <a:pPr algn="l"/>
            <a:r>
              <a:rPr lang="en-US" sz="4000" dirty="0"/>
              <a:t>800.10 – One (1) or more characteristics of emotional disturbance are present </a:t>
            </a:r>
          </a:p>
        </p:txBody>
      </p:sp>
      <p:sp>
        <p:nvSpPr>
          <p:cNvPr id="4" name="Slide Number Placeholder 3">
            <a:extLst>
              <a:ext uri="{FF2B5EF4-FFF2-40B4-BE49-F238E27FC236}">
                <a16:creationId xmlns:a16="http://schemas.microsoft.com/office/drawing/2014/main" id="{D94BF8BF-8C5B-21E7-E110-5085823BB679}"/>
              </a:ext>
            </a:extLst>
          </p:cNvPr>
          <p:cNvSpPr>
            <a:spLocks noGrp="1"/>
          </p:cNvSpPr>
          <p:nvPr>
            <p:ph type="sldNum" sz="quarter" idx="4"/>
          </p:nvPr>
        </p:nvSpPr>
        <p:spPr/>
        <p:txBody>
          <a:bodyPr/>
          <a:lstStyle/>
          <a:p>
            <a:fld id="{3B745311-16E5-4BEF-BFE6-36758A3427EB}" type="slidenum">
              <a:rPr lang="en-US" smtClean="0"/>
              <a:pPr/>
              <a:t>16</a:t>
            </a:fld>
            <a:endParaRPr lang="en-US"/>
          </a:p>
        </p:txBody>
      </p:sp>
    </p:spTree>
    <p:extLst>
      <p:ext uri="{BB962C8B-B14F-4D97-AF65-F5344CB8AC3E}">
        <p14:creationId xmlns:p14="http://schemas.microsoft.com/office/powerpoint/2010/main" val="147725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694C3-BB7D-F3BD-E688-54F6BD65FAE7}"/>
              </a:ext>
            </a:extLst>
          </p:cNvPr>
          <p:cNvSpPr>
            <a:spLocks noGrp="1"/>
          </p:cNvSpPr>
          <p:nvPr>
            <p:ph sz="quarter" idx="10"/>
          </p:nvPr>
        </p:nvSpPr>
        <p:spPr>
          <a:xfrm>
            <a:off x="203200" y="2158999"/>
            <a:ext cx="11785600" cy="4828209"/>
          </a:xfrm>
        </p:spPr>
        <p:txBody>
          <a:bodyPr>
            <a:normAutofit fontScale="47500" lnSpcReduction="20000"/>
          </a:bodyPr>
          <a:lstStyle/>
          <a:p>
            <a:r>
              <a:rPr lang="en-US" dirty="0"/>
              <a:t>800.10.e. Documentation that the student has a tendency to develop physical symptoms or fears associated with personal or social problems.</a:t>
            </a:r>
          </a:p>
          <a:p>
            <a:pPr lvl="1"/>
            <a:r>
              <a:rPr lang="en-US" dirty="0"/>
              <a:t>Examples, but not limited to:</a:t>
            </a:r>
          </a:p>
          <a:p>
            <a:pPr lvl="2"/>
            <a:r>
              <a:rPr lang="en-US" dirty="0"/>
              <a:t>Headaches</a:t>
            </a:r>
          </a:p>
          <a:p>
            <a:pPr lvl="2"/>
            <a:r>
              <a:rPr lang="en-US" dirty="0"/>
              <a:t>Gastrointestinal problems</a:t>
            </a:r>
          </a:p>
          <a:p>
            <a:pPr lvl="2"/>
            <a:r>
              <a:rPr lang="en-US" dirty="0"/>
              <a:t>Cardiopulmonary symptoms</a:t>
            </a:r>
          </a:p>
          <a:p>
            <a:pPr lvl="2"/>
            <a:r>
              <a:rPr lang="en-US" dirty="0"/>
              <a:t>Incapacitating feelings of anxiety often accompanied by trembling, hyperventilating and/or dizziness</a:t>
            </a:r>
          </a:p>
          <a:p>
            <a:pPr lvl="2"/>
            <a:r>
              <a:rPr lang="en-US" dirty="0"/>
              <a:t>Panic attacks characterized by physical symptoms, for example, when an object, activity, individual or situation cannot be avoided or is confronted</a:t>
            </a:r>
          </a:p>
          <a:p>
            <a:pPr lvl="2"/>
            <a:r>
              <a:rPr lang="en-US" dirty="0"/>
              <a:t>Persistent and irrational fears of particular objects or situations; and</a:t>
            </a:r>
          </a:p>
          <a:p>
            <a:pPr lvl="2"/>
            <a:r>
              <a:rPr lang="en-US" dirty="0"/>
              <a:t>Intense fears or irrational thoughts related to separations from parents</a:t>
            </a:r>
          </a:p>
          <a:p>
            <a:pPr lvl="1"/>
            <a:r>
              <a:rPr lang="en-US" dirty="0"/>
              <a:t>These physical symptoms should adhere to the following conditions:</a:t>
            </a:r>
          </a:p>
          <a:p>
            <a:pPr lvl="2"/>
            <a:r>
              <a:rPr lang="en-US" dirty="0"/>
              <a:t>Symptoms are present with no demonstratable medical findings</a:t>
            </a:r>
          </a:p>
          <a:p>
            <a:pPr lvl="2"/>
            <a:r>
              <a:rPr lang="en-US" dirty="0"/>
              <a:t>Evidence or strong presumption these symptoms are linked to psychological factors</a:t>
            </a:r>
          </a:p>
          <a:p>
            <a:pPr lvl="2"/>
            <a:r>
              <a:rPr lang="en-US" dirty="0"/>
              <a:t>There is evidence to support that the person is not conscious of intentionally producing these symptoms</a:t>
            </a:r>
          </a:p>
          <a:p>
            <a:pPr marL="1138738" lvl="2" indent="0">
              <a:buNone/>
            </a:pPr>
            <a:endParaRPr lang="en-US" dirty="0"/>
          </a:p>
        </p:txBody>
      </p:sp>
      <p:sp>
        <p:nvSpPr>
          <p:cNvPr id="3" name="Title 2">
            <a:extLst>
              <a:ext uri="{FF2B5EF4-FFF2-40B4-BE49-F238E27FC236}">
                <a16:creationId xmlns:a16="http://schemas.microsoft.com/office/drawing/2014/main" id="{8312E1C5-A0DF-B7E7-4BDB-DBAC5BB270E7}"/>
              </a:ext>
            </a:extLst>
          </p:cNvPr>
          <p:cNvSpPr>
            <a:spLocks noGrp="1"/>
          </p:cNvSpPr>
          <p:nvPr>
            <p:ph type="title"/>
          </p:nvPr>
        </p:nvSpPr>
        <p:spPr/>
        <p:txBody>
          <a:bodyPr>
            <a:noAutofit/>
          </a:bodyPr>
          <a:lstStyle/>
          <a:p>
            <a:pPr algn="l"/>
            <a:r>
              <a:rPr lang="en-US" sz="4000" dirty="0"/>
              <a:t>800.10 – One (1) or more characteristics of emotional disturbance are present </a:t>
            </a:r>
          </a:p>
        </p:txBody>
      </p:sp>
      <p:sp>
        <p:nvSpPr>
          <p:cNvPr id="4" name="Slide Number Placeholder 3">
            <a:extLst>
              <a:ext uri="{FF2B5EF4-FFF2-40B4-BE49-F238E27FC236}">
                <a16:creationId xmlns:a16="http://schemas.microsoft.com/office/drawing/2014/main" id="{C01DBE3B-0302-5152-CDB0-32A2629D5CA7}"/>
              </a:ext>
            </a:extLst>
          </p:cNvPr>
          <p:cNvSpPr>
            <a:spLocks noGrp="1"/>
          </p:cNvSpPr>
          <p:nvPr>
            <p:ph type="sldNum" sz="quarter" idx="4"/>
          </p:nvPr>
        </p:nvSpPr>
        <p:spPr/>
        <p:txBody>
          <a:bodyPr/>
          <a:lstStyle/>
          <a:p>
            <a:fld id="{3B745311-16E5-4BEF-BFE6-36758A3427EB}" type="slidenum">
              <a:rPr lang="en-US" smtClean="0"/>
              <a:pPr/>
              <a:t>17</a:t>
            </a:fld>
            <a:endParaRPr lang="en-US"/>
          </a:p>
        </p:txBody>
      </p:sp>
    </p:spTree>
    <p:extLst>
      <p:ext uri="{BB962C8B-B14F-4D97-AF65-F5344CB8AC3E}">
        <p14:creationId xmlns:p14="http://schemas.microsoft.com/office/powerpoint/2010/main" val="151488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6657A-BFF4-8169-1791-AD6E84083E8F}"/>
              </a:ext>
            </a:extLst>
          </p:cNvPr>
          <p:cNvSpPr>
            <a:spLocks noGrp="1"/>
          </p:cNvSpPr>
          <p:nvPr>
            <p:ph sz="quarter" idx="10"/>
          </p:nvPr>
        </p:nvSpPr>
        <p:spPr/>
        <p:txBody>
          <a:bodyPr/>
          <a:lstStyle/>
          <a:p>
            <a:r>
              <a:rPr lang="en-US" dirty="0"/>
              <a:t>The term emotional disturbance includes schizophrenia, but does not apply to children who are </a:t>
            </a:r>
            <a:r>
              <a:rPr lang="en-US" b="1" dirty="0"/>
              <a:t>socially maladjusted </a:t>
            </a:r>
            <a:r>
              <a:rPr lang="en-US" dirty="0"/>
              <a:t>unless it is determined </a:t>
            </a:r>
            <a:r>
              <a:rPr lang="en-US" i="1" dirty="0"/>
              <a:t>they also have an emotional disturbance</a:t>
            </a:r>
          </a:p>
        </p:txBody>
      </p:sp>
      <p:sp>
        <p:nvSpPr>
          <p:cNvPr id="3" name="Title 2">
            <a:extLst>
              <a:ext uri="{FF2B5EF4-FFF2-40B4-BE49-F238E27FC236}">
                <a16:creationId xmlns:a16="http://schemas.microsoft.com/office/drawing/2014/main" id="{0D75B426-DDF9-62BC-AA7A-996F11126306}"/>
              </a:ext>
            </a:extLst>
          </p:cNvPr>
          <p:cNvSpPr>
            <a:spLocks noGrp="1"/>
          </p:cNvSpPr>
          <p:nvPr>
            <p:ph type="title"/>
          </p:nvPr>
        </p:nvSpPr>
        <p:spPr/>
        <p:txBody>
          <a:bodyPr/>
          <a:lstStyle/>
          <a:p>
            <a:r>
              <a:rPr lang="en-US" dirty="0"/>
              <a:t>Note</a:t>
            </a:r>
          </a:p>
        </p:txBody>
      </p:sp>
      <p:sp>
        <p:nvSpPr>
          <p:cNvPr id="4" name="Slide Number Placeholder 3">
            <a:extLst>
              <a:ext uri="{FF2B5EF4-FFF2-40B4-BE49-F238E27FC236}">
                <a16:creationId xmlns:a16="http://schemas.microsoft.com/office/drawing/2014/main" id="{BB97162C-073E-E1A8-B56B-34DE02890400}"/>
              </a:ext>
            </a:extLst>
          </p:cNvPr>
          <p:cNvSpPr>
            <a:spLocks noGrp="1"/>
          </p:cNvSpPr>
          <p:nvPr>
            <p:ph type="sldNum" sz="quarter" idx="4"/>
          </p:nvPr>
        </p:nvSpPr>
        <p:spPr/>
        <p:txBody>
          <a:bodyPr/>
          <a:lstStyle/>
          <a:p>
            <a:fld id="{3B745311-16E5-4BEF-BFE6-36758A3427EB}" type="slidenum">
              <a:rPr lang="en-US" smtClean="0"/>
              <a:pPr/>
              <a:t>18</a:t>
            </a:fld>
            <a:endParaRPr lang="en-US"/>
          </a:p>
        </p:txBody>
      </p:sp>
    </p:spTree>
    <p:extLst>
      <p:ext uri="{BB962C8B-B14F-4D97-AF65-F5344CB8AC3E}">
        <p14:creationId xmlns:p14="http://schemas.microsoft.com/office/powerpoint/2010/main" val="355660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3393B-F53E-1E44-0CE4-637477BCB101}"/>
              </a:ext>
            </a:extLst>
          </p:cNvPr>
          <p:cNvSpPr>
            <a:spLocks noGrp="1"/>
          </p:cNvSpPr>
          <p:nvPr>
            <p:ph sz="quarter" idx="10"/>
          </p:nvPr>
        </p:nvSpPr>
        <p:spPr>
          <a:xfrm>
            <a:off x="203200" y="2159000"/>
            <a:ext cx="11785600" cy="4419600"/>
          </a:xfrm>
        </p:spPr>
        <p:txBody>
          <a:bodyPr/>
          <a:lstStyle/>
          <a:p>
            <a:pPr marL="150279" indent="0">
              <a:buNone/>
            </a:pPr>
            <a:r>
              <a:rPr lang="en-US" dirty="0"/>
              <a:t>A social maladjustment is a </a:t>
            </a:r>
            <a:r>
              <a:rPr lang="en-US" b="1" dirty="0"/>
              <a:t>persistent</a:t>
            </a:r>
            <a:r>
              <a:rPr lang="en-US" dirty="0"/>
              <a:t> pattern of violating societal norms, such as multiple acts of truancy, or substance abuse, or sex abuse, and is marked by struggle with authority, low frustration threshold, impulsivity, or manipulative behaviors.  </a:t>
            </a:r>
          </a:p>
        </p:txBody>
      </p:sp>
      <p:sp>
        <p:nvSpPr>
          <p:cNvPr id="3" name="Title 2">
            <a:extLst>
              <a:ext uri="{FF2B5EF4-FFF2-40B4-BE49-F238E27FC236}">
                <a16:creationId xmlns:a16="http://schemas.microsoft.com/office/drawing/2014/main" id="{4374512F-CCD6-5995-E6E8-DCCC36A12180}"/>
              </a:ext>
            </a:extLst>
          </p:cNvPr>
          <p:cNvSpPr>
            <a:spLocks noGrp="1"/>
          </p:cNvSpPr>
          <p:nvPr>
            <p:ph type="title"/>
          </p:nvPr>
        </p:nvSpPr>
        <p:spPr/>
        <p:txBody>
          <a:bodyPr>
            <a:normAutofit/>
          </a:bodyPr>
          <a:lstStyle/>
          <a:p>
            <a:r>
              <a:rPr lang="en-US" dirty="0"/>
              <a:t>“Socially Maladjusted”</a:t>
            </a:r>
          </a:p>
        </p:txBody>
      </p:sp>
      <p:sp>
        <p:nvSpPr>
          <p:cNvPr id="4" name="Slide Number Placeholder 3">
            <a:extLst>
              <a:ext uri="{FF2B5EF4-FFF2-40B4-BE49-F238E27FC236}">
                <a16:creationId xmlns:a16="http://schemas.microsoft.com/office/drawing/2014/main" id="{AE608582-43F7-38E5-0452-6BB0D565E2A3}"/>
              </a:ext>
            </a:extLst>
          </p:cNvPr>
          <p:cNvSpPr>
            <a:spLocks noGrp="1"/>
          </p:cNvSpPr>
          <p:nvPr>
            <p:ph type="sldNum" sz="quarter" idx="4"/>
          </p:nvPr>
        </p:nvSpPr>
        <p:spPr/>
        <p:txBody>
          <a:bodyPr/>
          <a:lstStyle/>
          <a:p>
            <a:fld id="{3B745311-16E5-4BEF-BFE6-36758A3427EB}" type="slidenum">
              <a:rPr lang="en-US" smtClean="0"/>
              <a:pPr/>
              <a:t>19</a:t>
            </a:fld>
            <a:endParaRPr lang="en-US"/>
          </a:p>
        </p:txBody>
      </p:sp>
      <p:sp>
        <p:nvSpPr>
          <p:cNvPr id="6" name="TextBox 5">
            <a:extLst>
              <a:ext uri="{FF2B5EF4-FFF2-40B4-BE49-F238E27FC236}">
                <a16:creationId xmlns:a16="http://schemas.microsoft.com/office/drawing/2014/main" id="{06006F63-69B9-C213-78CB-A15B14CF0ABC}"/>
              </a:ext>
            </a:extLst>
          </p:cNvPr>
          <p:cNvSpPr txBox="1"/>
          <p:nvPr/>
        </p:nvSpPr>
        <p:spPr>
          <a:xfrm>
            <a:off x="195471" y="6209268"/>
            <a:ext cx="11996529" cy="369332"/>
          </a:xfrm>
          <a:prstGeom prst="rect">
            <a:avLst/>
          </a:prstGeom>
          <a:noFill/>
        </p:spPr>
        <p:txBody>
          <a:bodyPr wrap="square">
            <a:spAutoFit/>
          </a:bodyPr>
          <a:lstStyle/>
          <a:p>
            <a:r>
              <a:rPr lang="en-US" dirty="0"/>
              <a:t>National Association of Special Education Teachers</a:t>
            </a:r>
            <a:r>
              <a:rPr lang="en-US" i="1" dirty="0"/>
              <a:t>:  Eligibility Criteria Checklist for a Classification of an Emotional Disturbance</a:t>
            </a:r>
          </a:p>
        </p:txBody>
      </p:sp>
    </p:spTree>
    <p:extLst>
      <p:ext uri="{BB962C8B-B14F-4D97-AF65-F5344CB8AC3E}">
        <p14:creationId xmlns:p14="http://schemas.microsoft.com/office/powerpoint/2010/main" val="333977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B66E8-5CA7-441F-B2B7-83B8EFC26C08}"/>
              </a:ext>
            </a:extLst>
          </p:cNvPr>
          <p:cNvSpPr>
            <a:spLocks noGrp="1"/>
          </p:cNvSpPr>
          <p:nvPr>
            <p:ph type="title"/>
          </p:nvPr>
        </p:nvSpPr>
        <p:spPr/>
        <p:txBody>
          <a:bodyPr/>
          <a:lstStyle/>
          <a:p>
            <a:r>
              <a:rPr lang="en-US" b="1" dirty="0">
                <a:solidFill>
                  <a:schemeClr val="accent1">
                    <a:lumMod val="50000"/>
                  </a:schemeClr>
                </a:solidFill>
              </a:rPr>
              <a:t>Emotional Disturbance and Autism:</a:t>
            </a:r>
            <a:br>
              <a:rPr lang="en-US" b="1" dirty="0">
                <a:solidFill>
                  <a:schemeClr val="accent1">
                    <a:lumMod val="50000"/>
                  </a:schemeClr>
                </a:solidFill>
              </a:rPr>
            </a:br>
            <a:r>
              <a:rPr lang="en-US" b="1" dirty="0">
                <a:solidFill>
                  <a:schemeClr val="accent1">
                    <a:lumMod val="50000"/>
                  </a:schemeClr>
                </a:solidFill>
              </a:rPr>
              <a:t>Overview of Eligibility</a:t>
            </a:r>
          </a:p>
        </p:txBody>
      </p:sp>
      <p:sp>
        <p:nvSpPr>
          <p:cNvPr id="5" name="Text Placeholder 4">
            <a:extLst>
              <a:ext uri="{FF2B5EF4-FFF2-40B4-BE49-F238E27FC236}">
                <a16:creationId xmlns:a16="http://schemas.microsoft.com/office/drawing/2014/main" id="{6B9B2975-C3AC-4191-A0AF-1ACE04FB740E}"/>
              </a:ext>
            </a:extLst>
          </p:cNvPr>
          <p:cNvSpPr>
            <a:spLocks noGrp="1"/>
          </p:cNvSpPr>
          <p:nvPr>
            <p:ph type="body" sz="quarter" idx="10"/>
          </p:nvPr>
        </p:nvSpPr>
        <p:spPr/>
        <p:txBody>
          <a:bodyPr/>
          <a:lstStyle/>
          <a:p>
            <a:endParaRPr lang="en-US"/>
          </a:p>
        </p:txBody>
      </p:sp>
      <p:sp>
        <p:nvSpPr>
          <p:cNvPr id="6" name="Text Placeholder 5">
            <a:extLst>
              <a:ext uri="{FF2B5EF4-FFF2-40B4-BE49-F238E27FC236}">
                <a16:creationId xmlns:a16="http://schemas.microsoft.com/office/drawing/2014/main" id="{233AB97D-DD14-4359-B53E-8CC0B2521A96}"/>
              </a:ext>
            </a:extLst>
          </p:cNvPr>
          <p:cNvSpPr>
            <a:spLocks noGrp="1"/>
          </p:cNvSpPr>
          <p:nvPr>
            <p:ph type="body" sz="quarter" idx="11"/>
          </p:nvPr>
        </p:nvSpPr>
        <p:spPr/>
        <p:txBody>
          <a:bodyPr/>
          <a:lstStyle/>
          <a:p>
            <a:r>
              <a:rPr lang="en-US" dirty="0"/>
              <a:t>April 6, 2023</a:t>
            </a:r>
          </a:p>
          <a:p>
            <a:r>
              <a:rPr lang="en-US" dirty="0"/>
              <a:t>Compliance Team</a:t>
            </a:r>
          </a:p>
        </p:txBody>
      </p:sp>
    </p:spTree>
    <p:extLst>
      <p:ext uri="{BB962C8B-B14F-4D97-AF65-F5344CB8AC3E}">
        <p14:creationId xmlns:p14="http://schemas.microsoft.com/office/powerpoint/2010/main" val="355540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2808F8-49B6-8530-5ADA-1F5892F606B2}"/>
              </a:ext>
            </a:extLst>
          </p:cNvPr>
          <p:cNvSpPr>
            <a:spLocks noGrp="1"/>
          </p:cNvSpPr>
          <p:nvPr>
            <p:ph sz="quarter" idx="10"/>
          </p:nvPr>
        </p:nvSpPr>
        <p:spPr>
          <a:xfrm>
            <a:off x="203200" y="2159000"/>
            <a:ext cx="11785600" cy="4937539"/>
          </a:xfrm>
        </p:spPr>
        <p:txBody>
          <a:bodyPr>
            <a:normAutofit fontScale="55000" lnSpcReduction="20000"/>
          </a:bodyPr>
          <a:lstStyle/>
          <a:p>
            <a:r>
              <a:rPr lang="en-US" dirty="0"/>
              <a:t>Unhappiness or depression that is NOT pervasive</a:t>
            </a:r>
          </a:p>
          <a:p>
            <a:r>
              <a:rPr lang="en-US" dirty="0"/>
              <a:t>Problem behaviors that are goal-directed, self-serving and manipulative</a:t>
            </a:r>
          </a:p>
          <a:p>
            <a:r>
              <a:rPr lang="en-US" dirty="0"/>
              <a:t>Actions based on perceived self-interest even though they may seem self-defeating</a:t>
            </a:r>
          </a:p>
          <a:p>
            <a:r>
              <a:rPr lang="en-US" dirty="0"/>
              <a:t>General social conventions and behavioral standards are understood, but are not accepted and followed</a:t>
            </a:r>
          </a:p>
          <a:p>
            <a:r>
              <a:rPr lang="en-US" dirty="0"/>
              <a:t>Negative counter-cultural standards or peers are accepted and followed</a:t>
            </a:r>
          </a:p>
          <a:p>
            <a:r>
              <a:rPr lang="en-US" dirty="0"/>
              <a:t>Inappropriate behaviors are displayed in selected situations or settings, while other behavior is appropriately controlled</a:t>
            </a:r>
          </a:p>
          <a:p>
            <a:r>
              <a:rPr lang="en-US" dirty="0"/>
              <a:t>Problem behaviors are frequently the result of encouragement by a peer group, are intentional, and the student understands the consequences of such behaviors</a:t>
            </a:r>
          </a:p>
          <a:p>
            <a:r>
              <a:rPr lang="en-US" dirty="0"/>
              <a:t>Problem behaviors have escalated during pre-adolescence or adolescence</a:t>
            </a:r>
          </a:p>
          <a:p>
            <a:pPr marL="150279" indent="0">
              <a:buNone/>
            </a:pPr>
            <a:endParaRPr lang="en-US" dirty="0"/>
          </a:p>
        </p:txBody>
      </p:sp>
      <p:sp>
        <p:nvSpPr>
          <p:cNvPr id="3" name="Title 2">
            <a:extLst>
              <a:ext uri="{FF2B5EF4-FFF2-40B4-BE49-F238E27FC236}">
                <a16:creationId xmlns:a16="http://schemas.microsoft.com/office/drawing/2014/main" id="{A1563F72-63FE-C0FB-F34E-59CC8F3F605A}"/>
              </a:ext>
            </a:extLst>
          </p:cNvPr>
          <p:cNvSpPr>
            <a:spLocks noGrp="1"/>
          </p:cNvSpPr>
          <p:nvPr>
            <p:ph type="title"/>
          </p:nvPr>
        </p:nvSpPr>
        <p:spPr/>
        <p:txBody>
          <a:bodyPr/>
          <a:lstStyle/>
          <a:p>
            <a:r>
              <a:rPr lang="en-US" dirty="0"/>
              <a:t>Social maladjustment can look like:</a:t>
            </a:r>
          </a:p>
        </p:txBody>
      </p:sp>
      <p:sp>
        <p:nvSpPr>
          <p:cNvPr id="4" name="Slide Number Placeholder 3">
            <a:extLst>
              <a:ext uri="{FF2B5EF4-FFF2-40B4-BE49-F238E27FC236}">
                <a16:creationId xmlns:a16="http://schemas.microsoft.com/office/drawing/2014/main" id="{A51372D7-B136-8FD3-F6AA-800C2AA1CD67}"/>
              </a:ext>
            </a:extLst>
          </p:cNvPr>
          <p:cNvSpPr>
            <a:spLocks noGrp="1"/>
          </p:cNvSpPr>
          <p:nvPr>
            <p:ph type="sldNum" sz="quarter" idx="4"/>
          </p:nvPr>
        </p:nvSpPr>
        <p:spPr/>
        <p:txBody>
          <a:bodyPr/>
          <a:lstStyle/>
          <a:p>
            <a:fld id="{3B745311-16E5-4BEF-BFE6-36758A3427EB}" type="slidenum">
              <a:rPr lang="en-US" smtClean="0"/>
              <a:pPr/>
              <a:t>20</a:t>
            </a:fld>
            <a:endParaRPr lang="en-US"/>
          </a:p>
        </p:txBody>
      </p:sp>
      <p:sp>
        <p:nvSpPr>
          <p:cNvPr id="5" name="TextBox 4">
            <a:extLst>
              <a:ext uri="{FF2B5EF4-FFF2-40B4-BE49-F238E27FC236}">
                <a16:creationId xmlns:a16="http://schemas.microsoft.com/office/drawing/2014/main" id="{DEE1116E-EA92-E77A-3A3B-1033C3902F12}"/>
              </a:ext>
            </a:extLst>
          </p:cNvPr>
          <p:cNvSpPr txBox="1"/>
          <p:nvPr/>
        </p:nvSpPr>
        <p:spPr>
          <a:xfrm>
            <a:off x="203200" y="6393934"/>
            <a:ext cx="12009634" cy="369332"/>
          </a:xfrm>
          <a:prstGeom prst="rect">
            <a:avLst/>
          </a:prstGeom>
          <a:noFill/>
        </p:spPr>
        <p:txBody>
          <a:bodyPr wrap="none" rtlCol="0">
            <a:spAutoFit/>
          </a:bodyPr>
          <a:lstStyle/>
          <a:p>
            <a:r>
              <a:rPr lang="en-US" dirty="0"/>
              <a:t>National Association of Special Education Teachers</a:t>
            </a:r>
            <a:r>
              <a:rPr lang="en-US" i="1" dirty="0"/>
              <a:t>:  Eligibility Criteria Checklist for a Classification of an Emotional Disturbance</a:t>
            </a:r>
          </a:p>
        </p:txBody>
      </p:sp>
    </p:spTree>
    <p:extLst>
      <p:ext uri="{BB962C8B-B14F-4D97-AF65-F5344CB8AC3E}">
        <p14:creationId xmlns:p14="http://schemas.microsoft.com/office/powerpoint/2010/main" val="2946512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BE72AB-CF17-346D-2729-9F1AC36C4F35}"/>
              </a:ext>
            </a:extLst>
          </p:cNvPr>
          <p:cNvSpPr>
            <a:spLocks noGrp="1"/>
          </p:cNvSpPr>
          <p:nvPr>
            <p:ph type="body" sz="quarter" idx="10"/>
          </p:nvPr>
        </p:nvSpPr>
        <p:spPr/>
        <p:txBody>
          <a:bodyPr/>
          <a:lstStyle/>
          <a:p>
            <a:r>
              <a:rPr lang="en-US" dirty="0"/>
              <a:t>What MUST the evaluation include?</a:t>
            </a:r>
          </a:p>
        </p:txBody>
      </p:sp>
      <p:sp>
        <p:nvSpPr>
          <p:cNvPr id="4" name="Slide Number Placeholder 3">
            <a:extLst>
              <a:ext uri="{FF2B5EF4-FFF2-40B4-BE49-F238E27FC236}">
                <a16:creationId xmlns:a16="http://schemas.microsoft.com/office/drawing/2014/main" id="{FD887C6B-6E01-30C5-8BD6-325A97C03CBD}"/>
              </a:ext>
            </a:extLst>
          </p:cNvPr>
          <p:cNvSpPr>
            <a:spLocks noGrp="1"/>
          </p:cNvSpPr>
          <p:nvPr>
            <p:ph type="sldNum" sz="quarter" idx="4"/>
          </p:nvPr>
        </p:nvSpPr>
        <p:spPr/>
        <p:txBody>
          <a:bodyPr/>
          <a:lstStyle/>
          <a:p>
            <a:fld id="{3B745311-16E5-4BEF-BFE6-36758A3427EB}" type="slidenum">
              <a:rPr lang="en-US" smtClean="0"/>
              <a:pPr/>
              <a:t>21</a:t>
            </a:fld>
            <a:endParaRPr lang="en-US"/>
          </a:p>
        </p:txBody>
      </p:sp>
    </p:spTree>
    <p:extLst>
      <p:ext uri="{BB962C8B-B14F-4D97-AF65-F5344CB8AC3E}">
        <p14:creationId xmlns:p14="http://schemas.microsoft.com/office/powerpoint/2010/main" val="143151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6607B7-A4A9-84A8-7756-83B34687F5BF}"/>
              </a:ext>
            </a:extLst>
          </p:cNvPr>
          <p:cNvSpPr>
            <a:spLocks noGrp="1"/>
          </p:cNvSpPr>
          <p:nvPr>
            <p:ph sz="quarter" idx="10"/>
          </p:nvPr>
        </p:nvSpPr>
        <p:spPr/>
        <p:txBody>
          <a:bodyPr>
            <a:normAutofit fontScale="92500" lnSpcReduction="10000"/>
          </a:bodyPr>
          <a:lstStyle/>
          <a:p>
            <a:pPr marL="150279" indent="0">
              <a:buNone/>
            </a:pPr>
            <a:r>
              <a:rPr lang="en-US" dirty="0"/>
              <a:t>The evaluation report includes an analysis of the identified concerns through </a:t>
            </a:r>
            <a:r>
              <a:rPr lang="en-US" b="1" dirty="0"/>
              <a:t>both</a:t>
            </a:r>
            <a:r>
              <a:rPr lang="en-US" dirty="0"/>
              <a:t> of the following methods:</a:t>
            </a:r>
          </a:p>
          <a:p>
            <a:pPr lvl="1"/>
            <a:r>
              <a:rPr lang="en-US" dirty="0"/>
              <a:t>800.20.a Observations of the behavior in </a:t>
            </a:r>
            <a:r>
              <a:rPr lang="en-US" b="1" dirty="0"/>
              <a:t>different</a:t>
            </a:r>
            <a:r>
              <a:rPr lang="en-US" dirty="0"/>
              <a:t> environments,</a:t>
            </a:r>
          </a:p>
          <a:p>
            <a:pPr marL="609585" lvl="1" indent="0">
              <a:buNone/>
            </a:pPr>
            <a:r>
              <a:rPr lang="en-US" dirty="0"/>
              <a:t>				</a:t>
            </a:r>
            <a:r>
              <a:rPr lang="en-US" b="1" dirty="0"/>
              <a:t>AND</a:t>
            </a:r>
          </a:p>
          <a:p>
            <a:pPr lvl="1"/>
            <a:r>
              <a:rPr lang="en-US" dirty="0"/>
              <a:t>800.20.b An in-depth social history</a:t>
            </a:r>
          </a:p>
        </p:txBody>
      </p:sp>
      <p:sp>
        <p:nvSpPr>
          <p:cNvPr id="3" name="Title 2">
            <a:extLst>
              <a:ext uri="{FF2B5EF4-FFF2-40B4-BE49-F238E27FC236}">
                <a16:creationId xmlns:a16="http://schemas.microsoft.com/office/drawing/2014/main" id="{47DB86A2-7B62-AC70-E9C0-34085082138F}"/>
              </a:ext>
            </a:extLst>
          </p:cNvPr>
          <p:cNvSpPr>
            <a:spLocks noGrp="1"/>
          </p:cNvSpPr>
          <p:nvPr>
            <p:ph type="title"/>
          </p:nvPr>
        </p:nvSpPr>
        <p:spPr/>
        <p:txBody>
          <a:bodyPr>
            <a:normAutofit fontScale="90000"/>
          </a:bodyPr>
          <a:lstStyle/>
          <a:p>
            <a:r>
              <a:rPr lang="en-US" dirty="0"/>
              <a:t>800.20  The evaluation procedures include:</a:t>
            </a:r>
          </a:p>
        </p:txBody>
      </p:sp>
    </p:spTree>
    <p:extLst>
      <p:ext uri="{BB962C8B-B14F-4D97-AF65-F5344CB8AC3E}">
        <p14:creationId xmlns:p14="http://schemas.microsoft.com/office/powerpoint/2010/main" val="1976921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FD017-856F-4ADB-0F4A-5B731880CB3D}"/>
              </a:ext>
            </a:extLst>
          </p:cNvPr>
          <p:cNvSpPr>
            <a:spLocks noGrp="1"/>
          </p:cNvSpPr>
          <p:nvPr>
            <p:ph sz="quarter" idx="10"/>
          </p:nvPr>
        </p:nvSpPr>
        <p:spPr>
          <a:xfrm>
            <a:off x="203200" y="2057399"/>
            <a:ext cx="11785600" cy="4909457"/>
          </a:xfrm>
        </p:spPr>
        <p:txBody>
          <a:bodyPr>
            <a:normAutofit fontScale="55000" lnSpcReduction="20000"/>
          </a:bodyPr>
          <a:lstStyle/>
          <a:p>
            <a:r>
              <a:rPr lang="en-US" dirty="0"/>
              <a:t>Must include the following:</a:t>
            </a:r>
          </a:p>
          <a:p>
            <a:pPr lvl="1"/>
            <a:r>
              <a:rPr lang="en-US" dirty="0"/>
              <a:t>Student’s name</a:t>
            </a:r>
          </a:p>
          <a:p>
            <a:pPr lvl="1"/>
            <a:r>
              <a:rPr lang="en-US" dirty="0"/>
              <a:t>Name and role of observer</a:t>
            </a:r>
          </a:p>
          <a:p>
            <a:pPr lvl="1"/>
            <a:r>
              <a:rPr lang="en-US" dirty="0"/>
              <a:t>Date and time of observation</a:t>
            </a:r>
          </a:p>
          <a:p>
            <a:pPr lvl="1"/>
            <a:r>
              <a:rPr lang="en-US" dirty="0"/>
              <a:t>Name or description of environment in which the child is being observed</a:t>
            </a:r>
          </a:p>
          <a:p>
            <a:pPr lvl="1"/>
            <a:r>
              <a:rPr lang="en-US" dirty="0"/>
              <a:t>Clear description of activity that is taking place in environment at time of observation</a:t>
            </a:r>
          </a:p>
          <a:p>
            <a:pPr lvl="1"/>
            <a:r>
              <a:rPr lang="en-US" dirty="0"/>
              <a:t>Comparison of target student’s behavior to the behavior of same age peers in environment (establishes extent of adverse impact)</a:t>
            </a:r>
          </a:p>
          <a:p>
            <a:pPr lvl="1"/>
            <a:r>
              <a:rPr lang="en-US" dirty="0"/>
              <a:t>Description of both adult and student behaviors during observed interactions (assists in defining triggers and consequences of behaviors)</a:t>
            </a:r>
          </a:p>
          <a:p>
            <a:pPr lvl="1"/>
            <a:endParaRPr lang="en-US" dirty="0"/>
          </a:p>
          <a:p>
            <a:pPr lvl="1"/>
            <a:endParaRPr lang="en-US" dirty="0"/>
          </a:p>
          <a:p>
            <a:r>
              <a:rPr lang="en-US" dirty="0"/>
              <a:t>In order to collect observational data that aligns with referral concerns, consult with teacher to find out best time to observe </a:t>
            </a:r>
          </a:p>
        </p:txBody>
      </p:sp>
      <p:sp>
        <p:nvSpPr>
          <p:cNvPr id="3" name="Title 2">
            <a:extLst>
              <a:ext uri="{FF2B5EF4-FFF2-40B4-BE49-F238E27FC236}">
                <a16:creationId xmlns:a16="http://schemas.microsoft.com/office/drawing/2014/main" id="{3CA64DA2-DBA7-CB9F-B3A8-A75B9C019718}"/>
              </a:ext>
            </a:extLst>
          </p:cNvPr>
          <p:cNvSpPr>
            <a:spLocks noGrp="1"/>
          </p:cNvSpPr>
          <p:nvPr>
            <p:ph type="title"/>
          </p:nvPr>
        </p:nvSpPr>
        <p:spPr/>
        <p:txBody>
          <a:bodyPr/>
          <a:lstStyle/>
          <a:p>
            <a:r>
              <a:rPr lang="en-US" dirty="0"/>
              <a:t>Observations for ED eligibility</a:t>
            </a:r>
          </a:p>
        </p:txBody>
      </p:sp>
      <p:sp>
        <p:nvSpPr>
          <p:cNvPr id="4" name="Slide Number Placeholder 3">
            <a:extLst>
              <a:ext uri="{FF2B5EF4-FFF2-40B4-BE49-F238E27FC236}">
                <a16:creationId xmlns:a16="http://schemas.microsoft.com/office/drawing/2014/main" id="{1CD02A20-E56C-699C-371A-A68913F0780D}"/>
              </a:ext>
            </a:extLst>
          </p:cNvPr>
          <p:cNvSpPr>
            <a:spLocks noGrp="1"/>
          </p:cNvSpPr>
          <p:nvPr>
            <p:ph type="sldNum" sz="quarter" idx="4"/>
          </p:nvPr>
        </p:nvSpPr>
        <p:spPr/>
        <p:txBody>
          <a:bodyPr/>
          <a:lstStyle/>
          <a:p>
            <a:fld id="{3B745311-16E5-4BEF-BFE6-36758A3427EB}" type="slidenum">
              <a:rPr lang="en-US" smtClean="0"/>
              <a:pPr/>
              <a:t>23</a:t>
            </a:fld>
            <a:endParaRPr lang="en-US"/>
          </a:p>
        </p:txBody>
      </p:sp>
    </p:spTree>
    <p:extLst>
      <p:ext uri="{BB962C8B-B14F-4D97-AF65-F5344CB8AC3E}">
        <p14:creationId xmlns:p14="http://schemas.microsoft.com/office/powerpoint/2010/main" val="1233552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50345-3D26-9578-6753-4C8A18024ECD}"/>
              </a:ext>
            </a:extLst>
          </p:cNvPr>
          <p:cNvSpPr>
            <a:spLocks noGrp="1"/>
          </p:cNvSpPr>
          <p:nvPr>
            <p:ph sz="quarter" idx="10"/>
          </p:nvPr>
        </p:nvSpPr>
        <p:spPr/>
        <p:txBody>
          <a:bodyPr>
            <a:normAutofit fontScale="92500" lnSpcReduction="20000"/>
          </a:bodyPr>
          <a:lstStyle/>
          <a:p>
            <a:r>
              <a:rPr lang="en-US" dirty="0"/>
              <a:t>Include developmental history and significant life events</a:t>
            </a:r>
          </a:p>
          <a:p>
            <a:r>
              <a:rPr lang="en-US" dirty="0"/>
              <a:t>Can be provided by parents, caregivers, physicians and teachers in various forms</a:t>
            </a:r>
          </a:p>
          <a:p>
            <a:r>
              <a:rPr lang="en-US" dirty="0"/>
              <a:t>Best practice approach is to conduct via interview. This will allow for more in depth information and give the interviewer an opportunity to ask clarifying questions. </a:t>
            </a:r>
          </a:p>
        </p:txBody>
      </p:sp>
      <p:sp>
        <p:nvSpPr>
          <p:cNvPr id="3" name="Title 2">
            <a:extLst>
              <a:ext uri="{FF2B5EF4-FFF2-40B4-BE49-F238E27FC236}">
                <a16:creationId xmlns:a16="http://schemas.microsoft.com/office/drawing/2014/main" id="{A094703A-6CAB-779D-AF96-CC6CD26DC27A}"/>
              </a:ext>
            </a:extLst>
          </p:cNvPr>
          <p:cNvSpPr>
            <a:spLocks noGrp="1"/>
          </p:cNvSpPr>
          <p:nvPr>
            <p:ph type="title"/>
          </p:nvPr>
        </p:nvSpPr>
        <p:spPr/>
        <p:txBody>
          <a:bodyPr/>
          <a:lstStyle/>
          <a:p>
            <a:r>
              <a:rPr lang="en-US" dirty="0"/>
              <a:t>An In-Depth Social History</a:t>
            </a:r>
          </a:p>
        </p:txBody>
      </p:sp>
      <p:sp>
        <p:nvSpPr>
          <p:cNvPr id="4" name="Slide Number Placeholder 3">
            <a:extLst>
              <a:ext uri="{FF2B5EF4-FFF2-40B4-BE49-F238E27FC236}">
                <a16:creationId xmlns:a16="http://schemas.microsoft.com/office/drawing/2014/main" id="{837CE09D-3592-E798-C667-4B5715753642}"/>
              </a:ext>
            </a:extLst>
          </p:cNvPr>
          <p:cNvSpPr>
            <a:spLocks noGrp="1"/>
          </p:cNvSpPr>
          <p:nvPr>
            <p:ph type="sldNum" sz="quarter" idx="4"/>
          </p:nvPr>
        </p:nvSpPr>
        <p:spPr/>
        <p:txBody>
          <a:bodyPr/>
          <a:lstStyle/>
          <a:p>
            <a:fld id="{3B745311-16E5-4BEF-BFE6-36758A3427EB}" type="slidenum">
              <a:rPr lang="en-US" smtClean="0"/>
              <a:pPr/>
              <a:t>24</a:t>
            </a:fld>
            <a:endParaRPr lang="en-US"/>
          </a:p>
        </p:txBody>
      </p:sp>
    </p:spTree>
    <p:extLst>
      <p:ext uri="{BB962C8B-B14F-4D97-AF65-F5344CB8AC3E}">
        <p14:creationId xmlns:p14="http://schemas.microsoft.com/office/powerpoint/2010/main" val="1980897785"/>
      </p:ext>
    </p:extLst>
  </p:cSld>
  <p:clrMapOvr>
    <a:masterClrMapping/>
  </p:clrMapOvr>
  <p:extLst>
    <p:ext uri="{6950BFC3-D8DA-4A85-94F7-54DA5524770B}">
      <p188:commentRel xmlns=""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34447-7FBE-7E87-F7B8-824E5681C286}"/>
              </a:ext>
            </a:extLst>
          </p:cNvPr>
          <p:cNvSpPr>
            <a:spLocks noGrp="1"/>
          </p:cNvSpPr>
          <p:nvPr>
            <p:ph sz="quarter" idx="10"/>
          </p:nvPr>
        </p:nvSpPr>
        <p:spPr/>
        <p:txBody>
          <a:bodyPr>
            <a:normAutofit fontScale="77500" lnSpcReduction="20000"/>
          </a:bodyPr>
          <a:lstStyle/>
          <a:p>
            <a:r>
              <a:rPr lang="en-US" dirty="0"/>
              <a:t>800.30.a. The evaluation report documents that the characteristics have exited over an extended period of time</a:t>
            </a:r>
          </a:p>
          <a:p>
            <a:pPr lvl="1"/>
            <a:r>
              <a:rPr lang="en-US" dirty="0"/>
              <a:t>Generally, at least 2-9 months depending on age of student and type of behavior occurring </a:t>
            </a:r>
          </a:p>
          <a:p>
            <a:pPr lvl="1"/>
            <a:r>
              <a:rPr lang="en-US" dirty="0"/>
              <a:t>A specific crisis or stressful experience MAY preclude the student from consideration of an emotional disturbance</a:t>
            </a:r>
          </a:p>
          <a:p>
            <a:pPr marL="609585" lvl="1" indent="0">
              <a:buNone/>
            </a:pPr>
            <a:r>
              <a:rPr lang="en-US" dirty="0"/>
              <a:t>				AND</a:t>
            </a:r>
          </a:p>
          <a:p>
            <a:r>
              <a:rPr lang="en-US" dirty="0"/>
              <a:t>800.30.b. The characteristics exist to a marked degree (significantly different in intensity and frequency from peers)</a:t>
            </a:r>
          </a:p>
          <a:p>
            <a:pPr marL="1138738" lvl="2" indent="0">
              <a:buNone/>
            </a:pPr>
            <a:endParaRPr lang="en-US" dirty="0"/>
          </a:p>
          <a:p>
            <a:endParaRPr lang="en-US" dirty="0"/>
          </a:p>
        </p:txBody>
      </p:sp>
      <p:sp>
        <p:nvSpPr>
          <p:cNvPr id="3" name="Title 2">
            <a:extLst>
              <a:ext uri="{FF2B5EF4-FFF2-40B4-BE49-F238E27FC236}">
                <a16:creationId xmlns:a16="http://schemas.microsoft.com/office/drawing/2014/main" id="{B4B25ACA-2166-FE23-31C6-3EFFC9B768AF}"/>
              </a:ext>
            </a:extLst>
          </p:cNvPr>
          <p:cNvSpPr>
            <a:spLocks noGrp="1"/>
          </p:cNvSpPr>
          <p:nvPr>
            <p:ph type="title"/>
          </p:nvPr>
        </p:nvSpPr>
        <p:spPr/>
        <p:txBody>
          <a:bodyPr/>
          <a:lstStyle/>
          <a:p>
            <a:r>
              <a:rPr lang="en-US" dirty="0"/>
              <a:t>800.30  Impact of emotional disturbance</a:t>
            </a:r>
          </a:p>
        </p:txBody>
      </p:sp>
      <p:sp>
        <p:nvSpPr>
          <p:cNvPr id="4" name="Slide Number Placeholder 3">
            <a:extLst>
              <a:ext uri="{FF2B5EF4-FFF2-40B4-BE49-F238E27FC236}">
                <a16:creationId xmlns:a16="http://schemas.microsoft.com/office/drawing/2014/main" id="{5B6DA71F-8B3D-E176-0339-5F7461E4FC66}"/>
              </a:ext>
            </a:extLst>
          </p:cNvPr>
          <p:cNvSpPr>
            <a:spLocks noGrp="1"/>
          </p:cNvSpPr>
          <p:nvPr>
            <p:ph type="sldNum" sz="quarter" idx="4"/>
          </p:nvPr>
        </p:nvSpPr>
        <p:spPr/>
        <p:txBody>
          <a:bodyPr/>
          <a:lstStyle/>
          <a:p>
            <a:fld id="{3B745311-16E5-4BEF-BFE6-36758A3427EB}" type="slidenum">
              <a:rPr lang="en-US" smtClean="0"/>
              <a:pPr/>
              <a:t>25</a:t>
            </a:fld>
            <a:endParaRPr lang="en-US"/>
          </a:p>
        </p:txBody>
      </p:sp>
    </p:spTree>
    <p:extLst>
      <p:ext uri="{BB962C8B-B14F-4D97-AF65-F5344CB8AC3E}">
        <p14:creationId xmlns:p14="http://schemas.microsoft.com/office/powerpoint/2010/main" val="1013765727"/>
      </p:ext>
    </p:extLst>
  </p:cSld>
  <p:clrMapOvr>
    <a:masterClrMapping/>
  </p:clrMapOvr>
  <p:extLst>
    <p:ext uri="{6950BFC3-D8DA-4A85-94F7-54DA5524770B}">
      <p188:commentRel xmlns=""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F7EFB5E-4189-E529-B7EB-2EED5BC86520}"/>
              </a:ext>
            </a:extLst>
          </p:cNvPr>
          <p:cNvPicPr>
            <a:picLocks noGrp="1" noChangeAspect="1"/>
          </p:cNvPicPr>
          <p:nvPr>
            <p:ph sz="quarter" idx="10"/>
          </p:nvPr>
        </p:nvPicPr>
        <p:blipFill>
          <a:blip r:embed="rId2"/>
          <a:stretch>
            <a:fillRect/>
          </a:stretch>
        </p:blipFill>
        <p:spPr>
          <a:xfrm>
            <a:off x="309524" y="1831671"/>
            <a:ext cx="6854125" cy="4419600"/>
          </a:xfrm>
        </p:spPr>
      </p:pic>
      <p:sp>
        <p:nvSpPr>
          <p:cNvPr id="3" name="Title 2">
            <a:extLst>
              <a:ext uri="{FF2B5EF4-FFF2-40B4-BE49-F238E27FC236}">
                <a16:creationId xmlns:a16="http://schemas.microsoft.com/office/drawing/2014/main" id="{C46BC878-F7A3-B096-E863-24B37625093E}"/>
              </a:ext>
            </a:extLst>
          </p:cNvPr>
          <p:cNvSpPr>
            <a:spLocks noGrp="1"/>
          </p:cNvSpPr>
          <p:nvPr>
            <p:ph type="title"/>
          </p:nvPr>
        </p:nvSpPr>
        <p:spPr>
          <a:xfrm>
            <a:off x="203200" y="953715"/>
            <a:ext cx="11785600" cy="1066800"/>
          </a:xfrm>
        </p:spPr>
        <p:txBody>
          <a:bodyPr/>
          <a:lstStyle/>
          <a:p>
            <a:r>
              <a:rPr lang="en-US" dirty="0"/>
              <a:t>“Significantly different”</a:t>
            </a:r>
          </a:p>
        </p:txBody>
      </p:sp>
      <p:sp>
        <p:nvSpPr>
          <p:cNvPr id="4" name="Slide Number Placeholder 3">
            <a:extLst>
              <a:ext uri="{FF2B5EF4-FFF2-40B4-BE49-F238E27FC236}">
                <a16:creationId xmlns:a16="http://schemas.microsoft.com/office/drawing/2014/main" id="{DE1F24C0-F75A-77A8-ABD6-9DA41FFDCBE0}"/>
              </a:ext>
            </a:extLst>
          </p:cNvPr>
          <p:cNvSpPr>
            <a:spLocks noGrp="1"/>
          </p:cNvSpPr>
          <p:nvPr>
            <p:ph type="sldNum" sz="quarter" idx="4"/>
          </p:nvPr>
        </p:nvSpPr>
        <p:spPr/>
        <p:txBody>
          <a:bodyPr/>
          <a:lstStyle/>
          <a:p>
            <a:fld id="{3B745311-16E5-4BEF-BFE6-36758A3427EB}" type="slidenum">
              <a:rPr lang="en-US" smtClean="0"/>
              <a:pPr/>
              <a:t>26</a:t>
            </a:fld>
            <a:endParaRPr lang="en-US"/>
          </a:p>
        </p:txBody>
      </p:sp>
      <p:sp>
        <p:nvSpPr>
          <p:cNvPr id="7" name="TextBox 6">
            <a:extLst>
              <a:ext uri="{FF2B5EF4-FFF2-40B4-BE49-F238E27FC236}">
                <a16:creationId xmlns:a16="http://schemas.microsoft.com/office/drawing/2014/main" id="{F58B658D-56D4-97C4-D324-55248EC90404}"/>
              </a:ext>
            </a:extLst>
          </p:cNvPr>
          <p:cNvSpPr txBox="1"/>
          <p:nvPr/>
        </p:nvSpPr>
        <p:spPr>
          <a:xfrm>
            <a:off x="6686072" y="2816723"/>
            <a:ext cx="5611473" cy="3231654"/>
          </a:xfrm>
          <a:prstGeom prst="rect">
            <a:avLst/>
          </a:prstGeom>
          <a:noFill/>
        </p:spPr>
        <p:txBody>
          <a:bodyPr wrap="none" rtlCol="0">
            <a:spAutoFit/>
          </a:bodyPr>
          <a:lstStyle/>
          <a:p>
            <a:pPr marL="285750" indent="-285750">
              <a:buFont typeface="Arial" panose="020B0604020202020204" pitchFamily="34" charset="0"/>
              <a:buChar char="•"/>
            </a:pPr>
            <a:r>
              <a:rPr lang="en-US" sz="2400" dirty="0"/>
              <a:t>Social Emotional Development Guidance </a:t>
            </a:r>
          </a:p>
          <a:p>
            <a:r>
              <a:rPr lang="en-US" sz="2400" dirty="0"/>
              <a:t>      Grade Level Expectations (link below)</a:t>
            </a:r>
          </a:p>
          <a:p>
            <a:pPr marL="285750" indent="-285750">
              <a:buFont typeface="Arial" panose="020B0604020202020204" pitchFamily="34" charset="0"/>
              <a:buChar char="•"/>
            </a:pPr>
            <a:r>
              <a:rPr lang="en-US" sz="2400" dirty="0"/>
              <a:t>Observations indicate skills and </a:t>
            </a:r>
          </a:p>
          <a:p>
            <a:r>
              <a:rPr lang="en-US" sz="2400" dirty="0"/>
              <a:t>      behaviors  significantly different </a:t>
            </a:r>
          </a:p>
          <a:p>
            <a:r>
              <a:rPr lang="en-US" sz="2400" dirty="0"/>
              <a:t>      from typical peers</a:t>
            </a:r>
          </a:p>
          <a:p>
            <a:pPr marL="285750" indent="-285750">
              <a:buFont typeface="Arial" panose="020B0604020202020204" pitchFamily="34" charset="0"/>
              <a:buChar char="•"/>
            </a:pPr>
            <a:r>
              <a:rPr lang="en-US" sz="2400" dirty="0"/>
              <a:t>Formal assessments indicate significant </a:t>
            </a:r>
          </a:p>
          <a:p>
            <a:r>
              <a:rPr lang="en-US" sz="2400" dirty="0"/>
              <a:t>      variability from the mean</a:t>
            </a:r>
          </a:p>
          <a:p>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07864539-9704-6A5B-22DE-866090C07BD6}"/>
              </a:ext>
            </a:extLst>
          </p:cNvPr>
          <p:cNvSpPr txBox="1"/>
          <p:nvPr/>
        </p:nvSpPr>
        <p:spPr>
          <a:xfrm>
            <a:off x="593863" y="6348574"/>
            <a:ext cx="7993546" cy="646331"/>
          </a:xfrm>
          <a:prstGeom prst="rect">
            <a:avLst/>
          </a:prstGeom>
          <a:noFill/>
        </p:spPr>
        <p:txBody>
          <a:bodyPr wrap="square">
            <a:spAutoFit/>
          </a:bodyPr>
          <a:lstStyle/>
          <a:p>
            <a:r>
              <a:rPr lang="en-US" dirty="0">
                <a:hlinkClick r:id="rId3"/>
              </a:rPr>
              <a:t>https://dese.mo.gov/media/pdf/gle-personal-and-social-development</a:t>
            </a:r>
            <a:endParaRPr lang="en-US" dirty="0"/>
          </a:p>
          <a:p>
            <a:endParaRPr lang="en-US" dirty="0"/>
          </a:p>
        </p:txBody>
      </p:sp>
    </p:spTree>
    <p:extLst>
      <p:ext uri="{BB962C8B-B14F-4D97-AF65-F5344CB8AC3E}">
        <p14:creationId xmlns:p14="http://schemas.microsoft.com/office/powerpoint/2010/main" val="824344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1757D3-030E-4DDC-50FC-52E6DFAB3315}"/>
              </a:ext>
            </a:extLst>
          </p:cNvPr>
          <p:cNvSpPr>
            <a:spLocks noGrp="1"/>
          </p:cNvSpPr>
          <p:nvPr>
            <p:ph sz="quarter" idx="10"/>
          </p:nvPr>
        </p:nvSpPr>
        <p:spPr/>
        <p:txBody>
          <a:bodyPr/>
          <a:lstStyle/>
          <a:p>
            <a:pPr marL="150279" indent="0">
              <a:buNone/>
            </a:pPr>
            <a:r>
              <a:rPr lang="en-US" dirty="0"/>
              <a:t>The evaluation report documents:</a:t>
            </a:r>
          </a:p>
          <a:p>
            <a:r>
              <a:rPr lang="en-US" dirty="0"/>
              <a:t>800.40.a.  The adverse impact of the emotional disturbance on educational performance in the school setting </a:t>
            </a:r>
          </a:p>
          <a:p>
            <a:pPr lvl="1"/>
            <a:r>
              <a:rPr lang="en-US" dirty="0"/>
              <a:t>see beginning of presentation</a:t>
            </a:r>
          </a:p>
          <a:p>
            <a:r>
              <a:rPr lang="en-US" dirty="0"/>
              <a:t>800.40.b.  A description of educational concerns</a:t>
            </a:r>
          </a:p>
        </p:txBody>
      </p:sp>
      <p:sp>
        <p:nvSpPr>
          <p:cNvPr id="3" name="Title 2">
            <a:extLst>
              <a:ext uri="{FF2B5EF4-FFF2-40B4-BE49-F238E27FC236}">
                <a16:creationId xmlns:a16="http://schemas.microsoft.com/office/drawing/2014/main" id="{A6700425-0A38-568F-5D49-F671CD1F3FEB}"/>
              </a:ext>
            </a:extLst>
          </p:cNvPr>
          <p:cNvSpPr>
            <a:spLocks noGrp="1"/>
          </p:cNvSpPr>
          <p:nvPr>
            <p:ph type="title"/>
          </p:nvPr>
        </p:nvSpPr>
        <p:spPr/>
        <p:txBody>
          <a:bodyPr>
            <a:noAutofit/>
          </a:bodyPr>
          <a:lstStyle/>
          <a:p>
            <a:pPr algn="l"/>
            <a:r>
              <a:rPr lang="en-US" sz="4000" dirty="0"/>
              <a:t>800.40 Adverse effects on educational performance</a:t>
            </a:r>
          </a:p>
        </p:txBody>
      </p:sp>
      <p:sp>
        <p:nvSpPr>
          <p:cNvPr id="4" name="Slide Number Placeholder 3">
            <a:extLst>
              <a:ext uri="{FF2B5EF4-FFF2-40B4-BE49-F238E27FC236}">
                <a16:creationId xmlns:a16="http://schemas.microsoft.com/office/drawing/2014/main" id="{505CDDE0-8328-117F-EE2C-345B0FA3B6EE}"/>
              </a:ext>
            </a:extLst>
          </p:cNvPr>
          <p:cNvSpPr>
            <a:spLocks noGrp="1"/>
          </p:cNvSpPr>
          <p:nvPr>
            <p:ph type="sldNum" sz="quarter" idx="4"/>
          </p:nvPr>
        </p:nvSpPr>
        <p:spPr/>
        <p:txBody>
          <a:bodyPr/>
          <a:lstStyle/>
          <a:p>
            <a:fld id="{3B745311-16E5-4BEF-BFE6-36758A3427EB}" type="slidenum">
              <a:rPr lang="en-US" smtClean="0"/>
              <a:pPr/>
              <a:t>27</a:t>
            </a:fld>
            <a:endParaRPr lang="en-US"/>
          </a:p>
        </p:txBody>
      </p:sp>
    </p:spTree>
    <p:extLst>
      <p:ext uri="{BB962C8B-B14F-4D97-AF65-F5344CB8AC3E}">
        <p14:creationId xmlns:p14="http://schemas.microsoft.com/office/powerpoint/2010/main" val="210340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FC06A-867F-12A5-259A-D820F048AFA7}"/>
              </a:ext>
            </a:extLst>
          </p:cNvPr>
          <p:cNvSpPr>
            <a:spLocks noGrp="1"/>
          </p:cNvSpPr>
          <p:nvPr>
            <p:ph sz="quarter" idx="10"/>
          </p:nvPr>
        </p:nvSpPr>
        <p:spPr/>
        <p:txBody>
          <a:bodyPr>
            <a:normAutofit fontScale="85000" lnSpcReduction="20000"/>
          </a:bodyPr>
          <a:lstStyle/>
          <a:p>
            <a:r>
              <a:rPr lang="en-US" dirty="0"/>
              <a:t>Does the child </a:t>
            </a:r>
            <a:r>
              <a:rPr lang="en-US" b="1" i="1" dirty="0"/>
              <a:t>need</a:t>
            </a:r>
            <a:r>
              <a:rPr lang="en-US" i="1" dirty="0"/>
              <a:t> </a:t>
            </a:r>
            <a:r>
              <a:rPr lang="en-US" dirty="0"/>
              <a:t>special education and related services in order to meet state standards?  </a:t>
            </a:r>
          </a:p>
          <a:p>
            <a:pPr lvl="1"/>
            <a:r>
              <a:rPr lang="en-US" dirty="0"/>
              <a:t>NOT would they ‘benefit’ from it</a:t>
            </a:r>
          </a:p>
          <a:p>
            <a:r>
              <a:rPr lang="en-US" dirty="0"/>
              <a:t>What specialized instruction does the student need to address the adverse impact?</a:t>
            </a:r>
          </a:p>
          <a:p>
            <a:pPr lvl="1"/>
            <a:r>
              <a:rPr lang="en-US" dirty="0"/>
              <a:t>How does the </a:t>
            </a:r>
            <a:r>
              <a:rPr lang="en-US" b="1" dirty="0"/>
              <a:t>content, methodology or delivery of instruction </a:t>
            </a:r>
            <a:r>
              <a:rPr lang="en-US" dirty="0"/>
              <a:t>need to be adapted to meet the unique needs of the student as a result of their educational disability? </a:t>
            </a:r>
          </a:p>
          <a:p>
            <a:pPr lvl="1"/>
            <a:endParaRPr lang="en-US" dirty="0"/>
          </a:p>
          <a:p>
            <a:endParaRPr lang="en-US" dirty="0"/>
          </a:p>
          <a:p>
            <a:pPr marL="80432" indent="0">
              <a:buNone/>
            </a:pPr>
            <a:endParaRPr lang="en-US" dirty="0"/>
          </a:p>
        </p:txBody>
      </p:sp>
      <p:sp>
        <p:nvSpPr>
          <p:cNvPr id="3" name="Title 2">
            <a:extLst>
              <a:ext uri="{FF2B5EF4-FFF2-40B4-BE49-F238E27FC236}">
                <a16:creationId xmlns:a16="http://schemas.microsoft.com/office/drawing/2014/main" id="{10FA57CE-9B52-EDD7-4ABB-43B983B4DEDF}"/>
              </a:ext>
            </a:extLst>
          </p:cNvPr>
          <p:cNvSpPr>
            <a:spLocks noGrp="1"/>
          </p:cNvSpPr>
          <p:nvPr>
            <p:ph type="title"/>
          </p:nvPr>
        </p:nvSpPr>
        <p:spPr/>
        <p:txBody>
          <a:bodyPr>
            <a:normAutofit/>
          </a:bodyPr>
          <a:lstStyle/>
          <a:p>
            <a:pPr algn="l"/>
            <a:r>
              <a:rPr lang="en-US" sz="4400" dirty="0"/>
              <a:t>Need for special education and related services</a:t>
            </a:r>
          </a:p>
        </p:txBody>
      </p:sp>
      <p:sp>
        <p:nvSpPr>
          <p:cNvPr id="4" name="Slide Number Placeholder 3">
            <a:extLst>
              <a:ext uri="{FF2B5EF4-FFF2-40B4-BE49-F238E27FC236}">
                <a16:creationId xmlns:a16="http://schemas.microsoft.com/office/drawing/2014/main" id="{2203586F-9ADC-4D90-76A5-566AAEA3EE49}"/>
              </a:ext>
            </a:extLst>
          </p:cNvPr>
          <p:cNvSpPr>
            <a:spLocks noGrp="1"/>
          </p:cNvSpPr>
          <p:nvPr>
            <p:ph type="sldNum" sz="quarter" idx="4"/>
          </p:nvPr>
        </p:nvSpPr>
        <p:spPr/>
        <p:txBody>
          <a:bodyPr/>
          <a:lstStyle/>
          <a:p>
            <a:fld id="{3B745311-16E5-4BEF-BFE6-36758A3427EB}" type="slidenum">
              <a:rPr lang="en-US" smtClean="0"/>
              <a:pPr/>
              <a:t>28</a:t>
            </a:fld>
            <a:endParaRPr lang="en-US"/>
          </a:p>
        </p:txBody>
      </p:sp>
    </p:spTree>
    <p:extLst>
      <p:ext uri="{BB962C8B-B14F-4D97-AF65-F5344CB8AC3E}">
        <p14:creationId xmlns:p14="http://schemas.microsoft.com/office/powerpoint/2010/main" val="4033029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con">
            <a:extLst>
              <a:ext uri="{FF2B5EF4-FFF2-40B4-BE49-F238E27FC236}">
                <a16:creationId xmlns:a16="http://schemas.microsoft.com/office/drawing/2014/main" id="{6A1D8250-3564-AA22-1DB3-821914AAF139}"/>
              </a:ext>
            </a:extLst>
          </p:cNvPr>
          <p:cNvPicPr>
            <a:picLocks noGrp="1" noChangeAspect="1"/>
          </p:cNvPicPr>
          <p:nvPr>
            <p:ph sz="quarter" idx="10"/>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663687" y="1940438"/>
            <a:ext cx="6917635" cy="4638162"/>
          </a:xfrm>
          <a:noFill/>
        </p:spPr>
      </p:pic>
      <p:sp>
        <p:nvSpPr>
          <p:cNvPr id="7" name="Content Placeholder 6">
            <a:extLst>
              <a:ext uri="{FF2B5EF4-FFF2-40B4-BE49-F238E27FC236}">
                <a16:creationId xmlns:a16="http://schemas.microsoft.com/office/drawing/2014/main" id="{81FA55DA-7E81-EB0F-5506-47C7237B889D}"/>
              </a:ext>
            </a:extLst>
          </p:cNvPr>
          <p:cNvSpPr>
            <a:spLocks noGrp="1"/>
          </p:cNvSpPr>
          <p:nvPr>
            <p:ph type="title"/>
          </p:nvPr>
        </p:nvSpPr>
        <p:spPr>
          <a:xfrm>
            <a:off x="203200" y="990600"/>
            <a:ext cx="11785600" cy="1066800"/>
          </a:xfrm>
        </p:spPr>
        <p:txBody>
          <a:bodyPr anchor="ctr">
            <a:normAutofit/>
          </a:bodyPr>
          <a:lstStyle/>
          <a:p>
            <a:r>
              <a:rPr lang="en-US" dirty="0"/>
              <a:t>Switching Gears to Autism</a:t>
            </a:r>
          </a:p>
        </p:txBody>
      </p:sp>
      <p:sp>
        <p:nvSpPr>
          <p:cNvPr id="4" name="Slide Number Placeholder 3">
            <a:extLst>
              <a:ext uri="{FF2B5EF4-FFF2-40B4-BE49-F238E27FC236}">
                <a16:creationId xmlns:a16="http://schemas.microsoft.com/office/drawing/2014/main" id="{3962708E-8E50-073C-86A8-B9A1710374BE}"/>
              </a:ext>
            </a:extLst>
          </p:cNvPr>
          <p:cNvSpPr>
            <a:spLocks noGrp="1"/>
          </p:cNvSpPr>
          <p:nvPr>
            <p:ph type="sldNum" sz="quarter" idx="4"/>
          </p:nvPr>
        </p:nvSpPr>
        <p:spPr>
          <a:xfrm>
            <a:off x="10972800" y="279400"/>
            <a:ext cx="1016000" cy="365125"/>
          </a:xfrm>
        </p:spPr>
        <p:txBody>
          <a:bodyPr anchor="ctr">
            <a:normAutofit/>
          </a:bodyPr>
          <a:lstStyle/>
          <a:p>
            <a:pPr>
              <a:spcAft>
                <a:spcPts val="600"/>
              </a:spcAft>
            </a:pPr>
            <a:fld id="{3B745311-16E5-4BEF-BFE6-36758A3427EB}" type="slidenum">
              <a:rPr lang="en-US" smtClean="0"/>
              <a:pPr>
                <a:spcAft>
                  <a:spcPts val="600"/>
                </a:spcAft>
              </a:pPr>
              <a:t>29</a:t>
            </a:fld>
            <a:endParaRPr lang="en-US"/>
          </a:p>
        </p:txBody>
      </p:sp>
    </p:spTree>
    <p:extLst>
      <p:ext uri="{BB962C8B-B14F-4D97-AF65-F5344CB8AC3E}">
        <p14:creationId xmlns:p14="http://schemas.microsoft.com/office/powerpoint/2010/main" val="164862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2592B1F-03B2-24F1-B6C6-04BD4CB1DB29}"/>
              </a:ext>
            </a:extLst>
          </p:cNvPr>
          <p:cNvGraphicFramePr>
            <a:graphicFrameLocks noGrp="1"/>
          </p:cNvGraphicFramePr>
          <p:nvPr>
            <p:ph sz="quarter" idx="10"/>
            <p:extLst>
              <p:ext uri="{D42A27DB-BD31-4B8C-83A1-F6EECF244321}">
                <p14:modId xmlns:p14="http://schemas.microsoft.com/office/powerpoint/2010/main" val="673510452"/>
              </p:ext>
            </p:extLst>
          </p:nvPr>
        </p:nvGraphicFramePr>
        <p:xfrm>
          <a:off x="203200" y="2159000"/>
          <a:ext cx="11785600" cy="7498080"/>
        </p:xfrm>
        <a:graphic>
          <a:graphicData uri="http://schemas.openxmlformats.org/drawingml/2006/table">
            <a:tbl>
              <a:tblPr firstRow="1" bandRow="1">
                <a:tableStyleId>{5C22544A-7EE6-4342-B048-85BDC9FD1C3A}</a:tableStyleId>
              </a:tblPr>
              <a:tblGrid>
                <a:gridCol w="5892800">
                  <a:extLst>
                    <a:ext uri="{9D8B030D-6E8A-4147-A177-3AD203B41FA5}">
                      <a16:colId xmlns:a16="http://schemas.microsoft.com/office/drawing/2014/main" val="3939410047"/>
                    </a:ext>
                  </a:extLst>
                </a:gridCol>
                <a:gridCol w="5892800">
                  <a:extLst>
                    <a:ext uri="{9D8B030D-6E8A-4147-A177-3AD203B41FA5}">
                      <a16:colId xmlns:a16="http://schemas.microsoft.com/office/drawing/2014/main" val="1702812044"/>
                    </a:ext>
                  </a:extLst>
                </a:gridCol>
              </a:tblGrid>
              <a:tr h="370840">
                <a:tc>
                  <a:txBody>
                    <a:bodyPr/>
                    <a:lstStyle/>
                    <a:p>
                      <a:r>
                        <a:rPr lang="en-US" dirty="0"/>
                        <a:t>Autism</a:t>
                      </a:r>
                    </a:p>
                  </a:txBody>
                  <a:tcPr/>
                </a:tc>
                <a:tc>
                  <a:txBody>
                    <a:bodyPr/>
                    <a:lstStyle/>
                    <a:p>
                      <a:r>
                        <a:rPr lang="en-US" dirty="0"/>
                        <a:t>Emotional Disturbance</a:t>
                      </a:r>
                    </a:p>
                  </a:txBody>
                  <a:tcPr/>
                </a:tc>
                <a:extLst>
                  <a:ext uri="{0D108BD9-81ED-4DB2-BD59-A6C34878D82A}">
                    <a16:rowId xmlns:a16="http://schemas.microsoft.com/office/drawing/2014/main" val="477704445"/>
                  </a:ext>
                </a:extLst>
              </a:tr>
              <a:tr h="370840">
                <a:tc>
                  <a:txBody>
                    <a:bodyPr/>
                    <a:lstStyle/>
                    <a:p>
                      <a:r>
                        <a:rPr lang="en-US" sz="2400" b="0" i="0" kern="1200" dirty="0">
                          <a:solidFill>
                            <a:schemeClr val="dk1"/>
                          </a:solidFill>
                          <a:effectLst/>
                          <a:latin typeface="+mn-lt"/>
                          <a:ea typeface="+mn-ea"/>
                          <a:cs typeface="+mn-cs"/>
                        </a:rPr>
                        <a:t>300.8 (c ) (1) Autism means a developmental disability significantly affecting verbal and nonverbal communication and social interaction, generally evident before age three, that adversely affects a child’s educational performance. Other characteristics often associated with autism are engagement in repetitive activities and stereotyped movements, resistance to environmental change or change in daily routines, and unusual responses to sensory experiences.</a:t>
                      </a:r>
                      <a:endParaRPr lang="en-US" dirty="0"/>
                    </a:p>
                  </a:txBody>
                  <a:tcPr/>
                </a:tc>
                <a:tc>
                  <a:txBody>
                    <a:bodyPr/>
                    <a:lstStyle/>
                    <a:p>
                      <a:r>
                        <a:rPr lang="en-US" sz="2400" b="0" i="0" kern="1200" dirty="0">
                          <a:solidFill>
                            <a:schemeClr val="dk1"/>
                          </a:solidFill>
                          <a:effectLst/>
                          <a:latin typeface="+mn-lt"/>
                          <a:ea typeface="+mn-ea"/>
                          <a:cs typeface="+mn-cs"/>
                        </a:rPr>
                        <a:t>300.8 (c ) (4)Emotional disturbance means a condition exhibiting one or more of the following characteristics over a long period of time and to a marked degree that adversely affects a child’s educational performance:</a:t>
                      </a:r>
                    </a:p>
                    <a:p>
                      <a:r>
                        <a:rPr lang="en-US" sz="2400" b="0" i="0" u="sng" kern="1200" dirty="0">
                          <a:solidFill>
                            <a:schemeClr val="dk1"/>
                          </a:solidFill>
                          <a:effectLst/>
                          <a:latin typeface="+mn-lt"/>
                          <a:ea typeface="+mn-ea"/>
                          <a:cs typeface="+mn-cs"/>
                          <a:hlinkClick r:id="rId2"/>
                        </a:rPr>
                        <a:t>(A)</a:t>
                      </a:r>
                      <a:r>
                        <a:rPr lang="en-US" sz="2400" b="0" i="0" kern="1200" dirty="0">
                          <a:solidFill>
                            <a:schemeClr val="dk1"/>
                          </a:solidFill>
                          <a:effectLst/>
                          <a:latin typeface="+mn-lt"/>
                          <a:ea typeface="+mn-ea"/>
                          <a:cs typeface="+mn-cs"/>
                        </a:rPr>
                        <a:t> An inability to learn that cannot be explained by intellectual, sensory, or health factors.</a:t>
                      </a:r>
                    </a:p>
                    <a:p>
                      <a:r>
                        <a:rPr lang="en-US" sz="2400" b="0" i="0" u="sng" kern="1200" dirty="0">
                          <a:solidFill>
                            <a:schemeClr val="dk1"/>
                          </a:solidFill>
                          <a:effectLst/>
                          <a:latin typeface="+mn-lt"/>
                          <a:ea typeface="+mn-ea"/>
                          <a:cs typeface="+mn-cs"/>
                          <a:hlinkClick r:id="rId3"/>
                        </a:rPr>
                        <a:t>(B)</a:t>
                      </a:r>
                      <a:r>
                        <a:rPr lang="en-US" sz="2400" b="0" i="0" kern="1200" dirty="0">
                          <a:solidFill>
                            <a:schemeClr val="dk1"/>
                          </a:solidFill>
                          <a:effectLst/>
                          <a:latin typeface="+mn-lt"/>
                          <a:ea typeface="+mn-ea"/>
                          <a:cs typeface="+mn-cs"/>
                        </a:rPr>
                        <a:t> An inability to build or maintain satisfactory interpersonal relationships with peers and teachers.</a:t>
                      </a:r>
                    </a:p>
                    <a:p>
                      <a:r>
                        <a:rPr lang="en-US" sz="2400" b="0" i="0" u="sng" kern="1200" dirty="0">
                          <a:solidFill>
                            <a:schemeClr val="dk1"/>
                          </a:solidFill>
                          <a:effectLst/>
                          <a:latin typeface="+mn-lt"/>
                          <a:ea typeface="+mn-ea"/>
                          <a:cs typeface="+mn-cs"/>
                          <a:hlinkClick r:id="rId4"/>
                        </a:rPr>
                        <a:t>(C)</a:t>
                      </a:r>
                      <a:r>
                        <a:rPr lang="en-US" sz="2400" b="0" i="0" kern="1200" dirty="0">
                          <a:solidFill>
                            <a:schemeClr val="dk1"/>
                          </a:solidFill>
                          <a:effectLst/>
                          <a:latin typeface="+mn-lt"/>
                          <a:ea typeface="+mn-ea"/>
                          <a:cs typeface="+mn-cs"/>
                        </a:rPr>
                        <a:t> Inappropriate types of behavior or feelings under normal circumstances.</a:t>
                      </a:r>
                    </a:p>
                    <a:p>
                      <a:r>
                        <a:rPr lang="en-US" sz="2400" b="0" i="0" u="sng" kern="1200" dirty="0">
                          <a:solidFill>
                            <a:schemeClr val="dk1"/>
                          </a:solidFill>
                          <a:effectLst/>
                          <a:latin typeface="+mn-lt"/>
                          <a:ea typeface="+mn-ea"/>
                          <a:cs typeface="+mn-cs"/>
                          <a:hlinkClick r:id="rId5"/>
                        </a:rPr>
                        <a:t>(D)</a:t>
                      </a:r>
                      <a:r>
                        <a:rPr lang="en-US" sz="2400" b="0" i="0" kern="1200" dirty="0">
                          <a:solidFill>
                            <a:schemeClr val="dk1"/>
                          </a:solidFill>
                          <a:effectLst/>
                          <a:latin typeface="+mn-lt"/>
                          <a:ea typeface="+mn-ea"/>
                          <a:cs typeface="+mn-cs"/>
                        </a:rPr>
                        <a:t> A general pervasive mood of unhappiness or depression.</a:t>
                      </a:r>
                    </a:p>
                    <a:p>
                      <a:r>
                        <a:rPr lang="en-US" sz="2400" b="0" i="0" u="sng" kern="1200" dirty="0">
                          <a:solidFill>
                            <a:schemeClr val="dk1"/>
                          </a:solidFill>
                          <a:effectLst/>
                          <a:latin typeface="+mn-lt"/>
                          <a:ea typeface="+mn-ea"/>
                          <a:cs typeface="+mn-cs"/>
                          <a:hlinkClick r:id="rId6"/>
                        </a:rPr>
                        <a:t>(E)</a:t>
                      </a:r>
                      <a:r>
                        <a:rPr lang="en-US" sz="2400" b="0" i="0" kern="1200" dirty="0">
                          <a:solidFill>
                            <a:schemeClr val="dk1"/>
                          </a:solidFill>
                          <a:effectLst/>
                          <a:latin typeface="+mn-lt"/>
                          <a:ea typeface="+mn-ea"/>
                          <a:cs typeface="+mn-cs"/>
                        </a:rPr>
                        <a:t> A tendency to develop physical symptoms or fears associated with personal or school problems.</a:t>
                      </a:r>
                    </a:p>
                    <a:p>
                      <a:endParaRPr lang="en-US" dirty="0"/>
                    </a:p>
                  </a:txBody>
                  <a:tcPr/>
                </a:tc>
                <a:extLst>
                  <a:ext uri="{0D108BD9-81ED-4DB2-BD59-A6C34878D82A}">
                    <a16:rowId xmlns:a16="http://schemas.microsoft.com/office/drawing/2014/main" val="3797419891"/>
                  </a:ext>
                </a:extLst>
              </a:tr>
            </a:tbl>
          </a:graphicData>
        </a:graphic>
      </p:graphicFrame>
      <p:sp>
        <p:nvSpPr>
          <p:cNvPr id="4" name="Title 3">
            <a:extLst>
              <a:ext uri="{FF2B5EF4-FFF2-40B4-BE49-F238E27FC236}">
                <a16:creationId xmlns:a16="http://schemas.microsoft.com/office/drawing/2014/main" id="{831B1176-F2FA-599C-96E6-7030C2B4671B}"/>
              </a:ext>
            </a:extLst>
          </p:cNvPr>
          <p:cNvSpPr>
            <a:spLocks noGrp="1"/>
          </p:cNvSpPr>
          <p:nvPr>
            <p:ph type="title"/>
          </p:nvPr>
        </p:nvSpPr>
        <p:spPr/>
        <p:txBody>
          <a:bodyPr>
            <a:noAutofit/>
          </a:bodyPr>
          <a:lstStyle/>
          <a:p>
            <a:pPr algn="l"/>
            <a:r>
              <a:rPr lang="en-US" sz="4400" dirty="0"/>
              <a:t>Common Vocabulary: IDEA Definitions</a:t>
            </a:r>
          </a:p>
        </p:txBody>
      </p:sp>
    </p:spTree>
    <p:extLst>
      <p:ext uri="{BB962C8B-B14F-4D97-AF65-F5344CB8AC3E}">
        <p14:creationId xmlns:p14="http://schemas.microsoft.com/office/powerpoint/2010/main" val="449989428"/>
      </p:ext>
    </p:extLst>
  </p:cSld>
  <p:clrMapOvr>
    <a:masterClrMapping/>
  </p:clrMapOvr>
  <p:extLst>
    <p:ext uri="{6950BFC3-D8DA-4A85-94F7-54DA5524770B}">
      <p188:commentRel xmlns="" xmlns:p188="http://schemas.microsoft.com/office/powerpoint/2018/8/main" r:id="rId7"/>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B4FE4C-7ED1-41B1-D665-FD23EF3FAB7B}"/>
              </a:ext>
            </a:extLst>
          </p:cNvPr>
          <p:cNvSpPr>
            <a:spLocks noGrp="1"/>
          </p:cNvSpPr>
          <p:nvPr>
            <p:ph sz="quarter" idx="10"/>
          </p:nvPr>
        </p:nvSpPr>
        <p:spPr/>
        <p:txBody>
          <a:bodyPr/>
          <a:lstStyle/>
          <a:p>
            <a:pPr marL="150279" indent="0">
              <a:buNone/>
            </a:pPr>
            <a:r>
              <a:rPr lang="en-US" dirty="0"/>
              <a:t>“Autism” means a developmental disability significantly affecting verbal and nonverbal communication, and social interaction, generally evident by age 3, that adversely affects a child’s educational performance.</a:t>
            </a:r>
          </a:p>
        </p:txBody>
      </p:sp>
      <p:sp>
        <p:nvSpPr>
          <p:cNvPr id="3" name="Title 2">
            <a:extLst>
              <a:ext uri="{FF2B5EF4-FFF2-40B4-BE49-F238E27FC236}">
                <a16:creationId xmlns:a16="http://schemas.microsoft.com/office/drawing/2014/main" id="{E74278CA-BB81-345B-A5B3-CD3E71FBC9F8}"/>
              </a:ext>
            </a:extLst>
          </p:cNvPr>
          <p:cNvSpPr>
            <a:spLocks noGrp="1"/>
          </p:cNvSpPr>
          <p:nvPr>
            <p:ph type="title"/>
          </p:nvPr>
        </p:nvSpPr>
        <p:spPr/>
        <p:txBody>
          <a:bodyPr/>
          <a:lstStyle/>
          <a:p>
            <a:r>
              <a:rPr lang="en-US" dirty="0"/>
              <a:t>IDEA definition</a:t>
            </a:r>
          </a:p>
        </p:txBody>
      </p:sp>
      <p:sp>
        <p:nvSpPr>
          <p:cNvPr id="4" name="Slide Number Placeholder 3">
            <a:extLst>
              <a:ext uri="{FF2B5EF4-FFF2-40B4-BE49-F238E27FC236}">
                <a16:creationId xmlns:a16="http://schemas.microsoft.com/office/drawing/2014/main" id="{EDD6DD90-16D3-F139-1889-356D3A8DA8E3}"/>
              </a:ext>
            </a:extLst>
          </p:cNvPr>
          <p:cNvSpPr>
            <a:spLocks noGrp="1"/>
          </p:cNvSpPr>
          <p:nvPr>
            <p:ph type="sldNum" sz="quarter" idx="4"/>
          </p:nvPr>
        </p:nvSpPr>
        <p:spPr/>
        <p:txBody>
          <a:bodyPr/>
          <a:lstStyle/>
          <a:p>
            <a:fld id="{3B745311-16E5-4BEF-BFE6-36758A3427EB}" type="slidenum">
              <a:rPr lang="en-US" smtClean="0"/>
              <a:pPr/>
              <a:t>30</a:t>
            </a:fld>
            <a:endParaRPr lang="en-US"/>
          </a:p>
        </p:txBody>
      </p:sp>
    </p:spTree>
    <p:extLst>
      <p:ext uri="{BB962C8B-B14F-4D97-AF65-F5344CB8AC3E}">
        <p14:creationId xmlns:p14="http://schemas.microsoft.com/office/powerpoint/2010/main" val="3243292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16958D-64F3-62B6-D7BA-1DD2F180F1A1}"/>
              </a:ext>
            </a:extLst>
          </p:cNvPr>
          <p:cNvSpPr>
            <a:spLocks noGrp="1"/>
          </p:cNvSpPr>
          <p:nvPr>
            <p:ph sz="quarter" idx="10"/>
          </p:nvPr>
        </p:nvSpPr>
        <p:spPr/>
        <p:txBody>
          <a:bodyPr>
            <a:normAutofit fontScale="70000" lnSpcReduction="20000"/>
          </a:bodyPr>
          <a:lstStyle/>
          <a:p>
            <a:r>
              <a:rPr lang="en-US" dirty="0"/>
              <a:t>Interface between two very different systems of care</a:t>
            </a:r>
          </a:p>
          <a:p>
            <a:pPr lvl="1"/>
            <a:r>
              <a:rPr lang="en-US" dirty="0"/>
              <a:t>Health care system and the educational system</a:t>
            </a:r>
          </a:p>
          <a:p>
            <a:pPr lvl="1"/>
            <a:r>
              <a:rPr lang="en-US" dirty="0"/>
              <a:t>ASD are defined as both a clinical disorder and an educational disability which results in the need for special education services</a:t>
            </a:r>
          </a:p>
          <a:p>
            <a:pPr lvl="1"/>
            <a:r>
              <a:rPr lang="en-US" dirty="0"/>
              <a:t>Considerable overlap but also some significant differences</a:t>
            </a:r>
          </a:p>
          <a:p>
            <a:pPr lvl="2"/>
            <a:r>
              <a:rPr lang="en-US" dirty="0"/>
              <a:t>Clinical diagnosis made by professionals with expertise in evaluating children with a variety of behavioral and emotional disorders, using the DSM V eligibility standards or criteria</a:t>
            </a:r>
          </a:p>
          <a:p>
            <a:pPr lvl="2"/>
            <a:r>
              <a:rPr lang="en-US" dirty="0"/>
              <a:t>Educational disability is determined by a multi-disciplinary team using IDEA eligibility standards </a:t>
            </a:r>
          </a:p>
        </p:txBody>
      </p:sp>
      <p:sp>
        <p:nvSpPr>
          <p:cNvPr id="3" name="Title 2">
            <a:extLst>
              <a:ext uri="{FF2B5EF4-FFF2-40B4-BE49-F238E27FC236}">
                <a16:creationId xmlns:a16="http://schemas.microsoft.com/office/drawing/2014/main" id="{CE70F10E-6D4D-71AC-4A13-8E6D474C2A8E}"/>
              </a:ext>
            </a:extLst>
          </p:cNvPr>
          <p:cNvSpPr>
            <a:spLocks noGrp="1"/>
          </p:cNvSpPr>
          <p:nvPr>
            <p:ph type="title"/>
          </p:nvPr>
        </p:nvSpPr>
        <p:spPr/>
        <p:txBody>
          <a:bodyPr/>
          <a:lstStyle/>
          <a:p>
            <a:r>
              <a:rPr lang="en-US" dirty="0"/>
              <a:t>Diagnosis vs. Eligibility Evaluation</a:t>
            </a:r>
          </a:p>
        </p:txBody>
      </p:sp>
    </p:spTree>
    <p:extLst>
      <p:ext uri="{BB962C8B-B14F-4D97-AF65-F5344CB8AC3E}">
        <p14:creationId xmlns:p14="http://schemas.microsoft.com/office/powerpoint/2010/main" val="2823698951"/>
      </p:ext>
    </p:extLst>
  </p:cSld>
  <p:clrMapOvr>
    <a:masterClrMapping/>
  </p:clrMapOvr>
  <p:extLst>
    <p:ext uri="{6950BFC3-D8DA-4A85-94F7-54DA5524770B}">
      <p188:commentRel xmlns=""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35D96-2A72-F1A0-8464-034DFAF5FF27}"/>
              </a:ext>
            </a:extLst>
          </p:cNvPr>
          <p:cNvSpPr>
            <a:spLocks noGrp="1"/>
          </p:cNvSpPr>
          <p:nvPr>
            <p:ph sz="quarter" idx="10"/>
          </p:nvPr>
        </p:nvSpPr>
        <p:spPr/>
        <p:txBody>
          <a:bodyPr>
            <a:normAutofit/>
          </a:bodyPr>
          <a:lstStyle/>
          <a:p>
            <a:r>
              <a:rPr lang="en-US" dirty="0"/>
              <a:t>A clinical diagnosis of Autism </a:t>
            </a:r>
            <a:r>
              <a:rPr lang="en-US" b="1" u="sng" dirty="0"/>
              <a:t>is not </a:t>
            </a:r>
            <a:r>
              <a:rPr lang="en-US" dirty="0"/>
              <a:t>required to meet eligibly under IDEA and Missouri criteria</a:t>
            </a:r>
          </a:p>
          <a:p>
            <a:r>
              <a:rPr lang="en-US" dirty="0"/>
              <a:t>A clinical diagnosis does not automatically equate to IDEA eligibility for Autism</a:t>
            </a:r>
          </a:p>
          <a:p>
            <a:r>
              <a:rPr lang="en-US" dirty="0"/>
              <a:t>Children with a clinical diagnosis may be eligible  under one of the other eligibility  categories</a:t>
            </a:r>
          </a:p>
        </p:txBody>
      </p:sp>
      <p:sp>
        <p:nvSpPr>
          <p:cNvPr id="3" name="Title 2">
            <a:extLst>
              <a:ext uri="{FF2B5EF4-FFF2-40B4-BE49-F238E27FC236}">
                <a16:creationId xmlns:a16="http://schemas.microsoft.com/office/drawing/2014/main" id="{FBBC84C5-D5B6-A7FC-FB49-311EEDD12030}"/>
              </a:ext>
            </a:extLst>
          </p:cNvPr>
          <p:cNvSpPr>
            <a:spLocks noGrp="1"/>
          </p:cNvSpPr>
          <p:nvPr>
            <p:ph type="title"/>
          </p:nvPr>
        </p:nvSpPr>
        <p:spPr/>
        <p:txBody>
          <a:bodyPr/>
          <a:lstStyle/>
          <a:p>
            <a:r>
              <a:rPr lang="en-US" dirty="0"/>
              <a:t>Clinical Diagnosis vs. IDEA Eligibility </a:t>
            </a:r>
          </a:p>
        </p:txBody>
      </p:sp>
      <p:sp>
        <p:nvSpPr>
          <p:cNvPr id="4" name="Slide Number Placeholder 3">
            <a:extLst>
              <a:ext uri="{FF2B5EF4-FFF2-40B4-BE49-F238E27FC236}">
                <a16:creationId xmlns:a16="http://schemas.microsoft.com/office/drawing/2014/main" id="{E372A1A3-7DF7-6571-57CB-39E90D51C6CA}"/>
              </a:ext>
            </a:extLst>
          </p:cNvPr>
          <p:cNvSpPr>
            <a:spLocks noGrp="1"/>
          </p:cNvSpPr>
          <p:nvPr>
            <p:ph type="sldNum" sz="quarter" idx="4"/>
          </p:nvPr>
        </p:nvSpPr>
        <p:spPr/>
        <p:txBody>
          <a:bodyPr/>
          <a:lstStyle/>
          <a:p>
            <a:fld id="{3B745311-16E5-4BEF-BFE6-36758A3427EB}" type="slidenum">
              <a:rPr lang="en-US" smtClean="0"/>
              <a:pPr/>
              <a:t>32</a:t>
            </a:fld>
            <a:endParaRPr lang="en-US"/>
          </a:p>
        </p:txBody>
      </p:sp>
    </p:spTree>
    <p:extLst>
      <p:ext uri="{BB962C8B-B14F-4D97-AF65-F5344CB8AC3E}">
        <p14:creationId xmlns:p14="http://schemas.microsoft.com/office/powerpoint/2010/main" val="208379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48CCF-D75A-7EA2-2D35-307301745A99}"/>
              </a:ext>
            </a:extLst>
          </p:cNvPr>
          <p:cNvSpPr>
            <a:spLocks noGrp="1"/>
          </p:cNvSpPr>
          <p:nvPr>
            <p:ph sz="quarter" idx="10"/>
          </p:nvPr>
        </p:nvSpPr>
        <p:spPr/>
        <p:txBody>
          <a:bodyPr>
            <a:normAutofit lnSpcReduction="10000"/>
          </a:bodyPr>
          <a:lstStyle/>
          <a:p>
            <a:r>
              <a:rPr lang="en-US" dirty="0"/>
              <a:t>A thorough review of what is already known about this student (review of existing data) must be documented</a:t>
            </a:r>
          </a:p>
          <a:p>
            <a:r>
              <a:rPr lang="en-US" dirty="0"/>
              <a:t>Assessments should be conducted by professionals that have the proper training and experience to conduct and interpret the assessments</a:t>
            </a:r>
          </a:p>
        </p:txBody>
      </p:sp>
      <p:sp>
        <p:nvSpPr>
          <p:cNvPr id="3" name="Title 2">
            <a:extLst>
              <a:ext uri="{FF2B5EF4-FFF2-40B4-BE49-F238E27FC236}">
                <a16:creationId xmlns:a16="http://schemas.microsoft.com/office/drawing/2014/main" id="{8BC232C0-C0E8-D49B-6B59-8B75B4A57ADE}"/>
              </a:ext>
            </a:extLst>
          </p:cNvPr>
          <p:cNvSpPr>
            <a:spLocks noGrp="1"/>
          </p:cNvSpPr>
          <p:nvPr>
            <p:ph type="title"/>
          </p:nvPr>
        </p:nvSpPr>
        <p:spPr/>
        <p:txBody>
          <a:bodyPr/>
          <a:lstStyle/>
          <a:p>
            <a:r>
              <a:rPr lang="en-US" dirty="0"/>
              <a:t>Evaluation procedures</a:t>
            </a:r>
          </a:p>
        </p:txBody>
      </p:sp>
      <p:sp>
        <p:nvSpPr>
          <p:cNvPr id="4" name="Slide Number Placeholder 3">
            <a:extLst>
              <a:ext uri="{FF2B5EF4-FFF2-40B4-BE49-F238E27FC236}">
                <a16:creationId xmlns:a16="http://schemas.microsoft.com/office/drawing/2014/main" id="{5E0C432B-7E5D-5D51-72C8-8F455C13A723}"/>
              </a:ext>
            </a:extLst>
          </p:cNvPr>
          <p:cNvSpPr>
            <a:spLocks noGrp="1"/>
          </p:cNvSpPr>
          <p:nvPr>
            <p:ph type="sldNum" sz="quarter" idx="4"/>
          </p:nvPr>
        </p:nvSpPr>
        <p:spPr/>
        <p:txBody>
          <a:bodyPr/>
          <a:lstStyle/>
          <a:p>
            <a:fld id="{3B745311-16E5-4BEF-BFE6-36758A3427EB}" type="slidenum">
              <a:rPr lang="en-US" smtClean="0"/>
              <a:pPr/>
              <a:t>33</a:t>
            </a:fld>
            <a:endParaRPr lang="en-US"/>
          </a:p>
        </p:txBody>
      </p:sp>
    </p:spTree>
    <p:extLst>
      <p:ext uri="{BB962C8B-B14F-4D97-AF65-F5344CB8AC3E}">
        <p14:creationId xmlns:p14="http://schemas.microsoft.com/office/powerpoint/2010/main" val="1397873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8A1885-B61C-B4F2-4F0C-AE67C75BE81F}"/>
              </a:ext>
            </a:extLst>
          </p:cNvPr>
          <p:cNvSpPr>
            <a:spLocks noGrp="1"/>
          </p:cNvSpPr>
          <p:nvPr>
            <p:ph type="body" sz="quarter" idx="10"/>
          </p:nvPr>
        </p:nvSpPr>
        <p:spPr>
          <a:xfrm>
            <a:off x="203200" y="3305992"/>
            <a:ext cx="11684000" cy="1717393"/>
          </a:xfrm>
        </p:spPr>
        <p:txBody>
          <a:bodyPr/>
          <a:lstStyle/>
          <a:p>
            <a:r>
              <a:rPr lang="en-US" dirty="0"/>
              <a:t>Specific Criteria for Autism </a:t>
            </a:r>
          </a:p>
          <a:p>
            <a:r>
              <a:rPr lang="en-US" dirty="0"/>
              <a:t>categorical eligibility</a:t>
            </a:r>
          </a:p>
        </p:txBody>
      </p:sp>
      <p:sp>
        <p:nvSpPr>
          <p:cNvPr id="4" name="Slide Number Placeholder 3">
            <a:extLst>
              <a:ext uri="{FF2B5EF4-FFF2-40B4-BE49-F238E27FC236}">
                <a16:creationId xmlns:a16="http://schemas.microsoft.com/office/drawing/2014/main" id="{F7B92D5C-22C3-B7CC-A2F6-611C4F2CDC53}"/>
              </a:ext>
            </a:extLst>
          </p:cNvPr>
          <p:cNvSpPr>
            <a:spLocks noGrp="1"/>
          </p:cNvSpPr>
          <p:nvPr>
            <p:ph type="sldNum" sz="quarter" idx="4"/>
          </p:nvPr>
        </p:nvSpPr>
        <p:spPr/>
        <p:txBody>
          <a:bodyPr/>
          <a:lstStyle/>
          <a:p>
            <a:fld id="{3B745311-16E5-4BEF-BFE6-36758A3427EB}" type="slidenum">
              <a:rPr lang="en-US" smtClean="0"/>
              <a:pPr/>
              <a:t>34</a:t>
            </a:fld>
            <a:endParaRPr lang="en-US"/>
          </a:p>
        </p:txBody>
      </p:sp>
    </p:spTree>
    <p:extLst>
      <p:ext uri="{BB962C8B-B14F-4D97-AF65-F5344CB8AC3E}">
        <p14:creationId xmlns:p14="http://schemas.microsoft.com/office/powerpoint/2010/main" val="2510056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4CE52-59BA-EAAF-0575-3FD747D817D1}"/>
              </a:ext>
            </a:extLst>
          </p:cNvPr>
          <p:cNvSpPr>
            <a:spLocks noGrp="1"/>
          </p:cNvSpPr>
          <p:nvPr>
            <p:ph sz="quarter" idx="10"/>
          </p:nvPr>
        </p:nvSpPr>
        <p:spPr/>
        <p:txBody>
          <a:bodyPr>
            <a:normAutofit fontScale="62500" lnSpcReduction="20000"/>
          </a:bodyPr>
          <a:lstStyle/>
          <a:p>
            <a:pPr marL="150279" indent="0">
              <a:buNone/>
            </a:pPr>
            <a:r>
              <a:rPr lang="en-US" dirty="0"/>
              <a:t>The evaluation report documents the use of </a:t>
            </a:r>
            <a:r>
              <a:rPr lang="en-US" b="1" u="sng" dirty="0"/>
              <a:t>all </a:t>
            </a:r>
            <a:r>
              <a:rPr lang="en-US" dirty="0"/>
              <a:t>of the following procedures to address the areas of concern:</a:t>
            </a:r>
          </a:p>
          <a:p>
            <a:r>
              <a:rPr lang="en-US" dirty="0"/>
              <a:t>600.10.a.  Review of medical records</a:t>
            </a:r>
          </a:p>
          <a:p>
            <a:pPr lvl="1"/>
            <a:r>
              <a:rPr lang="en-US" dirty="0"/>
              <a:t>Clinical diagnosis of autism not required</a:t>
            </a:r>
          </a:p>
          <a:p>
            <a:pPr lvl="1"/>
            <a:r>
              <a:rPr lang="en-US" dirty="0"/>
              <a:t>If there are no medical records or parent will not consent to release the records, this is not a reason to find a child ineligible.</a:t>
            </a:r>
          </a:p>
          <a:p>
            <a:pPr lvl="1"/>
            <a:r>
              <a:rPr lang="en-US" dirty="0"/>
              <a:t>If the district determines they need medical information to complete a thorough evaluation and it is not available, the LEA is responsible to provide for that medical evaluation</a:t>
            </a:r>
          </a:p>
          <a:p>
            <a:r>
              <a:rPr lang="en-US" dirty="0"/>
              <a:t>600.10.b.  Observation of the child’s behavior across </a:t>
            </a:r>
            <a:r>
              <a:rPr lang="en-US" b="1" dirty="0"/>
              <a:t>multiple</a:t>
            </a:r>
            <a:r>
              <a:rPr lang="en-US" dirty="0"/>
              <a:t> environments</a:t>
            </a:r>
          </a:p>
          <a:p>
            <a:r>
              <a:rPr lang="en-US" dirty="0"/>
              <a:t>600.10.c.  An in-depth social history</a:t>
            </a:r>
          </a:p>
          <a:p>
            <a:endParaRPr lang="en-US" dirty="0"/>
          </a:p>
          <a:p>
            <a:endParaRPr lang="en-US" b="1" u="sng" dirty="0"/>
          </a:p>
        </p:txBody>
      </p:sp>
      <p:sp>
        <p:nvSpPr>
          <p:cNvPr id="3" name="Title 2">
            <a:extLst>
              <a:ext uri="{FF2B5EF4-FFF2-40B4-BE49-F238E27FC236}">
                <a16:creationId xmlns:a16="http://schemas.microsoft.com/office/drawing/2014/main" id="{C8D1348B-44FD-93AB-5067-9C08131D42AA}"/>
              </a:ext>
            </a:extLst>
          </p:cNvPr>
          <p:cNvSpPr>
            <a:spLocks noGrp="1"/>
          </p:cNvSpPr>
          <p:nvPr>
            <p:ph type="title"/>
          </p:nvPr>
        </p:nvSpPr>
        <p:spPr/>
        <p:txBody>
          <a:bodyPr/>
          <a:lstStyle/>
          <a:p>
            <a:r>
              <a:rPr lang="en-US" dirty="0"/>
              <a:t>600.10 Evaluation procedures include: </a:t>
            </a:r>
          </a:p>
        </p:txBody>
      </p:sp>
      <p:sp>
        <p:nvSpPr>
          <p:cNvPr id="4" name="Slide Number Placeholder 3">
            <a:extLst>
              <a:ext uri="{FF2B5EF4-FFF2-40B4-BE49-F238E27FC236}">
                <a16:creationId xmlns:a16="http://schemas.microsoft.com/office/drawing/2014/main" id="{679B941A-4643-8809-E15C-BB52DB6CD95A}"/>
              </a:ext>
            </a:extLst>
          </p:cNvPr>
          <p:cNvSpPr>
            <a:spLocks noGrp="1"/>
          </p:cNvSpPr>
          <p:nvPr>
            <p:ph type="sldNum" sz="quarter" idx="4"/>
          </p:nvPr>
        </p:nvSpPr>
        <p:spPr/>
        <p:txBody>
          <a:bodyPr/>
          <a:lstStyle/>
          <a:p>
            <a:fld id="{3B745311-16E5-4BEF-BFE6-36758A3427EB}" type="slidenum">
              <a:rPr lang="en-US" smtClean="0"/>
              <a:pPr/>
              <a:t>35</a:t>
            </a:fld>
            <a:endParaRPr lang="en-US"/>
          </a:p>
        </p:txBody>
      </p:sp>
    </p:spTree>
    <p:extLst>
      <p:ext uri="{BB962C8B-B14F-4D97-AF65-F5344CB8AC3E}">
        <p14:creationId xmlns:p14="http://schemas.microsoft.com/office/powerpoint/2010/main" val="2466636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50345-3D26-9578-6753-4C8A18024ECD}"/>
              </a:ext>
            </a:extLst>
          </p:cNvPr>
          <p:cNvSpPr>
            <a:spLocks noGrp="1"/>
          </p:cNvSpPr>
          <p:nvPr>
            <p:ph sz="quarter" idx="10"/>
          </p:nvPr>
        </p:nvSpPr>
        <p:spPr/>
        <p:txBody>
          <a:bodyPr>
            <a:normAutofit fontScale="92500" lnSpcReduction="20000"/>
          </a:bodyPr>
          <a:lstStyle/>
          <a:p>
            <a:r>
              <a:rPr lang="en-US" dirty="0"/>
              <a:t>Include developmental history and significant life events</a:t>
            </a:r>
          </a:p>
          <a:p>
            <a:r>
              <a:rPr lang="en-US" dirty="0"/>
              <a:t>Can be provided by parents, caregivers, physicians and teachers in various forms</a:t>
            </a:r>
          </a:p>
          <a:p>
            <a:r>
              <a:rPr lang="en-US" dirty="0"/>
              <a:t>Best practice approach is to conduct via interview. This will allow for more in depth information and give the interviewer an opportunity to ask clarifying questions. </a:t>
            </a:r>
          </a:p>
          <a:p>
            <a:pPr marL="150279" indent="0">
              <a:buNone/>
            </a:pPr>
            <a:endParaRPr lang="en-US" dirty="0"/>
          </a:p>
        </p:txBody>
      </p:sp>
      <p:sp>
        <p:nvSpPr>
          <p:cNvPr id="3" name="Title 2">
            <a:extLst>
              <a:ext uri="{FF2B5EF4-FFF2-40B4-BE49-F238E27FC236}">
                <a16:creationId xmlns:a16="http://schemas.microsoft.com/office/drawing/2014/main" id="{A094703A-6CAB-779D-AF96-CC6CD26DC27A}"/>
              </a:ext>
            </a:extLst>
          </p:cNvPr>
          <p:cNvSpPr>
            <a:spLocks noGrp="1"/>
          </p:cNvSpPr>
          <p:nvPr>
            <p:ph type="title"/>
          </p:nvPr>
        </p:nvSpPr>
        <p:spPr/>
        <p:txBody>
          <a:bodyPr/>
          <a:lstStyle/>
          <a:p>
            <a:r>
              <a:rPr lang="en-US" dirty="0"/>
              <a:t>An In-Depth Social History</a:t>
            </a:r>
          </a:p>
        </p:txBody>
      </p:sp>
      <p:sp>
        <p:nvSpPr>
          <p:cNvPr id="4" name="Slide Number Placeholder 3">
            <a:extLst>
              <a:ext uri="{FF2B5EF4-FFF2-40B4-BE49-F238E27FC236}">
                <a16:creationId xmlns:a16="http://schemas.microsoft.com/office/drawing/2014/main" id="{837CE09D-3592-E798-C667-4B5715753642}"/>
              </a:ext>
            </a:extLst>
          </p:cNvPr>
          <p:cNvSpPr>
            <a:spLocks noGrp="1"/>
          </p:cNvSpPr>
          <p:nvPr>
            <p:ph type="sldNum" sz="quarter" idx="4"/>
          </p:nvPr>
        </p:nvSpPr>
        <p:spPr/>
        <p:txBody>
          <a:bodyPr/>
          <a:lstStyle/>
          <a:p>
            <a:fld id="{3B745311-16E5-4BEF-BFE6-36758A3427EB}" type="slidenum">
              <a:rPr lang="en-US" smtClean="0"/>
              <a:pPr/>
              <a:t>36</a:t>
            </a:fld>
            <a:endParaRPr lang="en-US"/>
          </a:p>
        </p:txBody>
      </p:sp>
    </p:spTree>
    <p:extLst>
      <p:ext uri="{BB962C8B-B14F-4D97-AF65-F5344CB8AC3E}">
        <p14:creationId xmlns:p14="http://schemas.microsoft.com/office/powerpoint/2010/main" val="471319416"/>
      </p:ext>
    </p:extLst>
  </p:cSld>
  <p:clrMapOvr>
    <a:masterClrMapping/>
  </p:clrMapOvr>
  <p:extLst>
    <p:ext uri="{6950BFC3-D8DA-4A85-94F7-54DA5524770B}">
      <p188:commentRel xmlns=""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A7B20B-FEF1-018E-14CC-1029A9A82573}"/>
              </a:ext>
            </a:extLst>
          </p:cNvPr>
          <p:cNvSpPr>
            <a:spLocks noGrp="1"/>
          </p:cNvSpPr>
          <p:nvPr>
            <p:ph sz="quarter" idx="10"/>
          </p:nvPr>
        </p:nvSpPr>
        <p:spPr>
          <a:xfrm>
            <a:off x="203200" y="2057400"/>
            <a:ext cx="11785600" cy="4731026"/>
          </a:xfrm>
        </p:spPr>
        <p:txBody>
          <a:bodyPr>
            <a:normAutofit fontScale="47500" lnSpcReduction="20000"/>
          </a:bodyPr>
          <a:lstStyle/>
          <a:p>
            <a:r>
              <a:rPr lang="en-US" sz="5100" dirty="0"/>
              <a:t>Evaluations could also include information in the following areas, as determined appropriate through the review of existing data:</a:t>
            </a:r>
          </a:p>
          <a:p>
            <a:pPr lvl="1"/>
            <a:r>
              <a:rPr lang="en-US" dirty="0"/>
              <a:t>Cognitive skills or developmental level</a:t>
            </a:r>
          </a:p>
          <a:p>
            <a:pPr lvl="1"/>
            <a:r>
              <a:rPr lang="en-US" dirty="0"/>
              <a:t>Adaptive skills</a:t>
            </a:r>
          </a:p>
          <a:p>
            <a:pPr lvl="1"/>
            <a:r>
              <a:rPr lang="en-US" dirty="0"/>
              <a:t>Social interaction skills</a:t>
            </a:r>
          </a:p>
          <a:p>
            <a:pPr lvl="1"/>
            <a:r>
              <a:rPr lang="en-US" dirty="0"/>
              <a:t>Motor development</a:t>
            </a:r>
          </a:p>
          <a:p>
            <a:pPr lvl="1"/>
            <a:r>
              <a:rPr lang="en-US" dirty="0"/>
              <a:t>Communication skills</a:t>
            </a:r>
          </a:p>
          <a:p>
            <a:pPr lvl="1"/>
            <a:r>
              <a:rPr lang="en-US" dirty="0"/>
              <a:t>Social/emotional functioning (to include a functional behavior assessment, if appropriate)</a:t>
            </a:r>
          </a:p>
          <a:p>
            <a:pPr lvl="1"/>
            <a:r>
              <a:rPr lang="en-US" dirty="0"/>
              <a:t>Academic achievement levels (when appropriate)</a:t>
            </a:r>
          </a:p>
          <a:p>
            <a:pPr lvl="1"/>
            <a:r>
              <a:rPr lang="en-US" dirty="0"/>
              <a:t>Vocational skills</a:t>
            </a:r>
          </a:p>
          <a:p>
            <a:pPr lvl="1"/>
            <a:r>
              <a:rPr lang="en-US" dirty="0"/>
              <a:t>Sensory functioning</a:t>
            </a:r>
          </a:p>
          <a:p>
            <a:pPr lvl="1"/>
            <a:r>
              <a:rPr lang="en-US" dirty="0"/>
              <a:t>Hearing/vision screening (additional info as needed)</a:t>
            </a:r>
          </a:p>
          <a:p>
            <a:pPr lvl="1"/>
            <a:r>
              <a:rPr lang="en-US" dirty="0"/>
              <a:t>Interview information</a:t>
            </a:r>
          </a:p>
          <a:p>
            <a:pPr marL="150279" indent="0">
              <a:buNone/>
            </a:pPr>
            <a:endParaRPr lang="en-US" dirty="0"/>
          </a:p>
        </p:txBody>
      </p:sp>
      <p:sp>
        <p:nvSpPr>
          <p:cNvPr id="3" name="Title 2">
            <a:extLst>
              <a:ext uri="{FF2B5EF4-FFF2-40B4-BE49-F238E27FC236}">
                <a16:creationId xmlns:a16="http://schemas.microsoft.com/office/drawing/2014/main" id="{4E4418A5-4F0A-037C-B2C0-C15CC35BC46E}"/>
              </a:ext>
            </a:extLst>
          </p:cNvPr>
          <p:cNvSpPr>
            <a:spLocks noGrp="1"/>
          </p:cNvSpPr>
          <p:nvPr>
            <p:ph type="title"/>
          </p:nvPr>
        </p:nvSpPr>
        <p:spPr/>
        <p:txBody>
          <a:bodyPr/>
          <a:lstStyle/>
          <a:p>
            <a:r>
              <a:rPr lang="en-US" dirty="0"/>
              <a:t>Evaluation Procedures</a:t>
            </a:r>
          </a:p>
        </p:txBody>
      </p:sp>
      <p:sp>
        <p:nvSpPr>
          <p:cNvPr id="4" name="Slide Number Placeholder 3">
            <a:extLst>
              <a:ext uri="{FF2B5EF4-FFF2-40B4-BE49-F238E27FC236}">
                <a16:creationId xmlns:a16="http://schemas.microsoft.com/office/drawing/2014/main" id="{AC9E9C04-AB57-0C93-2446-71D42E335285}"/>
              </a:ext>
            </a:extLst>
          </p:cNvPr>
          <p:cNvSpPr>
            <a:spLocks noGrp="1"/>
          </p:cNvSpPr>
          <p:nvPr>
            <p:ph type="sldNum" sz="quarter" idx="4"/>
          </p:nvPr>
        </p:nvSpPr>
        <p:spPr/>
        <p:txBody>
          <a:bodyPr/>
          <a:lstStyle/>
          <a:p>
            <a:fld id="{3B745311-16E5-4BEF-BFE6-36758A3427EB}" type="slidenum">
              <a:rPr lang="en-US" smtClean="0"/>
              <a:pPr/>
              <a:t>37</a:t>
            </a:fld>
            <a:endParaRPr lang="en-US"/>
          </a:p>
        </p:txBody>
      </p:sp>
    </p:spTree>
    <p:extLst>
      <p:ext uri="{BB962C8B-B14F-4D97-AF65-F5344CB8AC3E}">
        <p14:creationId xmlns:p14="http://schemas.microsoft.com/office/powerpoint/2010/main" val="174471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88781-47B0-B3C2-C309-C11BE6828844}"/>
              </a:ext>
            </a:extLst>
          </p:cNvPr>
          <p:cNvSpPr>
            <a:spLocks noGrp="1"/>
          </p:cNvSpPr>
          <p:nvPr>
            <p:ph sz="quarter" idx="10"/>
          </p:nvPr>
        </p:nvSpPr>
        <p:spPr/>
        <p:txBody>
          <a:bodyPr>
            <a:normAutofit fontScale="70000" lnSpcReduction="20000"/>
          </a:bodyPr>
          <a:lstStyle/>
          <a:p>
            <a:pPr marL="150279" indent="0">
              <a:buNone/>
            </a:pPr>
            <a:r>
              <a:rPr lang="en-US" dirty="0"/>
              <a:t>The evaluation report documents disturbances of speech, language-cognitive development, and nonverbal communication in </a:t>
            </a:r>
            <a:r>
              <a:rPr lang="en-US" b="1" dirty="0"/>
              <a:t>one (1) or more </a:t>
            </a:r>
            <a:r>
              <a:rPr lang="en-US" dirty="0"/>
              <a:t>of the following:</a:t>
            </a:r>
          </a:p>
          <a:p>
            <a:r>
              <a:rPr lang="en-US" dirty="0"/>
              <a:t>600.20.a. Abnormalities that extend beyond speech to many aspects of the communication process</a:t>
            </a:r>
          </a:p>
          <a:p>
            <a:r>
              <a:rPr lang="en-US" dirty="0"/>
              <a:t>600.20.b.  Absence of communicative language or, if present, language lacks communicative intent</a:t>
            </a:r>
          </a:p>
          <a:p>
            <a:r>
              <a:rPr lang="en-US" dirty="0"/>
              <a:t>600.20.c. Characteristics involve both deviance and delay</a:t>
            </a:r>
          </a:p>
          <a:p>
            <a:r>
              <a:rPr lang="en-US" dirty="0"/>
              <a:t>600.20.d. Deficits in the capacity to use language for social communication, both receptive and expressive </a:t>
            </a:r>
          </a:p>
          <a:p>
            <a:endParaRPr lang="en-US" dirty="0"/>
          </a:p>
          <a:p>
            <a:pPr lvl="1"/>
            <a:endParaRPr lang="en-US" dirty="0"/>
          </a:p>
        </p:txBody>
      </p:sp>
      <p:sp>
        <p:nvSpPr>
          <p:cNvPr id="3" name="Title 2">
            <a:extLst>
              <a:ext uri="{FF2B5EF4-FFF2-40B4-BE49-F238E27FC236}">
                <a16:creationId xmlns:a16="http://schemas.microsoft.com/office/drawing/2014/main" id="{8155DDD2-9455-3C6C-39BF-DC707CA7C677}"/>
              </a:ext>
            </a:extLst>
          </p:cNvPr>
          <p:cNvSpPr>
            <a:spLocks noGrp="1"/>
          </p:cNvSpPr>
          <p:nvPr>
            <p:ph type="title"/>
          </p:nvPr>
        </p:nvSpPr>
        <p:spPr/>
        <p:txBody>
          <a:bodyPr>
            <a:normAutofit/>
          </a:bodyPr>
          <a:lstStyle/>
          <a:p>
            <a:pPr algn="l"/>
            <a:r>
              <a:rPr lang="en-US" sz="4000" dirty="0"/>
              <a:t>600.20  Disturbance of the communication process</a:t>
            </a:r>
          </a:p>
        </p:txBody>
      </p:sp>
      <p:sp>
        <p:nvSpPr>
          <p:cNvPr id="4" name="Slide Number Placeholder 3">
            <a:extLst>
              <a:ext uri="{FF2B5EF4-FFF2-40B4-BE49-F238E27FC236}">
                <a16:creationId xmlns:a16="http://schemas.microsoft.com/office/drawing/2014/main" id="{A7B96B45-4AB3-C074-1E3D-246AD58B1A8F}"/>
              </a:ext>
            </a:extLst>
          </p:cNvPr>
          <p:cNvSpPr>
            <a:spLocks noGrp="1"/>
          </p:cNvSpPr>
          <p:nvPr>
            <p:ph type="sldNum" sz="quarter" idx="4"/>
          </p:nvPr>
        </p:nvSpPr>
        <p:spPr/>
        <p:txBody>
          <a:bodyPr/>
          <a:lstStyle/>
          <a:p>
            <a:fld id="{3B745311-16E5-4BEF-BFE6-36758A3427EB}" type="slidenum">
              <a:rPr lang="en-US" smtClean="0"/>
              <a:pPr/>
              <a:t>38</a:t>
            </a:fld>
            <a:endParaRPr lang="en-US"/>
          </a:p>
        </p:txBody>
      </p:sp>
    </p:spTree>
    <p:extLst>
      <p:ext uri="{BB962C8B-B14F-4D97-AF65-F5344CB8AC3E}">
        <p14:creationId xmlns:p14="http://schemas.microsoft.com/office/powerpoint/2010/main" val="1379044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4FC496-7406-142F-B3B2-515E4AD8C13F}"/>
              </a:ext>
            </a:extLst>
          </p:cNvPr>
          <p:cNvSpPr>
            <a:spLocks noGrp="1"/>
          </p:cNvSpPr>
          <p:nvPr>
            <p:ph sz="quarter" idx="10"/>
          </p:nvPr>
        </p:nvSpPr>
        <p:spPr/>
        <p:txBody>
          <a:bodyPr>
            <a:normAutofit fontScale="62500" lnSpcReduction="20000"/>
          </a:bodyPr>
          <a:lstStyle/>
          <a:p>
            <a:pPr marL="150279" indent="0">
              <a:buNone/>
            </a:pPr>
            <a:r>
              <a:rPr lang="en-US" dirty="0"/>
              <a:t>Measures, record reviews, interviews and observations indicate the child’s verbal and non-verbal communications are significantly different from peers</a:t>
            </a:r>
          </a:p>
          <a:p>
            <a:r>
              <a:rPr lang="en-US" dirty="0"/>
              <a:t>A lack of typical back and forth social conversation</a:t>
            </a:r>
          </a:p>
          <a:p>
            <a:r>
              <a:rPr lang="en-US" dirty="0"/>
              <a:t>Significant deficits in understanding and using non-verbal communication including eye contact, facial expression, body postures and gestures</a:t>
            </a:r>
          </a:p>
          <a:p>
            <a:r>
              <a:rPr lang="en-US" dirty="0"/>
              <a:t>An absence of verbal language</a:t>
            </a:r>
          </a:p>
          <a:p>
            <a:r>
              <a:rPr lang="en-US" dirty="0"/>
              <a:t>Abnormal volume, pitch, intonation, rate, rhythm, stress, prosody</a:t>
            </a:r>
          </a:p>
          <a:p>
            <a:r>
              <a:rPr lang="en-US" dirty="0"/>
              <a:t>Limited ability to express a range of emotions via words</a:t>
            </a:r>
          </a:p>
          <a:p>
            <a:r>
              <a:rPr lang="en-US" dirty="0"/>
              <a:t>Inability to maintain social discourse (staying on topic, starting at conversation, appropriately ending a conversation)</a:t>
            </a:r>
          </a:p>
        </p:txBody>
      </p:sp>
      <p:sp>
        <p:nvSpPr>
          <p:cNvPr id="3" name="Title 2">
            <a:extLst>
              <a:ext uri="{FF2B5EF4-FFF2-40B4-BE49-F238E27FC236}">
                <a16:creationId xmlns:a16="http://schemas.microsoft.com/office/drawing/2014/main" id="{3D62B613-C1D8-C6BF-E618-2F94E478DBB1}"/>
              </a:ext>
            </a:extLst>
          </p:cNvPr>
          <p:cNvSpPr>
            <a:spLocks noGrp="1"/>
          </p:cNvSpPr>
          <p:nvPr>
            <p:ph type="title"/>
          </p:nvPr>
        </p:nvSpPr>
        <p:spPr/>
        <p:txBody>
          <a:bodyPr>
            <a:noAutofit/>
          </a:bodyPr>
          <a:lstStyle/>
          <a:p>
            <a:pPr algn="l"/>
            <a:r>
              <a:rPr lang="en-US" sz="4000" dirty="0"/>
              <a:t>What do those disturbances in the communication process look like? </a:t>
            </a:r>
          </a:p>
        </p:txBody>
      </p:sp>
      <p:sp>
        <p:nvSpPr>
          <p:cNvPr id="4" name="Slide Number Placeholder 3">
            <a:extLst>
              <a:ext uri="{FF2B5EF4-FFF2-40B4-BE49-F238E27FC236}">
                <a16:creationId xmlns:a16="http://schemas.microsoft.com/office/drawing/2014/main" id="{A13258E2-A3CA-9610-09A0-2460464B42BD}"/>
              </a:ext>
            </a:extLst>
          </p:cNvPr>
          <p:cNvSpPr>
            <a:spLocks noGrp="1"/>
          </p:cNvSpPr>
          <p:nvPr>
            <p:ph type="sldNum" sz="quarter" idx="4"/>
          </p:nvPr>
        </p:nvSpPr>
        <p:spPr/>
        <p:txBody>
          <a:bodyPr/>
          <a:lstStyle/>
          <a:p>
            <a:fld id="{3B745311-16E5-4BEF-BFE6-36758A3427EB}" type="slidenum">
              <a:rPr lang="en-US" smtClean="0"/>
              <a:pPr/>
              <a:t>39</a:t>
            </a:fld>
            <a:endParaRPr lang="en-US"/>
          </a:p>
        </p:txBody>
      </p:sp>
    </p:spTree>
    <p:extLst>
      <p:ext uri="{BB962C8B-B14F-4D97-AF65-F5344CB8AC3E}">
        <p14:creationId xmlns:p14="http://schemas.microsoft.com/office/powerpoint/2010/main" val="281098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004D312-36D9-C6EE-CE1C-9E3CAC0A269C}"/>
              </a:ext>
            </a:extLst>
          </p:cNvPr>
          <p:cNvGraphicFramePr>
            <a:graphicFrameLocks noGrp="1"/>
          </p:cNvGraphicFramePr>
          <p:nvPr>
            <p:ph sz="quarter" idx="10"/>
            <p:extLst>
              <p:ext uri="{D42A27DB-BD31-4B8C-83A1-F6EECF244321}">
                <p14:modId xmlns:p14="http://schemas.microsoft.com/office/powerpoint/2010/main" val="1472366637"/>
              </p:ext>
            </p:extLst>
          </p:nvPr>
        </p:nvGraphicFramePr>
        <p:xfrm>
          <a:off x="203200" y="2057400"/>
          <a:ext cx="11785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831B1176-F2FA-599C-96E6-7030C2B4671B}"/>
              </a:ext>
            </a:extLst>
          </p:cNvPr>
          <p:cNvSpPr>
            <a:spLocks noGrp="1"/>
          </p:cNvSpPr>
          <p:nvPr>
            <p:ph type="title"/>
          </p:nvPr>
        </p:nvSpPr>
        <p:spPr/>
        <p:txBody>
          <a:bodyPr>
            <a:noAutofit/>
          </a:bodyPr>
          <a:lstStyle/>
          <a:p>
            <a:pPr algn="l"/>
            <a:r>
              <a:rPr lang="en-US" sz="4400" dirty="0"/>
              <a:t>What are the similarities in eligibility for these two categories?</a:t>
            </a:r>
          </a:p>
        </p:txBody>
      </p:sp>
    </p:spTree>
    <p:extLst>
      <p:ext uri="{BB962C8B-B14F-4D97-AF65-F5344CB8AC3E}">
        <p14:creationId xmlns:p14="http://schemas.microsoft.com/office/powerpoint/2010/main" val="1948660749"/>
      </p:ext>
    </p:extLst>
  </p:cSld>
  <p:clrMapOvr>
    <a:masterClrMapping/>
  </p:clrMapOvr>
  <p:extLst>
    <p:ext uri="{6950BFC3-D8DA-4A85-94F7-54DA5524770B}">
      <p188:commentRel xmlns="" xmlns:p188="http://schemas.microsoft.com/office/powerpoint/2018/8/main" r:id="rId8"/>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6187B5-AE39-E3F4-400A-DA78386922D9}"/>
              </a:ext>
            </a:extLst>
          </p:cNvPr>
          <p:cNvSpPr>
            <a:spLocks noGrp="1"/>
          </p:cNvSpPr>
          <p:nvPr>
            <p:ph sz="quarter" idx="10"/>
          </p:nvPr>
        </p:nvSpPr>
        <p:spPr/>
        <p:txBody>
          <a:bodyPr>
            <a:normAutofit fontScale="70000" lnSpcReduction="20000"/>
          </a:bodyPr>
          <a:lstStyle/>
          <a:p>
            <a:pPr marL="150279" indent="0">
              <a:buNone/>
            </a:pPr>
            <a:r>
              <a:rPr lang="en-US" dirty="0"/>
              <a:t>The evaluation report documents a deficit in the child’s capacity to relate appropriately to people, events or objects through </a:t>
            </a:r>
            <a:r>
              <a:rPr lang="en-US" b="1" dirty="0"/>
              <a:t>one (1) or more </a:t>
            </a:r>
            <a:r>
              <a:rPr lang="en-US" dirty="0"/>
              <a:t>of the following ways:</a:t>
            </a:r>
          </a:p>
          <a:p>
            <a:r>
              <a:rPr lang="en-US" dirty="0"/>
              <a:t>600.30.a. Evidence of abnormalities in relating to people, events or objects</a:t>
            </a:r>
          </a:p>
          <a:p>
            <a:r>
              <a:rPr lang="en-US" dirty="0"/>
              <a:t>600.30.b. Deficits in capacity to form relationships with people</a:t>
            </a:r>
          </a:p>
          <a:p>
            <a:r>
              <a:rPr lang="en-US" dirty="0"/>
              <a:t>600.30.c. Use of objects in an age-appropriate or functional manner are absent, arrested, or delayed</a:t>
            </a:r>
          </a:p>
          <a:p>
            <a:r>
              <a:rPr lang="en-US" dirty="0"/>
              <a:t>600.30.d. Seeks consistency in environmental events to the point of exhibiting rigidity in routines</a:t>
            </a:r>
          </a:p>
        </p:txBody>
      </p:sp>
      <p:sp>
        <p:nvSpPr>
          <p:cNvPr id="3" name="Title 2">
            <a:extLst>
              <a:ext uri="{FF2B5EF4-FFF2-40B4-BE49-F238E27FC236}">
                <a16:creationId xmlns:a16="http://schemas.microsoft.com/office/drawing/2014/main" id="{160EE761-6FC4-B407-5C9B-C9AA714346AA}"/>
              </a:ext>
            </a:extLst>
          </p:cNvPr>
          <p:cNvSpPr>
            <a:spLocks noGrp="1"/>
          </p:cNvSpPr>
          <p:nvPr>
            <p:ph type="title"/>
          </p:nvPr>
        </p:nvSpPr>
        <p:spPr/>
        <p:txBody>
          <a:bodyPr>
            <a:noAutofit/>
          </a:bodyPr>
          <a:lstStyle/>
          <a:p>
            <a:pPr algn="l"/>
            <a:r>
              <a:rPr lang="en-US" sz="4000" dirty="0"/>
              <a:t>600.30  Disturbance in the capacity to relate appropriately (in addition to 600.20)</a:t>
            </a:r>
          </a:p>
        </p:txBody>
      </p:sp>
      <p:sp>
        <p:nvSpPr>
          <p:cNvPr id="4" name="Slide Number Placeholder 3">
            <a:extLst>
              <a:ext uri="{FF2B5EF4-FFF2-40B4-BE49-F238E27FC236}">
                <a16:creationId xmlns:a16="http://schemas.microsoft.com/office/drawing/2014/main" id="{5C58C6C1-00EF-747F-E344-9F98E8F5B212}"/>
              </a:ext>
            </a:extLst>
          </p:cNvPr>
          <p:cNvSpPr>
            <a:spLocks noGrp="1"/>
          </p:cNvSpPr>
          <p:nvPr>
            <p:ph type="sldNum" sz="quarter" idx="4"/>
          </p:nvPr>
        </p:nvSpPr>
        <p:spPr/>
        <p:txBody>
          <a:bodyPr/>
          <a:lstStyle/>
          <a:p>
            <a:fld id="{3B745311-16E5-4BEF-BFE6-36758A3427EB}" type="slidenum">
              <a:rPr lang="en-US" smtClean="0"/>
              <a:pPr/>
              <a:t>40</a:t>
            </a:fld>
            <a:endParaRPr lang="en-US"/>
          </a:p>
        </p:txBody>
      </p:sp>
    </p:spTree>
    <p:extLst>
      <p:ext uri="{BB962C8B-B14F-4D97-AF65-F5344CB8AC3E}">
        <p14:creationId xmlns:p14="http://schemas.microsoft.com/office/powerpoint/2010/main" val="271274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41B9A-13A0-B105-51FA-208DA38F6ADF}"/>
              </a:ext>
            </a:extLst>
          </p:cNvPr>
          <p:cNvSpPr>
            <a:spLocks noGrp="1"/>
          </p:cNvSpPr>
          <p:nvPr>
            <p:ph sz="quarter" idx="10"/>
          </p:nvPr>
        </p:nvSpPr>
        <p:spPr/>
        <p:txBody>
          <a:bodyPr>
            <a:normAutofit fontScale="55000" lnSpcReduction="20000"/>
          </a:bodyPr>
          <a:lstStyle/>
          <a:p>
            <a:pPr marL="150279" indent="0">
              <a:buNone/>
            </a:pPr>
            <a:r>
              <a:rPr lang="en-US" dirty="0"/>
              <a:t>Measures, record reviews, interviews and observations indicate the child’s skills in social interactions and relating appropriately are significantly different from peers</a:t>
            </a:r>
          </a:p>
          <a:p>
            <a:r>
              <a:rPr lang="en-US" dirty="0"/>
              <a:t>Significant difficulty sharing, engaging in imaginative play and developing and maintaining friendships</a:t>
            </a:r>
          </a:p>
          <a:p>
            <a:r>
              <a:rPr lang="en-US" dirty="0"/>
              <a:t>Lack of social interactions</a:t>
            </a:r>
          </a:p>
          <a:p>
            <a:r>
              <a:rPr lang="en-US" dirty="0"/>
              <a:t>Abnormal social approaches</a:t>
            </a:r>
          </a:p>
          <a:p>
            <a:r>
              <a:rPr lang="en-US" dirty="0"/>
              <a:t>Inability to take another person’s perspective (children above 4 years old)</a:t>
            </a:r>
          </a:p>
          <a:p>
            <a:r>
              <a:rPr lang="en-US" dirty="0"/>
              <a:t>Difficulty adjusting behavior to social contexts</a:t>
            </a:r>
          </a:p>
          <a:p>
            <a:r>
              <a:rPr lang="en-US" dirty="0"/>
              <a:t>Poor social imitation</a:t>
            </a:r>
          </a:p>
          <a:p>
            <a:r>
              <a:rPr lang="en-US" dirty="0"/>
              <a:t>Seeking consistency in environmental events to the point of exhibiting significant rigidity in routines and displays marked distress over changes in routine </a:t>
            </a:r>
          </a:p>
          <a:p>
            <a:r>
              <a:rPr lang="en-US" dirty="0"/>
              <a:t>Significantly persistent preoccupation with or attachment to objects or topics</a:t>
            </a:r>
          </a:p>
          <a:p>
            <a:pPr marL="150279" indent="0">
              <a:buNone/>
            </a:pPr>
            <a:endParaRPr lang="en-US" dirty="0"/>
          </a:p>
        </p:txBody>
      </p:sp>
      <p:sp>
        <p:nvSpPr>
          <p:cNvPr id="3" name="Title 2">
            <a:extLst>
              <a:ext uri="{FF2B5EF4-FFF2-40B4-BE49-F238E27FC236}">
                <a16:creationId xmlns:a16="http://schemas.microsoft.com/office/drawing/2014/main" id="{419C9792-C381-5DFE-1521-B0352B7C949E}"/>
              </a:ext>
            </a:extLst>
          </p:cNvPr>
          <p:cNvSpPr>
            <a:spLocks noGrp="1"/>
          </p:cNvSpPr>
          <p:nvPr>
            <p:ph type="title"/>
          </p:nvPr>
        </p:nvSpPr>
        <p:spPr/>
        <p:txBody>
          <a:bodyPr>
            <a:noAutofit/>
          </a:bodyPr>
          <a:lstStyle/>
          <a:p>
            <a:pPr algn="l"/>
            <a:r>
              <a:rPr lang="en-US" sz="4000" dirty="0"/>
              <a:t>What do disturbances in the capacity to relate appropriately look like?</a:t>
            </a:r>
          </a:p>
        </p:txBody>
      </p:sp>
      <p:sp>
        <p:nvSpPr>
          <p:cNvPr id="4" name="Slide Number Placeholder 3">
            <a:extLst>
              <a:ext uri="{FF2B5EF4-FFF2-40B4-BE49-F238E27FC236}">
                <a16:creationId xmlns:a16="http://schemas.microsoft.com/office/drawing/2014/main" id="{144A9DAF-F837-82B3-487A-9F2C8CE5B2E5}"/>
              </a:ext>
            </a:extLst>
          </p:cNvPr>
          <p:cNvSpPr>
            <a:spLocks noGrp="1"/>
          </p:cNvSpPr>
          <p:nvPr>
            <p:ph type="sldNum" sz="quarter" idx="4"/>
          </p:nvPr>
        </p:nvSpPr>
        <p:spPr/>
        <p:txBody>
          <a:bodyPr/>
          <a:lstStyle/>
          <a:p>
            <a:fld id="{3B745311-16E5-4BEF-BFE6-36758A3427EB}" type="slidenum">
              <a:rPr lang="en-US" smtClean="0"/>
              <a:pPr/>
              <a:t>41</a:t>
            </a:fld>
            <a:endParaRPr lang="en-US"/>
          </a:p>
        </p:txBody>
      </p:sp>
    </p:spTree>
    <p:extLst>
      <p:ext uri="{BB962C8B-B14F-4D97-AF65-F5344CB8AC3E}">
        <p14:creationId xmlns:p14="http://schemas.microsoft.com/office/powerpoint/2010/main" val="2331183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69A49-A02C-5E3B-38E1-06CD9E6147ED}"/>
              </a:ext>
            </a:extLst>
          </p:cNvPr>
          <p:cNvSpPr>
            <a:spLocks noGrp="1"/>
          </p:cNvSpPr>
          <p:nvPr>
            <p:ph sz="quarter" idx="10"/>
          </p:nvPr>
        </p:nvSpPr>
        <p:spPr/>
        <p:txBody>
          <a:bodyPr>
            <a:normAutofit/>
          </a:bodyPr>
          <a:lstStyle/>
          <a:p>
            <a:r>
              <a:rPr lang="en-US" sz="3600" dirty="0"/>
              <a:t>600.40.a. The evaluation report documents all areas in which the child’s autism adversely affects her/his educational performance.</a:t>
            </a:r>
          </a:p>
          <a:p>
            <a:r>
              <a:rPr lang="en-US" sz="3600" dirty="0"/>
              <a:t>600.40.b. The documentation includes a description of the educational concerns</a:t>
            </a:r>
          </a:p>
        </p:txBody>
      </p:sp>
      <p:sp>
        <p:nvSpPr>
          <p:cNvPr id="3" name="Title 2">
            <a:extLst>
              <a:ext uri="{FF2B5EF4-FFF2-40B4-BE49-F238E27FC236}">
                <a16:creationId xmlns:a16="http://schemas.microsoft.com/office/drawing/2014/main" id="{E189DD03-AA58-95CF-FBD8-F96ED096259E}"/>
              </a:ext>
            </a:extLst>
          </p:cNvPr>
          <p:cNvSpPr>
            <a:spLocks noGrp="1"/>
          </p:cNvSpPr>
          <p:nvPr>
            <p:ph type="title"/>
          </p:nvPr>
        </p:nvSpPr>
        <p:spPr/>
        <p:txBody>
          <a:bodyPr>
            <a:normAutofit/>
          </a:bodyPr>
          <a:lstStyle/>
          <a:p>
            <a:pPr algn="l"/>
            <a:r>
              <a:rPr lang="en-US" sz="4000" dirty="0"/>
              <a:t>600.40 Adverse effect on educational performance</a:t>
            </a:r>
          </a:p>
        </p:txBody>
      </p:sp>
      <p:sp>
        <p:nvSpPr>
          <p:cNvPr id="4" name="Slide Number Placeholder 3">
            <a:extLst>
              <a:ext uri="{FF2B5EF4-FFF2-40B4-BE49-F238E27FC236}">
                <a16:creationId xmlns:a16="http://schemas.microsoft.com/office/drawing/2014/main" id="{F252FF55-0AF0-616C-E250-EDFE403FC85E}"/>
              </a:ext>
            </a:extLst>
          </p:cNvPr>
          <p:cNvSpPr>
            <a:spLocks noGrp="1"/>
          </p:cNvSpPr>
          <p:nvPr>
            <p:ph type="sldNum" sz="quarter" idx="4"/>
          </p:nvPr>
        </p:nvSpPr>
        <p:spPr/>
        <p:txBody>
          <a:bodyPr/>
          <a:lstStyle/>
          <a:p>
            <a:fld id="{3B745311-16E5-4BEF-BFE6-36758A3427EB}" type="slidenum">
              <a:rPr lang="en-US" smtClean="0"/>
              <a:pPr/>
              <a:t>42</a:t>
            </a:fld>
            <a:endParaRPr lang="en-US"/>
          </a:p>
        </p:txBody>
      </p:sp>
    </p:spTree>
    <p:extLst>
      <p:ext uri="{BB962C8B-B14F-4D97-AF65-F5344CB8AC3E}">
        <p14:creationId xmlns:p14="http://schemas.microsoft.com/office/powerpoint/2010/main" val="2270078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94DD6F-B099-8B6F-F2A0-4C5CFAA5C1EE}"/>
              </a:ext>
            </a:extLst>
          </p:cNvPr>
          <p:cNvSpPr>
            <a:spLocks noGrp="1" noRot="1" noMove="1" noResize="1" noEditPoints="1" noAdjustHandles="1" noChangeArrowheads="1" noChangeShapeType="1"/>
          </p:cNvSpPr>
          <p:nvPr>
            <p:ph sz="quarter" idx="10"/>
          </p:nvPr>
        </p:nvSpPr>
        <p:spPr/>
        <p:txBody>
          <a:bodyPr>
            <a:normAutofit fontScale="85000" lnSpcReduction="20000"/>
          </a:bodyPr>
          <a:lstStyle/>
          <a:p>
            <a:r>
              <a:rPr lang="en-US" dirty="0"/>
              <a:t>600.50.a.  The evaluation report documents the results of the evaluation and the team’s conclusion that the child’s autism is not the result of an emotional disability.</a:t>
            </a:r>
          </a:p>
          <a:p>
            <a:pPr lvl="1"/>
            <a:r>
              <a:rPr lang="en-US" dirty="0"/>
              <a:t>Co-morbidity of autism and other types of disabilities must be recognized, especially with mental health.</a:t>
            </a:r>
          </a:p>
          <a:p>
            <a:pPr lvl="1"/>
            <a:r>
              <a:rPr lang="en-US" dirty="0"/>
              <a:t>If this is a co-occurrence of indicators for both autism and emotional disturbance, the team must determine which is the primary impact on the student’s educational performance</a:t>
            </a:r>
          </a:p>
        </p:txBody>
      </p:sp>
      <p:sp>
        <p:nvSpPr>
          <p:cNvPr id="3" name="Title 2">
            <a:extLst>
              <a:ext uri="{FF2B5EF4-FFF2-40B4-BE49-F238E27FC236}">
                <a16:creationId xmlns:a16="http://schemas.microsoft.com/office/drawing/2014/main" id="{801DB1DD-2F1E-D526-CCCC-D09DD7A0F01D}"/>
              </a:ext>
            </a:extLst>
          </p:cNvPr>
          <p:cNvSpPr>
            <a:spLocks noGrp="1"/>
          </p:cNvSpPr>
          <p:nvPr>
            <p:ph type="title"/>
          </p:nvPr>
        </p:nvSpPr>
        <p:spPr/>
        <p:txBody>
          <a:bodyPr>
            <a:normAutofit/>
          </a:bodyPr>
          <a:lstStyle/>
          <a:p>
            <a:pPr algn="l"/>
            <a:r>
              <a:rPr lang="en-US" sz="4000" dirty="0"/>
              <a:t>600.50  Autism is not the result of other factors</a:t>
            </a:r>
          </a:p>
        </p:txBody>
      </p:sp>
      <p:sp>
        <p:nvSpPr>
          <p:cNvPr id="4" name="Slide Number Placeholder 3">
            <a:extLst>
              <a:ext uri="{FF2B5EF4-FFF2-40B4-BE49-F238E27FC236}">
                <a16:creationId xmlns:a16="http://schemas.microsoft.com/office/drawing/2014/main" id="{BA4C340D-025B-953D-85EA-492A50B89DF0}"/>
              </a:ext>
            </a:extLst>
          </p:cNvPr>
          <p:cNvSpPr>
            <a:spLocks noGrp="1"/>
          </p:cNvSpPr>
          <p:nvPr>
            <p:ph type="sldNum" sz="quarter" idx="4"/>
          </p:nvPr>
        </p:nvSpPr>
        <p:spPr/>
        <p:txBody>
          <a:bodyPr/>
          <a:lstStyle/>
          <a:p>
            <a:fld id="{3B745311-16E5-4BEF-BFE6-36758A3427EB}" type="slidenum">
              <a:rPr lang="en-US" smtClean="0"/>
              <a:pPr/>
              <a:t>43</a:t>
            </a:fld>
            <a:endParaRPr lang="en-US"/>
          </a:p>
        </p:txBody>
      </p:sp>
    </p:spTree>
    <p:extLst>
      <p:ext uri="{BB962C8B-B14F-4D97-AF65-F5344CB8AC3E}">
        <p14:creationId xmlns:p14="http://schemas.microsoft.com/office/powerpoint/2010/main" val="703008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A0D21-4CF5-544F-9F76-C1B8636016F5}"/>
              </a:ext>
            </a:extLst>
          </p:cNvPr>
          <p:cNvSpPr>
            <a:spLocks noGrp="1"/>
          </p:cNvSpPr>
          <p:nvPr>
            <p:ph sz="quarter" idx="10"/>
          </p:nvPr>
        </p:nvSpPr>
        <p:spPr/>
        <p:txBody>
          <a:bodyPr/>
          <a:lstStyle/>
          <a:p>
            <a:pPr marL="150279" indent="0">
              <a:buNone/>
            </a:pPr>
            <a:r>
              <a:rPr lang="en-US" dirty="0"/>
              <a:t>There are some additional characteristics which may be present in a child with ASD, but cannot be the sole basis for determining that a child is eligible in this category if the child does not also meet indicators 600.10 through 600.50</a:t>
            </a:r>
          </a:p>
        </p:txBody>
      </p:sp>
      <p:sp>
        <p:nvSpPr>
          <p:cNvPr id="3" name="Title 2">
            <a:extLst>
              <a:ext uri="{FF2B5EF4-FFF2-40B4-BE49-F238E27FC236}">
                <a16:creationId xmlns:a16="http://schemas.microsoft.com/office/drawing/2014/main" id="{3B52EFAE-F3F6-2441-8663-37FCDD6CBB29}"/>
              </a:ext>
            </a:extLst>
          </p:cNvPr>
          <p:cNvSpPr>
            <a:spLocks noGrp="1"/>
          </p:cNvSpPr>
          <p:nvPr>
            <p:ph type="title"/>
          </p:nvPr>
        </p:nvSpPr>
        <p:spPr/>
        <p:txBody>
          <a:bodyPr>
            <a:normAutofit fontScale="90000"/>
          </a:bodyPr>
          <a:lstStyle/>
          <a:p>
            <a:r>
              <a:rPr lang="en-US" sz="4400" dirty="0"/>
              <a:t>And, If Appropriate 600.60</a:t>
            </a:r>
            <a:r>
              <a:rPr lang="en-US" dirty="0"/>
              <a:t/>
            </a:r>
            <a:br>
              <a:rPr lang="en-US" dirty="0"/>
            </a:br>
            <a:r>
              <a:rPr lang="en-US" sz="4400" dirty="0"/>
              <a:t>And/Or, If Appropriate 600.70</a:t>
            </a:r>
          </a:p>
        </p:txBody>
      </p:sp>
      <p:sp>
        <p:nvSpPr>
          <p:cNvPr id="4" name="Slide Number Placeholder 3">
            <a:extLst>
              <a:ext uri="{FF2B5EF4-FFF2-40B4-BE49-F238E27FC236}">
                <a16:creationId xmlns:a16="http://schemas.microsoft.com/office/drawing/2014/main" id="{E55EDCB1-B518-0BE0-C0AE-AA8307EAF137}"/>
              </a:ext>
            </a:extLst>
          </p:cNvPr>
          <p:cNvSpPr>
            <a:spLocks noGrp="1"/>
          </p:cNvSpPr>
          <p:nvPr>
            <p:ph type="sldNum" sz="quarter" idx="4"/>
          </p:nvPr>
        </p:nvSpPr>
        <p:spPr/>
        <p:txBody>
          <a:bodyPr/>
          <a:lstStyle/>
          <a:p>
            <a:fld id="{3B745311-16E5-4BEF-BFE6-36758A3427EB}" type="slidenum">
              <a:rPr lang="en-US" smtClean="0"/>
              <a:pPr/>
              <a:t>44</a:t>
            </a:fld>
            <a:endParaRPr lang="en-US"/>
          </a:p>
        </p:txBody>
      </p:sp>
    </p:spTree>
    <p:extLst>
      <p:ext uri="{BB962C8B-B14F-4D97-AF65-F5344CB8AC3E}">
        <p14:creationId xmlns:p14="http://schemas.microsoft.com/office/powerpoint/2010/main" val="1177159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9B7D88-39F4-528D-BD32-0B15EC67C7C3}"/>
              </a:ext>
            </a:extLst>
          </p:cNvPr>
          <p:cNvSpPr>
            <a:spLocks noGrp="1"/>
          </p:cNvSpPr>
          <p:nvPr>
            <p:ph sz="quarter" idx="10"/>
          </p:nvPr>
        </p:nvSpPr>
        <p:spPr/>
        <p:txBody>
          <a:bodyPr>
            <a:normAutofit fontScale="85000" lnSpcReduction="20000"/>
          </a:bodyPr>
          <a:lstStyle/>
          <a:p>
            <a:pPr marL="150279" indent="0">
              <a:buNone/>
            </a:pPr>
            <a:r>
              <a:rPr lang="en-US" dirty="0"/>
              <a:t>The evaluation report documents deficits in the child’s developmental rates and sequences through </a:t>
            </a:r>
            <a:r>
              <a:rPr lang="en-US" b="1" dirty="0"/>
              <a:t>one (1) or more </a:t>
            </a:r>
            <a:r>
              <a:rPr lang="en-US" dirty="0"/>
              <a:t>of the following:</a:t>
            </a:r>
          </a:p>
          <a:p>
            <a:r>
              <a:rPr lang="en-US" dirty="0"/>
              <a:t>600.60.a. Delays, arrests, or regressions in physical, social or learning skills</a:t>
            </a:r>
          </a:p>
          <a:p>
            <a:r>
              <a:rPr lang="en-US" dirty="0"/>
              <a:t>600.60.b. Areas of precocious development with other skill areas at normal or extremely depressed rates</a:t>
            </a:r>
          </a:p>
          <a:p>
            <a:r>
              <a:rPr lang="en-US" dirty="0"/>
              <a:t>600.60.c. Skill acquisition does not follow normal developmental patterns</a:t>
            </a:r>
          </a:p>
        </p:txBody>
      </p:sp>
      <p:sp>
        <p:nvSpPr>
          <p:cNvPr id="3" name="Title 2">
            <a:extLst>
              <a:ext uri="{FF2B5EF4-FFF2-40B4-BE49-F238E27FC236}">
                <a16:creationId xmlns:a16="http://schemas.microsoft.com/office/drawing/2014/main" id="{135FA5A6-40B8-4CD3-7BEE-293EDE6EFCE5}"/>
              </a:ext>
            </a:extLst>
          </p:cNvPr>
          <p:cNvSpPr>
            <a:spLocks noGrp="1"/>
          </p:cNvSpPr>
          <p:nvPr>
            <p:ph type="title"/>
          </p:nvPr>
        </p:nvSpPr>
        <p:spPr/>
        <p:txBody>
          <a:bodyPr>
            <a:noAutofit/>
          </a:bodyPr>
          <a:lstStyle/>
          <a:p>
            <a:pPr algn="l"/>
            <a:r>
              <a:rPr lang="en-US" sz="4000" dirty="0"/>
              <a:t>600.60 Disturbance of developmental rates and sequences</a:t>
            </a:r>
          </a:p>
        </p:txBody>
      </p:sp>
      <p:sp>
        <p:nvSpPr>
          <p:cNvPr id="4" name="Slide Number Placeholder 3">
            <a:extLst>
              <a:ext uri="{FF2B5EF4-FFF2-40B4-BE49-F238E27FC236}">
                <a16:creationId xmlns:a16="http://schemas.microsoft.com/office/drawing/2014/main" id="{EE3A71C9-A629-1C03-E24F-C5F53DF4D26B}"/>
              </a:ext>
            </a:extLst>
          </p:cNvPr>
          <p:cNvSpPr>
            <a:spLocks noGrp="1"/>
          </p:cNvSpPr>
          <p:nvPr>
            <p:ph type="sldNum" sz="quarter" idx="4"/>
          </p:nvPr>
        </p:nvSpPr>
        <p:spPr/>
        <p:txBody>
          <a:bodyPr/>
          <a:lstStyle/>
          <a:p>
            <a:fld id="{3B745311-16E5-4BEF-BFE6-36758A3427EB}" type="slidenum">
              <a:rPr lang="en-US" smtClean="0"/>
              <a:pPr/>
              <a:t>45</a:t>
            </a:fld>
            <a:endParaRPr lang="en-US"/>
          </a:p>
        </p:txBody>
      </p:sp>
    </p:spTree>
    <p:extLst>
      <p:ext uri="{BB962C8B-B14F-4D97-AF65-F5344CB8AC3E}">
        <p14:creationId xmlns:p14="http://schemas.microsoft.com/office/powerpoint/2010/main" val="2254149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B2B185-36B3-11F4-5B27-9089B000B493}"/>
              </a:ext>
            </a:extLst>
          </p:cNvPr>
          <p:cNvSpPr>
            <a:spLocks noGrp="1"/>
          </p:cNvSpPr>
          <p:nvPr>
            <p:ph sz="quarter" idx="10"/>
          </p:nvPr>
        </p:nvSpPr>
        <p:spPr/>
        <p:txBody>
          <a:bodyPr>
            <a:normAutofit fontScale="77500" lnSpcReduction="20000"/>
          </a:bodyPr>
          <a:lstStyle/>
          <a:p>
            <a:pPr marL="150279" indent="0">
              <a:buNone/>
            </a:pPr>
            <a:r>
              <a:rPr lang="en-US" dirty="0"/>
              <a:t>The evaluation report documents deficits in the child’s responses to sensory stimuli through </a:t>
            </a:r>
            <a:r>
              <a:rPr lang="en-US" b="1" dirty="0"/>
              <a:t>one (1) or more </a:t>
            </a:r>
            <a:r>
              <a:rPr lang="en-US" dirty="0"/>
              <a:t>of the following:</a:t>
            </a:r>
          </a:p>
          <a:p>
            <a:r>
              <a:rPr lang="en-US" dirty="0"/>
              <a:t>600.70.a. Behavior ranges from hyperactive to unresponsive to people and objects and can alternate between these states over periods ranging from hours to months</a:t>
            </a:r>
          </a:p>
          <a:p>
            <a:r>
              <a:rPr lang="en-US" dirty="0"/>
              <a:t>600.70.b. Disturbances in auditory, visual, olfactory, gustatory, tactile and kinesthetic responses</a:t>
            </a:r>
          </a:p>
          <a:p>
            <a:r>
              <a:rPr lang="en-US" dirty="0"/>
              <a:t>600.70.c. Responds to stimulation inappropriately and in repetitive or no meaningful ways</a:t>
            </a:r>
          </a:p>
          <a:p>
            <a:endParaRPr lang="en-US" dirty="0"/>
          </a:p>
          <a:p>
            <a:pPr marL="150279" indent="0">
              <a:buNone/>
            </a:pPr>
            <a:endParaRPr lang="en-US" dirty="0"/>
          </a:p>
        </p:txBody>
      </p:sp>
      <p:sp>
        <p:nvSpPr>
          <p:cNvPr id="3" name="Title 2">
            <a:extLst>
              <a:ext uri="{FF2B5EF4-FFF2-40B4-BE49-F238E27FC236}">
                <a16:creationId xmlns:a16="http://schemas.microsoft.com/office/drawing/2014/main" id="{48C48AF2-B731-FF28-D37E-203B7C8AE907}"/>
              </a:ext>
            </a:extLst>
          </p:cNvPr>
          <p:cNvSpPr>
            <a:spLocks noGrp="1"/>
          </p:cNvSpPr>
          <p:nvPr>
            <p:ph type="title"/>
          </p:nvPr>
        </p:nvSpPr>
        <p:spPr/>
        <p:txBody>
          <a:bodyPr>
            <a:normAutofit/>
          </a:bodyPr>
          <a:lstStyle/>
          <a:p>
            <a:pPr algn="l"/>
            <a:r>
              <a:rPr lang="en-US" sz="4000" dirty="0"/>
              <a:t>600.70  Disturbance of responses to sensory stimuli</a:t>
            </a:r>
          </a:p>
        </p:txBody>
      </p:sp>
      <p:sp>
        <p:nvSpPr>
          <p:cNvPr id="4" name="Slide Number Placeholder 3">
            <a:extLst>
              <a:ext uri="{FF2B5EF4-FFF2-40B4-BE49-F238E27FC236}">
                <a16:creationId xmlns:a16="http://schemas.microsoft.com/office/drawing/2014/main" id="{5433765C-6F6F-D07A-4348-7E298C929CE4}"/>
              </a:ext>
            </a:extLst>
          </p:cNvPr>
          <p:cNvSpPr>
            <a:spLocks noGrp="1"/>
          </p:cNvSpPr>
          <p:nvPr>
            <p:ph type="sldNum" sz="quarter" idx="4"/>
          </p:nvPr>
        </p:nvSpPr>
        <p:spPr/>
        <p:txBody>
          <a:bodyPr/>
          <a:lstStyle/>
          <a:p>
            <a:fld id="{3B745311-16E5-4BEF-BFE6-36758A3427EB}" type="slidenum">
              <a:rPr lang="en-US" smtClean="0"/>
              <a:pPr/>
              <a:t>46</a:t>
            </a:fld>
            <a:endParaRPr lang="en-US"/>
          </a:p>
        </p:txBody>
      </p:sp>
    </p:spTree>
    <p:extLst>
      <p:ext uri="{BB962C8B-B14F-4D97-AF65-F5344CB8AC3E}">
        <p14:creationId xmlns:p14="http://schemas.microsoft.com/office/powerpoint/2010/main" val="4104880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A4CBBC-59E2-1AE1-8E9F-76CA951C8341}"/>
              </a:ext>
            </a:extLst>
          </p:cNvPr>
          <p:cNvSpPr>
            <a:spLocks noGrp="1"/>
          </p:cNvSpPr>
          <p:nvPr>
            <p:ph sz="quarter" idx="10"/>
          </p:nvPr>
        </p:nvSpPr>
        <p:spPr/>
        <p:txBody>
          <a:bodyPr>
            <a:normAutofit fontScale="70000" lnSpcReduction="20000"/>
          </a:bodyPr>
          <a:lstStyle/>
          <a:p>
            <a:r>
              <a:rPr lang="en-US" dirty="0"/>
              <a:t>Conduct a thorough evaluation including observations in a variety of/multiple settings</a:t>
            </a:r>
          </a:p>
          <a:p>
            <a:r>
              <a:rPr lang="en-US" dirty="0"/>
              <a:t>Ensure your evaluation report adequately meets all of the requirements set forth in the Standards and Indicators Manual, specifically the 600’s and  800’s sections</a:t>
            </a:r>
          </a:p>
          <a:p>
            <a:r>
              <a:rPr lang="en-US" dirty="0"/>
              <a:t>Ensure the adverse educational impact is clearly documented in the evaluation report</a:t>
            </a:r>
          </a:p>
          <a:p>
            <a:r>
              <a:rPr lang="en-US" dirty="0"/>
              <a:t>Ensure the evaluation report is comprehensive and addresses all the educational concerns so that a quality IEP/PLAAFP/Goals/Accommodations and Modifications can be written</a:t>
            </a:r>
          </a:p>
        </p:txBody>
      </p:sp>
      <p:sp>
        <p:nvSpPr>
          <p:cNvPr id="3" name="Title 2">
            <a:extLst>
              <a:ext uri="{FF2B5EF4-FFF2-40B4-BE49-F238E27FC236}">
                <a16:creationId xmlns:a16="http://schemas.microsoft.com/office/drawing/2014/main" id="{CDE62AA9-FC7C-1650-D2DA-BF153FB4BBAA}"/>
              </a:ext>
            </a:extLst>
          </p:cNvPr>
          <p:cNvSpPr>
            <a:spLocks noGrp="1"/>
          </p:cNvSpPr>
          <p:nvPr>
            <p:ph type="title"/>
          </p:nvPr>
        </p:nvSpPr>
        <p:spPr/>
        <p:txBody>
          <a:bodyPr/>
          <a:lstStyle/>
          <a:p>
            <a:r>
              <a:rPr lang="en-US" dirty="0"/>
              <a:t>Key Points to Remember</a:t>
            </a:r>
          </a:p>
        </p:txBody>
      </p:sp>
      <p:sp>
        <p:nvSpPr>
          <p:cNvPr id="4" name="Slide Number Placeholder 3">
            <a:extLst>
              <a:ext uri="{FF2B5EF4-FFF2-40B4-BE49-F238E27FC236}">
                <a16:creationId xmlns:a16="http://schemas.microsoft.com/office/drawing/2014/main" id="{7893FC22-739C-4876-7672-48BBA1A82374}"/>
              </a:ext>
            </a:extLst>
          </p:cNvPr>
          <p:cNvSpPr>
            <a:spLocks noGrp="1"/>
          </p:cNvSpPr>
          <p:nvPr>
            <p:ph type="sldNum" sz="quarter" idx="4"/>
          </p:nvPr>
        </p:nvSpPr>
        <p:spPr/>
        <p:txBody>
          <a:bodyPr/>
          <a:lstStyle/>
          <a:p>
            <a:fld id="{3B745311-16E5-4BEF-BFE6-36758A3427EB}" type="slidenum">
              <a:rPr lang="en-US" smtClean="0"/>
              <a:pPr/>
              <a:t>47</a:t>
            </a:fld>
            <a:endParaRPr lang="en-US"/>
          </a:p>
        </p:txBody>
      </p:sp>
    </p:spTree>
    <p:extLst>
      <p:ext uri="{BB962C8B-B14F-4D97-AF65-F5344CB8AC3E}">
        <p14:creationId xmlns:p14="http://schemas.microsoft.com/office/powerpoint/2010/main" val="932471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2CA07-8AA7-01C8-2F75-4C49B3AFD6C0}"/>
              </a:ext>
            </a:extLst>
          </p:cNvPr>
          <p:cNvSpPr>
            <a:spLocks noGrp="1"/>
          </p:cNvSpPr>
          <p:nvPr>
            <p:ph sz="quarter" idx="10"/>
          </p:nvPr>
        </p:nvSpPr>
        <p:spPr/>
        <p:txBody>
          <a:bodyPr>
            <a:normAutofit lnSpcReduction="10000"/>
          </a:bodyPr>
          <a:lstStyle/>
          <a:p>
            <a:r>
              <a:rPr lang="en-US" dirty="0">
                <a:hlinkClick r:id="rId2"/>
              </a:rPr>
              <a:t>Tennessee Department of Education Emotional </a:t>
            </a:r>
            <a:r>
              <a:rPr lang="en-US" u="sng" dirty="0">
                <a:hlinkClick r:id="rId2"/>
              </a:rPr>
              <a:t>Disturbance</a:t>
            </a:r>
            <a:r>
              <a:rPr lang="en-US" u="sng" dirty="0"/>
              <a:t> Evaluation Guidance</a:t>
            </a:r>
            <a:endParaRPr lang="en-US" dirty="0"/>
          </a:p>
          <a:p>
            <a:r>
              <a:rPr lang="en-US" u="sng" dirty="0"/>
              <a:t>Colorado ASD 2021 Guidelines</a:t>
            </a:r>
          </a:p>
          <a:p>
            <a:r>
              <a:rPr lang="en-US" dirty="0">
                <a:hlinkClick r:id="rId3" action="ppaction://hlinkfile"/>
              </a:rPr>
              <a:t>Kansas Updated Eligibility Indicators</a:t>
            </a:r>
            <a:endParaRPr lang="en-US" dirty="0"/>
          </a:p>
          <a:p>
            <a:r>
              <a:rPr lang="en-US" dirty="0">
                <a:hlinkClick r:id="rId4" action="ppaction://hlinkfile"/>
              </a:rPr>
              <a:t>Connecticut Guidelines for Autism Eligibility</a:t>
            </a:r>
            <a:endParaRPr lang="en-US" dirty="0"/>
          </a:p>
          <a:p>
            <a:r>
              <a:rPr lang="en-US" dirty="0">
                <a:hlinkClick r:id="rId5"/>
              </a:rPr>
              <a:t>Missouri Standards and Indicators</a:t>
            </a:r>
            <a:endParaRPr lang="en-US" dirty="0"/>
          </a:p>
          <a:p>
            <a:endParaRPr lang="en-US" dirty="0"/>
          </a:p>
          <a:p>
            <a:pPr marL="150279" indent="0">
              <a:buNone/>
            </a:pPr>
            <a:endParaRPr lang="en-US" dirty="0"/>
          </a:p>
          <a:p>
            <a:endParaRPr lang="en-US" dirty="0"/>
          </a:p>
        </p:txBody>
      </p:sp>
      <p:sp>
        <p:nvSpPr>
          <p:cNvPr id="3" name="Title 2">
            <a:extLst>
              <a:ext uri="{FF2B5EF4-FFF2-40B4-BE49-F238E27FC236}">
                <a16:creationId xmlns:a16="http://schemas.microsoft.com/office/drawing/2014/main" id="{695DC325-0967-CCF0-374C-B583EC8A78D2}"/>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B9F9DA93-34CC-1C51-2088-890442A4CA4C}"/>
              </a:ext>
            </a:extLst>
          </p:cNvPr>
          <p:cNvSpPr>
            <a:spLocks noGrp="1"/>
          </p:cNvSpPr>
          <p:nvPr>
            <p:ph type="sldNum" sz="quarter" idx="4"/>
          </p:nvPr>
        </p:nvSpPr>
        <p:spPr/>
        <p:txBody>
          <a:bodyPr/>
          <a:lstStyle/>
          <a:p>
            <a:fld id="{3B745311-16E5-4BEF-BFE6-36758A3427EB}" type="slidenum">
              <a:rPr lang="en-US" smtClean="0"/>
              <a:pPr/>
              <a:t>48</a:t>
            </a:fld>
            <a:endParaRPr lang="en-US"/>
          </a:p>
        </p:txBody>
      </p:sp>
    </p:spTree>
    <p:extLst>
      <p:ext uri="{BB962C8B-B14F-4D97-AF65-F5344CB8AC3E}">
        <p14:creationId xmlns:p14="http://schemas.microsoft.com/office/powerpoint/2010/main" val="3093632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icky notes with question marks">
            <a:extLst>
              <a:ext uri="{FF2B5EF4-FFF2-40B4-BE49-F238E27FC236}">
                <a16:creationId xmlns:a16="http://schemas.microsoft.com/office/drawing/2014/main" id="{3CBB5508-C74A-471A-BFD3-E0747622147B}"/>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781300" y="2159000"/>
            <a:ext cx="6629400" cy="4419600"/>
          </a:xfrm>
        </p:spPr>
      </p:pic>
      <p:sp>
        <p:nvSpPr>
          <p:cNvPr id="3" name="Title 2">
            <a:extLst>
              <a:ext uri="{FF2B5EF4-FFF2-40B4-BE49-F238E27FC236}">
                <a16:creationId xmlns:a16="http://schemas.microsoft.com/office/drawing/2014/main" id="{20568F3D-F1CE-4142-8418-2B927964D9A3}"/>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97323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ECD92-A6DE-AD80-D358-C86378E3B2E9}"/>
              </a:ext>
            </a:extLst>
          </p:cNvPr>
          <p:cNvSpPr>
            <a:spLocks noGrp="1"/>
          </p:cNvSpPr>
          <p:nvPr>
            <p:ph sz="quarter" idx="10"/>
          </p:nvPr>
        </p:nvSpPr>
        <p:spPr/>
        <p:txBody>
          <a:bodyPr>
            <a:normAutofit fontScale="85000" lnSpcReduction="20000"/>
          </a:bodyPr>
          <a:lstStyle/>
          <a:p>
            <a:r>
              <a:rPr lang="en-US" dirty="0"/>
              <a:t>Both eligibility criteria include these statements:</a:t>
            </a:r>
          </a:p>
          <a:p>
            <a:pPr lvl="1"/>
            <a:r>
              <a:rPr lang="en-US" b="0" i="0" dirty="0">
                <a:effectLst/>
                <a:latin typeface="Times New Roman" panose="02020603050405020304" pitchFamily="18" charset="0"/>
              </a:rPr>
              <a:t>The evaluation report documents all areas in which the child’s autism/emotional disturbance adversely affects her/his educational performance</a:t>
            </a:r>
          </a:p>
          <a:p>
            <a:pPr lvl="1"/>
            <a:r>
              <a:rPr lang="en-US" b="0" i="0" dirty="0">
                <a:effectLst/>
                <a:latin typeface="Times New Roman" panose="02020603050405020304" pitchFamily="18" charset="0"/>
              </a:rPr>
              <a:t>The documentation includes a description of the educational concerns</a:t>
            </a:r>
          </a:p>
          <a:p>
            <a:pPr lvl="2"/>
            <a:r>
              <a:rPr lang="en-US" dirty="0"/>
              <a:t>These specific concerns build the foundation for the impact statements in the PLAAFP</a:t>
            </a:r>
            <a:br>
              <a:rPr lang="en-US" dirty="0"/>
            </a:br>
            <a:endParaRPr lang="en-US" dirty="0"/>
          </a:p>
        </p:txBody>
      </p:sp>
      <p:sp>
        <p:nvSpPr>
          <p:cNvPr id="3" name="Title 2">
            <a:extLst>
              <a:ext uri="{FF2B5EF4-FFF2-40B4-BE49-F238E27FC236}">
                <a16:creationId xmlns:a16="http://schemas.microsoft.com/office/drawing/2014/main" id="{9281B876-EEA8-D6C1-DF4A-E4CDADCDE88F}"/>
              </a:ext>
            </a:extLst>
          </p:cNvPr>
          <p:cNvSpPr>
            <a:spLocks noGrp="1"/>
          </p:cNvSpPr>
          <p:nvPr>
            <p:ph type="title"/>
          </p:nvPr>
        </p:nvSpPr>
        <p:spPr/>
        <p:txBody>
          <a:bodyPr>
            <a:noAutofit/>
          </a:bodyPr>
          <a:lstStyle/>
          <a:p>
            <a:pPr algn="l"/>
            <a:r>
              <a:rPr lang="en-US" sz="4400" dirty="0"/>
              <a:t>Things to consider with adverse educational impact</a:t>
            </a:r>
          </a:p>
        </p:txBody>
      </p:sp>
      <p:sp>
        <p:nvSpPr>
          <p:cNvPr id="4" name="Slide Number Placeholder 3">
            <a:extLst>
              <a:ext uri="{FF2B5EF4-FFF2-40B4-BE49-F238E27FC236}">
                <a16:creationId xmlns:a16="http://schemas.microsoft.com/office/drawing/2014/main" id="{B4E110DD-037A-7962-B64D-2ADB20C165C5}"/>
              </a:ext>
            </a:extLst>
          </p:cNvPr>
          <p:cNvSpPr>
            <a:spLocks noGrp="1"/>
          </p:cNvSpPr>
          <p:nvPr>
            <p:ph type="sldNum" sz="quarter" idx="4"/>
          </p:nvPr>
        </p:nvSpPr>
        <p:spPr/>
        <p:txBody>
          <a:bodyPr/>
          <a:lstStyle/>
          <a:p>
            <a:fld id="{3B745311-16E5-4BEF-BFE6-36758A3427EB}" type="slidenum">
              <a:rPr lang="en-US" smtClean="0"/>
              <a:pPr/>
              <a:t>5</a:t>
            </a:fld>
            <a:endParaRPr lang="en-US"/>
          </a:p>
        </p:txBody>
      </p:sp>
    </p:spTree>
    <p:extLst>
      <p:ext uri="{BB962C8B-B14F-4D97-AF65-F5344CB8AC3E}">
        <p14:creationId xmlns:p14="http://schemas.microsoft.com/office/powerpoint/2010/main" val="3408311766"/>
      </p:ext>
    </p:extLst>
  </p:cSld>
  <p:clrMapOvr>
    <a:masterClrMapping/>
  </p:clrMapOvr>
  <p:extLst>
    <p:ext uri="{6950BFC3-D8DA-4A85-94F7-54DA5524770B}">
      <p188:commentRel xmlns=""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1486C-C89F-AD7D-CF01-6B9027F87AB5}"/>
              </a:ext>
            </a:extLst>
          </p:cNvPr>
          <p:cNvSpPr>
            <a:spLocks noGrp="1"/>
          </p:cNvSpPr>
          <p:nvPr>
            <p:ph sz="quarter" idx="10"/>
          </p:nvPr>
        </p:nvSpPr>
        <p:spPr/>
        <p:txBody>
          <a:bodyPr>
            <a:normAutofit fontScale="92500" lnSpcReduction="20000"/>
          </a:bodyPr>
          <a:lstStyle/>
          <a:p>
            <a:r>
              <a:rPr lang="en-US" dirty="0"/>
              <a:t>Documented evidence MUST support the relationship between the school-related behaviors and or affective relations and decreased educational performance.</a:t>
            </a:r>
          </a:p>
          <a:p>
            <a:pPr lvl="1"/>
            <a:r>
              <a:rPr lang="en-US" dirty="0"/>
              <a:t>The definition of educational impact cannot be limited to academics.</a:t>
            </a:r>
          </a:p>
          <a:p>
            <a:pPr lvl="2"/>
            <a:r>
              <a:rPr lang="en-US" dirty="0"/>
              <a:t>March 8, 2007, OSEP </a:t>
            </a:r>
            <a:r>
              <a:rPr lang="en-US" i="1" dirty="0"/>
              <a:t>Letter to Clark </a:t>
            </a:r>
            <a:r>
              <a:rPr lang="en-US" dirty="0"/>
              <a:t>clarified that ‘educational performance’ as used in IDEA and its implementing regulations is defined as not limited to academic performance</a:t>
            </a:r>
          </a:p>
        </p:txBody>
      </p:sp>
      <p:sp>
        <p:nvSpPr>
          <p:cNvPr id="3" name="Title 2">
            <a:extLst>
              <a:ext uri="{FF2B5EF4-FFF2-40B4-BE49-F238E27FC236}">
                <a16:creationId xmlns:a16="http://schemas.microsoft.com/office/drawing/2014/main" id="{D91B9331-CF73-39DA-EB84-E3B09D68ACD4}"/>
              </a:ext>
            </a:extLst>
          </p:cNvPr>
          <p:cNvSpPr>
            <a:spLocks noGrp="1"/>
          </p:cNvSpPr>
          <p:nvPr>
            <p:ph type="title"/>
          </p:nvPr>
        </p:nvSpPr>
        <p:spPr/>
        <p:txBody>
          <a:bodyPr>
            <a:noAutofit/>
          </a:bodyPr>
          <a:lstStyle/>
          <a:p>
            <a:pPr algn="l"/>
            <a:r>
              <a:rPr lang="en-US" sz="4400" dirty="0"/>
              <a:t>What to consider with adverse educational impact</a:t>
            </a:r>
          </a:p>
        </p:txBody>
      </p:sp>
      <p:sp>
        <p:nvSpPr>
          <p:cNvPr id="4" name="Slide Number Placeholder 3">
            <a:extLst>
              <a:ext uri="{FF2B5EF4-FFF2-40B4-BE49-F238E27FC236}">
                <a16:creationId xmlns:a16="http://schemas.microsoft.com/office/drawing/2014/main" id="{56E94D5A-DC2F-1F35-21BE-92599B9922A3}"/>
              </a:ext>
            </a:extLst>
          </p:cNvPr>
          <p:cNvSpPr>
            <a:spLocks noGrp="1"/>
          </p:cNvSpPr>
          <p:nvPr>
            <p:ph type="sldNum" sz="quarter" idx="4"/>
          </p:nvPr>
        </p:nvSpPr>
        <p:spPr/>
        <p:txBody>
          <a:bodyPr/>
          <a:lstStyle/>
          <a:p>
            <a:fld id="{3B745311-16E5-4BEF-BFE6-36758A3427EB}" type="slidenum">
              <a:rPr lang="en-US" smtClean="0"/>
              <a:pPr/>
              <a:t>6</a:t>
            </a:fld>
            <a:endParaRPr lang="en-US"/>
          </a:p>
        </p:txBody>
      </p:sp>
    </p:spTree>
    <p:extLst>
      <p:ext uri="{BB962C8B-B14F-4D97-AF65-F5344CB8AC3E}">
        <p14:creationId xmlns:p14="http://schemas.microsoft.com/office/powerpoint/2010/main" val="313075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AF0DA-8360-5E54-BDE5-92FCE706B808}"/>
              </a:ext>
            </a:extLst>
          </p:cNvPr>
          <p:cNvSpPr>
            <a:spLocks noGrp="1"/>
          </p:cNvSpPr>
          <p:nvPr>
            <p:ph sz="quarter" idx="10"/>
          </p:nvPr>
        </p:nvSpPr>
        <p:spPr>
          <a:xfrm>
            <a:off x="0" y="2159000"/>
            <a:ext cx="12192000" cy="4419600"/>
          </a:xfrm>
        </p:spPr>
        <p:txBody>
          <a:bodyPr>
            <a:normAutofit fontScale="55000" lnSpcReduction="20000"/>
          </a:bodyPr>
          <a:lstStyle/>
          <a:p>
            <a:r>
              <a:rPr lang="en-US" dirty="0"/>
              <a:t>When determining if child’s emotional disturbance or autism has an adverse effect on educational performance, eligibility teams must consider all aspects of the child’s functioning at school, including academic, social/emotional, cognitive, communication, vocational and independent living skills.</a:t>
            </a:r>
          </a:p>
          <a:p>
            <a:endParaRPr lang="en-US" dirty="0"/>
          </a:p>
          <a:p>
            <a:r>
              <a:rPr lang="en-US" dirty="0"/>
              <a:t>Adverse impact on educational performance could look like:</a:t>
            </a:r>
          </a:p>
          <a:p>
            <a:pPr lvl="1"/>
            <a:r>
              <a:rPr lang="en-US" dirty="0"/>
              <a:t>Self regulation deficits in the educational environment</a:t>
            </a:r>
          </a:p>
          <a:p>
            <a:pPr lvl="1"/>
            <a:r>
              <a:rPr lang="en-US" dirty="0"/>
              <a:t>Inability to develop appropriate social relationships </a:t>
            </a:r>
          </a:p>
          <a:p>
            <a:pPr lvl="1"/>
            <a:r>
              <a:rPr lang="en-US" dirty="0"/>
              <a:t>Weaknesses in the area of task related skills such as organization and time management</a:t>
            </a:r>
          </a:p>
          <a:p>
            <a:pPr lvl="1"/>
            <a:r>
              <a:rPr lang="en-US" dirty="0"/>
              <a:t>Difficulty following directions and rules</a:t>
            </a:r>
          </a:p>
          <a:p>
            <a:pPr lvl="1"/>
            <a:r>
              <a:rPr lang="en-US" dirty="0"/>
              <a:t>Chronic absenteeism, tardies, removal from learning environment (removals to office, nurse, OSS, ISS)</a:t>
            </a:r>
          </a:p>
          <a:p>
            <a:pPr lvl="1"/>
            <a:r>
              <a:rPr lang="en-US" dirty="0"/>
              <a:t>Inability to communicate effectively with peers and adults</a:t>
            </a:r>
          </a:p>
          <a:p>
            <a:endParaRPr lang="en-US" dirty="0"/>
          </a:p>
          <a:p>
            <a:endParaRPr lang="en-US" dirty="0"/>
          </a:p>
        </p:txBody>
      </p:sp>
      <p:sp>
        <p:nvSpPr>
          <p:cNvPr id="3" name="Title 2">
            <a:extLst>
              <a:ext uri="{FF2B5EF4-FFF2-40B4-BE49-F238E27FC236}">
                <a16:creationId xmlns:a16="http://schemas.microsoft.com/office/drawing/2014/main" id="{C4C4202C-C3D9-2E25-F2F4-967CC19A7CCF}"/>
              </a:ext>
            </a:extLst>
          </p:cNvPr>
          <p:cNvSpPr>
            <a:spLocks noGrp="1"/>
          </p:cNvSpPr>
          <p:nvPr>
            <p:ph type="title"/>
          </p:nvPr>
        </p:nvSpPr>
        <p:spPr>
          <a:xfrm>
            <a:off x="272774" y="1020417"/>
            <a:ext cx="11785600" cy="1066800"/>
          </a:xfrm>
        </p:spPr>
        <p:txBody>
          <a:bodyPr>
            <a:noAutofit/>
          </a:bodyPr>
          <a:lstStyle/>
          <a:p>
            <a:pPr algn="l"/>
            <a:r>
              <a:rPr lang="en-US" sz="4400" dirty="0"/>
              <a:t>What to consider with adverse educational impact</a:t>
            </a:r>
          </a:p>
        </p:txBody>
      </p:sp>
      <p:sp>
        <p:nvSpPr>
          <p:cNvPr id="4" name="Slide Number Placeholder 3">
            <a:extLst>
              <a:ext uri="{FF2B5EF4-FFF2-40B4-BE49-F238E27FC236}">
                <a16:creationId xmlns:a16="http://schemas.microsoft.com/office/drawing/2014/main" id="{F058D6DE-AFFA-5E0D-3E9A-E8F67C5F38F6}"/>
              </a:ext>
            </a:extLst>
          </p:cNvPr>
          <p:cNvSpPr>
            <a:spLocks noGrp="1"/>
          </p:cNvSpPr>
          <p:nvPr>
            <p:ph type="sldNum" sz="quarter" idx="4"/>
          </p:nvPr>
        </p:nvSpPr>
        <p:spPr/>
        <p:txBody>
          <a:bodyPr/>
          <a:lstStyle/>
          <a:p>
            <a:fld id="{3B745311-16E5-4BEF-BFE6-36758A3427EB}" type="slidenum">
              <a:rPr lang="en-US" smtClean="0"/>
              <a:pPr/>
              <a:t>7</a:t>
            </a:fld>
            <a:endParaRPr lang="en-US"/>
          </a:p>
        </p:txBody>
      </p:sp>
    </p:spTree>
    <p:extLst>
      <p:ext uri="{BB962C8B-B14F-4D97-AF65-F5344CB8AC3E}">
        <p14:creationId xmlns:p14="http://schemas.microsoft.com/office/powerpoint/2010/main" val="39070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AF0DA-8360-5E54-BDE5-92FCE706B808}"/>
              </a:ext>
            </a:extLst>
          </p:cNvPr>
          <p:cNvSpPr>
            <a:spLocks noGrp="1"/>
          </p:cNvSpPr>
          <p:nvPr>
            <p:ph sz="quarter" idx="10"/>
          </p:nvPr>
        </p:nvSpPr>
        <p:spPr>
          <a:xfrm>
            <a:off x="0" y="2159000"/>
            <a:ext cx="12192000" cy="4573104"/>
          </a:xfrm>
        </p:spPr>
        <p:txBody>
          <a:bodyPr>
            <a:normAutofit fontScale="47500" lnSpcReduction="20000"/>
          </a:bodyPr>
          <a:lstStyle/>
          <a:p>
            <a:r>
              <a:rPr lang="en-US" sz="5100" dirty="0"/>
              <a:t>Determination of adverse educational performance is not limited to grades. </a:t>
            </a:r>
          </a:p>
          <a:p>
            <a:r>
              <a:rPr lang="en-US" dirty="0"/>
              <a:t>Other data to consider:</a:t>
            </a:r>
          </a:p>
          <a:p>
            <a:pPr lvl="1"/>
            <a:r>
              <a:rPr lang="en-US" i="1" dirty="0"/>
              <a:t> Intervention progress </a:t>
            </a:r>
            <a:r>
              <a:rPr lang="en-US" dirty="0"/>
              <a:t>monitoring reports</a:t>
            </a:r>
          </a:p>
          <a:p>
            <a:pPr lvl="1"/>
            <a:r>
              <a:rPr lang="en-US" dirty="0"/>
              <a:t> Achievement test scores </a:t>
            </a:r>
          </a:p>
          <a:p>
            <a:pPr lvl="1"/>
            <a:r>
              <a:rPr lang="en-US" dirty="0"/>
              <a:t>Summative and formative assessment data</a:t>
            </a:r>
          </a:p>
          <a:p>
            <a:pPr lvl="1"/>
            <a:r>
              <a:rPr lang="en-US" dirty="0"/>
              <a:t>Standards based report cards or standards based assessments</a:t>
            </a:r>
          </a:p>
          <a:p>
            <a:pPr lvl="1"/>
            <a:r>
              <a:rPr lang="en-US" dirty="0"/>
              <a:t>Measures  of on-going classroom performance</a:t>
            </a:r>
          </a:p>
          <a:p>
            <a:pPr lvl="1"/>
            <a:r>
              <a:rPr lang="en-US" dirty="0"/>
              <a:t>Teacher observations (peer comparison data)</a:t>
            </a:r>
          </a:p>
          <a:p>
            <a:pPr lvl="1"/>
            <a:r>
              <a:rPr lang="en-US" dirty="0"/>
              <a:t>Work samples</a:t>
            </a:r>
          </a:p>
          <a:p>
            <a:pPr lvl="1"/>
            <a:r>
              <a:rPr lang="en-US" dirty="0"/>
              <a:t>Discipline records (school setting, transportation setting)</a:t>
            </a:r>
          </a:p>
          <a:p>
            <a:pPr lvl="1"/>
            <a:r>
              <a:rPr lang="en-US" dirty="0"/>
              <a:t>Office referrals</a:t>
            </a:r>
          </a:p>
          <a:p>
            <a:pPr lvl="1"/>
            <a:r>
              <a:rPr lang="en-US" dirty="0"/>
              <a:t>School health records</a:t>
            </a:r>
          </a:p>
          <a:p>
            <a:pPr lvl="1"/>
            <a:r>
              <a:rPr lang="en-US" dirty="0"/>
              <a:t>Counseling records </a:t>
            </a:r>
          </a:p>
          <a:p>
            <a:pPr lvl="1"/>
            <a:r>
              <a:rPr lang="en-US" dirty="0"/>
              <a:t>Outside agency records (counselor notes, doctor’s notes, </a:t>
            </a:r>
            <a:r>
              <a:rPr lang="en-US" dirty="0" err="1"/>
              <a:t>etc</a:t>
            </a:r>
            <a:r>
              <a:rPr lang="en-US" dirty="0"/>
              <a:t>)</a:t>
            </a:r>
          </a:p>
          <a:p>
            <a:pPr marL="150279" indent="0">
              <a:buNone/>
            </a:pPr>
            <a:endParaRPr lang="en-US" dirty="0"/>
          </a:p>
          <a:p>
            <a:endParaRPr lang="en-US" dirty="0"/>
          </a:p>
        </p:txBody>
      </p:sp>
      <p:sp>
        <p:nvSpPr>
          <p:cNvPr id="3" name="Title 2">
            <a:extLst>
              <a:ext uri="{FF2B5EF4-FFF2-40B4-BE49-F238E27FC236}">
                <a16:creationId xmlns:a16="http://schemas.microsoft.com/office/drawing/2014/main" id="{C4C4202C-C3D9-2E25-F2F4-967CC19A7CCF}"/>
              </a:ext>
            </a:extLst>
          </p:cNvPr>
          <p:cNvSpPr>
            <a:spLocks noGrp="1"/>
          </p:cNvSpPr>
          <p:nvPr>
            <p:ph type="title"/>
          </p:nvPr>
        </p:nvSpPr>
        <p:spPr>
          <a:xfrm>
            <a:off x="272774" y="1020417"/>
            <a:ext cx="11785600" cy="1066800"/>
          </a:xfrm>
        </p:spPr>
        <p:txBody>
          <a:bodyPr>
            <a:noAutofit/>
          </a:bodyPr>
          <a:lstStyle/>
          <a:p>
            <a:pPr algn="l"/>
            <a:r>
              <a:rPr lang="en-US" sz="4400" dirty="0"/>
              <a:t>What to consider with adverse educational impact</a:t>
            </a:r>
          </a:p>
        </p:txBody>
      </p:sp>
      <p:sp>
        <p:nvSpPr>
          <p:cNvPr id="4" name="Slide Number Placeholder 3">
            <a:extLst>
              <a:ext uri="{FF2B5EF4-FFF2-40B4-BE49-F238E27FC236}">
                <a16:creationId xmlns:a16="http://schemas.microsoft.com/office/drawing/2014/main" id="{F058D6DE-AFFA-5E0D-3E9A-E8F67C5F38F6}"/>
              </a:ext>
            </a:extLst>
          </p:cNvPr>
          <p:cNvSpPr>
            <a:spLocks noGrp="1"/>
          </p:cNvSpPr>
          <p:nvPr>
            <p:ph type="sldNum" sz="quarter" idx="4"/>
          </p:nvPr>
        </p:nvSpPr>
        <p:spPr/>
        <p:txBody>
          <a:bodyPr/>
          <a:lstStyle/>
          <a:p>
            <a:fld id="{3B745311-16E5-4BEF-BFE6-36758A3427EB}" type="slidenum">
              <a:rPr lang="en-US" smtClean="0"/>
              <a:pPr/>
              <a:t>8</a:t>
            </a:fld>
            <a:endParaRPr lang="en-US"/>
          </a:p>
        </p:txBody>
      </p:sp>
    </p:spTree>
    <p:extLst>
      <p:ext uri="{BB962C8B-B14F-4D97-AF65-F5344CB8AC3E}">
        <p14:creationId xmlns:p14="http://schemas.microsoft.com/office/powerpoint/2010/main" val="67392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8F31D7-2AB2-8CEC-3137-C47EB70ADE5F}"/>
              </a:ext>
            </a:extLst>
          </p:cNvPr>
          <p:cNvSpPr>
            <a:spLocks noGrp="1"/>
          </p:cNvSpPr>
          <p:nvPr>
            <p:ph sz="quarter" idx="10"/>
          </p:nvPr>
        </p:nvSpPr>
        <p:spPr/>
        <p:txBody>
          <a:bodyPr>
            <a:normAutofit fontScale="70000" lnSpcReduction="20000"/>
          </a:bodyPr>
          <a:lstStyle/>
          <a:p>
            <a:r>
              <a:rPr lang="en-US" sz="4600" dirty="0"/>
              <a:t>The student’s overall performance should demonstrate a marked difference between actual and expected school performance.</a:t>
            </a:r>
          </a:p>
          <a:p>
            <a:pPr lvl="1"/>
            <a:r>
              <a:rPr lang="en-US" sz="3500" dirty="0"/>
              <a:t>i.e., when a severe and chronic pattern of failing to persevere with tasks and complete classroom assignments leads to repeated failure in subject matter courses, this could be considered an adverse impact.</a:t>
            </a:r>
          </a:p>
          <a:p>
            <a:pPr lvl="1"/>
            <a:r>
              <a:rPr lang="en-US" sz="3500" dirty="0"/>
              <a:t>Documentation of adverse educational impact must also substantiate that these deficiencies persist over time, in spite of specific alternative intervention strategies that have been provided in the general education setting.</a:t>
            </a:r>
          </a:p>
          <a:p>
            <a:r>
              <a:rPr lang="en-US" sz="4600" dirty="0"/>
              <a:t>Determination of adverse educational impact must be made on a case by case basis and is dependent on the unique needs of the particular child (March 8, 2007, </a:t>
            </a:r>
            <a:r>
              <a:rPr lang="en-US" sz="4600" i="1" dirty="0"/>
              <a:t>Letter to Clark,</a:t>
            </a:r>
            <a:r>
              <a:rPr lang="en-US" sz="4600" dirty="0"/>
              <a:t> 48 IDELR 77)</a:t>
            </a:r>
          </a:p>
        </p:txBody>
      </p:sp>
      <p:sp>
        <p:nvSpPr>
          <p:cNvPr id="3" name="Title 2">
            <a:extLst>
              <a:ext uri="{FF2B5EF4-FFF2-40B4-BE49-F238E27FC236}">
                <a16:creationId xmlns:a16="http://schemas.microsoft.com/office/drawing/2014/main" id="{2B2169E4-1B67-468C-3966-F0F432959C86}"/>
              </a:ext>
            </a:extLst>
          </p:cNvPr>
          <p:cNvSpPr>
            <a:spLocks noGrp="1"/>
          </p:cNvSpPr>
          <p:nvPr>
            <p:ph type="title"/>
          </p:nvPr>
        </p:nvSpPr>
        <p:spPr/>
        <p:txBody>
          <a:bodyPr>
            <a:noAutofit/>
          </a:bodyPr>
          <a:lstStyle/>
          <a:p>
            <a:pPr algn="l"/>
            <a:r>
              <a:rPr lang="en-US" sz="4400" dirty="0"/>
              <a:t>What to consider with adverse educational impact</a:t>
            </a:r>
          </a:p>
        </p:txBody>
      </p:sp>
      <p:sp>
        <p:nvSpPr>
          <p:cNvPr id="4" name="Slide Number Placeholder 3">
            <a:extLst>
              <a:ext uri="{FF2B5EF4-FFF2-40B4-BE49-F238E27FC236}">
                <a16:creationId xmlns:a16="http://schemas.microsoft.com/office/drawing/2014/main" id="{8CABFC37-86ED-1E66-08BF-67DB170EF599}"/>
              </a:ext>
            </a:extLst>
          </p:cNvPr>
          <p:cNvSpPr>
            <a:spLocks noGrp="1"/>
          </p:cNvSpPr>
          <p:nvPr>
            <p:ph type="sldNum" sz="quarter" idx="4"/>
          </p:nvPr>
        </p:nvSpPr>
        <p:spPr/>
        <p:txBody>
          <a:bodyPr/>
          <a:lstStyle/>
          <a:p>
            <a:fld id="{3B745311-16E5-4BEF-BFE6-36758A3427EB}" type="slidenum">
              <a:rPr lang="en-US" smtClean="0"/>
              <a:pPr/>
              <a:t>9</a:t>
            </a:fld>
            <a:endParaRPr lang="en-US"/>
          </a:p>
        </p:txBody>
      </p:sp>
    </p:spTree>
    <p:extLst>
      <p:ext uri="{BB962C8B-B14F-4D97-AF65-F5344CB8AC3E}">
        <p14:creationId xmlns:p14="http://schemas.microsoft.com/office/powerpoint/2010/main" val="3273037800"/>
      </p:ext>
    </p:extLst>
  </p:cSld>
  <p:clrMapOvr>
    <a:masterClrMapping/>
  </p:clrMapOvr>
</p:sld>
</file>

<file path=ppt/theme/theme1.xml><?xml version="1.0" encoding="utf-8"?>
<a:theme xmlns:a="http://schemas.openxmlformats.org/drawingml/2006/main" name="Content Layout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3894</Words>
  <Application>Microsoft Office PowerPoint</Application>
  <PresentationFormat>Widescreen</PresentationFormat>
  <Paragraphs>373</Paragraphs>
  <Slides>49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Calibri</vt:lpstr>
      <vt:lpstr>Calibri Light</vt:lpstr>
      <vt:lpstr>Courier New</vt:lpstr>
      <vt:lpstr>Segoe UI</vt:lpstr>
      <vt:lpstr>Times New Roman</vt:lpstr>
      <vt:lpstr>Wingdings</vt:lpstr>
      <vt:lpstr>Content Layouts</vt:lpstr>
      <vt:lpstr>2_Office Theme</vt:lpstr>
      <vt:lpstr>Zoom Support Meeting Norms</vt:lpstr>
      <vt:lpstr>Emotional Disturbance and Autism: Overview of Eligibility</vt:lpstr>
      <vt:lpstr>Common Vocabulary: IDEA Definitions</vt:lpstr>
      <vt:lpstr>What are the similarities in eligibility for these two categories?</vt:lpstr>
      <vt:lpstr>Things to consider with adverse educational impact</vt:lpstr>
      <vt:lpstr>What to consider with adverse educational impact</vt:lpstr>
      <vt:lpstr>What to consider with adverse educational impact</vt:lpstr>
      <vt:lpstr>What to consider with adverse educational impact</vt:lpstr>
      <vt:lpstr>What to consider with adverse educational impact</vt:lpstr>
      <vt:lpstr>PowerPoint Presentation</vt:lpstr>
      <vt:lpstr>Possible sources of data when suspecting an emotional disturbance</vt:lpstr>
      <vt:lpstr>800.10 – One (1) or more characteristics of emotional disturbance are present  </vt:lpstr>
      <vt:lpstr>800.10 – One (1) or more characteristics of emotional disturbance are present </vt:lpstr>
      <vt:lpstr>800.10 – One (1) or more characteristics of emotional disturbance are present </vt:lpstr>
      <vt:lpstr>800.10 – One (1) or more characteristics of emotional disturbance are present </vt:lpstr>
      <vt:lpstr>800.10 – One (1) or more characteristics of emotional disturbance are present </vt:lpstr>
      <vt:lpstr>800.10 – One (1) or more characteristics of emotional disturbance are present </vt:lpstr>
      <vt:lpstr>Note</vt:lpstr>
      <vt:lpstr>“Socially Maladjusted”</vt:lpstr>
      <vt:lpstr>Social maladjustment can look like:</vt:lpstr>
      <vt:lpstr>PowerPoint Presentation</vt:lpstr>
      <vt:lpstr>800.20  The evaluation procedures include:</vt:lpstr>
      <vt:lpstr>Observations for ED eligibility</vt:lpstr>
      <vt:lpstr>An In-Depth Social History</vt:lpstr>
      <vt:lpstr>800.30  Impact of emotional disturbance</vt:lpstr>
      <vt:lpstr>“Significantly different”</vt:lpstr>
      <vt:lpstr>800.40 Adverse effects on educational performance</vt:lpstr>
      <vt:lpstr>Need for special education and related services</vt:lpstr>
      <vt:lpstr>Switching Gears to Autism</vt:lpstr>
      <vt:lpstr>IDEA definition</vt:lpstr>
      <vt:lpstr>Diagnosis vs. Eligibility Evaluation</vt:lpstr>
      <vt:lpstr>Clinical Diagnosis vs. IDEA Eligibility </vt:lpstr>
      <vt:lpstr>Evaluation procedures</vt:lpstr>
      <vt:lpstr>PowerPoint Presentation</vt:lpstr>
      <vt:lpstr>600.10 Evaluation procedures include: </vt:lpstr>
      <vt:lpstr>An In-Depth Social History</vt:lpstr>
      <vt:lpstr>Evaluation Procedures</vt:lpstr>
      <vt:lpstr>600.20  Disturbance of the communication process</vt:lpstr>
      <vt:lpstr>What do those disturbances in the communication process look like? </vt:lpstr>
      <vt:lpstr>600.30  Disturbance in the capacity to relate appropriately (in addition to 600.20)</vt:lpstr>
      <vt:lpstr>What do disturbances in the capacity to relate appropriately look like?</vt:lpstr>
      <vt:lpstr>600.40 Adverse effect on educational performance</vt:lpstr>
      <vt:lpstr>600.50  Autism is not the result of other factors</vt:lpstr>
      <vt:lpstr>And, If Appropriate 600.60 And/Or, If Appropriate 600.70</vt:lpstr>
      <vt:lpstr>600.60 Disturbance of developmental rates and sequences</vt:lpstr>
      <vt:lpstr>600.70  Disturbance of responses to sensory stimuli</vt:lpstr>
      <vt:lpstr>Key Points to Remember</vt:lpstr>
      <vt:lpstr>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Rothermel</dc:creator>
  <cp:lastModifiedBy>Buchmiller, Ashley</cp:lastModifiedBy>
  <cp:revision>15</cp:revision>
  <dcterms:created xsi:type="dcterms:W3CDTF">2023-03-27T07:04:58Z</dcterms:created>
  <dcterms:modified xsi:type="dcterms:W3CDTF">2023-04-13T20:36:13Z</dcterms:modified>
</cp:coreProperties>
</file>