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7" r:id="rId2"/>
    <p:sldId id="320" r:id="rId3"/>
    <p:sldId id="257" r:id="rId4"/>
    <p:sldId id="270" r:id="rId5"/>
    <p:sldId id="322" r:id="rId6"/>
    <p:sldId id="259" r:id="rId7"/>
    <p:sldId id="268" r:id="rId8"/>
    <p:sldId id="298" r:id="rId9"/>
    <p:sldId id="269" r:id="rId10"/>
    <p:sldId id="263" r:id="rId11"/>
    <p:sldId id="323" r:id="rId12"/>
    <p:sldId id="324" r:id="rId13"/>
    <p:sldId id="325" r:id="rId14"/>
    <p:sldId id="327" r:id="rId15"/>
    <p:sldId id="328" r:id="rId16"/>
    <p:sldId id="329" r:id="rId17"/>
    <p:sldId id="330" r:id="rId18"/>
    <p:sldId id="331" r:id="rId19"/>
    <p:sldId id="333" r:id="rId20"/>
    <p:sldId id="336" r:id="rId21"/>
    <p:sldId id="341" r:id="rId22"/>
    <p:sldId id="338" r:id="rId23"/>
    <p:sldId id="337" r:id="rId24"/>
    <p:sldId id="342" r:id="rId25"/>
    <p:sldId id="343" r:id="rId26"/>
    <p:sldId id="339" r:id="rId27"/>
    <p:sldId id="344" r:id="rId28"/>
    <p:sldId id="345" r:id="rId29"/>
    <p:sldId id="340" r:id="rId30"/>
    <p:sldId id="304" r:id="rId31"/>
    <p:sldId id="305" r:id="rId32"/>
    <p:sldId id="306" r:id="rId33"/>
    <p:sldId id="308" r:id="rId34"/>
    <p:sldId id="307"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8" d="100"/>
          <a:sy n="118" d="100"/>
        </p:scale>
        <p:origin x="114"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8846D-B50B-4FEF-BE3C-98CF7A83648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6954855-7D9D-474A-85D4-C9E1E6B95B9E}">
      <dgm:prSet/>
      <dgm:spPr>
        <a:solidFill>
          <a:srgbClr val="FFFF00"/>
        </a:solidFill>
      </dgm:spPr>
      <dgm:t>
        <a:bodyPr/>
        <a:lstStyle/>
        <a:p>
          <a:pPr rtl="0"/>
          <a:r>
            <a:rPr lang="en-US" dirty="0" smtClean="0"/>
            <a:t>1. Involves the use of AT devices and services to promote student 	achievement.</a:t>
          </a:r>
          <a:endParaRPr lang="en-US" dirty="0"/>
        </a:p>
      </dgm:t>
    </dgm:pt>
    <dgm:pt modelId="{CD2AF3C1-20D9-4E9E-A9A8-CFB2C3938D28}" type="parTrans" cxnId="{6DE1DD08-BDAC-492A-86A5-F2F662613CEC}">
      <dgm:prSet/>
      <dgm:spPr/>
      <dgm:t>
        <a:bodyPr/>
        <a:lstStyle/>
        <a:p>
          <a:endParaRPr lang="en-US"/>
        </a:p>
      </dgm:t>
    </dgm:pt>
    <dgm:pt modelId="{B6095AD4-DBBB-4976-A4E6-C2588CF0D9DA}" type="sibTrans" cxnId="{6DE1DD08-BDAC-492A-86A5-F2F662613CEC}">
      <dgm:prSet/>
      <dgm:spPr/>
      <dgm:t>
        <a:bodyPr/>
        <a:lstStyle/>
        <a:p>
          <a:endParaRPr lang="en-US"/>
        </a:p>
      </dgm:t>
    </dgm:pt>
    <dgm:pt modelId="{6B4F85F6-AFBB-4746-9DA1-F59D68C75260}">
      <dgm:prSet/>
      <dgm:spPr>
        <a:solidFill>
          <a:srgbClr val="FFFF00"/>
        </a:solidFill>
      </dgm:spPr>
      <dgm:t>
        <a:bodyPr/>
        <a:lstStyle/>
        <a:p>
          <a:pPr rtl="0"/>
          <a:r>
            <a:rPr lang="en-US" dirty="0" smtClean="0"/>
            <a:t>2. Focuses on functional areas of concern when and where they occur</a:t>
          </a:r>
          <a:endParaRPr lang="en-US" dirty="0"/>
        </a:p>
      </dgm:t>
    </dgm:pt>
    <dgm:pt modelId="{23DCB172-118A-40A9-AD10-6B07A1990116}" type="parTrans" cxnId="{EC596209-737E-4B57-A093-9C13AF810162}">
      <dgm:prSet/>
      <dgm:spPr/>
      <dgm:t>
        <a:bodyPr/>
        <a:lstStyle/>
        <a:p>
          <a:endParaRPr lang="en-US"/>
        </a:p>
      </dgm:t>
    </dgm:pt>
    <dgm:pt modelId="{0DAC4A7A-7A2E-4FE3-9E02-FB072FA967A4}" type="sibTrans" cxnId="{EC596209-737E-4B57-A093-9C13AF810162}">
      <dgm:prSet/>
      <dgm:spPr/>
      <dgm:t>
        <a:bodyPr/>
        <a:lstStyle/>
        <a:p>
          <a:endParaRPr lang="en-US"/>
        </a:p>
      </dgm:t>
    </dgm:pt>
    <dgm:pt modelId="{D84A78FF-4EC0-4098-9BEC-334254F172F9}">
      <dgm:prSet/>
      <dgm:spPr>
        <a:solidFill>
          <a:srgbClr val="FFFF00"/>
        </a:solidFill>
      </dgm:spPr>
      <dgm:t>
        <a:bodyPr/>
        <a:lstStyle/>
        <a:p>
          <a:pPr rtl="0"/>
          <a:r>
            <a:rPr lang="en-US" dirty="0" smtClean="0"/>
            <a:t>3. Is an ongoing process that involves all those who work with the student.</a:t>
          </a:r>
          <a:endParaRPr lang="en-US" dirty="0"/>
        </a:p>
      </dgm:t>
    </dgm:pt>
    <dgm:pt modelId="{1891CE2D-EB54-4C02-A4DC-962EE288F7BA}" type="parTrans" cxnId="{6F709C6C-6EC1-4628-95A7-998A5E94B808}">
      <dgm:prSet/>
      <dgm:spPr/>
      <dgm:t>
        <a:bodyPr/>
        <a:lstStyle/>
        <a:p>
          <a:endParaRPr lang="en-US"/>
        </a:p>
      </dgm:t>
    </dgm:pt>
    <dgm:pt modelId="{4F0A7999-CE3F-419A-8775-706A11519CD5}" type="sibTrans" cxnId="{6F709C6C-6EC1-4628-95A7-998A5E94B808}">
      <dgm:prSet/>
      <dgm:spPr/>
      <dgm:t>
        <a:bodyPr/>
        <a:lstStyle/>
        <a:p>
          <a:endParaRPr lang="en-US"/>
        </a:p>
      </dgm:t>
    </dgm:pt>
    <dgm:pt modelId="{32496F4B-3D18-4282-B381-EEEF4AD3A652}">
      <dgm:prSet/>
      <dgm:spPr>
        <a:solidFill>
          <a:srgbClr val="FFFF00"/>
        </a:solidFill>
      </dgm:spPr>
      <dgm:t>
        <a:bodyPr/>
        <a:lstStyle/>
        <a:p>
          <a:pPr rtl="0"/>
          <a:r>
            <a:rPr lang="en-US" dirty="0" smtClean="0"/>
            <a:t>4. Requires a plan that is collaboratively developed by all who will be involved.</a:t>
          </a:r>
          <a:br>
            <a:rPr lang="en-US" dirty="0" smtClean="0"/>
          </a:br>
          <a:endParaRPr lang="en-US" dirty="0"/>
        </a:p>
      </dgm:t>
    </dgm:pt>
    <dgm:pt modelId="{9D5C2353-67ED-43B8-93F4-95B186A2DC1E}" type="parTrans" cxnId="{EA3E7D9B-B488-48F5-81D1-BD61649AFD13}">
      <dgm:prSet/>
      <dgm:spPr/>
      <dgm:t>
        <a:bodyPr/>
        <a:lstStyle/>
        <a:p>
          <a:endParaRPr lang="en-US"/>
        </a:p>
      </dgm:t>
    </dgm:pt>
    <dgm:pt modelId="{C4AE17A4-23AD-460C-AB9E-D3B388A2229C}" type="sibTrans" cxnId="{EA3E7D9B-B488-48F5-81D1-BD61649AFD13}">
      <dgm:prSet/>
      <dgm:spPr/>
      <dgm:t>
        <a:bodyPr/>
        <a:lstStyle/>
        <a:p>
          <a:endParaRPr lang="en-US"/>
        </a:p>
      </dgm:t>
    </dgm:pt>
    <dgm:pt modelId="{3DA24484-6A02-44CC-95FA-F1C6D3D5952E}" type="pres">
      <dgm:prSet presAssocID="{1A38846D-B50B-4FEF-BE3C-98CF7A836489}" presName="Name0" presStyleCnt="0">
        <dgm:presLayoutVars>
          <dgm:dir/>
          <dgm:resizeHandles val="exact"/>
        </dgm:presLayoutVars>
      </dgm:prSet>
      <dgm:spPr/>
      <dgm:t>
        <a:bodyPr/>
        <a:lstStyle/>
        <a:p>
          <a:endParaRPr lang="en-US"/>
        </a:p>
      </dgm:t>
    </dgm:pt>
    <dgm:pt modelId="{4D8CA84F-CCE7-4C9F-AF58-F9F229D12FD1}" type="pres">
      <dgm:prSet presAssocID="{1A38846D-B50B-4FEF-BE3C-98CF7A836489}" presName="arrow" presStyleLbl="bgShp" presStyleIdx="0" presStyleCnt="1"/>
      <dgm:spPr/>
    </dgm:pt>
    <dgm:pt modelId="{CD533950-0624-4B71-8656-41BA5FFD2C9A}" type="pres">
      <dgm:prSet presAssocID="{1A38846D-B50B-4FEF-BE3C-98CF7A836489}" presName="points" presStyleCnt="0"/>
      <dgm:spPr/>
    </dgm:pt>
    <dgm:pt modelId="{5081F6A3-E575-483C-9D48-1787BAF51DBA}" type="pres">
      <dgm:prSet presAssocID="{96954855-7D9D-474A-85D4-C9E1E6B95B9E}" presName="compositeA" presStyleCnt="0"/>
      <dgm:spPr/>
    </dgm:pt>
    <dgm:pt modelId="{C64DE17E-266E-47F5-8692-42BF0CC10898}" type="pres">
      <dgm:prSet presAssocID="{96954855-7D9D-474A-85D4-C9E1E6B95B9E}" presName="textA" presStyleLbl="revTx" presStyleIdx="0" presStyleCnt="4">
        <dgm:presLayoutVars>
          <dgm:bulletEnabled val="1"/>
        </dgm:presLayoutVars>
      </dgm:prSet>
      <dgm:spPr/>
      <dgm:t>
        <a:bodyPr/>
        <a:lstStyle/>
        <a:p>
          <a:endParaRPr lang="en-US"/>
        </a:p>
      </dgm:t>
    </dgm:pt>
    <dgm:pt modelId="{3E1BAC45-13C6-4C04-889D-C4B6CBB0CF53}" type="pres">
      <dgm:prSet presAssocID="{96954855-7D9D-474A-85D4-C9E1E6B95B9E}" presName="circleA" presStyleLbl="node1" presStyleIdx="0" presStyleCnt="4"/>
      <dgm:spPr/>
    </dgm:pt>
    <dgm:pt modelId="{CD8A258A-F414-440B-B020-CE1A6B31CB7A}" type="pres">
      <dgm:prSet presAssocID="{96954855-7D9D-474A-85D4-C9E1E6B95B9E}" presName="spaceA" presStyleCnt="0"/>
      <dgm:spPr/>
    </dgm:pt>
    <dgm:pt modelId="{7D8B3574-E054-4C7C-B2CF-FEDD1E873CAB}" type="pres">
      <dgm:prSet presAssocID="{B6095AD4-DBBB-4976-A4E6-C2588CF0D9DA}" presName="space" presStyleCnt="0"/>
      <dgm:spPr/>
    </dgm:pt>
    <dgm:pt modelId="{48469D8E-14FE-49A6-9299-6AC3CDF15FBC}" type="pres">
      <dgm:prSet presAssocID="{6B4F85F6-AFBB-4746-9DA1-F59D68C75260}" presName="compositeB" presStyleCnt="0"/>
      <dgm:spPr/>
    </dgm:pt>
    <dgm:pt modelId="{F1C32BCC-4F49-4654-9CE5-EA265935045C}" type="pres">
      <dgm:prSet presAssocID="{6B4F85F6-AFBB-4746-9DA1-F59D68C75260}" presName="textB" presStyleLbl="revTx" presStyleIdx="1" presStyleCnt="4">
        <dgm:presLayoutVars>
          <dgm:bulletEnabled val="1"/>
        </dgm:presLayoutVars>
      </dgm:prSet>
      <dgm:spPr/>
      <dgm:t>
        <a:bodyPr/>
        <a:lstStyle/>
        <a:p>
          <a:endParaRPr lang="en-US"/>
        </a:p>
      </dgm:t>
    </dgm:pt>
    <dgm:pt modelId="{9F8C23D0-D452-4007-B031-47DDA5D36978}" type="pres">
      <dgm:prSet presAssocID="{6B4F85F6-AFBB-4746-9DA1-F59D68C75260}" presName="circleB" presStyleLbl="node1" presStyleIdx="1" presStyleCnt="4"/>
      <dgm:spPr/>
    </dgm:pt>
    <dgm:pt modelId="{4E74873C-0F26-459F-B178-01B806A9FEDB}" type="pres">
      <dgm:prSet presAssocID="{6B4F85F6-AFBB-4746-9DA1-F59D68C75260}" presName="spaceB" presStyleCnt="0"/>
      <dgm:spPr/>
    </dgm:pt>
    <dgm:pt modelId="{ABE3AA92-B79C-49DA-B8E9-5C3A59013523}" type="pres">
      <dgm:prSet presAssocID="{0DAC4A7A-7A2E-4FE3-9E02-FB072FA967A4}" presName="space" presStyleCnt="0"/>
      <dgm:spPr/>
    </dgm:pt>
    <dgm:pt modelId="{7F117FAD-823D-447C-A028-0D162AA69EE7}" type="pres">
      <dgm:prSet presAssocID="{D84A78FF-4EC0-4098-9BEC-334254F172F9}" presName="compositeA" presStyleCnt="0"/>
      <dgm:spPr/>
    </dgm:pt>
    <dgm:pt modelId="{28EDB4F9-0618-4FEA-8516-11356140D3AA}" type="pres">
      <dgm:prSet presAssocID="{D84A78FF-4EC0-4098-9BEC-334254F172F9}" presName="textA" presStyleLbl="revTx" presStyleIdx="2" presStyleCnt="4">
        <dgm:presLayoutVars>
          <dgm:bulletEnabled val="1"/>
        </dgm:presLayoutVars>
      </dgm:prSet>
      <dgm:spPr/>
      <dgm:t>
        <a:bodyPr/>
        <a:lstStyle/>
        <a:p>
          <a:endParaRPr lang="en-US"/>
        </a:p>
      </dgm:t>
    </dgm:pt>
    <dgm:pt modelId="{A01FA3B4-F3F6-4A13-BD70-E76D91A33A82}" type="pres">
      <dgm:prSet presAssocID="{D84A78FF-4EC0-4098-9BEC-334254F172F9}" presName="circleA" presStyleLbl="node1" presStyleIdx="2" presStyleCnt="4"/>
      <dgm:spPr/>
    </dgm:pt>
    <dgm:pt modelId="{E429D48F-29EA-490D-B9C1-2B61ACE7B8F6}" type="pres">
      <dgm:prSet presAssocID="{D84A78FF-4EC0-4098-9BEC-334254F172F9}" presName="spaceA" presStyleCnt="0"/>
      <dgm:spPr/>
    </dgm:pt>
    <dgm:pt modelId="{1BBC2E1A-6F5C-40A9-AC5A-D60ECF8072A3}" type="pres">
      <dgm:prSet presAssocID="{4F0A7999-CE3F-419A-8775-706A11519CD5}" presName="space" presStyleCnt="0"/>
      <dgm:spPr/>
    </dgm:pt>
    <dgm:pt modelId="{3F2E2663-D2FC-4A2A-92BE-FAD5758A3759}" type="pres">
      <dgm:prSet presAssocID="{32496F4B-3D18-4282-B381-EEEF4AD3A652}" presName="compositeB" presStyleCnt="0"/>
      <dgm:spPr/>
    </dgm:pt>
    <dgm:pt modelId="{8B1B9EB2-8D58-409D-9897-0257A8F9ABDA}" type="pres">
      <dgm:prSet presAssocID="{32496F4B-3D18-4282-B381-EEEF4AD3A652}" presName="textB" presStyleLbl="revTx" presStyleIdx="3" presStyleCnt="4">
        <dgm:presLayoutVars>
          <dgm:bulletEnabled val="1"/>
        </dgm:presLayoutVars>
      </dgm:prSet>
      <dgm:spPr/>
      <dgm:t>
        <a:bodyPr/>
        <a:lstStyle/>
        <a:p>
          <a:endParaRPr lang="en-US"/>
        </a:p>
      </dgm:t>
    </dgm:pt>
    <dgm:pt modelId="{7FE8D037-1D0C-47F4-9C92-AB8886B5AF4D}" type="pres">
      <dgm:prSet presAssocID="{32496F4B-3D18-4282-B381-EEEF4AD3A652}" presName="circleB" presStyleLbl="node1" presStyleIdx="3" presStyleCnt="4"/>
      <dgm:spPr/>
    </dgm:pt>
    <dgm:pt modelId="{1F5F3723-3277-41BA-972E-5F534EA0ECF1}" type="pres">
      <dgm:prSet presAssocID="{32496F4B-3D18-4282-B381-EEEF4AD3A652}" presName="spaceB" presStyleCnt="0"/>
      <dgm:spPr/>
    </dgm:pt>
  </dgm:ptLst>
  <dgm:cxnLst>
    <dgm:cxn modelId="{001D1D8A-6EF5-4D88-A20F-8A8DC5638A76}" type="presOf" srcId="{6B4F85F6-AFBB-4746-9DA1-F59D68C75260}" destId="{F1C32BCC-4F49-4654-9CE5-EA265935045C}" srcOrd="0" destOrd="0" presId="urn:microsoft.com/office/officeart/2005/8/layout/hProcess11"/>
    <dgm:cxn modelId="{8F2053E0-08C1-4D78-AB81-78AE1EE39A02}" type="presOf" srcId="{96954855-7D9D-474A-85D4-C9E1E6B95B9E}" destId="{C64DE17E-266E-47F5-8692-42BF0CC10898}" srcOrd="0" destOrd="0" presId="urn:microsoft.com/office/officeart/2005/8/layout/hProcess11"/>
    <dgm:cxn modelId="{7E7BC20A-239C-4586-8A33-E2A1F35ABBCE}" type="presOf" srcId="{D84A78FF-4EC0-4098-9BEC-334254F172F9}" destId="{28EDB4F9-0618-4FEA-8516-11356140D3AA}" srcOrd="0" destOrd="0" presId="urn:microsoft.com/office/officeart/2005/8/layout/hProcess11"/>
    <dgm:cxn modelId="{6DE1DD08-BDAC-492A-86A5-F2F662613CEC}" srcId="{1A38846D-B50B-4FEF-BE3C-98CF7A836489}" destId="{96954855-7D9D-474A-85D4-C9E1E6B95B9E}" srcOrd="0" destOrd="0" parTransId="{CD2AF3C1-20D9-4E9E-A9A8-CFB2C3938D28}" sibTransId="{B6095AD4-DBBB-4976-A4E6-C2588CF0D9DA}"/>
    <dgm:cxn modelId="{D86E3C14-DA48-47F0-8100-0DECE7A31D21}" type="presOf" srcId="{1A38846D-B50B-4FEF-BE3C-98CF7A836489}" destId="{3DA24484-6A02-44CC-95FA-F1C6D3D5952E}" srcOrd="0" destOrd="0" presId="urn:microsoft.com/office/officeart/2005/8/layout/hProcess11"/>
    <dgm:cxn modelId="{90B4BE77-1260-4D31-A3E3-8D35F8C4C93D}" type="presOf" srcId="{32496F4B-3D18-4282-B381-EEEF4AD3A652}" destId="{8B1B9EB2-8D58-409D-9897-0257A8F9ABDA}" srcOrd="0" destOrd="0" presId="urn:microsoft.com/office/officeart/2005/8/layout/hProcess11"/>
    <dgm:cxn modelId="{EC596209-737E-4B57-A093-9C13AF810162}" srcId="{1A38846D-B50B-4FEF-BE3C-98CF7A836489}" destId="{6B4F85F6-AFBB-4746-9DA1-F59D68C75260}" srcOrd="1" destOrd="0" parTransId="{23DCB172-118A-40A9-AD10-6B07A1990116}" sibTransId="{0DAC4A7A-7A2E-4FE3-9E02-FB072FA967A4}"/>
    <dgm:cxn modelId="{EA3E7D9B-B488-48F5-81D1-BD61649AFD13}" srcId="{1A38846D-B50B-4FEF-BE3C-98CF7A836489}" destId="{32496F4B-3D18-4282-B381-EEEF4AD3A652}" srcOrd="3" destOrd="0" parTransId="{9D5C2353-67ED-43B8-93F4-95B186A2DC1E}" sibTransId="{C4AE17A4-23AD-460C-AB9E-D3B388A2229C}"/>
    <dgm:cxn modelId="{6F709C6C-6EC1-4628-95A7-998A5E94B808}" srcId="{1A38846D-B50B-4FEF-BE3C-98CF7A836489}" destId="{D84A78FF-4EC0-4098-9BEC-334254F172F9}" srcOrd="2" destOrd="0" parTransId="{1891CE2D-EB54-4C02-A4DC-962EE288F7BA}" sibTransId="{4F0A7999-CE3F-419A-8775-706A11519CD5}"/>
    <dgm:cxn modelId="{698D2ACE-3C20-4544-B141-2441F33DF72E}" type="presParOf" srcId="{3DA24484-6A02-44CC-95FA-F1C6D3D5952E}" destId="{4D8CA84F-CCE7-4C9F-AF58-F9F229D12FD1}" srcOrd="0" destOrd="0" presId="urn:microsoft.com/office/officeart/2005/8/layout/hProcess11"/>
    <dgm:cxn modelId="{123787AC-B451-4DD2-95FA-A9DE2E101E3A}" type="presParOf" srcId="{3DA24484-6A02-44CC-95FA-F1C6D3D5952E}" destId="{CD533950-0624-4B71-8656-41BA5FFD2C9A}" srcOrd="1" destOrd="0" presId="urn:microsoft.com/office/officeart/2005/8/layout/hProcess11"/>
    <dgm:cxn modelId="{7C9C8EE9-1A9A-4D72-8ABC-189C55B9B4E5}" type="presParOf" srcId="{CD533950-0624-4B71-8656-41BA5FFD2C9A}" destId="{5081F6A3-E575-483C-9D48-1787BAF51DBA}" srcOrd="0" destOrd="0" presId="urn:microsoft.com/office/officeart/2005/8/layout/hProcess11"/>
    <dgm:cxn modelId="{E1B42575-1520-48AC-BCB3-F07B2355C7E6}" type="presParOf" srcId="{5081F6A3-E575-483C-9D48-1787BAF51DBA}" destId="{C64DE17E-266E-47F5-8692-42BF0CC10898}" srcOrd="0" destOrd="0" presId="urn:microsoft.com/office/officeart/2005/8/layout/hProcess11"/>
    <dgm:cxn modelId="{DDE436F0-A9BE-491E-A9D8-0AE6F8EE53C8}" type="presParOf" srcId="{5081F6A3-E575-483C-9D48-1787BAF51DBA}" destId="{3E1BAC45-13C6-4C04-889D-C4B6CBB0CF53}" srcOrd="1" destOrd="0" presId="urn:microsoft.com/office/officeart/2005/8/layout/hProcess11"/>
    <dgm:cxn modelId="{BB787D1B-AC5C-4070-8861-CC823449A4BD}" type="presParOf" srcId="{5081F6A3-E575-483C-9D48-1787BAF51DBA}" destId="{CD8A258A-F414-440B-B020-CE1A6B31CB7A}" srcOrd="2" destOrd="0" presId="urn:microsoft.com/office/officeart/2005/8/layout/hProcess11"/>
    <dgm:cxn modelId="{68EDF4AF-4F5E-4049-A1D3-CFFB73A5A9B1}" type="presParOf" srcId="{CD533950-0624-4B71-8656-41BA5FFD2C9A}" destId="{7D8B3574-E054-4C7C-B2CF-FEDD1E873CAB}" srcOrd="1" destOrd="0" presId="urn:microsoft.com/office/officeart/2005/8/layout/hProcess11"/>
    <dgm:cxn modelId="{63E7E92D-2F73-469C-A60F-8BAAFE9B60FA}" type="presParOf" srcId="{CD533950-0624-4B71-8656-41BA5FFD2C9A}" destId="{48469D8E-14FE-49A6-9299-6AC3CDF15FBC}" srcOrd="2" destOrd="0" presId="urn:microsoft.com/office/officeart/2005/8/layout/hProcess11"/>
    <dgm:cxn modelId="{E374981C-EE06-41A1-9624-8C2245F5B2D6}" type="presParOf" srcId="{48469D8E-14FE-49A6-9299-6AC3CDF15FBC}" destId="{F1C32BCC-4F49-4654-9CE5-EA265935045C}" srcOrd="0" destOrd="0" presId="urn:microsoft.com/office/officeart/2005/8/layout/hProcess11"/>
    <dgm:cxn modelId="{64B6C539-100B-47E5-AEA5-9CA0F38B34FB}" type="presParOf" srcId="{48469D8E-14FE-49A6-9299-6AC3CDF15FBC}" destId="{9F8C23D0-D452-4007-B031-47DDA5D36978}" srcOrd="1" destOrd="0" presId="urn:microsoft.com/office/officeart/2005/8/layout/hProcess11"/>
    <dgm:cxn modelId="{F96EF3ED-0FB9-4DD2-8AF4-50BF492B2B14}" type="presParOf" srcId="{48469D8E-14FE-49A6-9299-6AC3CDF15FBC}" destId="{4E74873C-0F26-459F-B178-01B806A9FEDB}" srcOrd="2" destOrd="0" presId="urn:microsoft.com/office/officeart/2005/8/layout/hProcess11"/>
    <dgm:cxn modelId="{46D77ED4-1B8F-462A-8398-AED91073F11C}" type="presParOf" srcId="{CD533950-0624-4B71-8656-41BA5FFD2C9A}" destId="{ABE3AA92-B79C-49DA-B8E9-5C3A59013523}" srcOrd="3" destOrd="0" presId="urn:microsoft.com/office/officeart/2005/8/layout/hProcess11"/>
    <dgm:cxn modelId="{11F4B31D-FF18-4F86-A757-AC57FAFA0A78}" type="presParOf" srcId="{CD533950-0624-4B71-8656-41BA5FFD2C9A}" destId="{7F117FAD-823D-447C-A028-0D162AA69EE7}" srcOrd="4" destOrd="0" presId="urn:microsoft.com/office/officeart/2005/8/layout/hProcess11"/>
    <dgm:cxn modelId="{AF35B49F-3B77-4BAE-9780-D242083746AE}" type="presParOf" srcId="{7F117FAD-823D-447C-A028-0D162AA69EE7}" destId="{28EDB4F9-0618-4FEA-8516-11356140D3AA}" srcOrd="0" destOrd="0" presId="urn:microsoft.com/office/officeart/2005/8/layout/hProcess11"/>
    <dgm:cxn modelId="{F49F907B-DB23-47A8-A560-6F13DA08F97A}" type="presParOf" srcId="{7F117FAD-823D-447C-A028-0D162AA69EE7}" destId="{A01FA3B4-F3F6-4A13-BD70-E76D91A33A82}" srcOrd="1" destOrd="0" presId="urn:microsoft.com/office/officeart/2005/8/layout/hProcess11"/>
    <dgm:cxn modelId="{94FCFE5D-E831-4716-B0FD-CADEA957E0E3}" type="presParOf" srcId="{7F117FAD-823D-447C-A028-0D162AA69EE7}" destId="{E429D48F-29EA-490D-B9C1-2B61ACE7B8F6}" srcOrd="2" destOrd="0" presId="urn:microsoft.com/office/officeart/2005/8/layout/hProcess11"/>
    <dgm:cxn modelId="{FF315BD1-AC11-4824-B383-9D98F6279E97}" type="presParOf" srcId="{CD533950-0624-4B71-8656-41BA5FFD2C9A}" destId="{1BBC2E1A-6F5C-40A9-AC5A-D60ECF8072A3}" srcOrd="5" destOrd="0" presId="urn:microsoft.com/office/officeart/2005/8/layout/hProcess11"/>
    <dgm:cxn modelId="{EC175E8E-CD50-4CB9-9688-583FE7A1F7B8}" type="presParOf" srcId="{CD533950-0624-4B71-8656-41BA5FFD2C9A}" destId="{3F2E2663-D2FC-4A2A-92BE-FAD5758A3759}" srcOrd="6" destOrd="0" presId="urn:microsoft.com/office/officeart/2005/8/layout/hProcess11"/>
    <dgm:cxn modelId="{85B4450D-481D-4731-9380-2E0FFAAD9B8D}" type="presParOf" srcId="{3F2E2663-D2FC-4A2A-92BE-FAD5758A3759}" destId="{8B1B9EB2-8D58-409D-9897-0257A8F9ABDA}" srcOrd="0" destOrd="0" presId="urn:microsoft.com/office/officeart/2005/8/layout/hProcess11"/>
    <dgm:cxn modelId="{7235EC53-958C-4CED-A4D4-EA2E3E07A253}" type="presParOf" srcId="{3F2E2663-D2FC-4A2A-92BE-FAD5758A3759}" destId="{7FE8D037-1D0C-47F4-9C92-AB8886B5AF4D}" srcOrd="1" destOrd="0" presId="urn:microsoft.com/office/officeart/2005/8/layout/hProcess11"/>
    <dgm:cxn modelId="{21E5149D-9D53-460F-B08A-3EC265DB9A88}" type="presParOf" srcId="{3F2E2663-D2FC-4A2A-92BE-FAD5758A3759}" destId="{1F5F3723-3277-41BA-972E-5F534EA0ECF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122EAF-2F0F-4432-AB9E-6BFEEC543C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F948C8-C27C-4D8D-AA0C-3CFB23295FC1}">
      <dgm:prSet/>
      <dgm:spPr/>
      <dgm:t>
        <a:bodyPr/>
        <a:lstStyle/>
        <a:p>
          <a:pPr rtl="0"/>
          <a:r>
            <a:rPr lang="en-US" b="1" smtClean="0"/>
            <a:t>Textbooks and related core instructional materials </a:t>
          </a:r>
          <a:r>
            <a:rPr lang="en-US" smtClean="0"/>
            <a:t>are provided</a:t>
          </a:r>
          <a:endParaRPr lang="en-US"/>
        </a:p>
      </dgm:t>
    </dgm:pt>
    <dgm:pt modelId="{77F6D868-A5F0-4FFD-B9EB-93AED2BAEF49}" type="parTrans" cxnId="{C87FD403-F43D-4299-B20F-301579199F50}">
      <dgm:prSet/>
      <dgm:spPr/>
      <dgm:t>
        <a:bodyPr/>
        <a:lstStyle/>
        <a:p>
          <a:endParaRPr lang="en-US"/>
        </a:p>
      </dgm:t>
    </dgm:pt>
    <dgm:pt modelId="{6622DB98-DB2F-4C23-B437-1CE93D3327FF}" type="sibTrans" cxnId="{C87FD403-F43D-4299-B20F-301579199F50}">
      <dgm:prSet/>
      <dgm:spPr/>
      <dgm:t>
        <a:bodyPr/>
        <a:lstStyle/>
        <a:p>
          <a:endParaRPr lang="en-US"/>
        </a:p>
      </dgm:t>
    </dgm:pt>
    <dgm:pt modelId="{C0D6778B-3031-483A-91F2-1068D80682F5}">
      <dgm:prSet/>
      <dgm:spPr/>
      <dgm:t>
        <a:bodyPr/>
        <a:lstStyle/>
        <a:p>
          <a:pPr rtl="0"/>
          <a:r>
            <a:rPr lang="en-US" smtClean="0"/>
            <a:t>To </a:t>
          </a:r>
          <a:r>
            <a:rPr lang="en-US" b="1" smtClean="0"/>
            <a:t>students with documented print disabilities</a:t>
          </a:r>
          <a:endParaRPr lang="en-US"/>
        </a:p>
      </dgm:t>
    </dgm:pt>
    <dgm:pt modelId="{1D785D55-504D-46C5-A6DA-23D418A25AAB}" type="parTrans" cxnId="{3C43DF44-CD9A-4237-9EBF-82433BEC6950}">
      <dgm:prSet/>
      <dgm:spPr/>
      <dgm:t>
        <a:bodyPr/>
        <a:lstStyle/>
        <a:p>
          <a:endParaRPr lang="en-US"/>
        </a:p>
      </dgm:t>
    </dgm:pt>
    <dgm:pt modelId="{4027AE17-68BD-4D13-AFCA-F717464C1155}" type="sibTrans" cxnId="{3C43DF44-CD9A-4237-9EBF-82433BEC6950}">
      <dgm:prSet/>
      <dgm:spPr/>
      <dgm:t>
        <a:bodyPr/>
        <a:lstStyle/>
        <a:p>
          <a:endParaRPr lang="en-US"/>
        </a:p>
      </dgm:t>
    </dgm:pt>
    <dgm:pt modelId="{E33B6403-4A11-45EE-8DBD-B4CAA0ABF6C3}">
      <dgm:prSet/>
      <dgm:spPr/>
      <dgm:t>
        <a:bodyPr/>
        <a:lstStyle/>
        <a:p>
          <a:pPr rtl="0"/>
          <a:r>
            <a:rPr lang="en-US" smtClean="0"/>
            <a:t>In </a:t>
          </a:r>
          <a:r>
            <a:rPr lang="en-US" b="1" smtClean="0"/>
            <a:t>specialized formats</a:t>
          </a:r>
          <a:endParaRPr lang="en-US"/>
        </a:p>
      </dgm:t>
    </dgm:pt>
    <dgm:pt modelId="{009FDDA4-0DBD-40F6-9447-AFE59C2125E5}" type="parTrans" cxnId="{EC268AAE-2DBB-41C0-B900-340E28160764}">
      <dgm:prSet/>
      <dgm:spPr/>
      <dgm:t>
        <a:bodyPr/>
        <a:lstStyle/>
        <a:p>
          <a:endParaRPr lang="en-US"/>
        </a:p>
      </dgm:t>
    </dgm:pt>
    <dgm:pt modelId="{73180ED6-FC8C-4334-8989-DEE6A7CD3B49}" type="sibTrans" cxnId="{EC268AAE-2DBB-41C0-B900-340E28160764}">
      <dgm:prSet/>
      <dgm:spPr/>
      <dgm:t>
        <a:bodyPr/>
        <a:lstStyle/>
        <a:p>
          <a:endParaRPr lang="en-US"/>
        </a:p>
      </dgm:t>
    </dgm:pt>
    <dgm:pt modelId="{288FF05F-CB83-4C77-841D-E2D680F5D934}">
      <dgm:prSet/>
      <dgm:spPr/>
      <dgm:t>
        <a:bodyPr/>
        <a:lstStyle/>
        <a:p>
          <a:pPr rtl="0"/>
          <a:r>
            <a:rPr lang="en-US" smtClean="0"/>
            <a:t>In a </a:t>
          </a:r>
          <a:r>
            <a:rPr lang="en-US" b="1" smtClean="0"/>
            <a:t>timely manner</a:t>
          </a:r>
          <a:endParaRPr lang="en-US"/>
        </a:p>
      </dgm:t>
    </dgm:pt>
    <dgm:pt modelId="{AC49D49E-5D41-4796-A70E-08B40C9C5190}" type="parTrans" cxnId="{46BA87F9-0D1F-4A28-9E19-95B5E2EAD33B}">
      <dgm:prSet/>
      <dgm:spPr/>
      <dgm:t>
        <a:bodyPr/>
        <a:lstStyle/>
        <a:p>
          <a:endParaRPr lang="en-US"/>
        </a:p>
      </dgm:t>
    </dgm:pt>
    <dgm:pt modelId="{C812C9EA-CBD2-41A1-93C1-734060ACCD88}" type="sibTrans" cxnId="{46BA87F9-0D1F-4A28-9E19-95B5E2EAD33B}">
      <dgm:prSet/>
      <dgm:spPr/>
      <dgm:t>
        <a:bodyPr/>
        <a:lstStyle/>
        <a:p>
          <a:endParaRPr lang="en-US"/>
        </a:p>
      </dgm:t>
    </dgm:pt>
    <dgm:pt modelId="{63E7FEEC-89B8-40A0-922B-2A8BA3FB2BDD}" type="pres">
      <dgm:prSet presAssocID="{92122EAF-2F0F-4432-AB9E-6BFEEC543C6F}" presName="linear" presStyleCnt="0">
        <dgm:presLayoutVars>
          <dgm:animLvl val="lvl"/>
          <dgm:resizeHandles val="exact"/>
        </dgm:presLayoutVars>
      </dgm:prSet>
      <dgm:spPr/>
      <dgm:t>
        <a:bodyPr/>
        <a:lstStyle/>
        <a:p>
          <a:endParaRPr lang="en-US"/>
        </a:p>
      </dgm:t>
    </dgm:pt>
    <dgm:pt modelId="{BF2E4A1C-6B57-47EB-A881-844D2E933C19}" type="pres">
      <dgm:prSet presAssocID="{85F948C8-C27C-4D8D-AA0C-3CFB23295FC1}" presName="parentText" presStyleLbl="node1" presStyleIdx="0" presStyleCnt="4">
        <dgm:presLayoutVars>
          <dgm:chMax val="0"/>
          <dgm:bulletEnabled val="1"/>
        </dgm:presLayoutVars>
      </dgm:prSet>
      <dgm:spPr/>
      <dgm:t>
        <a:bodyPr/>
        <a:lstStyle/>
        <a:p>
          <a:endParaRPr lang="en-US"/>
        </a:p>
      </dgm:t>
    </dgm:pt>
    <dgm:pt modelId="{D58CEB49-943B-4EA9-B708-D36521B0ADA9}" type="pres">
      <dgm:prSet presAssocID="{6622DB98-DB2F-4C23-B437-1CE93D3327FF}" presName="spacer" presStyleCnt="0"/>
      <dgm:spPr/>
    </dgm:pt>
    <dgm:pt modelId="{19A38751-9ECF-46C7-A68A-04246B009A86}" type="pres">
      <dgm:prSet presAssocID="{C0D6778B-3031-483A-91F2-1068D80682F5}" presName="parentText" presStyleLbl="node1" presStyleIdx="1" presStyleCnt="4">
        <dgm:presLayoutVars>
          <dgm:chMax val="0"/>
          <dgm:bulletEnabled val="1"/>
        </dgm:presLayoutVars>
      </dgm:prSet>
      <dgm:spPr/>
      <dgm:t>
        <a:bodyPr/>
        <a:lstStyle/>
        <a:p>
          <a:endParaRPr lang="en-US"/>
        </a:p>
      </dgm:t>
    </dgm:pt>
    <dgm:pt modelId="{74CEA970-709B-4A8A-8E31-29F3EAEAA474}" type="pres">
      <dgm:prSet presAssocID="{4027AE17-68BD-4D13-AFCA-F717464C1155}" presName="spacer" presStyleCnt="0"/>
      <dgm:spPr/>
    </dgm:pt>
    <dgm:pt modelId="{3C1A6029-178D-4258-9FEE-DF4C3604E11C}" type="pres">
      <dgm:prSet presAssocID="{E33B6403-4A11-45EE-8DBD-B4CAA0ABF6C3}" presName="parentText" presStyleLbl="node1" presStyleIdx="2" presStyleCnt="4">
        <dgm:presLayoutVars>
          <dgm:chMax val="0"/>
          <dgm:bulletEnabled val="1"/>
        </dgm:presLayoutVars>
      </dgm:prSet>
      <dgm:spPr/>
      <dgm:t>
        <a:bodyPr/>
        <a:lstStyle/>
        <a:p>
          <a:endParaRPr lang="en-US"/>
        </a:p>
      </dgm:t>
    </dgm:pt>
    <dgm:pt modelId="{83862029-406E-4AC1-BA12-40C678E5CCFA}" type="pres">
      <dgm:prSet presAssocID="{73180ED6-FC8C-4334-8989-DEE6A7CD3B49}" presName="spacer" presStyleCnt="0"/>
      <dgm:spPr/>
    </dgm:pt>
    <dgm:pt modelId="{A91666EF-E416-478C-92DE-2A6651E1890D}" type="pres">
      <dgm:prSet presAssocID="{288FF05F-CB83-4C77-841D-E2D680F5D934}" presName="parentText" presStyleLbl="node1" presStyleIdx="3" presStyleCnt="4">
        <dgm:presLayoutVars>
          <dgm:chMax val="0"/>
          <dgm:bulletEnabled val="1"/>
        </dgm:presLayoutVars>
      </dgm:prSet>
      <dgm:spPr/>
      <dgm:t>
        <a:bodyPr/>
        <a:lstStyle/>
        <a:p>
          <a:endParaRPr lang="en-US"/>
        </a:p>
      </dgm:t>
    </dgm:pt>
  </dgm:ptLst>
  <dgm:cxnLst>
    <dgm:cxn modelId="{3C43DF44-CD9A-4237-9EBF-82433BEC6950}" srcId="{92122EAF-2F0F-4432-AB9E-6BFEEC543C6F}" destId="{C0D6778B-3031-483A-91F2-1068D80682F5}" srcOrd="1" destOrd="0" parTransId="{1D785D55-504D-46C5-A6DA-23D418A25AAB}" sibTransId="{4027AE17-68BD-4D13-AFCA-F717464C1155}"/>
    <dgm:cxn modelId="{AAB76F46-8BA7-4A06-B20D-EA217215A2C9}" type="presOf" srcId="{C0D6778B-3031-483A-91F2-1068D80682F5}" destId="{19A38751-9ECF-46C7-A68A-04246B009A86}" srcOrd="0" destOrd="0" presId="urn:microsoft.com/office/officeart/2005/8/layout/vList2"/>
    <dgm:cxn modelId="{C6CF5E34-A5FB-4D41-8EE3-56584A2F9F49}" type="presOf" srcId="{E33B6403-4A11-45EE-8DBD-B4CAA0ABF6C3}" destId="{3C1A6029-178D-4258-9FEE-DF4C3604E11C}" srcOrd="0" destOrd="0" presId="urn:microsoft.com/office/officeart/2005/8/layout/vList2"/>
    <dgm:cxn modelId="{1F020611-863C-4C16-AD09-ED4D5C0CB332}" type="presOf" srcId="{92122EAF-2F0F-4432-AB9E-6BFEEC543C6F}" destId="{63E7FEEC-89B8-40A0-922B-2A8BA3FB2BDD}" srcOrd="0" destOrd="0" presId="urn:microsoft.com/office/officeart/2005/8/layout/vList2"/>
    <dgm:cxn modelId="{EC268AAE-2DBB-41C0-B900-340E28160764}" srcId="{92122EAF-2F0F-4432-AB9E-6BFEEC543C6F}" destId="{E33B6403-4A11-45EE-8DBD-B4CAA0ABF6C3}" srcOrd="2" destOrd="0" parTransId="{009FDDA4-0DBD-40F6-9447-AFE59C2125E5}" sibTransId="{73180ED6-FC8C-4334-8989-DEE6A7CD3B49}"/>
    <dgm:cxn modelId="{CDCE86C9-08CF-4EBF-8E01-04E6CB48D995}" type="presOf" srcId="{85F948C8-C27C-4D8D-AA0C-3CFB23295FC1}" destId="{BF2E4A1C-6B57-47EB-A881-844D2E933C19}" srcOrd="0" destOrd="0" presId="urn:microsoft.com/office/officeart/2005/8/layout/vList2"/>
    <dgm:cxn modelId="{CE2CFB06-DC11-4323-AE0B-8C6806045F36}" type="presOf" srcId="{288FF05F-CB83-4C77-841D-E2D680F5D934}" destId="{A91666EF-E416-478C-92DE-2A6651E1890D}" srcOrd="0" destOrd="0" presId="urn:microsoft.com/office/officeart/2005/8/layout/vList2"/>
    <dgm:cxn modelId="{46BA87F9-0D1F-4A28-9E19-95B5E2EAD33B}" srcId="{92122EAF-2F0F-4432-AB9E-6BFEEC543C6F}" destId="{288FF05F-CB83-4C77-841D-E2D680F5D934}" srcOrd="3" destOrd="0" parTransId="{AC49D49E-5D41-4796-A70E-08B40C9C5190}" sibTransId="{C812C9EA-CBD2-41A1-93C1-734060ACCD88}"/>
    <dgm:cxn modelId="{C87FD403-F43D-4299-B20F-301579199F50}" srcId="{92122EAF-2F0F-4432-AB9E-6BFEEC543C6F}" destId="{85F948C8-C27C-4D8D-AA0C-3CFB23295FC1}" srcOrd="0" destOrd="0" parTransId="{77F6D868-A5F0-4FFD-B9EB-93AED2BAEF49}" sibTransId="{6622DB98-DB2F-4C23-B437-1CE93D3327FF}"/>
    <dgm:cxn modelId="{28A91967-EE9C-4958-94B2-551ED02CF606}" type="presParOf" srcId="{63E7FEEC-89B8-40A0-922B-2A8BA3FB2BDD}" destId="{BF2E4A1C-6B57-47EB-A881-844D2E933C19}" srcOrd="0" destOrd="0" presId="urn:microsoft.com/office/officeart/2005/8/layout/vList2"/>
    <dgm:cxn modelId="{DDB8964B-F107-4D44-B311-F62DA5DD1DF2}" type="presParOf" srcId="{63E7FEEC-89B8-40A0-922B-2A8BA3FB2BDD}" destId="{D58CEB49-943B-4EA9-B708-D36521B0ADA9}" srcOrd="1" destOrd="0" presId="urn:microsoft.com/office/officeart/2005/8/layout/vList2"/>
    <dgm:cxn modelId="{A249D328-69B2-4A08-A44B-22979BA1C8DE}" type="presParOf" srcId="{63E7FEEC-89B8-40A0-922B-2A8BA3FB2BDD}" destId="{19A38751-9ECF-46C7-A68A-04246B009A86}" srcOrd="2" destOrd="0" presId="urn:microsoft.com/office/officeart/2005/8/layout/vList2"/>
    <dgm:cxn modelId="{F498772E-5F51-450E-9342-985FD5D2E99D}" type="presParOf" srcId="{63E7FEEC-89B8-40A0-922B-2A8BA3FB2BDD}" destId="{74CEA970-709B-4A8A-8E31-29F3EAEAA474}" srcOrd="3" destOrd="0" presId="urn:microsoft.com/office/officeart/2005/8/layout/vList2"/>
    <dgm:cxn modelId="{29EF51FE-6203-4238-8263-4BBF3FB59371}" type="presParOf" srcId="{63E7FEEC-89B8-40A0-922B-2A8BA3FB2BDD}" destId="{3C1A6029-178D-4258-9FEE-DF4C3604E11C}" srcOrd="4" destOrd="0" presId="urn:microsoft.com/office/officeart/2005/8/layout/vList2"/>
    <dgm:cxn modelId="{283B87CD-5C61-4499-9B63-4ABD77D772EA}" type="presParOf" srcId="{63E7FEEC-89B8-40A0-922B-2A8BA3FB2BDD}" destId="{83862029-406E-4AC1-BA12-40C678E5CCFA}" srcOrd="5" destOrd="0" presId="urn:microsoft.com/office/officeart/2005/8/layout/vList2"/>
    <dgm:cxn modelId="{96B2A79E-1421-4EF6-A7E6-F2D4291C60F8}" type="presParOf" srcId="{63E7FEEC-89B8-40A0-922B-2A8BA3FB2BDD}" destId="{A91666EF-E416-478C-92DE-2A6651E1890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CA84F-CCE7-4C9F-AF58-F9F229D12FD1}">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DE17E-266E-47F5-8692-42BF0CC10898}">
      <dsp:nvSpPr>
        <dsp:cNvPr id="0" name=""/>
        <dsp:cNvSpPr/>
      </dsp:nvSpPr>
      <dsp:spPr>
        <a:xfrm>
          <a:off x="4736" y="0"/>
          <a:ext cx="2278208" cy="174053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1. Involves the use of AT devices and services to promote student 	achievement.</a:t>
          </a:r>
          <a:endParaRPr lang="en-US" sz="1700" kern="1200" dirty="0"/>
        </a:p>
      </dsp:txBody>
      <dsp:txXfrm>
        <a:off x="4736" y="0"/>
        <a:ext cx="2278208" cy="1740535"/>
      </dsp:txXfrm>
    </dsp:sp>
    <dsp:sp modelId="{3E1BAC45-13C6-4C04-889D-C4B6CBB0CF53}">
      <dsp:nvSpPr>
        <dsp:cNvPr id="0" name=""/>
        <dsp:cNvSpPr/>
      </dsp:nvSpPr>
      <dsp:spPr>
        <a:xfrm>
          <a:off x="926274"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32BCC-4F49-4654-9CE5-EA265935045C}">
      <dsp:nvSpPr>
        <dsp:cNvPr id="0" name=""/>
        <dsp:cNvSpPr/>
      </dsp:nvSpPr>
      <dsp:spPr>
        <a:xfrm>
          <a:off x="2396855" y="2610802"/>
          <a:ext cx="2278208" cy="174053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2. Focuses on functional areas of concern when and where they occur</a:t>
          </a:r>
          <a:endParaRPr lang="en-US" sz="1700" kern="1200" dirty="0"/>
        </a:p>
      </dsp:txBody>
      <dsp:txXfrm>
        <a:off x="2396855" y="2610802"/>
        <a:ext cx="2278208" cy="1740535"/>
      </dsp:txXfrm>
    </dsp:sp>
    <dsp:sp modelId="{9F8C23D0-D452-4007-B031-47DDA5D36978}">
      <dsp:nvSpPr>
        <dsp:cNvPr id="0" name=""/>
        <dsp:cNvSpPr/>
      </dsp:nvSpPr>
      <dsp:spPr>
        <a:xfrm>
          <a:off x="331839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DB4F9-0618-4FEA-8516-11356140D3AA}">
      <dsp:nvSpPr>
        <dsp:cNvPr id="0" name=""/>
        <dsp:cNvSpPr/>
      </dsp:nvSpPr>
      <dsp:spPr>
        <a:xfrm>
          <a:off x="4788975" y="0"/>
          <a:ext cx="2278208" cy="174053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3. Is an ongoing process that involves all those who work with the student.</a:t>
          </a:r>
          <a:endParaRPr lang="en-US" sz="1700" kern="1200" dirty="0"/>
        </a:p>
      </dsp:txBody>
      <dsp:txXfrm>
        <a:off x="4788975" y="0"/>
        <a:ext cx="2278208" cy="1740535"/>
      </dsp:txXfrm>
    </dsp:sp>
    <dsp:sp modelId="{A01FA3B4-F3F6-4A13-BD70-E76D91A33A82}">
      <dsp:nvSpPr>
        <dsp:cNvPr id="0" name=""/>
        <dsp:cNvSpPr/>
      </dsp:nvSpPr>
      <dsp:spPr>
        <a:xfrm>
          <a:off x="571051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B9EB2-8D58-409D-9897-0257A8F9ABDA}">
      <dsp:nvSpPr>
        <dsp:cNvPr id="0" name=""/>
        <dsp:cNvSpPr/>
      </dsp:nvSpPr>
      <dsp:spPr>
        <a:xfrm>
          <a:off x="7181094" y="2610802"/>
          <a:ext cx="2278208" cy="174053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4. Requires a plan that is collaboratively developed by all who will be involved.</a:t>
          </a:r>
          <a:br>
            <a:rPr lang="en-US" sz="1700" kern="1200" dirty="0" smtClean="0"/>
          </a:br>
          <a:endParaRPr lang="en-US" sz="1700" kern="1200" dirty="0"/>
        </a:p>
      </dsp:txBody>
      <dsp:txXfrm>
        <a:off x="7181094" y="2610802"/>
        <a:ext cx="2278208" cy="1740535"/>
      </dsp:txXfrm>
    </dsp:sp>
    <dsp:sp modelId="{7FE8D037-1D0C-47F4-9C92-AB8886B5AF4D}">
      <dsp:nvSpPr>
        <dsp:cNvPr id="0" name=""/>
        <dsp:cNvSpPr/>
      </dsp:nvSpPr>
      <dsp:spPr>
        <a:xfrm>
          <a:off x="810263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E4A1C-6B57-47EB-A881-844D2E933C19}">
      <dsp:nvSpPr>
        <dsp:cNvPr id="0" name=""/>
        <dsp:cNvSpPr/>
      </dsp:nvSpPr>
      <dsp:spPr>
        <a:xfrm>
          <a:off x="0" y="60696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smtClean="0"/>
            <a:t>Textbooks and related core instructional materials </a:t>
          </a:r>
          <a:r>
            <a:rPr lang="en-US" sz="3000" kern="1200" smtClean="0"/>
            <a:t>are provided</a:t>
          </a:r>
          <a:endParaRPr lang="en-US" sz="3000" kern="1200"/>
        </a:p>
      </dsp:txBody>
      <dsp:txXfrm>
        <a:off x="35125" y="642094"/>
        <a:ext cx="10445350" cy="649299"/>
      </dsp:txXfrm>
    </dsp:sp>
    <dsp:sp modelId="{19A38751-9ECF-46C7-A68A-04246B009A86}">
      <dsp:nvSpPr>
        <dsp:cNvPr id="0" name=""/>
        <dsp:cNvSpPr/>
      </dsp:nvSpPr>
      <dsp:spPr>
        <a:xfrm>
          <a:off x="0" y="141291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To </a:t>
          </a:r>
          <a:r>
            <a:rPr lang="en-US" sz="3000" b="1" kern="1200" smtClean="0"/>
            <a:t>students with documented print disabilities</a:t>
          </a:r>
          <a:endParaRPr lang="en-US" sz="3000" kern="1200"/>
        </a:p>
      </dsp:txBody>
      <dsp:txXfrm>
        <a:off x="35125" y="1448044"/>
        <a:ext cx="10445350" cy="649299"/>
      </dsp:txXfrm>
    </dsp:sp>
    <dsp:sp modelId="{3C1A6029-178D-4258-9FEE-DF4C3604E11C}">
      <dsp:nvSpPr>
        <dsp:cNvPr id="0" name=""/>
        <dsp:cNvSpPr/>
      </dsp:nvSpPr>
      <dsp:spPr>
        <a:xfrm>
          <a:off x="0" y="221886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In </a:t>
          </a:r>
          <a:r>
            <a:rPr lang="en-US" sz="3000" b="1" kern="1200" smtClean="0"/>
            <a:t>specialized formats</a:t>
          </a:r>
          <a:endParaRPr lang="en-US" sz="3000" kern="1200"/>
        </a:p>
      </dsp:txBody>
      <dsp:txXfrm>
        <a:off x="35125" y="2253994"/>
        <a:ext cx="10445350" cy="649299"/>
      </dsp:txXfrm>
    </dsp:sp>
    <dsp:sp modelId="{A91666EF-E416-478C-92DE-2A6651E1890D}">
      <dsp:nvSpPr>
        <dsp:cNvPr id="0" name=""/>
        <dsp:cNvSpPr/>
      </dsp:nvSpPr>
      <dsp:spPr>
        <a:xfrm>
          <a:off x="0" y="3024819"/>
          <a:ext cx="10515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In a </a:t>
          </a:r>
          <a:r>
            <a:rPr lang="en-US" sz="3000" b="1" kern="1200" smtClean="0"/>
            <a:t>timely manner</a:t>
          </a:r>
          <a:endParaRPr lang="en-US" sz="3000" kern="1200"/>
        </a:p>
      </dsp:txBody>
      <dsp:txXfrm>
        <a:off x="35125" y="3059944"/>
        <a:ext cx="104453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EBAEEB4-6A8F-4CA6-83CA-05148B2E0850}" type="datetimeFigureOut">
              <a:rPr lang="en-US" smtClean="0"/>
              <a:t>2/7/2023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8874C8-A27F-422C-8CD7-467E2AF97D0B}" type="slidenum">
              <a:rPr lang="en-US" smtClean="0"/>
              <a:t>‹#›</a:t>
            </a:fld>
            <a:endParaRPr lang="en-US"/>
          </a:p>
        </p:txBody>
      </p:sp>
    </p:spTree>
    <p:extLst>
      <p:ext uri="{BB962C8B-B14F-4D97-AF65-F5344CB8AC3E}">
        <p14:creationId xmlns:p14="http://schemas.microsoft.com/office/powerpoint/2010/main" val="3989478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9C86C0-D97D-4166-8E9B-C2C9F049E78A}" type="datetimeFigureOut">
              <a:rPr lang="en-US" smtClean="0"/>
              <a:t>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EA1CC7-B812-44D1-BDA7-5E63C138B8EB}" type="slidenum">
              <a:rPr lang="en-US" smtClean="0"/>
              <a:t>‹#›</a:t>
            </a:fld>
            <a:endParaRPr lang="en-US"/>
          </a:p>
        </p:txBody>
      </p:sp>
    </p:spTree>
    <p:extLst>
      <p:ext uri="{BB962C8B-B14F-4D97-AF65-F5344CB8AC3E}">
        <p14:creationId xmlns:p14="http://schemas.microsoft.com/office/powerpoint/2010/main" val="60030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B79D1B-6412-4A9B-97D3-E02264682DB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417197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8A4E6-DC64-4F0D-9583-C4728C227A1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87477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8A4E6-DC64-4F0D-9583-C4728C227A1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195074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8A4E6-DC64-4F0D-9583-C4728C227A1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297746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0058352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8A4E6-DC64-4F0D-9583-C4728C227A1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365429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08A4E6-DC64-4F0D-9583-C4728C227A1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19980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8A4E6-DC64-4F0D-9583-C4728C227A11}"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13033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8A4E6-DC64-4F0D-9583-C4728C227A11}"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406062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8A4E6-DC64-4F0D-9583-C4728C227A11}"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98128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8A4E6-DC64-4F0D-9583-C4728C227A11}"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426034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8A4E6-DC64-4F0D-9583-C4728C227A11}"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119060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8A4E6-DC64-4F0D-9583-C4728C227A11}"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9B66B-5B09-4A9C-AFAC-3BD469ED597E}" type="slidenum">
              <a:rPr lang="en-US" smtClean="0"/>
              <a:t>‹#›</a:t>
            </a:fld>
            <a:endParaRPr lang="en-US"/>
          </a:p>
        </p:txBody>
      </p:sp>
    </p:spTree>
    <p:extLst>
      <p:ext uri="{BB962C8B-B14F-4D97-AF65-F5344CB8AC3E}">
        <p14:creationId xmlns:p14="http://schemas.microsoft.com/office/powerpoint/2010/main" val="142624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8A4E6-DC64-4F0D-9583-C4728C227A11}"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9B66B-5B09-4A9C-AFAC-3BD469ED597E}" type="slidenum">
              <a:rPr lang="en-US" smtClean="0"/>
              <a:t>‹#›</a:t>
            </a:fld>
            <a:endParaRPr lang="en-US"/>
          </a:p>
        </p:txBody>
      </p:sp>
    </p:spTree>
    <p:extLst>
      <p:ext uri="{BB962C8B-B14F-4D97-AF65-F5344CB8AC3E}">
        <p14:creationId xmlns:p14="http://schemas.microsoft.com/office/powerpoint/2010/main" val="18294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ms.gle/La8jUCzbxi3DD3cV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mo-at.org" TargetMode="External"/><Relationship Id="rId2" Type="http://schemas.openxmlformats.org/officeDocument/2006/relationships/hyperlink" Target="http://www.at.mo.gov/"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847726"/>
            <a:ext cx="7772400" cy="2754312"/>
          </a:xfrm>
          <a:solidFill>
            <a:srgbClr val="92D050"/>
          </a:solidFill>
        </p:spPr>
        <p:txBody>
          <a:bodyPr rtlCol="0">
            <a:noAutofit/>
          </a:bodyPr>
          <a:lstStyle/>
          <a:p>
            <a:pPr>
              <a:defRPr/>
            </a:pPr>
            <a:r>
              <a:rPr lang="en-US" sz="6600" dirty="0" smtClean="0"/>
              <a:t>Addressing the Assistive Technology Needs of Students </a:t>
            </a:r>
            <a:endParaRPr lang="en-US" sz="6600" dirty="0"/>
          </a:p>
        </p:txBody>
      </p:sp>
      <p:sp>
        <p:nvSpPr>
          <p:cNvPr id="3" name="Subtitle 2"/>
          <p:cNvSpPr>
            <a:spLocks noGrp="1"/>
          </p:cNvSpPr>
          <p:nvPr>
            <p:ph type="subTitle" idx="1"/>
          </p:nvPr>
        </p:nvSpPr>
        <p:spPr>
          <a:xfrm>
            <a:off x="1524000" y="3897313"/>
            <a:ext cx="9144000" cy="1655762"/>
          </a:xfrm>
        </p:spPr>
        <p:txBody>
          <a:bodyPr rtlCol="0">
            <a:normAutofit/>
          </a:bodyPr>
          <a:lstStyle/>
          <a:p>
            <a:pPr>
              <a:defRPr/>
            </a:pPr>
            <a:r>
              <a:rPr lang="en-US" sz="3200" dirty="0" smtClean="0"/>
              <a:t>David D. Baker</a:t>
            </a:r>
          </a:p>
          <a:p>
            <a:pPr>
              <a:defRPr/>
            </a:pPr>
            <a:r>
              <a:rPr lang="en-US" sz="3200" dirty="0" smtClean="0"/>
              <a:t>Missouri Assistive Technology</a:t>
            </a:r>
          </a:p>
        </p:txBody>
      </p:sp>
      <p:pic>
        <p:nvPicPr>
          <p:cNvPr id="5" name="Picture 4"/>
          <p:cNvPicPr>
            <a:picLocks noChangeAspect="1" noChangeArrowheads="1"/>
          </p:cNvPicPr>
          <p:nvPr/>
        </p:nvPicPr>
        <p:blipFill>
          <a:blip r:embed="rId3"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449333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AT Consideration</a:t>
            </a:r>
            <a:endParaRPr lang="en-US" dirty="0"/>
          </a:p>
        </p:txBody>
      </p:sp>
      <p:sp>
        <p:nvSpPr>
          <p:cNvPr id="3" name="Content Placeholder 2"/>
          <p:cNvSpPr>
            <a:spLocks noGrp="1"/>
          </p:cNvSpPr>
          <p:nvPr>
            <p:ph idx="1"/>
          </p:nvPr>
        </p:nvSpPr>
        <p:spPr/>
        <p:txBody>
          <a:bodyPr/>
          <a:lstStyle/>
          <a:p>
            <a:r>
              <a:rPr lang="en-US" dirty="0" smtClean="0"/>
              <a:t>Consideration is defined at “to think about, to form an opinion about or to look at thoughtfully.” </a:t>
            </a:r>
          </a:p>
          <a:p>
            <a:r>
              <a:rPr lang="en-US" dirty="0" smtClean="0"/>
              <a:t>Consideration uses key questions to begin the AT conversation. </a:t>
            </a:r>
          </a:p>
          <a:p>
            <a:r>
              <a:rPr lang="en-US" dirty="0" smtClean="0"/>
              <a:t>There are only 4 potential outcomes for consideration: </a:t>
            </a:r>
          </a:p>
          <a:p>
            <a:pPr lvl="1"/>
            <a:r>
              <a:rPr lang="en-US" dirty="0" smtClean="0"/>
              <a:t>AT is not needed</a:t>
            </a:r>
          </a:p>
          <a:p>
            <a:pPr lvl="1"/>
            <a:r>
              <a:rPr lang="en-US" dirty="0" smtClean="0"/>
              <a:t>AT is in use and is working well</a:t>
            </a:r>
          </a:p>
          <a:p>
            <a:pPr lvl="1"/>
            <a:r>
              <a:rPr lang="en-US" dirty="0" smtClean="0"/>
              <a:t>AT is in use but not working well</a:t>
            </a:r>
          </a:p>
          <a:p>
            <a:pPr lvl="1"/>
            <a:r>
              <a:rPr lang="en-US" dirty="0" smtClean="0"/>
              <a:t>The team does not have enough information to make a decision and will investigate further.</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1997083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a:r>
              <a:rPr lang="en-US" sz="5400" dirty="0" smtClean="0"/>
              <a:t>What AT Comes Down To Is…</a:t>
            </a:r>
            <a:endParaRPr lang="en-US" sz="5400" dirty="0"/>
          </a:p>
        </p:txBody>
      </p:sp>
      <p:sp>
        <p:nvSpPr>
          <p:cNvPr id="3" name="Text Placeholder 2"/>
          <p:cNvSpPr>
            <a:spLocks noGrp="1"/>
          </p:cNvSpPr>
          <p:nvPr>
            <p:ph type="body" idx="1"/>
          </p:nvPr>
        </p:nvSpPr>
        <p:spPr>
          <a:xfrm>
            <a:off x="1981200" y="1143001"/>
            <a:ext cx="8229600" cy="4525963"/>
          </a:xfrm>
        </p:spPr>
        <p:txBody>
          <a:bodyPr anchor="ctr">
            <a:normAutofit/>
          </a:bodyPr>
          <a:lstStyle/>
          <a:p>
            <a:pPr algn="ctr">
              <a:buNone/>
            </a:pPr>
            <a:r>
              <a:rPr lang="en-US" sz="8000" dirty="0"/>
              <a:t>Implementation!</a:t>
            </a:r>
          </a:p>
        </p:txBody>
      </p:sp>
      <p:pic>
        <p:nvPicPr>
          <p:cNvPr id="4" name="Picture 4"/>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25008648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92D050"/>
          </a:solidFill>
        </p:spPr>
        <p:txBody>
          <a:bodyPr>
            <a:normAutofit/>
          </a:bodyPr>
          <a:lstStyle/>
          <a:p>
            <a:pPr algn="ctr"/>
            <a:r>
              <a:rPr lang="en-US" sz="5400" dirty="0" smtClean="0"/>
              <a:t>Assistive Technology Implementation</a:t>
            </a:r>
            <a:endParaRPr lang="en-US" sz="5400" dirty="0"/>
          </a:p>
        </p:txBody>
      </p:sp>
      <p:sp>
        <p:nvSpPr>
          <p:cNvPr id="4" name="Text Placeholder 3"/>
          <p:cNvSpPr>
            <a:spLocks noGrp="1"/>
          </p:cNvSpPr>
          <p:nvPr>
            <p:ph type="body" idx="1"/>
          </p:nvPr>
        </p:nvSpPr>
        <p:spPr/>
        <p:txBody>
          <a:bodyPr anchor="ctr">
            <a:normAutofit/>
          </a:bodyPr>
          <a:lstStyle/>
          <a:p>
            <a:pPr algn="ctr">
              <a:buNone/>
            </a:pPr>
            <a:r>
              <a:rPr lang="en-US" sz="5400" dirty="0"/>
              <a:t>“Begin With The End In Mind” </a:t>
            </a:r>
          </a:p>
          <a:p>
            <a:pPr algn="r">
              <a:buNone/>
            </a:pPr>
            <a:endParaRPr lang="en-US" sz="5400" dirty="0" smtClean="0"/>
          </a:p>
          <a:p>
            <a:pPr algn="r">
              <a:buNone/>
            </a:pPr>
            <a:r>
              <a:rPr lang="en-US" sz="5400" dirty="0" smtClean="0"/>
              <a:t>- </a:t>
            </a:r>
            <a:r>
              <a:rPr lang="en-US" sz="5400" dirty="0"/>
              <a:t>Stephen Covey</a:t>
            </a:r>
          </a:p>
        </p:txBody>
      </p:sp>
      <p:pic>
        <p:nvPicPr>
          <p:cNvPr id="5" name="Picture 4"/>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181566785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dirty="0" smtClean="0"/>
              <a:t>What Implementation Should Look Like</a:t>
            </a:r>
            <a:endParaRPr lang="en-US" dirty="0"/>
          </a:p>
        </p:txBody>
      </p:sp>
      <p:graphicFrame>
        <p:nvGraphicFramePr>
          <p:cNvPr id="5" name="Diagram 4"/>
          <p:cNvGraphicFramePr/>
          <p:nvPr>
            <p:extLst>
              <p:ext uri="{D42A27DB-BD31-4B8C-83A1-F6EECF244321}">
                <p14:modId xmlns:p14="http://schemas.microsoft.com/office/powerpoint/2010/main" val="40178313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p:cNvPicPr>
            <a:picLocks noChangeAspect="1" noChangeArrowheads="1"/>
          </p:cNvPicPr>
          <p:nvPr/>
        </p:nvPicPr>
        <p:blipFill>
          <a:blip r:embed="rId7"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332802891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AEM Defined</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latin typeface="+mj-lt"/>
              </a:rPr>
              <a:t>Print and technology based educational materials (i.e. print textbooks, electronic textbooks and related core materials) that are designed or converted in a way that makes them useable across the widest range of learner variability regardless of format (e.g. print, digital, audio, video)</a:t>
            </a:r>
          </a:p>
          <a:p>
            <a:pPr marL="0" indent="0" algn="r">
              <a:buNone/>
            </a:pPr>
            <a:endParaRPr lang="en-US" sz="3200" dirty="0" smtClean="0">
              <a:latin typeface="+mj-lt"/>
            </a:endParaRPr>
          </a:p>
          <a:p>
            <a:pPr marL="0" indent="0" algn="r">
              <a:buNone/>
            </a:pPr>
            <a:r>
              <a:rPr lang="en-US" sz="3200" dirty="0" smtClean="0">
                <a:latin typeface="+mj-lt"/>
              </a:rPr>
              <a:t>Individuals </a:t>
            </a:r>
            <a:r>
              <a:rPr lang="en-US" sz="3200" dirty="0">
                <a:latin typeface="+mj-lt"/>
              </a:rPr>
              <a:t>with Disabilities Education Act, as reauthorized in 2004 (Sec. 300.172)</a:t>
            </a:r>
          </a:p>
          <a:p>
            <a:pPr marL="0" indent="0" algn="r">
              <a:buNone/>
            </a:pPr>
            <a:endParaRPr lang="en-US" sz="3200" dirty="0"/>
          </a:p>
        </p:txBody>
      </p:sp>
      <p:pic>
        <p:nvPicPr>
          <p:cNvPr id="4" name="Picture 4"/>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1653099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LEA Requirements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93009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p:cNvPicPr>
            <a:picLocks noChangeAspect="1" noChangeArrowheads="1"/>
          </p:cNvPicPr>
          <p:nvPr/>
        </p:nvPicPr>
        <p:blipFill>
          <a:blip r:embed="rId7"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2644344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lstStyle/>
          <a:p>
            <a:r>
              <a:rPr lang="en-US" dirty="0" smtClean="0"/>
              <a:t>Print Disability</a:t>
            </a:r>
            <a:endParaRPr lang="en-US" dirty="0"/>
          </a:p>
        </p:txBody>
      </p:sp>
      <p:sp>
        <p:nvSpPr>
          <p:cNvPr id="7" name="Content Placeholder 6"/>
          <p:cNvSpPr>
            <a:spLocks noGrp="1"/>
          </p:cNvSpPr>
          <p:nvPr>
            <p:ph idx="1"/>
          </p:nvPr>
        </p:nvSpPr>
        <p:spPr/>
        <p:txBody>
          <a:bodyPr>
            <a:normAutofit/>
          </a:bodyPr>
          <a:lstStyle/>
          <a:p>
            <a:pPr lvl="1">
              <a:buFont typeface="Arial" panose="020B0604020202020204" pitchFamily="34" charset="0"/>
              <a:buChar char="•"/>
            </a:pPr>
            <a:r>
              <a:rPr lang="en-US" sz="4400" dirty="0" smtClean="0">
                <a:latin typeface="+mj-lt"/>
                <a:cs typeface="Calibri" panose="020F0502020204030204" pitchFamily="34" charset="0"/>
              </a:rPr>
              <a:t> Is </a:t>
            </a:r>
            <a:r>
              <a:rPr lang="en-US" sz="4400" u="sng" dirty="0" smtClean="0">
                <a:latin typeface="+mj-lt"/>
                <a:cs typeface="Calibri" panose="020F0502020204030204" pitchFamily="34" charset="0"/>
              </a:rPr>
              <a:t>not</a:t>
            </a:r>
            <a:r>
              <a:rPr lang="en-US" sz="4400" dirty="0" smtClean="0">
                <a:latin typeface="+mj-lt"/>
                <a:cs typeface="Calibri" panose="020F0502020204030204" pitchFamily="34" charset="0"/>
              </a:rPr>
              <a:t> a new disability category</a:t>
            </a:r>
          </a:p>
          <a:p>
            <a:pPr lvl="1">
              <a:buFont typeface="Arial" panose="020B0604020202020204" pitchFamily="34" charset="0"/>
              <a:buChar char="•"/>
            </a:pPr>
            <a:r>
              <a:rPr lang="en-US" sz="4400" dirty="0" smtClean="0">
                <a:latin typeface="+mj-lt"/>
                <a:cs typeface="Calibri" panose="020F0502020204030204" pitchFamily="34" charset="0"/>
              </a:rPr>
              <a:t> Functional ability of student’s with visual,  	learning and/or physical disabilities</a:t>
            </a:r>
          </a:p>
          <a:p>
            <a:pPr lvl="1">
              <a:buFont typeface="Arial" panose="020B0604020202020204" pitchFamily="34" charset="0"/>
              <a:buChar char="•"/>
            </a:pPr>
            <a:r>
              <a:rPr lang="en-US" sz="4400" dirty="0" smtClean="0">
                <a:latin typeface="+mj-lt"/>
                <a:cs typeface="Calibri" panose="020F0502020204030204" pitchFamily="34" charset="0"/>
              </a:rPr>
              <a:t> To interact with and gain information from 	printed materials at an anticipated grade 	level.</a:t>
            </a:r>
            <a:endParaRPr lang="en-US" sz="4400" dirty="0">
              <a:latin typeface="+mj-lt"/>
              <a:cs typeface="Calibri" panose="020F0502020204030204" pitchFamily="34" charset="0"/>
            </a:endParaRPr>
          </a:p>
          <a:p>
            <a:pPr marL="201168" lvl="1" indent="0">
              <a:buNone/>
            </a:pPr>
            <a:endParaRPr lang="en-US" sz="4400" dirty="0">
              <a:latin typeface="Calibri" panose="020F0502020204030204" pitchFamily="34" charset="0"/>
              <a:cs typeface="Calibri" panose="020F0502020204030204" pitchFamily="34" charset="0"/>
            </a:endParaRPr>
          </a:p>
          <a:p>
            <a:pPr marL="201168" lvl="1" indent="0">
              <a:buNone/>
            </a:pPr>
            <a:endParaRPr lang="en-US" sz="4400" dirty="0" smtClean="0">
              <a:latin typeface="Calibri" panose="020F0502020204030204" pitchFamily="34" charset="0"/>
              <a:cs typeface="Calibri" panose="020F0502020204030204"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1480606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Possible Clues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Can the student: </a:t>
            </a:r>
          </a:p>
          <a:p>
            <a:pPr marL="0" indent="0">
              <a:buNone/>
            </a:pPr>
            <a:endParaRPr lang="en-US" sz="1000" dirty="0" smtClean="0"/>
          </a:p>
          <a:p>
            <a:pPr lvl="1">
              <a:buFont typeface="Arial" panose="020B0604020202020204" pitchFamily="34" charset="0"/>
              <a:buChar char="•"/>
            </a:pPr>
            <a:r>
              <a:rPr lang="en-US" sz="2800" dirty="0"/>
              <a:t>D</a:t>
            </a:r>
            <a:r>
              <a:rPr lang="en-US" sz="2800" dirty="0" smtClean="0"/>
              <a:t>ecode letters/words and read with fluency at or near grade level? </a:t>
            </a:r>
          </a:p>
          <a:p>
            <a:pPr marL="201168" lvl="1" indent="0">
              <a:buNone/>
            </a:pPr>
            <a:endParaRPr lang="en-US" sz="1000" dirty="0" smtClean="0"/>
          </a:p>
          <a:p>
            <a:pPr lvl="1">
              <a:buFont typeface="Arial" panose="020B0604020202020204" pitchFamily="34" charset="0"/>
              <a:buChar char="•"/>
            </a:pPr>
            <a:r>
              <a:rPr lang="en-US" sz="2800" dirty="0"/>
              <a:t>S</a:t>
            </a:r>
            <a:r>
              <a:rPr lang="en-US" sz="2800" dirty="0" smtClean="0"/>
              <a:t>ee the materials</a:t>
            </a:r>
          </a:p>
          <a:p>
            <a:pPr marL="201168" lvl="1" indent="0">
              <a:buNone/>
            </a:pPr>
            <a:endParaRPr lang="en-US" sz="1000" dirty="0" smtClean="0"/>
          </a:p>
          <a:p>
            <a:pPr lvl="1">
              <a:buFont typeface="Arial" panose="020B0604020202020204" pitchFamily="34" charset="0"/>
              <a:buChar char="•"/>
            </a:pPr>
            <a:r>
              <a:rPr lang="en-US" sz="2800" dirty="0"/>
              <a:t>P</a:t>
            </a:r>
            <a:r>
              <a:rPr lang="en-US" sz="2800" dirty="0" smtClean="0"/>
              <a:t>hysically manage the material </a:t>
            </a:r>
          </a:p>
          <a:p>
            <a:pPr marL="201168" lvl="1" indent="0">
              <a:buNone/>
            </a:pPr>
            <a:endParaRPr lang="en-US" sz="1000" dirty="0" smtClean="0"/>
          </a:p>
          <a:p>
            <a:pPr lvl="1">
              <a:buFont typeface="Arial" panose="020B0604020202020204" pitchFamily="34" charset="0"/>
              <a:buChar char="•"/>
            </a:pPr>
            <a:r>
              <a:rPr lang="en-US" sz="2800" dirty="0" smtClean="0"/>
              <a:t>Maintain alertness and sufficient stamina</a:t>
            </a:r>
          </a:p>
          <a:p>
            <a:pPr marL="0" indent="0" algn="ctr">
              <a:buNone/>
            </a:pPr>
            <a:endParaRPr lang="en-US" sz="1600" dirty="0" smtClean="0">
              <a:solidFill>
                <a:srgbClr val="7030A0"/>
              </a:solidFill>
            </a:endParaRPr>
          </a:p>
          <a:p>
            <a:pPr marL="0" indent="0" algn="ctr">
              <a:buNone/>
            </a:pPr>
            <a:r>
              <a:rPr lang="en-US" dirty="0" smtClean="0">
                <a:solidFill>
                  <a:srgbClr val="7030A0"/>
                </a:solidFill>
              </a:rPr>
              <a:t>If </a:t>
            </a:r>
            <a:r>
              <a:rPr lang="en-US" dirty="0">
                <a:solidFill>
                  <a:srgbClr val="7030A0"/>
                </a:solidFill>
              </a:rPr>
              <a:t>the answer to </a:t>
            </a:r>
            <a:r>
              <a:rPr lang="en-US" dirty="0" smtClean="0">
                <a:solidFill>
                  <a:srgbClr val="7030A0"/>
                </a:solidFill>
              </a:rPr>
              <a:t>any </a:t>
            </a:r>
            <a:r>
              <a:rPr lang="en-US" dirty="0">
                <a:solidFill>
                  <a:srgbClr val="7030A0"/>
                </a:solidFill>
              </a:rPr>
              <a:t>of these questions is “no” then the student may need AEM </a:t>
            </a:r>
          </a:p>
          <a:p>
            <a:pPr marL="0" indent="0" algn="ctr">
              <a:buNone/>
            </a:pPr>
            <a:endParaRPr lang="en-US" sz="1600" dirty="0" smtClean="0"/>
          </a:p>
        </p:txBody>
      </p:sp>
      <p:pic>
        <p:nvPicPr>
          <p:cNvPr id="4" name="Picture 4"/>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2207515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ymbols for Braille, Large Print, Audio and Digital Text specialized formats."/>
          <p:cNvPicPr>
            <a:picLocks noChangeAspect="1"/>
          </p:cNvPicPr>
          <p:nvPr/>
        </p:nvPicPr>
        <p:blipFill>
          <a:blip r:embed="rId2"/>
          <a:stretch>
            <a:fillRect/>
          </a:stretch>
        </p:blipFill>
        <p:spPr>
          <a:xfrm>
            <a:off x="2137551" y="4780542"/>
            <a:ext cx="7538157" cy="1304925"/>
          </a:xfrm>
          <a:prstGeom prst="rect">
            <a:avLst/>
          </a:prstGeom>
        </p:spPr>
      </p:pic>
      <p:sp>
        <p:nvSpPr>
          <p:cNvPr id="4" name="Content Placeholder 3"/>
          <p:cNvSpPr>
            <a:spLocks noGrp="1"/>
          </p:cNvSpPr>
          <p:nvPr>
            <p:ph idx="1"/>
          </p:nvPr>
        </p:nvSpPr>
        <p:spPr/>
        <p:txBody>
          <a:bodyPr anchor="t">
            <a:normAutofit/>
          </a:bodyPr>
          <a:lstStyle/>
          <a:p>
            <a:pPr marL="0" indent="0">
              <a:buNone/>
            </a:pPr>
            <a:r>
              <a:rPr lang="en-US" sz="4000" dirty="0" smtClean="0">
                <a:latin typeface="+mj-lt"/>
              </a:rPr>
              <a:t>Braille, large print, audio or digital text</a:t>
            </a:r>
          </a:p>
          <a:p>
            <a:pPr marL="0" indent="0">
              <a:buNone/>
            </a:pPr>
            <a:r>
              <a:rPr lang="en-US" sz="4000" dirty="0" smtClean="0">
                <a:latin typeface="+mj-lt"/>
              </a:rPr>
              <a:t>Exactly the same information as the printed materials</a:t>
            </a:r>
          </a:p>
          <a:p>
            <a:pPr marL="0" indent="0">
              <a:buNone/>
            </a:pPr>
            <a:r>
              <a:rPr lang="en-US" sz="4000" dirty="0" smtClean="0">
                <a:latin typeface="+mj-lt"/>
              </a:rPr>
              <a:t>Only the presentation of the materials is different</a:t>
            </a:r>
            <a:endParaRPr lang="en-US" sz="4000" dirty="0">
              <a:latin typeface="+mj-lt"/>
            </a:endParaRPr>
          </a:p>
        </p:txBody>
      </p:sp>
      <p:sp>
        <p:nvSpPr>
          <p:cNvPr id="2" name="Title 1"/>
          <p:cNvSpPr>
            <a:spLocks noGrp="1"/>
          </p:cNvSpPr>
          <p:nvPr>
            <p:ph type="title"/>
          </p:nvPr>
        </p:nvSpPr>
        <p:spPr>
          <a:solidFill>
            <a:srgbClr val="92D050"/>
          </a:solidFill>
        </p:spPr>
        <p:txBody>
          <a:bodyPr>
            <a:normAutofit/>
          </a:bodyPr>
          <a:lstStyle/>
          <a:p>
            <a:r>
              <a:rPr lang="en-US" sz="4400" dirty="0" smtClean="0"/>
              <a:t>Specialized Formats</a:t>
            </a:r>
            <a:endParaRPr lang="en-US" sz="4400" dirty="0"/>
          </a:p>
        </p:txBody>
      </p:sp>
      <p:pic>
        <p:nvPicPr>
          <p:cNvPr id="5" name="Picture 4"/>
          <p:cNvPicPr>
            <a:picLocks noChangeAspect="1" noChangeArrowheads="1"/>
          </p:cNvPicPr>
          <p:nvPr/>
        </p:nvPicPr>
        <p:blipFill>
          <a:blip r:embed="rId3"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313375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sz="4800" dirty="0" smtClean="0"/>
              <a:t>How to make decisions about AEM</a:t>
            </a:r>
            <a:endParaRPr lang="en-US" sz="4800" dirty="0"/>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en-US" sz="2800" dirty="0" smtClean="0"/>
          </a:p>
          <a:p>
            <a:pPr marL="457200" indent="-457200">
              <a:buFont typeface="+mj-lt"/>
              <a:buAutoNum type="arabicPeriod"/>
            </a:pPr>
            <a:r>
              <a:rPr lang="en-US" sz="2800" dirty="0" smtClean="0"/>
              <a:t>Establish the </a:t>
            </a:r>
            <a:r>
              <a:rPr lang="en-US" sz="2800" u="sng" dirty="0" smtClean="0"/>
              <a:t>need</a:t>
            </a:r>
            <a:r>
              <a:rPr lang="en-US" sz="2800" dirty="0" smtClean="0"/>
              <a:t> for instructional materials in accessible formats</a:t>
            </a:r>
          </a:p>
          <a:p>
            <a:pPr marL="457200" indent="-457200">
              <a:buFont typeface="+mj-lt"/>
              <a:buAutoNum type="arabicPeriod"/>
            </a:pPr>
            <a:r>
              <a:rPr lang="en-US" sz="2800" u="sng" dirty="0" smtClean="0"/>
              <a:t>Select</a:t>
            </a:r>
            <a:r>
              <a:rPr lang="en-US" sz="2800" dirty="0" smtClean="0"/>
              <a:t> format(s) and features needed by a student for educational participation and achievement</a:t>
            </a:r>
          </a:p>
          <a:p>
            <a:pPr marL="457200" indent="-457200">
              <a:buFont typeface="+mj-lt"/>
              <a:buAutoNum type="arabicPeriod"/>
            </a:pPr>
            <a:r>
              <a:rPr lang="en-US" sz="2800" dirty="0" smtClean="0"/>
              <a:t>Commence steps to </a:t>
            </a:r>
            <a:r>
              <a:rPr lang="en-US" sz="2800" u="sng" dirty="0" smtClean="0"/>
              <a:t>acquire</a:t>
            </a:r>
            <a:r>
              <a:rPr lang="en-US" sz="2800" dirty="0" smtClean="0"/>
              <a:t> needed format(s) in a timely manner</a:t>
            </a:r>
          </a:p>
          <a:p>
            <a:pPr marL="457200" indent="-457200">
              <a:buFont typeface="+mj-lt"/>
              <a:buAutoNum type="arabicPeriod"/>
            </a:pPr>
            <a:r>
              <a:rPr lang="en-US" sz="2800" dirty="0" smtClean="0"/>
              <a:t>Determine supports needed for effective </a:t>
            </a:r>
            <a:r>
              <a:rPr lang="en-US" sz="2800" u="sng" dirty="0" smtClean="0"/>
              <a:t>use</a:t>
            </a:r>
            <a:r>
              <a:rPr lang="en-US" sz="2800" dirty="0" smtClean="0"/>
              <a:t> for educational participation and achievement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3916429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Today’s Game Plan</a:t>
            </a:r>
            <a:endParaRPr lang="en-US" dirty="0"/>
          </a:p>
        </p:txBody>
      </p:sp>
      <p:sp>
        <p:nvSpPr>
          <p:cNvPr id="3" name="Content Placeholder 2"/>
          <p:cNvSpPr>
            <a:spLocks noGrp="1"/>
          </p:cNvSpPr>
          <p:nvPr>
            <p:ph idx="1"/>
          </p:nvPr>
        </p:nvSpPr>
        <p:spPr/>
        <p:txBody>
          <a:bodyPr>
            <a:normAutofit/>
          </a:bodyPr>
          <a:lstStyle/>
          <a:p>
            <a:r>
              <a:rPr lang="en-US" sz="3600" dirty="0" smtClean="0"/>
              <a:t>Brief overview of AT and AEM in the context of IDEA</a:t>
            </a:r>
          </a:p>
          <a:p>
            <a:r>
              <a:rPr lang="en-US" sz="3600" dirty="0" smtClean="0"/>
              <a:t>Run through of devices</a:t>
            </a:r>
          </a:p>
          <a:p>
            <a:r>
              <a:rPr lang="en-US" sz="3600" dirty="0" smtClean="0"/>
              <a:t>Overview of device loan and assistive technology reimbursement programs</a:t>
            </a:r>
          </a:p>
          <a:p>
            <a:r>
              <a:rPr lang="en-US" sz="3600" dirty="0" smtClean="0"/>
              <a:t>Questions</a:t>
            </a:r>
            <a:endParaRPr lang="en-US" sz="3600" dirty="0"/>
          </a:p>
        </p:txBody>
      </p:sp>
      <p:pic>
        <p:nvPicPr>
          <p:cNvPr id="4" name="Picture 3"/>
          <p:cNvPicPr>
            <a:picLocks noChangeAspect="1" noChangeArrowheads="1"/>
          </p:cNvPicPr>
          <p:nvPr/>
        </p:nvPicPr>
        <p:blipFill>
          <a:blip r:embed="rId2"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2646310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Built-in Accessibility Features</a:t>
            </a:r>
            <a:endParaRPr lang="en-US" dirty="0"/>
          </a:p>
        </p:txBody>
      </p:sp>
      <p:pic>
        <p:nvPicPr>
          <p:cNvPr id="6" name="Content Placeholder 5" descr="This image shows the 4 categories of built-in accessibility features found in most operating systems. The 4 categories are accessibility features for vision, hearing, motor and cognitive. "/>
          <p:cNvPicPr>
            <a:picLocks noGrp="1" noChangeAspect="1"/>
          </p:cNvPicPr>
          <p:nvPr>
            <p:ph idx="1"/>
          </p:nvPr>
        </p:nvPicPr>
        <p:blipFill>
          <a:blip r:embed="rId2"/>
          <a:stretch>
            <a:fillRect/>
          </a:stretch>
        </p:blipFill>
        <p:spPr>
          <a:xfrm>
            <a:off x="251726" y="1791224"/>
            <a:ext cx="11565134" cy="4572000"/>
          </a:xfrm>
          <a:prstGeom prst="rect">
            <a:avLst/>
          </a:prstGeom>
        </p:spPr>
      </p:pic>
      <p:pic>
        <p:nvPicPr>
          <p:cNvPr id="4" name="Picture 3"/>
          <p:cNvPicPr>
            <a:picLocks noChangeAspect="1" noChangeArrowheads="1"/>
          </p:cNvPicPr>
          <p:nvPr/>
        </p:nvPicPr>
        <p:blipFill>
          <a:blip r:embed="rId3"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1327723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As Example</a:t>
            </a:r>
            <a:endParaRPr lang="en-US" dirty="0"/>
          </a:p>
        </p:txBody>
      </p:sp>
      <p:pic>
        <p:nvPicPr>
          <p:cNvPr id="1026" name="Picture 2" descr="Accessibility (Design basics) - Win32 apps | Microsoft Lea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7455" y="3485139"/>
            <a:ext cx="4032349"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l about Accessibility: Accessibility features of iPad / iPhone and iPod -  Apple Tool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05" y="1824932"/>
            <a:ext cx="414528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t in Chrome Features - Apps &amp; Extensions for S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824" y="1796357"/>
            <a:ext cx="3595109" cy="3108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04950" y="5000625"/>
            <a:ext cx="1271502" cy="646331"/>
          </a:xfrm>
          <a:prstGeom prst="rect">
            <a:avLst/>
          </a:prstGeom>
          <a:solidFill>
            <a:srgbClr val="FFFF00"/>
          </a:solidFill>
        </p:spPr>
        <p:txBody>
          <a:bodyPr wrap="none" rtlCol="0">
            <a:spAutoFit/>
          </a:bodyPr>
          <a:lstStyle/>
          <a:p>
            <a:r>
              <a:rPr lang="en-US" sz="3600" dirty="0" smtClean="0"/>
              <a:t>Apple</a:t>
            </a:r>
            <a:endParaRPr lang="en-US" sz="3600" dirty="0"/>
          </a:p>
        </p:txBody>
      </p:sp>
      <p:sp>
        <p:nvSpPr>
          <p:cNvPr id="7" name="TextBox 6"/>
          <p:cNvSpPr txBox="1"/>
          <p:nvPr/>
        </p:nvSpPr>
        <p:spPr>
          <a:xfrm>
            <a:off x="5419725" y="2762250"/>
            <a:ext cx="1934119" cy="646331"/>
          </a:xfrm>
          <a:prstGeom prst="rect">
            <a:avLst/>
          </a:prstGeom>
          <a:solidFill>
            <a:srgbClr val="FFFF00"/>
          </a:solidFill>
        </p:spPr>
        <p:txBody>
          <a:bodyPr wrap="none" rtlCol="0">
            <a:spAutoFit/>
          </a:bodyPr>
          <a:lstStyle/>
          <a:p>
            <a:r>
              <a:rPr lang="en-US" sz="3600" dirty="0" smtClean="0"/>
              <a:t>Windows</a:t>
            </a:r>
            <a:endParaRPr lang="en-US" sz="3600" dirty="0"/>
          </a:p>
        </p:txBody>
      </p:sp>
      <p:sp>
        <p:nvSpPr>
          <p:cNvPr id="10" name="TextBox 9"/>
          <p:cNvSpPr txBox="1"/>
          <p:nvPr/>
        </p:nvSpPr>
        <p:spPr>
          <a:xfrm>
            <a:off x="9448800" y="4943475"/>
            <a:ext cx="1516762" cy="646331"/>
          </a:xfrm>
          <a:prstGeom prst="rect">
            <a:avLst/>
          </a:prstGeom>
          <a:solidFill>
            <a:srgbClr val="FFFF00"/>
          </a:solidFill>
        </p:spPr>
        <p:txBody>
          <a:bodyPr wrap="none" rtlCol="0">
            <a:spAutoFit/>
          </a:bodyPr>
          <a:lstStyle/>
          <a:p>
            <a:r>
              <a:rPr lang="en-US" sz="3600" dirty="0" smtClean="0"/>
              <a:t>Google</a:t>
            </a:r>
            <a:endParaRPr lang="en-US" sz="3600" dirty="0"/>
          </a:p>
        </p:txBody>
      </p:sp>
      <p:pic>
        <p:nvPicPr>
          <p:cNvPr id="14" name="Picture 13"/>
          <p:cNvPicPr>
            <a:picLocks noChangeAspect="1" noChangeArrowheads="1"/>
          </p:cNvPicPr>
          <p:nvPr/>
        </p:nvPicPr>
        <p:blipFill>
          <a:blip r:embed="rId5"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1036144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AAC</a:t>
            </a:r>
            <a:endParaRPr lang="en-US" dirty="0"/>
          </a:p>
        </p:txBody>
      </p:sp>
      <p:pic>
        <p:nvPicPr>
          <p:cNvPr id="1026" name="Picture 2" descr="https://lh4.googleusercontent.com/jJcnFUee4q4Mse-NsDHPrZh-hAeXaZjta2A9_DbyIAZigWbudThpgTGd9y7hIkE54A-5X7YSuIZFMRD6e6PbSpqCSQxfs3GtRtm3-jqi06rGhZI3WXp_co_OzPC6Ly7gCjOrXWW1AGm1mixNsuXFrT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2" t="22867" r="-372" b="10371"/>
          <a:stretch/>
        </p:blipFill>
        <p:spPr bwMode="auto">
          <a:xfrm>
            <a:off x="3936515" y="1877352"/>
            <a:ext cx="4351338" cy="2905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68nx2HgKtNKMTkXrXq9qLUeWyx186D5Aow7dIVsoCg2GZNKhyZEEQM1078lLXh9qffRxl4TcFxxCSf5LKzbsvOGW4RU9zyvIgoszHx_zbsHVyyJr1M7EUjGURo58T1qTGojgrDom2zmoHNHSb2XPSI0"/>
          <p:cNvPicPr>
            <a:picLocks noChangeAspect="1" noChangeArrowheads="1"/>
          </p:cNvPicPr>
          <p:nvPr/>
        </p:nvPicPr>
        <p:blipFill rotWithShape="1">
          <a:blip r:embed="rId3">
            <a:extLst>
              <a:ext uri="{28A0092B-C50C-407E-A947-70E740481C1C}">
                <a14:useLocalDpi xmlns:a14="http://schemas.microsoft.com/office/drawing/2010/main" val="0"/>
              </a:ext>
            </a:extLst>
          </a:blip>
          <a:srcRect t="15247" b="14664"/>
          <a:stretch/>
        </p:blipFill>
        <p:spPr bwMode="auto">
          <a:xfrm>
            <a:off x="413396" y="1998733"/>
            <a:ext cx="3048000" cy="2136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baker\AppData\Local\Microsoft\Windows\INetCache\Content.MSO\CA15C791.tmp"/>
          <p:cNvPicPr/>
          <p:nvPr/>
        </p:nvPicPr>
        <p:blipFill>
          <a:blip r:embed="rId4">
            <a:extLst>
              <a:ext uri="{28A0092B-C50C-407E-A947-70E740481C1C}">
                <a14:useLocalDpi xmlns:a14="http://schemas.microsoft.com/office/drawing/2010/main" val="0"/>
              </a:ext>
            </a:extLst>
          </a:blip>
          <a:srcRect/>
          <a:stretch>
            <a:fillRect/>
          </a:stretch>
        </p:blipFill>
        <p:spPr bwMode="auto">
          <a:xfrm>
            <a:off x="9324723" y="1880433"/>
            <a:ext cx="1828800" cy="2494280"/>
          </a:xfrm>
          <a:prstGeom prst="rect">
            <a:avLst/>
          </a:prstGeom>
          <a:noFill/>
          <a:ln>
            <a:noFill/>
          </a:ln>
        </p:spPr>
      </p:pic>
      <p:sp>
        <p:nvSpPr>
          <p:cNvPr id="5" name="TextBox 4"/>
          <p:cNvSpPr txBox="1"/>
          <p:nvPr/>
        </p:nvSpPr>
        <p:spPr>
          <a:xfrm>
            <a:off x="420702" y="4154080"/>
            <a:ext cx="2878769" cy="1200329"/>
          </a:xfrm>
          <a:prstGeom prst="rect">
            <a:avLst/>
          </a:prstGeom>
          <a:solidFill>
            <a:srgbClr val="FFFF00"/>
          </a:solidFill>
        </p:spPr>
        <p:txBody>
          <a:bodyPr wrap="square" rtlCol="0">
            <a:spAutoFit/>
          </a:bodyPr>
          <a:lstStyle/>
          <a:p>
            <a:pPr algn="ctr"/>
            <a:r>
              <a:rPr lang="en-US" sz="3600" dirty="0" smtClean="0"/>
              <a:t>Digitized Devices</a:t>
            </a:r>
            <a:endParaRPr lang="en-US" sz="3600" dirty="0"/>
          </a:p>
        </p:txBody>
      </p:sp>
      <p:sp>
        <p:nvSpPr>
          <p:cNvPr id="6" name="TextBox 5"/>
          <p:cNvSpPr txBox="1"/>
          <p:nvPr/>
        </p:nvSpPr>
        <p:spPr>
          <a:xfrm>
            <a:off x="4712009" y="4792677"/>
            <a:ext cx="2484255" cy="1754326"/>
          </a:xfrm>
          <a:prstGeom prst="rect">
            <a:avLst/>
          </a:prstGeom>
          <a:solidFill>
            <a:srgbClr val="FFFF00"/>
          </a:solidFill>
        </p:spPr>
        <p:txBody>
          <a:bodyPr wrap="square" rtlCol="0">
            <a:spAutoFit/>
          </a:bodyPr>
          <a:lstStyle/>
          <a:p>
            <a:pPr algn="ctr"/>
            <a:r>
              <a:rPr lang="en-US" sz="3600" dirty="0" smtClean="0"/>
              <a:t>Dynamic Display Devices</a:t>
            </a:r>
            <a:endParaRPr lang="en-US" sz="3600" dirty="0"/>
          </a:p>
        </p:txBody>
      </p:sp>
      <p:sp>
        <p:nvSpPr>
          <p:cNvPr id="8" name="TextBox 7"/>
          <p:cNvSpPr txBox="1"/>
          <p:nvPr/>
        </p:nvSpPr>
        <p:spPr>
          <a:xfrm>
            <a:off x="8296276" y="4392294"/>
            <a:ext cx="3762374" cy="646331"/>
          </a:xfrm>
          <a:prstGeom prst="rect">
            <a:avLst/>
          </a:prstGeom>
          <a:solidFill>
            <a:srgbClr val="FFFF00"/>
          </a:solidFill>
        </p:spPr>
        <p:txBody>
          <a:bodyPr wrap="square" rtlCol="0">
            <a:spAutoFit/>
          </a:bodyPr>
          <a:lstStyle/>
          <a:p>
            <a:r>
              <a:rPr lang="en-US" sz="3600" dirty="0" smtClean="0"/>
              <a:t>iPad + App Devices</a:t>
            </a:r>
            <a:endParaRPr lang="en-US" sz="3600" dirty="0"/>
          </a:p>
        </p:txBody>
      </p:sp>
      <p:pic>
        <p:nvPicPr>
          <p:cNvPr id="9" name="Picture 8"/>
          <p:cNvPicPr>
            <a:picLocks noChangeAspect="1" noChangeArrowheads="1"/>
          </p:cNvPicPr>
          <p:nvPr/>
        </p:nvPicPr>
        <p:blipFill>
          <a:blip r:embed="rId5"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3176700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Reading</a:t>
            </a:r>
            <a:endParaRPr lang="en-US" dirty="0"/>
          </a:p>
        </p:txBody>
      </p:sp>
      <p:pic>
        <p:nvPicPr>
          <p:cNvPr id="2050" name="Picture 2" descr="https://lh6.googleusercontent.com/IXa7s25tg9-NmvehiJEWQiipJplLLHwuhiHys7XDbXLmSkCbnu6Bdu_QVZAroAuwHnv4zguOa4C65gwRu1fZe2qMmLT0kJyI7JhtMBrMuaUgT8gYGSutGa1noMqc_1csTmOaXb12j9ivJ2RjVl8gnnw"/>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47982" y="1852612"/>
            <a:ext cx="380873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4.googleusercontent.com/QbV76uoZ65W8yikoBb4s2tDEQtLZ0Lp0Yhv1R0K0MV4u4tIPsWpZTC8uuu2s9IKD8amEdErZlrW8aO5b30wQy0jVDci4haQQsPrZwaB1dJRvpqUKU67Ozx_8MWimk3Zheeh06Fdb_ESfg12bm1YH-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98" y="2454621"/>
            <a:ext cx="2857500" cy="3057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4.googleusercontent.com/UqFmXIkRLPcbcelPX5jSrCavtxIP3xEcSfcT9W8H7D4IgIr652de-nudHoj-QETjswABzfiOi6ANTaJdzul3ApeEQdT3khrB13OLUvoqKmvbq1qMAJVhV7RKdaa7YaLIg9ixXM8dqnP-Svz6KR8pGM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423" b="26322"/>
          <a:stretch/>
        </p:blipFill>
        <p:spPr bwMode="auto">
          <a:xfrm>
            <a:off x="8153400" y="4657725"/>
            <a:ext cx="39814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CkkXc59jYrrffw1BrpEpq-rQBWnMiu6l7p5W69y7WN6i3yr1O34ERnDaQBHiFhW_aubMdGT4dNv1oYEcKaf-6-sU6V8zzICYQ5vZYvJjZQAO6618ZvYDtxsxGDo5J937rcItdoRR8rH46WTLxvE22p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924" y="222936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sPCyzF28VJG81Y9jTUsG9VMpBrknq2xl0n2LGWb65nIlmiPXzOAzcRYgDlpEWNWOIS1fPrJqDmg_t9YGSjPZs6j3hHXfvlLsbqI1jh3b84TLBifDC88YhYP0JxjZqc3BtM5VF_b5ryJoMDT7bLPpA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0510" y="458152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6.googleusercontent.com/IjI2is5zaYQquZdUHBUXtkAl1VgFbv4X3-3ILpTQOFOkb3Ec3-62qRgOkJ4aQRTk038-4EkVPkGyUshKkNtj7snwxQUb_hGFKSLhQzXnXh2g2Z5wakcCq8u4x8RnAScFVwA8Wt_CAnfI_6Nb6g-Lcb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5563" y="217646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5.googleusercontent.com/PEaVUvklf-CDfMfJVogXqcFqXz6MWmG1inolEvxF5ONw6j4-53s69HDlUtx61vBm8x8IjtOkPucLDLs8fRu8foZCu1l7htEbDQXT8G5l2jEC_CTPayE3c4ZrLi-0P8xrjeN54bO3Sfetb6r3b0kzK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4402483"/>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113" y="5705475"/>
            <a:ext cx="2488887" cy="369332"/>
          </a:xfrm>
          <a:prstGeom prst="rect">
            <a:avLst/>
          </a:prstGeom>
          <a:solidFill>
            <a:srgbClr val="FFFF00"/>
          </a:solidFill>
        </p:spPr>
        <p:txBody>
          <a:bodyPr wrap="square" rtlCol="0">
            <a:spAutoFit/>
          </a:bodyPr>
          <a:lstStyle/>
          <a:p>
            <a:pPr algn="ctr"/>
            <a:r>
              <a:rPr lang="en-US" dirty="0" err="1" smtClean="0"/>
              <a:t>Orcam</a:t>
            </a:r>
            <a:r>
              <a:rPr lang="en-US" dirty="0" smtClean="0"/>
              <a:t> Read</a:t>
            </a:r>
            <a:endParaRPr lang="en-US" dirty="0"/>
          </a:p>
        </p:txBody>
      </p:sp>
      <p:sp>
        <p:nvSpPr>
          <p:cNvPr id="7" name="TextBox 6"/>
          <p:cNvSpPr txBox="1"/>
          <p:nvPr/>
        </p:nvSpPr>
        <p:spPr>
          <a:xfrm>
            <a:off x="9639300" y="5800725"/>
            <a:ext cx="729880" cy="369332"/>
          </a:xfrm>
          <a:prstGeom prst="rect">
            <a:avLst/>
          </a:prstGeom>
          <a:solidFill>
            <a:srgbClr val="FFFF00"/>
          </a:solidFill>
        </p:spPr>
        <p:txBody>
          <a:bodyPr wrap="none" rtlCol="0">
            <a:spAutoFit/>
          </a:bodyPr>
          <a:lstStyle/>
          <a:p>
            <a:r>
              <a:rPr lang="en-US" dirty="0" smtClean="0"/>
              <a:t>C-Pen</a:t>
            </a:r>
            <a:endParaRPr lang="en-US" dirty="0"/>
          </a:p>
        </p:txBody>
      </p:sp>
      <p:sp>
        <p:nvSpPr>
          <p:cNvPr id="8" name="TextBox 7"/>
          <p:cNvSpPr txBox="1"/>
          <p:nvPr/>
        </p:nvSpPr>
        <p:spPr>
          <a:xfrm>
            <a:off x="2857500" y="5810250"/>
            <a:ext cx="2876550" cy="646331"/>
          </a:xfrm>
          <a:prstGeom prst="rect">
            <a:avLst/>
          </a:prstGeom>
          <a:solidFill>
            <a:srgbClr val="FFFF00"/>
          </a:solidFill>
        </p:spPr>
        <p:txBody>
          <a:bodyPr wrap="square" rtlCol="0">
            <a:spAutoFit/>
          </a:bodyPr>
          <a:lstStyle/>
          <a:p>
            <a:r>
              <a:rPr lang="en-US" dirty="0"/>
              <a:t>Read Aloud: A Text to Speech Voice Reader</a:t>
            </a:r>
          </a:p>
        </p:txBody>
      </p:sp>
      <p:sp>
        <p:nvSpPr>
          <p:cNvPr id="9" name="TextBox 8"/>
          <p:cNvSpPr txBox="1"/>
          <p:nvPr/>
        </p:nvSpPr>
        <p:spPr>
          <a:xfrm>
            <a:off x="5562600" y="3609975"/>
            <a:ext cx="1995372" cy="369332"/>
          </a:xfrm>
          <a:prstGeom prst="rect">
            <a:avLst/>
          </a:prstGeom>
          <a:solidFill>
            <a:srgbClr val="FFFF00"/>
          </a:solidFill>
        </p:spPr>
        <p:txBody>
          <a:bodyPr wrap="square" rtlCol="0">
            <a:spAutoFit/>
          </a:bodyPr>
          <a:lstStyle/>
          <a:p>
            <a:pPr algn="ctr"/>
            <a:r>
              <a:rPr lang="en-US" dirty="0" err="1"/>
              <a:t>BeeLine</a:t>
            </a:r>
            <a:r>
              <a:rPr lang="en-US" dirty="0"/>
              <a:t> Reader</a:t>
            </a:r>
          </a:p>
        </p:txBody>
      </p:sp>
      <p:sp>
        <p:nvSpPr>
          <p:cNvPr id="10" name="TextBox 9"/>
          <p:cNvSpPr txBox="1"/>
          <p:nvPr/>
        </p:nvSpPr>
        <p:spPr>
          <a:xfrm>
            <a:off x="5985077" y="5931932"/>
            <a:ext cx="2673148" cy="369332"/>
          </a:xfrm>
          <a:prstGeom prst="rect">
            <a:avLst/>
          </a:prstGeom>
          <a:solidFill>
            <a:srgbClr val="FFFF00"/>
          </a:solidFill>
        </p:spPr>
        <p:txBody>
          <a:bodyPr wrap="square" rtlCol="0">
            <a:spAutoFit/>
          </a:bodyPr>
          <a:lstStyle/>
          <a:p>
            <a:r>
              <a:rPr lang="en-US" dirty="0" err="1"/>
              <a:t>OpenDyslexic</a:t>
            </a:r>
            <a:r>
              <a:rPr lang="en-US" dirty="0"/>
              <a:t> for Chrome</a:t>
            </a:r>
          </a:p>
        </p:txBody>
      </p:sp>
      <p:sp>
        <p:nvSpPr>
          <p:cNvPr id="11" name="Rectangle 10"/>
          <p:cNvSpPr/>
          <p:nvPr/>
        </p:nvSpPr>
        <p:spPr>
          <a:xfrm>
            <a:off x="3252467" y="3568184"/>
            <a:ext cx="1838965" cy="369332"/>
          </a:xfrm>
          <a:prstGeom prst="rect">
            <a:avLst/>
          </a:prstGeom>
          <a:solidFill>
            <a:srgbClr val="FFFF00"/>
          </a:solidFill>
        </p:spPr>
        <p:txBody>
          <a:bodyPr wrap="none">
            <a:spAutoFit/>
          </a:bodyPr>
          <a:lstStyle/>
          <a:p>
            <a:r>
              <a:rPr lang="en-US" dirty="0">
                <a:solidFill>
                  <a:srgbClr val="000000"/>
                </a:solidFill>
                <a:latin typeface="Arial" panose="020B0604020202020204" pitchFamily="34" charset="0"/>
              </a:rPr>
              <a:t>Mercury Reader</a:t>
            </a:r>
            <a:endParaRPr lang="en-US" dirty="0"/>
          </a:p>
        </p:txBody>
      </p:sp>
      <p:sp>
        <p:nvSpPr>
          <p:cNvPr id="12" name="Rectangle 11"/>
          <p:cNvSpPr/>
          <p:nvPr/>
        </p:nvSpPr>
        <p:spPr>
          <a:xfrm>
            <a:off x="9165682" y="3872984"/>
            <a:ext cx="1556836" cy="369332"/>
          </a:xfrm>
          <a:prstGeom prst="rect">
            <a:avLst/>
          </a:prstGeom>
          <a:solidFill>
            <a:srgbClr val="FFFF00"/>
          </a:solidFill>
        </p:spPr>
        <p:txBody>
          <a:bodyPr wrap="none">
            <a:spAutoFit/>
          </a:bodyPr>
          <a:lstStyle/>
          <a:p>
            <a:r>
              <a:rPr lang="en-US" dirty="0">
                <a:solidFill>
                  <a:srgbClr val="000000"/>
                </a:solidFill>
                <a:latin typeface="Arial" panose="020B0604020202020204" pitchFamily="34" charset="0"/>
              </a:rPr>
              <a:t>Snap &amp; Read</a:t>
            </a:r>
            <a:endParaRPr lang="en-US" dirty="0"/>
          </a:p>
        </p:txBody>
      </p:sp>
      <p:pic>
        <p:nvPicPr>
          <p:cNvPr id="18" name="Picture 17"/>
          <p:cNvPicPr>
            <a:picLocks noChangeAspect="1" noChangeArrowheads="1"/>
          </p:cNvPicPr>
          <p:nvPr/>
        </p:nvPicPr>
        <p:blipFill>
          <a:blip r:embed="rId9"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3357748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Writing</a:t>
            </a:r>
            <a:endParaRPr lang="en-US" dirty="0"/>
          </a:p>
        </p:txBody>
      </p:sp>
      <p:pic>
        <p:nvPicPr>
          <p:cNvPr id="3074" name="Picture 2" descr="https://lh4.googleusercontent.com/leRqxOLTPKLvXEsdxlRrDFVRM88IriIIu6zTcdJvLmdsZSNnHCmfX9DZxLOsOed5RMohZ_2bAwCEie8M7vyPaNPejpwWc5JG2L-Q93ei93z-O4HuDYgvbe-KFiqrxHKGXJs8XojlnQoWGlGk4jvCg7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69200" y="1873534"/>
            <a:ext cx="3711587" cy="2011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srcRect/>
          <a:stretch>
            <a:fillRect/>
          </a:stretch>
        </p:blipFill>
        <p:spPr bwMode="auto">
          <a:xfrm>
            <a:off x="10915651" y="6400801"/>
            <a:ext cx="1203325" cy="398463"/>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942975" y="1928813"/>
            <a:ext cx="3693756" cy="2103120"/>
          </a:xfrm>
          <a:prstGeom prst="rect">
            <a:avLst/>
          </a:prstGeom>
          <a:noFill/>
          <a:ln w="9525">
            <a:noFill/>
            <a:miter lim="800000"/>
            <a:headEnd/>
            <a:tailEnd/>
          </a:ln>
        </p:spPr>
      </p:pic>
      <p:sp>
        <p:nvSpPr>
          <p:cNvPr id="4" name="Rectangle 3"/>
          <p:cNvSpPr/>
          <p:nvPr/>
        </p:nvSpPr>
        <p:spPr>
          <a:xfrm>
            <a:off x="1618216" y="4244459"/>
            <a:ext cx="2078518" cy="369332"/>
          </a:xfrm>
          <a:prstGeom prst="rect">
            <a:avLst/>
          </a:prstGeom>
          <a:solidFill>
            <a:srgbClr val="FFFF00"/>
          </a:solidFill>
        </p:spPr>
        <p:txBody>
          <a:bodyPr wrap="none">
            <a:spAutoFit/>
          </a:bodyPr>
          <a:lstStyle/>
          <a:p>
            <a:pPr algn="ctr"/>
            <a:r>
              <a:rPr lang="en-US" dirty="0"/>
              <a:t>Google Voice Typing</a:t>
            </a:r>
          </a:p>
        </p:txBody>
      </p:sp>
      <p:pic>
        <p:nvPicPr>
          <p:cNvPr id="3080" name="Picture 8" descr="https://lh3.googleusercontent.com/Rv32LnD5AEalgJ3q6DzDOKbVv-8NQBmzrRh7aS3PcIURWKIILYSdI20A41YKUveUb01hmEh1xBse10caoNam31Vsa2qeDlIoGDAsCQar6J69vEn-yc6LZ5kPBgZT6rDNkjV7FUS8Y5Tx7vlRkAS8k2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351" y="3991960"/>
            <a:ext cx="3809056" cy="2651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36166" y="4987409"/>
            <a:ext cx="911468" cy="369332"/>
          </a:xfrm>
          <a:prstGeom prst="rect">
            <a:avLst/>
          </a:prstGeom>
          <a:solidFill>
            <a:srgbClr val="FFFF00"/>
          </a:solidFill>
        </p:spPr>
        <p:txBody>
          <a:bodyPr wrap="none">
            <a:spAutoFit/>
          </a:bodyPr>
          <a:lstStyle/>
          <a:p>
            <a:r>
              <a:rPr lang="en-US" dirty="0" err="1">
                <a:solidFill>
                  <a:srgbClr val="000000"/>
                </a:solidFill>
                <a:latin typeface="Arial" panose="020B0604020202020204" pitchFamily="34" charset="0"/>
              </a:rPr>
              <a:t>WordQ</a:t>
            </a:r>
            <a:endParaRPr lang="en-US" dirty="0"/>
          </a:p>
        </p:txBody>
      </p:sp>
      <p:sp>
        <p:nvSpPr>
          <p:cNvPr id="6" name="Rectangle 5"/>
          <p:cNvSpPr/>
          <p:nvPr/>
        </p:nvSpPr>
        <p:spPr>
          <a:xfrm>
            <a:off x="6131151" y="2691884"/>
            <a:ext cx="1167948" cy="369332"/>
          </a:xfrm>
          <a:prstGeom prst="rect">
            <a:avLst/>
          </a:prstGeom>
          <a:solidFill>
            <a:srgbClr val="FFFF00"/>
          </a:solidFill>
        </p:spPr>
        <p:txBody>
          <a:bodyPr wrap="none">
            <a:spAutoFit/>
          </a:bodyPr>
          <a:lstStyle/>
          <a:p>
            <a:r>
              <a:rPr lang="en-US" dirty="0">
                <a:solidFill>
                  <a:srgbClr val="000000"/>
                </a:solidFill>
                <a:latin typeface="Arial" panose="020B0604020202020204" pitchFamily="34" charset="0"/>
              </a:rPr>
              <a:t>Co-Writer</a:t>
            </a:r>
            <a:endParaRPr lang="en-US" dirty="0"/>
          </a:p>
        </p:txBody>
      </p:sp>
      <p:pic>
        <p:nvPicPr>
          <p:cNvPr id="14" name="Picture 13"/>
          <p:cNvPicPr>
            <a:picLocks noChangeAspect="1"/>
          </p:cNvPicPr>
          <p:nvPr/>
        </p:nvPicPr>
        <p:blipFill>
          <a:blip r:embed="rId6"/>
          <a:stretch>
            <a:fillRect/>
          </a:stretch>
        </p:blipFill>
        <p:spPr>
          <a:xfrm>
            <a:off x="543359" y="4866290"/>
            <a:ext cx="2427783" cy="1554480"/>
          </a:xfrm>
          <a:prstGeom prst="rect">
            <a:avLst/>
          </a:prstGeom>
        </p:spPr>
      </p:pic>
      <p:pic>
        <p:nvPicPr>
          <p:cNvPr id="15" name="Picture 14"/>
          <p:cNvPicPr>
            <a:picLocks noChangeAspect="1"/>
          </p:cNvPicPr>
          <p:nvPr/>
        </p:nvPicPr>
        <p:blipFill>
          <a:blip r:embed="rId7"/>
          <a:stretch>
            <a:fillRect/>
          </a:stretch>
        </p:blipFill>
        <p:spPr>
          <a:xfrm>
            <a:off x="3999207" y="4143375"/>
            <a:ext cx="2377440" cy="2377440"/>
          </a:xfrm>
          <a:prstGeom prst="rect">
            <a:avLst/>
          </a:prstGeom>
        </p:spPr>
      </p:pic>
    </p:spTree>
    <p:extLst>
      <p:ext uri="{BB962C8B-B14F-4D97-AF65-F5344CB8AC3E}">
        <p14:creationId xmlns:p14="http://schemas.microsoft.com/office/powerpoint/2010/main" val="3898323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Reading &amp; Writing</a:t>
            </a:r>
            <a:endParaRPr lang="en-US" dirty="0"/>
          </a:p>
        </p:txBody>
      </p:sp>
      <p:pic>
        <p:nvPicPr>
          <p:cNvPr id="5122" name="Picture 2" descr="https://lh6.googleusercontent.com/McSO6L_L0_2UktRz8LUVY8xpnU1wvTHzUXkOjtuNSqJAqpfNuK_Q3BTLxMi51m31u9Mtgdy_iLcIFMSJYEJUn5B0Kn_E50Pje_Q6nk3lzJ6qK158mAxjIG5fKivQMbqiVnoRoCnguioHUUVZnQwL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631" y="4394360"/>
            <a:ext cx="7315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6.googleusercontent.com/m88H0ACf15mrEc3Uc1adIE-5Y3qa8CFk-Pudgr9VfKTYb85CeQ_cN4O_hF89V5Jh9MvreHY-MtvwDaoCeJ1fd4rg2gcyD53fmsjwrEBU2FqtNG1KFOB5l270S_uT4ttj_JRvBdGincyMvBpxR4rv80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370" y="2016920"/>
            <a:ext cx="2371761" cy="23774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oice Dream Suite on the App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 y="1945244"/>
            <a:ext cx="4572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5" cstate="print"/>
          <a:srcRect/>
          <a:stretch>
            <a:fillRect/>
          </a:stretch>
        </p:blipFill>
        <p:spPr bwMode="auto">
          <a:xfrm>
            <a:off x="10915651" y="6400801"/>
            <a:ext cx="1203325" cy="398463"/>
          </a:xfrm>
          <a:prstGeom prst="rect">
            <a:avLst/>
          </a:prstGeom>
          <a:noFill/>
          <a:ln w="9525">
            <a:noFill/>
            <a:miter lim="800000"/>
            <a:headEnd/>
            <a:tailEnd/>
          </a:ln>
        </p:spPr>
      </p:pic>
      <p:sp>
        <p:nvSpPr>
          <p:cNvPr id="4" name="TextBox 3"/>
          <p:cNvSpPr txBox="1"/>
          <p:nvPr/>
        </p:nvSpPr>
        <p:spPr>
          <a:xfrm>
            <a:off x="5486400" y="2905125"/>
            <a:ext cx="2447925" cy="369332"/>
          </a:xfrm>
          <a:prstGeom prst="rect">
            <a:avLst/>
          </a:prstGeom>
          <a:solidFill>
            <a:srgbClr val="FFFF00"/>
          </a:solidFill>
        </p:spPr>
        <p:txBody>
          <a:bodyPr wrap="square" rtlCol="0">
            <a:spAutoFit/>
          </a:bodyPr>
          <a:lstStyle/>
          <a:p>
            <a:r>
              <a:rPr lang="en-US" dirty="0" smtClean="0"/>
              <a:t>Voice Dream Suite</a:t>
            </a:r>
            <a:endParaRPr lang="en-US" dirty="0"/>
          </a:p>
        </p:txBody>
      </p:sp>
      <p:sp>
        <p:nvSpPr>
          <p:cNvPr id="5" name="TextBox 4"/>
          <p:cNvSpPr txBox="1"/>
          <p:nvPr/>
        </p:nvSpPr>
        <p:spPr>
          <a:xfrm>
            <a:off x="9791700" y="4505325"/>
            <a:ext cx="1409700" cy="369332"/>
          </a:xfrm>
          <a:prstGeom prst="rect">
            <a:avLst/>
          </a:prstGeom>
          <a:solidFill>
            <a:srgbClr val="FFFF00"/>
          </a:solidFill>
        </p:spPr>
        <p:txBody>
          <a:bodyPr wrap="square" rtlCol="0">
            <a:spAutoFit/>
          </a:bodyPr>
          <a:lstStyle/>
          <a:p>
            <a:pPr algn="ctr"/>
            <a:r>
              <a:rPr lang="en-US" dirty="0" err="1" smtClean="0"/>
              <a:t>Helperbird</a:t>
            </a:r>
            <a:endParaRPr lang="en-US" dirty="0"/>
          </a:p>
        </p:txBody>
      </p:sp>
      <p:sp>
        <p:nvSpPr>
          <p:cNvPr id="6" name="Rectangle 5"/>
          <p:cNvSpPr/>
          <p:nvPr/>
        </p:nvSpPr>
        <p:spPr>
          <a:xfrm>
            <a:off x="500015" y="5139809"/>
            <a:ext cx="1552669" cy="369332"/>
          </a:xfrm>
          <a:prstGeom prst="rect">
            <a:avLst/>
          </a:prstGeom>
          <a:solidFill>
            <a:srgbClr val="FFFF00"/>
          </a:solidFill>
        </p:spPr>
        <p:txBody>
          <a:bodyPr wrap="none">
            <a:spAutoFit/>
          </a:bodyPr>
          <a:lstStyle/>
          <a:p>
            <a:r>
              <a:rPr lang="en-US" dirty="0">
                <a:solidFill>
                  <a:srgbClr val="000000"/>
                </a:solidFill>
                <a:latin typeface="Arial" panose="020B0604020202020204" pitchFamily="34" charset="0"/>
              </a:rPr>
              <a:t>Read &amp; Write</a:t>
            </a:r>
            <a:endParaRPr lang="en-US" dirty="0"/>
          </a:p>
        </p:txBody>
      </p:sp>
    </p:spTree>
    <p:extLst>
      <p:ext uri="{BB962C8B-B14F-4D97-AF65-F5344CB8AC3E}">
        <p14:creationId xmlns:p14="http://schemas.microsoft.com/office/powerpoint/2010/main" val="4161059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Executive Function: Notetaking</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pic>
        <p:nvPicPr>
          <p:cNvPr id="8" name="Picture 4" descr="https://lh5.googleusercontent.com/SDPt-ovEDv5SBJAI2-HyVI_YeRqI4aIrIywGEfQeWQBfrXkRQcLbIU_bSMTlULq1cNM1DHmmL1zwtj6g0D-BTz0pLORMxZ45_lHp_lXGm9S1-CE0-CIOB8DkHUi1LlcwU-DfQz5Fp3_kC1GO7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3907" y="1942784"/>
            <a:ext cx="2669169"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2726" y="4387334"/>
            <a:ext cx="2144497" cy="369332"/>
          </a:xfrm>
          <a:prstGeom prst="rect">
            <a:avLst/>
          </a:prstGeom>
          <a:solidFill>
            <a:srgbClr val="FFFF00"/>
          </a:solidFill>
        </p:spPr>
        <p:txBody>
          <a:bodyPr wrap="none">
            <a:spAutoFit/>
          </a:bodyPr>
          <a:lstStyle/>
          <a:p>
            <a:pPr algn="ctr"/>
            <a:r>
              <a:rPr lang="en-US" dirty="0"/>
              <a:t>ROCKETBOOK Fusion</a:t>
            </a:r>
          </a:p>
        </p:txBody>
      </p:sp>
      <p:pic>
        <p:nvPicPr>
          <p:cNvPr id="10" name="Picture 2" descr="The Boogie Board Basics Writing Tablet."/>
          <p:cNvPicPr>
            <a:picLocks noChangeAspect="1" noChangeArrowheads="1"/>
          </p:cNvPicPr>
          <p:nvPr/>
        </p:nvPicPr>
        <p:blipFill rotWithShape="1">
          <a:blip r:embed="rId4">
            <a:extLst>
              <a:ext uri="{28A0092B-C50C-407E-A947-70E740481C1C}">
                <a14:useLocalDpi xmlns:a14="http://schemas.microsoft.com/office/drawing/2010/main" val="0"/>
              </a:ext>
            </a:extLst>
          </a:blip>
          <a:srcRect l="29127" t="6706" r="29719" b="-2109"/>
          <a:stretch/>
        </p:blipFill>
        <p:spPr bwMode="auto">
          <a:xfrm>
            <a:off x="3154082" y="2704458"/>
            <a:ext cx="2130014" cy="32918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14192" y="6071556"/>
            <a:ext cx="1853077" cy="369332"/>
          </a:xfrm>
          <a:prstGeom prst="rect">
            <a:avLst/>
          </a:prstGeom>
          <a:solidFill>
            <a:srgbClr val="FFFF00"/>
          </a:solidFill>
        </p:spPr>
        <p:txBody>
          <a:bodyPr wrap="square" rtlCol="0">
            <a:spAutoFit/>
          </a:bodyPr>
          <a:lstStyle/>
          <a:p>
            <a:pPr algn="ctr"/>
            <a:r>
              <a:rPr lang="en-US" dirty="0" smtClean="0"/>
              <a:t>Boogie Board</a:t>
            </a:r>
            <a:endParaRPr lang="en-US" dirty="0"/>
          </a:p>
        </p:txBody>
      </p:sp>
      <p:pic>
        <p:nvPicPr>
          <p:cNvPr id="12" name="Content Placeholder 4"/>
          <p:cNvPicPr>
            <a:picLocks noChangeAspect="1"/>
          </p:cNvPicPr>
          <p:nvPr/>
        </p:nvPicPr>
        <p:blipFill>
          <a:blip r:embed="rId5"/>
          <a:stretch>
            <a:fillRect/>
          </a:stretch>
        </p:blipFill>
        <p:spPr>
          <a:xfrm>
            <a:off x="5547126" y="1818790"/>
            <a:ext cx="4252329" cy="2468880"/>
          </a:xfrm>
          <a:prstGeom prst="rect">
            <a:avLst/>
          </a:prstGeom>
        </p:spPr>
      </p:pic>
      <p:sp>
        <p:nvSpPr>
          <p:cNvPr id="13" name="TextBox 12"/>
          <p:cNvSpPr txBox="1"/>
          <p:nvPr/>
        </p:nvSpPr>
        <p:spPr>
          <a:xfrm>
            <a:off x="9141877" y="2113899"/>
            <a:ext cx="2217218" cy="369332"/>
          </a:xfrm>
          <a:prstGeom prst="rect">
            <a:avLst/>
          </a:prstGeom>
          <a:solidFill>
            <a:srgbClr val="FFFF00"/>
          </a:solidFill>
        </p:spPr>
        <p:txBody>
          <a:bodyPr wrap="square" rtlCol="0">
            <a:spAutoFit/>
          </a:bodyPr>
          <a:lstStyle/>
          <a:p>
            <a:pPr algn="ctr"/>
            <a:r>
              <a:rPr lang="en-US" dirty="0" smtClean="0"/>
              <a:t>Echo 2</a:t>
            </a:r>
            <a:endParaRPr lang="en-US" dirty="0"/>
          </a:p>
        </p:txBody>
      </p:sp>
      <p:pic>
        <p:nvPicPr>
          <p:cNvPr id="14" name="Picture 2"/>
          <p:cNvPicPr>
            <a:picLocks noChangeAspect="1" noChangeArrowheads="1"/>
          </p:cNvPicPr>
          <p:nvPr/>
        </p:nvPicPr>
        <p:blipFill rotWithShape="1">
          <a:blip r:embed="rId6" cstate="print"/>
          <a:srcRect l="13229" t="11964" r="14011" b="5828"/>
          <a:stretch/>
        </p:blipFill>
        <p:spPr bwMode="auto">
          <a:xfrm>
            <a:off x="9973620" y="4086225"/>
            <a:ext cx="1711430" cy="1737360"/>
          </a:xfrm>
          <a:prstGeom prst="rect">
            <a:avLst/>
          </a:prstGeom>
          <a:noFill/>
          <a:ln w="9525">
            <a:noFill/>
            <a:miter lim="800000"/>
            <a:headEnd/>
            <a:tailEnd/>
          </a:ln>
        </p:spPr>
      </p:pic>
      <p:sp>
        <p:nvSpPr>
          <p:cNvPr id="15" name="Text Placeholder 3"/>
          <p:cNvSpPr txBox="1">
            <a:spLocks/>
          </p:cNvSpPr>
          <p:nvPr/>
        </p:nvSpPr>
        <p:spPr>
          <a:xfrm>
            <a:off x="9799455" y="5857875"/>
            <a:ext cx="2117079" cy="476250"/>
          </a:xfrm>
          <a:prstGeom prst="rect">
            <a:avLst/>
          </a:prstGeom>
          <a:solidFill>
            <a:srgbClr val="FFFF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smtClean="0"/>
              <a:t>Noteability</a:t>
            </a:r>
            <a:endParaRPr lang="en-US" sz="1800" dirty="0"/>
          </a:p>
        </p:txBody>
      </p:sp>
      <p:pic>
        <p:nvPicPr>
          <p:cNvPr id="16" name="Picture 6" descr="Amazon.com: Connect Pen | C-Pen | Instant Translator | Compact and Portable  | Text to Speech Scanner : Office Products"/>
          <p:cNvPicPr>
            <a:picLocks noChangeAspect="1" noChangeArrowheads="1"/>
          </p:cNvPicPr>
          <p:nvPr/>
        </p:nvPicPr>
        <p:blipFill rotWithShape="1">
          <a:blip r:embed="rId7">
            <a:extLst>
              <a:ext uri="{28A0092B-C50C-407E-A947-70E740481C1C}">
                <a14:useLocalDpi xmlns:a14="http://schemas.microsoft.com/office/drawing/2010/main" val="0"/>
              </a:ext>
            </a:extLst>
          </a:blip>
          <a:srcRect l="10346" t="10748" r="9384" b="12248"/>
          <a:stretch/>
        </p:blipFill>
        <p:spPr bwMode="auto">
          <a:xfrm>
            <a:off x="6326489" y="4415772"/>
            <a:ext cx="3236077" cy="19202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76981" y="6349484"/>
            <a:ext cx="1561838" cy="369332"/>
          </a:xfrm>
          <a:prstGeom prst="rect">
            <a:avLst/>
          </a:prstGeom>
          <a:solidFill>
            <a:srgbClr val="FFFF00"/>
          </a:solidFill>
        </p:spPr>
        <p:txBody>
          <a:bodyPr wrap="none">
            <a:spAutoFit/>
          </a:bodyPr>
          <a:lstStyle/>
          <a:p>
            <a:pPr algn="ctr"/>
            <a:r>
              <a:rPr lang="en-US" dirty="0"/>
              <a:t>C-Pen Connect</a:t>
            </a:r>
          </a:p>
        </p:txBody>
      </p:sp>
    </p:spTree>
    <p:extLst>
      <p:ext uri="{BB962C8B-B14F-4D97-AF65-F5344CB8AC3E}">
        <p14:creationId xmlns:p14="http://schemas.microsoft.com/office/powerpoint/2010/main" val="1060856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Hearing</a:t>
            </a:r>
            <a:endParaRPr lang="en-US" dirty="0"/>
          </a:p>
        </p:txBody>
      </p:sp>
      <p:pic>
        <p:nvPicPr>
          <p:cNvPr id="6146" name="Picture 2" descr="https://lh6.googleusercontent.com/Nt6jfnScWMQxCEOzdDnfQBIZCLB03burtfkqXQ0Dfh_1BxLdRqikhAKWL1Jh9GUj5QrTWw3Xri2kuIRmSXK3b2m_4kTLWiWMsJaZBiaGqxoDsqUi7XhlOihUUUjx2762rUlkQwJNu_BgyhZbK1hiDA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894" y="2591594"/>
            <a:ext cx="2901466" cy="20116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95032" y="4549259"/>
            <a:ext cx="915635" cy="369332"/>
          </a:xfrm>
          <a:prstGeom prst="rect">
            <a:avLst/>
          </a:prstGeom>
          <a:solidFill>
            <a:srgbClr val="FFFF00"/>
          </a:solidFill>
        </p:spPr>
        <p:txBody>
          <a:bodyPr wrap="none">
            <a:spAutoFit/>
          </a:bodyPr>
          <a:lstStyle/>
          <a:p>
            <a:r>
              <a:rPr lang="en-US" dirty="0" err="1">
                <a:solidFill>
                  <a:srgbClr val="000000"/>
                </a:solidFill>
                <a:latin typeface="Arial" panose="020B0604020202020204" pitchFamily="34" charset="0"/>
              </a:rPr>
              <a:t>Redcat</a:t>
            </a:r>
            <a:endParaRPr lang="en-US" dirty="0"/>
          </a:p>
        </p:txBody>
      </p:sp>
      <p:pic>
        <p:nvPicPr>
          <p:cNvPr id="6148" name="Picture 4" descr="https://lh4.googleusercontent.com/OamY3T6BDuuezTw4V_xPhOdRLM0hu9wDxEBXuEpzasv6R4Syjea2maJhbzZaEMYRndKGXff5NaHwgxBBymDiaBbJ1XEkduQYR0oTaEYaYKbr2h3CLXlk8w7d-k6-r9jrkNPlxGfsrWy1skrOD2DmsO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76" t="15278" r="19777"/>
          <a:stretch/>
        </p:blipFill>
        <p:spPr bwMode="auto">
          <a:xfrm>
            <a:off x="7219949" y="1924050"/>
            <a:ext cx="2390775" cy="3195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55775" y="4835009"/>
            <a:ext cx="2223750" cy="369332"/>
          </a:xfrm>
          <a:prstGeom prst="rect">
            <a:avLst/>
          </a:prstGeom>
          <a:solidFill>
            <a:srgbClr val="FFFF00"/>
          </a:solidFill>
        </p:spPr>
        <p:txBody>
          <a:bodyPr wrap="none">
            <a:spAutoFit/>
          </a:bodyPr>
          <a:lstStyle/>
          <a:p>
            <a:r>
              <a:rPr lang="en-US" dirty="0">
                <a:solidFill>
                  <a:srgbClr val="000000"/>
                </a:solidFill>
                <a:latin typeface="Arial" panose="020B0604020202020204" pitchFamily="34" charset="0"/>
              </a:rPr>
              <a:t>Bellman Audio Mino</a:t>
            </a:r>
            <a:endParaRPr lang="en-US" dirty="0"/>
          </a:p>
        </p:txBody>
      </p:sp>
    </p:spTree>
    <p:extLst>
      <p:ext uri="{BB962C8B-B14F-4D97-AF65-F5344CB8AC3E}">
        <p14:creationId xmlns:p14="http://schemas.microsoft.com/office/powerpoint/2010/main" val="283781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Vision</a:t>
            </a:r>
            <a:endParaRPr lang="en-US" dirty="0"/>
          </a:p>
        </p:txBody>
      </p:sp>
      <p:pic>
        <p:nvPicPr>
          <p:cNvPr id="7170" name="Picture 2" descr="https://lh3.googleusercontent.com/GlajltPxBWj5b3WeXuLE6NoDhiqgZITPutEF4NrbJHFku6PnKLKujqSBADoDtz96lx-_1oIDG-OyxXBmgwD8SGdHUlphzXihXZF4kjuOCDBqIT-9we21xcns7wscKwehGwTMEPsSFgicBMugLPXZDV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6" t="2176"/>
          <a:stretch/>
        </p:blipFill>
        <p:spPr bwMode="auto">
          <a:xfrm>
            <a:off x="1092951" y="3311009"/>
            <a:ext cx="2195596" cy="25603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4.googleusercontent.com/M477m054iCrgMQX5gbVUUgKwqn_1IlMCCaW6tlM6594uZ20VxmyFUdMmE6lPGEpV7_BDCPlMptSROF2lu_zzSePtNR4JmR0aJorrvWHlfvrG_-OBZSDAe2y__kfET-hj0S4jUkeRitj_0Nb6si8q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997" y="2149376"/>
            <a:ext cx="2661319" cy="11887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h5.googleusercontent.com/lIkW4a1jHAp26Dqhw3NKW6gkTVTQ80vJD4MyU5_ygF_uOrqfIxdGt3XMPBX2TskZxIpIZsoEL8LSEks6EAlo9QicH41t9bi27OQb5d0YksJ4q8l_D09jV9xSCoCreeQDU5NNzHraSwEtpXvDUUT6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232" y="4561045"/>
            <a:ext cx="3991084"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0503" y="5958959"/>
            <a:ext cx="1800493" cy="369332"/>
          </a:xfrm>
          <a:prstGeom prst="rect">
            <a:avLst/>
          </a:prstGeom>
          <a:solidFill>
            <a:srgbClr val="FFFF00"/>
          </a:solidFill>
        </p:spPr>
        <p:txBody>
          <a:bodyPr wrap="none">
            <a:spAutoFit/>
          </a:bodyPr>
          <a:lstStyle/>
          <a:p>
            <a:r>
              <a:rPr lang="en-US" dirty="0" err="1">
                <a:solidFill>
                  <a:srgbClr val="000000"/>
                </a:solidFill>
                <a:latin typeface="Arial" panose="020B0604020202020204" pitchFamily="34" charset="0"/>
              </a:rPr>
              <a:t>CloverBook</a:t>
            </a:r>
            <a:r>
              <a:rPr lang="en-US" dirty="0">
                <a:solidFill>
                  <a:srgbClr val="000000"/>
                </a:solidFill>
                <a:latin typeface="Arial" panose="020B0604020202020204" pitchFamily="34" charset="0"/>
              </a:rPr>
              <a:t> Pro</a:t>
            </a:r>
            <a:endParaRPr lang="en-US" dirty="0"/>
          </a:p>
        </p:txBody>
      </p:sp>
      <p:sp>
        <p:nvSpPr>
          <p:cNvPr id="5" name="Rectangle 4"/>
          <p:cNvSpPr/>
          <p:nvPr/>
        </p:nvSpPr>
        <p:spPr>
          <a:xfrm>
            <a:off x="8543952" y="3482459"/>
            <a:ext cx="2095445" cy="369332"/>
          </a:xfrm>
          <a:prstGeom prst="rect">
            <a:avLst/>
          </a:prstGeom>
          <a:solidFill>
            <a:srgbClr val="FFFF00"/>
          </a:solidFill>
        </p:spPr>
        <p:txBody>
          <a:bodyPr wrap="none">
            <a:spAutoFit/>
          </a:bodyPr>
          <a:lstStyle/>
          <a:p>
            <a:r>
              <a:rPr lang="en-US" dirty="0">
                <a:solidFill>
                  <a:srgbClr val="000000"/>
                </a:solidFill>
                <a:latin typeface="Arial" panose="020B0604020202020204" pitchFamily="34" charset="0"/>
              </a:rPr>
              <a:t>Lego Braille Bricks</a:t>
            </a:r>
            <a:endParaRPr lang="en-US" dirty="0"/>
          </a:p>
        </p:txBody>
      </p:sp>
      <p:sp>
        <p:nvSpPr>
          <p:cNvPr id="6" name="Rectangle 5"/>
          <p:cNvSpPr/>
          <p:nvPr/>
        </p:nvSpPr>
        <p:spPr>
          <a:xfrm>
            <a:off x="8613435" y="5987534"/>
            <a:ext cx="851580" cy="369332"/>
          </a:xfrm>
          <a:prstGeom prst="rect">
            <a:avLst/>
          </a:prstGeom>
          <a:solidFill>
            <a:srgbClr val="FFFF00"/>
          </a:solidFill>
        </p:spPr>
        <p:txBody>
          <a:bodyPr wrap="none">
            <a:spAutoFit/>
          </a:bodyPr>
          <a:lstStyle/>
          <a:p>
            <a:r>
              <a:rPr lang="en-US" dirty="0" err="1">
                <a:solidFill>
                  <a:srgbClr val="000000"/>
                </a:solidFill>
                <a:latin typeface="Arial" panose="020B0604020202020204" pitchFamily="34" charset="0"/>
              </a:rPr>
              <a:t>Taptilo</a:t>
            </a:r>
            <a:endParaRPr lang="en-US" dirty="0"/>
          </a:p>
        </p:txBody>
      </p:sp>
      <p:pic>
        <p:nvPicPr>
          <p:cNvPr id="7176" name="Picture 8" descr="OrCam device - Wikiw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0" y="2148959"/>
            <a:ext cx="4181475"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05325" y="4253984"/>
            <a:ext cx="1962150" cy="369332"/>
          </a:xfrm>
          <a:prstGeom prst="rect">
            <a:avLst/>
          </a:prstGeom>
          <a:solidFill>
            <a:srgbClr val="FFFF00"/>
          </a:solidFill>
        </p:spPr>
        <p:txBody>
          <a:bodyPr wrap="square" rtlCol="0">
            <a:spAutoFit/>
          </a:bodyPr>
          <a:lstStyle/>
          <a:p>
            <a:r>
              <a:rPr lang="en-US" dirty="0" err="1" smtClean="0"/>
              <a:t>OrCam</a:t>
            </a:r>
            <a:r>
              <a:rPr lang="en-US" dirty="0" smtClean="0"/>
              <a:t> Glasses</a:t>
            </a:r>
            <a:endParaRPr lang="en-US" dirty="0"/>
          </a:p>
        </p:txBody>
      </p:sp>
    </p:spTree>
    <p:extLst>
      <p:ext uri="{BB962C8B-B14F-4D97-AF65-F5344CB8AC3E}">
        <p14:creationId xmlns:p14="http://schemas.microsoft.com/office/powerpoint/2010/main" val="1168507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Cause and Effect</a:t>
            </a:r>
            <a:endParaRPr lang="en-US" dirty="0"/>
          </a:p>
        </p:txBody>
      </p:sp>
      <p:pic>
        <p:nvPicPr>
          <p:cNvPr id="4098" name="Picture 2" descr="https://lh4.googleusercontent.com/Q8fCsF4nmMRrlKU_vKJgzbvkcEoie3g8H_SEwJtdTTQYZF8muYU-sXqZidgqmm1X5R3QHfEKIOAOqFomm6-56b_cLN6xbAYqjLs2YRi37bI6Iyp94nergcCdVAZAMX7oe6jzinABEZeEjEjby3RfaW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3356" y="1930400"/>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srcRect/>
          <a:stretch>
            <a:fillRect/>
          </a:stretch>
        </p:blipFill>
        <p:spPr bwMode="auto">
          <a:xfrm>
            <a:off x="10915651" y="6400801"/>
            <a:ext cx="1203325" cy="398463"/>
          </a:xfrm>
          <a:prstGeom prst="rect">
            <a:avLst/>
          </a:prstGeom>
          <a:noFill/>
          <a:ln w="9525">
            <a:noFill/>
            <a:miter lim="800000"/>
            <a:headEnd/>
            <a:tailEnd/>
          </a:ln>
        </p:spPr>
      </p:pic>
      <p:sp>
        <p:nvSpPr>
          <p:cNvPr id="4" name="Rectangle 3"/>
          <p:cNvSpPr/>
          <p:nvPr/>
        </p:nvSpPr>
        <p:spPr>
          <a:xfrm>
            <a:off x="6162676" y="3853934"/>
            <a:ext cx="2781300" cy="369332"/>
          </a:xfrm>
          <a:prstGeom prst="rect">
            <a:avLst/>
          </a:prstGeom>
          <a:solidFill>
            <a:srgbClr val="FFFF00"/>
          </a:solidFill>
        </p:spPr>
        <p:txBody>
          <a:bodyPr wrap="square">
            <a:spAutoFit/>
          </a:bodyPr>
          <a:lstStyle/>
          <a:p>
            <a:r>
              <a:rPr lang="en-US" dirty="0">
                <a:solidFill>
                  <a:srgbClr val="000000"/>
                </a:solidFill>
                <a:latin typeface="Arial" panose="020B0604020202020204" pitchFamily="34" charset="0"/>
              </a:rPr>
              <a:t>My Way AT Kit</a:t>
            </a:r>
            <a:endParaRPr lang="en-US" dirty="0"/>
          </a:p>
        </p:txBody>
      </p:sp>
    </p:spTree>
    <p:extLst>
      <p:ext uri="{BB962C8B-B14F-4D97-AF65-F5344CB8AC3E}">
        <p14:creationId xmlns:p14="http://schemas.microsoft.com/office/powerpoint/2010/main" val="48279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Myths About </a:t>
            </a:r>
            <a:r>
              <a:rPr lang="en-US" dirty="0"/>
              <a:t>A</a:t>
            </a:r>
            <a:r>
              <a:rPr lang="en-US" dirty="0" smtClean="0"/>
              <a:t>ssistive </a:t>
            </a:r>
            <a:r>
              <a:rPr lang="en-US" dirty="0"/>
              <a:t>T</a:t>
            </a:r>
            <a:r>
              <a:rPr lang="en-US" dirty="0" smtClean="0"/>
              <a:t>echnology</a:t>
            </a:r>
            <a:endParaRPr lang="en-US" dirty="0"/>
          </a:p>
        </p:txBody>
      </p:sp>
      <p:sp>
        <p:nvSpPr>
          <p:cNvPr id="4" name="Content Placeholder 3"/>
          <p:cNvSpPr>
            <a:spLocks noGrp="1"/>
          </p:cNvSpPr>
          <p:nvPr>
            <p:ph idx="1"/>
          </p:nvPr>
        </p:nvSpPr>
        <p:spPr>
          <a:xfrm>
            <a:off x="838200" y="1825625"/>
            <a:ext cx="10515600" cy="3596882"/>
          </a:xfrm>
          <a:prstGeom prst="rect">
            <a:avLst/>
          </a:prstGeom>
        </p:spPr>
        <p:txBody>
          <a:bodyPr>
            <a:spAutoFit/>
          </a:bodyPr>
          <a:lstStyle/>
          <a:p>
            <a:pPr fontAlgn="base">
              <a:buFont typeface="Arial" panose="020B0604020202020204" pitchFamily="34" charset="0"/>
              <a:buChar char="•"/>
            </a:pPr>
            <a:r>
              <a:rPr lang="en-US" sz="3600" dirty="0" smtClean="0">
                <a:solidFill>
                  <a:srgbClr val="000000"/>
                </a:solidFill>
                <a:latin typeface="Arial" panose="020B0604020202020204" pitchFamily="34" charset="0"/>
              </a:rPr>
              <a:t>All AT is complicated and high-tech</a:t>
            </a:r>
          </a:p>
          <a:p>
            <a:pPr fontAlgn="base">
              <a:buFont typeface="Arial" panose="020B0604020202020204" pitchFamily="34" charset="0"/>
              <a:buChar char="•"/>
            </a:pPr>
            <a:r>
              <a:rPr lang="en-US" sz="3600" dirty="0" smtClean="0">
                <a:solidFill>
                  <a:srgbClr val="000000"/>
                </a:solidFill>
                <a:latin typeface="Arial" panose="020B0604020202020204" pitchFamily="34" charset="0"/>
              </a:rPr>
              <a:t>AT is expensive</a:t>
            </a:r>
          </a:p>
          <a:p>
            <a:pPr fontAlgn="base">
              <a:buFont typeface="Arial" panose="020B0604020202020204" pitchFamily="34" charset="0"/>
              <a:buChar char="•"/>
            </a:pPr>
            <a:r>
              <a:rPr lang="en-US" sz="3600" dirty="0" smtClean="0">
                <a:solidFill>
                  <a:srgbClr val="000000"/>
                </a:solidFill>
                <a:latin typeface="Arial" panose="020B0604020202020204" pitchFamily="34" charset="0"/>
              </a:rPr>
              <a:t>There are prerequisites to using AT</a:t>
            </a:r>
          </a:p>
          <a:p>
            <a:pPr fontAlgn="base">
              <a:buFont typeface="Arial" panose="020B0604020202020204" pitchFamily="34" charset="0"/>
              <a:buChar char="•"/>
            </a:pPr>
            <a:r>
              <a:rPr lang="en-US" sz="3600" dirty="0">
                <a:solidFill>
                  <a:srgbClr val="000000"/>
                </a:solidFill>
                <a:latin typeface="Arial" panose="020B0604020202020204" pitchFamily="34" charset="0"/>
              </a:rPr>
              <a:t> </a:t>
            </a:r>
            <a:r>
              <a:rPr lang="en-US" sz="3600" dirty="0" smtClean="0">
                <a:solidFill>
                  <a:srgbClr val="000000"/>
                </a:solidFill>
                <a:latin typeface="Arial" panose="020B0604020202020204" pitchFamily="34" charset="0"/>
              </a:rPr>
              <a:t>AT is only for those with more severe disabilities</a:t>
            </a:r>
          </a:p>
          <a:p>
            <a:pPr fontAlgn="base">
              <a:buFont typeface="Arial" panose="020B0604020202020204" pitchFamily="34" charset="0"/>
              <a:buChar char="•"/>
            </a:pPr>
            <a:r>
              <a:rPr lang="en-US" sz="3600" dirty="0" smtClean="0">
                <a:solidFill>
                  <a:srgbClr val="000000"/>
                </a:solidFill>
                <a:latin typeface="Arial" panose="020B0604020202020204" pitchFamily="34" charset="0"/>
              </a:rPr>
              <a:t>What worked great for one individual will work great for another individual</a:t>
            </a:r>
            <a:endParaRPr lang="en-US" sz="3600" dirty="0">
              <a:solidFill>
                <a:srgbClr val="000000"/>
              </a:solidFill>
              <a:latin typeface="Arial" panose="020B0604020202020204"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3806605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b="1" dirty="0" err="1" smtClean="0"/>
              <a:t>MoAT</a:t>
            </a:r>
            <a:r>
              <a:rPr lang="en-US" b="1" dirty="0" smtClean="0"/>
              <a:t> Programs and Services</a:t>
            </a:r>
            <a:endParaRPr lang="en-US" b="1" dirty="0"/>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0"/>
            <a:ext cx="11765017" cy="6639852"/>
          </a:xfrm>
          <a:prstGeom prst="rect">
            <a:avLst/>
          </a:prstGeom>
        </p:spPr>
      </p:pic>
      <p:sp>
        <p:nvSpPr>
          <p:cNvPr id="4" name="Text Placeholder 3"/>
          <p:cNvSpPr>
            <a:spLocks noGrp="1"/>
          </p:cNvSpPr>
          <p:nvPr>
            <p:ph type="body" idx="1"/>
          </p:nvPr>
        </p:nvSpPr>
        <p:spPr/>
        <p:txBody>
          <a:bodyPr/>
          <a:lstStyle/>
          <a:p>
            <a:pPr marL="0" indent="0">
              <a:buNone/>
            </a:pP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1089660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359107192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2" cstate="print"/>
          <a:srcRect/>
          <a:stretch>
            <a:fillRect/>
          </a:stretch>
        </p:blipFill>
        <p:spPr bwMode="auto">
          <a:xfrm>
            <a:off x="1772837" y="1711325"/>
            <a:ext cx="8403198" cy="512064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10801351" y="6383338"/>
            <a:ext cx="1203325" cy="398462"/>
          </a:xfrm>
          <a:prstGeom prst="rect">
            <a:avLst/>
          </a:prstGeom>
          <a:noFill/>
          <a:ln w="9525">
            <a:noFill/>
            <a:miter lim="800000"/>
            <a:headEnd/>
            <a:tailEnd/>
          </a:ln>
        </p:spPr>
      </p:pic>
      <p:sp>
        <p:nvSpPr>
          <p:cNvPr id="4" name="Title 3"/>
          <p:cNvSpPr>
            <a:spLocks noGrp="1"/>
          </p:cNvSpPr>
          <p:nvPr>
            <p:ph type="title"/>
          </p:nvPr>
        </p:nvSpPr>
        <p:spPr>
          <a:solidFill>
            <a:srgbClr val="92D050"/>
          </a:solidFill>
        </p:spPr>
        <p:txBody>
          <a:bodyPr>
            <a:normAutofit/>
          </a:bodyPr>
          <a:lstStyle/>
          <a:p>
            <a:pPr algn="ctr"/>
            <a:r>
              <a:rPr lang="en-US" sz="5400" b="1" dirty="0" smtClean="0"/>
              <a:t>ETC – Device Loan</a:t>
            </a:r>
            <a:endParaRPr lang="en-US" sz="5400" b="1" dirty="0"/>
          </a:p>
        </p:txBody>
      </p:sp>
    </p:spTree>
    <p:extLst>
      <p:ext uri="{BB962C8B-B14F-4D97-AF65-F5344CB8AC3E}">
        <p14:creationId xmlns:p14="http://schemas.microsoft.com/office/powerpoint/2010/main" val="3677461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a:r>
              <a:rPr lang="en-US" sz="4800" b="1" dirty="0" smtClean="0"/>
              <a:t>AT Reimbursement Program</a:t>
            </a:r>
            <a:endParaRPr lang="en-US" sz="4800" b="1" dirty="0"/>
          </a:p>
        </p:txBody>
      </p:sp>
      <p:sp>
        <p:nvSpPr>
          <p:cNvPr id="3" name="Content Placeholder 2"/>
          <p:cNvSpPr>
            <a:spLocks noGrp="1"/>
          </p:cNvSpPr>
          <p:nvPr>
            <p:ph idx="1"/>
          </p:nvPr>
        </p:nvSpPr>
        <p:spPr/>
        <p:txBody>
          <a:bodyPr>
            <a:normAutofit/>
          </a:bodyPr>
          <a:lstStyle/>
          <a:p>
            <a:r>
              <a:rPr lang="en-US" dirty="0" smtClean="0"/>
              <a:t>Purpose:  To help school districts offset the cost of purchasing AT </a:t>
            </a:r>
          </a:p>
          <a:p>
            <a:pPr marL="0" indent="0">
              <a:buNone/>
            </a:pPr>
            <a:r>
              <a:rPr lang="en-US" dirty="0" smtClean="0"/>
              <a:t>	- Students that have it identified in the IEP</a:t>
            </a:r>
          </a:p>
          <a:p>
            <a:pPr marL="0" indent="0">
              <a:buNone/>
            </a:pPr>
            <a:r>
              <a:rPr lang="en-US" dirty="0"/>
              <a:t>	</a:t>
            </a:r>
            <a:r>
              <a:rPr lang="en-US" dirty="0" smtClean="0"/>
              <a:t>- Have done a device trial or had an evaluation</a:t>
            </a:r>
          </a:p>
          <a:p>
            <a:pPr marL="0" indent="0">
              <a:buNone/>
            </a:pPr>
            <a:r>
              <a:rPr lang="en-US" dirty="0"/>
              <a:t>	</a:t>
            </a:r>
            <a:r>
              <a:rPr lang="en-US" dirty="0" smtClean="0"/>
              <a:t>- Devices should cost between $350 and $5,000</a:t>
            </a:r>
          </a:p>
          <a:p>
            <a:r>
              <a:rPr lang="en-US" dirty="0" smtClean="0"/>
              <a:t>Option B: </a:t>
            </a:r>
            <a:r>
              <a:rPr lang="en-US" dirty="0" err="1" smtClean="0"/>
              <a:t>MoAT</a:t>
            </a:r>
            <a:r>
              <a:rPr lang="en-US" dirty="0" smtClean="0"/>
              <a:t> will </a:t>
            </a:r>
            <a:r>
              <a:rPr lang="en-US" dirty="0"/>
              <a:t>purchase the </a:t>
            </a:r>
            <a:r>
              <a:rPr lang="en-US" dirty="0" smtClean="0"/>
              <a:t>device on </a:t>
            </a:r>
            <a:r>
              <a:rPr lang="en-US" dirty="0"/>
              <a:t>behalf of the approved student and long-term loan it to the student for the length of the student’s attendance at the school. </a:t>
            </a:r>
            <a:endParaRPr lang="en-US" dirty="0" smtClean="0"/>
          </a:p>
          <a:p>
            <a:r>
              <a:rPr lang="en-US" b="1" u="sng" dirty="0">
                <a:hlinkClick r:id="rId2"/>
              </a:rPr>
              <a:t>ATR Program Application</a:t>
            </a:r>
            <a:endParaRPr lang="en-US" dirty="0"/>
          </a:p>
          <a:p>
            <a:pPr marL="0" indent="0">
              <a:buNone/>
            </a:pP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089660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1401261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a:r>
              <a:rPr lang="en-US" sz="5400" b="1" dirty="0" smtClean="0"/>
              <a:t>Contact Information</a:t>
            </a:r>
            <a:endParaRPr lang="en-US" sz="5400" b="1" dirty="0"/>
          </a:p>
        </p:txBody>
      </p:sp>
      <p:sp>
        <p:nvSpPr>
          <p:cNvPr id="3" name="Content Placeholder 2"/>
          <p:cNvSpPr>
            <a:spLocks noGrp="1"/>
          </p:cNvSpPr>
          <p:nvPr>
            <p:ph sz="half" idx="1"/>
          </p:nvPr>
        </p:nvSpPr>
        <p:spPr/>
        <p:txBody>
          <a:bodyPr/>
          <a:lstStyle/>
          <a:p>
            <a:pPr marL="0" indent="0" algn="ctr">
              <a:buNone/>
            </a:pPr>
            <a:endParaRPr lang="en-US" dirty="0" smtClean="0"/>
          </a:p>
          <a:p>
            <a:pPr marL="0" indent="0" algn="ctr">
              <a:buNone/>
            </a:pPr>
            <a:r>
              <a:rPr lang="en-US" sz="4800" dirty="0">
                <a:hlinkClick r:id="rId2"/>
              </a:rPr>
              <a:t>www.at.mo.gov</a:t>
            </a:r>
            <a:endParaRPr lang="en-US" sz="4800" dirty="0"/>
          </a:p>
          <a:p>
            <a:pPr marL="0" indent="0" algn="ctr">
              <a:buNone/>
            </a:pPr>
            <a:r>
              <a:rPr lang="en-US" sz="4800" dirty="0"/>
              <a:t>816-655-6700</a:t>
            </a:r>
            <a:br>
              <a:rPr lang="en-US" sz="4800" dirty="0"/>
            </a:br>
            <a:r>
              <a:rPr lang="en-US" sz="4800" b="1" u="sng" dirty="0">
                <a:hlinkClick r:id="rId3"/>
              </a:rPr>
              <a:t>info@mo-at.org</a:t>
            </a:r>
            <a:endParaRPr lang="en-US" sz="4800" dirty="0"/>
          </a:p>
          <a:p>
            <a:pPr marL="0" indent="0" algn="ctr">
              <a:buNone/>
            </a:pPr>
            <a:endParaRPr lang="en-US" sz="2400" dirty="0" smtClean="0"/>
          </a:p>
          <a:p>
            <a:pPr marL="0" indent="0" algn="ctr">
              <a:buNone/>
            </a:pPr>
            <a:r>
              <a:rPr lang="en-US" sz="2400" dirty="0"/>
              <a:t>Facebook: @</a:t>
            </a:r>
            <a:r>
              <a:rPr lang="en-US" sz="2400" dirty="0" err="1"/>
              <a:t>MOAssistiveTechnology</a:t>
            </a:r>
            <a:endParaRPr lang="en-US" sz="2400" dirty="0"/>
          </a:p>
          <a:p>
            <a:pPr marL="0" indent="0" algn="ctr">
              <a:buNone/>
            </a:pPr>
            <a:r>
              <a:rPr lang="en-US" sz="2400" dirty="0"/>
              <a:t>Twitter: @</a:t>
            </a:r>
            <a:r>
              <a:rPr lang="en-US" sz="2400" dirty="0" err="1"/>
              <a:t>MissouriAT</a:t>
            </a:r>
            <a:endParaRPr lang="en-US" sz="2400" dirty="0"/>
          </a:p>
        </p:txBody>
      </p:sp>
      <p:sp>
        <p:nvSpPr>
          <p:cNvPr id="4" name="Content Placeholder 3"/>
          <p:cNvSpPr>
            <a:spLocks noGrp="1"/>
          </p:cNvSpPr>
          <p:nvPr>
            <p:ph sz="half" idx="2"/>
          </p:nvPr>
        </p:nvSpPr>
        <p:spPr/>
        <p:txBody>
          <a:bodyPr/>
          <a:lstStyle/>
          <a:p>
            <a:pPr marL="0" indent="0" algn="ctr">
              <a:buNone/>
            </a:pPr>
            <a:endParaRPr lang="en-US" dirty="0"/>
          </a:p>
          <a:p>
            <a:pPr marL="0" indent="0" algn="ctr">
              <a:buNone/>
            </a:pPr>
            <a:r>
              <a:rPr lang="en-US" sz="4400" dirty="0"/>
              <a:t>David D. Baker</a:t>
            </a:r>
          </a:p>
          <a:p>
            <a:pPr marL="0" indent="0" algn="ctr">
              <a:buNone/>
            </a:pPr>
            <a:r>
              <a:rPr lang="en-US" sz="4400" dirty="0"/>
              <a:t>Missouri Assistive Technology</a:t>
            </a:r>
          </a:p>
          <a:p>
            <a:pPr marL="0" indent="0" algn="ctr">
              <a:buNone/>
            </a:pPr>
            <a:r>
              <a:rPr lang="en-US" sz="4400" dirty="0"/>
              <a:t>(816) 655-6707</a:t>
            </a:r>
          </a:p>
          <a:p>
            <a:pPr marL="0" indent="0" algn="ctr">
              <a:buNone/>
            </a:pPr>
            <a:r>
              <a:rPr lang="en-US" sz="4400" dirty="0"/>
              <a:t>Dbaker@mo-at.org</a:t>
            </a:r>
          </a:p>
        </p:txBody>
      </p:sp>
      <p:pic>
        <p:nvPicPr>
          <p:cNvPr id="5" name="Picture 4"/>
          <p:cNvPicPr>
            <a:picLocks noChangeAspect="1" noChangeArrowheads="1"/>
          </p:cNvPicPr>
          <p:nvPr/>
        </p:nvPicPr>
        <p:blipFill>
          <a:blip r:embed="rId4" cstate="print"/>
          <a:srcRect/>
          <a:stretch>
            <a:fillRect/>
          </a:stretch>
        </p:blipFill>
        <p:spPr bwMode="auto">
          <a:xfrm>
            <a:off x="1089660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2529009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92D050"/>
          </a:solidFill>
        </p:spPr>
        <p:txBody>
          <a:bodyPr>
            <a:normAutofit/>
          </a:bodyPr>
          <a:lstStyle/>
          <a:p>
            <a:pPr algn="ctr"/>
            <a:r>
              <a:rPr lang="en-US" sz="5400" b="1" dirty="0" smtClean="0"/>
              <a:t>And Finally….</a:t>
            </a:r>
            <a:endParaRPr lang="en-US" sz="5400" b="1" dirty="0"/>
          </a:p>
        </p:txBody>
      </p:sp>
      <p:sp>
        <p:nvSpPr>
          <p:cNvPr id="8" name="Content Placeholder 7"/>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0896601" y="6400801"/>
            <a:ext cx="1203325" cy="398463"/>
          </a:xfrm>
          <a:prstGeom prst="rect">
            <a:avLst/>
          </a:prstGeom>
          <a:noFill/>
          <a:ln w="9525">
            <a:noFill/>
            <a:miter lim="800000"/>
            <a:headEnd/>
            <a:tailEnd/>
          </a:ln>
        </p:spPr>
      </p:pic>
      <p:pic>
        <p:nvPicPr>
          <p:cNvPr id="7" name="Picture 2" descr="How Do You Get Employees to Care About Customers? - Business 2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46" y="1906587"/>
            <a:ext cx="5699838"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9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rtlCol="0">
            <a:normAutofit/>
          </a:bodyPr>
          <a:lstStyle/>
          <a:p>
            <a:pPr>
              <a:defRPr/>
            </a:pPr>
            <a:r>
              <a:rPr lang="en-US" dirty="0" smtClean="0"/>
              <a:t>How to </a:t>
            </a:r>
            <a:r>
              <a:rPr lang="en-US" dirty="0"/>
              <a:t>K</a:t>
            </a:r>
            <a:r>
              <a:rPr lang="en-US" dirty="0" smtClean="0"/>
              <a:t>now When to Explore?</a:t>
            </a:r>
            <a:endParaRPr lang="en-US" dirty="0"/>
          </a:p>
        </p:txBody>
      </p:sp>
      <p:sp>
        <p:nvSpPr>
          <p:cNvPr id="3" name="Content Placeholder 2"/>
          <p:cNvSpPr>
            <a:spLocks noGrp="1"/>
          </p:cNvSpPr>
          <p:nvPr>
            <p:ph idx="1"/>
          </p:nvPr>
        </p:nvSpPr>
        <p:spPr/>
        <p:txBody>
          <a:bodyPr rtlCol="0">
            <a:noAutofit/>
          </a:bodyPr>
          <a:lstStyle/>
          <a:p>
            <a:pPr>
              <a:defRPr/>
            </a:pPr>
            <a:r>
              <a:rPr lang="en-US" sz="3200" dirty="0" smtClean="0"/>
              <a:t>Can’t read</a:t>
            </a:r>
          </a:p>
          <a:p>
            <a:pPr>
              <a:defRPr/>
            </a:pPr>
            <a:r>
              <a:rPr lang="en-US" sz="3200" dirty="0" smtClean="0"/>
              <a:t>Can’t write</a:t>
            </a:r>
          </a:p>
          <a:p>
            <a:pPr>
              <a:defRPr/>
            </a:pPr>
            <a:r>
              <a:rPr lang="en-US" sz="3200" dirty="0" smtClean="0"/>
              <a:t>Can’t complete math</a:t>
            </a:r>
          </a:p>
          <a:p>
            <a:pPr>
              <a:defRPr/>
            </a:pPr>
            <a:r>
              <a:rPr lang="en-US" sz="3200" dirty="0" smtClean="0"/>
              <a:t>Can’t get around</a:t>
            </a:r>
          </a:p>
          <a:p>
            <a:pPr>
              <a:defRPr/>
            </a:pPr>
            <a:r>
              <a:rPr lang="en-US" sz="3200" dirty="0" smtClean="0"/>
              <a:t>Can’t participate</a:t>
            </a:r>
          </a:p>
          <a:p>
            <a:pPr>
              <a:defRPr/>
            </a:pPr>
            <a:r>
              <a:rPr lang="en-US" sz="3200" dirty="0" smtClean="0"/>
              <a:t>Traditional intervention and modified instruction is not working</a:t>
            </a:r>
          </a:p>
          <a:p>
            <a:pPr>
              <a:defRPr/>
            </a:pPr>
            <a:r>
              <a:rPr lang="en-US" sz="3200" dirty="0" smtClean="0"/>
              <a:t>Goal of independence</a:t>
            </a:r>
            <a:endParaRPr lang="en-US" sz="3200" dirty="0"/>
          </a:p>
        </p:txBody>
      </p:sp>
      <p:pic>
        <p:nvPicPr>
          <p:cNvPr id="5" name="Picture 4"/>
          <p:cNvPicPr>
            <a:picLocks noChangeAspect="1" noChangeArrowheads="1"/>
          </p:cNvPicPr>
          <p:nvPr/>
        </p:nvPicPr>
        <p:blipFill>
          <a:blip r:embed="rId2"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160224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Outcomes of AT</a:t>
            </a:r>
            <a:endParaRPr lang="en-US" dirty="0"/>
          </a:p>
        </p:txBody>
      </p:sp>
      <p:sp>
        <p:nvSpPr>
          <p:cNvPr id="3" name="Content Placeholder 2"/>
          <p:cNvSpPr>
            <a:spLocks noGrp="1"/>
          </p:cNvSpPr>
          <p:nvPr>
            <p:ph idx="1"/>
          </p:nvPr>
        </p:nvSpPr>
        <p:spPr/>
        <p:txBody>
          <a:bodyPr/>
          <a:lstStyle/>
          <a:p>
            <a:pPr marL="182880" fontAlgn="base">
              <a:spcBef>
                <a:spcPts val="2400"/>
              </a:spcBef>
            </a:pPr>
            <a:r>
              <a:rPr lang="en-US" sz="4800" dirty="0"/>
              <a:t>Support </a:t>
            </a:r>
            <a:r>
              <a:rPr lang="en-US" sz="4800" dirty="0" smtClean="0"/>
              <a:t>goal achievement</a:t>
            </a:r>
            <a:endParaRPr lang="en-US" sz="4800" dirty="0"/>
          </a:p>
          <a:p>
            <a:pPr marL="182880" fontAlgn="base">
              <a:spcBef>
                <a:spcPts val="2400"/>
              </a:spcBef>
            </a:pPr>
            <a:r>
              <a:rPr lang="en-US" sz="4800" dirty="0"/>
              <a:t>Expand educational / vocational options</a:t>
            </a:r>
          </a:p>
          <a:p>
            <a:pPr marL="182880" fontAlgn="base">
              <a:spcBef>
                <a:spcPts val="2400"/>
              </a:spcBef>
            </a:pPr>
            <a:r>
              <a:rPr lang="en-US" sz="4800" dirty="0"/>
              <a:t>Increase </a:t>
            </a:r>
            <a:r>
              <a:rPr lang="en-US" sz="4800" dirty="0" smtClean="0"/>
              <a:t>participation, productivity and independence</a:t>
            </a:r>
            <a:endParaRPr lang="en-US" sz="4800" dirty="0"/>
          </a:p>
          <a:p>
            <a:pPr marL="182880" fontAlgn="base">
              <a:spcBef>
                <a:spcPts val="2400"/>
              </a:spcBef>
            </a:pPr>
            <a:r>
              <a:rPr lang="en-US" sz="4800" dirty="0" smtClean="0"/>
              <a:t>Improve </a:t>
            </a:r>
            <a:r>
              <a:rPr lang="en-US" sz="4800" dirty="0"/>
              <a:t>quality of life</a:t>
            </a:r>
          </a:p>
          <a:p>
            <a:pPr marL="0" indent="0">
              <a:buNone/>
            </a:pP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0915651" y="6400801"/>
            <a:ext cx="1203325" cy="398463"/>
          </a:xfrm>
          <a:prstGeom prst="rect">
            <a:avLst/>
          </a:prstGeom>
          <a:noFill/>
          <a:ln w="9525">
            <a:noFill/>
            <a:miter lim="800000"/>
            <a:headEnd/>
            <a:tailEnd/>
          </a:ln>
        </p:spPr>
      </p:pic>
    </p:spTree>
    <p:extLst>
      <p:ext uri="{BB962C8B-B14F-4D97-AF65-F5344CB8AC3E}">
        <p14:creationId xmlns:p14="http://schemas.microsoft.com/office/powerpoint/2010/main" val="2644762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AT is an Umbrella Term</a:t>
            </a:r>
            <a:endParaRPr lang="en-US" dirty="0"/>
          </a:p>
        </p:txBody>
      </p:sp>
      <p:pic>
        <p:nvPicPr>
          <p:cNvPr id="4" name="Picture 2" descr="An image of an umbrella. Assistive Technology written over the top of the umbrella and on the left side it says devices and on the right side services. "/>
          <p:cNvPicPr>
            <a:picLocks noGrp="1" noChangeAspect="1" noChangeArrowheads="1"/>
          </p:cNvPicPr>
          <p:nvPr>
            <p:ph idx="1"/>
          </p:nvPr>
        </p:nvPicPr>
        <p:blipFill>
          <a:blip r:embed="rId2" cstate="print"/>
          <a:srcRect/>
          <a:stretch>
            <a:fillRect/>
          </a:stretch>
        </p:blipFill>
        <p:spPr bwMode="auto">
          <a:xfrm>
            <a:off x="3657590" y="1815305"/>
            <a:ext cx="4148336" cy="493776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164077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rtlCol="0">
            <a:normAutofit/>
          </a:bodyPr>
          <a:lstStyle/>
          <a:p>
            <a:pPr>
              <a:defRPr/>
            </a:pPr>
            <a:r>
              <a:rPr lang="en-US" dirty="0" smtClean="0"/>
              <a:t>What is Assistive </a:t>
            </a:r>
            <a:r>
              <a:rPr lang="en-US" dirty="0"/>
              <a:t>T</a:t>
            </a:r>
            <a:r>
              <a:rPr lang="en-US" dirty="0" smtClean="0"/>
              <a:t>echnology?</a:t>
            </a:r>
            <a:endParaRPr lang="en-US" dirty="0"/>
          </a:p>
        </p:txBody>
      </p:sp>
      <p:sp>
        <p:nvSpPr>
          <p:cNvPr id="3075" name="Content Placeholder 2"/>
          <p:cNvSpPr>
            <a:spLocks noGrp="1"/>
          </p:cNvSpPr>
          <p:nvPr>
            <p:ph idx="1"/>
          </p:nvPr>
        </p:nvSpPr>
        <p:spPr>
          <a:xfrm>
            <a:off x="2057400" y="1981200"/>
            <a:ext cx="8001000" cy="2895600"/>
          </a:xfrm>
        </p:spPr>
        <p:txBody>
          <a:bodyPr>
            <a:noAutofit/>
          </a:bodyPr>
          <a:lstStyle/>
          <a:p>
            <a:pPr marL="0" indent="0">
              <a:buNone/>
            </a:pPr>
            <a:r>
              <a:rPr lang="en-US" altLang="en-US" sz="4000" dirty="0" smtClean="0"/>
              <a:t>“any item, piece of equipment or product system, whether acquired commercially off the shelf, modified or customized, that is used to increase, maintain, or improve the functional capabilities of children with disabilities.” </a:t>
            </a:r>
          </a:p>
        </p:txBody>
      </p:sp>
      <p:pic>
        <p:nvPicPr>
          <p:cNvPr id="6" name="Picture 5"/>
          <p:cNvPicPr>
            <a:picLocks noChangeAspect="1" noChangeArrowheads="1"/>
          </p:cNvPicPr>
          <p:nvPr/>
        </p:nvPicPr>
        <p:blipFill>
          <a:blip r:embed="rId2"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767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en-US" dirty="0" smtClean="0"/>
              <a:t>	.</a:t>
            </a:r>
          </a:p>
        </p:txBody>
      </p:sp>
      <p:sp>
        <p:nvSpPr>
          <p:cNvPr id="4" name="Title 1"/>
          <p:cNvSpPr>
            <a:spLocks noGrp="1"/>
          </p:cNvSpPr>
          <p:nvPr>
            <p:ph type="title"/>
          </p:nvPr>
        </p:nvSpPr>
        <p:spPr>
          <a:solidFill>
            <a:srgbClr val="92D050"/>
          </a:solidFill>
        </p:spPr>
        <p:txBody>
          <a:bodyPr>
            <a:normAutofit/>
          </a:bodyPr>
          <a:lstStyle/>
          <a:p>
            <a:r>
              <a:rPr lang="en-US" sz="5400" dirty="0" smtClean="0"/>
              <a:t>AT Services</a:t>
            </a:r>
            <a:endParaRPr lang="en-US" sz="5400" dirty="0"/>
          </a:p>
        </p:txBody>
      </p:sp>
      <p:pic>
        <p:nvPicPr>
          <p:cNvPr id="5" name="Picture 4"/>
          <p:cNvPicPr>
            <a:picLocks noChangeAspect="1" noChangeArrowheads="1"/>
          </p:cNvPicPr>
          <p:nvPr/>
        </p:nvPicPr>
        <p:blipFill>
          <a:blip r:embed="rId2" cstate="print"/>
          <a:srcRect/>
          <a:stretch>
            <a:fillRect/>
          </a:stretch>
        </p:blipFill>
        <p:spPr bwMode="auto">
          <a:xfrm>
            <a:off x="10906126" y="6400800"/>
            <a:ext cx="1203325" cy="398462"/>
          </a:xfrm>
          <a:prstGeom prst="rect">
            <a:avLst/>
          </a:prstGeom>
          <a:noFill/>
          <a:ln w="9525">
            <a:noFill/>
            <a:miter lim="800000"/>
            <a:headEnd/>
            <a:tailEnd/>
          </a:ln>
        </p:spPr>
      </p:pic>
      <p:sp>
        <p:nvSpPr>
          <p:cNvPr id="6" name="Rectangle 5"/>
          <p:cNvSpPr/>
          <p:nvPr/>
        </p:nvSpPr>
        <p:spPr>
          <a:xfrm>
            <a:off x="838200" y="1781175"/>
            <a:ext cx="10725150" cy="4278094"/>
          </a:xfrm>
          <a:prstGeom prst="rect">
            <a:avLst/>
          </a:prstGeom>
        </p:spPr>
        <p:txBody>
          <a:bodyPr wrap="square">
            <a:spAutoFit/>
          </a:bodyPr>
          <a:lstStyle/>
          <a:p>
            <a:r>
              <a:rPr lang="en-US" sz="4000" dirty="0" smtClean="0"/>
              <a:t>Activities that </a:t>
            </a:r>
            <a:r>
              <a:rPr lang="en-US" sz="4000" dirty="0"/>
              <a:t>directly </a:t>
            </a:r>
            <a:r>
              <a:rPr lang="en-US" sz="4000" dirty="0" smtClean="0"/>
              <a:t>assist </a:t>
            </a:r>
            <a:r>
              <a:rPr lang="en-US" sz="4000" dirty="0"/>
              <a:t>a </a:t>
            </a:r>
            <a:r>
              <a:rPr lang="en-US" sz="4000" dirty="0" smtClean="0"/>
              <a:t>student in </a:t>
            </a:r>
            <a:r>
              <a:rPr lang="en-US" sz="4000" dirty="0"/>
              <a:t>the selection, acquisition, and use of </a:t>
            </a:r>
            <a:r>
              <a:rPr lang="en-US" sz="4000" dirty="0" smtClean="0"/>
              <a:t>AT</a:t>
            </a:r>
            <a:endParaRPr lang="en-US" sz="4000" dirty="0"/>
          </a:p>
          <a:p>
            <a:pPr algn="ctr"/>
            <a:endParaRPr lang="en-US" sz="3200" dirty="0"/>
          </a:p>
          <a:p>
            <a:pPr lvl="1" algn="ctr"/>
            <a:r>
              <a:rPr lang="en-US" sz="3200" dirty="0"/>
              <a:t>Evaluation</a:t>
            </a:r>
          </a:p>
          <a:p>
            <a:pPr lvl="1" algn="ctr"/>
            <a:r>
              <a:rPr lang="en-US" sz="3200" dirty="0"/>
              <a:t>Purchase &amp; Leasing</a:t>
            </a:r>
          </a:p>
          <a:p>
            <a:pPr lvl="1" algn="ctr"/>
            <a:r>
              <a:rPr lang="en-US" sz="3200" dirty="0"/>
              <a:t>Selecting, Designing, Fitting, Customizing, etc. </a:t>
            </a:r>
          </a:p>
          <a:p>
            <a:pPr lvl="1" algn="ctr"/>
            <a:r>
              <a:rPr lang="en-US" sz="3200" dirty="0"/>
              <a:t>Coordination with other therapies</a:t>
            </a:r>
          </a:p>
          <a:p>
            <a:pPr lvl="1" algn="ctr"/>
            <a:r>
              <a:rPr lang="en-US" sz="3200" dirty="0"/>
              <a:t>Training or </a:t>
            </a:r>
            <a:r>
              <a:rPr lang="en-US" sz="3200" dirty="0" smtClean="0"/>
              <a:t>Technical </a:t>
            </a:r>
            <a:r>
              <a:rPr lang="en-US" sz="3200" dirty="0"/>
              <a:t>assistance</a:t>
            </a:r>
          </a:p>
        </p:txBody>
      </p:sp>
    </p:spTree>
    <p:extLst>
      <p:ext uri="{BB962C8B-B14F-4D97-AF65-F5344CB8AC3E}">
        <p14:creationId xmlns:p14="http://schemas.microsoft.com/office/powerpoint/2010/main" val="282181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rtlCol="0">
            <a:normAutofit/>
          </a:bodyPr>
          <a:lstStyle/>
          <a:p>
            <a:pPr>
              <a:defRPr/>
            </a:pPr>
            <a:r>
              <a:rPr lang="en-US" dirty="0" smtClean="0"/>
              <a:t>Who Must be Considered for AT?</a:t>
            </a:r>
            <a:endParaRPr lang="en-US" dirty="0"/>
          </a:p>
        </p:txBody>
      </p:sp>
      <p:sp>
        <p:nvSpPr>
          <p:cNvPr id="4099" name="Content Placeholder 2"/>
          <p:cNvSpPr>
            <a:spLocks noGrp="1"/>
          </p:cNvSpPr>
          <p:nvPr>
            <p:ph idx="1"/>
          </p:nvPr>
        </p:nvSpPr>
        <p:spPr>
          <a:xfrm>
            <a:off x="838200" y="2416144"/>
            <a:ext cx="10515600" cy="1524000"/>
          </a:xfrm>
        </p:spPr>
        <p:txBody>
          <a:bodyPr>
            <a:noAutofit/>
          </a:bodyPr>
          <a:lstStyle/>
          <a:p>
            <a:pPr marL="0" indent="0">
              <a:buNone/>
            </a:pPr>
            <a:r>
              <a:rPr lang="en-US" altLang="en-US" sz="3600" dirty="0" smtClean="0"/>
              <a:t>IDEA requires assistive technology be considered for ALL students with an IEP.</a:t>
            </a:r>
          </a:p>
          <a:p>
            <a:pPr marL="0" indent="0" algn="ctr">
              <a:buNone/>
            </a:pPr>
            <a:endParaRPr lang="en-US" altLang="en-US" sz="3600" dirty="0" smtClean="0"/>
          </a:p>
          <a:p>
            <a:pPr marL="0" indent="0" algn="ctr">
              <a:buNone/>
            </a:pPr>
            <a:r>
              <a:rPr lang="en-US" altLang="en-US" sz="3600" i="1" dirty="0" smtClean="0"/>
              <a:t>Is it expected that the student will </a:t>
            </a:r>
            <a:r>
              <a:rPr lang="en-US" altLang="en-US" sz="3600" b="1" i="1" dirty="0" smtClean="0"/>
              <a:t>not</a:t>
            </a:r>
            <a:r>
              <a:rPr lang="en-US" altLang="en-US" sz="3600" i="1" dirty="0" smtClean="0"/>
              <a:t> be able to make reasonable progress toward educational goals without assistive technology devices and services?  </a:t>
            </a:r>
          </a:p>
        </p:txBody>
      </p:sp>
      <p:pic>
        <p:nvPicPr>
          <p:cNvPr id="5" name="Picture 4"/>
          <p:cNvPicPr>
            <a:picLocks noChangeAspect="1" noChangeArrowheads="1"/>
          </p:cNvPicPr>
          <p:nvPr/>
        </p:nvPicPr>
        <p:blipFill>
          <a:blip r:embed="rId2" cstate="print"/>
          <a:srcRect/>
          <a:stretch>
            <a:fillRect/>
          </a:stretch>
        </p:blipFill>
        <p:spPr bwMode="auto">
          <a:xfrm>
            <a:off x="10944226" y="6383338"/>
            <a:ext cx="1203325" cy="398462"/>
          </a:xfrm>
          <a:prstGeom prst="rect">
            <a:avLst/>
          </a:prstGeom>
          <a:noFill/>
          <a:ln w="9525">
            <a:noFill/>
            <a:miter lim="800000"/>
            <a:headEnd/>
            <a:tailEnd/>
          </a:ln>
        </p:spPr>
      </p:pic>
    </p:spTree>
    <p:extLst>
      <p:ext uri="{BB962C8B-B14F-4D97-AF65-F5344CB8AC3E}">
        <p14:creationId xmlns:p14="http://schemas.microsoft.com/office/powerpoint/2010/main" val="211567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906</Words>
  <Application>Microsoft Office PowerPoint</Application>
  <PresentationFormat>Widescreen</PresentationFormat>
  <Paragraphs>161</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Addressing the Assistive Technology Needs of Students </vt:lpstr>
      <vt:lpstr>Today’s Game Plan</vt:lpstr>
      <vt:lpstr>Myths About Assistive Technology</vt:lpstr>
      <vt:lpstr>How to Know When to Explore?</vt:lpstr>
      <vt:lpstr>Outcomes of AT</vt:lpstr>
      <vt:lpstr>AT is an Umbrella Term</vt:lpstr>
      <vt:lpstr>What is Assistive Technology?</vt:lpstr>
      <vt:lpstr>AT Services</vt:lpstr>
      <vt:lpstr>Who Must be Considered for AT?</vt:lpstr>
      <vt:lpstr>AT Consideration</vt:lpstr>
      <vt:lpstr>What AT Comes Down To Is…</vt:lpstr>
      <vt:lpstr>Assistive Technology Implementation</vt:lpstr>
      <vt:lpstr>What Implementation Should Look Like</vt:lpstr>
      <vt:lpstr>AEM Defined</vt:lpstr>
      <vt:lpstr>LEA Requirements</vt:lpstr>
      <vt:lpstr>Print Disability</vt:lpstr>
      <vt:lpstr>Possible Clues</vt:lpstr>
      <vt:lpstr>Specialized Formats</vt:lpstr>
      <vt:lpstr>How to make decisions about AEM</vt:lpstr>
      <vt:lpstr>Built-in Accessibility Features</vt:lpstr>
      <vt:lpstr>As Example</vt:lpstr>
      <vt:lpstr>AAC</vt:lpstr>
      <vt:lpstr>Reading</vt:lpstr>
      <vt:lpstr>Writing</vt:lpstr>
      <vt:lpstr>Reading &amp; Writing</vt:lpstr>
      <vt:lpstr>Executive Function: Notetaking</vt:lpstr>
      <vt:lpstr>Hearing</vt:lpstr>
      <vt:lpstr>Vision</vt:lpstr>
      <vt:lpstr>Cause and Effect</vt:lpstr>
      <vt:lpstr>MoAT Programs and Services</vt:lpstr>
      <vt:lpstr>ETC – Device Loan</vt:lpstr>
      <vt:lpstr>AT Reimbursement Program</vt:lpstr>
      <vt:lpstr>Contact Information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Baker</dc:creator>
  <cp:lastModifiedBy>Buchmiller, Ashley</cp:lastModifiedBy>
  <cp:revision>37</cp:revision>
  <cp:lastPrinted>2023-02-01T21:38:41Z</cp:lastPrinted>
  <dcterms:created xsi:type="dcterms:W3CDTF">2023-01-23T16:43:45Z</dcterms:created>
  <dcterms:modified xsi:type="dcterms:W3CDTF">2023-02-07T16:02:39Z</dcterms:modified>
</cp:coreProperties>
</file>