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Override1.xml" ContentType="application/vnd.openxmlformats-officedocument.themeOverr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3.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5.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6.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7.xml" ContentType="application/vnd.openxmlformats-officedocument.presentationml.notesSlide+xml"/>
  <Override PartName="/ppt/tags/tag55.xml" ContentType="application/vnd.openxmlformats-officedocument.presentationml.tags+xml"/>
  <Override PartName="/ppt/notesSlides/notesSlide8.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9.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0.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1.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12.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3.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14.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15.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16.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17.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4174" r:id="rId2"/>
  </p:sldMasterIdLst>
  <p:notesMasterIdLst>
    <p:notesMasterId r:id="rId21"/>
  </p:notesMasterIdLst>
  <p:handoutMasterIdLst>
    <p:handoutMasterId r:id="rId22"/>
  </p:handoutMasterIdLst>
  <p:sldIdLst>
    <p:sldId id="283" r:id="rId3"/>
    <p:sldId id="294" r:id="rId4"/>
    <p:sldId id="296" r:id="rId5"/>
    <p:sldId id="297" r:id="rId6"/>
    <p:sldId id="299" r:id="rId7"/>
    <p:sldId id="301" r:id="rId8"/>
    <p:sldId id="304" r:id="rId9"/>
    <p:sldId id="342" r:id="rId10"/>
    <p:sldId id="305" r:id="rId11"/>
    <p:sldId id="307" r:id="rId12"/>
    <p:sldId id="309" r:id="rId13"/>
    <p:sldId id="311" r:id="rId14"/>
    <p:sldId id="313" r:id="rId15"/>
    <p:sldId id="314" r:id="rId16"/>
    <p:sldId id="318" r:id="rId17"/>
    <p:sldId id="320" r:id="rId18"/>
    <p:sldId id="321" r:id="rId19"/>
    <p:sldId id="281" r:id="rId20"/>
  </p:sldIdLst>
  <p:sldSz cx="12192000" cy="6858000"/>
  <p:notesSz cx="7315200" cy="9601200"/>
  <p:custDataLst>
    <p:tags r:id="rId23"/>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5">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571D"/>
    <a:srgbClr val="8ED686"/>
    <a:srgbClr val="F4FBF3"/>
    <a:srgbClr val="E4F6E2"/>
    <a:srgbClr val="006600"/>
    <a:srgbClr val="9148C8"/>
    <a:srgbClr val="6CCA62"/>
    <a:srgbClr val="3D9833"/>
    <a:srgbClr val="00337F"/>
    <a:srgbClr val="005A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73" autoAdjust="0"/>
    <p:restoredTop sz="55109" autoAdjust="0"/>
  </p:normalViewPr>
  <p:slideViewPr>
    <p:cSldViewPr>
      <p:cViewPr varScale="1">
        <p:scale>
          <a:sx n="63" d="100"/>
          <a:sy n="63" d="100"/>
        </p:scale>
        <p:origin x="2166"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374" y="-72"/>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4733" tIns="47367" rIns="94733" bIns="47367" rtlCol="0"/>
          <a:lstStyle>
            <a:lvl1pPr algn="l" fontAlgn="auto">
              <a:spcBef>
                <a:spcPts val="0"/>
              </a:spcBef>
              <a:spcAft>
                <a:spcPts val="0"/>
              </a:spcAft>
              <a:defRPr sz="1300">
                <a:latin typeface="+mn-lt"/>
              </a:defRPr>
            </a:lvl1pPr>
          </a:lstStyle>
          <a:p>
            <a:pPr>
              <a:defRPr/>
            </a:pPr>
            <a:r>
              <a:rPr lang="en-US"/>
              <a:t>Missouri Department of Elementary and Secondary Education</a:t>
            </a:r>
          </a:p>
        </p:txBody>
      </p:sp>
      <p:sp>
        <p:nvSpPr>
          <p:cNvPr id="3" name="Date Placeholder 2"/>
          <p:cNvSpPr>
            <a:spLocks noGrp="1"/>
          </p:cNvSpPr>
          <p:nvPr>
            <p:ph type="dt" sz="quarter" idx="1"/>
          </p:nvPr>
        </p:nvSpPr>
        <p:spPr>
          <a:xfrm>
            <a:off x="4143375" y="0"/>
            <a:ext cx="3170238" cy="481013"/>
          </a:xfrm>
          <a:prstGeom prst="rect">
            <a:avLst/>
          </a:prstGeom>
        </p:spPr>
        <p:txBody>
          <a:bodyPr vert="horz" lIns="94733" tIns="47367" rIns="94733" bIns="47367" rtlCol="0"/>
          <a:lstStyle>
            <a:lvl1pPr algn="r" fontAlgn="auto">
              <a:spcBef>
                <a:spcPts val="0"/>
              </a:spcBef>
              <a:spcAft>
                <a:spcPts val="0"/>
              </a:spcAft>
              <a:defRPr sz="1300">
                <a:latin typeface="+mn-lt"/>
              </a:defRPr>
            </a:lvl1pPr>
          </a:lstStyle>
          <a:p>
            <a:pPr>
              <a:defRPr/>
            </a:pPr>
            <a:fld id="{9FB32EBC-9568-494F-97F6-BCE3A0B5AC57}" type="datetime1">
              <a:rPr lang="en-US" smtClean="0"/>
              <a:t>1/18/2023</a:t>
            </a:fld>
            <a:endParaRPr lang="en-US"/>
          </a:p>
        </p:txBody>
      </p:sp>
      <p:sp>
        <p:nvSpPr>
          <p:cNvPr id="4" name="Footer Placeholder 3"/>
          <p:cNvSpPr>
            <a:spLocks noGrp="1"/>
          </p:cNvSpPr>
          <p:nvPr>
            <p:ph type="ftr" sz="quarter" idx="2"/>
          </p:nvPr>
        </p:nvSpPr>
        <p:spPr>
          <a:xfrm>
            <a:off x="0" y="9118600"/>
            <a:ext cx="3170238" cy="481013"/>
          </a:xfrm>
          <a:prstGeom prst="rect">
            <a:avLst/>
          </a:prstGeom>
        </p:spPr>
        <p:txBody>
          <a:bodyPr vert="horz" lIns="94733" tIns="47367" rIns="94733" bIns="47367"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lIns="94733" tIns="47367" rIns="94733" bIns="47367" rtlCol="0" anchor="b"/>
          <a:lstStyle>
            <a:lvl1pPr algn="r" fontAlgn="auto">
              <a:spcBef>
                <a:spcPts val="0"/>
              </a:spcBef>
              <a:spcAft>
                <a:spcPts val="0"/>
              </a:spcAft>
              <a:defRPr sz="1300">
                <a:latin typeface="+mn-lt"/>
              </a:defRPr>
            </a:lvl1pPr>
          </a:lstStyle>
          <a:p>
            <a:pPr>
              <a:defRPr/>
            </a:pPr>
            <a:fld id="{BB8FB19D-66B8-4132-8360-970CF81643C4}" type="slidenum">
              <a:rPr lang="en-US"/>
              <a:pPr>
                <a:defRPr/>
              </a:pPr>
              <a:t>‹#›</a:t>
            </a:fld>
            <a:endParaRPr lang="en-US"/>
          </a:p>
        </p:txBody>
      </p:sp>
    </p:spTree>
    <p:extLst>
      <p:ext uri="{BB962C8B-B14F-4D97-AF65-F5344CB8AC3E}">
        <p14:creationId xmlns:p14="http://schemas.microsoft.com/office/powerpoint/2010/main" val="24034884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47" tIns="48324" rIns="96647" bIns="48324"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6647" tIns="48324" rIns="96647" bIns="48324" rtlCol="0"/>
          <a:lstStyle>
            <a:lvl1pPr algn="r" fontAlgn="auto">
              <a:spcBef>
                <a:spcPts val="0"/>
              </a:spcBef>
              <a:spcAft>
                <a:spcPts val="0"/>
              </a:spcAft>
              <a:defRPr sz="1300">
                <a:latin typeface="+mn-lt"/>
              </a:defRPr>
            </a:lvl1pPr>
          </a:lstStyle>
          <a:p>
            <a:pPr>
              <a:defRPr/>
            </a:pPr>
            <a:fld id="{20D84924-92C2-4085-AAF2-3EED60CED78E}" type="datetime1">
              <a:rPr lang="en-US" smtClean="0"/>
              <a:t>1/18/2023</a:t>
            </a:fld>
            <a:endParaRPr lang="en-US"/>
          </a:p>
        </p:txBody>
      </p:sp>
      <p:sp>
        <p:nvSpPr>
          <p:cNvPr id="4" name="Slide Image Placeholder 3"/>
          <p:cNvSpPr>
            <a:spLocks noGrp="1" noRot="1" noChangeAspect="1"/>
          </p:cNvSpPr>
          <p:nvPr>
            <p:ph type="sldImg" idx="2"/>
          </p:nvPr>
        </p:nvSpPr>
        <p:spPr>
          <a:xfrm>
            <a:off x="228600" y="609600"/>
            <a:ext cx="3657600" cy="2057400"/>
          </a:xfrm>
          <a:prstGeom prst="rect">
            <a:avLst/>
          </a:prstGeom>
          <a:noFill/>
          <a:ln w="12700">
            <a:solidFill>
              <a:prstClr val="black"/>
            </a:solidFill>
          </a:ln>
        </p:spPr>
        <p:txBody>
          <a:bodyPr vert="horz" lIns="96647" tIns="48324" rIns="96647" bIns="48324" rtlCol="0" anchor="ctr"/>
          <a:lstStyle/>
          <a:p>
            <a:pPr lvl="0"/>
            <a:endParaRPr lang="en-US" noProof="0"/>
          </a:p>
        </p:txBody>
      </p:sp>
      <p:sp>
        <p:nvSpPr>
          <p:cNvPr id="5" name="Notes Placeholder 4"/>
          <p:cNvSpPr>
            <a:spLocks noGrp="1"/>
          </p:cNvSpPr>
          <p:nvPr>
            <p:ph type="body" sz="quarter" idx="3"/>
          </p:nvPr>
        </p:nvSpPr>
        <p:spPr>
          <a:xfrm>
            <a:off x="731838" y="2819400"/>
            <a:ext cx="5851525" cy="6061075"/>
          </a:xfrm>
          <a:prstGeom prst="rect">
            <a:avLst/>
          </a:prstGeom>
        </p:spPr>
        <p:txBody>
          <a:bodyPr vert="horz" lIns="96647" tIns="48324" rIns="96647" bIns="48324" rtlCol="0">
            <a:noAutofit/>
          </a:bodyPr>
          <a:lstStyle/>
          <a:p>
            <a:pPr lvl="0"/>
            <a:endParaRPr lang="en-US" noProof="0" dirty="0"/>
          </a:p>
        </p:txBody>
      </p:sp>
      <p:sp>
        <p:nvSpPr>
          <p:cNvPr id="6" name="Footer Placeholder 5"/>
          <p:cNvSpPr>
            <a:spLocks noGrp="1"/>
          </p:cNvSpPr>
          <p:nvPr>
            <p:ph type="ftr" sz="quarter" idx="4"/>
          </p:nvPr>
        </p:nvSpPr>
        <p:spPr>
          <a:xfrm>
            <a:off x="0" y="9118600"/>
            <a:ext cx="3170238" cy="481013"/>
          </a:xfrm>
          <a:prstGeom prst="rect">
            <a:avLst/>
          </a:prstGeom>
        </p:spPr>
        <p:txBody>
          <a:bodyPr vert="horz" lIns="96647" tIns="48324" rIns="96647" bIns="48324"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1013"/>
          </a:xfrm>
          <a:prstGeom prst="rect">
            <a:avLst/>
          </a:prstGeom>
        </p:spPr>
        <p:txBody>
          <a:bodyPr vert="horz" lIns="96647" tIns="48324" rIns="96647" bIns="48324" rtlCol="0" anchor="b"/>
          <a:lstStyle>
            <a:lvl1pPr algn="r" fontAlgn="auto">
              <a:spcBef>
                <a:spcPts val="0"/>
              </a:spcBef>
              <a:spcAft>
                <a:spcPts val="0"/>
              </a:spcAft>
              <a:defRPr sz="1300">
                <a:latin typeface="+mn-lt"/>
              </a:defRPr>
            </a:lvl1pPr>
          </a:lstStyle>
          <a:p>
            <a:pPr>
              <a:defRPr/>
            </a:pPr>
            <a:fld id="{A50CF67F-FD3C-401F-A2BF-D6B7FF170910}" type="slidenum">
              <a:rPr lang="en-US"/>
              <a:pPr>
                <a:defRPr/>
              </a:pPr>
              <a:t>‹#›</a:t>
            </a:fld>
            <a:endParaRPr lang="en-US"/>
          </a:p>
        </p:txBody>
      </p:sp>
    </p:spTree>
    <p:extLst>
      <p:ext uri="{BB962C8B-B14F-4D97-AF65-F5344CB8AC3E}">
        <p14:creationId xmlns:p14="http://schemas.microsoft.com/office/powerpoint/2010/main" val="392991876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600" b="1"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25400" y="381000"/>
            <a:ext cx="2844800" cy="1600200"/>
          </a:xfrm>
          <a:noFill/>
          <a:ln>
            <a:solidFill>
              <a:srgbClr val="000000"/>
            </a:solidFill>
            <a:miter lim="800000"/>
            <a:headEnd/>
            <a:tailEnd/>
          </a:ln>
        </p:spPr>
      </p:sp>
      <p:sp>
        <p:nvSpPr>
          <p:cNvPr id="50179" name="Notes Placeholder 2"/>
          <p:cNvSpPr>
            <a:spLocks noGrp="1"/>
          </p:cNvSpPr>
          <p:nvPr>
            <p:ph type="body" idx="1"/>
          </p:nvPr>
        </p:nvSpPr>
        <p:spPr bwMode="auto">
          <a:xfrm>
            <a:off x="304800" y="2057400"/>
            <a:ext cx="6705600" cy="6823075"/>
          </a:xfrm>
          <a:noFill/>
        </p:spPr>
        <p:txBody>
          <a:bodyPr wrap="square" numCol="1" anchor="t" anchorCtr="0" compatLnSpc="1">
            <a:prstTxWarp prst="textNoShape">
              <a:avLst/>
            </a:prstTxWarp>
          </a:bodyPr>
          <a:lstStyle/>
          <a:p>
            <a:endParaRPr lang="en-US" sz="1100" b="0" dirty="0" smtClean="0">
              <a:solidFill>
                <a:srgbClr val="7030A0"/>
              </a:solidFill>
            </a:endParaRPr>
          </a:p>
        </p:txBody>
      </p:sp>
      <p:sp>
        <p:nvSpPr>
          <p:cNvPr id="4" name="Slide Number Placeholder 3"/>
          <p:cNvSpPr>
            <a:spLocks noGrp="1"/>
          </p:cNvSpPr>
          <p:nvPr>
            <p:ph type="sldNum" sz="quarter" idx="5"/>
          </p:nvPr>
        </p:nvSpPr>
        <p:spPr/>
        <p:txBody>
          <a:bodyPr/>
          <a:lstStyle/>
          <a:p>
            <a:pPr>
              <a:defRPr/>
            </a:pPr>
            <a:fld id="{89D31858-0686-4387-BD57-D473F8B93809}"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r>
              <a:rPr lang="en-US" sz="1100" b="0" dirty="0" smtClean="0"/>
              <a:t>Table</a:t>
            </a:r>
            <a:r>
              <a:rPr lang="en-US" sz="1100" b="0" baseline="0" dirty="0" smtClean="0"/>
              <a:t> B3 </a:t>
            </a:r>
            <a:r>
              <a:rPr lang="en-US" sz="1100" b="0" dirty="0" smtClean="0"/>
              <a:t>shows the amount of time students with</a:t>
            </a:r>
            <a:r>
              <a:rPr lang="en-US" sz="1100" b="0" baseline="0" dirty="0" smtClean="0"/>
              <a:t> disabilities are included in the general education classroom, and is used for SPP indicator 5, and includes the last three school years of data for the district and the most recent school year state data.</a:t>
            </a:r>
          </a:p>
          <a:p>
            <a:endParaRPr lang="en-US" sz="1100" b="0" baseline="0" dirty="0" smtClean="0"/>
          </a:p>
          <a:p>
            <a:r>
              <a:rPr lang="en-US" sz="1100" b="0" dirty="0" smtClean="0"/>
              <a:t>The educational environment percentages are calculated by dividing the total number in each educational environment</a:t>
            </a:r>
            <a:r>
              <a:rPr lang="en-US" sz="1100" b="0" baseline="0" dirty="0" smtClean="0"/>
              <a:t> by the total school age special education child count, and then multiplying this by 100 to convert to a percent.</a:t>
            </a:r>
          </a:p>
          <a:p>
            <a:endParaRPr lang="en-US" sz="1100" b="0" baseline="0" dirty="0" smtClean="0"/>
          </a:p>
          <a:p>
            <a:r>
              <a:rPr lang="en-US" sz="1100" b="0" baseline="0" dirty="0" smtClean="0"/>
              <a:t>There are two bar charts at the bottom of this page:</a:t>
            </a:r>
          </a:p>
          <a:p>
            <a:pPr marL="171450" indent="-171450">
              <a:buFont typeface="Arial" panose="020B0604020202020204" pitchFamily="34" charset="0"/>
              <a:buChar char="•"/>
            </a:pPr>
            <a:r>
              <a:rPr lang="en-US" sz="1100" b="0" baseline="0" dirty="0" smtClean="0"/>
              <a:t>The first chart graphs three years of district and state percentages for educational environments inside regular class 80% or more and inside regular class 40-79%</a:t>
            </a:r>
          </a:p>
          <a:p>
            <a:pPr marL="171450" indent="-171450">
              <a:buFont typeface="Arial" panose="020B0604020202020204" pitchFamily="34" charset="0"/>
              <a:buChar char="•"/>
            </a:pPr>
            <a:r>
              <a:rPr lang="en-US" sz="1100" b="0" baseline="0" dirty="0" smtClean="0"/>
              <a:t>The second chart graphs three years of district and state percentages for educational environments inside regular class less than 40% and separate placements</a:t>
            </a:r>
            <a:endParaRPr lang="en-US" sz="1100" b="0" dirty="0" smtClean="0"/>
          </a:p>
          <a:p>
            <a:endParaRPr lang="en-US" sz="1100" b="0"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10</a:t>
            </a:fld>
            <a:endParaRPr lang="en-US"/>
          </a:p>
        </p:txBody>
      </p:sp>
    </p:spTree>
    <p:extLst>
      <p:ext uri="{BB962C8B-B14F-4D97-AF65-F5344CB8AC3E}">
        <p14:creationId xmlns:p14="http://schemas.microsoft.com/office/powerpoint/2010/main" val="4154549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endParaRPr lang="en-US" sz="1100" b="0" dirty="0" smtClean="0"/>
          </a:p>
          <a:p>
            <a:r>
              <a:rPr lang="en-US" sz="1100" b="0" dirty="0" smtClean="0"/>
              <a:t>Table</a:t>
            </a:r>
            <a:r>
              <a:rPr lang="en-US" sz="1100" b="0" baseline="0" dirty="0" smtClean="0"/>
              <a:t> C includes state assessment results for students with disabilities, corresponds to SPP indicator 3, and includes three school years of data by grade level and content area.</a:t>
            </a:r>
          </a:p>
          <a:p>
            <a:endParaRPr lang="en-US" sz="1100" b="0" baseline="0" dirty="0" smtClean="0"/>
          </a:p>
          <a:p>
            <a:r>
              <a:rPr lang="en-US" sz="1100" b="0" baseline="0" dirty="0" smtClean="0"/>
              <a:t>The tables show the MAP participation &amp; performance results and includes MAP-Alternate data.</a:t>
            </a:r>
          </a:p>
          <a:p>
            <a:endParaRPr lang="en-US" sz="1100" b="0" baseline="0" dirty="0" smtClean="0"/>
          </a:p>
          <a:p>
            <a:r>
              <a:rPr lang="en-US" sz="1100" b="0" baseline="0" dirty="0" smtClean="0"/>
              <a:t>The participation rates for each grade are calculated by dividing the reportable total by the accountable total, and then multiplying this by 100 to convert it to a percent.</a:t>
            </a:r>
          </a:p>
          <a:p>
            <a:endParaRPr lang="en-US" sz="1100" b="0" baseline="0" dirty="0" smtClean="0"/>
          </a:p>
          <a:p>
            <a:r>
              <a:rPr lang="en-US" sz="1100" b="0" baseline="0" dirty="0" smtClean="0"/>
              <a:t>The percent top two percentages for each grade level are calculated by dividing the sum of the number of proficient and advanced by the number of reportable,  and then multiplying this by 100 to convert to a percent.</a:t>
            </a:r>
          </a:p>
          <a:p>
            <a:endParaRPr lang="en-US" sz="1100" b="0" baseline="0" dirty="0" smtClean="0"/>
          </a:p>
          <a:p>
            <a:r>
              <a:rPr lang="en-US" sz="1100" b="0" baseline="0" dirty="0" smtClean="0"/>
              <a:t>There are four bar charts that show district and state results by grade spans for English language arts and mathematics.  </a:t>
            </a:r>
            <a:endParaRPr lang="en-US" sz="1100" b="0" dirty="0" smtClean="0"/>
          </a:p>
          <a:p>
            <a:endParaRPr lang="en-US" sz="1100" b="0"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11</a:t>
            </a:fld>
            <a:endParaRPr lang="en-US"/>
          </a:p>
        </p:txBody>
      </p:sp>
    </p:spTree>
    <p:extLst>
      <p:ext uri="{BB962C8B-B14F-4D97-AF65-F5344CB8AC3E}">
        <p14:creationId xmlns:p14="http://schemas.microsoft.com/office/powerpoint/2010/main" val="1445363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r>
              <a:rPr lang="en-US" sz="1100" b="0" baseline="0" dirty="0" smtClean="0"/>
              <a:t>Table D includes data on initial evaluation timelines. Districts are required to conduct initial evaluations within 60 days from the time of referral to special education. This table shows the percent of children who have evaluations completed within 60 days of parental consent. The data correspond to SPP indicator 11 and includes the number evaluated, number of evaluations conducted within acceptable timelines, percent of evaluations conducted within acceptable timelines, and the state percentage of evaluations conducted within acceptable timelines.</a:t>
            </a:r>
          </a:p>
          <a:p>
            <a:endParaRPr lang="en-US" sz="1100" b="0" baseline="0" dirty="0" smtClean="0"/>
          </a:p>
          <a:p>
            <a:r>
              <a:rPr lang="en-US" sz="1100" b="0" baseline="0" dirty="0" smtClean="0"/>
              <a:t>Data are collected from LEAs through the special education IMACs self-assessment.</a:t>
            </a:r>
          </a:p>
          <a:p>
            <a:endParaRPr lang="en-US" sz="1100" b="0" baseline="0" dirty="0" smtClean="0"/>
          </a:p>
          <a:p>
            <a:r>
              <a:rPr lang="en-US" sz="1100" b="0" baseline="0" dirty="0" smtClean="0"/>
              <a:t>The percentage of evaluations conducted within acceptable timelines is calculated by dividing the number of evaluations conducted within acceptable timelines by the total number evaluated, and then multiplying this by 100 to convert it to a percent.</a:t>
            </a:r>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12</a:t>
            </a:fld>
            <a:endParaRPr lang="en-US"/>
          </a:p>
        </p:txBody>
      </p:sp>
    </p:spTree>
    <p:extLst>
      <p:ext uri="{BB962C8B-B14F-4D97-AF65-F5344CB8AC3E}">
        <p14:creationId xmlns:p14="http://schemas.microsoft.com/office/powerpoint/2010/main" val="3025950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r>
              <a:rPr lang="en-US" sz="1100" b="0" dirty="0" smtClean="0"/>
              <a:t>Table E </a:t>
            </a:r>
            <a:r>
              <a:rPr lang="en-US" sz="1100" b="0" baseline="0" dirty="0" smtClean="0"/>
              <a:t>details the percent of parents with a child receiving special education services who reported that schools encouraged parent involvement as a means of improving services and results for children with disabilities. Data come from the Special Education Parent Survey and are collected from LEAs during their self-assessment year. This information corresponds to SPP indicator 8 and includes the following response categories: total responses, number agree/strongly agree, percent agree/strongly agree, and state percent agree/strongly agree.</a:t>
            </a:r>
          </a:p>
          <a:p>
            <a:endParaRPr lang="en-US" sz="1100" b="0" baseline="0" dirty="0" smtClean="0"/>
          </a:p>
          <a:p>
            <a:r>
              <a:rPr lang="en-US" sz="1100" b="0" baseline="0" dirty="0" smtClean="0"/>
              <a:t>Agreement for this indicator requires that parents agreed with two questions: the school encourages parents to be involved and my involvement in my child’s education has improved his/her achievement. </a:t>
            </a:r>
          </a:p>
          <a:p>
            <a:endParaRPr lang="en-US" sz="1100" b="0" baseline="0" dirty="0" smtClean="0"/>
          </a:p>
          <a:p>
            <a:r>
              <a:rPr lang="en-US" sz="1100" b="0" baseline="0" dirty="0" smtClean="0"/>
              <a:t>Percent of schools that facilitated parental involvement is calculated by dividing the number of parents with children with disabilities who agree or strongly agree by the number of respondents, and then multiplying this by 100 to convert it to a percent.</a:t>
            </a:r>
          </a:p>
          <a:p>
            <a:endParaRPr lang="en-US" sz="1100" b="0" baseline="0" dirty="0" smtClean="0"/>
          </a:p>
          <a:p>
            <a:r>
              <a:rPr lang="en-US" sz="1100" b="0" baseline="0" dirty="0" smtClean="0"/>
              <a:t>This information will assist your district in determining how well you are encouraging parental involvement, but you’ll also want to consider your response rate, and work to improve it if necessary for the next time. The contractor that administers the survey sends a report that includes responses for the entire survey to the districts. This report should be used to evaluate parental opinions about the provision of special education services. </a:t>
            </a:r>
          </a:p>
          <a:p>
            <a:endParaRPr lang="en-US" sz="1100" b="0" baseline="0" dirty="0" smtClean="0"/>
          </a:p>
          <a:p>
            <a:r>
              <a:rPr lang="en-US" sz="1100" b="0" baseline="0" dirty="0" smtClean="0"/>
              <a:t>This is the district’s responsibility. </a:t>
            </a:r>
            <a:endParaRPr lang="en-US" sz="1100" b="0" dirty="0" smtClean="0"/>
          </a:p>
          <a:p>
            <a:endParaRPr lang="en-US" sz="1100" b="0"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13</a:t>
            </a:fld>
            <a:endParaRPr lang="en-US"/>
          </a:p>
        </p:txBody>
      </p:sp>
    </p:spTree>
    <p:extLst>
      <p:ext uri="{BB962C8B-B14F-4D97-AF65-F5344CB8AC3E}">
        <p14:creationId xmlns:p14="http://schemas.microsoft.com/office/powerpoint/2010/main" val="1115424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pPr algn="l"/>
            <a:r>
              <a:rPr lang="en-US" sz="1100" b="0" baseline="0" dirty="0" smtClean="0"/>
              <a:t>Table F displays discipline data for students with disabilities and nondisabled students.  The top section indicates the number of students who had out of school or in school removals during the school year.  “All” means removals of any length, while “greater than 10 days” only includes removals of 11 days or more. The lower section indicates the actual number of out of school and in school removals and includes a section for out of school removals greater than 10 days by race/ethnicity which corresponds to SPP Indicator 4B. </a:t>
            </a:r>
          </a:p>
          <a:p>
            <a:pPr algn="l"/>
            <a:endParaRPr lang="en-US" sz="1100" b="0" baseline="0" dirty="0" smtClean="0"/>
          </a:p>
          <a:p>
            <a:pPr algn="l"/>
            <a:r>
              <a:rPr lang="en-US" sz="1100" b="0" baseline="0" dirty="0" smtClean="0"/>
              <a:t>Data is pulled from MOSIS Discipline Incident file and also uses the special education child count and district enrollments in order to calculate removal rates per 100 students. Note that out of school suspensions also includes expulsions and unilateral removals.</a:t>
            </a:r>
          </a:p>
          <a:p>
            <a:pPr algn="l"/>
            <a:endParaRPr lang="en-US" sz="1100" b="0" baseline="0" dirty="0" smtClean="0"/>
          </a:p>
          <a:p>
            <a:pPr algn="l"/>
            <a:r>
              <a:rPr lang="en-US" sz="1100" b="0" baseline="0" dirty="0" smtClean="0"/>
              <a:t>The last two columns in the table show the ratio of removal rates for students with disabilities to removal rates for nondisabled students for both the district and the state.  A ratio of 2.0 means that students with disabilities receive removals two times as often as nondisabled students. </a:t>
            </a:r>
          </a:p>
          <a:p>
            <a:endParaRPr lang="en-US" sz="1100" b="0" dirty="0" smtClean="0"/>
          </a:p>
          <a:p>
            <a:endParaRPr lang="en-US" sz="1100" b="0"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14</a:t>
            </a:fld>
            <a:endParaRPr lang="en-US"/>
          </a:p>
        </p:txBody>
      </p:sp>
    </p:spTree>
    <p:extLst>
      <p:ext uri="{BB962C8B-B14F-4D97-AF65-F5344CB8AC3E}">
        <p14:creationId xmlns:p14="http://schemas.microsoft.com/office/powerpoint/2010/main" val="1865868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r>
              <a:rPr lang="en-US" sz="1100" b="0" dirty="0" smtClean="0"/>
              <a:t>And last, but</a:t>
            </a:r>
            <a:r>
              <a:rPr lang="en-US" sz="1100" b="0" baseline="0" dirty="0" smtClean="0"/>
              <a:t> not least, the tables in Section G deal with secondary transition. Table G1 has several pieces regarding graduation and dropout rates and corresponds to SPP Indicators 1 and 2.  The data source is the MOSIS June Enrollment and Attendance file. </a:t>
            </a:r>
          </a:p>
          <a:p>
            <a:endParaRPr lang="en-US" sz="1100" b="0" baseline="0" dirty="0" smtClean="0"/>
          </a:p>
          <a:p>
            <a:r>
              <a:rPr lang="en-US" sz="1100" b="0" baseline="0" dirty="0" smtClean="0"/>
              <a:t>There are three tables on this page:</a:t>
            </a:r>
          </a:p>
          <a:p>
            <a:pPr marL="171450" indent="-171450">
              <a:buFont typeface="Arial" panose="020B0604020202020204" pitchFamily="34" charset="0"/>
              <a:buChar char="•"/>
            </a:pPr>
            <a:r>
              <a:rPr lang="en-US" sz="1100" b="0" baseline="0" dirty="0" smtClean="0"/>
              <a:t>The first table details the number of IEP students who graduated by school year and the state total for the most recent school year. This table includes both G01 and G03 graduates. </a:t>
            </a:r>
          </a:p>
          <a:p>
            <a:pPr marL="171450" indent="-171450">
              <a:buFont typeface="Arial" panose="020B0604020202020204" pitchFamily="34" charset="0"/>
              <a:buChar char="•"/>
            </a:pPr>
            <a:r>
              <a:rPr lang="en-US" sz="1100" b="0" baseline="0" dirty="0" smtClean="0"/>
              <a:t>The second table details the number of IEP graduates by cohort years and includes district and state 4-year, 5-year, 6-year, and 7-year rates. The cohort graduation rates only include the G01 graduates in the numerator for 2018 and subsequent school years. </a:t>
            </a:r>
          </a:p>
          <a:p>
            <a:pPr marL="171450" indent="-171450">
              <a:buFont typeface="Arial" panose="020B0604020202020204" pitchFamily="34" charset="0"/>
              <a:buChar char="•"/>
            </a:pPr>
            <a:r>
              <a:rPr lang="en-US" sz="1100" b="0" baseline="0" dirty="0" smtClean="0"/>
              <a:t>The third table shows the number of IEP students who dropped out by school year and the state total for the most recent school year</a:t>
            </a:r>
          </a:p>
          <a:p>
            <a:pPr marL="171450" indent="-171450">
              <a:buFont typeface="Arial" panose="020B0604020202020204" pitchFamily="34" charset="0"/>
              <a:buChar char="•"/>
            </a:pPr>
            <a:endParaRPr lang="en-US" sz="1100" b="0"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baseline="0" dirty="0" smtClean="0"/>
              <a:t>There are two bar charts at the bottom of this page: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baseline="0" dirty="0" smtClean="0"/>
              <a:t>The first displays the district and state 4-year cohort graduation rates by school year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baseline="0" dirty="0" smtClean="0"/>
              <a:t>The second displays the district and state dropout rates by school year</a:t>
            </a:r>
          </a:p>
          <a:p>
            <a:endParaRPr lang="en-US" sz="1100" b="0"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15</a:t>
            </a:fld>
            <a:endParaRPr lang="en-US" dirty="0"/>
          </a:p>
        </p:txBody>
      </p:sp>
    </p:spTree>
    <p:extLst>
      <p:ext uri="{BB962C8B-B14F-4D97-AF65-F5344CB8AC3E}">
        <p14:creationId xmlns:p14="http://schemas.microsoft.com/office/powerpoint/2010/main" val="2681479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r>
              <a:rPr lang="en-US" sz="1100" b="0" dirty="0" smtClean="0"/>
              <a:t>Table G2 includes information on IEP secondary transition planning</a:t>
            </a:r>
            <a:r>
              <a:rPr lang="en-US" sz="1100" b="0" baseline="0" dirty="0" smtClean="0"/>
              <a:t> and corresponds to SPP Indicator 13. </a:t>
            </a:r>
            <a:r>
              <a:rPr lang="en-US" sz="1100" b="0" dirty="0" smtClean="0"/>
              <a:t>IEPs must include appropriate measurable postsecondary</a:t>
            </a:r>
            <a:r>
              <a:rPr lang="en-US" sz="1100" b="0" baseline="0" dirty="0" smtClean="0"/>
              <a:t> goals that are annually updated and based upon an age appropriate transition assessment; transition services, including courses of study, that will reasonably enable the student to meet those postsecondary goals; and annual IEP goals related to the student’s transition services needs. This table illustrates the percent of youth age 16 and above with a transition plan that meets these requirements as determined by file review. The data are collected from LEAs via Special Education IMACS in conjunction with monitoring self-assessment; therefore, the information is not available for all LEAs every year.</a:t>
            </a:r>
          </a:p>
          <a:p>
            <a:endParaRPr lang="en-US" sz="1100" b="0" baseline="0" dirty="0" smtClean="0"/>
          </a:p>
          <a:p>
            <a:r>
              <a:rPr lang="en-US" sz="1100" b="0" baseline="0" dirty="0" smtClean="0"/>
              <a:t>The table includes the total number of transition IEPs reviewed, the number and percent of IEPS that met the requirements, and the state percent that met requirements.</a:t>
            </a:r>
          </a:p>
          <a:p>
            <a:endParaRPr lang="en-US" sz="1100" b="0" baseline="0" dirty="0" smtClean="0"/>
          </a:p>
          <a:p>
            <a:r>
              <a:rPr lang="en-US" sz="1100" b="0" baseline="0" dirty="0" smtClean="0"/>
              <a:t>The percent met requirements is calculated by dividing the number of IEPs that met requirements by the number of transition IEPs reviewed, and then multiplying this by 100 to convert it to a percent.</a:t>
            </a:r>
          </a:p>
          <a:p>
            <a:endParaRPr lang="en-US" sz="1100" b="0" baseline="0" dirty="0" smtClean="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16</a:t>
            </a:fld>
            <a:endParaRPr lang="en-US" dirty="0"/>
          </a:p>
        </p:txBody>
      </p:sp>
    </p:spTree>
    <p:extLst>
      <p:ext uri="{BB962C8B-B14F-4D97-AF65-F5344CB8AC3E}">
        <p14:creationId xmlns:p14="http://schemas.microsoft.com/office/powerpoint/2010/main" val="277197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r>
              <a:rPr lang="en-US" sz="1100" b="0" dirty="0" smtClean="0"/>
              <a:t>Districts are required to follow-up on special education graduates and dropouts</a:t>
            </a:r>
            <a:r>
              <a:rPr lang="en-US" sz="1100" b="0" baseline="0" dirty="0" smtClean="0"/>
              <a:t> from the previous year. This table indicates the district-reported data via the MOSIS Graduate Follow-up file and corresponds to SPP indicator 14. Please note that there is a data field called Sped Met Definition that must be “yes” in order for certain follow-up categories to be considered a positive outcome. There is a webinar devoted to follow-up reporting available on the DESE web site. </a:t>
            </a:r>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17</a:t>
            </a:fld>
            <a:endParaRPr lang="en-US" dirty="0"/>
          </a:p>
        </p:txBody>
      </p:sp>
    </p:spTree>
    <p:extLst>
      <p:ext uri="{BB962C8B-B14F-4D97-AF65-F5344CB8AC3E}">
        <p14:creationId xmlns:p14="http://schemas.microsoft.com/office/powerpoint/2010/main" val="216447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xfrm>
            <a:off x="381000" y="762000"/>
            <a:ext cx="2438400" cy="1371600"/>
          </a:xfrm>
          <a:noFill/>
          <a:ln>
            <a:solidFill>
              <a:srgbClr val="000000"/>
            </a:solidFill>
            <a:miter lim="800000"/>
            <a:headEnd/>
            <a:tailEnd/>
          </a:ln>
        </p:spPr>
      </p:sp>
      <p:sp>
        <p:nvSpPr>
          <p:cNvPr id="86019" name="Notes Placeholder 2"/>
          <p:cNvSpPr>
            <a:spLocks noGrp="1"/>
          </p:cNvSpPr>
          <p:nvPr>
            <p:ph type="body" idx="1"/>
          </p:nvPr>
        </p:nvSpPr>
        <p:spPr bwMode="auto">
          <a:xfrm>
            <a:off x="731838" y="2362200"/>
            <a:ext cx="5851525" cy="6518275"/>
          </a:xfrm>
          <a:noFill/>
        </p:spPr>
        <p:txBody>
          <a:bodyPr wrap="square" numCol="1" anchor="t" anchorCtr="0" compatLnSpc="1">
            <a:prstTxWarp prst="textNoShape">
              <a:avLst/>
            </a:prstTxWarp>
          </a:bodyPr>
          <a:lstStyle/>
          <a:p>
            <a:r>
              <a:rPr lang="en-US" sz="1100" b="0" dirty="0" smtClean="0"/>
              <a:t>Shown</a:t>
            </a:r>
            <a:r>
              <a:rPr lang="en-US" sz="1100" b="0" baseline="0" dirty="0" smtClean="0"/>
              <a:t> here is contact information for the Special Education data staff. Feel free to contact us at any time if you need assistance accessing or interpreting your special education district profile.</a:t>
            </a:r>
            <a:endParaRPr lang="en-US" sz="1100" b="0" dirty="0" smtClean="0"/>
          </a:p>
          <a:p>
            <a:pPr eaLnBrk="1" hangingPunct="1">
              <a:lnSpc>
                <a:spcPct val="200000"/>
              </a:lnSpc>
              <a:spcBef>
                <a:spcPct val="0"/>
              </a:spcBef>
            </a:pPr>
            <a:endParaRPr lang="en-US" sz="1100" b="0" dirty="0"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995686-4289-45D3-96C9-D097E3BDCBE1}"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endParaRPr lang="en-US" sz="1100" b="0"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2</a:t>
            </a:fld>
            <a:endParaRPr lang="en-US" dirty="0"/>
          </a:p>
        </p:txBody>
      </p:sp>
    </p:spTree>
    <p:extLst>
      <p:ext uri="{BB962C8B-B14F-4D97-AF65-F5344CB8AC3E}">
        <p14:creationId xmlns:p14="http://schemas.microsoft.com/office/powerpoint/2010/main" val="4257821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endParaRPr lang="en-US" sz="1100" b="0" baseline="0" dirty="0" smtClean="0"/>
          </a:p>
          <a:p>
            <a:r>
              <a:rPr lang="en-US" sz="1100" b="0" baseline="0" dirty="0" smtClean="0"/>
              <a:t>***The next page of the Profile includes information on Early Childhood Special Education. Table A1 shows the number of children ages three through pre-kindergarten age 5 who are eligible for and receiving ECSE services as of December 1 of the reporting year. The ECSE child count for the last three school years is displayed along with the most recent school year’s state data.  Please note that ECSE child count data is generally reported by the district providing the special education services, so the numbers displayed here may not accurately represent the number of resident children receiving ECSE services in your district.</a:t>
            </a:r>
          </a:p>
          <a:p>
            <a:endParaRPr lang="en-US" sz="1100" b="0" baseline="0" dirty="0" smtClean="0"/>
          </a:p>
          <a:p>
            <a:r>
              <a:rPr lang="en-US" sz="1100" b="0" baseline="0" dirty="0" smtClean="0"/>
              <a:t>Reviewing your ECSE child count data will help you evaluate your child find and referral processes.  </a:t>
            </a:r>
          </a:p>
          <a:p>
            <a:endParaRPr lang="en-US" sz="1100" b="0"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3</a:t>
            </a:fld>
            <a:endParaRPr lang="en-US" dirty="0"/>
          </a:p>
        </p:txBody>
      </p:sp>
    </p:spTree>
    <p:extLst>
      <p:ext uri="{BB962C8B-B14F-4D97-AF65-F5344CB8AC3E}">
        <p14:creationId xmlns:p14="http://schemas.microsoft.com/office/powerpoint/2010/main" val="764834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baseline="0" dirty="0" smtClean="0"/>
              <a:t>In table A2. It displays three years of educational environmental data for children in ECSE as well as the state data for the most recent school year. The educational environment data are used for State Performance Plan indicator 6 which has two parts. 6A looks at the percent of ECSE children who are attending a regular early childhood program and who are receiving the majority of their special education services in the regular program. 6B looks at the percent of ECSE children who are in special education classrooms or programs. On the Special Education Data webpage, there are a number of technical assistance documents, as well as a recorded webinar, to help with determining the appropriate educational environment for children in ECSE. </a:t>
            </a:r>
          </a:p>
          <a:p>
            <a:endParaRPr lang="en-US" sz="1100" b="0" dirty="0" smtClean="0"/>
          </a:p>
          <a:p>
            <a:r>
              <a:rPr lang="en-US" sz="1100" b="0" baseline="0" dirty="0" smtClean="0"/>
              <a:t>The percentage of children in each educational environment is calculated by dividing the educational environment count by the total ECSE child count and multiplying this by 100 to convert to a percent.</a:t>
            </a:r>
            <a:endParaRPr lang="en-US" sz="1100" b="0" dirty="0" smtClean="0"/>
          </a:p>
          <a:p>
            <a:endParaRPr lang="en-US" sz="1100" b="0"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4</a:t>
            </a:fld>
            <a:endParaRPr lang="en-US" dirty="0"/>
          </a:p>
        </p:txBody>
      </p:sp>
    </p:spTree>
    <p:extLst>
      <p:ext uri="{BB962C8B-B14F-4D97-AF65-F5344CB8AC3E}">
        <p14:creationId xmlns:p14="http://schemas.microsoft.com/office/powerpoint/2010/main" val="2664525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r>
              <a:rPr lang="en-US" sz="1100" b="0" dirty="0" smtClean="0"/>
              <a:t>Districts are required to</a:t>
            </a:r>
            <a:r>
              <a:rPr lang="en-US" sz="1100" b="0" baseline="0" dirty="0" smtClean="0"/>
              <a:t> develop and implement an IEP by the third birthday for children referred from the First Steps program. This table shows the percent of children referred by First Steps before the age of 3, who were found eligible for ECSE, and who had an IEP in place prior to their third birthdays. This table includes the last five school years of data. However, districts will only have a couple of years of data since the data are collected from LEAs as part of the monitoring self-assessment. </a:t>
            </a:r>
          </a:p>
          <a:p>
            <a:endParaRPr lang="en-US" sz="1100" b="0" baseline="0" dirty="0" smtClean="0"/>
          </a:p>
          <a:p>
            <a:r>
              <a:rPr lang="en-US" sz="1100" b="0" baseline="0" dirty="0" smtClean="0"/>
              <a:t>The percentage of IEPs developed within the timelines is calculated by dividing the number of IEPs developed by the third birthday by the number of children referred from First Steps and who are eligible for ECSE services, and then multiplying this by 100 to convert to a percent.</a:t>
            </a:r>
            <a:endParaRPr lang="en-US" sz="1100" b="0" dirty="0" smtClean="0"/>
          </a:p>
          <a:p>
            <a:endParaRPr lang="en-US" sz="1100" b="0"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5</a:t>
            </a:fld>
            <a:endParaRPr lang="en-US"/>
          </a:p>
        </p:txBody>
      </p:sp>
    </p:spTree>
    <p:extLst>
      <p:ext uri="{BB962C8B-B14F-4D97-AF65-F5344CB8AC3E}">
        <p14:creationId xmlns:p14="http://schemas.microsoft.com/office/powerpoint/2010/main" val="396602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r>
              <a:rPr lang="en-US" sz="1100" b="0" dirty="0" smtClean="0"/>
              <a:t>SPP Indicatory 7 &amp; Data Source</a:t>
            </a:r>
          </a:p>
          <a:p>
            <a:endParaRPr lang="en-US" sz="1100" b="0" dirty="0" smtClean="0"/>
          </a:p>
          <a:p>
            <a:endParaRPr lang="en-US" sz="1100" b="0" dirty="0" smtClean="0"/>
          </a:p>
          <a:p>
            <a:r>
              <a:rPr lang="en-US" sz="1100" b="0" dirty="0" smtClean="0"/>
              <a:t>Districts are required to assess children’s abilities upon</a:t>
            </a:r>
            <a:r>
              <a:rPr lang="en-US" sz="1100" b="0" baseline="0" dirty="0" smtClean="0"/>
              <a:t> entry into and exit from ECSE. This table shows the progress, or outcome, made between entering and exiting ECSE for children who have exited ECSE during the reporting year. There are three areas being assessed for outcome progress: social emotional skills, acquiring and using knowledge and skills, and taking appropriate actions to meet needs. The first two columns under each assessment area are the district numbers and percentages and the last column is the state percentage.</a:t>
            </a:r>
          </a:p>
          <a:p>
            <a:endParaRPr lang="en-US" sz="1100" b="0" baseline="0" dirty="0" smtClean="0"/>
          </a:p>
          <a:p>
            <a:r>
              <a:rPr lang="en-US" sz="1100" b="0" baseline="0" dirty="0" smtClean="0"/>
              <a:t>Outcome percentages are calculated by dividing the number of children in each outcome bucket for each outcome area by the number of children who exited from ECSE during the reporting year, and then multiplying this by 100 to convert it to a percent.</a:t>
            </a:r>
          </a:p>
          <a:p>
            <a:endParaRPr lang="en-US" sz="1100" b="0" baseline="0" dirty="0" smtClean="0"/>
          </a:p>
          <a:p>
            <a:r>
              <a:rPr lang="en-US" sz="1100" b="0" baseline="0" dirty="0" smtClean="0"/>
              <a:t>Below the main table there are two summary statement rows.  Summary Statement 1 is the number of children who entered the program below age expectations that substantially increased their rate of growth by the time they exited. Summary Statement 2 is the percent of children who were functioning within age expectations by the time they exited.</a:t>
            </a:r>
          </a:p>
          <a:p>
            <a:endParaRPr lang="en-US" sz="1100" b="0" baseline="0" dirty="0" smtClean="0"/>
          </a:p>
          <a:p>
            <a:r>
              <a:rPr lang="en-US" sz="1100" b="0" baseline="0" dirty="0" smtClean="0"/>
              <a:t>The Profile includes a bar chart detailing the early childhood outcome data so you can see how your district compares to the state for the summary statements in each of the three outcome areas.</a:t>
            </a:r>
            <a:endParaRPr lang="en-US" sz="1100" b="0" dirty="0" smtClean="0"/>
          </a:p>
          <a:p>
            <a:endParaRPr lang="en-US" sz="1100" b="0"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6</a:t>
            </a:fld>
            <a:endParaRPr lang="en-US"/>
          </a:p>
        </p:txBody>
      </p:sp>
    </p:spTree>
    <p:extLst>
      <p:ext uri="{BB962C8B-B14F-4D97-AF65-F5344CB8AC3E}">
        <p14:creationId xmlns:p14="http://schemas.microsoft.com/office/powerpoint/2010/main" val="1333059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r>
              <a:rPr lang="en-US" sz="1100" b="0" dirty="0" smtClean="0"/>
              <a:t>Table</a:t>
            </a:r>
            <a:r>
              <a:rPr lang="en-US" sz="1100" b="0" baseline="0" dirty="0" smtClean="0"/>
              <a:t> B has three parts dealing with school-age child count data. Table B1</a:t>
            </a:r>
            <a:r>
              <a:rPr lang="en-US" sz="1100" b="0" dirty="0" smtClean="0"/>
              <a:t> shows the number and incidence rate of students with disabilities by disability category.  The table</a:t>
            </a:r>
            <a:r>
              <a:rPr lang="en-US" sz="1100" b="0" baseline="0" dirty="0" smtClean="0"/>
              <a:t> has four columns of data: the first column is the total 5K-21 child count, including parentally-placed private school students receiving special education and related services. The second column breaks out the number of parentally-placed private school students. The third column is the incidence rate for the district, and the fourth column is the incidence rate for the state.</a:t>
            </a:r>
          </a:p>
          <a:p>
            <a:endParaRPr lang="en-US" sz="1100" b="0" baseline="0" dirty="0" smtClean="0"/>
          </a:p>
          <a:p>
            <a:r>
              <a:rPr lang="en-US" sz="1100" b="0" baseline="0" dirty="0" smtClean="0"/>
              <a:t>The incidence rates for each disability category are calculated by dividing the total child count by the total K-12 student enrollment for the district, and then multiplying this by 100 to convert to a percent.</a:t>
            </a:r>
          </a:p>
          <a:p>
            <a:endParaRPr lang="en-US" sz="1100" b="0" baseline="0" dirty="0" smtClean="0"/>
          </a:p>
          <a:p>
            <a:r>
              <a:rPr lang="en-US" sz="1100" b="0" baseline="0" dirty="0" smtClean="0"/>
              <a:t>The bar chart graphs the incidence rates for the LEA and state by disability category.</a:t>
            </a:r>
          </a:p>
          <a:p>
            <a:endParaRPr lang="en-US" sz="1100" b="0" baseline="0" dirty="0" smtClean="0"/>
          </a:p>
          <a:p>
            <a:r>
              <a:rPr lang="en-US" sz="1100" b="0" baseline="0" dirty="0" smtClean="0"/>
              <a:t>Things to think about when reviewing this data: are your incidence rates aligned with state rates, if not, why are they higher or lower; are rates for a certain category higher or lower than others and why; what are your pre-referral, referral and eligibility determination processes?</a:t>
            </a:r>
          </a:p>
          <a:p>
            <a:endParaRPr lang="en-US" sz="1100" b="0" dirty="0" smtClean="0"/>
          </a:p>
          <a:p>
            <a:endParaRPr lang="en-US" sz="1100" b="0"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7</a:t>
            </a:fld>
            <a:endParaRPr lang="en-US"/>
          </a:p>
        </p:txBody>
      </p:sp>
    </p:spTree>
    <p:extLst>
      <p:ext uri="{BB962C8B-B14F-4D97-AF65-F5344CB8AC3E}">
        <p14:creationId xmlns:p14="http://schemas.microsoft.com/office/powerpoint/2010/main" val="3002090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Tori Chance</a:t>
            </a:r>
            <a:endParaRPr lang="en-US"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8</a:t>
            </a:fld>
            <a:endParaRPr lang="en-US"/>
          </a:p>
        </p:txBody>
      </p:sp>
    </p:spTree>
    <p:extLst>
      <p:ext uri="{BB962C8B-B14F-4D97-AF65-F5344CB8AC3E}">
        <p14:creationId xmlns:p14="http://schemas.microsoft.com/office/powerpoint/2010/main" val="3387578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09600"/>
            <a:ext cx="3657600" cy="2057400"/>
          </a:xfrm>
        </p:spPr>
      </p:sp>
      <p:sp>
        <p:nvSpPr>
          <p:cNvPr id="3" name="Notes Placeholder 2"/>
          <p:cNvSpPr>
            <a:spLocks noGrp="1"/>
          </p:cNvSpPr>
          <p:nvPr>
            <p:ph type="body" idx="1"/>
          </p:nvPr>
        </p:nvSpPr>
        <p:spPr/>
        <p:txBody>
          <a:bodyPr/>
          <a:lstStyle/>
          <a:p>
            <a:pPr eaLnBrk="1" hangingPunct="1"/>
            <a:r>
              <a:rPr lang="en-US" sz="1100" b="0" dirty="0" smtClean="0"/>
              <a:t>Table B2 provides child count and enrollment data by race/ethnicity. This table indicates</a:t>
            </a:r>
            <a:r>
              <a:rPr lang="en-US" sz="1100" b="0" baseline="0" dirty="0" smtClean="0"/>
              <a:t> the percentage of students by race/ethnicity for total district enrollment, special education child count, and selected disability categories. This information corresponds to SPP indicators 9 &amp; 10.</a:t>
            </a:r>
          </a:p>
          <a:p>
            <a:pPr eaLnBrk="1" hangingPunct="1"/>
            <a:endParaRPr lang="en-US" sz="1100" b="0" baseline="0" dirty="0" smtClean="0"/>
          </a:p>
          <a:p>
            <a:pPr eaLnBrk="1" hangingPunct="1"/>
            <a:r>
              <a:rPr lang="en-US" sz="1100" b="0" baseline="0" dirty="0" smtClean="0"/>
              <a:t>The first row shows the percent in each racial/ethnic category for K-12 district enrollment. The second row shows the percent in each racial/ethnic category for school-age special education child count.  The rest of the rows show the percent's in each racial/ethnic category for specific disability categories. </a:t>
            </a:r>
          </a:p>
          <a:p>
            <a:endParaRPr lang="en-US" sz="1100" b="0" dirty="0" smtClean="0"/>
          </a:p>
          <a:p>
            <a:endParaRPr lang="en-US" sz="1100" b="0" dirty="0"/>
          </a:p>
        </p:txBody>
      </p:sp>
      <p:sp>
        <p:nvSpPr>
          <p:cNvPr id="4" name="Slide Number Placeholder 3"/>
          <p:cNvSpPr>
            <a:spLocks noGrp="1"/>
          </p:cNvSpPr>
          <p:nvPr>
            <p:ph type="sldNum" sz="quarter" idx="10"/>
          </p:nvPr>
        </p:nvSpPr>
        <p:spPr/>
        <p:txBody>
          <a:bodyPr/>
          <a:lstStyle/>
          <a:p>
            <a:pPr>
              <a:defRPr/>
            </a:pPr>
            <a:fld id="{A50CF67F-FD3C-401F-A2BF-D6B7FF170910}" type="slidenum">
              <a:rPr lang="en-US" smtClean="0"/>
              <a:pPr>
                <a:defRPr/>
              </a:pPr>
              <a:t>9</a:t>
            </a:fld>
            <a:endParaRPr lang="en-US"/>
          </a:p>
        </p:txBody>
      </p:sp>
    </p:spTree>
    <p:extLst>
      <p:ext uri="{BB962C8B-B14F-4D97-AF65-F5344CB8AC3E}">
        <p14:creationId xmlns:p14="http://schemas.microsoft.com/office/powerpoint/2010/main" val="45657239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6.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hemeOverride" Target="../theme/themeOverride1.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3.png"/><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337F"/>
        </a:solidFill>
        <a:effectLst/>
      </p:bgPr>
    </p:bg>
    <p:spTree>
      <p:nvGrpSpPr>
        <p:cNvPr id="1" name=""/>
        <p:cNvGrpSpPr/>
        <p:nvPr/>
      </p:nvGrpSpPr>
      <p:grpSpPr>
        <a:xfrm>
          <a:off x="0" y="0"/>
          <a:ext cx="0" cy="0"/>
          <a:chOff x="0" y="0"/>
          <a:chExt cx="0" cy="0"/>
        </a:xfrm>
      </p:grpSpPr>
      <p:sp>
        <p:nvSpPr>
          <p:cNvPr id="4" name="Rectangle 3"/>
          <p:cNvSpPr/>
          <p:nvPr>
            <p:custDataLst>
              <p:tags r:id="rId2"/>
            </p:custDataLst>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title="Brown bar graphic"/>
          <p:cNvSpPr/>
          <p:nvPr>
            <p:custDataLst>
              <p:tags r:id="rId3"/>
            </p:custDataLst>
          </p:nvPr>
        </p:nvSpPr>
        <p:spPr>
          <a:xfrm>
            <a:off x="-12700" y="6053139"/>
            <a:ext cx="2999317" cy="712787"/>
          </a:xfrm>
          <a:prstGeom prst="rect">
            <a:avLst/>
          </a:prstGeom>
          <a:solidFill>
            <a:srgbClr val="94664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title="Green bar graphic"/>
          <p:cNvSpPr/>
          <p:nvPr>
            <p:custDataLst>
              <p:tags r:id="rId4"/>
            </p:custDataLst>
          </p:nvPr>
        </p:nvSpPr>
        <p:spPr>
          <a:xfrm>
            <a:off x="3145368" y="6043614"/>
            <a:ext cx="9046633" cy="714375"/>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custDataLst>
              <p:tags r:id="rId5"/>
            </p:custDataLst>
          </p:nvPr>
        </p:nvSpPr>
        <p:spPr>
          <a:xfrm>
            <a:off x="3149600" y="4038600"/>
            <a:ext cx="8636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custDataLst>
              <p:tags r:id="rId6"/>
            </p:custDataLst>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7" name="Date Placeholder 27"/>
          <p:cNvSpPr>
            <a:spLocks noGrp="1"/>
          </p:cNvSpPr>
          <p:nvPr>
            <p:ph type="dt" sz="half" idx="10"/>
            <p:custDataLst>
              <p:tags r:id="rId7"/>
            </p:custDataLst>
          </p:nvPr>
        </p:nvSpPr>
        <p:spPr>
          <a:xfrm>
            <a:off x="101600" y="6069013"/>
            <a:ext cx="2743200" cy="685800"/>
          </a:xfrm>
        </p:spPr>
        <p:txBody>
          <a:bodyPr>
            <a:noAutofit/>
          </a:bodyPr>
          <a:lstStyle>
            <a:lvl1pPr algn="ctr">
              <a:defRPr sz="2000">
                <a:solidFill>
                  <a:srgbClr val="FFFFFF"/>
                </a:solidFill>
              </a:defRPr>
            </a:lvl1pPr>
          </a:lstStyle>
          <a:p>
            <a:pPr>
              <a:defRPr/>
            </a:pPr>
            <a:fld id="{FCE99DEA-38B1-4676-9D37-AB5B12832B3A}" type="datetime1">
              <a:rPr lang="en-US"/>
              <a:pPr>
                <a:defRPr/>
              </a:pPr>
              <a:t>1/18/2023</a:t>
            </a:fld>
            <a:endParaRPr lang="en-US"/>
          </a:p>
        </p:txBody>
      </p:sp>
      <p:sp>
        <p:nvSpPr>
          <p:cNvPr id="10" name="Slide Number Placeholder 28"/>
          <p:cNvSpPr>
            <a:spLocks noGrp="1"/>
          </p:cNvSpPr>
          <p:nvPr>
            <p:ph type="sldNum" sz="quarter" idx="11"/>
            <p:custDataLst>
              <p:tags r:id="rId8"/>
            </p:custDataLst>
          </p:nvPr>
        </p:nvSpPr>
        <p:spPr>
          <a:xfrm>
            <a:off x="10668000" y="228600"/>
            <a:ext cx="1117600" cy="381000"/>
          </a:xfrm>
        </p:spPr>
        <p:txBody>
          <a:bodyPr/>
          <a:lstStyle>
            <a:lvl1pPr>
              <a:defRPr>
                <a:solidFill>
                  <a:schemeClr val="tx2"/>
                </a:solidFill>
              </a:defRPr>
            </a:lvl1pPr>
          </a:lstStyle>
          <a:p>
            <a:pPr>
              <a:defRPr/>
            </a:pPr>
            <a:fld id="{AFF7F66D-CF39-444B-83A5-CA2066CAD24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rot="16200000" flipH="1">
            <a:off x="3857626" y="-1165224"/>
            <a:ext cx="4883150" cy="1056639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22"/>
          <p:cNvSpPr>
            <a:spLocks noGrp="1"/>
          </p:cNvSpPr>
          <p:nvPr>
            <p:ph type="sldNum" sz="quarter" idx="12"/>
          </p:nvPr>
        </p:nvSpPr>
        <p:spPr>
          <a:xfrm>
            <a:off x="12700" y="1250951"/>
            <a:ext cx="711200" cy="244475"/>
          </a:xfrm>
        </p:spPr>
        <p:txBody>
          <a:bodyPr/>
          <a:lstStyle>
            <a:lvl1pPr>
              <a:defRPr/>
            </a:lvl1pPr>
          </a:lstStyle>
          <a:p>
            <a:pPr>
              <a:defRPr/>
            </a:pPr>
            <a:fld id="{925343DE-C0AD-469D-80D5-4D462E1A2FF1}" type="slidenum">
              <a:rPr lang="en-US"/>
              <a:pPr>
                <a:defRPr/>
              </a:pPr>
              <a:t>‹#›</a:t>
            </a:fld>
            <a:endParaRPr lang="en-US" dirty="0"/>
          </a:p>
        </p:txBody>
      </p:sp>
      <p:pic>
        <p:nvPicPr>
          <p:cNvPr id="7" name="Picture 5" descr="torch-color.png"/>
          <p:cNvPicPr>
            <a:picLocks noChangeAspect="1"/>
          </p:cNvPicPr>
          <p:nvPr userDrawn="1"/>
        </p:nvPicPr>
        <p:blipFill>
          <a:blip r:embed="rId2" cstate="print"/>
          <a:srcRect/>
          <a:stretch>
            <a:fillRect/>
          </a:stretch>
        </p:blipFill>
        <p:spPr bwMode="auto">
          <a:xfrm>
            <a:off x="406401" y="5562600"/>
            <a:ext cx="336551" cy="996950"/>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ent Option 3">
    <p:spTree>
      <p:nvGrpSpPr>
        <p:cNvPr id="1" name=""/>
        <p:cNvGrpSpPr/>
        <p:nvPr/>
      </p:nvGrpSpPr>
      <p:grpSpPr>
        <a:xfrm>
          <a:off x="0" y="0"/>
          <a:ext cx="0" cy="0"/>
          <a:chOff x="0" y="0"/>
          <a:chExt cx="0" cy="0"/>
        </a:xfrm>
      </p:grpSpPr>
      <p:pic>
        <p:nvPicPr>
          <p:cNvPr id="11266" name="Picture 2" descr="R:\COM\COMM\Branding\PPT Templates\widescreen\Widescreen Powerpoint 20.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8355" cy="6864096"/>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11"/>
          <p:cNvSpPr>
            <a:spLocks noGrp="1"/>
          </p:cNvSpPr>
          <p:nvPr>
            <p:ph type="sldNum" sz="quarter" idx="4"/>
          </p:nvPr>
        </p:nvSpPr>
        <p:spPr>
          <a:xfrm>
            <a:off x="203200" y="177801"/>
            <a:ext cx="1016000" cy="365125"/>
          </a:xfrm>
          <a:prstGeom prst="rect">
            <a:avLst/>
          </a:prstGeom>
        </p:spPr>
        <p:txBody>
          <a:bodyPr vert="horz" lIns="91440" tIns="45720" rIns="91440" bIns="45720" rtlCol="0" anchor="ctr"/>
          <a:lstStyle>
            <a:lvl1pPr algn="l">
              <a:defRPr sz="1200" b="1">
                <a:solidFill>
                  <a:schemeClr val="bg1"/>
                </a:solidFill>
              </a:defRPr>
            </a:lvl1pPr>
          </a:lstStyle>
          <a:p>
            <a:fld id="{3B745311-16E5-4BEF-BFE6-36758A3427EB}" type="slidenum">
              <a:rPr lang="en-US" smtClean="0"/>
              <a:pPr/>
              <a:t>‹#›</a:t>
            </a:fld>
            <a:endParaRPr lang="en-US"/>
          </a:p>
        </p:txBody>
      </p:sp>
      <p:sp>
        <p:nvSpPr>
          <p:cNvPr id="8" name="Content Placeholder 13"/>
          <p:cNvSpPr>
            <a:spLocks noGrp="1"/>
          </p:cNvSpPr>
          <p:nvPr>
            <p:ph sz="quarter" idx="10"/>
          </p:nvPr>
        </p:nvSpPr>
        <p:spPr>
          <a:xfrm>
            <a:off x="203200" y="2159000"/>
            <a:ext cx="11785600" cy="4419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Placeholder 7"/>
          <p:cNvSpPr>
            <a:spLocks noGrp="1"/>
          </p:cNvSpPr>
          <p:nvPr>
            <p:ph type="title" hasCustomPrompt="1"/>
          </p:nvPr>
        </p:nvSpPr>
        <p:spPr>
          <a:xfrm>
            <a:off x="203200" y="990600"/>
            <a:ext cx="11785600" cy="1066800"/>
          </a:xfrm>
          <a:prstGeom prst="rect">
            <a:avLst/>
          </a:prstGeom>
        </p:spPr>
        <p:txBody>
          <a:bodyPr vert="horz" lIns="91440" tIns="45720" rIns="91440" bIns="45720" rtlCol="0" anchor="ctr">
            <a:normAutofit/>
          </a:bodyPr>
          <a:lstStyle>
            <a:lvl1pPr>
              <a:defRPr sz="4000" b="1">
                <a:effectLst/>
              </a:defRPr>
            </a:lvl1pPr>
          </a:lstStyle>
          <a:p>
            <a:r>
              <a:rPr lang="en-US" dirty="0" smtClean="0"/>
              <a:t>Title</a:t>
            </a:r>
            <a:endParaRPr lang="en-US" dirty="0"/>
          </a:p>
        </p:txBody>
      </p:sp>
    </p:spTree>
    <p:extLst>
      <p:ext uri="{BB962C8B-B14F-4D97-AF65-F5344CB8AC3E}">
        <p14:creationId xmlns:p14="http://schemas.microsoft.com/office/powerpoint/2010/main" val="11902532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Option 1">
    <p:spTree>
      <p:nvGrpSpPr>
        <p:cNvPr id="1" name=""/>
        <p:cNvGrpSpPr/>
        <p:nvPr/>
      </p:nvGrpSpPr>
      <p:grpSpPr>
        <a:xfrm>
          <a:off x="0" y="0"/>
          <a:ext cx="0" cy="0"/>
          <a:chOff x="0" y="0"/>
          <a:chExt cx="0" cy="0"/>
        </a:xfrm>
      </p:grpSpPr>
      <p:pic>
        <p:nvPicPr>
          <p:cNvPr id="9218" name="Picture 2" descr="R:\COM\COMM\Branding\PPT Templates\widescreen\Widescreen Powerpoint 3.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8355" cy="6864096"/>
          </a:xfrm>
          <a:prstGeom prst="rect">
            <a:avLst/>
          </a:prstGeom>
          <a:noFill/>
          <a:extLst>
            <a:ext uri="{909E8E84-426E-40DD-AFC4-6F175D3DCCD1}">
              <a14:hiddenFill xmlns:a14="http://schemas.microsoft.com/office/drawing/2010/main">
                <a:solidFill>
                  <a:srgbClr val="FFFFFF"/>
                </a:solidFill>
              </a14:hiddenFill>
            </a:ext>
          </a:extLst>
        </p:spPr>
      </p:pic>
      <p:sp>
        <p:nvSpPr>
          <p:cNvPr id="4" name="Title Placeholder 7"/>
          <p:cNvSpPr>
            <a:spLocks noGrp="1"/>
          </p:cNvSpPr>
          <p:nvPr>
            <p:ph type="title" hasCustomPrompt="1"/>
          </p:nvPr>
        </p:nvSpPr>
        <p:spPr>
          <a:xfrm>
            <a:off x="304802" y="889000"/>
            <a:ext cx="8928100" cy="1066800"/>
          </a:xfrm>
          <a:prstGeom prst="rect">
            <a:avLst/>
          </a:prstGeom>
        </p:spPr>
        <p:txBody>
          <a:bodyPr vert="horz" lIns="91440" tIns="45720" rIns="91440" bIns="45720" rtlCol="0" anchor="ctr">
            <a:noAutofit/>
          </a:bodyPr>
          <a:lstStyle>
            <a:lvl1pPr>
              <a:defRPr sz="4000" b="1">
                <a:effectLst/>
              </a:defRPr>
            </a:lvl1pPr>
          </a:lstStyle>
          <a:p>
            <a:r>
              <a:rPr lang="en-US" dirty="0" smtClean="0"/>
              <a:t>Title</a:t>
            </a:r>
            <a:endParaRPr lang="en-US" dirty="0"/>
          </a:p>
        </p:txBody>
      </p:sp>
      <p:sp>
        <p:nvSpPr>
          <p:cNvPr id="9" name="Slide Number Placeholder 11"/>
          <p:cNvSpPr>
            <a:spLocks noGrp="1"/>
          </p:cNvSpPr>
          <p:nvPr>
            <p:ph type="sldNum" sz="quarter" idx="4"/>
          </p:nvPr>
        </p:nvSpPr>
        <p:spPr>
          <a:xfrm>
            <a:off x="10972800" y="279401"/>
            <a:ext cx="1016000" cy="365125"/>
          </a:xfrm>
          <a:prstGeom prst="rect">
            <a:avLst/>
          </a:prstGeom>
        </p:spPr>
        <p:txBody>
          <a:bodyPr vert="horz" lIns="91440" tIns="45720" rIns="91440" bIns="45720" rtlCol="0" anchor="ctr"/>
          <a:lstStyle>
            <a:lvl1pPr algn="r">
              <a:defRPr sz="1200" b="1">
                <a:solidFill>
                  <a:schemeClr val="bg1"/>
                </a:solidFill>
              </a:defRPr>
            </a:lvl1pPr>
          </a:lstStyle>
          <a:p>
            <a:fld id="{3B745311-16E5-4BEF-BFE6-36758A3427EB}" type="slidenum">
              <a:rPr lang="en-US" smtClean="0"/>
              <a:pPr/>
              <a:t>‹#›</a:t>
            </a:fld>
            <a:endParaRPr lang="en-US"/>
          </a:p>
        </p:txBody>
      </p:sp>
      <p:sp>
        <p:nvSpPr>
          <p:cNvPr id="8" name="Content Placeholder 7"/>
          <p:cNvSpPr>
            <a:spLocks noGrp="1"/>
          </p:cNvSpPr>
          <p:nvPr>
            <p:ph sz="quarter" idx="10"/>
          </p:nvPr>
        </p:nvSpPr>
        <p:spPr>
          <a:xfrm>
            <a:off x="304802" y="2108200"/>
            <a:ext cx="11480799" cy="447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659893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option 2">
    <p:spTree>
      <p:nvGrpSpPr>
        <p:cNvPr id="1" name=""/>
        <p:cNvGrpSpPr/>
        <p:nvPr/>
      </p:nvGrpSpPr>
      <p:grpSpPr>
        <a:xfrm>
          <a:off x="0" y="0"/>
          <a:ext cx="0" cy="0"/>
          <a:chOff x="0" y="0"/>
          <a:chExt cx="0" cy="0"/>
        </a:xfrm>
      </p:grpSpPr>
      <p:pic>
        <p:nvPicPr>
          <p:cNvPr id="10242" name="Picture 2" descr="R:\COM\COMM\Branding\PPT Templates\widescreen\Widescreen Powerpoint 5.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 y="0"/>
            <a:ext cx="12198356" cy="6864096"/>
          </a:xfrm>
          <a:prstGeom prst="rect">
            <a:avLst/>
          </a:prstGeom>
          <a:noFill/>
          <a:extLst>
            <a:ext uri="{909E8E84-426E-40DD-AFC4-6F175D3DCCD1}">
              <a14:hiddenFill xmlns:a14="http://schemas.microsoft.com/office/drawing/2010/main">
                <a:solidFill>
                  <a:srgbClr val="FFFFFF"/>
                </a:solidFill>
              </a14:hiddenFill>
            </a:ext>
          </a:extLst>
        </p:spPr>
      </p:pic>
      <p:sp>
        <p:nvSpPr>
          <p:cNvPr id="14" name="Content Placeholder 13"/>
          <p:cNvSpPr>
            <a:spLocks noGrp="1"/>
          </p:cNvSpPr>
          <p:nvPr>
            <p:ph sz="quarter" idx="10"/>
          </p:nvPr>
        </p:nvSpPr>
        <p:spPr>
          <a:xfrm>
            <a:off x="203200" y="2159000"/>
            <a:ext cx="11785600" cy="4419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Placeholder 7"/>
          <p:cNvSpPr>
            <a:spLocks noGrp="1"/>
          </p:cNvSpPr>
          <p:nvPr>
            <p:ph type="title" hasCustomPrompt="1"/>
          </p:nvPr>
        </p:nvSpPr>
        <p:spPr>
          <a:xfrm>
            <a:off x="203200" y="990600"/>
            <a:ext cx="11785600" cy="1066800"/>
          </a:xfrm>
          <a:prstGeom prst="rect">
            <a:avLst/>
          </a:prstGeom>
        </p:spPr>
        <p:txBody>
          <a:bodyPr vert="horz" lIns="91440" tIns="45720" rIns="91440" bIns="45720" rtlCol="0" anchor="ctr">
            <a:normAutofit/>
          </a:bodyPr>
          <a:lstStyle>
            <a:lvl1pPr>
              <a:defRPr sz="4000" b="1">
                <a:effectLst/>
              </a:defRPr>
            </a:lvl1pPr>
          </a:lstStyle>
          <a:p>
            <a:r>
              <a:rPr lang="en-US" dirty="0" smtClean="0"/>
              <a:t>Title</a:t>
            </a:r>
            <a:endParaRPr lang="en-US" dirty="0"/>
          </a:p>
        </p:txBody>
      </p:sp>
      <p:sp>
        <p:nvSpPr>
          <p:cNvPr id="7" name="Slide Number Placeholder 11"/>
          <p:cNvSpPr>
            <a:spLocks noGrp="1"/>
          </p:cNvSpPr>
          <p:nvPr>
            <p:ph type="sldNum" sz="quarter" idx="4"/>
          </p:nvPr>
        </p:nvSpPr>
        <p:spPr>
          <a:xfrm>
            <a:off x="10972800" y="279401"/>
            <a:ext cx="1016000" cy="365125"/>
          </a:xfrm>
          <a:prstGeom prst="rect">
            <a:avLst/>
          </a:prstGeom>
        </p:spPr>
        <p:txBody>
          <a:bodyPr vert="horz" lIns="91440" tIns="45720" rIns="91440" bIns="45720" rtlCol="0" anchor="ctr"/>
          <a:lstStyle>
            <a:lvl1pPr algn="r">
              <a:defRPr sz="1200" b="1">
                <a:solidFill>
                  <a:schemeClr val="bg1"/>
                </a:solidFill>
              </a:defRPr>
            </a:lvl1pPr>
          </a:lstStyle>
          <a:p>
            <a:fld id="{3B745311-16E5-4BEF-BFE6-36758A3427EB}" type="slidenum">
              <a:rPr lang="en-US" smtClean="0"/>
              <a:pPr/>
              <a:t>‹#›</a:t>
            </a:fld>
            <a:endParaRPr lang="en-US"/>
          </a:p>
        </p:txBody>
      </p:sp>
    </p:spTree>
    <p:extLst>
      <p:ext uri="{BB962C8B-B14F-4D97-AF65-F5344CB8AC3E}">
        <p14:creationId xmlns:p14="http://schemas.microsoft.com/office/powerpoint/2010/main" val="4080231067"/>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Option 3">
    <p:spTree>
      <p:nvGrpSpPr>
        <p:cNvPr id="1" name=""/>
        <p:cNvGrpSpPr/>
        <p:nvPr/>
      </p:nvGrpSpPr>
      <p:grpSpPr>
        <a:xfrm>
          <a:off x="0" y="0"/>
          <a:ext cx="0" cy="0"/>
          <a:chOff x="0" y="0"/>
          <a:chExt cx="0" cy="0"/>
        </a:xfrm>
      </p:grpSpPr>
      <p:pic>
        <p:nvPicPr>
          <p:cNvPr id="11266" name="Picture 2" descr="R:\COM\COMM\Branding\PPT Templates\widescreen\Widescreen Powerpoint 20.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8355" cy="6864096"/>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11"/>
          <p:cNvSpPr>
            <a:spLocks noGrp="1"/>
          </p:cNvSpPr>
          <p:nvPr>
            <p:ph type="sldNum" sz="quarter" idx="4"/>
          </p:nvPr>
        </p:nvSpPr>
        <p:spPr>
          <a:xfrm>
            <a:off x="203200" y="177801"/>
            <a:ext cx="1016000" cy="365125"/>
          </a:xfrm>
          <a:prstGeom prst="rect">
            <a:avLst/>
          </a:prstGeom>
        </p:spPr>
        <p:txBody>
          <a:bodyPr vert="horz" lIns="91440" tIns="45720" rIns="91440" bIns="45720" rtlCol="0" anchor="ctr"/>
          <a:lstStyle>
            <a:lvl1pPr algn="l">
              <a:defRPr sz="1200" b="1">
                <a:solidFill>
                  <a:schemeClr val="bg1"/>
                </a:solidFill>
              </a:defRPr>
            </a:lvl1pPr>
          </a:lstStyle>
          <a:p>
            <a:fld id="{3B745311-16E5-4BEF-BFE6-36758A3427EB}" type="slidenum">
              <a:rPr lang="en-US" smtClean="0"/>
              <a:pPr/>
              <a:t>‹#›</a:t>
            </a:fld>
            <a:endParaRPr lang="en-US"/>
          </a:p>
        </p:txBody>
      </p:sp>
      <p:sp>
        <p:nvSpPr>
          <p:cNvPr id="8" name="Content Placeholder 13"/>
          <p:cNvSpPr>
            <a:spLocks noGrp="1"/>
          </p:cNvSpPr>
          <p:nvPr>
            <p:ph sz="quarter" idx="10"/>
          </p:nvPr>
        </p:nvSpPr>
        <p:spPr>
          <a:xfrm>
            <a:off x="203200" y="2159000"/>
            <a:ext cx="11785600" cy="4419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Placeholder 7"/>
          <p:cNvSpPr>
            <a:spLocks noGrp="1"/>
          </p:cNvSpPr>
          <p:nvPr>
            <p:ph type="title" hasCustomPrompt="1"/>
          </p:nvPr>
        </p:nvSpPr>
        <p:spPr>
          <a:xfrm>
            <a:off x="203200" y="990600"/>
            <a:ext cx="11785600" cy="1066800"/>
          </a:xfrm>
          <a:prstGeom prst="rect">
            <a:avLst/>
          </a:prstGeom>
        </p:spPr>
        <p:txBody>
          <a:bodyPr vert="horz" lIns="91440" tIns="45720" rIns="91440" bIns="45720" rtlCol="0" anchor="ctr">
            <a:normAutofit/>
          </a:bodyPr>
          <a:lstStyle>
            <a:lvl1pPr>
              <a:defRPr sz="4000" b="1">
                <a:effectLst/>
              </a:defRPr>
            </a:lvl1pPr>
          </a:lstStyle>
          <a:p>
            <a:r>
              <a:rPr lang="en-US" dirty="0" smtClean="0"/>
              <a:t>Title</a:t>
            </a:r>
            <a:endParaRPr lang="en-US" dirty="0"/>
          </a:p>
        </p:txBody>
      </p:sp>
    </p:spTree>
    <p:extLst>
      <p:ext uri="{BB962C8B-B14F-4D97-AF65-F5344CB8AC3E}">
        <p14:creationId xmlns:p14="http://schemas.microsoft.com/office/powerpoint/2010/main" val="29319573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option 4">
    <p:spTree>
      <p:nvGrpSpPr>
        <p:cNvPr id="1" name=""/>
        <p:cNvGrpSpPr/>
        <p:nvPr/>
      </p:nvGrpSpPr>
      <p:grpSpPr>
        <a:xfrm>
          <a:off x="0" y="0"/>
          <a:ext cx="0" cy="0"/>
          <a:chOff x="0" y="0"/>
          <a:chExt cx="0" cy="0"/>
        </a:xfrm>
      </p:grpSpPr>
      <p:pic>
        <p:nvPicPr>
          <p:cNvPr id="12290" name="Picture 2" descr="R:\COM\COMM\Branding\PPT Templates\widescreen\Widescreen Powerpoint 7.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 y="0"/>
            <a:ext cx="12198356" cy="6864096"/>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7"/>
          <p:cNvSpPr>
            <a:spLocks noGrp="1"/>
          </p:cNvSpPr>
          <p:nvPr>
            <p:ph sz="quarter" idx="11" hasCustomPrompt="1"/>
          </p:nvPr>
        </p:nvSpPr>
        <p:spPr>
          <a:xfrm>
            <a:off x="2133600" y="914400"/>
            <a:ext cx="7112000" cy="914400"/>
          </a:xfrm>
          <a:prstGeom prst="rect">
            <a:avLst/>
          </a:prstGeom>
        </p:spPr>
        <p:txBody>
          <a:bodyPr anchor="ctr"/>
          <a:lstStyle>
            <a:lvl1pPr marL="0" indent="0" algn="l">
              <a:buNone/>
              <a:defRPr sz="4400" b="1">
                <a:solidFill>
                  <a:schemeClr val="tx1"/>
                </a:solidFill>
                <a:latin typeface="+mj-lt"/>
              </a:defRPr>
            </a:lvl1pPr>
            <a:lvl5pPr marL="1828800" indent="0" algn="l">
              <a:buNone/>
              <a:defRPr/>
            </a:lvl5pPr>
          </a:lstStyle>
          <a:p>
            <a:pPr lvl="0"/>
            <a:r>
              <a:rPr lang="en-US" dirty="0" smtClean="0"/>
              <a:t>Title</a:t>
            </a:r>
            <a:endParaRPr lang="en-US" dirty="0"/>
          </a:p>
        </p:txBody>
      </p:sp>
      <p:sp>
        <p:nvSpPr>
          <p:cNvPr id="3" name="Content Placeholder 2"/>
          <p:cNvSpPr>
            <a:spLocks noGrp="1"/>
          </p:cNvSpPr>
          <p:nvPr>
            <p:ph sz="quarter" idx="12"/>
          </p:nvPr>
        </p:nvSpPr>
        <p:spPr>
          <a:xfrm>
            <a:off x="2133600" y="1981200"/>
            <a:ext cx="9753600" cy="459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11"/>
          <p:cNvSpPr>
            <a:spLocks noGrp="1"/>
          </p:cNvSpPr>
          <p:nvPr>
            <p:ph type="sldNum" sz="quarter" idx="4"/>
          </p:nvPr>
        </p:nvSpPr>
        <p:spPr>
          <a:xfrm>
            <a:off x="10972800" y="279401"/>
            <a:ext cx="1016000" cy="365125"/>
          </a:xfrm>
          <a:prstGeom prst="rect">
            <a:avLst/>
          </a:prstGeom>
        </p:spPr>
        <p:txBody>
          <a:bodyPr vert="horz" lIns="91440" tIns="45720" rIns="91440" bIns="45720" rtlCol="0" anchor="ctr"/>
          <a:lstStyle>
            <a:lvl1pPr algn="r">
              <a:defRPr sz="1200" b="1">
                <a:solidFill>
                  <a:schemeClr val="bg1"/>
                </a:solidFill>
              </a:defRPr>
            </a:lvl1pPr>
          </a:lstStyle>
          <a:p>
            <a:fld id="{3B745311-16E5-4BEF-BFE6-36758A3427EB}" type="slidenum">
              <a:rPr lang="en-US" smtClean="0"/>
              <a:pPr/>
              <a:t>‹#›</a:t>
            </a:fld>
            <a:endParaRPr lang="en-US"/>
          </a:p>
        </p:txBody>
      </p:sp>
    </p:spTree>
    <p:extLst>
      <p:ext uri="{BB962C8B-B14F-4D97-AF65-F5344CB8AC3E}">
        <p14:creationId xmlns:p14="http://schemas.microsoft.com/office/powerpoint/2010/main" val="6074336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16864" y="228600"/>
            <a:ext cx="10871200" cy="990600"/>
          </a:xfrm>
        </p:spPr>
        <p:txBody>
          <a:bodyPr anchor="b"/>
          <a:lstStyle/>
          <a:p>
            <a:r>
              <a:rPr lang="en-US" smtClean="0"/>
              <a:t>Click to edit Master title style</a:t>
            </a:r>
            <a:endParaRPr lang="en-US" dirty="0"/>
          </a:p>
        </p:txBody>
      </p:sp>
      <p:sp>
        <p:nvSpPr>
          <p:cNvPr id="8" name="Content Placeholder 7"/>
          <p:cNvSpPr>
            <a:spLocks noGrp="1"/>
          </p:cNvSpPr>
          <p:nvPr>
            <p:ph sz="quarter" idx="1"/>
            <p:custDataLst>
              <p:tags r:id="rId2"/>
            </p:custDataLst>
          </p:nvPr>
        </p:nvSpPr>
        <p:spPr>
          <a:xfrm>
            <a:off x="816864" y="1600200"/>
            <a:ext cx="10871200" cy="46482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custDataLst>
              <p:tags r:id="rId3"/>
            </p:custDataLst>
          </p:nvPr>
        </p:nvSpPr>
        <p:spPr>
          <a:xfrm>
            <a:off x="0" y="1279526"/>
            <a:ext cx="711200" cy="244475"/>
          </a:xfrm>
        </p:spPr>
        <p:txBody>
          <a:bodyPr/>
          <a:lstStyle>
            <a:lvl1pPr>
              <a:defRPr>
                <a:solidFill>
                  <a:srgbClr val="FFFFFF"/>
                </a:solidFill>
              </a:defRPr>
            </a:lvl1pPr>
          </a:lstStyle>
          <a:p>
            <a:pPr>
              <a:defRPr/>
            </a:pPr>
            <a:fld id="{62A93B84-147C-46E0-9E88-71D06A51F1DA}" type="slidenum">
              <a:rPr lang="en-US"/>
              <a:pPr>
                <a:defRPr/>
              </a:pPr>
              <a:t>‹#›</a:t>
            </a:fld>
            <a:endParaRPr lang="en-US" dirty="0"/>
          </a:p>
        </p:txBody>
      </p:sp>
      <p:pic>
        <p:nvPicPr>
          <p:cNvPr id="7" name="Picture 5" descr="torch-color.png" title="DESE Torch logo"/>
          <p:cNvPicPr>
            <a:picLocks noChangeAspect="1"/>
          </p:cNvPicPr>
          <p:nvPr userDrawn="1"/>
        </p:nvPicPr>
        <p:blipFill>
          <a:blip r:embed="rId5" cstate="print"/>
          <a:srcRect/>
          <a:stretch>
            <a:fillRect/>
          </a:stretch>
        </p:blipFill>
        <p:spPr bwMode="auto">
          <a:xfrm>
            <a:off x="11176001" y="5562600"/>
            <a:ext cx="336551" cy="99695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title="Blue bar graphic"/>
          <p:cNvSpPr/>
          <p:nvPr>
            <p:custDataLst>
              <p:tags r:id="rId1"/>
            </p:custDataLst>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title="Green bar graphic"/>
          <p:cNvSpPr/>
          <p:nvPr>
            <p:custDataLst>
              <p:tags r:id="rId2"/>
            </p:custDataLst>
          </p:nvPr>
        </p:nvSpPr>
        <p:spPr>
          <a:xfrm>
            <a:off x="0" y="1600200"/>
            <a:ext cx="1727200" cy="990600"/>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custDataLst>
              <p:tags r:id="rId3"/>
            </p:custDataLst>
          </p:nvPr>
        </p:nvSpPr>
        <p:spPr>
          <a:xfrm>
            <a:off x="1828800" y="1600200"/>
            <a:ext cx="10363200" cy="990600"/>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custDataLst>
              <p:tags r:id="rId4"/>
            </p:custDataLst>
          </p:nvPr>
        </p:nvSpPr>
        <p:spPr>
          <a:xfrm>
            <a:off x="1828801" y="2743200"/>
            <a:ext cx="9497484" cy="1673225"/>
          </a:xfrm>
        </p:spPr>
        <p:txBody>
          <a:bodyPr/>
          <a:lstStyle>
            <a:lvl1pPr marL="0" indent="0">
              <a:buNone/>
              <a:defRPr sz="2800">
                <a:solidFill>
                  <a:schemeClr val="tx2"/>
                </a:solidFill>
                <a:latin typeface="Cambria" pitchFamily="18"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Edit Master text styles</a:t>
            </a:r>
          </a:p>
        </p:txBody>
      </p:sp>
      <p:sp>
        <p:nvSpPr>
          <p:cNvPr id="2" name="Title 1"/>
          <p:cNvSpPr>
            <a:spLocks noGrp="1"/>
          </p:cNvSpPr>
          <p:nvPr>
            <p:ph type="title"/>
            <p:custDataLst>
              <p:tags r:id="rId5"/>
            </p:custDataLst>
          </p:nvPr>
        </p:nvSpPr>
        <p:spPr>
          <a:xfrm>
            <a:off x="1828800" y="1600200"/>
            <a:ext cx="1016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8" name="Slide Number Placeholder 12"/>
          <p:cNvSpPr>
            <a:spLocks noGrp="1"/>
          </p:cNvSpPr>
          <p:nvPr>
            <p:ph type="sldNum" sz="quarter" idx="11"/>
            <p:custDataLst>
              <p:tags r:id="rId6"/>
            </p:custDataLst>
          </p:nvPr>
        </p:nvSpPr>
        <p:spPr>
          <a:xfrm>
            <a:off x="0" y="1752601"/>
            <a:ext cx="1727200" cy="701675"/>
          </a:xfrm>
        </p:spPr>
        <p:txBody>
          <a:bodyPr>
            <a:noAutofit/>
          </a:bodyPr>
          <a:lstStyle>
            <a:lvl1pPr>
              <a:defRPr sz="2400">
                <a:solidFill>
                  <a:srgbClr val="FFFFFF"/>
                </a:solidFill>
              </a:defRPr>
            </a:lvl1pPr>
          </a:lstStyle>
          <a:p>
            <a:pPr>
              <a:defRPr/>
            </a:pPr>
            <a:fld id="{0CCD4FB9-882A-471A-85B9-D8AF75D2CB3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4400" kern="1200" dirty="0">
                <a:solidFill>
                  <a:schemeClr val="tx2"/>
                </a:solidFill>
                <a:latin typeface="+mj-lt"/>
                <a:ea typeface="+mj-ea"/>
                <a:cs typeface="+mj-cs"/>
              </a:defRPr>
            </a:lvl1pPr>
          </a:lstStyle>
          <a:p>
            <a:r>
              <a:rPr lang="en-US" smtClean="0"/>
              <a:t>Click to edit Master title style</a:t>
            </a:r>
            <a:endParaRPr lang="en-US" dirty="0"/>
          </a:p>
        </p:txBody>
      </p:sp>
      <p:sp>
        <p:nvSpPr>
          <p:cNvPr id="9" name="Content Placeholder 8"/>
          <p:cNvSpPr>
            <a:spLocks noGrp="1"/>
          </p:cNvSpPr>
          <p:nvPr>
            <p:ph sz="quarter" idx="1"/>
          </p:nvPr>
        </p:nvSpPr>
        <p:spPr>
          <a:xfrm>
            <a:off x="812800" y="1589567"/>
            <a:ext cx="5181600" cy="45720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6459868" y="1589567"/>
            <a:ext cx="5181600" cy="45720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9"/>
          <p:cNvSpPr>
            <a:spLocks noGrp="1"/>
          </p:cNvSpPr>
          <p:nvPr>
            <p:ph type="sldNum" sz="quarter" idx="11"/>
          </p:nvPr>
        </p:nvSpPr>
        <p:spPr>
          <a:xfrm>
            <a:off x="0" y="1279526"/>
            <a:ext cx="711200" cy="244475"/>
          </a:xfrm>
        </p:spPr>
        <p:txBody>
          <a:bodyPr rtlCol="0"/>
          <a:lstStyle>
            <a:lvl1pPr>
              <a:defRPr/>
            </a:lvl1pPr>
          </a:lstStyle>
          <a:p>
            <a:pPr>
              <a:defRPr/>
            </a:pPr>
            <a:fld id="{4A70D081-B734-437D-B075-D0AD319F9713}" type="slidenum">
              <a:rPr lang="en-US"/>
              <a:pPr>
                <a:defRPr/>
              </a:pPr>
              <a:t>‹#›</a:t>
            </a:fld>
            <a:endParaRPr lang="en-US"/>
          </a:p>
        </p:txBody>
      </p:sp>
      <p:pic>
        <p:nvPicPr>
          <p:cNvPr id="8" name="Picture 5" descr="torch-color.png" title="DESE Torch graphic"/>
          <p:cNvPicPr>
            <a:picLocks noChangeAspect="1"/>
          </p:cNvPicPr>
          <p:nvPr userDrawn="1"/>
        </p:nvPicPr>
        <p:blipFill>
          <a:blip r:embed="rId2" cstate="print"/>
          <a:srcRect/>
          <a:stretch>
            <a:fillRect/>
          </a:stretch>
        </p:blipFill>
        <p:spPr bwMode="auto">
          <a:xfrm>
            <a:off x="11176001" y="5562600"/>
            <a:ext cx="336551" cy="996950"/>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lstStyle>
            <a:lvl1pPr>
              <a:defRPr lang="en-US" sz="4400" kern="1200" dirty="0">
                <a:solidFill>
                  <a:schemeClr val="tx2"/>
                </a:solidFill>
                <a:latin typeface="+mj-lt"/>
                <a:ea typeface="+mj-ea"/>
                <a:cs typeface="+mj-cs"/>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812800" y="2438400"/>
            <a:ext cx="5181600" cy="35814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6400800" y="2438400"/>
            <a:ext cx="5181600" cy="35814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5"/>
          <p:cNvSpPr>
            <a:spLocks noGrp="1"/>
          </p:cNvSpPr>
          <p:nvPr>
            <p:ph type="body" sz="quarter" idx="1"/>
          </p:nvPr>
        </p:nvSpPr>
        <p:spPr>
          <a:xfrm>
            <a:off x="812800" y="1752600"/>
            <a:ext cx="5181600" cy="640080"/>
          </a:xfrm>
          <a:solidFill>
            <a:srgbClr val="C13828"/>
          </a:solidFill>
        </p:spPr>
        <p:txBody>
          <a:bodyPr rtlCol="0" anchor="ctr"/>
          <a:lstStyle>
            <a:lvl1pPr marL="0" indent="0">
              <a:buFontTx/>
              <a:buNone/>
              <a:defRPr sz="2000" b="1">
                <a:solidFill>
                  <a:srgbClr val="FFFFFF"/>
                </a:solidFill>
              </a:defRPr>
            </a:lvl1pPr>
          </a:lstStyle>
          <a:p>
            <a:pPr lvl="0"/>
            <a:r>
              <a:rPr lang="en-US" smtClean="0"/>
              <a:t>Edit Master text styles</a:t>
            </a:r>
          </a:p>
        </p:txBody>
      </p:sp>
      <p:sp>
        <p:nvSpPr>
          <p:cNvPr id="15" name="Text Placeholder 14"/>
          <p:cNvSpPr>
            <a:spLocks noGrp="1"/>
          </p:cNvSpPr>
          <p:nvPr>
            <p:ph type="body" sz="quarter" idx="3"/>
          </p:nvPr>
        </p:nvSpPr>
        <p:spPr>
          <a:xfrm>
            <a:off x="6400800" y="1752600"/>
            <a:ext cx="5181600" cy="640080"/>
          </a:xfrm>
          <a:solidFill>
            <a:srgbClr val="B59B0C"/>
          </a:solidFill>
        </p:spPr>
        <p:txBody>
          <a:bodyPr rtlCol="0" anchor="ctr"/>
          <a:lstStyle>
            <a:lvl1pPr marL="0" indent="0">
              <a:buFontTx/>
              <a:buNone/>
              <a:defRPr sz="2000" b="1">
                <a:solidFill>
                  <a:srgbClr val="FFFFFF"/>
                </a:solidFill>
              </a:defRPr>
            </a:lvl1pPr>
          </a:lstStyle>
          <a:p>
            <a:pPr lvl="0"/>
            <a:r>
              <a:rPr lang="en-US" smtClean="0"/>
              <a:t>Edit Master text styles</a:t>
            </a:r>
          </a:p>
        </p:txBody>
      </p:sp>
      <p:sp>
        <p:nvSpPr>
          <p:cNvPr id="8" name="Slide Number Placeholder 11"/>
          <p:cNvSpPr>
            <a:spLocks noGrp="1"/>
          </p:cNvSpPr>
          <p:nvPr>
            <p:ph type="sldNum" sz="quarter" idx="11"/>
          </p:nvPr>
        </p:nvSpPr>
        <p:spPr>
          <a:xfrm>
            <a:off x="0" y="1279526"/>
            <a:ext cx="711200" cy="244475"/>
          </a:xfrm>
        </p:spPr>
        <p:txBody>
          <a:bodyPr rtlCol="0"/>
          <a:lstStyle>
            <a:lvl1pPr>
              <a:defRPr/>
            </a:lvl1pPr>
          </a:lstStyle>
          <a:p>
            <a:pPr>
              <a:defRPr/>
            </a:pPr>
            <a:fld id="{1B20F916-0734-4044-945B-DEB71D3BBD46}" type="slidenum">
              <a:rPr lang="en-US"/>
              <a:pPr>
                <a:defRPr/>
              </a:pPr>
              <a:t>‹#›</a:t>
            </a:fld>
            <a:endParaRPr lang="en-US"/>
          </a:p>
        </p:txBody>
      </p:sp>
      <p:pic>
        <p:nvPicPr>
          <p:cNvPr id="10" name="Picture 5" descr="torch-color.png" title="DESE Torch logo"/>
          <p:cNvPicPr>
            <a:picLocks noChangeAspect="1"/>
          </p:cNvPicPr>
          <p:nvPr userDrawn="1"/>
        </p:nvPicPr>
        <p:blipFill>
          <a:blip r:embed="rId2" cstate="print"/>
          <a:srcRect/>
          <a:stretch>
            <a:fillRect/>
          </a:stretch>
        </p:blipFill>
        <p:spPr bwMode="auto">
          <a:xfrm>
            <a:off x="11176001" y="5562600"/>
            <a:ext cx="336551" cy="996950"/>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torch-color.png" title="DESE Torch logo"/>
          <p:cNvPicPr>
            <a:picLocks noChangeAspect="1"/>
          </p:cNvPicPr>
          <p:nvPr userDrawn="1"/>
        </p:nvPicPr>
        <p:blipFill>
          <a:blip r:embed="rId2" cstate="print"/>
          <a:srcRect/>
          <a:stretch>
            <a:fillRect/>
          </a:stretch>
        </p:blipFill>
        <p:spPr bwMode="auto">
          <a:xfrm>
            <a:off x="406401" y="5181601"/>
            <a:ext cx="486833" cy="1439863"/>
          </a:xfrm>
          <a:prstGeom prst="rect">
            <a:avLst/>
          </a:prstGeom>
          <a:noFill/>
          <a:ln w="9525">
            <a:noFill/>
            <a:miter lim="800000"/>
            <a:headEnd/>
            <a:tailEnd/>
          </a:ln>
        </p:spPr>
      </p:pic>
      <p:sp>
        <p:nvSpPr>
          <p:cNvPr id="2" name="Title 1"/>
          <p:cNvSpPr>
            <a:spLocks noGrp="1"/>
          </p:cNvSpPr>
          <p:nvPr>
            <p:ph type="title"/>
          </p:nvPr>
        </p:nvSpPr>
        <p:spPr/>
        <p:txBody>
          <a:bodyPr/>
          <a:lstStyle>
            <a:lvl1pPr>
              <a:defRPr lang="en-US" sz="4400" kern="1200" dirty="0">
                <a:solidFill>
                  <a:schemeClr val="tx2"/>
                </a:solidFill>
                <a:latin typeface="+mj-lt"/>
                <a:ea typeface="+mj-ea"/>
                <a:cs typeface="+mj-cs"/>
              </a:defRPr>
            </a:lvl1pPr>
          </a:lstStyle>
          <a:p>
            <a:r>
              <a:rPr lang="en-US" smtClean="0"/>
              <a:t>Click to edit Master title style</a:t>
            </a:r>
            <a:endParaRPr lang="en-US" dirty="0"/>
          </a:p>
        </p:txBody>
      </p:sp>
      <p:sp>
        <p:nvSpPr>
          <p:cNvPr id="6" name="Slide Number Placeholder 4"/>
          <p:cNvSpPr>
            <a:spLocks noGrp="1"/>
          </p:cNvSpPr>
          <p:nvPr>
            <p:ph type="sldNum" sz="quarter" idx="12"/>
          </p:nvPr>
        </p:nvSpPr>
        <p:spPr>
          <a:xfrm>
            <a:off x="0" y="1279526"/>
            <a:ext cx="711200" cy="244475"/>
          </a:xfrm>
        </p:spPr>
        <p:txBody>
          <a:bodyPr/>
          <a:lstStyle>
            <a:lvl1pPr>
              <a:defRPr>
                <a:solidFill>
                  <a:srgbClr val="FFFFFF"/>
                </a:solidFill>
              </a:defRPr>
            </a:lvl1pPr>
          </a:lstStyle>
          <a:p>
            <a:pPr>
              <a:defRPr/>
            </a:pPr>
            <a:fld id="{843789BD-BDD3-49C4-B2AC-53BA04AF2CC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DESE new 2010">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pPr>
              <a:defRPr/>
            </a:pPr>
            <a:fld id="{F1D6E79F-0BF7-49E1-AB3C-3499EB6941AC}" type="slidenum">
              <a:rPr lang="en-US"/>
              <a:pPr>
                <a:defRPr/>
              </a:pPr>
              <a:t>‹#›</a:t>
            </a:fld>
            <a:endParaRPr lang="en-US"/>
          </a:p>
        </p:txBody>
      </p:sp>
      <p:pic>
        <p:nvPicPr>
          <p:cNvPr id="5" name="Picture 5" descr="torch-color.png" title="DESE Torch logo"/>
          <p:cNvPicPr>
            <a:picLocks noChangeAspect="1"/>
          </p:cNvPicPr>
          <p:nvPr userDrawn="1"/>
        </p:nvPicPr>
        <p:blipFill>
          <a:blip r:embed="rId2" cstate="print"/>
          <a:srcRect/>
          <a:stretch>
            <a:fillRect/>
          </a:stretch>
        </p:blipFill>
        <p:spPr bwMode="auto">
          <a:xfrm>
            <a:off x="11176001" y="5562600"/>
            <a:ext cx="336551" cy="99695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812800" y="1752600"/>
            <a:ext cx="2133600" cy="4343400"/>
          </a:xfrm>
          <a:solidFill>
            <a:srgbClr val="C13828"/>
          </a:solidFill>
          <a:ln w="50800" cap="sq" cmpd="dbl" algn="ctr">
            <a:solidFill>
              <a:srgbClr val="C13828"/>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Edit Master text styles</a:t>
            </a:r>
          </a:p>
        </p:txBody>
      </p:sp>
      <p:sp>
        <p:nvSpPr>
          <p:cNvPr id="9" name="Content Placeholder 8"/>
          <p:cNvSpPr>
            <a:spLocks noGrp="1"/>
          </p:cNvSpPr>
          <p:nvPr>
            <p:ph sz="quarter" idx="1"/>
          </p:nvPr>
        </p:nvSpPr>
        <p:spPr>
          <a:xfrm>
            <a:off x="3149600" y="1752600"/>
            <a:ext cx="8534400" cy="4419600"/>
          </a:xfrm>
        </p:spPr>
        <p:txBody>
          <a:bodyPr/>
          <a:lstStyle>
            <a:lvl1pPr>
              <a:defRPr>
                <a:latin typeface="Cambria" pitchFamily="18" charset="0"/>
              </a:defRPr>
            </a:lvl1pPr>
            <a:lvl2pPr>
              <a:defRPr>
                <a:latin typeface="Cambria" pitchFamily="18" charset="0"/>
              </a:defRPr>
            </a:lvl2pPr>
            <a:lvl3pPr>
              <a:defRPr>
                <a:latin typeface="Cambria" pitchFamily="18" charset="0"/>
              </a:defRPr>
            </a:lvl3pPr>
            <a:lvl4pPr>
              <a:defRPr>
                <a:latin typeface="Cambria" pitchFamily="18" charset="0"/>
              </a:defRPr>
            </a:lvl4pPr>
            <a:lvl5pPr>
              <a:defRPr>
                <a:latin typeface="Cambria"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22"/>
          <p:cNvSpPr>
            <a:spLocks noGrp="1"/>
          </p:cNvSpPr>
          <p:nvPr>
            <p:ph type="sldNum" sz="quarter" idx="12"/>
          </p:nvPr>
        </p:nvSpPr>
        <p:spPr>
          <a:xfrm>
            <a:off x="0" y="1247776"/>
            <a:ext cx="711200" cy="244475"/>
          </a:xfrm>
        </p:spPr>
        <p:txBody>
          <a:bodyPr/>
          <a:lstStyle>
            <a:lvl1pPr>
              <a:defRPr/>
            </a:lvl1pPr>
          </a:lstStyle>
          <a:p>
            <a:pPr>
              <a:defRPr/>
            </a:pPr>
            <a:fld id="{2B21F167-8671-46D1-9A4C-88958819D665}" type="slidenum">
              <a:rPr lang="en-US"/>
              <a:pPr>
                <a:defRPr/>
              </a:pPr>
              <a:t>‹#›</a:t>
            </a:fld>
            <a:endParaRPr lang="en-US" dirty="0"/>
          </a:p>
        </p:txBody>
      </p:sp>
      <p:pic>
        <p:nvPicPr>
          <p:cNvPr id="8" name="Picture 5" descr="torch-color.png" title="DESE Torch logo"/>
          <p:cNvPicPr>
            <a:picLocks noChangeAspect="1"/>
          </p:cNvPicPr>
          <p:nvPr userDrawn="1"/>
        </p:nvPicPr>
        <p:blipFill>
          <a:blip r:embed="rId2" cstate="print"/>
          <a:srcRect/>
          <a:stretch>
            <a:fillRect/>
          </a:stretch>
        </p:blipFill>
        <p:spPr bwMode="auto">
          <a:xfrm>
            <a:off x="11176001" y="5562600"/>
            <a:ext cx="336551" cy="996950"/>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12700" y="4572001"/>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2699" y="4664075"/>
            <a:ext cx="1951567" cy="712788"/>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2059517" y="4654550"/>
            <a:ext cx="10132483" cy="712788"/>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930401" y="1"/>
            <a:ext cx="133351"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atin typeface="Cambria" pitchFamily="18" charset="0"/>
              </a:defRPr>
            </a:lvl1pPr>
            <a:lvl2pPr>
              <a:buFontTx/>
              <a:buNone/>
              <a:defRPr sz="1200"/>
            </a:lvl2pPr>
            <a:lvl3pPr>
              <a:buFontTx/>
              <a:buNone/>
              <a:defRPr sz="1000"/>
            </a:lvl3pPr>
            <a:lvl4pPr>
              <a:buFontTx/>
              <a:buNone/>
              <a:defRPr sz="900"/>
            </a:lvl4pPr>
            <a:lvl5pPr>
              <a:buFontTx/>
              <a:buNone/>
              <a:defRPr sz="900"/>
            </a:lvl5pPr>
          </a:lstStyle>
          <a:p>
            <a:pPr lvl="0"/>
            <a:r>
              <a:rPr lang="en-US" smtClean="0"/>
              <a:t>Edit Master text styles</a:t>
            </a:r>
          </a:p>
        </p:txBody>
      </p:sp>
      <p:sp>
        <p:nvSpPr>
          <p:cNvPr id="2" name="Title 1"/>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080768" y="0"/>
            <a:ext cx="10111232" cy="4568952"/>
          </a:xfrm>
          <a:no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10" name="Slide Number Placeholder 12"/>
          <p:cNvSpPr>
            <a:spLocks noGrp="1"/>
          </p:cNvSpPr>
          <p:nvPr>
            <p:ph type="sldNum" sz="quarter" idx="11"/>
          </p:nvPr>
        </p:nvSpPr>
        <p:spPr>
          <a:xfrm>
            <a:off x="0" y="4667251"/>
            <a:ext cx="1930400" cy="663575"/>
          </a:xfrm>
        </p:spPr>
        <p:txBody>
          <a:bodyPr rtlCol="0"/>
          <a:lstStyle>
            <a:lvl1pPr>
              <a:defRPr sz="2800"/>
            </a:lvl1pPr>
          </a:lstStyle>
          <a:p>
            <a:pPr>
              <a:defRPr/>
            </a:pPr>
            <a:fld id="{262C298D-D6E0-4EB3-A8F0-364DEEBB5431}" type="slidenum">
              <a:rPr lang="en-US"/>
              <a:pPr>
                <a:defRPr/>
              </a:pPr>
              <a:t>‹#›</a:t>
            </a:fld>
            <a:endParaRPr lang="en-US"/>
          </a:p>
        </p:txBody>
      </p:sp>
      <p:pic>
        <p:nvPicPr>
          <p:cNvPr id="12" name="Picture 5" descr="torch-color.png" title="DESE Torch logo"/>
          <p:cNvPicPr>
            <a:picLocks noChangeAspect="1"/>
          </p:cNvPicPr>
          <p:nvPr userDrawn="1"/>
        </p:nvPicPr>
        <p:blipFill>
          <a:blip r:embed="rId2" cstate="print"/>
          <a:srcRect/>
          <a:stretch>
            <a:fillRect/>
          </a:stretch>
        </p:blipFill>
        <p:spPr bwMode="auto">
          <a:xfrm>
            <a:off x="812801" y="5638800"/>
            <a:ext cx="336551" cy="9969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20" Type="http://schemas.openxmlformats.org/officeDocument/2006/relationships/tags" Target="../tags/tag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tags" Target="../tags/tag8.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itle Placeholder 21"/>
          <p:cNvSpPr>
            <a:spLocks noGrp="1"/>
          </p:cNvSpPr>
          <p:nvPr>
            <p:ph type="title"/>
            <p:custDataLst>
              <p:tags r:id="rId13"/>
            </p:custDataLst>
          </p:nvPr>
        </p:nvSpPr>
        <p:spPr bwMode="auto">
          <a:xfrm>
            <a:off x="812800" y="228600"/>
            <a:ext cx="10871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Text Placeholder 12"/>
          <p:cNvSpPr>
            <a:spLocks noGrp="1"/>
          </p:cNvSpPr>
          <p:nvPr>
            <p:ph type="body" idx="1"/>
            <p:custDataLst>
              <p:tags r:id="rId14"/>
            </p:custDataLst>
          </p:nvPr>
        </p:nvSpPr>
        <p:spPr bwMode="auto">
          <a:xfrm>
            <a:off x="817033" y="1600201"/>
            <a:ext cx="10871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custDataLst>
              <p:tags r:id="rId15"/>
            </p:custDataLst>
          </p:nvPr>
        </p:nvSpPr>
        <p:spPr>
          <a:xfrm>
            <a:off x="8128000" y="6248401"/>
            <a:ext cx="3556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87B94901-40CE-426D-AB86-A48AE61D1276}" type="datetime1">
              <a:rPr lang="en-US"/>
              <a:pPr>
                <a:defRPr/>
              </a:pPr>
              <a:t>1/18/2023</a:t>
            </a:fld>
            <a:endParaRPr lang="en-US"/>
          </a:p>
        </p:txBody>
      </p:sp>
      <p:sp>
        <p:nvSpPr>
          <p:cNvPr id="3" name="Footer Placeholder 2"/>
          <p:cNvSpPr>
            <a:spLocks noGrp="1"/>
          </p:cNvSpPr>
          <p:nvPr>
            <p:ph type="ftr" sz="quarter" idx="3"/>
            <p:custDataLst>
              <p:tags r:id="rId16"/>
            </p:custDataLst>
          </p:nvPr>
        </p:nvSpPr>
        <p:spPr>
          <a:xfrm>
            <a:off x="812801" y="6248401"/>
            <a:ext cx="7228417"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7" name="Rectangle 6"/>
          <p:cNvSpPr/>
          <p:nvPr>
            <p:custDataLst>
              <p:tags r:id="rId17"/>
            </p:custDataLst>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title="Green bar graphic"/>
          <p:cNvSpPr/>
          <p:nvPr>
            <p:custDataLst>
              <p:tags r:id="rId18"/>
            </p:custDataLst>
          </p:nvPr>
        </p:nvSpPr>
        <p:spPr>
          <a:xfrm>
            <a:off x="0" y="1279525"/>
            <a:ext cx="711200" cy="228600"/>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title="Blue bar graphic"/>
          <p:cNvSpPr/>
          <p:nvPr>
            <p:custDataLst>
              <p:tags r:id="rId19"/>
            </p:custDataLst>
          </p:nvPr>
        </p:nvSpPr>
        <p:spPr>
          <a:xfrm>
            <a:off x="787400" y="1279525"/>
            <a:ext cx="11404600" cy="228600"/>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custDataLst>
              <p:tags r:id="rId20"/>
            </p:custDataLst>
          </p:nvPr>
        </p:nvSpPr>
        <p:spPr>
          <a:xfrm>
            <a:off x="0" y="1066801"/>
            <a:ext cx="7112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0BAD49D6-E43B-49FD-AADA-67F41D49F0D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63" r:id="rId8"/>
    <p:sldLayoutId id="2147484172" r:id="rId9"/>
    <p:sldLayoutId id="2147484164" r:id="rId10"/>
    <p:sldLayoutId id="214748417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4400" b="0" i="0" u="none"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b="0" i="0" u="none"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itle Placeholder 7"/>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smtClean="0"/>
              <a:t>Click to enter title</a:t>
            </a:r>
            <a:endParaRPr lang="en-US" dirty="0"/>
          </a:p>
        </p:txBody>
      </p:sp>
      <p:sp>
        <p:nvSpPr>
          <p:cNvPr id="9" name="Text Placeholder 8"/>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smtClean="0"/>
              <a:t>Click to enter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DDD464-8F08-443D-B8EE-A73F94C2529A}" type="datetime4">
              <a:rPr lang="en-US" smtClean="0"/>
              <a:t>January 18, 2023</a:t>
            </a:fld>
            <a:endParaRPr lang="en-US" dirty="0"/>
          </a:p>
        </p:txBody>
      </p:sp>
    </p:spTree>
    <p:extLst>
      <p:ext uri="{BB962C8B-B14F-4D97-AF65-F5344CB8AC3E}">
        <p14:creationId xmlns:p14="http://schemas.microsoft.com/office/powerpoint/2010/main" val="3960479444"/>
      </p:ext>
    </p:extLst>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 id="2147484178" r:id="rId4"/>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457200" indent="-344488" algn="l" defTabSz="914400" rtl="0" eaLnBrk="1" latinLnBrk="0" hangingPunct="1">
        <a:spcBef>
          <a:spcPct val="20000"/>
        </a:spcBef>
        <a:buClr>
          <a:srgbClr val="00B050"/>
        </a:buClr>
        <a:buFont typeface="Arial" panose="020B0604020202020204" pitchFamily="34" charset="0"/>
        <a:buChar char="•"/>
        <a:defRPr sz="3200" kern="1200">
          <a:solidFill>
            <a:schemeClr val="tx1"/>
          </a:solidFill>
          <a:latin typeface="+mn-lt"/>
          <a:ea typeface="+mn-ea"/>
          <a:cs typeface="+mn-cs"/>
        </a:defRPr>
      </a:lvl1pPr>
      <a:lvl2pPr marL="854075" indent="-396875" algn="l" defTabSz="914400" rtl="0" eaLnBrk="1" latinLnBrk="0" hangingPunct="1">
        <a:spcBef>
          <a:spcPct val="20000"/>
        </a:spcBef>
        <a:buClr>
          <a:srgbClr val="00B050"/>
        </a:buClr>
        <a:buSzPct val="60000"/>
        <a:buFont typeface="Wingdings" panose="05000000000000000000" pitchFamily="2" charset="2"/>
        <a:buChar char="q"/>
        <a:defRPr sz="3200" kern="1200">
          <a:solidFill>
            <a:schemeClr val="tx1"/>
          </a:solidFill>
          <a:latin typeface="+mn-lt"/>
          <a:ea typeface="+mn-ea"/>
          <a:cs typeface="+mn-cs"/>
        </a:defRPr>
      </a:lvl2pPr>
      <a:lvl3pPr marL="1201738" indent="-347663" algn="l" defTabSz="914400" rtl="0" eaLnBrk="1" latinLnBrk="0" hangingPunct="1">
        <a:spcBef>
          <a:spcPct val="20000"/>
        </a:spcBef>
        <a:buClr>
          <a:srgbClr val="00B050"/>
        </a:buClr>
        <a:buSzPct val="85000"/>
        <a:buFont typeface="Courier New" panose="02070309020205020404" pitchFamily="49" charset="0"/>
        <a:buChar char="o"/>
        <a:defRPr sz="2800" kern="1200">
          <a:solidFill>
            <a:schemeClr val="tx1"/>
          </a:solidFill>
          <a:latin typeface="+mn-lt"/>
          <a:ea typeface="+mn-ea"/>
          <a:cs typeface="+mn-cs"/>
        </a:defRPr>
      </a:lvl3pPr>
      <a:lvl4pPr marL="1541463" indent="-339725" algn="l" defTabSz="914400" rtl="0" eaLnBrk="1" latinLnBrk="0" hangingPunct="1">
        <a:spcBef>
          <a:spcPct val="20000"/>
        </a:spcBef>
        <a:buClr>
          <a:srgbClr val="00B050"/>
        </a:buClr>
        <a:buSzPct val="80000"/>
        <a:buFont typeface="Wingdings" panose="05000000000000000000" pitchFamily="2" charset="2"/>
        <a:buChar char="v"/>
        <a:defRPr sz="2400" kern="1200">
          <a:solidFill>
            <a:schemeClr val="tx1"/>
          </a:solidFill>
          <a:latin typeface="+mn-lt"/>
          <a:ea typeface="+mn-ea"/>
          <a:cs typeface="+mn-cs"/>
        </a:defRPr>
      </a:lvl4pPr>
      <a:lvl5pPr marL="1828800" indent="-287338" algn="l" defTabSz="914400" rtl="0" eaLnBrk="1" latinLnBrk="0" hangingPunct="1">
        <a:spcBef>
          <a:spcPct val="20000"/>
        </a:spcBef>
        <a:buClr>
          <a:srgbClr val="00B050"/>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28.xml"/><Relationship Id="rId7" Type="http://schemas.openxmlformats.org/officeDocument/2006/relationships/notesSlide" Target="../notesSlides/notesSlide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Layout" Target="../slideLayouts/slideLayout1.xml"/><Relationship Id="rId5" Type="http://schemas.openxmlformats.org/officeDocument/2006/relationships/tags" Target="../tags/tag30.xml"/><Relationship Id="rId4" Type="http://schemas.openxmlformats.org/officeDocument/2006/relationships/tags" Target="../tags/tag29.xml"/></Relationships>
</file>

<file path=ppt/slides/_rels/slide10.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image" Target="../media/image13.jpe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ags" Target="../tags/tag63.xml"/></Relationships>
</file>

<file path=ppt/slides/_rels/slide11.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67.xml"/></Relationships>
</file>

<file path=ppt/slides/_rels/slide12.xml.rels><?xml version="1.0" encoding="UTF-8" standalone="yes"?>
<Relationships xmlns="http://schemas.openxmlformats.org/package/2006/relationships"><Relationship Id="rId3" Type="http://schemas.openxmlformats.org/officeDocument/2006/relationships/tags" Target="../tags/tag70.xml"/><Relationship Id="rId7" Type="http://schemas.openxmlformats.org/officeDocument/2006/relationships/image" Target="../media/image14.jpg"/><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notesSlide" Target="../notesSlides/notesSlide12.xml"/><Relationship Id="rId5" Type="http://schemas.openxmlformats.org/officeDocument/2006/relationships/slideLayout" Target="../slideLayouts/slideLayout2.xml"/><Relationship Id="rId4" Type="http://schemas.openxmlformats.org/officeDocument/2006/relationships/tags" Target="../tags/tag71.xml"/></Relationships>
</file>

<file path=ppt/slides/_rels/slide13.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notesSlide" Target="../notesSlides/notesSlide13.xml"/><Relationship Id="rId5" Type="http://schemas.openxmlformats.org/officeDocument/2006/relationships/slideLayout" Target="../slideLayouts/slideLayout2.xml"/><Relationship Id="rId4" Type="http://schemas.openxmlformats.org/officeDocument/2006/relationships/tags" Target="../tags/tag75.xml"/></Relationships>
</file>

<file path=ppt/slides/_rels/slide14.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notesSlide" Target="../notesSlides/notesSlide14.xml"/><Relationship Id="rId5" Type="http://schemas.openxmlformats.org/officeDocument/2006/relationships/slideLayout" Target="../slideLayouts/slideLayout2.xml"/><Relationship Id="rId4" Type="http://schemas.openxmlformats.org/officeDocument/2006/relationships/tags" Target="../tags/tag79.xml"/></Relationships>
</file>

<file path=ppt/slides/_rels/slide15.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6" Type="http://schemas.openxmlformats.org/officeDocument/2006/relationships/notesSlide" Target="../notesSlides/notesSlide15.xml"/><Relationship Id="rId5" Type="http://schemas.openxmlformats.org/officeDocument/2006/relationships/slideLayout" Target="../slideLayouts/slideLayout2.xml"/><Relationship Id="rId4" Type="http://schemas.openxmlformats.org/officeDocument/2006/relationships/tags" Target="../tags/tag83.xml"/></Relationships>
</file>

<file path=ppt/slides/_rels/slide16.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notesSlide" Target="../notesSlides/notesSlide16.xml"/><Relationship Id="rId5" Type="http://schemas.openxmlformats.org/officeDocument/2006/relationships/slideLayout" Target="../slideLayouts/slideLayout2.xml"/><Relationship Id="rId4" Type="http://schemas.openxmlformats.org/officeDocument/2006/relationships/tags" Target="../tags/tag87.xml"/></Relationships>
</file>

<file path=ppt/slides/_rels/slide17.xml.rels><?xml version="1.0" encoding="UTF-8" standalone="yes"?>
<Relationships xmlns="http://schemas.openxmlformats.org/package/2006/relationships"><Relationship Id="rId3" Type="http://schemas.openxmlformats.org/officeDocument/2006/relationships/tags" Target="../tags/tag90.xml"/><Relationship Id="rId7" Type="http://schemas.openxmlformats.org/officeDocument/2006/relationships/image" Target="../media/image15.jpg"/><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notesSlide" Target="../notesSlides/notesSlide17.xml"/><Relationship Id="rId5" Type="http://schemas.openxmlformats.org/officeDocument/2006/relationships/slideLayout" Target="../slideLayouts/slideLayout2.xml"/><Relationship Id="rId4" Type="http://schemas.openxmlformats.org/officeDocument/2006/relationships/tags" Target="../tags/tag91.xml"/></Relationships>
</file>

<file path=ppt/slides/_rels/slide18.xml.rels><?xml version="1.0" encoding="UTF-8" standalone="yes"?>
<Relationships xmlns="http://schemas.openxmlformats.org/package/2006/relationships"><Relationship Id="rId8" Type="http://schemas.openxmlformats.org/officeDocument/2006/relationships/hyperlink" Target="mailto:Mary.Corey@dese.mo.gov" TargetMode="External"/><Relationship Id="rId13" Type="http://schemas.openxmlformats.org/officeDocument/2006/relationships/hyperlink" Target="https://dese.mo.gov/special-education" TargetMode="External"/><Relationship Id="rId3" Type="http://schemas.openxmlformats.org/officeDocument/2006/relationships/tags" Target="../tags/tag94.xml"/><Relationship Id="rId7" Type="http://schemas.openxmlformats.org/officeDocument/2006/relationships/image" Target="../media/image16.png"/><Relationship Id="rId12" Type="http://schemas.openxmlformats.org/officeDocument/2006/relationships/hyperlink" Target="mailto:speddata@dese.mo.gov" TargetMode="Externa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notesSlide" Target="../notesSlides/notesSlide18.xml"/><Relationship Id="rId11" Type="http://schemas.openxmlformats.org/officeDocument/2006/relationships/hyperlink" Target="mailto:Kristy.Luebbert@dese.mo.gov" TargetMode="External"/><Relationship Id="rId5" Type="http://schemas.openxmlformats.org/officeDocument/2006/relationships/slideLayout" Target="../slideLayouts/slideLayout3.xml"/><Relationship Id="rId10" Type="http://schemas.openxmlformats.org/officeDocument/2006/relationships/hyperlink" Target="mailto:Seunghee.Han@dese.mo.gov" TargetMode="External"/><Relationship Id="rId4" Type="http://schemas.openxmlformats.org/officeDocument/2006/relationships/tags" Target="../tags/tag95.xml"/><Relationship Id="rId9" Type="http://schemas.openxmlformats.org/officeDocument/2006/relationships/hyperlink" Target="mailto:Tori.Chance@dese.mo.gov" TargetMode="External"/></Relationships>
</file>

<file path=ppt/slides/_rels/slide2.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image" Target="../media/image10.jpg"/><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34.xml"/></Relationships>
</file>

<file path=ppt/slides/_rels/slide3.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38.xml"/></Relationships>
</file>

<file path=ppt/slides/_rels/slide4.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image" Target="../media/image11.jpeg"/><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42.xml"/></Relationships>
</file>

<file path=ppt/slides/_rels/slide5.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image" Target="../media/image12.jpe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46.xml"/></Relationships>
</file>

<file path=ppt/slides/_rels/slide6.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50.xml"/></Relationships>
</file>

<file path=ppt/slides/_rels/slide7.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notesSlide" Target="../notesSlides/notesSlide7.xml"/><Relationship Id="rId5" Type="http://schemas.openxmlformats.org/officeDocument/2006/relationships/slideLayout" Target="../slideLayouts/slideLayout2.xml"/><Relationship Id="rId4" Type="http://schemas.openxmlformats.org/officeDocument/2006/relationships/tags" Target="../tags/tag5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9.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ags" Target="../tags/tag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custDataLst>
              <p:tags r:id="rId2"/>
            </p:custDataLst>
          </p:nvPr>
        </p:nvSpPr>
        <p:spPr>
          <a:xfrm>
            <a:off x="3352800" y="622300"/>
            <a:ext cx="8191500" cy="1828800"/>
          </a:xfrm>
        </p:spPr>
        <p:txBody>
          <a:bodyPr/>
          <a:lstStyle/>
          <a:p>
            <a:pPr algn="ctr">
              <a:defRPr/>
            </a:pPr>
            <a:r>
              <a:rPr lang="en-US" b="1" dirty="0">
                <a:solidFill>
                  <a:srgbClr val="F9EEAD"/>
                </a:solidFill>
                <a:latin typeface="Trebuchet MS" panose="020B0603020202020204" pitchFamily="34" charset="0"/>
                <a:cs typeface="Gisha" panose="020B0502040204020203"/>
              </a:rPr>
              <a:t>Special Education </a:t>
            </a:r>
            <a:br>
              <a:rPr lang="en-US" b="1" dirty="0">
                <a:solidFill>
                  <a:srgbClr val="F9EEAD"/>
                </a:solidFill>
                <a:latin typeface="Trebuchet MS" panose="020B0603020202020204" pitchFamily="34" charset="0"/>
                <a:cs typeface="Gisha" panose="020B0502040204020203"/>
              </a:rPr>
            </a:br>
            <a:r>
              <a:rPr lang="en-US" b="1" dirty="0">
                <a:solidFill>
                  <a:srgbClr val="F9EEAD"/>
                </a:solidFill>
                <a:latin typeface="Trebuchet MS" panose="020B0603020202020204" pitchFamily="34" charset="0"/>
                <a:cs typeface="Gisha" panose="020B0502040204020203"/>
              </a:rPr>
              <a:t>DATA AND district profile</a:t>
            </a:r>
          </a:p>
        </p:txBody>
      </p:sp>
      <p:sp>
        <p:nvSpPr>
          <p:cNvPr id="11267" name="Subtitle 4"/>
          <p:cNvSpPr>
            <a:spLocks noGrp="1"/>
          </p:cNvSpPr>
          <p:nvPr>
            <p:ph type="subTitle" idx="1"/>
            <p:custDataLst>
              <p:tags r:id="rId3"/>
            </p:custDataLst>
          </p:nvPr>
        </p:nvSpPr>
        <p:spPr>
          <a:xfrm>
            <a:off x="3124200" y="6050037"/>
            <a:ext cx="6705600" cy="685800"/>
          </a:xfrm>
        </p:spPr>
        <p:txBody>
          <a:bodyPr>
            <a:normAutofit lnSpcReduction="10000"/>
          </a:bodyPr>
          <a:lstStyle/>
          <a:p>
            <a:pPr>
              <a:lnSpc>
                <a:spcPct val="80000"/>
              </a:lnSpc>
              <a:defRPr/>
            </a:pPr>
            <a:r>
              <a:rPr lang="en-US" dirty="0" smtClean="0">
                <a:latin typeface="Trebuchet MS" panose="020B0603020202020204" pitchFamily="34" charset="0"/>
              </a:rPr>
              <a:t>Missouri Department</a:t>
            </a:r>
            <a:br>
              <a:rPr lang="en-US" dirty="0" smtClean="0">
                <a:latin typeface="Trebuchet MS" panose="020B0603020202020204" pitchFamily="34" charset="0"/>
              </a:rPr>
            </a:br>
            <a:r>
              <a:rPr lang="en-US" dirty="0" smtClean="0">
                <a:latin typeface="Trebuchet MS" panose="020B0603020202020204" pitchFamily="34" charset="0"/>
              </a:rPr>
              <a:t>of Elementary and Secondary Education</a:t>
            </a:r>
          </a:p>
        </p:txBody>
      </p:sp>
      <p:pic>
        <p:nvPicPr>
          <p:cNvPr id="19460" name="Picture 6" descr="torch-color.png" title="DESE Torch logo"/>
          <p:cNvPicPr>
            <a:picLocks noChangeAspect="1"/>
          </p:cNvPicPr>
          <p:nvPr/>
        </p:nvPicPr>
        <p:blipFill>
          <a:blip r:embed="rId8" cstate="print"/>
          <a:srcRect/>
          <a:stretch>
            <a:fillRect/>
          </a:stretch>
        </p:blipFill>
        <p:spPr bwMode="auto">
          <a:xfrm>
            <a:off x="952500" y="622300"/>
            <a:ext cx="1295400" cy="5108575"/>
          </a:xfrm>
          <a:prstGeom prst="rect">
            <a:avLst/>
          </a:prstGeom>
          <a:noFill/>
          <a:ln w="9525">
            <a:noFill/>
            <a:miter lim="800000"/>
            <a:headEnd/>
            <a:tailEnd/>
          </a:ln>
        </p:spPr>
      </p:pic>
      <p:sp>
        <p:nvSpPr>
          <p:cNvPr id="19462" name="TextBox 8"/>
          <p:cNvSpPr txBox="1">
            <a:spLocks noChangeArrowheads="1"/>
          </p:cNvSpPr>
          <p:nvPr>
            <p:custDataLst>
              <p:tags r:id="rId4"/>
            </p:custDataLst>
          </p:nvPr>
        </p:nvSpPr>
        <p:spPr bwMode="auto">
          <a:xfrm>
            <a:off x="4038600" y="3316753"/>
            <a:ext cx="7162800" cy="646331"/>
          </a:xfrm>
          <a:prstGeom prst="rect">
            <a:avLst/>
          </a:prstGeom>
          <a:noFill/>
          <a:ln w="9525">
            <a:noFill/>
            <a:miter lim="800000"/>
            <a:headEnd/>
            <a:tailEnd/>
          </a:ln>
        </p:spPr>
        <p:txBody>
          <a:bodyPr>
            <a:spAutoFit/>
          </a:bodyPr>
          <a:lstStyle/>
          <a:p>
            <a:pPr algn="ctr"/>
            <a:r>
              <a:rPr lang="en-US" sz="3600" b="1" i="1" dirty="0">
                <a:cs typeface="Gisha" panose="020B0502040204020203"/>
              </a:rPr>
              <a:t>Office of Special Education</a:t>
            </a:r>
          </a:p>
        </p:txBody>
      </p:sp>
      <p:sp>
        <p:nvSpPr>
          <p:cNvPr id="2" name="TextBox 1"/>
          <p:cNvSpPr txBox="1"/>
          <p:nvPr>
            <p:custDataLst>
              <p:tags r:id="rId5"/>
            </p:custDataLst>
          </p:nvPr>
        </p:nvSpPr>
        <p:spPr>
          <a:xfrm>
            <a:off x="1371600" y="6208271"/>
            <a:ext cx="1981200" cy="369332"/>
          </a:xfrm>
          <a:prstGeom prst="rect">
            <a:avLst/>
          </a:prstGeom>
          <a:noFill/>
        </p:spPr>
        <p:txBody>
          <a:bodyPr wrap="square" rtlCol="0">
            <a:spAutoFit/>
          </a:bodyPr>
          <a:lstStyle/>
          <a:p>
            <a:pPr algn="ctr"/>
            <a:r>
              <a:rPr lang="en-US" dirty="0" smtClean="0">
                <a:latin typeface="Trebuchet MS" panose="020B0603020202020204" pitchFamily="34" charset="0"/>
                <a:cs typeface="Gisha" panose="020B0502040204020203"/>
              </a:rPr>
              <a:t>2023</a:t>
            </a:r>
            <a:endParaRPr lang="en-US" dirty="0">
              <a:latin typeface="Trebuchet MS" panose="020B0603020202020204" pitchFamily="34" charset="0"/>
              <a:cs typeface="Gisha" panose="020B0502040204020203"/>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custDataLst>
              <p:tags r:id="rId2"/>
            </p:custDataLst>
          </p:nvPr>
        </p:nvSpPr>
        <p:spPr>
          <a:xfrm>
            <a:off x="0" y="581026"/>
            <a:ext cx="12192000" cy="685800"/>
          </a:xfrm>
        </p:spPr>
        <p:txBody>
          <a:bodyPr/>
          <a:lstStyle/>
          <a:p>
            <a:pPr algn="ctr"/>
            <a:r>
              <a:rPr lang="en-US" sz="3600" dirty="0">
                <a:solidFill>
                  <a:srgbClr val="00337F"/>
                </a:solidFill>
                <a:latin typeface="Trebuchet MS" panose="020B0603020202020204" pitchFamily="34" charset="0"/>
              </a:rPr>
              <a:t>Table B3 – School-Age Educational Environments</a:t>
            </a:r>
            <a:endParaRPr lang="en-US" sz="3600" dirty="0">
              <a:latin typeface="Trebuchet MS" panose="020B0603020202020204" pitchFamily="34" charset="0"/>
            </a:endParaRPr>
          </a:p>
        </p:txBody>
      </p:sp>
      <p:sp>
        <p:nvSpPr>
          <p:cNvPr id="4" name="Slide Number Placeholder 3"/>
          <p:cNvSpPr>
            <a:spLocks noGrp="1"/>
          </p:cNvSpPr>
          <p:nvPr>
            <p:ph type="sldNum" sz="quarter" idx="12"/>
            <p:custDataLst>
              <p:tags r:id="rId3"/>
            </p:custDataLst>
          </p:nvPr>
        </p:nvSpPr>
        <p:spPr>
          <a:xfrm>
            <a:off x="152400" y="1279526"/>
            <a:ext cx="533400" cy="244475"/>
          </a:xfrm>
        </p:spPr>
        <p:txBody>
          <a:bodyPr>
            <a:normAutofit fontScale="85000" lnSpcReduction="20000"/>
          </a:bodyPr>
          <a:lstStyle/>
          <a:p>
            <a:pPr>
              <a:defRPr/>
            </a:pPr>
            <a:fld id="{62A93B84-147C-46E0-9E88-71D06A51F1DA}" type="slidenum">
              <a:rPr lang="en-US" smtClean="0"/>
              <a:pPr>
                <a:defRPr/>
              </a:pPr>
              <a:t>10</a:t>
            </a:fld>
            <a:endParaRPr lang="en-US" dirty="0"/>
          </a:p>
        </p:txBody>
      </p:sp>
      <p:sp>
        <p:nvSpPr>
          <p:cNvPr id="2" name="TextBox 1"/>
          <p:cNvSpPr txBox="1"/>
          <p:nvPr>
            <p:custDataLst>
              <p:tags r:id="rId4"/>
            </p:custDataLst>
          </p:nvPr>
        </p:nvSpPr>
        <p:spPr>
          <a:xfrm>
            <a:off x="762000" y="1524001"/>
            <a:ext cx="10591800" cy="447814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b="1" dirty="0">
                <a:solidFill>
                  <a:srgbClr val="002060"/>
                </a:solidFill>
              </a:rPr>
              <a:t>SPP Indicator 5: </a:t>
            </a:r>
            <a:r>
              <a:rPr lang="en-US" sz="2400" dirty="0">
                <a:solidFill>
                  <a:srgbClr val="002060"/>
                </a:solidFill>
              </a:rPr>
              <a:t>Percent of children with IEPs inside regular class 80% or more (5A), Percent of children with IEPs inside regular class less than 40% (5B), and Percent of children with IEPs served in separate settings (5C</a:t>
            </a:r>
            <a:r>
              <a:rPr lang="en-US" sz="2400" dirty="0" smtClean="0">
                <a:solidFill>
                  <a:srgbClr val="002060"/>
                </a:solidFill>
              </a:rPr>
              <a:t>)</a:t>
            </a:r>
          </a:p>
          <a:p>
            <a:pPr marL="285750" indent="-285750">
              <a:lnSpc>
                <a:spcPct val="150000"/>
              </a:lnSpc>
              <a:buFont typeface="Arial" panose="020B0604020202020204" pitchFamily="34" charset="0"/>
              <a:buChar char="•"/>
            </a:pPr>
            <a:endParaRPr lang="en-US" sz="1100" dirty="0">
              <a:solidFill>
                <a:srgbClr val="002060"/>
              </a:solidFill>
            </a:endParaRPr>
          </a:p>
          <a:p>
            <a:pPr marL="285750" indent="-285750">
              <a:lnSpc>
                <a:spcPct val="150000"/>
              </a:lnSpc>
              <a:buFont typeface="Arial" panose="020B0604020202020204" pitchFamily="34" charset="0"/>
              <a:buChar char="•"/>
            </a:pPr>
            <a:r>
              <a:rPr lang="en-US" sz="2400" b="1" dirty="0">
                <a:solidFill>
                  <a:srgbClr val="002060"/>
                </a:solidFill>
              </a:rPr>
              <a:t>Data Source: </a:t>
            </a:r>
            <a:r>
              <a:rPr lang="en-US" sz="2400" dirty="0">
                <a:solidFill>
                  <a:srgbClr val="002060"/>
                </a:solidFill>
              </a:rPr>
              <a:t>MOSIS December Student </a:t>
            </a:r>
            <a:r>
              <a:rPr lang="en-US" sz="2400" dirty="0" smtClean="0">
                <a:solidFill>
                  <a:srgbClr val="002060"/>
                </a:solidFill>
              </a:rPr>
              <a:t>Core</a:t>
            </a:r>
          </a:p>
          <a:p>
            <a:pPr marL="285750" indent="-285750">
              <a:lnSpc>
                <a:spcPct val="150000"/>
              </a:lnSpc>
              <a:buFont typeface="Arial" panose="020B0604020202020204" pitchFamily="34" charset="0"/>
              <a:buChar char="•"/>
            </a:pPr>
            <a:endParaRPr lang="en-US" sz="1100" dirty="0">
              <a:solidFill>
                <a:srgbClr val="002060"/>
              </a:solidFill>
            </a:endParaRPr>
          </a:p>
          <a:p>
            <a:pPr marL="285750" indent="-285750">
              <a:lnSpc>
                <a:spcPct val="150000"/>
              </a:lnSpc>
              <a:buFont typeface="Arial" panose="020B0604020202020204" pitchFamily="34" charset="0"/>
              <a:buChar char="•"/>
            </a:pPr>
            <a:r>
              <a:rPr lang="en-US" sz="2400" b="1" dirty="0">
                <a:solidFill>
                  <a:srgbClr val="002060"/>
                </a:solidFill>
              </a:rPr>
              <a:t>Calculations:</a:t>
            </a:r>
          </a:p>
          <a:p>
            <a:pPr marL="800100" lvl="1" indent="-342900">
              <a:lnSpc>
                <a:spcPct val="150000"/>
              </a:lnSpc>
              <a:buClr>
                <a:srgbClr val="3D9833"/>
              </a:buClr>
              <a:buFont typeface="Wingdings" panose="05000000000000000000" pitchFamily="2" charset="2"/>
              <a:buChar char="v"/>
            </a:pPr>
            <a:r>
              <a:rPr lang="en-US" sz="2400" b="1" dirty="0">
                <a:solidFill>
                  <a:srgbClr val="23571D"/>
                </a:solidFill>
              </a:rPr>
              <a:t>Educational Environment Percentage </a:t>
            </a:r>
            <a:r>
              <a:rPr lang="en-US" sz="2400" dirty="0">
                <a:solidFill>
                  <a:srgbClr val="002060"/>
                </a:solidFill>
              </a:rPr>
              <a:t>= (total number in educational environment / total school age special education child count) x 100</a:t>
            </a:r>
          </a:p>
        </p:txBody>
      </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067800" y="3200400"/>
            <a:ext cx="1105058" cy="1657587"/>
          </a:xfrm>
          <a:prstGeom prst="rect">
            <a:avLst/>
          </a:prstGeom>
        </p:spPr>
      </p:pic>
    </p:spTree>
    <p:custDataLst>
      <p:tags r:id="rId1"/>
    </p:custDataLst>
    <p:extLst>
      <p:ext uri="{BB962C8B-B14F-4D97-AF65-F5344CB8AC3E}">
        <p14:creationId xmlns:p14="http://schemas.microsoft.com/office/powerpoint/2010/main" val="2810632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custDataLst>
              <p:tags r:id="rId2"/>
            </p:custDataLst>
          </p:nvPr>
        </p:nvSpPr>
        <p:spPr>
          <a:xfrm>
            <a:off x="0" y="228600"/>
            <a:ext cx="12192000" cy="1050925"/>
          </a:xfrm>
        </p:spPr>
        <p:txBody>
          <a:bodyPr/>
          <a:lstStyle/>
          <a:p>
            <a:pPr algn="ctr"/>
            <a:r>
              <a:rPr lang="en-US" sz="3600" dirty="0">
                <a:solidFill>
                  <a:srgbClr val="00337F"/>
                </a:solidFill>
                <a:latin typeface="Trebuchet MS" panose="020B0603020202020204" pitchFamily="34" charset="0"/>
              </a:rPr>
              <a:t>Table C – Missouri Assessment Program (MAP) Data</a:t>
            </a:r>
            <a:endParaRPr lang="en-US" sz="3600" dirty="0">
              <a:latin typeface="Trebuchet MS" panose="020B0603020202020204" pitchFamily="34" charset="0"/>
            </a:endParaRPr>
          </a:p>
        </p:txBody>
      </p:sp>
      <p:sp>
        <p:nvSpPr>
          <p:cNvPr id="4" name="Slide Number Placeholder 3"/>
          <p:cNvSpPr>
            <a:spLocks noGrp="1"/>
          </p:cNvSpPr>
          <p:nvPr>
            <p:ph type="sldNum" sz="quarter" idx="12"/>
            <p:custDataLst>
              <p:tags r:id="rId3"/>
            </p:custDataLst>
          </p:nvPr>
        </p:nvSpPr>
        <p:spPr>
          <a:xfrm>
            <a:off x="37605" y="1279525"/>
            <a:ext cx="533400" cy="244475"/>
          </a:xfrm>
        </p:spPr>
        <p:txBody>
          <a:bodyPr>
            <a:normAutofit fontScale="85000" lnSpcReduction="20000"/>
          </a:bodyPr>
          <a:lstStyle/>
          <a:p>
            <a:pPr>
              <a:defRPr/>
            </a:pPr>
            <a:fld id="{62A93B84-147C-46E0-9E88-71D06A51F1DA}" type="slidenum">
              <a:rPr lang="en-US" smtClean="0"/>
              <a:pPr>
                <a:defRPr/>
              </a:pPr>
              <a:t>11</a:t>
            </a:fld>
            <a:endParaRPr lang="en-US" dirty="0"/>
          </a:p>
        </p:txBody>
      </p:sp>
      <p:sp>
        <p:nvSpPr>
          <p:cNvPr id="2" name="TextBox 1"/>
          <p:cNvSpPr txBox="1"/>
          <p:nvPr>
            <p:custDataLst>
              <p:tags r:id="rId4"/>
            </p:custDataLst>
          </p:nvPr>
        </p:nvSpPr>
        <p:spPr>
          <a:xfrm>
            <a:off x="838200" y="1534887"/>
            <a:ext cx="10515600" cy="355481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solidFill>
                  <a:srgbClr val="002060"/>
                </a:solidFill>
              </a:rPr>
              <a:t>IEP MAP &amp; MAP-Alternate (MAP-A) participation and proficiency </a:t>
            </a:r>
            <a:r>
              <a:rPr lang="en-US" sz="2000" dirty="0" smtClean="0">
                <a:solidFill>
                  <a:srgbClr val="002060"/>
                </a:solidFill>
              </a:rPr>
              <a:t>rates</a:t>
            </a:r>
          </a:p>
          <a:p>
            <a:pPr marL="285750" indent="-285750">
              <a:lnSpc>
                <a:spcPct val="150000"/>
              </a:lnSpc>
              <a:buFont typeface="Arial" panose="020B0604020202020204" pitchFamily="34" charset="0"/>
              <a:buChar char="•"/>
            </a:pPr>
            <a:endParaRPr lang="en-US" sz="1100" dirty="0">
              <a:solidFill>
                <a:srgbClr val="002060"/>
              </a:solidFill>
            </a:endParaRPr>
          </a:p>
          <a:p>
            <a:pPr marL="285750" indent="-285750">
              <a:lnSpc>
                <a:spcPct val="150000"/>
              </a:lnSpc>
              <a:buFont typeface="Arial" panose="020B0604020202020204" pitchFamily="34" charset="0"/>
              <a:buChar char="•"/>
            </a:pPr>
            <a:r>
              <a:rPr lang="en-US" sz="2000" b="1" dirty="0">
                <a:solidFill>
                  <a:srgbClr val="002060"/>
                </a:solidFill>
              </a:rPr>
              <a:t>Data Source: </a:t>
            </a:r>
            <a:r>
              <a:rPr lang="en-US" sz="2000" dirty="0">
                <a:solidFill>
                  <a:srgbClr val="002060"/>
                </a:solidFill>
              </a:rPr>
              <a:t>MAP assessment  </a:t>
            </a:r>
            <a:r>
              <a:rPr lang="en-US" sz="2000" dirty="0" smtClean="0">
                <a:solidFill>
                  <a:srgbClr val="002060"/>
                </a:solidFill>
              </a:rPr>
              <a:t>data</a:t>
            </a:r>
          </a:p>
          <a:p>
            <a:pPr marL="285750" indent="-285750">
              <a:lnSpc>
                <a:spcPct val="150000"/>
              </a:lnSpc>
              <a:buFont typeface="Arial" panose="020B0604020202020204" pitchFamily="34" charset="0"/>
              <a:buChar char="•"/>
            </a:pPr>
            <a:endParaRPr lang="en-US" sz="1100" dirty="0">
              <a:solidFill>
                <a:srgbClr val="002060"/>
              </a:solidFill>
            </a:endParaRPr>
          </a:p>
          <a:p>
            <a:pPr marL="285750" indent="-285750">
              <a:lnSpc>
                <a:spcPct val="150000"/>
              </a:lnSpc>
              <a:buFont typeface="Arial" panose="020B0604020202020204" pitchFamily="34" charset="0"/>
              <a:buChar char="•"/>
            </a:pPr>
            <a:r>
              <a:rPr lang="en-US" sz="2000" b="1" dirty="0">
                <a:solidFill>
                  <a:srgbClr val="002060"/>
                </a:solidFill>
              </a:rPr>
              <a:t>SPP Indicator 3: </a:t>
            </a:r>
            <a:r>
              <a:rPr lang="en-US" sz="2000" dirty="0">
                <a:solidFill>
                  <a:srgbClr val="002060"/>
                </a:solidFill>
              </a:rPr>
              <a:t>Participation rate for children with IEPs for English Language Arts and Mathematics (3B) &amp; Proficiency rate for children with IEPs for English Language Arts and Mathematics (3C</a:t>
            </a:r>
            <a:r>
              <a:rPr lang="en-US" sz="2000" dirty="0" smtClean="0">
                <a:solidFill>
                  <a:srgbClr val="002060"/>
                </a:solidFill>
              </a:rPr>
              <a:t>)</a:t>
            </a:r>
          </a:p>
          <a:p>
            <a:pPr marL="285750" indent="-285750">
              <a:lnSpc>
                <a:spcPct val="150000"/>
              </a:lnSpc>
              <a:buFont typeface="Arial" panose="020B0604020202020204" pitchFamily="34" charset="0"/>
              <a:buChar char="•"/>
            </a:pPr>
            <a:endParaRPr lang="en-US" sz="1100" dirty="0" smtClean="0">
              <a:solidFill>
                <a:srgbClr val="002060"/>
              </a:solidFill>
            </a:endParaRPr>
          </a:p>
          <a:p>
            <a:pPr>
              <a:lnSpc>
                <a:spcPct val="150000"/>
              </a:lnSpc>
            </a:pPr>
            <a:endParaRPr lang="en-US" sz="1700" dirty="0">
              <a:solidFill>
                <a:srgbClr val="002060"/>
              </a:solidFill>
            </a:endParaRPr>
          </a:p>
        </p:txBody>
      </p:sp>
    </p:spTree>
    <p:custDataLst>
      <p:tags r:id="rId1"/>
    </p:custDataLst>
    <p:extLst>
      <p:ext uri="{BB962C8B-B14F-4D97-AF65-F5344CB8AC3E}">
        <p14:creationId xmlns:p14="http://schemas.microsoft.com/office/powerpoint/2010/main" val="227826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587565">
            <a:off x="9582271" y="2842081"/>
            <a:ext cx="2171459" cy="1528968"/>
          </a:xfrm>
          <a:prstGeom prst="rect">
            <a:avLst/>
          </a:prstGeom>
        </p:spPr>
      </p:pic>
      <p:sp>
        <p:nvSpPr>
          <p:cNvPr id="5" name="Title 2"/>
          <p:cNvSpPr>
            <a:spLocks noGrp="1"/>
          </p:cNvSpPr>
          <p:nvPr>
            <p:ph type="title"/>
            <p:custDataLst>
              <p:tags r:id="rId2"/>
            </p:custDataLst>
          </p:nvPr>
        </p:nvSpPr>
        <p:spPr>
          <a:xfrm>
            <a:off x="0" y="580118"/>
            <a:ext cx="12192000" cy="685801"/>
          </a:xfrm>
        </p:spPr>
        <p:txBody>
          <a:bodyPr/>
          <a:lstStyle/>
          <a:p>
            <a:pPr algn="ctr"/>
            <a:r>
              <a:rPr lang="en-US" sz="3600" dirty="0">
                <a:solidFill>
                  <a:srgbClr val="00337F"/>
                </a:solidFill>
                <a:latin typeface="Trebuchet MS" panose="020B0603020202020204" pitchFamily="34" charset="0"/>
              </a:rPr>
              <a:t>Table D – Evaluation Data</a:t>
            </a:r>
            <a:endParaRPr lang="en-US" sz="3600" dirty="0">
              <a:latin typeface="Trebuchet MS" panose="020B0603020202020204" pitchFamily="34" charset="0"/>
            </a:endParaRPr>
          </a:p>
        </p:txBody>
      </p:sp>
      <p:sp>
        <p:nvSpPr>
          <p:cNvPr id="4" name="Slide Number Placeholder 3"/>
          <p:cNvSpPr>
            <a:spLocks noGrp="1"/>
          </p:cNvSpPr>
          <p:nvPr>
            <p:ph type="sldNum" sz="quarter" idx="12"/>
            <p:custDataLst>
              <p:tags r:id="rId3"/>
            </p:custDataLst>
          </p:nvPr>
        </p:nvSpPr>
        <p:spPr>
          <a:xfrm>
            <a:off x="76200" y="1286329"/>
            <a:ext cx="533400" cy="244475"/>
          </a:xfrm>
        </p:spPr>
        <p:txBody>
          <a:bodyPr>
            <a:normAutofit fontScale="85000" lnSpcReduction="20000"/>
          </a:bodyPr>
          <a:lstStyle/>
          <a:p>
            <a:pPr>
              <a:defRPr/>
            </a:pPr>
            <a:fld id="{62A93B84-147C-46E0-9E88-71D06A51F1DA}" type="slidenum">
              <a:rPr lang="en-US" smtClean="0"/>
              <a:pPr>
                <a:defRPr/>
              </a:pPr>
              <a:t>12</a:t>
            </a:fld>
            <a:endParaRPr lang="en-US" dirty="0"/>
          </a:p>
        </p:txBody>
      </p:sp>
      <p:sp>
        <p:nvSpPr>
          <p:cNvPr id="2" name="TextBox 1"/>
          <p:cNvSpPr txBox="1"/>
          <p:nvPr>
            <p:custDataLst>
              <p:tags r:id="rId4"/>
            </p:custDataLst>
          </p:nvPr>
        </p:nvSpPr>
        <p:spPr>
          <a:xfrm>
            <a:off x="762000" y="1551214"/>
            <a:ext cx="10515600" cy="493981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b="1" dirty="0">
                <a:solidFill>
                  <a:srgbClr val="002060"/>
                </a:solidFill>
              </a:rPr>
              <a:t>SPP Indicator 11: </a:t>
            </a:r>
            <a:r>
              <a:rPr lang="en-US" sz="2400" dirty="0">
                <a:solidFill>
                  <a:srgbClr val="002060"/>
                </a:solidFill>
              </a:rPr>
              <a:t>Percent of children who were evaluated within 60 days of receiving parental consent for initial </a:t>
            </a:r>
            <a:r>
              <a:rPr lang="en-US" sz="2400" dirty="0" smtClean="0">
                <a:solidFill>
                  <a:srgbClr val="002060"/>
                </a:solidFill>
              </a:rPr>
              <a:t>evaluation</a:t>
            </a:r>
          </a:p>
          <a:p>
            <a:pPr>
              <a:lnSpc>
                <a:spcPct val="150000"/>
              </a:lnSpc>
            </a:pPr>
            <a:endParaRPr lang="en-US" sz="2400" dirty="0">
              <a:solidFill>
                <a:srgbClr val="002060"/>
              </a:solidFill>
            </a:endParaRPr>
          </a:p>
          <a:p>
            <a:pPr marL="285750" indent="-285750">
              <a:lnSpc>
                <a:spcPct val="150000"/>
              </a:lnSpc>
              <a:buFont typeface="Arial" panose="020B0604020202020204" pitchFamily="34" charset="0"/>
              <a:buChar char="•"/>
            </a:pPr>
            <a:r>
              <a:rPr lang="en-US" sz="2400" b="1" dirty="0">
                <a:solidFill>
                  <a:srgbClr val="002060"/>
                </a:solidFill>
              </a:rPr>
              <a:t>Data Source: </a:t>
            </a:r>
            <a:r>
              <a:rPr lang="en-US" sz="2400" dirty="0">
                <a:solidFill>
                  <a:srgbClr val="002060"/>
                </a:solidFill>
              </a:rPr>
              <a:t>Special Education IMACS self-assessment </a:t>
            </a:r>
            <a:r>
              <a:rPr lang="en-US" sz="2400" dirty="0" smtClean="0">
                <a:solidFill>
                  <a:srgbClr val="002060"/>
                </a:solidFill>
              </a:rPr>
              <a:t>data</a:t>
            </a:r>
          </a:p>
          <a:p>
            <a:pPr>
              <a:lnSpc>
                <a:spcPct val="150000"/>
              </a:lnSpc>
            </a:pPr>
            <a:endParaRPr lang="en-US" sz="2400" dirty="0">
              <a:solidFill>
                <a:srgbClr val="002060"/>
              </a:solidFill>
            </a:endParaRPr>
          </a:p>
          <a:p>
            <a:pPr marL="285750" indent="-285750">
              <a:lnSpc>
                <a:spcPct val="150000"/>
              </a:lnSpc>
              <a:buFont typeface="Arial" panose="020B0604020202020204" pitchFamily="34" charset="0"/>
              <a:buChar char="•"/>
            </a:pPr>
            <a:r>
              <a:rPr lang="en-US" sz="2400" b="1" dirty="0">
                <a:solidFill>
                  <a:srgbClr val="002060"/>
                </a:solidFill>
              </a:rPr>
              <a:t>Calculation:</a:t>
            </a:r>
          </a:p>
          <a:p>
            <a:pPr marL="800100" lvl="1" indent="-342900">
              <a:lnSpc>
                <a:spcPct val="150000"/>
              </a:lnSpc>
              <a:buClr>
                <a:srgbClr val="3D9833"/>
              </a:buClr>
              <a:buFont typeface="Wingdings" panose="05000000000000000000" pitchFamily="2" charset="2"/>
              <a:buChar char="v"/>
            </a:pPr>
            <a:r>
              <a:rPr lang="en-US" sz="2400" b="1" dirty="0">
                <a:solidFill>
                  <a:srgbClr val="23571D"/>
                </a:solidFill>
              </a:rPr>
              <a:t>Percent with Acceptable Timelines </a:t>
            </a:r>
            <a:r>
              <a:rPr lang="en-US" sz="2400" dirty="0">
                <a:solidFill>
                  <a:srgbClr val="002060"/>
                </a:solidFill>
              </a:rPr>
              <a:t>= (number within acceptable timelines / number evaluated) x 100</a:t>
            </a:r>
          </a:p>
          <a:p>
            <a:pPr lvl="1">
              <a:lnSpc>
                <a:spcPct val="150000"/>
              </a:lnSpc>
            </a:pPr>
            <a:endParaRPr lang="en-US" dirty="0" smtClean="0">
              <a:solidFill>
                <a:srgbClr val="002060"/>
              </a:solidFill>
            </a:endParaRPr>
          </a:p>
        </p:txBody>
      </p:sp>
    </p:spTree>
    <p:custDataLst>
      <p:tags r:id="rId1"/>
    </p:custDataLst>
    <p:extLst>
      <p:ext uri="{BB962C8B-B14F-4D97-AF65-F5344CB8AC3E}">
        <p14:creationId xmlns:p14="http://schemas.microsoft.com/office/powerpoint/2010/main" val="35550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custDataLst>
              <p:tags r:id="rId2"/>
            </p:custDataLst>
          </p:nvPr>
        </p:nvSpPr>
        <p:spPr>
          <a:xfrm>
            <a:off x="0" y="593725"/>
            <a:ext cx="12192000" cy="685801"/>
          </a:xfrm>
        </p:spPr>
        <p:txBody>
          <a:bodyPr/>
          <a:lstStyle/>
          <a:p>
            <a:pPr algn="ctr"/>
            <a:r>
              <a:rPr lang="en-US" sz="3600" dirty="0">
                <a:solidFill>
                  <a:srgbClr val="00337F"/>
                </a:solidFill>
                <a:latin typeface="Trebuchet MS" panose="020B0603020202020204" pitchFamily="34" charset="0"/>
              </a:rPr>
              <a:t>Table E – Parent Survey Data</a:t>
            </a:r>
            <a:endParaRPr lang="en-US" sz="3600" dirty="0">
              <a:latin typeface="Trebuchet MS" panose="020B0603020202020204" pitchFamily="34" charset="0"/>
            </a:endParaRPr>
          </a:p>
        </p:txBody>
      </p:sp>
      <p:sp>
        <p:nvSpPr>
          <p:cNvPr id="4" name="Slide Number Placeholder 3"/>
          <p:cNvSpPr>
            <a:spLocks noGrp="1"/>
          </p:cNvSpPr>
          <p:nvPr>
            <p:ph type="sldNum" sz="quarter" idx="12"/>
            <p:custDataLst>
              <p:tags r:id="rId3"/>
            </p:custDataLst>
          </p:nvPr>
        </p:nvSpPr>
        <p:spPr>
          <a:xfrm>
            <a:off x="76200" y="1279526"/>
            <a:ext cx="533400" cy="265217"/>
          </a:xfrm>
        </p:spPr>
        <p:txBody>
          <a:bodyPr>
            <a:normAutofit fontScale="92500" lnSpcReduction="20000"/>
          </a:bodyPr>
          <a:lstStyle/>
          <a:p>
            <a:pPr>
              <a:defRPr/>
            </a:pPr>
            <a:fld id="{62A93B84-147C-46E0-9E88-71D06A51F1DA}" type="slidenum">
              <a:rPr lang="en-US" smtClean="0"/>
              <a:pPr>
                <a:defRPr/>
              </a:pPr>
              <a:t>13</a:t>
            </a:fld>
            <a:endParaRPr lang="en-US" dirty="0"/>
          </a:p>
        </p:txBody>
      </p:sp>
      <p:sp>
        <p:nvSpPr>
          <p:cNvPr id="2" name="TextBox 1"/>
          <p:cNvSpPr txBox="1"/>
          <p:nvPr>
            <p:custDataLst>
              <p:tags r:id="rId4"/>
            </p:custDataLst>
          </p:nvPr>
        </p:nvSpPr>
        <p:spPr>
          <a:xfrm>
            <a:off x="762000" y="1524001"/>
            <a:ext cx="10515600" cy="378565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b="1" dirty="0">
                <a:solidFill>
                  <a:srgbClr val="002060"/>
                </a:solidFill>
              </a:rPr>
              <a:t>SPP Indicator 8: </a:t>
            </a:r>
            <a:r>
              <a:rPr lang="en-US" sz="2000" dirty="0">
                <a:solidFill>
                  <a:srgbClr val="002060"/>
                </a:solidFill>
              </a:rPr>
              <a:t>Percent of parents who report that the school facilitated parent involvement as a means of improving services and results for children with disabilities</a:t>
            </a:r>
          </a:p>
          <a:p>
            <a:pPr marL="285750" indent="-285750">
              <a:lnSpc>
                <a:spcPct val="150000"/>
              </a:lnSpc>
              <a:buFont typeface="Arial" panose="020B0604020202020204" pitchFamily="34" charset="0"/>
              <a:buChar char="•"/>
            </a:pPr>
            <a:r>
              <a:rPr lang="en-US" sz="2000" b="1" dirty="0">
                <a:solidFill>
                  <a:srgbClr val="002060"/>
                </a:solidFill>
              </a:rPr>
              <a:t>Data Source: </a:t>
            </a:r>
            <a:r>
              <a:rPr lang="en-US" sz="2000" dirty="0">
                <a:solidFill>
                  <a:srgbClr val="002060"/>
                </a:solidFill>
              </a:rPr>
              <a:t>Special Education Parent Survey</a:t>
            </a:r>
          </a:p>
          <a:p>
            <a:pPr marL="800100" lvl="1" indent="-342900">
              <a:lnSpc>
                <a:spcPct val="150000"/>
              </a:lnSpc>
              <a:buClr>
                <a:srgbClr val="3D9833"/>
              </a:buClr>
              <a:buFont typeface="Wingdings" panose="05000000000000000000" pitchFamily="2" charset="2"/>
              <a:buChar char="v"/>
            </a:pPr>
            <a:r>
              <a:rPr lang="en-US" sz="2000" dirty="0">
                <a:solidFill>
                  <a:srgbClr val="23571D"/>
                </a:solidFill>
              </a:rPr>
              <a:t>The school encourages parents to be involved</a:t>
            </a:r>
          </a:p>
          <a:p>
            <a:pPr marL="800100" lvl="1" indent="-342900">
              <a:lnSpc>
                <a:spcPct val="150000"/>
              </a:lnSpc>
              <a:buClr>
                <a:srgbClr val="3D9833"/>
              </a:buClr>
              <a:buFont typeface="Wingdings" panose="05000000000000000000" pitchFamily="2" charset="2"/>
              <a:buChar char="v"/>
            </a:pPr>
            <a:r>
              <a:rPr lang="en-US" sz="2000" dirty="0">
                <a:solidFill>
                  <a:srgbClr val="23571D"/>
                </a:solidFill>
              </a:rPr>
              <a:t>My involvement in my child’s education has improved his/her achievement</a:t>
            </a:r>
          </a:p>
          <a:p>
            <a:pPr marL="285750" indent="-285750">
              <a:lnSpc>
                <a:spcPct val="150000"/>
              </a:lnSpc>
              <a:buFont typeface="Arial" panose="020B0604020202020204" pitchFamily="34" charset="0"/>
              <a:buChar char="•"/>
            </a:pPr>
            <a:r>
              <a:rPr lang="en-US" sz="2000" b="1" dirty="0">
                <a:solidFill>
                  <a:srgbClr val="002060"/>
                </a:solidFill>
              </a:rPr>
              <a:t>Calculation:</a:t>
            </a:r>
          </a:p>
          <a:p>
            <a:pPr marL="800100" lvl="1" indent="-342900">
              <a:lnSpc>
                <a:spcPct val="150000"/>
              </a:lnSpc>
              <a:buFont typeface="Wingdings" panose="05000000000000000000" pitchFamily="2" charset="2"/>
              <a:buChar char="v"/>
            </a:pPr>
            <a:r>
              <a:rPr lang="en-US" sz="2000" b="1" dirty="0">
                <a:solidFill>
                  <a:srgbClr val="23571D"/>
                </a:solidFill>
              </a:rPr>
              <a:t>Schools Facilitated Parental Involvement Percent </a:t>
            </a:r>
            <a:r>
              <a:rPr lang="en-US" sz="2000" dirty="0">
                <a:solidFill>
                  <a:srgbClr val="002060"/>
                </a:solidFill>
              </a:rPr>
              <a:t>= (number of parents with children with disabilities who agree or strongly agree / number of responses) x </a:t>
            </a:r>
            <a:r>
              <a:rPr lang="en-US" sz="2000" dirty="0" smtClean="0">
                <a:solidFill>
                  <a:srgbClr val="002060"/>
                </a:solidFill>
              </a:rPr>
              <a:t>100</a:t>
            </a:r>
            <a:endParaRPr lang="en-US" sz="2000" dirty="0">
              <a:solidFill>
                <a:srgbClr val="002060"/>
              </a:solidFill>
            </a:endParaRPr>
          </a:p>
        </p:txBody>
      </p:sp>
    </p:spTree>
    <p:custDataLst>
      <p:tags r:id="rId1"/>
    </p:custDataLst>
    <p:extLst>
      <p:ext uri="{BB962C8B-B14F-4D97-AF65-F5344CB8AC3E}">
        <p14:creationId xmlns:p14="http://schemas.microsoft.com/office/powerpoint/2010/main" val="3783902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custDataLst>
              <p:tags r:id="rId2"/>
            </p:custDataLst>
          </p:nvPr>
        </p:nvSpPr>
        <p:spPr>
          <a:xfrm>
            <a:off x="0" y="582839"/>
            <a:ext cx="12192000" cy="685801"/>
          </a:xfrm>
        </p:spPr>
        <p:txBody>
          <a:bodyPr/>
          <a:lstStyle/>
          <a:p>
            <a:pPr algn="ctr"/>
            <a:r>
              <a:rPr lang="en-US" sz="3600" dirty="0">
                <a:solidFill>
                  <a:srgbClr val="00337F"/>
                </a:solidFill>
                <a:latin typeface="Trebuchet MS" panose="020B0603020202020204" pitchFamily="34" charset="0"/>
              </a:rPr>
              <a:t>Table F – </a:t>
            </a:r>
            <a:r>
              <a:rPr lang="en-US" sz="3600" dirty="0" smtClean="0">
                <a:solidFill>
                  <a:srgbClr val="00337F"/>
                </a:solidFill>
                <a:latin typeface="Trebuchet MS" panose="020B0603020202020204" pitchFamily="34" charset="0"/>
              </a:rPr>
              <a:t>Suspension/Expulsion </a:t>
            </a:r>
            <a:r>
              <a:rPr lang="en-US" sz="3600" dirty="0">
                <a:solidFill>
                  <a:srgbClr val="00337F"/>
                </a:solidFill>
                <a:latin typeface="Trebuchet MS" panose="020B0603020202020204" pitchFamily="34" charset="0"/>
              </a:rPr>
              <a:t>Data</a:t>
            </a:r>
            <a:endParaRPr lang="en-US" sz="3600" dirty="0">
              <a:latin typeface="Trebuchet MS" panose="020B0603020202020204" pitchFamily="34" charset="0"/>
            </a:endParaRPr>
          </a:p>
        </p:txBody>
      </p:sp>
      <p:sp>
        <p:nvSpPr>
          <p:cNvPr id="4" name="Slide Number Placeholder 3"/>
          <p:cNvSpPr>
            <a:spLocks noGrp="1"/>
          </p:cNvSpPr>
          <p:nvPr>
            <p:ph type="sldNum" sz="quarter" idx="12"/>
            <p:custDataLst>
              <p:tags r:id="rId3"/>
            </p:custDataLst>
          </p:nvPr>
        </p:nvSpPr>
        <p:spPr>
          <a:xfrm>
            <a:off x="76200" y="1268640"/>
            <a:ext cx="533400" cy="244475"/>
          </a:xfrm>
        </p:spPr>
        <p:txBody>
          <a:bodyPr>
            <a:normAutofit fontScale="85000" lnSpcReduction="20000"/>
          </a:bodyPr>
          <a:lstStyle/>
          <a:p>
            <a:pPr>
              <a:defRPr/>
            </a:pPr>
            <a:fld id="{62A93B84-147C-46E0-9E88-71D06A51F1DA}" type="slidenum">
              <a:rPr lang="en-US" smtClean="0"/>
              <a:pPr>
                <a:defRPr/>
              </a:pPr>
              <a:t>14</a:t>
            </a:fld>
            <a:endParaRPr lang="en-US" dirty="0"/>
          </a:p>
        </p:txBody>
      </p:sp>
      <p:sp>
        <p:nvSpPr>
          <p:cNvPr id="2" name="TextBox 1"/>
          <p:cNvSpPr txBox="1"/>
          <p:nvPr>
            <p:custDataLst>
              <p:tags r:id="rId4"/>
            </p:custDataLst>
          </p:nvPr>
        </p:nvSpPr>
        <p:spPr>
          <a:xfrm>
            <a:off x="838200" y="1534887"/>
            <a:ext cx="10439400" cy="452431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b="1" dirty="0" smtClean="0">
                <a:solidFill>
                  <a:srgbClr val="00337F"/>
                </a:solidFill>
              </a:rPr>
              <a:t>Counts: </a:t>
            </a:r>
            <a:r>
              <a:rPr lang="en-US" sz="2400" dirty="0" smtClean="0">
                <a:solidFill>
                  <a:srgbClr val="00337F"/>
                </a:solidFill>
              </a:rPr>
              <a:t>Suspension/expulsion </a:t>
            </a:r>
            <a:r>
              <a:rPr lang="en-US" sz="2400" dirty="0">
                <a:solidFill>
                  <a:srgbClr val="00337F"/>
                </a:solidFill>
              </a:rPr>
              <a:t>counts and removal rates for students with disabilities and non-disabled students</a:t>
            </a:r>
          </a:p>
          <a:p>
            <a:pPr marL="285750" indent="-285750">
              <a:lnSpc>
                <a:spcPct val="150000"/>
              </a:lnSpc>
              <a:buFont typeface="Arial" panose="020B0604020202020204" pitchFamily="34" charset="0"/>
              <a:buChar char="•"/>
            </a:pPr>
            <a:endParaRPr lang="en-US" sz="2400" dirty="0">
              <a:solidFill>
                <a:srgbClr val="00337F"/>
              </a:solidFill>
            </a:endParaRPr>
          </a:p>
          <a:p>
            <a:pPr marL="285750" indent="-285750">
              <a:lnSpc>
                <a:spcPct val="150000"/>
              </a:lnSpc>
              <a:buFont typeface="Arial" panose="020B0604020202020204" pitchFamily="34" charset="0"/>
              <a:buChar char="•"/>
            </a:pPr>
            <a:r>
              <a:rPr lang="en-US" sz="2400" b="1" dirty="0">
                <a:solidFill>
                  <a:srgbClr val="00337F"/>
                </a:solidFill>
              </a:rPr>
              <a:t>SPP Indicator 4: </a:t>
            </a:r>
            <a:r>
              <a:rPr lang="en-US" sz="2400" dirty="0">
                <a:solidFill>
                  <a:srgbClr val="00337F"/>
                </a:solidFill>
              </a:rPr>
              <a:t>Percent of districts with significant discrepancy in the rate of suspensions and expulsions of greater than 10 days in a school year for children with IEPs (4A) and by race/ethnicity (4B)</a:t>
            </a:r>
          </a:p>
          <a:p>
            <a:pPr marL="742950" lvl="1" indent="-285750">
              <a:lnSpc>
                <a:spcPct val="150000"/>
              </a:lnSpc>
              <a:buFont typeface="Courier New" panose="02070309020205020404" pitchFamily="49" charset="0"/>
              <a:buChar char="o"/>
            </a:pPr>
            <a:endParaRPr lang="en-US" sz="2400" dirty="0">
              <a:solidFill>
                <a:srgbClr val="00337F"/>
              </a:solidFill>
            </a:endParaRPr>
          </a:p>
          <a:p>
            <a:pPr marL="285750" indent="-285750">
              <a:lnSpc>
                <a:spcPct val="150000"/>
              </a:lnSpc>
              <a:buFont typeface="Arial" panose="020B0604020202020204" pitchFamily="34" charset="0"/>
              <a:buChar char="•"/>
            </a:pPr>
            <a:r>
              <a:rPr lang="en-US" sz="2400" b="1" dirty="0">
                <a:solidFill>
                  <a:srgbClr val="00337F"/>
                </a:solidFill>
              </a:rPr>
              <a:t>Data Source: </a:t>
            </a:r>
            <a:r>
              <a:rPr lang="en-US" sz="2400" dirty="0">
                <a:solidFill>
                  <a:srgbClr val="00337F"/>
                </a:solidFill>
              </a:rPr>
              <a:t>MOSIS Discipline Incident file</a:t>
            </a:r>
          </a:p>
        </p:txBody>
      </p:sp>
    </p:spTree>
    <p:custDataLst>
      <p:tags r:id="rId1"/>
    </p:custDataLst>
    <p:extLst>
      <p:ext uri="{BB962C8B-B14F-4D97-AF65-F5344CB8AC3E}">
        <p14:creationId xmlns:p14="http://schemas.microsoft.com/office/powerpoint/2010/main" val="2696147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custDataLst>
              <p:tags r:id="rId2"/>
            </p:custDataLst>
          </p:nvPr>
        </p:nvSpPr>
        <p:spPr>
          <a:xfrm>
            <a:off x="0" y="581025"/>
            <a:ext cx="12192000" cy="685801"/>
          </a:xfrm>
        </p:spPr>
        <p:txBody>
          <a:bodyPr/>
          <a:lstStyle/>
          <a:p>
            <a:pPr algn="ctr"/>
            <a:r>
              <a:rPr lang="en-US" sz="3600" dirty="0" smtClean="0">
                <a:solidFill>
                  <a:srgbClr val="00337F"/>
                </a:solidFill>
                <a:latin typeface="Trebuchet MS" panose="020B0603020202020204" pitchFamily="34" charset="0"/>
              </a:rPr>
              <a:t>Table </a:t>
            </a:r>
            <a:r>
              <a:rPr lang="en-US" sz="3600" dirty="0">
                <a:solidFill>
                  <a:srgbClr val="00337F"/>
                </a:solidFill>
                <a:latin typeface="Trebuchet MS" panose="020B0603020202020204" pitchFamily="34" charset="0"/>
              </a:rPr>
              <a:t>G1 – Graduation and Dropout Data</a:t>
            </a:r>
            <a:endParaRPr lang="en-US" sz="3600" dirty="0">
              <a:latin typeface="Trebuchet MS" panose="020B0603020202020204" pitchFamily="34" charset="0"/>
            </a:endParaRPr>
          </a:p>
        </p:txBody>
      </p:sp>
      <p:sp>
        <p:nvSpPr>
          <p:cNvPr id="4" name="Slide Number Placeholder 3"/>
          <p:cNvSpPr>
            <a:spLocks noGrp="1"/>
          </p:cNvSpPr>
          <p:nvPr>
            <p:ph type="sldNum" sz="quarter" idx="12"/>
            <p:custDataLst>
              <p:tags r:id="rId3"/>
            </p:custDataLst>
          </p:nvPr>
        </p:nvSpPr>
        <p:spPr>
          <a:xfrm>
            <a:off x="76200" y="1286743"/>
            <a:ext cx="533400" cy="244475"/>
          </a:xfrm>
        </p:spPr>
        <p:txBody>
          <a:bodyPr>
            <a:normAutofit fontScale="85000" lnSpcReduction="20000"/>
          </a:bodyPr>
          <a:lstStyle/>
          <a:p>
            <a:pPr>
              <a:defRPr/>
            </a:pPr>
            <a:fld id="{62A93B84-147C-46E0-9E88-71D06A51F1DA}" type="slidenum">
              <a:rPr lang="en-US" smtClean="0"/>
              <a:pPr>
                <a:defRPr/>
              </a:pPr>
              <a:t>15</a:t>
            </a:fld>
            <a:endParaRPr lang="en-US" dirty="0"/>
          </a:p>
        </p:txBody>
      </p:sp>
      <p:sp>
        <p:nvSpPr>
          <p:cNvPr id="2" name="TextBox 1"/>
          <p:cNvSpPr txBox="1"/>
          <p:nvPr>
            <p:custDataLst>
              <p:tags r:id="rId4"/>
            </p:custDataLst>
          </p:nvPr>
        </p:nvSpPr>
        <p:spPr>
          <a:xfrm>
            <a:off x="838200" y="1676401"/>
            <a:ext cx="10515600" cy="470898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b="1" dirty="0">
                <a:solidFill>
                  <a:srgbClr val="002060"/>
                </a:solidFill>
              </a:rPr>
              <a:t>SPP Indicators 1 &amp; 2: </a:t>
            </a:r>
            <a:r>
              <a:rPr lang="en-US" sz="2000" dirty="0">
                <a:solidFill>
                  <a:srgbClr val="002060"/>
                </a:solidFill>
              </a:rPr>
              <a:t>Percent of youth with IEPs graduating with regular diploma &amp; percent of youth with IEPs dropping </a:t>
            </a:r>
            <a:r>
              <a:rPr lang="en-US" sz="2000" dirty="0" smtClean="0">
                <a:solidFill>
                  <a:srgbClr val="002060"/>
                </a:solidFill>
              </a:rPr>
              <a:t>out</a:t>
            </a:r>
          </a:p>
          <a:p>
            <a:pPr marL="285750" indent="-285750">
              <a:lnSpc>
                <a:spcPct val="150000"/>
              </a:lnSpc>
              <a:buFont typeface="Arial" panose="020B0604020202020204" pitchFamily="34" charset="0"/>
              <a:buChar char="•"/>
            </a:pPr>
            <a:r>
              <a:rPr lang="en-US" sz="2000" b="1" dirty="0" smtClean="0">
                <a:solidFill>
                  <a:srgbClr val="002060"/>
                </a:solidFill>
              </a:rPr>
              <a:t>New Calculation: </a:t>
            </a:r>
            <a:r>
              <a:rPr lang="en-US" sz="2000" dirty="0" smtClean="0">
                <a:solidFill>
                  <a:srgbClr val="002060"/>
                </a:solidFill>
              </a:rPr>
              <a:t>We now calculate based on the Number of </a:t>
            </a:r>
            <a:r>
              <a:rPr lang="en-US" sz="2000" dirty="0" err="1" smtClean="0">
                <a:solidFill>
                  <a:srgbClr val="002060"/>
                </a:solidFill>
              </a:rPr>
              <a:t>Exiters</a:t>
            </a:r>
            <a:r>
              <a:rPr lang="en-US" sz="2000" dirty="0" smtClean="0">
                <a:solidFill>
                  <a:srgbClr val="002060"/>
                </a:solidFill>
              </a:rPr>
              <a:t> as a percent of </a:t>
            </a:r>
            <a:r>
              <a:rPr lang="en-US" sz="2000" dirty="0" err="1" smtClean="0">
                <a:solidFill>
                  <a:srgbClr val="002060"/>
                </a:solidFill>
              </a:rPr>
              <a:t>Exiters</a:t>
            </a:r>
            <a:r>
              <a:rPr lang="en-US" sz="2000" dirty="0" smtClean="0">
                <a:solidFill>
                  <a:srgbClr val="002060"/>
                </a:solidFill>
              </a:rPr>
              <a:t>. </a:t>
            </a:r>
          </a:p>
          <a:p>
            <a:pPr marL="285750" indent="-285750">
              <a:lnSpc>
                <a:spcPct val="150000"/>
              </a:lnSpc>
              <a:buFont typeface="Arial" panose="020B0604020202020204" pitchFamily="34" charset="0"/>
              <a:buChar char="•"/>
            </a:pPr>
            <a:r>
              <a:rPr lang="en-US" sz="2000" b="1" dirty="0" smtClean="0">
                <a:solidFill>
                  <a:srgbClr val="002060"/>
                </a:solidFill>
              </a:rPr>
              <a:t>Calculation: </a:t>
            </a:r>
          </a:p>
          <a:p>
            <a:pPr marL="742950" lvl="1" indent="-285750">
              <a:lnSpc>
                <a:spcPct val="150000"/>
              </a:lnSpc>
              <a:buFont typeface="Arial" panose="020B0604020202020204" pitchFamily="34" charset="0"/>
              <a:buChar char="•"/>
            </a:pPr>
            <a:r>
              <a:rPr lang="en-US" sz="2000" b="1" dirty="0" smtClean="0">
                <a:solidFill>
                  <a:srgbClr val="002060"/>
                </a:solidFill>
              </a:rPr>
              <a:t>Graduation:</a:t>
            </a:r>
            <a:r>
              <a:rPr lang="en-US" sz="2000" dirty="0" smtClean="0">
                <a:solidFill>
                  <a:srgbClr val="002060"/>
                </a:solidFill>
              </a:rPr>
              <a:t> G01s with IEPs / The number of Students with IEPs that exited special education. </a:t>
            </a:r>
          </a:p>
          <a:p>
            <a:pPr marL="742950" lvl="1" indent="-285750">
              <a:lnSpc>
                <a:spcPct val="150000"/>
              </a:lnSpc>
              <a:buFont typeface="Arial" panose="020B0604020202020204" pitchFamily="34" charset="0"/>
              <a:buChar char="•"/>
            </a:pPr>
            <a:r>
              <a:rPr lang="en-US" sz="2000" b="1" dirty="0" smtClean="0">
                <a:solidFill>
                  <a:srgbClr val="002060"/>
                </a:solidFill>
              </a:rPr>
              <a:t>Drop Out: </a:t>
            </a:r>
            <a:r>
              <a:rPr lang="en-US" sz="2000" dirty="0" smtClean="0">
                <a:solidFill>
                  <a:srgbClr val="002060"/>
                </a:solidFill>
              </a:rPr>
              <a:t>Students with IEPs who Dropped out. (codes 07 and 08) / The number of students with IEPs that exited special education.</a:t>
            </a:r>
            <a:endParaRPr lang="en-US" sz="2000" b="1" dirty="0">
              <a:solidFill>
                <a:srgbClr val="002060"/>
              </a:solidFill>
            </a:endParaRPr>
          </a:p>
          <a:p>
            <a:pPr marL="285750" indent="-285750">
              <a:lnSpc>
                <a:spcPct val="150000"/>
              </a:lnSpc>
              <a:buFont typeface="Arial" panose="020B0604020202020204" pitchFamily="34" charset="0"/>
              <a:buChar char="•"/>
            </a:pPr>
            <a:r>
              <a:rPr lang="en-US" sz="2000" b="1" dirty="0">
                <a:solidFill>
                  <a:srgbClr val="002060"/>
                </a:solidFill>
              </a:rPr>
              <a:t>Data Source: </a:t>
            </a:r>
            <a:r>
              <a:rPr lang="en-US" sz="2000" dirty="0">
                <a:solidFill>
                  <a:srgbClr val="002060"/>
                </a:solidFill>
              </a:rPr>
              <a:t>MOSIS June Student Enrollment and Attendance </a:t>
            </a:r>
            <a:r>
              <a:rPr lang="en-US" sz="2000" dirty="0" smtClean="0">
                <a:solidFill>
                  <a:srgbClr val="002060"/>
                </a:solidFill>
              </a:rPr>
              <a:t>file</a:t>
            </a:r>
            <a:endParaRPr lang="en-US" sz="2000" dirty="0">
              <a:solidFill>
                <a:srgbClr val="002060"/>
              </a:solidFill>
            </a:endParaRPr>
          </a:p>
        </p:txBody>
      </p:sp>
    </p:spTree>
    <p:custDataLst>
      <p:tags r:id="rId1"/>
    </p:custDataLst>
    <p:extLst>
      <p:ext uri="{BB962C8B-B14F-4D97-AF65-F5344CB8AC3E}">
        <p14:creationId xmlns:p14="http://schemas.microsoft.com/office/powerpoint/2010/main" val="1867709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2"/>
            </p:custDataLst>
          </p:nvPr>
        </p:nvSpPr>
        <p:spPr>
          <a:xfrm>
            <a:off x="76200" y="1287568"/>
            <a:ext cx="533400" cy="244475"/>
          </a:xfrm>
        </p:spPr>
        <p:txBody>
          <a:bodyPr>
            <a:normAutofit fontScale="85000" lnSpcReduction="20000"/>
          </a:bodyPr>
          <a:lstStyle/>
          <a:p>
            <a:pPr>
              <a:defRPr/>
            </a:pPr>
            <a:fld id="{62A93B84-147C-46E0-9E88-71D06A51F1DA}" type="slidenum">
              <a:rPr lang="en-US" smtClean="0"/>
              <a:pPr>
                <a:defRPr/>
              </a:pPr>
              <a:t>16</a:t>
            </a:fld>
            <a:endParaRPr lang="en-US" dirty="0"/>
          </a:p>
        </p:txBody>
      </p:sp>
      <p:sp>
        <p:nvSpPr>
          <p:cNvPr id="2" name="TextBox 1"/>
          <p:cNvSpPr txBox="1"/>
          <p:nvPr>
            <p:custDataLst>
              <p:tags r:id="rId3"/>
            </p:custDataLst>
          </p:nvPr>
        </p:nvSpPr>
        <p:spPr>
          <a:xfrm>
            <a:off x="762000" y="1524001"/>
            <a:ext cx="10591800" cy="493981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900" b="1" dirty="0">
                <a:solidFill>
                  <a:srgbClr val="002060"/>
                </a:solidFill>
              </a:rPr>
              <a:t>SPP Indicator 13: </a:t>
            </a:r>
            <a:r>
              <a:rPr lang="en-US" sz="1900" dirty="0">
                <a:solidFill>
                  <a:srgbClr val="002060"/>
                </a:solidFill>
              </a:rPr>
              <a:t>Percent of youth ages 16+ with IEPs that  include:</a:t>
            </a:r>
          </a:p>
          <a:p>
            <a:pPr marL="800100" lvl="1" indent="-342900">
              <a:lnSpc>
                <a:spcPct val="150000"/>
              </a:lnSpc>
              <a:buClr>
                <a:srgbClr val="3D9833"/>
              </a:buClr>
              <a:buFont typeface="Wingdings" panose="05000000000000000000" pitchFamily="2" charset="2"/>
              <a:buChar char="v"/>
            </a:pPr>
            <a:r>
              <a:rPr lang="en-US" sz="1900" dirty="0" smtClean="0">
                <a:solidFill>
                  <a:srgbClr val="23571D"/>
                </a:solidFill>
              </a:rPr>
              <a:t>Appropriate </a:t>
            </a:r>
            <a:r>
              <a:rPr lang="en-US" sz="1900" dirty="0">
                <a:solidFill>
                  <a:srgbClr val="23571D"/>
                </a:solidFill>
              </a:rPr>
              <a:t>measurable postsecondary goals that are annually updated and based upon an age appropriate transition assessment; </a:t>
            </a:r>
          </a:p>
          <a:p>
            <a:pPr marL="800100" lvl="1" indent="-342900">
              <a:lnSpc>
                <a:spcPct val="150000"/>
              </a:lnSpc>
              <a:buClr>
                <a:srgbClr val="3D9833"/>
              </a:buClr>
              <a:buFont typeface="Wingdings" panose="05000000000000000000" pitchFamily="2" charset="2"/>
              <a:buChar char="v"/>
            </a:pPr>
            <a:r>
              <a:rPr lang="en-US" sz="1900" dirty="0" smtClean="0">
                <a:solidFill>
                  <a:srgbClr val="23571D"/>
                </a:solidFill>
              </a:rPr>
              <a:t>Transition </a:t>
            </a:r>
            <a:r>
              <a:rPr lang="en-US" sz="1900" dirty="0">
                <a:solidFill>
                  <a:srgbClr val="23571D"/>
                </a:solidFill>
              </a:rPr>
              <a:t>services, including courses of study, that will reasonably enable the student to meet those postsecondary goals; </a:t>
            </a:r>
            <a:r>
              <a:rPr lang="en-US" sz="1900" dirty="0" smtClean="0">
                <a:solidFill>
                  <a:srgbClr val="23571D"/>
                </a:solidFill>
              </a:rPr>
              <a:t>and</a:t>
            </a:r>
            <a:endParaRPr lang="en-US" sz="1900" dirty="0">
              <a:solidFill>
                <a:srgbClr val="23571D"/>
              </a:solidFill>
            </a:endParaRPr>
          </a:p>
          <a:p>
            <a:pPr marL="800100" lvl="1" indent="-342900">
              <a:lnSpc>
                <a:spcPct val="150000"/>
              </a:lnSpc>
              <a:buClr>
                <a:srgbClr val="3D9833"/>
              </a:buClr>
              <a:buFont typeface="Wingdings" panose="05000000000000000000" pitchFamily="2" charset="2"/>
              <a:buChar char="v"/>
            </a:pPr>
            <a:r>
              <a:rPr lang="en-US" sz="1900" dirty="0" smtClean="0">
                <a:solidFill>
                  <a:srgbClr val="23571D"/>
                </a:solidFill>
              </a:rPr>
              <a:t>Annual </a:t>
            </a:r>
            <a:r>
              <a:rPr lang="en-US" sz="1900" dirty="0">
                <a:solidFill>
                  <a:srgbClr val="23571D"/>
                </a:solidFill>
              </a:rPr>
              <a:t>IEP goals related to the student’s transition services </a:t>
            </a:r>
            <a:r>
              <a:rPr lang="en-US" sz="1900" dirty="0" smtClean="0">
                <a:solidFill>
                  <a:srgbClr val="23571D"/>
                </a:solidFill>
              </a:rPr>
              <a:t>needs</a:t>
            </a:r>
          </a:p>
          <a:p>
            <a:pPr marL="800100" lvl="1" indent="-342900">
              <a:lnSpc>
                <a:spcPct val="150000"/>
              </a:lnSpc>
              <a:buFont typeface="Courier New" panose="02070309020205020404" pitchFamily="49" charset="0"/>
              <a:buChar char="o"/>
            </a:pPr>
            <a:endParaRPr lang="en-US" sz="1000" dirty="0">
              <a:solidFill>
                <a:srgbClr val="00B050"/>
              </a:solidFill>
            </a:endParaRPr>
          </a:p>
          <a:p>
            <a:pPr marL="285750" indent="-285750">
              <a:lnSpc>
                <a:spcPct val="150000"/>
              </a:lnSpc>
              <a:buFont typeface="Arial" panose="020B0604020202020204" pitchFamily="34" charset="0"/>
              <a:buChar char="•"/>
            </a:pPr>
            <a:r>
              <a:rPr lang="en-US" sz="1900" b="1" dirty="0">
                <a:solidFill>
                  <a:srgbClr val="002060"/>
                </a:solidFill>
              </a:rPr>
              <a:t>Data Source: </a:t>
            </a:r>
            <a:r>
              <a:rPr lang="en-US" sz="1900" dirty="0">
                <a:solidFill>
                  <a:srgbClr val="002060"/>
                </a:solidFill>
              </a:rPr>
              <a:t>Student file reviews in IMACs </a:t>
            </a:r>
            <a:r>
              <a:rPr lang="en-US" sz="1900" dirty="0" smtClean="0">
                <a:solidFill>
                  <a:srgbClr val="002060"/>
                </a:solidFill>
              </a:rPr>
              <a:t>self-assessment</a:t>
            </a:r>
          </a:p>
          <a:p>
            <a:pPr marL="285750" indent="-285750">
              <a:lnSpc>
                <a:spcPct val="150000"/>
              </a:lnSpc>
              <a:buFont typeface="Arial" panose="020B0604020202020204" pitchFamily="34" charset="0"/>
              <a:buChar char="•"/>
            </a:pPr>
            <a:endParaRPr lang="en-US" sz="1000" dirty="0">
              <a:solidFill>
                <a:srgbClr val="002060"/>
              </a:solidFill>
            </a:endParaRPr>
          </a:p>
          <a:p>
            <a:pPr marL="285750" indent="-285750">
              <a:lnSpc>
                <a:spcPct val="150000"/>
              </a:lnSpc>
              <a:buFont typeface="Arial" panose="020B0604020202020204" pitchFamily="34" charset="0"/>
              <a:buChar char="•"/>
            </a:pPr>
            <a:r>
              <a:rPr lang="en-US" sz="1900" b="1" dirty="0">
                <a:solidFill>
                  <a:srgbClr val="002060"/>
                </a:solidFill>
              </a:rPr>
              <a:t>Calculation:</a:t>
            </a:r>
          </a:p>
          <a:p>
            <a:pPr marL="800100" lvl="1" indent="-342900">
              <a:lnSpc>
                <a:spcPct val="150000"/>
              </a:lnSpc>
              <a:buFont typeface="Wingdings" panose="05000000000000000000" pitchFamily="2" charset="2"/>
              <a:buChar char="v"/>
            </a:pPr>
            <a:r>
              <a:rPr lang="en-US" sz="1900" b="1" dirty="0">
                <a:solidFill>
                  <a:srgbClr val="23571D"/>
                </a:solidFill>
              </a:rPr>
              <a:t>Percent Met Requirements </a:t>
            </a:r>
            <a:r>
              <a:rPr lang="en-US" sz="1900" dirty="0">
                <a:solidFill>
                  <a:srgbClr val="002060"/>
                </a:solidFill>
              </a:rPr>
              <a:t>= (number met requirements / number of transition IEPs reviewed) x 100</a:t>
            </a:r>
          </a:p>
        </p:txBody>
      </p:sp>
      <p:sp>
        <p:nvSpPr>
          <p:cNvPr id="6" name="Title 2"/>
          <p:cNvSpPr txBox="1">
            <a:spLocks/>
          </p:cNvSpPr>
          <p:nvPr>
            <p:custDataLst>
              <p:tags r:id="rId4"/>
            </p:custDataLst>
          </p:nvPr>
        </p:nvSpPr>
        <p:spPr bwMode="auto">
          <a:xfrm>
            <a:off x="0" y="581025"/>
            <a:ext cx="12192000" cy="68580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b="0" i="0" u="none"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a:lstStyle>
          <a:p>
            <a:pPr algn="ctr"/>
            <a:r>
              <a:rPr lang="en-US" sz="3600" dirty="0" smtClean="0">
                <a:solidFill>
                  <a:srgbClr val="00337F"/>
                </a:solidFill>
                <a:latin typeface="Trebuchet MS" panose="020B0603020202020204" pitchFamily="34" charset="0"/>
              </a:rPr>
              <a:t>Table G2 – Secondary Transition Plans</a:t>
            </a:r>
            <a:endParaRPr lang="en-US" sz="3600" dirty="0">
              <a:latin typeface="Trebuchet MS" panose="020B0603020202020204" pitchFamily="34" charset="0"/>
            </a:endParaRPr>
          </a:p>
        </p:txBody>
      </p:sp>
    </p:spTree>
    <p:custDataLst>
      <p:tags r:id="rId1"/>
    </p:custDataLst>
    <p:extLst>
      <p:ext uri="{BB962C8B-B14F-4D97-AF65-F5344CB8AC3E}">
        <p14:creationId xmlns:p14="http://schemas.microsoft.com/office/powerpoint/2010/main" val="2927494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custDataLst>
              <p:tags r:id="rId2"/>
            </p:custDataLst>
          </p:nvPr>
        </p:nvSpPr>
        <p:spPr>
          <a:xfrm>
            <a:off x="76200" y="1279526"/>
            <a:ext cx="533400" cy="244475"/>
          </a:xfrm>
        </p:spPr>
        <p:txBody>
          <a:bodyPr>
            <a:normAutofit fontScale="85000" lnSpcReduction="20000"/>
          </a:bodyPr>
          <a:lstStyle/>
          <a:p>
            <a:pPr>
              <a:defRPr/>
            </a:pPr>
            <a:fld id="{62A93B84-147C-46E0-9E88-71D06A51F1DA}" type="slidenum">
              <a:rPr lang="en-US" smtClean="0"/>
              <a:pPr>
                <a:defRPr/>
              </a:pPr>
              <a:t>17</a:t>
            </a:fld>
            <a:endParaRPr lang="en-US" dirty="0"/>
          </a:p>
        </p:txBody>
      </p:sp>
      <p:sp>
        <p:nvSpPr>
          <p:cNvPr id="2" name="TextBox 1"/>
          <p:cNvSpPr txBox="1"/>
          <p:nvPr>
            <p:custDataLst>
              <p:tags r:id="rId3"/>
            </p:custDataLst>
          </p:nvPr>
        </p:nvSpPr>
        <p:spPr>
          <a:xfrm>
            <a:off x="762000" y="1524001"/>
            <a:ext cx="10591800" cy="480131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b="1" dirty="0" smtClean="0">
                <a:solidFill>
                  <a:srgbClr val="002060"/>
                </a:solidFill>
              </a:rPr>
              <a:t>Follow-up:</a:t>
            </a:r>
            <a:r>
              <a:rPr lang="en-US" sz="2400" dirty="0" smtClean="0">
                <a:solidFill>
                  <a:srgbClr val="002060"/>
                </a:solidFill>
              </a:rPr>
              <a:t> Previous </a:t>
            </a:r>
            <a:r>
              <a:rPr lang="en-US" sz="2400" dirty="0">
                <a:solidFill>
                  <a:srgbClr val="002060"/>
                </a:solidFill>
              </a:rPr>
              <a:t>year’s graduates and dropouts</a:t>
            </a:r>
          </a:p>
          <a:p>
            <a:pPr marL="285750" indent="-285750">
              <a:lnSpc>
                <a:spcPct val="150000"/>
              </a:lnSpc>
              <a:buFont typeface="Arial" panose="020B0604020202020204" pitchFamily="34" charset="0"/>
              <a:buChar char="•"/>
            </a:pPr>
            <a:endParaRPr lang="en-US" dirty="0">
              <a:solidFill>
                <a:srgbClr val="002060"/>
              </a:solidFill>
            </a:endParaRPr>
          </a:p>
          <a:p>
            <a:pPr marL="285750" indent="-285750">
              <a:lnSpc>
                <a:spcPct val="150000"/>
              </a:lnSpc>
              <a:buFont typeface="Arial" panose="020B0604020202020204" pitchFamily="34" charset="0"/>
              <a:buChar char="•"/>
            </a:pPr>
            <a:r>
              <a:rPr lang="en-US" sz="2400" b="1" dirty="0">
                <a:solidFill>
                  <a:srgbClr val="002060"/>
                </a:solidFill>
              </a:rPr>
              <a:t>SPP Indicator 14: </a:t>
            </a:r>
            <a:r>
              <a:rPr lang="en-US" sz="2400" dirty="0">
                <a:solidFill>
                  <a:srgbClr val="002060"/>
                </a:solidFill>
              </a:rPr>
              <a:t>Percent of youth who had IEPs, are no longer in secondary school and who have been enrolled in higher education, employed competitively, enrolled in some other postsecondary education or training program, or in some other employment within one year of leaving high school.</a:t>
            </a:r>
          </a:p>
          <a:p>
            <a:pPr marL="285750" indent="-285750">
              <a:lnSpc>
                <a:spcPct val="150000"/>
              </a:lnSpc>
              <a:buFont typeface="Arial" panose="020B0604020202020204" pitchFamily="34" charset="0"/>
              <a:buChar char="•"/>
            </a:pPr>
            <a:endParaRPr lang="en-US" dirty="0">
              <a:solidFill>
                <a:srgbClr val="002060"/>
              </a:solidFill>
            </a:endParaRPr>
          </a:p>
          <a:p>
            <a:pPr marL="285750" indent="-285750">
              <a:lnSpc>
                <a:spcPct val="150000"/>
              </a:lnSpc>
              <a:buFont typeface="Arial" panose="020B0604020202020204" pitchFamily="34" charset="0"/>
              <a:buChar char="•"/>
            </a:pPr>
            <a:r>
              <a:rPr lang="en-US" sz="2400" b="1" dirty="0">
                <a:solidFill>
                  <a:srgbClr val="002060"/>
                </a:solidFill>
              </a:rPr>
              <a:t>Data Source: </a:t>
            </a:r>
            <a:r>
              <a:rPr lang="en-US" sz="2400" dirty="0">
                <a:solidFill>
                  <a:srgbClr val="002060"/>
                </a:solidFill>
              </a:rPr>
              <a:t>MOSIS Graduate follow-up file </a:t>
            </a:r>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09381" y="4800600"/>
            <a:ext cx="2658619" cy="1769190"/>
          </a:xfrm>
          <a:prstGeom prst="rect">
            <a:avLst/>
          </a:prstGeom>
        </p:spPr>
      </p:pic>
      <p:sp>
        <p:nvSpPr>
          <p:cNvPr id="7" name="Title 2"/>
          <p:cNvSpPr txBox="1">
            <a:spLocks/>
          </p:cNvSpPr>
          <p:nvPr>
            <p:custDataLst>
              <p:tags r:id="rId4"/>
            </p:custDataLst>
          </p:nvPr>
        </p:nvSpPr>
        <p:spPr bwMode="auto">
          <a:xfrm>
            <a:off x="1979" y="593725"/>
            <a:ext cx="12192000" cy="68580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b="0" i="0" u="none"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a:lstStyle>
          <a:p>
            <a:pPr algn="ctr"/>
            <a:r>
              <a:rPr lang="en-US" sz="3600" dirty="0" smtClean="0">
                <a:solidFill>
                  <a:srgbClr val="00337F"/>
                </a:solidFill>
                <a:latin typeface="Trebuchet MS" panose="020B0603020202020204" pitchFamily="34" charset="0"/>
              </a:rPr>
              <a:t>Table G3 – Follow Up</a:t>
            </a:r>
            <a:endParaRPr lang="en-US" sz="3600" dirty="0">
              <a:latin typeface="Trebuchet MS" panose="020B0603020202020204" pitchFamily="34" charset="0"/>
            </a:endParaRPr>
          </a:p>
        </p:txBody>
      </p:sp>
    </p:spTree>
    <p:custDataLst>
      <p:tags r:id="rId1"/>
    </p:custDataLst>
    <p:extLst>
      <p:ext uri="{BB962C8B-B14F-4D97-AF65-F5344CB8AC3E}">
        <p14:creationId xmlns:p14="http://schemas.microsoft.com/office/powerpoint/2010/main" val="1117545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3" name="Picture 3" descr="MO-DESE_CollegeCareer-1.png"/>
          <p:cNvPicPr>
            <a:picLocks noChangeAspect="1"/>
          </p:cNvPicPr>
          <p:nvPr/>
        </p:nvPicPr>
        <p:blipFill>
          <a:blip r:embed="rId7" cstate="print"/>
          <a:srcRect b="17917"/>
          <a:stretch>
            <a:fillRect/>
          </a:stretch>
        </p:blipFill>
        <p:spPr bwMode="auto">
          <a:xfrm>
            <a:off x="4114800" y="120650"/>
            <a:ext cx="3543300" cy="1371600"/>
          </a:xfrm>
          <a:prstGeom prst="rect">
            <a:avLst/>
          </a:prstGeom>
          <a:noFill/>
          <a:ln w="9525">
            <a:noFill/>
            <a:miter lim="800000"/>
            <a:headEnd/>
            <a:tailEnd/>
          </a:ln>
        </p:spPr>
      </p:pic>
      <p:graphicFrame>
        <p:nvGraphicFramePr>
          <p:cNvPr id="8" name="Group 34"/>
          <p:cNvGraphicFramePr>
            <a:graphicFrameLocks/>
          </p:cNvGraphicFramePr>
          <p:nvPr>
            <p:custDataLst>
              <p:tags r:id="rId2"/>
            </p:custDataLst>
            <p:extLst>
              <p:ext uri="{D42A27DB-BD31-4B8C-83A1-F6EECF244321}">
                <p14:modId xmlns:p14="http://schemas.microsoft.com/office/powerpoint/2010/main" val="671887164"/>
              </p:ext>
            </p:extLst>
          </p:nvPr>
        </p:nvGraphicFramePr>
        <p:xfrm>
          <a:off x="2209800" y="2667001"/>
          <a:ext cx="7772400" cy="3967939"/>
        </p:xfrm>
        <a:graphic>
          <a:graphicData uri="http://schemas.openxmlformats.org/drawingml/2006/table">
            <a:tbl>
              <a:tblPr>
                <a:tableStyleId>{3C2FFA5D-87B4-456A-9821-1D502468CF0F}</a:tableStyleId>
              </a:tblPr>
              <a:tblGrid>
                <a:gridCol w="2775858">
                  <a:extLst>
                    <a:ext uri="{9D8B030D-6E8A-4147-A177-3AD203B41FA5}">
                      <a16:colId xmlns:a16="http://schemas.microsoft.com/office/drawing/2014/main" val="20000"/>
                    </a:ext>
                  </a:extLst>
                </a:gridCol>
                <a:gridCol w="4996542">
                  <a:extLst>
                    <a:ext uri="{9D8B030D-6E8A-4147-A177-3AD203B41FA5}">
                      <a16:colId xmlns:a16="http://schemas.microsoft.com/office/drawing/2014/main" val="20001"/>
                    </a:ext>
                  </a:extLst>
                </a:gridCol>
              </a:tblGrid>
              <a:tr h="7978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u="none" strike="noStrike" cap="none" normalizeH="0" baseline="0" dirty="0" smtClean="0">
                          <a:ln>
                            <a:noFill/>
                          </a:ln>
                          <a:effectLst/>
                        </a:rPr>
                        <a:t>Mary Corey</a:t>
                      </a:r>
                    </a:p>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u="none" strike="noStrike" cap="none" normalizeH="0" baseline="0" dirty="0" smtClean="0">
                          <a:ln>
                            <a:noFill/>
                          </a:ln>
                          <a:effectLst/>
                        </a:rPr>
                        <a:t>Coordinator</a:t>
                      </a:r>
                      <a:endParaRPr kumimoji="0" lang="en-US" sz="2000" b="1" i="0" u="none" strike="noStrike" cap="none" normalizeH="0" baseline="0" dirty="0" smtClean="0">
                        <a:ln>
                          <a:noFill/>
                        </a:ln>
                        <a:solidFill>
                          <a:schemeClr val="bg1"/>
                        </a:solidFill>
                        <a:effectLst/>
                        <a:latin typeface="Calibri" pitchFamily="34" charset="0"/>
                      </a:endParaRPr>
                    </a:p>
                  </a:txBody>
                  <a:tcPr marL="68580" marR="68580" marT="34290" marB="34290" horzOverflow="overflow">
                    <a:cell3D prstMaterial="dkEdge">
                      <a:bevel/>
                      <a:lightRig rig="flood" dir="t"/>
                    </a:cell3D>
                    <a:solidFill>
                      <a:srgbClr val="8ED686"/>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u="none" strike="noStrike" kern="1200" cap="none" normalizeH="0" baseline="0" dirty="0" smtClean="0">
                          <a:ln>
                            <a:noFill/>
                          </a:ln>
                          <a:effectLst/>
                          <a:hlinkClick r:id="rId8"/>
                        </a:rPr>
                        <a:t>Mary.Corey@dese.mo.gov</a:t>
                      </a:r>
                      <a:r>
                        <a:rPr kumimoji="0" lang="en-US" sz="2000" u="none" strike="noStrike" kern="1200" cap="none" normalizeH="0" baseline="0" dirty="0" smtClean="0">
                          <a:ln>
                            <a:noFill/>
                          </a:ln>
                          <a:effectLst/>
                        </a:rPr>
                        <a:t> </a:t>
                      </a:r>
                    </a:p>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u="none" strike="noStrike" cap="none" normalizeH="0" baseline="0" dirty="0" smtClean="0">
                          <a:ln>
                            <a:noFill/>
                          </a:ln>
                          <a:effectLst/>
                        </a:rPr>
                        <a:t>573-751-8165</a:t>
                      </a:r>
                      <a:endParaRPr kumimoji="0" lang="en-US" sz="2000" b="1" i="0" u="none" strike="noStrike" cap="none" normalizeH="0" baseline="0" dirty="0" smtClean="0">
                        <a:ln>
                          <a:noFill/>
                        </a:ln>
                        <a:solidFill>
                          <a:srgbClr val="428390"/>
                        </a:solidFill>
                        <a:effectLst/>
                        <a:latin typeface="Calibri" pitchFamily="34" charset="0"/>
                      </a:endParaRPr>
                    </a:p>
                  </a:txBody>
                  <a:tcPr marL="68580" marR="68580" marT="34290" marB="34290" horzOverflow="overflow">
                    <a:cell3D prstMaterial="dkEdge">
                      <a:bevel/>
                      <a:lightRig rig="flood" dir="t"/>
                    </a:cell3D>
                    <a:solidFill>
                      <a:srgbClr val="8ED686"/>
                    </a:solidFill>
                  </a:tcPr>
                </a:tc>
                <a:extLst>
                  <a:ext uri="{0D108BD9-81ED-4DB2-BD59-A6C34878D82A}">
                    <a16:rowId xmlns:a16="http://schemas.microsoft.com/office/drawing/2014/main" val="10000"/>
                  </a:ext>
                </a:extLst>
              </a:tr>
              <a:tr h="80234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b="0" i="0" u="none" strike="noStrike" cap="none" normalizeH="0" baseline="0" dirty="0" smtClean="0">
                          <a:ln>
                            <a:noFill/>
                          </a:ln>
                          <a:solidFill>
                            <a:schemeClr val="tx1"/>
                          </a:solidFill>
                          <a:effectLst/>
                          <a:latin typeface="+mn-lt"/>
                        </a:rPr>
                        <a:t>Tori Chance</a:t>
                      </a:r>
                    </a:p>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b="0" i="0" u="none" strike="noStrike" cap="none" normalizeH="0" baseline="0" dirty="0" smtClean="0">
                          <a:ln>
                            <a:noFill/>
                          </a:ln>
                          <a:solidFill>
                            <a:schemeClr val="tx1"/>
                          </a:solidFill>
                          <a:effectLst/>
                          <a:latin typeface="+mn-lt"/>
                        </a:rPr>
                        <a:t>Data Planner</a:t>
                      </a:r>
                      <a:endParaRPr kumimoji="0" lang="en-US" sz="2000" b="1" i="0" u="none" strike="noStrike" cap="none" normalizeH="0" baseline="0" dirty="0" smtClean="0">
                        <a:ln>
                          <a:noFill/>
                        </a:ln>
                        <a:solidFill>
                          <a:schemeClr val="bg1"/>
                        </a:solidFill>
                        <a:effectLst/>
                        <a:latin typeface="Calibri" pitchFamily="34" charset="0"/>
                      </a:endParaRPr>
                    </a:p>
                  </a:txBody>
                  <a:tcPr marL="68580" marR="68580" marT="34290" marB="34290" horzOverflow="overflow">
                    <a:cell3D prstMaterial="dkEdge">
                      <a:bevel/>
                      <a:lightRig rig="flood" dir="t"/>
                    </a:cell3D>
                    <a:solidFill>
                      <a:srgbClr val="8ED686"/>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u="none" strike="noStrike" kern="1200" cap="none" normalizeH="0" baseline="0" dirty="0" smtClean="0">
                          <a:ln>
                            <a:noFill/>
                          </a:ln>
                          <a:solidFill>
                            <a:schemeClr val="dk1"/>
                          </a:solidFill>
                          <a:effectLst/>
                          <a:latin typeface="+mn-lt"/>
                          <a:ea typeface="+mn-ea"/>
                          <a:cs typeface="+mn-cs"/>
                          <a:hlinkClick r:id="rId9"/>
                        </a:rPr>
                        <a:t>Tori.Chance@dese.mo.gov</a:t>
                      </a:r>
                      <a:endParaRPr kumimoji="0" lang="en-US" sz="2000" u="none" strike="noStrike" kern="1200" cap="none" normalizeH="0" baseline="0" dirty="0" smtClean="0">
                        <a:ln>
                          <a:noFill/>
                        </a:ln>
                        <a:solidFill>
                          <a:schemeClr val="dk1"/>
                        </a:solidFill>
                        <a:effectLst/>
                        <a:latin typeface="+mn-lt"/>
                        <a:ea typeface="+mn-ea"/>
                        <a:cs typeface="+mn-cs"/>
                      </a:endParaRPr>
                    </a:p>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u="none" strike="noStrike" kern="1200" cap="none" normalizeH="0" baseline="0" dirty="0" smtClean="0">
                          <a:ln>
                            <a:noFill/>
                          </a:ln>
                          <a:solidFill>
                            <a:schemeClr val="dk1"/>
                          </a:solidFill>
                          <a:effectLst/>
                          <a:latin typeface="+mn-lt"/>
                          <a:ea typeface="+mn-ea"/>
                          <a:cs typeface="+mn-cs"/>
                        </a:rPr>
                        <a:t>573-522-0071</a:t>
                      </a:r>
                      <a:endParaRPr kumimoji="0" lang="en-US" sz="2000" b="1" i="0" u="none" strike="noStrike" cap="none" normalizeH="0" baseline="0" dirty="0" smtClean="0">
                        <a:ln>
                          <a:noFill/>
                        </a:ln>
                        <a:solidFill>
                          <a:srgbClr val="428390"/>
                        </a:solidFill>
                        <a:effectLst/>
                        <a:latin typeface="Calibri" pitchFamily="34" charset="0"/>
                      </a:endParaRPr>
                    </a:p>
                  </a:txBody>
                  <a:tcPr marL="68580" marR="68580" marT="34290" marB="34290" horzOverflow="overflow">
                    <a:cell3D prstMaterial="dkEdge">
                      <a:bevel/>
                      <a:lightRig rig="flood" dir="t"/>
                    </a:cell3D>
                    <a:solidFill>
                      <a:srgbClr val="8ED686"/>
                    </a:solidFill>
                  </a:tcPr>
                </a:tc>
                <a:extLst>
                  <a:ext uri="{0D108BD9-81ED-4DB2-BD59-A6C34878D82A}">
                    <a16:rowId xmlns:a16="http://schemas.microsoft.com/office/drawing/2014/main" val="10001"/>
                  </a:ext>
                </a:extLst>
              </a:tr>
              <a:tr h="8143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defRPr/>
                      </a:pPr>
                      <a:r>
                        <a:rPr kumimoji="0" lang="en-US" sz="2000" b="0" i="0" u="none" strike="noStrike" kern="1200" cap="none" normalizeH="0" baseline="0" dirty="0" smtClean="0">
                          <a:ln>
                            <a:noFill/>
                          </a:ln>
                          <a:solidFill>
                            <a:schemeClr val="tx1"/>
                          </a:solidFill>
                          <a:effectLst/>
                          <a:latin typeface="+mn-lt"/>
                          <a:ea typeface="+mn-ea"/>
                          <a:cs typeface="+mn-cs"/>
                        </a:rPr>
                        <a:t>Seunghee Han</a:t>
                      </a:r>
                    </a:p>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b="0" i="0" u="none" strike="noStrike" kern="1200" cap="none" normalizeH="0" baseline="0" dirty="0" smtClean="0">
                          <a:ln>
                            <a:noFill/>
                          </a:ln>
                          <a:solidFill>
                            <a:schemeClr val="tx1"/>
                          </a:solidFill>
                          <a:effectLst/>
                          <a:latin typeface="+mn-lt"/>
                          <a:ea typeface="+mn-ea"/>
                          <a:cs typeface="+mn-cs"/>
                        </a:rPr>
                        <a:t>Data Planner </a:t>
                      </a:r>
                      <a:endParaRPr kumimoji="0" lang="en-US" sz="2000" b="0" i="0" u="none" strike="noStrike" cap="none" normalizeH="0" baseline="0" dirty="0" smtClean="0">
                        <a:ln>
                          <a:noFill/>
                        </a:ln>
                        <a:solidFill>
                          <a:schemeClr val="tx1"/>
                        </a:solidFill>
                        <a:effectLst/>
                        <a:latin typeface="+mn-lt"/>
                      </a:endParaRPr>
                    </a:p>
                  </a:txBody>
                  <a:tcPr marL="68580" marR="68580" marT="34290" marB="34290" horzOverflow="overflow">
                    <a:cell3D prstMaterial="dkEdge">
                      <a:bevel/>
                      <a:lightRig rig="flood" dir="t"/>
                    </a:cell3D>
                    <a:solidFill>
                      <a:srgbClr val="8ED686"/>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defRPr/>
                      </a:pPr>
                      <a:r>
                        <a:rPr kumimoji="0" lang="en-US" sz="2000" b="0" i="0" u="none" strike="noStrike" kern="1200" cap="none" normalizeH="0" baseline="0" dirty="0" smtClean="0">
                          <a:ln>
                            <a:noFill/>
                          </a:ln>
                          <a:solidFill>
                            <a:schemeClr val="tx1"/>
                          </a:solidFill>
                          <a:effectLst/>
                          <a:latin typeface="+mn-lt"/>
                          <a:ea typeface="+mn-ea"/>
                          <a:cs typeface="+mn-cs"/>
                          <a:hlinkClick r:id="rId10"/>
                        </a:rPr>
                        <a:t>Seunghee.Han@dese.mo.gov</a:t>
                      </a:r>
                      <a:endParaRPr kumimoji="0" lang="en-US" sz="2000" b="0" i="0" u="none" strike="noStrike" kern="1200" cap="none" normalizeH="0" baseline="0" dirty="0" smtClean="0">
                        <a:ln>
                          <a:noFill/>
                        </a:ln>
                        <a:solidFill>
                          <a:schemeClr val="tx1"/>
                        </a:solidFill>
                        <a:effectLst/>
                        <a:latin typeface="+mn-lt"/>
                        <a:ea typeface="+mn-ea"/>
                        <a:cs typeface="+mn-cs"/>
                      </a:endParaRPr>
                    </a:p>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b="0" i="0" u="none" strike="noStrike" kern="1200" cap="none" normalizeH="0" baseline="0" dirty="0" smtClean="0">
                          <a:ln>
                            <a:noFill/>
                          </a:ln>
                          <a:solidFill>
                            <a:schemeClr val="tx1"/>
                          </a:solidFill>
                          <a:effectLst/>
                          <a:latin typeface="+mn-lt"/>
                          <a:ea typeface="+mn-ea"/>
                          <a:cs typeface="+mn-cs"/>
                        </a:rPr>
                        <a:t>573-526-4995</a:t>
                      </a:r>
                      <a:endParaRPr kumimoji="0" lang="en-US" sz="2000" u="none" strike="noStrike" kern="1200" cap="none" normalizeH="0" baseline="0" dirty="0" smtClean="0">
                        <a:ln>
                          <a:noFill/>
                        </a:ln>
                        <a:solidFill>
                          <a:schemeClr val="dk1"/>
                        </a:solidFill>
                        <a:effectLst/>
                        <a:latin typeface="+mn-lt"/>
                        <a:ea typeface="+mn-ea"/>
                        <a:cs typeface="+mn-cs"/>
                      </a:endParaRPr>
                    </a:p>
                  </a:txBody>
                  <a:tcPr marL="68580" marR="68580" marT="34290" marB="34290" horzOverflow="overflow">
                    <a:cell3D prstMaterial="dkEdge">
                      <a:bevel/>
                      <a:lightRig rig="flood" dir="t"/>
                    </a:cell3D>
                    <a:solidFill>
                      <a:srgbClr val="8ED686"/>
                    </a:solidFill>
                  </a:tcPr>
                </a:tc>
                <a:extLst>
                  <a:ext uri="{0D108BD9-81ED-4DB2-BD59-A6C34878D82A}">
                    <a16:rowId xmlns:a16="http://schemas.microsoft.com/office/drawing/2014/main" val="324129023"/>
                  </a:ext>
                </a:extLst>
              </a:tr>
              <a:tr h="726149">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defRPr/>
                      </a:pPr>
                      <a:r>
                        <a:rPr kumimoji="0" lang="en-US" sz="2000" u="none" strike="noStrike" cap="none" normalizeH="0" baseline="0" dirty="0" smtClean="0">
                          <a:ln>
                            <a:noFill/>
                          </a:ln>
                          <a:effectLst/>
                        </a:rPr>
                        <a:t>Karris Bouslaugh</a:t>
                      </a:r>
                    </a:p>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u="none" strike="noStrike" cap="none" normalizeH="0" baseline="0" dirty="0" smtClean="0">
                          <a:ln>
                            <a:noFill/>
                          </a:ln>
                          <a:effectLst/>
                        </a:rPr>
                        <a:t>Data Specialist</a:t>
                      </a:r>
                      <a:endParaRPr kumimoji="0" lang="en-US" sz="2000" b="0" i="0" u="none" strike="noStrike" kern="1200" cap="none" normalizeH="0" baseline="0" dirty="0" smtClean="0">
                        <a:ln>
                          <a:noFill/>
                        </a:ln>
                        <a:solidFill>
                          <a:schemeClr val="tx1"/>
                        </a:solidFill>
                        <a:effectLst/>
                        <a:latin typeface="+mn-lt"/>
                        <a:ea typeface="+mn-ea"/>
                        <a:cs typeface="+mn-cs"/>
                      </a:endParaRPr>
                    </a:p>
                  </a:txBody>
                  <a:tcPr marL="68580" marR="68580" marT="34290" marB="34290" horzOverflow="overflow">
                    <a:cell3D prstMaterial="dkEdge">
                      <a:bevel/>
                      <a:lightRig rig="flood" dir="t"/>
                    </a:cell3D>
                    <a:solidFill>
                      <a:srgbClr val="8ED686"/>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u="none" strike="noStrike" cap="none" normalizeH="0" baseline="0" dirty="0" smtClean="0">
                          <a:ln>
                            <a:noFill/>
                          </a:ln>
                          <a:effectLst/>
                          <a:hlinkClick r:id="rId11"/>
                        </a:rPr>
                        <a:t>Karris.Bouslaugh@dese.mo.gov</a:t>
                      </a:r>
                      <a:r>
                        <a:rPr kumimoji="0" lang="en-US" sz="2000" u="none" strike="noStrike" cap="none" normalizeH="0" baseline="0" dirty="0" smtClean="0">
                          <a:ln>
                            <a:noFill/>
                          </a:ln>
                          <a:effectLst/>
                        </a:rPr>
                        <a:t> </a:t>
                      </a:r>
                    </a:p>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u="none" strike="noStrike" cap="none" normalizeH="0" baseline="0" dirty="0" smtClean="0">
                          <a:ln>
                            <a:noFill/>
                          </a:ln>
                          <a:effectLst/>
                        </a:rPr>
                        <a:t>573-751-7848</a:t>
                      </a:r>
                      <a:endParaRPr kumimoji="0" lang="en-US" sz="2000" b="0" i="0" u="none" strike="noStrike" kern="1200" cap="none" normalizeH="0" baseline="0" dirty="0" smtClean="0">
                        <a:ln>
                          <a:noFill/>
                        </a:ln>
                        <a:solidFill>
                          <a:schemeClr val="tx1"/>
                        </a:solidFill>
                        <a:effectLst/>
                        <a:latin typeface="+mn-lt"/>
                        <a:ea typeface="+mn-ea"/>
                        <a:cs typeface="+mn-cs"/>
                      </a:endParaRPr>
                    </a:p>
                  </a:txBody>
                  <a:tcPr marL="68580" marR="68580" marT="34290" marB="34290" horzOverflow="overflow">
                    <a:cell3D prstMaterial="dkEdge">
                      <a:bevel/>
                      <a:lightRig rig="flood" dir="t"/>
                    </a:cell3D>
                    <a:solidFill>
                      <a:srgbClr val="8ED686"/>
                    </a:solidFill>
                  </a:tcPr>
                </a:tc>
                <a:extLst>
                  <a:ext uri="{0D108BD9-81ED-4DB2-BD59-A6C34878D82A}">
                    <a16:rowId xmlns:a16="http://schemas.microsoft.com/office/drawing/2014/main" val="3109277336"/>
                  </a:ext>
                </a:extLst>
              </a:tr>
              <a:tr h="8143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pPr>
                      <a:r>
                        <a:rPr kumimoji="0" lang="en-US" sz="2000" u="none" strike="noStrike" cap="none" normalizeH="0" baseline="0" dirty="0" smtClean="0">
                          <a:ln>
                            <a:noFill/>
                          </a:ln>
                          <a:effectLst/>
                        </a:rPr>
                        <a:t>Email:</a:t>
                      </a:r>
                    </a:p>
                    <a:p>
                      <a:pPr marL="0" marR="0" lvl="0" indent="0" algn="l" defTabSz="914400" rtl="0" eaLnBrk="1" fontAlgn="base" latinLnBrk="0" hangingPunct="1">
                        <a:lnSpc>
                          <a:spcPct val="100000"/>
                        </a:lnSpc>
                        <a:spcBef>
                          <a:spcPct val="20000"/>
                        </a:spcBef>
                        <a:spcAft>
                          <a:spcPct val="0"/>
                        </a:spcAft>
                        <a:buClr>
                          <a:schemeClr val="accent2"/>
                        </a:buClr>
                        <a:buSzTx/>
                        <a:buFontTx/>
                        <a:buNone/>
                        <a:tabLst/>
                        <a:defRPr/>
                      </a:pPr>
                      <a:r>
                        <a:rPr lang="en-US" sz="2000" dirty="0" smtClean="0"/>
                        <a:t>Website:</a:t>
                      </a:r>
                      <a:endParaRPr kumimoji="0" lang="en-US" sz="2000" b="1" i="0" u="none" strike="noStrike" cap="none" normalizeH="0" baseline="0" dirty="0" smtClean="0">
                        <a:ln>
                          <a:noFill/>
                        </a:ln>
                        <a:solidFill>
                          <a:schemeClr val="bg1"/>
                        </a:solidFill>
                        <a:effectLst/>
                        <a:latin typeface="Calibri" pitchFamily="34" charset="0"/>
                      </a:endParaRPr>
                    </a:p>
                  </a:txBody>
                  <a:tcPr marL="68580" marR="68580" marT="34290" marB="34290" horzOverflow="overflow">
                    <a:cell3D prstMaterial="dkEdge">
                      <a:bevel/>
                      <a:lightRig rig="flood" dir="t"/>
                    </a:cell3D>
                    <a:solidFill>
                      <a:srgbClr val="8ED686"/>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Tx/>
                        <a:buNone/>
                        <a:tabLst/>
                        <a:defRPr/>
                      </a:pPr>
                      <a:r>
                        <a:rPr kumimoji="0" lang="en-US" sz="2000" u="none" strike="noStrike" cap="none" normalizeH="0" baseline="0" dirty="0" smtClean="0">
                          <a:ln>
                            <a:noFill/>
                          </a:ln>
                          <a:effectLst/>
                          <a:hlinkClick r:id="rId12"/>
                        </a:rPr>
                        <a:t>speddata@dese.mo.gov</a:t>
                      </a:r>
                      <a:r>
                        <a:rPr kumimoji="0" lang="en-US" sz="2000" u="none" strike="noStrike" cap="none" normalizeH="0" baseline="0" dirty="0" smtClean="0">
                          <a:ln>
                            <a:noFill/>
                          </a:ln>
                          <a:effectLst/>
                        </a:rPr>
                        <a:t> </a:t>
                      </a:r>
                    </a:p>
                    <a:p>
                      <a:pPr marL="0" marR="0" lvl="0" indent="0" algn="l" defTabSz="914400" rtl="0" eaLnBrk="1" fontAlgn="base" latinLnBrk="0" hangingPunct="1">
                        <a:lnSpc>
                          <a:spcPct val="100000"/>
                        </a:lnSpc>
                        <a:spcBef>
                          <a:spcPct val="20000"/>
                        </a:spcBef>
                        <a:spcAft>
                          <a:spcPct val="0"/>
                        </a:spcAft>
                        <a:buClr>
                          <a:schemeClr val="accent2"/>
                        </a:buClr>
                        <a:buSzTx/>
                        <a:buFontTx/>
                        <a:buNone/>
                        <a:tabLst/>
                        <a:defRPr/>
                      </a:pPr>
                      <a:r>
                        <a:rPr lang="en-US" sz="2000" dirty="0" smtClean="0">
                          <a:hlinkClick r:id="rId13"/>
                        </a:rPr>
                        <a:t>https://dese.mo.gov/special-education</a:t>
                      </a:r>
                      <a:endParaRPr lang="en-US" sz="2000" dirty="0" smtClean="0"/>
                    </a:p>
                  </a:txBody>
                  <a:tcPr marL="68580" marR="68580" marT="34290" marB="34290" horzOverflow="overflow">
                    <a:cell3D prstMaterial="dkEdge">
                      <a:bevel/>
                      <a:lightRig rig="flood" dir="t"/>
                    </a:cell3D>
                    <a:solidFill>
                      <a:srgbClr val="8ED686"/>
                    </a:solidFill>
                  </a:tcPr>
                </a:tc>
                <a:extLst>
                  <a:ext uri="{0D108BD9-81ED-4DB2-BD59-A6C34878D82A}">
                    <a16:rowId xmlns:a16="http://schemas.microsoft.com/office/drawing/2014/main" val="1913537792"/>
                  </a:ext>
                </a:extLst>
              </a:tr>
            </a:tbl>
          </a:graphicData>
        </a:graphic>
      </p:graphicFrame>
      <p:sp>
        <p:nvSpPr>
          <p:cNvPr id="6" name="Title 2"/>
          <p:cNvSpPr txBox="1">
            <a:spLocks/>
          </p:cNvSpPr>
          <p:nvPr>
            <p:custDataLst>
              <p:tags r:id="rId3"/>
            </p:custDataLst>
          </p:nvPr>
        </p:nvSpPr>
        <p:spPr bwMode="auto">
          <a:xfrm>
            <a:off x="1828800" y="1736725"/>
            <a:ext cx="10363200" cy="68580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b="0" i="0" u="none"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a:lstStyle>
          <a:p>
            <a:r>
              <a:rPr lang="en-US" sz="3600" dirty="0" smtClean="0">
                <a:solidFill>
                  <a:schemeClr val="bg1"/>
                </a:solidFill>
                <a:latin typeface="Trebuchet MS" panose="020B0603020202020204" pitchFamily="34" charset="0"/>
              </a:rPr>
              <a:t>     Special Education Data Contacts</a:t>
            </a:r>
            <a:endParaRPr lang="en-US" sz="3600" dirty="0">
              <a:solidFill>
                <a:schemeClr val="bg1"/>
              </a:solidFill>
              <a:latin typeface="Trebuchet MS" panose="020B0603020202020204" pitchFamily="34" charset="0"/>
            </a:endParaRPr>
          </a:p>
        </p:txBody>
      </p:sp>
      <p:sp>
        <p:nvSpPr>
          <p:cNvPr id="7" name="Slide Number Placeholder 3"/>
          <p:cNvSpPr txBox="1">
            <a:spLocks/>
          </p:cNvSpPr>
          <p:nvPr>
            <p:custDataLst>
              <p:tags r:id="rId4"/>
            </p:custDataLst>
          </p:nvPr>
        </p:nvSpPr>
        <p:spPr>
          <a:xfrm>
            <a:off x="457200" y="1957387"/>
            <a:ext cx="685800" cy="328613"/>
          </a:xfrm>
          <a:prstGeom prst="rect">
            <a:avLst/>
          </a:prstGeom>
        </p:spPr>
        <p:txBody>
          <a:bodyPr>
            <a:normAutofit fontScale="92500" lnSpcReduction="10000"/>
          </a:bodyPr>
          <a:ls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fld id="{62A93B84-147C-46E0-9E88-71D06A51F1DA}" type="slidenum">
              <a:rPr lang="en-US" smtClean="0">
                <a:solidFill>
                  <a:schemeClr val="bg1"/>
                </a:solidFill>
              </a:rPr>
              <a:pPr>
                <a:defRPr/>
              </a:pPr>
              <a:t>18</a:t>
            </a:fld>
            <a:endParaRPr lang="en-US"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custDataLst>
              <p:tags r:id="rId2"/>
            </p:custDataLst>
          </p:nvPr>
        </p:nvSpPr>
        <p:spPr>
          <a:xfrm>
            <a:off x="0" y="492126"/>
            <a:ext cx="12192000" cy="762000"/>
          </a:xfrm>
        </p:spPr>
        <p:txBody>
          <a:bodyPr/>
          <a:lstStyle/>
          <a:p>
            <a:pPr algn="ctr"/>
            <a:r>
              <a:rPr lang="en-US" sz="3600" dirty="0" smtClean="0">
                <a:solidFill>
                  <a:srgbClr val="00337F"/>
                </a:solidFill>
                <a:latin typeface="Trebuchet MS" panose="020B0603020202020204" pitchFamily="34" charset="0"/>
              </a:rPr>
              <a:t>Where does the Data Come From</a:t>
            </a:r>
            <a:endParaRPr lang="en-US" sz="3600" dirty="0">
              <a:solidFill>
                <a:srgbClr val="00337F"/>
              </a:solidFill>
              <a:latin typeface="Trebuchet MS" panose="020B0603020202020204" pitchFamily="34" charset="0"/>
            </a:endParaRPr>
          </a:p>
        </p:txBody>
      </p:sp>
      <p:sp>
        <p:nvSpPr>
          <p:cNvPr id="4" name="Slide Number Placeholder 3"/>
          <p:cNvSpPr>
            <a:spLocks noGrp="1"/>
          </p:cNvSpPr>
          <p:nvPr>
            <p:ph type="sldNum" sz="quarter" idx="12"/>
            <p:custDataLst>
              <p:tags r:id="rId3"/>
            </p:custDataLst>
          </p:nvPr>
        </p:nvSpPr>
        <p:spPr>
          <a:xfrm>
            <a:off x="76200" y="1143000"/>
            <a:ext cx="609600" cy="457199"/>
          </a:xfrm>
        </p:spPr>
        <p:txBody>
          <a:bodyPr>
            <a:normAutofit/>
          </a:bodyPr>
          <a:lstStyle/>
          <a:p>
            <a:pPr>
              <a:defRPr/>
            </a:pPr>
            <a:fld id="{62A93B84-147C-46E0-9E88-71D06A51F1DA}" type="slidenum">
              <a:rPr lang="en-US" smtClean="0"/>
              <a:pPr>
                <a:defRPr/>
              </a:pPr>
              <a:t>2</a:t>
            </a:fld>
            <a:endParaRPr lang="en-US" dirty="0"/>
          </a:p>
        </p:txBody>
      </p:sp>
      <p:sp>
        <p:nvSpPr>
          <p:cNvPr id="2" name="TextBox 1"/>
          <p:cNvSpPr txBox="1"/>
          <p:nvPr>
            <p:custDataLst>
              <p:tags r:id="rId4"/>
            </p:custDataLst>
          </p:nvPr>
        </p:nvSpPr>
        <p:spPr>
          <a:xfrm>
            <a:off x="762000" y="1676400"/>
            <a:ext cx="11277600" cy="3785652"/>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US" sz="2400" dirty="0" smtClean="0">
                <a:solidFill>
                  <a:srgbClr val="00337F"/>
                </a:solidFill>
              </a:rPr>
              <a:t>The Short Answer is You!</a:t>
            </a:r>
          </a:p>
          <a:p>
            <a:pPr marL="285750" indent="-285750">
              <a:lnSpc>
                <a:spcPct val="200000"/>
              </a:lnSpc>
              <a:buFont typeface="Arial" panose="020B0604020202020204" pitchFamily="34" charset="0"/>
              <a:buChar char="•"/>
            </a:pPr>
            <a:r>
              <a:rPr lang="en-US" sz="2400" dirty="0" smtClean="0">
                <a:solidFill>
                  <a:srgbClr val="00337F"/>
                </a:solidFill>
              </a:rPr>
              <a:t>Core Data MOSIS entry on the Core Data Screens</a:t>
            </a:r>
          </a:p>
          <a:p>
            <a:pPr marL="285750" indent="-285750">
              <a:lnSpc>
                <a:spcPct val="200000"/>
              </a:lnSpc>
              <a:buFont typeface="Arial" panose="020B0604020202020204" pitchFamily="34" charset="0"/>
              <a:buChar char="•"/>
            </a:pPr>
            <a:r>
              <a:rPr lang="en-US" sz="2400" dirty="0" smtClean="0">
                <a:solidFill>
                  <a:srgbClr val="00337F"/>
                </a:solidFill>
              </a:rPr>
              <a:t>Pulled and housed in our data warehouses.</a:t>
            </a:r>
          </a:p>
          <a:p>
            <a:pPr marL="285750" indent="-285750">
              <a:lnSpc>
                <a:spcPct val="200000"/>
              </a:lnSpc>
              <a:buFont typeface="Arial" panose="020B0604020202020204" pitchFamily="34" charset="0"/>
              <a:buChar char="•"/>
            </a:pPr>
            <a:r>
              <a:rPr lang="en-US" sz="2400" dirty="0" smtClean="0">
                <a:solidFill>
                  <a:srgbClr val="00337F"/>
                </a:solidFill>
              </a:rPr>
              <a:t>Make sure that you update the data on your Core data screens, including updated emails and staff. </a:t>
            </a:r>
            <a:endParaRPr lang="en-US" sz="2400" dirty="0">
              <a:solidFill>
                <a:srgbClr val="00337F"/>
              </a:solidFill>
            </a:endParaRPr>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10401" y="4953001"/>
            <a:ext cx="2619375" cy="1743075"/>
          </a:xfrm>
          <a:prstGeom prst="rect">
            <a:avLst/>
          </a:prstGeom>
        </p:spPr>
      </p:pic>
    </p:spTree>
    <p:custDataLst>
      <p:tags r:id="rId1"/>
    </p:custDataLst>
    <p:extLst>
      <p:ext uri="{BB962C8B-B14F-4D97-AF65-F5344CB8AC3E}">
        <p14:creationId xmlns:p14="http://schemas.microsoft.com/office/powerpoint/2010/main" val="3884181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custDataLst>
              <p:tags r:id="rId2"/>
            </p:custDataLst>
          </p:nvPr>
        </p:nvSpPr>
        <p:spPr>
          <a:xfrm>
            <a:off x="0" y="517526"/>
            <a:ext cx="12192000" cy="762000"/>
          </a:xfrm>
        </p:spPr>
        <p:txBody>
          <a:bodyPr/>
          <a:lstStyle/>
          <a:p>
            <a:pPr algn="ctr"/>
            <a:r>
              <a:rPr lang="en-US" sz="3600" dirty="0" smtClean="0">
                <a:solidFill>
                  <a:srgbClr val="00337F"/>
                </a:solidFill>
                <a:latin typeface="Trebuchet MS" panose="020B0603020202020204" pitchFamily="34" charset="0"/>
              </a:rPr>
              <a:t>Table A1 – ECSE Child Count</a:t>
            </a:r>
            <a:endParaRPr lang="en-US" sz="3600" dirty="0">
              <a:solidFill>
                <a:srgbClr val="00337F"/>
              </a:solidFill>
              <a:latin typeface="Trebuchet MS" panose="020B0603020202020204" pitchFamily="34" charset="0"/>
            </a:endParaRPr>
          </a:p>
        </p:txBody>
      </p:sp>
      <p:sp>
        <p:nvSpPr>
          <p:cNvPr id="4" name="Slide Number Placeholder 3"/>
          <p:cNvSpPr>
            <a:spLocks noGrp="1"/>
          </p:cNvSpPr>
          <p:nvPr>
            <p:ph type="sldNum" sz="quarter" idx="12"/>
            <p:custDataLst>
              <p:tags r:id="rId3"/>
            </p:custDataLst>
          </p:nvPr>
        </p:nvSpPr>
        <p:spPr>
          <a:xfrm>
            <a:off x="76200" y="1290412"/>
            <a:ext cx="533400" cy="244475"/>
          </a:xfrm>
        </p:spPr>
        <p:txBody>
          <a:bodyPr>
            <a:normAutofit fontScale="85000" lnSpcReduction="20000"/>
          </a:bodyPr>
          <a:lstStyle/>
          <a:p>
            <a:pPr>
              <a:defRPr/>
            </a:pPr>
            <a:fld id="{62A93B84-147C-46E0-9E88-71D06A51F1DA}" type="slidenum">
              <a:rPr lang="en-US" smtClean="0"/>
              <a:pPr>
                <a:defRPr/>
              </a:pPr>
              <a:t>3</a:t>
            </a:fld>
            <a:endParaRPr lang="en-US" dirty="0"/>
          </a:p>
        </p:txBody>
      </p:sp>
      <p:sp>
        <p:nvSpPr>
          <p:cNvPr id="2" name="TextBox 1"/>
          <p:cNvSpPr txBox="1"/>
          <p:nvPr>
            <p:custDataLst>
              <p:tags r:id="rId4"/>
            </p:custDataLst>
          </p:nvPr>
        </p:nvSpPr>
        <p:spPr>
          <a:xfrm>
            <a:off x="762000" y="1534887"/>
            <a:ext cx="10820400" cy="251607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solidFill>
                  <a:srgbClr val="00337F"/>
                </a:solidFill>
              </a:rPr>
              <a:t>Early Childhood Special Education Child Count as of December </a:t>
            </a:r>
            <a:r>
              <a:rPr lang="en-US" sz="2400" dirty="0" smtClean="0">
                <a:solidFill>
                  <a:srgbClr val="00337F"/>
                </a:solidFill>
              </a:rPr>
              <a:t>1 </a:t>
            </a:r>
            <a:endParaRPr lang="en-US" sz="1100" dirty="0" smtClean="0">
              <a:solidFill>
                <a:srgbClr val="00337F"/>
              </a:solidFill>
            </a:endParaRPr>
          </a:p>
          <a:p>
            <a:pPr>
              <a:lnSpc>
                <a:spcPct val="150000"/>
              </a:lnSpc>
            </a:pPr>
            <a:endParaRPr lang="en-US" sz="1100" b="1" dirty="0" smtClean="0">
              <a:solidFill>
                <a:srgbClr val="00337F"/>
              </a:solidFill>
            </a:endParaRPr>
          </a:p>
          <a:p>
            <a:pPr marL="285750" indent="-285750">
              <a:lnSpc>
                <a:spcPct val="150000"/>
              </a:lnSpc>
              <a:buFont typeface="Arial" panose="020B0604020202020204" pitchFamily="34" charset="0"/>
              <a:buChar char="•"/>
            </a:pPr>
            <a:r>
              <a:rPr lang="en-US" sz="2400" b="1" dirty="0" smtClean="0">
                <a:solidFill>
                  <a:srgbClr val="00337F"/>
                </a:solidFill>
              </a:rPr>
              <a:t>Data </a:t>
            </a:r>
            <a:r>
              <a:rPr lang="en-US" sz="2400" b="1" dirty="0">
                <a:solidFill>
                  <a:srgbClr val="00337F"/>
                </a:solidFill>
              </a:rPr>
              <a:t>Source: </a:t>
            </a:r>
            <a:r>
              <a:rPr lang="en-US" sz="2400" dirty="0">
                <a:solidFill>
                  <a:srgbClr val="00337F"/>
                </a:solidFill>
              </a:rPr>
              <a:t>MOSIS December Student Core</a:t>
            </a:r>
          </a:p>
          <a:p>
            <a:pPr marL="285750" indent="-285750">
              <a:lnSpc>
                <a:spcPct val="150000"/>
              </a:lnSpc>
              <a:buFont typeface="Arial" panose="020B0604020202020204" pitchFamily="34" charset="0"/>
              <a:buChar char="•"/>
            </a:pPr>
            <a:endParaRPr lang="en-US" sz="1100" dirty="0">
              <a:solidFill>
                <a:srgbClr val="00337F"/>
              </a:solidFill>
            </a:endParaRPr>
          </a:p>
          <a:p>
            <a:pPr marL="285750" indent="-285750">
              <a:lnSpc>
                <a:spcPct val="150000"/>
              </a:lnSpc>
              <a:buFont typeface="Arial" panose="020B0604020202020204" pitchFamily="34" charset="0"/>
              <a:buChar char="•"/>
            </a:pPr>
            <a:r>
              <a:rPr lang="en-US" sz="2400" b="1" dirty="0">
                <a:solidFill>
                  <a:srgbClr val="00337F"/>
                </a:solidFill>
              </a:rPr>
              <a:t>Data Note: </a:t>
            </a:r>
            <a:r>
              <a:rPr lang="en-US" sz="2400" dirty="0">
                <a:solidFill>
                  <a:srgbClr val="00337F"/>
                </a:solidFill>
              </a:rPr>
              <a:t>Generally reported by the district providing </a:t>
            </a:r>
            <a:r>
              <a:rPr lang="en-US" sz="2400" dirty="0" smtClean="0">
                <a:solidFill>
                  <a:srgbClr val="00337F"/>
                </a:solidFill>
              </a:rPr>
              <a:t>services</a:t>
            </a:r>
          </a:p>
          <a:p>
            <a:pPr marL="285750" indent="-285750">
              <a:lnSpc>
                <a:spcPct val="150000"/>
              </a:lnSpc>
              <a:buFont typeface="Arial" panose="020B0604020202020204" pitchFamily="34" charset="0"/>
              <a:buChar char="•"/>
            </a:pPr>
            <a:endParaRPr lang="en-US" sz="1100" dirty="0">
              <a:solidFill>
                <a:srgbClr val="00337F"/>
              </a:solidFill>
            </a:endParaRPr>
          </a:p>
        </p:txBody>
      </p:sp>
    </p:spTree>
    <p:custDataLst>
      <p:tags r:id="rId1"/>
    </p:custDataLst>
    <p:extLst>
      <p:ext uri="{BB962C8B-B14F-4D97-AF65-F5344CB8AC3E}">
        <p14:creationId xmlns:p14="http://schemas.microsoft.com/office/powerpoint/2010/main" val="699258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custDataLst>
              <p:tags r:id="rId2"/>
            </p:custDataLst>
          </p:nvPr>
        </p:nvSpPr>
        <p:spPr>
          <a:xfrm>
            <a:off x="0" y="288926"/>
            <a:ext cx="12192000" cy="990600"/>
          </a:xfrm>
        </p:spPr>
        <p:txBody>
          <a:bodyPr/>
          <a:lstStyle/>
          <a:p>
            <a:pPr algn="ctr"/>
            <a:r>
              <a:rPr lang="en-US" sz="3600" dirty="0">
                <a:solidFill>
                  <a:srgbClr val="00337F"/>
                </a:solidFill>
                <a:latin typeface="Trebuchet MS" panose="020B0603020202020204" pitchFamily="34" charset="0"/>
              </a:rPr>
              <a:t>Table A2 – ECSE Educational </a:t>
            </a:r>
            <a:r>
              <a:rPr lang="en-US" sz="3600" dirty="0" smtClean="0">
                <a:solidFill>
                  <a:srgbClr val="00337F"/>
                </a:solidFill>
                <a:latin typeface="Trebuchet MS" panose="020B0603020202020204" pitchFamily="34" charset="0"/>
              </a:rPr>
              <a:t>Environments (</a:t>
            </a:r>
            <a:r>
              <a:rPr lang="en-US" sz="3600" dirty="0">
                <a:solidFill>
                  <a:srgbClr val="00337F"/>
                </a:solidFill>
                <a:latin typeface="Trebuchet MS" panose="020B0603020202020204" pitchFamily="34" charset="0"/>
              </a:rPr>
              <a:t>Ages 3-PK5)</a:t>
            </a:r>
          </a:p>
        </p:txBody>
      </p:sp>
      <p:sp>
        <p:nvSpPr>
          <p:cNvPr id="4" name="Slide Number Placeholder 3"/>
          <p:cNvSpPr>
            <a:spLocks noGrp="1"/>
          </p:cNvSpPr>
          <p:nvPr>
            <p:ph type="sldNum" sz="quarter" idx="12"/>
            <p:custDataLst>
              <p:tags r:id="rId3"/>
            </p:custDataLst>
          </p:nvPr>
        </p:nvSpPr>
        <p:spPr>
          <a:xfrm>
            <a:off x="76200" y="1264642"/>
            <a:ext cx="533400" cy="244475"/>
          </a:xfrm>
        </p:spPr>
        <p:txBody>
          <a:bodyPr>
            <a:normAutofit fontScale="85000" lnSpcReduction="20000"/>
          </a:bodyPr>
          <a:lstStyle/>
          <a:p>
            <a:pPr>
              <a:defRPr/>
            </a:pPr>
            <a:fld id="{62A93B84-147C-46E0-9E88-71D06A51F1DA}" type="slidenum">
              <a:rPr lang="en-US" smtClean="0"/>
              <a:pPr>
                <a:defRPr/>
              </a:pPr>
              <a:t>4</a:t>
            </a:fld>
            <a:endParaRPr lang="en-US" dirty="0"/>
          </a:p>
        </p:txBody>
      </p:sp>
      <p:sp>
        <p:nvSpPr>
          <p:cNvPr id="2" name="TextBox 1"/>
          <p:cNvSpPr txBox="1"/>
          <p:nvPr>
            <p:custDataLst>
              <p:tags r:id="rId4"/>
            </p:custDataLst>
          </p:nvPr>
        </p:nvSpPr>
        <p:spPr>
          <a:xfrm>
            <a:off x="762000" y="1524001"/>
            <a:ext cx="11125200" cy="454739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b="1" dirty="0">
                <a:solidFill>
                  <a:srgbClr val="005A9E"/>
                </a:solidFill>
              </a:rPr>
              <a:t>SPP Indicator 6A: </a:t>
            </a:r>
            <a:r>
              <a:rPr lang="en-US" sz="2000" dirty="0">
                <a:solidFill>
                  <a:srgbClr val="005A9E"/>
                </a:solidFill>
              </a:rPr>
              <a:t>ECSE children in regular early childhood program receiving majority of services in the regular early childhood program </a:t>
            </a:r>
            <a:endParaRPr lang="en-US" sz="2000" dirty="0" smtClean="0">
              <a:solidFill>
                <a:srgbClr val="005A9E"/>
              </a:solidFill>
            </a:endParaRPr>
          </a:p>
          <a:p>
            <a:pPr marL="285750" indent="-285750">
              <a:lnSpc>
                <a:spcPct val="150000"/>
              </a:lnSpc>
              <a:buFont typeface="Arial" panose="020B0604020202020204" pitchFamily="34" charset="0"/>
              <a:buChar char="•"/>
            </a:pPr>
            <a:endParaRPr lang="en-US" sz="1100" dirty="0">
              <a:solidFill>
                <a:srgbClr val="005A9E"/>
              </a:solidFill>
            </a:endParaRPr>
          </a:p>
          <a:p>
            <a:pPr marL="285750" indent="-285750">
              <a:lnSpc>
                <a:spcPct val="150000"/>
              </a:lnSpc>
              <a:buFont typeface="Arial" panose="020B0604020202020204" pitchFamily="34" charset="0"/>
              <a:buChar char="•"/>
            </a:pPr>
            <a:r>
              <a:rPr lang="en-US" sz="2000" b="1" dirty="0">
                <a:solidFill>
                  <a:srgbClr val="005A9E"/>
                </a:solidFill>
              </a:rPr>
              <a:t>SPP Indicator 6B: </a:t>
            </a:r>
            <a:r>
              <a:rPr lang="en-US" sz="2000" dirty="0">
                <a:solidFill>
                  <a:srgbClr val="005A9E"/>
                </a:solidFill>
              </a:rPr>
              <a:t>ECSE children in special education separate class, school or residential </a:t>
            </a:r>
            <a:r>
              <a:rPr lang="en-US" sz="2000" dirty="0" smtClean="0">
                <a:solidFill>
                  <a:srgbClr val="005A9E"/>
                </a:solidFill>
              </a:rPr>
              <a:t>setting</a:t>
            </a:r>
          </a:p>
          <a:p>
            <a:pPr marL="285750" indent="-285750">
              <a:lnSpc>
                <a:spcPct val="150000"/>
              </a:lnSpc>
              <a:buFont typeface="Arial" panose="020B0604020202020204" pitchFamily="34" charset="0"/>
              <a:buChar char="•"/>
            </a:pPr>
            <a:endParaRPr lang="en-US" sz="1100" dirty="0">
              <a:solidFill>
                <a:srgbClr val="005A9E"/>
              </a:solidFill>
            </a:endParaRPr>
          </a:p>
          <a:p>
            <a:pPr marL="285750" indent="-285750">
              <a:lnSpc>
                <a:spcPct val="150000"/>
              </a:lnSpc>
              <a:buFont typeface="Arial" panose="020B0604020202020204" pitchFamily="34" charset="0"/>
              <a:buChar char="•"/>
            </a:pPr>
            <a:r>
              <a:rPr lang="en-US" sz="2000" b="1" dirty="0">
                <a:solidFill>
                  <a:srgbClr val="005A9E"/>
                </a:solidFill>
              </a:rPr>
              <a:t>Data Source: </a:t>
            </a:r>
            <a:r>
              <a:rPr lang="en-US" sz="2000" dirty="0">
                <a:solidFill>
                  <a:srgbClr val="005A9E"/>
                </a:solidFill>
              </a:rPr>
              <a:t>MOSIS December Student </a:t>
            </a:r>
            <a:r>
              <a:rPr lang="en-US" sz="2000" dirty="0" smtClean="0">
                <a:solidFill>
                  <a:srgbClr val="005A9E"/>
                </a:solidFill>
              </a:rPr>
              <a:t>Core</a:t>
            </a:r>
          </a:p>
          <a:p>
            <a:pPr marL="285750" indent="-285750">
              <a:lnSpc>
                <a:spcPct val="150000"/>
              </a:lnSpc>
              <a:buFont typeface="Arial" panose="020B0604020202020204" pitchFamily="34" charset="0"/>
              <a:buChar char="•"/>
            </a:pPr>
            <a:endParaRPr lang="en-US" sz="1100" dirty="0">
              <a:solidFill>
                <a:srgbClr val="005A9E"/>
              </a:solidFill>
            </a:endParaRPr>
          </a:p>
          <a:p>
            <a:pPr marL="285750" indent="-285750">
              <a:lnSpc>
                <a:spcPct val="150000"/>
              </a:lnSpc>
              <a:buFont typeface="Arial" panose="020B0604020202020204" pitchFamily="34" charset="0"/>
              <a:buChar char="•"/>
            </a:pPr>
            <a:r>
              <a:rPr lang="en-US" sz="2000" b="1" dirty="0">
                <a:solidFill>
                  <a:srgbClr val="005A9E"/>
                </a:solidFill>
              </a:rPr>
              <a:t>Calculations:</a:t>
            </a:r>
          </a:p>
          <a:p>
            <a:pPr marL="914400" lvl="1" indent="-457200">
              <a:lnSpc>
                <a:spcPct val="150000"/>
              </a:lnSpc>
              <a:buClr>
                <a:srgbClr val="3D9833"/>
              </a:buClr>
              <a:buFont typeface="Wingdings" panose="05000000000000000000" pitchFamily="2" charset="2"/>
              <a:buChar char="v"/>
            </a:pPr>
            <a:r>
              <a:rPr lang="en-US" sz="2000" b="1" dirty="0">
                <a:solidFill>
                  <a:srgbClr val="23571D"/>
                </a:solidFill>
              </a:rPr>
              <a:t>Educational environment percentage </a:t>
            </a:r>
            <a:r>
              <a:rPr lang="en-US" sz="2000" dirty="0">
                <a:solidFill>
                  <a:srgbClr val="00337F"/>
                </a:solidFill>
              </a:rPr>
              <a:t>= (educational environment count / total ECSE child count) x 100</a:t>
            </a:r>
          </a:p>
        </p:txBody>
      </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01000" y="3200400"/>
            <a:ext cx="2743200" cy="1828800"/>
          </a:xfrm>
          <a:prstGeom prst="rect">
            <a:avLst/>
          </a:prstGeom>
        </p:spPr>
      </p:pic>
    </p:spTree>
    <p:custDataLst>
      <p:tags r:id="rId1"/>
    </p:custDataLst>
    <p:extLst>
      <p:ext uri="{BB962C8B-B14F-4D97-AF65-F5344CB8AC3E}">
        <p14:creationId xmlns:p14="http://schemas.microsoft.com/office/powerpoint/2010/main" val="2411836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custDataLst>
              <p:tags r:id="rId2"/>
            </p:custDataLst>
          </p:nvPr>
        </p:nvSpPr>
        <p:spPr>
          <a:xfrm>
            <a:off x="0" y="479270"/>
            <a:ext cx="12192000" cy="762000"/>
          </a:xfrm>
        </p:spPr>
        <p:txBody>
          <a:bodyPr/>
          <a:lstStyle/>
          <a:p>
            <a:pPr algn="ctr"/>
            <a:r>
              <a:rPr lang="en-US" sz="3600" dirty="0">
                <a:solidFill>
                  <a:srgbClr val="00337F"/>
                </a:solidFill>
                <a:latin typeface="Trebuchet MS" panose="020B0603020202020204" pitchFamily="34" charset="0"/>
              </a:rPr>
              <a:t>Table</a:t>
            </a:r>
            <a:r>
              <a:rPr lang="en-US" dirty="0">
                <a:solidFill>
                  <a:srgbClr val="00337F"/>
                </a:solidFill>
                <a:latin typeface="Trebuchet MS" panose="020B0603020202020204" pitchFamily="34" charset="0"/>
              </a:rPr>
              <a:t> </a:t>
            </a:r>
            <a:r>
              <a:rPr lang="en-US" sz="3600" dirty="0">
                <a:solidFill>
                  <a:srgbClr val="00337F"/>
                </a:solidFill>
                <a:latin typeface="Trebuchet MS" panose="020B0603020202020204" pitchFamily="34" charset="0"/>
              </a:rPr>
              <a:t>A3 – Transition from First Steps (Part C)</a:t>
            </a:r>
            <a:endParaRPr lang="en-US" sz="3600" dirty="0">
              <a:latin typeface="Trebuchet MS" panose="020B0603020202020204" pitchFamily="34" charset="0"/>
            </a:endParaRPr>
          </a:p>
        </p:txBody>
      </p:sp>
      <p:sp>
        <p:nvSpPr>
          <p:cNvPr id="4" name="Slide Number Placeholder 3"/>
          <p:cNvSpPr>
            <a:spLocks noGrp="1"/>
          </p:cNvSpPr>
          <p:nvPr>
            <p:ph type="sldNum" sz="quarter" idx="12"/>
            <p:custDataLst>
              <p:tags r:id="rId3"/>
            </p:custDataLst>
          </p:nvPr>
        </p:nvSpPr>
        <p:spPr>
          <a:xfrm>
            <a:off x="76200" y="1143000"/>
            <a:ext cx="533400" cy="518199"/>
          </a:xfrm>
        </p:spPr>
        <p:txBody>
          <a:bodyPr>
            <a:normAutofit/>
          </a:bodyPr>
          <a:lstStyle/>
          <a:p>
            <a:pPr>
              <a:defRPr/>
            </a:pPr>
            <a:fld id="{62A93B84-147C-46E0-9E88-71D06A51F1DA}" type="slidenum">
              <a:rPr lang="en-US" smtClean="0"/>
              <a:pPr>
                <a:defRPr/>
              </a:pPr>
              <a:t>5</a:t>
            </a:fld>
            <a:endParaRPr lang="en-US" dirty="0"/>
          </a:p>
        </p:txBody>
      </p:sp>
      <p:sp>
        <p:nvSpPr>
          <p:cNvPr id="2" name="TextBox 1"/>
          <p:cNvSpPr txBox="1"/>
          <p:nvPr>
            <p:custDataLst>
              <p:tags r:id="rId4"/>
            </p:custDataLst>
          </p:nvPr>
        </p:nvSpPr>
        <p:spPr>
          <a:xfrm>
            <a:off x="838200" y="1661199"/>
            <a:ext cx="10820400" cy="473206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100" b="1" dirty="0">
                <a:solidFill>
                  <a:srgbClr val="002060"/>
                </a:solidFill>
              </a:rPr>
              <a:t>SPP Indicator 12: </a:t>
            </a:r>
            <a:r>
              <a:rPr lang="en-US" sz="2100" dirty="0">
                <a:solidFill>
                  <a:srgbClr val="002060"/>
                </a:solidFill>
              </a:rPr>
              <a:t>Percent of children referred by First Steps prior to age 3 who are found eligible for ECSE, and who have an IEP developed and implemented by their third </a:t>
            </a:r>
            <a:r>
              <a:rPr lang="en-US" sz="2100" dirty="0" smtClean="0">
                <a:solidFill>
                  <a:srgbClr val="002060"/>
                </a:solidFill>
              </a:rPr>
              <a:t>birthdays</a:t>
            </a:r>
          </a:p>
          <a:p>
            <a:pPr marL="285750" indent="-285750">
              <a:lnSpc>
                <a:spcPct val="150000"/>
              </a:lnSpc>
              <a:buFont typeface="Arial" panose="020B0604020202020204" pitchFamily="34" charset="0"/>
              <a:buChar char="•"/>
            </a:pPr>
            <a:endParaRPr lang="en-US" sz="1100" dirty="0">
              <a:solidFill>
                <a:srgbClr val="002060"/>
              </a:solidFill>
            </a:endParaRPr>
          </a:p>
          <a:p>
            <a:pPr marL="285750" indent="-285750">
              <a:lnSpc>
                <a:spcPct val="150000"/>
              </a:lnSpc>
              <a:buFont typeface="Arial" panose="020B0604020202020204" pitchFamily="34" charset="0"/>
              <a:buChar char="•"/>
            </a:pPr>
            <a:r>
              <a:rPr lang="en-US" sz="2100" b="1" dirty="0">
                <a:solidFill>
                  <a:srgbClr val="002060"/>
                </a:solidFill>
              </a:rPr>
              <a:t>Eligibility Requirement: </a:t>
            </a:r>
            <a:r>
              <a:rPr lang="en-US" sz="2100" dirty="0">
                <a:solidFill>
                  <a:srgbClr val="002060"/>
                </a:solidFill>
              </a:rPr>
              <a:t>IEP in place prior to 3</a:t>
            </a:r>
            <a:r>
              <a:rPr lang="en-US" sz="2100" baseline="30000" dirty="0">
                <a:solidFill>
                  <a:srgbClr val="002060"/>
                </a:solidFill>
              </a:rPr>
              <a:t>rd</a:t>
            </a:r>
            <a:r>
              <a:rPr lang="en-US" sz="2100" dirty="0">
                <a:solidFill>
                  <a:srgbClr val="002060"/>
                </a:solidFill>
              </a:rPr>
              <a:t> </a:t>
            </a:r>
            <a:r>
              <a:rPr lang="en-US" sz="2100" dirty="0" smtClean="0">
                <a:solidFill>
                  <a:srgbClr val="002060"/>
                </a:solidFill>
              </a:rPr>
              <a:t>birthday</a:t>
            </a:r>
          </a:p>
          <a:p>
            <a:pPr marL="285750" indent="-285750">
              <a:lnSpc>
                <a:spcPct val="150000"/>
              </a:lnSpc>
              <a:buFont typeface="Arial" panose="020B0604020202020204" pitchFamily="34" charset="0"/>
              <a:buChar char="•"/>
            </a:pPr>
            <a:endParaRPr lang="en-US" sz="1100" dirty="0">
              <a:solidFill>
                <a:srgbClr val="002060"/>
              </a:solidFill>
            </a:endParaRPr>
          </a:p>
          <a:p>
            <a:pPr marL="285750" indent="-285750">
              <a:lnSpc>
                <a:spcPct val="150000"/>
              </a:lnSpc>
              <a:buFont typeface="Arial" panose="020B0604020202020204" pitchFamily="34" charset="0"/>
              <a:buChar char="•"/>
            </a:pPr>
            <a:r>
              <a:rPr lang="en-US" sz="2100" b="1" dirty="0">
                <a:solidFill>
                  <a:srgbClr val="002060"/>
                </a:solidFill>
              </a:rPr>
              <a:t>Data Source: </a:t>
            </a:r>
            <a:r>
              <a:rPr lang="en-US" sz="2100" dirty="0">
                <a:solidFill>
                  <a:srgbClr val="002060"/>
                </a:solidFill>
              </a:rPr>
              <a:t>Special Education IMACS </a:t>
            </a:r>
            <a:r>
              <a:rPr lang="en-US" sz="2100" dirty="0" smtClean="0">
                <a:solidFill>
                  <a:srgbClr val="002060"/>
                </a:solidFill>
              </a:rPr>
              <a:t>Self-Assessment</a:t>
            </a:r>
          </a:p>
          <a:p>
            <a:pPr marL="285750" indent="-285750">
              <a:lnSpc>
                <a:spcPct val="150000"/>
              </a:lnSpc>
              <a:buFont typeface="Arial" panose="020B0604020202020204" pitchFamily="34" charset="0"/>
              <a:buChar char="•"/>
            </a:pPr>
            <a:endParaRPr lang="en-US" sz="1100" dirty="0">
              <a:solidFill>
                <a:srgbClr val="002060"/>
              </a:solidFill>
            </a:endParaRPr>
          </a:p>
          <a:p>
            <a:pPr marL="285750" indent="-285750">
              <a:lnSpc>
                <a:spcPct val="150000"/>
              </a:lnSpc>
              <a:buFont typeface="Arial" panose="020B0604020202020204" pitchFamily="34" charset="0"/>
              <a:buChar char="•"/>
            </a:pPr>
            <a:r>
              <a:rPr lang="en-US" sz="2100" b="1" dirty="0">
                <a:solidFill>
                  <a:srgbClr val="002060"/>
                </a:solidFill>
              </a:rPr>
              <a:t>Calculations:</a:t>
            </a:r>
          </a:p>
          <a:p>
            <a:pPr marL="800100" lvl="1" indent="-342900">
              <a:lnSpc>
                <a:spcPct val="150000"/>
              </a:lnSpc>
              <a:buClr>
                <a:srgbClr val="3D9833"/>
              </a:buClr>
              <a:buFont typeface="Courier New" panose="02070309020205020404" pitchFamily="49" charset="0"/>
              <a:buChar char="o"/>
            </a:pPr>
            <a:r>
              <a:rPr lang="en-US" sz="2100" b="1" dirty="0">
                <a:solidFill>
                  <a:srgbClr val="23571D"/>
                </a:solidFill>
              </a:rPr>
              <a:t>Percent developed within acceptable timelines </a:t>
            </a:r>
            <a:r>
              <a:rPr lang="en-US" sz="2100" dirty="0">
                <a:solidFill>
                  <a:srgbClr val="002060"/>
                </a:solidFill>
              </a:rPr>
              <a:t>= (IEPs developed within acceptable timelines / number referred and eligible) x 100</a:t>
            </a:r>
          </a:p>
        </p:txBody>
      </p:sp>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9594048" y="4876800"/>
            <a:ext cx="194076" cy="327573"/>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10278862" y="4549227"/>
            <a:ext cx="194076" cy="327573"/>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10472938" y="3649489"/>
            <a:ext cx="194076" cy="327573"/>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9788124" y="3974435"/>
            <a:ext cx="194076" cy="327573"/>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9982200" y="3124200"/>
            <a:ext cx="194076" cy="327573"/>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10668000" y="2667000"/>
            <a:ext cx="194076" cy="327573"/>
          </a:xfrm>
          <a:prstGeom prst="rect">
            <a:avLst/>
          </a:prstGeom>
        </p:spPr>
      </p:pic>
    </p:spTree>
    <p:custDataLst>
      <p:tags r:id="rId1"/>
    </p:custDataLst>
    <p:extLst>
      <p:ext uri="{BB962C8B-B14F-4D97-AF65-F5344CB8AC3E}">
        <p14:creationId xmlns:p14="http://schemas.microsoft.com/office/powerpoint/2010/main" val="2082857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custDataLst>
              <p:tags r:id="rId2"/>
            </p:custDataLst>
          </p:nvPr>
        </p:nvSpPr>
        <p:spPr>
          <a:xfrm>
            <a:off x="0" y="647702"/>
            <a:ext cx="12192000" cy="609600"/>
          </a:xfrm>
        </p:spPr>
        <p:txBody>
          <a:bodyPr/>
          <a:lstStyle/>
          <a:p>
            <a:pPr algn="ctr"/>
            <a:r>
              <a:rPr lang="en-US" sz="3600" dirty="0" smtClean="0">
                <a:solidFill>
                  <a:srgbClr val="00337F"/>
                </a:solidFill>
                <a:latin typeface="Trebuchet MS" panose="020B0603020202020204" pitchFamily="34" charset="0"/>
              </a:rPr>
              <a:t>Table A4 – Early Childhood Outcome (ECO) Data</a:t>
            </a:r>
            <a:endParaRPr lang="en-US" sz="3600" dirty="0">
              <a:latin typeface="Trebuchet MS" panose="020B0603020202020204" pitchFamily="34" charset="0"/>
            </a:endParaRPr>
          </a:p>
        </p:txBody>
      </p:sp>
      <p:sp>
        <p:nvSpPr>
          <p:cNvPr id="4" name="Slide Number Placeholder 3"/>
          <p:cNvSpPr>
            <a:spLocks noGrp="1"/>
          </p:cNvSpPr>
          <p:nvPr>
            <p:ph type="sldNum" sz="quarter" idx="12"/>
            <p:custDataLst>
              <p:tags r:id="rId3"/>
            </p:custDataLst>
          </p:nvPr>
        </p:nvSpPr>
        <p:spPr>
          <a:xfrm>
            <a:off x="76200" y="1279525"/>
            <a:ext cx="533400" cy="244475"/>
          </a:xfrm>
        </p:spPr>
        <p:txBody>
          <a:bodyPr>
            <a:normAutofit fontScale="85000" lnSpcReduction="20000"/>
          </a:bodyPr>
          <a:lstStyle/>
          <a:p>
            <a:pPr>
              <a:defRPr/>
            </a:pPr>
            <a:fld id="{62A93B84-147C-46E0-9E88-71D06A51F1DA}" type="slidenum">
              <a:rPr lang="en-US" smtClean="0"/>
              <a:pPr>
                <a:defRPr/>
              </a:pPr>
              <a:t>6</a:t>
            </a:fld>
            <a:endParaRPr lang="en-US" dirty="0"/>
          </a:p>
        </p:txBody>
      </p:sp>
      <p:sp>
        <p:nvSpPr>
          <p:cNvPr id="2" name="TextBox 1"/>
          <p:cNvSpPr txBox="1"/>
          <p:nvPr>
            <p:custDataLst>
              <p:tags r:id="rId4"/>
            </p:custDataLst>
          </p:nvPr>
        </p:nvSpPr>
        <p:spPr>
          <a:xfrm>
            <a:off x="762000" y="1524000"/>
            <a:ext cx="10820400" cy="461664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600" b="1" dirty="0">
                <a:solidFill>
                  <a:srgbClr val="002060"/>
                </a:solidFill>
              </a:rPr>
              <a:t>SPP Indicator 7: </a:t>
            </a:r>
            <a:r>
              <a:rPr lang="en-US" sz="1600" dirty="0">
                <a:solidFill>
                  <a:srgbClr val="002060"/>
                </a:solidFill>
              </a:rPr>
              <a:t>Percent of children in ECSE who demonstrated improved social-emotional skills, acquisition and use of knowledge skills, and use of appropriate behaviors to meet </a:t>
            </a:r>
            <a:r>
              <a:rPr lang="en-US" sz="1600" dirty="0" smtClean="0">
                <a:solidFill>
                  <a:srgbClr val="002060"/>
                </a:solidFill>
              </a:rPr>
              <a:t>needs</a:t>
            </a:r>
          </a:p>
          <a:p>
            <a:pPr marL="285750" indent="-285750">
              <a:lnSpc>
                <a:spcPct val="150000"/>
              </a:lnSpc>
              <a:buFont typeface="Arial" panose="020B0604020202020204" pitchFamily="34" charset="0"/>
              <a:buChar char="•"/>
            </a:pPr>
            <a:endParaRPr lang="en-US" sz="1100" dirty="0">
              <a:solidFill>
                <a:srgbClr val="002060"/>
              </a:solidFill>
            </a:endParaRPr>
          </a:p>
          <a:p>
            <a:pPr marL="285750" indent="-285750">
              <a:lnSpc>
                <a:spcPct val="150000"/>
              </a:lnSpc>
              <a:buFont typeface="Arial" panose="020B0604020202020204" pitchFamily="34" charset="0"/>
              <a:buChar char="•"/>
            </a:pPr>
            <a:r>
              <a:rPr lang="en-US" sz="1600" b="1" dirty="0">
                <a:solidFill>
                  <a:srgbClr val="002060"/>
                </a:solidFill>
              </a:rPr>
              <a:t>Data Source: </a:t>
            </a:r>
            <a:r>
              <a:rPr lang="en-US" sz="1600" dirty="0">
                <a:solidFill>
                  <a:srgbClr val="002060"/>
                </a:solidFill>
              </a:rPr>
              <a:t>ECO data from the MOSIS June Student Core </a:t>
            </a:r>
            <a:r>
              <a:rPr lang="en-US" sz="1600" dirty="0" smtClean="0">
                <a:solidFill>
                  <a:srgbClr val="002060"/>
                </a:solidFill>
              </a:rPr>
              <a:t>File</a:t>
            </a:r>
          </a:p>
          <a:p>
            <a:pPr marL="285750" indent="-285750">
              <a:lnSpc>
                <a:spcPct val="150000"/>
              </a:lnSpc>
              <a:buFont typeface="Arial" panose="020B0604020202020204" pitchFamily="34" charset="0"/>
              <a:buChar char="•"/>
            </a:pPr>
            <a:endParaRPr lang="en-US" sz="1100" dirty="0">
              <a:solidFill>
                <a:srgbClr val="002060"/>
              </a:solidFill>
            </a:endParaRPr>
          </a:p>
          <a:p>
            <a:pPr marL="285750" indent="-285750">
              <a:lnSpc>
                <a:spcPct val="150000"/>
              </a:lnSpc>
              <a:buFont typeface="Arial" panose="020B0604020202020204" pitchFamily="34" charset="0"/>
              <a:buChar char="•"/>
            </a:pPr>
            <a:r>
              <a:rPr lang="en-US" sz="1600" b="1" dirty="0">
                <a:solidFill>
                  <a:srgbClr val="002060"/>
                </a:solidFill>
              </a:rPr>
              <a:t>Calculations:</a:t>
            </a:r>
          </a:p>
          <a:p>
            <a:pPr marL="742950" lvl="1" indent="-285750">
              <a:lnSpc>
                <a:spcPct val="150000"/>
              </a:lnSpc>
              <a:buClr>
                <a:srgbClr val="3D9833"/>
              </a:buClr>
              <a:buFont typeface="Wingdings" panose="05000000000000000000" pitchFamily="2" charset="2"/>
              <a:buChar char="v"/>
            </a:pPr>
            <a:r>
              <a:rPr lang="en-US" sz="1500" b="1" dirty="0">
                <a:solidFill>
                  <a:srgbClr val="23571D"/>
                </a:solidFill>
              </a:rPr>
              <a:t>Outcomes Percentage </a:t>
            </a:r>
            <a:r>
              <a:rPr lang="en-US" sz="1500" dirty="0">
                <a:solidFill>
                  <a:srgbClr val="002060"/>
                </a:solidFill>
              </a:rPr>
              <a:t>= (number in each outcome “bucket” for each outcome area / number of children exited from ECSE during reporting year) x 100</a:t>
            </a:r>
          </a:p>
          <a:p>
            <a:pPr marL="742950" lvl="1" indent="-285750">
              <a:lnSpc>
                <a:spcPct val="150000"/>
              </a:lnSpc>
              <a:buClr>
                <a:srgbClr val="3D9833"/>
              </a:buClr>
              <a:buFont typeface="Wingdings" panose="05000000000000000000" pitchFamily="2" charset="2"/>
              <a:buChar char="v"/>
            </a:pPr>
            <a:r>
              <a:rPr lang="en-US" sz="1500" b="1" dirty="0">
                <a:solidFill>
                  <a:srgbClr val="23571D"/>
                </a:solidFill>
              </a:rPr>
              <a:t>Summary Statement 1 </a:t>
            </a:r>
            <a:r>
              <a:rPr lang="en-US" sz="1500" dirty="0">
                <a:solidFill>
                  <a:srgbClr val="002060"/>
                </a:solidFill>
              </a:rPr>
              <a:t>= Of those children who entered the program below age expectations, the percent that substantially increased their rate of growth by the time they exited = (outcome buckets c + d / Outcome buckets a + b + c + d) x 100</a:t>
            </a:r>
          </a:p>
          <a:p>
            <a:pPr marL="742950" lvl="1" indent="-285750">
              <a:lnSpc>
                <a:spcPct val="150000"/>
              </a:lnSpc>
              <a:buClr>
                <a:srgbClr val="3D9833"/>
              </a:buClr>
              <a:buFont typeface="Wingdings" panose="05000000000000000000" pitchFamily="2" charset="2"/>
              <a:buChar char="v"/>
            </a:pPr>
            <a:r>
              <a:rPr lang="en-US" sz="1500" b="1" dirty="0">
                <a:solidFill>
                  <a:srgbClr val="23571D"/>
                </a:solidFill>
              </a:rPr>
              <a:t>Summary Statement 2 </a:t>
            </a:r>
            <a:r>
              <a:rPr lang="en-US" sz="1500" dirty="0">
                <a:solidFill>
                  <a:srgbClr val="002060"/>
                </a:solidFill>
              </a:rPr>
              <a:t>= Percent of children who were functioning within age expectations by the time they exited = (outcome buckets d + e / Outcome buckets a + b + c + d + e) x 100</a:t>
            </a:r>
          </a:p>
        </p:txBody>
      </p:sp>
    </p:spTree>
    <p:custDataLst>
      <p:tags r:id="rId1"/>
    </p:custDataLst>
    <p:extLst>
      <p:ext uri="{BB962C8B-B14F-4D97-AF65-F5344CB8AC3E}">
        <p14:creationId xmlns:p14="http://schemas.microsoft.com/office/powerpoint/2010/main" val="2264267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2"/>
            </p:custDataLst>
          </p:nvPr>
        </p:nvSpPr>
        <p:spPr>
          <a:xfrm>
            <a:off x="0" y="0"/>
            <a:ext cx="12192000" cy="1279526"/>
          </a:xfrm>
        </p:spPr>
        <p:txBody>
          <a:bodyPr/>
          <a:lstStyle/>
          <a:p>
            <a:pPr algn="ctr"/>
            <a:r>
              <a:rPr lang="en-US" sz="3600" dirty="0">
                <a:solidFill>
                  <a:srgbClr val="00337F"/>
                </a:solidFill>
                <a:latin typeface="Trebuchet MS" panose="020B0603020202020204" pitchFamily="34" charset="0"/>
              </a:rPr>
              <a:t>Table B1 – Child Count (5K-21) &amp; </a:t>
            </a:r>
            <a:r>
              <a:rPr lang="en-US" sz="3600" dirty="0" smtClean="0">
                <a:solidFill>
                  <a:srgbClr val="00337F"/>
                </a:solidFill>
                <a:latin typeface="Trebuchet MS" panose="020B0603020202020204" pitchFamily="34" charset="0"/>
              </a:rPr>
              <a:t/>
            </a:r>
            <a:br>
              <a:rPr lang="en-US" sz="3600" dirty="0" smtClean="0">
                <a:solidFill>
                  <a:srgbClr val="00337F"/>
                </a:solidFill>
                <a:latin typeface="Trebuchet MS" panose="020B0603020202020204" pitchFamily="34" charset="0"/>
              </a:rPr>
            </a:br>
            <a:r>
              <a:rPr lang="en-US" sz="3600" dirty="0" smtClean="0">
                <a:solidFill>
                  <a:srgbClr val="00337F"/>
                </a:solidFill>
                <a:latin typeface="Trebuchet MS" panose="020B0603020202020204" pitchFamily="34" charset="0"/>
              </a:rPr>
              <a:t>Parentally-Placed </a:t>
            </a:r>
            <a:r>
              <a:rPr lang="en-US" sz="3600" dirty="0">
                <a:solidFill>
                  <a:srgbClr val="00337F"/>
                </a:solidFill>
                <a:latin typeface="Trebuchet MS" panose="020B0603020202020204" pitchFamily="34" charset="0"/>
              </a:rPr>
              <a:t>Private School Students (PPPS)</a:t>
            </a:r>
            <a:endParaRPr lang="en-US" sz="3600" dirty="0">
              <a:latin typeface="Trebuchet MS" panose="020B0603020202020204" pitchFamily="34" charset="0"/>
            </a:endParaRPr>
          </a:p>
        </p:txBody>
      </p:sp>
      <p:sp>
        <p:nvSpPr>
          <p:cNvPr id="4" name="Slide Number Placeholder 3"/>
          <p:cNvSpPr>
            <a:spLocks noGrp="1"/>
          </p:cNvSpPr>
          <p:nvPr>
            <p:ph type="sldNum" sz="quarter" idx="12"/>
            <p:custDataLst>
              <p:tags r:id="rId3"/>
            </p:custDataLst>
          </p:nvPr>
        </p:nvSpPr>
        <p:spPr>
          <a:xfrm>
            <a:off x="76200" y="1279526"/>
            <a:ext cx="533400" cy="244475"/>
          </a:xfrm>
        </p:spPr>
        <p:txBody>
          <a:bodyPr>
            <a:normAutofit fontScale="85000" lnSpcReduction="20000"/>
          </a:bodyPr>
          <a:lstStyle/>
          <a:p>
            <a:pPr>
              <a:defRPr/>
            </a:pPr>
            <a:fld id="{62A93B84-147C-46E0-9E88-71D06A51F1DA}" type="slidenum">
              <a:rPr lang="en-US" smtClean="0"/>
              <a:pPr>
                <a:defRPr/>
              </a:pPr>
              <a:t>7</a:t>
            </a:fld>
            <a:endParaRPr lang="en-US" dirty="0"/>
          </a:p>
        </p:txBody>
      </p:sp>
      <p:sp>
        <p:nvSpPr>
          <p:cNvPr id="2" name="TextBox 1"/>
          <p:cNvSpPr txBox="1"/>
          <p:nvPr>
            <p:custDataLst>
              <p:tags r:id="rId4"/>
            </p:custDataLst>
          </p:nvPr>
        </p:nvSpPr>
        <p:spPr>
          <a:xfrm>
            <a:off x="762000" y="1551669"/>
            <a:ext cx="10591800" cy="216982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b="1" dirty="0" smtClean="0">
                <a:solidFill>
                  <a:srgbClr val="002060"/>
                </a:solidFill>
              </a:rPr>
              <a:t>Includes: </a:t>
            </a:r>
            <a:r>
              <a:rPr lang="en-US" dirty="0" smtClean="0">
                <a:solidFill>
                  <a:srgbClr val="002060"/>
                </a:solidFill>
              </a:rPr>
              <a:t>The number of students with IEPs or Services Plans as of December 1</a:t>
            </a:r>
          </a:p>
          <a:p>
            <a:pPr marL="285750" indent="-285750">
              <a:lnSpc>
                <a:spcPct val="150000"/>
              </a:lnSpc>
              <a:buFont typeface="Arial" panose="020B0604020202020204" pitchFamily="34" charset="0"/>
              <a:buChar char="•"/>
            </a:pPr>
            <a:r>
              <a:rPr lang="en-US" b="1" dirty="0" smtClean="0">
                <a:solidFill>
                  <a:srgbClr val="002060"/>
                </a:solidFill>
              </a:rPr>
              <a:t>Data Source: </a:t>
            </a:r>
            <a:r>
              <a:rPr lang="en-US" dirty="0" smtClean="0">
                <a:solidFill>
                  <a:srgbClr val="002060"/>
                </a:solidFill>
              </a:rPr>
              <a:t>MOSIS December Student Core</a:t>
            </a:r>
          </a:p>
          <a:p>
            <a:pPr marL="285750" indent="-285750">
              <a:lnSpc>
                <a:spcPct val="150000"/>
              </a:lnSpc>
              <a:buFont typeface="Arial" panose="020B0604020202020204" pitchFamily="34" charset="0"/>
              <a:buChar char="•"/>
            </a:pPr>
            <a:r>
              <a:rPr lang="en-US" b="1" dirty="0" smtClean="0">
                <a:solidFill>
                  <a:srgbClr val="002060"/>
                </a:solidFill>
              </a:rPr>
              <a:t>Calculations:</a:t>
            </a:r>
          </a:p>
          <a:p>
            <a:pPr marL="742950" lvl="1" indent="-285750">
              <a:lnSpc>
                <a:spcPct val="150000"/>
              </a:lnSpc>
              <a:buFont typeface="Wingdings" panose="05000000000000000000" pitchFamily="2" charset="2"/>
              <a:buChar char="v"/>
            </a:pPr>
            <a:r>
              <a:rPr lang="en-US" b="1" dirty="0" smtClean="0">
                <a:solidFill>
                  <a:srgbClr val="23571D"/>
                </a:solidFill>
              </a:rPr>
              <a:t>Incidence Rate for each Disability Category &amp; Total </a:t>
            </a:r>
            <a:r>
              <a:rPr lang="en-US" dirty="0" smtClean="0">
                <a:solidFill>
                  <a:srgbClr val="002060"/>
                </a:solidFill>
              </a:rPr>
              <a:t>= (total child count / total student enrollment) x 100</a:t>
            </a:r>
          </a:p>
        </p:txBody>
      </p:sp>
    </p:spTree>
    <p:custDataLst>
      <p:tags r:id="rId1"/>
    </p:custDataLst>
    <p:extLst>
      <p:ext uri="{BB962C8B-B14F-4D97-AF65-F5344CB8AC3E}">
        <p14:creationId xmlns:p14="http://schemas.microsoft.com/office/powerpoint/2010/main" val="2342052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8600"/>
            <a:ext cx="12192000" cy="990600"/>
          </a:xfrm>
        </p:spPr>
        <p:txBody>
          <a:bodyPr>
            <a:normAutofit/>
          </a:bodyPr>
          <a:lstStyle/>
          <a:p>
            <a:pPr algn="ctr"/>
            <a:r>
              <a:rPr lang="en-US" sz="3600" dirty="0" smtClean="0">
                <a:solidFill>
                  <a:srgbClr val="00337F"/>
                </a:solidFill>
                <a:latin typeface="Trebuchet MS" panose="020B0603020202020204" pitchFamily="34" charset="0"/>
                <a:cs typeface="Gisha" panose="020B0502040204020203" pitchFamily="34" charset="-79"/>
              </a:rPr>
              <a:t>Special Education Child Count</a:t>
            </a:r>
            <a:endParaRPr lang="en-US" sz="3600" dirty="0">
              <a:solidFill>
                <a:srgbClr val="00337F"/>
              </a:solidFill>
              <a:latin typeface="Trebuchet MS" panose="020B0603020202020204" pitchFamily="34" charset="0"/>
              <a:cs typeface="Gisha" panose="020B0502040204020203" pitchFamily="34" charset="-79"/>
            </a:endParaRPr>
          </a:p>
        </p:txBody>
      </p:sp>
      <p:sp>
        <p:nvSpPr>
          <p:cNvPr id="2" name="Content Placeholder 1"/>
          <p:cNvSpPr>
            <a:spLocks noGrp="1"/>
          </p:cNvSpPr>
          <p:nvPr>
            <p:ph sz="quarter" idx="1"/>
          </p:nvPr>
        </p:nvSpPr>
        <p:spPr/>
        <p:txBody>
          <a:bodyPr/>
          <a:lstStyle/>
          <a:p>
            <a:pPr>
              <a:buClr>
                <a:srgbClr val="00337F"/>
              </a:buClr>
              <a:buFont typeface="Arial" panose="020B0604020202020204" pitchFamily="34" charset="0"/>
              <a:buChar char="•"/>
            </a:pPr>
            <a:r>
              <a:rPr lang="en-US" sz="2600" dirty="0" smtClean="0">
                <a:solidFill>
                  <a:srgbClr val="00337F"/>
                </a:solidFill>
                <a:latin typeface="Arial" panose="020B0604020202020204" pitchFamily="34" charset="0"/>
                <a:cs typeface="Arial" panose="020B0604020202020204" pitchFamily="34" charset="0"/>
              </a:rPr>
              <a:t>The Child Count data includes all students receiving special education services:</a:t>
            </a:r>
          </a:p>
          <a:p>
            <a:pPr lvl="1">
              <a:buClr>
                <a:srgbClr val="00B050"/>
              </a:buClr>
              <a:buFont typeface="Wingdings" panose="05000000000000000000" pitchFamily="2" charset="2"/>
              <a:buChar char="v"/>
            </a:pPr>
            <a:r>
              <a:rPr lang="en-US" dirty="0" smtClean="0">
                <a:solidFill>
                  <a:srgbClr val="23571D"/>
                </a:solidFill>
                <a:latin typeface="Arial" panose="020B0604020202020204" pitchFamily="34" charset="0"/>
                <a:cs typeface="Arial" panose="020B0604020202020204" pitchFamily="34" charset="0"/>
              </a:rPr>
              <a:t>Students enrolled and attending the district</a:t>
            </a:r>
          </a:p>
          <a:p>
            <a:pPr lvl="1">
              <a:buClr>
                <a:srgbClr val="00B050"/>
              </a:buClr>
              <a:buFont typeface="Wingdings" panose="05000000000000000000" pitchFamily="2" charset="2"/>
              <a:buChar char="v"/>
            </a:pPr>
            <a:r>
              <a:rPr lang="en-US" dirty="0" smtClean="0">
                <a:solidFill>
                  <a:srgbClr val="23571D"/>
                </a:solidFill>
                <a:latin typeface="Arial" panose="020B0604020202020204" pitchFamily="34" charset="0"/>
                <a:cs typeface="Arial" panose="020B0604020202020204" pitchFamily="34" charset="0"/>
              </a:rPr>
              <a:t>Home-schooled students</a:t>
            </a:r>
          </a:p>
          <a:p>
            <a:pPr lvl="1">
              <a:buClr>
                <a:srgbClr val="00B050"/>
              </a:buClr>
              <a:buFont typeface="Wingdings" panose="05000000000000000000" pitchFamily="2" charset="2"/>
              <a:buChar char="v"/>
            </a:pPr>
            <a:r>
              <a:rPr lang="en-US" dirty="0" smtClean="0">
                <a:solidFill>
                  <a:srgbClr val="23571D"/>
                </a:solidFill>
                <a:latin typeface="Arial" panose="020B0604020202020204" pitchFamily="34" charset="0"/>
                <a:cs typeface="Arial" panose="020B0604020202020204" pitchFamily="34" charset="0"/>
              </a:rPr>
              <a:t>Parentally-placed private school students</a:t>
            </a:r>
          </a:p>
          <a:p>
            <a:pPr lvl="1">
              <a:buClr>
                <a:srgbClr val="00B050"/>
              </a:buClr>
              <a:buFont typeface="Wingdings" panose="05000000000000000000" pitchFamily="2" charset="2"/>
              <a:buChar char="v"/>
            </a:pPr>
            <a:r>
              <a:rPr lang="en-US" dirty="0" smtClean="0">
                <a:solidFill>
                  <a:srgbClr val="23571D"/>
                </a:solidFill>
                <a:latin typeface="Arial" panose="020B0604020202020204" pitchFamily="34" charset="0"/>
                <a:cs typeface="Arial" panose="020B0604020202020204" pitchFamily="34" charset="0"/>
              </a:rPr>
              <a:t>Students placed by IEP team in a private setting</a:t>
            </a:r>
          </a:p>
          <a:p>
            <a:pPr lvl="1">
              <a:buClr>
                <a:srgbClr val="00B050"/>
              </a:buClr>
              <a:buFont typeface="Wingdings" panose="05000000000000000000" pitchFamily="2" charset="2"/>
              <a:buChar char="v"/>
            </a:pPr>
            <a:r>
              <a:rPr lang="en-US" dirty="0" smtClean="0">
                <a:solidFill>
                  <a:srgbClr val="23571D"/>
                </a:solidFill>
                <a:latin typeface="Arial" panose="020B0604020202020204" pitchFamily="34" charset="0"/>
                <a:cs typeface="Arial" panose="020B0604020202020204" pitchFamily="34" charset="0"/>
              </a:rPr>
              <a:t>Children in Early Childhood Special Education</a:t>
            </a:r>
          </a:p>
          <a:p>
            <a:pPr lvl="1">
              <a:buClr>
                <a:srgbClr val="00B050"/>
              </a:buClr>
              <a:buFont typeface="Wingdings" panose="05000000000000000000" pitchFamily="2" charset="2"/>
              <a:buChar char="v"/>
            </a:pPr>
            <a:r>
              <a:rPr lang="en-US" dirty="0" smtClean="0">
                <a:solidFill>
                  <a:srgbClr val="23571D"/>
                </a:solidFill>
                <a:latin typeface="Arial" panose="020B0604020202020204" pitchFamily="34" charset="0"/>
                <a:cs typeface="Arial" panose="020B0604020202020204" pitchFamily="34" charset="0"/>
              </a:rPr>
              <a:t>NOT students in MSB, MSD or MSSD</a:t>
            </a:r>
          </a:p>
          <a:p>
            <a:pPr lvl="2">
              <a:buClr>
                <a:srgbClr val="00337F"/>
              </a:buClr>
              <a:buFont typeface="Wingdings" panose="05000000000000000000" pitchFamily="2" charset="2"/>
              <a:buChar char="§"/>
            </a:pPr>
            <a:r>
              <a:rPr lang="en-US" sz="2600" dirty="0" smtClean="0">
                <a:solidFill>
                  <a:srgbClr val="00337F"/>
                </a:solidFill>
                <a:latin typeface="Arial" panose="020B0604020202020204" pitchFamily="34" charset="0"/>
                <a:cs typeface="Arial" panose="020B0604020202020204" pitchFamily="34" charset="0"/>
              </a:rPr>
              <a:t>These students are reported by MSB, MSD and MSSD</a:t>
            </a:r>
            <a:endParaRPr lang="en-US" sz="2600" dirty="0">
              <a:solidFill>
                <a:srgbClr val="00337F"/>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custDataLst>
              <p:tags r:id="rId1"/>
            </p:custDataLst>
          </p:nvPr>
        </p:nvSpPr>
        <p:spPr>
          <a:xfrm>
            <a:off x="76200" y="1279526"/>
            <a:ext cx="533400" cy="244475"/>
          </a:xfrm>
        </p:spPr>
        <p:txBody>
          <a:bodyPr>
            <a:normAutofit fontScale="85000" lnSpcReduction="20000"/>
          </a:bodyPr>
          <a:lstStyle/>
          <a:p>
            <a:pPr>
              <a:defRPr/>
            </a:pPr>
            <a:fld id="{62A93B84-147C-46E0-9E88-71D06A51F1DA}" type="slidenum">
              <a:rPr lang="en-US" smtClean="0"/>
              <a:pPr>
                <a:defRPr/>
              </a:pPr>
              <a:t>8</a:t>
            </a:fld>
            <a:endParaRPr lang="en-US" dirty="0"/>
          </a:p>
        </p:txBody>
      </p:sp>
    </p:spTree>
    <p:extLst>
      <p:ext uri="{BB962C8B-B14F-4D97-AF65-F5344CB8AC3E}">
        <p14:creationId xmlns:p14="http://schemas.microsoft.com/office/powerpoint/2010/main" val="21583474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custDataLst>
              <p:tags r:id="rId2"/>
            </p:custDataLst>
          </p:nvPr>
        </p:nvSpPr>
        <p:spPr>
          <a:xfrm>
            <a:off x="0" y="593726"/>
            <a:ext cx="12192000" cy="685800"/>
          </a:xfrm>
        </p:spPr>
        <p:txBody>
          <a:bodyPr/>
          <a:lstStyle/>
          <a:p>
            <a:pPr algn="ctr"/>
            <a:r>
              <a:rPr lang="en-US" sz="3600" dirty="0">
                <a:solidFill>
                  <a:srgbClr val="00337F"/>
                </a:solidFill>
                <a:latin typeface="Trebuchet MS" panose="020B0603020202020204" pitchFamily="34" charset="0"/>
              </a:rPr>
              <a:t>Table B2 – Percent of Students by Race/Ethnicity</a:t>
            </a:r>
            <a:endParaRPr lang="en-US" sz="3600" dirty="0">
              <a:latin typeface="Trebuchet MS" panose="020B0603020202020204" pitchFamily="34" charset="0"/>
            </a:endParaRPr>
          </a:p>
        </p:txBody>
      </p:sp>
      <p:sp>
        <p:nvSpPr>
          <p:cNvPr id="4" name="Slide Number Placeholder 3"/>
          <p:cNvSpPr>
            <a:spLocks noGrp="1"/>
          </p:cNvSpPr>
          <p:nvPr>
            <p:ph type="sldNum" sz="quarter" idx="12"/>
            <p:custDataLst>
              <p:tags r:id="rId3"/>
            </p:custDataLst>
          </p:nvPr>
        </p:nvSpPr>
        <p:spPr>
          <a:xfrm>
            <a:off x="76200" y="1288392"/>
            <a:ext cx="533400" cy="244475"/>
          </a:xfrm>
        </p:spPr>
        <p:txBody>
          <a:bodyPr>
            <a:normAutofit fontScale="85000" lnSpcReduction="20000"/>
          </a:bodyPr>
          <a:lstStyle/>
          <a:p>
            <a:pPr>
              <a:defRPr/>
            </a:pPr>
            <a:fld id="{62A93B84-147C-46E0-9E88-71D06A51F1DA}" type="slidenum">
              <a:rPr lang="en-US" smtClean="0"/>
              <a:pPr>
                <a:defRPr/>
              </a:pPr>
              <a:t>9</a:t>
            </a:fld>
            <a:endParaRPr lang="en-US" dirty="0"/>
          </a:p>
        </p:txBody>
      </p:sp>
      <p:sp>
        <p:nvSpPr>
          <p:cNvPr id="2" name="TextBox 1"/>
          <p:cNvSpPr txBox="1"/>
          <p:nvPr>
            <p:custDataLst>
              <p:tags r:id="rId4"/>
            </p:custDataLst>
          </p:nvPr>
        </p:nvSpPr>
        <p:spPr>
          <a:xfrm>
            <a:off x="838200" y="1507672"/>
            <a:ext cx="10287000" cy="466281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b="1" dirty="0" smtClean="0">
                <a:solidFill>
                  <a:srgbClr val="002060"/>
                </a:solidFill>
              </a:rPr>
              <a:t>SPP Indicators 9 &amp; 10: </a:t>
            </a:r>
            <a:r>
              <a:rPr lang="en-US" dirty="0" smtClean="0">
                <a:solidFill>
                  <a:srgbClr val="002060"/>
                </a:solidFill>
              </a:rPr>
              <a:t>Disproportionate representation in special education &amp; disproportionate representation in specific disability categories</a:t>
            </a:r>
          </a:p>
          <a:p>
            <a:pPr marL="285750" indent="-285750">
              <a:lnSpc>
                <a:spcPct val="150000"/>
              </a:lnSpc>
              <a:buFont typeface="Arial" panose="020B0604020202020204" pitchFamily="34" charset="0"/>
              <a:buChar char="•"/>
            </a:pPr>
            <a:r>
              <a:rPr lang="en-US" b="1" dirty="0">
                <a:solidFill>
                  <a:srgbClr val="002060"/>
                </a:solidFill>
              </a:rPr>
              <a:t>Data Sources: </a:t>
            </a:r>
            <a:r>
              <a:rPr lang="en-US" dirty="0">
                <a:solidFill>
                  <a:srgbClr val="002060"/>
                </a:solidFill>
              </a:rPr>
              <a:t>MOSIS December Student </a:t>
            </a:r>
            <a:r>
              <a:rPr lang="en-US" dirty="0" smtClean="0">
                <a:solidFill>
                  <a:srgbClr val="002060"/>
                </a:solidFill>
              </a:rPr>
              <a:t>Core (child count) and MOSIS October Student Core (enrollment)</a:t>
            </a:r>
            <a:endParaRPr lang="en-US" dirty="0">
              <a:solidFill>
                <a:srgbClr val="002060"/>
              </a:solidFill>
            </a:endParaRPr>
          </a:p>
          <a:p>
            <a:pPr marL="285750" indent="-285750">
              <a:lnSpc>
                <a:spcPct val="150000"/>
              </a:lnSpc>
              <a:buFont typeface="Arial" panose="020B0604020202020204" pitchFamily="34" charset="0"/>
              <a:buChar char="•"/>
            </a:pPr>
            <a:r>
              <a:rPr lang="en-US" b="1" dirty="0">
                <a:solidFill>
                  <a:srgbClr val="002060"/>
                </a:solidFill>
              </a:rPr>
              <a:t>Calculations:</a:t>
            </a:r>
          </a:p>
          <a:p>
            <a:pPr marL="742950" lvl="1" indent="-285750">
              <a:lnSpc>
                <a:spcPct val="150000"/>
              </a:lnSpc>
              <a:buFont typeface="Wingdings" panose="05000000000000000000" pitchFamily="2" charset="2"/>
              <a:buChar char="v"/>
            </a:pPr>
            <a:r>
              <a:rPr lang="en-US" b="1" dirty="0">
                <a:solidFill>
                  <a:srgbClr val="23571D"/>
                </a:solidFill>
              </a:rPr>
              <a:t>Percent of Enrollment by Race </a:t>
            </a:r>
            <a:r>
              <a:rPr lang="en-US" dirty="0">
                <a:solidFill>
                  <a:srgbClr val="002060"/>
                </a:solidFill>
              </a:rPr>
              <a:t>= (the number in each </a:t>
            </a:r>
            <a:r>
              <a:rPr lang="en-US" dirty="0" smtClean="0">
                <a:solidFill>
                  <a:srgbClr val="002060"/>
                </a:solidFill>
              </a:rPr>
              <a:t>racial &amp; ethnic </a:t>
            </a:r>
            <a:r>
              <a:rPr lang="en-US" dirty="0">
                <a:solidFill>
                  <a:srgbClr val="002060"/>
                </a:solidFill>
              </a:rPr>
              <a:t>category / total enrollment) x 100</a:t>
            </a:r>
          </a:p>
          <a:p>
            <a:pPr marL="742950" lvl="1" indent="-285750">
              <a:lnSpc>
                <a:spcPct val="150000"/>
              </a:lnSpc>
              <a:buFont typeface="Wingdings" panose="05000000000000000000" pitchFamily="2" charset="2"/>
              <a:buChar char="v"/>
            </a:pPr>
            <a:r>
              <a:rPr lang="en-US" b="1" dirty="0">
                <a:solidFill>
                  <a:srgbClr val="23571D"/>
                </a:solidFill>
              </a:rPr>
              <a:t>Percent of IEP Child Count by Race </a:t>
            </a:r>
            <a:r>
              <a:rPr lang="en-US" dirty="0">
                <a:solidFill>
                  <a:srgbClr val="002060"/>
                </a:solidFill>
              </a:rPr>
              <a:t>= (the number in each </a:t>
            </a:r>
            <a:r>
              <a:rPr lang="en-US" dirty="0" smtClean="0">
                <a:solidFill>
                  <a:srgbClr val="002060"/>
                </a:solidFill>
              </a:rPr>
              <a:t>racial &amp; ethnic </a:t>
            </a:r>
            <a:r>
              <a:rPr lang="en-US" dirty="0">
                <a:solidFill>
                  <a:srgbClr val="002060"/>
                </a:solidFill>
              </a:rPr>
              <a:t>category / total child count) x 100</a:t>
            </a:r>
          </a:p>
          <a:p>
            <a:pPr marL="742950" lvl="1" indent="-285750">
              <a:lnSpc>
                <a:spcPct val="150000"/>
              </a:lnSpc>
              <a:buFont typeface="Wingdings" panose="05000000000000000000" pitchFamily="2" charset="2"/>
              <a:buChar char="v"/>
            </a:pPr>
            <a:r>
              <a:rPr lang="en-US" b="1" dirty="0">
                <a:solidFill>
                  <a:srgbClr val="23571D"/>
                </a:solidFill>
              </a:rPr>
              <a:t>Percent of Disability by Race (for each disability </a:t>
            </a:r>
            <a:r>
              <a:rPr lang="en-US" b="1" dirty="0" smtClean="0">
                <a:solidFill>
                  <a:srgbClr val="23571D"/>
                </a:solidFill>
              </a:rPr>
              <a:t>category</a:t>
            </a:r>
            <a:r>
              <a:rPr lang="en-US" b="1" dirty="0" smtClean="0">
                <a:solidFill>
                  <a:srgbClr val="3D9833"/>
                </a:solidFill>
              </a:rPr>
              <a:t> </a:t>
            </a:r>
            <a:r>
              <a:rPr lang="en-US" dirty="0">
                <a:solidFill>
                  <a:srgbClr val="002060"/>
                </a:solidFill>
              </a:rPr>
              <a:t>= (the number in each </a:t>
            </a:r>
            <a:r>
              <a:rPr lang="en-US" dirty="0" smtClean="0">
                <a:solidFill>
                  <a:srgbClr val="002060"/>
                </a:solidFill>
              </a:rPr>
              <a:t>racial &amp; ethnic </a:t>
            </a:r>
            <a:r>
              <a:rPr lang="en-US" dirty="0">
                <a:solidFill>
                  <a:srgbClr val="002060"/>
                </a:solidFill>
              </a:rPr>
              <a:t>category / total child count in the disability category) x </a:t>
            </a:r>
            <a:r>
              <a:rPr lang="en-US" dirty="0" smtClean="0">
                <a:solidFill>
                  <a:srgbClr val="002060"/>
                </a:solidFill>
              </a:rPr>
              <a:t>100</a:t>
            </a:r>
            <a:endParaRPr lang="en-US" dirty="0">
              <a:solidFill>
                <a:srgbClr val="002060"/>
              </a:solidFill>
            </a:endParaRPr>
          </a:p>
        </p:txBody>
      </p:sp>
    </p:spTree>
    <p:custDataLst>
      <p:tags r:id="rId1"/>
    </p:custDataLst>
    <p:extLst>
      <p:ext uri="{BB962C8B-B14F-4D97-AF65-F5344CB8AC3E}">
        <p14:creationId xmlns:p14="http://schemas.microsoft.com/office/powerpoint/2010/main" val="12506968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PERSISTENCEDATA" val="MMPROD_UIPERSISTENCEDATA"/>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dWl0ZXh0IG5hbWU9IkFUVEFDSE1FTlRfUFJFVklFV19XQVJOSU5HTVNHX1RJVExFU1RSSU5HIiB2YWx1ZT0iQXR0YWNobWVudCBXYXJuaW5nIi8+DQoJCTx1aXRleHQgbmFtZT0iQVRUQUNITUVOVF9QUkVWSUVXX1dBUk5JTkdNU0ciIHZhbHVlPSJBdHRhY2htZW50cyBkbyBub3Qgb3BlbiBpbiBQcmV2aWV3IG1vZGUuIFBsZWFzZSB1c2UgcHVibGlzaCB0byBzZWUgdGhlIHJlc3VsdHMiLz4NCgkJPHVpdGV4dCBuYW1lPSJDT0xMQUJfTE9DQUxfUExBWUJBQ0tfTVNHIiB2YWx1ZT0iQ29udGVudCBpcyBiZWluZyBwbGF5ZWQgbG9jYWxseS4gQ29sbGFib3JhdGlvbiBkb2VzIG5vdCB3b3JrIGluIHRoaXMgbW9kZSIvPg0KCQk8dWl0ZXh0IG5hbWU9IkNPTExBQl9MT0NBTF9QTEFZQkFDS19USVRMRSIgdmFsdWU9IkxvY2FsIFBsYXliYWNrIi8+DQoJCTx1aXRleHQgbmFtZT0iQ09MTEFCX0xPQ0FMX1BMQVlCQUNLQlROIiB2YWx1ZT0iT2s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YX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2KrYrdiw2YrYsSDYudmGINin2YTZhdix2YHZgtin2KoiLz4NCgkJPHVpdGV4dCBuYW1lPSJBVFRBQ0hNRU5UX1BSRVZJRVdfV0FSTklOR01TRyIgdmFsdWU9ItmE2Kcg2YrZhdmD2YYg2YHYqtitINin2YTZhdix2YHZgtin2Kog2YHZiiDZhtmF2Lcg2KfZhNmF2LnYp9mK2YbYqS4g2KfZhNix2KzYp9ihINin2LPYqtiu2K/Yp9mFINmG2LTYsSDZhNix2KTZitipINin2YTZhtiq2KfYptisLiIvPg0KCQk8dWl0ZXh0IG5hbWU9IlVOTkFNRURTTElERVRJVExFIiB2YWx1ZT0i2LTYsdmK2K3YqSAlbiIvPg0KCQk8dWl0ZXh0IG5hbWU9IkNPTExBQl9MT0NBTF9QTEFZQkFDS19NU0ciIHZhbHVlPSLZitis2LHZiiDYrdin2YTZitin2Ysg2KrYtNi62YrZhCDYp9mE2YXYrdiq2YjZiSDZhdit2YTZitin2YsuINin2YTYqti52KfZiNmGINmE2Kcg2YrYudmF2YQg2YHZiiDZh9iw2Kcg2KfZhNmI2LbYuS4iLz4NCgkJPHVpdGV4dCBuYW1lPSJDT0xMQUJfTE9DQUxfUExBWUJBQ0tfVElUTEUiIHZhbHVlPSLYqti02LrZitmEINmF2K3ZhNmKIi8+DQoJCTx1aXRleHQgbmFtZT0iQ09MTEFCX0xPQ0FMX1BMQVlCQUNLQlROIiB2YWx1ZT0i2YXZiNin2YHZgiIvPg0KCQk8IS0tIHN1YnN0aXR1dGlvbjogJW4gPT0gc2xpZGUgbnVtYmVyIC0tPg0KCQk8IS0tIHN1YnN0aXR1dGlvbjogJXQgPT0gdG90YWwgc2xpZGUgY291bnQgLS0+DQoJCTx1aXRleHQgbmFtZT0iU0NSVUJCQVJTVEFUVVNfU0xJREVJTkZPIiB2YWx1ZT0i2LTYsdmK2K3YqSAlbiAvICV0IHwgIi8+DQoJCTx1aXRleHQgbmFtZT0iU0NSVUJCQVJTVEFUVVNfU1RPUFBFRCIgdmFsdWU9ItmF2KrZiNmC2YEiLz4NCgkJPHVpdGV4dCBuYW1lPSJTQ1JVQkJBUlNUQVRVU19QTEFZSU5HIiB2YWx1ZT0i2YLZitivINin2YTYqti02LrZitmEIi8+DQoJCTx1aXRleHQgbmFtZT0iU0NSVUJCQVJTVEFUVVNfTk9BVURJTyIgdmFsdWU9ItmE2Kcg2YrZiNis2K8g2LXZiNiqIi8+DQoJCTx1aXRleHQgbmFtZT0iU0NSVUJCQVJTVEFUVVNfVklEUExBWUlORyIgdmFsdWU9Itin2YTZgdmK2K/ZitmIINmC2YrYryDYp9mE2KrYtNi62YrZhCIvPg0KCQk8dWl0ZXh0IG5hbWU9IlNDUlVCQkFSU1RBVFVTX0xPQURJTkciIHZhbHVlPSLZitis2LHZiiDYp9mE2KLZhiDYp9mE2KrYrdmF2YrZhC4uLiIvPg0KCQk8dWl0ZXh0IG5hbWU9IlNDUlVCQkFSU1RBVFVTX0JVRkZFUklORyIgdmFsdWU9ItmK2KzYsdmKINin2YTYotmGINin2YTYqtiu2LLZitmGINin2YTZhdik2YLYqiIvPg0KCQk8dWl0ZXh0IG5hbWU9IlNDUlVCQkFSU1RBVFVTX1FVRVNUSU9OIiB2YWx1ZT0i2KfZhNil2KzYp9io2Kkg2LnZhNmJINin2YTYs9ik2KfZhCIvPg0KCQk8dWl0ZXh0IG5hbWU9IlNDUlVCQkFSU1RBVFVTX1JFVklFV1FVSVoiIHZhbHVlPSLZhdix2KfYrNi52Kkg2KfZhNmF2LPYp9io2YLYqSIvPg0KCQk8IS0tIHN1YnN0aXR1dGlvbjogJW0gPT0gbWludXRlcyByZW1haW5pbmcgLS0+DQoJCTwhLS0gc3Vic3RpdHV0aW9uOiAlcyA9PSBzZWNvbmRzIHJlbWFpbmluZyAtLT4NCgkJPHVpdGV4dCBuYW1lPSJFTEFQU0VEIiB2YWx1ZT0iJW0g2K/Zgtin2KbZgiVzINir2YjYp9mGINmF2KrYqNmC2YrYqSIvPg0KCQk8dWl0ZXh0IG5hbWU9Ik5PVEZPVU5EIiB2YWx1ZT0i2YTZhSDZitmP2LnYq9ixINi52YTZiSDYtNmK2KEiLz4NCgkJPHVpdGV4dCBuYW1lPSJBVFRBQ0hNRU5UUyIgdmFsdWU9Itin2YTZhdix2YHZgtin2KoiLz4NCgkJPCEtLSBzdWJzdGl0dXRpb246ICVwID09IGN1cnJlbnQgc3BlYWtlcidzIHRpdGxlIC0tPg0KCQk8dWl0ZXh0IG5hbWU9IkJJT1dJTl9USVRMRSIgdmFsdWU9Itin2YTYs9mK2LHYqSDYp9mE2LDYp9iq2YrYqTogJXAiLz4NCgkJPHVpdGV4dCBuYW1lPSJCSU9CVE5fVElUTEUiIHZhbHVlPSLYp9mE2LPZitix2Kkg2KfZhNiw2KfYqtmK2KkiLz4NCgkJPHVpdGV4dCBuYW1lPSJESVZJREVSQlROX1RJVExFIiB2YWx1ZT0ifCIvPg0KCQk8dWl0ZXh0IG5hbWU9IkNPTlRBQ1RCVE5fVElUTEUiIHZhbHVlPSLYp9iq2LXYp9mEIi8+DQoJCTx1aXRleHQgbmFtZT0iVEFCX1FVSVoiIHZhbHVlPSLZhdiz2KfYqNmC2KkiLz4NCgkJPHVpdGV4dCBuYW1lPSJUQUJfT1VUTElORSIgdmFsdWU9ItmF2K7Yt9i3Ii8+DQoJCTx1aXRleHQgbmFtZT0iVEFCX1RIVU1CIiB2YWx1ZT0i2YXYtdi62ZHYsdipIi8+DQoJCTx1aXRleHQgbmFtZT0iVEFCX05PVEVTIiB2YWx1ZT0i2YXZhNin2K3YuNin2KoiLz4NCgkJPHVpdGV4dCBuYW1lPSJUQUJfU0VBUkNIIiB2YWx1ZT0i2KjYrdirIi8+DQoJCTx1aXRleHQgbmFtZT0iU0xJREVfSEVBRElORyIgdmFsdWU9Iti52YbZiNin2YYg2KfZhNi02LHZitit2KkgIi8+DQoJCTx1aXRleHQgbmFtZT0iRFVSQVRJT05fSEVBRElORyIgdmFsdWU9ItmF2K/YqSIvPg0KCQk8dWl0ZXh0IG5hbWU9IlNFQVJDSF9IRUFESU5HIiB2YWx1ZT0iOtin2YTYqNit2Ksg2LnZhiDZhti1Ii8+DQoJCTx1aXRleHQgbmFtZT0iVEhVTUJfSEVBRElORyIgdmFsdWU9Iti02LHZitit2KkiLz4NCgkJPHVpdGV4dCBuYW1lPSJUSFVNQl9JTkZPIiB2YWx1ZT0i2LnZhtmI2KfZhi/Zhdiv2Kkg2KfZhNi02LHZitit2KkiLz4NCgkJPHVpdGV4dCBuYW1lPSJBVFRBQ0hOQU1FX0hFQURJTkciIHZhbHVlPSLYp9iz2YUg2KfZhNmF2YTZgSIvPg0KCQk8dWl0ZXh0IG5hbWU9IkFUVEFDSFNJWkVfSEVBRElORyIgdmFsdWU9Itin2YTYrdis2YUiLz4NCgkJPHVpdGV4dCBuYW1lPSJTTElERV9OT1RFUyIgdmFsdWU9ItmF2YTYp9it2LjYp9iqINin2YTYtNix2YrYrdipIi8+DQoJCTx1aXRleHQgbmFtZT0iQ09VUlNFX1NUQVRVUyIgdmFsdWU9Itit2KfZhNipINin2YTZiNit2K/YqSIvPg0KCQk8dWl0ZXh0IG5hbWU9IlBBU1NFRF9TVFJJTkciIHZhbHVlPSLZhtis2KfYrSIvPg0KCQk8dWl0ZXh0IG5hbWU9IkZBSUxFRF9TVFJJTkciIHZhbHVlPSLZgdi02YQiLz4NCgkJPCEtLXF1aXogcG9kIGFuZCBtZXNzYWdlIGJveCB0ZXh0cy0tPg0KCQk8dWl0ZXh0IG5hbWU9IlFVSVpQT0RfUVVJWl9BVFRFTVBUIiB2YWx1ZT0i2LHZgtmFINin2YTZhdit2KfZiNmE2Kkg2YHZiiDYp9mE2YXYs9in2KjZgtipOiIvPg0KCQk8dWl0ZXh0IG5hbWU9IlFVSVpQT0RfUVVJWl9BVFRFTVBUX1ZBTFVFIiB2YWx1ZT0iJW4g2YXZhiAldCIvPg0KCQk8dWl0ZXh0IG5hbWU9IlFVSVpQT0RfUVVJWl9TQ09SRSIgdmFsdWU9IjrYp9mE2K/Ysdis2Kkg2KfZhNmF2LPYrNmE2KkiLz4NCgkJPHVpdGV4dCBuYW1lPSJRVUlaUE9EX1FVSVpfUEFTU1NDT1JFIiB2YWx1ZT0iOtiv2LHYrNipINin2YTZhtis2KfYrSIvPg0KCQk8dWl0ZXh0IG5hbWU9IlFVSVpQT0RfUVVJWl9NQVhTQ09SRSIgdmFsdWU9IjrYp9mE2K/Ysdis2Kkg2KfZhNmC2LXZiNmJIi8+DQoJCTx1aXRleHQgbmFtZT0iUVVJWlBPRF9RVUVTQVRNUFRfU1RSIiB2YWx1ZT0i2KfZhNmF2K3Yp9mI2YTYqSAlbiDZhdmGICV0Ii8+DQoJCTx1aXRleHQgbmFtZT0iUVVJWlBPRF9RVUVTVFlQRV9TVFIiIHZhbHVlPSLYp9mE2YbZiNi5OiAlcyIvPg0KCQk8dWl0ZXh0IG5hbWU9IlFVSVpQT0RfUVVFU1RZUEVfR1JEIiB2YWx1ZT0i2KrZhSDYqti12K3Zitit2YciLz4NCgkJPHVpdGV4dCBuYW1lPSJRVUlaUE9EX1FVRVNUWVBFX1NWWSIgdmFsdWU9Itin2LPYqti32YTYp9i5Ii8+DQoJCTx1aXRleHQgbmFtZT0iUVVJWlBPRF9RVUlaQVRNUFRfSU5GIiB2YWx1ZT0i2YTYpyDZhtmH2KfYptmKIi8+DQoJCTx1aXRleHQgbmFtZT0iUVVJWlBPRF9RVUVTQVRNUFRfSU5GIiB2YWx1ZT0i2YTYpyDZhtmH2KfYptmKIi8+DQoJCTx1aXRleHQgbmFtZT0iV0FSTklOR01TR19ZRVNTVFJJTkciIHZhbHVlPSLZhti52YUiLz4NCgkJPHVpdGV4dCBuYW1lPSJXQVJOSU5HTVNHX05PU1RSSU5HIiB2YWx1ZT0i2YTYpyIvPg0KCQk8dWl0ZXh0IG5hbWU9IldBUk5JTkdNU0dfVElUTEVTVFJJTkciIHZhbHVlPSLYqtit2LDZitixINi52YYg2KfZhNiq2YbZgtmEINmB2Yog2KfZhNmF2LPYp9io2YLYqSIvPg0KCQk8dWl0ZXh0IG5hbWU9IldBUk5JTkdNU0dfTVNHU1RSSU5HIiB2YWx1ZT0i2YfZhtin2YMg2KPYs9im2YTYqSDZhNmFINiq2KrZhSDYp9mE2KXYrNin2KjYqSDYudmE2YrZh9inINmB2Yog2KfZhNmF2LPYp9io2YLYqS4g2KfZhNmG2YLYsSDYudmE2Ykg2YbYudmFINiz2YrYrtix2KzZgyDZhdmGINin2YTZhdiz2KfYqNmC2KkuINin2YbZgtixINmE2Kcg2YTZhdiq2KfYqNi52Kkg2KfZhNmF2LPYp9io2YLYqS4iLz4NCgkJPHVpdGV4dCBuYW1lPSJJTkZPUk1BVElPTl9IMjY0X0ZMQVNIUExBWUVSIiB2YWx1ZT0i2YbYs9iu2KkgRmxhc2ggUGxheWVyICDYp9mE2YXYq9io2KrYqSDYrdin2YTZitin2Ysg2LnZhNmJINis2YfYp9iy2YMg2YTYpyDYqtiv2LnZhSDZh9iw2Kcg2KfZhNmB2YrYr9mK2YguINin2YbZgtixINi52YTZiSDZhdmG2LfZgtipINin2YTZgdmK2K/ZitmIINmE2KrZhtiy2YrZhCDYo9it2K/YqyDZhtiz2K7YqSDZhdmG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2KXYuNmH2KfYsSDYp9mE2LTYsdmK2Lcg2KfZhNis2KfZhtio2Yog2YTZhNmF2LTYp9ix2YPZitmGIi8+DQoJCTx1aXRleHQgbmFtZT0iTVVURSIgdmFsdWU9Iti12KfZhdiqIi8+DQoJCTx1aXRleHQgbmFtZT0iRE9DV1JBUF9USVRMRSIgdmFsdWU9Itin2YTZhdmE2YHYp9iqINin2YTZhdix2YHZgtipINmB2YogUHJlc2VudGVyIi8+DQoJCTx1aXRleHQgbmFtZT0iRE9DV1JBUF9NU0ciIHZhbHVlPSLYp9mE2K3Zgdi4INmB2Yog2KzZh9in2LIg2KfZhNmD2YXYqNmK2YjYqtixIi8+DQoJCTx1aXRleHQgbmFtZT0iRE9DV1JBUF9QUk9NUFQiIHZhbHVlPSLYp9mG2YLYsSDZh9mG2Kcg2YTZhNiq2YbYstmK2Y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V2FybnVuZyBiZWltIMOWZmZuZW4gdm9uIEFubGFnZW4iLz4NCgkJPHVpdGV4dCBuYW1lPSJBVFRBQ0hNRU5UX1BSRVZJRVdfV0FSTklOR01TRyIgdmFsdWU9IkFuaMOkbmdlIGvDtm5uZW4gbmljaHQgaW0gVm9yc2NoYXUtTW9kdXMgZ2XDtmZmbmV0IHdlcmRlbi4gVmVyd2VuZGVuIFNpZSDigJ5WZXLDtmZmZW50bGljaGVu4oCcLCB1bSBkaWUgRXJnZWJuaXNzZSBhbnp1emVpZ2VuLiIvPg0KCQk8dWl0ZXh0IG5hbWU9IkNPTExBQl9MT0NBTF9QTEFZQkFDS19NU0ciIHZhbHVlPSJJbmhhbHQgd2lyZCBsb2thbCBnZXNwaWVsdC4gWnVzYW1tZW5hcmJlaXQgZnVua3Rpb25pZXJ0IGluIGRpZXNlbSBNb2R1cyBuaWNodC4iLz4NCgkJPHVpdGV4dCBuYW1lPSJDT0xMQUJfTE9DQUxfUExBWUJBQ0tfVElUTEUiIHZhbHVlPSJMb2thbGUgV2llZGVyZ2FiZSIvPg0KCQk8dWl0ZXh0IG5hbWU9IkNPTExBQl9MT0NBTF9QTEFZQkFDS0JUTiIgdmFsdWU9Ik9LIi8+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HVpdGV4dCBuYW1lPSJDT1VSU0VfU1RBVFVTIiB2YWx1ZT0iTW9kdWxzdGF0dXMiLz4NCgkJPHVpdGV4dCBuYW1lPSJQQVNTRURfU1RSSU5HIiB2YWx1ZT0iRXJmb2xncmVpY2giLz4NCgkJPHVpdGV4dCBuYW1lPSJGQUlMRURfU1RSSU5HIiB2YWx1ZT0iRmVobGdlc2NobGFn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Q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mVydGlzc2VtZW50IGNvbmNlcm5hbnQgbGEgcGnDqGNlIGpvaW50ZSIvPg0KCQk8dWl0ZXh0IG5hbWU9IkFUVEFDSE1FTlRfUFJFVklFV19XQVJOSU5HTVNHIiB2YWx1ZT0iTGVzIHBpw6hjZXMgam9pbnRlcyBuZSBwZXV2ZW50IHBhcyDDqnRyZSBvdXZlcnRlcyBlbiBtb2RlIEFwZXLDp3UuIFV0aWxpc2V6IGxhIHB1YmxpY2F0aW9uIHBvdXIgYWZmaWNoZXIgbGVzIHLDqXN1bHRhdHMuIi8+DQoJCTx1aXRleHQgbmFtZT0iQ09MTEFCX0xPQ0FMX1BMQVlCQUNLX01TRyIgdmFsdWU9IkxlIGNvbnRlbnUgZXN0IGx1IGxvY2FsZW1lbnQuIExhIGNvbGxhYm9yYXRpb24gbuKAmWVzdCBwYXMgcHJpc2UgZW4gY2hhcmdlIHBvdXIgY2UgbW9kZS4iLz4NCgkJPHVpdGV4dCBuYW1lPSJDT0xMQUJfTE9DQUxfUExBWUJBQ0tfVElUTEUiIHZhbHVlPSJMZWN0dXJlIGxvY2FsZSIvPg0KCQk8dWl0ZXh0IG5hbWU9IkNPTExBQl9MT0NBTF9QTEFZQkFDS0JUTiIgdmFsdWU9Ik9rIi8+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HVpdGV4dCBuYW1lPSJDT1VSU0VfU1RBVFVTIiB2YWx1ZT0iU3RhdHV0IGR1IG1vZHVsZSIvPg0KCQk8dWl0ZXh0IG5hbWU9IlBBU1NFRF9TVFJJTkciIHZhbHVlPSJSw6l1c3NpIi8+DQoJCTx1aXRleHQgbmFtZT0iRkFJTEVEX1NUUklORyIgdmFsdWU9IkVjaG91w6k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ua3u+S7mOODleOCoeOCpOODq+itpuWRiiIvPg0KCQk8dWl0ZXh0IG5hbWU9IkFUVEFDSE1FTlRfUFJFVklFV19XQVJOSU5HTVNHIiB2YWx1ZT0i5re75LuY44OV44Kh44Kk44Or44Gv44OX44Os44OT44Ol44O844Oi44O844OJ44Gn44Gv6ZaL44GN44G+44Gb44KT44CC44OR44OW44Oq44OD44K344Ol44KS5L2/55So44GX44Gm57WQ5p6c44KS6KGo56S644GX44Gm44GP44Gg44GV44GE44CCIi8+DQoJCTx1aXRleHQgbmFtZT0iQ09MTEFCX0xPQ0FMX1BMQVlCQUNLX01TRyIgdmFsdWU9IuOCs+ODs+ODhuODs+ODhOOBr+ODreODvOOCq+ODq+OBp+WGjeeUn+OBleOCjOOBpuOBhOOBvuOBmeOAguOBk+OBruODouODvOODieOBp+OBr+WFseWQjOS9nOalreOBp+OBjeOBvuOBm+OCk+OAgiIvPg0KCQk8dWl0ZXh0IG5hbWU9IkNPTExBQl9MT0NBTF9QTEFZQkFDS19USVRMRSIgdmFsdWU9IuODreODvOOCq+ODq+WGjeeUnyIvPg0KCQk8dWl0ZXh0IG5hbWU9IkNPTExBQl9MT0NBTF9QTEFZQkFDS0JUTiIgdmFsdWU9Ik9LIi8+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x1aXRleHQgbmFtZT0iQ09VUlNFX1NUQVRVUyIgdmFsdWU9IuODouOCuOODpeODvOODq+OCueODhuODvOOCv+OCuSIvPg0KCQk8dWl0ZXh0IG5hbWU9IlBBU1NFRF9TVFJJTkciIHZhbHVlPSLlkIjmoLwiLz4NCgkJPHVpdGV4dCBuYW1lPSJGQUlMRURfU1RSSU5HIiB2YWx1ZT0i5LiN5ZCI5qC8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kFUVEFDSE1FTlRfUFJFVklFV19XQVJOSU5HTVNHX1RJVExFU1RSSU5HIiB2YWx1ZT0i7LKo67aAIO2MjOydvCDqsr3qs6AiLz4NCgkJPHVpdGV4dCBuYW1lPSJBVFRBQ0hNRU5UX1BSRVZJRVdfV0FSTklOR01TRyIgdmFsdWU9IuuvuOumrOuztOq4sCDrqqjrk5zsl5DshJzripQg7LKo67aAIO2MjOydvOydtCDsl7Trpqzsp4Ag7JWK7Iq164uI64ukLiDqsrDqs7zrpbwg67O066Ck66m0IOqyjOyLnCDquLDriqXsnYQg7IKs7Jqp7ZWY7Iut7Iuc7JikLiIvPg0KCQk8dWl0ZXh0IG5hbWU9IkNPTExBQl9MT0NBTF9QTEFZQkFDS19NU0ciIHZhbHVlPSLsvZjthZDtirjqsIAg66Gc7Lus7JeQ7IScIOyerOyDnSDspJHsnoXri4jri6QuIOydtCDrqqjrk5zsl5DshJzripQg6rO164+ZIOyekeyXheydhCDsiJjtlontlaAg7IiYIOyXhuyKteuLiOuLpC4iLz4NCgkJPHVpdGV4dCBuYW1lPSJDT0xMQUJfTE9DQUxfUExBWUJBQ0tfVElUTEUiIHZhbHVlPSLroZzsu6wg7J6s7IOdIi8+DQoJCTx1aXRleHQgbmFtZT0iQ09MTEFCX0xPQ0FMX1BMQVlCQUNLQlROIiB2YWx1ZT0i7ZmV7J24Ii8+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HVpdGV4dCBuYW1lPSJDT1VSU0VfU1RBVFVTIiB2YWx1ZT0i66qo65OIIOyDge2DnCIvPg0KCQk8dWl0ZXh0IG5hbWU9IlBBU1NFRF9TVFJJTkciIHZhbHVlPSLtlanqsqkiLz4NCgkJPHVpdGV4dCBuYW1lPSJGQUlMRURfU1RSSU5HIiB2YWx1ZT0i67aI7ZWp6rKp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2aXNvIGRlIGFyY2hpdm8gYWRqdW50byIvPg0KCQk8dWl0ZXh0IG5hbWU9IkFUVEFDSE1FTlRfUFJFVklFV19XQVJOSU5HTVNHIiB2YWx1ZT0iTm8gZXMgcG9zaWJsZSBhYnJpciBsb3MgYXJjaGl2b3MgYWRqdW50b3MgZW4gZWwgbW9kbyBkZSBwcmV2aXN1YWxpemFjacOzbi4gVXNlIFB1YmxpY2FyIHBhcmEgdmVyIGxvcyByZXN1bHRhZG9zLiIvPg0KCQk8dWl0ZXh0IG5hbWU9IkNPTExBQl9MT0NBTF9QTEFZQkFDS19NU0ciIHZhbHVlPSJFbCBjb250ZW5pZG8gc2UgZXN0w6EgcmVwcm9kdWNpZW5kbyBsb2NhbG1lbnRlLiBMYSBjb2xhYm9yYWNpw7NuIG5vIGZ1bmNpb25hIGVuIGVzdGUgbW9kby4iLz4NCgkJPHVpdGV4dCBuYW1lPSJDT0xMQUJfTE9DQUxfUExBWUJBQ0tfVElUTEUiIHZhbHVlPSJSZXByb2R1Y2Npw7NuIGxvY2FsIi8+DQoJCTx1aXRleHQgbmFtZT0iQ09MTEFCX0xPQ0FMX1BMQVlCQUNLQlROIiB2YWx1ZT0iT2siLz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HVpdGV4dCBuYW1lPSJDT1VSU0VfU1RBVFVTIiB2YWx1ZT0iRXN0YWRvIGRlIG1vZHVsbyIvPg0KCQk8dWl0ZXh0IG5hbWU9IlBBU1NFRF9TVFJJTkciIHZhbHVlPSJBcHJvYmFkbyIvPg0KCQk8dWl0ZXh0IG5hbWU9IkZBSUxFRF9TVFJJTkciIHZhbHVlPSJTdXNwZW5zby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k11ZG8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mlzbyBkZSBhbmV4byIvPg0KCQk8dWl0ZXh0IG5hbWU9IkFUVEFDSE1FTlRfUFJFVklFV19XQVJOSU5HTVNHIiB2YWx1ZT0iT3MgYW5leG9zIG7Do28gc8OjbyBhYmVydG9zIG5vIG1vZG8gZGUgVmlzdWFsaXphw6fDo28uIFVzZSBvIGNvbWFuZG8gZGUgcHVibGljYcOnw6NvIHBhcmEgdmVyIG9zIHJlc3VsdGFkb3MuIi8+DQoJCTx1aXRleHQgbmFtZT0iQ09MTEFCX0xPQ0FMX1BMQVlCQUNLX01TRyIgdmFsdWU9Ik8gY29udGXDumRvIGVzdMOhIHNlbmRvIHJlcHJvZHV6aWRvIGxvY2FsbWVudGUuQSBjb2xhYm9yYcOnw6NvIG7Do28gZnVuY2lvbmEgbmVzdGUgbW9kby4iLz4NCgkJPHVpdGV4dCBuYW1lPSJDT0xMQUJfTE9DQUxfUExBWUJBQ0tfVElUTEUiIHZhbHVlPSJSZXByb2R1w6fDo28gbG9jYWwiLz4NCgkJPHVpdGV4dCBuYW1lPSJDT0xMQUJfTE9DQUxfUExBWUJBQ0tCVE4iIHZhbHVlPSJPayIv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x1aXRleHQgbmFtZT0iQ09VUlNFX1NUQVRVUyIgdmFsdWU9IlN0YXR1cyBkbyBtw7NkdWxvIi8+DQoJCTx1aXRleHQgbmFtZT0iUEFTU0VEX1NUUklORyIgdmFsdWU9IkFwcm92YWRvIi8+DQoJCTx1aXRleHQgbmFtZT0iRkFJTEVEX1NUUklORyIgdmFsdWU9IlJlcHJvdmFkby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DQoJCTx1aXRleHQgbmFtZT0iVU5OQU1FRFNMSURFVElUTEUiIHZhbHVlPSJEaWFwb3NpdGl2YSAlbi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VOTkFNRURTTElERVRJVExFIiB2YWx1ZT0iRGlhICVuIi8+DQoJCTx1aXRleHQgbmFtZT0iQ09MTEFCX0xPQ0FMX1BMQVlCQUNLX01TRyIgdmFsdWU9IkNvbnRlbnQgaXMgYmVpbmcgcGxheWVkIGxvY2FsbHkuXG4gQ29sbGFib3JhdGlvbiBkb2VzIG5vdCB3b3JrIGluIHRoaXMgbW9kZSIvPg0KCQk8dWl0ZXh0IG5hbWU9IkNPTExBQl9MT0NBTF9QTEFZQkFDS19USVRMRSIgdmFsdWU9IkxvY2FsIFBsYXliYWNrIi8+DQoJCTx1aXRleHQgbmFtZT0iQ09MTEFCX0xPQ0FMX1BMQVlCQUNLQlROIiB2YWx1ZT0iT2s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kFUVEFDSE1FTlRfUFJFVklFV19XQVJOSU5HTVNHX1RJVExFU1RSSU5HIiB2YWx1ZT0iQXR0YWNobWVudCBXYXJuaW5nIi8+DQoJCTx1aXRleHQgbmFtZT0iQVRUQUNITUVOVF9QUkVWSUVXX1dBUk5JTkdNU0ciIHZhbHVlPSJBdHRhY2htZW50cyBkbyBub3Qgb3BlbiBpbiBQcmV2aWV3IG1vZGUuIFBsZWFzZSB1c2UgcHVibGlzaCB0byBzZWUgdGhlIHJlc3VsdHMiLz4NCgkJPHVpdGV4dCBuYW1lPSJDT0xMQUJfTE9DQUxfUExBWUJBQ0tfTVNHIiB2YWx1ZT0iQ29udGVudCBpcyBiZWluZyBwbGF5ZWQgbG9jYWxseS5cbiBDb2xsYWJvcmF0aW9uIGRvZXMgbm90IHdvcmsgaW4gdGhpcyBtb2RlIi8+DQoJCTx1aXRleHQgbmFtZT0iQ09MTEFCX0xPQ0FMX1BMQVlCQUNLX1RJVExFIiB2YWx1ZT0iTG9jYWwgUGxheWJhY2siLz4NCgkJPHVpdGV4dCBuYW1lPSJDT0xMQUJfTE9DQUxfUExBWUJBQ0tCVE4iIHZhbHVlPSJPayIv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VOTkFNRURTTElERVRJVExFIiB2YWx1ZT0i0KHQu9Cw0LnQtCAlbi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DQoJCTx1aXRleHQgbmFtZT0iUEFTU0VEX1NUUklORyIgdmFsdWU9IlBhc3NlZCIvPg0KCQk8dWl0ZXh0IG5hbWU9IkZBSUxFRF9TVFJJTkciIHZhbHVlPSJGYWlsZWQ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MMPROD_UIDATA" val="&lt;database version=&quot;11.0&quot;&gt;&lt;object type=&quot;1&quot; unique_id=&quot;10001&quot;&gt;&lt;property id=&quot;20141&quot; value=&quot;se data personnel reporting 2018-19 new&quot;/&gt;&lt;property id=&quot;20148&quot; value=&quot;5&quot;/&gt;&lt;property id=&quot;20184&quot; value=&quot;7&quot;/&gt;&lt;property id=&quot;20191&quot; value=&quot;https://desemo.adobeconnect.com&quot;/&gt;&lt;property id=&quot;20192&quot; value=&quot;https://desemo.adobeconnect.com&quot;/&gt;&lt;property id=&quot;20250&quot; value=&quot;6&quot;/&gt;&lt;property id=&quot;20251&quot; value=&quot;0&quot;/&gt;&lt;property id=&quot;20259&quot; value=&quot;0&quot;/&gt;&lt;property id=&quot;20262&quot; value=&quot;1994035695&quot;/&gt;&lt;property id=&quot;20263&quot; value=&quot;1&quot;/&gt;&lt;property id=&quot;20264&quot; value=&quot;1&quot;/&gt;&lt;object type=&quot;8&quot; unique_id=&quot;63243&quot;&gt;&lt;/object&gt;&lt;object type=&quot;2&quot; unique_id=&quot;63244&quot;&gt;&lt;object type=&quot;3&quot; unique_id=&quot;63245&quot;&gt;&lt;property id=&quot;20148&quot; value=&quot;5&quot;/&gt;&lt;property id=&quot;20300&quot; value=&quot;Slide 2 - &amp;quot;Special Education  DATA AND district profile&amp;quot;&quot;/&gt;&lt;property id=&quot;20307&quot; value=&quot;283&quot;/&gt;&lt;property id=&quot;20309&quot; value=&quot;-1&quot;/&gt;&lt;/object&gt;&lt;object type=&quot;3&quot; unique_id=&quot;63248&quot;&gt;&lt;property id=&quot;20148&quot; value=&quot;5&quot;/&gt;&lt;property id=&quot;20300&quot; value=&quot;Slide 57&quot;/&gt;&lt;property id=&quot;20307&quot; value=&quot;281&quot;/&gt;&lt;property id=&quot;20309&quot; value=&quot;-1&quot;/&gt;&lt;/object&gt;&lt;object type=&quot;3&quot; unique_id=&quot;63614&quot;&gt;&lt;property id=&quot;20148&quot; value=&quot;5&quot;/&gt;&lt;property id=&quot;20300&quot; value=&quot;Slide 5 - &amp;quot;SPP Targets and LEA Status&amp;quot;&quot;/&gt;&lt;property id=&quot;20307&quot; value=&quot;294&quot;/&gt;&lt;property id=&quot;20309&quot; value=&quot;-1&quot;/&gt;&lt;/object&gt;&lt;object type=&quot;3&quot; unique_id=&quot;63616&quot;&gt;&lt;property id=&quot;20148&quot; value=&quot;5&quot;/&gt;&lt;property id=&quot;20300&quot; value=&quot;Slide 6 - &amp;quot;Table A1 – ECSE Child Count&amp;quot;&quot;/&gt;&lt;property id=&quot;20307&quot; value=&quot;296&quot;/&gt;&lt;property id=&quot;20309&quot; value=&quot;-1&quot;/&gt;&lt;/object&gt;&lt;object type=&quot;3&quot; unique_id=&quot;63617&quot;&gt;&lt;property id=&quot;20148&quot; value=&quot;5&quot;/&gt;&lt;property id=&quot;20300&quot; value=&quot;Slide 7 - &amp;quot;Table A2 – ECSE Educational Environments (Ages 3-PK5)&amp;quot;&quot;/&gt;&lt;property id=&quot;20307&quot; value=&quot;297&quot;/&gt;&lt;property id=&quot;20309&quot; value=&quot;-1&quot;/&gt;&lt;/object&gt;&lt;object type=&quot;3&quot; unique_id=&quot;63618&quot;&gt;&lt;property id=&quot;20148&quot; value=&quot;5&quot;/&gt;&lt;property id=&quot;20300&quot; value=&quot;Slide 9 - &amp;quot;Table A2 – ECSE Educational Environments (Ages 3-PK5)&amp;quot;&quot;/&gt;&lt;property id=&quot;20307&quot; value=&quot;298&quot;/&gt;&lt;property id=&quot;20309&quot; value=&quot;-1&quot;/&gt;&lt;/object&gt;&lt;object type=&quot;3&quot; unique_id=&quot;63619&quot;&gt;&lt;property id=&quot;20148&quot; value=&quot;5&quot;/&gt;&lt;property id=&quot;20300&quot; value=&quot;Slide 10 - &amp;quot;Table A3 – Transition from First Steps (Part C)&amp;quot;&quot;/&gt;&lt;property id=&quot;20307&quot; value=&quot;299&quot;/&gt;&lt;property id=&quot;20309&quot; value=&quot;-1&quot;/&gt;&lt;/object&gt;&lt;object type=&quot;3&quot; unique_id=&quot;63620&quot;&gt;&lt;property id=&quot;20148&quot; value=&quot;5&quot;/&gt;&lt;property id=&quot;20300&quot; value=&quot;Slide 11 - &amp;quot;Table A3 – Transition from First Steps (Part C)&amp;quot;&quot;/&gt;&lt;property id=&quot;20307&quot; value=&quot;300&quot;/&gt;&lt;property id=&quot;20309&quot; value=&quot;-1&quot;/&gt;&lt;/object&gt;&lt;object type=&quot;3&quot; unique_id=&quot;63621&quot;&gt;&lt;property id=&quot;20148&quot; value=&quot;5&quot;/&gt;&lt;property id=&quot;20300&quot; value=&quot;Slide 12 - &amp;quot;Table A4 – Early Childhood Outcome (ECO) Data&amp;quot;&quot;/&gt;&lt;property id=&quot;20307&quot; value=&quot;301&quot;/&gt;&lt;property id=&quot;20309&quot; value=&quot;-1&quot;/&gt;&lt;/object&gt;&lt;object type=&quot;3&quot; unique_id=&quot;63622&quot;&gt;&lt;property id=&quot;20148&quot; value=&quot;5&quot;/&gt;&lt;property id=&quot;20300&quot; value=&quot;Slide 16 - &amp;quot;Table A4 – ECO Data&amp;quot;&quot;/&gt;&lt;property id=&quot;20307&quot; value=&quot;302&quot;/&gt;&lt;property id=&quot;20309&quot; value=&quot;-1&quot;/&gt;&lt;/object&gt;&lt;object type=&quot;3&quot; unique_id=&quot;63624&quot;&gt;&lt;property id=&quot;20148&quot; value=&quot;5&quot;/&gt;&lt;property id=&quot;20300&quot; value=&quot;Slide 17 - &amp;quot;Table B1 – Child Count (5K-21) &amp;amp;  Parentally-Placed Private School Students (PPPS)&amp;quot;&quot;/&gt;&lt;property id=&quot;20307&quot; value=&quot;304&quot;/&gt;&lt;property id=&quot;20309&quot; value=&quot;-1&quot;/&gt;&lt;/object&gt;&lt;object type=&quot;3&quot; unique_id=&quot;63625&quot;&gt;&lt;property id=&quot;20148&quot; value=&quot;5&quot;/&gt;&lt;property id=&quot;20300&quot; value=&quot;Slide 22 - &amp;quot;Table B2 – Percent of Students by Race/Ethnicity&amp;quot;&quot;/&gt;&lt;property id=&quot;20307&quot; value=&quot;305&quot;/&gt;&lt;property id=&quot;20309&quot; value=&quot;-1&quot;/&gt;&lt;/object&gt;&lt;object type=&quot;3&quot; unique_id=&quot;63626&quot;&gt;&lt;property id=&quot;20148&quot; value=&quot;5&quot;/&gt;&lt;property id=&quot;20300&quot; value=&quot;Slide 23 - &amp;quot;Table B2 – Percent of Students by Race/Ethnicity&amp;quot;&quot;/&gt;&lt;property id=&quot;20307&quot; value=&quot;306&quot;/&gt;&lt;property id=&quot;20309&quot; value=&quot;-1&quot;/&gt;&lt;/object&gt;&lt;object type=&quot;3&quot; unique_id=&quot;63627&quot;&gt;&lt;property id=&quot;20148&quot; value=&quot;5&quot;/&gt;&lt;property id=&quot;20300&quot; value=&quot;Slide 24 - &amp;quot;Table B3 – School-Age Educational Environments&amp;quot;&quot;/&gt;&lt;property id=&quot;20307&quot; value=&quot;307&quot;/&gt;&lt;property id=&quot;20309&quot; value=&quot;-1&quot;/&gt;&lt;/object&gt;&lt;object type=&quot;3&quot; unique_id=&quot;63628&quot;&gt;&lt;property id=&quot;20148&quot; value=&quot;5&quot;/&gt;&lt;property id=&quot;20300&quot; value=&quot;Slide 25 - &amp;quot;Table B3 – School-Age Educational Environments&amp;quot;&quot;/&gt;&lt;property id=&quot;20307&quot; value=&quot;308&quot;/&gt;&lt;property id=&quot;20309&quot; value=&quot;-1&quot;/&gt;&lt;/object&gt;&lt;object type=&quot;3&quot; unique_id=&quot;63629&quot;&gt;&lt;property id=&quot;20148&quot; value=&quot;5&quot;/&gt;&lt;property id=&quot;20300&quot; value=&quot;Slide 27 - &amp;quot;Table C – Missouri Assessment Program (MAP) Data&amp;quot;&quot;/&gt;&lt;property id=&quot;20307&quot; value=&quot;309&quot;/&gt;&lt;property id=&quot;20309&quot; value=&quot;-1&quot;/&gt;&lt;/object&gt;&lt;object type=&quot;3&quot; unique_id=&quot;63630&quot;&gt;&lt;property id=&quot;20148&quot; value=&quot;5&quot;/&gt;&lt;property id=&quot;20300&quot; value=&quot;Slide 28 - &amp;quot;Table C – MAP Data&amp;quot;&quot;/&gt;&lt;property id=&quot;20307&quot; value=&quot;310&quot;/&gt;&lt;property id=&quot;20309&quot; value=&quot;-1&quot;/&gt;&lt;/object&gt;&lt;object type=&quot;3&quot; unique_id=&quot;63631&quot;&gt;&lt;property id=&quot;20148&quot; value=&quot;5&quot;/&gt;&lt;property id=&quot;20300&quot; value=&quot;Slide 30 - &amp;quot;Table D – Evaluation Data&amp;quot;&quot;/&gt;&lt;property id=&quot;20307&quot; value=&quot;311&quot;/&gt;&lt;property id=&quot;20309&quot; value=&quot;-1&quot;/&gt;&lt;/object&gt;&lt;object type=&quot;3&quot; unique_id=&quot;63632&quot;&gt;&lt;property id=&quot;20148&quot; value=&quot;5&quot;/&gt;&lt;property id=&quot;20300&quot; value=&quot;Slide 31 - &amp;quot;Table D – Evaluation Data&amp;quot;&quot;/&gt;&lt;property id=&quot;20307&quot; value=&quot;312&quot;/&gt;&lt;property id=&quot;20309&quot; value=&quot;-1&quot;/&gt;&lt;/object&gt;&lt;object type=&quot;3&quot; unique_id=&quot;63633&quot;&gt;&lt;property id=&quot;20148&quot; value=&quot;5&quot;/&gt;&lt;property id=&quot;20300&quot; value=&quot;Slide 32 - &amp;quot;Table E – Parent Survey Data&amp;quot;&quot;/&gt;&lt;property id=&quot;20307&quot; value=&quot;313&quot;/&gt;&lt;property id=&quot;20309&quot; value=&quot;-1&quot;/&gt;&lt;/object&gt;&lt;object type=&quot;3&quot; unique_id=&quot;63634&quot;&gt;&lt;property id=&quot;20148&quot; value=&quot;5&quot;/&gt;&lt;property id=&quot;20300&quot; value=&quot;Slide 33 - &amp;quot;Table F – Suspension/Expulsion Data&amp;quot;&quot;/&gt;&lt;property id=&quot;20307&quot; value=&quot;314&quot;/&gt;&lt;property id=&quot;20309&quot; value=&quot;-1&quot;/&gt;&lt;/object&gt;&lt;object type=&quot;3&quot; unique_id=&quot;63635&quot;&gt;&lt;property id=&quot;20148&quot; value=&quot;5&quot;/&gt;&lt;property id=&quot;20300&quot; value=&quot;Slide 35 - &amp;quot;Table F – Suspension/Expulsion Data&amp;quot;&quot;/&gt;&lt;property id=&quot;20307&quot; value=&quot;315&quot;/&gt;&lt;property id=&quot;20309&quot; value=&quot;-1&quot;/&gt;&lt;/object&gt;&lt;object type=&quot;3&quot; unique_id=&quot;63709&quot;&gt;&lt;property id=&quot;20148&quot; value=&quot;5&quot;/&gt;&lt;property id=&quot;20300&quot; value=&quot;Slide 36 - &amp;quot;Table F – Suspension/Expulsion Data&amp;quot;&quot;/&gt;&lt;property id=&quot;20307&quot; value=&quot;316&quot;/&gt;&lt;property id=&quot;20309&quot; value=&quot;-1&quot;/&gt;&lt;/object&gt;&lt;object type=&quot;3&quot; unique_id=&quot;63711&quot;&gt;&lt;property id=&quot;20148&quot; value=&quot;5&quot;/&gt;&lt;property id=&quot;20300&quot; value=&quot;Slide 38 - &amp;quot;Table G1 – Graduation and Dropout Data&amp;quot;&quot;/&gt;&lt;property id=&quot;20307&quot; value=&quot;318&quot;/&gt;&lt;property id=&quot;20309&quot; value=&quot;-1&quot;/&gt;&lt;/object&gt;&lt;object type=&quot;3&quot; unique_id=&quot;63712&quot;&gt;&lt;property id=&quot;20148&quot; value=&quot;5&quot;/&gt;&lt;property id=&quot;20300&quot; value=&quot;Slide 43&quot;/&gt;&lt;property id=&quot;20307&quot; value=&quot;319&quot;/&gt;&lt;property id=&quot;20309&quot; value=&quot;-1&quot;/&gt;&lt;/object&gt;&lt;object type=&quot;3&quot; unique_id=&quot;63713&quot;&gt;&lt;property id=&quot;20148&quot; value=&quot;5&quot;/&gt;&lt;property id=&quot;20300&quot; value=&quot;Slide 45&quot;/&gt;&lt;property id=&quot;20307&quot; value=&quot;320&quot;/&gt;&lt;property id=&quot;20309&quot; value=&quot;-1&quot;/&gt;&lt;/object&gt;&lt;object type=&quot;3&quot; unique_id=&quot;63714&quot;&gt;&lt;property id=&quot;20148&quot; value=&quot;5&quot;/&gt;&lt;property id=&quot;20300&quot; value=&quot;Slide 47&quot;/&gt;&lt;property id=&quot;20307&quot; value=&quot;321&quot;/&gt;&lt;property id=&quot;20309&quot; value=&quot;-1&quot;/&gt;&lt;/object&gt;&lt;object type=&quot;3&quot; unique_id=&quot;63715&quot;&gt;&lt;property id=&quot;20148&quot; value=&quot;5&quot;/&gt;&lt;property id=&quot;20300&quot; value=&quot;Slide 51&quot;/&gt;&lt;property id=&quot;20307&quot; value=&quot;322&quot;/&gt;&lt;property id=&quot;20309&quot; value=&quot;-1&quot;/&gt;&lt;/object&gt;&lt;object type=&quot;3&quot; unique_id=&quot;63721&quot;&gt;&lt;property id=&quot;20148&quot; value=&quot;5&quot;/&gt;&lt;property id=&quot;20300&quot; value=&quot;Slide 42&quot;/&gt;&lt;property id=&quot;20307&quot; value=&quot;325&quot;/&gt;&lt;property id=&quot;20309&quot; value=&quot;-1&quot;/&gt;&lt;/object&gt;&lt;object type=&quot;3&quot; unique_id=&quot;63722&quot;&gt;&lt;property id=&quot;20148&quot; value=&quot;5&quot;/&gt;&lt;property id=&quot;20300&quot; value=&quot;Slide 46&quot;/&gt;&lt;property id=&quot;20307&quot; value=&quot;326&quot;/&gt;&lt;property id=&quot;20309&quot; value=&quot;-1&quot;/&gt;&lt;/object&gt;&lt;object type=&quot;3&quot; unique_id=&quot;63723&quot;&gt;&lt;property id=&quot;20148&quot; value=&quot;5&quot;/&gt;&lt;property id=&quot;20300&quot; value=&quot;Slide 50&quot;/&gt;&lt;property id=&quot;20307&quot; value=&quot;324&quot;/&gt;&lt;property id=&quot;20309&quot; value=&quot;-1&quot;/&gt;&lt;/object&gt;&lt;object type=&quot;3&quot; unique_id=&quot;64795&quot;&gt;&lt;property id=&quot;20148&quot; value=&quot;5&quot;/&gt;&lt;property id=&quot;20300&quot; value=&quot;Slide 13 - &amp;quot;Early Childhood Outcomes&amp;quot;&quot;/&gt;&lt;property id=&quot;20307&quot; value=&quot;332&quot;/&gt;&lt;/object&gt;&lt;object type=&quot;3&quot; unique_id=&quot;64796&quot;&gt;&lt;property id=&quot;20148&quot; value=&quot;5&quot;/&gt;&lt;property id=&quot;20300&quot; value=&quot;Slide 34 - &amp;quot;Discipline Removals&amp;quot;&quot;/&gt;&lt;property id=&quot;20307&quot; value=&quot;334&quot;/&gt;&lt;/object&gt;&lt;object type=&quot;3&quot; unique_id=&quot;64797&quot;&gt;&lt;property id=&quot;20148&quot; value=&quot;5&quot;/&gt;&lt;property id=&quot;20300&quot; value=&quot;Slide 40&quot;/&gt;&lt;property id=&quot;20307&quot; value=&quot;335&quot;/&gt;&lt;/object&gt;&lt;object type=&quot;3&quot; unique_id=&quot;64798&quot;&gt;&lt;property id=&quot;20148&quot; value=&quot;5&quot;/&gt;&lt;property id=&quot;20300&quot; value=&quot;Slide 52&quot;/&gt;&lt;property id=&quot;20307&quot; value=&quot;327&quot;/&gt;&lt;/object&gt;&lt;object type=&quot;3&quot; unique_id=&quot;64799&quot;&gt;&lt;property id=&quot;20148&quot; value=&quot;5&quot;/&gt;&lt;property id=&quot;20300&quot; value=&quot;Slide 53&quot;/&gt;&lt;property id=&quot;20307&quot; value=&quot;328&quot;/&gt;&lt;/object&gt;&lt;object type=&quot;3&quot; unique_id=&quot;64800&quot;&gt;&lt;property id=&quot;20148&quot; value=&quot;5&quot;/&gt;&lt;property id=&quot;20300&quot; value=&quot;Slide 54&quot;/&gt;&lt;property id=&quot;20307&quot; value=&quot;329&quot;/&gt;&lt;/object&gt;&lt;object type=&quot;3&quot; unique_id=&quot;64801&quot;&gt;&lt;property id=&quot;20148&quot; value=&quot;5&quot;/&gt;&lt;property id=&quot;20300&quot; value=&quot;Slide 55&quot;/&gt;&lt;property id=&quot;20307&quot; value=&quot;330&quot;/&gt;&lt;/object&gt;&lt;object type=&quot;3&quot; unique_id=&quot;64802&quot;&gt;&lt;property id=&quot;20148&quot; value=&quot;5&quot;/&gt;&lt;property id=&quot;20300&quot; value=&quot;Slide 56&quot;/&gt;&lt;property id=&quot;20307&quot; value=&quot;331&quot;/&gt;&lt;/object&gt;&lt;object type=&quot;3&quot; unique_id=&quot;65343&quot;&gt;&lt;property id=&quot;20148&quot; value=&quot;5&quot;/&gt;&lt;property id=&quot;20300&quot; value=&quot;Slide 4 - &amp;quot;State Performance Plan (SPP) &amp;amp;  Annual Performance Report (APR)&amp;quot;&quot;/&gt;&lt;property id=&quot;20307&quot; value=&quot;340&quot;/&gt;&lt;/object&gt;&lt;object type=&quot;3&quot; unique_id=&quot;65344&quot;&gt;&lt;property id=&quot;20148&quot; value=&quot;5&quot;/&gt;&lt;property id=&quot;20300&quot; value=&quot;Slide 8&quot;/&gt;&lt;property id=&quot;20307&quot; value=&quot;343&quot;/&gt;&lt;/object&gt;&lt;object type=&quot;3&quot; unique_id=&quot;65345&quot;&gt;&lt;property id=&quot;20148&quot; value=&quot;5&quot;/&gt;&lt;property id=&quot;20300&quot; value=&quot;Slide 14 - &amp;quot;ECO Example: Emma&amp;quot;&quot;/&gt;&lt;property id=&quot;20307&quot; value=&quot;337&quot;/&gt;&lt;/object&gt;&lt;object type=&quot;3&quot; unique_id=&quot;65346&quot;&gt;&lt;property id=&quot;20148&quot; value=&quot;5&quot;/&gt;&lt;property id=&quot;20300&quot; value=&quot;Slide 15 - &amp;quot;ECO Example: Emma, Continued&amp;quot;&quot;/&gt;&lt;property id=&quot;20307&quot; value=&quot;339&quot;/&gt;&lt;/object&gt;&lt;object type=&quot;3&quot; unique_id=&quot;65347&quot;&gt;&lt;property id=&quot;20148&quot; value=&quot;5&quot;/&gt;&lt;property id=&quot;20300&quot; value=&quot;Slide 18 - &amp;quot;Special Education Child Count&amp;quot;&quot;/&gt;&lt;property id=&quot;20307&quot; value=&quot;342&quot;/&gt;&lt;/object&gt;&lt;object type=&quot;3&quot; unique_id=&quot;65348&quot;&gt;&lt;property id=&quot;20148&quot; value=&quot;5&quot;/&gt;&lt;property id=&quot;20300&quot; value=&quot;Slide 19 - &amp;quot;Residency Status&amp;quot;&quot;/&gt;&lt;property id=&quot;20307&quot; value=&quot;341&quot;/&gt;&lt;/object&gt;&lt;object type=&quot;3&quot; unique_id=&quot;65349&quot;&gt;&lt;property id=&quot;20148&quot; value=&quot;5&quot;/&gt;&lt;property id=&quot;20300&quot; value=&quot;Slide 39 - &amp;quot;Special Education Exiters&amp;quot;&quot;/&gt;&lt;property id=&quot;20307&quot; value=&quot;336&quot;/&gt;&lt;/object&gt;&lt;object type=&quot;3&quot; unique_id=&quot;65350&quot;&gt;&lt;property id=&quot;20148&quot; value=&quot;5&quot;/&gt;&lt;property id=&quot;20300&quot; value=&quot;Slide 41 - &amp;quot;Four-Year Graduation Rate&amp;quot;&quot;/&gt;&lt;property id=&quot;20307&quot; value=&quot;344&quot;/&gt;&lt;/object&gt;&lt;object type=&quot;3&quot; unique_id=&quot;65352&quot;&gt;&lt;property id=&quot;20148&quot; value=&quot;5&quot;/&gt;&lt;property id=&quot;20300&quot; value=&quot;Slide 49 - &amp;quot;Graduate &amp;amp; Dropout Follow-Up&amp;quot;&quot;/&gt;&lt;property id=&quot;20307&quot; value=&quot;346&quot;/&gt;&lt;/object&gt;&lt;object type=&quot;3&quot; unique_id=&quot;65814&quot;&gt;&lt;property id=&quot;20148&quot; value=&quot;5&quot;/&gt;&lt;property id=&quot;20300&quot; value=&quot;Slide 21&quot;/&gt;&lt;property id=&quot;20307&quot; value=&quot;348&quot;/&gt;&lt;/object&gt;&lt;object type=&quot;3&quot; unique_id=&quot;65815&quot;&gt;&lt;property id=&quot;20148&quot; value=&quot;5&quot;/&gt;&lt;property id=&quot;20300&quot; value=&quot;Slide 26&quot;/&gt;&lt;property id=&quot;20307&quot; value=&quot;349&quot;/&gt;&lt;/object&gt;&lt;object type=&quot;3&quot; unique_id=&quot;65816&quot;&gt;&lt;property id=&quot;20148&quot; value=&quot;5&quot;/&gt;&lt;property id=&quot;20300&quot; value=&quot;Slide 29&quot;/&gt;&lt;property id=&quot;20307&quot; value=&quot;350&quot;/&gt;&lt;/object&gt;&lt;object type=&quot;3&quot; unique_id=&quot;65817&quot;&gt;&lt;property id=&quot;20148&quot; value=&quot;5&quot;/&gt;&lt;property id=&quot;20300&quot; value=&quot;Slide 37&quot;/&gt;&lt;property id=&quot;20307&quot; value=&quot;351&quot;/&gt;&lt;/object&gt;&lt;object type=&quot;3&quot; unique_id=&quot;65818&quot;&gt;&lt;property id=&quot;20148&quot; value=&quot;5&quot;/&gt;&lt;property id=&quot;20300&quot; value=&quot;Slide 44&quot;/&gt;&lt;property id=&quot;20307&quot; value=&quot;352&quot;/&gt;&lt;/object&gt;&lt;object type=&quot;3&quot; unique_id=&quot;65823&quot;&gt;&lt;property id=&quot;20148&quot; value=&quot;5&quot;/&gt;&lt;property id=&quot;20300&quot; value=&quot;Slide 20&quot;/&gt;&lt;property id=&quot;20307&quot; value=&quot;354&quot;/&gt;&lt;/object&gt;&lt;object type=&quot;3&quot; unique_id=&quot;65824&quot;&gt;&lt;property id=&quot;20148&quot; value=&quot;5&quot;/&gt;&lt;property id=&quot;20300&quot; value=&quot;Slide 48&quot;/&gt;&lt;property id=&quot;20307&quot; value=&quot;353&quot;/&gt;&lt;/object&gt;&lt;object type=&quot;3&quot; unique_id=&quot;65829&quot;&gt;&lt;property id=&quot;20148&quot; value=&quot;5&quot;/&gt;&lt;property id=&quot;20300&quot; value=&quot;Slide 1 - &amp;quot;Welcome!&amp;quot;&quot;/&gt;&lt;property id=&quot;20307&quot; value=&quot;356&quot;/&gt;&lt;/object&gt;&lt;object type=&quot;3&quot; unique_id=&quot;65830&quot;&gt;&lt;property id=&quot;20148&quot; value=&quot;5&quot;/&gt;&lt;property id=&quot;20300&quot; value=&quot;Slide 3 - &amp;quot;Your Presenters&amp;quot;&quot;/&gt;&lt;property id=&quot;20307&quot; value=&quot;355&quot;/&gt;&lt;/object&gt;&lt;/object&gt;&lt;object type=&quot;10&quot; unique_id=&quot;63704&quot;&gt;&lt;object type=&quot;11&quot; unique_id=&quot;63705&quot;&gt;&lt;/object&gt;&lt;object type=&quot;12&quot; unique_id=&quot;63707&quot;&gt;&lt;/object&gt;&lt;/object&gt;&lt;object type=&quot;4&quot; unique_id=&quot;63706&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1&quot;/&gt;&lt;lineCharCount val=&quot;1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PSNARRATION" val="1,1219907782,Q:\PD\Part B\PD&amp;Presentations\sped-data-profile with notes_pptx\Media.ppcx"/>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16&quot;/&gt;&lt;/TableIndex&gt;&lt;/ShapeTextInfo&gt;"/>
  <p:tag name="HTML_SHAPEINFO" val="&lt;ThreeDShapeInfo&gt;&lt;uuid val=&quot;&quot;/&gt;&lt;isInvalidForFieldText val=&quot;0&quot;/&gt;&lt;Image&gt;&lt;filename val=&quot;C:\Users\lbrowner\AppData\Local\Temp\4\PR\data\asimages\{EFA5D8A3-81ED-4C2D-891D-7D6F86D1DF5D}_1.png&quot;/&gt;&lt;left val=&quot;231&quot;/&gt;&lt;top val=&quot;63&quot;/&gt;&lt;width val=&quot;705&quot;/&gt;&lt;height val=&quot;217&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37&quot;/&gt;&lt;/TableIndex&gt;&lt;/ShapeTextInfo&gt;"/>
  <p:tag name="HTML_SHAPEINFO" val="&lt;ThreeDShapeInfo&gt;&lt;uuid val=&quot;&quot;/&gt;&lt;isInvalidForFieldText val=&quot;0&quot;/&gt;&lt;Image&gt;&lt;filename val=&quot;C:\Users\lbrowner\AppData\Local\Temp\4\PR\data\asimages\{3B5B5B52-9083-49F8-9D2A-0F43B7C0E633}_1.png&quot;/&gt;&lt;left val=&quot;236&quot;/&gt;&lt;top val=&quot;619&quot;/&gt;&lt;width val=&quot;716&quot;/&gt;&lt;height val=&quot;103&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 name="HTML_SHAPEINFO" val="&lt;ThreeDShapeInfo&gt;&lt;uuid val=&quot;&quot;/&gt;&lt;isInvalidForFieldText val=&quot;0&quot;/&gt;&lt;Image&gt;&lt;filename val=&quot;C:\Users\lbrowner\AppData\Local\Temp\4\PR\data\asimages\{2C34E7F0-5FA4-4B2F-85BA-CA550C5CE9C2}_1.png&quot;/&gt;&lt;left val=&quot;207&quot;/&gt;&lt;top val=&quot;343&quot;/&gt;&lt;width val=&quot;753&quot;/&gt;&lt;height val=&quot;91&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HTML_SHAPEINFO" val="&lt;ThreeDShapeInfo&gt;&lt;uuid val=&quot;&quot;/&gt;&lt;isInvalidForFieldText val=&quot;0&quot;/&gt;&lt;Image&gt;&lt;filename val=&quot;C:\Users\lbrowner\AppData\Local\Temp\4\PR\data\asimages\{E6240CA4-96E7-4691-B50A-226AD8698F88}_1.png&quot;/&gt;&lt;left val=&quot;7&quot;/&gt;&lt;top val=&quot;644&quot;/&gt;&lt;width val=&quot;209&quot;/&gt;&lt;height val=&quot;52&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PSNARRATION" val="2,1219907782,Q:\PD\Part B\PD&amp;Presentations\sped-data-profile with notes_pptx\Media.ppcx"/>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 name="HTML_SHAPEINFO" val="&lt;ThreeDShapeInfo&gt;&lt;uuid val=&quot;&quot;/&gt;&lt;isInvalidForFieldText val=&quot;0&quot;/&gt;&lt;Image&gt;&lt;filename val=&quot;C:\Users\lbrowner\AppData\Local\Temp\4\PR\data\asimages\{B9D29EDB-7AFC-4282-BD38-BA3CDA3B86E0}_8.png&quot;/&gt;&lt;left val=&quot;63&quot;/&gt;&lt;top val=&quot;10&quot;/&gt;&lt;width val=&quot;857&quot;/&gt;&lt;height val=&quot;124&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lbrowner\AppData\Local\Temp\4\PR\data\asimages\{82659C57-10B1-4820-8686-E7317CA09ED3}_8.png&quot;/&gt;&lt;left val=&quot;0&quot;/&gt;&lt;top val=&quot;130&quot;/&gt;&lt;width val=&quot;57&quot;/&gt;&lt;height val=&quot;34&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2&quot;/&gt;&lt;lineCharCount val=&quot;49&quot;/&gt;&lt;lineCharCount val=&quot;12&quot;/&gt;&lt;lineCharCount val=&quot;55&quot;/&gt;&lt;lineCharCount val=&quot;20&quot;/&gt;&lt;/TableIndex&gt;&lt;/ShapeTextInfo&gt;"/>
  <p:tag name="HTML_SHAPEINFO" val="&lt;ThreeDShapeInfo&gt;&lt;uuid val=&quot;&quot;/&gt;&lt;isInvalidForFieldText val=&quot;0&quot;/&gt;&lt;Image&gt;&lt;filename val=&quot;C:\Users\lbrowner\AppData\Local\Temp\4\PR\data\asimages\{4D1E8D0C-31C9-49A5-A2B0-6A8950485A0D}_8.png&quot;/&gt;&lt;left val=&quot;55&quot;/&gt;&lt;top val=&quot;175&quot;/&gt;&lt;width val=&quot;881&quot;/&gt;&lt;height val=&quot;398&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PSNARRATION" val="3,1219907782,Q:\PD\Part B\PD&amp;Presentations\sped-data-profile with notes_pptx\Media.ppcx"/>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 name="HTML_SHAPEINFO" val="&lt;ThreeDShapeInfo&gt;&lt;uuid val=&quot;&quot;/&gt;&lt;isInvalidForFieldText val=&quot;0&quot;/&gt;&lt;Image&gt;&lt;filename val=&quot;C:\Users\lbrowner\AppData\Local\Temp\4\PR\data\asimages\{D7930F0A-189C-4D26-A257-A6DE1FE6A956}_9.png&quot;/&gt;&lt;left val=&quot;63&quot;/&gt;&lt;top val=&quot;10&quot;/&gt;&lt;width val=&quot;857&quot;/&gt;&lt;height val=&quot;124&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lbrowner\AppData\Local\Temp\4\PR\data\asimages\{AC685A3F-BD1B-4C73-B0EC-BE22A78BF480}_9.png&quot;/&gt;&lt;left val=&quot;0&quot;/&gt;&lt;top val=&quot;130&quot;/&gt;&lt;width val=&quot;57&quot;/&gt;&lt;height val=&quot;34&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52&quot;/&gt;&lt;lineCharCount val=&quot;11&quot;/&gt;&lt;lineCharCount val=&quot;1&quot;/&gt;&lt;lineCharCount val=&quot;41&quot;/&gt;&lt;lineCharCount val=&quot;1&quot;/&gt;&lt;lineCharCount val=&quot;56&quot;/&gt;&lt;lineCharCount val=&quot;9&quot;/&gt;&lt;lineCharCount val=&quot;1&quot;/&gt;&lt;lineCharCount val=&quot;13&quot;/&gt;&lt;lineCharCount val=&quot;48&quot;/&gt;&lt;lineCharCount val=&quot;51&quot;/&gt;&lt;/TableIndex&gt;&lt;/ShapeTextInfo&gt;"/>
  <p:tag name="HTML_SHAPEINFO" val="&lt;ThreeDShapeInfo&gt;&lt;uuid val=&quot;&quot;/&gt;&lt;isInvalidForFieldText val=&quot;0&quot;/&gt;&lt;Image&gt;&lt;filename val=&quot;C:\Users\lbrowner\AppData\Local\Temp\4\PR\data\asimages\{D4750D60-AD3C-48E9-8391-1A6B49EB4479}_9.png&quot;/&gt;&lt;left val=&quot;55&quot;/&gt;&lt;top val=&quot;160&quot;/&gt;&lt;width val=&quot;905&quot;/&gt;&lt;height val=&quot;548&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PSNARRATION" val="4,1219907782,Q:\PD\Part B\PD&amp;Presentations\sped-data-profile with notes_pptx\Media.ppcx"/>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2&quot;/&gt;&lt;lineCharCount val=&quot;12&quot;/&gt;&lt;/TableIndex&gt;&lt;/ShapeTextInfo&gt;"/>
  <p:tag name="HTML_SHAPEINFO" val="&lt;ThreeDShapeInfo&gt;&lt;uuid val=&quot;&quot;/&gt;&lt;isInvalidForFieldText val=&quot;0&quot;/&gt;&lt;Image&gt;&lt;filename val=&quot;C:\Users\lbrowner\AppData\Local\Temp\4\PR\data\asimages\{9418C8BC-A172-41A3-9F47-4D390D5DB11E}_10.png&quot;/&gt;&lt;left val=&quot;0&quot;/&gt;&lt;top val=&quot;-15&quot;/&gt;&lt;width val=&quot;961&quot;/&gt;&lt;height val=&quot;159&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1D1C2EDB-A64B-41CB-85D4-D458B323DB7A}_10.png&quot;/&gt;&lt;left val=&quot;0&quot;/&gt;&lt;top val=&quot;130&quot;/&gt;&lt;width val=&quot;57&quot;/&gt;&lt;height val=&quot;34&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9&quot;/&gt;&lt;lineCharCount val=&quot;60&quot;/&gt;&lt;lineCharCount val=&quot;19&quot;/&gt;&lt;lineCharCount val=&quot;62&quot;/&gt;&lt;lineCharCount val=&quot;37&quot;/&gt;&lt;lineCharCount val=&quot;41&quot;/&gt;&lt;lineCharCount val=&quot;14&quot;/&gt;&lt;lineCharCount val=&quot;50&quot;/&gt;&lt;lineCharCount val=&quot;49&quot;/&gt;&lt;/TableIndex&gt;&lt;/ShapeTextInfo&gt;"/>
  <p:tag name="HTML_SHAPEINFO" val="&lt;ThreeDShapeInfo&gt;&lt;uuid val=&quot;&quot;/&gt;&lt;isInvalidForFieldText val=&quot;0&quot;/&gt;&lt;Image&gt;&lt;filename val=&quot;C:\Users\lbrowner\AppData\Local\Temp\4\PR\data\asimages\{38A13CEA-A365-48EA-9F33-418CEC663866}_10.png&quot;/&gt;&lt;left val=&quot;50&quot;/&gt;&lt;top val=&quot;159&quot;/&gt;&lt;width val=&quot;846&quot;/&gt;&lt;height val=&quot;448&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PSNARRATION" val="6,1219907782,Q:\PD\Part B\PD&amp;Presentations\sped-data-profile with notes_pptx\Media.ppcx"/>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7&quot;/&gt;&lt;/TableIndex&gt;&lt;/ShapeTextInfo&gt;"/>
  <p:tag name="HTML_SHAPEINFO" val="&lt;ThreeDShapeInfo&gt;&lt;uuid val=&quot;&quot;/&gt;&lt;isInvalidForFieldText val=&quot;0&quot;/&gt;&lt;Image&gt;&lt;filename val=&quot;C:\Users\lbrowner\AppData\Local\Temp\4\PR\data\asimages\{355652C4-9431-4D6A-970F-409DCF7A30B4}_12.png&quot;/&gt;&lt;left val=&quot;0&quot;/&gt;&lt;top val=&quot;23&quot;/&gt;&lt;width val=&quot;961&quot;/&gt;&lt;height val=&quot;102&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FAECC287-A094-4C7A-BAFA-1E3B823AEB22}_12.png&quot;/&gt;&lt;left val=&quot;0&quot;/&gt;&lt;top val=&quot;130&quot;/&gt;&lt;width val=&quot;57&quot;/&gt;&lt;height val=&quot;34&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68&quot;/&gt;&lt;lineCharCount val=&quot;62&quot;/&gt;&lt;lineCharCount val=&quot;51&quot;/&gt;&lt;lineCharCount val=&quot;60&quot;/&gt;&lt;lineCharCount val=&quot;53&quot;/&gt;&lt;lineCharCount val=&quot;14&quot;/&gt;&lt;lineCharCount val=&quot;54&quot;/&gt;&lt;lineCharCount val=&quot;60&quot;/&gt;&lt;lineCharCount val=&quot;15&quot;/&gt;&lt;/TableIndex&gt;&lt;/ShapeTextInfo&gt;"/>
  <p:tag name="HTML_SHAPEINFO" val="&lt;ThreeDShapeInfo&gt;&lt;uuid val=&quot;&quot;/&gt;&lt;isInvalidForFieldText val=&quot;0&quot;/&gt;&lt;Image&gt;&lt;filename val=&quot;C:\Users\lbrowner\AppData\Local\Temp\4\PR\data\asimages\{F7DDD758-E9D0-4083-8CE3-3A6D4E4AEC50}_12.png&quot;/&gt;&lt;left val=&quot;49&quot;/&gt;&lt;top val=&quot;173&quot;/&gt;&lt;width val=&quot;891&quot;/&gt;&lt;height val=&quot;470&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PSNARRATION" val="8,1219907782,Q:\PD\Part B\PD&amp;Presentations\sped-data-profile with notes_pptx\Media.ppcx"/>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5&quot;/&gt;&lt;/TableIndex&gt;&lt;/ShapeTextInfo&gt;"/>
  <p:tag name="HTML_SHAPEINFO" val="&lt;ThreeDShapeInfo&gt;&lt;uuid val=&quot;&quot;/&gt;&lt;isInvalidForFieldText val=&quot;0&quot;/&gt;&lt;Image&gt;&lt;filename val=&quot;C:\Users\lbrowner\AppData\Local\Temp\4\PR\data\asimages\{5D293D3F-1830-47DC-AA23-1D002E24D868}_14.png&quot;/&gt;&lt;left val=&quot;-7&quot;/&gt;&lt;top val=&quot;20&quot;/&gt;&lt;width val=&quot;976&quot;/&gt;&lt;height val=&quot;99&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BF77E24C-AFE1-461A-BED9-12ADB1D088A8}_14.png&quot;/&gt;&lt;left val=&quot;0&quot;/&gt;&lt;top val=&quot;130&quot;/&gt;&lt;width val=&quot;57&quot;/&gt;&lt;height val=&quot;34&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71&quot;/&gt;&lt;lineCharCount val=&quot;77&quot;/&gt;&lt;lineCharCount val=&quot;36&quot;/&gt;&lt;lineCharCount val=&quot;55&quot;/&gt;&lt;lineCharCount val=&quot;14&quot;/&gt;&lt;lineCharCount val=&quot;72&quot;/&gt;&lt;lineCharCount val=&quot;72&quot;/&gt;&lt;lineCharCount val=&quot;74&quot;/&gt;&lt;lineCharCount val=&quot;83&quot;/&gt;&lt;lineCharCount val=&quot;77&quot;/&gt;&lt;lineCharCount val=&quot;4&quot;/&gt;&lt;lineCharCount val=&quot;74&quot;/&gt;&lt;lineCharCount val=&quot;72&quot;/&gt;&lt;lineCharCount val=&quot;32&quot;/&gt;&lt;/TableIndex&gt;&lt;/ShapeTextInfo&gt;"/>
  <p:tag name="HTML_SHAPEINFO" val="&lt;ThreeDShapeInfo&gt;&lt;uuid val=&quot;&quot;/&gt;&lt;isInvalidForFieldText val=&quot;0&quot;/&gt;&lt;Image&gt;&lt;filename val=&quot;C:\Users\lbrowner\AppData\Local\Temp\4\PR\data\asimages\{2C4EBF8B-DFCF-4ECD-85AF-3A366FC98893}_14.png&quot;/&gt;&lt;left val=&quot;52&quot;/&gt;&lt;top val=&quot;159&quot;/&gt;&lt;width val=&quot;819&quot;/&gt;&lt;height val=&quot;532&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PSNARRATION" val="10,1219907782,Q:\PD\Part B\PD&amp;Presentations\sped-data-profile with notes_pptx\Media.ppcx"/>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4&quot;/&gt;&lt;lineCharCount val=&quot;37&quot;/&gt;&lt;/TableIndex&gt;&lt;/ShapeTextInfo&gt;"/>
  <p:tag name="HTML_SHAPEINFO" val="&lt;ThreeDShapeInfo&gt;&lt;uuid val=&quot;&quot;/&gt;&lt;isInvalidForFieldText val=&quot;0&quot;/&gt;&lt;Image&gt;&lt;filename val=&quot;C:\Users\lbrowner\AppData\Local\Temp\4\PR\data\asimages\{74C71499-398E-422C-BB87-5B2470821D1B}_16.png&quot;/&gt;&lt;left val=&quot;0&quot;/&gt;&lt;top val=&quot;-11&quot;/&gt;&lt;width val=&quot;961&quot;/&gt;&lt;height val=&quot;155&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A208A3A4-8746-4136-ABF4-16068247ED27}_16.png&quot;/&gt;&lt;left val=&quot;0&quot;/&gt;&lt;top val=&quot;130&quot;/&gt;&lt;width val=&quot;57&quot;/&gt;&lt;height val=&quot;34&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67&quot;/&gt;&lt;lineCharCount val=&quot;11&quot;/&gt;&lt;lineCharCount val=&quot;41&quot;/&gt;&lt;lineCharCount val=&quot;14&quot;/&gt;&lt;lineCharCount val=&quot;67&quot;/&gt;&lt;lineCharCount val=&quot;40&quot;/&gt;&lt;lineCharCount val=&quot;13&quot;/&gt;&lt;lineCharCount val=&quot;55&quot;/&gt;&lt;lineCharCount val=&quot;53&quot;/&gt;&lt;lineCharCount val=&quot;74&quot;/&gt;&lt;lineCharCount val=&quot;50&quot;/&gt;&lt;lineCharCount val=&quot;51&quot;/&gt;&lt;/TableIndex&gt;&lt;/ShapeTextInfo&gt;"/>
  <p:tag name="HTML_SHAPEINFO" val="&lt;ThreeDShapeInfo&gt;&lt;uuid val=&quot;&quot;/&gt;&lt;isInvalidForFieldText val=&quot;0&quot;/&gt;&lt;Image&gt;&lt;filename val=&quot;C:\Users\lbrowner\AppData\Local\Temp\4\PR\data\asimages\{2C67B37C-E47D-47A9-B168-314212CEF188}_16.png&quot;/&gt;&lt;left val=&quot;51&quot;/&gt;&lt;top val=&quot;162&quot;/&gt;&lt;width val=&quot;861&quot;/&gt;&lt;height val=&quot;534&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A208A3A4-8746-4136-ABF4-16068247ED27}_16.png&quot;/&gt;&lt;left val=&quot;0&quot;/&gt;&lt;top val=&quot;130&quot;/&gt;&lt;width val=&quot;57&quot;/&gt;&lt;height val=&quot;34&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PSNARRATION" val="11,1219907782,Q:\PD\Part B\PD&amp;Presentations\sped-data-profile with notes_pptx\Media.ppcx"/>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8&quot;/&gt;&lt;/TableIndex&gt;&lt;/ShapeTextInfo&gt;"/>
  <p:tag name="HTML_SHAPEINFO" val="&lt;ThreeDShapeInfo&gt;&lt;uuid val=&quot;&quot;/&gt;&lt;isInvalidForFieldText val=&quot;0&quot;/&gt;&lt;Image&gt;&lt;filename val=&quot;C:\Users\lbrowner\AppData\Local\Temp\4\PR\data\asimages\{683BD803-FD08-4080-B6C5-50970AA3BC0B}_17.png&quot;/&gt;&lt;left val=&quot;0&quot;/&gt;&lt;top val=&quot;20&quot;/&gt;&lt;width val=&quot;961&quot;/&gt;&lt;height val=&quot;99&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EB401802-42C3-45B7-932D-BC5956559DA5}_17.png&quot;/&gt;&lt;left val=&quot;0&quot;/&gt;&lt;top val=&quot;130&quot;/&gt;&lt;width val=&quot;57&quot;/&gt;&lt;height val=&quot;34&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66&quot;/&gt;&lt;lineCharCount val=&quot;78&quot;/&gt;&lt;lineCharCount val=&quot;66&quot;/&gt;&lt;lineCharCount val=&quot;34&quot;/&gt;&lt;lineCharCount val=&quot;14&quot;/&gt;&lt;lineCharCount val=&quot;68&quot;/&gt;&lt;lineCharCount val=&quot;35&quot;/&gt;&lt;lineCharCount val=&quot;66&quot;/&gt;&lt;lineCharCount val=&quot;43&quot;/&gt;&lt;lineCharCount val=&quot;68&quot;/&gt;&lt;lineCharCount val=&quot;67&quot;/&gt;&lt;lineCharCount val=&quot;26&quot;/&gt;&lt;/TableIndex&gt;&lt;/ShapeTextInfo&gt;"/>
  <p:tag name="HTML_SHAPEINFO" val="&lt;ThreeDShapeInfo&gt;&lt;uuid val=&quot;&quot;/&gt;&lt;isInvalidForFieldText val=&quot;0&quot;/&gt;&lt;Image&gt;&lt;filename val=&quot;C:\Users\lbrowner\AppData\Local\Temp\4\PR\data\asimages\{19E37AB5-C3AC-41C3-9538-BA6EFEEE9C6A}_17.png&quot;/&gt;&lt;left val=&quot;51&quot;/&gt;&lt;top val=&quot;157&quot;/&gt;&lt;width val=&quot;861&quot;/&gt;&lt;height val=&quot;534&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PSNARRATION" val="13,1219907782,Q:\PD\Part B\PD&amp;Presentations\sped-data-profile with notes_pptx\Media.ppcx"/>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6&quot;/&gt;&lt;/TableIndex&gt;&lt;/ShapeTextInfo&gt;"/>
  <p:tag name="HTML_SHAPEINFO" val="&lt;ThreeDShapeInfo&gt;&lt;uuid val=&quot;&quot;/&gt;&lt;isInvalidForFieldText val=&quot;0&quot;/&gt;&lt;Image&gt;&lt;filename val=&quot;C:\Users\lbrowner\AppData\Local\Temp\4\PR\data\asimages\{AF000F90-9E7A-4512-9E0E-98B6A2645A19}_19.png&quot;/&gt;&lt;left val=&quot;0&quot;/&gt;&lt;top val=&quot;20&quot;/&gt;&lt;width val=&quot;961&quot;/&gt;&lt;height val=&quot;99&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C7F7C130-BE30-417B-A3D5-64974C77947D}_19.png&quot;/&gt;&lt;left val=&quot;0&quot;/&gt;&lt;top val=&quot;130&quot;/&gt;&lt;width val=&quot;57&quot;/&gt;&lt;height val=&quot;34&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4&quot;/&gt;&lt;lineCharCount val=&quot;57&quot;/&gt;&lt;lineCharCount val=&quot;50&quot;/&gt;&lt;lineCharCount val=&quot;58&quot;/&gt;&lt;lineCharCount val=&quot;5&quot;/&gt;&lt;lineCharCount val=&quot;41&quot;/&gt;&lt;lineCharCount val=&quot;14&quot;/&gt;&lt;lineCharCount val=&quot;44&quot;/&gt;&lt;lineCharCount val=&quot;53&quot;/&gt;&lt;lineCharCount val=&quot;36&quot;/&gt;&lt;/TableIndex&gt;&lt;/ShapeTextInfo&gt;"/>
  <p:tag name="HTML_SHAPEINFO" val="&lt;ThreeDShapeInfo&gt;&lt;uuid val=&quot;&quot;/&gt;&lt;isInvalidForFieldText val=&quot;0&quot;/&gt;&lt;Image&gt;&lt;filename val=&quot;C:\Users\lbrowner\AppData\Local\Temp\4\PR\data\asimages\{478CDDC4-262C-45CA-AE53-AE41EE860AEE}_19.png&quot;/&gt;&lt;left val=&quot;50&quot;/&gt;&lt;top val=&quot;159&quot;/&gt;&lt;width val=&quot;742&quot;/&gt;&lt;height val=&quot;496&quot;/&gt;&lt;hasText val=&quot;1&quot;/&gt;&lt;/Image&gt;&lt;/ThreeDShapeInfo&gt;"/>
</p:tagLst>
</file>

<file path=ppt/tags/tag64.xml><?xml version="1.0" encoding="utf-8"?>
<p:tagLst xmlns:a="http://schemas.openxmlformats.org/drawingml/2006/main" xmlns:r="http://schemas.openxmlformats.org/officeDocument/2006/relationships" xmlns:p="http://schemas.openxmlformats.org/presentationml/2006/main">
  <p:tag name="PPSNARRATION" val="15,1219907782,Q:\PD\Part B\PD&amp;Presentations\sped-data-profile with notes_pptx\Media.ppcx"/>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4&quot;/&gt;&lt;lineCharCount val=&quot;4&quot;/&gt;&lt;/TableIndex&gt;&lt;/ShapeTextInfo&gt;"/>
  <p:tag name="HTML_SHAPEINFO" val="&lt;ThreeDShapeInfo&gt;&lt;uuid val=&quot;&quot;/&gt;&lt;isInvalidForFieldText val=&quot;0&quot;/&gt;&lt;Image&gt;&lt;filename val=&quot;C:\Users\lbrowner\AppData\Local\Temp\4\PR\data\asimages\{A9FDC6F7-1FD0-4220-83CF-153DC070C94D}_21.png&quot;/&gt;&lt;left val=&quot;0&quot;/&gt;&lt;top val=&quot;2&quot;/&gt;&lt;width val=&quot;961&quot;/&gt;&lt;height val=&quot;155&quot;/&gt;&lt;hasText val=&quot;1&quot;/&gt;&lt;/Image&gt;&lt;/ThreeDShape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320F31A9-2988-41A0-AEB9-B66242DA041A}_21.png&quot;/&gt;&lt;left val=&quot;0&quot;/&gt;&lt;top val=&quot;130&quot;/&gt;&lt;width val=&quot;57&quot;/&gt;&lt;height val=&quot;34&quot;/&gt;&lt;hasText val=&quot;1&quot;/&gt;&lt;/Image&gt;&lt;/ThreeDShape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62&quot;/&gt;&lt;lineCharCount val=&quot;6&quot;/&gt;&lt;lineCharCount val=&quot;34&quot;/&gt;&lt;lineCharCount val=&quot;63&quot;/&gt;&lt;lineCharCount val=&quot;66&quot;/&gt;&lt;lineCharCount val=&quot;66&quot;/&gt;&lt;lineCharCount val=&quot;14&quot;/&gt;&lt;lineCharCount val=&quot;54&quot;/&gt;&lt;lineCharCount val=&quot;52&quot;/&gt;&lt;lineCharCount val=&quot;41&quot;/&gt;&lt;/TableIndex&gt;&lt;/ShapeTextInfo&gt;"/>
  <p:tag name="HTML_SHAPEINFO" val="&lt;ThreeDShapeInfo&gt;&lt;uuid val=&quot;&quot;/&gt;&lt;isInvalidForFieldText val=&quot;0&quot;/&gt;&lt;Image&gt;&lt;filename val=&quot;C:\Users\lbrowner\AppData\Local\Temp\4\PR\data\asimages\{58387A6F-99DE-4900-9AE2-6F47EC47A417}_21.png&quot;/&gt;&lt;left val=&quot;50&quot;/&gt;&lt;top val=&quot;160&quot;/&gt;&lt;width val=&quot;858&quot;/&gt;&lt;height val=&quot;536&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PSNARRATION" val="17,1219907782,Q:\PD\Part B\PD&amp;Presentations\sped-data-profile with notes_pptx\Media.ppcx"/>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quot;/&gt;&lt;isInvalidForFieldText val=&quot;0&quot;/&gt;&lt;Image&gt;&lt;filename val=&quot;C:\Users\lbrowner\AppData\Local\Temp\4\PR\data\asimages\{6C03860B-E854-4657-AFB2-06109BC440C3}_23.png&quot;/&gt;&lt;left val=&quot;0&quot;/&gt;&lt;top val=&quot;20&quot;/&gt;&lt;width val=&quot;961&quot;/&gt;&lt;height val=&quot;9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CCCC9218-F95D-4E3E-821A-6C3A38E01068}_23.png&quot;/&gt;&lt;left val=&quot;0&quot;/&gt;&lt;top val=&quot;130&quot;/&gt;&lt;width val=&quot;57&quot;/&gt;&lt;height val=&quot;34&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2&quot;/&gt;&lt;lineCharCount val=&quot;43&quot;/&gt;&lt;lineCharCount val=&quot;40&quot;/&gt;&lt;lineCharCount val=&quot;42&quot;/&gt;&lt;lineCharCount val=&quot;16&quot;/&gt;&lt;lineCharCount val=&quot;13&quot;/&gt;&lt;lineCharCount val=&quot;36&quot;/&gt;&lt;lineCharCount val=&quot;38&quot;/&gt;&lt;lineCharCount val=&quot;24&quot;/&gt;&lt;/TableIndex&gt;&lt;/ShapeTextInfo&gt;"/>
  <p:tag name="HTML_SHAPEINFO" val="&lt;ThreeDShapeInfo&gt;&lt;uuid val=&quot;&quot;/&gt;&lt;isInvalidForFieldText val=&quot;0&quot;/&gt;&lt;Image&gt;&lt;filename val=&quot;C:\Users\lbrowner\AppData\Local\Temp\4\PR\data\asimages\{71818263-CEAB-4AB7-A036-14E367F72464}_23.png&quot;/&gt;&lt;left val=&quot;47&quot;/&gt;&lt;top val=&quot;162&quot;/&gt;&lt;width val=&quot;713&quot;/&gt;&lt;height val=&quot;572&quot;/&gt;&lt;hasText val=&quot;1&quot;/&gt;&lt;/Image&gt;&lt;/ThreeDShapeInfo&gt;"/>
</p:tagLst>
</file>

<file path=ppt/tags/tag72.xml><?xml version="1.0" encoding="utf-8"?>
<p:tagLst xmlns:a="http://schemas.openxmlformats.org/drawingml/2006/main" xmlns:r="http://schemas.openxmlformats.org/officeDocument/2006/relationships" xmlns:p="http://schemas.openxmlformats.org/presentationml/2006/main">
  <p:tag name="PPSNARRATION" val="19,1219907782,Q:\PD\Part B\PD&amp;Presentations\sped-data-profile with notes_pptx\Media.ppcx"/>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 name="HTML_SHAPEINFO" val="&lt;ThreeDShapeInfo&gt;&lt;uuid val=&quot;&quot;/&gt;&lt;isInvalidForFieldText val=&quot;0&quot;/&gt;&lt;Image&gt;&lt;filename val=&quot;C:\Users\lbrowner\AppData\Local\Temp\4\PR\data\asimages\{31D1FC8C-62C2-414F-8CDE-CA3CB4144B0E}_25.png&quot;/&gt;&lt;left val=&quot;0&quot;/&gt;&lt;top val=&quot;20&quot;/&gt;&lt;width val=&quot;961&quot;/&gt;&lt;height val=&quot;99&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C52E356B-E29C-4C56-A427-8C2348332BA0}_25.png&quot;/&gt;&lt;left val=&quot;0&quot;/&gt;&lt;top val=&quot;130&quot;/&gt;&lt;width val=&quot;57&quot;/&gt;&lt;height val=&quot;34&quot;/&gt;&lt;hasText val=&quot;1&quot;/&gt;&lt;/Image&gt;&lt;/ThreeDShapeInfo&gt;"/>
</p:tagLst>
</file>

<file path=ppt/tags/tag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75&quot;/&gt;&lt;lineCharCount val=&quot;77&quot;/&gt;&lt;lineCharCount val=&quot;18&quot;/&gt;&lt;lineCharCount val=&quot;45&quot;/&gt;&lt;lineCharCount val=&quot;45&quot;/&gt;&lt;lineCharCount val=&quot;72&quot;/&gt;&lt;lineCharCount val=&quot;13&quot;/&gt;&lt;lineCharCount val=&quot;70&quot;/&gt;&lt;lineCharCount val=&quot;72&quot;/&gt;&lt;lineCharCount val=&quot;17&quot;/&gt;&lt;lineCharCount val=&quot;13&quot;/&gt;&lt;lineCharCount val=&quot;48&quot;/&gt;&lt;/TableIndex&gt;&lt;/ShapeTextInfo&gt;"/>
  <p:tag name="HTML_SHAPEINFO" val="&lt;ThreeDShapeInfo&gt;&lt;uuid val=&quot;&quot;/&gt;&lt;isInvalidForFieldText val=&quot;0&quot;/&gt;&lt;Image&gt;&lt;filename val=&quot;C:\Users\lbrowner\AppData\Local\Temp\4\PR\data\asimages\{7FB5814B-414B-4F95-A617-285095540342}_25.png&quot;/&gt;&lt;left val=&quot;52&quot;/&gt;&lt;top val=&quot;159&quot;/&gt;&lt;width val=&quot;861&quot;/&gt;&lt;height val=&quot;505&quot;/&gt;&lt;hasText val=&quot;1&quot;/&gt;&lt;/Image&gt;&lt;/ThreeDShapeInfo&gt;"/>
</p:tagLst>
</file>

<file path=ppt/tags/tag76.xml><?xml version="1.0" encoding="utf-8"?>
<p:tagLst xmlns:a="http://schemas.openxmlformats.org/drawingml/2006/main" xmlns:r="http://schemas.openxmlformats.org/officeDocument/2006/relationships" xmlns:p="http://schemas.openxmlformats.org/presentationml/2006/main">
  <p:tag name="PPSNARRATION" val="20,1219907782,Q:\PD\Part B\PD&amp;Presentations\sped-data-profile with notes_pptx\Media.ppcx"/>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 name="HTML_SHAPEINFO" val="&lt;ThreeDShapeInfo&gt;&lt;uuid val=&quot;&quot;/&gt;&lt;isInvalidForFieldText val=&quot;0&quot;/&gt;&lt;Image&gt;&lt;filename val=&quot;C:\Users\lbrowner\AppData\Local\Temp\4\PR\data\asimages\{B5E2DA34-FECE-45C6-ADB4-21B5682CE31D}_26.png&quot;/&gt;&lt;left val=&quot;0&quot;/&gt;&lt;top val=&quot;20&quot;/&gt;&lt;width val=&quot;961&quot;/&gt;&lt;height val=&quot;99&quot;/&gt;&lt;hasText val=&quot;1&quot;/&gt;&lt;/Image&gt;&lt;/ThreeDShape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5F50B94C-4D6F-4DDC-9134-1DA67EC40BC3}_26.png&quot;/&gt;&lt;left val=&quot;0&quot;/&gt;&lt;top val=&quot;130&quot;/&gt;&lt;width val=&quot;57&quot;/&gt;&lt;height val=&quot;34&quot;/&gt;&lt;hasText val=&quot;1&quot;/&gt;&lt;/Image&gt;&lt;/ThreeDShape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9&quot;/&gt;&lt;lineCharCount val=&quot;44&quot;/&gt;&lt;lineCharCount val=&quot;1&quot;/&gt;&lt;lineCharCount val=&quot;55&quot;/&gt;&lt;lineCharCount val=&quot;57&quot;/&gt;&lt;lineCharCount val=&quot;61&quot;/&gt;&lt;lineCharCount val=&quot;32&quot;/&gt;&lt;lineCharCount val=&quot;1&quot;/&gt;&lt;lineCharCount val=&quot;43&quot;/&gt;&lt;/TableIndex&gt;&lt;/ShapeTextInfo&gt;"/>
  <p:tag name="HTML_SHAPEINFO" val="&lt;ThreeDShapeInfo&gt;&lt;uuid val=&quot;&quot;/&gt;&lt;isInvalidForFieldText val=&quot;0&quot;/&gt;&lt;Image&gt;&lt;filename val=&quot;C:\Users\lbrowner\AppData\Local\Temp\4\PR\data\asimages\{2D0F698B-2440-48A7-8063-6EB261CB9739}_26.png&quot;/&gt;&lt;left val=&quot;50&quot;/&gt;&lt;top val=&quot;160&quot;/&gt;&lt;width val=&quot;798&quot;/&gt;&lt;height val=&quot;448&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PSNARRATION" val="23,1219907782,Q:\PD\Part B\PD&amp;Presentations\sped-data-profile with notes_pptx\Media.ppcx"/>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8&quot;/&gt;&lt;/TableIndex&gt;&lt;/ShapeTextInfo&gt;"/>
  <p:tag name="HTML_SHAPEINFO" val="&lt;ThreeDShapeInfo&gt;&lt;uuid val=&quot;&quot;/&gt;&lt;isInvalidForFieldText val=&quot;0&quot;/&gt;&lt;Image&gt;&lt;filename val=&quot;C:\Users\lbrowner\AppData\Local\Temp\4\PR\data\asimages\{2D602392-9900-435D-A0EA-487F1894B5CF}_29.png&quot;/&gt;&lt;left val=&quot;0&quot;/&gt;&lt;top val=&quot;20&quot;/&gt;&lt;width val=&quot;961&quot;/&gt;&lt;height val=&quot;99&quot;/&gt;&lt;hasText val=&quot;1&quot;/&gt;&lt;/Image&gt;&lt;/ThreeDShape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4F4AECA4-3141-4EF4-83CF-44A7E7110A71}_29.png&quot;/&gt;&lt;left val=&quot;0&quot;/&gt;&lt;top val=&quot;130&quot;/&gt;&lt;width val=&quot;57&quot;/&gt;&lt;height val=&quot;34&quot;/&gt;&lt;hasText val=&quot;1&quot;/&gt;&lt;/Image&gt;&lt;/ThreeDShape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65&quot;/&gt;&lt;lineCharCount val=&quot;58&quot;/&gt;&lt;lineCharCount val=&quot;63&quot;/&gt;&lt;lineCharCount val=&quot;11&quot;/&gt;&lt;lineCharCount val=&quot;56&quot;/&gt;&lt;lineCharCount val=&quot;32&quot;/&gt;&lt;lineCharCount val=&quot;61&quot;/&gt;&lt;lineCharCount val=&quot;62&quot;/&gt;&lt;lineCharCount val=&quot;10&quot;/&gt;&lt;lineCharCount val=&quot;56&quot;/&gt;&lt;/TableIndex&gt;&lt;/ShapeTextInfo&gt;"/>
  <p:tag name="HTML_SHAPEINFO" val="&lt;ThreeDShapeInfo&gt;&lt;uuid val=&quot;&quot;/&gt;&lt;isInvalidForFieldText val=&quot;0&quot;/&gt;&lt;Image&gt;&lt;filename val=&quot;C:\Users\lbrowner\AppData\Local\Temp\4\PR\data\asimages\{132CE7F7-D705-4EAA-AAB2-79DFDF56D412}_29.png&quot;/&gt;&lt;left val=&quot;50&quot;/&gt;&lt;top val=&quot;175&quot;/&gt;&lt;width val=&quot;865&quot;/&gt;&lt;height val=&quot;496&quot;/&gt;&lt;hasText val=&quot;1&quot;/&gt;&lt;/Image&gt;&lt;/ThreeDShapeInfo&gt;"/>
</p:tagLst>
</file>

<file path=ppt/tags/tag84.xml><?xml version="1.0" encoding="utf-8"?>
<p:tagLst xmlns:a="http://schemas.openxmlformats.org/drawingml/2006/main" xmlns:r="http://schemas.openxmlformats.org/officeDocument/2006/relationships" xmlns:p="http://schemas.openxmlformats.org/presentationml/2006/main">
  <p:tag name="PPSNARRATION" val="26,1219907782,Q:\PD\Part B\PD&amp;Presentations\sped-data-profile with notes_pptx\Media.ppcx"/>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70E0D54A-AE81-4212-85CC-6A7E579AC02C}_32.png&quot;/&gt;&lt;left val=&quot;0&quot;/&gt;&lt;top val=&quot;130&quot;/&gt;&lt;width val=&quot;57&quot;/&gt;&lt;height val=&quot;34&quot;/&gt;&lt;hasText val=&quot;1&quot;/&gt;&lt;/Image&gt;&lt;/ThreeDShape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69&quot;/&gt;&lt;lineCharCount val=&quot;61&quot;/&gt;&lt;lineCharCount val=&quot;66&quot;/&gt;&lt;lineCharCount val=&quot;70&quot;/&gt;&lt;lineCharCount val=&quot;55&quot;/&gt;&lt;lineCharCount val=&quot;66&quot;/&gt;&lt;lineCharCount val=&quot;6&quot;/&gt;&lt;lineCharCount val=&quot;59&quot;/&gt;&lt;lineCharCount val=&quot;13&quot;/&gt;&lt;lineCharCount val=&quot;61&quot;/&gt;&lt;lineCharCount val=&quot;34&quot;/&gt;&lt;/TableIndex&gt;&lt;/ShapeTextInfo&gt;"/>
  <p:tag name="HTML_SHAPEINFO" val="&lt;ThreeDShapeInfo&gt;&lt;uuid val=&quot;&quot;/&gt;&lt;isInvalidForFieldText val=&quot;0&quot;/&gt;&lt;Image&gt;&lt;filename val=&quot;C:\Users\lbrowner\AppData\Local\Temp\4\PR\data\asimages\{201D15A5-3010-4CE2-B4FA-598F3BAD8478}_32.png&quot;/&gt;&lt;left val=&quot;50&quot;/&gt;&lt;top val=&quot;159&quot;/&gt;&lt;width val=&quot;877&quot;/&gt;&lt;height val=&quot;517&quot;/&gt;&lt;hasText val=&quot;1&quot;/&gt;&lt;/Image&gt;&lt;/ThreeDShapeInfo&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8&quot;/&gt;&lt;/TableIndex&gt;&lt;/ShapeTextInfo&gt;"/>
  <p:tag name="HTML_SHAPEINFO" val="&lt;ThreeDShapeInfo&gt;&lt;uuid val=&quot;&quot;/&gt;&lt;isInvalidForFieldText val=&quot;0&quot;/&gt;&lt;Image&gt;&lt;filename val=&quot;C:\Users\lbrowner\AppData\Local\Temp\4\PR\data\asimages\{2D602392-9900-435D-A0EA-487F1894B5CF}_29.png&quot;/&gt;&lt;left val=&quot;0&quot;/&gt;&lt;top val=&quot;20&quot;/&gt;&lt;width val=&quot;961&quot;/&gt;&lt;height val=&quot;99&quot;/&gt;&lt;hasText val=&quot;1&quot;/&gt;&lt;/Image&gt;&lt;/ThreeDShapeInfo&gt;"/>
</p:tagLst>
</file>

<file path=ppt/tags/tag88.xml><?xml version="1.0" encoding="utf-8"?>
<p:tagLst xmlns:a="http://schemas.openxmlformats.org/drawingml/2006/main" xmlns:r="http://schemas.openxmlformats.org/officeDocument/2006/relationships" xmlns:p="http://schemas.openxmlformats.org/presentationml/2006/main">
  <p:tag name="PPSNARRATION" val="28,1219907782,Q:\PD\Part B\PD&amp;Presentations\sped-data-profile with notes_pptx\Media.ppcx"/>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2D805EA4-7BAF-4BF4-946C-CE11146CB858}_34.png&quot;/&gt;&lt;left val=&quot;0&quot;/&gt;&lt;top val=&quot;130&quot;/&gt;&lt;width val=&quot;57&quot;/&gt;&lt;height val=&quot;34&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2&quot;/&gt;&lt;lineCharCount val=&quot;1&quot;/&gt;&lt;lineCharCount val=&quot;63&quot;/&gt;&lt;lineCharCount val=&quot;57&quot;/&gt;&lt;lineCharCount val=&quot;58&quot;/&gt;&lt;lineCharCount val=&quot;62&quot;/&gt;&lt;lineCharCount val=&quot;51&quot;/&gt;&lt;lineCharCount val=&quot;1&quot;/&gt;&lt;lineCharCount val=&quot;43&quot;/&gt;&lt;/TableIndex&gt;&lt;/ShapeTextInfo&gt;"/>
  <p:tag name="HTML_SHAPEINFO" val="&lt;ThreeDShapeInfo&gt;&lt;uuid val=&quot;&quot;/&gt;&lt;isInvalidForFieldText val=&quot;0&quot;/&gt;&lt;Image&gt;&lt;filename val=&quot;C:\Users\lbrowner\AppData\Local\Temp\4\PR\data\asimages\{1D724D3A-CDF4-4E36-BCCF-7C55A9E15D13}_34.png&quot;/&gt;&lt;left val=&quot;50&quot;/&gt;&lt;top val=&quot;159&quot;/&gt;&lt;width val=&quot;846&quot;/&gt;&lt;height val=&quot;448&quot;/&gt;&lt;hasText val=&quot;1&quot;/&gt;&lt;/Image&gt;&lt;/ThreeDShape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8&quot;/&gt;&lt;/TableIndex&gt;&lt;/ShapeTextInfo&gt;"/>
  <p:tag name="HTML_SHAPEINFO" val="&lt;ThreeDShapeInfo&gt;&lt;uuid val=&quot;&quot;/&gt;&lt;isInvalidForFieldText val=&quot;0&quot;/&gt;&lt;Image&gt;&lt;filename val=&quot;C:\Users\lbrowner\AppData\Local\Temp\4\PR\data\asimages\{2D602392-9900-435D-A0EA-487F1894B5CF}_29.png&quot;/&gt;&lt;left val=&quot;0&quot;/&gt;&lt;top val=&quot;20&quot;/&gt;&lt;width val=&quot;961&quot;/&gt;&lt;height val=&quot;99&quot;/&gt;&lt;hasText val=&quot;1&quot;/&gt;&lt;/Image&gt;&lt;/ThreeDShapeInfo&gt;"/>
</p:tagLst>
</file>

<file path=ppt/tags/tag92.xml><?xml version="1.0" encoding="utf-8"?>
<p:tagLst xmlns:a="http://schemas.openxmlformats.org/drawingml/2006/main" xmlns:r="http://schemas.openxmlformats.org/officeDocument/2006/relationships" xmlns:p="http://schemas.openxmlformats.org/presentationml/2006/main">
  <p:tag name="PPSNARRATION" val="37,1219907782,Q:\PD\Part B\PD&amp;Presentations\sped-data-profile with notes_pptx\Media.ppcx"/>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1&quot;/&gt;&lt;/TableIndex&gt;&lt;TableIndex row=&quot;1&quot; col=&quot;2&quot;&gt;&lt;linesCount val=&quot;2&quot;/&gt;&lt;lineCharCount val=&quot;24&quot;/&gt;&lt;lineCharCount val=&quot;12&quot;/&gt;&lt;/TableIndex&gt;&lt;TableIndex row=&quot;2&quot; col=&quot;1&quot;&gt;&lt;linesCount val=&quot;2&quot;/&gt;&lt;lineCharCount val=&quot;16&quot;/&gt;&lt;lineCharCount val=&quot;15&quot;/&gt;&lt;/TableIndex&gt;&lt;TableIndex row=&quot;2&quot; col=&quot;2&quot;&gt;&lt;linesCount val=&quot;2&quot;/&gt;&lt;lineCharCount val=&quot;29&quot;/&gt;&lt;lineCharCount val=&quot;12&quot;/&gt;&lt;/TableIndex&gt;&lt;TableIndex row=&quot;3&quot; col=&quot;1&quot;&gt;&lt;linesCount val=&quot;2&quot;/&gt;&lt;lineCharCount val=&quot;11&quot;/&gt;&lt;lineCharCount val=&quot;12&quot;/&gt;&lt;/TableIndex&gt;&lt;TableIndex row=&quot;3&quot; col=&quot;2&quot;&gt;&lt;linesCount val=&quot;2&quot;/&gt;&lt;lineCharCount val=&quot;23&quot;/&gt;&lt;lineCharCount val=&quot;12&quot;/&gt;&lt;/TableIndex&gt;&lt;TableIndex row=&quot;4&quot; col=&quot;1&quot;&gt;&lt;linesCount val=&quot;2&quot;/&gt;&lt;lineCharCount val=&quot;16&quot;/&gt;&lt;lineCharCount val=&quot;12&quot;/&gt;&lt;/TableIndex&gt;&lt;TableIndex row=&quot;4&quot; col=&quot;2&quot;&gt;&lt;linesCount val=&quot;2&quot;/&gt;&lt;lineCharCount val=&quot;28&quot;/&gt;&lt;lineCharCount val=&quot;12&quot;/&gt;&lt;/TableIndex&gt;&lt;TableIndex row=&quot;5&quot; col=&quot;1&quot;&gt;&lt;linesCount val=&quot;2&quot;/&gt;&lt;lineCharCount val=&quot;7&quot;/&gt;&lt;lineCharCount val=&quot;8&quot;/&gt;&lt;/TableIndex&gt;&lt;TableIndex row=&quot;5&quot; col=&quot;2&quot;&gt;&lt;linesCount val=&quot;2&quot;/&gt;&lt;lineCharCount val=&quot;22&quot;/&gt;&lt;lineCharCount val=&quot;37&quot;/&gt;&lt;/TableIndex&gt;&lt;/ShapeTextInfo&gt;"/>
  <p:tag name="PRESENTER_SHAPEINFO" val="&lt;ThreeDShapeInfo&gt;&lt;uuid val=&quot;{1363C256-427B-48AC-AE5F-C371E6823DD1}&quot;/&gt;&lt;isInvalidForFieldText val=&quot;0&quot;/&gt;&lt;Image&gt;&lt;filename val=&quot;C:\Users\lbrowner\AppData\Local\Temp\4\PR\data\asimages\{1363C256-427B-48AC-AE5F-C371E6823DD1}_38.png&quot;/&gt;&lt;left val=&quot;62&quot;/&gt;&lt;top val=&quot;274&quot;/&gt;&lt;width val=&quot;831&quot;/&gt;&lt;height val=&quot;438&quot;/&gt;&lt;hasText val=&quot;1&quot;/&gt;&lt;/Image&gt;&lt;/ThreeDShape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8&quot;/&gt;&lt;/TableIndex&gt;&lt;/ShapeTextInfo&gt;"/>
  <p:tag name="HTML_SHAPEINFO" val="&lt;ThreeDShapeInfo&gt;&lt;uuid val=&quot;&quot;/&gt;&lt;isInvalidForFieldText val=&quot;0&quot;/&gt;&lt;Image&gt;&lt;filename val=&quot;C:\Users\lbrowner\AppData\Local\Temp\4\PR\data\asimages\{2D602392-9900-435D-A0EA-487F1894B5CF}_29.png&quot;/&gt;&lt;left val=&quot;0&quot;/&gt;&lt;top val=&quot;20&quot;/&gt;&lt;width val=&quot;961&quot;/&gt;&lt;height val=&quot;99&quot;/&gt;&lt;hasText val=&quot;1&quot;/&gt;&lt;/Image&gt;&lt;/ThreeDShape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lbrowner\AppData\Local\Temp\4\PR\data\asimages\{A208A3A4-8746-4136-ABF4-16068247ED27}_16.png&quot;/&gt;&lt;left val=&quot;0&quot;/&gt;&lt;top val=&quot;130&quot;/&gt;&lt;width val=&quot;57&quot;/&gt;&lt;height val=&quot;34&quot;/&gt;&lt;hasText val=&quot;1&quot;/&gt;&lt;/Image&gt;&lt;/ThreeDShapeInfo&gt;"/>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owerpoint template 2011">
  <a:themeElements>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ontent Layouts">
  <a:themeElements>
    <a:clrScheme name="DESE PPT Colors">
      <a:dk1>
        <a:srgbClr val="004B8D"/>
      </a:dk1>
      <a:lt1>
        <a:sysClr val="window" lastClr="FFFFFF"/>
      </a:lt1>
      <a:dk2>
        <a:srgbClr val="009900"/>
      </a:dk2>
      <a:lt2>
        <a:srgbClr val="FFFFFF"/>
      </a:lt2>
      <a:accent1>
        <a:srgbClr val="004B8D"/>
      </a:accent1>
      <a:accent2>
        <a:srgbClr val="9C5708"/>
      </a:accent2>
      <a:accent3>
        <a:srgbClr val="D9541E"/>
      </a:accent3>
      <a:accent4>
        <a:srgbClr val="BA8748"/>
      </a:accent4>
      <a:accent5>
        <a:srgbClr val="AB0635"/>
      </a:accent5>
      <a:accent6>
        <a:srgbClr val="F79646"/>
      </a:accent6>
      <a:hlink>
        <a:srgbClr val="004B8D"/>
      </a:hlink>
      <a:folHlink>
        <a:srgbClr val="6637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themeOverride>
</file>

<file path=docProps/app.xml><?xml version="1.0" encoding="utf-8"?>
<Properties xmlns="http://schemas.openxmlformats.org/officeDocument/2006/extended-properties" xmlns:vt="http://schemas.openxmlformats.org/officeDocument/2006/docPropsVTypes">
  <Template>powerpoint template 2011</Template>
  <TotalTime>4058</TotalTime>
  <Words>3680</Words>
  <Application>Microsoft Office PowerPoint</Application>
  <PresentationFormat>Widescreen</PresentationFormat>
  <Paragraphs>259</Paragraphs>
  <Slides>18</Slides>
  <Notes>18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18</vt:i4>
      </vt:variant>
    </vt:vector>
  </HeadingPairs>
  <TitlesOfParts>
    <vt:vector size="29" baseType="lpstr">
      <vt:lpstr>Arial</vt:lpstr>
      <vt:lpstr>Calibri</vt:lpstr>
      <vt:lpstr>Cambria</vt:lpstr>
      <vt:lpstr>Courier New</vt:lpstr>
      <vt:lpstr>Gisha</vt:lpstr>
      <vt:lpstr>Trebuchet MS</vt:lpstr>
      <vt:lpstr>Tw Cen MT</vt:lpstr>
      <vt:lpstr>Wingdings</vt:lpstr>
      <vt:lpstr>Wingdings 2</vt:lpstr>
      <vt:lpstr>powerpoint template 2011</vt:lpstr>
      <vt:lpstr>Content Layouts</vt:lpstr>
      <vt:lpstr>Special Education  DATA AND district profile</vt:lpstr>
      <vt:lpstr>Where does the Data Come From</vt:lpstr>
      <vt:lpstr>Table A1 – ECSE Child Count</vt:lpstr>
      <vt:lpstr>Table A2 – ECSE Educational Environments (Ages 3-PK5)</vt:lpstr>
      <vt:lpstr>Table A3 – Transition from First Steps (Part C)</vt:lpstr>
      <vt:lpstr>Table A4 – Early Childhood Outcome (ECO) Data</vt:lpstr>
      <vt:lpstr>Table B1 – Child Count (5K-21) &amp;  Parentally-Placed Private School Students (PPPS)</vt:lpstr>
      <vt:lpstr>Special Education Child Count</vt:lpstr>
      <vt:lpstr>Table B2 – Percent of Students by Race/Ethnicity</vt:lpstr>
      <vt:lpstr>Table B3 – School-Age Educational Environments</vt:lpstr>
      <vt:lpstr>Table C – Missouri Assessment Program (MAP) Data</vt:lpstr>
      <vt:lpstr>Table D – Evaluation Data</vt:lpstr>
      <vt:lpstr>Table E – Parent Survey Data</vt:lpstr>
      <vt:lpstr>Table F – Suspension/Expulsion Data</vt:lpstr>
      <vt:lpstr>Table G1 – Graduation and Dropout Data</vt:lpstr>
      <vt:lpstr>PowerPoint Presentation</vt:lpstr>
      <vt:lpstr>PowerPoint Presentation</vt:lpstr>
      <vt:lpstr>PowerPoint Presentation</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Missouri Public Education</dc:subject>
  <dc:creator>Browner, Lina</dc:creator>
  <dc:description>Presented by Dr. Ron Lankford and Dr. Chris Nicastro, November 22, 2010</dc:description>
  <cp:lastModifiedBy>Buchmiller, Ashley</cp:lastModifiedBy>
  <cp:revision>410</cp:revision>
  <cp:lastPrinted>2020-01-27T18:57:56Z</cp:lastPrinted>
  <dcterms:created xsi:type="dcterms:W3CDTF">2018-10-30T14:07:12Z</dcterms:created>
  <dcterms:modified xsi:type="dcterms:W3CDTF">2023-01-18T16:29:34Z</dcterms:modified>
</cp:coreProperties>
</file>