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48" r:id="rId2"/>
    <p:sldMasterId id="2147483777" r:id="rId3"/>
    <p:sldMasterId id="2147483789" r:id="rId4"/>
    <p:sldMasterId id="2147483799" r:id="rId5"/>
  </p:sldMasterIdLst>
  <p:notesMasterIdLst>
    <p:notesMasterId r:id="rId28"/>
  </p:notesMasterIdLst>
  <p:handoutMasterIdLst>
    <p:handoutMasterId r:id="rId29"/>
  </p:handoutMasterIdLst>
  <p:sldIdLst>
    <p:sldId id="264" r:id="rId6"/>
    <p:sldId id="256" r:id="rId7"/>
    <p:sldId id="270" r:id="rId8"/>
    <p:sldId id="268" r:id="rId9"/>
    <p:sldId id="267" r:id="rId10"/>
    <p:sldId id="263" r:id="rId11"/>
    <p:sldId id="269" r:id="rId12"/>
    <p:sldId id="272" r:id="rId13"/>
    <p:sldId id="276" r:id="rId14"/>
    <p:sldId id="299" r:id="rId15"/>
    <p:sldId id="273" r:id="rId16"/>
    <p:sldId id="286" r:id="rId17"/>
    <p:sldId id="300" r:id="rId18"/>
    <p:sldId id="287" r:id="rId19"/>
    <p:sldId id="278" r:id="rId20"/>
    <p:sldId id="290" r:id="rId21"/>
    <p:sldId id="289" r:id="rId22"/>
    <p:sldId id="302" r:id="rId23"/>
    <p:sldId id="301" r:id="rId24"/>
    <p:sldId id="282" r:id="rId25"/>
    <p:sldId id="283" r:id="rId26"/>
    <p:sldId id="284" r:id="rId2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etkemeyer, Beverly" initials="LB" lastIdx="1" clrIdx="0">
    <p:extLst>
      <p:ext uri="{19B8F6BF-5375-455C-9EA6-DF929625EA0E}">
        <p15:presenceInfo xmlns:p15="http://schemas.microsoft.com/office/powerpoint/2012/main" userId="S-1-5-21-3219648850-738124763-203175933-47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003399"/>
    <a:srgbClr val="FFFFFF"/>
    <a:srgbClr val="0083A9"/>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3" autoAdjust="0"/>
    <p:restoredTop sz="80243" autoAdjust="0"/>
  </p:normalViewPr>
  <p:slideViewPr>
    <p:cSldViewPr>
      <p:cViewPr varScale="1">
        <p:scale>
          <a:sx n="122" d="100"/>
          <a:sy n="122" d="100"/>
        </p:scale>
        <p:origin x="1260" y="10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130"/>
    </p:cViewPr>
  </p:sorterViewPr>
  <p:notesViewPr>
    <p:cSldViewPr>
      <p:cViewPr varScale="1">
        <p:scale>
          <a:sx n="61" d="100"/>
          <a:sy n="61" d="100"/>
        </p:scale>
        <p:origin x="2580"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75B3549-48AF-4A47-A563-37BCF58341FB}" type="datetimeFigureOut">
              <a:rPr lang="en-US" smtClean="0"/>
              <a:t>1/31/2023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C16766F-B39D-42FD-ACBC-1002D130679C}" type="slidenum">
              <a:rPr lang="en-US" smtClean="0"/>
              <a:t>‹#›</a:t>
            </a:fld>
            <a:endParaRPr lang="en-US" dirty="0"/>
          </a:p>
        </p:txBody>
      </p:sp>
    </p:spTree>
    <p:extLst>
      <p:ext uri="{BB962C8B-B14F-4D97-AF65-F5344CB8AC3E}">
        <p14:creationId xmlns:p14="http://schemas.microsoft.com/office/powerpoint/2010/main" val="34989276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8CF8AA-71CD-48AE-96C2-778BE54C3BBB}" type="datetimeFigureOut">
              <a:rPr lang="en-US" smtClean="0"/>
              <a:t>1/31/2023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84A2F3-949C-4DF8-B8FE-27C48E8E5C0D}" type="slidenum">
              <a:rPr lang="en-US" smtClean="0"/>
              <a:t>‹#›</a:t>
            </a:fld>
            <a:endParaRPr lang="en-US" dirty="0"/>
          </a:p>
        </p:txBody>
      </p:sp>
    </p:spTree>
    <p:extLst>
      <p:ext uri="{BB962C8B-B14F-4D97-AF65-F5344CB8AC3E}">
        <p14:creationId xmlns:p14="http://schemas.microsoft.com/office/powerpoint/2010/main" val="1315275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Control Bar (top or bottom) find the LIVE TRANSCRIPT and enable it. Full transcript option is available.</a:t>
            </a:r>
          </a:p>
          <a:p>
            <a:endParaRPr lang="en-US" dirty="0" smtClean="0"/>
          </a:p>
          <a:p>
            <a:r>
              <a:rPr lang="en-US" dirty="0" smtClean="0"/>
              <a:t>How to view closed captions</a:t>
            </a:r>
            <a:r>
              <a:rPr lang="en-US" baseline="0" dirty="0" smtClean="0"/>
              <a:t> or live transcription in a zoom room:</a:t>
            </a:r>
          </a:p>
          <a:p>
            <a:pPr marL="228600" indent="-228600">
              <a:buAutoNum type="arabicPeriod"/>
            </a:pPr>
            <a:r>
              <a:rPr lang="en-US" baseline="0" dirty="0" smtClean="0"/>
              <a:t>Join a meeting</a:t>
            </a:r>
          </a:p>
          <a:p>
            <a:pPr marL="228600" indent="-228600">
              <a:buAutoNum type="arabicPeriod"/>
            </a:pPr>
            <a:r>
              <a:rPr lang="en-US" baseline="0" dirty="0" smtClean="0"/>
              <a:t>On the Zoom Rooms Controller, tap the </a:t>
            </a:r>
            <a:r>
              <a:rPr lang="en-US" b="1" baseline="0" dirty="0" smtClean="0"/>
              <a:t>Captions</a:t>
            </a:r>
            <a:r>
              <a:rPr lang="en-US" baseline="0" dirty="0" smtClean="0"/>
              <a:t> (CC) icon. You may need to tap the MORE *** icon first to see the option</a:t>
            </a:r>
          </a:p>
          <a:p>
            <a:pPr marL="228600" indent="-228600">
              <a:buAutoNum type="arabicPeriod"/>
            </a:pPr>
            <a:r>
              <a:rPr lang="en-US" baseline="0" dirty="0" smtClean="0"/>
              <a:t>Meeting hosts can choose between closed captions or live transcription Meeting attendees can only enable live transcription</a:t>
            </a:r>
          </a:p>
          <a:p>
            <a:pPr marL="628650" lvl="1" indent="-171450">
              <a:buFont typeface="Arial" panose="020B0604020202020204" pitchFamily="34" charset="0"/>
              <a:buChar char="•"/>
            </a:pPr>
            <a:r>
              <a:rPr lang="en-US" baseline="0" dirty="0" smtClean="0"/>
              <a:t>To enable closed captions, tap the toggle next to </a:t>
            </a:r>
            <a:r>
              <a:rPr lang="en-US" b="1" baseline="0" dirty="0" smtClean="0"/>
              <a:t>Enable Manual </a:t>
            </a:r>
            <a:r>
              <a:rPr lang="en-US" b="1" baseline="0" dirty="0" err="1" smtClean="0"/>
              <a:t>Captioner</a:t>
            </a:r>
            <a:r>
              <a:rPr lang="en-US" b="1" baseline="0" dirty="0" smtClean="0"/>
              <a:t>.</a:t>
            </a:r>
          </a:p>
          <a:p>
            <a:pPr marL="628650" lvl="1" indent="-171450">
              <a:buFont typeface="Arial" panose="020B0604020202020204" pitchFamily="34" charset="0"/>
              <a:buChar char="•"/>
            </a:pPr>
            <a:r>
              <a:rPr lang="en-US" baseline="0" dirty="0" smtClean="0"/>
              <a:t>To enable live transcription, tap a language option under the </a:t>
            </a:r>
            <a:r>
              <a:rPr lang="en-US" b="1" baseline="0" dirty="0" smtClean="0"/>
              <a:t>Translate To </a:t>
            </a:r>
            <a:r>
              <a:rPr lang="en-US" baseline="0" dirty="0" smtClean="0"/>
              <a:t>and ensure that the language displayed next to My Speaking Language is the correct one. </a:t>
            </a:r>
          </a:p>
          <a:p>
            <a:pPr marL="457200" lvl="1" indent="0">
              <a:buFont typeface="Arial" panose="020B0604020202020204" pitchFamily="34" charset="0"/>
              <a:buNone/>
            </a:pPr>
            <a:r>
              <a:rPr lang="en-US" baseline="0" dirty="0" smtClean="0"/>
              <a:t>4. Ensure that the </a:t>
            </a:r>
            <a:r>
              <a:rPr lang="en-US" b="1" baseline="0" dirty="0" smtClean="0"/>
              <a:t>Show Captions</a:t>
            </a:r>
            <a:r>
              <a:rPr lang="en-US" baseline="0" dirty="0" smtClean="0"/>
              <a:t> toggle is enabled. If not, click to enable it and display the text on the Zoom Rooms display.</a:t>
            </a:r>
          </a:p>
        </p:txBody>
      </p:sp>
    </p:spTree>
    <p:extLst>
      <p:ext uri="{BB962C8B-B14F-4D97-AF65-F5344CB8AC3E}">
        <p14:creationId xmlns:p14="http://schemas.microsoft.com/office/powerpoint/2010/main" val="2754901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702A0BC4-EFEF-4B2C-95B5-AC77B84E9F0D}" type="slidenum">
              <a:rPr lang="en-US" sz="1300">
                <a:solidFill>
                  <a:prstClr val="black"/>
                </a:solidFill>
                <a:latin typeface="Calibri"/>
              </a:rPr>
              <a:pPr defTabSz="931774">
                <a:defRPr/>
              </a:pPr>
              <a:t>10</a:t>
            </a:fld>
            <a:endParaRPr lang="en-US" sz="1300" dirty="0">
              <a:solidFill>
                <a:prstClr val="black"/>
              </a:solidFill>
              <a:latin typeface="Calibri"/>
            </a:endParaRPr>
          </a:p>
        </p:txBody>
      </p:sp>
    </p:spTree>
    <p:extLst>
      <p:ext uri="{BB962C8B-B14F-4D97-AF65-F5344CB8AC3E}">
        <p14:creationId xmlns:p14="http://schemas.microsoft.com/office/powerpoint/2010/main" val="1810685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 </a:t>
            </a:r>
            <a:endParaRPr lang="en-US" dirty="0"/>
          </a:p>
          <a:p>
            <a:r>
              <a:rPr lang="en-US" dirty="0"/>
              <a:t>	</a:t>
            </a:r>
          </a:p>
          <a:p>
            <a:endParaRPr lang="en-US" dirty="0"/>
          </a:p>
          <a:p>
            <a:r>
              <a:rPr lang="en-US" dirty="0"/>
              <a:t>	</a:t>
            </a:r>
          </a:p>
          <a:p>
            <a:pPr defTabSz="898136">
              <a:defRPr/>
            </a:pPr>
            <a:endParaRPr lang="en-US" b="0" u="none" dirty="0" smtClean="0">
              <a:solidFill>
                <a:srgbClr val="C00000"/>
              </a:solidFill>
            </a:endParaRPr>
          </a:p>
        </p:txBody>
      </p:sp>
      <p:sp>
        <p:nvSpPr>
          <p:cNvPr id="4" name="Slide Number Placeholder 3"/>
          <p:cNvSpPr>
            <a:spLocks noGrp="1"/>
          </p:cNvSpPr>
          <p:nvPr>
            <p:ph type="sldNum" sz="quarter" idx="5"/>
          </p:nvPr>
        </p:nvSpPr>
        <p:spPr/>
        <p:txBody>
          <a:bodyPr/>
          <a:lstStyle/>
          <a:p>
            <a:pPr defTabSz="931774">
              <a:defRPr/>
            </a:pPr>
            <a:fld id="{BB92220B-27CD-4008-B870-A6A572C879BE}" type="slidenum">
              <a:rPr lang="en-US" sz="1300">
                <a:solidFill>
                  <a:prstClr val="black"/>
                </a:solidFill>
                <a:latin typeface="Calibri"/>
              </a:rPr>
              <a:pPr defTabSz="931774">
                <a:defRPr/>
              </a:pPr>
              <a:t>11</a:t>
            </a:fld>
            <a:endParaRPr lang="en-US" sz="1300" dirty="0">
              <a:solidFill>
                <a:prstClr val="black"/>
              </a:solidFill>
              <a:latin typeface="Calibri"/>
            </a:endParaRPr>
          </a:p>
        </p:txBody>
      </p:sp>
    </p:spTree>
    <p:extLst>
      <p:ext uri="{BB962C8B-B14F-4D97-AF65-F5344CB8AC3E}">
        <p14:creationId xmlns:p14="http://schemas.microsoft.com/office/powerpoint/2010/main" val="3293401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 </a:t>
            </a:r>
            <a:endParaRPr lang="en-US" dirty="0"/>
          </a:p>
          <a:p>
            <a:r>
              <a:rPr lang="en-US" dirty="0"/>
              <a:t>	</a:t>
            </a:r>
          </a:p>
          <a:p>
            <a:endParaRPr lang="en-US" dirty="0"/>
          </a:p>
          <a:p>
            <a:r>
              <a:rPr lang="en-US" dirty="0"/>
              <a:t>	</a:t>
            </a:r>
          </a:p>
          <a:p>
            <a:pPr defTabSz="898136">
              <a:defRPr/>
            </a:pPr>
            <a:endParaRPr lang="en-US" b="0" u="none" dirty="0" smtClean="0">
              <a:solidFill>
                <a:srgbClr val="C00000"/>
              </a:solidFill>
            </a:endParaRPr>
          </a:p>
        </p:txBody>
      </p:sp>
      <p:sp>
        <p:nvSpPr>
          <p:cNvPr id="4" name="Slide Number Placeholder 3"/>
          <p:cNvSpPr>
            <a:spLocks noGrp="1"/>
          </p:cNvSpPr>
          <p:nvPr>
            <p:ph type="sldNum" sz="quarter" idx="5"/>
          </p:nvPr>
        </p:nvSpPr>
        <p:spPr/>
        <p:txBody>
          <a:bodyPr/>
          <a:lstStyle/>
          <a:p>
            <a:pPr defTabSz="931774">
              <a:defRPr/>
            </a:pPr>
            <a:fld id="{BB92220B-27CD-4008-B870-A6A572C879BE}" type="slidenum">
              <a:rPr lang="en-US" sz="1300">
                <a:solidFill>
                  <a:prstClr val="black"/>
                </a:solidFill>
                <a:latin typeface="Calibri"/>
              </a:rPr>
              <a:pPr defTabSz="931774">
                <a:defRPr/>
              </a:pPr>
              <a:t>12</a:t>
            </a:fld>
            <a:endParaRPr lang="en-US" sz="1300" dirty="0">
              <a:solidFill>
                <a:prstClr val="black"/>
              </a:solidFill>
              <a:latin typeface="Calibri"/>
            </a:endParaRPr>
          </a:p>
        </p:txBody>
      </p:sp>
    </p:spTree>
    <p:extLst>
      <p:ext uri="{BB962C8B-B14F-4D97-AF65-F5344CB8AC3E}">
        <p14:creationId xmlns:p14="http://schemas.microsoft.com/office/powerpoint/2010/main" val="62159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702A0BC4-EFEF-4B2C-95B5-AC77B84E9F0D}" type="slidenum">
              <a:rPr lang="en-US" sz="1300">
                <a:solidFill>
                  <a:prstClr val="black"/>
                </a:solidFill>
                <a:latin typeface="Calibri"/>
              </a:rPr>
              <a:pPr defTabSz="931774">
                <a:defRPr/>
              </a:pPr>
              <a:t>13</a:t>
            </a:fld>
            <a:endParaRPr lang="en-US" sz="1300" dirty="0">
              <a:solidFill>
                <a:prstClr val="black"/>
              </a:solidFill>
              <a:latin typeface="Calibri"/>
            </a:endParaRPr>
          </a:p>
        </p:txBody>
      </p:sp>
    </p:spTree>
    <p:extLst>
      <p:ext uri="{BB962C8B-B14F-4D97-AF65-F5344CB8AC3E}">
        <p14:creationId xmlns:p14="http://schemas.microsoft.com/office/powerpoint/2010/main" val="3324935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 </a:t>
            </a:r>
            <a:endParaRPr lang="en-US" dirty="0"/>
          </a:p>
          <a:p>
            <a:r>
              <a:rPr lang="en-US" dirty="0"/>
              <a:t>	</a:t>
            </a:r>
          </a:p>
          <a:p>
            <a:endParaRPr lang="en-US" dirty="0"/>
          </a:p>
          <a:p>
            <a:r>
              <a:rPr lang="en-US" dirty="0"/>
              <a:t>	</a:t>
            </a:r>
          </a:p>
          <a:p>
            <a:pPr defTabSz="898136">
              <a:defRPr/>
            </a:pPr>
            <a:endParaRPr lang="en-US" b="0" u="none" dirty="0" smtClean="0">
              <a:solidFill>
                <a:srgbClr val="C00000"/>
              </a:solidFill>
            </a:endParaRPr>
          </a:p>
        </p:txBody>
      </p:sp>
      <p:sp>
        <p:nvSpPr>
          <p:cNvPr id="4" name="Slide Number Placeholder 3"/>
          <p:cNvSpPr>
            <a:spLocks noGrp="1"/>
          </p:cNvSpPr>
          <p:nvPr>
            <p:ph type="sldNum" sz="quarter" idx="5"/>
          </p:nvPr>
        </p:nvSpPr>
        <p:spPr/>
        <p:txBody>
          <a:bodyPr/>
          <a:lstStyle/>
          <a:p>
            <a:pPr defTabSz="931774">
              <a:defRPr/>
            </a:pPr>
            <a:fld id="{BB92220B-27CD-4008-B870-A6A572C879BE}" type="slidenum">
              <a:rPr lang="en-US" sz="1300">
                <a:solidFill>
                  <a:prstClr val="black"/>
                </a:solidFill>
                <a:latin typeface="Calibri"/>
              </a:rPr>
              <a:pPr defTabSz="931774">
                <a:defRPr/>
              </a:pPr>
              <a:t>14</a:t>
            </a:fld>
            <a:endParaRPr lang="en-US" sz="1300" dirty="0">
              <a:solidFill>
                <a:prstClr val="black"/>
              </a:solidFill>
              <a:latin typeface="Calibri"/>
            </a:endParaRPr>
          </a:p>
        </p:txBody>
      </p:sp>
    </p:spTree>
    <p:extLst>
      <p:ext uri="{BB962C8B-B14F-4D97-AF65-F5344CB8AC3E}">
        <p14:creationId xmlns:p14="http://schemas.microsoft.com/office/powerpoint/2010/main" val="3597416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702A0BC4-EFEF-4B2C-95B5-AC77B84E9F0D}" type="slidenum">
              <a:rPr lang="en-US" sz="1300">
                <a:solidFill>
                  <a:prstClr val="black"/>
                </a:solidFill>
                <a:latin typeface="Calibri"/>
              </a:rPr>
              <a:pPr defTabSz="931774">
                <a:defRPr/>
              </a:pPr>
              <a:t>15</a:t>
            </a:fld>
            <a:endParaRPr lang="en-US" sz="1300" dirty="0">
              <a:solidFill>
                <a:prstClr val="black"/>
              </a:solidFill>
              <a:latin typeface="Calibri"/>
            </a:endParaRPr>
          </a:p>
        </p:txBody>
      </p:sp>
    </p:spTree>
    <p:extLst>
      <p:ext uri="{BB962C8B-B14F-4D97-AF65-F5344CB8AC3E}">
        <p14:creationId xmlns:p14="http://schemas.microsoft.com/office/powerpoint/2010/main" val="2603397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Read slide</a:t>
            </a:r>
            <a:endParaRPr lang="en-US" dirty="0"/>
          </a:p>
          <a:p>
            <a:endParaRPr lang="en-US" b="0" u="none" dirty="0" smtClean="0">
              <a:solidFill>
                <a:srgbClr val="C00000"/>
              </a:solidFill>
            </a:endParaRPr>
          </a:p>
        </p:txBody>
      </p:sp>
      <p:sp>
        <p:nvSpPr>
          <p:cNvPr id="4" name="Slide Number Placeholder 3"/>
          <p:cNvSpPr>
            <a:spLocks noGrp="1"/>
          </p:cNvSpPr>
          <p:nvPr>
            <p:ph type="sldNum" sz="quarter" idx="5"/>
          </p:nvPr>
        </p:nvSpPr>
        <p:spPr/>
        <p:txBody>
          <a:bodyPr/>
          <a:lstStyle/>
          <a:p>
            <a:pPr defTabSz="931774">
              <a:defRPr/>
            </a:pPr>
            <a:fld id="{BB92220B-27CD-4008-B870-A6A572C879BE}" type="slidenum">
              <a:rPr lang="en-US" sz="1300">
                <a:solidFill>
                  <a:prstClr val="black"/>
                </a:solidFill>
                <a:latin typeface="Calibri"/>
              </a:rPr>
              <a:pPr defTabSz="931774">
                <a:defRPr/>
              </a:pPr>
              <a:t>16</a:t>
            </a:fld>
            <a:endParaRPr lang="en-US" sz="1300" dirty="0">
              <a:solidFill>
                <a:prstClr val="black"/>
              </a:solidFill>
              <a:latin typeface="Calibri"/>
            </a:endParaRPr>
          </a:p>
        </p:txBody>
      </p:sp>
    </p:spTree>
    <p:extLst>
      <p:ext uri="{BB962C8B-B14F-4D97-AF65-F5344CB8AC3E}">
        <p14:creationId xmlns:p14="http://schemas.microsoft.com/office/powerpoint/2010/main" val="3535369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Read slide</a:t>
            </a:r>
            <a:endParaRPr lang="en-US" dirty="0"/>
          </a:p>
          <a:p>
            <a:endParaRPr lang="en-US" b="0" u="none" dirty="0" smtClean="0">
              <a:solidFill>
                <a:srgbClr val="C00000"/>
              </a:solidFill>
            </a:endParaRPr>
          </a:p>
        </p:txBody>
      </p:sp>
      <p:sp>
        <p:nvSpPr>
          <p:cNvPr id="4" name="Slide Number Placeholder 3"/>
          <p:cNvSpPr>
            <a:spLocks noGrp="1"/>
          </p:cNvSpPr>
          <p:nvPr>
            <p:ph type="sldNum" sz="quarter" idx="5"/>
          </p:nvPr>
        </p:nvSpPr>
        <p:spPr/>
        <p:txBody>
          <a:bodyPr/>
          <a:lstStyle/>
          <a:p>
            <a:pPr defTabSz="931774">
              <a:defRPr/>
            </a:pPr>
            <a:fld id="{BB92220B-27CD-4008-B870-A6A572C879BE}" type="slidenum">
              <a:rPr lang="en-US" sz="1300">
                <a:solidFill>
                  <a:prstClr val="black"/>
                </a:solidFill>
                <a:latin typeface="Calibri"/>
              </a:rPr>
              <a:pPr defTabSz="931774">
                <a:defRPr/>
              </a:pPr>
              <a:t>17</a:t>
            </a:fld>
            <a:endParaRPr lang="en-US" sz="1300" dirty="0">
              <a:solidFill>
                <a:prstClr val="black"/>
              </a:solidFill>
              <a:latin typeface="Calibri"/>
            </a:endParaRPr>
          </a:p>
        </p:txBody>
      </p:sp>
    </p:spTree>
    <p:extLst>
      <p:ext uri="{BB962C8B-B14F-4D97-AF65-F5344CB8AC3E}">
        <p14:creationId xmlns:p14="http://schemas.microsoft.com/office/powerpoint/2010/main" val="3418874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Read slide</a:t>
            </a:r>
            <a:endParaRPr lang="en-US" dirty="0"/>
          </a:p>
          <a:p>
            <a:endParaRPr lang="en-US" b="0" u="none" dirty="0" smtClean="0">
              <a:solidFill>
                <a:srgbClr val="C00000"/>
              </a:solidFill>
            </a:endParaRPr>
          </a:p>
        </p:txBody>
      </p:sp>
      <p:sp>
        <p:nvSpPr>
          <p:cNvPr id="4" name="Slide Number Placeholder 3"/>
          <p:cNvSpPr>
            <a:spLocks noGrp="1"/>
          </p:cNvSpPr>
          <p:nvPr>
            <p:ph type="sldNum" sz="quarter" idx="5"/>
          </p:nvPr>
        </p:nvSpPr>
        <p:spPr/>
        <p:txBody>
          <a:bodyPr/>
          <a:lstStyle/>
          <a:p>
            <a:pPr defTabSz="931774">
              <a:defRPr/>
            </a:pPr>
            <a:fld id="{BB92220B-27CD-4008-B870-A6A572C879BE}" type="slidenum">
              <a:rPr lang="en-US" sz="1300">
                <a:solidFill>
                  <a:prstClr val="black"/>
                </a:solidFill>
                <a:latin typeface="Calibri"/>
              </a:rPr>
              <a:pPr defTabSz="931774">
                <a:defRPr/>
              </a:pPr>
              <a:t>18</a:t>
            </a:fld>
            <a:endParaRPr lang="en-US" sz="1300" dirty="0">
              <a:solidFill>
                <a:prstClr val="black"/>
              </a:solidFill>
              <a:latin typeface="Calibri"/>
            </a:endParaRPr>
          </a:p>
        </p:txBody>
      </p:sp>
    </p:spTree>
    <p:extLst>
      <p:ext uri="{BB962C8B-B14F-4D97-AF65-F5344CB8AC3E}">
        <p14:creationId xmlns:p14="http://schemas.microsoft.com/office/powerpoint/2010/main" val="2105915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Read slide</a:t>
            </a:r>
            <a:endParaRPr lang="en-US" dirty="0"/>
          </a:p>
          <a:p>
            <a:endParaRPr lang="en-US" b="0" u="none" dirty="0" smtClean="0">
              <a:solidFill>
                <a:srgbClr val="C00000"/>
              </a:solidFill>
            </a:endParaRPr>
          </a:p>
        </p:txBody>
      </p:sp>
      <p:sp>
        <p:nvSpPr>
          <p:cNvPr id="4" name="Slide Number Placeholder 3"/>
          <p:cNvSpPr>
            <a:spLocks noGrp="1"/>
          </p:cNvSpPr>
          <p:nvPr>
            <p:ph type="sldNum" sz="quarter" idx="5"/>
          </p:nvPr>
        </p:nvSpPr>
        <p:spPr/>
        <p:txBody>
          <a:bodyPr/>
          <a:lstStyle/>
          <a:p>
            <a:pPr defTabSz="931774">
              <a:defRPr/>
            </a:pPr>
            <a:fld id="{BB92220B-27CD-4008-B870-A6A572C879BE}" type="slidenum">
              <a:rPr lang="en-US" sz="1300">
                <a:solidFill>
                  <a:prstClr val="black"/>
                </a:solidFill>
                <a:latin typeface="Calibri"/>
              </a:rPr>
              <a:pPr defTabSz="931774">
                <a:defRPr/>
              </a:pPr>
              <a:t>19</a:t>
            </a:fld>
            <a:endParaRPr lang="en-US" sz="1300" dirty="0">
              <a:solidFill>
                <a:prstClr val="black"/>
              </a:solidFill>
              <a:latin typeface="Calibri"/>
            </a:endParaRPr>
          </a:p>
        </p:txBody>
      </p:sp>
    </p:spTree>
    <p:extLst>
      <p:ext uri="{BB962C8B-B14F-4D97-AF65-F5344CB8AC3E}">
        <p14:creationId xmlns:p14="http://schemas.microsoft.com/office/powerpoint/2010/main" val="125724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joining the webinar</a:t>
            </a:r>
            <a:r>
              <a:rPr lang="en-US" baseline="0" dirty="0" smtClean="0"/>
              <a:t> on the proposed changes to the Missouri Part B State Plan.</a:t>
            </a:r>
          </a:p>
          <a:p>
            <a:r>
              <a:rPr lang="en-US" dirty="0" smtClean="0"/>
              <a:t> </a:t>
            </a:r>
          </a:p>
          <a:p>
            <a:r>
              <a:rPr lang="en-US" dirty="0" smtClean="0"/>
              <a:t>I am Bev Luetkemeyer, director</a:t>
            </a:r>
            <a:r>
              <a:rPr lang="en-US" baseline="0" dirty="0" smtClean="0"/>
              <a:t> of Special Education Compliance.</a:t>
            </a:r>
            <a:endParaRPr lang="en-US" dirty="0" smtClean="0"/>
          </a:p>
        </p:txBody>
      </p:sp>
    </p:spTree>
    <p:extLst>
      <p:ext uri="{BB962C8B-B14F-4D97-AF65-F5344CB8AC3E}">
        <p14:creationId xmlns:p14="http://schemas.microsoft.com/office/powerpoint/2010/main" val="2529031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pause now to check</a:t>
            </a:r>
            <a:r>
              <a:rPr lang="en-US" baseline="0" dirty="0" smtClean="0"/>
              <a:t> for questions.</a:t>
            </a:r>
          </a:p>
          <a:p>
            <a:endParaRPr lang="en-US" baseline="0" dirty="0" smtClean="0"/>
          </a:p>
          <a:p>
            <a:r>
              <a:rPr lang="en-US" baseline="0" dirty="0" smtClean="0"/>
              <a:t>There are no questions at this time. OR We have received a question. It says: </a:t>
            </a:r>
            <a:endParaRPr lang="en-US" dirty="0" smtClean="0"/>
          </a:p>
          <a:p>
            <a:pPr>
              <a:buFont typeface="Wingdings" pitchFamily="2" charset="2"/>
              <a:buNone/>
            </a:pPr>
            <a:endParaRPr lang="en-US" dirty="0" smtClean="0"/>
          </a:p>
          <a:p>
            <a:pPr>
              <a:buFont typeface="Wingdings" pitchFamily="2" charset="2"/>
              <a:buNone/>
            </a:pPr>
            <a:r>
              <a:rPr lang="en-US" dirty="0" smtClean="0"/>
              <a:t>The</a:t>
            </a:r>
            <a:r>
              <a:rPr lang="en-US" baseline="0" dirty="0" smtClean="0"/>
              <a:t> chat feature will remain open for questions as long as we are receiving them or up until </a:t>
            </a:r>
            <a:r>
              <a:rPr lang="en-US" baseline="0" dirty="0" smtClean="0"/>
              <a:t>11:00 </a:t>
            </a:r>
            <a:r>
              <a:rPr lang="en-US" baseline="0" dirty="0" smtClean="0"/>
              <a:t>p.m. I will read questions aloud as they come in until we close the webinar due to lack of questions or at </a:t>
            </a:r>
            <a:r>
              <a:rPr lang="en-US" baseline="0" dirty="0" smtClean="0"/>
              <a:t>11:00 </a:t>
            </a:r>
            <a:r>
              <a:rPr lang="en-US" baseline="0" dirty="0" smtClean="0"/>
              <a:t>p.m.</a:t>
            </a:r>
            <a:endParaRPr lang="en-US" dirty="0" smtClean="0"/>
          </a:p>
          <a:p>
            <a:endParaRPr lang="en-US" dirty="0"/>
          </a:p>
        </p:txBody>
      </p:sp>
    </p:spTree>
    <p:extLst>
      <p:ext uri="{BB962C8B-B14F-4D97-AF65-F5344CB8AC3E}">
        <p14:creationId xmlns:p14="http://schemas.microsoft.com/office/powerpoint/2010/main" val="1514938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smtClean="0"/>
              <a:t>Thank you for participating</a:t>
            </a:r>
            <a:r>
              <a:rPr lang="en-US" baseline="0" dirty="0" smtClean="0"/>
              <a:t> in this public hearing today. </a:t>
            </a:r>
          </a:p>
          <a:p>
            <a:pPr defTabSz="898136">
              <a:defRPr/>
            </a:pPr>
            <a:endParaRPr lang="en-US" baseline="0" dirty="0" smtClean="0"/>
          </a:p>
          <a:p>
            <a:pPr defTabSz="898136">
              <a:defRPr/>
            </a:pPr>
            <a:r>
              <a:rPr lang="en-US" baseline="0" dirty="0" smtClean="0"/>
              <a:t>(Periodically, say: You may ask clarifying questions on the proposed changes to the Part B State Plan through the chat feature until we close the webinar. And: We have received no questions at this time. OR We have received a question, as follows: read the question aloud.)</a:t>
            </a:r>
            <a:endParaRPr lang="en-US" dirty="0" smtClean="0"/>
          </a:p>
          <a:p>
            <a:pPr defTabSz="898136">
              <a:defRPr/>
            </a:pPr>
            <a:endParaRPr lang="en-US" dirty="0" smtClean="0"/>
          </a:p>
          <a:p>
            <a:pPr defTabSz="898136">
              <a:defRPr/>
            </a:pPr>
            <a:r>
              <a:rPr lang="en-US" dirty="0" smtClean="0"/>
              <a:t>(At a point when there have been no questions for a length of time or at ___ a.m.</a:t>
            </a:r>
            <a:r>
              <a:rPr lang="en-US" baseline="0" dirty="0" smtClean="0"/>
              <a:t> /</a:t>
            </a:r>
            <a:r>
              <a:rPr lang="en-US" dirty="0" smtClean="0"/>
              <a:t>p.m. say: This concludes our public hearing on the proposed changes to the Part B State Plan. Thank you for participating.) </a:t>
            </a:r>
          </a:p>
          <a:p>
            <a:endParaRPr lang="en-US" dirty="0"/>
          </a:p>
        </p:txBody>
      </p:sp>
    </p:spTree>
    <p:extLst>
      <p:ext uri="{BB962C8B-B14F-4D97-AF65-F5344CB8AC3E}">
        <p14:creationId xmlns:p14="http://schemas.microsoft.com/office/powerpoint/2010/main" val="3468567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defTabSz="931774">
              <a:defRPr/>
            </a:pPr>
            <a:fld id="{19F55A0D-78A3-410D-BB94-364E7B1C29CE}" type="slidenum">
              <a:rPr lang="en-US" sz="1300">
                <a:solidFill>
                  <a:prstClr val="black"/>
                </a:solidFill>
                <a:latin typeface="Calibri"/>
              </a:rPr>
              <a:pPr defTabSz="931774">
                <a:defRPr/>
              </a:pPr>
              <a:t>22</a:t>
            </a:fld>
            <a:endParaRPr lang="en-US" sz="1300" dirty="0">
              <a:solidFill>
                <a:prstClr val="black"/>
              </a:solidFill>
              <a:latin typeface="Calibri"/>
            </a:endParaRPr>
          </a:p>
        </p:txBody>
      </p:sp>
    </p:spTree>
    <p:extLst>
      <p:ext uri="{BB962C8B-B14F-4D97-AF65-F5344CB8AC3E}">
        <p14:creationId xmlns:p14="http://schemas.microsoft.com/office/powerpoint/2010/main" val="3919648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Tree>
    <p:extLst>
      <p:ext uri="{BB962C8B-B14F-4D97-AF65-F5344CB8AC3E}">
        <p14:creationId xmlns:p14="http://schemas.microsoft.com/office/powerpoint/2010/main" val="1248793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a:t>
            </a:r>
            <a:endParaRPr lang="en-US" dirty="0"/>
          </a:p>
        </p:txBody>
      </p:sp>
    </p:spTree>
    <p:extLst>
      <p:ext uri="{BB962C8B-B14F-4D97-AF65-F5344CB8AC3E}">
        <p14:creationId xmlns:p14="http://schemas.microsoft.com/office/powerpoint/2010/main" val="2256769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smtClean="0"/>
              <a:t>The purpose of this hearing is to fulfill the public hearing requirements of Part B of the IDEA and to give stakeholders an opportunity to ask any clarifying questions on the proposed changes to the Missouri State Plan For Part B of the IDEA.</a:t>
            </a:r>
          </a:p>
          <a:p>
            <a:endParaRPr lang="en-US" sz="1100" baseline="0" dirty="0" smtClean="0"/>
          </a:p>
          <a:p>
            <a:r>
              <a:rPr lang="en-US" sz="1100" baseline="0" dirty="0" smtClean="0"/>
              <a:t>Only clarifying questions will be collected during today’s </a:t>
            </a:r>
            <a:r>
              <a:rPr lang="en-US" sz="1100" baseline="0" dirty="0" smtClean="0"/>
              <a:t>hearing through the chat feature. </a:t>
            </a:r>
            <a:r>
              <a:rPr lang="en-US" sz="1100" baseline="0" dirty="0" smtClean="0"/>
              <a:t>Also, please limit your questions at this hearing to question about the proposed changes. Responses to the questions will be posted on the webinar page as stated in the previous slide. </a:t>
            </a:r>
          </a:p>
          <a:p>
            <a:r>
              <a:rPr lang="en-US" sz="1100" baseline="0" dirty="0" smtClean="0"/>
              <a:t>The following is an explanation of the Hearing and changes process</a:t>
            </a:r>
            <a:r>
              <a:rPr lang="en-US" sz="1100" baseline="0" dirty="0" smtClean="0"/>
              <a:t>: (don’t read numbers for list)</a:t>
            </a:r>
            <a:endParaRPr lang="en-US" sz="1100" baseline="0" dirty="0" smtClean="0"/>
          </a:p>
          <a:p>
            <a:pPr marL="224535" indent="-224535">
              <a:buAutoNum type="arabicPeriod"/>
            </a:pPr>
            <a:r>
              <a:rPr lang="en-US" sz="1100" baseline="0" dirty="0" smtClean="0"/>
              <a:t>Three public hearings via webinar are held – The first </a:t>
            </a:r>
            <a:r>
              <a:rPr lang="en-US" sz="1100" baseline="0" dirty="0" smtClean="0"/>
              <a:t>was </a:t>
            </a:r>
            <a:r>
              <a:rPr lang="en-US" sz="1100" baseline="0" dirty="0" smtClean="0"/>
              <a:t>Thursday, January 19, 2023, and the second is, Tuesday, January 31, 2023, from 10:00–11:00 a.m. The third and final hearing is Monday, March 6, 2023 from 10:00 to 11:00 a.m.</a:t>
            </a:r>
          </a:p>
          <a:p>
            <a:pPr marL="224535" indent="-224535">
              <a:buAutoNum type="arabicPeriod" startAt="2"/>
            </a:pPr>
            <a:r>
              <a:rPr lang="en-US" sz="1100" baseline="0" dirty="0" smtClean="0"/>
              <a:t>Written </a:t>
            </a:r>
            <a:r>
              <a:rPr lang="en-US" sz="1100" baseline="0" dirty="0" smtClean="0"/>
              <a:t>comments on the proposed </a:t>
            </a:r>
            <a:r>
              <a:rPr lang="en-US" sz="1100" baseline="0" dirty="0" smtClean="0"/>
              <a:t>changes will be received by DESE during two comment periods, one to meet federal requirements and one to meet state requirements. The federal public comment period opened January 17, 2023 and ends at </a:t>
            </a:r>
            <a:r>
              <a:rPr lang="en-US" sz="1100" baseline="0" dirty="0" smtClean="0"/>
              <a:t>the close of </a:t>
            </a:r>
            <a:r>
              <a:rPr lang="en-US" sz="1100" baseline="0" dirty="0" smtClean="0"/>
              <a:t>business, 4:30 p.m., </a:t>
            </a:r>
            <a:r>
              <a:rPr lang="en-US" sz="1100" baseline="0" dirty="0" smtClean="0"/>
              <a:t>on </a:t>
            </a:r>
            <a:r>
              <a:rPr lang="en-US" sz="1100" baseline="0" dirty="0" smtClean="0">
                <a:solidFill>
                  <a:srgbClr val="FF0000"/>
                </a:solidFill>
              </a:rPr>
              <a:t>February 16, 2023</a:t>
            </a:r>
            <a:r>
              <a:rPr lang="en-US" sz="1100" baseline="0" dirty="0" smtClean="0"/>
              <a:t>. The state public comment period begins February 1, 2023 and ends at the close of business, 4:30 p.m., on March 3, 2023</a:t>
            </a:r>
            <a:endParaRPr lang="en-US" sz="1100" baseline="0" dirty="0" smtClean="0"/>
          </a:p>
          <a:p>
            <a:pPr marL="224535" indent="-224535">
              <a:buAutoNum type="arabicPeriod" startAt="2"/>
            </a:pPr>
            <a:r>
              <a:rPr lang="en-US" sz="1100" baseline="0" dirty="0" smtClean="0"/>
              <a:t>Following the deadline for receiving written comments, the DESE will review all comments submitted and make one of three decisions about the proposed changes:</a:t>
            </a:r>
          </a:p>
          <a:p>
            <a:pPr marL="224535" indent="-224535"/>
            <a:r>
              <a:rPr lang="en-US" sz="1100" baseline="0" dirty="0" smtClean="0"/>
              <a:t>     </a:t>
            </a:r>
            <a:r>
              <a:rPr lang="en-US" sz="1100" baseline="0" dirty="0" smtClean="0"/>
              <a:t>1. </a:t>
            </a:r>
            <a:r>
              <a:rPr lang="en-US" sz="1100" baseline="0" dirty="0" smtClean="0"/>
              <a:t>make the change as proposed</a:t>
            </a:r>
          </a:p>
          <a:p>
            <a:pPr marL="224535" indent="-224535"/>
            <a:r>
              <a:rPr lang="en-US" sz="1100" baseline="0" dirty="0" smtClean="0"/>
              <a:t>     </a:t>
            </a:r>
            <a:r>
              <a:rPr lang="en-US" sz="1100" baseline="0" dirty="0" smtClean="0"/>
              <a:t>2. </a:t>
            </a:r>
            <a:r>
              <a:rPr lang="en-US" sz="1100" baseline="0" dirty="0" smtClean="0"/>
              <a:t>make the change with revisions or</a:t>
            </a:r>
          </a:p>
          <a:p>
            <a:pPr marL="224535" indent="-224535"/>
            <a:r>
              <a:rPr lang="en-US" sz="1100" baseline="0" dirty="0" smtClean="0"/>
              <a:t>     </a:t>
            </a:r>
            <a:r>
              <a:rPr lang="en-US" sz="1100" baseline="0" dirty="0" smtClean="0"/>
              <a:t>3. </a:t>
            </a:r>
            <a:r>
              <a:rPr lang="en-US" sz="1100" baseline="0" dirty="0" smtClean="0"/>
              <a:t>not make the change</a:t>
            </a:r>
          </a:p>
          <a:p>
            <a:pPr marL="224535" indent="-224535">
              <a:buAutoNum type="arabicPeriod" startAt="4"/>
            </a:pPr>
            <a:r>
              <a:rPr lang="en-US" sz="1100" baseline="0" dirty="0" smtClean="0"/>
              <a:t>All comments received will be summarized and published on the DESE’s webpage</a:t>
            </a:r>
          </a:p>
          <a:p>
            <a:pPr marL="224535" indent="-224535">
              <a:buAutoNum type="arabicPeriod" startAt="4"/>
            </a:pPr>
            <a:r>
              <a:rPr lang="en-US" sz="1100" baseline="0" dirty="0" smtClean="0"/>
              <a:t>The proposed changes will go to the State Board of Education </a:t>
            </a:r>
          </a:p>
          <a:p>
            <a:pPr marL="224535" indent="-224535">
              <a:buAutoNum type="arabicPeriod" startAt="4"/>
            </a:pPr>
            <a:r>
              <a:rPr lang="en-US" sz="1100" baseline="0" dirty="0" smtClean="0"/>
              <a:t>After the State Board of Education takes action on the proposed changes, they will be submitted to the Secretary of State’s office for publication in the Missouri Register. The changes will become final after they have been published in the Missouri Register the required number of days</a:t>
            </a:r>
          </a:p>
          <a:p>
            <a:endParaRPr lang="en-US" dirty="0"/>
          </a:p>
        </p:txBody>
      </p:sp>
    </p:spTree>
    <p:extLst>
      <p:ext uri="{BB962C8B-B14F-4D97-AF65-F5344CB8AC3E}">
        <p14:creationId xmlns:p14="http://schemas.microsoft.com/office/powerpoint/2010/main" val="914314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Tree>
    <p:extLst>
      <p:ext uri="{BB962C8B-B14F-4D97-AF65-F5344CB8AC3E}">
        <p14:creationId xmlns:p14="http://schemas.microsoft.com/office/powerpoint/2010/main" val="4195533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535" indent="-224535" defTabSz="898136">
              <a:defRPr/>
            </a:pPr>
            <a:endParaRPr lang="en-US" baseline="0" dirty="0" smtClean="0"/>
          </a:p>
          <a:p>
            <a:pPr marL="224535" indent="-224535" defTabSz="898136">
              <a:defRPr/>
            </a:pPr>
            <a:r>
              <a:rPr lang="en-US" baseline="0" dirty="0" smtClean="0"/>
              <a:t>You may ask questions on any of the proposed regulations at any time during the webinar by using the chat feature.  </a:t>
            </a:r>
          </a:p>
          <a:p>
            <a:pPr marL="224535" indent="-224535" defTabSz="898136">
              <a:defRPr/>
            </a:pPr>
            <a:endParaRPr lang="en-US" baseline="0" dirty="0" smtClean="0"/>
          </a:p>
          <a:p>
            <a:pPr marL="224535" indent="-224535" defTabSz="898136">
              <a:defRPr/>
            </a:pPr>
            <a:r>
              <a:rPr lang="en-US" b="1" baseline="0" dirty="0" smtClean="0">
                <a:solidFill>
                  <a:srgbClr val="FF0000"/>
                </a:solidFill>
              </a:rPr>
              <a:t>We will keep the line open until </a:t>
            </a:r>
            <a:r>
              <a:rPr lang="en-US" sz="1400" b="1" u="sng" baseline="0" dirty="0" smtClean="0">
                <a:solidFill>
                  <a:srgbClr val="FF0000"/>
                </a:solidFill>
              </a:rPr>
              <a:t>2:30 p.m.</a:t>
            </a:r>
            <a:r>
              <a:rPr lang="en-US" sz="1400" b="1" baseline="0" dirty="0" smtClean="0">
                <a:solidFill>
                  <a:srgbClr val="FF0000"/>
                </a:solidFill>
              </a:rPr>
              <a:t> as long as we are receiving questions.</a:t>
            </a:r>
            <a:r>
              <a:rPr lang="en-US" sz="1400" b="1" u="sng" baseline="0" dirty="0" smtClean="0">
                <a:solidFill>
                  <a:srgbClr val="FF0000"/>
                </a:solidFill>
              </a:rPr>
              <a:t> </a:t>
            </a:r>
            <a:r>
              <a:rPr lang="en-US" b="1" baseline="0" dirty="0" smtClean="0">
                <a:solidFill>
                  <a:srgbClr val="FF0000"/>
                </a:solidFill>
              </a:rPr>
              <a:t>If we are finished presenting the proposed changes and are receiving no questions, we will end the webinar.</a:t>
            </a:r>
          </a:p>
          <a:p>
            <a:pPr marL="224535" indent="-224535" defTabSz="898136">
              <a:defRPr/>
            </a:pPr>
            <a:endParaRPr lang="en-US" baseline="0" dirty="0" smtClean="0"/>
          </a:p>
          <a:p>
            <a:pPr marL="224535" indent="-224535" defTabSz="898136">
              <a:defRPr/>
            </a:pPr>
            <a:r>
              <a:rPr lang="en-US" baseline="0" dirty="0" smtClean="0"/>
              <a:t>WE WILL NOW BEGIN THE PUBLIC HEARING FOR THE PROPOSED CHANGES TO THE MO PART B STATE PLAN.</a:t>
            </a:r>
          </a:p>
          <a:p>
            <a:pPr marL="224535" indent="-224535" defTabSz="898136">
              <a:defRPr/>
            </a:pPr>
            <a:endParaRPr lang="en-US" baseline="0" dirty="0" smtClean="0"/>
          </a:p>
          <a:p>
            <a:endParaRPr lang="en-US" dirty="0" smtClean="0"/>
          </a:p>
          <a:p>
            <a:endParaRPr lang="en-US" dirty="0"/>
          </a:p>
        </p:txBody>
      </p:sp>
    </p:spTree>
    <p:extLst>
      <p:ext uri="{BB962C8B-B14F-4D97-AF65-F5344CB8AC3E}">
        <p14:creationId xmlns:p14="http://schemas.microsoft.com/office/powerpoint/2010/main" val="781745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702A0BC4-EFEF-4B2C-95B5-AC77B84E9F0D}" type="slidenum">
              <a:rPr lang="en-US" sz="1300">
                <a:solidFill>
                  <a:prstClr val="black"/>
                </a:solidFill>
                <a:latin typeface="Calibri"/>
              </a:rPr>
              <a:pPr defTabSz="931774">
                <a:defRPr/>
              </a:pPr>
              <a:t>8</a:t>
            </a:fld>
            <a:endParaRPr lang="en-US" sz="1300" dirty="0">
              <a:solidFill>
                <a:prstClr val="black"/>
              </a:solidFill>
              <a:latin typeface="Calibri"/>
            </a:endParaRPr>
          </a:p>
        </p:txBody>
      </p:sp>
    </p:spTree>
    <p:extLst>
      <p:ext uri="{BB962C8B-B14F-4D97-AF65-F5344CB8AC3E}">
        <p14:creationId xmlns:p14="http://schemas.microsoft.com/office/powerpoint/2010/main" val="1973360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 </a:t>
            </a:r>
            <a:endParaRPr lang="en-US" dirty="0"/>
          </a:p>
          <a:p>
            <a:r>
              <a:rPr lang="en-US" dirty="0"/>
              <a:t>	</a:t>
            </a:r>
          </a:p>
          <a:p>
            <a:endParaRPr lang="en-US" dirty="0"/>
          </a:p>
          <a:p>
            <a:r>
              <a:rPr lang="en-US" dirty="0"/>
              <a:t>	</a:t>
            </a:r>
          </a:p>
          <a:p>
            <a:pPr defTabSz="898136">
              <a:defRPr/>
            </a:pPr>
            <a:endParaRPr lang="en-US" b="0" u="none" dirty="0" smtClean="0">
              <a:solidFill>
                <a:srgbClr val="C00000"/>
              </a:solidFill>
            </a:endParaRPr>
          </a:p>
        </p:txBody>
      </p:sp>
      <p:sp>
        <p:nvSpPr>
          <p:cNvPr id="4" name="Slide Number Placeholder 3"/>
          <p:cNvSpPr>
            <a:spLocks noGrp="1"/>
          </p:cNvSpPr>
          <p:nvPr>
            <p:ph type="sldNum" sz="quarter" idx="5"/>
          </p:nvPr>
        </p:nvSpPr>
        <p:spPr/>
        <p:txBody>
          <a:bodyPr/>
          <a:lstStyle/>
          <a:p>
            <a:pPr defTabSz="931774">
              <a:defRPr/>
            </a:pPr>
            <a:fld id="{BB92220B-27CD-4008-B870-A6A572C879BE}" type="slidenum">
              <a:rPr lang="en-US" sz="1300">
                <a:solidFill>
                  <a:prstClr val="black"/>
                </a:solidFill>
                <a:latin typeface="Calibri"/>
              </a:rPr>
              <a:pPr defTabSz="931774">
                <a:defRPr/>
              </a:pPr>
              <a:t>9</a:t>
            </a:fld>
            <a:endParaRPr lang="en-US" sz="1300" dirty="0">
              <a:solidFill>
                <a:prstClr val="black"/>
              </a:solidFill>
              <a:latin typeface="Calibri"/>
            </a:endParaRPr>
          </a:p>
        </p:txBody>
      </p:sp>
    </p:spTree>
    <p:extLst>
      <p:ext uri="{BB962C8B-B14F-4D97-AF65-F5344CB8AC3E}">
        <p14:creationId xmlns:p14="http://schemas.microsoft.com/office/powerpoint/2010/main" val="2348659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3048000" y="2646569"/>
            <a:ext cx="6095999" cy="2496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8842" y="-2"/>
            <a:ext cx="3048000" cy="5162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p:cNvSpPr/>
          <p:nvPr userDrawn="1"/>
        </p:nvSpPr>
        <p:spPr>
          <a:xfrm rot="10800000" flipH="1">
            <a:off x="-46419" y="-2"/>
            <a:ext cx="1722819" cy="5143500"/>
          </a:xfrm>
          <a:prstGeom prst="r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20"/>
          <p:cNvSpPr>
            <a:spLocks noGrp="1"/>
          </p:cNvSpPr>
          <p:nvPr>
            <p:ph type="pic" sz="quarter" idx="12" hasCustomPrompt="1"/>
          </p:nvPr>
        </p:nvSpPr>
        <p:spPr>
          <a:xfrm>
            <a:off x="3124200" y="2679904"/>
            <a:ext cx="6019800" cy="2496932"/>
          </a:xfrm>
          <a:prstGeom prst="rect">
            <a:avLst/>
          </a:prstGeom>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1100" baseline="0">
                <a:solidFill>
                  <a:schemeClr val="bg1"/>
                </a:solidFill>
                <a:effectLst/>
              </a:defRPr>
            </a:lvl1pPr>
          </a:lstStyle>
          <a:p>
            <a:r>
              <a:rPr lang="en-US" dirty="0" smtClean="0"/>
              <a:t>Insert picture here from H:/Powerpoint_Templates/PPT Photos for Title Slide. Click on photo icon in this box to begin.  </a:t>
            </a: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23" name="Parallelogram 22"/>
          <p:cNvSpPr/>
          <p:nvPr userDrawn="1"/>
        </p:nvSpPr>
        <p:spPr>
          <a:xfrm>
            <a:off x="-76200" y="-2"/>
            <a:ext cx="3138276" cy="5143500"/>
          </a:xfrm>
          <a:prstGeom prst="parallelogram">
            <a:avLst>
              <a:gd name="adj" fmla="val 52209"/>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6420" y="1277732"/>
            <a:ext cx="9190419" cy="1360693"/>
          </a:xfrm>
          <a:prstGeom prst="rect">
            <a:avLst/>
          </a:prstGeom>
          <a:solidFill>
            <a:schemeClr val="bg1"/>
          </a:solidFill>
          <a:ln>
            <a:solidFill>
              <a:schemeClr val="bg1"/>
            </a:solidFill>
          </a:ln>
          <a:effectLst>
            <a:outerShdw blurRad="50800" dist="38100" dir="318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p:cNvSpPr>
            <a:spLocks noGrp="1"/>
          </p:cNvSpPr>
          <p:nvPr>
            <p:ph type="body" sz="quarter" idx="11" hasCustomPrompt="1"/>
          </p:nvPr>
        </p:nvSpPr>
        <p:spPr>
          <a:xfrm>
            <a:off x="3943442" y="209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504950"/>
            <a:ext cx="2243850" cy="807786"/>
          </a:xfrm>
          <a:prstGeom prst="rect">
            <a:avLst/>
          </a:prstGeom>
        </p:spPr>
      </p:pic>
      <p:sp>
        <p:nvSpPr>
          <p:cNvPr id="10" name="Title 9"/>
          <p:cNvSpPr>
            <a:spLocks noGrp="1"/>
          </p:cNvSpPr>
          <p:nvPr>
            <p:ph type="title" hasCustomPrompt="1"/>
          </p:nvPr>
        </p:nvSpPr>
        <p:spPr>
          <a:xfrm>
            <a:off x="3124200" y="1461190"/>
            <a:ext cx="5753100" cy="993775"/>
          </a:xfrm>
        </p:spPr>
        <p:txBody>
          <a:bodyPr/>
          <a:lstStyle>
            <a:lvl1pPr>
              <a:defRPr/>
            </a:lvl1pPr>
          </a:lstStyle>
          <a:p>
            <a:r>
              <a:rPr lang="en-US" dirty="0" smtClean="0"/>
              <a:t>Click to enter Title</a:t>
            </a:r>
            <a:endParaRPr lang="en-US" dirty="0"/>
          </a:p>
        </p:txBody>
      </p:sp>
      <p:sp>
        <p:nvSpPr>
          <p:cNvPr id="17" name="Text Placeholder 16"/>
          <p:cNvSpPr>
            <a:spLocks noGrp="1"/>
          </p:cNvSpPr>
          <p:nvPr>
            <p:ph type="body" sz="quarter" idx="13" hasCustomPrompt="1"/>
          </p:nvPr>
        </p:nvSpPr>
        <p:spPr>
          <a:xfrm>
            <a:off x="685801" y="3790951"/>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cxnSp>
        <p:nvCxnSpPr>
          <p:cNvPr id="25" name="Straight Connector 24"/>
          <p:cNvCxnSpPr/>
          <p:nvPr userDrawn="1"/>
        </p:nvCxnSpPr>
        <p:spPr>
          <a:xfrm>
            <a:off x="-76200" y="1269568"/>
            <a:ext cx="9220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ight Triangle 3"/>
          <p:cNvSpPr/>
          <p:nvPr userDrawn="1"/>
        </p:nvSpPr>
        <p:spPr>
          <a:xfrm flipH="1">
            <a:off x="2667000" y="-17602"/>
            <a:ext cx="415636" cy="126956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88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458200" y="196453"/>
            <a:ext cx="5334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3048000" cy="39624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0" name="Chart Placeholder 9"/>
          <p:cNvSpPr>
            <a:spLocks noGrp="1"/>
          </p:cNvSpPr>
          <p:nvPr>
            <p:ph type="chart" sz="quarter" idx="12"/>
          </p:nvPr>
        </p:nvSpPr>
        <p:spPr>
          <a:xfrm>
            <a:off x="3352800" y="819150"/>
            <a:ext cx="5562600" cy="3962400"/>
          </a:xfrm>
          <a:prstGeom prst="rect">
            <a:avLst/>
          </a:prstGeom>
        </p:spPr>
        <p:txBody>
          <a:bodyPr/>
          <a:lstStyle/>
          <a:p>
            <a:endParaRPr lang="en-US" dirty="0"/>
          </a:p>
        </p:txBody>
      </p:sp>
      <p:sp>
        <p:nvSpPr>
          <p:cNvPr id="14"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4111907747"/>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Graph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3" name="Content Placeholder 13"/>
          <p:cNvSpPr>
            <a:spLocks noGrp="1"/>
          </p:cNvSpPr>
          <p:nvPr>
            <p:ph sz="quarter" idx="11" hasCustomPrompt="1"/>
          </p:nvPr>
        </p:nvSpPr>
        <p:spPr>
          <a:xfrm>
            <a:off x="152400" y="819150"/>
            <a:ext cx="8839200" cy="3886200"/>
          </a:xfrm>
          <a:prstGeom prst="rect">
            <a:avLst/>
          </a:prstGeom>
        </p:spPr>
        <p:txBody>
          <a:bodyPr/>
          <a:lstStyle>
            <a:lvl1pPr>
              <a:defRPr baseline="0"/>
            </a:lvl1pPr>
            <a:lvl3pPr>
              <a:defRPr sz="3200"/>
            </a:lvl3pPr>
            <a:lvl4pPr>
              <a:defRPr sz="3200"/>
            </a:lvl4pPr>
            <a:lvl5pPr>
              <a:defRPr sz="3200"/>
            </a:lvl5pPr>
          </a:lstStyle>
          <a:p>
            <a:pPr lvl="0"/>
            <a:r>
              <a:rPr lang="en-US" dirty="0" smtClean="0"/>
              <a:t>Insert Text or large tables or graphs</a:t>
            </a:r>
          </a:p>
        </p:txBody>
      </p:sp>
      <p:sp>
        <p:nvSpPr>
          <p:cNvPr id="5"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smtClean="0"/>
              <a:t>Slide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7" name="Text Placeholder 4"/>
          <p:cNvSpPr>
            <a:spLocks noGrp="1"/>
          </p:cNvSpPr>
          <p:nvPr>
            <p:ph type="body" sz="quarter" idx="14" hasCustomPrompt="1"/>
          </p:nvPr>
        </p:nvSpPr>
        <p:spPr>
          <a:xfrm>
            <a:off x="152400" y="4750594"/>
            <a:ext cx="8001000" cy="3048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176206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6" name="Media Placeholder 5"/>
          <p:cNvSpPr>
            <a:spLocks noGrp="1"/>
          </p:cNvSpPr>
          <p:nvPr>
            <p:ph type="media" sz="quarter" idx="11" hasCustomPrompt="1"/>
          </p:nvPr>
        </p:nvSpPr>
        <p:spPr>
          <a:xfrm>
            <a:off x="228600" y="819149"/>
            <a:ext cx="8686800" cy="3931445"/>
          </a:xfrm>
          <a:prstGeom prst="rect">
            <a:avLst/>
          </a:prstGeom>
        </p:spPr>
        <p:txBody>
          <a:bodyPr/>
          <a:lstStyle>
            <a:lvl1pPr>
              <a:defRPr baseline="0"/>
            </a:lvl1pPr>
          </a:lstStyle>
          <a:p>
            <a:r>
              <a:rPr lang="en-US" dirty="0" smtClean="0"/>
              <a:t>Use to insert video files</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9"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
        <p:nvSpPr>
          <p:cNvPr id="8"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smtClean="0"/>
              <a:t>Slide Title</a:t>
            </a:r>
          </a:p>
        </p:txBody>
      </p:sp>
    </p:spTree>
    <p:extLst>
      <p:ext uri="{BB962C8B-B14F-4D97-AF65-F5344CB8AC3E}">
        <p14:creationId xmlns:p14="http://schemas.microsoft.com/office/powerpoint/2010/main" val="322079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7001" y="675628"/>
            <a:ext cx="1860208" cy="669675"/>
          </a:xfrm>
          <a:prstGeom prst="rect">
            <a:avLst/>
          </a:prstGeom>
        </p:spPr>
      </p:pic>
      <p:sp>
        <p:nvSpPr>
          <p:cNvPr id="5" name="Striped Right Arrow 4"/>
          <p:cNvSpPr/>
          <p:nvPr userDrawn="1"/>
        </p:nvSpPr>
        <p:spPr>
          <a:xfrm>
            <a:off x="1363462" y="1885950"/>
            <a:ext cx="6629400" cy="1828800"/>
          </a:xfrm>
          <a:prstGeom prst="striped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0" hasCustomPrompt="1"/>
          </p:nvPr>
        </p:nvSpPr>
        <p:spPr>
          <a:xfrm>
            <a:off x="1998216" y="2495550"/>
            <a:ext cx="4876800" cy="609600"/>
          </a:xfrm>
          <a:prstGeom prst="rect">
            <a:avLst/>
          </a:prstGeom>
        </p:spPr>
        <p:txBody>
          <a:bodyPr/>
          <a:lstStyle>
            <a:lvl1pPr marL="112712" indent="0" algn="ctr">
              <a:buNone/>
              <a:defRPr b="1" baseline="0">
                <a:solidFill>
                  <a:schemeClr val="bg1"/>
                </a:solidFill>
                <a:effectLst/>
              </a:defRPr>
            </a:lvl1pPr>
          </a:lstStyle>
          <a:p>
            <a:pPr lvl="0"/>
            <a:r>
              <a:rPr lang="en-US" dirty="0" smtClean="0"/>
              <a:t>Insert Section Title Here</a:t>
            </a:r>
            <a:endParaRPr lang="en-US" dirty="0"/>
          </a:p>
        </p:txBody>
      </p:sp>
    </p:spTree>
    <p:extLst>
      <p:ext uri="{BB962C8B-B14F-4D97-AF65-F5344CB8AC3E}">
        <p14:creationId xmlns:p14="http://schemas.microsoft.com/office/powerpoint/2010/main" val="1292944854"/>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202223"/>
            <a:ext cx="762000" cy="26807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1371600" y="3867150"/>
            <a:ext cx="6400800" cy="592491"/>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sp>
        <p:nvSpPr>
          <p:cNvPr id="11" name="Picture Placeholder 20"/>
          <p:cNvSpPr>
            <a:spLocks noGrp="1"/>
          </p:cNvSpPr>
          <p:nvPr>
            <p:ph type="pic" sz="quarter" idx="12" hasCustomPrompt="1"/>
          </p:nvPr>
        </p:nvSpPr>
        <p:spPr>
          <a:xfrm>
            <a:off x="1028700" y="727312"/>
            <a:ext cx="7086600" cy="290268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924"/>
            <a:ext cx="1434854" cy="516548"/>
          </a:xfrm>
          <a:prstGeom prst="rect">
            <a:avLst/>
          </a:prstGeom>
        </p:spPr>
      </p:pic>
      <p:sp>
        <p:nvSpPr>
          <p:cNvPr id="13"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264847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Rectangle 2"/>
          <p:cNvSpPr/>
          <p:nvPr userDrawn="1"/>
        </p:nvSpPr>
        <p:spPr>
          <a:xfrm>
            <a:off x="0" y="447675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3926" y="3670824"/>
            <a:ext cx="657872"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377319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467320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5105400" y="1428750"/>
            <a:ext cx="3352800" cy="592491"/>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1696" y="309938"/>
            <a:ext cx="1860208" cy="669675"/>
          </a:xfrm>
          <a:prstGeom prst="rect">
            <a:avLst/>
          </a:prstGeom>
        </p:spPr>
      </p:pic>
      <p:sp>
        <p:nvSpPr>
          <p:cNvPr id="11" name="Picture Placeholder 3"/>
          <p:cNvSpPr>
            <a:spLocks noGrp="1"/>
          </p:cNvSpPr>
          <p:nvPr>
            <p:ph type="pic" sz="quarter" idx="13" hasCustomPrompt="1"/>
          </p:nvPr>
        </p:nvSpPr>
        <p:spPr>
          <a:xfrm>
            <a:off x="152400" y="209549"/>
            <a:ext cx="4419600" cy="41433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Tree>
    <p:extLst>
      <p:ext uri="{BB962C8B-B14F-4D97-AF65-F5344CB8AC3E}">
        <p14:creationId xmlns:p14="http://schemas.microsoft.com/office/powerpoint/2010/main" val="4028850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4" name="Text Placeholder 12"/>
          <p:cNvSpPr>
            <a:spLocks noGrp="1"/>
          </p:cNvSpPr>
          <p:nvPr>
            <p:ph type="body" sz="quarter" idx="11" hasCustomPrompt="1"/>
          </p:nvPr>
        </p:nvSpPr>
        <p:spPr>
          <a:xfrm>
            <a:off x="2438400" y="1962150"/>
            <a:ext cx="6096000" cy="905845"/>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Tree>
    <p:extLst>
      <p:ext uri="{BB962C8B-B14F-4D97-AF65-F5344CB8AC3E}">
        <p14:creationId xmlns:p14="http://schemas.microsoft.com/office/powerpoint/2010/main" val="17286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sp>
        <p:nvSpPr>
          <p:cNvPr id="7" name="Table Placeholder 6"/>
          <p:cNvSpPr>
            <a:spLocks noGrp="1"/>
          </p:cNvSpPr>
          <p:nvPr>
            <p:ph type="tbl" sz="quarter" idx="10" hasCustomPrompt="1"/>
          </p:nvPr>
        </p:nvSpPr>
        <p:spPr>
          <a:xfrm>
            <a:off x="897848" y="3265003"/>
            <a:ext cx="7507986" cy="1772863"/>
          </a:xfrm>
          <a:prstGeom prst="rect">
            <a:avLst/>
          </a:prstGeom>
        </p:spPr>
        <p:txBody>
          <a:bodyPr/>
          <a:lstStyle>
            <a:lvl1pPr>
              <a:defRPr sz="2800" baseline="0"/>
            </a:lvl1pPr>
          </a:lstStyle>
          <a:p>
            <a:r>
              <a:rPr lang="en-US" dirty="0" smtClean="0"/>
              <a:t>Names</a:t>
            </a:r>
          </a:p>
          <a:p>
            <a:r>
              <a:rPr lang="en-US" dirty="0" smtClean="0"/>
              <a:t>Section</a:t>
            </a:r>
          </a:p>
          <a:p>
            <a:r>
              <a:rPr lang="en-US" dirty="0" smtClean="0"/>
              <a:t>Phone number &amp; Email address</a:t>
            </a:r>
            <a:endParaRPr lang="en-US" dirty="0"/>
          </a:p>
        </p:txBody>
      </p:sp>
      <p:sp>
        <p:nvSpPr>
          <p:cNvPr id="9" name="Picture Placeholder 20"/>
          <p:cNvSpPr>
            <a:spLocks noGrp="1"/>
          </p:cNvSpPr>
          <p:nvPr>
            <p:ph type="pic" sz="quarter" idx="12" hasCustomPrompt="1"/>
          </p:nvPr>
        </p:nvSpPr>
        <p:spPr>
          <a:xfrm>
            <a:off x="797191" y="0"/>
            <a:ext cx="7709300" cy="319139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409950"/>
            <a:ext cx="354156" cy="1274962"/>
          </a:xfrm>
          <a:prstGeom prst="rect">
            <a:avLst/>
          </a:prstGeom>
        </p:spPr>
      </p:pic>
    </p:spTree>
    <p:extLst>
      <p:ext uri="{BB962C8B-B14F-4D97-AF65-F5344CB8AC3E}">
        <p14:creationId xmlns:p14="http://schemas.microsoft.com/office/powerpoint/2010/main" val="1036960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362200" y="3185816"/>
            <a:ext cx="6400800" cy="1900534"/>
          </a:xfrm>
          <a:prstGeom prst="rect">
            <a:avLst/>
          </a:prstGeom>
        </p:spPr>
        <p:txBody>
          <a:bodyPr/>
          <a:lstStyle>
            <a:lvl1pPr marL="112712" indent="0" algn="ctr">
              <a:buNone/>
              <a:defRPr sz="18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3" name="TextBox 2"/>
          <p:cNvSpPr txBox="1"/>
          <p:nvPr userDrawn="1"/>
        </p:nvSpPr>
        <p:spPr>
          <a:xfrm>
            <a:off x="2637775" y="2724151"/>
            <a:ext cx="5867400" cy="461665"/>
          </a:xfrm>
          <a:prstGeom prst="rect">
            <a:avLst/>
          </a:prstGeom>
          <a:noFill/>
        </p:spPr>
        <p:txBody>
          <a:bodyPr wrap="square" rtlCol="0">
            <a:spAutoFit/>
          </a:bodyPr>
          <a:lstStyle/>
          <a:p>
            <a:pPr algn="ctr"/>
            <a:r>
              <a:rPr lang="en-US" sz="2400" b="1" dirty="0" smtClean="0"/>
              <a:t>Contact</a:t>
            </a:r>
            <a:endParaRPr lang="en-US" sz="2400" b="1" dirty="0"/>
          </a:p>
        </p:txBody>
      </p:sp>
      <p:sp>
        <p:nvSpPr>
          <p:cNvPr id="16" name="Picture Placeholder 20"/>
          <p:cNvSpPr>
            <a:spLocks noGrp="1"/>
          </p:cNvSpPr>
          <p:nvPr>
            <p:ph type="pic" sz="quarter" idx="12" hasCustomPrompt="1"/>
          </p:nvPr>
        </p:nvSpPr>
        <p:spPr>
          <a:xfrm>
            <a:off x="2106965" y="1"/>
            <a:ext cx="7031855" cy="272415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userDrawn="1"/>
        </p:nvSpPr>
        <p:spPr>
          <a:xfrm rot="16200000" flipV="1">
            <a:off x="-1470249" y="1463451"/>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3119972828"/>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286000" y="2952750"/>
            <a:ext cx="6400800" cy="2063852"/>
          </a:xfrm>
          <a:prstGeom prst="rect">
            <a:avLst/>
          </a:prstGeom>
        </p:spPr>
        <p:txBody>
          <a:bodyPr/>
          <a:lstStyle>
            <a:lvl1pPr marL="112712" indent="0" algn="ctr">
              <a:buNone/>
              <a:defRPr sz="18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userDrawn="1"/>
        </p:nvSpPr>
        <p:spPr>
          <a:xfrm rot="16200000" flipV="1">
            <a:off x="-1470249" y="1482502"/>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Picture Placeholder 20"/>
          <p:cNvSpPr>
            <a:spLocks noGrp="1"/>
          </p:cNvSpPr>
          <p:nvPr>
            <p:ph type="pic" sz="quarter" idx="12" hasCustomPrompt="1"/>
          </p:nvPr>
        </p:nvSpPr>
        <p:spPr>
          <a:xfrm>
            <a:off x="2106965" y="1"/>
            <a:ext cx="6808435" cy="2724149"/>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2456865635"/>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p:cNvSpPr/>
          <p:nvPr userDrawn="1"/>
        </p:nvSpPr>
        <p:spPr>
          <a:xfrm>
            <a:off x="3657600" y="2724150"/>
            <a:ext cx="5486400" cy="24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2724150"/>
            <a:ext cx="3657600" cy="2419350"/>
          </a:xfrm>
          <a:prstGeom prst="rect">
            <a:avLst/>
          </a:prstGeom>
          <a:solidFill>
            <a:schemeClr val="tx2">
              <a:lumMod val="75000"/>
            </a:schemeClr>
          </a:solidFill>
          <a:ln>
            <a:solidFill>
              <a:schemeClr val="tx2">
                <a:lumMod val="7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300" y="476504"/>
            <a:ext cx="2362200" cy="850392"/>
          </a:xfrm>
          <a:prstGeom prst="rect">
            <a:avLst/>
          </a:prstGeom>
        </p:spPr>
      </p:pic>
      <p:sp>
        <p:nvSpPr>
          <p:cNvPr id="12" name="Picture Placeholder 20"/>
          <p:cNvSpPr>
            <a:spLocks noGrp="1"/>
          </p:cNvSpPr>
          <p:nvPr>
            <p:ph type="pic" sz="quarter" idx="14" hasCustomPrompt="1"/>
          </p:nvPr>
        </p:nvSpPr>
        <p:spPr>
          <a:xfrm>
            <a:off x="402764" y="2758032"/>
            <a:ext cx="5823872" cy="2385468"/>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b="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p:txBody>
      </p:sp>
      <p:sp>
        <p:nvSpPr>
          <p:cNvPr id="13" name="Text Placeholder 2"/>
          <p:cNvSpPr>
            <a:spLocks noGrp="1"/>
          </p:cNvSpPr>
          <p:nvPr>
            <p:ph type="body" sz="quarter" idx="15" hasCustomPrompt="1"/>
          </p:nvPr>
        </p:nvSpPr>
        <p:spPr>
          <a:xfrm>
            <a:off x="1000125" y="170180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5" name="Title 9"/>
          <p:cNvSpPr>
            <a:spLocks noGrp="1"/>
          </p:cNvSpPr>
          <p:nvPr>
            <p:ph type="title" hasCustomPrompt="1"/>
          </p:nvPr>
        </p:nvSpPr>
        <p:spPr>
          <a:xfrm>
            <a:off x="402764" y="148999"/>
            <a:ext cx="5753100" cy="1444851"/>
          </a:xfrm>
        </p:spPr>
        <p:txBody>
          <a:bodyPr/>
          <a:lstStyle>
            <a:lvl1pPr>
              <a:defRPr/>
            </a:lvl1pPr>
          </a:lstStyle>
          <a:p>
            <a:r>
              <a:rPr lang="en-US" dirty="0" smtClean="0"/>
              <a:t>Click to enter Title</a:t>
            </a:r>
            <a:endParaRPr lang="en-US" dirty="0"/>
          </a:p>
        </p:txBody>
      </p:sp>
      <p:sp>
        <p:nvSpPr>
          <p:cNvPr id="16" name="Text Placeholder 16"/>
          <p:cNvSpPr>
            <a:spLocks noGrp="1"/>
          </p:cNvSpPr>
          <p:nvPr>
            <p:ph type="body" sz="quarter" idx="13" hasCustomPrompt="1"/>
          </p:nvPr>
        </p:nvSpPr>
        <p:spPr>
          <a:xfrm>
            <a:off x="6781800" y="44767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1401982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for Section">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4341"/>
            <a:ext cx="1478577" cy="532288"/>
          </a:xfrm>
          <a:prstGeom prst="rect">
            <a:avLst/>
          </a:prstGeom>
        </p:spPr>
      </p:pic>
      <p:sp>
        <p:nvSpPr>
          <p:cNvPr id="12" name="TextBox 11"/>
          <p:cNvSpPr txBox="1"/>
          <p:nvPr userDrawn="1"/>
        </p:nvSpPr>
        <p:spPr>
          <a:xfrm>
            <a:off x="984123" y="721091"/>
            <a:ext cx="7099554" cy="523220"/>
          </a:xfrm>
          <a:prstGeom prst="rect">
            <a:avLst/>
          </a:prstGeom>
          <a:noFill/>
        </p:spPr>
        <p:txBody>
          <a:bodyPr wrap="square" rtlCol="0">
            <a:spAutoFit/>
          </a:bodyPr>
          <a:lstStyle/>
          <a:p>
            <a:pPr algn="ctr"/>
            <a:r>
              <a:rPr lang="en-US" sz="2800" b="1" dirty="0" smtClean="0"/>
              <a:t>Contact Us</a:t>
            </a:r>
            <a:endParaRPr lang="en-US" sz="2800" b="1" dirty="0"/>
          </a:p>
        </p:txBody>
      </p:sp>
      <p:sp>
        <p:nvSpPr>
          <p:cNvPr id="7" name="Table Placeholder 6"/>
          <p:cNvSpPr>
            <a:spLocks noGrp="1"/>
          </p:cNvSpPr>
          <p:nvPr>
            <p:ph type="tbl" sz="quarter" idx="10" hasCustomPrompt="1"/>
          </p:nvPr>
        </p:nvSpPr>
        <p:spPr>
          <a:xfrm>
            <a:off x="246507" y="1352550"/>
            <a:ext cx="8574786" cy="2895600"/>
          </a:xfrm>
          <a:prstGeom prst="rect">
            <a:avLst/>
          </a:prstGeom>
        </p:spPr>
        <p:txBody>
          <a:bodyPr/>
          <a:lstStyle>
            <a:lvl1pPr>
              <a:defRPr baseline="0"/>
            </a:lvl1pPr>
          </a:lstStyle>
          <a:p>
            <a:r>
              <a:rPr lang="en-US" dirty="0" smtClean="0"/>
              <a:t>Use a table for multiple names, titles, email addresses and phone numbers</a:t>
            </a:r>
            <a:endParaRPr lang="en-US" dirty="0"/>
          </a:p>
        </p:txBody>
      </p:sp>
    </p:spTree>
    <p:extLst>
      <p:ext uri="{BB962C8B-B14F-4D97-AF65-F5344CB8AC3E}">
        <p14:creationId xmlns:p14="http://schemas.microsoft.com/office/powerpoint/2010/main" val="3076587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
        <p:nvSpPr>
          <p:cNvPr id="11" name="Text Placeholder 12"/>
          <p:cNvSpPr>
            <a:spLocks noGrp="1"/>
          </p:cNvSpPr>
          <p:nvPr>
            <p:ph type="body" sz="quarter" idx="11" hasCustomPrompt="1"/>
          </p:nvPr>
        </p:nvSpPr>
        <p:spPr>
          <a:xfrm>
            <a:off x="2240792" y="1581150"/>
            <a:ext cx="6400800" cy="2667000"/>
          </a:xfrm>
          <a:prstGeom prst="rect">
            <a:avLst/>
          </a:prstGeom>
        </p:spPr>
        <p:txBody>
          <a:bodyPr/>
          <a:lstStyle>
            <a:lvl1pPr marL="112712" indent="0" algn="ctr">
              <a:buNone/>
              <a:defRPr sz="20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6" name="Text Placeholder 5"/>
          <p:cNvSpPr>
            <a:spLocks noGrp="1"/>
          </p:cNvSpPr>
          <p:nvPr>
            <p:ph type="body" sz="quarter" idx="12" hasCustomPrompt="1"/>
          </p:nvPr>
        </p:nvSpPr>
        <p:spPr>
          <a:xfrm>
            <a:off x="2286000" y="819150"/>
            <a:ext cx="6356350" cy="533400"/>
          </a:xfrm>
          <a:prstGeom prst="rect">
            <a:avLst/>
          </a:prstGeom>
        </p:spPr>
        <p:txBody>
          <a:bodyPr>
            <a:normAutofit/>
          </a:bodyPr>
          <a:lstStyle>
            <a:lvl1pPr marL="0" indent="0" algn="ctr" defTabSz="914400" rtl="0" eaLnBrk="1" latinLnBrk="0" hangingPunct="1">
              <a:buNone/>
              <a:defRPr lang="en-US" sz="2800" b="1" kern="1200" dirty="0" smtClean="0">
                <a:solidFill>
                  <a:schemeClr val="tx1"/>
                </a:solidFill>
                <a:latin typeface="+mn-lt"/>
                <a:ea typeface="+mn-ea"/>
                <a:cs typeface="+mn-cs"/>
              </a:defRPr>
            </a:lvl1pPr>
          </a:lstStyle>
          <a:p>
            <a:pPr lvl="0"/>
            <a:r>
              <a:rPr lang="en-US" dirty="0" smtClean="0"/>
              <a:t>Contact/Questions</a:t>
            </a:r>
          </a:p>
        </p:txBody>
      </p:sp>
    </p:spTree>
    <p:extLst>
      <p:ext uri="{BB962C8B-B14F-4D97-AF65-F5344CB8AC3E}">
        <p14:creationId xmlns:p14="http://schemas.microsoft.com/office/powerpoint/2010/main" val="2499968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337F"/>
        </a:solidFill>
        <a:effectLst/>
      </p:bgPr>
    </p:bg>
    <p:spTree>
      <p:nvGrpSpPr>
        <p:cNvPr id="1" name=""/>
        <p:cNvGrpSpPr/>
        <p:nvPr/>
      </p:nvGrpSpPr>
      <p:grpSpPr>
        <a:xfrm>
          <a:off x="0" y="0"/>
          <a:ext cx="0" cy="0"/>
          <a:chOff x="0" y="0"/>
          <a:chExt cx="0" cy="0"/>
        </a:xfrm>
      </p:grpSpPr>
      <p:sp>
        <p:nvSpPr>
          <p:cNvPr id="4" name="Rectangle 3"/>
          <p:cNvSpPr/>
          <p:nvPr/>
        </p:nvSpPr>
        <p:spPr bwMode="white">
          <a:xfrm>
            <a:off x="0" y="4477941"/>
            <a:ext cx="9144000" cy="6655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5" name="Rectangle 4"/>
          <p:cNvSpPr/>
          <p:nvPr/>
        </p:nvSpPr>
        <p:spPr>
          <a:xfrm>
            <a:off x="-9525" y="4539854"/>
            <a:ext cx="2249488" cy="534590"/>
          </a:xfrm>
          <a:prstGeom prst="rect">
            <a:avLst/>
          </a:prstGeom>
          <a:solidFill>
            <a:srgbClr val="94664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6" name="Rectangle 5"/>
          <p:cNvSpPr/>
          <p:nvPr/>
        </p:nvSpPr>
        <p:spPr>
          <a:xfrm>
            <a:off x="2359026" y="4532710"/>
            <a:ext cx="6784975" cy="535781"/>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8" name="Title 7"/>
          <p:cNvSpPr>
            <a:spLocks noGrp="1"/>
          </p:cNvSpPr>
          <p:nvPr>
            <p:ph type="ctrTitle"/>
          </p:nvPr>
        </p:nvSpPr>
        <p:spPr>
          <a:xfrm>
            <a:off x="2362200" y="3028950"/>
            <a:ext cx="6477000" cy="13716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smtClean="0"/>
              <a:t>Click to edit Master subtitle style</a:t>
            </a:r>
            <a:endParaRPr lang="en-US" dirty="0"/>
          </a:p>
        </p:txBody>
      </p:sp>
      <p:sp>
        <p:nvSpPr>
          <p:cNvPr id="7" name="Date Placeholder 27"/>
          <p:cNvSpPr>
            <a:spLocks noGrp="1"/>
          </p:cNvSpPr>
          <p:nvPr>
            <p:ph type="dt" sz="half" idx="10"/>
          </p:nvPr>
        </p:nvSpPr>
        <p:spPr>
          <a:xfrm>
            <a:off x="76200" y="4551760"/>
            <a:ext cx="2057400" cy="514350"/>
          </a:xfrm>
        </p:spPr>
        <p:txBody>
          <a:bodyPr>
            <a:noAutofit/>
          </a:bodyPr>
          <a:lstStyle>
            <a:lvl1pPr algn="ctr">
              <a:defRPr sz="1500">
                <a:solidFill>
                  <a:srgbClr val="FFFFFF"/>
                </a:solidFill>
              </a:defRPr>
            </a:lvl1pPr>
          </a:lstStyle>
          <a:p>
            <a:pPr>
              <a:defRPr/>
            </a:pPr>
            <a:fld id="{BEAEA379-9597-4F5B-9353-6F998F05C573}" type="datetimeFigureOut">
              <a:rPr lang="en-US"/>
              <a:pPr>
                <a:defRPr/>
              </a:pPr>
              <a:t>1/31/2023</a:t>
            </a:fld>
            <a:endParaRPr lang="en-US" dirty="0"/>
          </a:p>
        </p:txBody>
      </p:sp>
      <p:sp>
        <p:nvSpPr>
          <p:cNvPr id="10" name="Slide Number Placeholder 28"/>
          <p:cNvSpPr>
            <a:spLocks noGrp="1"/>
          </p:cNvSpPr>
          <p:nvPr>
            <p:ph type="sldNum" sz="quarter" idx="11"/>
          </p:nvPr>
        </p:nvSpPr>
        <p:spPr>
          <a:xfrm>
            <a:off x="8001000" y="171450"/>
            <a:ext cx="838200" cy="285750"/>
          </a:xfrm>
        </p:spPr>
        <p:txBody>
          <a:bodyPr/>
          <a:lstStyle>
            <a:lvl1pPr>
              <a:defRPr>
                <a:solidFill>
                  <a:schemeClr val="tx2"/>
                </a:solidFill>
              </a:defRPr>
            </a:lvl1pPr>
          </a:lstStyle>
          <a:p>
            <a:pPr>
              <a:defRPr/>
            </a:pPr>
            <a:fld id="{567146DB-F039-4972-A8F8-EDC1E5E6DECB}" type="slidenum">
              <a:rPr lang="en-US"/>
              <a:pPr>
                <a:defRPr/>
              </a:pPr>
              <a:t>‹#›</a:t>
            </a:fld>
            <a:endParaRPr lang="en-US" dirty="0"/>
          </a:p>
        </p:txBody>
      </p:sp>
    </p:spTree>
    <p:extLst>
      <p:ext uri="{BB962C8B-B14F-4D97-AF65-F5344CB8AC3E}">
        <p14:creationId xmlns:p14="http://schemas.microsoft.com/office/powerpoint/2010/main" val="3238832434"/>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200150"/>
            <a:ext cx="8153400" cy="3371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C06C85B-6C48-4E35-92A3-5420A39C7516}" type="datetimeFigureOut">
              <a:rPr lang="en-US"/>
              <a:pPr>
                <a:defRPr/>
              </a:pPr>
              <a:t>1/31/2023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0" y="857250"/>
            <a:ext cx="533400" cy="183356"/>
          </a:xfrm>
        </p:spPr>
        <p:txBody>
          <a:bodyPr/>
          <a:lstStyle>
            <a:lvl1pPr>
              <a:defRPr>
                <a:solidFill>
                  <a:srgbClr val="FFFFFF"/>
                </a:solidFill>
              </a:defRPr>
            </a:lvl1pPr>
          </a:lstStyle>
          <a:p>
            <a:pPr>
              <a:defRPr/>
            </a:pPr>
            <a:fld id="{B86FB9E2-FE16-42E5-BFA4-685A706ADD17}" type="slidenum">
              <a:rPr lang="en-US"/>
              <a:pPr>
                <a:defRPr/>
              </a:pPr>
              <a:t>‹#›</a:t>
            </a:fld>
            <a:endParaRPr lang="en-US" dirty="0"/>
          </a:p>
        </p:txBody>
      </p:sp>
    </p:spTree>
    <p:extLst>
      <p:ext uri="{BB962C8B-B14F-4D97-AF65-F5344CB8AC3E}">
        <p14:creationId xmlns:p14="http://schemas.microsoft.com/office/powerpoint/2010/main" val="2951084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5" name="Rectangle 4"/>
          <p:cNvSpPr/>
          <p:nvPr/>
        </p:nvSpPr>
        <p:spPr>
          <a:xfrm>
            <a:off x="0" y="1200150"/>
            <a:ext cx="1295400" cy="74295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6" name="Rectangle 5"/>
          <p:cNvSpPr/>
          <p:nvPr/>
        </p:nvSpPr>
        <p:spPr>
          <a:xfrm>
            <a:off x="1371600" y="1200150"/>
            <a:ext cx="7772400" cy="74295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3" name="Text Placeholder 2"/>
          <p:cNvSpPr>
            <a:spLocks noGrp="1"/>
          </p:cNvSpPr>
          <p:nvPr>
            <p:ph type="body" idx="1"/>
          </p:nvPr>
        </p:nvSpPr>
        <p:spPr>
          <a:xfrm>
            <a:off x="1371601" y="2057400"/>
            <a:ext cx="7123113" cy="1254919"/>
          </a:xfrm>
        </p:spPr>
        <p:txBody>
          <a:bodyPr/>
          <a:lstStyle>
            <a:lvl1pPr marL="0" indent="0">
              <a:buNone/>
              <a:defRPr sz="210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200150"/>
            <a:ext cx="7620000" cy="742950"/>
          </a:xfrm>
        </p:spPr>
        <p:txBody>
          <a:bodyPr/>
          <a:lstStyle>
            <a:lvl1pPr algn="l">
              <a:buNone/>
              <a:defRPr sz="33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D0268105-F259-40BA-9CBE-E6290603AEF1}" type="datetimeFigureOut">
              <a:rPr lang="en-US"/>
              <a:pPr>
                <a:defRPr/>
              </a:pPr>
              <a:t>1/31/2023</a:t>
            </a:fld>
            <a:endParaRPr lang="en-US" dirty="0"/>
          </a:p>
        </p:txBody>
      </p:sp>
      <p:sp>
        <p:nvSpPr>
          <p:cNvPr id="8" name="Slide Number Placeholder 12"/>
          <p:cNvSpPr>
            <a:spLocks noGrp="1"/>
          </p:cNvSpPr>
          <p:nvPr>
            <p:ph type="sldNum" sz="quarter" idx="11"/>
          </p:nvPr>
        </p:nvSpPr>
        <p:spPr>
          <a:xfrm>
            <a:off x="0" y="1314451"/>
            <a:ext cx="1295400" cy="526256"/>
          </a:xfrm>
        </p:spPr>
        <p:txBody>
          <a:bodyPr>
            <a:noAutofit/>
          </a:bodyPr>
          <a:lstStyle>
            <a:lvl1pPr>
              <a:defRPr sz="1800">
                <a:solidFill>
                  <a:srgbClr val="FFFFFF"/>
                </a:solidFill>
              </a:defRPr>
            </a:lvl1pPr>
          </a:lstStyle>
          <a:p>
            <a:pPr>
              <a:defRPr/>
            </a:pPr>
            <a:fld id="{7E2212E0-160E-4054-8E20-6D9419816AD5}"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18227089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192175"/>
            <a:ext cx="38862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192175"/>
            <a:ext cx="38862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0E324121-360D-4B2D-961A-0B13CC3AC4C8}" type="datetimeFigureOut">
              <a:rPr lang="en-US"/>
              <a:pPr>
                <a:defRPr/>
              </a:pPr>
              <a:t>1/31/2023</a:t>
            </a:fld>
            <a:endParaRPr lang="en-US" dirty="0"/>
          </a:p>
        </p:txBody>
      </p:sp>
      <p:sp>
        <p:nvSpPr>
          <p:cNvPr id="6" name="Slide Number Placeholder 9"/>
          <p:cNvSpPr>
            <a:spLocks noGrp="1"/>
          </p:cNvSpPr>
          <p:nvPr>
            <p:ph type="sldNum" sz="quarter" idx="11"/>
          </p:nvPr>
        </p:nvSpPr>
        <p:spPr>
          <a:xfrm>
            <a:off x="0" y="959644"/>
            <a:ext cx="533400" cy="183356"/>
          </a:xfrm>
        </p:spPr>
        <p:txBody>
          <a:bodyPr rtlCol="0"/>
          <a:lstStyle>
            <a:lvl1pPr>
              <a:defRPr/>
            </a:lvl1pPr>
          </a:lstStyle>
          <a:p>
            <a:pPr>
              <a:defRPr/>
            </a:pPr>
            <a:fld id="{2297A7F2-E76F-4829-8127-107C2AC1B97C}"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endParaRPr lang="en-US" dirty="0"/>
          </a:p>
        </p:txBody>
      </p:sp>
    </p:spTree>
    <p:extLst>
      <p:ext uri="{BB962C8B-B14F-4D97-AF65-F5344CB8AC3E}">
        <p14:creationId xmlns:p14="http://schemas.microsoft.com/office/powerpoint/2010/main" val="157100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1828800"/>
            <a:ext cx="3886200" cy="2686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1828800"/>
            <a:ext cx="3886200" cy="2686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314450"/>
            <a:ext cx="3886200" cy="480060"/>
          </a:xfrm>
          <a:solidFill>
            <a:srgbClr val="C13828"/>
          </a:solidFill>
        </p:spPr>
        <p:txBody>
          <a:bodyPr rtlCol="0" anchor="ctr"/>
          <a:lstStyle>
            <a:lvl1pPr marL="0" indent="0">
              <a:buFontTx/>
              <a:buNone/>
              <a:defRPr sz="15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314450"/>
            <a:ext cx="3886200" cy="480060"/>
          </a:xfrm>
          <a:solidFill>
            <a:srgbClr val="B59B0C"/>
          </a:solidFill>
        </p:spPr>
        <p:txBody>
          <a:bodyPr rtlCol="0" anchor="ctr"/>
          <a:lstStyle>
            <a:lvl1pPr marL="0" indent="0">
              <a:buFontTx/>
              <a:buNone/>
              <a:defRPr sz="15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3649435B-7772-48D0-BAF0-278F9EFA71B5}" type="datetimeFigureOut">
              <a:rPr lang="en-US"/>
              <a:pPr>
                <a:defRPr/>
              </a:pPr>
              <a:t>1/31/2023</a:t>
            </a:fld>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fld id="{5F7711CC-429C-498D-A498-D36FB4ED04BF}"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endParaRPr lang="en-US" dirty="0"/>
          </a:p>
        </p:txBody>
      </p:sp>
    </p:spTree>
    <p:extLst>
      <p:ext uri="{BB962C8B-B14F-4D97-AF65-F5344CB8AC3E}">
        <p14:creationId xmlns:p14="http://schemas.microsoft.com/office/powerpoint/2010/main" val="13153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torch-color.png"/>
          <p:cNvPicPr>
            <a:picLocks noChangeAspect="1"/>
          </p:cNvPicPr>
          <p:nvPr userDrawn="1"/>
        </p:nvPicPr>
        <p:blipFill>
          <a:blip r:embed="rId2" cstate="print"/>
          <a:srcRect/>
          <a:stretch>
            <a:fillRect/>
          </a:stretch>
        </p:blipFill>
        <p:spPr bwMode="auto">
          <a:xfrm>
            <a:off x="304801" y="3886201"/>
            <a:ext cx="365125" cy="107989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201A8632-E4AE-443C-80D6-463F61172111}" type="datetimeFigureOut">
              <a:rPr lang="en-US"/>
              <a:pPr>
                <a:defRPr/>
              </a:pPr>
              <a:t>1/31/2023</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solidFill>
                  <a:srgbClr val="FFFFFF"/>
                </a:solidFill>
              </a:defRPr>
            </a:lvl1pPr>
          </a:lstStyle>
          <a:p>
            <a:pPr>
              <a:defRPr/>
            </a:pPr>
            <a:fld id="{029C47D0-4993-4A0E-99B0-BB5AF003F48D}" type="slidenum">
              <a:rPr lang="en-US"/>
              <a:pPr>
                <a:defRPr/>
              </a:pPr>
              <a:t>‹#›</a:t>
            </a:fld>
            <a:endParaRPr lang="en-US" dirty="0"/>
          </a:p>
        </p:txBody>
      </p:sp>
    </p:spTree>
    <p:extLst>
      <p:ext uri="{BB962C8B-B14F-4D97-AF65-F5344CB8AC3E}">
        <p14:creationId xmlns:p14="http://schemas.microsoft.com/office/powerpoint/2010/main" val="7285022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DESE new 2010">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29010A0-90C4-4343-814A-4B3FCDF9C2D8}" type="datetimeFigureOut">
              <a:rPr lang="en-US"/>
              <a:pPr>
                <a:defRPr/>
              </a:pPr>
              <a:t>1/31/2023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pPr>
              <a:defRPr/>
            </a:pPr>
            <a:fld id="{FB1D87EB-98EB-4A1D-9FBA-9576A97F69B8}" type="slidenum">
              <a:rPr lang="en-US"/>
              <a:pPr>
                <a:defRPr/>
              </a:pPr>
              <a:t>‹#›</a:t>
            </a:fld>
            <a:endParaRPr lang="en-US" dirty="0"/>
          </a:p>
        </p:txBody>
      </p:sp>
    </p:spTree>
    <p:extLst>
      <p:ext uri="{BB962C8B-B14F-4D97-AF65-F5344CB8AC3E}">
        <p14:creationId xmlns:p14="http://schemas.microsoft.com/office/powerpoint/2010/main" val="1011543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lstStyle>
            <a:lvl1pPr algn="l">
              <a:buNone/>
              <a:defRPr sz="3300" b="0"/>
            </a:lvl1pPr>
          </a:lstStyle>
          <a:p>
            <a:r>
              <a:rPr lang="en-US" smtClean="0"/>
              <a:t>Click to edit Master title style</a:t>
            </a:r>
            <a:endParaRPr lang="en-US"/>
          </a:p>
        </p:txBody>
      </p:sp>
      <p:sp>
        <p:nvSpPr>
          <p:cNvPr id="3" name="Text Placeholder 2"/>
          <p:cNvSpPr>
            <a:spLocks noGrp="1"/>
          </p:cNvSpPr>
          <p:nvPr>
            <p:ph type="body" idx="2"/>
          </p:nvPr>
        </p:nvSpPr>
        <p:spPr>
          <a:xfrm>
            <a:off x="609600" y="1314450"/>
            <a:ext cx="1600200" cy="3257550"/>
          </a:xfrm>
          <a:solidFill>
            <a:srgbClr val="C13828"/>
          </a:solidFill>
          <a:ln w="50800" cap="sq" cmpd="dbl" algn="ctr">
            <a:solidFill>
              <a:srgbClr val="C13828"/>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a:r>
              <a:rPr lang="en-US" smtClean="0"/>
              <a:t>Click to edit Master text styles</a:t>
            </a:r>
          </a:p>
        </p:txBody>
      </p:sp>
      <p:sp>
        <p:nvSpPr>
          <p:cNvPr id="9" name="Content Placeholder 8"/>
          <p:cNvSpPr>
            <a:spLocks noGrp="1"/>
          </p:cNvSpPr>
          <p:nvPr>
            <p:ph sz="quarter" idx="1"/>
          </p:nvPr>
        </p:nvSpPr>
        <p:spPr>
          <a:xfrm>
            <a:off x="2362200" y="1314450"/>
            <a:ext cx="6400800" cy="331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3328913-96DD-4951-ADAA-C13B294CCC22}" type="datetimeFigureOut">
              <a:rPr lang="en-US"/>
              <a:pPr>
                <a:defRPr/>
              </a:pPr>
              <a:t>1/31/2023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9632A2BA-E040-4301-A856-045ACEE80652}" type="slidenum">
              <a:rPr lang="en-US"/>
              <a:pPr>
                <a:defRPr/>
              </a:pPr>
              <a:t>‹#›</a:t>
            </a:fld>
            <a:endParaRPr lang="en-US" dirty="0"/>
          </a:p>
        </p:txBody>
      </p:sp>
    </p:spTree>
    <p:extLst>
      <p:ext uri="{BB962C8B-B14F-4D97-AF65-F5344CB8AC3E}">
        <p14:creationId xmlns:p14="http://schemas.microsoft.com/office/powerpoint/2010/main" val="2053674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1111"/>
          <a:stretch/>
        </p:blipFill>
        <p:spPr>
          <a:xfrm>
            <a:off x="5105400" y="38100"/>
            <a:ext cx="4038600" cy="5143500"/>
          </a:xfrm>
          <a:prstGeom prst="rect">
            <a:avLst/>
          </a:prstGeom>
        </p:spPr>
      </p:pic>
      <p:sp>
        <p:nvSpPr>
          <p:cNvPr id="6" name="Text Placeholder 2"/>
          <p:cNvSpPr>
            <a:spLocks noGrp="1"/>
          </p:cNvSpPr>
          <p:nvPr>
            <p:ph type="body" sz="quarter" idx="11" hasCustomPrompt="1"/>
          </p:nvPr>
        </p:nvSpPr>
        <p:spPr>
          <a:xfrm>
            <a:off x="685800" y="3638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0" name="Title 9"/>
          <p:cNvSpPr>
            <a:spLocks noGrp="1"/>
          </p:cNvSpPr>
          <p:nvPr>
            <p:ph type="title" hasCustomPrompt="1"/>
          </p:nvPr>
        </p:nvSpPr>
        <p:spPr>
          <a:xfrm>
            <a:off x="38100" y="2015298"/>
            <a:ext cx="5753100" cy="1280355"/>
          </a:xfrm>
        </p:spPr>
        <p:txBody>
          <a:bodyPr/>
          <a:lstStyle>
            <a:lvl1pPr>
              <a:defRPr/>
            </a:lvl1pPr>
          </a:lstStyle>
          <a:p>
            <a:r>
              <a:rPr lang="en-US" dirty="0" smtClean="0"/>
              <a:t>Click to enter Title</a:t>
            </a:r>
            <a:endParaRPr lang="en-US" dirty="0"/>
          </a:p>
        </p:txBody>
      </p:sp>
      <p:cxnSp>
        <p:nvCxnSpPr>
          <p:cNvPr id="4" name="Straight Connector 3"/>
          <p:cNvCxnSpPr/>
          <p:nvPr userDrawn="1"/>
        </p:nvCxnSpPr>
        <p:spPr>
          <a:xfrm flipV="1">
            <a:off x="0" y="1966314"/>
            <a:ext cx="9144000" cy="48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9052" y="329565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6"/>
          <p:cNvSpPr>
            <a:spLocks noGrp="1"/>
          </p:cNvSpPr>
          <p:nvPr>
            <p:ph type="body" sz="quarter" idx="13" hasCustomPrompt="1"/>
          </p:nvPr>
        </p:nvSpPr>
        <p:spPr>
          <a:xfrm>
            <a:off x="6781800" y="4381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2202512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3429000"/>
            <a:ext cx="9144000" cy="66556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6" name="Rectangle 5"/>
          <p:cNvSpPr/>
          <p:nvPr/>
        </p:nvSpPr>
        <p:spPr>
          <a:xfrm>
            <a:off x="-9524" y="3498056"/>
            <a:ext cx="1463675" cy="534591"/>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7" name="Rectangle 6"/>
          <p:cNvSpPr/>
          <p:nvPr/>
        </p:nvSpPr>
        <p:spPr>
          <a:xfrm>
            <a:off x="1544638" y="3490913"/>
            <a:ext cx="7599362" cy="534591"/>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8" name="Rectangle 7"/>
          <p:cNvSpPr/>
          <p:nvPr/>
        </p:nvSpPr>
        <p:spPr bwMode="white">
          <a:xfrm>
            <a:off x="1447801" y="0"/>
            <a:ext cx="100013" cy="51506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4" name="Text Placeholder 3"/>
          <p:cNvSpPr>
            <a:spLocks noGrp="1"/>
          </p:cNvSpPr>
          <p:nvPr>
            <p:ph type="body" sz="half" idx="2"/>
          </p:nvPr>
        </p:nvSpPr>
        <p:spPr>
          <a:xfrm>
            <a:off x="1600200" y="4114800"/>
            <a:ext cx="7315200" cy="514350"/>
          </a:xfrm>
        </p:spPr>
        <p:txBody>
          <a:bodyPr/>
          <a:lstStyle>
            <a:lvl1pPr marL="0" indent="0">
              <a:buFontTx/>
              <a:buNone/>
              <a:defRPr sz="1275"/>
            </a:lvl1pPr>
            <a:lvl2pPr>
              <a:buFontTx/>
              <a:buNone/>
              <a:defRPr sz="900"/>
            </a:lvl2pPr>
            <a:lvl3pPr>
              <a:buFontTx/>
              <a:buNone/>
              <a:defRPr sz="750"/>
            </a:lvl3pPr>
            <a:lvl4pPr>
              <a:buFontTx/>
              <a:buNone/>
              <a:defRPr sz="675"/>
            </a:lvl4pPr>
            <a:lvl5pPr>
              <a:buFontTx/>
              <a:buNone/>
              <a:defRPr sz="675"/>
            </a:lvl5pPr>
          </a:lstStyle>
          <a:p>
            <a:pPr lvl="0"/>
            <a:r>
              <a:rPr lang="en-US" smtClean="0"/>
              <a:t>Click to edit Master text styles</a:t>
            </a:r>
          </a:p>
        </p:txBody>
      </p:sp>
      <p:sp>
        <p:nvSpPr>
          <p:cNvPr id="2" name="Title 1"/>
          <p:cNvSpPr>
            <a:spLocks noGrp="1"/>
          </p:cNvSpPr>
          <p:nvPr>
            <p:ph type="title"/>
          </p:nvPr>
        </p:nvSpPr>
        <p:spPr>
          <a:xfrm>
            <a:off x="1600200" y="3486150"/>
            <a:ext cx="7315200" cy="514350"/>
          </a:xfrm>
        </p:spPr>
        <p:txBody>
          <a:bodyPr/>
          <a:lstStyle>
            <a:lvl1pPr algn="l">
              <a:buNone/>
              <a:defRPr sz="2100" b="0">
                <a:solidFill>
                  <a:srgbClr val="FFFFF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60576" y="0"/>
            <a:ext cx="7583424" cy="3426714"/>
          </a:xfrm>
          <a:noFill/>
          <a:ln>
            <a:noFill/>
          </a:ln>
        </p:spPr>
        <p:txBody>
          <a:bodyPr>
            <a:normAutofit/>
          </a:bodyPr>
          <a:lstStyle>
            <a:lvl1pPr marL="0" indent="0">
              <a:buNone/>
              <a:defRPr sz="24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4686300"/>
            <a:ext cx="2667000" cy="273844"/>
          </a:xfrm>
        </p:spPr>
        <p:txBody>
          <a:bodyPr rtlCol="0"/>
          <a:lstStyle>
            <a:lvl1pPr>
              <a:defRPr/>
            </a:lvl1pPr>
          </a:lstStyle>
          <a:p>
            <a:pPr>
              <a:defRPr/>
            </a:pPr>
            <a:fld id="{CBE50250-22B6-4B54-B2DB-9210558AFD3E}" type="datetimeFigureOut">
              <a:rPr lang="en-US"/>
              <a:pPr>
                <a:defRPr/>
              </a:pPr>
              <a:t>1/31/2023</a:t>
            </a:fld>
            <a:endParaRPr lang="en-US" dirty="0"/>
          </a:p>
        </p:txBody>
      </p:sp>
      <p:sp>
        <p:nvSpPr>
          <p:cNvPr id="10" name="Slide Number Placeholder 12"/>
          <p:cNvSpPr>
            <a:spLocks noGrp="1"/>
          </p:cNvSpPr>
          <p:nvPr>
            <p:ph type="sldNum" sz="quarter" idx="11"/>
          </p:nvPr>
        </p:nvSpPr>
        <p:spPr>
          <a:xfrm>
            <a:off x="0" y="3500438"/>
            <a:ext cx="1447800" cy="497681"/>
          </a:xfrm>
        </p:spPr>
        <p:txBody>
          <a:bodyPr rtlCol="0"/>
          <a:lstStyle>
            <a:lvl1pPr>
              <a:defRPr sz="2100"/>
            </a:lvl1pPr>
          </a:lstStyle>
          <a:p>
            <a:pPr>
              <a:defRPr/>
            </a:pPr>
            <a:fld id="{CA612574-EBB2-492B-9313-8EC8EB0CF063}" type="slidenum">
              <a:rPr lang="en-US"/>
              <a:pPr>
                <a:defRPr/>
              </a:pPr>
              <a:t>‹#›</a:t>
            </a:fld>
            <a:endParaRPr lang="en-US" dirty="0"/>
          </a:p>
        </p:txBody>
      </p:sp>
      <p:sp>
        <p:nvSpPr>
          <p:cNvPr id="11" name="Footer Placeholder 13"/>
          <p:cNvSpPr>
            <a:spLocks noGrp="1"/>
          </p:cNvSpPr>
          <p:nvPr>
            <p:ph type="ftr" sz="quarter" idx="12"/>
          </p:nvPr>
        </p:nvSpPr>
        <p:spPr>
          <a:xfrm>
            <a:off x="1600200" y="4686300"/>
            <a:ext cx="4572000" cy="273844"/>
          </a:xfrm>
        </p:spPr>
        <p:txBody>
          <a:bodyPr rtlCol="0"/>
          <a:lstStyle>
            <a:lvl1pPr>
              <a:defRPr/>
            </a:lvl1pPr>
          </a:lstStyle>
          <a:p>
            <a:pPr>
              <a:defRPr/>
            </a:pPr>
            <a:endParaRPr lang="en-US" dirty="0"/>
          </a:p>
        </p:txBody>
      </p:sp>
    </p:spTree>
    <p:extLst>
      <p:ext uri="{BB962C8B-B14F-4D97-AF65-F5344CB8AC3E}">
        <p14:creationId xmlns:p14="http://schemas.microsoft.com/office/powerpoint/2010/main" val="225678120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969857B-B3FE-4E51-961D-760C5B3FD2C6}" type="datetimeFigureOut">
              <a:rPr lang="en-US"/>
              <a:pPr>
                <a:defRPr/>
              </a:pPr>
              <a:t>1/31/2023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239B5717-D825-4BDA-BB80-F348950F70A5}" type="slidenum">
              <a:rPr lang="en-US"/>
              <a:pPr>
                <a:defRPr/>
              </a:pPr>
              <a:t>‹#›</a:t>
            </a:fld>
            <a:endParaRPr lang="en-US" dirty="0"/>
          </a:p>
        </p:txBody>
      </p:sp>
    </p:spTree>
    <p:extLst>
      <p:ext uri="{BB962C8B-B14F-4D97-AF65-F5344CB8AC3E}">
        <p14:creationId xmlns:p14="http://schemas.microsoft.com/office/powerpoint/2010/main" val="4267908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1" y="0"/>
            <a:ext cx="320675"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5" name="Rectangle 4"/>
          <p:cNvSpPr/>
          <p:nvPr/>
        </p:nvSpPr>
        <p:spPr>
          <a:xfrm>
            <a:off x="6142038" y="457200"/>
            <a:ext cx="228600" cy="4686300"/>
          </a:xfrm>
          <a:prstGeom prst="rect">
            <a:avLst/>
          </a:prstGeom>
          <a:solidFill>
            <a:srgbClr val="00337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6" name="Rectangle 5"/>
          <p:cNvSpPr/>
          <p:nvPr/>
        </p:nvSpPr>
        <p:spPr>
          <a:xfrm>
            <a:off x="6142038" y="0"/>
            <a:ext cx="228600" cy="400050"/>
          </a:xfrm>
          <a:prstGeom prst="rect">
            <a:avLst/>
          </a:prstGeom>
          <a:solidFill>
            <a:srgbClr val="3D9833"/>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2" name="Vertical Title 1"/>
          <p:cNvSpPr>
            <a:spLocks noGrp="1"/>
          </p:cNvSpPr>
          <p:nvPr>
            <p:ph type="title" orient="vert"/>
          </p:nvPr>
        </p:nvSpPr>
        <p:spPr>
          <a:xfrm>
            <a:off x="6553200" y="457201"/>
            <a:ext cx="2057400" cy="41374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5562600" cy="41374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4686300"/>
            <a:ext cx="2209800" cy="273844"/>
          </a:xfrm>
        </p:spPr>
        <p:txBody>
          <a:bodyPr/>
          <a:lstStyle>
            <a:lvl1pPr>
              <a:defRPr/>
            </a:lvl1pPr>
          </a:lstStyle>
          <a:p>
            <a:pPr>
              <a:defRPr/>
            </a:pPr>
            <a:fld id="{2DCFD39C-6D3E-4E3A-AFC2-D5F6F50C29D4}" type="datetimeFigureOut">
              <a:rPr lang="en-US"/>
              <a:pPr>
                <a:defRPr/>
              </a:pPr>
              <a:t>1/31/2023</a:t>
            </a:fld>
            <a:endParaRPr lang="en-US" dirty="0"/>
          </a:p>
        </p:txBody>
      </p:sp>
      <p:sp>
        <p:nvSpPr>
          <p:cNvPr id="8" name="Footer Placeholder 4"/>
          <p:cNvSpPr>
            <a:spLocks noGrp="1"/>
          </p:cNvSpPr>
          <p:nvPr>
            <p:ph type="ftr" sz="quarter" idx="11"/>
          </p:nvPr>
        </p:nvSpPr>
        <p:spPr>
          <a:xfrm>
            <a:off x="457201" y="4686300"/>
            <a:ext cx="5573713" cy="273844"/>
          </a:xfr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rot="5400000">
            <a:off x="6078538" y="77788"/>
            <a:ext cx="400050" cy="244475"/>
          </a:xfrm>
        </p:spPr>
        <p:txBody>
          <a:bodyPr/>
          <a:lstStyle>
            <a:lvl1pPr>
              <a:defRPr/>
            </a:lvl1pPr>
          </a:lstStyle>
          <a:p>
            <a:pPr>
              <a:defRPr/>
            </a:pPr>
            <a:fld id="{CC238B54-67C8-492F-A7C7-0090FB8BF539}" type="slidenum">
              <a:rPr lang="en-US"/>
              <a:pPr>
                <a:defRPr/>
              </a:pPr>
              <a:t>‹#›</a:t>
            </a:fld>
            <a:endParaRPr lang="en-US" dirty="0"/>
          </a:p>
        </p:txBody>
      </p:sp>
    </p:spTree>
    <p:extLst>
      <p:ext uri="{BB962C8B-B14F-4D97-AF65-F5344CB8AC3E}">
        <p14:creationId xmlns:p14="http://schemas.microsoft.com/office/powerpoint/2010/main" val="347223555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5" y="25717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3" name="Title 9"/>
          <p:cNvSpPr>
            <a:spLocks noGrp="1"/>
          </p:cNvSpPr>
          <p:nvPr>
            <p:ph type="title" hasCustomPrompt="1"/>
          </p:nvPr>
        </p:nvSpPr>
        <p:spPr>
          <a:xfrm>
            <a:off x="4276725" y="161812"/>
            <a:ext cx="4629150" cy="1952738"/>
          </a:xfrm>
        </p:spPr>
        <p:txBody>
          <a:bodyPr/>
          <a:lstStyle>
            <a:lvl1pPr>
              <a:defRPr/>
            </a:lvl1pPr>
          </a:lstStyle>
          <a:p>
            <a:r>
              <a:rPr lang="en-US" dirty="0" smtClean="0"/>
              <a:t>Click to enter Title</a:t>
            </a:r>
            <a:endParaRPr lang="en-US" dirty="0"/>
          </a:p>
        </p:txBody>
      </p:sp>
      <p:sp>
        <p:nvSpPr>
          <p:cNvPr id="14" name="Text Placeholder 16"/>
          <p:cNvSpPr>
            <a:spLocks noGrp="1"/>
          </p:cNvSpPr>
          <p:nvPr>
            <p:ph type="body" sz="quarter" idx="13" hasCustomPrompt="1"/>
          </p:nvPr>
        </p:nvSpPr>
        <p:spPr>
          <a:xfrm>
            <a:off x="5600700" y="4324350"/>
            <a:ext cx="1981200" cy="381000"/>
          </a:xfrm>
        </p:spPr>
        <p:txBody>
          <a:bodyPr/>
          <a:lstStyle>
            <a:lvl1pPr marL="0" indent="0" algn="ctr">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217169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lang="en-US" sz="1400" kern="1200">
                <a:solidFill>
                  <a:schemeClr val="bg1"/>
                </a:solidFill>
                <a:latin typeface="+mn-lt"/>
                <a:ea typeface="+mn-ea"/>
                <a:cs typeface="+mn-cs"/>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 </a:t>
            </a: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4" y="2554391"/>
            <a:ext cx="4629150" cy="914400"/>
          </a:xfrm>
          <a:prstGeom prst="rect">
            <a:avLst/>
          </a:prstGeom>
        </p:spPr>
        <p:txBody>
          <a:bodyPr anchor="ctr" anchorCtr="0">
            <a:normAutofit/>
          </a:bodyPr>
          <a:lstStyle>
            <a:lvl1pPr marL="0" indent="0" algn="ctr">
              <a:buNone/>
              <a:defRPr sz="2000" i="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3" name="Title 9"/>
          <p:cNvSpPr>
            <a:spLocks noGrp="1"/>
          </p:cNvSpPr>
          <p:nvPr>
            <p:ph type="title" hasCustomPrompt="1"/>
          </p:nvPr>
        </p:nvSpPr>
        <p:spPr>
          <a:xfrm>
            <a:off x="4276724" y="169477"/>
            <a:ext cx="4629151" cy="1868873"/>
          </a:xfrm>
        </p:spPr>
        <p:txBody>
          <a:bodyPr/>
          <a:lstStyle>
            <a:lvl1pPr>
              <a:defRPr>
                <a:solidFill>
                  <a:schemeClr val="tx2"/>
                </a:solidFill>
              </a:defRPr>
            </a:lvl1pPr>
          </a:lstStyle>
          <a:p>
            <a:r>
              <a:rPr lang="en-US" dirty="0" smtClean="0"/>
              <a:t>Click to enter Title</a:t>
            </a:r>
            <a:endParaRPr lang="en-US" dirty="0"/>
          </a:p>
        </p:txBody>
      </p:sp>
      <p:sp>
        <p:nvSpPr>
          <p:cNvPr id="14" name="Text Placeholder 16"/>
          <p:cNvSpPr>
            <a:spLocks noGrp="1"/>
          </p:cNvSpPr>
          <p:nvPr>
            <p:ph type="body" sz="quarter" idx="13" hasCustomPrompt="1"/>
          </p:nvPr>
        </p:nvSpPr>
        <p:spPr>
          <a:xfrm>
            <a:off x="5600699" y="4473883"/>
            <a:ext cx="1981200" cy="381000"/>
          </a:xfrm>
        </p:spPr>
        <p:txBody>
          <a:bodyPr/>
          <a:lstStyle>
            <a:lvl1pPr marL="0" indent="0" algn="ctr">
              <a:buNone/>
              <a:defRPr sz="1800">
                <a:solidFill>
                  <a:schemeClr val="tx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115514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Rectangle 1"/>
          <p:cNvSpPr/>
          <p:nvPr userDrawn="1"/>
        </p:nvSpPr>
        <p:spPr>
          <a:xfrm>
            <a:off x="0" y="-8877"/>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4"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03449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2" name="Text Placeholder 11"/>
          <p:cNvSpPr>
            <a:spLocks noGrp="1"/>
          </p:cNvSpPr>
          <p:nvPr>
            <p:ph type="body" sz="quarter" idx="12" hasCustomPrompt="1"/>
          </p:nvPr>
        </p:nvSpPr>
        <p:spPr>
          <a:xfrm>
            <a:off x="3962400" y="971550"/>
            <a:ext cx="4876800" cy="3804636"/>
          </a:xfrm>
          <a:prstGeom prst="rect">
            <a:avLst/>
          </a:prstGeom>
        </p:spPr>
        <p:txBody>
          <a:bodyPr/>
          <a:lstStyle>
            <a:lvl1pPr>
              <a:defRPr baseline="0"/>
            </a:lvl1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Picture Placeholder 3"/>
          <p:cNvSpPr>
            <a:spLocks noGrp="1"/>
          </p:cNvSpPr>
          <p:nvPr>
            <p:ph type="pic" sz="quarter" idx="13" hasCustomPrompt="1"/>
          </p:nvPr>
        </p:nvSpPr>
        <p:spPr>
          <a:xfrm>
            <a:off x="116150" y="971550"/>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
        <p:nvSpPr>
          <p:cNvPr id="5" name="Text Placeholder 4"/>
          <p:cNvSpPr>
            <a:spLocks noGrp="1"/>
          </p:cNvSpPr>
          <p:nvPr>
            <p:ph type="body" sz="quarter" idx="14" hasCustomPrompt="1"/>
          </p:nvPr>
        </p:nvSpPr>
        <p:spPr>
          <a:xfrm>
            <a:off x="115888" y="4552950"/>
            <a:ext cx="3617912" cy="4572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39488447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4" name="Rectangle 3"/>
          <p:cNvSpPr/>
          <p:nvPr userDrawn="1"/>
        </p:nvSpPr>
        <p:spPr>
          <a:xfrm>
            <a:off x="0" y="-10258"/>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Manual Input 5"/>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583430"/>
            <a:ext cx="1397000" cy="502920"/>
          </a:xfrm>
          <a:prstGeom prst="rect">
            <a:avLst/>
          </a:prstGeom>
        </p:spPr>
      </p:pic>
      <p:sp>
        <p:nvSpPr>
          <p:cNvPr id="11" name="Content Placeholder 13"/>
          <p:cNvSpPr>
            <a:spLocks noGrp="1"/>
          </p:cNvSpPr>
          <p:nvPr>
            <p:ph sz="quarter" idx="12" hasCustomPrompt="1"/>
          </p:nvPr>
        </p:nvSpPr>
        <p:spPr>
          <a:xfrm>
            <a:off x="304800" y="708748"/>
            <a:ext cx="8839200" cy="376428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9" name="Text Placeholder 4"/>
          <p:cNvSpPr>
            <a:spLocks noGrp="1"/>
          </p:cNvSpPr>
          <p:nvPr>
            <p:ph type="body" sz="quarter" idx="14" hasCustomPrompt="1"/>
          </p:nvPr>
        </p:nvSpPr>
        <p:spPr>
          <a:xfrm>
            <a:off x="1600200" y="4606290"/>
            <a:ext cx="7391400" cy="4572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155836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534400" y="196453"/>
            <a:ext cx="4572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0"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907231592"/>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Date</a:t>
            </a:r>
            <a:endParaRPr lang="en-US" dirty="0"/>
          </a:p>
        </p:txBody>
      </p:sp>
      <p:sp>
        <p:nvSpPr>
          <p:cNvPr id="5" name="Text Placeholder 4"/>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7360924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76"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8DC383C-A010-4AAA-AC7E-34CFED5001F3}" type="datetimeFigureOut">
              <a:rPr lang="en-US" smtClean="0"/>
              <a:t>1/31/2023</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DE0CF09-D7F5-4FCC-A97C-ADA0C7C334B8}" type="slidenum">
              <a:rPr lang="en-US" smtClean="0"/>
              <a:t>‹#›</a:t>
            </a:fld>
            <a:endParaRPr lang="en-US" dirty="0"/>
          </a:p>
        </p:txBody>
      </p:sp>
    </p:spTree>
    <p:extLst>
      <p:ext uri="{BB962C8B-B14F-4D97-AF65-F5344CB8AC3E}">
        <p14:creationId xmlns:p14="http://schemas.microsoft.com/office/powerpoint/2010/main" val="2089011176"/>
      </p:ext>
    </p:extLst>
  </p:cSld>
  <p:clrMap bg1="lt1" tx1="dk1" bg2="lt2" tx2="dk2" accent1="accent1" accent2="accent2" accent3="accent3" accent4="accent4" accent5="accent5" accent6="accent6" hlink="hlink" folHlink="folHlink"/>
  <p:sldLayoutIdLst>
    <p:sldLayoutId id="2147483721" r:id="rId1"/>
    <p:sldLayoutId id="2147483793" r:id="rId2"/>
    <p:sldLayoutId id="2147483760" r:id="rId3"/>
    <p:sldLayoutId id="2147483759" r:id="rId4"/>
    <p:sldLayoutId id="2147483794" r:id="rId5"/>
    <p:sldLayoutId id="2147483758" r:id="rId6"/>
    <p:sldLayoutId id="2147483795" r:id="rId7"/>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pPr marL="112712" lvl="0" indent="0" algn="ctr" defTabSz="914400" rtl="0" eaLnBrk="1" latinLnBrk="0" hangingPunct="1">
              <a:spcBef>
                <a:spcPct val="20000"/>
              </a:spcBef>
              <a:buClr>
                <a:srgbClr val="00B050"/>
              </a:buClr>
              <a:buFont typeface="Arial" panose="020B0604020202020204" pitchFamily="34" charset="0"/>
              <a:buNone/>
            </a:pPr>
            <a:r>
              <a:rPr lang="en-US" dirty="0" smtClean="0"/>
              <a:t>Click to edit Master title style</a:t>
            </a:r>
            <a:endParaRPr lang="en-US" dirty="0"/>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C0CB516-9E81-4E53-99FB-4EAE7497F7AA}" type="datetimeFigureOut">
              <a:rPr lang="en-US" smtClean="0"/>
              <a:t>1/31/2023</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34793AF-F927-4BC9-926C-498D14E5A4E5}" type="slidenum">
              <a:rPr lang="en-US" smtClean="0"/>
              <a:t>‹#›</a:t>
            </a:fld>
            <a:endParaRPr lang="en-US" dirty="0"/>
          </a:p>
        </p:txBody>
      </p:sp>
    </p:spTree>
    <p:extLst>
      <p:ext uri="{BB962C8B-B14F-4D97-AF65-F5344CB8AC3E}">
        <p14:creationId xmlns:p14="http://schemas.microsoft.com/office/powerpoint/2010/main" val="232836624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96" r:id="rId3"/>
    <p:sldLayoutId id="2147483784" r:id="rId4"/>
  </p:sldLayoutIdLst>
  <p:timing>
    <p:tnLst>
      <p:par>
        <p:cTn id="1" dur="indefinite" restart="never" nodeType="tmRoot"/>
      </p:par>
    </p:tnLst>
  </p:timing>
  <p:hf sldNum="0" hdr="0" ftr="0" dt="0"/>
  <p:txStyles>
    <p:titleStyle>
      <a:lvl1pPr algn="ctr" defTabSz="914400" rtl="0" eaLnBrk="1" latinLnBrk="0" hangingPunct="1">
        <a:spcBef>
          <a:spcPct val="0"/>
        </a:spcBef>
        <a:buNone/>
        <a:defRPr lang="en-US" sz="3200" b="1" kern="1200" baseline="0" dirty="0">
          <a:solidFill>
            <a:srgbClr val="003399"/>
          </a:solidFill>
          <a:latin typeface="+mn-lt"/>
          <a:ea typeface="+mn-ea"/>
          <a:cs typeface="+mn-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A15C54A-9B24-4DE9-A160-BAFF652295B9}" type="datetimeFigureOut">
              <a:rPr lang="en-US" smtClean="0"/>
              <a:t>1/31/2023</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8FED1B7-34A7-429B-B034-B1395CE33F6E}" type="slidenum">
              <a:rPr lang="en-US" smtClean="0"/>
              <a:t>‹#›</a:t>
            </a:fld>
            <a:endParaRPr lang="en-US" dirty="0"/>
          </a:p>
        </p:txBody>
      </p:sp>
    </p:spTree>
    <p:extLst>
      <p:ext uri="{BB962C8B-B14F-4D97-AF65-F5344CB8AC3E}">
        <p14:creationId xmlns:p14="http://schemas.microsoft.com/office/powerpoint/2010/main" val="3301768528"/>
      </p:ext>
    </p:extLst>
  </p:cSld>
  <p:clrMap bg1="lt1" tx1="dk1" bg2="lt2" tx2="dk2" accent1="accent1" accent2="accent2" accent3="accent3" accent4="accent4" accent5="accent5" accent6="accent6" hlink="hlink" folHlink="folHlink"/>
  <p:sldLayoutIdLst>
    <p:sldLayoutId id="2147483797" r:id="rId1"/>
    <p:sldLayoutId id="2147483790" r:id="rId2"/>
    <p:sldLayoutId id="2147483798" r:id="rId3"/>
    <p:sldLayoutId id="2147483791" r:id="rId4"/>
    <p:sldLayoutId id="2147483792" r:id="rId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71450"/>
            <a:ext cx="8153400" cy="742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200151"/>
            <a:ext cx="81534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fontAlgn="auto" latinLnBrk="0" hangingPunct="1">
              <a:spcBef>
                <a:spcPts val="0"/>
              </a:spcBef>
              <a:spcAft>
                <a:spcPts val="0"/>
              </a:spcAft>
              <a:defRPr kumimoji="0" sz="1050">
                <a:solidFill>
                  <a:schemeClr val="tx2"/>
                </a:solidFill>
                <a:latin typeface="+mn-lt"/>
                <a:cs typeface="+mn-cs"/>
              </a:defRPr>
            </a:lvl1pPr>
          </a:lstStyle>
          <a:p>
            <a:pPr>
              <a:defRPr/>
            </a:pPr>
            <a:fld id="{8263D078-76B5-4488-B9B2-B50E97C08E65}" type="datetimeFigureOut">
              <a:rPr lang="en-US"/>
              <a:pPr>
                <a:defRPr/>
              </a:pPr>
              <a:t>1/31/2023</a:t>
            </a:fld>
            <a:endParaRPr lang="en-US" dirty="0"/>
          </a:p>
        </p:txBody>
      </p:sp>
      <p:sp>
        <p:nvSpPr>
          <p:cNvPr id="3" name="Footer Placeholder 2"/>
          <p:cNvSpPr>
            <a:spLocks noGrp="1"/>
          </p:cNvSpPr>
          <p:nvPr>
            <p:ph type="ftr" sz="quarter" idx="3"/>
          </p:nvPr>
        </p:nvSpPr>
        <p:spPr>
          <a:xfrm>
            <a:off x="609601" y="4686300"/>
            <a:ext cx="5421313" cy="273844"/>
          </a:xfrm>
          <a:prstGeom prst="rect">
            <a:avLst/>
          </a:prstGeom>
        </p:spPr>
        <p:txBody>
          <a:bodyPr vert="horz" anchor="ctr"/>
          <a:lstStyle>
            <a:lvl1pPr algn="r" eaLnBrk="1" fontAlgn="auto" latinLnBrk="0" hangingPunct="1">
              <a:spcBef>
                <a:spcPts val="0"/>
              </a:spcBef>
              <a:spcAft>
                <a:spcPts val="0"/>
              </a:spcAft>
              <a:defRPr kumimoji="0" sz="1050">
                <a:solidFill>
                  <a:schemeClr val="tx2"/>
                </a:solidFill>
                <a:latin typeface="+mn-lt"/>
                <a:cs typeface="+mn-cs"/>
              </a:defRPr>
            </a:lvl1pPr>
          </a:lstStyle>
          <a:p>
            <a:pPr>
              <a:defRPr/>
            </a:pPr>
            <a:endParaRPr lang="en-US" dirty="0"/>
          </a:p>
        </p:txBody>
      </p:sp>
      <p:sp>
        <p:nvSpPr>
          <p:cNvPr id="7" name="Rectangle 6"/>
          <p:cNvSpPr/>
          <p:nvPr/>
        </p:nvSpPr>
        <p:spPr bwMode="white">
          <a:xfrm>
            <a:off x="0" y="926306"/>
            <a:ext cx="9144000" cy="23931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8" name="Rectangle 7"/>
          <p:cNvSpPr/>
          <p:nvPr/>
        </p:nvSpPr>
        <p:spPr>
          <a:xfrm>
            <a:off x="0" y="959644"/>
            <a:ext cx="533400" cy="17145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9" name="Rectangle 8"/>
          <p:cNvSpPr/>
          <p:nvPr/>
        </p:nvSpPr>
        <p:spPr>
          <a:xfrm>
            <a:off x="590550" y="959644"/>
            <a:ext cx="8553450" cy="17145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23" name="Slide Number Placeholder 22"/>
          <p:cNvSpPr>
            <a:spLocks noGrp="1"/>
          </p:cNvSpPr>
          <p:nvPr>
            <p:ph type="sldNum" sz="quarter" idx="4"/>
          </p:nvPr>
        </p:nvSpPr>
        <p:spPr>
          <a:xfrm>
            <a:off x="0" y="800101"/>
            <a:ext cx="533400" cy="183356"/>
          </a:xfrm>
          <a:prstGeom prst="rect">
            <a:avLst/>
          </a:prstGeom>
        </p:spPr>
        <p:txBody>
          <a:bodyPr vert="horz" anchor="ctr" anchorCtr="0">
            <a:normAutofit/>
          </a:bodyPr>
          <a:lstStyle>
            <a:lvl1pPr algn="ctr" eaLnBrk="1" fontAlgn="auto" latinLnBrk="0" hangingPunct="1">
              <a:spcBef>
                <a:spcPts val="0"/>
              </a:spcBef>
              <a:spcAft>
                <a:spcPts val="0"/>
              </a:spcAft>
              <a:defRPr kumimoji="0" sz="1050" b="1">
                <a:solidFill>
                  <a:srgbClr val="FFFFFF"/>
                </a:solidFill>
                <a:latin typeface="+mn-lt"/>
                <a:cs typeface="+mn-cs"/>
              </a:defRPr>
            </a:lvl1pPr>
          </a:lstStyle>
          <a:p>
            <a:pPr>
              <a:defRPr/>
            </a:pPr>
            <a:fld id="{7A1E1C38-7E33-4B70-90A9-DF218191D4C7}" type="slidenum">
              <a:rPr lang="en-US"/>
              <a:pPr>
                <a:defRPr/>
              </a:pPr>
              <a:t>‹#›</a:t>
            </a:fld>
            <a:endParaRPr lang="en-US" dirty="0"/>
          </a:p>
        </p:txBody>
      </p:sp>
    </p:spTree>
    <p:extLst>
      <p:ext uri="{BB962C8B-B14F-4D97-AF65-F5344CB8AC3E}">
        <p14:creationId xmlns:p14="http://schemas.microsoft.com/office/powerpoint/2010/main" val="4037904898"/>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rtl="0" eaLnBrk="0" fontAlgn="base" hangingPunct="0">
        <a:spcBef>
          <a:spcPct val="0"/>
        </a:spcBef>
        <a:spcAft>
          <a:spcPct val="0"/>
        </a:spcAft>
        <a:defRPr sz="3300" b="0" i="0" u="none" kern="12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Tw Cen MT" pitchFamily="34" charset="0"/>
        </a:defRPr>
      </a:lvl2pPr>
      <a:lvl3pPr algn="l" rtl="0" eaLnBrk="0" fontAlgn="base" hangingPunct="0">
        <a:spcBef>
          <a:spcPct val="0"/>
        </a:spcBef>
        <a:spcAft>
          <a:spcPct val="0"/>
        </a:spcAft>
        <a:defRPr sz="3300">
          <a:solidFill>
            <a:schemeClr val="tx2"/>
          </a:solidFill>
          <a:latin typeface="Tw Cen MT" pitchFamily="34" charset="0"/>
        </a:defRPr>
      </a:lvl3pPr>
      <a:lvl4pPr algn="l" rtl="0" eaLnBrk="0" fontAlgn="base" hangingPunct="0">
        <a:spcBef>
          <a:spcPct val="0"/>
        </a:spcBef>
        <a:spcAft>
          <a:spcPct val="0"/>
        </a:spcAft>
        <a:defRPr sz="3300">
          <a:solidFill>
            <a:schemeClr val="tx2"/>
          </a:solidFill>
          <a:latin typeface="Tw Cen MT" pitchFamily="34" charset="0"/>
        </a:defRPr>
      </a:lvl4pPr>
      <a:lvl5pPr algn="l" rtl="0" eaLnBrk="0" fontAlgn="base" hangingPunct="0">
        <a:spcBef>
          <a:spcPct val="0"/>
        </a:spcBef>
        <a:spcAft>
          <a:spcPct val="0"/>
        </a:spcAft>
        <a:defRPr sz="3300">
          <a:solidFill>
            <a:schemeClr val="tx2"/>
          </a:solidFill>
          <a:latin typeface="Tw Cen MT" pitchFamily="34" charset="0"/>
        </a:defRPr>
      </a:lvl5pPr>
      <a:lvl6pPr marL="342900" algn="l" rtl="0" fontAlgn="base">
        <a:spcBef>
          <a:spcPct val="0"/>
        </a:spcBef>
        <a:spcAft>
          <a:spcPct val="0"/>
        </a:spcAft>
        <a:defRPr sz="3300">
          <a:solidFill>
            <a:schemeClr val="tx2"/>
          </a:solidFill>
          <a:latin typeface="Tw Cen MT" pitchFamily="34" charset="0"/>
        </a:defRPr>
      </a:lvl6pPr>
      <a:lvl7pPr marL="685800" algn="l" rtl="0" fontAlgn="base">
        <a:spcBef>
          <a:spcPct val="0"/>
        </a:spcBef>
        <a:spcAft>
          <a:spcPct val="0"/>
        </a:spcAft>
        <a:defRPr sz="3300">
          <a:solidFill>
            <a:schemeClr val="tx2"/>
          </a:solidFill>
          <a:latin typeface="Tw Cen MT" pitchFamily="34" charset="0"/>
        </a:defRPr>
      </a:lvl7pPr>
      <a:lvl8pPr marL="1028700" algn="l" rtl="0" fontAlgn="base">
        <a:spcBef>
          <a:spcPct val="0"/>
        </a:spcBef>
        <a:spcAft>
          <a:spcPct val="0"/>
        </a:spcAft>
        <a:defRPr sz="3300">
          <a:solidFill>
            <a:schemeClr val="tx2"/>
          </a:solidFill>
          <a:latin typeface="Tw Cen MT" pitchFamily="34" charset="0"/>
        </a:defRPr>
      </a:lvl8pPr>
      <a:lvl9pPr marL="1371600" algn="l" rtl="0" fontAlgn="base">
        <a:spcBef>
          <a:spcPct val="0"/>
        </a:spcBef>
        <a:spcAft>
          <a:spcPct val="0"/>
        </a:spcAft>
        <a:defRPr sz="3300">
          <a:solidFill>
            <a:schemeClr val="tx2"/>
          </a:solidFill>
          <a:latin typeface="Tw Cen MT" pitchFamily="34" charset="0"/>
        </a:defRPr>
      </a:lvl9pPr>
    </p:titleStyle>
    <p:bodyStyle>
      <a:lvl1pPr marL="239316" indent="-239316" algn="l" rtl="0" eaLnBrk="0" fontAlgn="base" hangingPunct="0">
        <a:spcBef>
          <a:spcPts val="525"/>
        </a:spcBef>
        <a:spcAft>
          <a:spcPct val="0"/>
        </a:spcAft>
        <a:buClr>
          <a:schemeClr val="accent2"/>
        </a:buClr>
        <a:buSzPct val="60000"/>
        <a:buFont typeface="Wingdings" pitchFamily="2" charset="2"/>
        <a:buChar char=""/>
        <a:defRPr sz="2175" kern="1200">
          <a:solidFill>
            <a:schemeClr val="tx1"/>
          </a:solidFill>
          <a:latin typeface="+mn-lt"/>
          <a:ea typeface="+mn-ea"/>
          <a:cs typeface="+mn-cs"/>
        </a:defRPr>
      </a:lvl1pPr>
      <a:lvl2pPr marL="479822" indent="-204788" algn="l" rtl="0" eaLnBrk="0" fontAlgn="base" hangingPunct="0">
        <a:spcBef>
          <a:spcPts val="413"/>
        </a:spcBef>
        <a:spcAft>
          <a:spcPct val="0"/>
        </a:spcAft>
        <a:buClr>
          <a:schemeClr val="accent1"/>
        </a:buClr>
        <a:buSzPct val="70000"/>
        <a:buFont typeface="Wingdings 2" pitchFamily="18" charset="2"/>
        <a:buChar char=""/>
        <a:defRPr sz="1950" b="0" i="0" u="none" kern="1200">
          <a:solidFill>
            <a:schemeClr val="tx1"/>
          </a:solidFill>
          <a:latin typeface="+mn-lt"/>
          <a:ea typeface="+mn-ea"/>
          <a:cs typeface="+mn-cs"/>
        </a:defRPr>
      </a:lvl2pPr>
      <a:lvl3pPr marL="685800" indent="-171450" algn="l" rtl="0" eaLnBrk="0" fontAlgn="base" hangingPunct="0">
        <a:spcBef>
          <a:spcPts val="375"/>
        </a:spcBef>
        <a:spcAft>
          <a:spcPct val="0"/>
        </a:spcAft>
        <a:buClr>
          <a:schemeClr val="accent2"/>
        </a:buClr>
        <a:buSzPct val="75000"/>
        <a:buFont typeface="Wingdings" pitchFamily="2" charset="2"/>
        <a:buChar char=""/>
        <a:defRPr sz="1725" kern="1200">
          <a:solidFill>
            <a:schemeClr val="tx1"/>
          </a:solidFill>
          <a:latin typeface="+mn-lt"/>
          <a:ea typeface="+mn-ea"/>
          <a:cs typeface="+mn-cs"/>
        </a:defRPr>
      </a:lvl3pPr>
      <a:lvl4pPr marL="1028700" indent="-171450" algn="l" rtl="0" eaLnBrk="0" fontAlgn="base" hangingPunct="0">
        <a:spcBef>
          <a:spcPts val="300"/>
        </a:spcBef>
        <a:spcAft>
          <a:spcPct val="0"/>
        </a:spcAft>
        <a:buClr>
          <a:srgbClr val="00337F"/>
        </a:buClr>
        <a:buSzPct val="75000"/>
        <a:buFont typeface="Wingdings" pitchFamily="2" charset="2"/>
        <a:buChar char=""/>
        <a:defRPr sz="1500" kern="1200">
          <a:solidFill>
            <a:schemeClr val="tx1"/>
          </a:solidFill>
          <a:latin typeface="+mn-lt"/>
          <a:ea typeface="+mn-ea"/>
          <a:cs typeface="+mn-cs"/>
        </a:defRPr>
      </a:lvl4pPr>
      <a:lvl5pPr marL="1371600" indent="-171450" algn="l" rtl="0" eaLnBrk="0" fontAlgn="base" hangingPunct="0">
        <a:spcBef>
          <a:spcPts val="300"/>
        </a:spcBef>
        <a:spcAft>
          <a:spcPct val="0"/>
        </a:spcAft>
        <a:buClr>
          <a:srgbClr val="B59B0C"/>
        </a:buClr>
        <a:buSzPct val="65000"/>
        <a:buFont typeface="Wingdings" pitchFamily="2" charset="2"/>
        <a:buChar char=""/>
        <a:defRPr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dese.mo.gov/communications/webinar/part-b-state-plan-public-hearing-date"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IDEA.Comments@dese.mo.gov"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hyperlink" Target="mailto:civilrights@dese.mo.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ese.mo.gov/communications/webinar/webinar-recorded"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mailto:Idea.Comments@dese.mo.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IDEA.Comments@dese.mo.gov"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hyperlink" Target="https://www.google.com/imgres?imgurl=http://saneandable.co.uk/today/images/brief-icon.png&amp;imgrefurl=http://saneandable.co.uk/today/&amp;docid=UEWKRuHeZSpf9M&amp;tbnid=IoJ9l3uD2m7_-M:&amp;vet=1&amp;w=309&amp;h=298&amp;safe=active&amp;bih=844&amp;biw=160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ese.mo.gov/special-education/state-plan-special-education"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a:t>
            </a:fld>
            <a:endParaRPr lang="en-US" dirty="0"/>
          </a:p>
        </p:txBody>
      </p:sp>
      <p:sp>
        <p:nvSpPr>
          <p:cNvPr id="4" name="Text Placeholder 3"/>
          <p:cNvSpPr>
            <a:spLocks noGrp="1"/>
          </p:cNvSpPr>
          <p:nvPr>
            <p:ph type="body" sz="quarter" idx="10"/>
          </p:nvPr>
        </p:nvSpPr>
        <p:spPr/>
        <p:txBody>
          <a:bodyPr/>
          <a:lstStyle/>
          <a:p>
            <a:r>
              <a:rPr lang="en-US" dirty="0" smtClean="0"/>
              <a:t>Part B State Plan Proposed Changes</a:t>
            </a:r>
            <a:endParaRPr lang="en-US" dirty="0"/>
          </a:p>
        </p:txBody>
      </p:sp>
      <p:sp>
        <p:nvSpPr>
          <p:cNvPr id="3" name="Content Placeholder 2"/>
          <p:cNvSpPr>
            <a:spLocks noGrp="1"/>
          </p:cNvSpPr>
          <p:nvPr>
            <p:ph sz="quarter" idx="11"/>
          </p:nvPr>
        </p:nvSpPr>
        <p:spPr/>
        <p:txBody>
          <a:bodyPr>
            <a:normAutofit fontScale="85000" lnSpcReduction="10000"/>
          </a:bodyPr>
          <a:lstStyle/>
          <a:p>
            <a:pPr marL="112712" indent="0">
              <a:buNone/>
            </a:pPr>
            <a:r>
              <a:rPr lang="en-US" dirty="0"/>
              <a:t>Thank you for joining the webinar. We will begin at </a:t>
            </a:r>
            <a:r>
              <a:rPr lang="en-US" dirty="0" smtClean="0">
                <a:solidFill>
                  <a:schemeClr val="accent1"/>
                </a:solidFill>
              </a:rPr>
              <a:t>1:30</a:t>
            </a:r>
            <a:r>
              <a:rPr lang="en-US" dirty="0" smtClean="0"/>
              <a:t> p.m.</a:t>
            </a:r>
            <a:endParaRPr lang="en-US" dirty="0"/>
          </a:p>
          <a:p>
            <a:pPr marL="112712" indent="0">
              <a:buNone/>
            </a:pPr>
            <a:r>
              <a:rPr lang="en-US" b="1" dirty="0"/>
              <a:t>This is a listen-only webinar. Please make sure your </a:t>
            </a:r>
            <a:r>
              <a:rPr lang="en-US" b="1" dirty="0" smtClean="0"/>
              <a:t>web camera is off and your </a:t>
            </a:r>
            <a:r>
              <a:rPr lang="en-US" b="1" dirty="0"/>
              <a:t>microphone </a:t>
            </a:r>
            <a:r>
              <a:rPr lang="en-US" b="1" dirty="0" smtClean="0"/>
              <a:t>is muted. </a:t>
            </a:r>
            <a:endParaRPr lang="en-US" b="1" dirty="0"/>
          </a:p>
          <a:p>
            <a:pPr marL="112712" indent="0">
              <a:spcAft>
                <a:spcPts val="700"/>
              </a:spcAft>
              <a:buNone/>
            </a:pPr>
            <a:r>
              <a:rPr lang="en-US" dirty="0" smtClean="0"/>
              <a:t>If you are unable to hear the presentation at the start time please use the chat to send a message and a DESE team member will assist you.</a:t>
            </a:r>
          </a:p>
          <a:p>
            <a:pPr marL="112712" indent="0">
              <a:spcAft>
                <a:spcPts val="700"/>
              </a:spcAft>
              <a:buNone/>
            </a:pPr>
            <a:r>
              <a:rPr lang="en-US" dirty="0" smtClean="0"/>
              <a:t>Closed captioning is provided through Zoom. Use the Zoom tool bar to enable the </a:t>
            </a:r>
            <a:r>
              <a:rPr lang="en-US" smtClean="0"/>
              <a:t>Live Transcript </a:t>
            </a:r>
            <a:r>
              <a:rPr lang="en-US" dirty="0" smtClean="0"/>
              <a:t>feature, when needed.</a:t>
            </a:r>
          </a:p>
          <a:p>
            <a:pPr marL="112712" indent="0">
              <a:spcAft>
                <a:spcPts val="700"/>
              </a:spcAft>
              <a:buNone/>
            </a:pPr>
            <a:endParaRPr lang="en-US" dirty="0">
              <a:solidFill>
                <a:srgbClr val="FF0000"/>
              </a:solidFill>
            </a:endParaRPr>
          </a:p>
          <a:p>
            <a:endParaRPr lang="en-US" dirty="0"/>
          </a:p>
        </p:txBody>
      </p:sp>
    </p:spTree>
    <p:extLst>
      <p:ext uri="{BB962C8B-B14F-4D97-AF65-F5344CB8AC3E}">
        <p14:creationId xmlns:p14="http://schemas.microsoft.com/office/powerpoint/2010/main" val="3208228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57300" y="2571750"/>
            <a:ext cx="6572250" cy="740569"/>
          </a:xfrm>
        </p:spPr>
        <p:txBody>
          <a:bodyPr/>
          <a:lstStyle/>
          <a:p>
            <a:r>
              <a:rPr lang="en-US" sz="3600" dirty="0" smtClean="0">
                <a:solidFill>
                  <a:srgbClr val="3D9833"/>
                </a:solidFill>
              </a:rPr>
              <a:t>FAPE/IEP/LRE</a:t>
            </a:r>
            <a:endParaRPr lang="en-US" sz="3600" dirty="0">
              <a:solidFill>
                <a:srgbClr val="3D9833"/>
              </a:solidFill>
            </a:endParaRPr>
          </a:p>
        </p:txBody>
      </p:sp>
      <p:sp>
        <p:nvSpPr>
          <p:cNvPr id="3" name="Title 2"/>
          <p:cNvSpPr>
            <a:spLocks noGrp="1"/>
          </p:cNvSpPr>
          <p:nvPr>
            <p:ph type="title"/>
          </p:nvPr>
        </p:nvSpPr>
        <p:spPr/>
        <p:txBody>
          <a:bodyPr/>
          <a:lstStyle/>
          <a:p>
            <a:r>
              <a:rPr lang="en-US" dirty="0" smtClean="0"/>
              <a:t>REGULATION IV</a:t>
            </a:r>
            <a:endParaRPr lang="en-US" dirty="0"/>
          </a:p>
        </p:txBody>
      </p:sp>
    </p:spTree>
    <p:extLst>
      <p:ext uri="{BB962C8B-B14F-4D97-AF65-F5344CB8AC3E}">
        <p14:creationId xmlns:p14="http://schemas.microsoft.com/office/powerpoint/2010/main" val="1317136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990600" y="204788"/>
            <a:ext cx="8153400" cy="385762"/>
          </a:xfrm>
        </p:spPr>
        <p:txBody>
          <a:bodyPr>
            <a:noAutofit/>
          </a:bodyPr>
          <a:lstStyle/>
          <a:p>
            <a:pPr eaLnBrk="1" hangingPunct="1"/>
            <a:r>
              <a:rPr lang="en-US" sz="2700" dirty="0"/>
              <a:t/>
            </a:r>
            <a:br>
              <a:rPr lang="en-US" sz="2700" dirty="0"/>
            </a:br>
            <a:r>
              <a:rPr lang="en-US" sz="2700" dirty="0">
                <a:solidFill>
                  <a:schemeClr val="accent3"/>
                </a:solidFill>
              </a:rPr>
              <a:t>REGULATION </a:t>
            </a:r>
            <a:r>
              <a:rPr lang="en-US" sz="2700" dirty="0" smtClean="0">
                <a:solidFill>
                  <a:schemeClr val="accent3"/>
                </a:solidFill>
              </a:rPr>
              <a:t>IV</a:t>
            </a:r>
            <a:endParaRPr lang="en-US" sz="2700" dirty="0">
              <a:solidFill>
                <a:srgbClr val="00759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5021534"/>
              </p:ext>
            </p:extLst>
          </p:nvPr>
        </p:nvGraphicFramePr>
        <p:xfrm>
          <a:off x="609600" y="742951"/>
          <a:ext cx="7848600" cy="4191000"/>
        </p:xfrm>
        <a:graphic>
          <a:graphicData uri="http://schemas.openxmlformats.org/drawingml/2006/table">
            <a:tbl>
              <a:tblPr firstRow="1" bandRow="1">
                <a:tableStyleId>{5C22544A-7EE6-4342-B048-85BDC9FD1C3A}</a:tableStyleId>
              </a:tblPr>
              <a:tblGrid>
                <a:gridCol w="46482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410188">
                <a:tc>
                  <a:txBody>
                    <a:bodyPr/>
                    <a:lstStyle/>
                    <a:p>
                      <a:r>
                        <a:rPr lang="en-US" sz="1700" dirty="0" smtClean="0">
                          <a:solidFill>
                            <a:schemeClr val="tx1"/>
                          </a:solidFill>
                        </a:rPr>
                        <a:t>Location</a:t>
                      </a:r>
                      <a:r>
                        <a:rPr lang="en-US" sz="1700" baseline="0" dirty="0" smtClean="0">
                          <a:solidFill>
                            <a:schemeClr val="tx1"/>
                          </a:solidFill>
                        </a:rPr>
                        <a:t> in Proposed Plan and Proposed Change</a:t>
                      </a:r>
                      <a:endParaRPr lang="en-US" sz="17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700" dirty="0" smtClean="0">
                          <a:solidFill>
                            <a:schemeClr val="tx1"/>
                          </a:solidFill>
                        </a:rPr>
                        <a:t>Reason for Proposed Change</a:t>
                      </a:r>
                      <a:endParaRPr lang="en-US" sz="17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780812">
                <a:tc>
                  <a:txBody>
                    <a:bodyPr/>
                    <a:lstStyle/>
                    <a:p>
                      <a:r>
                        <a:rPr lang="en-US" sz="1400" dirty="0" smtClean="0">
                          <a:latin typeface="Times New Roman" panose="02020603050405020304" pitchFamily="18" charset="0"/>
                          <a:cs typeface="Times New Roman" panose="02020603050405020304" pitchFamily="18" charset="0"/>
                        </a:rPr>
                        <a:t>Page</a:t>
                      </a:r>
                      <a:r>
                        <a:rPr lang="en-US" sz="1400" baseline="0" dirty="0" smtClean="0">
                          <a:latin typeface="Times New Roman" panose="02020603050405020304" pitchFamily="18" charset="0"/>
                          <a:cs typeface="Times New Roman" panose="02020603050405020304" pitchFamily="18" charset="0"/>
                        </a:rPr>
                        <a:t> 45</a:t>
                      </a:r>
                    </a:p>
                    <a:p>
                      <a:r>
                        <a:rPr lang="en-US" sz="1400" baseline="0" dirty="0" smtClean="0">
                          <a:latin typeface="Times New Roman" panose="02020603050405020304" pitchFamily="18" charset="0"/>
                          <a:cs typeface="Times New Roman" panose="02020603050405020304" pitchFamily="18" charset="0"/>
                        </a:rPr>
                        <a:t>AGENCY RESPONSIBLE FOR FAPE</a:t>
                      </a:r>
                    </a:p>
                    <a:p>
                      <a:endParaRPr lang="en-US" sz="1400" baseline="0" dirty="0" smtClean="0">
                        <a:latin typeface="Times New Roman" panose="02020603050405020304" pitchFamily="18" charset="0"/>
                        <a:cs typeface="Times New Roman" panose="02020603050405020304" pitchFamily="18" charset="0"/>
                      </a:endParaRPr>
                    </a:p>
                    <a:p>
                      <a:r>
                        <a:rPr lang="en-US" sz="1400" baseline="0" dirty="0" smtClean="0">
                          <a:latin typeface="Times New Roman" panose="02020603050405020304" pitchFamily="18" charset="0"/>
                          <a:cs typeface="Times New Roman" panose="02020603050405020304" pitchFamily="18" charset="0"/>
                        </a:rPr>
                        <a:t>The public agency or special school district in which a student with a disability resides is responsible for implementation of FAPE.  Students with disabilities or severe disabilities who are admitted to programs and facilities of the Department of Mental Health or whose domicile is in one public agency, but actually reside in another public agency as a result of a placement arranged by or approved by the Department of Mental Health, the Department of Social Services, or a court of competent jurisdiction shall be provided special education and related services in the public agency where the student actually resides. </a:t>
                      </a:r>
                      <a:r>
                        <a:rPr lang="en-US" sz="1400" b="1" baseline="0" dirty="0" smtClean="0">
                          <a:solidFill>
                            <a:srgbClr val="FF0000"/>
                          </a:solidFill>
                          <a:latin typeface="Times New Roman" panose="02020603050405020304" pitchFamily="18" charset="0"/>
                          <a:cs typeface="Times New Roman" panose="02020603050405020304" pitchFamily="18" charset="0"/>
                        </a:rPr>
                        <a:t>Students enrolled in full-time MOCAP approved virtual education programs hosted by a Missouri school district are enrolled in the host school district. The host school district is responsible for implementation of FAPE.</a:t>
                      </a:r>
                      <a:r>
                        <a:rPr lang="en-US" sz="1400" baseline="0" dirty="0" smtClean="0">
                          <a:latin typeface="Times New Roman" panose="02020603050405020304" pitchFamily="18" charset="0"/>
                          <a:cs typeface="Times New Roman" panose="02020603050405020304" pitchFamily="18" charset="0"/>
                        </a:rPr>
                        <a:t> </a:t>
                      </a:r>
                      <a:endParaRPr lang="en-US" sz="1800" baseline="0" dirty="0" smtClean="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Times New Roman" panose="02020603050405020304" pitchFamily="18" charset="0"/>
                          <a:cs typeface="Times New Roman" panose="02020603050405020304" pitchFamily="18" charset="0"/>
                        </a:rPr>
                        <a:t>Add description of Missouri Course Access and Virtual School Program (MOCAP) hosted district enrollment because it is an exception to the residency rule and is a new addition to Section 161.670 RSMo.</a:t>
                      </a:r>
                      <a:endParaRPr lang="en-US" sz="1800" dirty="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09494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990600" y="204788"/>
            <a:ext cx="8153400" cy="652462"/>
          </a:xfrm>
        </p:spPr>
        <p:txBody>
          <a:bodyPr/>
          <a:lstStyle/>
          <a:p>
            <a:pPr eaLnBrk="1" hangingPunct="1"/>
            <a:r>
              <a:rPr lang="en-US" sz="2700" dirty="0"/>
              <a:t/>
            </a:r>
            <a:br>
              <a:rPr lang="en-US" sz="2700" dirty="0"/>
            </a:br>
            <a:r>
              <a:rPr lang="en-US" sz="2700" dirty="0">
                <a:solidFill>
                  <a:schemeClr val="accent3"/>
                </a:solidFill>
              </a:rPr>
              <a:t>REGULATION </a:t>
            </a:r>
            <a:r>
              <a:rPr lang="en-US" sz="2700" dirty="0" smtClean="0">
                <a:solidFill>
                  <a:schemeClr val="accent3"/>
                </a:solidFill>
              </a:rPr>
              <a:t>IV</a:t>
            </a:r>
            <a:r>
              <a:rPr lang="en-US" sz="2700" dirty="0"/>
              <a:t/>
            </a:r>
            <a:br>
              <a:rPr lang="en-US" sz="2700" dirty="0"/>
            </a:br>
            <a:endParaRPr lang="en-US" sz="2700" dirty="0">
              <a:solidFill>
                <a:srgbClr val="00759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48714320"/>
              </p:ext>
            </p:extLst>
          </p:nvPr>
        </p:nvGraphicFramePr>
        <p:xfrm>
          <a:off x="381000" y="742951"/>
          <a:ext cx="8382000" cy="4145586"/>
        </p:xfrm>
        <a:graphic>
          <a:graphicData uri="http://schemas.openxmlformats.org/drawingml/2006/table">
            <a:tbl>
              <a:tblPr firstRow="1" bandRow="1">
                <a:tableStyleId>{5C22544A-7EE6-4342-B048-85BDC9FD1C3A}</a:tableStyleId>
              </a:tblPr>
              <a:tblGrid>
                <a:gridCol w="55626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296873">
                <a:tc>
                  <a:txBody>
                    <a:bodyPr/>
                    <a:lstStyle/>
                    <a:p>
                      <a:r>
                        <a:rPr lang="en-US" sz="1700" dirty="0" smtClean="0">
                          <a:solidFill>
                            <a:schemeClr val="tx1"/>
                          </a:solidFill>
                        </a:rPr>
                        <a:t>Location</a:t>
                      </a:r>
                      <a:r>
                        <a:rPr lang="en-US" sz="1700" baseline="0" dirty="0" smtClean="0">
                          <a:solidFill>
                            <a:schemeClr val="tx1"/>
                          </a:solidFill>
                        </a:rPr>
                        <a:t> in Proposed Plan and Proposed Change</a:t>
                      </a:r>
                      <a:endParaRPr lang="en-US" sz="17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700" dirty="0" smtClean="0">
                          <a:solidFill>
                            <a:schemeClr val="tx1"/>
                          </a:solidFill>
                        </a:rPr>
                        <a:t>Reason for Proposed Change</a:t>
                      </a:r>
                      <a:endParaRPr lang="en-US" sz="17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817926">
                <a:tc>
                  <a:txBody>
                    <a:bodyPr/>
                    <a:lstStyle/>
                    <a:p>
                      <a:r>
                        <a:rPr lang="en-US" sz="1800" dirty="0" smtClean="0">
                          <a:latin typeface="Times New Roman" panose="02020603050405020304" pitchFamily="18" charset="0"/>
                          <a:cs typeface="Times New Roman" panose="02020603050405020304" pitchFamily="18" charset="0"/>
                        </a:rPr>
                        <a:t>Page 46</a:t>
                      </a:r>
                    </a:p>
                    <a:p>
                      <a:r>
                        <a:rPr lang="en-US" sz="1800" dirty="0" smtClean="0">
                          <a:latin typeface="Times New Roman" panose="02020603050405020304" pitchFamily="18" charset="0"/>
                          <a:cs typeface="Times New Roman" panose="02020603050405020304" pitchFamily="18" charset="0"/>
                        </a:rPr>
                        <a:t>Listed below are the statutes of the state of Missouri which provide the legal basis and source Missouri’s policy relating to FAPE. </a:t>
                      </a:r>
                    </a:p>
                    <a:p>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(1)	Section 162.670, RSMo	</a:t>
                      </a:r>
                    </a:p>
                    <a:p>
                      <a:r>
                        <a:rPr lang="en-US" sz="1800" dirty="0" smtClean="0">
                          <a:latin typeface="Times New Roman" panose="02020603050405020304" pitchFamily="18" charset="0"/>
                          <a:cs typeface="Times New Roman" panose="02020603050405020304" pitchFamily="18" charset="0"/>
                        </a:rPr>
                        <a:t>(2)	Section 162.675, RSMo</a:t>
                      </a:r>
                    </a:p>
                    <a:p>
                      <a:r>
                        <a:rPr lang="en-US" sz="1800" dirty="0" smtClean="0">
                          <a:latin typeface="Times New Roman" panose="02020603050405020304" pitchFamily="18" charset="0"/>
                          <a:cs typeface="Times New Roman" panose="02020603050405020304" pitchFamily="18" charset="0"/>
                        </a:rPr>
                        <a:t>(3)	Section 162.680, RSMo	</a:t>
                      </a:r>
                    </a:p>
                    <a:p>
                      <a:r>
                        <a:rPr lang="en-US" sz="1800" dirty="0" smtClean="0">
                          <a:latin typeface="Times New Roman" panose="02020603050405020304" pitchFamily="18" charset="0"/>
                          <a:cs typeface="Times New Roman" panose="02020603050405020304" pitchFamily="18" charset="0"/>
                        </a:rPr>
                        <a:t>(4)	Section 217.355(4), RSMo	</a:t>
                      </a:r>
                    </a:p>
                    <a:p>
                      <a:r>
                        <a:rPr lang="en-US" sz="1800" dirty="0" smtClean="0">
                          <a:latin typeface="Times New Roman" panose="02020603050405020304" pitchFamily="18" charset="0"/>
                          <a:cs typeface="Times New Roman" panose="02020603050405020304" pitchFamily="18" charset="0"/>
                        </a:rPr>
                        <a:t>(5)	Section 162.700(1), RSMo	</a:t>
                      </a:r>
                    </a:p>
                    <a:p>
                      <a:r>
                        <a:rPr lang="en-US" sz="1800" dirty="0" smtClean="0">
                          <a:latin typeface="Times New Roman" panose="02020603050405020304" pitchFamily="18" charset="0"/>
                          <a:cs typeface="Times New Roman" panose="02020603050405020304" pitchFamily="18" charset="0"/>
                        </a:rPr>
                        <a:t>(6)	Section 219.021, RSMo	</a:t>
                      </a:r>
                    </a:p>
                    <a:p>
                      <a:r>
                        <a:rPr lang="en-US" sz="1800" dirty="0" smtClean="0">
                          <a:latin typeface="Times New Roman" panose="02020603050405020304" pitchFamily="18" charset="0"/>
                          <a:cs typeface="Times New Roman" panose="02020603050405020304" pitchFamily="18" charset="0"/>
                        </a:rPr>
                        <a:t>(7)	Article IV, Section 37(a), Missouri Constitution</a:t>
                      </a:r>
                    </a:p>
                    <a:p>
                      <a:r>
                        <a:rPr lang="en-US" sz="1800" b="1" dirty="0" smtClean="0">
                          <a:solidFill>
                            <a:srgbClr val="FF0000"/>
                          </a:solidFill>
                          <a:latin typeface="Times New Roman" panose="02020603050405020304" pitchFamily="18" charset="0"/>
                          <a:cs typeface="Times New Roman" panose="02020603050405020304" pitchFamily="18" charset="0"/>
                        </a:rPr>
                        <a:t>(8)           Section 161.670 Subsection 3(4), RSMo</a:t>
                      </a:r>
                      <a:endParaRPr lang="en-US" sz="2000" dirty="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Times New Roman" panose="02020603050405020304" pitchFamily="18" charset="0"/>
                          <a:cs typeface="Times New Roman" panose="02020603050405020304" pitchFamily="18" charset="0"/>
                        </a:rPr>
                        <a:t>Add Section 160.670 RSMo, implementing new requirements to the MOCAP statute, to the list of state statutes that provide the legal basis and source of Missouri’s policy relating to FAPE.</a:t>
                      </a:r>
                      <a:endParaRPr lang="en-US" sz="1800" dirty="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93046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57300" y="2571750"/>
            <a:ext cx="6572250" cy="1143000"/>
          </a:xfrm>
        </p:spPr>
        <p:txBody>
          <a:bodyPr/>
          <a:lstStyle/>
          <a:p>
            <a:r>
              <a:rPr lang="en-US" sz="3600" dirty="0" smtClean="0">
                <a:solidFill>
                  <a:srgbClr val="3D9833"/>
                </a:solidFill>
              </a:rPr>
              <a:t>PROCEDURAL SAFEGUARDS/DISCIPLINE</a:t>
            </a:r>
            <a:endParaRPr lang="en-US" sz="3600" dirty="0">
              <a:solidFill>
                <a:srgbClr val="3D9833"/>
              </a:solidFill>
            </a:endParaRPr>
          </a:p>
        </p:txBody>
      </p:sp>
      <p:sp>
        <p:nvSpPr>
          <p:cNvPr id="3" name="Title 2"/>
          <p:cNvSpPr>
            <a:spLocks noGrp="1"/>
          </p:cNvSpPr>
          <p:nvPr>
            <p:ph type="title"/>
          </p:nvPr>
        </p:nvSpPr>
        <p:spPr/>
        <p:txBody>
          <a:bodyPr/>
          <a:lstStyle/>
          <a:p>
            <a:r>
              <a:rPr lang="en-US" dirty="0" smtClean="0"/>
              <a:t>REGULATION V</a:t>
            </a:r>
            <a:endParaRPr lang="en-US" dirty="0"/>
          </a:p>
        </p:txBody>
      </p:sp>
    </p:spTree>
    <p:extLst>
      <p:ext uri="{BB962C8B-B14F-4D97-AF65-F5344CB8AC3E}">
        <p14:creationId xmlns:p14="http://schemas.microsoft.com/office/powerpoint/2010/main" val="2709606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990600" y="204788"/>
            <a:ext cx="8153400" cy="652462"/>
          </a:xfrm>
        </p:spPr>
        <p:txBody>
          <a:bodyPr/>
          <a:lstStyle/>
          <a:p>
            <a:pPr eaLnBrk="1" hangingPunct="1"/>
            <a:r>
              <a:rPr lang="en-US" sz="2700" dirty="0"/>
              <a:t/>
            </a:r>
            <a:br>
              <a:rPr lang="en-US" sz="2700" dirty="0"/>
            </a:br>
            <a:r>
              <a:rPr lang="en-US" sz="2700" dirty="0">
                <a:solidFill>
                  <a:schemeClr val="accent3"/>
                </a:solidFill>
              </a:rPr>
              <a:t>REGULATION </a:t>
            </a:r>
            <a:r>
              <a:rPr lang="en-US" sz="2700" dirty="0" smtClean="0">
                <a:solidFill>
                  <a:schemeClr val="accent3"/>
                </a:solidFill>
              </a:rPr>
              <a:t>V</a:t>
            </a:r>
            <a:r>
              <a:rPr lang="en-US" sz="2700" dirty="0"/>
              <a:t/>
            </a:r>
            <a:br>
              <a:rPr lang="en-US" sz="2700" dirty="0"/>
            </a:br>
            <a:endParaRPr lang="en-US" sz="2700" dirty="0">
              <a:solidFill>
                <a:srgbClr val="00759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54504845"/>
              </p:ext>
            </p:extLst>
          </p:nvPr>
        </p:nvGraphicFramePr>
        <p:xfrm>
          <a:off x="457200" y="742950"/>
          <a:ext cx="8001000" cy="4042736"/>
        </p:xfrm>
        <a:graphic>
          <a:graphicData uri="http://schemas.openxmlformats.org/drawingml/2006/table">
            <a:tbl>
              <a:tblPr firstRow="1" bandRow="1">
                <a:tableStyleId>{5C22544A-7EE6-4342-B048-85BDC9FD1C3A}</a:tableStyleId>
              </a:tblPr>
              <a:tblGrid>
                <a:gridCol w="4547485">
                  <a:extLst>
                    <a:ext uri="{9D8B030D-6E8A-4147-A177-3AD203B41FA5}">
                      <a16:colId xmlns:a16="http://schemas.microsoft.com/office/drawing/2014/main" val="20000"/>
                    </a:ext>
                  </a:extLst>
                </a:gridCol>
                <a:gridCol w="3453515">
                  <a:extLst>
                    <a:ext uri="{9D8B030D-6E8A-4147-A177-3AD203B41FA5}">
                      <a16:colId xmlns:a16="http://schemas.microsoft.com/office/drawing/2014/main" val="20001"/>
                    </a:ext>
                  </a:extLst>
                </a:gridCol>
              </a:tblGrid>
              <a:tr h="533400">
                <a:tc>
                  <a:txBody>
                    <a:bodyPr/>
                    <a:lstStyle/>
                    <a:p>
                      <a:r>
                        <a:rPr lang="en-US" sz="1700" dirty="0" smtClean="0">
                          <a:solidFill>
                            <a:schemeClr val="tx1"/>
                          </a:solidFill>
                        </a:rPr>
                        <a:t>Location</a:t>
                      </a:r>
                      <a:r>
                        <a:rPr lang="en-US" sz="1700" baseline="0" dirty="0" smtClean="0">
                          <a:solidFill>
                            <a:schemeClr val="tx1"/>
                          </a:solidFill>
                        </a:rPr>
                        <a:t> in Proposed Plan and Proposed Change</a:t>
                      </a:r>
                      <a:endParaRPr lang="en-US" sz="17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700" dirty="0" smtClean="0">
                          <a:solidFill>
                            <a:schemeClr val="tx1"/>
                          </a:solidFill>
                        </a:rPr>
                        <a:t>Reason for Proposed Change</a:t>
                      </a:r>
                      <a:endParaRPr lang="en-US" sz="17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509336">
                <a:tc>
                  <a:txBody>
                    <a:bodyPr/>
                    <a:lstStyle/>
                    <a:p>
                      <a:r>
                        <a:rPr lang="en-US" sz="2000" dirty="0" smtClean="0">
                          <a:latin typeface="Times New Roman" panose="02020603050405020304" pitchFamily="18" charset="0"/>
                          <a:cs typeface="Times New Roman" panose="02020603050405020304" pitchFamily="18" charset="0"/>
                        </a:rPr>
                        <a:t>Page 65</a:t>
                      </a:r>
                    </a:p>
                    <a:p>
                      <a:r>
                        <a:rPr lang="en-US" sz="2000" dirty="0" smtClean="0">
                          <a:latin typeface="Times New Roman" panose="02020603050405020304" pitchFamily="18" charset="0"/>
                          <a:cs typeface="Times New Roman" panose="02020603050405020304" pitchFamily="18" charset="0"/>
                        </a:rPr>
                        <a:t>D.  PROCEDURAL SAFEGUARDS NOTICE (34 CFR 300.504) </a:t>
                      </a:r>
                    </a:p>
                    <a:p>
                      <a:r>
                        <a:rPr lang="en-US" sz="2000"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A copy of the state approved procedural safeguards available to the parents of a student with a disability </a:t>
                      </a:r>
                      <a:r>
                        <a:rPr lang="en-US" sz="2000" b="1" dirty="0" smtClean="0">
                          <a:solidFill>
                            <a:srgbClr val="FF0000"/>
                          </a:solidFill>
                          <a:latin typeface="Times New Roman" panose="02020603050405020304" pitchFamily="18" charset="0"/>
                          <a:cs typeface="Times New Roman" panose="02020603050405020304" pitchFamily="18" charset="0"/>
                        </a:rPr>
                        <a:t>and a copy of the Parents’ Bill of Rights, per section 161.850 RSMo,</a:t>
                      </a:r>
                      <a:r>
                        <a:rPr lang="en-US" sz="2000" dirty="0" smtClean="0">
                          <a:latin typeface="Times New Roman" panose="02020603050405020304" pitchFamily="18" charset="0"/>
                          <a:cs typeface="Times New Roman" panose="02020603050405020304" pitchFamily="18" charset="0"/>
                        </a:rPr>
                        <a:t> shall be given to parents only one (1) time a school year, except that a copy also shall be given to the parents:</a:t>
                      </a:r>
                      <a:endParaRPr lang="en-US" sz="2000" dirty="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effectLst/>
                          <a:latin typeface="Times New Roman" panose="02020603050405020304" pitchFamily="18" charset="0"/>
                          <a:ea typeface="Times New Roman" panose="02020603050405020304" pitchFamily="18" charset="0"/>
                        </a:rPr>
                        <a:t>Add wording to describe when a copy of the Parents’ Bill of Rights is to be provided to parents per RSMo 161.850. </a:t>
                      </a:r>
                      <a:endParaRPr lang="en-US" sz="2000" dirty="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67725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43000" y="2571750"/>
            <a:ext cx="6858000" cy="740569"/>
          </a:xfrm>
        </p:spPr>
        <p:txBody>
          <a:bodyPr/>
          <a:lstStyle/>
          <a:p>
            <a:pPr algn="ctr"/>
            <a:r>
              <a:rPr lang="en-US" sz="4050" dirty="0">
                <a:solidFill>
                  <a:srgbClr val="3D9833"/>
                </a:solidFill>
              </a:rPr>
              <a:t>PERSONNEL STANDARDS</a:t>
            </a:r>
          </a:p>
        </p:txBody>
      </p:sp>
      <p:sp>
        <p:nvSpPr>
          <p:cNvPr id="3" name="Title 2"/>
          <p:cNvSpPr>
            <a:spLocks noGrp="1"/>
          </p:cNvSpPr>
          <p:nvPr>
            <p:ph type="title"/>
          </p:nvPr>
        </p:nvSpPr>
        <p:spPr/>
        <p:txBody>
          <a:bodyPr/>
          <a:lstStyle/>
          <a:p>
            <a:r>
              <a:rPr lang="en-US" dirty="0" smtClean="0"/>
              <a:t>REGULATION VIII</a:t>
            </a:r>
            <a:endParaRPr lang="en-US" dirty="0"/>
          </a:p>
        </p:txBody>
      </p:sp>
    </p:spTree>
    <p:extLst>
      <p:ext uri="{BB962C8B-B14F-4D97-AF65-F5344CB8AC3E}">
        <p14:creationId xmlns:p14="http://schemas.microsoft.com/office/powerpoint/2010/main" val="89308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990600" y="204788"/>
            <a:ext cx="8153400" cy="652462"/>
          </a:xfrm>
        </p:spPr>
        <p:txBody>
          <a:bodyPr/>
          <a:lstStyle/>
          <a:p>
            <a:pPr eaLnBrk="1" hangingPunct="1"/>
            <a:r>
              <a:rPr lang="en-US" sz="2700" dirty="0"/>
              <a:t/>
            </a:r>
            <a:br>
              <a:rPr lang="en-US" sz="2700" dirty="0"/>
            </a:br>
            <a:r>
              <a:rPr lang="en-US" sz="2700" dirty="0">
                <a:solidFill>
                  <a:schemeClr val="accent3"/>
                </a:solidFill>
              </a:rPr>
              <a:t>REGULATION VIII</a:t>
            </a:r>
            <a:r>
              <a:rPr lang="en-US" sz="2700" dirty="0"/>
              <a:t/>
            </a:r>
            <a:br>
              <a:rPr lang="en-US" sz="2700" dirty="0"/>
            </a:br>
            <a:endParaRPr lang="en-US" sz="2700" dirty="0">
              <a:solidFill>
                <a:srgbClr val="00759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18498077"/>
              </p:ext>
            </p:extLst>
          </p:nvPr>
        </p:nvGraphicFramePr>
        <p:xfrm>
          <a:off x="609599" y="742950"/>
          <a:ext cx="7924800" cy="4145280"/>
        </p:xfrm>
        <a:graphic>
          <a:graphicData uri="http://schemas.openxmlformats.org/drawingml/2006/table">
            <a:tbl>
              <a:tblPr firstRow="1" bandRow="1">
                <a:tableStyleId>{5C22544A-7EE6-4342-B048-85BDC9FD1C3A}</a:tableStyleId>
              </a:tblPr>
              <a:tblGrid>
                <a:gridCol w="4662256">
                  <a:extLst>
                    <a:ext uri="{9D8B030D-6E8A-4147-A177-3AD203B41FA5}">
                      <a16:colId xmlns:a16="http://schemas.microsoft.com/office/drawing/2014/main" val="20000"/>
                    </a:ext>
                  </a:extLst>
                </a:gridCol>
                <a:gridCol w="3262544">
                  <a:extLst>
                    <a:ext uri="{9D8B030D-6E8A-4147-A177-3AD203B41FA5}">
                      <a16:colId xmlns:a16="http://schemas.microsoft.com/office/drawing/2014/main" val="20001"/>
                    </a:ext>
                  </a:extLst>
                </a:gridCol>
              </a:tblGrid>
              <a:tr h="533400">
                <a:tc>
                  <a:txBody>
                    <a:bodyPr/>
                    <a:lstStyle/>
                    <a:p>
                      <a:r>
                        <a:rPr lang="en-US" sz="1800" dirty="0" smtClean="0">
                          <a:solidFill>
                            <a:schemeClr val="tx1"/>
                          </a:solidFill>
                        </a:rPr>
                        <a:t>Location</a:t>
                      </a:r>
                      <a:r>
                        <a:rPr lang="en-US" sz="1800" baseline="0" dirty="0" smtClean="0">
                          <a:solidFill>
                            <a:schemeClr val="tx1"/>
                          </a:solidFill>
                        </a:rPr>
                        <a:t> in Proposed Plan and Proposed Change</a:t>
                      </a:r>
                      <a:endParaRPr lang="en-US"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800" dirty="0" smtClean="0">
                          <a:solidFill>
                            <a:schemeClr val="tx1"/>
                          </a:solidFill>
                        </a:rPr>
                        <a:t>Reason for Proposed Change</a:t>
                      </a:r>
                      <a:endParaRPr lang="en-US"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448643">
                <a:tc>
                  <a:txBody>
                    <a:bodyPr/>
                    <a:lstStyle/>
                    <a:p>
                      <a:r>
                        <a:rPr kumimoji="0" lang="en-US" sz="16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Page 103 Orientation and Mobility (O&amp;M) Specialist</a:t>
                      </a:r>
                    </a:p>
                    <a:p>
                      <a:r>
                        <a:rPr kumimoji="0" lang="en-US" sz="16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Certificates or License</a:t>
                      </a:r>
                    </a:p>
                    <a:p>
                      <a:endParaRPr kumimoji="0" lang="en-US" sz="16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p>
                      <a:r>
                        <a:rPr kumimoji="0" lang="en-US" sz="16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Certified by the Academy for Certification of Vision Rehabilitation and Education Professionals (ACVREP) as a Certified Orientation and Mobility Specialist (COMS)</a:t>
                      </a:r>
                      <a:r>
                        <a:rPr kumimoji="0" lang="en-US" sz="1600" b="1" i="0" u="none" strike="noStrike" kern="1200" baseline="0" dirty="0" smtClean="0">
                          <a:solidFill>
                            <a:srgbClr val="FF0000"/>
                          </a:solidFill>
                          <a:latin typeface="Times New Roman" panose="02020603050405020304" pitchFamily="18" charset="0"/>
                          <a:ea typeface="+mn-ea"/>
                          <a:cs typeface="Times New Roman" panose="02020603050405020304" pitchFamily="18" charset="0"/>
                        </a:rPr>
                        <a:t>,</a:t>
                      </a:r>
                      <a:r>
                        <a:rPr kumimoji="0" lang="en-US" sz="1600" b="1" i="0" u="none" strike="noStrike" kern="1200" baseline="0" dirty="0" smtClean="0">
                          <a:solidFill>
                            <a:schemeClr val="tx1"/>
                          </a:solidFill>
                          <a:latin typeface="Times New Roman" panose="02020603050405020304" pitchFamily="18" charset="0"/>
                          <a:ea typeface="+mn-ea"/>
                          <a:cs typeface="Times New Roman" panose="02020603050405020304" pitchFamily="18" charset="0"/>
                        </a:rPr>
                        <a:t> </a:t>
                      </a:r>
                      <a:r>
                        <a:rPr kumimoji="0" lang="en-US" sz="1600" b="1" i="0" u="none" strike="noStrike" kern="1200" baseline="0" dirty="0" smtClean="0">
                          <a:solidFill>
                            <a:srgbClr val="FF0000"/>
                          </a:solidFill>
                          <a:latin typeface="Times New Roman" panose="02020603050405020304" pitchFamily="18" charset="0"/>
                          <a:ea typeface="+mn-ea"/>
                          <a:cs typeface="Times New Roman" panose="02020603050405020304" pitchFamily="18" charset="0"/>
                        </a:rPr>
                        <a:t>the National Blindness Professional Certification Board (NBPCB) with a National Orientation and Mobility Certification (NOMC), or hold a nationally recognized certification related to orientation and mobility </a:t>
                      </a:r>
                      <a:r>
                        <a:rPr kumimoji="0" lang="en-US" sz="1600" b="0" i="0" u="none" strike="sngStrike" kern="1200" baseline="0" dirty="0" smtClean="0">
                          <a:solidFill>
                            <a:schemeClr val="tx1"/>
                          </a:solidFill>
                          <a:latin typeface="Times New Roman" panose="02020603050405020304" pitchFamily="18" charset="0"/>
                          <a:ea typeface="+mn-ea"/>
                          <a:cs typeface="Times New Roman" panose="02020603050405020304" pitchFamily="18" charset="0"/>
                        </a:rPr>
                        <a:t>or Current O&amp;M services contract with Rehabilitation Services for the Blind</a:t>
                      </a:r>
                    </a:p>
                    <a:p>
                      <a:pPr marL="0" indent="0">
                        <a:buFont typeface="Arial" panose="020B0604020202020204" pitchFamily="34" charset="0"/>
                        <a:buNone/>
                      </a:pPr>
                      <a:endParaRPr kumimoji="0" lang="en-US"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p>
                      <a:endParaRPr kumimoji="0" lang="en-US" sz="1500" b="0" i="0" u="none" strike="noStrike" kern="1200" baseline="0" dirty="0" smtClean="0">
                        <a:solidFill>
                          <a:schemeClr val="dk1"/>
                        </a:solidFill>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smtClean="0">
                          <a:effectLst/>
                          <a:latin typeface="Times New Roman" panose="02020603050405020304" pitchFamily="18" charset="0"/>
                          <a:ea typeface="Times New Roman" panose="02020603050405020304" pitchFamily="18" charset="0"/>
                        </a:rPr>
                        <a:t>Add names of additional nationally recognized certification agencies to meet the requirements of the BRITE Act, 167.225 Sections 9(4) and 10(3) RSMo. </a:t>
                      </a:r>
                    </a:p>
                    <a:p>
                      <a:endParaRPr lang="en-US" sz="2000" dirty="0" smtClean="0">
                        <a:effectLst/>
                        <a:latin typeface="Times New Roman" panose="02020603050405020304" pitchFamily="18" charset="0"/>
                        <a:ea typeface="Times New Roman" panose="02020603050405020304" pitchFamily="18" charset="0"/>
                      </a:endParaRPr>
                    </a:p>
                    <a:p>
                      <a:r>
                        <a:rPr lang="en-US" sz="2000" dirty="0" smtClean="0">
                          <a:effectLst/>
                          <a:latin typeface="Times New Roman" panose="02020603050405020304" pitchFamily="18" charset="0"/>
                          <a:ea typeface="Times New Roman" panose="02020603050405020304" pitchFamily="18" charset="0"/>
                        </a:rPr>
                        <a:t>Remove wording that does not comply with BRITE Act requirements.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30307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990600" y="204788"/>
            <a:ext cx="8153400" cy="652462"/>
          </a:xfrm>
        </p:spPr>
        <p:txBody>
          <a:bodyPr/>
          <a:lstStyle/>
          <a:p>
            <a:pPr eaLnBrk="1" hangingPunct="1"/>
            <a:r>
              <a:rPr lang="en-US" sz="2700" dirty="0"/>
              <a:t/>
            </a:r>
            <a:br>
              <a:rPr lang="en-US" sz="2700" dirty="0"/>
            </a:br>
            <a:r>
              <a:rPr lang="en-US" sz="2700" dirty="0">
                <a:solidFill>
                  <a:schemeClr val="accent3"/>
                </a:solidFill>
              </a:rPr>
              <a:t>REGULATION VIII</a:t>
            </a:r>
            <a:r>
              <a:rPr lang="en-US" sz="2700" dirty="0"/>
              <a:t/>
            </a:r>
            <a:br>
              <a:rPr lang="en-US" sz="2700" dirty="0"/>
            </a:br>
            <a:endParaRPr lang="en-US" sz="2700" dirty="0">
              <a:solidFill>
                <a:srgbClr val="00759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142545618"/>
              </p:ext>
            </p:extLst>
          </p:nvPr>
        </p:nvGraphicFramePr>
        <p:xfrm>
          <a:off x="152400" y="742951"/>
          <a:ext cx="8763000" cy="4051408"/>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752600">
                  <a:extLst>
                    <a:ext uri="{9D8B030D-6E8A-4147-A177-3AD203B41FA5}">
                      <a16:colId xmlns:a16="http://schemas.microsoft.com/office/drawing/2014/main" val="1487490687"/>
                    </a:ext>
                  </a:extLst>
                </a:gridCol>
                <a:gridCol w="1295400">
                  <a:extLst>
                    <a:ext uri="{9D8B030D-6E8A-4147-A177-3AD203B41FA5}">
                      <a16:colId xmlns:a16="http://schemas.microsoft.com/office/drawing/2014/main" val="2088679067"/>
                    </a:ext>
                  </a:extLst>
                </a:gridCol>
                <a:gridCol w="4267200">
                  <a:extLst>
                    <a:ext uri="{9D8B030D-6E8A-4147-A177-3AD203B41FA5}">
                      <a16:colId xmlns:a16="http://schemas.microsoft.com/office/drawing/2014/main" val="2127219424"/>
                    </a:ext>
                  </a:extLst>
                </a:gridCol>
              </a:tblGrid>
              <a:tr h="328113">
                <a:tc gridSpan="4">
                  <a:txBody>
                    <a:bodyPr/>
                    <a:lstStyle/>
                    <a:p>
                      <a:r>
                        <a:rPr lang="en-US" sz="1800" dirty="0" smtClean="0">
                          <a:solidFill>
                            <a:schemeClr val="tx1"/>
                          </a:solidFill>
                        </a:rPr>
                        <a:t>Location</a:t>
                      </a:r>
                      <a:r>
                        <a:rPr lang="en-US" sz="1800" baseline="0" dirty="0" smtClean="0">
                          <a:solidFill>
                            <a:schemeClr val="tx1"/>
                          </a:solidFill>
                        </a:rPr>
                        <a:t> in Proposed Plan and Proposed Change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0616">
                <a:tc gridSpan="4">
                  <a:txBody>
                    <a:bodyPr/>
                    <a:lstStyle/>
                    <a:p>
                      <a:r>
                        <a:rPr kumimoji="0"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Page 107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0"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0"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0" lang="en-US" sz="12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1749">
                <a:tc>
                  <a:txBody>
                    <a:bodyPr/>
                    <a:lstStyle/>
                    <a:p>
                      <a:r>
                        <a:rPr kumimoji="0" lang="en-US"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Title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0" lang="en-US"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Responsibilities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0" lang="en-US"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Educational Qualifications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0" lang="en-US"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Certificates or License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4558157"/>
                  </a:ext>
                </a:extLst>
              </a:tr>
              <a:tr h="1978994">
                <a:tc>
                  <a:txBody>
                    <a:bodyPr/>
                    <a:lstStyle/>
                    <a:p>
                      <a:pPr marL="0" marR="0">
                        <a:lnSpc>
                          <a:spcPct val="107000"/>
                        </a:lnSpc>
                        <a:spcBef>
                          <a:spcPts val="0"/>
                        </a:spcBef>
                        <a:spcAft>
                          <a:spcPts val="800"/>
                        </a:spcAft>
                      </a:pPr>
                      <a:r>
                        <a:rPr lang="en-US" sz="14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Teacher</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400" b="1" dirty="0" smtClean="0">
                          <a:solidFill>
                            <a:srgbClr val="FF0000"/>
                          </a:solidFill>
                          <a:effectLst/>
                          <a:latin typeface="Times New Roman" panose="02020603050405020304" pitchFamily="18" charset="0"/>
                          <a:ea typeface="Calibri" panose="020F0502020204030204" pitchFamily="34" charset="0"/>
                        </a:rPr>
                        <a:t>Accessible Assistive Technology</a:t>
                      </a:r>
                      <a:endParaRPr kumimoji="0" lang="en-US"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smtClean="0">
                          <a:solidFill>
                            <a:srgbClr val="FF0000"/>
                          </a:solidFill>
                          <a:effectLst/>
                          <a:latin typeface="Times New Roman" panose="02020603050405020304" pitchFamily="18" charset="0"/>
                          <a:ea typeface="Calibri" panose="020F0502020204030204" pitchFamily="34" charset="0"/>
                        </a:rPr>
                        <a:t>Provide instruction in accessible assistive technology, consultation, and training with teachers, and conduct assistive technology assessment</a:t>
                      </a:r>
                      <a:endParaRPr kumimoji="0" lang="en-US"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smtClean="0">
                          <a:solidFill>
                            <a:srgbClr val="FF0000"/>
                          </a:solidFill>
                          <a:effectLst/>
                          <a:latin typeface="Times New Roman" panose="02020603050405020304" pitchFamily="18" charset="0"/>
                          <a:ea typeface="Calibri" panose="020F0502020204030204" pitchFamily="34" charset="0"/>
                        </a:rPr>
                        <a:t>Bachelor’s Degree</a:t>
                      </a:r>
                      <a:endParaRPr kumimoji="0" lang="en-US"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smtClean="0">
                          <a:solidFill>
                            <a:srgbClr val="FF0000"/>
                          </a:solidFill>
                          <a:effectLst/>
                          <a:latin typeface="Times New Roman" panose="02020603050405020304" pitchFamily="18" charset="0"/>
                          <a:ea typeface="Calibri" panose="020F0502020204030204" pitchFamily="34" charset="0"/>
                        </a:rPr>
                        <a:t>Certification in blind and partially sighted issued by the State Board of Education, hold a valid and current Certified Assistive Technology Instructional Specialist for People with Visual Impairments (CATIS), or hold a valid and current National Certification in Access Technology for the Blind (NCATB) or other nationally recognized certification related to assistive technology instruction for individuals with visual impairments</a:t>
                      </a:r>
                      <a:endParaRPr kumimoji="0" lang="en-US"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8810111"/>
                  </a:ext>
                </a:extLst>
              </a:tr>
              <a:tr h="28340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Reason for Proposed Change</a:t>
                      </a:r>
                      <a:endParaRPr kumimoji="0" lang="en-US"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3254701"/>
                  </a:ext>
                </a:extLst>
              </a:tr>
              <a:tr h="689527">
                <a:tc gridSpan="4">
                  <a:txBody>
                    <a:bodyPr/>
                    <a:lstStyle/>
                    <a:p>
                      <a:r>
                        <a:rPr kumimoji="0" lang="en-US" sz="1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Add title, responsibilities, educational qualifications and certificates or license requirements to meet the requirements of the BRITE Act, 167.225 Section 10(2) RSMo.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1162474"/>
                  </a:ext>
                </a:extLst>
              </a:tr>
            </a:tbl>
          </a:graphicData>
        </a:graphic>
      </p:graphicFrame>
    </p:spTree>
    <p:extLst>
      <p:ext uri="{BB962C8B-B14F-4D97-AF65-F5344CB8AC3E}">
        <p14:creationId xmlns:p14="http://schemas.microsoft.com/office/powerpoint/2010/main" val="789105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990600" y="204788"/>
            <a:ext cx="8153400" cy="652462"/>
          </a:xfrm>
        </p:spPr>
        <p:txBody>
          <a:bodyPr/>
          <a:lstStyle/>
          <a:p>
            <a:pPr eaLnBrk="1" hangingPunct="1"/>
            <a:r>
              <a:rPr lang="en-US" sz="2700" dirty="0"/>
              <a:t/>
            </a:r>
            <a:br>
              <a:rPr lang="en-US" sz="2700" dirty="0"/>
            </a:br>
            <a:r>
              <a:rPr lang="en-US" sz="2700" dirty="0">
                <a:solidFill>
                  <a:schemeClr val="accent3"/>
                </a:solidFill>
              </a:rPr>
              <a:t>REGULATION VIII</a:t>
            </a:r>
            <a:r>
              <a:rPr lang="en-US" sz="2700" dirty="0"/>
              <a:t/>
            </a:r>
            <a:br>
              <a:rPr lang="en-US" sz="2700" dirty="0"/>
            </a:br>
            <a:endParaRPr lang="en-US" sz="2700" dirty="0">
              <a:solidFill>
                <a:srgbClr val="00759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062002010"/>
              </p:ext>
            </p:extLst>
          </p:nvPr>
        </p:nvGraphicFramePr>
        <p:xfrm>
          <a:off x="533400" y="742950"/>
          <a:ext cx="8001000" cy="4065863"/>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457200">
                <a:tc>
                  <a:txBody>
                    <a:bodyPr/>
                    <a:lstStyle/>
                    <a:p>
                      <a:r>
                        <a:rPr lang="en-US" sz="1800" dirty="0" smtClean="0">
                          <a:solidFill>
                            <a:schemeClr val="tx1"/>
                          </a:solidFill>
                        </a:rPr>
                        <a:t>Location</a:t>
                      </a:r>
                      <a:r>
                        <a:rPr lang="en-US" sz="1800" baseline="0" dirty="0" smtClean="0">
                          <a:solidFill>
                            <a:schemeClr val="tx1"/>
                          </a:solidFill>
                        </a:rPr>
                        <a:t> in Proposed Plan and Proposed Change</a:t>
                      </a:r>
                      <a:endParaRPr lang="en-US"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800" dirty="0" smtClean="0">
                          <a:solidFill>
                            <a:schemeClr val="tx1"/>
                          </a:solidFill>
                        </a:rPr>
                        <a:t>Reason for Proposed Change</a:t>
                      </a:r>
                      <a:endParaRPr lang="en-US"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448643">
                <a:tc>
                  <a:txBody>
                    <a:bodyPr/>
                    <a:lstStyle/>
                    <a:p>
                      <a:r>
                        <a:rPr kumimoji="0" lang="en-US"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Page 107</a:t>
                      </a:r>
                    </a:p>
                    <a:p>
                      <a:r>
                        <a:rPr kumimoji="0" lang="en-US"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Teacher</a:t>
                      </a:r>
                    </a:p>
                    <a:p>
                      <a:pPr marL="342900" indent="-342900">
                        <a:buFont typeface="Arial" panose="020B0604020202020204" pitchFamily="34" charset="0"/>
                        <a:buChar char="•"/>
                      </a:pPr>
                      <a:r>
                        <a:rPr kumimoji="0" lang="en-US"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Early childhood blended </a:t>
                      </a:r>
                      <a:r>
                        <a:rPr kumimoji="0" lang="en-US" sz="2000" b="1" i="0" u="none" strike="noStrike" kern="1200" baseline="0" dirty="0" smtClean="0">
                          <a:solidFill>
                            <a:srgbClr val="FF0000"/>
                          </a:solidFill>
                          <a:latin typeface="Times New Roman" panose="02020603050405020304" pitchFamily="18" charset="0"/>
                          <a:ea typeface="+mn-ea"/>
                          <a:cs typeface="Times New Roman" panose="02020603050405020304" pitchFamily="18" charset="0"/>
                        </a:rPr>
                        <a:t>funding program</a:t>
                      </a:r>
                      <a:endParaRPr kumimoji="0" lang="en-US"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0" lang="en-US" sz="16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There is a fundamental misunderstanding of the early learning blended program which uses blended funding to operate. Funding sources may or may not include ECSE funding. Blended funding programs have no clear special education instruction requirements. Adding funding program to the title aligns to the program name used by Office of Childhood and stands in contrast to the integrated ECSE classroom model listed in State Plan Regulation IX, class size and caseload requirements. The integrated ECSE model operates using special education funding and has very clear guidance on the makeup of the classroom and requires special education instruction provided by a teacher holding Early Childhood Special Education certification.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65305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990600" y="204788"/>
            <a:ext cx="8153400" cy="652462"/>
          </a:xfrm>
        </p:spPr>
        <p:txBody>
          <a:bodyPr/>
          <a:lstStyle/>
          <a:p>
            <a:pPr eaLnBrk="1" hangingPunct="1"/>
            <a:r>
              <a:rPr lang="en-US" sz="2700" dirty="0"/>
              <a:t/>
            </a:r>
            <a:br>
              <a:rPr lang="en-US" sz="2700" dirty="0"/>
            </a:br>
            <a:r>
              <a:rPr lang="en-US" sz="2700" dirty="0">
                <a:solidFill>
                  <a:schemeClr val="accent3"/>
                </a:solidFill>
              </a:rPr>
              <a:t>REGULATION VIII</a:t>
            </a:r>
            <a:r>
              <a:rPr lang="en-US" sz="2700" dirty="0"/>
              <a:t/>
            </a:r>
            <a:br>
              <a:rPr lang="en-US" sz="2700" dirty="0"/>
            </a:br>
            <a:endParaRPr lang="en-US" sz="2700" dirty="0">
              <a:solidFill>
                <a:srgbClr val="00759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725051424"/>
              </p:ext>
            </p:extLst>
          </p:nvPr>
        </p:nvGraphicFramePr>
        <p:xfrm>
          <a:off x="533400" y="742950"/>
          <a:ext cx="8001000" cy="4183380"/>
        </p:xfrm>
        <a:graphic>
          <a:graphicData uri="http://schemas.openxmlformats.org/drawingml/2006/table">
            <a:tbl>
              <a:tblPr firstRow="1" bandRow="1">
                <a:tableStyleId>{5C22544A-7EE6-4342-B048-85BDC9FD1C3A}</a:tableStyleId>
              </a:tblPr>
              <a:tblGrid>
                <a:gridCol w="4738456">
                  <a:extLst>
                    <a:ext uri="{9D8B030D-6E8A-4147-A177-3AD203B41FA5}">
                      <a16:colId xmlns:a16="http://schemas.microsoft.com/office/drawing/2014/main" val="20000"/>
                    </a:ext>
                  </a:extLst>
                </a:gridCol>
                <a:gridCol w="3262544">
                  <a:extLst>
                    <a:ext uri="{9D8B030D-6E8A-4147-A177-3AD203B41FA5}">
                      <a16:colId xmlns:a16="http://schemas.microsoft.com/office/drawing/2014/main" val="20001"/>
                    </a:ext>
                  </a:extLst>
                </a:gridCol>
              </a:tblGrid>
              <a:tr h="457200">
                <a:tc>
                  <a:txBody>
                    <a:bodyPr/>
                    <a:lstStyle/>
                    <a:p>
                      <a:r>
                        <a:rPr lang="en-US" sz="1800" dirty="0" smtClean="0">
                          <a:solidFill>
                            <a:schemeClr val="tx1"/>
                          </a:solidFill>
                        </a:rPr>
                        <a:t>Location</a:t>
                      </a:r>
                      <a:r>
                        <a:rPr lang="en-US" sz="1800" baseline="0" dirty="0" smtClean="0">
                          <a:solidFill>
                            <a:schemeClr val="tx1"/>
                          </a:solidFill>
                        </a:rPr>
                        <a:t> in Proposed Plan and Proposed Change</a:t>
                      </a:r>
                      <a:endParaRPr lang="en-US"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800" dirty="0" smtClean="0">
                          <a:solidFill>
                            <a:schemeClr val="tx1"/>
                          </a:solidFill>
                        </a:rPr>
                        <a:t>Reason for Proposed Change</a:t>
                      </a:r>
                      <a:endParaRPr lang="en-US" sz="18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448643">
                <a:tc>
                  <a:txBody>
                    <a:bodyPr/>
                    <a:lstStyle/>
                    <a:p>
                      <a:r>
                        <a:rPr kumimoji="0" lang="en-US"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Page 107 Teacher </a:t>
                      </a:r>
                    </a:p>
                    <a:p>
                      <a:pPr marL="342900" indent="-342900">
                        <a:buFont typeface="Arial" panose="020B0604020202020204" pitchFamily="34" charset="0"/>
                        <a:buChar char="•"/>
                      </a:pPr>
                      <a:r>
                        <a:rPr kumimoji="0" lang="en-US"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Visually Impaired</a:t>
                      </a:r>
                    </a:p>
                    <a:p>
                      <a:pPr marL="0" indent="0">
                        <a:buFont typeface="Arial" panose="020B0604020202020204" pitchFamily="34" charset="0"/>
                        <a:buNone/>
                      </a:pPr>
                      <a:r>
                        <a:rPr kumimoji="0" lang="en-US"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Certificates or License</a:t>
                      </a:r>
                    </a:p>
                    <a:p>
                      <a:pPr marL="0" indent="0">
                        <a:buFont typeface="Arial" panose="020B0604020202020204" pitchFamily="34" charset="0"/>
                        <a:buNone/>
                      </a:pPr>
                      <a:endParaRPr kumimoji="0" lang="en-US"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kumimoji="0" lang="en-US"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Certification in blind and partially sighted issued by the State Board of Education</a:t>
                      </a:r>
                      <a:r>
                        <a:rPr kumimoji="0" lang="en-US" sz="2000" b="1" i="0" u="none" strike="noStrike" kern="1200" baseline="0" dirty="0" smtClean="0">
                          <a:solidFill>
                            <a:srgbClr val="FF0000"/>
                          </a:solidFill>
                          <a:latin typeface="Times New Roman" panose="02020603050405020304" pitchFamily="18" charset="0"/>
                          <a:ea typeface="+mn-ea"/>
                          <a:cs typeface="Times New Roman" panose="02020603050405020304" pitchFamily="18" charset="0"/>
                        </a:rPr>
                        <a:t>, hold a current and valid National Certification in Unified English Braille (NCUEB) working under the supervision of a reading specialist, or hold a nationally recognized certification related to Braille instruction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0" lang="en-US"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Add names of additional nationally recognized certification agencies to meet the requirements of the BRITE Act, 167.225 Section 10(1) RSMo.</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71577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42900" y="1806883"/>
            <a:ext cx="3429000" cy="2286000"/>
          </a:xfrm>
        </p:spPr>
      </p:pic>
      <p:sp>
        <p:nvSpPr>
          <p:cNvPr id="4" name="Title 3"/>
          <p:cNvSpPr>
            <a:spLocks noGrp="1"/>
          </p:cNvSpPr>
          <p:nvPr>
            <p:ph type="title"/>
          </p:nvPr>
        </p:nvSpPr>
        <p:spPr>
          <a:xfrm>
            <a:off x="4276725" y="161812"/>
            <a:ext cx="4629150" cy="2562338"/>
          </a:xfrm>
        </p:spPr>
        <p:txBody>
          <a:bodyPr>
            <a:normAutofit fontScale="90000"/>
          </a:bodyPr>
          <a:lstStyle/>
          <a:p>
            <a:r>
              <a:rPr lang="en-US" b="1" dirty="0"/>
              <a:t>PROPOSED CHANGES TO THE </a:t>
            </a:r>
            <a:r>
              <a:rPr lang="en-US" b="1" dirty="0" smtClean="0"/>
              <a:t>MISSOURI PART </a:t>
            </a:r>
            <a:r>
              <a:rPr lang="en-US" b="1" dirty="0"/>
              <a:t>B </a:t>
            </a:r>
            <a:r>
              <a:rPr lang="en-US" b="1" dirty="0" smtClean="0"/>
              <a:t>STATE PLAN</a:t>
            </a:r>
            <a:endParaRPr lang="en-US" dirty="0"/>
          </a:p>
        </p:txBody>
      </p:sp>
      <p:sp>
        <p:nvSpPr>
          <p:cNvPr id="5" name="Text Placeholder 4"/>
          <p:cNvSpPr>
            <a:spLocks noGrp="1"/>
          </p:cNvSpPr>
          <p:nvPr>
            <p:ph type="body" sz="quarter" idx="13"/>
          </p:nvPr>
        </p:nvSpPr>
        <p:spPr>
          <a:xfrm>
            <a:off x="5410200" y="3867150"/>
            <a:ext cx="2362200" cy="838200"/>
          </a:xfrm>
        </p:spPr>
        <p:txBody>
          <a:bodyPr>
            <a:normAutofit/>
          </a:bodyPr>
          <a:lstStyle/>
          <a:p>
            <a:r>
              <a:rPr lang="en-US" sz="2000" b="1" dirty="0" smtClean="0">
                <a:solidFill>
                  <a:schemeClr val="accent1"/>
                </a:solidFill>
              </a:rPr>
              <a:t>January </a:t>
            </a:r>
            <a:r>
              <a:rPr lang="en-US" sz="2000" b="1" dirty="0" smtClean="0">
                <a:solidFill>
                  <a:schemeClr val="accent1"/>
                </a:solidFill>
              </a:rPr>
              <a:t>31, </a:t>
            </a:r>
            <a:r>
              <a:rPr lang="en-US" sz="2000" b="1" dirty="0" smtClean="0">
                <a:solidFill>
                  <a:schemeClr val="accent1"/>
                </a:solidFill>
              </a:rPr>
              <a:t>2023</a:t>
            </a:r>
          </a:p>
          <a:p>
            <a:r>
              <a:rPr lang="en-US" sz="2000" b="1" dirty="0" smtClean="0">
                <a:solidFill>
                  <a:schemeClr val="accent1"/>
                </a:solidFill>
              </a:rPr>
              <a:t>10:00-11:00 </a:t>
            </a:r>
            <a:r>
              <a:rPr lang="en-US" sz="2000" b="1" dirty="0" smtClean="0">
                <a:solidFill>
                  <a:schemeClr val="accent1"/>
                </a:solidFill>
              </a:rPr>
              <a:t>p.m.</a:t>
            </a:r>
            <a:endParaRPr lang="en-US" sz="2000" b="1" dirty="0">
              <a:solidFill>
                <a:schemeClr val="accent1"/>
              </a:solidFill>
            </a:endParaRPr>
          </a:p>
        </p:txBody>
      </p:sp>
      <p:sp>
        <p:nvSpPr>
          <p:cNvPr id="2" name="TextBox 1"/>
          <p:cNvSpPr txBox="1"/>
          <p:nvPr/>
        </p:nvSpPr>
        <p:spPr>
          <a:xfrm>
            <a:off x="152400" y="4324350"/>
            <a:ext cx="3810000" cy="338554"/>
          </a:xfrm>
          <a:prstGeom prst="rect">
            <a:avLst/>
          </a:prstGeom>
          <a:noFill/>
        </p:spPr>
        <p:txBody>
          <a:bodyPr wrap="square" rtlCol="0">
            <a:spAutoFit/>
          </a:bodyPr>
          <a:lstStyle/>
          <a:p>
            <a:r>
              <a:rPr lang="en-US" sz="800" dirty="0">
                <a:solidFill>
                  <a:schemeClr val="bg1"/>
                </a:solidFill>
              </a:rPr>
              <a:t>Courtesy of Allison Shelley/The Verbatim Agency for American Education: Images of Teachers and Students in Action</a:t>
            </a:r>
          </a:p>
        </p:txBody>
      </p:sp>
    </p:spTree>
    <p:extLst>
      <p:ext uri="{BB962C8B-B14F-4D97-AF65-F5344CB8AC3E}">
        <p14:creationId xmlns:p14="http://schemas.microsoft.com/office/powerpoint/2010/main" val="3284790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Questions?</a:t>
            </a:r>
          </a:p>
        </p:txBody>
      </p:sp>
      <p:sp>
        <p:nvSpPr>
          <p:cNvPr id="3" name="Content Placeholder 2"/>
          <p:cNvSpPr>
            <a:spLocks noGrp="1"/>
          </p:cNvSpPr>
          <p:nvPr>
            <p:ph sz="quarter" idx="11"/>
          </p:nvPr>
        </p:nvSpPr>
        <p:spPr/>
        <p:txBody>
          <a:bodyPr>
            <a:normAutofit fontScale="85000" lnSpcReduction="10000"/>
          </a:bodyPr>
          <a:lstStyle/>
          <a:p>
            <a:pPr>
              <a:lnSpc>
                <a:spcPct val="110000"/>
              </a:lnSpc>
              <a:spcBef>
                <a:spcPts val="0"/>
              </a:spcBef>
              <a:buNone/>
            </a:pPr>
            <a:r>
              <a:rPr lang="en-US" dirty="0">
                <a:solidFill>
                  <a:srgbClr val="080808"/>
                </a:solidFill>
                <a:latin typeface="Times New Roman" panose="02020603050405020304" pitchFamily="18" charset="0"/>
                <a:cs typeface="Times New Roman" panose="02020603050405020304" pitchFamily="18" charset="0"/>
              </a:rPr>
              <a:t>Please ask any clarifying questions by typing in </a:t>
            </a:r>
            <a:r>
              <a:rPr lang="en-US" dirty="0" smtClean="0">
                <a:solidFill>
                  <a:srgbClr val="080808"/>
                </a:solidFill>
                <a:latin typeface="Times New Roman" panose="02020603050405020304" pitchFamily="18" charset="0"/>
                <a:cs typeface="Times New Roman" panose="02020603050405020304" pitchFamily="18" charset="0"/>
              </a:rPr>
              <a:t>the</a:t>
            </a:r>
          </a:p>
          <a:p>
            <a:pPr>
              <a:lnSpc>
                <a:spcPct val="110000"/>
              </a:lnSpc>
              <a:spcBef>
                <a:spcPts val="0"/>
              </a:spcBef>
              <a:buNone/>
            </a:pPr>
            <a:r>
              <a:rPr lang="en-US" dirty="0" smtClean="0">
                <a:solidFill>
                  <a:srgbClr val="080808"/>
                </a:solidFill>
                <a:latin typeface="Times New Roman" panose="02020603050405020304" pitchFamily="18" charset="0"/>
                <a:cs typeface="Times New Roman" panose="02020603050405020304" pitchFamily="18" charset="0"/>
              </a:rPr>
              <a:t>chat </a:t>
            </a:r>
            <a:r>
              <a:rPr lang="en-US" dirty="0">
                <a:solidFill>
                  <a:srgbClr val="080808"/>
                </a:solidFill>
                <a:latin typeface="Times New Roman" panose="02020603050405020304" pitchFamily="18" charset="0"/>
                <a:cs typeface="Times New Roman" panose="02020603050405020304" pitchFamily="18" charset="0"/>
              </a:rPr>
              <a:t>window. Questions will be read aloud during the </a:t>
            </a:r>
            <a:r>
              <a:rPr lang="en-US" dirty="0" smtClean="0">
                <a:solidFill>
                  <a:srgbClr val="080808"/>
                </a:solidFill>
                <a:latin typeface="Times New Roman" panose="02020603050405020304" pitchFamily="18" charset="0"/>
                <a:cs typeface="Times New Roman" panose="02020603050405020304" pitchFamily="18" charset="0"/>
              </a:rPr>
              <a:t>webinar</a:t>
            </a:r>
          </a:p>
          <a:p>
            <a:pPr>
              <a:lnSpc>
                <a:spcPct val="110000"/>
              </a:lnSpc>
              <a:spcBef>
                <a:spcPts val="0"/>
              </a:spcBef>
              <a:buNone/>
            </a:pPr>
            <a:r>
              <a:rPr lang="en-US" dirty="0" smtClean="0">
                <a:solidFill>
                  <a:srgbClr val="080808"/>
                </a:solidFill>
                <a:latin typeface="Times New Roman" panose="02020603050405020304" pitchFamily="18" charset="0"/>
                <a:cs typeface="Times New Roman" panose="02020603050405020304" pitchFamily="18" charset="0"/>
              </a:rPr>
              <a:t>and </a:t>
            </a:r>
            <a:r>
              <a:rPr lang="en-US" dirty="0">
                <a:solidFill>
                  <a:srgbClr val="080808"/>
                </a:solidFill>
                <a:latin typeface="Times New Roman" panose="02020603050405020304" pitchFamily="18" charset="0"/>
                <a:cs typeface="Times New Roman" panose="02020603050405020304" pitchFamily="18" charset="0"/>
              </a:rPr>
              <a:t>responses provided in writing and will be posted on the </a:t>
            </a:r>
            <a:endParaRPr lang="en-US" dirty="0" smtClean="0">
              <a:solidFill>
                <a:srgbClr val="080808"/>
              </a:solidFill>
              <a:latin typeface="Times New Roman" panose="02020603050405020304" pitchFamily="18" charset="0"/>
              <a:cs typeface="Times New Roman" panose="02020603050405020304" pitchFamily="18" charset="0"/>
            </a:endParaRPr>
          </a:p>
          <a:p>
            <a:pPr>
              <a:lnSpc>
                <a:spcPct val="110000"/>
              </a:lnSpc>
              <a:spcBef>
                <a:spcPts val="0"/>
              </a:spcBef>
              <a:buNone/>
            </a:pPr>
            <a:r>
              <a:rPr lang="en-US" dirty="0" smtClean="0">
                <a:solidFill>
                  <a:srgbClr val="080808"/>
                </a:solidFill>
                <a:latin typeface="Times New Roman" panose="02020603050405020304" pitchFamily="18" charset="0"/>
                <a:cs typeface="Times New Roman" panose="02020603050405020304" pitchFamily="18" charset="0"/>
                <a:hlinkClick r:id="rId3"/>
              </a:rPr>
              <a:t>webinar </a:t>
            </a:r>
            <a:r>
              <a:rPr lang="en-US" dirty="0">
                <a:solidFill>
                  <a:srgbClr val="080808"/>
                </a:solidFill>
                <a:latin typeface="Times New Roman" panose="02020603050405020304" pitchFamily="18" charset="0"/>
                <a:cs typeface="Times New Roman" panose="02020603050405020304" pitchFamily="18" charset="0"/>
                <a:hlinkClick r:id="rId3"/>
              </a:rPr>
              <a:t>page</a:t>
            </a:r>
            <a:r>
              <a:rPr lang="en-US" dirty="0">
                <a:solidFill>
                  <a:srgbClr val="080808"/>
                </a:solidFill>
                <a:latin typeface="Times New Roman" panose="02020603050405020304" pitchFamily="18" charset="0"/>
                <a:cs typeface="Times New Roman" panose="02020603050405020304" pitchFamily="18" charset="0"/>
              </a:rPr>
              <a:t>.</a:t>
            </a:r>
          </a:p>
          <a:p>
            <a:pPr>
              <a:lnSpc>
                <a:spcPct val="110000"/>
              </a:lnSpc>
              <a:spcBef>
                <a:spcPts val="0"/>
              </a:spcBef>
              <a:buNone/>
            </a:pPr>
            <a:endParaRPr lang="en-US" sz="2400" b="1" dirty="0">
              <a:solidFill>
                <a:srgbClr val="080808"/>
              </a:solidFill>
              <a:latin typeface="Times New Roman" panose="02020603050405020304" pitchFamily="18" charset="0"/>
              <a:cs typeface="Times New Roman" panose="02020603050405020304" pitchFamily="18" charset="0"/>
            </a:endParaRPr>
          </a:p>
          <a:p>
            <a:pPr>
              <a:lnSpc>
                <a:spcPct val="110000"/>
              </a:lnSpc>
              <a:spcBef>
                <a:spcPts val="0"/>
              </a:spcBef>
              <a:buNone/>
            </a:pPr>
            <a:r>
              <a:rPr lang="en-US" b="1" dirty="0" smtClean="0">
                <a:solidFill>
                  <a:srgbClr val="080808"/>
                </a:solidFill>
                <a:latin typeface="Times New Roman" panose="02020603050405020304" pitchFamily="18" charset="0"/>
                <a:cs typeface="Times New Roman" panose="02020603050405020304" pitchFamily="18" charset="0"/>
              </a:rPr>
              <a:t>Reminder</a:t>
            </a:r>
            <a:r>
              <a:rPr lang="en-US" b="1" dirty="0">
                <a:solidFill>
                  <a:srgbClr val="080808"/>
                </a:solidFill>
                <a:latin typeface="Times New Roman" panose="02020603050405020304" pitchFamily="18" charset="0"/>
                <a:cs typeface="Times New Roman" panose="02020603050405020304" pitchFamily="18" charset="0"/>
              </a:rPr>
              <a:t>: </a:t>
            </a:r>
            <a:r>
              <a:rPr lang="en-US" dirty="0">
                <a:solidFill>
                  <a:srgbClr val="080808"/>
                </a:solidFill>
                <a:latin typeface="Times New Roman" panose="02020603050405020304" pitchFamily="18" charset="0"/>
                <a:cs typeface="Times New Roman" panose="02020603050405020304" pitchFamily="18" charset="0"/>
              </a:rPr>
              <a:t>We will not be taking public comments during </a:t>
            </a:r>
            <a:r>
              <a:rPr lang="en-US" dirty="0" smtClean="0">
                <a:solidFill>
                  <a:srgbClr val="080808"/>
                </a:solidFill>
                <a:latin typeface="Times New Roman" panose="02020603050405020304" pitchFamily="18" charset="0"/>
                <a:cs typeface="Times New Roman" panose="02020603050405020304" pitchFamily="18" charset="0"/>
              </a:rPr>
              <a:t>the</a:t>
            </a:r>
          </a:p>
          <a:p>
            <a:pPr>
              <a:lnSpc>
                <a:spcPct val="110000"/>
              </a:lnSpc>
              <a:spcBef>
                <a:spcPts val="0"/>
              </a:spcBef>
              <a:buNone/>
            </a:pPr>
            <a:r>
              <a:rPr lang="en-US" dirty="0" smtClean="0">
                <a:solidFill>
                  <a:srgbClr val="080808"/>
                </a:solidFill>
                <a:latin typeface="Times New Roman" panose="02020603050405020304" pitchFamily="18" charset="0"/>
                <a:cs typeface="Times New Roman" panose="02020603050405020304" pitchFamily="18" charset="0"/>
              </a:rPr>
              <a:t>hearings</a:t>
            </a:r>
            <a:r>
              <a:rPr lang="en-US" dirty="0">
                <a:solidFill>
                  <a:srgbClr val="080808"/>
                </a:solidFill>
                <a:latin typeface="Times New Roman" panose="02020603050405020304" pitchFamily="18" charset="0"/>
                <a:cs typeface="Times New Roman" panose="02020603050405020304" pitchFamily="18" charset="0"/>
              </a:rPr>
              <a:t>. Any comments must be submitted in writing to </a:t>
            </a:r>
            <a:r>
              <a:rPr lang="en-US" dirty="0" smtClean="0">
                <a:solidFill>
                  <a:srgbClr val="080808"/>
                </a:solidFill>
                <a:latin typeface="Times New Roman" panose="02020603050405020304" pitchFamily="18" charset="0"/>
                <a:cs typeface="Times New Roman" panose="02020603050405020304" pitchFamily="18" charset="0"/>
              </a:rPr>
              <a:t>the</a:t>
            </a:r>
          </a:p>
          <a:p>
            <a:pPr>
              <a:lnSpc>
                <a:spcPct val="110000"/>
              </a:lnSpc>
              <a:spcBef>
                <a:spcPts val="0"/>
              </a:spcBef>
              <a:buNone/>
            </a:pPr>
            <a:r>
              <a:rPr lang="en-US" dirty="0" smtClean="0">
                <a:solidFill>
                  <a:srgbClr val="080808"/>
                </a:solidFill>
                <a:latin typeface="Times New Roman" panose="02020603050405020304" pitchFamily="18" charset="0"/>
                <a:cs typeface="Times New Roman" panose="02020603050405020304" pitchFamily="18" charset="0"/>
              </a:rPr>
              <a:t>Office </a:t>
            </a:r>
            <a:r>
              <a:rPr lang="en-US" dirty="0">
                <a:solidFill>
                  <a:srgbClr val="080808"/>
                </a:solidFill>
                <a:latin typeface="Times New Roman" panose="02020603050405020304" pitchFamily="18" charset="0"/>
                <a:cs typeface="Times New Roman" panose="02020603050405020304" pitchFamily="18" charset="0"/>
              </a:rPr>
              <a:t>of Special Education </a:t>
            </a:r>
            <a:r>
              <a:rPr lang="en-US" u="sng" dirty="0">
                <a:solidFill>
                  <a:srgbClr val="080808"/>
                </a:solidFill>
                <a:latin typeface="Times New Roman" panose="02020603050405020304" pitchFamily="18" charset="0"/>
                <a:cs typeface="Times New Roman" panose="02020603050405020304" pitchFamily="18" charset="0"/>
              </a:rPr>
              <a:t>no later than the end of the </a:t>
            </a:r>
            <a:endParaRPr lang="en-US" u="sng" dirty="0" smtClean="0">
              <a:solidFill>
                <a:srgbClr val="080808"/>
              </a:solidFill>
              <a:latin typeface="Times New Roman" panose="02020603050405020304" pitchFamily="18" charset="0"/>
              <a:cs typeface="Times New Roman" panose="02020603050405020304" pitchFamily="18" charset="0"/>
            </a:endParaRPr>
          </a:p>
          <a:p>
            <a:pPr>
              <a:lnSpc>
                <a:spcPct val="110000"/>
              </a:lnSpc>
              <a:spcBef>
                <a:spcPts val="0"/>
              </a:spcBef>
              <a:buNone/>
            </a:pPr>
            <a:r>
              <a:rPr lang="en-US" u="sng" dirty="0" smtClean="0">
                <a:solidFill>
                  <a:srgbClr val="080808"/>
                </a:solidFill>
                <a:latin typeface="Times New Roman" panose="02020603050405020304" pitchFamily="18" charset="0"/>
                <a:cs typeface="Times New Roman" panose="02020603050405020304" pitchFamily="18" charset="0"/>
              </a:rPr>
              <a:t>business </a:t>
            </a:r>
            <a:r>
              <a:rPr lang="en-US" u="sng" dirty="0">
                <a:solidFill>
                  <a:srgbClr val="080808"/>
                </a:solidFill>
                <a:latin typeface="Times New Roman" panose="02020603050405020304" pitchFamily="18" charset="0"/>
                <a:cs typeface="Times New Roman" panose="02020603050405020304" pitchFamily="18" charset="0"/>
              </a:rPr>
              <a:t>day on </a:t>
            </a:r>
            <a:r>
              <a:rPr lang="en-US" u="sng" dirty="0" smtClean="0">
                <a:solidFill>
                  <a:srgbClr val="080808"/>
                </a:solidFill>
                <a:latin typeface="Times New Roman" panose="02020603050405020304" pitchFamily="18" charset="0"/>
                <a:cs typeface="Times New Roman" panose="02020603050405020304" pitchFamily="18" charset="0"/>
              </a:rPr>
              <a:t>March 3, </a:t>
            </a:r>
            <a:r>
              <a:rPr lang="en-US" u="sng" dirty="0" smtClean="0">
                <a:solidFill>
                  <a:srgbClr val="080808"/>
                </a:solidFill>
                <a:latin typeface="Times New Roman" panose="02020603050405020304" pitchFamily="18" charset="0"/>
                <a:cs typeface="Times New Roman" panose="02020603050405020304" pitchFamily="18" charset="0"/>
              </a:rPr>
              <a:t>2023</a:t>
            </a:r>
            <a:r>
              <a:rPr lang="en-US" dirty="0" smtClean="0">
                <a:solidFill>
                  <a:srgbClr val="080808"/>
                </a:solidFill>
                <a:latin typeface="Times New Roman" panose="02020603050405020304" pitchFamily="18" charset="0"/>
                <a:cs typeface="Times New Roman" panose="02020603050405020304" pitchFamily="18" charset="0"/>
              </a:rPr>
              <a:t>.</a:t>
            </a:r>
            <a:endParaRPr lang="en-US" dirty="0">
              <a:solidFill>
                <a:srgbClr val="080808"/>
              </a:solidFill>
              <a:latin typeface="Times New Roman" panose="02020603050405020304" pitchFamily="18" charset="0"/>
              <a:cs typeface="Times New Roman" panose="02020603050405020304" pitchFamily="18" charset="0"/>
            </a:endParaRPr>
          </a:p>
          <a:p>
            <a:pPr marL="112712" indent="0">
              <a:buNone/>
            </a:pPr>
            <a:endParaRPr lang="en-US" dirty="0"/>
          </a:p>
        </p:txBody>
      </p:sp>
    </p:spTree>
    <p:extLst>
      <p:ext uri="{BB962C8B-B14F-4D97-AF65-F5344CB8AC3E}">
        <p14:creationId xmlns:p14="http://schemas.microsoft.com/office/powerpoint/2010/main" val="516610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In Conclusion</a:t>
            </a:r>
          </a:p>
        </p:txBody>
      </p:sp>
      <p:sp>
        <p:nvSpPr>
          <p:cNvPr id="7" name="Content Placeholder 6"/>
          <p:cNvSpPr>
            <a:spLocks noGrp="1"/>
          </p:cNvSpPr>
          <p:nvPr>
            <p:ph sz="quarter" idx="11"/>
          </p:nvPr>
        </p:nvSpPr>
        <p:spPr/>
        <p:txBody>
          <a:bodyPr>
            <a:normAutofit fontScale="70000" lnSpcReduction="20000"/>
          </a:bodyPr>
          <a:lstStyle/>
          <a:p>
            <a:pPr>
              <a:lnSpc>
                <a:spcPct val="150000"/>
              </a:lnSpc>
              <a:buNone/>
            </a:pPr>
            <a:r>
              <a:rPr lang="en-US" dirty="0">
                <a:solidFill>
                  <a:srgbClr val="080808"/>
                </a:solidFill>
                <a:latin typeface="Times New Roman" panose="02020603050405020304" pitchFamily="18" charset="0"/>
                <a:cs typeface="Times New Roman" panose="02020603050405020304" pitchFamily="18" charset="0"/>
              </a:rPr>
              <a:t>Your comments may be submitted via:</a:t>
            </a:r>
          </a:p>
          <a:p>
            <a:pPr>
              <a:lnSpc>
                <a:spcPct val="150000"/>
              </a:lnSpc>
              <a:buNone/>
            </a:pPr>
            <a:endParaRPr lang="en-US" sz="2000" dirty="0">
              <a:solidFill>
                <a:srgbClr val="080808"/>
              </a:solidFill>
              <a:latin typeface="Times New Roman" panose="02020603050405020304" pitchFamily="18" charset="0"/>
              <a:cs typeface="Times New Roman" panose="02020603050405020304" pitchFamily="18" charset="0"/>
            </a:endParaRPr>
          </a:p>
          <a:p>
            <a:pPr indent="-457200">
              <a:spcBef>
                <a:spcPts val="0"/>
              </a:spcBef>
              <a:buClr>
                <a:srgbClr val="3D9833"/>
              </a:buClr>
              <a:buSzPct val="80000"/>
              <a:buFont typeface="Wingdings" panose="05000000000000000000" pitchFamily="2" charset="2"/>
              <a:buChar char="§"/>
            </a:pPr>
            <a:r>
              <a:rPr lang="en-US" dirty="0">
                <a:solidFill>
                  <a:srgbClr val="080808"/>
                </a:solidFill>
                <a:latin typeface="Times New Roman" panose="02020603050405020304" pitchFamily="18" charset="0"/>
                <a:cs typeface="Times New Roman" panose="02020603050405020304" pitchFamily="18" charset="0"/>
              </a:rPr>
              <a:t>Mail:   Department of Elementary and Secondary Education                                               	     Office of Special Education                                                       </a:t>
            </a:r>
          </a:p>
          <a:p>
            <a:pPr indent="-457200">
              <a:spcBef>
                <a:spcPts val="0"/>
              </a:spcBef>
              <a:buNone/>
            </a:pPr>
            <a:r>
              <a:rPr lang="en-US" dirty="0">
                <a:solidFill>
                  <a:srgbClr val="080808"/>
                </a:solidFill>
                <a:latin typeface="Times New Roman" panose="02020603050405020304" pitchFamily="18" charset="0"/>
                <a:cs typeface="Times New Roman" panose="02020603050405020304" pitchFamily="18" charset="0"/>
              </a:rPr>
              <a:t>                   Attn: Part B State Plan Comments</a:t>
            </a:r>
          </a:p>
          <a:p>
            <a:pPr indent="-457200">
              <a:spcBef>
                <a:spcPts val="0"/>
              </a:spcBef>
              <a:buNone/>
              <a:tabLst>
                <a:tab pos="1943100" algn="l"/>
              </a:tabLst>
            </a:pPr>
            <a:r>
              <a:rPr lang="en-US" dirty="0">
                <a:solidFill>
                  <a:srgbClr val="080808"/>
                </a:solidFill>
                <a:latin typeface="Times New Roman" panose="02020603050405020304" pitchFamily="18" charset="0"/>
                <a:cs typeface="Times New Roman" panose="02020603050405020304" pitchFamily="18" charset="0"/>
              </a:rPr>
              <a:t>	            P. O. Box 480</a:t>
            </a:r>
          </a:p>
          <a:p>
            <a:pPr indent="-457200">
              <a:spcBef>
                <a:spcPts val="0"/>
              </a:spcBef>
              <a:buNone/>
              <a:tabLst>
                <a:tab pos="1943100" algn="l"/>
              </a:tabLst>
            </a:pPr>
            <a:r>
              <a:rPr lang="en-US" dirty="0">
                <a:solidFill>
                  <a:srgbClr val="080808"/>
                </a:solidFill>
                <a:latin typeface="Times New Roman" panose="02020603050405020304" pitchFamily="18" charset="0"/>
                <a:cs typeface="Times New Roman" panose="02020603050405020304" pitchFamily="18" charset="0"/>
              </a:rPr>
              <a:t>                   Jefferson City, MO 65102-0480</a:t>
            </a:r>
          </a:p>
          <a:p>
            <a:pPr indent="-457200">
              <a:spcBef>
                <a:spcPts val="0"/>
              </a:spcBef>
              <a:buNone/>
              <a:tabLst>
                <a:tab pos="1943100" algn="l"/>
              </a:tabLst>
            </a:pPr>
            <a:endParaRPr lang="en-US" dirty="0">
              <a:solidFill>
                <a:srgbClr val="080808"/>
              </a:solidFill>
              <a:latin typeface="Times New Roman" panose="02020603050405020304" pitchFamily="18" charset="0"/>
              <a:cs typeface="Times New Roman" panose="02020603050405020304" pitchFamily="18" charset="0"/>
            </a:endParaRPr>
          </a:p>
          <a:p>
            <a:pPr indent="-457200">
              <a:spcBef>
                <a:spcPts val="0"/>
              </a:spcBef>
              <a:buSzPct val="80000"/>
              <a:buFont typeface="Wingdings" panose="05000000000000000000" pitchFamily="2" charset="2"/>
              <a:buChar char="§"/>
              <a:tabLst>
                <a:tab pos="1943100" algn="l"/>
              </a:tabLst>
            </a:pPr>
            <a:r>
              <a:rPr lang="en-US" dirty="0">
                <a:solidFill>
                  <a:srgbClr val="080808"/>
                </a:solidFill>
                <a:latin typeface="Times New Roman" panose="02020603050405020304" pitchFamily="18" charset="0"/>
                <a:cs typeface="Times New Roman" panose="02020603050405020304" pitchFamily="18" charset="0"/>
              </a:rPr>
              <a:t>Email: </a:t>
            </a:r>
            <a:r>
              <a:rPr lang="en-US" dirty="0">
                <a:solidFill>
                  <a:srgbClr val="080808"/>
                </a:solidFill>
                <a:latin typeface="Times New Roman" panose="02020603050405020304" pitchFamily="18" charset="0"/>
                <a:cs typeface="Times New Roman" panose="02020603050405020304" pitchFamily="18" charset="0"/>
                <a:hlinkClick r:id="rId3"/>
              </a:rPr>
              <a:t>IDEA.Comments@dese.mo.gov</a:t>
            </a:r>
            <a:r>
              <a:rPr lang="en-US" dirty="0">
                <a:solidFill>
                  <a:srgbClr val="080808"/>
                </a:solidFill>
                <a:latin typeface="Times New Roman" panose="02020603050405020304" pitchFamily="18" charset="0"/>
                <a:cs typeface="Times New Roman" panose="02020603050405020304" pitchFamily="18" charset="0"/>
              </a:rPr>
              <a:t> </a:t>
            </a:r>
          </a:p>
          <a:p>
            <a:pPr indent="-457200">
              <a:spcBef>
                <a:spcPts val="0"/>
              </a:spcBef>
              <a:buNone/>
            </a:pPr>
            <a:r>
              <a:rPr lang="en-US" dirty="0">
                <a:solidFill>
                  <a:srgbClr val="080808"/>
                </a:solidFill>
                <a:latin typeface="Times New Roman" panose="02020603050405020304" pitchFamily="18" charset="0"/>
                <a:cs typeface="Times New Roman" panose="02020603050405020304" pitchFamily="18" charset="0"/>
              </a:rPr>
              <a:t>		     Attn: Part B State Plan Comments</a:t>
            </a:r>
          </a:p>
          <a:p>
            <a:pPr indent="-457200">
              <a:spcBef>
                <a:spcPts val="0"/>
              </a:spcBef>
              <a:buNone/>
            </a:pPr>
            <a:endParaRPr lang="en-US" dirty="0">
              <a:solidFill>
                <a:srgbClr val="080808"/>
              </a:solidFill>
              <a:latin typeface="Times New Roman" panose="02020603050405020304" pitchFamily="18" charset="0"/>
              <a:cs typeface="Times New Roman" panose="02020603050405020304" pitchFamily="18" charset="0"/>
            </a:endParaRPr>
          </a:p>
          <a:p>
            <a:pPr indent="-457200">
              <a:spcBef>
                <a:spcPts val="0"/>
              </a:spcBef>
              <a:buSzPct val="80000"/>
              <a:buFont typeface="Wingdings" panose="05000000000000000000" pitchFamily="2" charset="2"/>
              <a:buChar char="§"/>
            </a:pPr>
            <a:r>
              <a:rPr lang="en-US" dirty="0">
                <a:solidFill>
                  <a:srgbClr val="080808"/>
                </a:solidFill>
                <a:latin typeface="Times New Roman" panose="02020603050405020304" pitchFamily="18" charset="0"/>
                <a:cs typeface="Times New Roman" panose="02020603050405020304" pitchFamily="18" charset="0"/>
              </a:rPr>
              <a:t>Fax:     573-751-3910</a:t>
            </a:r>
          </a:p>
          <a:p>
            <a:pPr indent="-457200">
              <a:spcBef>
                <a:spcPts val="0"/>
              </a:spcBef>
              <a:buNone/>
            </a:pPr>
            <a:r>
              <a:rPr lang="en-US" dirty="0">
                <a:solidFill>
                  <a:srgbClr val="080808"/>
                </a:solidFill>
                <a:latin typeface="Times New Roman" panose="02020603050405020304" pitchFamily="18" charset="0"/>
                <a:cs typeface="Times New Roman" panose="02020603050405020304" pitchFamily="18" charset="0"/>
              </a:rPr>
              <a:t>                   Attn: Part B State Plan Comments</a:t>
            </a:r>
          </a:p>
          <a:p>
            <a:endParaRPr lang="en-US" dirty="0"/>
          </a:p>
        </p:txBody>
      </p:sp>
    </p:spTree>
    <p:extLst>
      <p:ext uri="{BB962C8B-B14F-4D97-AF65-F5344CB8AC3E}">
        <p14:creationId xmlns:p14="http://schemas.microsoft.com/office/powerpoint/2010/main" val="4085075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p>
        </p:txBody>
      </p:sp>
      <p:sp>
        <p:nvSpPr>
          <p:cNvPr id="44034" name="Title 1"/>
          <p:cNvSpPr>
            <a:spLocks noGrp="1"/>
          </p:cNvSpPr>
          <p:nvPr>
            <p:ph type="title" idx="4294967295"/>
          </p:nvPr>
        </p:nvSpPr>
        <p:spPr>
          <a:xfrm>
            <a:off x="1752600" y="228600"/>
            <a:ext cx="7391400" cy="1428750"/>
          </a:xfrm>
        </p:spPr>
        <p:txBody>
          <a:bodyPr/>
          <a:lstStyle/>
          <a:p>
            <a:pPr algn="ctr"/>
            <a:r>
              <a:rPr lang="en-US" altLang="en-US" sz="3000" b="1" i="1" dirty="0">
                <a:solidFill>
                  <a:srgbClr val="080808"/>
                </a:solidFill>
              </a:rPr>
              <a:t>Thank you for participating!</a:t>
            </a:r>
            <a:endParaRPr lang="en-US" altLang="en-US" sz="3000" dirty="0">
              <a:solidFill>
                <a:srgbClr val="080808"/>
              </a:solidFill>
            </a:endParaRPr>
          </a:p>
        </p:txBody>
      </p:sp>
      <p:sp>
        <p:nvSpPr>
          <p:cNvPr id="44035" name="Content Placeholder 2"/>
          <p:cNvSpPr>
            <a:spLocks noGrp="1"/>
          </p:cNvSpPr>
          <p:nvPr>
            <p:ph sz="quarter" idx="4294967295"/>
          </p:nvPr>
        </p:nvSpPr>
        <p:spPr>
          <a:xfrm>
            <a:off x="2449830" y="1230143"/>
            <a:ext cx="6115050" cy="3771900"/>
          </a:xfrm>
        </p:spPr>
        <p:txBody>
          <a:bodyPr/>
          <a:lstStyle/>
          <a:p>
            <a:pPr algn="ctr">
              <a:buFont typeface="Wingdings" pitchFamily="2" charset="2"/>
              <a:buNone/>
            </a:pPr>
            <a:r>
              <a:rPr lang="en-US" altLang="en-US" dirty="0" smtClean="0"/>
              <a:t>          </a:t>
            </a:r>
          </a:p>
          <a:p>
            <a:pPr algn="ctr">
              <a:buFont typeface="Wingdings" pitchFamily="2" charset="2"/>
              <a:buNone/>
            </a:pPr>
            <a:r>
              <a:rPr lang="en-US" altLang="en-US" dirty="0" smtClean="0"/>
              <a:t>			</a:t>
            </a:r>
          </a:p>
        </p:txBody>
      </p:sp>
      <p:sp>
        <p:nvSpPr>
          <p:cNvPr id="44036" name="Rectangle 5"/>
          <p:cNvSpPr>
            <a:spLocks noChangeArrowheads="1"/>
          </p:cNvSpPr>
          <p:nvPr/>
        </p:nvSpPr>
        <p:spPr bwMode="auto">
          <a:xfrm>
            <a:off x="3314700" y="1543050"/>
            <a:ext cx="49149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defTabSz="685800" eaLnBrk="1" fontAlgn="base" hangingPunct="1">
              <a:lnSpc>
                <a:spcPct val="90000"/>
              </a:lnSpc>
              <a:spcBef>
                <a:spcPct val="0"/>
              </a:spcBef>
              <a:spcAft>
                <a:spcPct val="0"/>
              </a:spcAft>
              <a:buClrTx/>
              <a:buSzTx/>
              <a:buNone/>
            </a:pPr>
            <a:r>
              <a:rPr lang="en-US" altLang="en-US" sz="1800" dirty="0">
                <a:solidFill>
                  <a:prstClr val="black"/>
                </a:solidFill>
                <a:latin typeface="Arial" pitchFamily="34" charset="0"/>
                <a:cs typeface="Arial" charset="0"/>
              </a:rPr>
              <a:t>   </a:t>
            </a:r>
            <a:endParaRPr lang="en-US" altLang="en-US" sz="2400" dirty="0">
              <a:solidFill>
                <a:prstClr val="black"/>
              </a:solidFill>
              <a:latin typeface="Arial" pitchFamily="34" charset="0"/>
              <a:cs typeface="Arial" charset="0"/>
            </a:endParaRPr>
          </a:p>
        </p:txBody>
      </p:sp>
      <p:pic>
        <p:nvPicPr>
          <p:cNvPr id="44038" name="Picture 14" descr="DESE Color Template Headers - No Nicastro (Stephen Barr).jpg"/>
          <p:cNvPicPr>
            <a:picLocks noChangeAspect="1" noChangeArrowheads="1"/>
          </p:cNvPicPr>
          <p:nvPr/>
        </p:nvPicPr>
        <p:blipFill>
          <a:blip r:embed="rId3">
            <a:extLst>
              <a:ext uri="{28A0092B-C50C-407E-A947-70E740481C1C}">
                <a14:useLocalDpi xmlns:a14="http://schemas.microsoft.com/office/drawing/2010/main" val="0"/>
              </a:ext>
            </a:extLst>
          </a:blip>
          <a:srcRect r="59306"/>
          <a:stretch>
            <a:fillRect/>
          </a:stretch>
        </p:blipFill>
        <p:spPr bwMode="auto">
          <a:xfrm>
            <a:off x="3429000" y="1241573"/>
            <a:ext cx="4267736" cy="277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Box 8"/>
          <p:cNvSpPr txBox="1">
            <a:spLocks noChangeArrowheads="1"/>
          </p:cNvSpPr>
          <p:nvPr/>
        </p:nvSpPr>
        <p:spPr bwMode="auto">
          <a:xfrm>
            <a:off x="1676400" y="3625789"/>
            <a:ext cx="6457950"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defTabSz="685800" eaLnBrk="1" fontAlgn="base" hangingPunct="1">
              <a:spcBef>
                <a:spcPct val="0"/>
              </a:spcBef>
              <a:spcAft>
                <a:spcPct val="0"/>
              </a:spcAft>
              <a:buClrTx/>
              <a:buSzTx/>
              <a:buNone/>
            </a:pPr>
            <a:r>
              <a:rPr lang="en-US" altLang="en-US" sz="900" dirty="0">
                <a:solidFill>
                  <a:prstClr val="black"/>
                </a:solidFill>
                <a:latin typeface="Times New Roman" pitchFamily="18" charset="0"/>
                <a:ea typeface="Calibri" pitchFamily="34" charset="0"/>
                <a:cs typeface="Times New Roman" pitchFamily="18" charset="0"/>
              </a:rPr>
              <a:t>The Department of Elementary and Secondary Education does not discriminate on the basis of race, color, religion, gender, national origin, age, or disability in its programs and activities.</a:t>
            </a:r>
            <a:r>
              <a:rPr lang="en-US" altLang="en-US" sz="900">
                <a:solidFill>
                  <a:prstClr val="black"/>
                </a:solidFill>
                <a:latin typeface="Times New Roman" pitchFamily="18" charset="0"/>
                <a:ea typeface="Calibri" pitchFamily="34" charset="0"/>
                <a:cs typeface="Times New Roman" pitchFamily="18" charset="0"/>
              </a:rPr>
              <a:t> </a:t>
            </a:r>
            <a:r>
              <a:rPr lang="en-US" altLang="en-US" sz="900" smtClean="0">
                <a:solidFill>
                  <a:prstClr val="black"/>
                </a:solidFill>
                <a:latin typeface="Times New Roman" pitchFamily="18" charset="0"/>
                <a:ea typeface="Calibri" pitchFamily="34" charset="0"/>
                <a:cs typeface="Times New Roman" pitchFamily="18" charset="0"/>
              </a:rPr>
              <a:t>Inquiries </a:t>
            </a:r>
            <a:r>
              <a:rPr lang="en-US" altLang="en-US" sz="900" dirty="0">
                <a:solidFill>
                  <a:prstClr val="black"/>
                </a:solidFill>
                <a:latin typeface="Times New Roman" pitchFamily="18" charset="0"/>
                <a:ea typeface="Calibri" pitchFamily="34" charset="0"/>
                <a:cs typeface="Times New Roman" pitchFamily="18" charset="0"/>
              </a:rPr>
              <a:t>related to Department programs and to the location of services, activities, and facilities that are accessible by persons with disabilities may be directed to the Jefferson State Office Building, Office of the General Counsel, Coordinator – Civil Rights Compliance (Title VI/Title IX/504/ADA/Age Act), 6</a:t>
            </a:r>
            <a:r>
              <a:rPr lang="en-US" altLang="en-US" sz="900" baseline="30000" dirty="0">
                <a:solidFill>
                  <a:prstClr val="black"/>
                </a:solidFill>
                <a:latin typeface="Times New Roman" pitchFamily="18" charset="0"/>
                <a:ea typeface="Calibri" pitchFamily="34" charset="0"/>
                <a:cs typeface="Times New Roman" pitchFamily="18" charset="0"/>
              </a:rPr>
              <a:t>th</a:t>
            </a:r>
            <a:r>
              <a:rPr lang="en-US" altLang="en-US" sz="900" dirty="0">
                <a:solidFill>
                  <a:prstClr val="black"/>
                </a:solidFill>
                <a:latin typeface="Times New Roman" pitchFamily="18" charset="0"/>
                <a:ea typeface="Calibri" pitchFamily="34" charset="0"/>
                <a:cs typeface="Times New Roman" pitchFamily="18" charset="0"/>
              </a:rPr>
              <a:t> Floor, 205 Jefferson Street, P.O. Box 480, Jefferson City, MO 65102-0480; telephone number 573-526-4757 or TTY 800-735-2966; fax number 573-522-4883; email </a:t>
            </a:r>
            <a:r>
              <a:rPr lang="en-US" altLang="en-US" sz="900" dirty="0">
                <a:solidFill>
                  <a:prstClr val="black"/>
                </a:solidFill>
                <a:latin typeface="Times New Roman" pitchFamily="18" charset="0"/>
                <a:ea typeface="Calibri" pitchFamily="34" charset="0"/>
                <a:cs typeface="Times New Roman" pitchFamily="18" charset="0"/>
                <a:hlinkClick r:id="rId4"/>
              </a:rPr>
              <a:t>civilrights@dese.mo.gov</a:t>
            </a:r>
            <a:r>
              <a:rPr lang="en-US" altLang="en-US" sz="900" dirty="0">
                <a:solidFill>
                  <a:srgbClr val="000000"/>
                </a:solidFill>
                <a:latin typeface="Times New Roman" pitchFamily="18" charset="0"/>
                <a:ea typeface="Calibri" pitchFamily="34" charset="0"/>
                <a:cs typeface="Times New Roman" pitchFamily="18" charset="0"/>
              </a:rPr>
              <a:t>.</a:t>
            </a:r>
            <a:endParaRPr lang="en-US" altLang="en-US" sz="900" dirty="0">
              <a:solidFill>
                <a:prstClr val="black"/>
              </a:solidFill>
              <a:latin typeface="Arial" pitchFamily="34" charset="0"/>
              <a:ea typeface="Calibri" pitchFamily="34" charset="0"/>
              <a:cs typeface="Times New Roman" pitchFamily="18" charset="0"/>
            </a:endParaRPr>
          </a:p>
        </p:txBody>
      </p:sp>
    </p:spTree>
    <p:extLst>
      <p:ext uri="{BB962C8B-B14F-4D97-AF65-F5344CB8AC3E}">
        <p14:creationId xmlns:p14="http://schemas.microsoft.com/office/powerpoint/2010/main" val="159716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Participating in this Webinar </a:t>
            </a:r>
          </a:p>
        </p:txBody>
      </p:sp>
      <p:sp>
        <p:nvSpPr>
          <p:cNvPr id="3" name="Content Placeholder 2"/>
          <p:cNvSpPr>
            <a:spLocks noGrp="1"/>
          </p:cNvSpPr>
          <p:nvPr>
            <p:ph sz="quarter" idx="11"/>
          </p:nvPr>
        </p:nvSpPr>
        <p:spPr/>
        <p:txBody>
          <a:bodyPr>
            <a:normAutofit fontScale="62500" lnSpcReduction="20000"/>
          </a:bodyPr>
          <a:lstStyle/>
          <a:p>
            <a:pPr>
              <a:spcBef>
                <a:spcPts val="0"/>
              </a:spcBef>
              <a:buClr>
                <a:srgbClr val="3D9833"/>
              </a:buClr>
              <a:buSzPct val="80000"/>
              <a:buFont typeface="Wingdings" panose="05000000000000000000" pitchFamily="2" charset="2"/>
              <a:buChar char="§"/>
              <a:defRPr/>
            </a:pPr>
            <a:r>
              <a:rPr lang="en-US" dirty="0">
                <a:solidFill>
                  <a:srgbClr val="080808"/>
                </a:solidFill>
                <a:latin typeface="Calibri" panose="020F0502020204030204" pitchFamily="34" charset="0"/>
              </a:rPr>
              <a:t>This webinar is being recorded. The recording, slides, and other documents from today’s webinar will be posted as soon as possible. To find the recording, visit the </a:t>
            </a:r>
            <a:r>
              <a:rPr lang="en-US" dirty="0" smtClean="0">
                <a:solidFill>
                  <a:srgbClr val="080808"/>
                </a:solidFill>
                <a:latin typeface="Calibri" panose="020F0502020204030204" pitchFamily="34" charset="0"/>
              </a:rPr>
              <a:t>Department of Elementary and Secondary Education (DESE) </a:t>
            </a:r>
            <a:r>
              <a:rPr lang="en-US" dirty="0">
                <a:solidFill>
                  <a:srgbClr val="080808"/>
                </a:solidFill>
                <a:latin typeface="Calibri" panose="020F0502020204030204" pitchFamily="34" charset="0"/>
              </a:rPr>
              <a:t>webinar page at </a:t>
            </a:r>
            <a:r>
              <a:rPr lang="en-US" dirty="0">
                <a:solidFill>
                  <a:srgbClr val="080808"/>
                </a:solidFill>
                <a:latin typeface="Calibri" panose="020F0502020204030204" pitchFamily="34" charset="0"/>
                <a:hlinkClick r:id="rId3"/>
              </a:rPr>
              <a:t>https://dese.mo.gov/communications/webinar/webinar-recorded</a:t>
            </a:r>
            <a:r>
              <a:rPr lang="en-US" dirty="0">
                <a:solidFill>
                  <a:srgbClr val="080808"/>
                </a:solidFill>
                <a:latin typeface="Calibri" panose="020F0502020204030204" pitchFamily="34" charset="0"/>
              </a:rPr>
              <a:t> and click on the “Recorded Webinars” button. This webinar is provided to you with closed captioning. </a:t>
            </a:r>
          </a:p>
          <a:p>
            <a:pPr marL="0" indent="0">
              <a:spcBef>
                <a:spcPts val="0"/>
              </a:spcBef>
              <a:buClr>
                <a:srgbClr val="3D9833"/>
              </a:buClr>
              <a:buSzPct val="80000"/>
              <a:buNone/>
              <a:defRPr/>
            </a:pPr>
            <a:endParaRPr lang="en-US" dirty="0">
              <a:latin typeface="Calibri" panose="020F0502020204030204" pitchFamily="34" charset="0"/>
            </a:endParaRPr>
          </a:p>
          <a:p>
            <a:pPr>
              <a:spcBef>
                <a:spcPts val="0"/>
              </a:spcBef>
              <a:buClr>
                <a:srgbClr val="3D9833"/>
              </a:buClr>
              <a:buSzPct val="80000"/>
              <a:buFont typeface="Wingdings" panose="05000000000000000000" pitchFamily="2" charset="2"/>
              <a:buChar char="§"/>
              <a:defRPr/>
            </a:pPr>
            <a:r>
              <a:rPr lang="en-US" dirty="0">
                <a:solidFill>
                  <a:srgbClr val="080808"/>
                </a:solidFill>
                <a:latin typeface="Calibri" panose="020F0502020204030204" pitchFamily="34" charset="0"/>
              </a:rPr>
              <a:t>The purpose of this </a:t>
            </a:r>
            <a:r>
              <a:rPr lang="en-US" dirty="0" smtClean="0">
                <a:solidFill>
                  <a:srgbClr val="080808"/>
                </a:solidFill>
                <a:latin typeface="Calibri" panose="020F0502020204030204" pitchFamily="34" charset="0"/>
              </a:rPr>
              <a:t>public hearing </a:t>
            </a:r>
            <a:r>
              <a:rPr lang="en-US" dirty="0">
                <a:solidFill>
                  <a:srgbClr val="080808"/>
                </a:solidFill>
                <a:latin typeface="Calibri" panose="020F0502020204030204" pitchFamily="34" charset="0"/>
              </a:rPr>
              <a:t>is to </a:t>
            </a:r>
            <a:r>
              <a:rPr lang="en-US" dirty="0" smtClean="0">
                <a:solidFill>
                  <a:srgbClr val="080808"/>
                </a:solidFill>
                <a:latin typeface="Calibri" panose="020F0502020204030204" pitchFamily="34" charset="0"/>
              </a:rPr>
              <a:t>inform </a:t>
            </a:r>
            <a:r>
              <a:rPr lang="en-US" dirty="0">
                <a:solidFill>
                  <a:srgbClr val="080808"/>
                </a:solidFill>
                <a:latin typeface="Calibri" panose="020F0502020204030204" pitchFamily="34" charset="0"/>
              </a:rPr>
              <a:t>stakeholders </a:t>
            </a:r>
            <a:r>
              <a:rPr lang="en-US" dirty="0" smtClean="0">
                <a:solidFill>
                  <a:srgbClr val="080808"/>
                </a:solidFill>
                <a:latin typeface="Calibri" panose="020F0502020204030204" pitchFamily="34" charset="0"/>
              </a:rPr>
              <a:t>about </a:t>
            </a:r>
            <a:r>
              <a:rPr lang="en-US" dirty="0">
                <a:solidFill>
                  <a:srgbClr val="080808"/>
                </a:solidFill>
                <a:latin typeface="Calibri" panose="020F0502020204030204" pitchFamily="34" charset="0"/>
              </a:rPr>
              <a:t>the proposed changes and </a:t>
            </a:r>
            <a:r>
              <a:rPr lang="en-US" dirty="0" smtClean="0">
                <a:solidFill>
                  <a:srgbClr val="080808"/>
                </a:solidFill>
                <a:latin typeface="Calibri" panose="020F0502020204030204" pitchFamily="34" charset="0"/>
              </a:rPr>
              <a:t>provide the opportunity to ask clarifying </a:t>
            </a:r>
            <a:r>
              <a:rPr lang="en-US" dirty="0">
                <a:solidFill>
                  <a:srgbClr val="080808"/>
                </a:solidFill>
                <a:latin typeface="Calibri" panose="020F0502020204030204" pitchFamily="34" charset="0"/>
              </a:rPr>
              <a:t>questions in the chat window.  Responses to the questions will be posted on the DESE webinar page along with the webinar. </a:t>
            </a:r>
          </a:p>
          <a:p>
            <a:pPr>
              <a:spcBef>
                <a:spcPts val="0"/>
              </a:spcBef>
              <a:buClr>
                <a:srgbClr val="3D9833"/>
              </a:buClr>
              <a:buSzPct val="80000"/>
              <a:buFont typeface="Wingdings" panose="05000000000000000000" pitchFamily="2" charset="2"/>
              <a:buChar char="§"/>
              <a:defRPr/>
            </a:pPr>
            <a:endParaRPr lang="en-US" dirty="0">
              <a:solidFill>
                <a:srgbClr val="080808"/>
              </a:solidFill>
              <a:latin typeface="Calibri" panose="020F0502020204030204" pitchFamily="34" charset="0"/>
            </a:endParaRPr>
          </a:p>
          <a:p>
            <a:pPr>
              <a:spcBef>
                <a:spcPts val="0"/>
              </a:spcBef>
              <a:buClr>
                <a:srgbClr val="3D9833"/>
              </a:buClr>
              <a:buSzPct val="80000"/>
              <a:buFont typeface="Wingdings" panose="05000000000000000000" pitchFamily="2" charset="2"/>
              <a:buChar char="§"/>
              <a:defRPr/>
            </a:pPr>
            <a:r>
              <a:rPr lang="en-US" dirty="0">
                <a:solidFill>
                  <a:srgbClr val="080808"/>
                </a:solidFill>
                <a:latin typeface="Calibri" panose="020F0502020204030204" pitchFamily="34" charset="0"/>
              </a:rPr>
              <a:t>Comments on the </a:t>
            </a:r>
            <a:r>
              <a:rPr lang="en-US" dirty="0" smtClean="0">
                <a:solidFill>
                  <a:srgbClr val="080808"/>
                </a:solidFill>
                <a:latin typeface="Calibri" panose="020F0502020204030204" pitchFamily="34" charset="0"/>
              </a:rPr>
              <a:t>proposed changes to the </a:t>
            </a:r>
            <a:r>
              <a:rPr lang="en-US" i="1" dirty="0" smtClean="0">
                <a:solidFill>
                  <a:srgbClr val="080808"/>
                </a:solidFill>
                <a:latin typeface="Calibri" panose="020F0502020204030204" pitchFamily="34" charset="0"/>
              </a:rPr>
              <a:t>Missouri State Plan for Special Education</a:t>
            </a:r>
            <a:r>
              <a:rPr lang="en-US" dirty="0" smtClean="0">
                <a:solidFill>
                  <a:srgbClr val="080808"/>
                </a:solidFill>
                <a:latin typeface="Calibri" panose="020F0502020204030204" pitchFamily="34" charset="0"/>
              </a:rPr>
              <a:t> </a:t>
            </a:r>
            <a:r>
              <a:rPr lang="en-US" dirty="0">
                <a:solidFill>
                  <a:srgbClr val="080808"/>
                </a:solidFill>
                <a:latin typeface="Calibri" panose="020F0502020204030204" pitchFamily="34" charset="0"/>
              </a:rPr>
              <a:t>can be made from </a:t>
            </a:r>
            <a:r>
              <a:rPr lang="en-US" dirty="0" smtClean="0">
                <a:solidFill>
                  <a:srgbClr val="080808"/>
                </a:solidFill>
                <a:latin typeface="Calibri" panose="020F0502020204030204" pitchFamily="34" charset="0"/>
              </a:rPr>
              <a:t>January </a:t>
            </a:r>
            <a:r>
              <a:rPr lang="en-US" dirty="0" smtClean="0">
                <a:solidFill>
                  <a:srgbClr val="080808"/>
                </a:solidFill>
                <a:latin typeface="Calibri" panose="020F0502020204030204" pitchFamily="34" charset="0"/>
              </a:rPr>
              <a:t>17, </a:t>
            </a:r>
            <a:r>
              <a:rPr lang="en-US" dirty="0" smtClean="0">
                <a:solidFill>
                  <a:srgbClr val="080808"/>
                </a:solidFill>
                <a:latin typeface="Calibri" panose="020F0502020204030204" pitchFamily="34" charset="0"/>
              </a:rPr>
              <a:t>2023, </a:t>
            </a:r>
            <a:r>
              <a:rPr lang="en-US" dirty="0">
                <a:solidFill>
                  <a:srgbClr val="080808"/>
                </a:solidFill>
                <a:latin typeface="Calibri" panose="020F0502020204030204" pitchFamily="34" charset="0"/>
              </a:rPr>
              <a:t>through </a:t>
            </a:r>
            <a:r>
              <a:rPr lang="en-US" dirty="0" smtClean="0">
                <a:solidFill>
                  <a:srgbClr val="080808"/>
                </a:solidFill>
                <a:latin typeface="Calibri" panose="020F0502020204030204" pitchFamily="34" charset="0"/>
              </a:rPr>
              <a:t>March 3, </a:t>
            </a:r>
            <a:r>
              <a:rPr lang="en-US" dirty="0" smtClean="0">
                <a:solidFill>
                  <a:srgbClr val="080808"/>
                </a:solidFill>
                <a:latin typeface="Calibri" panose="020F0502020204030204" pitchFamily="34" charset="0"/>
              </a:rPr>
              <a:t>2023, </a:t>
            </a:r>
            <a:r>
              <a:rPr lang="en-US" dirty="0">
                <a:solidFill>
                  <a:srgbClr val="080808"/>
                </a:solidFill>
                <a:latin typeface="Calibri" panose="020F0502020204030204" pitchFamily="34" charset="0"/>
              </a:rPr>
              <a:t>and may be emailed to </a:t>
            </a:r>
            <a:r>
              <a:rPr lang="en-US" dirty="0">
                <a:solidFill>
                  <a:srgbClr val="080808"/>
                </a:solidFill>
                <a:hlinkClick r:id="rId4"/>
              </a:rPr>
              <a:t>Idea.Comments@dese.mo.gov</a:t>
            </a:r>
            <a:r>
              <a:rPr lang="en-US" dirty="0">
                <a:solidFill>
                  <a:srgbClr val="080808"/>
                </a:solidFill>
              </a:rPr>
              <a:t> </a:t>
            </a:r>
          </a:p>
          <a:p>
            <a:pPr marL="112712" indent="0">
              <a:buNone/>
            </a:pPr>
            <a:endParaRPr lang="en-US" dirty="0"/>
          </a:p>
        </p:txBody>
      </p:sp>
    </p:spTree>
    <p:extLst>
      <p:ext uri="{BB962C8B-B14F-4D97-AF65-F5344CB8AC3E}">
        <p14:creationId xmlns:p14="http://schemas.microsoft.com/office/powerpoint/2010/main" val="3610225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Missouri Part B State Regulations</a:t>
            </a:r>
          </a:p>
        </p:txBody>
      </p:sp>
      <p:sp>
        <p:nvSpPr>
          <p:cNvPr id="3" name="Content Placeholder 2"/>
          <p:cNvSpPr>
            <a:spLocks noGrp="1"/>
          </p:cNvSpPr>
          <p:nvPr>
            <p:ph sz="quarter" idx="11"/>
          </p:nvPr>
        </p:nvSpPr>
        <p:spPr/>
        <p:txBody>
          <a:bodyPr>
            <a:normAutofit fontScale="77500" lnSpcReduction="20000"/>
          </a:bodyPr>
          <a:lstStyle/>
          <a:p>
            <a:pPr>
              <a:spcBef>
                <a:spcPts val="0"/>
              </a:spcBef>
              <a:buClr>
                <a:srgbClr val="3D9833"/>
              </a:buClr>
              <a:buSzPct val="80000"/>
              <a:buFont typeface="Wingdings" panose="05000000000000000000" pitchFamily="2" charset="2"/>
              <a:buChar char="§"/>
            </a:pPr>
            <a:r>
              <a:rPr lang="en-US" dirty="0">
                <a:solidFill>
                  <a:srgbClr val="080808"/>
                </a:solidFill>
              </a:rPr>
              <a:t>The Department of Elementary and Secondary Education (</a:t>
            </a:r>
            <a:r>
              <a:rPr lang="en-US" dirty="0" smtClean="0">
                <a:solidFill>
                  <a:srgbClr val="080808"/>
                </a:solidFill>
              </a:rPr>
              <a:t>DESE), Office of Special Education is </a:t>
            </a:r>
            <a:r>
              <a:rPr lang="en-US" dirty="0">
                <a:solidFill>
                  <a:srgbClr val="080808"/>
                </a:solidFill>
              </a:rPr>
              <a:t>the administrative agency responsible for ensuring the implementation of Part B of the Individuals with Disabilities Education Act (IDEA</a:t>
            </a:r>
            <a:r>
              <a:rPr lang="en-US" dirty="0" smtClean="0">
                <a:solidFill>
                  <a:srgbClr val="080808"/>
                </a:solidFill>
              </a:rPr>
              <a:t>)</a:t>
            </a:r>
            <a:endParaRPr lang="en-US" dirty="0">
              <a:solidFill>
                <a:srgbClr val="080808"/>
              </a:solidFill>
            </a:endParaRPr>
          </a:p>
          <a:p>
            <a:pPr marL="0" indent="0">
              <a:spcBef>
                <a:spcPts val="0"/>
              </a:spcBef>
              <a:buClr>
                <a:srgbClr val="3D9833"/>
              </a:buClr>
              <a:buSzPct val="80000"/>
              <a:buNone/>
            </a:pPr>
            <a:endParaRPr lang="en-US" dirty="0">
              <a:solidFill>
                <a:srgbClr val="080808"/>
              </a:solidFill>
            </a:endParaRPr>
          </a:p>
          <a:p>
            <a:pPr>
              <a:spcBef>
                <a:spcPts val="0"/>
              </a:spcBef>
              <a:buClr>
                <a:srgbClr val="3D9833"/>
              </a:buClr>
              <a:buSzPct val="80000"/>
              <a:buFont typeface="Wingdings" panose="05000000000000000000" pitchFamily="2" charset="2"/>
              <a:buChar char="§"/>
            </a:pPr>
            <a:r>
              <a:rPr lang="en-US" dirty="0">
                <a:solidFill>
                  <a:srgbClr val="080808"/>
                </a:solidFill>
              </a:rPr>
              <a:t>The Missouri Part B program serves children and youth with disabilities from age three to </a:t>
            </a:r>
            <a:r>
              <a:rPr lang="en-US" dirty="0" smtClean="0">
                <a:solidFill>
                  <a:srgbClr val="080808"/>
                </a:solidFill>
              </a:rPr>
              <a:t>21</a:t>
            </a:r>
          </a:p>
          <a:p>
            <a:pPr marL="112712" indent="0">
              <a:spcBef>
                <a:spcPts val="0"/>
              </a:spcBef>
              <a:buClr>
                <a:srgbClr val="3D9833"/>
              </a:buClr>
              <a:buSzPct val="80000"/>
              <a:buNone/>
            </a:pPr>
            <a:endParaRPr lang="en-US" dirty="0">
              <a:solidFill>
                <a:srgbClr val="080808"/>
              </a:solidFill>
            </a:endParaRPr>
          </a:p>
          <a:p>
            <a:pPr>
              <a:spcBef>
                <a:spcPts val="0"/>
              </a:spcBef>
              <a:buClr>
                <a:srgbClr val="3D9833"/>
              </a:buClr>
              <a:buSzPct val="80000"/>
              <a:buFont typeface="Wingdings" panose="05000000000000000000" pitchFamily="2" charset="2"/>
              <a:buChar char="§"/>
            </a:pPr>
            <a:r>
              <a:rPr lang="en-US" dirty="0">
                <a:solidFill>
                  <a:srgbClr val="080808"/>
                </a:solidFill>
              </a:rPr>
              <a:t>IDEA requires that </a:t>
            </a:r>
            <a:r>
              <a:rPr lang="en-US" dirty="0" smtClean="0">
                <a:solidFill>
                  <a:srgbClr val="080808"/>
                </a:solidFill>
              </a:rPr>
              <a:t>DESE </a:t>
            </a:r>
            <a:r>
              <a:rPr lang="en-US" dirty="0">
                <a:solidFill>
                  <a:srgbClr val="080808"/>
                </a:solidFill>
              </a:rPr>
              <a:t>have policies and/or procedures to ensure that IDEA is implemented and the rights of children and youth with disabilities and their families are </a:t>
            </a:r>
            <a:r>
              <a:rPr lang="en-US" dirty="0" smtClean="0">
                <a:solidFill>
                  <a:srgbClr val="080808"/>
                </a:solidFill>
              </a:rPr>
              <a:t>protected</a:t>
            </a:r>
            <a:endParaRPr lang="en-US" b="1" dirty="0">
              <a:solidFill>
                <a:srgbClr val="080808"/>
              </a:solidFill>
            </a:endParaRPr>
          </a:p>
          <a:p>
            <a:pPr marL="112712" indent="0">
              <a:buNone/>
            </a:pPr>
            <a:endParaRPr lang="en-US" dirty="0"/>
          </a:p>
        </p:txBody>
      </p:sp>
    </p:spTree>
    <p:extLst>
      <p:ext uri="{BB962C8B-B14F-4D97-AF65-F5344CB8AC3E}">
        <p14:creationId xmlns:p14="http://schemas.microsoft.com/office/powerpoint/2010/main" val="1668720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5</a:t>
            </a:fld>
            <a:endParaRPr lang="en-US" dirty="0"/>
          </a:p>
        </p:txBody>
      </p:sp>
      <p:sp>
        <p:nvSpPr>
          <p:cNvPr id="4" name="Text Placeholder 3"/>
          <p:cNvSpPr>
            <a:spLocks noGrp="1"/>
          </p:cNvSpPr>
          <p:nvPr>
            <p:ph type="body" sz="quarter" idx="10"/>
          </p:nvPr>
        </p:nvSpPr>
        <p:spPr/>
        <p:txBody>
          <a:bodyPr/>
          <a:lstStyle/>
          <a:p>
            <a:r>
              <a:rPr lang="en-US" dirty="0"/>
              <a:t>Purpose of Today’s Webinar</a:t>
            </a:r>
          </a:p>
        </p:txBody>
      </p:sp>
      <p:sp>
        <p:nvSpPr>
          <p:cNvPr id="3" name="Content Placeholder 2"/>
          <p:cNvSpPr>
            <a:spLocks noGrp="1"/>
          </p:cNvSpPr>
          <p:nvPr>
            <p:ph sz="quarter" idx="11"/>
          </p:nvPr>
        </p:nvSpPr>
        <p:spPr>
          <a:xfrm>
            <a:off x="152400" y="819150"/>
            <a:ext cx="8839200" cy="4114800"/>
          </a:xfrm>
        </p:spPr>
        <p:txBody>
          <a:bodyPr>
            <a:normAutofit fontScale="92500" lnSpcReduction="20000"/>
          </a:bodyPr>
          <a:lstStyle/>
          <a:p>
            <a:pPr marL="319088" lvl="0" indent="-319088" eaLnBrk="0" fontAlgn="base" hangingPunct="0">
              <a:spcBef>
                <a:spcPts val="0"/>
              </a:spcBef>
              <a:spcAft>
                <a:spcPct val="0"/>
              </a:spcAft>
              <a:buClr>
                <a:srgbClr val="3D9833"/>
              </a:buClr>
              <a:buSzPct val="80000"/>
              <a:buFont typeface="Wingdings" panose="05000000000000000000" pitchFamily="2" charset="2"/>
              <a:buChar char="§"/>
            </a:pPr>
            <a:r>
              <a:rPr lang="en-US" sz="2200" dirty="0">
                <a:solidFill>
                  <a:prstClr val="black"/>
                </a:solidFill>
              </a:rPr>
              <a:t>IDEA </a:t>
            </a:r>
            <a:r>
              <a:rPr lang="en-US" sz="2200" dirty="0" smtClean="0">
                <a:solidFill>
                  <a:prstClr val="black"/>
                </a:solidFill>
              </a:rPr>
              <a:t>requires </a:t>
            </a:r>
            <a:r>
              <a:rPr lang="en-US" sz="2200" dirty="0">
                <a:solidFill>
                  <a:prstClr val="black"/>
                </a:solidFill>
              </a:rPr>
              <a:t>that the </a:t>
            </a:r>
            <a:r>
              <a:rPr lang="en-US" sz="2200" dirty="0" smtClean="0">
                <a:solidFill>
                  <a:prstClr val="black"/>
                </a:solidFill>
              </a:rPr>
              <a:t>DESE </a:t>
            </a:r>
            <a:r>
              <a:rPr lang="en-US" sz="2200" dirty="0">
                <a:solidFill>
                  <a:prstClr val="black"/>
                </a:solidFill>
              </a:rPr>
              <a:t>hold public hearings and provide </a:t>
            </a:r>
            <a:r>
              <a:rPr lang="en-US" sz="2200" dirty="0" smtClean="0">
                <a:solidFill>
                  <a:prstClr val="black"/>
                </a:solidFill>
              </a:rPr>
              <a:t>an opportunity </a:t>
            </a:r>
            <a:r>
              <a:rPr lang="en-US" sz="2200" dirty="0">
                <a:solidFill>
                  <a:prstClr val="black"/>
                </a:solidFill>
              </a:rPr>
              <a:t>for the general public to comment before adopting any new policy or </a:t>
            </a:r>
            <a:r>
              <a:rPr lang="en-US" sz="2200" dirty="0" smtClean="0">
                <a:solidFill>
                  <a:prstClr val="black"/>
                </a:solidFill>
              </a:rPr>
              <a:t>procedure </a:t>
            </a:r>
            <a:endParaRPr lang="en-US" sz="2200" dirty="0">
              <a:solidFill>
                <a:prstClr val="black"/>
              </a:solidFill>
            </a:endParaRPr>
          </a:p>
          <a:p>
            <a:pPr marL="0" lvl="0" indent="0" eaLnBrk="0" fontAlgn="base" hangingPunct="0">
              <a:spcBef>
                <a:spcPts val="0"/>
              </a:spcBef>
              <a:spcAft>
                <a:spcPct val="0"/>
              </a:spcAft>
              <a:buClr>
                <a:srgbClr val="3D9833"/>
              </a:buClr>
              <a:buSzPct val="80000"/>
              <a:buNone/>
            </a:pPr>
            <a:endParaRPr lang="en-US" sz="1600" dirty="0">
              <a:solidFill>
                <a:prstClr val="black"/>
              </a:solidFill>
            </a:endParaRPr>
          </a:p>
          <a:p>
            <a:pPr marL="319088" lvl="0" indent="-319088" eaLnBrk="0" fontAlgn="base" hangingPunct="0">
              <a:spcBef>
                <a:spcPts val="0"/>
              </a:spcBef>
              <a:spcAft>
                <a:spcPct val="0"/>
              </a:spcAft>
              <a:buClr>
                <a:srgbClr val="3D9833"/>
              </a:buClr>
              <a:buSzPct val="80000"/>
              <a:buFont typeface="Wingdings" panose="05000000000000000000" pitchFamily="2" charset="2"/>
              <a:buChar char="§"/>
            </a:pPr>
            <a:r>
              <a:rPr lang="en-US" sz="2200" dirty="0">
                <a:solidFill>
                  <a:prstClr val="black"/>
                </a:solidFill>
              </a:rPr>
              <a:t>Today’s webinar will serve as the </a:t>
            </a:r>
            <a:r>
              <a:rPr lang="en-US" sz="2200" dirty="0" smtClean="0">
                <a:solidFill>
                  <a:prstClr val="black"/>
                </a:solidFill>
              </a:rPr>
              <a:t>DESE’s first of three public hearings </a:t>
            </a:r>
            <a:r>
              <a:rPr lang="en-US" sz="2200" dirty="0">
                <a:solidFill>
                  <a:prstClr val="black"/>
                </a:solidFill>
              </a:rPr>
              <a:t>related to proposed changes to the State Regulations for Part B of the </a:t>
            </a:r>
            <a:r>
              <a:rPr lang="en-US" sz="2200" dirty="0" smtClean="0">
                <a:solidFill>
                  <a:prstClr val="black"/>
                </a:solidFill>
              </a:rPr>
              <a:t>IDEA</a:t>
            </a:r>
            <a:endParaRPr lang="en-US" sz="2200" dirty="0">
              <a:solidFill>
                <a:prstClr val="black"/>
              </a:solidFill>
            </a:endParaRPr>
          </a:p>
          <a:p>
            <a:pPr marL="0" lvl="0" indent="0" eaLnBrk="0" fontAlgn="base" hangingPunct="0">
              <a:spcBef>
                <a:spcPts val="0"/>
              </a:spcBef>
              <a:spcAft>
                <a:spcPct val="0"/>
              </a:spcAft>
              <a:buClr>
                <a:srgbClr val="3D9833"/>
              </a:buClr>
              <a:buSzPct val="80000"/>
              <a:buNone/>
            </a:pPr>
            <a:endParaRPr lang="en-US" sz="1600" dirty="0">
              <a:solidFill>
                <a:prstClr val="black"/>
              </a:solidFill>
            </a:endParaRPr>
          </a:p>
          <a:p>
            <a:pPr marL="319088" lvl="0" indent="-319088" eaLnBrk="0" fontAlgn="base" hangingPunct="0">
              <a:spcBef>
                <a:spcPts val="0"/>
              </a:spcBef>
              <a:spcAft>
                <a:spcPct val="0"/>
              </a:spcAft>
              <a:buClr>
                <a:srgbClr val="3D9833"/>
              </a:buClr>
              <a:buSzPct val="80000"/>
              <a:buFont typeface="Wingdings" panose="05000000000000000000" pitchFamily="2" charset="2"/>
              <a:buChar char="§"/>
            </a:pPr>
            <a:r>
              <a:rPr lang="en-US" sz="2200" dirty="0">
                <a:solidFill>
                  <a:prstClr val="black"/>
                </a:solidFill>
              </a:rPr>
              <a:t>Reminder: </a:t>
            </a:r>
            <a:r>
              <a:rPr lang="en-US" sz="2200" dirty="0" smtClean="0">
                <a:solidFill>
                  <a:prstClr val="black"/>
                </a:solidFill>
              </a:rPr>
              <a:t>Clarifying questions about the state plan changes may be asked through the chat. Answers to chat questions will be posted as soon as possible after each hearing.</a:t>
            </a:r>
          </a:p>
          <a:p>
            <a:pPr marL="0" lvl="0" indent="0" eaLnBrk="0" fontAlgn="base" hangingPunct="0">
              <a:spcBef>
                <a:spcPts val="0"/>
              </a:spcBef>
              <a:spcAft>
                <a:spcPct val="0"/>
              </a:spcAft>
              <a:buClr>
                <a:srgbClr val="3D9833"/>
              </a:buClr>
              <a:buSzPct val="80000"/>
              <a:buNone/>
            </a:pPr>
            <a:endParaRPr lang="en-US" sz="2200" dirty="0" smtClean="0">
              <a:solidFill>
                <a:prstClr val="black"/>
              </a:solidFill>
            </a:endParaRPr>
          </a:p>
          <a:p>
            <a:pPr marL="319088" lvl="0" indent="-319088" eaLnBrk="0" fontAlgn="base" hangingPunct="0">
              <a:spcBef>
                <a:spcPts val="0"/>
              </a:spcBef>
              <a:spcAft>
                <a:spcPct val="0"/>
              </a:spcAft>
              <a:buClr>
                <a:srgbClr val="3D9833"/>
              </a:buClr>
              <a:buSzPct val="80000"/>
              <a:buFont typeface="Wingdings" panose="05000000000000000000" pitchFamily="2" charset="2"/>
              <a:buChar char="§"/>
            </a:pPr>
            <a:r>
              <a:rPr lang="en-US" sz="2200" dirty="0" smtClean="0">
                <a:solidFill>
                  <a:prstClr val="black"/>
                </a:solidFill>
              </a:rPr>
              <a:t>Comments </a:t>
            </a:r>
            <a:r>
              <a:rPr lang="en-US" sz="2200" dirty="0">
                <a:solidFill>
                  <a:prstClr val="black"/>
                </a:solidFill>
              </a:rPr>
              <a:t>must be submitted in writing to the Office of Special Education by close of business at 4:30 p.m. on </a:t>
            </a:r>
            <a:r>
              <a:rPr lang="en-US" sz="2200" dirty="0" smtClean="0">
                <a:solidFill>
                  <a:srgbClr val="080808"/>
                </a:solidFill>
              </a:rPr>
              <a:t>February 16, </a:t>
            </a:r>
            <a:r>
              <a:rPr lang="en-US" sz="2200" dirty="0" smtClean="0">
                <a:solidFill>
                  <a:srgbClr val="080808"/>
                </a:solidFill>
              </a:rPr>
              <a:t>2023</a:t>
            </a:r>
          </a:p>
          <a:p>
            <a:pPr marL="0" lvl="0" indent="0" eaLnBrk="0" fontAlgn="base" hangingPunct="0">
              <a:spcBef>
                <a:spcPts val="0"/>
              </a:spcBef>
              <a:spcAft>
                <a:spcPct val="0"/>
              </a:spcAft>
              <a:buClr>
                <a:srgbClr val="3D9833"/>
              </a:buClr>
              <a:buSzPct val="80000"/>
              <a:buNone/>
            </a:pPr>
            <a:endParaRPr lang="en-US" sz="2200" dirty="0" smtClean="0">
              <a:solidFill>
                <a:srgbClr val="080808"/>
              </a:solidFill>
            </a:endParaRPr>
          </a:p>
          <a:p>
            <a:pPr marL="319088" lvl="0" indent="-319088" eaLnBrk="0" fontAlgn="base" hangingPunct="0">
              <a:spcBef>
                <a:spcPts val="0"/>
              </a:spcBef>
              <a:spcAft>
                <a:spcPct val="0"/>
              </a:spcAft>
              <a:buClr>
                <a:srgbClr val="3D9833"/>
              </a:buClr>
              <a:buSzPct val="80000"/>
              <a:buFont typeface="Wingdings" panose="05000000000000000000" pitchFamily="2" charset="2"/>
              <a:buChar char="§"/>
            </a:pPr>
            <a:r>
              <a:rPr lang="en-US" sz="2200" dirty="0" smtClean="0">
                <a:solidFill>
                  <a:srgbClr val="080808"/>
                </a:solidFill>
              </a:rPr>
              <a:t>There are two comment periods, one to meet federal requirements and one to meet state requirements:</a:t>
            </a:r>
          </a:p>
          <a:p>
            <a:pPr marL="715963" lvl="1" indent="-319088" eaLnBrk="0" fontAlgn="base" hangingPunct="0">
              <a:spcBef>
                <a:spcPts val="0"/>
              </a:spcBef>
              <a:spcAft>
                <a:spcPct val="0"/>
              </a:spcAft>
              <a:buClr>
                <a:srgbClr val="3D9833"/>
              </a:buClr>
              <a:buSzPct val="80000"/>
              <a:buFont typeface="Wingdings" panose="05000000000000000000" pitchFamily="2" charset="2"/>
              <a:buChar char="§"/>
            </a:pPr>
            <a:r>
              <a:rPr lang="en-US" sz="2200" dirty="0" smtClean="0">
                <a:solidFill>
                  <a:srgbClr val="080808"/>
                </a:solidFill>
              </a:rPr>
              <a:t>Federal comment period: January 17, 2023 through February 16, 2023</a:t>
            </a:r>
          </a:p>
          <a:p>
            <a:pPr marL="715963" lvl="1" indent="-319088" eaLnBrk="0" fontAlgn="base" hangingPunct="0">
              <a:spcBef>
                <a:spcPts val="0"/>
              </a:spcBef>
              <a:spcAft>
                <a:spcPct val="0"/>
              </a:spcAft>
              <a:buClr>
                <a:srgbClr val="3D9833"/>
              </a:buClr>
              <a:buSzPct val="80000"/>
              <a:buFont typeface="Wingdings" panose="05000000000000000000" pitchFamily="2" charset="2"/>
              <a:buChar char="§"/>
            </a:pPr>
            <a:r>
              <a:rPr lang="en-US" sz="2200" dirty="0" smtClean="0">
                <a:solidFill>
                  <a:srgbClr val="080808"/>
                </a:solidFill>
              </a:rPr>
              <a:t>State comment period: February 1, 2023 through March 3, 2023</a:t>
            </a:r>
            <a:endParaRPr lang="en-US" sz="2200" dirty="0">
              <a:solidFill>
                <a:srgbClr val="080808"/>
              </a:solidFill>
            </a:endParaRPr>
          </a:p>
          <a:p>
            <a:endParaRPr lang="en-US" dirty="0"/>
          </a:p>
        </p:txBody>
      </p:sp>
    </p:spTree>
    <p:extLst>
      <p:ext uri="{BB962C8B-B14F-4D97-AF65-F5344CB8AC3E}">
        <p14:creationId xmlns:p14="http://schemas.microsoft.com/office/powerpoint/2010/main" val="4062714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6</a:t>
            </a:fld>
            <a:endParaRPr lang="en-US" dirty="0"/>
          </a:p>
        </p:txBody>
      </p:sp>
      <p:sp>
        <p:nvSpPr>
          <p:cNvPr id="5" name="Text Placeholder 4"/>
          <p:cNvSpPr>
            <a:spLocks noGrp="1"/>
          </p:cNvSpPr>
          <p:nvPr>
            <p:ph type="body" sz="quarter" idx="10"/>
          </p:nvPr>
        </p:nvSpPr>
        <p:spPr/>
        <p:txBody>
          <a:bodyPr/>
          <a:lstStyle/>
          <a:p>
            <a:r>
              <a:rPr lang="en-US" dirty="0"/>
              <a:t>To Submit Comments</a:t>
            </a:r>
          </a:p>
        </p:txBody>
      </p:sp>
      <p:sp>
        <p:nvSpPr>
          <p:cNvPr id="6" name="Content Placeholder 5"/>
          <p:cNvSpPr>
            <a:spLocks noGrp="1"/>
          </p:cNvSpPr>
          <p:nvPr>
            <p:ph sz="quarter" idx="11"/>
          </p:nvPr>
        </p:nvSpPr>
        <p:spPr/>
        <p:txBody>
          <a:bodyPr>
            <a:normAutofit fontScale="92500" lnSpcReduction="20000"/>
          </a:bodyPr>
          <a:lstStyle/>
          <a:p>
            <a:pPr>
              <a:spcBef>
                <a:spcPts val="0"/>
              </a:spcBef>
              <a:buNone/>
            </a:pPr>
            <a:r>
              <a:rPr lang="en-US" sz="2800" dirty="0"/>
              <a:t>Comments may be submitted via:</a:t>
            </a:r>
          </a:p>
          <a:p>
            <a:pPr>
              <a:spcBef>
                <a:spcPts val="0"/>
              </a:spcBef>
              <a:buNone/>
            </a:pPr>
            <a:endParaRPr lang="en-US" sz="1200" dirty="0"/>
          </a:p>
          <a:p>
            <a:pPr marL="228600" indent="-228600">
              <a:spcBef>
                <a:spcPts val="0"/>
              </a:spcBef>
              <a:buClr>
                <a:srgbClr val="3D9833"/>
              </a:buClr>
              <a:buSzPct val="80000"/>
              <a:buFont typeface="Wingdings" panose="05000000000000000000" pitchFamily="2" charset="2"/>
              <a:buChar char="§"/>
            </a:pPr>
            <a:r>
              <a:rPr lang="en-US" sz="2400" dirty="0"/>
              <a:t>Mail:   Department of Elementary and Secondary Education       </a:t>
            </a:r>
          </a:p>
          <a:p>
            <a:pPr marL="228600" indent="-228600">
              <a:spcBef>
                <a:spcPts val="0"/>
              </a:spcBef>
              <a:buClr>
                <a:srgbClr val="3D9833"/>
              </a:buClr>
              <a:buSzPct val="80000"/>
              <a:buNone/>
            </a:pPr>
            <a:r>
              <a:rPr lang="en-US" sz="2400" dirty="0"/>
              <a:t>                Office of Special Education</a:t>
            </a:r>
          </a:p>
          <a:p>
            <a:pPr marL="228600" indent="-228600">
              <a:spcBef>
                <a:spcPts val="0"/>
              </a:spcBef>
              <a:buNone/>
            </a:pPr>
            <a:r>
              <a:rPr lang="en-US" sz="2400" dirty="0"/>
              <a:t>                Attn: Part B State Plan Comments</a:t>
            </a:r>
          </a:p>
          <a:p>
            <a:pPr marL="228600" indent="-228600">
              <a:spcBef>
                <a:spcPts val="0"/>
              </a:spcBef>
              <a:buNone/>
              <a:tabLst>
                <a:tab pos="1943100" algn="l"/>
              </a:tabLst>
            </a:pPr>
            <a:r>
              <a:rPr lang="en-US" sz="2400" dirty="0"/>
              <a:t>	             P. O. Box 480</a:t>
            </a:r>
          </a:p>
          <a:p>
            <a:pPr marL="228600" indent="-228600">
              <a:spcBef>
                <a:spcPts val="0"/>
              </a:spcBef>
              <a:buNone/>
              <a:tabLst>
                <a:tab pos="1828800" algn="l"/>
              </a:tabLst>
            </a:pPr>
            <a:r>
              <a:rPr lang="en-US" sz="2400" dirty="0"/>
              <a:t>	             Jefferson City, MO 65102-0480</a:t>
            </a:r>
          </a:p>
          <a:p>
            <a:pPr marL="228600" indent="-228600">
              <a:spcBef>
                <a:spcPts val="0"/>
              </a:spcBef>
              <a:buNone/>
              <a:tabLst>
                <a:tab pos="1828800" algn="l"/>
              </a:tabLst>
            </a:pPr>
            <a:endParaRPr lang="en-US" sz="2400" dirty="0"/>
          </a:p>
          <a:p>
            <a:pPr marL="228600" indent="-228600">
              <a:spcBef>
                <a:spcPts val="0"/>
              </a:spcBef>
              <a:buClr>
                <a:srgbClr val="3D9833"/>
              </a:buClr>
              <a:buSzPct val="80000"/>
              <a:buFont typeface="Wingdings" panose="05000000000000000000" pitchFamily="2" charset="2"/>
              <a:buChar char="§"/>
              <a:tabLst>
                <a:tab pos="1943100" algn="l"/>
              </a:tabLst>
            </a:pPr>
            <a:r>
              <a:rPr lang="en-US" sz="2400" dirty="0"/>
              <a:t>Email:  </a:t>
            </a:r>
            <a:r>
              <a:rPr lang="en-US" sz="2400" dirty="0">
                <a:hlinkClick r:id="rId3"/>
              </a:rPr>
              <a:t>IDEA.Comments@dese.mo.gov</a:t>
            </a:r>
            <a:r>
              <a:rPr lang="en-US" sz="2400" dirty="0"/>
              <a:t> </a:t>
            </a:r>
          </a:p>
          <a:p>
            <a:pPr marL="228600" indent="-228600">
              <a:spcBef>
                <a:spcPts val="0"/>
              </a:spcBef>
              <a:buNone/>
            </a:pPr>
            <a:r>
              <a:rPr lang="en-US" sz="2400" dirty="0"/>
              <a:t>		   Attn: Part B State Plan Comments</a:t>
            </a:r>
          </a:p>
          <a:p>
            <a:pPr marL="228600" indent="-228600">
              <a:spcBef>
                <a:spcPts val="0"/>
              </a:spcBef>
              <a:buNone/>
            </a:pPr>
            <a:endParaRPr lang="en-US" sz="2400" dirty="0"/>
          </a:p>
          <a:p>
            <a:pPr marL="228600" indent="-228600">
              <a:spcBef>
                <a:spcPts val="0"/>
              </a:spcBef>
              <a:buClr>
                <a:srgbClr val="3D9833"/>
              </a:buClr>
              <a:buSzPct val="80000"/>
              <a:buFont typeface="Wingdings" panose="05000000000000000000" pitchFamily="2" charset="2"/>
              <a:buChar char="§"/>
            </a:pPr>
            <a:r>
              <a:rPr lang="en-US" sz="2400" dirty="0"/>
              <a:t>Fax:     573-751-3910</a:t>
            </a:r>
          </a:p>
          <a:p>
            <a:pPr marL="1052512" lvl="3" indent="0">
              <a:spcBef>
                <a:spcPts val="0"/>
              </a:spcBef>
              <a:buClr>
                <a:srgbClr val="3D9833"/>
              </a:buClr>
              <a:buNone/>
            </a:pPr>
            <a:r>
              <a:rPr lang="en-US" sz="2400" dirty="0"/>
              <a:t>Attn: Part B State Plan Comments</a:t>
            </a:r>
          </a:p>
          <a:p>
            <a:pPr marL="112712" indent="0">
              <a:buNone/>
            </a:pPr>
            <a:endParaRPr lang="en-US" dirty="0"/>
          </a:p>
        </p:txBody>
      </p:sp>
      <p:pic>
        <p:nvPicPr>
          <p:cNvPr id="7" name="Picture 2" descr="Relat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1" y="2114551"/>
            <a:ext cx="19050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624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Public Hearing Procedures</a:t>
            </a:r>
          </a:p>
        </p:txBody>
      </p:sp>
      <p:sp>
        <p:nvSpPr>
          <p:cNvPr id="3" name="Content Placeholder 2"/>
          <p:cNvSpPr>
            <a:spLocks noGrp="1"/>
          </p:cNvSpPr>
          <p:nvPr>
            <p:ph sz="quarter" idx="11"/>
          </p:nvPr>
        </p:nvSpPr>
        <p:spPr/>
        <p:txBody>
          <a:bodyPr>
            <a:normAutofit fontScale="77500" lnSpcReduction="20000"/>
          </a:bodyPr>
          <a:lstStyle/>
          <a:p>
            <a:pPr>
              <a:spcBef>
                <a:spcPts val="0"/>
              </a:spcBef>
              <a:spcAft>
                <a:spcPts val="0"/>
              </a:spcAft>
              <a:buNone/>
            </a:pPr>
            <a:r>
              <a:rPr lang="en-US" dirty="0">
                <a:solidFill>
                  <a:srgbClr val="080808"/>
                </a:solidFill>
              </a:rPr>
              <a:t>Today’s webinar will proceed as follows:</a:t>
            </a:r>
          </a:p>
          <a:p>
            <a:pPr>
              <a:spcBef>
                <a:spcPts val="0"/>
              </a:spcBef>
              <a:spcAft>
                <a:spcPts val="0"/>
              </a:spcAft>
              <a:buNone/>
            </a:pPr>
            <a:endParaRPr lang="en-US" sz="1400" dirty="0">
              <a:solidFill>
                <a:srgbClr val="080808"/>
              </a:solidFill>
            </a:endParaRPr>
          </a:p>
          <a:p>
            <a:pPr>
              <a:spcBef>
                <a:spcPts val="0"/>
              </a:spcBef>
              <a:spcAft>
                <a:spcPts val="0"/>
              </a:spcAft>
              <a:buNone/>
            </a:pPr>
            <a:endParaRPr lang="en-US" sz="1400" dirty="0">
              <a:solidFill>
                <a:srgbClr val="080808"/>
              </a:solidFill>
            </a:endParaRPr>
          </a:p>
          <a:p>
            <a:pPr>
              <a:spcBef>
                <a:spcPts val="0"/>
              </a:spcBef>
              <a:buClr>
                <a:srgbClr val="3D9833"/>
              </a:buClr>
              <a:buSzPct val="80000"/>
              <a:buFont typeface="Wingdings" panose="05000000000000000000" pitchFamily="2" charset="2"/>
              <a:buChar char="§"/>
              <a:defRPr/>
            </a:pPr>
            <a:r>
              <a:rPr lang="en-US" dirty="0">
                <a:solidFill>
                  <a:srgbClr val="080808"/>
                </a:solidFill>
              </a:rPr>
              <a:t>I will read a summary of the proposed substantive changes. This summary will follow what is posted on the State Plan webpage available at: </a:t>
            </a:r>
            <a:r>
              <a:rPr lang="en-US" dirty="0">
                <a:solidFill>
                  <a:srgbClr val="080808"/>
                </a:solidFill>
                <a:hlinkClick r:id="rId3"/>
              </a:rPr>
              <a:t>https://dese.mo.gov/special-education/state-plan-special-education</a:t>
            </a:r>
            <a:r>
              <a:rPr lang="en-US" dirty="0">
                <a:solidFill>
                  <a:srgbClr val="080808"/>
                </a:solidFill>
              </a:rPr>
              <a:t>.</a:t>
            </a:r>
          </a:p>
          <a:p>
            <a:pPr marL="0" indent="0">
              <a:spcBef>
                <a:spcPts val="0"/>
              </a:spcBef>
              <a:buClr>
                <a:srgbClr val="3D9833"/>
              </a:buClr>
              <a:buSzPct val="80000"/>
              <a:buNone/>
              <a:defRPr/>
            </a:pPr>
            <a:endParaRPr lang="en-US" dirty="0">
              <a:solidFill>
                <a:srgbClr val="080808"/>
              </a:solidFill>
            </a:endParaRPr>
          </a:p>
          <a:p>
            <a:pPr>
              <a:spcBef>
                <a:spcPts val="0"/>
              </a:spcBef>
              <a:buClr>
                <a:srgbClr val="3D9833"/>
              </a:buClr>
              <a:buSzPct val="80000"/>
              <a:buFont typeface="Wingdings" panose="05000000000000000000" pitchFamily="2" charset="2"/>
              <a:buChar char="§"/>
              <a:defRPr/>
            </a:pPr>
            <a:r>
              <a:rPr lang="en-US" dirty="0">
                <a:solidFill>
                  <a:srgbClr val="080808"/>
                </a:solidFill>
              </a:rPr>
              <a:t>I will pause periodically to read any questions that are received during the webinar. You may use the chat feature to ask your questions. Answers to your questions will be posted following the webinar.</a:t>
            </a:r>
          </a:p>
          <a:p>
            <a:pPr marL="112712" indent="0">
              <a:buNone/>
            </a:pPr>
            <a:endParaRPr lang="en-US" dirty="0"/>
          </a:p>
        </p:txBody>
      </p:sp>
    </p:spTree>
    <p:extLst>
      <p:ext uri="{BB962C8B-B14F-4D97-AF65-F5344CB8AC3E}">
        <p14:creationId xmlns:p14="http://schemas.microsoft.com/office/powerpoint/2010/main" val="45353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57300" y="2571750"/>
            <a:ext cx="6572250" cy="740569"/>
          </a:xfrm>
        </p:spPr>
        <p:txBody>
          <a:bodyPr/>
          <a:lstStyle/>
          <a:p>
            <a:r>
              <a:rPr lang="en-US" sz="3600" dirty="0" smtClean="0">
                <a:solidFill>
                  <a:srgbClr val="3D9833"/>
                </a:solidFill>
              </a:rPr>
              <a:t>General Provisions</a:t>
            </a:r>
            <a:endParaRPr lang="en-US" sz="3600" dirty="0">
              <a:solidFill>
                <a:srgbClr val="3D9833"/>
              </a:solidFill>
            </a:endParaRPr>
          </a:p>
        </p:txBody>
      </p:sp>
      <p:sp>
        <p:nvSpPr>
          <p:cNvPr id="3" name="Title 2"/>
          <p:cNvSpPr>
            <a:spLocks noGrp="1"/>
          </p:cNvSpPr>
          <p:nvPr>
            <p:ph type="title"/>
          </p:nvPr>
        </p:nvSpPr>
        <p:spPr/>
        <p:txBody>
          <a:bodyPr/>
          <a:lstStyle/>
          <a:p>
            <a:r>
              <a:rPr lang="en-US" dirty="0" smtClean="0"/>
              <a:t>REGULATION I</a:t>
            </a:r>
            <a:endParaRPr lang="en-US" dirty="0"/>
          </a:p>
        </p:txBody>
      </p:sp>
    </p:spTree>
    <p:extLst>
      <p:ext uri="{BB962C8B-B14F-4D97-AF65-F5344CB8AC3E}">
        <p14:creationId xmlns:p14="http://schemas.microsoft.com/office/powerpoint/2010/main" val="1411047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990600" y="204788"/>
            <a:ext cx="8153400" cy="652462"/>
          </a:xfrm>
        </p:spPr>
        <p:txBody>
          <a:bodyPr/>
          <a:lstStyle/>
          <a:p>
            <a:pPr eaLnBrk="1" hangingPunct="1"/>
            <a:r>
              <a:rPr lang="en-US" sz="2700" dirty="0" smtClean="0">
                <a:solidFill>
                  <a:schemeClr val="accent3"/>
                </a:solidFill>
              </a:rPr>
              <a:t>REGULATION I</a:t>
            </a:r>
            <a:endParaRPr lang="en-US" sz="2700" dirty="0">
              <a:solidFill>
                <a:srgbClr val="00759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82449023"/>
              </p:ext>
            </p:extLst>
          </p:nvPr>
        </p:nvGraphicFramePr>
        <p:xfrm>
          <a:off x="609600" y="742950"/>
          <a:ext cx="7848600" cy="3966536"/>
        </p:xfrm>
        <a:graphic>
          <a:graphicData uri="http://schemas.openxmlformats.org/drawingml/2006/table">
            <a:tbl>
              <a:tblPr firstRow="1" bandRow="1">
                <a:tableStyleId>{5C22544A-7EE6-4342-B048-85BDC9FD1C3A}</a:tableStyleId>
              </a:tblPr>
              <a:tblGrid>
                <a:gridCol w="4460866">
                  <a:extLst>
                    <a:ext uri="{9D8B030D-6E8A-4147-A177-3AD203B41FA5}">
                      <a16:colId xmlns:a16="http://schemas.microsoft.com/office/drawing/2014/main" val="20000"/>
                    </a:ext>
                  </a:extLst>
                </a:gridCol>
                <a:gridCol w="3387734">
                  <a:extLst>
                    <a:ext uri="{9D8B030D-6E8A-4147-A177-3AD203B41FA5}">
                      <a16:colId xmlns:a16="http://schemas.microsoft.com/office/drawing/2014/main" val="20001"/>
                    </a:ext>
                  </a:extLst>
                </a:gridCol>
              </a:tblGrid>
              <a:tr h="457200">
                <a:tc>
                  <a:txBody>
                    <a:bodyPr/>
                    <a:lstStyle/>
                    <a:p>
                      <a:r>
                        <a:rPr lang="en-US" sz="1700" dirty="0" smtClean="0">
                          <a:solidFill>
                            <a:schemeClr val="tx1"/>
                          </a:solidFill>
                        </a:rPr>
                        <a:t>Location</a:t>
                      </a:r>
                      <a:r>
                        <a:rPr lang="en-US" sz="1700" baseline="0" dirty="0" smtClean="0">
                          <a:solidFill>
                            <a:schemeClr val="tx1"/>
                          </a:solidFill>
                        </a:rPr>
                        <a:t> in Proposed Plan and Proposed Change</a:t>
                      </a:r>
                      <a:endParaRPr lang="en-US" sz="17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700" dirty="0" smtClean="0">
                          <a:solidFill>
                            <a:schemeClr val="tx1"/>
                          </a:solidFill>
                        </a:rPr>
                        <a:t>Reason for Proposed Change</a:t>
                      </a:r>
                      <a:endParaRPr lang="en-US" sz="17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509336">
                <a:tc>
                  <a:txBody>
                    <a:bodyPr/>
                    <a:lstStyle/>
                    <a:p>
                      <a:r>
                        <a:rPr lang="en-US" sz="1700" dirty="0" smtClean="0"/>
                        <a:t>Page 11</a:t>
                      </a:r>
                    </a:p>
                    <a:p>
                      <a:r>
                        <a:rPr lang="en-US" sz="1800" u="sng" dirty="0" smtClean="0">
                          <a:latin typeface="Times New Roman" panose="02020603050405020304" pitchFamily="18" charset="0"/>
                          <a:cs typeface="Times New Roman" panose="02020603050405020304" pitchFamily="18" charset="0"/>
                        </a:rPr>
                        <a:t>Services Plan</a:t>
                      </a:r>
                      <a:r>
                        <a:rPr lang="en-US" sz="1800" dirty="0" smtClean="0">
                          <a:latin typeface="Times New Roman" panose="02020603050405020304" pitchFamily="18" charset="0"/>
                          <a:cs typeface="Times New Roman" panose="02020603050405020304" pitchFamily="18" charset="0"/>
                        </a:rPr>
                        <a:t>: Services plan means a written statement that describes the special education and related services the LEA will provide to a parentally-placed child with a disability enrolled in a </a:t>
                      </a:r>
                      <a:r>
                        <a:rPr lang="en-US" sz="1800" b="1" dirty="0" smtClean="0">
                          <a:solidFill>
                            <a:srgbClr val="FF0000"/>
                          </a:solidFill>
                          <a:latin typeface="Times New Roman" panose="02020603050405020304" pitchFamily="18" charset="0"/>
                          <a:cs typeface="Times New Roman" panose="02020603050405020304" pitchFamily="18" charset="0"/>
                        </a:rPr>
                        <a:t>nonprofit</a:t>
                      </a:r>
                      <a:r>
                        <a:rPr lang="en-US" sz="1800" dirty="0" smtClean="0">
                          <a:latin typeface="Times New Roman" panose="02020603050405020304" pitchFamily="18" charset="0"/>
                          <a:cs typeface="Times New Roman" panose="02020603050405020304" pitchFamily="18" charset="0"/>
                        </a:rPr>
                        <a:t> private </a:t>
                      </a:r>
                      <a:r>
                        <a:rPr lang="en-US" sz="1800" b="1" dirty="0" smtClean="0">
                          <a:solidFill>
                            <a:srgbClr val="FF0000"/>
                          </a:solidFill>
                          <a:latin typeface="Times New Roman" panose="02020603050405020304" pitchFamily="18" charset="0"/>
                          <a:cs typeface="Times New Roman" panose="02020603050405020304" pitchFamily="18" charset="0"/>
                        </a:rPr>
                        <a:t>elementary or secondary</a:t>
                      </a:r>
                      <a:r>
                        <a:rPr lang="en-US" sz="1800" dirty="0" smtClean="0">
                          <a:latin typeface="Times New Roman" panose="02020603050405020304" pitchFamily="18" charset="0"/>
                          <a:cs typeface="Times New Roman" panose="02020603050405020304" pitchFamily="18" charset="0"/>
                        </a:rPr>
                        <a:t> school who has been designated to receive services, including the location of the services and any transportation necessary, consistent with 34 CFR 300.132 and is developed and implemented in accordance with 34 CFR 300.137 through 300.139.</a:t>
                      </a:r>
                      <a:endParaRPr lang="en-US" sz="1800" dirty="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Times New Roman" panose="02020603050405020304" pitchFamily="18" charset="0"/>
                          <a:cs typeface="Times New Roman" panose="02020603050405020304" pitchFamily="18" charset="0"/>
                        </a:rPr>
                        <a:t>Add wording to align with 20 U.S.C. § 1412(a)(10)(A) and 34 C.F.R. §§ 300.130 through 300.144 and federal Office of Special Education Programs (OSEP) guidance for providing proportionate share services to parentally placed private, parochial, and home schooled students described in a February 2022 OSEP Q&amp;A document.</a:t>
                      </a:r>
                      <a:endParaRPr lang="en-US" sz="1800" dirty="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29264578"/>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theme/theme1.xml><?xml version="1.0" encoding="utf-8"?>
<a:theme xmlns:a="http://schemas.openxmlformats.org/drawingml/2006/main" name="DESE Title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512235A-DFC4-443D-B6DC-A00A398B7A73}" vid="{F0F099A5-4766-49D5-A571-7A285BD16C21}"/>
    </a:ext>
  </a:extLst>
</a:theme>
</file>

<file path=ppt/theme/theme2.xml><?xml version="1.0" encoding="utf-8"?>
<a:theme xmlns:a="http://schemas.openxmlformats.org/drawingml/2006/main" name="DESE Content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512235A-DFC4-443D-B6DC-A00A398B7A73}" vid="{785D2B1E-431B-4699-8C28-C7F3A53ED5B1}"/>
    </a:ext>
  </a:extLst>
</a:theme>
</file>

<file path=ppt/theme/theme3.xml><?xml version="1.0" encoding="utf-8"?>
<a:theme xmlns:a="http://schemas.openxmlformats.org/drawingml/2006/main" name="DESE Section Divider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512235A-DFC4-443D-B6DC-A00A398B7A73}" vid="{9C881BD8-2A12-4303-B6A3-A676AFA73532}"/>
    </a:ext>
  </a:extLst>
</a:theme>
</file>

<file path=ppt/theme/theme4.xml><?xml version="1.0" encoding="utf-8"?>
<a:theme xmlns:a="http://schemas.openxmlformats.org/drawingml/2006/main" name="DESE Closing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512235A-DFC4-443D-B6DC-A00A398B7A73}" vid="{565AAA6B-9765-434C-AD26-5EC93910DB9E}"/>
    </a:ext>
  </a:extLst>
</a:theme>
</file>

<file path=ppt/theme/theme5.xml><?xml version="1.0" encoding="utf-8"?>
<a:theme xmlns:a="http://schemas.openxmlformats.org/drawingml/2006/main" name="DESE PPT template_111010">
  <a:themeElements>
    <a:clrScheme name="DESE">
      <a:dk1>
        <a:sysClr val="windowText" lastClr="000000"/>
      </a:dk1>
      <a:lt1>
        <a:sysClr val="window" lastClr="FFFFFF"/>
      </a:lt1>
      <a:dk2>
        <a:srgbClr val="00829B"/>
      </a:dk2>
      <a:lt2>
        <a:srgbClr val="EEECE1"/>
      </a:lt2>
      <a:accent1>
        <a:srgbClr val="3D9833"/>
      </a:accent1>
      <a:accent2>
        <a:srgbClr val="843F0F"/>
      </a:accent2>
      <a:accent3>
        <a:srgbClr val="00337F"/>
      </a:accent3>
      <a:accent4>
        <a:srgbClr val="B59B0C"/>
      </a:accent4>
      <a:accent5>
        <a:srgbClr val="C13828"/>
      </a:accent5>
      <a:accent6>
        <a:srgbClr val="939905"/>
      </a:accent6>
      <a:hlink>
        <a:srgbClr val="4C280F"/>
      </a:hlink>
      <a:folHlink>
        <a:srgbClr val="BF7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SE">
    <a:dk1>
      <a:sysClr val="windowText" lastClr="000000"/>
    </a:dk1>
    <a:lt1>
      <a:sysClr val="window" lastClr="FFFFFF"/>
    </a:lt1>
    <a:dk2>
      <a:srgbClr val="00829B"/>
    </a:dk2>
    <a:lt2>
      <a:srgbClr val="EEECE1"/>
    </a:lt2>
    <a:accent1>
      <a:srgbClr val="3D9833"/>
    </a:accent1>
    <a:accent2>
      <a:srgbClr val="843F0F"/>
    </a:accent2>
    <a:accent3>
      <a:srgbClr val="00337F"/>
    </a:accent3>
    <a:accent4>
      <a:srgbClr val="B59B0C"/>
    </a:accent4>
    <a:accent5>
      <a:srgbClr val="C13828"/>
    </a:accent5>
    <a:accent6>
      <a:srgbClr val="939905"/>
    </a:accent6>
    <a:hlink>
      <a:srgbClr val="4C280F"/>
    </a:hlink>
    <a:folHlink>
      <a:srgbClr val="BF7F3F"/>
    </a:folHlink>
  </a:clrScheme>
</a:themeOverride>
</file>

<file path=docProps/app.xml><?xml version="1.0" encoding="utf-8"?>
<Properties xmlns="http://schemas.openxmlformats.org/officeDocument/2006/extended-properties" xmlns:vt="http://schemas.openxmlformats.org/officeDocument/2006/docPropsVTypes">
  <Template>DESE 2020 PPT Template</Template>
  <TotalTime>9395</TotalTime>
  <Words>2904</Words>
  <Application>Microsoft Office PowerPoint</Application>
  <PresentationFormat>On-screen Show (16:9)</PresentationFormat>
  <Paragraphs>248</Paragraphs>
  <Slides>22</Slides>
  <Notes>22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22</vt:i4>
      </vt:variant>
    </vt:vector>
  </HeadingPairs>
  <TitlesOfParts>
    <vt:vector size="34" baseType="lpstr">
      <vt:lpstr>Arial</vt:lpstr>
      <vt:lpstr>Calibri</vt:lpstr>
      <vt:lpstr>Courier New</vt:lpstr>
      <vt:lpstr>Times New Roman</vt:lpstr>
      <vt:lpstr>Tw Cen MT</vt:lpstr>
      <vt:lpstr>Wingdings</vt:lpstr>
      <vt:lpstr>Wingdings 2</vt:lpstr>
      <vt:lpstr>DESE Title Slides</vt:lpstr>
      <vt:lpstr>DESE Content Slides</vt:lpstr>
      <vt:lpstr>DESE Section Dividers</vt:lpstr>
      <vt:lpstr>DESE Closing Slides</vt:lpstr>
      <vt:lpstr>DESE PPT template_111010</vt:lpstr>
      <vt:lpstr>PowerPoint Presentation</vt:lpstr>
      <vt:lpstr>PROPOSED CHANGES TO THE MISSOURI PART B STATE PLAN</vt:lpstr>
      <vt:lpstr>PowerPoint Presentation</vt:lpstr>
      <vt:lpstr>PowerPoint Presentation</vt:lpstr>
      <vt:lpstr>PowerPoint Presentation</vt:lpstr>
      <vt:lpstr>PowerPoint Presentation</vt:lpstr>
      <vt:lpstr>PowerPoint Presentation</vt:lpstr>
      <vt:lpstr>REGULATION I</vt:lpstr>
      <vt:lpstr>REGULATION I</vt:lpstr>
      <vt:lpstr>REGULATION IV</vt:lpstr>
      <vt:lpstr> REGULATION IV</vt:lpstr>
      <vt:lpstr> REGULATION IV </vt:lpstr>
      <vt:lpstr>REGULATION V</vt:lpstr>
      <vt:lpstr> REGULATION V </vt:lpstr>
      <vt:lpstr>REGULATION VIII</vt:lpstr>
      <vt:lpstr> REGULATION VIII </vt:lpstr>
      <vt:lpstr> REGULATION VIII </vt:lpstr>
      <vt:lpstr> REGULATION VIII </vt:lpstr>
      <vt:lpstr> REGULATION VIII </vt:lpstr>
      <vt:lpstr>PowerPoint Presentation</vt:lpstr>
      <vt:lpstr>PowerPoint Presentation</vt:lpstr>
      <vt:lpstr>Thank you for participating!</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CHANGES TO THE MISSOURI PART B STATE PLAN</dc:title>
  <dc:creator>Luetkemeyer, Beverly</dc:creator>
  <cp:lastModifiedBy>Luetkemeyer, Beverly</cp:lastModifiedBy>
  <cp:revision>118</cp:revision>
  <cp:lastPrinted>2023-01-31T15:07:37Z</cp:lastPrinted>
  <dcterms:created xsi:type="dcterms:W3CDTF">2020-12-07T20:21:49Z</dcterms:created>
  <dcterms:modified xsi:type="dcterms:W3CDTF">2023-01-31T15:18:29Z</dcterms:modified>
</cp:coreProperties>
</file>