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9"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5143500" type="screen16x9"/>
  <p:notesSz cx="6858000" cy="9144000"/>
  <p:embeddedFontLst>
    <p:embeddedFont>
      <p:font typeface="Open Sans" panose="020B0606030504020204"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Noto Sans" panose="020B0502040504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h0gfXN+4fuYt7zGw/eEAtXBNhB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811" y="62"/>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cb20f6ef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cb20f6ef2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FF0000"/>
              </a:solidFill>
            </a:endParaRPr>
          </a:p>
        </p:txBody>
      </p:sp>
      <p:sp>
        <p:nvSpPr>
          <p:cNvPr id="189" name="Google Shape;189;g1cb20f6ef2e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FF0000"/>
              </a:solidFill>
            </a:endParaRPr>
          </a:p>
        </p:txBody>
      </p:sp>
      <p:sp>
        <p:nvSpPr>
          <p:cNvPr id="213" name="Google Shape;2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c4081a4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8c4081a4a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18c4081a4a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Hit on the word ‘maximum’!</a:t>
            </a:r>
            <a:endParaRPr/>
          </a:p>
        </p:txBody>
      </p:sp>
      <p:sp>
        <p:nvSpPr>
          <p:cNvPr id="285" name="Google Shape;28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8fe7e297d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8fe7e297d1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FF0000"/>
              </a:solidFill>
            </a:endParaRPr>
          </a:p>
        </p:txBody>
      </p:sp>
      <p:sp>
        <p:nvSpPr>
          <p:cNvPr id="311" name="Google Shape;311;g18fe7e297d1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factors listed on the IEP form are the same factors outlined in the State Plan to support the second part of the placement inquiry listed on previous slide.</a:t>
            </a:r>
            <a:endParaRPr/>
          </a:p>
          <a:p>
            <a:pPr marL="0" lvl="0" indent="0" algn="l" rtl="0">
              <a:spcBef>
                <a:spcPts val="0"/>
              </a:spcBef>
              <a:spcAft>
                <a:spcPts val="0"/>
              </a:spcAft>
              <a:buNone/>
            </a:pPr>
            <a:endParaRPr/>
          </a:p>
          <a:p>
            <a:pPr marL="0" lvl="0" indent="0" algn="l" rtl="0">
              <a:spcBef>
                <a:spcPts val="0"/>
              </a:spcBef>
              <a:spcAft>
                <a:spcPts val="0"/>
              </a:spcAft>
              <a:buNone/>
            </a:pPr>
            <a:endParaRPr>
              <a:solidFill>
                <a:srgbClr val="FF0000"/>
              </a:solidFill>
            </a:endParaRPr>
          </a:p>
        </p:txBody>
      </p:sp>
      <p:sp>
        <p:nvSpPr>
          <p:cNvPr id="317" name="Google Shape;3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FF0000"/>
              </a:solidFill>
            </a:endParaRPr>
          </a:p>
        </p:txBody>
      </p:sp>
      <p:sp>
        <p:nvSpPr>
          <p:cNvPr id="331" name="Google Shape;33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FF0000"/>
              </a:solidFill>
            </a:endParaRPr>
          </a:p>
        </p:txBody>
      </p:sp>
      <p:sp>
        <p:nvSpPr>
          <p:cNvPr id="338" name="Google Shape;33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FF0000"/>
              </a:solidFill>
            </a:endParaRPr>
          </a:p>
        </p:txBody>
      </p:sp>
      <p:sp>
        <p:nvSpPr>
          <p:cNvPr id="344" name="Google Shape;34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51" name="Google Shape;351;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58" name="Google Shape;35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FF0000"/>
              </a:solidFill>
            </a:endParaRPr>
          </a:p>
        </p:txBody>
      </p:sp>
      <p:sp>
        <p:nvSpPr>
          <p:cNvPr id="367" name="Google Shape;36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e64e4d120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e64e4d1203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1e64e4d1203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c2ecd2e08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c2ecd2e08f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FF0000"/>
              </a:solidFill>
            </a:endParaRPr>
          </a:p>
        </p:txBody>
      </p:sp>
      <p:sp>
        <p:nvSpPr>
          <p:cNvPr id="388" name="Google Shape;388;g1c2ecd2e08f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c2ecd2e08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c2ecd2e08f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1c2ecd2e08f_1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FF0000"/>
              </a:solidFill>
            </a:endParaRPr>
          </a:p>
        </p:txBody>
      </p:sp>
      <p:sp>
        <p:nvSpPr>
          <p:cNvPr id="401" name="Google Shape;40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e64e4d120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e64e4d1203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1e64e4d1203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f67e8cc04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f67e8cc042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1f67e8cc042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1"/>
        <p:cNvGrpSpPr/>
        <p:nvPr/>
      </p:nvGrpSpPr>
      <p:grpSpPr>
        <a:xfrm>
          <a:off x="0" y="0"/>
          <a:ext cx="0" cy="0"/>
          <a:chOff x="0" y="0"/>
          <a:chExt cx="0" cy="0"/>
        </a:xfrm>
      </p:grpSpPr>
      <p:pic>
        <p:nvPicPr>
          <p:cNvPr id="12" name="Google Shape;12;p38" descr="R:\COM\COMM\Branding\PPT Templates\widescreen\Widescreen Powerpoint 23.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3" name="Google Shape;13;p38"/>
          <p:cNvSpPr txBox="1">
            <a:spLocks noGrp="1"/>
          </p:cNvSpPr>
          <p:nvPr>
            <p:ph type="title"/>
          </p:nvPr>
        </p:nvSpPr>
        <p:spPr>
          <a:xfrm>
            <a:off x="3352800" y="1123950"/>
            <a:ext cx="5715000" cy="1371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8"/>
          <p:cNvSpPr txBox="1">
            <a:spLocks noGrp="1"/>
          </p:cNvSpPr>
          <p:nvPr>
            <p:ph type="body" idx="1"/>
          </p:nvPr>
        </p:nvSpPr>
        <p:spPr>
          <a:xfrm>
            <a:off x="304800" y="30289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38"/>
          <p:cNvSpPr txBox="1">
            <a:spLocks noGrp="1"/>
          </p:cNvSpPr>
          <p:nvPr>
            <p:ph type="body" idx="2"/>
          </p:nvPr>
        </p:nvSpPr>
        <p:spPr>
          <a:xfrm>
            <a:off x="4486275" y="57150"/>
            <a:ext cx="4629150" cy="9144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Page Option 7">
  <p:cSld name="Title Page Option 7">
    <p:spTree>
      <p:nvGrpSpPr>
        <p:cNvPr id="1" name="Shape 56"/>
        <p:cNvGrpSpPr/>
        <p:nvPr/>
      </p:nvGrpSpPr>
      <p:grpSpPr>
        <a:xfrm>
          <a:off x="0" y="0"/>
          <a:ext cx="0" cy="0"/>
          <a:chOff x="0" y="0"/>
          <a:chExt cx="0" cy="0"/>
        </a:xfrm>
      </p:grpSpPr>
      <p:pic>
        <p:nvPicPr>
          <p:cNvPr id="57" name="Google Shape;57;p52" descr="R:\COM\COMM\Branding\PPT Templates\widescreen\Widescreen Powerpoint 28.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58" name="Google Shape;58;p52"/>
          <p:cNvSpPr txBox="1">
            <a:spLocks noGrp="1"/>
          </p:cNvSpPr>
          <p:nvPr>
            <p:ph type="title"/>
          </p:nvPr>
        </p:nvSpPr>
        <p:spPr>
          <a:xfrm>
            <a:off x="76200" y="1428750"/>
            <a:ext cx="58674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2"/>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52"/>
          <p:cNvSpPr txBox="1">
            <a:spLocks noGrp="1"/>
          </p:cNvSpPr>
          <p:nvPr>
            <p:ph type="body" idx="2"/>
          </p:nvPr>
        </p:nvSpPr>
        <p:spPr>
          <a:xfrm>
            <a:off x="76200" y="3333750"/>
            <a:ext cx="5181600" cy="16002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65"/>
        <p:cNvGrpSpPr/>
        <p:nvPr/>
      </p:nvGrpSpPr>
      <p:grpSpPr>
        <a:xfrm>
          <a:off x="0" y="0"/>
          <a:ext cx="0" cy="0"/>
          <a:chOff x="0" y="0"/>
          <a:chExt cx="0" cy="0"/>
        </a:xfrm>
      </p:grpSpPr>
      <p:pic>
        <p:nvPicPr>
          <p:cNvPr id="66" name="Google Shape;66;p40" descr="R:\COM\COMM\Branding\PPT Templates\widescreen\Widescreen Powerpoint 5.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67" name="Google Shape;67;p40"/>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 name="Google Shape;68;p40"/>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0"/>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70"/>
        <p:cNvGrpSpPr/>
        <p:nvPr/>
      </p:nvGrpSpPr>
      <p:grpSpPr>
        <a:xfrm>
          <a:off x="0" y="0"/>
          <a:ext cx="0" cy="0"/>
          <a:chOff x="0" y="0"/>
          <a:chExt cx="0" cy="0"/>
        </a:xfrm>
      </p:grpSpPr>
      <p:pic>
        <p:nvPicPr>
          <p:cNvPr id="71" name="Google Shape;71;p41" descr="R:\COM\COMM\Branding\PPT Templates\widescreen\Widescreen Powerpoint 7.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72" name="Google Shape;72;p41"/>
          <p:cNvSpPr txBox="1">
            <a:spLocks noGrp="1"/>
          </p:cNvSpPr>
          <p:nvPr>
            <p:ph type="body" idx="1"/>
          </p:nvPr>
        </p:nvSpPr>
        <p:spPr>
          <a:xfrm>
            <a:off x="1600200" y="685800"/>
            <a:ext cx="5334000" cy="685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880"/>
              </a:spcBef>
              <a:spcAft>
                <a:spcPts val="0"/>
              </a:spcAft>
              <a:buSzPts val="4400"/>
              <a:buNone/>
              <a:defRPr sz="4400" b="1">
                <a:solidFill>
                  <a:schemeClr val="dk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41"/>
          <p:cNvSpPr txBox="1">
            <a:spLocks noGrp="1"/>
          </p:cNvSpPr>
          <p:nvPr>
            <p:ph type="body" idx="2"/>
          </p:nvPr>
        </p:nvSpPr>
        <p:spPr>
          <a:xfrm>
            <a:off x="1600200" y="1485900"/>
            <a:ext cx="7315200" cy="344805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41"/>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75"/>
        <p:cNvGrpSpPr/>
        <p:nvPr/>
      </p:nvGrpSpPr>
      <p:grpSpPr>
        <a:xfrm>
          <a:off x="0" y="0"/>
          <a:ext cx="0" cy="0"/>
          <a:chOff x="0" y="0"/>
          <a:chExt cx="0" cy="0"/>
        </a:xfrm>
      </p:grpSpPr>
      <p:pic>
        <p:nvPicPr>
          <p:cNvPr id="76" name="Google Shape;76;p42" descr="R:\COM\COMM\Branding\PPT Templates\widescreen\Widescreen Powerpoint 6.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77" name="Google Shape;77;p42"/>
          <p:cNvSpPr txBox="1">
            <a:spLocks noGrp="1"/>
          </p:cNvSpPr>
          <p:nvPr>
            <p:ph type="body" idx="1"/>
          </p:nvPr>
        </p:nvSpPr>
        <p:spPr>
          <a:xfrm>
            <a:off x="152400" y="2800350"/>
            <a:ext cx="8763000" cy="646331"/>
          </a:xfrm>
          <a:prstGeom prst="rect">
            <a:avLst/>
          </a:prstGeom>
          <a:noFill/>
          <a:ln>
            <a:noFill/>
          </a:ln>
        </p:spPr>
        <p:txBody>
          <a:bodyPr spcFirstLastPara="1" wrap="square" lIns="91425" tIns="45700" rIns="91425" bIns="45700" anchor="ctr" anchorCtr="0">
            <a:spAutoFit/>
          </a:bodyPr>
          <a:lstStyle>
            <a:lvl1pPr marL="457200" lvl="0" indent="-228600" algn="ctr">
              <a:lnSpc>
                <a:spcPct val="100000"/>
              </a:lnSpc>
              <a:spcBef>
                <a:spcPts val="720"/>
              </a:spcBef>
              <a:spcAft>
                <a:spcPts val="0"/>
              </a:spcAft>
              <a:buSzPts val="3600"/>
              <a:buNone/>
              <a:defRPr sz="3600" b="1">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42"/>
          <p:cNvSpPr txBox="1">
            <a:spLocks noGrp="1"/>
          </p:cNvSpPr>
          <p:nvPr>
            <p:ph type="sldNum" idx="12"/>
          </p:nvPr>
        </p:nvSpPr>
        <p:spPr>
          <a:xfrm>
            <a:off x="8229600" y="47434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42"/>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80"/>
        <p:cNvGrpSpPr/>
        <p:nvPr/>
      </p:nvGrpSpPr>
      <p:grpSpPr>
        <a:xfrm>
          <a:off x="0" y="0"/>
          <a:ext cx="0" cy="0"/>
          <a:chOff x="0" y="0"/>
          <a:chExt cx="0" cy="0"/>
        </a:xfrm>
      </p:grpSpPr>
      <p:pic>
        <p:nvPicPr>
          <p:cNvPr id="81" name="Google Shape;81;p43" descr="R:\COM\COMM\Branding\PPT Templates\widescreen\Widescreen Powerpoint 20.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82" name="Google Shape;82;p43"/>
          <p:cNvSpPr txBox="1">
            <a:spLocks noGrp="1"/>
          </p:cNvSpPr>
          <p:nvPr>
            <p:ph type="sldNum" idx="12"/>
          </p:nvPr>
        </p:nvSpPr>
        <p:spPr>
          <a:xfrm>
            <a:off x="152400" y="133350"/>
            <a:ext cx="762000" cy="273844"/>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3" name="Google Shape;83;p43"/>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43"/>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Option 3">
  <p:cSld name="1_Content Option 3">
    <p:spTree>
      <p:nvGrpSpPr>
        <p:cNvPr id="1" name="Shape 86"/>
        <p:cNvGrpSpPr/>
        <p:nvPr/>
      </p:nvGrpSpPr>
      <p:grpSpPr>
        <a:xfrm>
          <a:off x="0" y="0"/>
          <a:ext cx="0" cy="0"/>
          <a:chOff x="0" y="0"/>
          <a:chExt cx="0" cy="0"/>
        </a:xfrm>
      </p:grpSpPr>
      <p:pic>
        <p:nvPicPr>
          <p:cNvPr id="87" name="Google Shape;87;p54" descr="R:\COM\COMM\Branding\PPT Templates\widescreen\Widescreen Powerpoint 20.jpg"/>
          <p:cNvPicPr preferRelativeResize="0"/>
          <p:nvPr/>
        </p:nvPicPr>
        <p:blipFill rotWithShape="1">
          <a:blip r:embed="rId2">
            <a:alphaModFix/>
          </a:blip>
          <a:srcRect/>
          <a:stretch/>
        </p:blipFill>
        <p:spPr>
          <a:xfrm>
            <a:off x="1" y="0"/>
            <a:ext cx="9148766" cy="5148072"/>
          </a:xfrm>
          <a:prstGeom prst="rect">
            <a:avLst/>
          </a:prstGeom>
          <a:noFill/>
          <a:ln>
            <a:noFill/>
          </a:ln>
        </p:spPr>
      </p:pic>
      <p:sp>
        <p:nvSpPr>
          <p:cNvPr id="88" name="Google Shape;88;p54"/>
          <p:cNvSpPr txBox="1">
            <a:spLocks noGrp="1"/>
          </p:cNvSpPr>
          <p:nvPr>
            <p:ph type="sldNum" idx="12"/>
          </p:nvPr>
        </p:nvSpPr>
        <p:spPr>
          <a:xfrm>
            <a:off x="152400" y="133350"/>
            <a:ext cx="762000" cy="273844"/>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54"/>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5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333"/>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act option 3">
  <p:cSld name="Contact option 3">
    <p:spTree>
      <p:nvGrpSpPr>
        <p:cNvPr id="1" name="Shape 91"/>
        <p:cNvGrpSpPr/>
        <p:nvPr/>
      </p:nvGrpSpPr>
      <p:grpSpPr>
        <a:xfrm>
          <a:off x="0" y="0"/>
          <a:ext cx="0" cy="0"/>
          <a:chOff x="0" y="0"/>
          <a:chExt cx="0" cy="0"/>
        </a:xfrm>
      </p:grpSpPr>
      <p:pic>
        <p:nvPicPr>
          <p:cNvPr id="92" name="Google Shape;92;p55" descr="R:\COM\COMM\Branding\PPT Templates\widescreen\Widescreen Powerpoint 22.jpg"/>
          <p:cNvPicPr preferRelativeResize="0"/>
          <p:nvPr/>
        </p:nvPicPr>
        <p:blipFill rotWithShape="1">
          <a:blip r:embed="rId2">
            <a:alphaModFix/>
          </a:blip>
          <a:srcRect/>
          <a:stretch/>
        </p:blipFill>
        <p:spPr>
          <a:xfrm>
            <a:off x="0" y="2"/>
            <a:ext cx="9153144" cy="5150535"/>
          </a:xfrm>
          <a:prstGeom prst="rect">
            <a:avLst/>
          </a:prstGeom>
          <a:noFill/>
          <a:ln>
            <a:noFill/>
          </a:ln>
        </p:spPr>
      </p:pic>
      <p:sp>
        <p:nvSpPr>
          <p:cNvPr id="93" name="Google Shape;93;p55"/>
          <p:cNvSpPr txBox="1">
            <a:spLocks noGrp="1"/>
          </p:cNvSpPr>
          <p:nvPr>
            <p:ph type="body" idx="1"/>
          </p:nvPr>
        </p:nvSpPr>
        <p:spPr>
          <a:xfrm>
            <a:off x="1143001" y="3590925"/>
            <a:ext cx="6762333" cy="150495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SzPts val="2400"/>
              <a:buNone/>
              <a:defRPr sz="2400" b="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55"/>
          <p:cNvSpPr txBox="1">
            <a:spLocks noGrp="1"/>
          </p:cNvSpPr>
          <p:nvPr>
            <p:ph type="body" idx="2"/>
          </p:nvPr>
        </p:nvSpPr>
        <p:spPr>
          <a:xfrm>
            <a:off x="990600" y="3095625"/>
            <a:ext cx="7010400" cy="4572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480"/>
              </a:spcBef>
              <a:spcAft>
                <a:spcPts val="0"/>
              </a:spcAft>
              <a:buSzPts val="2400"/>
              <a:buNone/>
              <a:defRPr sz="2400" b="0">
                <a:solidFill>
                  <a:srgbClr val="003399"/>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95"/>
        <p:cNvGrpSpPr/>
        <p:nvPr/>
      </p:nvGrpSpPr>
      <p:grpSpPr>
        <a:xfrm>
          <a:off x="0" y="0"/>
          <a:ext cx="0" cy="0"/>
          <a:chOff x="0" y="0"/>
          <a:chExt cx="0" cy="0"/>
        </a:xfrm>
      </p:grpSpPr>
      <p:pic>
        <p:nvPicPr>
          <p:cNvPr id="96" name="Google Shape;96;p56" descr="R:\COM\COMM\Branding\PPT Templates\widescreen\Widescreen Powerpoint 3.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97" name="Google Shape;97;p56"/>
          <p:cNvSpPr txBox="1">
            <a:spLocks noGrp="1"/>
          </p:cNvSpPr>
          <p:nvPr>
            <p:ph type="title"/>
          </p:nvPr>
        </p:nvSpPr>
        <p:spPr>
          <a:xfrm>
            <a:off x="228600" y="666750"/>
            <a:ext cx="6696075" cy="800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6"/>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56"/>
          <p:cNvSpPr txBox="1">
            <a:spLocks noGrp="1"/>
          </p:cNvSpPr>
          <p:nvPr>
            <p:ph type="body" idx="1"/>
          </p:nvPr>
        </p:nvSpPr>
        <p:spPr>
          <a:xfrm>
            <a:off x="228600" y="1581150"/>
            <a:ext cx="8610599" cy="335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5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5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16"/>
        <p:cNvGrpSpPr/>
        <p:nvPr/>
      </p:nvGrpSpPr>
      <p:grpSpPr>
        <a:xfrm>
          <a:off x="0" y="0"/>
          <a:ext cx="0" cy="0"/>
          <a:chOff x="0" y="0"/>
          <a:chExt cx="0" cy="0"/>
        </a:xfrm>
      </p:grpSpPr>
      <p:pic>
        <p:nvPicPr>
          <p:cNvPr id="17" name="Google Shape;17;p44" descr="R:\COM\COMM\Branding\PPT Templates\widescreen\Widescreen Powerpoint 3.jpg"/>
          <p:cNvPicPr preferRelativeResize="0"/>
          <p:nvPr/>
        </p:nvPicPr>
        <p:blipFill rotWithShape="1">
          <a:blip r:embed="rId2">
            <a:alphaModFix/>
          </a:blip>
          <a:srcRect/>
          <a:stretch/>
        </p:blipFill>
        <p:spPr>
          <a:xfrm>
            <a:off x="1" y="0"/>
            <a:ext cx="9148766" cy="5148072"/>
          </a:xfrm>
          <a:prstGeom prst="rect">
            <a:avLst/>
          </a:prstGeom>
          <a:noFill/>
          <a:ln>
            <a:noFill/>
          </a:ln>
        </p:spPr>
      </p:pic>
      <p:sp>
        <p:nvSpPr>
          <p:cNvPr id="18" name="Google Shape;18;p44"/>
          <p:cNvSpPr txBox="1">
            <a:spLocks noGrp="1"/>
          </p:cNvSpPr>
          <p:nvPr>
            <p:ph type="title"/>
          </p:nvPr>
        </p:nvSpPr>
        <p:spPr>
          <a:xfrm>
            <a:off x="228601" y="666750"/>
            <a:ext cx="6696075" cy="800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4"/>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44"/>
          <p:cNvSpPr txBox="1">
            <a:spLocks noGrp="1"/>
          </p:cNvSpPr>
          <p:nvPr>
            <p:ph type="body" idx="1"/>
          </p:nvPr>
        </p:nvSpPr>
        <p:spPr>
          <a:xfrm>
            <a:off x="228601" y="1581150"/>
            <a:ext cx="8610599" cy="3352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5"/>
        <p:cNvGrpSpPr/>
        <p:nvPr/>
      </p:nvGrpSpPr>
      <p:grpSpPr>
        <a:xfrm>
          <a:off x="0" y="0"/>
          <a:ext cx="0" cy="0"/>
          <a:chOff x="0" y="0"/>
          <a:chExt cx="0" cy="0"/>
        </a:xfrm>
      </p:grpSpPr>
      <p:sp>
        <p:nvSpPr>
          <p:cNvPr id="106" name="Google Shape;106;p5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8" name="Google Shape;108;p5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5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5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Option 2">
  <p:cSld name="Title Page Option 2">
    <p:spTree>
      <p:nvGrpSpPr>
        <p:cNvPr id="1" name="Shape 21"/>
        <p:cNvGrpSpPr/>
        <p:nvPr/>
      </p:nvGrpSpPr>
      <p:grpSpPr>
        <a:xfrm>
          <a:off x="0" y="0"/>
          <a:ext cx="0" cy="0"/>
          <a:chOff x="0" y="0"/>
          <a:chExt cx="0" cy="0"/>
        </a:xfrm>
      </p:grpSpPr>
      <p:pic>
        <p:nvPicPr>
          <p:cNvPr id="22" name="Google Shape;22;p45" descr="R:\COM\COMM\Branding\PPT Templates\widescreen\Widescreen Powerpoint 24.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23" name="Google Shape;23;p45"/>
          <p:cNvSpPr txBox="1">
            <a:spLocks noGrp="1"/>
          </p:cNvSpPr>
          <p:nvPr>
            <p:ph type="title"/>
          </p:nvPr>
        </p:nvSpPr>
        <p:spPr>
          <a:xfrm>
            <a:off x="76200" y="1116330"/>
            <a:ext cx="8991600" cy="14859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5"/>
          <p:cNvSpPr txBox="1">
            <a:spLocks noGrp="1"/>
          </p:cNvSpPr>
          <p:nvPr>
            <p:ph type="body" idx="1"/>
          </p:nvPr>
        </p:nvSpPr>
        <p:spPr>
          <a:xfrm>
            <a:off x="304800" y="33147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45"/>
          <p:cNvSpPr txBox="1">
            <a:spLocks noGrp="1"/>
          </p:cNvSpPr>
          <p:nvPr>
            <p:ph type="body" idx="2"/>
          </p:nvPr>
        </p:nvSpPr>
        <p:spPr>
          <a:xfrm>
            <a:off x="4191000" y="57150"/>
            <a:ext cx="4876800" cy="9144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Option 3">
  <p:cSld name="Title Page Option 3">
    <p:spTree>
      <p:nvGrpSpPr>
        <p:cNvPr id="1" name="Shape 26"/>
        <p:cNvGrpSpPr/>
        <p:nvPr/>
      </p:nvGrpSpPr>
      <p:grpSpPr>
        <a:xfrm>
          <a:off x="0" y="0"/>
          <a:ext cx="0" cy="0"/>
          <a:chOff x="0" y="0"/>
          <a:chExt cx="0" cy="0"/>
        </a:xfrm>
      </p:grpSpPr>
      <p:pic>
        <p:nvPicPr>
          <p:cNvPr id="27" name="Google Shape;27;p46" descr="R:\COM\COMM\Branding\PPT Templates\widescreen\Widescreen Powerpoint 25.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28" name="Google Shape;28;p46"/>
          <p:cNvSpPr txBox="1">
            <a:spLocks noGrp="1"/>
          </p:cNvSpPr>
          <p:nvPr>
            <p:ph type="title"/>
          </p:nvPr>
        </p:nvSpPr>
        <p:spPr>
          <a:xfrm>
            <a:off x="0" y="971550"/>
            <a:ext cx="5943600" cy="15601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6"/>
          <p:cNvSpPr txBox="1">
            <a:spLocks noGrp="1"/>
          </p:cNvSpPr>
          <p:nvPr>
            <p:ph type="body" idx="1"/>
          </p:nvPr>
        </p:nvSpPr>
        <p:spPr>
          <a:xfrm>
            <a:off x="7315200" y="44005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46"/>
          <p:cNvSpPr txBox="1">
            <a:spLocks noGrp="1"/>
          </p:cNvSpPr>
          <p:nvPr>
            <p:ph type="body" idx="2"/>
          </p:nvPr>
        </p:nvSpPr>
        <p:spPr>
          <a:xfrm>
            <a:off x="19050" y="0"/>
            <a:ext cx="4324350" cy="89535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age Option 4">
  <p:cSld name="Title Page Option 4">
    <p:spTree>
      <p:nvGrpSpPr>
        <p:cNvPr id="1" name="Shape 31"/>
        <p:cNvGrpSpPr/>
        <p:nvPr/>
      </p:nvGrpSpPr>
      <p:grpSpPr>
        <a:xfrm>
          <a:off x="0" y="0"/>
          <a:ext cx="0" cy="0"/>
          <a:chOff x="0" y="0"/>
          <a:chExt cx="0" cy="0"/>
        </a:xfrm>
      </p:grpSpPr>
      <p:pic>
        <p:nvPicPr>
          <p:cNvPr id="32" name="Google Shape;32;p47" descr="R:\COM\COMM\Branding\PPT Templates\widescreen\Widescreen Powerpoint 27.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33" name="Google Shape;33;p47"/>
          <p:cNvSpPr txBox="1">
            <a:spLocks noGrp="1"/>
          </p:cNvSpPr>
          <p:nvPr>
            <p:ph type="title"/>
          </p:nvPr>
        </p:nvSpPr>
        <p:spPr>
          <a:xfrm>
            <a:off x="0" y="1657350"/>
            <a:ext cx="59436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Google Shape;35;p47"/>
          <p:cNvSpPr txBox="1">
            <a:spLocks noGrp="1"/>
          </p:cNvSpPr>
          <p:nvPr>
            <p:ph type="body" idx="2"/>
          </p:nvPr>
        </p:nvSpPr>
        <p:spPr>
          <a:xfrm>
            <a:off x="0" y="57150"/>
            <a:ext cx="4038600" cy="15240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Option 6">
  <p:cSld name="Title Slide Option 6">
    <p:spTree>
      <p:nvGrpSpPr>
        <p:cNvPr id="1" name="Shape 36"/>
        <p:cNvGrpSpPr/>
        <p:nvPr/>
      </p:nvGrpSpPr>
      <p:grpSpPr>
        <a:xfrm>
          <a:off x="0" y="0"/>
          <a:ext cx="0" cy="0"/>
          <a:chOff x="0" y="0"/>
          <a:chExt cx="0" cy="0"/>
        </a:xfrm>
      </p:grpSpPr>
      <p:pic>
        <p:nvPicPr>
          <p:cNvPr id="37" name="Google Shape;37;p48" descr="R:\COM\COMM\Branding\PPT Templates\widescreen\Widescreen Powerpoint 21.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38" name="Google Shape;38;p48"/>
          <p:cNvSpPr txBox="1">
            <a:spLocks noGrp="1"/>
          </p:cNvSpPr>
          <p:nvPr>
            <p:ph type="title"/>
          </p:nvPr>
        </p:nvSpPr>
        <p:spPr>
          <a:xfrm>
            <a:off x="76200" y="1428750"/>
            <a:ext cx="59436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8"/>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48"/>
          <p:cNvSpPr txBox="1">
            <a:spLocks noGrp="1"/>
          </p:cNvSpPr>
          <p:nvPr>
            <p:ph type="body" idx="2"/>
          </p:nvPr>
        </p:nvSpPr>
        <p:spPr>
          <a:xfrm>
            <a:off x="76200" y="57150"/>
            <a:ext cx="4114800" cy="12192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pic>
        <p:nvPicPr>
          <p:cNvPr id="42" name="Google Shape;42;p49" descr="R:\COM\COMM\Branding\PPT Templates\widescreen\Widescreen Powerpoint 35.jpg"/>
          <p:cNvPicPr preferRelativeResize="0"/>
          <p:nvPr/>
        </p:nvPicPr>
        <p:blipFill rotWithShape="1">
          <a:blip r:embed="rId2">
            <a:alphaModFix/>
          </a:blip>
          <a:srcRect/>
          <a:stretch/>
        </p:blipFill>
        <p:spPr>
          <a:xfrm>
            <a:off x="-4767" y="-4572"/>
            <a:ext cx="9148767" cy="5148072"/>
          </a:xfrm>
          <a:prstGeom prst="rect">
            <a:avLst/>
          </a:prstGeom>
          <a:noFill/>
          <a:ln>
            <a:noFill/>
          </a:ln>
        </p:spPr>
      </p:pic>
      <p:sp>
        <p:nvSpPr>
          <p:cNvPr id="43" name="Google Shape;43;p49"/>
          <p:cNvSpPr txBox="1">
            <a:spLocks noGrp="1"/>
          </p:cNvSpPr>
          <p:nvPr>
            <p:ph type="title"/>
          </p:nvPr>
        </p:nvSpPr>
        <p:spPr>
          <a:xfrm>
            <a:off x="381000" y="1047750"/>
            <a:ext cx="83058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txBox="1">
            <a:spLocks noGrp="1"/>
          </p:cNvSpPr>
          <p:nvPr>
            <p:ph type="body" idx="1"/>
          </p:nvPr>
        </p:nvSpPr>
        <p:spPr>
          <a:xfrm>
            <a:off x="9525" y="37147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49"/>
          <p:cNvSpPr txBox="1">
            <a:spLocks noGrp="1"/>
          </p:cNvSpPr>
          <p:nvPr>
            <p:ph type="body" idx="2"/>
          </p:nvPr>
        </p:nvSpPr>
        <p:spPr>
          <a:xfrm>
            <a:off x="4569616" y="0"/>
            <a:ext cx="4114800" cy="97155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6"/>
        <p:cNvGrpSpPr/>
        <p:nvPr/>
      </p:nvGrpSpPr>
      <p:grpSpPr>
        <a:xfrm>
          <a:off x="0" y="0"/>
          <a:ext cx="0" cy="0"/>
          <a:chOff x="0" y="0"/>
          <a:chExt cx="0" cy="0"/>
        </a:xfrm>
      </p:grpSpPr>
      <p:pic>
        <p:nvPicPr>
          <p:cNvPr id="47" name="Google Shape;47;p50" descr="R:\COM\COMM\Branding\PPT Templates\widescreen\Widescreen Powerpoint 31.jpg"/>
          <p:cNvPicPr preferRelativeResize="0"/>
          <p:nvPr/>
        </p:nvPicPr>
        <p:blipFill rotWithShape="1">
          <a:blip r:embed="rId2">
            <a:alphaModFix/>
          </a:blip>
          <a:srcRect/>
          <a:stretch/>
        </p:blipFill>
        <p:spPr>
          <a:xfrm>
            <a:off x="0" y="-4572"/>
            <a:ext cx="9148767" cy="5148072"/>
          </a:xfrm>
          <a:prstGeom prst="rect">
            <a:avLst/>
          </a:prstGeom>
          <a:noFill/>
          <a:ln>
            <a:noFill/>
          </a:ln>
        </p:spPr>
      </p:pic>
      <p:sp>
        <p:nvSpPr>
          <p:cNvPr id="48" name="Google Shape;48;p50"/>
          <p:cNvSpPr txBox="1">
            <a:spLocks noGrp="1"/>
          </p:cNvSpPr>
          <p:nvPr>
            <p:ph type="title"/>
          </p:nvPr>
        </p:nvSpPr>
        <p:spPr>
          <a:xfrm>
            <a:off x="76200" y="940689"/>
            <a:ext cx="59436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0"/>
          <p:cNvSpPr txBox="1">
            <a:spLocks noGrp="1"/>
          </p:cNvSpPr>
          <p:nvPr>
            <p:ph type="body" idx="1"/>
          </p:nvPr>
        </p:nvSpPr>
        <p:spPr>
          <a:xfrm>
            <a:off x="7315200" y="38671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50"/>
          <p:cNvSpPr txBox="1">
            <a:spLocks noGrp="1"/>
          </p:cNvSpPr>
          <p:nvPr>
            <p:ph type="body" idx="2"/>
          </p:nvPr>
        </p:nvSpPr>
        <p:spPr>
          <a:xfrm>
            <a:off x="76200" y="57150"/>
            <a:ext cx="4114800" cy="7620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1"/>
        <p:cNvGrpSpPr/>
        <p:nvPr/>
      </p:nvGrpSpPr>
      <p:grpSpPr>
        <a:xfrm>
          <a:off x="0" y="0"/>
          <a:ext cx="0" cy="0"/>
          <a:chOff x="0" y="0"/>
          <a:chExt cx="0" cy="0"/>
        </a:xfrm>
      </p:grpSpPr>
      <p:pic>
        <p:nvPicPr>
          <p:cNvPr id="52" name="Google Shape;52;p51" descr="R:\COM\COMM\Branding\PPT Templates\widescreen\Widescreen Powerpoint 32.jpg"/>
          <p:cNvPicPr preferRelativeResize="0"/>
          <p:nvPr/>
        </p:nvPicPr>
        <p:blipFill rotWithShape="1">
          <a:blip r:embed="rId2">
            <a:alphaModFix/>
          </a:blip>
          <a:srcRect/>
          <a:stretch/>
        </p:blipFill>
        <p:spPr>
          <a:xfrm>
            <a:off x="-4767" y="-4572"/>
            <a:ext cx="9148767" cy="5148072"/>
          </a:xfrm>
          <a:prstGeom prst="rect">
            <a:avLst/>
          </a:prstGeom>
          <a:noFill/>
          <a:ln>
            <a:noFill/>
          </a:ln>
        </p:spPr>
      </p:pic>
      <p:sp>
        <p:nvSpPr>
          <p:cNvPr id="53" name="Google Shape;53;p51"/>
          <p:cNvSpPr txBox="1">
            <a:spLocks noGrp="1"/>
          </p:cNvSpPr>
          <p:nvPr>
            <p:ph type="title"/>
          </p:nvPr>
        </p:nvSpPr>
        <p:spPr>
          <a:xfrm>
            <a:off x="76200" y="950214"/>
            <a:ext cx="59436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1"/>
          <p:cNvSpPr txBox="1">
            <a:spLocks noGrp="1"/>
          </p:cNvSpPr>
          <p:nvPr>
            <p:ph type="body" idx="1"/>
          </p:nvPr>
        </p:nvSpPr>
        <p:spPr>
          <a:xfrm>
            <a:off x="7315200" y="42481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51"/>
          <p:cNvSpPr txBox="1">
            <a:spLocks noGrp="1"/>
          </p:cNvSpPr>
          <p:nvPr>
            <p:ph type="body" idx="2"/>
          </p:nvPr>
        </p:nvSpPr>
        <p:spPr>
          <a:xfrm>
            <a:off x="76200" y="57150"/>
            <a:ext cx="4114800" cy="7620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3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a:buChar char="❑"/>
              <a:defRPr sz="32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480"/>
              </a:spcBef>
              <a:spcAft>
                <a:spcPts val="0"/>
              </a:spcAft>
              <a:buClr>
                <a:srgbClr val="00B050"/>
              </a:buClr>
              <a:buSzPts val="1920"/>
              <a:buFont typeface="Noto San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sites.ed.gov/idea/regs/b/b/300.114" TargetMode="External"/><Relationship Id="rId7" Type="http://schemas.openxmlformats.org/officeDocument/2006/relationships/hyperlink" Target="https://sites.ed.gov/idea/regs/b/b/300.118"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sites.ed.gov/idea/regs/b/b/300.117" TargetMode="External"/><Relationship Id="rId5" Type="http://schemas.openxmlformats.org/officeDocument/2006/relationships/hyperlink" Target="https://sites.ed.gov/idea/regs/b/b/300.116" TargetMode="External"/><Relationship Id="rId4" Type="http://schemas.openxmlformats.org/officeDocument/2006/relationships/hyperlink" Target="https://sites.ed.gov/idea/regs/b/b/300.11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ites.ed.gov/idea/regs/b/b/300.114/a/2/i"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s://sites.ed.gov/idea/regs/b/b/300.114/a/2/ii"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promotingprogress.org/sites/default/files/2021-05/SuppAidsServ_IEP_Tips.pdf"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www.parentcenterhub.org/iep-supplementar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arentcenterhub.org/iep-supplementary/"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s://sites.ed.gov/idea/regs/b/b/300.114/a/2/i"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hyperlink" Target="https://sites.ed.gov/idea/regs/b/b/300.114/a/2/ii"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sites.ed.gov/idea/regs/b/b/300.115/a"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hyperlink" Target="https://sites.ed.gov/idea/regs/b/b/300.115/b/2" TargetMode="External"/><Relationship Id="rId5" Type="http://schemas.openxmlformats.org/officeDocument/2006/relationships/hyperlink" Target="https://sites.ed.gov/idea/regs/b/b/300.115/b/1" TargetMode="External"/><Relationship Id="rId4" Type="http://schemas.openxmlformats.org/officeDocument/2006/relationships/hyperlink" Target="https://sites.ed.gov/idea/regs/b/b/300.115/b"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hyperlink" Target="https://iris.peabody.vanderbilt.edu/wp-content/uploads/pdf_info_briefs/IRIS_Least_Restrictive_Environment_InfoBrief_092519.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iris.peabody.vanderbilt.edu/wp-content/uploads/pdf_info_briefs/IRIS_Least_Restrictive_Environment_InfoBrief_092519.pdf" TargetMode="External"/><Relationship Id="rId7" Type="http://schemas.openxmlformats.org/officeDocument/2006/relationships/hyperlink" Target="https://www.parentcenterhub.org/lre-resources/" TargetMode="External"/><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hyperlink" Target="https://www.pacer.org/parent/php/PHP-c7.pdf" TargetMode="External"/><Relationship Id="rId5" Type="http://schemas.openxmlformats.org/officeDocument/2006/relationships/hyperlink" Target="https://www.parentcenterhub.org/iep-supplementary/" TargetMode="External"/><Relationship Id="rId4" Type="http://schemas.openxmlformats.org/officeDocument/2006/relationships/hyperlink" Target="https://dese.mo.gov/special-education/missouri-schools-severely-disabled/eligibility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
          <p:cNvSpPr txBox="1">
            <a:spLocks noGrp="1"/>
          </p:cNvSpPr>
          <p:nvPr>
            <p:ph type="title"/>
          </p:nvPr>
        </p:nvSpPr>
        <p:spPr>
          <a:xfrm>
            <a:off x="3352800" y="1123950"/>
            <a:ext cx="5715000" cy="1371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rial"/>
              <a:buNone/>
            </a:pPr>
            <a:r>
              <a:rPr lang="en-US"/>
              <a:t>Least Restrictive Environment </a:t>
            </a:r>
            <a:endParaRPr/>
          </a:p>
        </p:txBody>
      </p:sp>
      <p:sp>
        <p:nvSpPr>
          <p:cNvPr id="116" name="Google Shape;116;p1"/>
          <p:cNvSpPr txBox="1">
            <a:spLocks noGrp="1"/>
          </p:cNvSpPr>
          <p:nvPr>
            <p:ph type="body" idx="1"/>
          </p:nvPr>
        </p:nvSpPr>
        <p:spPr>
          <a:xfrm>
            <a:off x="304800" y="3028950"/>
            <a:ext cx="1991700" cy="342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000"/>
              <a:buFont typeface="Arial"/>
              <a:buNone/>
            </a:pPr>
            <a:r>
              <a:rPr lang="en-US"/>
              <a:t>January 19, 2023</a:t>
            </a:r>
            <a:endParaRPr/>
          </a:p>
        </p:txBody>
      </p:sp>
      <p:sp>
        <p:nvSpPr>
          <p:cNvPr id="117" name="Google Shape;117;p1"/>
          <p:cNvSpPr txBox="1">
            <a:spLocks noGrp="1"/>
          </p:cNvSpPr>
          <p:nvPr>
            <p:ph type="body" idx="2"/>
          </p:nvPr>
        </p:nvSpPr>
        <p:spPr>
          <a:xfrm>
            <a:off x="3907975" y="57150"/>
            <a:ext cx="5207700" cy="914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000"/>
              <a:buNone/>
            </a:pPr>
            <a:r>
              <a:rPr lang="en-US"/>
              <a:t>Tiffiney Smith, Southeast RPDC</a:t>
            </a:r>
            <a:endParaRPr/>
          </a:p>
          <a:p>
            <a:pPr marL="0" lvl="0" indent="0" algn="ctr" rtl="0">
              <a:lnSpc>
                <a:spcPct val="100000"/>
              </a:lnSpc>
              <a:spcBef>
                <a:spcPts val="0"/>
              </a:spcBef>
              <a:spcAft>
                <a:spcPts val="0"/>
              </a:spcAft>
              <a:buClr>
                <a:schemeClr val="dk1"/>
              </a:buClr>
              <a:buSzPts val="2000"/>
              <a:buNone/>
            </a:pPr>
            <a:r>
              <a:rPr lang="en-US"/>
              <a:t>Amy Phipps, Agency for Teaching and Learning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cb20f6ef2e_0_0"/>
          <p:cNvSpPr txBox="1">
            <a:spLocks noGrp="1"/>
          </p:cNvSpPr>
          <p:nvPr>
            <p:ph type="body" idx="1"/>
          </p:nvPr>
        </p:nvSpPr>
        <p:spPr>
          <a:xfrm>
            <a:off x="1600200" y="685800"/>
            <a:ext cx="5334000" cy="6858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880"/>
              </a:spcBef>
              <a:spcAft>
                <a:spcPts val="0"/>
              </a:spcAft>
              <a:buSzPts val="5176"/>
              <a:buNone/>
            </a:pPr>
            <a:r>
              <a:rPr lang="en-US"/>
              <a:t>Key Concepts of LRE</a:t>
            </a:r>
            <a:endParaRPr/>
          </a:p>
        </p:txBody>
      </p:sp>
      <p:sp>
        <p:nvSpPr>
          <p:cNvPr id="192" name="Google Shape;192;g1cb20f6ef2e_0_0"/>
          <p:cNvSpPr txBox="1">
            <a:spLocks noGrp="1"/>
          </p:cNvSpPr>
          <p:nvPr>
            <p:ph type="body" idx="2"/>
          </p:nvPr>
        </p:nvSpPr>
        <p:spPr>
          <a:xfrm>
            <a:off x="1600200" y="1485900"/>
            <a:ext cx="7315200" cy="3657600"/>
          </a:xfrm>
          <a:prstGeom prst="rect">
            <a:avLst/>
          </a:prstGeom>
          <a:noFill/>
          <a:ln>
            <a:noFill/>
          </a:ln>
        </p:spPr>
        <p:txBody>
          <a:bodyPr spcFirstLastPara="1" wrap="square" lIns="91425" tIns="45700" rIns="91425" bIns="45700" anchor="t" anchorCtr="0">
            <a:normAutofit fontScale="85000" lnSpcReduction="20000"/>
          </a:bodyPr>
          <a:lstStyle/>
          <a:p>
            <a:pPr marL="457200" lvl="0" indent="-342900" algn="l" rtl="0">
              <a:lnSpc>
                <a:spcPct val="100000"/>
              </a:lnSpc>
              <a:spcBef>
                <a:spcPts val="360"/>
              </a:spcBef>
              <a:spcAft>
                <a:spcPts val="0"/>
              </a:spcAft>
              <a:buSzPct val="66176"/>
              <a:buChar char="•"/>
            </a:pPr>
            <a:r>
              <a:rPr lang="en-US"/>
              <a:t>LRE is a concept that guides a student’s educational programming, it’s not a place</a:t>
            </a:r>
            <a:endParaRPr/>
          </a:p>
          <a:p>
            <a:pPr marL="457200" lvl="0" indent="-342900" algn="l" rtl="0">
              <a:lnSpc>
                <a:spcPct val="100000"/>
              </a:lnSpc>
              <a:spcBef>
                <a:spcPts val="0"/>
              </a:spcBef>
              <a:spcAft>
                <a:spcPts val="0"/>
              </a:spcAft>
              <a:buSzPct val="66176"/>
              <a:buChar char="•"/>
            </a:pPr>
            <a:r>
              <a:rPr lang="en-US"/>
              <a:t>Purpose of LRE is to guarantee students with disabilities are educated with their nondisabled peers to the maximum extent appropriate</a:t>
            </a:r>
            <a:endParaRPr/>
          </a:p>
          <a:p>
            <a:pPr marL="457200" lvl="0" indent="-342900" algn="l" rtl="0">
              <a:lnSpc>
                <a:spcPct val="100000"/>
              </a:lnSpc>
              <a:spcBef>
                <a:spcPts val="0"/>
              </a:spcBef>
              <a:spcAft>
                <a:spcPts val="0"/>
              </a:spcAft>
              <a:buSzPct val="66176"/>
              <a:buChar char="•"/>
            </a:pPr>
            <a:r>
              <a:rPr lang="en-US"/>
              <a:t>Covers all aspects of a student’s education, including extracurricular and nonacademic settings</a:t>
            </a:r>
            <a:endParaRPr/>
          </a:p>
          <a:p>
            <a:pPr marL="457200" lvl="0" indent="-342900" algn="l" rtl="0">
              <a:lnSpc>
                <a:spcPct val="100000"/>
              </a:lnSpc>
              <a:spcBef>
                <a:spcPts val="0"/>
              </a:spcBef>
              <a:spcAft>
                <a:spcPts val="0"/>
              </a:spcAft>
              <a:buSzPct val="66176"/>
              <a:buChar char="•"/>
            </a:pPr>
            <a:r>
              <a:rPr lang="en-US"/>
              <a:t>Required provision for ALL students with disabilities, PK-21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u="sng">
                <a:solidFill>
                  <a:schemeClr val="hlink"/>
                </a:solidFill>
                <a:hlinkClick r:id="rId3"/>
              </a:rPr>
              <a:t>300.114: LRE Requirements</a:t>
            </a:r>
            <a:endParaRPr/>
          </a:p>
          <a:p>
            <a:pPr marL="457200" lvl="0" indent="-342900" algn="l" rtl="0">
              <a:lnSpc>
                <a:spcPct val="100000"/>
              </a:lnSpc>
              <a:spcBef>
                <a:spcPts val="360"/>
              </a:spcBef>
              <a:spcAft>
                <a:spcPts val="0"/>
              </a:spcAft>
              <a:buSzPts val="1800"/>
              <a:buChar char="•"/>
            </a:pPr>
            <a:r>
              <a:rPr lang="en-US" u="sng">
                <a:solidFill>
                  <a:schemeClr val="hlink"/>
                </a:solidFill>
                <a:hlinkClick r:id="rId4"/>
              </a:rPr>
              <a:t>300.115: Continuum of Alternative Placements</a:t>
            </a:r>
            <a:endParaRPr/>
          </a:p>
          <a:p>
            <a:pPr marL="457200" lvl="0" indent="-342900" algn="l" rtl="0">
              <a:lnSpc>
                <a:spcPct val="100000"/>
              </a:lnSpc>
              <a:spcBef>
                <a:spcPts val="360"/>
              </a:spcBef>
              <a:spcAft>
                <a:spcPts val="0"/>
              </a:spcAft>
              <a:buSzPts val="1800"/>
              <a:buChar char="•"/>
            </a:pPr>
            <a:r>
              <a:rPr lang="en-US" u="sng">
                <a:solidFill>
                  <a:schemeClr val="hlink"/>
                </a:solidFill>
                <a:hlinkClick r:id="rId5"/>
              </a:rPr>
              <a:t>300.116: Placements</a:t>
            </a:r>
            <a:endParaRPr/>
          </a:p>
          <a:p>
            <a:pPr marL="457200" lvl="0" indent="-342900" algn="l" rtl="0">
              <a:lnSpc>
                <a:spcPct val="100000"/>
              </a:lnSpc>
              <a:spcBef>
                <a:spcPts val="360"/>
              </a:spcBef>
              <a:spcAft>
                <a:spcPts val="0"/>
              </a:spcAft>
              <a:buSzPts val="1800"/>
              <a:buChar char="•"/>
            </a:pPr>
            <a:r>
              <a:rPr lang="en-US" u="sng">
                <a:solidFill>
                  <a:schemeClr val="hlink"/>
                </a:solidFill>
                <a:hlinkClick r:id="rId6"/>
              </a:rPr>
              <a:t>300.117: Nonacademic Settings</a:t>
            </a:r>
            <a:endParaRPr/>
          </a:p>
          <a:p>
            <a:pPr marL="457200" lvl="0" indent="-342900" algn="l" rtl="0">
              <a:lnSpc>
                <a:spcPct val="100000"/>
              </a:lnSpc>
              <a:spcBef>
                <a:spcPts val="360"/>
              </a:spcBef>
              <a:spcAft>
                <a:spcPts val="0"/>
              </a:spcAft>
              <a:buSzPts val="1800"/>
              <a:buChar char="•"/>
            </a:pPr>
            <a:r>
              <a:rPr lang="en-US" u="sng">
                <a:solidFill>
                  <a:schemeClr val="hlink"/>
                </a:solidFill>
                <a:hlinkClick r:id="rId7"/>
              </a:rPr>
              <a:t>300.118 Children in Public or Private Institutions</a:t>
            </a:r>
            <a:endParaRPr/>
          </a:p>
        </p:txBody>
      </p:sp>
      <p:sp>
        <p:nvSpPr>
          <p:cNvPr id="198" name="Google Shape;198;p7"/>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What Does IDEA Say?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8"/>
          <p:cNvSpPr txBox="1">
            <a:spLocks noGrp="1"/>
          </p:cNvSpPr>
          <p:nvPr>
            <p:ph type="body" idx="1"/>
          </p:nvPr>
        </p:nvSpPr>
        <p:spPr>
          <a:xfrm>
            <a:off x="152400" y="1424763"/>
            <a:ext cx="8839200" cy="3509187"/>
          </a:xfrm>
          <a:prstGeom prst="rect">
            <a:avLst/>
          </a:prstGeom>
          <a:noFill/>
          <a:ln>
            <a:noFill/>
          </a:ln>
        </p:spPr>
        <p:txBody>
          <a:bodyPr spcFirstLastPara="1" wrap="square" lIns="91425" tIns="45700" rIns="91425" bIns="45700" anchor="t" anchorCtr="0">
            <a:normAutofit fontScale="70000" lnSpcReduction="20000"/>
          </a:bodyPr>
          <a:lstStyle/>
          <a:p>
            <a:pPr marL="114300" lvl="0" indent="0" algn="l" rtl="0">
              <a:lnSpc>
                <a:spcPct val="100000"/>
              </a:lnSpc>
              <a:spcBef>
                <a:spcPts val="360"/>
              </a:spcBef>
              <a:spcAft>
                <a:spcPts val="0"/>
              </a:spcAft>
              <a:buSzPct val="80357"/>
              <a:buNone/>
            </a:pPr>
            <a:r>
              <a:rPr lang="en-US" b="0" i="0">
                <a:solidFill>
                  <a:srgbClr val="2D3748"/>
                </a:solidFill>
                <a:latin typeface="Open Sans"/>
                <a:ea typeface="Open Sans"/>
                <a:cs typeface="Open Sans"/>
                <a:sym typeface="Open Sans"/>
              </a:rPr>
              <a:t>300.114 Each public agency </a:t>
            </a:r>
            <a:r>
              <a:rPr lang="en-US" b="1" i="0">
                <a:solidFill>
                  <a:srgbClr val="2D3748"/>
                </a:solidFill>
                <a:latin typeface="Open Sans"/>
                <a:ea typeface="Open Sans"/>
                <a:cs typeface="Open Sans"/>
                <a:sym typeface="Open Sans"/>
              </a:rPr>
              <a:t>must</a:t>
            </a:r>
            <a:r>
              <a:rPr lang="en-US" b="0" i="0">
                <a:solidFill>
                  <a:srgbClr val="2D3748"/>
                </a:solidFill>
                <a:latin typeface="Open Sans"/>
                <a:ea typeface="Open Sans"/>
                <a:cs typeface="Open Sans"/>
                <a:sym typeface="Open Sans"/>
              </a:rPr>
              <a:t> ensure that—</a:t>
            </a:r>
            <a:endParaRPr/>
          </a:p>
          <a:p>
            <a:pPr marL="457200" lvl="0" indent="-342900" algn="l" rtl="0">
              <a:lnSpc>
                <a:spcPct val="100000"/>
              </a:lnSpc>
              <a:spcBef>
                <a:spcPts val="360"/>
              </a:spcBef>
              <a:spcAft>
                <a:spcPts val="0"/>
              </a:spcAft>
              <a:buSzPct val="80357"/>
              <a:buChar char="•"/>
            </a:pPr>
            <a:r>
              <a:rPr lang="en-US" b="0" i="0" u="sng">
                <a:solidFill>
                  <a:srgbClr val="2D3748"/>
                </a:solidFill>
                <a:latin typeface="Open Sans"/>
                <a:ea typeface="Open Sans"/>
                <a:cs typeface="Open Sans"/>
                <a:sym typeface="Ope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a:t>
            </a:r>
            <a:r>
              <a:rPr lang="en-US" b="0" i="0">
                <a:solidFill>
                  <a:srgbClr val="2D3748"/>
                </a:solidFill>
                <a:latin typeface="Open Sans"/>
                <a:ea typeface="Open Sans"/>
                <a:cs typeface="Open Sans"/>
                <a:sym typeface="Open Sans"/>
              </a:rPr>
              <a:t> To the </a:t>
            </a:r>
            <a:r>
              <a:rPr lang="en-US" b="1" i="0">
                <a:solidFill>
                  <a:srgbClr val="2D3748"/>
                </a:solidFill>
                <a:latin typeface="Open Sans"/>
                <a:ea typeface="Open Sans"/>
                <a:cs typeface="Open Sans"/>
                <a:sym typeface="Open Sans"/>
              </a:rPr>
              <a:t>maximum extent appropriate</a:t>
            </a:r>
            <a:r>
              <a:rPr lang="en-US" b="0" i="0">
                <a:solidFill>
                  <a:srgbClr val="2D3748"/>
                </a:solidFill>
                <a:latin typeface="Open Sans"/>
                <a:ea typeface="Open Sans"/>
                <a:cs typeface="Open Sans"/>
                <a:sym typeface="Open Sans"/>
              </a:rPr>
              <a:t>, </a:t>
            </a:r>
            <a:r>
              <a:rPr lang="en-US" b="1" i="0">
                <a:solidFill>
                  <a:srgbClr val="2D3748"/>
                </a:solidFill>
                <a:latin typeface="Open Sans"/>
                <a:ea typeface="Open Sans"/>
                <a:cs typeface="Open Sans"/>
                <a:sym typeface="Open Sans"/>
              </a:rPr>
              <a:t>children with disabilities</a:t>
            </a:r>
            <a:r>
              <a:rPr lang="en-US" b="0" i="0">
                <a:solidFill>
                  <a:srgbClr val="2D3748"/>
                </a:solidFill>
                <a:latin typeface="Open Sans"/>
                <a:ea typeface="Open Sans"/>
                <a:cs typeface="Open Sans"/>
                <a:sym typeface="Open Sans"/>
              </a:rPr>
              <a:t>, including children in public or private institutions or other care facilities, </a:t>
            </a:r>
            <a:r>
              <a:rPr lang="en-US" b="1" i="0">
                <a:solidFill>
                  <a:srgbClr val="2D3748"/>
                </a:solidFill>
                <a:latin typeface="Open Sans"/>
                <a:ea typeface="Open Sans"/>
                <a:cs typeface="Open Sans"/>
                <a:sym typeface="Open Sans"/>
              </a:rPr>
              <a:t>are educated with children who are nondisabled;</a:t>
            </a:r>
            <a:r>
              <a:rPr lang="en-US" b="0" i="0">
                <a:solidFill>
                  <a:srgbClr val="2D3748"/>
                </a:solidFill>
                <a:latin typeface="Open Sans"/>
                <a:ea typeface="Open Sans"/>
                <a:cs typeface="Open Sans"/>
                <a:sym typeface="Open Sans"/>
              </a:rPr>
              <a:t> and</a:t>
            </a:r>
            <a:endParaRPr/>
          </a:p>
          <a:p>
            <a:pPr marL="457200" lvl="0" indent="-342900" algn="l" rtl="0">
              <a:lnSpc>
                <a:spcPct val="100000"/>
              </a:lnSpc>
              <a:spcBef>
                <a:spcPts val="360"/>
              </a:spcBef>
              <a:spcAft>
                <a:spcPts val="0"/>
              </a:spcAft>
              <a:buSzPct val="80357"/>
              <a:buChar char="•"/>
            </a:pPr>
            <a:r>
              <a:rPr lang="en-US" b="0" i="0" u="sng">
                <a:solidFill>
                  <a:srgbClr val="2D3748"/>
                </a:solidFill>
                <a:latin typeface="Open Sans"/>
                <a:ea typeface="Open Sans"/>
                <a:cs typeface="Open Sans"/>
                <a:sym typeface="Open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(ii)</a:t>
            </a:r>
            <a:r>
              <a:rPr lang="en-US" b="0" i="0">
                <a:solidFill>
                  <a:srgbClr val="2D3748"/>
                </a:solidFill>
                <a:latin typeface="Open Sans"/>
                <a:ea typeface="Open Sans"/>
                <a:cs typeface="Open Sans"/>
                <a:sym typeface="Open Sans"/>
              </a:rPr>
              <a:t> Special classes, separate schooling, or other </a:t>
            </a:r>
            <a:r>
              <a:rPr lang="en-US" b="1" i="0">
                <a:solidFill>
                  <a:srgbClr val="2D3748"/>
                </a:solidFill>
                <a:latin typeface="Open Sans"/>
                <a:ea typeface="Open Sans"/>
                <a:cs typeface="Open Sans"/>
                <a:sym typeface="Open Sans"/>
              </a:rPr>
              <a:t>removal</a:t>
            </a:r>
            <a:r>
              <a:rPr lang="en-US" b="0" i="0">
                <a:solidFill>
                  <a:srgbClr val="2D3748"/>
                </a:solidFill>
                <a:latin typeface="Open Sans"/>
                <a:ea typeface="Open Sans"/>
                <a:cs typeface="Open Sans"/>
                <a:sym typeface="Open Sans"/>
              </a:rPr>
              <a:t> of children with disabilities </a:t>
            </a:r>
            <a:r>
              <a:rPr lang="en-US" b="1" i="0">
                <a:solidFill>
                  <a:srgbClr val="2D3748"/>
                </a:solidFill>
                <a:latin typeface="Open Sans"/>
                <a:ea typeface="Open Sans"/>
                <a:cs typeface="Open Sans"/>
                <a:sym typeface="Open Sans"/>
              </a:rPr>
              <a:t>from the regular educational environment occurs only if</a:t>
            </a:r>
            <a:r>
              <a:rPr lang="en-US" b="0" i="0">
                <a:solidFill>
                  <a:srgbClr val="2D3748"/>
                </a:solidFill>
                <a:latin typeface="Open Sans"/>
                <a:ea typeface="Open Sans"/>
                <a:cs typeface="Open Sans"/>
                <a:sym typeface="Open Sans"/>
              </a:rPr>
              <a:t> the nature or severity of the disability is such that </a:t>
            </a:r>
            <a:r>
              <a:rPr lang="en-US" b="1" i="0">
                <a:solidFill>
                  <a:srgbClr val="2D3748"/>
                </a:solidFill>
                <a:latin typeface="Open Sans"/>
                <a:ea typeface="Open Sans"/>
                <a:cs typeface="Open Sans"/>
                <a:sym typeface="Open Sans"/>
              </a:rPr>
              <a:t>education in regular classes with the use of supplementary aids and services cannot be achieved satisfactorily</a:t>
            </a:r>
            <a:r>
              <a:rPr lang="en-US" sz="1700" b="1" i="0">
                <a:solidFill>
                  <a:srgbClr val="2D3748"/>
                </a:solidFill>
                <a:latin typeface="Open Sans"/>
                <a:ea typeface="Open Sans"/>
                <a:cs typeface="Open Sans"/>
                <a:sym typeface="Open Sans"/>
              </a:rPr>
              <a:t>.   </a:t>
            </a:r>
            <a:endParaRPr/>
          </a:p>
          <a:p>
            <a:pPr marL="114300" lvl="0" indent="0" algn="l" rtl="0">
              <a:lnSpc>
                <a:spcPct val="100000"/>
              </a:lnSpc>
              <a:spcBef>
                <a:spcPts val="360"/>
              </a:spcBef>
              <a:spcAft>
                <a:spcPts val="0"/>
              </a:spcAft>
              <a:buSzPct val="151260"/>
              <a:buNone/>
            </a:pPr>
            <a:r>
              <a:rPr lang="en-US" sz="1700">
                <a:solidFill>
                  <a:srgbClr val="2D3748"/>
                </a:solidFill>
                <a:latin typeface="Open Sans"/>
                <a:ea typeface="Open Sans"/>
                <a:cs typeface="Open Sans"/>
                <a:sym typeface="Open Sans"/>
              </a:rPr>
              <a:t>34 CFR 300.114 (a)(2), emphasis added</a:t>
            </a:r>
            <a:endParaRPr sz="1700" b="0" i="0">
              <a:solidFill>
                <a:srgbClr val="2D3748"/>
              </a:solidFill>
              <a:latin typeface="Open Sans"/>
              <a:ea typeface="Open Sans"/>
              <a:cs typeface="Open Sans"/>
              <a:sym typeface="Open Sans"/>
            </a:endParaRPr>
          </a:p>
          <a:p>
            <a:pPr marL="457200" lvl="0" indent="-228600" algn="l" rtl="0">
              <a:lnSpc>
                <a:spcPct val="100000"/>
              </a:lnSpc>
              <a:spcBef>
                <a:spcPts val="360"/>
              </a:spcBef>
              <a:spcAft>
                <a:spcPts val="0"/>
              </a:spcAft>
              <a:buSzPct val="80357"/>
              <a:buNone/>
            </a:pPr>
            <a:endParaRPr/>
          </a:p>
        </p:txBody>
      </p:sp>
      <p:sp>
        <p:nvSpPr>
          <p:cNvPr id="204" name="Google Shape;204;p8"/>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What Does IDEA Say?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a:t>“maximum extent appropriate” </a:t>
            </a:r>
            <a:endParaRPr/>
          </a:p>
          <a:p>
            <a:pPr marL="914400" lvl="1" indent="-297180" algn="l" rtl="0">
              <a:lnSpc>
                <a:spcPct val="100000"/>
              </a:lnSpc>
              <a:spcBef>
                <a:spcPts val="360"/>
              </a:spcBef>
              <a:spcAft>
                <a:spcPts val="0"/>
              </a:spcAft>
              <a:buSzPts val="1080"/>
              <a:buChar char="❑"/>
            </a:pPr>
            <a:r>
              <a:rPr lang="en-US"/>
              <a:t>Will look different for EVERY student</a:t>
            </a:r>
            <a:endParaRPr/>
          </a:p>
          <a:p>
            <a:pPr marL="914400" lvl="1" indent="-297180" algn="l" rtl="0">
              <a:lnSpc>
                <a:spcPct val="100000"/>
              </a:lnSpc>
              <a:spcBef>
                <a:spcPts val="360"/>
              </a:spcBef>
              <a:spcAft>
                <a:spcPts val="0"/>
              </a:spcAft>
              <a:buSzPts val="1080"/>
              <a:buChar char="❑"/>
            </a:pPr>
            <a:r>
              <a:rPr lang="en-US"/>
              <a:t>Based on unique needs, abilities and circumstances of student</a:t>
            </a:r>
            <a:endParaRPr/>
          </a:p>
          <a:p>
            <a:pPr marL="914400" lvl="1" indent="-297180" algn="l" rtl="0">
              <a:lnSpc>
                <a:spcPct val="100000"/>
              </a:lnSpc>
              <a:spcBef>
                <a:spcPts val="360"/>
              </a:spcBef>
              <a:spcAft>
                <a:spcPts val="0"/>
              </a:spcAft>
              <a:buSzPts val="1080"/>
              <a:buChar char="❑"/>
            </a:pPr>
            <a:r>
              <a:rPr lang="en-US"/>
              <a:t>Individualized inquiry by IEP team driven by data</a:t>
            </a:r>
            <a:endParaRPr/>
          </a:p>
        </p:txBody>
      </p:sp>
      <p:sp>
        <p:nvSpPr>
          <p:cNvPr id="210" name="Google Shape;210;p9"/>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Breaking Down IDEA LRE Requirements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fontScale="92500" lnSpcReduction="10000"/>
          </a:bodyPr>
          <a:lstStyle/>
          <a:p>
            <a:pPr marL="457200" lvl="0" indent="-352167" algn="l" rtl="0">
              <a:lnSpc>
                <a:spcPct val="100000"/>
              </a:lnSpc>
              <a:spcBef>
                <a:spcPts val="360"/>
              </a:spcBef>
              <a:spcAft>
                <a:spcPts val="0"/>
              </a:spcAft>
              <a:buSzPts val="1946"/>
              <a:buChar char="•"/>
            </a:pPr>
            <a:r>
              <a:rPr lang="en-US"/>
              <a:t>Removal from regular education environment</a:t>
            </a:r>
            <a:endParaRPr/>
          </a:p>
          <a:p>
            <a:pPr marL="914400" lvl="1" indent="-302740" algn="l" rtl="0">
              <a:lnSpc>
                <a:spcPct val="100000"/>
              </a:lnSpc>
              <a:spcBef>
                <a:spcPts val="360"/>
              </a:spcBef>
              <a:spcAft>
                <a:spcPts val="0"/>
              </a:spcAft>
              <a:buSzPts val="1168"/>
              <a:buChar char="❑"/>
            </a:pPr>
            <a:r>
              <a:rPr lang="en-US"/>
              <a:t>Occurs only after analysis of nature and severity of unique disability related needs</a:t>
            </a:r>
            <a:endParaRPr/>
          </a:p>
          <a:p>
            <a:pPr marL="914400" lvl="1" indent="-302740" algn="l" rtl="0">
              <a:lnSpc>
                <a:spcPct val="100000"/>
              </a:lnSpc>
              <a:spcBef>
                <a:spcPts val="360"/>
              </a:spcBef>
              <a:spcAft>
                <a:spcPts val="0"/>
              </a:spcAft>
              <a:buSzPts val="1168"/>
              <a:buChar char="❑"/>
            </a:pPr>
            <a:r>
              <a:rPr lang="en-US">
                <a:highlight>
                  <a:schemeClr val="lt1"/>
                </a:highlight>
              </a:rPr>
              <a:t>Should not happen if supplementary aids and services would allow the student to gain educational benefit from being educated in regular education classrooms </a:t>
            </a:r>
            <a:endParaRPr>
              <a:highlight>
                <a:schemeClr val="lt1"/>
              </a:highlight>
            </a:endParaRPr>
          </a:p>
        </p:txBody>
      </p:sp>
      <p:sp>
        <p:nvSpPr>
          <p:cNvPr id="216" name="Google Shape;216;p10"/>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Breaking Down IDEA LRE Requirements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lnSpc>
                <a:spcPct val="100000"/>
              </a:lnSpc>
              <a:spcBef>
                <a:spcPts val="360"/>
              </a:spcBef>
              <a:spcAft>
                <a:spcPts val="0"/>
              </a:spcAft>
              <a:buSzPct val="60810"/>
              <a:buChar char="•"/>
            </a:pPr>
            <a:r>
              <a:rPr lang="en-US" b="0" i="0">
                <a:solidFill>
                  <a:schemeClr val="dk1"/>
                </a:solidFill>
                <a:latin typeface="Calibri"/>
                <a:ea typeface="Calibri"/>
                <a:cs typeface="Calibri"/>
                <a:sym typeface="Calibri"/>
              </a:rPr>
              <a:t>The use of the term “regular educational environment” is longstanding in IDEA’s regulations. In response to a public comment on the scope of the LRE provision, the Department explained that the term “encompasses regular classrooms and other settings in schools such as lunchrooms and playgrounds in which children without disabilities participate” (71 Fed. Reg. 46585).</a:t>
            </a:r>
            <a:endParaRPr>
              <a:solidFill>
                <a:schemeClr val="dk1"/>
              </a:solidFill>
              <a:latin typeface="Calibri"/>
              <a:ea typeface="Calibri"/>
              <a:cs typeface="Calibri"/>
              <a:sym typeface="Calibri"/>
            </a:endParaRPr>
          </a:p>
        </p:txBody>
      </p:sp>
      <p:sp>
        <p:nvSpPr>
          <p:cNvPr id="222" name="Google Shape;222;p11"/>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a:t>What is the Regular Education Environment?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a:spLocks noGrp="1"/>
          </p:cNvSpPr>
          <p:nvPr>
            <p:ph type="body" idx="1"/>
          </p:nvPr>
        </p:nvSpPr>
        <p:spPr>
          <a:xfrm>
            <a:off x="152400" y="1104425"/>
            <a:ext cx="8839200" cy="4102500"/>
          </a:xfrm>
          <a:prstGeom prst="rect">
            <a:avLst/>
          </a:prstGeom>
          <a:noFill/>
          <a:ln>
            <a:noFill/>
          </a:ln>
        </p:spPr>
        <p:txBody>
          <a:bodyPr spcFirstLastPara="1" wrap="square" lIns="91425" tIns="45700" rIns="91425" bIns="45700" anchor="t" anchorCtr="0">
            <a:normAutofit fontScale="55000" lnSpcReduction="20000"/>
          </a:bodyPr>
          <a:lstStyle/>
          <a:p>
            <a:pPr marL="457200" lvl="0" indent="-327313" algn="l" rtl="0">
              <a:lnSpc>
                <a:spcPct val="100000"/>
              </a:lnSpc>
              <a:spcBef>
                <a:spcPts val="360"/>
              </a:spcBef>
              <a:spcAft>
                <a:spcPts val="0"/>
              </a:spcAft>
              <a:buSzPct val="86059"/>
              <a:buChar char="•"/>
            </a:pPr>
            <a:r>
              <a:rPr lang="en-US"/>
              <a:t>“S</a:t>
            </a:r>
            <a:r>
              <a:rPr lang="en-US" sz="3802"/>
              <a:t>upplementary aids and services means aids, services, and other supports that are provided in regular education classes, other education-related settings, and in extracurricular and nonacademic settings, to enable children with disabilities to be educated with nondisabled children to the maximum extent appropriate in accordance with Sec. 300.114 through 300.116.” 34 C.F.R. 300.42</a:t>
            </a:r>
            <a:endParaRPr sz="3802"/>
          </a:p>
          <a:p>
            <a:pPr marL="457200" lvl="0" indent="-345497" algn="l" rtl="0">
              <a:lnSpc>
                <a:spcPct val="100000"/>
              </a:lnSpc>
              <a:spcBef>
                <a:spcPts val="360"/>
              </a:spcBef>
              <a:spcAft>
                <a:spcPts val="0"/>
              </a:spcAft>
              <a:buSzPct val="101912"/>
              <a:buChar char="•"/>
            </a:pPr>
            <a:r>
              <a:rPr lang="en-US" sz="3802"/>
              <a:t>Examples</a:t>
            </a:r>
            <a:endParaRPr sz="3802"/>
          </a:p>
          <a:p>
            <a:pPr marL="914400" lvl="1" indent="-306012" algn="l" rtl="0">
              <a:lnSpc>
                <a:spcPct val="100000"/>
              </a:lnSpc>
              <a:spcBef>
                <a:spcPts val="360"/>
              </a:spcBef>
              <a:spcAft>
                <a:spcPts val="0"/>
              </a:spcAft>
              <a:buSzPct val="67488"/>
              <a:buChar char="❑"/>
            </a:pPr>
            <a:r>
              <a:rPr lang="en-US" sz="3802"/>
              <a:t>Support from a paraprofessional</a:t>
            </a:r>
            <a:endParaRPr sz="3802"/>
          </a:p>
          <a:p>
            <a:pPr marL="914400" lvl="1" indent="-306012" algn="l" rtl="0">
              <a:lnSpc>
                <a:spcPct val="100000"/>
              </a:lnSpc>
              <a:spcBef>
                <a:spcPts val="360"/>
              </a:spcBef>
              <a:spcAft>
                <a:spcPts val="0"/>
              </a:spcAft>
              <a:buSzPct val="67488"/>
              <a:buChar char="❑"/>
            </a:pPr>
            <a:r>
              <a:rPr lang="en-US" sz="3802"/>
              <a:t>Accommodations/modifications to educational environments and instruction</a:t>
            </a:r>
            <a:endParaRPr sz="3802"/>
          </a:p>
          <a:p>
            <a:pPr marL="914400" lvl="1" indent="-306012" algn="l" rtl="0">
              <a:lnSpc>
                <a:spcPct val="100000"/>
              </a:lnSpc>
              <a:spcBef>
                <a:spcPts val="360"/>
              </a:spcBef>
              <a:spcAft>
                <a:spcPts val="0"/>
              </a:spcAft>
              <a:buSzPct val="67488"/>
              <a:buChar char="❑"/>
            </a:pPr>
            <a:r>
              <a:rPr lang="en-US" sz="3802"/>
              <a:t>Specialized equipment and assistive technology  (wheelchair, communication device, medical device, accessible materials, etc.)</a:t>
            </a:r>
            <a:endParaRPr sz="3802"/>
          </a:p>
          <a:p>
            <a:pPr marL="914400" lvl="1" indent="-279359" algn="l" rtl="0">
              <a:lnSpc>
                <a:spcPct val="100000"/>
              </a:lnSpc>
              <a:spcBef>
                <a:spcPts val="360"/>
              </a:spcBef>
              <a:spcAft>
                <a:spcPts val="0"/>
              </a:spcAft>
              <a:buSzPct val="44252"/>
              <a:buChar char="❑"/>
            </a:pPr>
            <a:r>
              <a:rPr lang="en-US" sz="3802"/>
              <a:t>Supports for school personnel (specialized training, consultative services from specialists, etc.) </a:t>
            </a:r>
            <a:endParaRPr sz="3802"/>
          </a:p>
          <a:p>
            <a:pPr marL="457200" lvl="0" indent="-310861" algn="l" rtl="0">
              <a:lnSpc>
                <a:spcPct val="100000"/>
              </a:lnSpc>
              <a:spcBef>
                <a:spcPts val="360"/>
              </a:spcBef>
              <a:spcAft>
                <a:spcPts val="0"/>
              </a:spcAft>
              <a:buSzPct val="102739"/>
              <a:buChar char="•"/>
            </a:pPr>
            <a:r>
              <a:rPr lang="en-US" sz="2654" u="sng">
                <a:solidFill>
                  <a:schemeClr val="hlink"/>
                </a:solidFill>
                <a:hlinkClick r:id="rId3"/>
              </a:rPr>
              <a:t>Promoting Progress IDEA Center Tip Sheet </a:t>
            </a:r>
            <a:endParaRPr sz="2654"/>
          </a:p>
          <a:p>
            <a:pPr marL="457200" lvl="0" indent="-271924" algn="l" rtl="0">
              <a:lnSpc>
                <a:spcPct val="100000"/>
              </a:lnSpc>
              <a:spcBef>
                <a:spcPts val="360"/>
              </a:spcBef>
              <a:spcAft>
                <a:spcPts val="0"/>
              </a:spcAft>
              <a:buSzPct val="54109"/>
              <a:buChar char="•"/>
            </a:pPr>
            <a:r>
              <a:rPr lang="en-US" sz="2654" u="sng">
                <a:solidFill>
                  <a:schemeClr val="hlink"/>
                </a:solidFill>
                <a:hlinkClick r:id="rId4"/>
              </a:rPr>
              <a:t>Parent Center Supplementary Aids Services</a:t>
            </a:r>
            <a:r>
              <a:rPr lang="en-US" sz="2836" u="sng">
                <a:solidFill>
                  <a:schemeClr val="hlink"/>
                </a:solidFill>
                <a:hlinkClick r:id="rId4"/>
              </a:rPr>
              <a:t> Examples</a:t>
            </a:r>
            <a:endParaRPr sz="2836"/>
          </a:p>
          <a:p>
            <a:pPr marL="914400" lvl="1" indent="-228600" algn="l" rtl="0">
              <a:lnSpc>
                <a:spcPct val="100000"/>
              </a:lnSpc>
              <a:spcBef>
                <a:spcPts val="360"/>
              </a:spcBef>
              <a:spcAft>
                <a:spcPts val="0"/>
              </a:spcAft>
              <a:buSzPct val="61363"/>
              <a:buNone/>
            </a:pPr>
            <a:endParaRPr/>
          </a:p>
        </p:txBody>
      </p:sp>
      <p:sp>
        <p:nvSpPr>
          <p:cNvPr id="228" name="Google Shape;228;p12"/>
          <p:cNvSpPr txBox="1">
            <a:spLocks noGrp="1"/>
          </p:cNvSpPr>
          <p:nvPr>
            <p:ph type="title"/>
          </p:nvPr>
        </p:nvSpPr>
        <p:spPr>
          <a:xfrm>
            <a:off x="152400" y="427875"/>
            <a:ext cx="8839200" cy="800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a:t>What Are Supplementary Aids and Services?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8c4081a4a5_0_0"/>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rmAutofit fontScale="85000" lnSpcReduction="10000"/>
          </a:bodyPr>
          <a:lstStyle/>
          <a:p>
            <a:pPr marL="457200" lvl="0" indent="-325755" algn="l" rtl="0">
              <a:spcBef>
                <a:spcPts val="360"/>
              </a:spcBef>
              <a:spcAft>
                <a:spcPts val="0"/>
              </a:spcAft>
              <a:buSzPct val="56250"/>
              <a:buChar char="●"/>
            </a:pPr>
            <a:r>
              <a:rPr lang="en-US"/>
              <a:t>By analyzing student’s unique needs and the barriers that are restricting the student’s access to an education alongside their nondisabled peers, teams can determine what supplementary aids and services may be warranted to allow the student more access to their nondisabled peers across all educational environments (instructional, extra curricular, and nonacademic)</a:t>
            </a:r>
            <a:endParaRPr/>
          </a:p>
          <a:p>
            <a:pPr marL="457200" lvl="0" indent="0" algn="l" rtl="0">
              <a:spcBef>
                <a:spcPts val="360"/>
              </a:spcBef>
              <a:spcAft>
                <a:spcPts val="0"/>
              </a:spcAft>
              <a:buNone/>
            </a:pPr>
            <a:r>
              <a:rPr lang="en-US"/>
              <a:t>  </a:t>
            </a:r>
            <a:r>
              <a:rPr lang="en-US" u="sng">
                <a:solidFill>
                  <a:schemeClr val="hlink"/>
                </a:solidFill>
                <a:hlinkClick r:id="rId3"/>
              </a:rPr>
              <a:t>Supplementary Aids and Services Parent Center</a:t>
            </a:r>
            <a:endParaRPr/>
          </a:p>
        </p:txBody>
      </p:sp>
      <p:sp>
        <p:nvSpPr>
          <p:cNvPr id="235" name="Google Shape;235;g18c4081a4a5_0_0"/>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How Can Using Supplementary Aids and Services Impact LRE?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4"/>
          <p:cNvSpPr txBox="1">
            <a:spLocks noGrp="1"/>
          </p:cNvSpPr>
          <p:nvPr>
            <p:ph type="body" idx="1"/>
          </p:nvPr>
        </p:nvSpPr>
        <p:spPr>
          <a:xfrm>
            <a:off x="152400" y="1371600"/>
            <a:ext cx="8839200" cy="3562350"/>
          </a:xfrm>
          <a:prstGeom prst="rect">
            <a:avLst/>
          </a:prstGeom>
          <a:noFill/>
          <a:ln>
            <a:noFill/>
          </a:ln>
        </p:spPr>
        <p:txBody>
          <a:bodyPr spcFirstLastPara="1" wrap="square" lIns="91425" tIns="45700" rIns="91425" bIns="45700" anchor="t" anchorCtr="0">
            <a:normAutofit lnSpcReduction="10000"/>
          </a:bodyPr>
          <a:lstStyle/>
          <a:p>
            <a:pPr marL="457200" lvl="0" indent="-352167" algn="l" rtl="0">
              <a:lnSpc>
                <a:spcPct val="100000"/>
              </a:lnSpc>
              <a:spcBef>
                <a:spcPts val="360"/>
              </a:spcBef>
              <a:spcAft>
                <a:spcPts val="0"/>
              </a:spcAft>
              <a:buSzPts val="1946"/>
              <a:buChar char="•"/>
            </a:pPr>
            <a:r>
              <a:rPr lang="en-US"/>
              <a:t>LRE is a guiding principle used by teams to make individualized determinations about where the student will receive their education. </a:t>
            </a:r>
            <a:endParaRPr/>
          </a:p>
          <a:p>
            <a:pPr marL="457200" lvl="0" indent="-352167" algn="l" rtl="0">
              <a:lnSpc>
                <a:spcPct val="100000"/>
              </a:lnSpc>
              <a:spcBef>
                <a:spcPts val="360"/>
              </a:spcBef>
              <a:spcAft>
                <a:spcPts val="0"/>
              </a:spcAft>
              <a:buSzPts val="1946"/>
              <a:buChar char="•"/>
            </a:pPr>
            <a:r>
              <a:rPr lang="en-US"/>
              <a:t>LRE shapes placement decisions</a:t>
            </a:r>
            <a:endParaRPr/>
          </a:p>
          <a:p>
            <a:pPr marL="457200" lvl="0" indent="-352167" algn="l" rtl="0">
              <a:lnSpc>
                <a:spcPct val="100000"/>
              </a:lnSpc>
              <a:spcBef>
                <a:spcPts val="360"/>
              </a:spcBef>
              <a:spcAft>
                <a:spcPts val="0"/>
              </a:spcAft>
              <a:buSzPts val="1946"/>
              <a:buChar char="•"/>
            </a:pPr>
            <a:r>
              <a:rPr lang="en-US"/>
              <a:t>Placement refers to the environment or setting(s) in which the student will receive their educational programming</a:t>
            </a:r>
            <a:endParaRPr/>
          </a:p>
          <a:p>
            <a:pPr marL="457200" lvl="0" indent="0" algn="l" rtl="0">
              <a:lnSpc>
                <a:spcPct val="100000"/>
              </a:lnSpc>
              <a:spcBef>
                <a:spcPts val="360"/>
              </a:spcBef>
              <a:spcAft>
                <a:spcPts val="0"/>
              </a:spcAft>
              <a:buNone/>
            </a:pPr>
            <a:endParaRPr/>
          </a:p>
        </p:txBody>
      </p:sp>
      <p:sp>
        <p:nvSpPr>
          <p:cNvPr id="241" name="Google Shape;241;p1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How Are LRE and Placement Connected?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a:spLocks noGrp="1"/>
          </p:cNvSpPr>
          <p:nvPr>
            <p:ph type="body" idx="1"/>
          </p:nvPr>
        </p:nvSpPr>
        <p:spPr>
          <a:xfrm>
            <a:off x="152400" y="2478488"/>
            <a:ext cx="8763000" cy="1290056"/>
          </a:xfrm>
          <a:prstGeom prst="rect">
            <a:avLst/>
          </a:prstGeom>
          <a:noFill/>
          <a:ln>
            <a:noFill/>
          </a:ln>
        </p:spPr>
        <p:txBody>
          <a:bodyPr spcFirstLastPara="1" wrap="square" lIns="91425" tIns="45700" rIns="91425" bIns="45700" anchor="ctr" anchorCtr="0">
            <a:spAutoFit/>
          </a:bodyPr>
          <a:lstStyle/>
          <a:p>
            <a:pPr marL="457200" lvl="0" indent="-228600" algn="ctr" rtl="0">
              <a:lnSpc>
                <a:spcPct val="100000"/>
              </a:lnSpc>
              <a:spcBef>
                <a:spcPts val="720"/>
              </a:spcBef>
              <a:spcAft>
                <a:spcPts val="0"/>
              </a:spcAft>
              <a:buSzPts val="3600"/>
              <a:buNone/>
            </a:pPr>
            <a:r>
              <a:rPr lang="en-US"/>
              <a:t>Who Can Make LRE and Placement Determinations?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a:t>LRE: Least Restrictive Environment</a:t>
            </a:r>
            <a:endParaRPr/>
          </a:p>
          <a:p>
            <a:pPr marL="457200" lvl="0" indent="-342900" algn="l" rtl="0">
              <a:lnSpc>
                <a:spcPct val="100000"/>
              </a:lnSpc>
              <a:spcBef>
                <a:spcPts val="360"/>
              </a:spcBef>
              <a:spcAft>
                <a:spcPts val="0"/>
              </a:spcAft>
              <a:buSzPts val="1800"/>
              <a:buChar char="•"/>
            </a:pPr>
            <a:r>
              <a:rPr lang="en-US"/>
              <a:t>FAPE: Free Appropriate Public Education </a:t>
            </a:r>
            <a:endParaRPr/>
          </a:p>
          <a:p>
            <a:pPr marL="457200" lvl="0" indent="-342900" algn="l" rtl="0">
              <a:lnSpc>
                <a:spcPct val="100000"/>
              </a:lnSpc>
              <a:spcBef>
                <a:spcPts val="360"/>
              </a:spcBef>
              <a:spcAft>
                <a:spcPts val="0"/>
              </a:spcAft>
              <a:buSzPts val="1800"/>
              <a:buChar char="•"/>
            </a:pPr>
            <a:r>
              <a:rPr lang="en-US"/>
              <a:t>IEP: Individualized Education Program</a:t>
            </a:r>
            <a:endParaRPr/>
          </a:p>
          <a:p>
            <a:pPr marL="457200" lvl="0" indent="-342900" algn="l" rtl="0">
              <a:lnSpc>
                <a:spcPct val="100000"/>
              </a:lnSpc>
              <a:spcBef>
                <a:spcPts val="360"/>
              </a:spcBef>
              <a:spcAft>
                <a:spcPts val="0"/>
              </a:spcAft>
              <a:buSzPts val="1800"/>
              <a:buChar char="•"/>
            </a:pPr>
            <a:r>
              <a:rPr lang="en-US"/>
              <a:t>IDEA: Individuals with Disabilities Education Act, 2004</a:t>
            </a:r>
            <a:endParaRPr/>
          </a:p>
          <a:p>
            <a:pPr marL="457200" lvl="0" indent="-228600" algn="l" rtl="0">
              <a:lnSpc>
                <a:spcPct val="100000"/>
              </a:lnSpc>
              <a:spcBef>
                <a:spcPts val="360"/>
              </a:spcBef>
              <a:spcAft>
                <a:spcPts val="0"/>
              </a:spcAft>
              <a:buSzPts val="1800"/>
              <a:buNone/>
            </a:pPr>
            <a:endParaRPr/>
          </a:p>
        </p:txBody>
      </p:sp>
      <p:sp>
        <p:nvSpPr>
          <p:cNvPr id="123" name="Google Shape;123;p2"/>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Vocabulary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6"/>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a:t>A student’s LRE is determined through a data driven analysis conducted by the IEP team, which includes the student’s parent</a:t>
            </a:r>
            <a:endParaRPr/>
          </a:p>
          <a:p>
            <a:pPr marL="457200" lvl="0" indent="0" algn="l" rtl="0">
              <a:lnSpc>
                <a:spcPct val="100000"/>
              </a:lnSpc>
              <a:spcBef>
                <a:spcPts val="360"/>
              </a:spcBef>
              <a:spcAft>
                <a:spcPts val="0"/>
              </a:spcAft>
              <a:buNone/>
            </a:pPr>
            <a:endParaRPr/>
          </a:p>
          <a:p>
            <a:pPr marL="457200" lvl="0" indent="0" algn="l" rtl="0">
              <a:lnSpc>
                <a:spcPct val="100000"/>
              </a:lnSpc>
              <a:spcBef>
                <a:spcPts val="360"/>
              </a:spcBef>
              <a:spcAft>
                <a:spcPts val="0"/>
              </a:spcAft>
              <a:buNone/>
            </a:pPr>
            <a:endParaRPr/>
          </a:p>
        </p:txBody>
      </p:sp>
      <p:sp>
        <p:nvSpPr>
          <p:cNvPr id="252" name="Google Shape;252;p16"/>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Who Determines LRE For a Student?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7"/>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a:t>Placement is determined after a careful analysis of the student’s LRE by the IEP team, which includes the student’s parent</a:t>
            </a:r>
            <a:endParaRPr/>
          </a:p>
          <a:p>
            <a:pPr marL="457200" lvl="0" indent="0" algn="l" rtl="0">
              <a:lnSpc>
                <a:spcPct val="100000"/>
              </a:lnSpc>
              <a:spcBef>
                <a:spcPts val="360"/>
              </a:spcBef>
              <a:spcAft>
                <a:spcPts val="0"/>
              </a:spcAft>
              <a:buNone/>
            </a:pPr>
            <a:endParaRPr/>
          </a:p>
          <a:p>
            <a:pPr marL="457200" lvl="0" indent="-342900" algn="l" rtl="0">
              <a:lnSpc>
                <a:spcPct val="100000"/>
              </a:lnSpc>
              <a:spcBef>
                <a:spcPts val="360"/>
              </a:spcBef>
              <a:spcAft>
                <a:spcPts val="0"/>
              </a:spcAft>
              <a:buSzPts val="1800"/>
              <a:buChar char="•"/>
            </a:pPr>
            <a:r>
              <a:rPr lang="en-US"/>
              <a:t>Placement determinations are not made unilaterally</a:t>
            </a:r>
            <a:endParaRPr/>
          </a:p>
        </p:txBody>
      </p:sp>
      <p:sp>
        <p:nvSpPr>
          <p:cNvPr id="258" name="Google Shape;258;p17"/>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a:t>Who Determines Placement For A Student?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a:spLocks noGrp="1"/>
          </p:cNvSpPr>
          <p:nvPr>
            <p:ph type="body" idx="1"/>
          </p:nvPr>
        </p:nvSpPr>
        <p:spPr>
          <a:xfrm>
            <a:off x="152400" y="2478488"/>
            <a:ext cx="8763000" cy="1290056"/>
          </a:xfrm>
          <a:prstGeom prst="rect">
            <a:avLst/>
          </a:prstGeom>
          <a:noFill/>
          <a:ln>
            <a:noFill/>
          </a:ln>
        </p:spPr>
        <p:txBody>
          <a:bodyPr spcFirstLastPara="1" wrap="square" lIns="91425" tIns="45700" rIns="91425" bIns="45700" anchor="ctr" anchorCtr="0">
            <a:spAutoFit/>
          </a:bodyPr>
          <a:lstStyle/>
          <a:p>
            <a:pPr marL="457200" lvl="0" indent="-228600" algn="ctr" rtl="0">
              <a:lnSpc>
                <a:spcPct val="100000"/>
              </a:lnSpc>
              <a:spcBef>
                <a:spcPts val="720"/>
              </a:spcBef>
              <a:spcAft>
                <a:spcPts val="0"/>
              </a:spcAft>
              <a:buSzPts val="3600"/>
              <a:buNone/>
            </a:pPr>
            <a:r>
              <a:rPr lang="en-US"/>
              <a:t>How are LRE and Placement Determinations Made?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9"/>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100000"/>
              </a:lnSpc>
              <a:spcBef>
                <a:spcPts val="360"/>
              </a:spcBef>
              <a:spcAft>
                <a:spcPts val="0"/>
              </a:spcAft>
              <a:buSzPct val="60810"/>
              <a:buChar char="•"/>
            </a:pPr>
            <a:r>
              <a:rPr lang="en-US"/>
              <a:t>LRE and Placement determinations should be: </a:t>
            </a:r>
            <a:endParaRPr/>
          </a:p>
          <a:p>
            <a:pPr marL="914400" lvl="1" indent="-297180" algn="l" rtl="0">
              <a:lnSpc>
                <a:spcPct val="100000"/>
              </a:lnSpc>
              <a:spcBef>
                <a:spcPts val="360"/>
              </a:spcBef>
              <a:spcAft>
                <a:spcPts val="0"/>
              </a:spcAft>
              <a:buSzPct val="36486"/>
              <a:buChar char="❑"/>
            </a:pPr>
            <a:r>
              <a:rPr lang="en-US"/>
              <a:t>Made at least annually at the IEP team meeting</a:t>
            </a:r>
            <a:endParaRPr/>
          </a:p>
          <a:p>
            <a:pPr marL="914400" lvl="1" indent="-297180" algn="l" rtl="0">
              <a:lnSpc>
                <a:spcPct val="100000"/>
              </a:lnSpc>
              <a:spcBef>
                <a:spcPts val="360"/>
              </a:spcBef>
              <a:spcAft>
                <a:spcPts val="0"/>
              </a:spcAft>
              <a:buSzPct val="36486"/>
              <a:buChar char="❑"/>
            </a:pPr>
            <a:r>
              <a:rPr lang="en-US"/>
              <a:t>Driven by unique needs of student</a:t>
            </a:r>
            <a:endParaRPr/>
          </a:p>
          <a:p>
            <a:pPr marL="914400" lvl="1" indent="-297180" algn="l" rtl="0">
              <a:lnSpc>
                <a:spcPct val="100000"/>
              </a:lnSpc>
              <a:spcBef>
                <a:spcPts val="360"/>
              </a:spcBef>
              <a:spcAft>
                <a:spcPts val="0"/>
              </a:spcAft>
              <a:buSzPct val="36486"/>
              <a:buChar char="❑"/>
            </a:pPr>
            <a:r>
              <a:rPr lang="en-US"/>
              <a:t>Defined and supported by disability related needs, abilities and data noted in the evaluation and IEP (PLAAFP, IEP goals, Special Considerations, Post Secondary Transition, etc)</a:t>
            </a:r>
            <a:endParaRPr/>
          </a:p>
        </p:txBody>
      </p:sp>
      <p:sp>
        <p:nvSpPr>
          <p:cNvPr id="269" name="Google Shape;269;p19"/>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Making the Determination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0"/>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lnSpc>
                <a:spcPct val="100000"/>
              </a:lnSpc>
              <a:spcBef>
                <a:spcPts val="360"/>
              </a:spcBef>
              <a:spcAft>
                <a:spcPts val="0"/>
              </a:spcAft>
              <a:buSzPct val="60810"/>
              <a:buChar char="•"/>
            </a:pPr>
            <a:r>
              <a:rPr lang="en-US"/>
              <a:t>LRE and Placement Determinations should NOT be:</a:t>
            </a:r>
            <a:endParaRPr/>
          </a:p>
          <a:p>
            <a:pPr marL="914400" lvl="1" indent="-297180" algn="l" rtl="0">
              <a:lnSpc>
                <a:spcPct val="100000"/>
              </a:lnSpc>
              <a:spcBef>
                <a:spcPts val="360"/>
              </a:spcBef>
              <a:spcAft>
                <a:spcPts val="0"/>
              </a:spcAft>
              <a:buSzPct val="36486"/>
              <a:buChar char="❑"/>
            </a:pPr>
            <a:r>
              <a:rPr lang="en-US"/>
              <a:t>Considered “fixed” or “static” over the student’s educational career</a:t>
            </a:r>
            <a:endParaRPr/>
          </a:p>
          <a:p>
            <a:pPr marL="914400" lvl="1" indent="-297180" algn="l" rtl="0">
              <a:lnSpc>
                <a:spcPct val="100000"/>
              </a:lnSpc>
              <a:spcBef>
                <a:spcPts val="360"/>
              </a:spcBef>
              <a:spcAft>
                <a:spcPts val="0"/>
              </a:spcAft>
              <a:buSzPct val="36486"/>
              <a:buChar char="❑"/>
            </a:pPr>
            <a:r>
              <a:rPr lang="en-US"/>
              <a:t>Driven by scheduling convenience or logistics of staff</a:t>
            </a:r>
            <a:endParaRPr/>
          </a:p>
          <a:p>
            <a:pPr marL="914400" lvl="1" indent="-297180" algn="l" rtl="0">
              <a:lnSpc>
                <a:spcPct val="100000"/>
              </a:lnSpc>
              <a:spcBef>
                <a:spcPts val="360"/>
              </a:spcBef>
              <a:spcAft>
                <a:spcPts val="0"/>
              </a:spcAft>
              <a:buSzPct val="36486"/>
              <a:buChar char="❑"/>
            </a:pPr>
            <a:r>
              <a:rPr lang="en-US"/>
              <a:t>Determined by disability label or category</a:t>
            </a:r>
            <a:endParaRPr/>
          </a:p>
          <a:p>
            <a:pPr marL="914400" lvl="1" indent="-297180" algn="l" rtl="0">
              <a:lnSpc>
                <a:spcPct val="100000"/>
              </a:lnSpc>
              <a:spcBef>
                <a:spcPts val="360"/>
              </a:spcBef>
              <a:spcAft>
                <a:spcPts val="0"/>
              </a:spcAft>
              <a:buSzPct val="36486"/>
              <a:buChar char="❑"/>
            </a:pPr>
            <a:r>
              <a:rPr lang="en-US"/>
              <a:t>Made prior to the IEP team meeting</a:t>
            </a:r>
            <a:endParaRPr/>
          </a:p>
          <a:p>
            <a:pPr marL="914400" lvl="1" indent="-228600" algn="l" rtl="0">
              <a:lnSpc>
                <a:spcPct val="100000"/>
              </a:lnSpc>
              <a:spcBef>
                <a:spcPts val="360"/>
              </a:spcBef>
              <a:spcAft>
                <a:spcPts val="0"/>
              </a:spcAft>
              <a:buSzPct val="36486"/>
              <a:buNone/>
            </a:pPr>
            <a:endParaRPr/>
          </a:p>
        </p:txBody>
      </p:sp>
      <p:sp>
        <p:nvSpPr>
          <p:cNvPr id="275" name="Google Shape;275;p20"/>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Making the Determination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1"/>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360"/>
              </a:spcBef>
              <a:spcAft>
                <a:spcPts val="0"/>
              </a:spcAft>
              <a:buNone/>
            </a:pPr>
            <a:endParaRPr>
              <a:highlight>
                <a:srgbClr val="FFFF00"/>
              </a:highlight>
            </a:endParaRPr>
          </a:p>
        </p:txBody>
      </p:sp>
      <p:sp>
        <p:nvSpPr>
          <p:cNvPr id="281" name="Google Shape;281;p21"/>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Golden Thread Graphic</a:t>
            </a:r>
            <a:endParaRPr/>
          </a:p>
        </p:txBody>
      </p:sp>
      <p:pic>
        <p:nvPicPr>
          <p:cNvPr id="282" name="Google Shape;282;p21"/>
          <p:cNvPicPr preferRelativeResize="0"/>
          <p:nvPr/>
        </p:nvPicPr>
        <p:blipFill>
          <a:blip r:embed="rId3">
            <a:alphaModFix/>
          </a:blip>
          <a:stretch>
            <a:fillRect/>
          </a:stretch>
        </p:blipFill>
        <p:spPr>
          <a:xfrm>
            <a:off x="152400" y="850400"/>
            <a:ext cx="8991600" cy="42931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2"/>
          <p:cNvSpPr txBox="1">
            <a:spLocks noGrp="1"/>
          </p:cNvSpPr>
          <p:nvPr>
            <p:ph type="body" idx="1"/>
          </p:nvPr>
        </p:nvSpPr>
        <p:spPr>
          <a:xfrm>
            <a:off x="152400" y="1424763"/>
            <a:ext cx="8839200" cy="3509187"/>
          </a:xfrm>
          <a:prstGeom prst="rect">
            <a:avLst/>
          </a:prstGeom>
          <a:noFill/>
          <a:ln>
            <a:noFill/>
          </a:ln>
        </p:spPr>
        <p:txBody>
          <a:bodyPr spcFirstLastPara="1" wrap="square" lIns="91425" tIns="45700" rIns="91425" bIns="45700" anchor="t" anchorCtr="0">
            <a:normAutofit fontScale="70000" lnSpcReduction="10000"/>
          </a:bodyPr>
          <a:lstStyle/>
          <a:p>
            <a:pPr marL="114300" lvl="0" indent="0" algn="l" rtl="0">
              <a:lnSpc>
                <a:spcPct val="100000"/>
              </a:lnSpc>
              <a:spcBef>
                <a:spcPts val="360"/>
              </a:spcBef>
              <a:spcAft>
                <a:spcPts val="0"/>
              </a:spcAft>
              <a:buSzPct val="80357"/>
              <a:buNone/>
            </a:pPr>
            <a:r>
              <a:rPr lang="en-US" b="0" i="0">
                <a:solidFill>
                  <a:srgbClr val="0070C0"/>
                </a:solidFill>
                <a:latin typeface="Open Sans"/>
                <a:ea typeface="Open Sans"/>
                <a:cs typeface="Open Sans"/>
                <a:sym typeface="Open Sans"/>
              </a:rPr>
              <a:t>300.114 Each public agency </a:t>
            </a:r>
            <a:r>
              <a:rPr lang="en-US" b="1" i="0">
                <a:solidFill>
                  <a:srgbClr val="0070C0"/>
                </a:solidFill>
                <a:latin typeface="Open Sans"/>
                <a:ea typeface="Open Sans"/>
                <a:cs typeface="Open Sans"/>
                <a:sym typeface="Open Sans"/>
              </a:rPr>
              <a:t>must</a:t>
            </a:r>
            <a:r>
              <a:rPr lang="en-US" b="0" i="0">
                <a:solidFill>
                  <a:srgbClr val="0070C0"/>
                </a:solidFill>
                <a:latin typeface="Open Sans"/>
                <a:ea typeface="Open Sans"/>
                <a:cs typeface="Open Sans"/>
                <a:sym typeface="Open Sans"/>
              </a:rPr>
              <a:t> ensure that—</a:t>
            </a:r>
            <a:endParaRPr/>
          </a:p>
          <a:p>
            <a:pPr marL="457200" lvl="0" indent="-330653" algn="l" rtl="0">
              <a:lnSpc>
                <a:spcPct val="100000"/>
              </a:lnSpc>
              <a:spcBef>
                <a:spcPts val="360"/>
              </a:spcBef>
              <a:spcAft>
                <a:spcPts val="0"/>
              </a:spcAft>
              <a:buSzPct val="80357"/>
              <a:buChar char="•"/>
            </a:pPr>
            <a:r>
              <a:rPr lang="en-US" b="0" i="0" u="sng">
                <a:solidFill>
                  <a:srgbClr val="0070C0"/>
                </a:solidFill>
                <a:latin typeface="Open Sans"/>
                <a:ea typeface="Open Sans"/>
                <a:cs typeface="Open Sans"/>
                <a:sym typeface="Ope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a:t>
            </a:r>
            <a:r>
              <a:rPr lang="en-US" b="0" i="0">
                <a:solidFill>
                  <a:srgbClr val="0070C0"/>
                </a:solidFill>
                <a:latin typeface="Open Sans"/>
                <a:ea typeface="Open Sans"/>
                <a:cs typeface="Open Sans"/>
                <a:sym typeface="Open Sans"/>
              </a:rPr>
              <a:t> To the </a:t>
            </a:r>
            <a:r>
              <a:rPr lang="en-US" b="1" i="0">
                <a:solidFill>
                  <a:srgbClr val="0070C0"/>
                </a:solidFill>
                <a:latin typeface="Open Sans"/>
                <a:ea typeface="Open Sans"/>
                <a:cs typeface="Open Sans"/>
                <a:sym typeface="Open Sans"/>
              </a:rPr>
              <a:t>maximum extent appropriate</a:t>
            </a:r>
            <a:r>
              <a:rPr lang="en-US" b="0" i="0">
                <a:solidFill>
                  <a:srgbClr val="0070C0"/>
                </a:solidFill>
                <a:latin typeface="Open Sans"/>
                <a:ea typeface="Open Sans"/>
                <a:cs typeface="Open Sans"/>
                <a:sym typeface="Open Sans"/>
              </a:rPr>
              <a:t>, </a:t>
            </a:r>
            <a:r>
              <a:rPr lang="en-US" b="1" i="0">
                <a:solidFill>
                  <a:srgbClr val="0070C0"/>
                </a:solidFill>
                <a:latin typeface="Open Sans"/>
                <a:ea typeface="Open Sans"/>
                <a:cs typeface="Open Sans"/>
                <a:sym typeface="Open Sans"/>
              </a:rPr>
              <a:t>children with disabilities</a:t>
            </a:r>
            <a:r>
              <a:rPr lang="en-US" b="0" i="0">
                <a:solidFill>
                  <a:srgbClr val="0070C0"/>
                </a:solidFill>
                <a:latin typeface="Open Sans"/>
                <a:ea typeface="Open Sans"/>
                <a:cs typeface="Open Sans"/>
                <a:sym typeface="Open Sans"/>
              </a:rPr>
              <a:t>, including children in public or private institutions or other care facilities, </a:t>
            </a:r>
            <a:r>
              <a:rPr lang="en-US" b="1" i="0">
                <a:solidFill>
                  <a:srgbClr val="0070C0"/>
                </a:solidFill>
                <a:latin typeface="Open Sans"/>
                <a:ea typeface="Open Sans"/>
                <a:cs typeface="Open Sans"/>
                <a:sym typeface="Open Sans"/>
              </a:rPr>
              <a:t>are educated with children who are nondisabled;</a:t>
            </a:r>
            <a:r>
              <a:rPr lang="en-US" b="0" i="0">
                <a:solidFill>
                  <a:srgbClr val="0070C0"/>
                </a:solidFill>
                <a:latin typeface="Open Sans"/>
                <a:ea typeface="Open Sans"/>
                <a:cs typeface="Open Sans"/>
                <a:sym typeface="Open Sans"/>
              </a:rPr>
              <a:t> and</a:t>
            </a:r>
            <a:endParaRPr/>
          </a:p>
          <a:p>
            <a:pPr marL="457200" lvl="0" indent="-330653" algn="l" rtl="0">
              <a:lnSpc>
                <a:spcPct val="100000"/>
              </a:lnSpc>
              <a:spcBef>
                <a:spcPts val="360"/>
              </a:spcBef>
              <a:spcAft>
                <a:spcPts val="0"/>
              </a:spcAft>
              <a:buSzPct val="80357"/>
              <a:buChar char="•"/>
            </a:pPr>
            <a:r>
              <a:rPr lang="en-US" b="0" i="0" u="sng">
                <a:solidFill>
                  <a:srgbClr val="0070C0"/>
                </a:solidFill>
                <a:latin typeface="Open Sans"/>
                <a:ea typeface="Open Sans"/>
                <a:cs typeface="Open Sans"/>
                <a:sym typeface="Open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(ii)</a:t>
            </a:r>
            <a:r>
              <a:rPr lang="en-US" b="0" i="0">
                <a:solidFill>
                  <a:srgbClr val="0070C0"/>
                </a:solidFill>
                <a:latin typeface="Open Sans"/>
                <a:ea typeface="Open Sans"/>
                <a:cs typeface="Open Sans"/>
                <a:sym typeface="Open Sans"/>
              </a:rPr>
              <a:t> Special classes, separate schooling, or other </a:t>
            </a:r>
            <a:r>
              <a:rPr lang="en-US" b="1" i="0">
                <a:solidFill>
                  <a:srgbClr val="0070C0"/>
                </a:solidFill>
                <a:latin typeface="Open Sans"/>
                <a:ea typeface="Open Sans"/>
                <a:cs typeface="Open Sans"/>
                <a:sym typeface="Open Sans"/>
              </a:rPr>
              <a:t>removal</a:t>
            </a:r>
            <a:r>
              <a:rPr lang="en-US" b="0" i="0">
                <a:solidFill>
                  <a:srgbClr val="0070C0"/>
                </a:solidFill>
                <a:latin typeface="Open Sans"/>
                <a:ea typeface="Open Sans"/>
                <a:cs typeface="Open Sans"/>
                <a:sym typeface="Open Sans"/>
              </a:rPr>
              <a:t> of children with disabilities </a:t>
            </a:r>
            <a:r>
              <a:rPr lang="en-US" b="1" i="0">
                <a:solidFill>
                  <a:srgbClr val="0070C0"/>
                </a:solidFill>
                <a:latin typeface="Open Sans"/>
                <a:ea typeface="Open Sans"/>
                <a:cs typeface="Open Sans"/>
                <a:sym typeface="Open Sans"/>
              </a:rPr>
              <a:t>from the regular educational environment occurs only if</a:t>
            </a:r>
            <a:r>
              <a:rPr lang="en-US" b="0" i="0">
                <a:solidFill>
                  <a:srgbClr val="0070C0"/>
                </a:solidFill>
                <a:latin typeface="Open Sans"/>
                <a:ea typeface="Open Sans"/>
                <a:cs typeface="Open Sans"/>
                <a:sym typeface="Open Sans"/>
              </a:rPr>
              <a:t> the nature or severity of the disability is such that </a:t>
            </a:r>
            <a:r>
              <a:rPr lang="en-US" b="1" i="0">
                <a:solidFill>
                  <a:srgbClr val="0070C0"/>
                </a:solidFill>
                <a:latin typeface="Open Sans"/>
                <a:ea typeface="Open Sans"/>
                <a:cs typeface="Open Sans"/>
                <a:sym typeface="Open Sans"/>
              </a:rPr>
              <a:t>education in regular classes with the use of supplementary aids and services</a:t>
            </a:r>
            <a:r>
              <a:rPr lang="en-US" b="1">
                <a:solidFill>
                  <a:srgbClr val="0070C0"/>
                </a:solidFill>
                <a:latin typeface="Open Sans"/>
                <a:ea typeface="Open Sans"/>
                <a:cs typeface="Open Sans"/>
                <a:sym typeface="Open Sans"/>
              </a:rPr>
              <a:t> </a:t>
            </a:r>
            <a:r>
              <a:rPr lang="en-US" b="1" i="0">
                <a:solidFill>
                  <a:srgbClr val="0070C0"/>
                </a:solidFill>
                <a:latin typeface="Open Sans"/>
                <a:ea typeface="Open Sans"/>
                <a:cs typeface="Open Sans"/>
                <a:sym typeface="Open Sans"/>
              </a:rPr>
              <a:t>cannot be achieved satisfactorily</a:t>
            </a:r>
            <a:r>
              <a:rPr lang="en-US" sz="1700" b="1" i="0">
                <a:solidFill>
                  <a:srgbClr val="0070C0"/>
                </a:solidFill>
                <a:latin typeface="Open Sans"/>
                <a:ea typeface="Open Sans"/>
                <a:cs typeface="Open Sans"/>
                <a:sym typeface="Open Sans"/>
              </a:rPr>
              <a:t>.   </a:t>
            </a:r>
            <a:endParaRPr/>
          </a:p>
          <a:p>
            <a:pPr marL="114300" lvl="0" indent="0" algn="l" rtl="0">
              <a:lnSpc>
                <a:spcPct val="100000"/>
              </a:lnSpc>
              <a:spcBef>
                <a:spcPts val="360"/>
              </a:spcBef>
              <a:spcAft>
                <a:spcPts val="0"/>
              </a:spcAft>
              <a:buSzPct val="151260"/>
              <a:buNone/>
            </a:pPr>
            <a:r>
              <a:rPr lang="en-US" sz="1700">
                <a:solidFill>
                  <a:srgbClr val="0070C0"/>
                </a:solidFill>
                <a:latin typeface="Open Sans"/>
                <a:ea typeface="Open Sans"/>
                <a:cs typeface="Open Sans"/>
                <a:sym typeface="Open Sans"/>
              </a:rPr>
              <a:t>34 CFR 300.114 (a)(2), emphasis added</a:t>
            </a:r>
            <a:endParaRPr sz="1700" b="0" i="0">
              <a:solidFill>
                <a:srgbClr val="0070C0"/>
              </a:solidFill>
              <a:latin typeface="Open Sans"/>
              <a:ea typeface="Open Sans"/>
              <a:cs typeface="Open Sans"/>
              <a:sym typeface="Open Sans"/>
            </a:endParaRPr>
          </a:p>
          <a:p>
            <a:pPr marL="457200" lvl="0" indent="-228600" algn="l" rtl="0">
              <a:lnSpc>
                <a:spcPct val="100000"/>
              </a:lnSpc>
              <a:spcBef>
                <a:spcPts val="360"/>
              </a:spcBef>
              <a:spcAft>
                <a:spcPts val="0"/>
              </a:spcAft>
              <a:buSzPct val="80357"/>
              <a:buNone/>
            </a:pPr>
            <a:endParaRPr/>
          </a:p>
        </p:txBody>
      </p:sp>
      <p:sp>
        <p:nvSpPr>
          <p:cNvPr id="288" name="Google Shape;288;p22"/>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a:t/>
            </a:r>
            <a:br>
              <a:rPr lang="en-US"/>
            </a:br>
            <a:r>
              <a:rPr lang="en-US"/>
              <a:t>Remember This???</a:t>
            </a:r>
            <a:br>
              <a:rPr lang="en-US"/>
            </a:b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3"/>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a:t>34 CFR </a:t>
            </a:r>
            <a:r>
              <a:rPr lang="en-US">
                <a:solidFill>
                  <a:schemeClr val="dk1"/>
                </a:solidFill>
              </a:rPr>
              <a:t>300.116</a:t>
            </a:r>
            <a:endParaRPr/>
          </a:p>
          <a:p>
            <a:pPr marL="457200" lvl="0" indent="-342900" algn="l" rtl="0">
              <a:lnSpc>
                <a:spcPct val="100000"/>
              </a:lnSpc>
              <a:spcBef>
                <a:spcPts val="360"/>
              </a:spcBef>
              <a:spcAft>
                <a:spcPts val="0"/>
              </a:spcAft>
              <a:buSzPts val="1800"/>
              <a:buChar char="•"/>
            </a:pPr>
            <a:r>
              <a:rPr lang="en-US" b="0" i="0">
                <a:solidFill>
                  <a:schemeClr val="dk1"/>
                </a:solidFill>
                <a:latin typeface="Calibri"/>
                <a:ea typeface="Calibri"/>
                <a:cs typeface="Calibri"/>
                <a:sym typeface="Calibri"/>
              </a:rPr>
              <a:t>A child with a disability </a:t>
            </a:r>
            <a:r>
              <a:rPr lang="en-US" b="1" i="0">
                <a:solidFill>
                  <a:schemeClr val="dk1"/>
                </a:solidFill>
                <a:latin typeface="Calibri"/>
                <a:ea typeface="Calibri"/>
                <a:cs typeface="Calibri"/>
                <a:sym typeface="Calibri"/>
              </a:rPr>
              <a:t>is not removed </a:t>
            </a:r>
            <a:r>
              <a:rPr lang="en-US" b="0" i="0">
                <a:solidFill>
                  <a:schemeClr val="dk1"/>
                </a:solidFill>
                <a:latin typeface="Calibri"/>
                <a:ea typeface="Calibri"/>
                <a:cs typeface="Calibri"/>
                <a:sym typeface="Calibri"/>
              </a:rPr>
              <a:t>from education in age-appropriate regular classrooms </a:t>
            </a:r>
            <a:r>
              <a:rPr lang="en-US" b="1" i="0">
                <a:solidFill>
                  <a:schemeClr val="dk1"/>
                </a:solidFill>
                <a:latin typeface="Calibri"/>
                <a:ea typeface="Calibri"/>
                <a:cs typeface="Calibri"/>
                <a:sym typeface="Calibri"/>
              </a:rPr>
              <a:t>solely because of needed modifications in the general education curriculum</a:t>
            </a:r>
            <a:r>
              <a:rPr lang="en-US" b="0" i="0">
                <a:solidFill>
                  <a:schemeClr val="dk1"/>
                </a:solidFill>
                <a:latin typeface="Open Sans"/>
                <a:ea typeface="Open Sans"/>
                <a:cs typeface="Open Sans"/>
                <a:sym typeface="Open Sans"/>
              </a:rPr>
              <a:t>.</a:t>
            </a:r>
            <a:endParaRPr/>
          </a:p>
          <a:p>
            <a:pPr marL="457200" lvl="0" indent="-342900" algn="l" rtl="0">
              <a:lnSpc>
                <a:spcPct val="100000"/>
              </a:lnSpc>
              <a:spcBef>
                <a:spcPts val="360"/>
              </a:spcBef>
              <a:spcAft>
                <a:spcPts val="0"/>
              </a:spcAft>
              <a:buSzPts val="1800"/>
              <a:buChar char="•"/>
            </a:pPr>
            <a:r>
              <a:rPr lang="en-US" b="0" i="0">
                <a:solidFill>
                  <a:schemeClr val="dk1"/>
                </a:solidFill>
                <a:latin typeface="Open Sans"/>
                <a:ea typeface="Open Sans"/>
                <a:cs typeface="Open Sans"/>
                <a:sym typeface="Open Sans"/>
              </a:rPr>
              <a:t>    </a:t>
            </a:r>
            <a:endParaRPr/>
          </a:p>
          <a:p>
            <a:pPr marL="914400" lvl="1" indent="-228600" algn="l" rtl="0">
              <a:lnSpc>
                <a:spcPct val="100000"/>
              </a:lnSpc>
              <a:spcBef>
                <a:spcPts val="360"/>
              </a:spcBef>
              <a:spcAft>
                <a:spcPts val="0"/>
              </a:spcAft>
              <a:buSzPts val="1080"/>
              <a:buNone/>
            </a:pPr>
            <a:endParaRPr/>
          </a:p>
        </p:txBody>
      </p:sp>
      <p:sp>
        <p:nvSpPr>
          <p:cNvPr id="294" name="Google Shape;294;p23"/>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But Wait There’s More….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4"/>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00000"/>
              </a:lnSpc>
              <a:spcBef>
                <a:spcPts val="360"/>
              </a:spcBef>
              <a:spcAft>
                <a:spcPts val="0"/>
              </a:spcAft>
              <a:buSzPts val="1800"/>
              <a:buChar char="•"/>
            </a:pPr>
            <a:r>
              <a:rPr lang="en-US"/>
              <a:t>Many teams address accommodation and modification selection at the end of the IEP meeting because it’s the last page printed. </a:t>
            </a:r>
            <a:endParaRPr/>
          </a:p>
          <a:p>
            <a:pPr marL="457200" lvl="0" indent="-342900" algn="l" rtl="0">
              <a:lnSpc>
                <a:spcPct val="100000"/>
              </a:lnSpc>
              <a:spcBef>
                <a:spcPts val="360"/>
              </a:spcBef>
              <a:spcAft>
                <a:spcPts val="0"/>
              </a:spcAft>
              <a:buSzPts val="1800"/>
              <a:buChar char="•"/>
            </a:pPr>
            <a:r>
              <a:rPr lang="en-US"/>
              <a:t>Accommodation and modification selection should be discussed at the same time as services and prior to any determinations regarding LRE and placement</a:t>
            </a:r>
            <a:endParaRPr/>
          </a:p>
        </p:txBody>
      </p:sp>
      <p:sp>
        <p:nvSpPr>
          <p:cNvPr id="300" name="Google Shape;300;p2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a:t>So…When Do We Discuss Accommodations and Modifications???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5"/>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SzPts val="1800"/>
              <a:buNone/>
            </a:pPr>
            <a:endParaRPr/>
          </a:p>
        </p:txBody>
      </p:sp>
      <p:sp>
        <p:nvSpPr>
          <p:cNvPr id="306" name="Google Shape;306;p25"/>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endParaRPr/>
          </a:p>
        </p:txBody>
      </p:sp>
      <p:pic>
        <p:nvPicPr>
          <p:cNvPr id="307" name="Google Shape;307;p25"/>
          <p:cNvPicPr preferRelativeResize="0"/>
          <p:nvPr/>
        </p:nvPicPr>
        <p:blipFill rotWithShape="1">
          <a:blip r:embed="rId3">
            <a:alphaModFix/>
          </a:blip>
          <a:srcRect/>
          <a:stretch/>
        </p:blipFill>
        <p:spPr>
          <a:xfrm>
            <a:off x="1257300" y="742950"/>
            <a:ext cx="6629400" cy="4286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body" idx="1"/>
          </p:nvPr>
        </p:nvSpPr>
        <p:spPr>
          <a:xfrm>
            <a:off x="1600200" y="685800"/>
            <a:ext cx="5334000" cy="685800"/>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100000"/>
              </a:lnSpc>
              <a:spcBef>
                <a:spcPts val="880"/>
              </a:spcBef>
              <a:spcAft>
                <a:spcPts val="0"/>
              </a:spcAft>
              <a:buSzPct val="117647"/>
              <a:buNone/>
            </a:pPr>
            <a:r>
              <a:rPr lang="en-US"/>
              <a:t>Topics </a:t>
            </a:r>
            <a:endParaRPr/>
          </a:p>
        </p:txBody>
      </p:sp>
      <p:sp>
        <p:nvSpPr>
          <p:cNvPr id="130" name="Google Shape;130;p3"/>
          <p:cNvSpPr txBox="1">
            <a:spLocks noGrp="1"/>
          </p:cNvSpPr>
          <p:nvPr>
            <p:ph type="body" idx="2"/>
          </p:nvPr>
        </p:nvSpPr>
        <p:spPr>
          <a:xfrm>
            <a:off x="1333175" y="1485900"/>
            <a:ext cx="7582200" cy="34482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00000"/>
              </a:lnSpc>
              <a:spcBef>
                <a:spcPts val="360"/>
              </a:spcBef>
              <a:spcAft>
                <a:spcPts val="0"/>
              </a:spcAft>
              <a:buSzPts val="1800"/>
              <a:buChar char="•"/>
            </a:pPr>
            <a:r>
              <a:rPr lang="en-US"/>
              <a:t>Current reality  </a:t>
            </a:r>
            <a:endParaRPr/>
          </a:p>
          <a:p>
            <a:pPr marL="457200" lvl="0" indent="-342900" algn="l" rtl="0">
              <a:lnSpc>
                <a:spcPct val="100000"/>
              </a:lnSpc>
              <a:spcBef>
                <a:spcPts val="360"/>
              </a:spcBef>
              <a:spcAft>
                <a:spcPts val="0"/>
              </a:spcAft>
              <a:buSzPts val="1800"/>
              <a:buChar char="•"/>
            </a:pPr>
            <a:r>
              <a:rPr lang="en-US"/>
              <a:t>What is LRE?</a:t>
            </a:r>
            <a:endParaRPr/>
          </a:p>
          <a:p>
            <a:pPr marL="457200" lvl="0" indent="-342900" algn="l" rtl="0">
              <a:lnSpc>
                <a:spcPct val="100000"/>
              </a:lnSpc>
              <a:spcBef>
                <a:spcPts val="360"/>
              </a:spcBef>
              <a:spcAft>
                <a:spcPts val="0"/>
              </a:spcAft>
              <a:buSzPts val="1800"/>
              <a:buChar char="•"/>
            </a:pPr>
            <a:r>
              <a:rPr lang="en-US"/>
              <a:t>What is Placement ?</a:t>
            </a:r>
            <a:endParaRPr/>
          </a:p>
          <a:p>
            <a:pPr marL="457200" lvl="0" indent="-342900" algn="l" rtl="0">
              <a:lnSpc>
                <a:spcPct val="100000"/>
              </a:lnSpc>
              <a:spcBef>
                <a:spcPts val="0"/>
              </a:spcBef>
              <a:spcAft>
                <a:spcPts val="0"/>
              </a:spcAft>
              <a:buSzPts val="1800"/>
              <a:buChar char="•"/>
            </a:pPr>
            <a:r>
              <a:rPr lang="en-US"/>
              <a:t>Who determines LRE and Placement?</a:t>
            </a:r>
            <a:endParaRPr/>
          </a:p>
          <a:p>
            <a:pPr marL="457200" lvl="0" indent="-342900" algn="l" rtl="0">
              <a:lnSpc>
                <a:spcPct val="100000"/>
              </a:lnSpc>
              <a:spcBef>
                <a:spcPts val="0"/>
              </a:spcBef>
              <a:spcAft>
                <a:spcPts val="0"/>
              </a:spcAft>
              <a:buSzPts val="1800"/>
              <a:buChar char="•"/>
            </a:pPr>
            <a:r>
              <a:rPr lang="en-US"/>
              <a:t>How are LRE and Placement determined?</a:t>
            </a:r>
            <a:endParaRPr/>
          </a:p>
          <a:p>
            <a:pPr marL="457200" lvl="0" indent="-342900" algn="l" rtl="0">
              <a:lnSpc>
                <a:spcPct val="100000"/>
              </a:lnSpc>
              <a:spcBef>
                <a:spcPts val="0"/>
              </a:spcBef>
              <a:spcAft>
                <a:spcPts val="0"/>
              </a:spcAft>
              <a:buSzPts val="1800"/>
              <a:buChar char="•"/>
            </a:pPr>
            <a:r>
              <a:rPr lang="en-US"/>
              <a:t>Case studies</a:t>
            </a:r>
            <a:endParaRPr/>
          </a:p>
          <a:p>
            <a:pPr marL="457200" lvl="0" indent="-342900" algn="l" rtl="0">
              <a:lnSpc>
                <a:spcPct val="100000"/>
              </a:lnSpc>
              <a:spcBef>
                <a:spcPts val="0"/>
              </a:spcBef>
              <a:spcAft>
                <a:spcPts val="0"/>
              </a:spcAft>
              <a:buSzPts val="1800"/>
              <a:buChar char="•"/>
            </a:pPr>
            <a:r>
              <a:rPr lang="en-US"/>
              <a:t>Resources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8fe7e297d1_0_21"/>
          <p:cNvSpPr txBox="1">
            <a:spLocks noGrp="1"/>
          </p:cNvSpPr>
          <p:nvPr>
            <p:ph type="body" idx="1"/>
          </p:nvPr>
        </p:nvSpPr>
        <p:spPr>
          <a:xfrm>
            <a:off x="152400" y="1100725"/>
            <a:ext cx="9144000" cy="4248900"/>
          </a:xfrm>
          <a:prstGeom prst="rect">
            <a:avLst/>
          </a:prstGeom>
        </p:spPr>
        <p:txBody>
          <a:bodyPr spcFirstLastPara="1" wrap="square" lIns="91425" tIns="45700" rIns="91425" bIns="45700" anchor="t" anchorCtr="0">
            <a:normAutofit fontScale="77500" lnSpcReduction="20000"/>
          </a:bodyPr>
          <a:lstStyle/>
          <a:p>
            <a:pPr marL="457200" lvl="0" indent="-317182" algn="l" rtl="0">
              <a:spcBef>
                <a:spcPts val="360"/>
              </a:spcBef>
              <a:spcAft>
                <a:spcPts val="0"/>
              </a:spcAft>
              <a:buSzPct val="56250"/>
              <a:buChar char="●"/>
            </a:pPr>
            <a:r>
              <a:rPr lang="en-US"/>
              <a:t>The public agency must reach the placement decision from the assumption that a student with a disability should be educated with peers who do not have a disability unless the needs of the student with a disability require other arrangements. </a:t>
            </a:r>
            <a:endParaRPr/>
          </a:p>
          <a:p>
            <a:pPr marL="457200" lvl="0" indent="-317182" algn="l" rtl="0">
              <a:spcBef>
                <a:spcPts val="0"/>
              </a:spcBef>
              <a:spcAft>
                <a:spcPts val="0"/>
              </a:spcAft>
              <a:buSzPct val="56250"/>
              <a:buChar char="●"/>
            </a:pPr>
            <a:r>
              <a:rPr lang="en-US"/>
              <a:t>The public agency must be able to justify the placement decision in accordance with a two-part inquiry:</a:t>
            </a:r>
            <a:endParaRPr/>
          </a:p>
          <a:p>
            <a:pPr marL="0" lvl="0" indent="0" algn="l" rtl="0">
              <a:spcBef>
                <a:spcPts val="360"/>
              </a:spcBef>
              <a:spcAft>
                <a:spcPts val="0"/>
              </a:spcAft>
              <a:buNone/>
            </a:pPr>
            <a:r>
              <a:rPr lang="en-US"/>
              <a:t>	(1) Whether education in the regular classroom, with the use of supplementary aids and services, can be achieved satisfactorily; if not, then, </a:t>
            </a:r>
            <a:endParaRPr/>
          </a:p>
          <a:p>
            <a:pPr marL="0" lvl="0" indent="457200" algn="l" rtl="0">
              <a:spcBef>
                <a:spcPts val="360"/>
              </a:spcBef>
              <a:spcAft>
                <a:spcPts val="0"/>
              </a:spcAft>
              <a:buNone/>
            </a:pPr>
            <a:r>
              <a:rPr lang="en-US"/>
              <a:t>(2) Whether the student has been integrated to the maximum extent appropriate.</a:t>
            </a:r>
            <a:endParaRPr/>
          </a:p>
          <a:p>
            <a:pPr marL="0" lvl="0" indent="0" algn="l" rtl="0">
              <a:spcBef>
                <a:spcPts val="360"/>
              </a:spcBef>
              <a:spcAft>
                <a:spcPts val="0"/>
              </a:spcAft>
              <a:buNone/>
            </a:pPr>
            <a:r>
              <a:rPr lang="en-US"/>
              <a:t>Missouri State Plan Regulation IV</a:t>
            </a:r>
            <a:endParaRPr/>
          </a:p>
        </p:txBody>
      </p:sp>
      <p:sp>
        <p:nvSpPr>
          <p:cNvPr id="314" name="Google Shape;314;g18fe7e297d1_0_21"/>
          <p:cNvSpPr txBox="1">
            <a:spLocks noGrp="1"/>
          </p:cNvSpPr>
          <p:nvPr>
            <p:ph type="title"/>
          </p:nvPr>
        </p:nvSpPr>
        <p:spPr>
          <a:xfrm>
            <a:off x="152400" y="431075"/>
            <a:ext cx="8839200" cy="8001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Placement Determinations : Two-Part Inquiry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6"/>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SzPts val="1800"/>
              <a:buNone/>
            </a:pPr>
            <a:endParaRPr/>
          </a:p>
        </p:txBody>
      </p:sp>
      <p:sp>
        <p:nvSpPr>
          <p:cNvPr id="320" name="Google Shape;320;p26"/>
          <p:cNvSpPr txBox="1">
            <a:spLocks noGrp="1"/>
          </p:cNvSpPr>
          <p:nvPr>
            <p:ph type="title"/>
          </p:nvPr>
        </p:nvSpPr>
        <p:spPr>
          <a:xfrm>
            <a:off x="152400" y="388875"/>
            <a:ext cx="8839200" cy="800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a:t>Factors to Consider When Determining LRE</a:t>
            </a:r>
            <a:endParaRPr/>
          </a:p>
        </p:txBody>
      </p:sp>
      <p:pic>
        <p:nvPicPr>
          <p:cNvPr id="321" name="Google Shape;321;p26"/>
          <p:cNvPicPr preferRelativeResize="0"/>
          <p:nvPr/>
        </p:nvPicPr>
        <p:blipFill rotWithShape="1">
          <a:blip r:embed="rId3">
            <a:alphaModFix/>
          </a:blip>
          <a:srcRect/>
          <a:stretch/>
        </p:blipFill>
        <p:spPr>
          <a:xfrm>
            <a:off x="547675" y="988926"/>
            <a:ext cx="8048625" cy="40296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7"/>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SzPts val="1800"/>
              <a:buNone/>
            </a:pPr>
            <a:endParaRPr/>
          </a:p>
        </p:txBody>
      </p:sp>
      <p:sp>
        <p:nvSpPr>
          <p:cNvPr id="327" name="Google Shape;327;p27"/>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endParaRPr/>
          </a:p>
        </p:txBody>
      </p:sp>
      <p:pic>
        <p:nvPicPr>
          <p:cNvPr id="328" name="Google Shape;328;p27"/>
          <p:cNvPicPr preferRelativeResize="0"/>
          <p:nvPr/>
        </p:nvPicPr>
        <p:blipFill rotWithShape="1">
          <a:blip r:embed="rId3">
            <a:alphaModFix/>
          </a:blip>
          <a:srcRect/>
          <a:stretch/>
        </p:blipFill>
        <p:spPr>
          <a:xfrm>
            <a:off x="152400" y="829340"/>
            <a:ext cx="8839200" cy="410461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8"/>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SzPts val="1800"/>
              <a:buNone/>
            </a:pPr>
            <a:endParaRPr/>
          </a:p>
        </p:txBody>
      </p:sp>
      <p:sp>
        <p:nvSpPr>
          <p:cNvPr id="334" name="Google Shape;334;p28"/>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endParaRPr/>
          </a:p>
        </p:txBody>
      </p:sp>
      <p:pic>
        <p:nvPicPr>
          <p:cNvPr id="335" name="Google Shape;335;p28"/>
          <p:cNvPicPr preferRelativeResize="0"/>
          <p:nvPr/>
        </p:nvPicPr>
        <p:blipFill rotWithShape="1">
          <a:blip r:embed="rId3">
            <a:alphaModFix/>
          </a:blip>
          <a:srcRect/>
          <a:stretch/>
        </p:blipFill>
        <p:spPr>
          <a:xfrm>
            <a:off x="152400" y="742950"/>
            <a:ext cx="8839201" cy="4624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9"/>
          <p:cNvSpPr txBox="1">
            <a:spLocks noGrp="1"/>
          </p:cNvSpPr>
          <p:nvPr>
            <p:ph type="body" idx="1"/>
          </p:nvPr>
        </p:nvSpPr>
        <p:spPr>
          <a:xfrm>
            <a:off x="152400" y="1339702"/>
            <a:ext cx="8839200" cy="3594248"/>
          </a:xfrm>
          <a:prstGeom prst="rect">
            <a:avLst/>
          </a:prstGeom>
          <a:noFill/>
          <a:ln>
            <a:noFill/>
          </a:ln>
        </p:spPr>
        <p:txBody>
          <a:bodyPr spcFirstLastPara="1" wrap="square" lIns="91425" tIns="45700" rIns="91425" bIns="45700" anchor="t" anchorCtr="0">
            <a:normAutofit fontScale="85000" lnSpcReduction="10000"/>
          </a:bodyPr>
          <a:lstStyle/>
          <a:p>
            <a:pPr marL="457200" lvl="0" indent="-342900" algn="l" rtl="0">
              <a:lnSpc>
                <a:spcPct val="100000"/>
              </a:lnSpc>
              <a:spcBef>
                <a:spcPts val="360"/>
              </a:spcBef>
              <a:spcAft>
                <a:spcPts val="0"/>
              </a:spcAft>
              <a:buSzPct val="66176"/>
              <a:buChar char="•"/>
            </a:pPr>
            <a:r>
              <a:rPr lang="en-US"/>
              <a:t>Consider if any supplementary aids and services could be provided in the regular education environment/regular education classroom </a:t>
            </a:r>
            <a:endParaRPr/>
          </a:p>
          <a:p>
            <a:pPr marL="914400" lvl="1" indent="-297180" algn="l" rtl="0">
              <a:lnSpc>
                <a:spcPct val="100000"/>
              </a:lnSpc>
              <a:spcBef>
                <a:spcPts val="360"/>
              </a:spcBef>
              <a:spcAft>
                <a:spcPts val="0"/>
              </a:spcAft>
              <a:buSzPct val="39705"/>
              <a:buChar char="❑"/>
            </a:pPr>
            <a:r>
              <a:rPr lang="en-US"/>
              <a:t>Small group instruction, reading materials aloud, etc. can be provided in the regular education classroom</a:t>
            </a:r>
            <a:endParaRPr/>
          </a:p>
          <a:p>
            <a:pPr marL="914400" lvl="1" indent="-297180" algn="l" rtl="0">
              <a:lnSpc>
                <a:spcPct val="100000"/>
              </a:lnSpc>
              <a:spcBef>
                <a:spcPts val="360"/>
              </a:spcBef>
              <a:spcAft>
                <a:spcPts val="0"/>
              </a:spcAft>
              <a:buSzPct val="39705"/>
              <a:buChar char="❑"/>
            </a:pPr>
            <a:r>
              <a:rPr lang="en-US"/>
              <a:t>What data do you have to prove accommodations, modifications or other supports can not provide a satisfactory education in the regular education classroom? </a:t>
            </a:r>
            <a:endParaRPr/>
          </a:p>
        </p:txBody>
      </p:sp>
      <p:sp>
        <p:nvSpPr>
          <p:cNvPr id="341" name="Google Shape;341;p29"/>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Take Aways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0"/>
          <p:cNvSpPr txBox="1">
            <a:spLocks noGrp="1"/>
          </p:cNvSpPr>
          <p:nvPr>
            <p:ph type="body" idx="1"/>
          </p:nvPr>
        </p:nvSpPr>
        <p:spPr>
          <a:xfrm>
            <a:off x="152400" y="1619250"/>
            <a:ext cx="8839200" cy="3524400"/>
          </a:xfrm>
          <a:prstGeom prst="rect">
            <a:avLst/>
          </a:prstGeom>
          <a:noFill/>
          <a:ln>
            <a:noFill/>
          </a:ln>
        </p:spPr>
        <p:txBody>
          <a:bodyPr spcFirstLastPara="1" wrap="square" lIns="91425" tIns="45700" rIns="91425" bIns="45700" anchor="t" anchorCtr="0">
            <a:normAutofit fontScale="85000" lnSpcReduction="20000"/>
          </a:bodyPr>
          <a:lstStyle/>
          <a:p>
            <a:pPr marL="457200" lvl="0" indent="-332814" algn="l" rtl="0">
              <a:lnSpc>
                <a:spcPct val="100000"/>
              </a:lnSpc>
              <a:spcBef>
                <a:spcPts val="360"/>
              </a:spcBef>
              <a:spcAft>
                <a:spcPts val="0"/>
              </a:spcAft>
              <a:buSzPct val="66176"/>
              <a:buChar char="•"/>
            </a:pPr>
            <a:r>
              <a:rPr lang="en-US"/>
              <a:t>LRE analysis must support placement determinations</a:t>
            </a:r>
            <a:endParaRPr/>
          </a:p>
          <a:p>
            <a:pPr marL="457200" lvl="0" indent="-332814" algn="l" rtl="0">
              <a:lnSpc>
                <a:spcPct val="100000"/>
              </a:lnSpc>
              <a:spcBef>
                <a:spcPts val="360"/>
              </a:spcBef>
              <a:spcAft>
                <a:spcPts val="0"/>
              </a:spcAft>
              <a:buSzPct val="66176"/>
              <a:buChar char="•"/>
            </a:pPr>
            <a:r>
              <a:rPr lang="en-US"/>
              <a:t>Evaluation and IEP data must be congruent and support the placement determination</a:t>
            </a:r>
            <a:endParaRPr/>
          </a:p>
          <a:p>
            <a:pPr marL="457200" lvl="0" indent="-332814" algn="l" rtl="0">
              <a:lnSpc>
                <a:spcPct val="100000"/>
              </a:lnSpc>
              <a:spcBef>
                <a:spcPts val="360"/>
              </a:spcBef>
              <a:spcAft>
                <a:spcPts val="0"/>
              </a:spcAft>
              <a:buSzPct val="66176"/>
              <a:buChar char="•"/>
            </a:pPr>
            <a:r>
              <a:rPr lang="en-US"/>
              <a:t>There must be evidence showing a continuum of placement options were considered and must be documented in IEP </a:t>
            </a:r>
            <a:endParaRPr/>
          </a:p>
          <a:p>
            <a:pPr marL="457200" lvl="0" indent="-332814" algn="l" rtl="0">
              <a:lnSpc>
                <a:spcPct val="100000"/>
              </a:lnSpc>
              <a:spcBef>
                <a:spcPts val="360"/>
              </a:spcBef>
              <a:spcAft>
                <a:spcPts val="0"/>
              </a:spcAft>
              <a:buSzPct val="66176"/>
              <a:buChar char="•"/>
            </a:pPr>
            <a:r>
              <a:rPr lang="en-US"/>
              <a:t>While for many students, the regular education classroom is the LRE, for some students, the regular education classroom is not necessarily the least restrictive setting. </a:t>
            </a:r>
            <a:endParaRPr/>
          </a:p>
          <a:p>
            <a:pPr marL="457200" lvl="0" indent="-228600" algn="l" rtl="0">
              <a:lnSpc>
                <a:spcPct val="100000"/>
              </a:lnSpc>
              <a:spcBef>
                <a:spcPts val="360"/>
              </a:spcBef>
              <a:spcAft>
                <a:spcPts val="0"/>
              </a:spcAft>
              <a:buSzPct val="66176"/>
              <a:buNone/>
            </a:pPr>
            <a:endParaRPr/>
          </a:p>
        </p:txBody>
      </p:sp>
      <p:sp>
        <p:nvSpPr>
          <p:cNvPr id="347" name="Google Shape;347;p30"/>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US"/>
              <a:t>LRE Factor Analysis Leads to Appropriate Placement Determinations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1"/>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fontScale="62500" lnSpcReduction="20000"/>
          </a:bodyPr>
          <a:lstStyle/>
          <a:p>
            <a:pPr marL="114300" lvl="0" indent="0" algn="l" rtl="0">
              <a:lnSpc>
                <a:spcPct val="100000"/>
              </a:lnSpc>
              <a:spcBef>
                <a:spcPts val="360"/>
              </a:spcBef>
              <a:spcAft>
                <a:spcPts val="0"/>
              </a:spcAft>
              <a:buSzPct val="90000"/>
              <a:buNone/>
            </a:pPr>
            <a:r>
              <a:rPr lang="en-US" b="0" i="0">
                <a:solidFill>
                  <a:schemeClr val="dk1"/>
                </a:solidFill>
                <a:latin typeface="Open Sans"/>
                <a:ea typeface="Open Sans"/>
                <a:cs typeface="Open Sans"/>
                <a:sym typeface="Open Sans"/>
              </a:rPr>
              <a:t>300.115 Continuum of alternative placements.</a:t>
            </a:r>
            <a:endParaRPr/>
          </a:p>
          <a:p>
            <a:pPr marL="114300" lvl="0" indent="0" algn="l" rtl="0">
              <a:lnSpc>
                <a:spcPct val="100000"/>
              </a:lnSpc>
              <a:spcBef>
                <a:spcPts val="360"/>
              </a:spcBef>
              <a:spcAft>
                <a:spcPts val="0"/>
              </a:spcAft>
              <a:buSzPct val="90000"/>
              <a:buNone/>
            </a:pPr>
            <a:r>
              <a:rPr lang="en-US" b="0" i="0" u="sng">
                <a:solidFill>
                  <a:schemeClr val="dk1"/>
                </a:solidFill>
                <a:latin typeface="Open Sans"/>
                <a:ea typeface="Open Sans"/>
                <a:cs typeface="Open Sans"/>
                <a:sym typeface="Ope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a:t>
            </a:r>
            <a:r>
              <a:rPr lang="en-US" b="0" i="0">
                <a:solidFill>
                  <a:schemeClr val="dk1"/>
                </a:solidFill>
                <a:latin typeface="Open Sans"/>
                <a:ea typeface="Open Sans"/>
                <a:cs typeface="Open Sans"/>
                <a:sym typeface="Open Sans"/>
              </a:rPr>
              <a:t> Each public agency must ensure that a continuum of alternative placements is available to meet the needs of children with disabilities for special education and related services.</a:t>
            </a:r>
            <a:endParaRPr/>
          </a:p>
          <a:p>
            <a:pPr marL="114300" lvl="0" indent="0" algn="l" rtl="0">
              <a:lnSpc>
                <a:spcPct val="100000"/>
              </a:lnSpc>
              <a:spcBef>
                <a:spcPts val="360"/>
              </a:spcBef>
              <a:spcAft>
                <a:spcPts val="0"/>
              </a:spcAft>
              <a:buSzPct val="90000"/>
              <a:buNone/>
            </a:pPr>
            <a:r>
              <a:rPr lang="en-US" b="0" i="0" u="sng">
                <a:solidFill>
                  <a:schemeClr val="dk1"/>
                </a:solidFill>
                <a:latin typeface="Open Sans"/>
                <a:ea typeface="Open Sans"/>
                <a:cs typeface="Open Sans"/>
                <a:sym typeface="Open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a:t>
            </a:r>
            <a:r>
              <a:rPr lang="en-US" b="0" i="0">
                <a:solidFill>
                  <a:schemeClr val="dk1"/>
                </a:solidFill>
                <a:latin typeface="Open Sans"/>
                <a:ea typeface="Open Sans"/>
                <a:cs typeface="Open Sans"/>
                <a:sym typeface="Open Sans"/>
              </a:rPr>
              <a:t> The continuum required in paragraph (a) of this section must—</a:t>
            </a:r>
            <a:endParaRPr/>
          </a:p>
          <a:p>
            <a:pPr marL="457200" lvl="0" indent="-342900" algn="l" rtl="0">
              <a:lnSpc>
                <a:spcPct val="100000"/>
              </a:lnSpc>
              <a:spcBef>
                <a:spcPts val="360"/>
              </a:spcBef>
              <a:spcAft>
                <a:spcPts val="0"/>
              </a:spcAft>
              <a:buSzPct val="90000"/>
              <a:buChar char="•"/>
            </a:pPr>
            <a:r>
              <a:rPr lang="en-US" b="0" i="0" u="sng">
                <a:solidFill>
                  <a:schemeClr val="dk1"/>
                </a:solidFill>
                <a:latin typeface="Open Sans"/>
                <a:ea typeface="Open Sans"/>
                <a:cs typeface="Open Sans"/>
                <a:sym typeface="Open Sans"/>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a:t>
            </a:r>
            <a:r>
              <a:rPr lang="en-US" b="0" i="0">
                <a:solidFill>
                  <a:schemeClr val="dk1"/>
                </a:solidFill>
                <a:latin typeface="Open Sans"/>
                <a:ea typeface="Open Sans"/>
                <a:cs typeface="Open Sans"/>
                <a:sym typeface="Open Sans"/>
              </a:rPr>
              <a:t> Include the alternative placements listed in the definition of special education under §300.39 (instruction in regular classes, special classes, special schools, home instruction, and instruction in hospitals and institutions); and</a:t>
            </a:r>
            <a:endParaRPr/>
          </a:p>
          <a:p>
            <a:pPr marL="457200" lvl="0" indent="-342900" algn="l" rtl="0">
              <a:lnSpc>
                <a:spcPct val="100000"/>
              </a:lnSpc>
              <a:spcBef>
                <a:spcPts val="360"/>
              </a:spcBef>
              <a:spcAft>
                <a:spcPts val="0"/>
              </a:spcAft>
              <a:buSzPct val="90000"/>
              <a:buChar char="•"/>
            </a:pPr>
            <a:r>
              <a:rPr lang="en-US" b="0" i="0" u="sng">
                <a:solidFill>
                  <a:schemeClr val="dk1"/>
                </a:solidFill>
                <a:latin typeface="Open Sans"/>
                <a:ea typeface="Open Sans"/>
                <a:cs typeface="Open Sans"/>
                <a:sym typeface="Open Sans"/>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(2)</a:t>
            </a:r>
            <a:r>
              <a:rPr lang="en-US" b="0" i="0">
                <a:solidFill>
                  <a:schemeClr val="dk1"/>
                </a:solidFill>
                <a:latin typeface="Open Sans"/>
                <a:ea typeface="Open Sans"/>
                <a:cs typeface="Open Sans"/>
                <a:sym typeface="Open Sans"/>
              </a:rPr>
              <a:t> Make provision for supplementary services (such as resource room or itinerant instruction) to be provided in conjunction with regular class placement.</a:t>
            </a:r>
            <a:endParaRPr/>
          </a:p>
          <a:p>
            <a:pPr marL="457200" lvl="0" indent="-228600" algn="l" rtl="0">
              <a:lnSpc>
                <a:spcPct val="100000"/>
              </a:lnSpc>
              <a:spcBef>
                <a:spcPts val="360"/>
              </a:spcBef>
              <a:spcAft>
                <a:spcPts val="0"/>
              </a:spcAft>
              <a:buSzPct val="90000"/>
              <a:buNone/>
            </a:pPr>
            <a:endParaRPr/>
          </a:p>
        </p:txBody>
      </p:sp>
      <p:sp>
        <p:nvSpPr>
          <p:cNvPr id="354" name="Google Shape;354;p31"/>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Continuum of Placement Options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2"/>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SzPts val="1800"/>
              <a:buNone/>
            </a:pPr>
            <a:endParaRPr/>
          </a:p>
        </p:txBody>
      </p:sp>
      <p:sp>
        <p:nvSpPr>
          <p:cNvPr id="361" name="Google Shape;361;p32"/>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Continuum of Placement Options</a:t>
            </a:r>
            <a:endParaRPr/>
          </a:p>
        </p:txBody>
      </p:sp>
      <p:pic>
        <p:nvPicPr>
          <p:cNvPr id="362" name="Google Shape;362;p32"/>
          <p:cNvPicPr preferRelativeResize="0"/>
          <p:nvPr/>
        </p:nvPicPr>
        <p:blipFill rotWithShape="1">
          <a:blip r:embed="rId3">
            <a:alphaModFix/>
          </a:blip>
          <a:srcRect/>
          <a:stretch/>
        </p:blipFill>
        <p:spPr>
          <a:xfrm>
            <a:off x="409074" y="1638299"/>
            <a:ext cx="8582525" cy="2404311"/>
          </a:xfrm>
          <a:prstGeom prst="rect">
            <a:avLst/>
          </a:prstGeom>
          <a:noFill/>
          <a:ln>
            <a:noFill/>
          </a:ln>
        </p:spPr>
      </p:pic>
      <p:sp>
        <p:nvSpPr>
          <p:cNvPr id="363" name="Google Shape;363;p32"/>
          <p:cNvSpPr txBox="1"/>
          <p:nvPr/>
        </p:nvSpPr>
        <p:spPr>
          <a:xfrm>
            <a:off x="517357" y="4487779"/>
            <a:ext cx="27432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IRIS Center LRE Brief</a:t>
            </a:r>
            <a:endParaRPr sz="1400" b="0" i="0" u="none" strike="noStrike" cap="none">
              <a:solidFill>
                <a:srgbClr val="000000"/>
              </a:solidFill>
              <a:latin typeface="Arial"/>
              <a:ea typeface="Arial"/>
              <a:cs typeface="Arial"/>
              <a:sym typeface="Arial"/>
            </a:endParaRPr>
          </a:p>
        </p:txBody>
      </p:sp>
      <p:sp>
        <p:nvSpPr>
          <p:cNvPr id="364" name="Google Shape;364;p32"/>
          <p:cNvSpPr/>
          <p:nvPr/>
        </p:nvSpPr>
        <p:spPr>
          <a:xfrm>
            <a:off x="6626600" y="3518400"/>
            <a:ext cx="773100" cy="2526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4"/>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SzPts val="1800"/>
              <a:buNone/>
            </a:pPr>
            <a:endParaRPr/>
          </a:p>
        </p:txBody>
      </p:sp>
      <p:sp>
        <p:nvSpPr>
          <p:cNvPr id="370" name="Google Shape;370;p34"/>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endParaRPr/>
          </a:p>
        </p:txBody>
      </p:sp>
      <p:pic>
        <p:nvPicPr>
          <p:cNvPr id="371" name="Google Shape;371;p34"/>
          <p:cNvPicPr preferRelativeResize="0"/>
          <p:nvPr/>
        </p:nvPicPr>
        <p:blipFill rotWithShape="1">
          <a:blip r:embed="rId3">
            <a:alphaModFix/>
          </a:blip>
          <a:srcRect/>
          <a:stretch/>
        </p:blipFill>
        <p:spPr>
          <a:xfrm>
            <a:off x="152400" y="742950"/>
            <a:ext cx="8991599" cy="409374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3"/>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SzPts val="1800"/>
              <a:buNone/>
            </a:pPr>
            <a:endParaRPr/>
          </a:p>
        </p:txBody>
      </p:sp>
      <p:sp>
        <p:nvSpPr>
          <p:cNvPr id="377" name="Google Shape;377;p33"/>
          <p:cNvSpPr txBox="1">
            <a:spLocks noGrp="1"/>
          </p:cNvSpPr>
          <p:nvPr>
            <p:ph type="title"/>
          </p:nvPr>
        </p:nvSpPr>
        <p:spPr>
          <a:xfrm>
            <a:off x="152400" y="596425"/>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Missouri IEP Form Placement Continuum</a:t>
            </a:r>
            <a:endParaRPr/>
          </a:p>
        </p:txBody>
      </p:sp>
      <p:pic>
        <p:nvPicPr>
          <p:cNvPr id="378" name="Google Shape;378;p33"/>
          <p:cNvPicPr preferRelativeResize="0"/>
          <p:nvPr/>
        </p:nvPicPr>
        <p:blipFill rotWithShape="1">
          <a:blip r:embed="rId3">
            <a:alphaModFix/>
          </a:blip>
          <a:srcRect/>
          <a:stretch/>
        </p:blipFill>
        <p:spPr>
          <a:xfrm>
            <a:off x="233575" y="1492525"/>
            <a:ext cx="8140800" cy="3760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1e64e4d1203_0_7"/>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 </a:t>
            </a:r>
            <a:endParaRPr/>
          </a:p>
        </p:txBody>
      </p:sp>
      <p:sp>
        <p:nvSpPr>
          <p:cNvPr id="137" name="Google Shape;137;g1e64e4d1203_0_7"/>
          <p:cNvSpPr txBox="1">
            <a:spLocks noGrp="1"/>
          </p:cNvSpPr>
          <p:nvPr>
            <p:ph type="title"/>
          </p:nvPr>
        </p:nvSpPr>
        <p:spPr>
          <a:xfrm>
            <a:off x="152400" y="38005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State Trend Data</a:t>
            </a:r>
            <a:endParaRPr/>
          </a:p>
        </p:txBody>
      </p:sp>
      <p:pic>
        <p:nvPicPr>
          <p:cNvPr id="138" name="Google Shape;138;g1e64e4d1203_0_7"/>
          <p:cNvPicPr preferRelativeResize="0"/>
          <p:nvPr/>
        </p:nvPicPr>
        <p:blipFill>
          <a:blip r:embed="rId3">
            <a:alphaModFix/>
          </a:blip>
          <a:stretch>
            <a:fillRect/>
          </a:stretch>
        </p:blipFill>
        <p:spPr>
          <a:xfrm>
            <a:off x="152400" y="1041325"/>
            <a:ext cx="8991600" cy="38926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5"/>
          <p:cNvSpPr txBox="1">
            <a:spLocks noGrp="1"/>
          </p:cNvSpPr>
          <p:nvPr>
            <p:ph type="body" idx="1"/>
          </p:nvPr>
        </p:nvSpPr>
        <p:spPr>
          <a:xfrm>
            <a:off x="152400" y="1543050"/>
            <a:ext cx="8839200" cy="3390900"/>
          </a:xfrm>
          <a:prstGeom prst="rect">
            <a:avLst/>
          </a:prstGeom>
          <a:noFill/>
          <a:ln>
            <a:noFill/>
          </a:ln>
        </p:spPr>
        <p:txBody>
          <a:bodyPr spcFirstLastPara="1" wrap="square" lIns="91425" tIns="45700" rIns="91425" bIns="45700" anchor="t" anchorCtr="0">
            <a:normAutofit fontScale="85000" lnSpcReduction="20000"/>
          </a:bodyPr>
          <a:lstStyle/>
          <a:p>
            <a:pPr marL="457200" lvl="0" indent="-333632" algn="l" rtl="0">
              <a:lnSpc>
                <a:spcPct val="100000"/>
              </a:lnSpc>
              <a:spcBef>
                <a:spcPts val="360"/>
              </a:spcBef>
              <a:spcAft>
                <a:spcPts val="0"/>
              </a:spcAft>
              <a:buSzPct val="60810"/>
              <a:buChar char="•"/>
            </a:pPr>
            <a:r>
              <a:rPr lang="en-US"/>
              <a:t>Placements are fluid, meaning they can and should change to meet needs of the student</a:t>
            </a:r>
            <a:endParaRPr/>
          </a:p>
          <a:p>
            <a:pPr marL="457200" lvl="0" indent="-333632" algn="l" rtl="0">
              <a:lnSpc>
                <a:spcPct val="100000"/>
              </a:lnSpc>
              <a:spcBef>
                <a:spcPts val="360"/>
              </a:spcBef>
              <a:spcAft>
                <a:spcPts val="0"/>
              </a:spcAft>
              <a:buSzPct val="60810"/>
              <a:buChar char="•"/>
            </a:pPr>
            <a:r>
              <a:rPr lang="en-US"/>
              <a:t>Services follow the student, the student should not have to follow the services</a:t>
            </a:r>
            <a:endParaRPr/>
          </a:p>
          <a:p>
            <a:pPr marL="457200" lvl="0" indent="-333632" algn="l" rtl="0">
              <a:lnSpc>
                <a:spcPct val="100000"/>
              </a:lnSpc>
              <a:spcBef>
                <a:spcPts val="360"/>
              </a:spcBef>
              <a:spcAft>
                <a:spcPts val="0"/>
              </a:spcAft>
              <a:buSzPct val="60810"/>
              <a:buChar char="•"/>
            </a:pPr>
            <a:r>
              <a:rPr lang="en-US"/>
              <a:t>Teams should look for solutions to barriers that may be keeping the student in an unnecessarily restrictive placement (ie modifications, accommodations, teacher supports, assistive technology, teacher training, supplementary aids and services, etc.)</a:t>
            </a:r>
            <a:endParaRPr/>
          </a:p>
        </p:txBody>
      </p:sp>
      <p:sp>
        <p:nvSpPr>
          <p:cNvPr id="384" name="Google Shape;384;p35"/>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Placement Takeaways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c2ecd2e08f_1_0"/>
          <p:cNvSpPr txBox="1">
            <a:spLocks noGrp="1"/>
          </p:cNvSpPr>
          <p:nvPr>
            <p:ph type="body" idx="1"/>
          </p:nvPr>
        </p:nvSpPr>
        <p:spPr>
          <a:xfrm>
            <a:off x="152400" y="1313750"/>
            <a:ext cx="8839200" cy="3620100"/>
          </a:xfrm>
          <a:prstGeom prst="rect">
            <a:avLst/>
          </a:prstGeom>
        </p:spPr>
        <p:txBody>
          <a:bodyPr spcFirstLastPara="1" wrap="square" lIns="91425" tIns="45700" rIns="91425" bIns="45700" anchor="t" anchorCtr="0">
            <a:normAutofit fontScale="70000" lnSpcReduction="20000"/>
          </a:bodyPr>
          <a:lstStyle/>
          <a:p>
            <a:pPr marL="0" lvl="0" indent="0" algn="l" rtl="0">
              <a:spcBef>
                <a:spcPts val="360"/>
              </a:spcBef>
              <a:spcAft>
                <a:spcPts val="0"/>
              </a:spcAft>
              <a:buNone/>
            </a:pPr>
            <a:r>
              <a:rPr lang="en-US"/>
              <a:t>Charley: Kindergarten student, met eligibility under AU, mostly nonverbal, uses approximately five, one- word phrases to express wants and needs. Is currently in the general education classroom 75% of his day.  Has recently started biting and hitting students and staff during transitions, small group center work and large group calendar time. No FBA has been conducted nor is a BIP in place. Mrs. Smith, the teacher, has been bit 3 times in the last month. The principal now wants you as the Special Education Director, to change Charley’s placement to “home”. </a:t>
            </a:r>
            <a:endParaRPr/>
          </a:p>
          <a:p>
            <a:pPr marL="0" lvl="0" indent="0" algn="l" rtl="0">
              <a:spcBef>
                <a:spcPts val="360"/>
              </a:spcBef>
              <a:spcAft>
                <a:spcPts val="0"/>
              </a:spcAft>
              <a:buNone/>
            </a:pPr>
            <a:endParaRPr/>
          </a:p>
          <a:p>
            <a:pPr marL="0" lvl="0" indent="0" algn="l" rtl="0">
              <a:spcBef>
                <a:spcPts val="360"/>
              </a:spcBef>
              <a:spcAft>
                <a:spcPts val="0"/>
              </a:spcAft>
              <a:buNone/>
            </a:pPr>
            <a:r>
              <a:rPr lang="en-US"/>
              <a:t>What would you do? What are your next steps as Sped Director or Charley’s case manager? What are some things the IEP team should consider? </a:t>
            </a:r>
            <a:endParaRPr/>
          </a:p>
        </p:txBody>
      </p:sp>
      <p:sp>
        <p:nvSpPr>
          <p:cNvPr id="391" name="Google Shape;391;g1c2ecd2e08f_1_0"/>
          <p:cNvSpPr txBox="1">
            <a:spLocks noGrp="1"/>
          </p:cNvSpPr>
          <p:nvPr>
            <p:ph type="title"/>
          </p:nvPr>
        </p:nvSpPr>
        <p:spPr>
          <a:xfrm>
            <a:off x="152400" y="64380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Case Study Time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c2ecd2e08f_1_6"/>
          <p:cNvSpPr txBox="1">
            <a:spLocks noGrp="1"/>
          </p:cNvSpPr>
          <p:nvPr>
            <p:ph type="body" idx="1"/>
          </p:nvPr>
        </p:nvSpPr>
        <p:spPr>
          <a:xfrm>
            <a:off x="152400" y="1313750"/>
            <a:ext cx="8839200" cy="3620100"/>
          </a:xfrm>
          <a:prstGeom prst="rect">
            <a:avLst/>
          </a:prstGeom>
        </p:spPr>
        <p:txBody>
          <a:bodyPr spcFirstLastPara="1" wrap="square" lIns="91425" tIns="45700" rIns="91425" bIns="45700" anchor="t" anchorCtr="0">
            <a:normAutofit fontScale="62500" lnSpcReduction="20000"/>
          </a:bodyPr>
          <a:lstStyle/>
          <a:p>
            <a:pPr marL="0" lvl="0" indent="0" algn="l" rtl="0">
              <a:spcBef>
                <a:spcPts val="360"/>
              </a:spcBef>
              <a:spcAft>
                <a:spcPts val="0"/>
              </a:spcAft>
              <a:buNone/>
            </a:pPr>
            <a:r>
              <a:rPr lang="en-US"/>
              <a:t>Lynn: 4th grade, SLD Reading Comprehension. Her weaknesses are in the area of vocabulary comprehension, making inferences and identifying the main idea from a selection she has read independently. These weaknesses impact her ability to gain meaning from grade level text passages that she is asked to read independently. Lynn does have a strength in the area of listening comprehension and has shown a great deal of success with comprehension of text if she is allowed to work in a small group, in which the students can discuss the text they are reading. When information is presented in an auditory fashion Lynn is able to answer comprehension questions with 95-100% accuracy however, if she is asked to read the text on her own, her comprehension drops to about 75% accuracy. </a:t>
            </a:r>
            <a:endParaRPr/>
          </a:p>
          <a:p>
            <a:pPr marL="0" lvl="0" indent="0" algn="l" rtl="0">
              <a:spcBef>
                <a:spcPts val="360"/>
              </a:spcBef>
              <a:spcAft>
                <a:spcPts val="0"/>
              </a:spcAft>
              <a:buNone/>
            </a:pPr>
            <a:r>
              <a:rPr lang="en-US"/>
              <a:t>The team is trying to determine placement for Lynn. What types of supplementary aids should they consider providing Lynn? What other questions might the team want to answer prior to determining her placement? </a:t>
            </a:r>
            <a:endParaRPr/>
          </a:p>
        </p:txBody>
      </p:sp>
      <p:sp>
        <p:nvSpPr>
          <p:cNvPr id="398" name="Google Shape;398;g1c2ecd2e08f_1_6"/>
          <p:cNvSpPr txBox="1">
            <a:spLocks noGrp="1"/>
          </p:cNvSpPr>
          <p:nvPr>
            <p:ph type="title"/>
          </p:nvPr>
        </p:nvSpPr>
        <p:spPr>
          <a:xfrm>
            <a:off x="152400" y="594225"/>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Case Study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6"/>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u="sng">
                <a:solidFill>
                  <a:schemeClr val="hlink"/>
                </a:solidFill>
                <a:hlinkClick r:id="rId3"/>
              </a:rPr>
              <a:t>IRIS LRE Brief</a:t>
            </a:r>
            <a:endParaRPr/>
          </a:p>
          <a:p>
            <a:pPr marL="457200" lvl="0" indent="-342900" algn="l" rtl="0">
              <a:lnSpc>
                <a:spcPct val="100000"/>
              </a:lnSpc>
              <a:spcBef>
                <a:spcPts val="360"/>
              </a:spcBef>
              <a:spcAft>
                <a:spcPts val="0"/>
              </a:spcAft>
              <a:buSzPts val="1800"/>
              <a:buChar char="•"/>
            </a:pPr>
            <a:r>
              <a:rPr lang="en-US" u="sng">
                <a:solidFill>
                  <a:schemeClr val="hlink"/>
                </a:solidFill>
                <a:hlinkClick r:id="rId4"/>
              </a:rPr>
              <a:t>MSSD Eligibility Resources</a:t>
            </a:r>
            <a:endParaRPr/>
          </a:p>
          <a:p>
            <a:pPr marL="457200" lvl="0" indent="-342900" algn="l" rtl="0">
              <a:lnSpc>
                <a:spcPct val="100000"/>
              </a:lnSpc>
              <a:spcBef>
                <a:spcPts val="360"/>
              </a:spcBef>
              <a:spcAft>
                <a:spcPts val="0"/>
              </a:spcAft>
              <a:buSzPts val="1800"/>
              <a:buChar char="•"/>
            </a:pPr>
            <a:r>
              <a:rPr lang="en-US" u="sng">
                <a:solidFill>
                  <a:schemeClr val="hlink"/>
                </a:solidFill>
                <a:hlinkClick r:id="rId5"/>
              </a:rPr>
              <a:t>Parent Center LRE In the IEP</a:t>
            </a:r>
            <a:endParaRPr/>
          </a:p>
          <a:p>
            <a:pPr marL="457200" lvl="0" indent="-342900" algn="l" rtl="0">
              <a:lnSpc>
                <a:spcPct val="100000"/>
              </a:lnSpc>
              <a:spcBef>
                <a:spcPts val="360"/>
              </a:spcBef>
              <a:spcAft>
                <a:spcPts val="0"/>
              </a:spcAft>
              <a:buSzPts val="1800"/>
              <a:buChar char="•"/>
            </a:pPr>
            <a:r>
              <a:rPr lang="en-US" u="sng">
                <a:solidFill>
                  <a:schemeClr val="hlink"/>
                </a:solidFill>
                <a:hlinkClick r:id="rId6"/>
              </a:rPr>
              <a:t>Pacer Center LRE Guide</a:t>
            </a:r>
            <a:endParaRPr/>
          </a:p>
          <a:p>
            <a:pPr marL="457200" lvl="0" indent="-342900" algn="l" rtl="0">
              <a:lnSpc>
                <a:spcPct val="100000"/>
              </a:lnSpc>
              <a:spcBef>
                <a:spcPts val="360"/>
              </a:spcBef>
              <a:spcAft>
                <a:spcPts val="0"/>
              </a:spcAft>
              <a:buSzPts val="1800"/>
              <a:buChar char="•"/>
            </a:pPr>
            <a:r>
              <a:rPr lang="en-US" u="sng">
                <a:solidFill>
                  <a:schemeClr val="hlink"/>
                </a:solidFill>
                <a:hlinkClick r:id="rId7"/>
              </a:rPr>
              <a:t>Parent Center LRE Resource Kit</a:t>
            </a:r>
            <a:endParaRPr/>
          </a:p>
          <a:p>
            <a:pPr marL="457200" lvl="0" indent="-228600" algn="l" rtl="0">
              <a:lnSpc>
                <a:spcPct val="100000"/>
              </a:lnSpc>
              <a:spcBef>
                <a:spcPts val="360"/>
              </a:spcBef>
              <a:spcAft>
                <a:spcPts val="0"/>
              </a:spcAft>
              <a:buSzPts val="1800"/>
              <a:buNone/>
            </a:pPr>
            <a:endParaRPr/>
          </a:p>
        </p:txBody>
      </p:sp>
      <p:sp>
        <p:nvSpPr>
          <p:cNvPr id="404" name="Google Shape;404;p36"/>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LRE and Placement Resources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e64e4d1203_0_14"/>
          <p:cNvSpPr txBox="1">
            <a:spLocks noGrp="1"/>
          </p:cNvSpPr>
          <p:nvPr>
            <p:ph type="body" idx="1"/>
          </p:nvPr>
        </p:nvSpPr>
        <p:spPr>
          <a:xfrm>
            <a:off x="152400" y="1619250"/>
            <a:ext cx="8839200" cy="33147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p:txBody>
      </p:sp>
      <p:sp>
        <p:nvSpPr>
          <p:cNvPr id="145" name="Google Shape;145;g1e64e4d1203_0_14"/>
          <p:cNvSpPr txBox="1">
            <a:spLocks noGrp="1"/>
          </p:cNvSpPr>
          <p:nvPr>
            <p:ph type="title"/>
          </p:nvPr>
        </p:nvSpPr>
        <p:spPr>
          <a:xfrm>
            <a:off x="152400" y="74295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pic>
        <p:nvPicPr>
          <p:cNvPr id="146" name="Google Shape;146;g1e64e4d1203_0_14"/>
          <p:cNvPicPr preferRelativeResize="0"/>
          <p:nvPr/>
        </p:nvPicPr>
        <p:blipFill>
          <a:blip r:embed="rId3">
            <a:alphaModFix/>
          </a:blip>
          <a:stretch>
            <a:fillRect/>
          </a:stretch>
        </p:blipFill>
        <p:spPr>
          <a:xfrm>
            <a:off x="0" y="-4750"/>
            <a:ext cx="9144001"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f67e8cc042_0_1"/>
          <p:cNvSpPr txBox="1">
            <a:spLocks noGrp="1"/>
          </p:cNvSpPr>
          <p:nvPr>
            <p:ph type="body" idx="1"/>
          </p:nvPr>
        </p:nvSpPr>
        <p:spPr>
          <a:xfrm>
            <a:off x="152400" y="1372650"/>
            <a:ext cx="8839200" cy="3561300"/>
          </a:xfrm>
          <a:prstGeom prst="rect">
            <a:avLst/>
          </a:prstGeom>
        </p:spPr>
        <p:txBody>
          <a:bodyPr spcFirstLastPara="1" wrap="square" lIns="91425" tIns="45700" rIns="91425" bIns="45700" anchor="t" anchorCtr="0">
            <a:normAutofit fontScale="92500" lnSpcReduction="10000"/>
          </a:bodyPr>
          <a:lstStyle/>
          <a:p>
            <a:pPr marL="457200" lvl="0" indent="-334327" algn="l" rtl="0">
              <a:spcBef>
                <a:spcPts val="360"/>
              </a:spcBef>
              <a:spcAft>
                <a:spcPts val="0"/>
              </a:spcAft>
              <a:buSzPct val="56250"/>
              <a:buChar char="●"/>
            </a:pPr>
            <a:r>
              <a:rPr lang="en-US"/>
              <a:t>Discussion starter data</a:t>
            </a:r>
            <a:endParaRPr/>
          </a:p>
          <a:p>
            <a:pPr marL="457200" lvl="0" indent="-334327" algn="l" rtl="0">
              <a:spcBef>
                <a:spcPts val="0"/>
              </a:spcBef>
              <a:spcAft>
                <a:spcPts val="0"/>
              </a:spcAft>
              <a:buSzPct val="56250"/>
              <a:buChar char="●"/>
            </a:pPr>
            <a:r>
              <a:rPr lang="en-US"/>
              <a:t>Multiple root causes</a:t>
            </a:r>
            <a:endParaRPr/>
          </a:p>
          <a:p>
            <a:pPr marL="457200" lvl="0" indent="-334327" algn="l" rtl="0">
              <a:spcBef>
                <a:spcPts val="0"/>
              </a:spcBef>
              <a:spcAft>
                <a:spcPts val="0"/>
              </a:spcAft>
              <a:buSzPct val="56250"/>
              <a:buChar char="●"/>
            </a:pPr>
            <a:r>
              <a:rPr lang="en-US"/>
              <a:t>Careful analysis is required to determine strengths, barriers, and resources needed for change </a:t>
            </a:r>
            <a:endParaRPr/>
          </a:p>
          <a:p>
            <a:pPr marL="457200" lvl="0" indent="-334327" algn="l" rtl="0">
              <a:spcBef>
                <a:spcPts val="0"/>
              </a:spcBef>
              <a:spcAft>
                <a:spcPts val="0"/>
              </a:spcAft>
              <a:buSzPct val="56250"/>
              <a:buChar char="●"/>
            </a:pPr>
            <a:r>
              <a:rPr lang="en-US"/>
              <a:t>Individualized district data can be found in Special Education Profile</a:t>
            </a:r>
            <a:endParaRPr/>
          </a:p>
          <a:p>
            <a:pPr marL="457200" lvl="0" indent="-334327" algn="l" rtl="0">
              <a:spcBef>
                <a:spcPts val="0"/>
              </a:spcBef>
              <a:spcAft>
                <a:spcPts val="0"/>
              </a:spcAft>
              <a:buSzPct val="56250"/>
              <a:buChar char="●"/>
            </a:pPr>
            <a:r>
              <a:rPr lang="en-US"/>
              <a:t>Reach out to you Special Education Compliance Consultant for assistance and guidance</a:t>
            </a:r>
            <a:endParaRPr/>
          </a:p>
        </p:txBody>
      </p:sp>
      <p:sp>
        <p:nvSpPr>
          <p:cNvPr id="153" name="Google Shape;153;g1f67e8cc042_0_1"/>
          <p:cNvSpPr txBox="1">
            <a:spLocks noGrp="1"/>
          </p:cNvSpPr>
          <p:nvPr>
            <p:ph type="title"/>
          </p:nvPr>
        </p:nvSpPr>
        <p:spPr>
          <a:xfrm>
            <a:off x="152400" y="572550"/>
            <a:ext cx="8839200" cy="800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Educational Environment Data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a:spLocks noGrp="1"/>
          </p:cNvSpPr>
          <p:nvPr>
            <p:ph type="body" idx="1"/>
          </p:nvPr>
        </p:nvSpPr>
        <p:spPr>
          <a:xfrm>
            <a:off x="152400" y="2800350"/>
            <a:ext cx="8763000" cy="6465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720"/>
              </a:spcBef>
              <a:spcAft>
                <a:spcPts val="0"/>
              </a:spcAft>
              <a:buSzPts val="3600"/>
              <a:buNone/>
            </a:pPr>
            <a:r>
              <a:rPr lang="en-US"/>
              <a:t>What is LRE?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5"/>
          <p:cNvSpPr txBox="1">
            <a:spLocks noGrp="1"/>
          </p:cNvSpPr>
          <p:nvPr>
            <p:ph type="body" idx="1"/>
          </p:nvPr>
        </p:nvSpPr>
        <p:spPr>
          <a:xfrm>
            <a:off x="1600200" y="685800"/>
            <a:ext cx="5334000" cy="685800"/>
          </a:xfrm>
          <a:prstGeom prst="rect">
            <a:avLst/>
          </a:prstGeom>
          <a:noFill/>
          <a:ln>
            <a:noFill/>
          </a:ln>
        </p:spPr>
        <p:txBody>
          <a:bodyPr spcFirstLastPara="1" wrap="square" lIns="91425" tIns="45700" rIns="91425" bIns="45700" anchor="ctr" anchorCtr="0">
            <a:normAutofit fontScale="70000" lnSpcReduction="20000"/>
          </a:bodyPr>
          <a:lstStyle/>
          <a:p>
            <a:pPr marL="0" lvl="0" indent="0" algn="l" rtl="0">
              <a:lnSpc>
                <a:spcPct val="100000"/>
              </a:lnSpc>
              <a:spcBef>
                <a:spcPts val="880"/>
              </a:spcBef>
              <a:spcAft>
                <a:spcPts val="0"/>
              </a:spcAft>
              <a:buSzPct val="129032"/>
              <a:buNone/>
            </a:pPr>
            <a:r>
              <a:rPr lang="en-US"/>
              <a:t>Six Guiding Principles of IDEA</a:t>
            </a:r>
            <a:endParaRPr/>
          </a:p>
        </p:txBody>
      </p:sp>
      <p:sp>
        <p:nvSpPr>
          <p:cNvPr id="166" name="Google Shape;166;p5"/>
          <p:cNvSpPr txBox="1">
            <a:spLocks noGrp="1"/>
          </p:cNvSpPr>
          <p:nvPr>
            <p:ph type="body" idx="2"/>
          </p:nvPr>
        </p:nvSpPr>
        <p:spPr>
          <a:xfrm>
            <a:off x="1600200" y="1485900"/>
            <a:ext cx="7315200" cy="3448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a:t> </a:t>
            </a:r>
            <a:endParaRPr/>
          </a:p>
          <a:p>
            <a:pPr marL="0" lvl="0" indent="0" algn="l" rtl="0">
              <a:lnSpc>
                <a:spcPct val="100000"/>
              </a:lnSpc>
              <a:spcBef>
                <a:spcPts val="360"/>
              </a:spcBef>
              <a:spcAft>
                <a:spcPts val="0"/>
              </a:spcAft>
              <a:buSzPts val="1800"/>
              <a:buNone/>
            </a:pPr>
            <a:endParaRPr/>
          </a:p>
        </p:txBody>
      </p:sp>
      <p:grpSp>
        <p:nvGrpSpPr>
          <p:cNvPr id="167" name="Google Shape;167;p5"/>
          <p:cNvGrpSpPr/>
          <p:nvPr/>
        </p:nvGrpSpPr>
        <p:grpSpPr>
          <a:xfrm>
            <a:off x="1524000" y="1806575"/>
            <a:ext cx="6095999" cy="2476500"/>
            <a:chOff x="0" y="320675"/>
            <a:chExt cx="6095999" cy="2476500"/>
          </a:xfrm>
        </p:grpSpPr>
        <p:sp>
          <p:nvSpPr>
            <p:cNvPr id="168" name="Google Shape;168;p5"/>
            <p:cNvSpPr/>
            <p:nvPr/>
          </p:nvSpPr>
          <p:spPr>
            <a:xfrm>
              <a:off x="0" y="320675"/>
              <a:ext cx="1904999" cy="1143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txBox="1"/>
            <p:nvPr/>
          </p:nvSpPr>
          <p:spPr>
            <a:xfrm>
              <a:off x="0" y="320675"/>
              <a:ext cx="1904999"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Appropriate Evaluations</a:t>
              </a:r>
              <a:endParaRPr/>
            </a:p>
          </p:txBody>
        </p:sp>
        <p:sp>
          <p:nvSpPr>
            <p:cNvPr id="170" name="Google Shape;170;p5"/>
            <p:cNvSpPr/>
            <p:nvPr/>
          </p:nvSpPr>
          <p:spPr>
            <a:xfrm>
              <a:off x="2095500" y="320675"/>
              <a:ext cx="1904999" cy="1143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2095500" y="320675"/>
              <a:ext cx="1904999"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FAPE</a:t>
              </a:r>
              <a:endParaRPr/>
            </a:p>
          </p:txBody>
        </p:sp>
        <p:sp>
          <p:nvSpPr>
            <p:cNvPr id="172" name="Google Shape;172;p5"/>
            <p:cNvSpPr/>
            <p:nvPr/>
          </p:nvSpPr>
          <p:spPr>
            <a:xfrm>
              <a:off x="4191000" y="320675"/>
              <a:ext cx="1904999" cy="1143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txBox="1"/>
            <p:nvPr/>
          </p:nvSpPr>
          <p:spPr>
            <a:xfrm>
              <a:off x="4191000" y="320675"/>
              <a:ext cx="1904999"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IEP</a:t>
              </a:r>
              <a:endParaRPr/>
            </a:p>
          </p:txBody>
        </p:sp>
        <p:sp>
          <p:nvSpPr>
            <p:cNvPr id="174" name="Google Shape;174;p5"/>
            <p:cNvSpPr/>
            <p:nvPr/>
          </p:nvSpPr>
          <p:spPr>
            <a:xfrm>
              <a:off x="0" y="1654175"/>
              <a:ext cx="1904999" cy="1143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p:nvPr/>
          </p:nvSpPr>
          <p:spPr>
            <a:xfrm>
              <a:off x="0" y="1654175"/>
              <a:ext cx="1904999"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LRE</a:t>
              </a:r>
              <a:endParaRPr/>
            </a:p>
          </p:txBody>
        </p:sp>
        <p:sp>
          <p:nvSpPr>
            <p:cNvPr id="176" name="Google Shape;176;p5"/>
            <p:cNvSpPr/>
            <p:nvPr/>
          </p:nvSpPr>
          <p:spPr>
            <a:xfrm>
              <a:off x="2095500" y="1654174"/>
              <a:ext cx="1904999" cy="1143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txBox="1"/>
            <p:nvPr/>
          </p:nvSpPr>
          <p:spPr>
            <a:xfrm>
              <a:off x="2095500" y="1654174"/>
              <a:ext cx="1904999"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Parent Participation</a:t>
              </a:r>
              <a:endParaRPr/>
            </a:p>
          </p:txBody>
        </p:sp>
        <p:sp>
          <p:nvSpPr>
            <p:cNvPr id="178" name="Google Shape;178;p5"/>
            <p:cNvSpPr/>
            <p:nvPr/>
          </p:nvSpPr>
          <p:spPr>
            <a:xfrm>
              <a:off x="4191000" y="1654174"/>
              <a:ext cx="1904999" cy="1143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txBox="1"/>
            <p:nvPr/>
          </p:nvSpPr>
          <p:spPr>
            <a:xfrm>
              <a:off x="4191000" y="1654174"/>
              <a:ext cx="1904999"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Procedural Safeg</a:t>
              </a:r>
              <a:r>
                <a:rPr lang="en-US" sz="2400">
                  <a:solidFill>
                    <a:schemeClr val="lt1"/>
                  </a:solidFill>
                </a:rPr>
                <a:t>ua</a:t>
              </a:r>
              <a:r>
                <a:rPr lang="en-US" sz="2400" b="0" i="0" u="none" strike="noStrike" cap="none">
                  <a:solidFill>
                    <a:schemeClr val="lt1"/>
                  </a:solidFill>
                  <a:latin typeface="Arial"/>
                  <a:ea typeface="Arial"/>
                  <a:cs typeface="Arial"/>
                  <a:sym typeface="Arial"/>
                </a:rPr>
                <a:t>rds</a:t>
              </a:r>
              <a:endParaRPr sz="2400" b="0" i="0" u="none" strike="noStrike" cap="none">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6"/>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SzPts val="1800"/>
              <a:buChar char="•"/>
            </a:pPr>
            <a:r>
              <a:rPr lang="en-US"/>
              <a:t>LRE is a guiding principle of IDEA that ensures that students with disabilities are educated with their nondisabled peers to the maximum extent appropriate. </a:t>
            </a:r>
            <a:endParaRPr/>
          </a:p>
        </p:txBody>
      </p:sp>
      <p:sp>
        <p:nvSpPr>
          <p:cNvPr id="185" name="Google Shape;185;p6"/>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a:t>What is LRE?</a:t>
            </a:r>
            <a:endParaRPr/>
          </a:p>
        </p:txBody>
      </p:sp>
    </p:spTree>
  </p:cSld>
  <p:clrMapOvr>
    <a:masterClrMapping/>
  </p:clrMapOvr>
</p:sld>
</file>

<file path=ppt/theme/theme1.xml><?xml version="1.0" encoding="utf-8"?>
<a:theme xmlns:a="http://schemas.openxmlformats.org/drawingml/2006/main" name="DESE PPT Template 2017">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2016</Words>
  <Application>Microsoft Office PowerPoint</Application>
  <PresentationFormat>On-screen Show (16:9)</PresentationFormat>
  <Paragraphs>169</Paragraphs>
  <Slides>43</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Open Sans</vt:lpstr>
      <vt:lpstr>Courier New</vt:lpstr>
      <vt:lpstr>Arial</vt:lpstr>
      <vt:lpstr>Calibri</vt:lpstr>
      <vt:lpstr>Noto Sans</vt:lpstr>
      <vt:lpstr>DESE PPT Template 2017</vt:lpstr>
      <vt:lpstr>Content Layouts</vt:lpstr>
      <vt:lpstr>Least Restrictive Environment </vt:lpstr>
      <vt:lpstr>Vocabulary</vt:lpstr>
      <vt:lpstr>PowerPoint Presentation</vt:lpstr>
      <vt:lpstr>State Trend Data</vt:lpstr>
      <vt:lpstr>PowerPoint Presentation</vt:lpstr>
      <vt:lpstr>Educational Environment Data</vt:lpstr>
      <vt:lpstr>PowerPoint Presentation</vt:lpstr>
      <vt:lpstr>PowerPoint Presentation</vt:lpstr>
      <vt:lpstr>What is LRE?</vt:lpstr>
      <vt:lpstr>PowerPoint Presentation</vt:lpstr>
      <vt:lpstr>What Does IDEA Say?</vt:lpstr>
      <vt:lpstr>What Does IDEA Say?</vt:lpstr>
      <vt:lpstr>Breaking Down IDEA LRE Requirements</vt:lpstr>
      <vt:lpstr>Breaking Down IDEA LRE Requirements</vt:lpstr>
      <vt:lpstr>What is the Regular Education Environment?</vt:lpstr>
      <vt:lpstr>What Are Supplementary Aids and Services?</vt:lpstr>
      <vt:lpstr>How Can Using Supplementary Aids and Services Impact LRE?</vt:lpstr>
      <vt:lpstr>How Are LRE and Placement Connected?</vt:lpstr>
      <vt:lpstr>PowerPoint Presentation</vt:lpstr>
      <vt:lpstr>Who Determines LRE For a Student?</vt:lpstr>
      <vt:lpstr>Who Determines Placement For A Student?</vt:lpstr>
      <vt:lpstr>PowerPoint Presentation</vt:lpstr>
      <vt:lpstr>Making the Determination</vt:lpstr>
      <vt:lpstr>Making the Determination</vt:lpstr>
      <vt:lpstr>Golden Thread Graphic</vt:lpstr>
      <vt:lpstr> Remember This??? </vt:lpstr>
      <vt:lpstr>But Wait There’s More….</vt:lpstr>
      <vt:lpstr>So…When Do We Discuss Accommodations and Modifications???</vt:lpstr>
      <vt:lpstr>PowerPoint Presentation</vt:lpstr>
      <vt:lpstr>Placement Determinations : Two-Part Inquiry</vt:lpstr>
      <vt:lpstr>Factors to Consider When Determining LRE</vt:lpstr>
      <vt:lpstr>PowerPoint Presentation</vt:lpstr>
      <vt:lpstr>PowerPoint Presentation</vt:lpstr>
      <vt:lpstr>Take Aways</vt:lpstr>
      <vt:lpstr>LRE Factor Analysis Leads to Appropriate Placement Determinations </vt:lpstr>
      <vt:lpstr>Continuum of Placement Options</vt:lpstr>
      <vt:lpstr>Continuum of Placement Options</vt:lpstr>
      <vt:lpstr>PowerPoint Presentation</vt:lpstr>
      <vt:lpstr>Missouri IEP Form Placement Continuum</vt:lpstr>
      <vt:lpstr>Placement Takeaways</vt:lpstr>
      <vt:lpstr>Case Study Time</vt:lpstr>
      <vt:lpstr>Case Study</vt:lpstr>
      <vt:lpstr>LRE and Placement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Least Restrictive Environment</dc:title>
  <dc:creator>Welch, Dana</dc:creator>
  <cp:lastModifiedBy>Buchmiller, Ashley</cp:lastModifiedBy>
  <cp:revision>2</cp:revision>
  <dcterms:modified xsi:type="dcterms:W3CDTF">2023-01-23T15:46:59Z</dcterms:modified>
</cp:coreProperties>
</file>