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503EE-64FF-41B3-A650-9E846F2BA670}">
  <a:tblStyle styleId="{511503EE-64FF-41B3-A650-9E846F2BA6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3F1380-2B86-4159-9ADC-96667B9568A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911c2831b3_0_18:notes"/>
          <p:cNvSpPr txBox="1">
            <a:spLocks noGrp="1"/>
          </p:cNvSpPr>
          <p:nvPr>
            <p:ph type="body" idx="1"/>
          </p:nvPr>
        </p:nvSpPr>
        <p:spPr>
          <a:xfrm>
            <a:off x="686360" y="4400262"/>
            <a:ext cx="5485200" cy="3600900"/>
          </a:xfrm>
          <a:prstGeom prst="rect">
            <a:avLst/>
          </a:prstGeom>
          <a:noFill/>
          <a:ln>
            <a:noFill/>
          </a:ln>
        </p:spPr>
        <p:txBody>
          <a:bodyPr spcFirstLastPara="1" wrap="square" lIns="81475" tIns="40725" rIns="81475" bIns="40725" anchor="t" anchorCtr="0">
            <a:noAutofit/>
          </a:bodyPr>
          <a:lstStyle/>
          <a:p>
            <a:pPr marL="0" lvl="0" indent="0" algn="l" rtl="0">
              <a:lnSpc>
                <a:spcPct val="100000"/>
              </a:lnSpc>
              <a:spcBef>
                <a:spcPts val="0"/>
              </a:spcBef>
              <a:spcAft>
                <a:spcPts val="0"/>
              </a:spcAft>
              <a:buSzPts val="1200"/>
              <a:buNone/>
            </a:pPr>
            <a:r>
              <a:rPr lang="en-US"/>
              <a:t>Bailey -</a:t>
            </a:r>
            <a:endParaRPr/>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r>
              <a:rPr lang="en-US" dirty="0"/>
              <a:t>Good Morning, my name is Bailey Tennesen and I am the Kansas City RPDC- Special Education Compliance Consultant. With me today is my dear friend and colleague </a:t>
            </a:r>
            <a:r>
              <a:rPr lang="en-US" dirty="0" err="1"/>
              <a:t>Leasa</a:t>
            </a:r>
            <a:r>
              <a:rPr lang="en-US" dirty="0"/>
              <a:t> Day who is a SPED Compliance Consultant  from the South Central RPDC</a:t>
            </a:r>
            <a:endParaRPr dirty="0"/>
          </a:p>
        </p:txBody>
      </p:sp>
      <p:sp>
        <p:nvSpPr>
          <p:cNvPr id="119" name="Google Shape;119;g1911c2831b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is a change in service, not a change in eligibility. As special education administrators, we need to remember that every situation is unique to the student. This is a generalized statement. </a:t>
            </a:r>
            <a:endParaRPr/>
          </a:p>
          <a:p>
            <a:pPr marL="457200" lvl="0" indent="-317500" algn="l" rtl="0">
              <a:spcBef>
                <a:spcPts val="0"/>
              </a:spcBef>
              <a:spcAft>
                <a:spcPts val="0"/>
              </a:spcAft>
              <a:buClr>
                <a:schemeClr val="dk1"/>
              </a:buClr>
              <a:buSzPts val="1400"/>
              <a:buFont typeface="Arial"/>
              <a:buChar char="●"/>
            </a:pPr>
            <a:r>
              <a:rPr lang="en-US">
                <a:latin typeface="Arial"/>
                <a:ea typeface="Arial"/>
                <a:cs typeface="Arial"/>
                <a:sym typeface="Arial"/>
              </a:rPr>
              <a:t>If the IEP team has sufficient evidence/data to support the dismissal of a related service, then the team can make the decision to remove the related service w/out needing to open up a reevaluation.</a:t>
            </a:r>
            <a:endParaRPr>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a:latin typeface="Arial"/>
                <a:ea typeface="Arial"/>
                <a:cs typeface="Arial"/>
                <a:sym typeface="Arial"/>
              </a:rPr>
              <a:t>HOWEVER the team does not have sufficient evidence/data to dismiss a related service, then the team may decide to open a reevaluation to gather more data to support their decision.</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300"/>
          </a:p>
        </p:txBody>
      </p:sp>
      <p:sp>
        <p:nvSpPr>
          <p:cNvPr id="195" name="Google Shape;1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911c2831b3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911c2831b3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US"/>
              <a:t>If we have a student with an eligibility of Sound System Disorder and speech was the only service, it would be a change in eligibility and a change in services. If the student was SLD and had speech as a related service, it would just be a change in services.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student is SLD and also meets the requirements of Sound System Disorder, this would trigger a reevaluation and then we would change eligibility and services. This would be different from where  we have a SLD and the IEP adds speech as a related service.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0" name="Google Shape;210;g1911c2831b3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a team is trying to decide whether or not to evaluate remember: related services are there to help the student benefit from special education services. </a:t>
            </a:r>
            <a:endParaRPr/>
          </a:p>
          <a:p>
            <a:pPr marL="0" lvl="0" indent="0" algn="l" rtl="0">
              <a:spcBef>
                <a:spcPts val="0"/>
              </a:spcBef>
              <a:spcAft>
                <a:spcPts val="0"/>
              </a:spcAft>
              <a:buNone/>
            </a:pPr>
            <a:endParaRPr/>
          </a:p>
          <a:p>
            <a:pPr marL="0" lvl="0" indent="0" algn="l" rtl="0">
              <a:spcBef>
                <a:spcPts val="0"/>
              </a:spcBef>
              <a:spcAft>
                <a:spcPts val="0"/>
              </a:spcAft>
              <a:buNone/>
            </a:pPr>
            <a:r>
              <a:rPr lang="en-US"/>
              <a:t>**If your data indicates that your goal is met for the related service, and the students skills are comparable to their peers, then the team can go forward with determining that a related service is no longer necessary. </a:t>
            </a:r>
            <a:endParaRPr/>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911c2831b3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911c2831b3_0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6999"/>
              </a:lnSpc>
              <a:spcBef>
                <a:spcPts val="0"/>
              </a:spcBef>
              <a:spcAft>
                <a:spcPts val="0"/>
              </a:spcAft>
              <a:buClr>
                <a:schemeClr val="dk1"/>
              </a:buClr>
              <a:buSzPts val="1100"/>
              <a:buFont typeface="Arial"/>
              <a:buNone/>
            </a:pPr>
            <a:r>
              <a:rPr lang="en-US">
                <a:solidFill>
                  <a:srgbClr val="262626"/>
                </a:solidFill>
              </a:rPr>
              <a:t>Keep in mind that the provision of FAPE is a broad and overarching concept that is woven into every aspect of the special education process. IDEA defines FAPE as special education and related services that are provided free of charge to the parent, meets state standards and are provided in conformity with an individualized education program (IEP) that meets the requirements outlined in IDEA.  When debating if an action could trigger a PWN under provision of FAPE, teams will need to consider if the proposed or refused action will impact the special education or related services provided to the student. If the answer is “yes”, then the need for a PWN is most likely triggered.</a:t>
            </a:r>
            <a:endParaRPr>
              <a:solidFill>
                <a:srgbClr val="262626"/>
              </a:solidFill>
            </a:endParaRPr>
          </a:p>
          <a:p>
            <a:pPr marL="0" lvl="0" indent="0" algn="l" rtl="0">
              <a:lnSpc>
                <a:spcPct val="106999"/>
              </a:lnSpc>
              <a:spcBef>
                <a:spcPts val="800"/>
              </a:spcBef>
              <a:spcAft>
                <a:spcPts val="800"/>
              </a:spcAft>
              <a:buClr>
                <a:schemeClr val="dk1"/>
              </a:buClr>
              <a:buSzPts val="1100"/>
              <a:buFont typeface="Arial"/>
              <a:buNone/>
            </a:pPr>
            <a:r>
              <a:rPr lang="en-US"/>
              <a:t> “When in doubt, give it out” might be a mantra LEAs might want to follow when determining if a PWN needs to be provided. </a:t>
            </a:r>
            <a:endParaRPr/>
          </a:p>
        </p:txBody>
      </p:sp>
      <p:sp>
        <p:nvSpPr>
          <p:cNvPr id="225" name="Google Shape;225;g1911c2831b3_0_2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911c2831b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911c2831b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911c2831b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911c2831b3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911c2831b3_0_3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It is an IEP team decision on whether or not there is enough data to dismiss a related service</a:t>
            </a:r>
            <a:r>
              <a:rPr lang="en-US"/>
              <a:t>. If the team determines there is sufficient data, they can go forward with dismissing OT as a related service at the IEP team meeting. You would document this change under - current changes of functioning as well as in your meeting notes and in the PWN.</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team determines we need more data to make an informed decision on whether or not to dismiss services, we would need to open up an reevaluation w/or w/out assessment. Once the data is there, the team could go forward with dismissing services and writing a PWN to document the change. </a:t>
            </a:r>
            <a:endParaRPr/>
          </a:p>
          <a:p>
            <a:pPr marL="0" lvl="0" indent="0" algn="l" rtl="0">
              <a:spcBef>
                <a:spcPts val="0"/>
              </a:spcBef>
              <a:spcAft>
                <a:spcPts val="0"/>
              </a:spcAft>
              <a:buNone/>
            </a:pPr>
            <a:endParaRPr/>
          </a:p>
          <a:p>
            <a:pPr marL="0" lvl="0" indent="0" algn="l" rtl="0">
              <a:spcBef>
                <a:spcPts val="0"/>
              </a:spcBef>
              <a:spcAft>
                <a:spcPts val="0"/>
              </a:spcAft>
              <a:buNone/>
            </a:pPr>
            <a:r>
              <a:rPr lang="en-US"/>
              <a:t>We cannot stress enough about making</a:t>
            </a:r>
            <a:r>
              <a:rPr lang="en-US" sz="1100"/>
              <a:t> data driven decisions. When we make data driven decisions it can save meetings and guarantee better outcomes for the students. Remember it is the case of facts over feelings. </a:t>
            </a:r>
            <a:endParaRPr/>
          </a:p>
        </p:txBody>
      </p:sp>
      <p:sp>
        <p:nvSpPr>
          <p:cNvPr id="239" name="Google Shape;239;g1911c2831b3_0_3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911c2831b3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911c2831b3_0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 The team would need to open a reevaluation w/or w/out assessment. Once the data is collected and shows that there is no longer a need for speech language therapy services, the team make an eligibility determination, write an evaluation report, and move forward with dismissing services. The team would also create a PWN that describes the child is no longer eligible under IDEA.</a:t>
            </a:r>
            <a:endParaRPr/>
          </a:p>
        </p:txBody>
      </p:sp>
      <p:sp>
        <p:nvSpPr>
          <p:cNvPr id="246" name="Google Shape;246;g1911c2831b3_0_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b338a9ef2d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b338a9ef2d_2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situation would trigger a re-evaluation- because the child was dual eligible under both categories under IDEA. </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if the team during the eligibility staffing determines that the student is found eligible in two categories of special education and later they decide the student no longer meets the criteria under one category, but still meets criteria under any category under IDEA, then you would need  to conduct a reevaluation and provide a PWN on </a:t>
            </a:r>
            <a:r>
              <a:rPr lang="en-US" b="1"/>
              <a:t>change of eligibility</a:t>
            </a:r>
            <a:r>
              <a:rPr lang="en-US"/>
              <a:t> ****</a:t>
            </a:r>
            <a:r>
              <a:rPr lang="en-US" b="1"/>
              <a:t>Not ineligible of services. </a:t>
            </a:r>
            <a:endParaRPr sz="2800" b="1"/>
          </a:p>
          <a:p>
            <a:pPr marL="0" lvl="0" indent="0" algn="l" rtl="0">
              <a:spcBef>
                <a:spcPts val="0"/>
              </a:spcBef>
              <a:spcAft>
                <a:spcPts val="0"/>
              </a:spcAft>
              <a:buNone/>
            </a:pPr>
            <a:endParaRPr/>
          </a:p>
        </p:txBody>
      </p:sp>
      <p:sp>
        <p:nvSpPr>
          <p:cNvPr id="253" name="Google Shape;253;g1b338a9ef2d_2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0: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911c2831b3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911c2831b3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Right off the bat, I would love to hear how you are feeling today... put a number in the chat that describes which movie best relates to you this morning. </a:t>
            </a:r>
            <a:endParaRPr/>
          </a:p>
        </p:txBody>
      </p:sp>
      <p:sp>
        <p:nvSpPr>
          <p:cNvPr id="127" name="Google Shape;127;g1911c2831b3_0_2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Up to this point, we’ve talked about ways a student can be dismissed from services by the IEP team and exit special education, but now we turn our attention to the ways a student’s entitlement to FAPE under IDEA is terminated .</a:t>
            </a:r>
            <a:endParaRPr/>
          </a:p>
          <a:p>
            <a:pPr marL="457200" lvl="0" indent="-317500" algn="l" rtl="0">
              <a:spcBef>
                <a:spcPts val="0"/>
              </a:spcBef>
              <a:spcAft>
                <a:spcPts val="0"/>
              </a:spcAft>
              <a:buSzPts val="1400"/>
              <a:buChar char="●"/>
            </a:pPr>
            <a:r>
              <a:rPr lang="en-US"/>
              <a:t>First, earn a regular diploma.  This would include students who graduate earning credits with regular courses and content OR  students who earn credits with modified courses OR students who graduate with a combination of regular and modified courses</a:t>
            </a:r>
            <a:endParaRPr/>
          </a:p>
          <a:p>
            <a:pPr marL="457200" lvl="0" indent="-317500" algn="l" rtl="0">
              <a:spcBef>
                <a:spcPts val="0"/>
              </a:spcBef>
              <a:spcAft>
                <a:spcPts val="0"/>
              </a:spcAft>
              <a:buSzPts val="1400"/>
              <a:buChar char="●"/>
            </a:pPr>
            <a:r>
              <a:rPr lang="en-US"/>
              <a:t>Second, in Missouri, all students who graduate get the same diploma, whether they have modified or regular courses.  However, this is where the student who graduates on goals fits in.  If a student is graduating on goals, that student receives the same diploma as a student who graduates on credits, but there is a distinction made when the student is reported in the MOSIS file, and we will discuss that in a few minutes.</a:t>
            </a:r>
            <a:endParaRPr/>
          </a:p>
          <a:p>
            <a:pPr marL="457200" lvl="0" indent="-317500" algn="l" rtl="0">
              <a:spcBef>
                <a:spcPts val="0"/>
              </a:spcBef>
              <a:spcAft>
                <a:spcPts val="0"/>
              </a:spcAft>
              <a:buSzPts val="1400"/>
              <a:buChar char="●"/>
            </a:pPr>
            <a:r>
              <a:rPr lang="en-US"/>
              <a:t>Students who can’t earn the credits or master goals by the age of 21 “age out” and in Missouri, these students typically receive a certificate of attendance if they have stayed until age 21.  Students that receive a certificate of attendance are not reported as graduates.    </a:t>
            </a:r>
            <a:endParaRPr/>
          </a:p>
          <a:p>
            <a:pPr marL="457200" lvl="0" indent="-317500" algn="l" rtl="0">
              <a:spcBef>
                <a:spcPts val="0"/>
              </a:spcBef>
              <a:spcAft>
                <a:spcPts val="0"/>
              </a:spcAft>
              <a:buSzPts val="1400"/>
              <a:buChar char="●"/>
            </a:pPr>
            <a:r>
              <a:rPr lang="en-US"/>
              <a:t>Finally, if a student drops out before earning a diploma, the student continues to be entitled to FAPE until age 21. For example, say you have a student who drops out at age 18 before earning credits or graduating with goals, and then the next year when the student is 19, she returns to enroll again.  That student still has an entitlement to FAPE until the age of 21.     </a:t>
            </a:r>
            <a:endParaRPr/>
          </a:p>
          <a:p>
            <a:pPr marL="0" lvl="0" indent="0" algn="l" rtl="0">
              <a:spcBef>
                <a:spcPts val="0"/>
              </a:spcBef>
              <a:spcAft>
                <a:spcPts val="0"/>
              </a:spcAft>
              <a:buNone/>
            </a:pPr>
            <a:r>
              <a:rPr lang="en-US"/>
              <a:t>  </a:t>
            </a:r>
            <a:endParaRPr/>
          </a:p>
        </p:txBody>
      </p:sp>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point of the information on this slide is that it’s an IEP team decision as to whether a student graduates with a diploma or graduates on goals.  And the team needs to be having these conversations well before the 12th grade year.  The discussion about whether a student will graduate on credits or goals really needs to take place in the 9th grade year, when the student enters high school and has the opportunity to earn credits.  Teams need to keep good meeting notes about these discussions and document decisions in the student’s IEP.     </a:t>
            </a:r>
            <a:endParaRPr/>
          </a:p>
        </p:txBody>
      </p:sp>
      <p:sp>
        <p:nvSpPr>
          <p:cNvPr id="271" name="Google Shape;2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reminders about students with disabilities and exiting services.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First, the provision of FAPE ends the day the student earns the diploma.  Students do not take IEPs with them to college or technical school.</a:t>
            </a:r>
            <a:endParaRPr/>
          </a:p>
          <a:p>
            <a:pPr marL="457200" lvl="0" indent="-317500" algn="l" rtl="0">
              <a:spcBef>
                <a:spcPts val="0"/>
              </a:spcBef>
              <a:spcAft>
                <a:spcPts val="0"/>
              </a:spcAft>
              <a:buSzPts val="1400"/>
              <a:buChar char="●"/>
            </a:pPr>
            <a:r>
              <a:rPr lang="en-US"/>
              <a:t>Second, students are not required to master their IEP goals as a condition of graduating on credits.  </a:t>
            </a:r>
            <a:endParaRPr/>
          </a:p>
          <a:p>
            <a:pPr marL="457200" lvl="0" indent="-317500" algn="l" rtl="0">
              <a:spcBef>
                <a:spcPts val="0"/>
              </a:spcBef>
              <a:spcAft>
                <a:spcPts val="0"/>
              </a:spcAft>
              <a:buSzPts val="1400"/>
              <a:buChar char="●"/>
            </a:pPr>
            <a:r>
              <a:rPr lang="en-US"/>
              <a:t>Finally, it may be found that a district has denied FAPE to a student if the district graduates the student and the student has not completed the requirements for earning the diploma.  </a:t>
            </a:r>
            <a:endParaRPr/>
          </a:p>
        </p:txBody>
      </p:sp>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911c2831b3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911c2831b3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when thinking about the information on the previous slide and the fact that a district might be denying FAPE if a student doesn’t graduate with a regular diploma, it’s important to note that a GED or certificate of attendance is not recognized as a regular diploma.   </a:t>
            </a:r>
            <a:endParaRPr/>
          </a:p>
        </p:txBody>
      </p:sp>
      <p:sp>
        <p:nvSpPr>
          <p:cNvPr id="287" name="Google Shape;287;g1911c2831b3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IEP teams also need to note that whether a student is graduating on goals or earning credits towards graduating, transition services must be present and appropriate to allow the student to reasonably be able to achieve postsecondary goals, and students who have not had appropriate transition services prior to graduation may be entitled to compensatory services.    </a:t>
            </a:r>
            <a:endParaRPr/>
          </a:p>
        </p:txBody>
      </p:sp>
      <p:sp>
        <p:nvSpPr>
          <p:cNvPr id="294" name="Google Shape;2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Missouri graduation requirements can be found in the Graduation Requirements for Students in Missouri Public Schools handbook.  </a:t>
            </a:r>
            <a:endParaRPr/>
          </a:p>
          <a:p>
            <a:pPr marL="0" lvl="0" indent="0" algn="l" rtl="0">
              <a:spcBef>
                <a:spcPts val="0"/>
              </a:spcBef>
              <a:spcAft>
                <a:spcPts val="0"/>
              </a:spcAft>
              <a:buNone/>
            </a:pPr>
            <a:endParaRPr/>
          </a:p>
          <a:p>
            <a:pPr marL="0" lvl="0" indent="0" algn="l" rtl="0">
              <a:spcBef>
                <a:spcPts val="0"/>
              </a:spcBef>
              <a:spcAft>
                <a:spcPts val="0"/>
              </a:spcAft>
              <a:buNone/>
            </a:pPr>
            <a:r>
              <a:rPr lang="en-US"/>
              <a:t>As noted, local districts may establish graduation requirements that are above and beyond MO requirements, but they must make sure the requirements are not discriminatory in nature. </a:t>
            </a:r>
            <a:endParaRPr/>
          </a:p>
        </p:txBody>
      </p:sp>
      <p:sp>
        <p:nvSpPr>
          <p:cNvPr id="301" name="Google Shape;3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the minimum requirements for students to graduate on credits.  The next slide provides some clarification for IEP teams about how students with disabilities can meet these requirements.</a:t>
            </a:r>
            <a:endParaRPr/>
          </a:p>
        </p:txBody>
      </p:sp>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Two big takeaways from this slide:  </a:t>
            </a:r>
            <a:endParaRPr/>
          </a:p>
          <a:p>
            <a:pPr marL="457200" lvl="0" indent="-317500" algn="l" rtl="0">
              <a:spcBef>
                <a:spcPts val="0"/>
              </a:spcBef>
              <a:spcAft>
                <a:spcPts val="0"/>
              </a:spcAft>
              <a:buSzPts val="1400"/>
              <a:buChar char="●"/>
            </a:pPr>
            <a:r>
              <a:rPr lang="en-US"/>
              <a:t>First, the IEP team can waive any specific graduation requirement - it just needs to be documented in the IEP.</a:t>
            </a:r>
            <a:endParaRPr/>
          </a:p>
          <a:p>
            <a:pPr marL="457200" lvl="0" indent="-317500" algn="l" rtl="0">
              <a:spcBef>
                <a:spcPts val="0"/>
              </a:spcBef>
              <a:spcAft>
                <a:spcPts val="0"/>
              </a:spcAft>
              <a:buSzPts val="1400"/>
              <a:buChar char="●"/>
            </a:pPr>
            <a:r>
              <a:rPr lang="en-US"/>
              <a:t>Next, if a student’s course is modified, the fact that it is modified can be noted on the student’s transcript.  For example, many districts use course titles such as “Special ELA” or “Life Skills Math” to indicate the course is modified. </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important thing to note is that if IEP teams determine appropriate, students with disabilities can have modified versions of constitution tests and CPR/choking instruction or the team might choose to waive these requirements altogether.  Again, document these decisions in the IEP.  </a:t>
            </a:r>
            <a:endParaRPr/>
          </a:p>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also often get the question about whether a student’s entitlement to FAPE ends the day he turns 21 or does it continue until the end of the school year in which the student turns 21.  As of this time, the answer is that in Missouri, it ends the day the student turns 21.  However, some districts permit students to stay through the end of the school year in which they turn 21.  For example, I turn 21 in January of the 22-23 school year, but the school district might have a policy that I can remain until school ends in May of 2023.  On the other hand, some districts have a strict policy that a student cannot attend past the day of the 21st birthday.  These decisions are at the discretion of the district - a district is not required to allow the student to stay past the 21st birthday.  This age varies on a state-by-state basis.     </a:t>
            </a:r>
            <a:endParaRPr/>
          </a:p>
        </p:txBody>
      </p:sp>
      <p:sp>
        <p:nvSpPr>
          <p:cNvPr id="325" name="Google Shape;3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just a reminder that whether a student graduates with credits or on goals, a PWN must be provided 10 days prior to the last day of attendance to inform that provision of FAPE ends at graduation.  This holds true for students graduating early in December, in May, or July/August after they complete credit requirements in summer school.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student ages out at 21, then a PWN must be provided 10 days prior to the student’s birthday to inform that provision of FAPE ends on the 21st birthday.</a:t>
            </a:r>
            <a:endParaRPr/>
          </a:p>
        </p:txBody>
      </p:sp>
      <p:sp>
        <p:nvSpPr>
          <p:cNvPr id="333" name="Google Shape;3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911c2831b3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911c2831b3_0_2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1911c2831b3_0_2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911c2831b3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911c2831b3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Here’s an awesome flow chart that can be found in the source noted on this slide.  For students earning credits for graduation, it can serve as a springboard for annual IEP team discussions surrounding the student’s progress toward earning those credits.  The following slide includes some questions that IEP teams might address if the answer is “not yet.”    </a:t>
            </a:r>
            <a:endParaRPr/>
          </a:p>
        </p:txBody>
      </p:sp>
      <p:sp>
        <p:nvSpPr>
          <p:cNvPr id="341" name="Google Shape;341;g1911c2831b3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911c2831b3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911c2831b3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If the answer to the “Is the student on track to graduate with credits” question is not yet, then here are some discussion points for the team.  Things to consider include:</a:t>
            </a:r>
            <a:endParaRPr/>
          </a:p>
          <a:p>
            <a:pPr marL="457200" lvl="0" indent="-317500" algn="l" rtl="0">
              <a:lnSpc>
                <a:spcPct val="115000"/>
              </a:lnSpc>
              <a:spcBef>
                <a:spcPts val="0"/>
              </a:spcBef>
              <a:spcAft>
                <a:spcPts val="0"/>
              </a:spcAft>
              <a:buSzPts val="1400"/>
              <a:buChar char="●"/>
            </a:pPr>
            <a:r>
              <a:rPr lang="en-US"/>
              <a:t>what adjustments might be appropriate to the IEP such as a change in accommodations or services?</a:t>
            </a:r>
            <a:endParaRPr/>
          </a:p>
          <a:p>
            <a:pPr marL="457200" lvl="0" indent="-317500" algn="l" rtl="0">
              <a:lnSpc>
                <a:spcPct val="115000"/>
              </a:lnSpc>
              <a:spcBef>
                <a:spcPts val="0"/>
              </a:spcBef>
              <a:spcAft>
                <a:spcPts val="0"/>
              </a:spcAft>
              <a:buSzPts val="1400"/>
              <a:buChar char="●"/>
            </a:pPr>
            <a:r>
              <a:rPr lang="en-US"/>
              <a:t>does this student need support through assistive technology?</a:t>
            </a:r>
            <a:endParaRPr/>
          </a:p>
          <a:p>
            <a:pPr marL="457200" lvl="0" indent="-317500" algn="l" rtl="0">
              <a:lnSpc>
                <a:spcPct val="115000"/>
              </a:lnSpc>
              <a:spcBef>
                <a:spcPts val="0"/>
              </a:spcBef>
              <a:spcAft>
                <a:spcPts val="0"/>
              </a:spcAft>
              <a:buSzPts val="1400"/>
              <a:buChar char="●"/>
            </a:pPr>
            <a:r>
              <a:rPr lang="en-US"/>
              <a:t>what is available to the student as far as credit recovery opportunities?</a:t>
            </a:r>
            <a:endParaRPr/>
          </a:p>
          <a:p>
            <a:pPr marL="457200" lvl="0" indent="-317500" algn="l" rtl="0">
              <a:lnSpc>
                <a:spcPct val="115000"/>
              </a:lnSpc>
              <a:spcBef>
                <a:spcPts val="0"/>
              </a:spcBef>
              <a:spcAft>
                <a:spcPts val="0"/>
              </a:spcAft>
              <a:buSzPts val="1400"/>
              <a:buChar char="●"/>
            </a:pPr>
            <a:r>
              <a:rPr lang="en-US"/>
              <a:t>are there concerns in attendance or behavior that need addressing?</a:t>
            </a:r>
            <a:endParaRPr/>
          </a:p>
          <a:p>
            <a:pPr marL="0" lvl="0" indent="0" algn="l" rtl="0">
              <a:lnSpc>
                <a:spcPct val="115000"/>
              </a:lnSpc>
              <a:spcBef>
                <a:spcPts val="0"/>
              </a:spcBef>
              <a:spcAft>
                <a:spcPts val="0"/>
              </a:spcAft>
              <a:buNone/>
            </a:pPr>
            <a:r>
              <a:rPr lang="en-US"/>
              <a:t> These are all questions for discussion annually as the team continues to monitor whether or not the student is on track to graduate with credits.  </a:t>
            </a:r>
            <a:endParaRPr/>
          </a:p>
        </p:txBody>
      </p:sp>
      <p:sp>
        <p:nvSpPr>
          <p:cNvPr id="350" name="Google Shape;350;g1911c2831b3_0_2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9c8bf82352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9c8bf82352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On the other hand, these are some of the kinds of questions that can guide the team in determining whether or not this student is a candidate for graduating on goals.  </a:t>
            </a:r>
            <a:endParaRPr/>
          </a:p>
          <a:p>
            <a:pPr marL="0" lvl="0" indent="0" algn="l" rtl="0">
              <a:lnSpc>
                <a:spcPct val="115000"/>
              </a:lnSpc>
              <a:spcBef>
                <a:spcPts val="0"/>
              </a:spcBef>
              <a:spcAft>
                <a:spcPts val="0"/>
              </a:spcAft>
              <a:buNone/>
            </a:pPr>
            <a:r>
              <a:rPr lang="en-US"/>
              <a:t>REVIEW THE QUESTIONS</a:t>
            </a:r>
            <a:endParaRPr/>
          </a:p>
          <a:p>
            <a:pPr marL="0" lvl="0" indent="0" algn="l" rtl="0">
              <a:lnSpc>
                <a:spcPct val="115000"/>
              </a:lnSpc>
              <a:spcBef>
                <a:spcPts val="0"/>
              </a:spcBef>
              <a:spcAft>
                <a:spcPts val="0"/>
              </a:spcAft>
              <a:buNone/>
            </a:pPr>
            <a:r>
              <a:rPr lang="en-US"/>
              <a:t>Typically, the team would be able to answer “yes” to most or all of these questions if the student is graduating on goals.  </a:t>
            </a:r>
            <a:endParaRPr/>
          </a:p>
        </p:txBody>
      </p:sp>
      <p:sp>
        <p:nvSpPr>
          <p:cNvPr id="358" name="Google Shape;358;g19c8bf82352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Once again, we want to emphasize the importance of IEP conversations concerning graduation on goals vs credits starting in the 9th grade year.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team determines that graduation on goals is appropriate, that should be documented on Form C and the decision also discussed in the PLAAFP.  </a:t>
            </a:r>
            <a:endParaRPr/>
          </a:p>
          <a:p>
            <a:pPr marL="0" lvl="0" indent="0" algn="l" rtl="0">
              <a:spcBef>
                <a:spcPts val="0"/>
              </a:spcBef>
              <a:spcAft>
                <a:spcPts val="0"/>
              </a:spcAft>
              <a:buNone/>
            </a:pPr>
            <a:r>
              <a:rPr lang="en-US"/>
              <a:t> </a:t>
            </a:r>
            <a:endParaRPr/>
          </a:p>
        </p:txBody>
      </p:sp>
      <p:sp>
        <p:nvSpPr>
          <p:cNvPr id="365" name="Google Shape;3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no matter what method a student uses to graduate, goals or credits, the district must be able to demonstrate that they made educational benefit available to the student.  </a:t>
            </a:r>
            <a:endParaRPr/>
          </a:p>
        </p:txBody>
      </p:sp>
      <p:sp>
        <p:nvSpPr>
          <p:cNvPr id="371" name="Google Shape;3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911c2831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911c2831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1911c2831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911c2831b3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911c2831b3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 the IEP team should have been having conversations and creating intervention plans to deal with student behaviors. The IEP team should have looked at how we could develop a new IEP with behavior supports, not whether we should graduate the student on goals just so he could leave “on time.”  There is definitely a potential for a denial of FAPE complaint in this situation.    </a:t>
            </a:r>
            <a:endParaRPr/>
          </a:p>
          <a:p>
            <a:pPr marL="0" lvl="0" indent="0" algn="l" rtl="0">
              <a:spcBef>
                <a:spcPts val="0"/>
              </a:spcBef>
              <a:spcAft>
                <a:spcPts val="0"/>
              </a:spcAft>
              <a:buNone/>
            </a:pPr>
            <a:endParaRPr/>
          </a:p>
          <a:p>
            <a:pPr marL="0" lvl="0" indent="0" algn="l" rtl="0">
              <a:spcBef>
                <a:spcPts val="0"/>
              </a:spcBef>
              <a:spcAft>
                <a:spcPts val="0"/>
              </a:spcAft>
              <a:buNone/>
            </a:pPr>
            <a:r>
              <a:rPr lang="en-US"/>
              <a:t>Generally when teams make decisions on graduation on goals, this is reserved for students who are utilizing curriculum based on the alternate standards. The student in this scenario, is on track to graduate by completing regular course work.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5" name="Google Shape;385;g1911c2831b3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911c2831b3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911c2831b3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always, it is an IEP team decision. However, you must ask yourself, has the student received FAPE or is this an easy way to get a student out?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a:latin typeface="Arial"/>
                <a:ea typeface="Arial"/>
                <a:cs typeface="Arial"/>
                <a:sym typeface="Arial"/>
              </a:rPr>
              <a:t>If the student is not coming to school, an intervention related to attendance should be implemented. In these situations, the student is lacking credits because they have missed school, causing them to get behind in content and assignments. For students who have been absent from school and consequently failed classes due to poor attendance, the student needs to attend school until they have passed enough classes and therefore earned enough credits to graduate. This could mean going to school through age 21 or participating in after-school and summer credit programs. It is important for the team to consider using a motivational intervention to help keep the student attending and earning their credits. </a:t>
            </a:r>
            <a:endParaRPr>
              <a:latin typeface="Arial"/>
              <a:ea typeface="Arial"/>
              <a:cs typeface="Arial"/>
              <a:sym typeface="Arial"/>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A special Education guideline for graduation requirements Number 9- St. Croix River Education District.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900">
              <a:latin typeface="Arial"/>
              <a:ea typeface="Arial"/>
              <a:cs typeface="Arial"/>
              <a:sym typeface="Arial"/>
            </a:endParaRPr>
          </a:p>
          <a:p>
            <a:pPr marL="0" lvl="0" indent="0" algn="l" rtl="0">
              <a:spcBef>
                <a:spcPts val="0"/>
              </a:spcBef>
              <a:spcAft>
                <a:spcPts val="0"/>
              </a:spcAft>
              <a:buNone/>
            </a:pPr>
            <a:endParaRPr/>
          </a:p>
        </p:txBody>
      </p:sp>
      <p:sp>
        <p:nvSpPr>
          <p:cNvPr id="392" name="Google Shape;392;g1911c2831b3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911c2831b3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911c2831b3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50">
                <a:latin typeface="Arial"/>
                <a:ea typeface="Arial"/>
                <a:cs typeface="Arial"/>
                <a:sym typeface="Arial"/>
              </a:rPr>
              <a:t>If students are behind in credits, due to failing classes (either as the result of poor academic performance or truancy) schools need to encourage the student to continue to attend school in order to earn the credits (gain the education) needed for graduation. Classroom and instructional accommodations, modifications and interventions should be made to insure the student the greatest chance to succeed. Teams have an obligation to provide FAPE to their students. </a:t>
            </a:r>
            <a:endParaRPr sz="125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t>A special Education guideline for graduation requirements Number 9- St. Croix River Education District. </a:t>
            </a:r>
            <a:endParaRPr sz="1250">
              <a:latin typeface="Arial"/>
              <a:ea typeface="Arial"/>
              <a:cs typeface="Arial"/>
              <a:sym typeface="Arial"/>
            </a:endParaRPr>
          </a:p>
          <a:p>
            <a:pPr marL="0" lvl="0" indent="0" algn="l" rtl="0">
              <a:spcBef>
                <a:spcPts val="0"/>
              </a:spcBef>
              <a:spcAft>
                <a:spcPts val="0"/>
              </a:spcAft>
              <a:buNone/>
            </a:pPr>
            <a:endParaRPr/>
          </a:p>
        </p:txBody>
      </p:sp>
      <p:sp>
        <p:nvSpPr>
          <p:cNvPr id="399" name="Google Shape;399;g1911c2831b3_0_1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911c2831b3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911c2831b3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Although the parent has input, the IEP team makes the final decision which should be based on data to determine whether or not changing his graduation plan provides FAPE for the child.  Teams would need to consider whether or not the student needs continued specialized instruction in the area of transition where they focus on increasing independence and functional skills such as- employment skills or services provided by an agency outside the school (work based learning opportunities).    </a:t>
            </a:r>
            <a:endParaRPr/>
          </a:p>
          <a:p>
            <a:pPr marL="0" lvl="0" indent="0" algn="l" rtl="0">
              <a:spcBef>
                <a:spcPts val="0"/>
              </a:spcBef>
              <a:spcAft>
                <a:spcPts val="0"/>
              </a:spcAft>
              <a:buNone/>
            </a:pPr>
            <a:endParaRPr/>
          </a:p>
          <a:p>
            <a:pPr marL="0" lvl="0" indent="0" algn="l" rtl="0">
              <a:spcBef>
                <a:spcPts val="0"/>
              </a:spcBef>
              <a:spcAft>
                <a:spcPts val="0"/>
              </a:spcAft>
              <a:buNone/>
            </a:pPr>
            <a:r>
              <a:rPr lang="en-US"/>
              <a:t>A special Education guideline for graduation requirements Number 9- St. Croix River Education District. </a:t>
            </a:r>
            <a:endParaRPr/>
          </a:p>
        </p:txBody>
      </p:sp>
      <p:sp>
        <p:nvSpPr>
          <p:cNvPr id="407" name="Google Shape;407;g1911c2831b3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911c2831b3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911c2831b3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1911c2831b3_0_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a39f83fe8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a39f83fe8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1a39f83fe8a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a39f83fe8a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a39f83fe8a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Several slides ago, we indicated that whether a student graduates on credits or goals, that student earns the same diploma.  However, the distinction between the two is made when doing the graduation coding.  </a:t>
            </a:r>
            <a:endParaRPr/>
          </a:p>
          <a:p>
            <a:pPr marL="0" lvl="0" indent="0" algn="l" rtl="0">
              <a:spcBef>
                <a:spcPts val="0"/>
              </a:spcBef>
              <a:spcAft>
                <a:spcPts val="0"/>
              </a:spcAft>
              <a:buNone/>
            </a:pPr>
            <a:r>
              <a:rPr lang="en-US"/>
              <a:t>So students who are coded G01 are those who are graduating with credits.  And remember, modified classes are still okay under G01.  Students who graduate on goals are coded  in MOSIS as G03 which indicates this student graduated on IEP goals.  .  </a:t>
            </a:r>
            <a:endParaRPr/>
          </a:p>
          <a:p>
            <a:pPr marL="0" lvl="0" indent="0" algn="l" rtl="0">
              <a:spcBef>
                <a:spcPts val="0"/>
              </a:spcBef>
              <a:spcAft>
                <a:spcPts val="0"/>
              </a:spcAft>
              <a:buNone/>
            </a:pPr>
            <a:endParaRPr/>
          </a:p>
          <a:p>
            <a:pPr marL="0" lvl="0" indent="0" algn="l" rtl="0">
              <a:spcBef>
                <a:spcPts val="0"/>
              </a:spcBef>
              <a:spcAft>
                <a:spcPts val="0"/>
              </a:spcAft>
              <a:buNone/>
            </a:pPr>
            <a:r>
              <a:rPr lang="en-US"/>
              <a:t>This slide includes a link that provides guidance and explanation when making the decision about correct coding.   </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421" name="Google Shape;421;g1a39f83fe8a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9c2447c21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9c2447c21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Unfortunately, we occasionally have students who age out but haven’t met their IEP goals.  Generally speaking, the student who continued to attend but didn’t earn required credits or achieve goal mastery would be coded D03.  That student earned a certificate of attendance but that is not recognized as a graduate because no diploma was earned.</a:t>
            </a:r>
            <a:endParaRPr/>
          </a:p>
          <a:p>
            <a:pPr marL="0" lvl="0" indent="0" algn="l" rtl="0">
              <a:spcBef>
                <a:spcPts val="0"/>
              </a:spcBef>
              <a:spcAft>
                <a:spcPts val="0"/>
              </a:spcAft>
              <a:buNone/>
            </a:pPr>
            <a:endParaRPr/>
          </a:p>
          <a:p>
            <a:pPr marL="0" lvl="0" indent="0" algn="l" rtl="0">
              <a:spcBef>
                <a:spcPts val="0"/>
              </a:spcBef>
              <a:spcAft>
                <a:spcPts val="0"/>
              </a:spcAft>
              <a:buNone/>
            </a:pPr>
            <a:r>
              <a:rPr lang="en-US"/>
              <a:t>Students who are coded D04 are those who did not earn either a diploma or a certificate of attendance.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429" name="Google Shape;429;g19c2447c21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a39f83fe8a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a39f83fe8a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Finally, a little note about students who do not graduate with their four-year cohort - once these students do graduate, whether it be at the 5, 6, or 7 year mark, then DESE picks the student up in an extended year graduation rate.  </a:t>
            </a:r>
            <a:endParaRPr/>
          </a:p>
          <a:p>
            <a:pPr marL="0" lvl="0" indent="0" algn="l" rtl="0">
              <a:spcBef>
                <a:spcPts val="0"/>
              </a:spcBef>
              <a:spcAft>
                <a:spcPts val="0"/>
              </a:spcAft>
              <a:buNone/>
            </a:pPr>
            <a:endParaRPr/>
          </a:p>
          <a:p>
            <a:pPr marL="0" lvl="0" indent="0" algn="l" rtl="0">
              <a:spcBef>
                <a:spcPts val="0"/>
              </a:spcBef>
              <a:spcAft>
                <a:spcPts val="0"/>
              </a:spcAft>
              <a:buNone/>
            </a:pPr>
            <a:r>
              <a:rPr lang="en-US"/>
              <a:t>And remember, if a student stays in 12th grade for more than one year, for MOSIS reporting purposes, that student is considered retained and must be reported in the June Cycle as Remained-Retained.  Once that student achieves graduation status, then they are picked up in the district’s graduation rate.  </a:t>
            </a:r>
            <a:endParaRPr/>
          </a:p>
        </p:txBody>
      </p:sp>
      <p:sp>
        <p:nvSpPr>
          <p:cNvPr id="437" name="Google Shape;437;g1a39f83fe8a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b338a9ef2d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b338a9ef2d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1b338a9ef2d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b338a9ef2d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1b338a9ef2d_2_20:notes"/>
          <p:cNvSpPr txBox="1">
            <a:spLocks noGrp="1"/>
          </p:cNvSpPr>
          <p:nvPr>
            <p:ph type="body" idx="1"/>
          </p:nvPr>
        </p:nvSpPr>
        <p:spPr>
          <a:xfrm>
            <a:off x="686360" y="4400262"/>
            <a:ext cx="5485200" cy="3600900"/>
          </a:xfrm>
          <a:prstGeom prst="rect">
            <a:avLst/>
          </a:prstGeom>
          <a:noFill/>
          <a:ln>
            <a:noFill/>
          </a:ln>
        </p:spPr>
        <p:txBody>
          <a:bodyPr spcFirstLastPara="1" wrap="square" lIns="81475" tIns="40725" rIns="81475" bIns="40725" anchor="t" anchorCtr="0">
            <a:noAutofit/>
          </a:bodyPr>
          <a:lstStyle/>
          <a:p>
            <a:pPr marL="0" lvl="0" indent="0" algn="l" rtl="0">
              <a:lnSpc>
                <a:spcPct val="100000"/>
              </a:lnSpc>
              <a:spcBef>
                <a:spcPts val="0"/>
              </a:spcBef>
              <a:spcAft>
                <a:spcPts val="0"/>
              </a:spcAft>
              <a:buSzPts val="1200"/>
              <a:buNone/>
            </a:pPr>
            <a:endParaRPr/>
          </a:p>
        </p:txBody>
      </p:sp>
      <p:sp>
        <p:nvSpPr>
          <p:cNvPr id="461" name="Google Shape;461;g1b338a9ef2d_2_20:notes"/>
          <p:cNvSpPr txBox="1">
            <a:spLocks noGrp="1"/>
          </p:cNvSpPr>
          <p:nvPr>
            <p:ph type="sldNum" idx="12"/>
          </p:nvPr>
        </p:nvSpPr>
        <p:spPr>
          <a:xfrm>
            <a:off x="3884239" y="8685068"/>
            <a:ext cx="2972400" cy="459000"/>
          </a:xfrm>
          <a:prstGeom prst="rect">
            <a:avLst/>
          </a:prstGeom>
          <a:noFill/>
          <a:ln>
            <a:noFill/>
          </a:ln>
        </p:spPr>
        <p:txBody>
          <a:bodyPr spcFirstLastPara="1" wrap="square" lIns="81475" tIns="40725" rIns="81475" bIns="4072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911c2831b3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911c2831b3_0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911c2831b3_0_2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b338a9ef2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b338a9ef2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look at the definitions of Special Education and Related Services.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latin typeface="Arial"/>
                <a:ea typeface="Arial"/>
                <a:cs typeface="Arial"/>
                <a:sym typeface="Arial"/>
              </a:rPr>
              <a:t>Read slide: Related services includes speech pathology ,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Related services may also include school health services, school nurse services, social work services in schools, and parent counseling and training.</a:t>
            </a:r>
            <a:endParaRPr>
              <a:highlight>
                <a:srgbClr val="FFFFFF"/>
              </a:highlight>
              <a:latin typeface="Arial"/>
              <a:ea typeface="Arial"/>
              <a:cs typeface="Arial"/>
              <a:sym typeface="Arial"/>
            </a:endParaRPr>
          </a:p>
          <a:p>
            <a:pPr marL="0" lvl="0" indent="0" algn="l" rtl="0">
              <a:spcBef>
                <a:spcPts val="0"/>
              </a:spcBef>
              <a:spcAft>
                <a:spcPts val="0"/>
              </a:spcAft>
              <a:buNone/>
            </a:pPr>
            <a:endParaRPr sz="1000"/>
          </a:p>
        </p:txBody>
      </p:sp>
      <p:sp>
        <p:nvSpPr>
          <p:cNvPr id="167" name="Google Shape;167;g1b338a9ef2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338a9ef2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b338a9ef2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is also important to know the difference between a change in eligibility and a change in service.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Read Slide:</a:t>
            </a:r>
            <a:endParaRPr/>
          </a:p>
          <a:p>
            <a:pPr marL="0" lvl="0" indent="0" algn="l" rtl="0">
              <a:spcBef>
                <a:spcPts val="0"/>
              </a:spcBef>
              <a:spcAft>
                <a:spcPts val="0"/>
              </a:spcAft>
              <a:buNone/>
            </a:pPr>
            <a:endParaRPr/>
          </a:p>
        </p:txBody>
      </p:sp>
      <p:sp>
        <p:nvSpPr>
          <p:cNvPr id="174" name="Google Shape;174;g1b338a9ef2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b338a9ef2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b338a9ef2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a team is looking at dismissing a service, these questions will help teams determine when a reevaluation is warranted. We will explain in more detail as we work through the next slides and engage in some scenarios.</a:t>
            </a:r>
            <a:endParaRPr/>
          </a:p>
        </p:txBody>
      </p:sp>
      <p:sp>
        <p:nvSpPr>
          <p:cNvPr id="182" name="Google Shape;182;g1b338a9ef2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losing slide 4">
  <p:cSld name="Closing slide 4">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9550400" y="5765801"/>
            <a:ext cx="2480277" cy="892900"/>
          </a:xfrm>
          <a:prstGeom prst="rect">
            <a:avLst/>
          </a:prstGeom>
          <a:noFill/>
          <a:ln>
            <a:noFill/>
          </a:ln>
        </p:spPr>
      </p:pic>
      <p:sp>
        <p:nvSpPr>
          <p:cNvPr id="17" name="Google Shape;17;p2"/>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8" name="Google Shape;18;p2"/>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19" name="Google Shape;19;p2"/>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sldNum" idx="12"/>
          </p:nvPr>
        </p:nvSpPr>
        <p:spPr>
          <a:xfrm>
            <a:off x="10972800" y="261938"/>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1pPr>
            <a:lvl2pPr marL="0" lvl="1"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2pPr>
            <a:lvl3pPr marL="0" lvl="2"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3pPr>
            <a:lvl4pPr marL="0" lvl="3"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4pPr>
            <a:lvl5pPr marL="0" lvl="4"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5pPr>
            <a:lvl6pPr marL="0" lvl="5"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6pPr>
            <a:lvl7pPr marL="0" lvl="6"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7pPr>
            <a:lvl8pPr marL="0" lvl="7"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8pPr>
            <a:lvl9pPr marL="0" lvl="8" indent="0" algn="r">
              <a:spcBef>
                <a:spcPts val="0"/>
              </a:spcBef>
              <a:buClr>
                <a:schemeClr val="lt1"/>
              </a:buClr>
              <a:buSzPts val="1467"/>
              <a:buFont typeface="Calibri"/>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3">
            <a:alphaModFix/>
          </a:blip>
          <a:srcRect/>
          <a:stretch/>
        </p:blipFill>
        <p:spPr>
          <a:xfrm>
            <a:off x="508000" y="0"/>
            <a:ext cx="1754605" cy="6858000"/>
          </a:xfrm>
          <a:prstGeom prst="rect">
            <a:avLst/>
          </a:prstGeom>
          <a:noFill/>
          <a:ln>
            <a:noFill/>
          </a:ln>
        </p:spPr>
      </p:pic>
      <p:sp>
        <p:nvSpPr>
          <p:cNvPr id="22" name="Google Shape;22;p2"/>
          <p:cNvSpPr txBox="1">
            <a:spLocks noGrp="1"/>
          </p:cNvSpPr>
          <p:nvPr>
            <p:ph type="body" idx="1"/>
          </p:nvPr>
        </p:nvSpPr>
        <p:spPr>
          <a:xfrm>
            <a:off x="2987723" y="2108200"/>
            <a:ext cx="8534400" cy="355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533"/>
              </a:spcBef>
              <a:spcAft>
                <a:spcPts val="0"/>
              </a:spcAft>
              <a:buClr>
                <a:srgbClr val="003399"/>
              </a:buClr>
              <a:buSzPts val="2000"/>
              <a:buNone/>
              <a:defRPr sz="2667">
                <a:solidFill>
                  <a:srgbClr val="003399"/>
                </a:solidFill>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3048000" y="1092200"/>
            <a:ext cx="8475133" cy="711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47"/>
              </a:spcBef>
              <a:spcAft>
                <a:spcPts val="0"/>
              </a:spcAft>
              <a:buClr>
                <a:schemeClr val="dk1"/>
              </a:buClr>
              <a:buSzPts val="2800"/>
              <a:buNone/>
              <a:defRPr sz="3733" b="1">
                <a:solidFill>
                  <a:schemeClr val="dk1"/>
                </a:solidFill>
                <a:latin typeface="Calibri"/>
                <a:ea typeface="Calibri"/>
                <a:cs typeface="Calibri"/>
                <a:sym typeface="Calibri"/>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a:spLocks noGrp="1"/>
          </p:cNvSpPr>
          <p:nvPr>
            <p:ph type="pic" idx="2"/>
          </p:nvPr>
        </p:nvSpPr>
        <p:spPr>
          <a:xfrm>
            <a:off x="5183188" y="987425"/>
            <a:ext cx="6172200" cy="4873625"/>
          </a:xfrm>
          <a:prstGeom prst="rect">
            <a:avLst/>
          </a:prstGeom>
          <a:noFill/>
          <a:ln>
            <a:noFill/>
          </a:ln>
        </p:spPr>
      </p:sp>
      <p:sp>
        <p:nvSpPr>
          <p:cNvPr id="86" name="Google Shape;8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2"/>
        <p:cNvGrpSpPr/>
        <p:nvPr/>
      </p:nvGrpSpPr>
      <p:grpSpPr>
        <a:xfrm>
          <a:off x="0" y="0"/>
          <a:ext cx="0" cy="0"/>
          <a:chOff x="0" y="0"/>
          <a:chExt cx="0" cy="0"/>
        </a:xfrm>
      </p:grpSpPr>
      <p:pic>
        <p:nvPicPr>
          <p:cNvPr id="103" name="Google Shape;103;p15" descr="R:\COM\COMM\Branding\PPT Templates\widescreen\Widescreen Powerpoint 23.jpg"/>
          <p:cNvPicPr preferRelativeResize="0"/>
          <p:nvPr/>
        </p:nvPicPr>
        <p:blipFill rotWithShape="1">
          <a:blip r:embed="rId2">
            <a:alphaModFix/>
          </a:blip>
          <a:srcRect/>
          <a:stretch/>
        </p:blipFill>
        <p:spPr>
          <a:xfrm>
            <a:off x="0" y="2"/>
            <a:ext cx="12204192" cy="6867379"/>
          </a:xfrm>
          <a:prstGeom prst="rect">
            <a:avLst/>
          </a:prstGeom>
          <a:noFill/>
          <a:ln>
            <a:noFill/>
          </a:ln>
        </p:spPr>
      </p:pic>
      <p:sp>
        <p:nvSpPr>
          <p:cNvPr id="104" name="Google Shape;104;p15"/>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5333"/>
              <a:buFont typeface="Arial"/>
              <a:buNone/>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15"/>
          <p:cNvSpPr txBox="1">
            <a:spLocks noGrp="1"/>
          </p:cNvSpPr>
          <p:nvPr>
            <p:ph type="body" idx="1"/>
          </p:nvPr>
        </p:nvSpPr>
        <p:spPr>
          <a:xfrm>
            <a:off x="406400" y="4038600"/>
            <a:ext cx="22353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667"/>
              <a:buFont typeface="Arial"/>
              <a:buNone/>
              <a:defRPr sz="2667"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5"/>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rgbClr val="000000"/>
              </a:buClr>
              <a:buSzPts val="2667"/>
              <a:buFont typeface="Arial"/>
              <a:buNone/>
              <a:defRPr sz="2667" b="0" i="1"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107"/>
        <p:cNvGrpSpPr/>
        <p:nvPr/>
      </p:nvGrpSpPr>
      <p:grpSpPr>
        <a:xfrm>
          <a:off x="0" y="0"/>
          <a:ext cx="0" cy="0"/>
          <a:chOff x="0" y="0"/>
          <a:chExt cx="0" cy="0"/>
        </a:xfrm>
      </p:grpSpPr>
      <p:pic>
        <p:nvPicPr>
          <p:cNvPr id="108" name="Google Shape;108;p16" descr="R:\COM\COMM\Branding\PPT Templates\widescreen\Widescreen Powerpoint 20.jpg"/>
          <p:cNvPicPr preferRelativeResize="0"/>
          <p:nvPr/>
        </p:nvPicPr>
        <p:blipFill rotWithShape="1">
          <a:blip r:embed="rId2">
            <a:alphaModFix/>
          </a:blip>
          <a:srcRect/>
          <a:stretch/>
        </p:blipFill>
        <p:spPr>
          <a:xfrm>
            <a:off x="0" y="0"/>
            <a:ext cx="12198357" cy="6864096"/>
          </a:xfrm>
          <a:prstGeom prst="rect">
            <a:avLst/>
          </a:prstGeom>
          <a:noFill/>
          <a:ln>
            <a:noFill/>
          </a:ln>
        </p:spPr>
      </p:pic>
      <p:sp>
        <p:nvSpPr>
          <p:cNvPr id="109" name="Google Shape;109;p16"/>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0" name="Google Shape;110;p16"/>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111" name="Google Shape;111;p16"/>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333"/>
              <a:buFont typeface="Calibri"/>
              <a:buNone/>
              <a:defRPr sz="5333"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12"/>
        <p:cNvGrpSpPr/>
        <p:nvPr/>
      </p:nvGrpSpPr>
      <p:grpSpPr>
        <a:xfrm>
          <a:off x="0" y="0"/>
          <a:ext cx="0" cy="0"/>
          <a:chOff x="0" y="0"/>
          <a:chExt cx="0" cy="0"/>
        </a:xfrm>
      </p:grpSpPr>
      <p:pic>
        <p:nvPicPr>
          <p:cNvPr id="113" name="Google Shape;113;p17" descr="R:\COM\COMM\Branding\PPT Templates\widescreen\Widescreen Powerpoint 6.jpg"/>
          <p:cNvPicPr preferRelativeResize="0"/>
          <p:nvPr/>
        </p:nvPicPr>
        <p:blipFill rotWithShape="1">
          <a:blip r:embed="rId2">
            <a:alphaModFix/>
          </a:blip>
          <a:srcRect/>
          <a:stretch/>
        </p:blipFill>
        <p:spPr>
          <a:xfrm>
            <a:off x="0" y="2"/>
            <a:ext cx="12204192" cy="6867379"/>
          </a:xfrm>
          <a:prstGeom prst="rect">
            <a:avLst/>
          </a:prstGeom>
          <a:noFill/>
          <a:ln>
            <a:noFill/>
          </a:ln>
        </p:spPr>
      </p:pic>
      <p:sp>
        <p:nvSpPr>
          <p:cNvPr id="114" name="Google Shape;114;p17"/>
          <p:cNvSpPr txBox="1">
            <a:spLocks noGrp="1"/>
          </p:cNvSpPr>
          <p:nvPr>
            <p:ph type="body" idx="1"/>
          </p:nvPr>
        </p:nvSpPr>
        <p:spPr>
          <a:xfrm>
            <a:off x="203200" y="3733800"/>
            <a:ext cx="11684100" cy="861900"/>
          </a:xfrm>
          <a:prstGeom prst="rect">
            <a:avLst/>
          </a:prstGeom>
          <a:noFill/>
          <a:ln>
            <a:noFill/>
          </a:ln>
        </p:spPr>
        <p:txBody>
          <a:bodyPr spcFirstLastPara="1" wrap="square" lIns="91425" tIns="45700" rIns="91425" bIns="45700" anchor="ctr" anchorCtr="0">
            <a:spAutoFit/>
          </a:bodyPr>
          <a:lstStyle>
            <a:lvl1pPr marL="457200" marR="0" lvl="0" indent="-228600" algn="ctr" rtl="0">
              <a:lnSpc>
                <a:spcPct val="100000"/>
              </a:lnSpc>
              <a:spcBef>
                <a:spcPts val="0"/>
              </a:spcBef>
              <a:spcAft>
                <a:spcPts val="0"/>
              </a:spcAft>
              <a:buClr>
                <a:srgbClr val="000000"/>
              </a:buClr>
              <a:buSzPts val="4800"/>
              <a:buFont typeface="Calibri"/>
              <a:buNone/>
              <a:defRPr sz="48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17"/>
          <p:cNvSpPr txBox="1">
            <a:spLocks noGrp="1"/>
          </p:cNvSpPr>
          <p:nvPr>
            <p:ph type="sldNum" idx="12"/>
          </p:nvPr>
        </p:nvSpPr>
        <p:spPr>
          <a:xfrm>
            <a:off x="10972800" y="6324600"/>
            <a:ext cx="1016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7"/>
          <p:cNvSpPr txBox="1"/>
          <p:nvPr/>
        </p:nvSpPr>
        <p:spPr>
          <a:xfrm>
            <a:off x="10972800" y="279400"/>
            <a:ext cx="1016100" cy="365100"/>
          </a:xfrm>
          <a:prstGeom prst="rect">
            <a:avLst/>
          </a:prstGeom>
          <a:noFill/>
          <a:ln>
            <a:noFill/>
          </a:ln>
        </p:spPr>
        <p:txBody>
          <a:bodyPr spcFirstLastPara="1" wrap="square" lIns="121900" tIns="60950" rIns="121900" bIns="6095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24"/>
        <p:cNvGrpSpPr/>
        <p:nvPr/>
      </p:nvGrpSpPr>
      <p:grpSpPr>
        <a:xfrm>
          <a:off x="0" y="0"/>
          <a:ext cx="0" cy="0"/>
          <a:chOff x="0" y="0"/>
          <a:chExt cx="0" cy="0"/>
        </a:xfrm>
      </p:grpSpPr>
      <p:sp>
        <p:nvSpPr>
          <p:cNvPr id="25" name="Google Shape;25;p3"/>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6" name="Google Shape;26;p3"/>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7" name="Google Shape;27;p3"/>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28" name="Google Shape;28;p3"/>
          <p:cNvSpPr txBox="1">
            <a:spLocks noGrp="1"/>
          </p:cNvSpPr>
          <p:nvPr>
            <p:ph type="sldNum" idx="12"/>
          </p:nvPr>
        </p:nvSpPr>
        <p:spPr>
          <a:xfrm>
            <a:off x="11379200" y="261938"/>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lt1"/>
              </a:buClr>
              <a:buSzPts val="1467"/>
              <a:buFont typeface="Calibri"/>
              <a:buNone/>
              <a:defRPr sz="1467" b="0">
                <a:solidFill>
                  <a:schemeClr val="lt1"/>
                </a:solidFill>
                <a:latin typeface="Calibri"/>
                <a:ea typeface="Calibri"/>
                <a:cs typeface="Calibri"/>
                <a:sym typeface="Calibri"/>
              </a:defRPr>
            </a:lvl1pPr>
            <a:lvl2pPr marL="0" lvl="1" indent="0" algn="r">
              <a:spcBef>
                <a:spcPts val="0"/>
              </a:spcBef>
              <a:buClr>
                <a:schemeClr val="lt1"/>
              </a:buClr>
              <a:buSzPts val="1467"/>
              <a:buFont typeface="Calibri"/>
              <a:buNone/>
              <a:defRPr sz="1467" b="0">
                <a:solidFill>
                  <a:schemeClr val="lt1"/>
                </a:solidFill>
                <a:latin typeface="Calibri"/>
                <a:ea typeface="Calibri"/>
                <a:cs typeface="Calibri"/>
                <a:sym typeface="Calibri"/>
              </a:defRPr>
            </a:lvl2pPr>
            <a:lvl3pPr marL="0" lvl="2" indent="0" algn="r">
              <a:spcBef>
                <a:spcPts val="0"/>
              </a:spcBef>
              <a:buClr>
                <a:schemeClr val="lt1"/>
              </a:buClr>
              <a:buSzPts val="1467"/>
              <a:buFont typeface="Calibri"/>
              <a:buNone/>
              <a:defRPr sz="1467" b="0">
                <a:solidFill>
                  <a:schemeClr val="lt1"/>
                </a:solidFill>
                <a:latin typeface="Calibri"/>
                <a:ea typeface="Calibri"/>
                <a:cs typeface="Calibri"/>
                <a:sym typeface="Calibri"/>
              </a:defRPr>
            </a:lvl3pPr>
            <a:lvl4pPr marL="0" lvl="3" indent="0" algn="r">
              <a:spcBef>
                <a:spcPts val="0"/>
              </a:spcBef>
              <a:buClr>
                <a:schemeClr val="lt1"/>
              </a:buClr>
              <a:buSzPts val="1467"/>
              <a:buFont typeface="Calibri"/>
              <a:buNone/>
              <a:defRPr sz="1467" b="0">
                <a:solidFill>
                  <a:schemeClr val="lt1"/>
                </a:solidFill>
                <a:latin typeface="Calibri"/>
                <a:ea typeface="Calibri"/>
                <a:cs typeface="Calibri"/>
                <a:sym typeface="Calibri"/>
              </a:defRPr>
            </a:lvl4pPr>
            <a:lvl5pPr marL="0" lvl="4" indent="0" algn="r">
              <a:spcBef>
                <a:spcPts val="0"/>
              </a:spcBef>
              <a:buClr>
                <a:schemeClr val="lt1"/>
              </a:buClr>
              <a:buSzPts val="1467"/>
              <a:buFont typeface="Calibri"/>
              <a:buNone/>
              <a:defRPr sz="1467" b="0">
                <a:solidFill>
                  <a:schemeClr val="lt1"/>
                </a:solidFill>
                <a:latin typeface="Calibri"/>
                <a:ea typeface="Calibri"/>
                <a:cs typeface="Calibri"/>
                <a:sym typeface="Calibri"/>
              </a:defRPr>
            </a:lvl5pPr>
            <a:lvl6pPr marL="0" lvl="5" indent="0" algn="r">
              <a:spcBef>
                <a:spcPts val="0"/>
              </a:spcBef>
              <a:buClr>
                <a:schemeClr val="lt1"/>
              </a:buClr>
              <a:buSzPts val="1467"/>
              <a:buFont typeface="Calibri"/>
              <a:buNone/>
              <a:defRPr sz="1467" b="0">
                <a:solidFill>
                  <a:schemeClr val="lt1"/>
                </a:solidFill>
                <a:latin typeface="Calibri"/>
                <a:ea typeface="Calibri"/>
                <a:cs typeface="Calibri"/>
                <a:sym typeface="Calibri"/>
              </a:defRPr>
            </a:lvl6pPr>
            <a:lvl7pPr marL="0" lvl="6" indent="0" algn="r">
              <a:spcBef>
                <a:spcPts val="0"/>
              </a:spcBef>
              <a:buClr>
                <a:schemeClr val="lt1"/>
              </a:buClr>
              <a:buSzPts val="1467"/>
              <a:buFont typeface="Calibri"/>
              <a:buNone/>
              <a:defRPr sz="1467" b="0">
                <a:solidFill>
                  <a:schemeClr val="lt1"/>
                </a:solidFill>
                <a:latin typeface="Calibri"/>
                <a:ea typeface="Calibri"/>
                <a:cs typeface="Calibri"/>
                <a:sym typeface="Calibri"/>
              </a:defRPr>
            </a:lvl7pPr>
            <a:lvl8pPr marL="0" lvl="7" indent="0" algn="r">
              <a:spcBef>
                <a:spcPts val="0"/>
              </a:spcBef>
              <a:buClr>
                <a:schemeClr val="lt1"/>
              </a:buClr>
              <a:buSzPts val="1467"/>
              <a:buFont typeface="Calibri"/>
              <a:buNone/>
              <a:defRPr sz="1467" b="0">
                <a:solidFill>
                  <a:schemeClr val="lt1"/>
                </a:solidFill>
                <a:latin typeface="Calibri"/>
                <a:ea typeface="Calibri"/>
                <a:cs typeface="Calibri"/>
                <a:sym typeface="Calibri"/>
              </a:defRPr>
            </a:lvl8pPr>
            <a:lvl9pPr marL="0" lvl="8" indent="0" algn="r">
              <a:spcBef>
                <a:spcPts val="0"/>
              </a:spcBef>
              <a:buClr>
                <a:schemeClr val="lt1"/>
              </a:buClr>
              <a:buSzPts val="1467"/>
              <a:buFont typeface="Calibri"/>
              <a:buNone/>
              <a:defRPr sz="1467"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r="89795" b="19641"/>
          <a:stretch/>
        </p:blipFill>
        <p:spPr>
          <a:xfrm>
            <a:off x="10871200" y="24973"/>
            <a:ext cx="304800" cy="864027"/>
          </a:xfrm>
          <a:prstGeom prst="rect">
            <a:avLst/>
          </a:prstGeom>
          <a:noFill/>
          <a:ln>
            <a:noFill/>
          </a:ln>
        </p:spPr>
      </p:pic>
      <p:sp>
        <p:nvSpPr>
          <p:cNvPr id="30" name="Google Shape;30;p3"/>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853"/>
              </a:spcBef>
              <a:spcAft>
                <a:spcPts val="0"/>
              </a:spcAft>
              <a:buClr>
                <a:schemeClr val="dk1"/>
              </a:buClr>
              <a:buSzPts val="3200"/>
              <a:buChar char="•"/>
              <a:defRPr/>
            </a:lvl1pPr>
            <a:lvl2pPr marL="914400" lvl="1" indent="-297180" algn="l">
              <a:lnSpc>
                <a:spcPct val="90000"/>
              </a:lnSpc>
              <a:spcBef>
                <a:spcPts val="480"/>
              </a:spcBef>
              <a:spcAft>
                <a:spcPts val="0"/>
              </a:spcAft>
              <a:buClr>
                <a:schemeClr val="dk1"/>
              </a:buClr>
              <a:buSzPts val="1080"/>
              <a:buChar char="❑"/>
              <a:defRPr/>
            </a:lvl2pPr>
            <a:lvl3pPr marL="1371600" lvl="2" indent="-401319" algn="l">
              <a:lnSpc>
                <a:spcPct val="90000"/>
              </a:lnSpc>
              <a:spcBef>
                <a:spcPts val="853"/>
              </a:spcBef>
              <a:spcAft>
                <a:spcPts val="0"/>
              </a:spcAft>
              <a:buClr>
                <a:schemeClr val="dk1"/>
              </a:buClr>
              <a:buSzPts val="2720"/>
              <a:buChar char="o"/>
              <a:defRPr sz="4267"/>
            </a:lvl3pPr>
            <a:lvl4pPr marL="1828800" lvl="3" indent="-391160" algn="l">
              <a:lnSpc>
                <a:spcPct val="90000"/>
              </a:lnSpc>
              <a:spcBef>
                <a:spcPts val="853"/>
              </a:spcBef>
              <a:spcAft>
                <a:spcPts val="0"/>
              </a:spcAft>
              <a:buClr>
                <a:schemeClr val="dk1"/>
              </a:buClr>
              <a:buSzPts val="2560"/>
              <a:buChar char="❖"/>
              <a:defRPr sz="4267"/>
            </a:lvl4pPr>
            <a:lvl5pPr marL="2286000" lvl="4" indent="-431800" algn="l">
              <a:lnSpc>
                <a:spcPct val="90000"/>
              </a:lnSpc>
              <a:spcBef>
                <a:spcPts val="853"/>
              </a:spcBef>
              <a:spcAft>
                <a:spcPts val="0"/>
              </a:spcAft>
              <a:buClr>
                <a:schemeClr val="dk1"/>
              </a:buClr>
              <a:buSzPts val="3200"/>
              <a:buChar char="•"/>
              <a:defRPr sz="4267"/>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31" name="Google Shape;31;p3"/>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853"/>
              </a:spcBef>
              <a:spcAft>
                <a:spcPts val="0"/>
              </a:spcAft>
              <a:buClr>
                <a:schemeClr val="lt1"/>
              </a:buClr>
              <a:buSzPts val="3200"/>
              <a:buNone/>
              <a:defRPr>
                <a:solidFill>
                  <a:schemeClr val="lt1"/>
                </a:solidFill>
              </a:defRPr>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32" name="Google Shape;32;p3"/>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73"/>
              </a:spcBef>
              <a:spcAft>
                <a:spcPts val="0"/>
              </a:spcAft>
              <a:buClr>
                <a:schemeClr val="dk1"/>
              </a:buClr>
              <a:buSzPts val="1400"/>
              <a:buNone/>
              <a:defRPr sz="1867"/>
            </a:lvl1pPr>
            <a:lvl2pPr marL="914400" lvl="1" indent="-297180" algn="l">
              <a:lnSpc>
                <a:spcPct val="90000"/>
              </a:lnSpc>
              <a:spcBef>
                <a:spcPts val="480"/>
              </a:spcBef>
              <a:spcAft>
                <a:spcPts val="0"/>
              </a:spcAft>
              <a:buClr>
                <a:schemeClr val="dk1"/>
              </a:buClr>
              <a:buSzPts val="1080"/>
              <a:buChar char="❑"/>
              <a:defRPr/>
            </a:lvl2pPr>
            <a:lvl3pPr marL="1371600" lvl="2" indent="-325755" algn="l">
              <a:lnSpc>
                <a:spcPct val="90000"/>
              </a:lnSpc>
              <a:spcBef>
                <a:spcPts val="480"/>
              </a:spcBef>
              <a:spcAft>
                <a:spcPts val="0"/>
              </a:spcAft>
              <a:buClr>
                <a:schemeClr val="dk1"/>
              </a:buClr>
              <a:buSzPts val="1530"/>
              <a:buChar char="o"/>
              <a:defRPr/>
            </a:lvl3pPr>
            <a:lvl4pPr marL="1828800" lvl="3" indent="-320039" algn="l">
              <a:lnSpc>
                <a:spcPct val="90000"/>
              </a:lnSpc>
              <a:spcBef>
                <a:spcPts val="480"/>
              </a:spcBef>
              <a:spcAft>
                <a:spcPts val="0"/>
              </a:spcAft>
              <a:buClr>
                <a:schemeClr val="dk1"/>
              </a:buClr>
              <a:buSzPts val="1440"/>
              <a:buChar char="❖"/>
              <a:defRPr/>
            </a:lvl4pPr>
            <a:lvl5pPr marL="2286000" lvl="4" indent="-342900" algn="l">
              <a:lnSpc>
                <a:spcPct val="90000"/>
              </a:lnSpc>
              <a:spcBef>
                <a:spcPts val="480"/>
              </a:spcBef>
              <a:spcAft>
                <a:spcPts val="0"/>
              </a:spcAft>
              <a:buClr>
                <a:schemeClr val="dk1"/>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se.mo.gov/media/file/checklist-when-provide-prior-written-noti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b6ce5c79a8e97041f2936a0d0d738c11&amp;term_occur=999&amp;term_src=Title:34:Subtitle:B:Chapter:III:Part:300:Subpart:E:300.50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ese.mo.gov/media/file/checklist-when-provide-prior-written-notice" TargetMode="External"/><Relationship Id="rId5" Type="http://schemas.openxmlformats.org/officeDocument/2006/relationships/hyperlink" Target="https://www.law.cornell.edu/definitions/index.php?width=840&amp;height=800&amp;iframe=true&amp;def_id=7fd9f9efac7a11c68c7fbb4a2779de69&amp;term_occur=999&amp;term_src=Title:34:Subtitle:B:Chapter:III:Part:300:Subpart:E:300.503" TargetMode="External"/><Relationship Id="rId4" Type="http://schemas.openxmlformats.org/officeDocument/2006/relationships/hyperlink" Target="https://www.law.cornell.edu/definitions/index.php?width=840&amp;height=800&amp;iframe=true&amp;def_id=e0aca252d5dfb28bf343529a57e1b329&amp;term_occur=999&amp;term_src=Title:34:Subtitle:B:Chapter:III:Part:300:Subpart:E:300.50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se.mo.gov/media/pdf/graduation-require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ese.mo.gov/media/pdf/graduation-requirem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se.mo.gov/media/pdf/graduation-requireme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dese.mo.gov/media/pdf/graduation-requiremen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ese.mo.gov/media/pdf/sped-graduate-report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ese.mo.gov/media/pdf/evaluations-myth-month"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0" y="1474275"/>
            <a:ext cx="7620000" cy="1828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00000"/>
              <a:buNone/>
            </a:pPr>
            <a:r>
              <a:rPr lang="en-US" sz="4400"/>
              <a:t>Termination and </a:t>
            </a:r>
            <a:r>
              <a:rPr lang="en-US" sz="4400">
                <a:solidFill>
                  <a:schemeClr val="dk1"/>
                </a:solidFill>
              </a:rPr>
              <a:t>Graduation </a:t>
            </a:r>
            <a:r>
              <a:rPr lang="en-US" sz="4400"/>
              <a:t>of Special Education and Related Services</a:t>
            </a:r>
            <a:endParaRPr sz="4400"/>
          </a:p>
        </p:txBody>
      </p:sp>
      <p:sp>
        <p:nvSpPr>
          <p:cNvPr id="122" name="Google Shape;122;p18"/>
          <p:cNvSpPr txBox="1">
            <a:spLocks noGrp="1"/>
          </p:cNvSpPr>
          <p:nvPr>
            <p:ph type="body" idx="1"/>
          </p:nvPr>
        </p:nvSpPr>
        <p:spPr>
          <a:xfrm>
            <a:off x="406400" y="4038600"/>
            <a:ext cx="22353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800"/>
              <a:buFont typeface="Arial"/>
              <a:buNone/>
            </a:pPr>
            <a:r>
              <a:rPr lang="en-US" sz="1800"/>
              <a:t>December 2022</a:t>
            </a:r>
            <a:endParaRPr/>
          </a:p>
        </p:txBody>
      </p:sp>
      <p:sp>
        <p:nvSpPr>
          <p:cNvPr id="123" name="Google Shape;123;p18"/>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600"/>
              <a:buNone/>
            </a:pPr>
            <a:r>
              <a:rPr lang="en-US">
                <a:solidFill>
                  <a:schemeClr val="dk2"/>
                </a:solidFill>
              </a:rPr>
              <a:t>Bailey Tennesen KC-RPDC &amp; Leasa Day South Central RPDC</a:t>
            </a:r>
            <a:endParaRPr>
              <a:solidFill>
                <a:schemeClr val="dk2"/>
              </a:solidFill>
            </a:endParaRPr>
          </a:p>
          <a:p>
            <a:pPr marL="0" lvl="0" indent="0" algn="ctr" rtl="0">
              <a:lnSpc>
                <a:spcPct val="100000"/>
              </a:lnSpc>
              <a:spcBef>
                <a:spcPts val="0"/>
              </a:spcBef>
              <a:spcAft>
                <a:spcPts val="0"/>
              </a:spcAft>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Autofit/>
          </a:bodyPr>
          <a:lstStyle/>
          <a:p>
            <a:pPr marL="609585" lvl="0" indent="-304791" algn="ctr" rtl="0">
              <a:lnSpc>
                <a:spcPct val="70000"/>
              </a:lnSpc>
              <a:spcBef>
                <a:spcPts val="853"/>
              </a:spcBef>
              <a:spcAft>
                <a:spcPts val="0"/>
              </a:spcAft>
              <a:buClr>
                <a:schemeClr val="lt1"/>
              </a:buClr>
              <a:buSzPts val="3200"/>
              <a:buNone/>
            </a:pPr>
            <a:r>
              <a:rPr lang="en-US" sz="3690"/>
              <a:t>Do we need an evaluation report to dismiss a related service? </a:t>
            </a:r>
            <a:endParaRPr sz="3690"/>
          </a:p>
        </p:txBody>
      </p:sp>
      <p:sp>
        <p:nvSpPr>
          <p:cNvPr id="198" name="Google Shape;198;p27"/>
          <p:cNvSpPr txBox="1"/>
          <p:nvPr/>
        </p:nvSpPr>
        <p:spPr>
          <a:xfrm>
            <a:off x="413725" y="1091000"/>
            <a:ext cx="10807200" cy="455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Calibri"/>
                <a:ea typeface="Calibri"/>
                <a:cs typeface="Calibri"/>
                <a:sym typeface="Calibri"/>
              </a:rPr>
              <a:t>The question to ask is: </a:t>
            </a:r>
            <a:r>
              <a:rPr lang="en-US" sz="2900" i="1">
                <a:latin typeface="Calibri"/>
                <a:ea typeface="Calibri"/>
                <a:cs typeface="Calibri"/>
                <a:sym typeface="Calibri"/>
              </a:rPr>
              <a:t> Does the student continue to require special education services? </a:t>
            </a:r>
            <a:endParaRPr sz="2900">
              <a:solidFill>
                <a:srgbClr val="0000FF"/>
              </a:solidFill>
              <a:latin typeface="Calibri"/>
              <a:ea typeface="Calibri"/>
              <a:cs typeface="Calibri"/>
              <a:sym typeface="Calibri"/>
            </a:endParaRPr>
          </a:p>
          <a:p>
            <a:pPr marL="0" lvl="0" indent="0" algn="l" rtl="0">
              <a:spcBef>
                <a:spcPts val="0"/>
              </a:spcBef>
              <a:spcAft>
                <a:spcPts val="0"/>
              </a:spcAft>
              <a:buNone/>
            </a:pPr>
            <a:r>
              <a:rPr lang="en-US" sz="2900">
                <a:solidFill>
                  <a:srgbClr val="0000FF"/>
                </a:solidFill>
                <a:latin typeface="Calibri"/>
                <a:ea typeface="Calibri"/>
                <a:cs typeface="Calibri"/>
                <a:sym typeface="Calibri"/>
              </a:rPr>
              <a:t>If the answer is YES:</a:t>
            </a:r>
            <a:endParaRPr sz="29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r>
              <a:rPr lang="en-US" sz="2900">
                <a:solidFill>
                  <a:schemeClr val="dk1"/>
                </a:solidFill>
                <a:latin typeface="Calibri"/>
                <a:ea typeface="Calibri"/>
                <a:cs typeface="Calibri"/>
                <a:sym typeface="Calibri"/>
              </a:rPr>
              <a:t>Removing the related service is an IEP team decision that should be based on data. When the student continues to need services, the child’s eligibility for an IEP is not in question.</a:t>
            </a:r>
            <a:endParaRPr sz="2900">
              <a:solidFill>
                <a:schemeClr val="dk1"/>
              </a:solidFill>
              <a:latin typeface="Calibri"/>
              <a:ea typeface="Calibri"/>
              <a:cs typeface="Calibri"/>
              <a:sym typeface="Calibri"/>
            </a:endParaRPr>
          </a:p>
          <a:p>
            <a:pPr marL="0" lvl="0" indent="0" algn="l" rtl="0">
              <a:spcBef>
                <a:spcPts val="0"/>
              </a:spcBef>
              <a:spcAft>
                <a:spcPts val="0"/>
              </a:spcAft>
              <a:buNone/>
            </a:pPr>
            <a:endParaRPr sz="2900">
              <a:solidFill>
                <a:schemeClr val="dk1"/>
              </a:solidFill>
              <a:latin typeface="Calibri"/>
              <a:ea typeface="Calibri"/>
              <a:cs typeface="Calibri"/>
              <a:sym typeface="Calibri"/>
            </a:endParaRPr>
          </a:p>
          <a:p>
            <a:pPr marL="0" lvl="0" indent="0" algn="l" rtl="0">
              <a:spcBef>
                <a:spcPts val="0"/>
              </a:spcBef>
              <a:spcAft>
                <a:spcPts val="0"/>
              </a:spcAft>
              <a:buNone/>
            </a:pPr>
            <a:r>
              <a:rPr lang="en-US" sz="2900">
                <a:solidFill>
                  <a:schemeClr val="dk1"/>
                </a:solidFill>
                <a:latin typeface="Calibri"/>
                <a:ea typeface="Calibri"/>
                <a:cs typeface="Calibri"/>
                <a:sym typeface="Calibri"/>
              </a:rPr>
              <a:t>When there is no need for a reevaluation then there is no requirement to provide an evaluation report.</a:t>
            </a:r>
            <a:endParaRPr sz="2900">
              <a:solidFill>
                <a:schemeClr val="dk1"/>
              </a:solidFill>
              <a:latin typeface="Calibri"/>
              <a:ea typeface="Calibri"/>
              <a:cs typeface="Calibri"/>
              <a:sym typeface="Calibri"/>
            </a:endParaRPr>
          </a:p>
        </p:txBody>
      </p:sp>
      <p:sp>
        <p:nvSpPr>
          <p:cNvPr id="199" name="Google Shape;199;p27"/>
          <p:cNvSpPr txBox="1"/>
          <p:nvPr/>
        </p:nvSpPr>
        <p:spPr>
          <a:xfrm>
            <a:off x="413725" y="6457800"/>
            <a:ext cx="805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Myth of the Month: Evaluations March 2015</a:t>
            </a:r>
            <a:endParaRPr>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fontScale="47500" lnSpcReduction="20000"/>
          </a:bodyPr>
          <a:lstStyle/>
          <a:p>
            <a:pPr marL="609584" lvl="0" indent="-304792" algn="ctr" rtl="0">
              <a:lnSpc>
                <a:spcPct val="90000"/>
              </a:lnSpc>
              <a:spcBef>
                <a:spcPts val="853"/>
              </a:spcBef>
              <a:spcAft>
                <a:spcPts val="0"/>
              </a:spcAft>
              <a:buClr>
                <a:schemeClr val="lt1"/>
              </a:buClr>
              <a:buSzPct val="64524"/>
              <a:buNone/>
            </a:pPr>
            <a:r>
              <a:rPr lang="en-US" sz="5361"/>
              <a:t>Do we need an evaluation report to dismiss a special education service? </a:t>
            </a:r>
            <a:endParaRPr sz="5543"/>
          </a:p>
        </p:txBody>
      </p:sp>
      <p:sp>
        <p:nvSpPr>
          <p:cNvPr id="205" name="Google Shape;205;p28"/>
          <p:cNvSpPr txBox="1"/>
          <p:nvPr/>
        </p:nvSpPr>
        <p:spPr>
          <a:xfrm>
            <a:off x="263075" y="916500"/>
            <a:ext cx="107478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a:solidFill>
                  <a:schemeClr val="dk1"/>
                </a:solidFill>
              </a:rPr>
              <a:t>The question to ask is: </a:t>
            </a:r>
            <a:r>
              <a:rPr lang="en-US" sz="2200" i="1">
                <a:solidFill>
                  <a:schemeClr val="dk1"/>
                </a:solidFill>
              </a:rPr>
              <a:t> Does the student no longer require ANY special education services? </a:t>
            </a:r>
            <a:endParaRPr sz="2200">
              <a:solidFill>
                <a:srgbClr val="0000FF"/>
              </a:solidFill>
            </a:endParaRPr>
          </a:p>
          <a:p>
            <a:pPr marL="0" lvl="0" indent="0" algn="l" rtl="0">
              <a:spcBef>
                <a:spcPts val="0"/>
              </a:spcBef>
              <a:spcAft>
                <a:spcPts val="0"/>
              </a:spcAft>
              <a:buNone/>
            </a:pPr>
            <a:r>
              <a:rPr lang="en-US" sz="2200">
                <a:solidFill>
                  <a:srgbClr val="0000FF"/>
                </a:solidFill>
              </a:rPr>
              <a:t>If the answer is YES:</a:t>
            </a:r>
            <a:endParaRPr sz="2200">
              <a:solidFill>
                <a:srgbClr val="0000FF"/>
              </a:solidFill>
            </a:endParaRPr>
          </a:p>
          <a:p>
            <a:pPr marL="0" lvl="0" indent="0" algn="l" rtl="0">
              <a:spcBef>
                <a:spcPts val="0"/>
              </a:spcBef>
              <a:spcAft>
                <a:spcPts val="0"/>
              </a:spcAft>
              <a:buClr>
                <a:schemeClr val="dk1"/>
              </a:buClr>
              <a:buSzPts val="1100"/>
              <a:buFont typeface="Arial"/>
              <a:buNone/>
            </a:pPr>
            <a:endParaRPr sz="2200">
              <a:solidFill>
                <a:srgbClr val="0000FF"/>
              </a:solidFill>
            </a:endParaRPr>
          </a:p>
          <a:p>
            <a:pPr marL="0" lvl="0" indent="0" algn="l" rtl="0">
              <a:spcBef>
                <a:spcPts val="0"/>
              </a:spcBef>
              <a:spcAft>
                <a:spcPts val="0"/>
              </a:spcAft>
              <a:buNone/>
            </a:pPr>
            <a:r>
              <a:rPr lang="en-US" sz="2200"/>
              <a:t>A reevaluation is required.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a:t>*If the team determines the student is no longer eligible under IDEA, write an evaluation report to document the basis for that decision </a:t>
            </a:r>
            <a:r>
              <a:rPr lang="en-US" sz="2200">
                <a:solidFill>
                  <a:schemeClr val="dk1"/>
                </a:solidFill>
              </a:rPr>
              <a:t>and provide a copy to the parent</a:t>
            </a:r>
            <a:r>
              <a:rPr lang="en-US" sz="2200"/>
              <a:t>. </a:t>
            </a:r>
            <a:endParaRPr sz="2200"/>
          </a:p>
        </p:txBody>
      </p:sp>
      <p:sp>
        <p:nvSpPr>
          <p:cNvPr id="206" name="Google Shape;206;p28"/>
          <p:cNvSpPr txBox="1"/>
          <p:nvPr/>
        </p:nvSpPr>
        <p:spPr>
          <a:xfrm>
            <a:off x="352025" y="6360800"/>
            <a:ext cx="116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body" idx="1"/>
          </p:nvPr>
        </p:nvSpPr>
        <p:spPr>
          <a:xfrm>
            <a:off x="203200" y="1092200"/>
            <a:ext cx="5227200" cy="5181600"/>
          </a:xfrm>
          <a:prstGeom prst="rect">
            <a:avLst/>
          </a:prstGeom>
        </p:spPr>
        <p:txBody>
          <a:bodyPr spcFirstLastPara="1" wrap="square" lIns="91425" tIns="45700" rIns="91425" bIns="45700" anchor="t" anchorCtr="0">
            <a:normAutofit/>
          </a:bodyPr>
          <a:lstStyle/>
          <a:p>
            <a:pPr marL="63500" lvl="0" indent="0" algn="l" rtl="0">
              <a:lnSpc>
                <a:spcPct val="103000"/>
              </a:lnSpc>
              <a:spcBef>
                <a:spcPts val="0"/>
              </a:spcBef>
              <a:spcAft>
                <a:spcPts val="0"/>
              </a:spcAft>
              <a:buNone/>
            </a:pPr>
            <a:r>
              <a:rPr lang="en-US" sz="2700">
                <a:solidFill>
                  <a:srgbClr val="000000"/>
                </a:solidFill>
              </a:rPr>
              <a:t>The deletion or addition of a special education and/or related service would require a PWN. </a:t>
            </a:r>
            <a:endParaRPr sz="2700">
              <a:solidFill>
                <a:srgbClr val="000000"/>
              </a:solidFill>
            </a:endParaRPr>
          </a:p>
          <a:p>
            <a:pPr marL="63500" lvl="0" indent="0" algn="l" rtl="0">
              <a:lnSpc>
                <a:spcPct val="103000"/>
              </a:lnSpc>
              <a:spcBef>
                <a:spcPts val="0"/>
              </a:spcBef>
              <a:spcAft>
                <a:spcPts val="0"/>
              </a:spcAft>
              <a:buNone/>
            </a:pPr>
            <a:endParaRPr sz="2700">
              <a:solidFill>
                <a:srgbClr val="000000"/>
              </a:solidFill>
            </a:endParaRPr>
          </a:p>
          <a:p>
            <a:pPr marL="63500" lvl="0" indent="0" algn="l" rtl="0">
              <a:lnSpc>
                <a:spcPct val="103000"/>
              </a:lnSpc>
              <a:spcBef>
                <a:spcPts val="0"/>
              </a:spcBef>
              <a:spcAft>
                <a:spcPts val="0"/>
              </a:spcAft>
              <a:buNone/>
            </a:pPr>
            <a:r>
              <a:rPr lang="en-US" sz="2700">
                <a:solidFill>
                  <a:srgbClr val="000000"/>
                </a:solidFill>
              </a:rPr>
              <a:t>Notice on the PWN that parental consent would not be required for </a:t>
            </a:r>
            <a:r>
              <a:rPr lang="en-US" sz="2700">
                <a:solidFill>
                  <a:srgbClr val="000000"/>
                </a:solidFill>
                <a:highlight>
                  <a:schemeClr val="accent4"/>
                </a:highlight>
              </a:rPr>
              <a:t>ineligibility for services and/or change of services</a:t>
            </a:r>
            <a:endParaRPr/>
          </a:p>
        </p:txBody>
      </p:sp>
      <p:sp>
        <p:nvSpPr>
          <p:cNvPr id="213" name="Google Shape;213;p29"/>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Would we need a PWN to dismiss related services? </a:t>
            </a:r>
            <a:endParaRPr/>
          </a:p>
        </p:txBody>
      </p:sp>
      <p:sp>
        <p:nvSpPr>
          <p:cNvPr id="214" name="Google Shape;214;p29"/>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r>
              <a:rPr lang="en-US" u="sng">
                <a:solidFill>
                  <a:schemeClr val="hlink"/>
                </a:solidFill>
                <a:hlinkClick r:id="rId3"/>
              </a:rPr>
              <a:t>https://dese.mo.gov/media/file/checklist-when-provide-prior-written-notice</a:t>
            </a:r>
            <a:r>
              <a:rPr lang="en-US"/>
              <a:t> </a:t>
            </a:r>
            <a:endParaRPr/>
          </a:p>
        </p:txBody>
      </p:sp>
      <p:pic>
        <p:nvPicPr>
          <p:cNvPr id="215" name="Google Shape;215;p29"/>
          <p:cNvPicPr preferRelativeResize="0"/>
          <p:nvPr/>
        </p:nvPicPr>
        <p:blipFill rotWithShape="1">
          <a:blip r:embed="rId4">
            <a:alphaModFix/>
          </a:blip>
          <a:srcRect l="-4090" t="2740" r="4089" b="-2740"/>
          <a:stretch/>
        </p:blipFill>
        <p:spPr>
          <a:xfrm>
            <a:off x="7284800" y="937763"/>
            <a:ext cx="4294700" cy="5490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609585" lvl="0" indent="-575719" algn="l" rtl="0">
              <a:lnSpc>
                <a:spcPct val="90000"/>
              </a:lnSpc>
              <a:spcBef>
                <a:spcPts val="853"/>
              </a:spcBef>
              <a:spcAft>
                <a:spcPts val="0"/>
              </a:spcAft>
              <a:buClr>
                <a:schemeClr val="dk1"/>
              </a:buClr>
              <a:buSzPts val="3200"/>
              <a:buChar char="•"/>
            </a:pPr>
            <a:r>
              <a:rPr lang="en-US"/>
              <a:t>The team will need to make a </a:t>
            </a:r>
            <a:r>
              <a:rPr lang="en-US" b="1" u="sng"/>
              <a:t>data driven decision </a:t>
            </a:r>
            <a:r>
              <a:rPr lang="en-US"/>
              <a:t>as to whether or not dismissing the related service would be warranted. </a:t>
            </a:r>
            <a:endParaRPr/>
          </a:p>
          <a:p>
            <a:pPr marL="1219170" lvl="1" indent="-396229" algn="l" rtl="0">
              <a:lnSpc>
                <a:spcPct val="90000"/>
              </a:lnSpc>
              <a:spcBef>
                <a:spcPts val="480"/>
              </a:spcBef>
              <a:spcAft>
                <a:spcPts val="0"/>
              </a:spcAft>
              <a:buClr>
                <a:schemeClr val="dk1"/>
              </a:buClr>
              <a:buSzPts val="1080"/>
              <a:buChar char="❑"/>
            </a:pPr>
            <a:r>
              <a:rPr lang="en-US"/>
              <a:t>Related services should not be dismissed based on a ”feeling or hunch”. </a:t>
            </a:r>
            <a:endParaRPr/>
          </a:p>
          <a:p>
            <a:pPr marL="609585" lvl="0" indent="-575719" algn="l" rtl="0">
              <a:lnSpc>
                <a:spcPct val="90000"/>
              </a:lnSpc>
              <a:spcBef>
                <a:spcPts val="853"/>
              </a:spcBef>
              <a:spcAft>
                <a:spcPts val="0"/>
              </a:spcAft>
              <a:buClr>
                <a:schemeClr val="dk1"/>
              </a:buClr>
              <a:buSzPts val="3200"/>
              <a:buChar char="•"/>
            </a:pPr>
            <a:r>
              <a:rPr lang="en-US"/>
              <a:t>Teams should look at progress reports, teacher anecdotal notes, performance on curriculum based assessments, along with gathering any additional information from IEP team to determine whether or not a related service should be continued/discontinued.</a:t>
            </a:r>
            <a:endParaRPr/>
          </a:p>
          <a:p>
            <a:pPr marL="609585" lvl="0" indent="-575719" algn="l" rtl="0">
              <a:lnSpc>
                <a:spcPct val="90000"/>
              </a:lnSpc>
              <a:spcBef>
                <a:spcPts val="853"/>
              </a:spcBef>
              <a:spcAft>
                <a:spcPts val="0"/>
              </a:spcAft>
              <a:buClr>
                <a:schemeClr val="dk1"/>
              </a:buClr>
              <a:buSzPts val="3200"/>
              <a:buChar char="•"/>
            </a:pPr>
            <a:r>
              <a:rPr lang="en-US"/>
              <a:t>If teams feel that they do not have enough information to make a data driven decision, the IEP team can open a reevaluation and conduct additional assessments. </a:t>
            </a:r>
            <a:endParaRPr/>
          </a:p>
          <a:p>
            <a:pPr marL="609585" lvl="0" indent="-372518" algn="l" rtl="0">
              <a:lnSpc>
                <a:spcPct val="90000"/>
              </a:lnSpc>
              <a:spcBef>
                <a:spcPts val="853"/>
              </a:spcBef>
              <a:spcAft>
                <a:spcPts val="0"/>
              </a:spcAft>
              <a:buClr>
                <a:schemeClr val="dk1"/>
              </a:buClr>
              <a:buSzPts val="3200"/>
              <a:buNone/>
            </a:pPr>
            <a:endParaRPr/>
          </a:p>
        </p:txBody>
      </p:sp>
      <p:sp>
        <p:nvSpPr>
          <p:cNvPr id="221" name="Google Shape;221;p30"/>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To Evaluate or Not to Evaluate?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fontScale="85000" lnSpcReduction="20000"/>
          </a:bodyPr>
          <a:lstStyle/>
          <a:p>
            <a:pPr marL="0" lvl="0" indent="0" algn="l" rtl="0">
              <a:lnSpc>
                <a:spcPct val="103000"/>
              </a:lnSpc>
              <a:spcBef>
                <a:spcPts val="0"/>
              </a:spcBef>
              <a:spcAft>
                <a:spcPts val="0"/>
              </a:spcAft>
              <a:buNone/>
            </a:pPr>
            <a:r>
              <a:rPr lang="en-US" sz="2625"/>
              <a:t>The determination of eligibility upon completion of initial evaluation or reevaluation (with or without assessment) requires a PWN. </a:t>
            </a:r>
            <a:endParaRPr sz="2625"/>
          </a:p>
          <a:p>
            <a:pPr marL="0" lvl="0" indent="0" algn="l" rtl="0">
              <a:lnSpc>
                <a:spcPct val="103000"/>
              </a:lnSpc>
              <a:spcBef>
                <a:spcPts val="0"/>
              </a:spcBef>
              <a:spcAft>
                <a:spcPts val="0"/>
              </a:spcAft>
              <a:buNone/>
            </a:pPr>
            <a:endParaRPr sz="2625"/>
          </a:p>
          <a:p>
            <a:pPr marL="0" lvl="0" indent="0" algn="l" rtl="0">
              <a:lnSpc>
                <a:spcPct val="103000"/>
              </a:lnSpc>
              <a:spcBef>
                <a:spcPts val="0"/>
              </a:spcBef>
              <a:spcAft>
                <a:spcPts val="0"/>
              </a:spcAft>
              <a:buNone/>
            </a:pPr>
            <a:r>
              <a:rPr lang="en-US" sz="2625"/>
              <a:t>While prior written notice is required, parental consent would not be required to remove a special education or related service from the IEP. </a:t>
            </a:r>
            <a:endParaRPr sz="2625"/>
          </a:p>
          <a:p>
            <a:pPr marL="0" lvl="0" indent="0" algn="l" rtl="0">
              <a:lnSpc>
                <a:spcPct val="103000"/>
              </a:lnSpc>
              <a:spcBef>
                <a:spcPts val="0"/>
              </a:spcBef>
              <a:spcAft>
                <a:spcPts val="0"/>
              </a:spcAft>
              <a:buNone/>
            </a:pPr>
            <a:endParaRPr sz="2225"/>
          </a:p>
          <a:p>
            <a:pPr marL="0" lvl="0" indent="0" algn="l" rtl="0">
              <a:lnSpc>
                <a:spcPct val="106999"/>
              </a:lnSpc>
              <a:spcBef>
                <a:spcPts val="0"/>
              </a:spcBef>
              <a:spcAft>
                <a:spcPts val="0"/>
              </a:spcAft>
              <a:buClr>
                <a:schemeClr val="dk1"/>
              </a:buClr>
              <a:buSzPct val="45346"/>
              <a:buFont typeface="Arial"/>
              <a:buNone/>
            </a:pPr>
            <a:r>
              <a:rPr lang="en-US" sz="2425" b="1"/>
              <a:t>Fact:</a:t>
            </a:r>
            <a:r>
              <a:rPr lang="en-US" sz="2425"/>
              <a:t> There are multiple actions that can trigger the need for PWN to be provided to parents. Written notice  must be given to the </a:t>
            </a:r>
            <a:r>
              <a:rPr lang="en-US" sz="2425">
                <a:uFill>
                  <a:noFill/>
                </a:uFill>
                <a:hlinkClick r:id="rId3"/>
              </a:rPr>
              <a:t>parents</a:t>
            </a:r>
            <a:r>
              <a:rPr lang="en-US" sz="2425"/>
              <a:t> of a child with a disability a reasonable time before the </a:t>
            </a:r>
            <a:r>
              <a:rPr lang="en-US" sz="2425">
                <a:uFill>
                  <a:noFill/>
                </a:uFill>
                <a:hlinkClick r:id="rId4"/>
              </a:rPr>
              <a:t>public agency</a:t>
            </a:r>
            <a:r>
              <a:rPr lang="en-US" sz="2425"/>
              <a:t>:</a:t>
            </a:r>
            <a:endParaRPr sz="2425"/>
          </a:p>
          <a:p>
            <a:pPr marL="0" lvl="0" indent="0" algn="l" rtl="0">
              <a:lnSpc>
                <a:spcPct val="106999"/>
              </a:lnSpc>
              <a:spcBef>
                <a:spcPts val="800"/>
              </a:spcBef>
              <a:spcAft>
                <a:spcPts val="0"/>
              </a:spcAft>
              <a:buNone/>
            </a:pPr>
            <a:r>
              <a:rPr lang="en-US" sz="2425" b="1"/>
              <a:t>Proposes</a:t>
            </a:r>
            <a:r>
              <a:rPr lang="en-US" sz="2425"/>
              <a:t> to initiate or change the identification, </a:t>
            </a:r>
            <a:r>
              <a:rPr lang="en-US" sz="2425">
                <a:uFill>
                  <a:noFill/>
                </a:uFill>
                <a:hlinkClick r:id="rId5"/>
              </a:rPr>
              <a:t>evaluation</a:t>
            </a:r>
            <a:r>
              <a:rPr lang="en-US" sz="2425"/>
              <a:t>, or educational placement of the child or the provision of FAPE to the child; or</a:t>
            </a:r>
            <a:endParaRPr sz="2425"/>
          </a:p>
          <a:p>
            <a:pPr marL="0" lvl="0" indent="0" algn="l" rtl="0">
              <a:lnSpc>
                <a:spcPct val="106999"/>
              </a:lnSpc>
              <a:spcBef>
                <a:spcPts val="800"/>
              </a:spcBef>
              <a:spcAft>
                <a:spcPts val="0"/>
              </a:spcAft>
              <a:buNone/>
            </a:pPr>
            <a:r>
              <a:rPr lang="en-US" sz="2425" b="1"/>
              <a:t>Refuses</a:t>
            </a:r>
            <a:r>
              <a:rPr lang="en-US" sz="2425"/>
              <a:t> to initiate or change the identification, </a:t>
            </a:r>
            <a:r>
              <a:rPr lang="en-US" sz="2425">
                <a:uFill>
                  <a:noFill/>
                </a:uFill>
                <a:hlinkClick r:id="rId5"/>
              </a:rPr>
              <a:t>evaluation</a:t>
            </a:r>
            <a:r>
              <a:rPr lang="en-US" sz="2425"/>
              <a:t>, or educational placement of the child or the provision of FAPE to the child. 34 CFR §300.503</a:t>
            </a:r>
            <a:endParaRPr sz="2425"/>
          </a:p>
          <a:p>
            <a:pPr marL="0" lvl="0" indent="0" algn="l" rtl="0">
              <a:lnSpc>
                <a:spcPct val="106999"/>
              </a:lnSpc>
              <a:spcBef>
                <a:spcPts val="800"/>
              </a:spcBef>
              <a:spcAft>
                <a:spcPts val="0"/>
              </a:spcAft>
              <a:buClr>
                <a:schemeClr val="dk1"/>
              </a:buClr>
              <a:buSzPct val="45346"/>
              <a:buFont typeface="Arial"/>
              <a:buNone/>
            </a:pPr>
            <a:r>
              <a:rPr lang="en-US" sz="2425"/>
              <a:t>Take note that a PWN is required not only when a LEA </a:t>
            </a:r>
            <a:r>
              <a:rPr lang="en-US" sz="2425" b="1"/>
              <a:t>proposes</a:t>
            </a:r>
            <a:r>
              <a:rPr lang="en-US" sz="2425"/>
              <a:t> to initiate or change the identification, evaluation or educational placement of the child or the provision of FAPE to the child but also when an LEA </a:t>
            </a:r>
            <a:r>
              <a:rPr lang="en-US" sz="2425" b="1"/>
              <a:t>refuses</a:t>
            </a:r>
            <a:r>
              <a:rPr lang="en-US" sz="2425"/>
              <a:t> to initiate or change the identification, evaluation or educational placement of the child or the provision of FAPE to the child</a:t>
            </a:r>
            <a:endParaRPr sz="2425"/>
          </a:p>
          <a:p>
            <a:pPr marL="0" lvl="0" indent="0" algn="l" rtl="0">
              <a:spcBef>
                <a:spcPts val="853"/>
              </a:spcBef>
              <a:spcAft>
                <a:spcPts val="0"/>
              </a:spcAft>
              <a:buNone/>
            </a:pPr>
            <a:endParaRPr/>
          </a:p>
        </p:txBody>
      </p:sp>
      <p:sp>
        <p:nvSpPr>
          <p:cNvPr id="228" name="Google Shape;228;p31"/>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fontScale="55000" lnSpcReduction="10000"/>
          </a:bodyPr>
          <a:lstStyle/>
          <a:p>
            <a:pPr marL="0" lvl="0" indent="0" algn="ctr" rtl="0">
              <a:spcBef>
                <a:spcPts val="853"/>
              </a:spcBef>
              <a:spcAft>
                <a:spcPts val="0"/>
              </a:spcAft>
              <a:buNone/>
            </a:pPr>
            <a:r>
              <a:rPr lang="en-US" sz="4300"/>
              <a:t>Would we need a Prior Written Notice (PWN), if the team determines the child is no longer a child with a disability under IDEA?</a:t>
            </a:r>
            <a:endParaRPr sz="4300"/>
          </a:p>
        </p:txBody>
      </p:sp>
      <p:sp>
        <p:nvSpPr>
          <p:cNvPr id="229" name="Google Shape;229;p31"/>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fontScale="92500" lnSpcReduction="20000"/>
          </a:bodyPr>
          <a:lstStyle/>
          <a:p>
            <a:pPr marL="0" lvl="0" indent="0" algn="l" rtl="0">
              <a:spcBef>
                <a:spcPts val="373"/>
              </a:spcBef>
              <a:spcAft>
                <a:spcPts val="0"/>
              </a:spcAft>
              <a:buNone/>
            </a:pPr>
            <a:r>
              <a:rPr lang="en-US"/>
              <a:t>October 2022 Myth of the Month: Prior Written Notice  &amp; </a:t>
            </a:r>
            <a:r>
              <a:rPr lang="en-US" u="sng">
                <a:solidFill>
                  <a:schemeClr val="hlink"/>
                </a:solidFill>
                <a:hlinkClick r:id="rId6"/>
              </a:rPr>
              <a:t>https://dese.mo.gov/media/file/checklist-when-provide-prior-written-notice</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body" idx="2"/>
          </p:nvPr>
        </p:nvSpPr>
        <p:spPr>
          <a:xfrm>
            <a:off x="3146100" y="3015200"/>
            <a:ext cx="8475000" cy="711300"/>
          </a:xfrm>
          <a:prstGeom prst="rect">
            <a:avLst/>
          </a:prstGeom>
        </p:spPr>
        <p:txBody>
          <a:bodyPr spcFirstLastPara="1" wrap="square" lIns="91425" tIns="45700" rIns="91425" bIns="45700" anchor="t" anchorCtr="0">
            <a:normAutofit/>
          </a:bodyPr>
          <a:lstStyle/>
          <a:p>
            <a:pPr marL="0" lvl="0" indent="0" algn="ctr" rtl="0">
              <a:spcBef>
                <a:spcPts val="747"/>
              </a:spcBef>
              <a:spcAft>
                <a:spcPts val="0"/>
              </a:spcAft>
              <a:buNone/>
            </a:pPr>
            <a:r>
              <a:rPr lang="en-US"/>
              <a:t>Scenario Time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body" idx="1"/>
          </p:nvPr>
        </p:nvSpPr>
        <p:spPr>
          <a:xfrm>
            <a:off x="181650" y="1092300"/>
            <a:ext cx="11828700" cy="5765700"/>
          </a:xfrm>
          <a:prstGeom prst="rect">
            <a:avLst/>
          </a:prstGeom>
        </p:spPr>
        <p:txBody>
          <a:bodyPr spcFirstLastPara="1" wrap="square" lIns="91425" tIns="45700" rIns="91425" bIns="45700" anchor="t" anchorCtr="0">
            <a:normAutofit fontScale="92500"/>
          </a:bodyPr>
          <a:lstStyle/>
          <a:p>
            <a:pPr marL="0" lvl="0" indent="0" algn="l" rtl="0">
              <a:spcBef>
                <a:spcPts val="853"/>
              </a:spcBef>
              <a:spcAft>
                <a:spcPts val="0"/>
              </a:spcAft>
              <a:buNone/>
            </a:pPr>
            <a:r>
              <a:rPr lang="en-US"/>
              <a:t>David has been identified as having a Specific Learning Disability in Basic Reading Skills and Reading Fluency and has a related service of Occupational Therapy for his fine motor deficits with handwriting. At the IEP meeting, Mrs. Tennesen, the Occupational Therapist, suggests dismissing David due to him meeting his annual OT goal and getting “caught back up to his typical peers.” She shares with the rest of the IEP team the progress monitoring data along with the Missouri Learning Standards for what students David’s age should be doing with writing and where he is currently functioning. </a:t>
            </a:r>
            <a:endParaRPr/>
          </a:p>
          <a:p>
            <a:pPr marL="0" lvl="0" indent="0" algn="l" rtl="0">
              <a:spcBef>
                <a:spcPts val="853"/>
              </a:spcBef>
              <a:spcAft>
                <a:spcPts val="0"/>
              </a:spcAft>
              <a:buNone/>
            </a:pPr>
            <a:endParaRPr/>
          </a:p>
          <a:p>
            <a:pPr marL="0" lvl="0" indent="0" algn="l" rtl="0">
              <a:spcBef>
                <a:spcPts val="853"/>
              </a:spcBef>
              <a:spcAft>
                <a:spcPts val="0"/>
              </a:spcAft>
              <a:buNone/>
            </a:pPr>
            <a:r>
              <a:rPr lang="en-US"/>
              <a:t>Is this enough to dismiss OT services?</a:t>
            </a:r>
            <a:endParaRPr/>
          </a:p>
          <a:p>
            <a:pPr marL="0" lvl="0" indent="0" algn="l" rtl="0">
              <a:spcBef>
                <a:spcPts val="853"/>
              </a:spcBef>
              <a:spcAft>
                <a:spcPts val="0"/>
              </a:spcAft>
              <a:buNone/>
            </a:pPr>
            <a:endParaRPr/>
          </a:p>
          <a:p>
            <a:pPr marL="0" lvl="0" indent="0" algn="l" rtl="0">
              <a:spcBef>
                <a:spcPts val="853"/>
              </a:spcBef>
              <a:spcAft>
                <a:spcPts val="0"/>
              </a:spcAft>
              <a:buNone/>
            </a:pPr>
            <a:r>
              <a:rPr lang="en-US"/>
              <a:t>Would we need to have an evaluation, or could the team dismiss OT from the IEP?</a:t>
            </a:r>
            <a:endParaRPr/>
          </a:p>
          <a:p>
            <a:pPr marL="0" lvl="0" indent="0" algn="l" rtl="0">
              <a:spcBef>
                <a:spcPts val="853"/>
              </a:spcBef>
              <a:spcAft>
                <a:spcPts val="0"/>
              </a:spcAft>
              <a:buNone/>
            </a:pPr>
            <a:endParaRPr/>
          </a:p>
          <a:p>
            <a:pPr marL="0" lvl="0" indent="0" algn="l" rtl="0">
              <a:spcBef>
                <a:spcPts val="853"/>
              </a:spcBef>
              <a:spcAft>
                <a:spcPts val="0"/>
              </a:spcAft>
              <a:buNone/>
            </a:pPr>
            <a:r>
              <a:rPr lang="en-US"/>
              <a:t>Where would you document this change?</a:t>
            </a:r>
            <a:endParaRPr/>
          </a:p>
        </p:txBody>
      </p:sp>
      <p:sp>
        <p:nvSpPr>
          <p:cNvPr id="242" name="Google Shape;242;p33"/>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Dana is a student who is identified under Sound System Disorder.</a:t>
            </a:r>
            <a:r>
              <a:rPr lang="en-US">
                <a:solidFill>
                  <a:srgbClr val="FF0000"/>
                </a:solidFill>
              </a:rPr>
              <a:t> </a:t>
            </a:r>
            <a:r>
              <a:rPr lang="en-US"/>
              <a:t>The description of adverse educational impact does not extend beyond speech concerns. Dana’s only special education service is speech-language therapy. During her annual IEP, the team discusses Dana’s progress and her current levels of functioning compared to her typical peers.  The team determines that Dana no longer needs her speech-language therapy services.</a:t>
            </a:r>
            <a:endParaRPr/>
          </a:p>
          <a:p>
            <a:pPr marL="0" lvl="0" indent="0" algn="l" rtl="0">
              <a:spcBef>
                <a:spcPts val="853"/>
              </a:spcBef>
              <a:spcAft>
                <a:spcPts val="0"/>
              </a:spcAft>
              <a:buNone/>
            </a:pPr>
            <a:endParaRPr/>
          </a:p>
          <a:p>
            <a:pPr marL="0" lvl="0" indent="0" algn="l" rtl="0">
              <a:spcBef>
                <a:spcPts val="853"/>
              </a:spcBef>
              <a:spcAft>
                <a:spcPts val="0"/>
              </a:spcAft>
              <a:buNone/>
            </a:pPr>
            <a:r>
              <a:rPr lang="en-US"/>
              <a:t>What is the next step?</a:t>
            </a:r>
            <a:endParaRPr/>
          </a:p>
          <a:p>
            <a:pPr marL="0" lvl="0" indent="0" algn="l" rtl="0">
              <a:spcBef>
                <a:spcPts val="853"/>
              </a:spcBef>
              <a:spcAft>
                <a:spcPts val="0"/>
              </a:spcAft>
              <a:buNone/>
            </a:pPr>
            <a:endParaRPr/>
          </a:p>
          <a:p>
            <a:pPr marL="0" lvl="0" indent="0" algn="l" rtl="0">
              <a:spcBef>
                <a:spcPts val="853"/>
              </a:spcBef>
              <a:spcAft>
                <a:spcPts val="0"/>
              </a:spcAft>
              <a:buNone/>
            </a:pPr>
            <a:r>
              <a:rPr lang="en-US"/>
              <a:t>Is this an IEP team decision or do they need to reevaluate the student?</a:t>
            </a:r>
            <a:endParaRPr/>
          </a:p>
          <a:p>
            <a:pPr marL="0" lvl="0" indent="0" algn="l" rtl="0">
              <a:spcBef>
                <a:spcPts val="853"/>
              </a:spcBef>
              <a:spcAft>
                <a:spcPts val="0"/>
              </a:spcAft>
              <a:buNone/>
            </a:pPr>
            <a:endParaRPr/>
          </a:p>
        </p:txBody>
      </p:sp>
      <p:sp>
        <p:nvSpPr>
          <p:cNvPr id="249" name="Google Shape;249;p34"/>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body" idx="1"/>
          </p:nvPr>
        </p:nvSpPr>
        <p:spPr>
          <a:xfrm>
            <a:off x="406400" y="1077875"/>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Georgia is identified with Orthopedic Impairment and Language Impairment. During the IEP, the team discusses changes in orthopedic functioning as a result of Georgia having a surgery. Although the impairment still requires accommodations, it no longer requires specially designed instruction. The team concludes that Georgia no longer meets the requirements under IDEA for an Orthopedic Impairment. Georgia’s Language Impairment  still requires specialized instruction because there still is adverse educational impact. </a:t>
            </a:r>
            <a:endParaRPr/>
          </a:p>
          <a:p>
            <a:pPr marL="0" lvl="0" indent="0" algn="l" rtl="0">
              <a:spcBef>
                <a:spcPts val="853"/>
              </a:spcBef>
              <a:spcAft>
                <a:spcPts val="0"/>
              </a:spcAft>
              <a:buNone/>
            </a:pPr>
            <a:endParaRPr/>
          </a:p>
          <a:p>
            <a:pPr marL="0" lvl="0" indent="0" algn="l" rtl="0">
              <a:spcBef>
                <a:spcPts val="853"/>
              </a:spcBef>
              <a:spcAft>
                <a:spcPts val="0"/>
              </a:spcAft>
              <a:buNone/>
            </a:pPr>
            <a:r>
              <a:rPr lang="en-US"/>
              <a:t>What are the next steps?</a:t>
            </a:r>
            <a:endParaRPr/>
          </a:p>
        </p:txBody>
      </p:sp>
      <p:sp>
        <p:nvSpPr>
          <p:cNvPr id="256" name="Google Shape;256;p35"/>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body" idx="1"/>
          </p:nvPr>
        </p:nvSpPr>
        <p:spPr>
          <a:xfrm>
            <a:off x="2609523" y="4034100"/>
            <a:ext cx="8534400" cy="1718400"/>
          </a:xfrm>
          <a:prstGeom prst="rect">
            <a:avLst/>
          </a:prstGeom>
          <a:noFill/>
          <a:ln>
            <a:noFill/>
          </a:ln>
        </p:spPr>
        <p:txBody>
          <a:bodyPr spcFirstLastPara="1" wrap="square" lIns="121900" tIns="60925" rIns="121900" bIns="60925" anchor="t" anchorCtr="0">
            <a:normAutofit/>
          </a:bodyPr>
          <a:lstStyle/>
          <a:p>
            <a:pPr marL="0" lvl="0" indent="0" algn="ctr" rtl="0">
              <a:lnSpc>
                <a:spcPct val="90000"/>
              </a:lnSpc>
              <a:spcBef>
                <a:spcPts val="533"/>
              </a:spcBef>
              <a:spcAft>
                <a:spcPts val="0"/>
              </a:spcAft>
              <a:buClr>
                <a:srgbClr val="003399"/>
              </a:buClr>
              <a:buSzPts val="2000"/>
              <a:buNone/>
            </a:pPr>
            <a:endParaRPr>
              <a:solidFill>
                <a:schemeClr val="dk1"/>
              </a:solidFill>
            </a:endParaRPr>
          </a:p>
          <a:p>
            <a:pPr marL="0" lvl="0" indent="0" algn="ctr" rtl="0">
              <a:lnSpc>
                <a:spcPct val="90000"/>
              </a:lnSpc>
              <a:spcBef>
                <a:spcPts val="533"/>
              </a:spcBef>
              <a:spcAft>
                <a:spcPts val="0"/>
              </a:spcAft>
              <a:buClr>
                <a:srgbClr val="003399"/>
              </a:buClr>
              <a:buSzPts val="2000"/>
              <a:buNone/>
            </a:pPr>
            <a:endParaRPr>
              <a:solidFill>
                <a:schemeClr val="dk1"/>
              </a:solidFill>
            </a:endParaRPr>
          </a:p>
          <a:p>
            <a:pPr marL="0" lvl="0" indent="0" algn="ctr" rtl="0">
              <a:lnSpc>
                <a:spcPct val="90000"/>
              </a:lnSpc>
              <a:spcBef>
                <a:spcPts val="533"/>
              </a:spcBef>
              <a:spcAft>
                <a:spcPts val="0"/>
              </a:spcAft>
              <a:buClr>
                <a:schemeClr val="dk1"/>
              </a:buClr>
              <a:buSzPts val="2000"/>
              <a:buNone/>
            </a:pPr>
            <a:r>
              <a:rPr lang="en-US">
                <a:solidFill>
                  <a:schemeClr val="dk1"/>
                </a:solidFill>
              </a:rPr>
              <a:t>When is it appropriate?</a:t>
            </a:r>
            <a:endParaRPr>
              <a:solidFill>
                <a:schemeClr val="dk1"/>
              </a:solidFill>
            </a:endParaRPr>
          </a:p>
        </p:txBody>
      </p:sp>
      <p:sp>
        <p:nvSpPr>
          <p:cNvPr id="262" name="Google Shape;262;p36"/>
          <p:cNvSpPr txBox="1">
            <a:spLocks noGrp="1"/>
          </p:cNvSpPr>
          <p:nvPr>
            <p:ph type="body" idx="2"/>
          </p:nvPr>
        </p:nvSpPr>
        <p:spPr>
          <a:xfrm>
            <a:off x="2420467" y="2579800"/>
            <a:ext cx="9228800" cy="711200"/>
          </a:xfrm>
          <a:prstGeom prst="rect">
            <a:avLst/>
          </a:prstGeom>
          <a:noFill/>
          <a:ln>
            <a:noFill/>
          </a:ln>
        </p:spPr>
        <p:txBody>
          <a:bodyPr spcFirstLastPara="1" wrap="square" lIns="121900" tIns="60925" rIns="121900" bIns="60925" anchor="t" anchorCtr="0">
            <a:noAutofit/>
          </a:bodyPr>
          <a:lstStyle/>
          <a:p>
            <a:pPr marL="150279" lvl="0" indent="0" algn="ctr" rtl="0">
              <a:lnSpc>
                <a:spcPct val="90000"/>
              </a:lnSpc>
              <a:spcBef>
                <a:spcPts val="0"/>
              </a:spcBef>
              <a:spcAft>
                <a:spcPts val="0"/>
              </a:spcAft>
              <a:buClr>
                <a:schemeClr val="dk1"/>
              </a:buClr>
              <a:buSzPts val="2800"/>
              <a:buNone/>
            </a:pPr>
            <a:r>
              <a:rPr lang="en-US" sz="3933" b="0"/>
              <a:t>Graduating on Goals vs. Credits</a:t>
            </a:r>
            <a:endParaRPr sz="39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body" idx="1"/>
          </p:nvPr>
        </p:nvSpPr>
        <p:spPr>
          <a:xfrm>
            <a:off x="203200" y="1092200"/>
            <a:ext cx="55503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sz="3900"/>
              <a:t>Let us know your number in the chat! </a:t>
            </a:r>
            <a:endParaRPr sz="3900"/>
          </a:p>
        </p:txBody>
      </p:sp>
      <p:sp>
        <p:nvSpPr>
          <p:cNvPr id="130" name="Google Shape;130;p19"/>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sz="4200"/>
              <a:t>Social Emotional Check In</a:t>
            </a:r>
            <a:endParaRPr sz="4200"/>
          </a:p>
        </p:txBody>
      </p:sp>
      <p:graphicFrame>
        <p:nvGraphicFramePr>
          <p:cNvPr id="131" name="Google Shape;131;p19"/>
          <p:cNvGraphicFramePr/>
          <p:nvPr/>
        </p:nvGraphicFramePr>
        <p:xfrm>
          <a:off x="5891288" y="838956"/>
          <a:ext cx="3000000" cy="3000000"/>
        </p:xfrm>
        <a:graphic>
          <a:graphicData uri="http://schemas.openxmlformats.org/drawingml/2006/table">
            <a:tbl>
              <a:tblPr>
                <a:noFill/>
                <a:tableStyleId>{511503EE-64FF-41B3-A650-9E846F2BA670}</a:tableStyleId>
              </a:tblPr>
              <a:tblGrid>
                <a:gridCol w="2947475">
                  <a:extLst>
                    <a:ext uri="{9D8B030D-6E8A-4147-A177-3AD203B41FA5}">
                      <a16:colId xmlns:a16="http://schemas.microsoft.com/office/drawing/2014/main" val="20000"/>
                    </a:ext>
                  </a:extLst>
                </a:gridCol>
                <a:gridCol w="2947475">
                  <a:extLst>
                    <a:ext uri="{9D8B030D-6E8A-4147-A177-3AD203B41FA5}">
                      <a16:colId xmlns:a16="http://schemas.microsoft.com/office/drawing/2014/main" val="20001"/>
                    </a:ext>
                  </a:extLst>
                </a:gridCol>
              </a:tblGrid>
              <a:tr h="1450500">
                <a:tc>
                  <a:txBody>
                    <a:bodyPr/>
                    <a:lstStyle/>
                    <a:p>
                      <a:pPr marL="0" lvl="0" indent="0" algn="l" rtl="0">
                        <a:lnSpc>
                          <a:spcPct val="115000"/>
                        </a:lnSpc>
                        <a:spcBef>
                          <a:spcPts val="0"/>
                        </a:spcBef>
                        <a:spcAft>
                          <a:spcPts val="0"/>
                        </a:spcAft>
                        <a:buNone/>
                      </a:pPr>
                      <a:r>
                        <a:rPr lang="en-US" sz="3000"/>
                        <a:t>1</a:t>
                      </a:r>
                      <a:endParaRPr sz="30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t>   </a:t>
                      </a:r>
                      <a:r>
                        <a:rPr lang="en-US" sz="3000"/>
                        <a:t>2</a:t>
                      </a:r>
                      <a:endParaRPr sz="3000"/>
                    </a:p>
                    <a:p>
                      <a:pPr marL="0" lvl="0" indent="0" algn="l" rtl="0">
                        <a:lnSpc>
                          <a:spcPct val="115000"/>
                        </a:lnSpc>
                        <a:spcBef>
                          <a:spcPts val="0"/>
                        </a:spcBef>
                        <a:spcAft>
                          <a:spcPts val="0"/>
                        </a:spcAft>
                        <a:buNone/>
                      </a:pPr>
                      <a:r>
                        <a:rPr lang="en-US" sz="800"/>
                        <a:t> </a:t>
                      </a:r>
                      <a:endParaRPr sz="8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96325">
                <a:tc>
                  <a:txBody>
                    <a:bodyPr/>
                    <a:lstStyle/>
                    <a:p>
                      <a:pPr marL="0" lvl="0" indent="0" algn="l" rtl="0">
                        <a:lnSpc>
                          <a:spcPct val="115000"/>
                        </a:lnSpc>
                        <a:spcBef>
                          <a:spcPts val="0"/>
                        </a:spcBef>
                        <a:spcAft>
                          <a:spcPts val="0"/>
                        </a:spcAft>
                        <a:buNone/>
                      </a:pPr>
                      <a:r>
                        <a:rPr lang="en-US" sz="800"/>
                        <a:t> </a:t>
                      </a:r>
                      <a:r>
                        <a:rPr lang="en-US" sz="3000"/>
                        <a:t>3</a:t>
                      </a:r>
                      <a:endParaRPr sz="30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3000"/>
                        <a:t>4</a:t>
                      </a:r>
                      <a:endParaRPr sz="3000"/>
                    </a:p>
                    <a:p>
                      <a:pPr marL="0" lvl="0" indent="0" algn="l" rtl="0">
                        <a:lnSpc>
                          <a:spcPct val="115000"/>
                        </a:lnSpc>
                        <a:spcBef>
                          <a:spcPts val="0"/>
                        </a:spcBef>
                        <a:spcAft>
                          <a:spcPts val="0"/>
                        </a:spcAft>
                        <a:buNone/>
                      </a:pPr>
                      <a:r>
                        <a:rPr lang="en-US" sz="800"/>
                        <a:t> </a:t>
                      </a:r>
                      <a:endParaRPr sz="8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51650">
                <a:tc>
                  <a:txBody>
                    <a:bodyPr/>
                    <a:lstStyle/>
                    <a:p>
                      <a:pPr marL="0" lvl="0" indent="0" algn="l" rtl="0">
                        <a:lnSpc>
                          <a:spcPct val="115000"/>
                        </a:lnSpc>
                        <a:spcBef>
                          <a:spcPts val="0"/>
                        </a:spcBef>
                        <a:spcAft>
                          <a:spcPts val="0"/>
                        </a:spcAft>
                        <a:buNone/>
                      </a:pPr>
                      <a:r>
                        <a:rPr lang="en-US" sz="800"/>
                        <a:t>  </a:t>
                      </a:r>
                      <a:r>
                        <a:rPr lang="en-US" sz="3000"/>
                        <a:t>5</a:t>
                      </a:r>
                      <a:endParaRPr sz="30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3000"/>
                        <a:t>6</a:t>
                      </a:r>
                      <a:endParaRPr sz="30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09250">
                <a:tc>
                  <a:txBody>
                    <a:bodyPr/>
                    <a:lstStyle/>
                    <a:p>
                      <a:pPr marL="0" lvl="0" indent="0" algn="l" rtl="0">
                        <a:lnSpc>
                          <a:spcPct val="115000"/>
                        </a:lnSpc>
                        <a:spcBef>
                          <a:spcPts val="0"/>
                        </a:spcBef>
                        <a:spcAft>
                          <a:spcPts val="0"/>
                        </a:spcAft>
                        <a:buNone/>
                      </a:pPr>
                      <a:r>
                        <a:rPr lang="en-US" sz="800"/>
                        <a:t> </a:t>
                      </a:r>
                      <a:r>
                        <a:rPr lang="en-US" sz="3000"/>
                        <a:t>7</a:t>
                      </a:r>
                      <a:endParaRPr sz="3000"/>
                    </a:p>
                    <a:p>
                      <a:pPr marL="0" lvl="0" indent="0" algn="l" rtl="0">
                        <a:lnSpc>
                          <a:spcPct val="115000"/>
                        </a:lnSpc>
                        <a:spcBef>
                          <a:spcPts val="0"/>
                        </a:spcBef>
                        <a:spcAft>
                          <a:spcPts val="0"/>
                        </a:spcAft>
                        <a:buNone/>
                      </a:pPr>
                      <a:r>
                        <a:rPr lang="en-US" sz="800"/>
                        <a:t> </a:t>
                      </a:r>
                      <a:endParaRPr sz="8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800"/>
                        <a:t>   </a:t>
                      </a:r>
                      <a:r>
                        <a:rPr lang="en-US" sz="3000"/>
                        <a:t>8</a:t>
                      </a:r>
                      <a:endParaRPr sz="3000"/>
                    </a:p>
                  </a:txBody>
                  <a:tcPr marL="51425" marR="51425" marT="68575" marB="685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32" name="Google Shape;132;p19"/>
          <p:cNvPicPr preferRelativeResize="0"/>
          <p:nvPr/>
        </p:nvPicPr>
        <p:blipFill>
          <a:blip r:embed="rId3">
            <a:alphaModFix/>
          </a:blip>
          <a:stretch>
            <a:fillRect/>
          </a:stretch>
        </p:blipFill>
        <p:spPr>
          <a:xfrm>
            <a:off x="9743256" y="2449725"/>
            <a:ext cx="1313700" cy="1177238"/>
          </a:xfrm>
          <a:prstGeom prst="rect">
            <a:avLst/>
          </a:prstGeom>
          <a:noFill/>
          <a:ln>
            <a:noFill/>
          </a:ln>
        </p:spPr>
      </p:pic>
      <p:pic>
        <p:nvPicPr>
          <p:cNvPr id="133" name="Google Shape;133;p19"/>
          <p:cNvPicPr preferRelativeResize="0"/>
          <p:nvPr/>
        </p:nvPicPr>
        <p:blipFill>
          <a:blip r:embed="rId4">
            <a:alphaModFix/>
          </a:blip>
          <a:stretch>
            <a:fillRect/>
          </a:stretch>
        </p:blipFill>
        <p:spPr>
          <a:xfrm>
            <a:off x="9829716" y="3835566"/>
            <a:ext cx="1054200" cy="1491338"/>
          </a:xfrm>
          <a:prstGeom prst="rect">
            <a:avLst/>
          </a:prstGeom>
          <a:noFill/>
          <a:ln>
            <a:noFill/>
          </a:ln>
        </p:spPr>
      </p:pic>
      <p:pic>
        <p:nvPicPr>
          <p:cNvPr id="134" name="Google Shape;134;p19"/>
          <p:cNvPicPr preferRelativeResize="0"/>
          <p:nvPr/>
        </p:nvPicPr>
        <p:blipFill>
          <a:blip r:embed="rId5">
            <a:alphaModFix/>
          </a:blip>
          <a:stretch>
            <a:fillRect/>
          </a:stretch>
        </p:blipFill>
        <p:spPr>
          <a:xfrm>
            <a:off x="9935791" y="838966"/>
            <a:ext cx="928633" cy="1402153"/>
          </a:xfrm>
          <a:prstGeom prst="rect">
            <a:avLst/>
          </a:prstGeom>
          <a:noFill/>
          <a:ln>
            <a:noFill/>
          </a:ln>
        </p:spPr>
      </p:pic>
      <p:pic>
        <p:nvPicPr>
          <p:cNvPr id="135" name="Google Shape;135;p19"/>
          <p:cNvPicPr preferRelativeResize="0"/>
          <p:nvPr/>
        </p:nvPicPr>
        <p:blipFill>
          <a:blip r:embed="rId6">
            <a:alphaModFix/>
          </a:blip>
          <a:stretch>
            <a:fillRect/>
          </a:stretch>
        </p:blipFill>
        <p:spPr>
          <a:xfrm>
            <a:off x="6868413" y="1012269"/>
            <a:ext cx="1313700" cy="1313700"/>
          </a:xfrm>
          <a:prstGeom prst="rect">
            <a:avLst/>
          </a:prstGeom>
          <a:noFill/>
          <a:ln>
            <a:noFill/>
          </a:ln>
        </p:spPr>
      </p:pic>
      <p:pic>
        <p:nvPicPr>
          <p:cNvPr id="136" name="Google Shape;136;p19"/>
          <p:cNvPicPr preferRelativeResize="0"/>
          <p:nvPr/>
        </p:nvPicPr>
        <p:blipFill>
          <a:blip r:embed="rId7">
            <a:alphaModFix/>
          </a:blip>
          <a:stretch>
            <a:fillRect/>
          </a:stretch>
        </p:blipFill>
        <p:spPr>
          <a:xfrm>
            <a:off x="7127888" y="5490100"/>
            <a:ext cx="1054204" cy="1313700"/>
          </a:xfrm>
          <a:prstGeom prst="rect">
            <a:avLst/>
          </a:prstGeom>
          <a:noFill/>
          <a:ln>
            <a:noFill/>
          </a:ln>
        </p:spPr>
      </p:pic>
      <p:pic>
        <p:nvPicPr>
          <p:cNvPr id="137" name="Google Shape;137;p19"/>
          <p:cNvPicPr preferRelativeResize="0"/>
          <p:nvPr/>
        </p:nvPicPr>
        <p:blipFill>
          <a:blip r:embed="rId8">
            <a:alphaModFix/>
          </a:blip>
          <a:stretch>
            <a:fillRect/>
          </a:stretch>
        </p:blipFill>
        <p:spPr>
          <a:xfrm>
            <a:off x="6464620" y="2499285"/>
            <a:ext cx="1763363" cy="983902"/>
          </a:xfrm>
          <a:prstGeom prst="rect">
            <a:avLst/>
          </a:prstGeom>
          <a:noFill/>
          <a:ln>
            <a:noFill/>
          </a:ln>
        </p:spPr>
      </p:pic>
      <p:pic>
        <p:nvPicPr>
          <p:cNvPr id="138" name="Google Shape;138;p19"/>
          <p:cNvPicPr preferRelativeResize="0"/>
          <p:nvPr/>
        </p:nvPicPr>
        <p:blipFill>
          <a:blip r:embed="rId9">
            <a:alphaModFix/>
          </a:blip>
          <a:stretch>
            <a:fillRect/>
          </a:stretch>
        </p:blipFill>
        <p:spPr>
          <a:xfrm>
            <a:off x="7088900" y="4013200"/>
            <a:ext cx="872735" cy="1313700"/>
          </a:xfrm>
          <a:prstGeom prst="rect">
            <a:avLst/>
          </a:prstGeom>
          <a:noFill/>
          <a:ln>
            <a:noFill/>
          </a:ln>
        </p:spPr>
      </p:pic>
      <p:pic>
        <p:nvPicPr>
          <p:cNvPr id="139" name="Google Shape;139;p19"/>
          <p:cNvPicPr preferRelativeResize="0"/>
          <p:nvPr/>
        </p:nvPicPr>
        <p:blipFill>
          <a:blip r:embed="rId10">
            <a:alphaModFix/>
          </a:blip>
          <a:stretch>
            <a:fillRect/>
          </a:stretch>
        </p:blipFill>
        <p:spPr>
          <a:xfrm>
            <a:off x="9770000" y="5432975"/>
            <a:ext cx="1173638" cy="1313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lnSpcReduction="10000"/>
          </a:bodyPr>
          <a:lstStyle/>
          <a:p>
            <a:pPr marL="33866" lvl="0" indent="0" algn="ctr" rtl="0">
              <a:lnSpc>
                <a:spcPct val="90000"/>
              </a:lnSpc>
              <a:spcBef>
                <a:spcPts val="853"/>
              </a:spcBef>
              <a:spcAft>
                <a:spcPts val="0"/>
              </a:spcAft>
              <a:buClr>
                <a:schemeClr val="dk1"/>
              </a:buClr>
              <a:buSzPts val="3459"/>
              <a:buNone/>
            </a:pPr>
            <a:r>
              <a:rPr lang="en-US" sz="3200" b="1"/>
              <a:t>Two Ways to Meet Graduation Requirements</a:t>
            </a:r>
            <a:endParaRPr/>
          </a:p>
          <a:p>
            <a:pPr marL="609585" lvl="0" indent="-592194" algn="l" rtl="0">
              <a:lnSpc>
                <a:spcPct val="90000"/>
              </a:lnSpc>
              <a:spcBef>
                <a:spcPts val="853"/>
              </a:spcBef>
              <a:spcAft>
                <a:spcPts val="0"/>
              </a:spcAft>
              <a:buClr>
                <a:schemeClr val="dk1"/>
              </a:buClr>
              <a:buSzPts val="3459"/>
              <a:buFont typeface="Calibri"/>
              <a:buAutoNum type="arabicPeriod"/>
            </a:pPr>
            <a:r>
              <a:rPr lang="en-US" sz="3200"/>
              <a:t>Earn a high school diploma (a diploma fully aligned with state academic standards) [34 CFR 300.102 (a)(3)(i)].</a:t>
            </a:r>
            <a:endParaRPr/>
          </a:p>
          <a:p>
            <a:pPr marL="609585" lvl="0" indent="-592194" algn="l" rtl="0">
              <a:lnSpc>
                <a:spcPct val="90000"/>
              </a:lnSpc>
              <a:spcBef>
                <a:spcPts val="853"/>
              </a:spcBef>
              <a:spcAft>
                <a:spcPts val="0"/>
              </a:spcAft>
              <a:buClr>
                <a:schemeClr val="dk1"/>
              </a:buClr>
              <a:buSzPts val="3459"/>
              <a:buFont typeface="Calibri"/>
              <a:buAutoNum type="arabicPeriod"/>
            </a:pPr>
            <a:r>
              <a:rPr lang="en-US" sz="3200"/>
              <a:t>Earn a high school diploma by meeting IEP goals, or some similar mechanism [34 CFR 300.102 (a)(3)(ii)].</a:t>
            </a:r>
            <a:endParaRPr/>
          </a:p>
          <a:p>
            <a:pPr marL="0" lvl="0" indent="0" algn="l" rtl="0">
              <a:lnSpc>
                <a:spcPct val="90000"/>
              </a:lnSpc>
              <a:spcBef>
                <a:spcPts val="853"/>
              </a:spcBef>
              <a:spcAft>
                <a:spcPts val="0"/>
              </a:spcAft>
              <a:buNone/>
            </a:pPr>
            <a:r>
              <a:rPr lang="en-US" sz="3200"/>
              <a:t>If a student cannot meet requirements of #1 or #2 above, the student exits the educational system at the maximum age for receipt of special education services (age 21) [34 CFR 300.102 (a)(2)(i)].</a:t>
            </a:r>
            <a:endParaRPr/>
          </a:p>
          <a:p>
            <a:pPr marL="0" lvl="0" indent="0" algn="l" rtl="0">
              <a:spcBef>
                <a:spcPts val="900"/>
              </a:spcBef>
              <a:spcAft>
                <a:spcPts val="0"/>
              </a:spcAft>
              <a:buClr>
                <a:schemeClr val="dk1"/>
              </a:buClr>
              <a:buSzPts val="1100"/>
              <a:buFont typeface="Arial"/>
              <a:buNone/>
            </a:pPr>
            <a:r>
              <a:rPr lang="en-US" sz="2621">
                <a:highlight>
                  <a:srgbClr val="FFFF00"/>
                </a:highlight>
                <a:latin typeface="Arial"/>
                <a:ea typeface="Arial"/>
                <a:cs typeface="Arial"/>
                <a:sym typeface="Arial"/>
              </a:rPr>
              <a:t>Students with disabilities that w</a:t>
            </a:r>
            <a:r>
              <a:rPr lang="en-US" sz="2774">
                <a:highlight>
                  <a:srgbClr val="FFFF00"/>
                </a:highlight>
              </a:rPr>
              <a:t>ithdraw from school without completing the education program (drop out), still have an entitlement to FAPE until they reach the age at which eligibility ceases under the age requirements within the state [34 CFR 300.102 (a)].</a:t>
            </a:r>
            <a:r>
              <a:rPr lang="en-US" sz="3000">
                <a:highlight>
                  <a:srgbClr val="FFFF00"/>
                </a:highlight>
              </a:rPr>
              <a:t>  </a:t>
            </a:r>
            <a:endParaRPr sz="3000">
              <a:highlight>
                <a:srgbClr val="FFFF00"/>
              </a:highlight>
            </a:endParaRPr>
          </a:p>
          <a:p>
            <a:pPr marL="0" lvl="0" indent="0" algn="l" rtl="0">
              <a:lnSpc>
                <a:spcPct val="90000"/>
              </a:lnSpc>
              <a:spcBef>
                <a:spcPts val="853"/>
              </a:spcBef>
              <a:spcAft>
                <a:spcPts val="0"/>
              </a:spcAft>
              <a:buNone/>
            </a:pPr>
            <a:endParaRPr sz="3200" strike="sngStrike"/>
          </a:p>
        </p:txBody>
      </p:sp>
      <p:sp>
        <p:nvSpPr>
          <p:cNvPr id="268" name="Google Shape;268;p37"/>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IEP Team Role in Graduation Decisions</a:t>
            </a:r>
            <a:endParaRPr/>
          </a:p>
        </p:txBody>
      </p:sp>
      <p:sp>
        <p:nvSpPr>
          <p:cNvPr id="274" name="Google Shape;274;p38"/>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275" name="Google Shape;275;p38"/>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5" lvl="0" indent="-304791" algn="l" rtl="0">
              <a:lnSpc>
                <a:spcPct val="90000"/>
              </a:lnSpc>
              <a:spcBef>
                <a:spcPts val="373"/>
              </a:spcBef>
              <a:spcAft>
                <a:spcPts val="0"/>
              </a:spcAft>
              <a:buClr>
                <a:schemeClr val="dk1"/>
              </a:buClr>
              <a:buSzPts val="1400"/>
              <a:buNone/>
            </a:pPr>
            <a:endParaRPr/>
          </a:p>
        </p:txBody>
      </p:sp>
      <p:pic>
        <p:nvPicPr>
          <p:cNvPr id="276" name="Google Shape;276;p38"/>
          <p:cNvPicPr preferRelativeResize="0"/>
          <p:nvPr/>
        </p:nvPicPr>
        <p:blipFill rotWithShape="1">
          <a:blip r:embed="rId3">
            <a:alphaModFix/>
          </a:blip>
          <a:srcRect/>
          <a:stretch/>
        </p:blipFill>
        <p:spPr>
          <a:xfrm>
            <a:off x="254999" y="2080470"/>
            <a:ext cx="11044971" cy="30535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fontScale="92500"/>
          </a:bodyPr>
          <a:lstStyle/>
          <a:p>
            <a:pPr marL="33866" lvl="0" indent="0" algn="ctr" rtl="0">
              <a:lnSpc>
                <a:spcPct val="90000"/>
              </a:lnSpc>
              <a:spcBef>
                <a:spcPts val="853"/>
              </a:spcBef>
              <a:spcAft>
                <a:spcPts val="0"/>
              </a:spcAft>
              <a:buClr>
                <a:schemeClr val="dk1"/>
              </a:buClr>
              <a:buSzPts val="3200"/>
              <a:buNone/>
            </a:pPr>
            <a:r>
              <a:rPr lang="en-US" sz="3200" b="1"/>
              <a:t>FACTS about Students Who Graduate with a Diploma</a:t>
            </a:r>
            <a:endParaRPr/>
          </a:p>
          <a:p>
            <a:pPr marL="33865" lvl="0" indent="0" algn="l" rtl="0">
              <a:lnSpc>
                <a:spcPct val="90000"/>
              </a:lnSpc>
              <a:spcBef>
                <a:spcPts val="853"/>
              </a:spcBef>
              <a:spcAft>
                <a:spcPts val="0"/>
              </a:spcAft>
              <a:buClr>
                <a:schemeClr val="dk1"/>
              </a:buClr>
              <a:buSzPts val="3200"/>
              <a:buNone/>
            </a:pPr>
            <a:r>
              <a:rPr lang="en-US"/>
              <a:t>The IDEA does not require school districts to provide FAPE beyond the level of secondary education. 34 CFR 300.17 (c). As a result, the right to receive special education and related services ceases when a student with a disability has earned a regular high school diploma. </a:t>
            </a:r>
            <a:r>
              <a:rPr lang="en-US" sz="2000"/>
              <a:t>34 CFR 300.102 (a); See, e.g., Yankton Sch. Dist. v. Schramm, 24 IDELR 704 (8th Cir. 1996); Daughtery v. Hamilton County Schos. , 29 IDELR 699 (E.D. Tenn. 1998)</a:t>
            </a:r>
            <a:endParaRPr sz="2000"/>
          </a:p>
          <a:p>
            <a:pPr marL="33865" lvl="0" indent="0" algn="l" rtl="0">
              <a:lnSpc>
                <a:spcPct val="90000"/>
              </a:lnSpc>
              <a:spcBef>
                <a:spcPts val="853"/>
              </a:spcBef>
              <a:spcAft>
                <a:spcPts val="0"/>
              </a:spcAft>
              <a:buClr>
                <a:schemeClr val="dk1"/>
              </a:buClr>
              <a:buSzPts val="3200"/>
              <a:buNone/>
            </a:pPr>
            <a:endParaRPr/>
          </a:p>
          <a:p>
            <a:pPr marL="33866" lvl="0" indent="0" algn="l" rtl="0">
              <a:lnSpc>
                <a:spcPct val="90000"/>
              </a:lnSpc>
              <a:spcBef>
                <a:spcPts val="853"/>
              </a:spcBef>
              <a:spcAft>
                <a:spcPts val="0"/>
              </a:spcAft>
              <a:buClr>
                <a:schemeClr val="dk1"/>
              </a:buClr>
              <a:buSzPts val="3200"/>
              <a:buNone/>
            </a:pPr>
            <a:r>
              <a:rPr lang="en-US"/>
              <a:t>The IDEA does not make achievement of the IEP goals of a student with a disability a prerequisite for award of a regular high school diploma.  In fact, the statute does not establish standards for graduation as a general matter.  </a:t>
            </a:r>
            <a:r>
              <a:rPr lang="en-US" sz="2000"/>
              <a:t>See, e.g., </a:t>
            </a:r>
            <a:r>
              <a:rPr lang="en-US" sz="2000" i="1"/>
              <a:t>Letter to Richards</a:t>
            </a:r>
            <a:r>
              <a:rPr lang="en-US" sz="2000"/>
              <a:t>, </a:t>
            </a:r>
            <a:r>
              <a:rPr lang="en-US" sz="2000">
                <a:solidFill>
                  <a:srgbClr val="0070C0"/>
                </a:solidFill>
              </a:rPr>
              <a:t>17 IDELR 288 </a:t>
            </a:r>
            <a:r>
              <a:rPr lang="en-US" sz="2000"/>
              <a:t>(OSERS 1990).  </a:t>
            </a:r>
            <a:endParaRPr/>
          </a:p>
          <a:p>
            <a:pPr marL="33866" lvl="0" indent="0" algn="l" rtl="0">
              <a:lnSpc>
                <a:spcPct val="90000"/>
              </a:lnSpc>
              <a:spcBef>
                <a:spcPts val="853"/>
              </a:spcBef>
              <a:spcAft>
                <a:spcPts val="0"/>
              </a:spcAft>
              <a:buClr>
                <a:schemeClr val="dk1"/>
              </a:buClr>
              <a:buSzPts val="3200"/>
              <a:buNone/>
            </a:pPr>
            <a:endParaRPr/>
          </a:p>
          <a:p>
            <a:pPr marL="33866" lvl="0" indent="0" algn="l" rtl="0">
              <a:lnSpc>
                <a:spcPct val="90000"/>
              </a:lnSpc>
              <a:spcBef>
                <a:spcPts val="853"/>
              </a:spcBef>
              <a:spcAft>
                <a:spcPts val="0"/>
              </a:spcAft>
              <a:buClr>
                <a:schemeClr val="dk1"/>
              </a:buClr>
              <a:buSzPts val="3200"/>
              <a:buNone/>
            </a:pPr>
            <a:r>
              <a:rPr lang="en-US"/>
              <a:t>Districts may deny a student FAPE by graduating the student if the student has not actually satisfied the state and local requirements for graduating with a regular diploma.  </a:t>
            </a:r>
            <a:r>
              <a:rPr lang="en-US" sz="2000" i="1"/>
              <a:t>See, e.g., Tacoma Sch. Dist</a:t>
            </a:r>
            <a:r>
              <a:rPr lang="en-US" sz="2000"/>
              <a:t>., </a:t>
            </a:r>
            <a:r>
              <a:rPr lang="en-US" sz="2000">
                <a:solidFill>
                  <a:srgbClr val="0070C0"/>
                </a:solidFill>
              </a:rPr>
              <a:t>64 IDELR 28 </a:t>
            </a:r>
            <a:r>
              <a:rPr lang="en-US" sz="2000"/>
              <a:t>(SEA WA 2014).</a:t>
            </a:r>
            <a:endParaRPr/>
          </a:p>
        </p:txBody>
      </p:sp>
      <p:sp>
        <p:nvSpPr>
          <p:cNvPr id="282" name="Google Shape;282;p39"/>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283" name="Google Shape;283;p39"/>
          <p:cNvSpPr txBox="1">
            <a:spLocks noGrp="1"/>
          </p:cNvSpPr>
          <p:nvPr>
            <p:ph type="body" idx="3"/>
          </p:nvPr>
        </p:nvSpPr>
        <p:spPr>
          <a:xfrm>
            <a:off x="7" y="6526930"/>
            <a:ext cx="11801100" cy="892500"/>
          </a:xfrm>
          <a:prstGeom prst="rect">
            <a:avLst/>
          </a:prstGeom>
          <a:noFill/>
          <a:ln>
            <a:noFill/>
          </a:ln>
        </p:spPr>
        <p:txBody>
          <a:bodyPr spcFirstLastPara="1" wrap="square" lIns="91425" tIns="45700" rIns="91425" bIns="45700" anchor="t" anchorCtr="0">
            <a:normAutofit/>
          </a:bodyPr>
          <a:lstStyle/>
          <a:p>
            <a:pPr marL="609585" lvl="0" indent="-304791" algn="l" rtl="0">
              <a:lnSpc>
                <a:spcPct val="90000"/>
              </a:lnSpc>
              <a:spcBef>
                <a:spcPts val="373"/>
              </a:spcBef>
              <a:spcAft>
                <a:spcPts val="0"/>
              </a:spcAft>
              <a:buClr>
                <a:srgbClr val="FF0000"/>
              </a:buClr>
              <a:buSzPts val="1400"/>
              <a:buNone/>
            </a:pPr>
            <a:r>
              <a:rPr lang="en-US" b="1">
                <a:solidFill>
                  <a:srgbClr val="FF0000"/>
                </a:solidFill>
              </a:rPr>
              <a:t>IMPORTANT:  Districts must be able to establish that the IEP has provided an appropriate program.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457200" lvl="0" indent="-431800" algn="l" rtl="0">
              <a:spcBef>
                <a:spcPts val="853"/>
              </a:spcBef>
              <a:spcAft>
                <a:spcPts val="0"/>
              </a:spcAft>
              <a:buSzPts val="3200"/>
              <a:buChar char="•"/>
            </a:pPr>
            <a:r>
              <a:rPr lang="en-US"/>
              <a:t>34 CFR 300.102 (a)(3)(iv) defines “regular high school diploma” as</a:t>
            </a:r>
            <a:endParaRPr/>
          </a:p>
          <a:p>
            <a:pPr marL="0" lvl="0" indent="0" algn="l" rtl="0">
              <a:spcBef>
                <a:spcPts val="853"/>
              </a:spcBef>
              <a:spcAft>
                <a:spcPts val="0"/>
              </a:spcAft>
              <a:buClr>
                <a:schemeClr val="dk1"/>
              </a:buClr>
              <a:buSzPts val="1100"/>
              <a:buFont typeface="Arial"/>
              <a:buNone/>
            </a:pPr>
            <a:r>
              <a:rPr lang="en-US"/>
              <a:t>“the standard high school diploma awarded to the preponderance</a:t>
            </a:r>
            <a:endParaRPr/>
          </a:p>
          <a:p>
            <a:pPr marL="0" lvl="0" indent="0" algn="l" rtl="0">
              <a:spcBef>
                <a:spcPts val="853"/>
              </a:spcBef>
              <a:spcAft>
                <a:spcPts val="0"/>
              </a:spcAft>
              <a:buClr>
                <a:schemeClr val="dk1"/>
              </a:buClr>
              <a:buSzPts val="1100"/>
              <a:buFont typeface="Arial"/>
              <a:buNone/>
            </a:pPr>
            <a:r>
              <a:rPr lang="en-US"/>
              <a:t>of students in the State that is fully aligned with State standards, or</a:t>
            </a:r>
            <a:endParaRPr/>
          </a:p>
          <a:p>
            <a:pPr marL="0" lvl="0" indent="0" algn="l" rtl="0">
              <a:spcBef>
                <a:spcPts val="853"/>
              </a:spcBef>
              <a:spcAft>
                <a:spcPts val="0"/>
              </a:spcAft>
              <a:buClr>
                <a:schemeClr val="dk1"/>
              </a:buClr>
              <a:buSzPts val="1100"/>
              <a:buFont typeface="Arial"/>
              <a:buNone/>
            </a:pPr>
            <a:r>
              <a:rPr lang="en-US"/>
              <a:t>a higher diploma, except that a regular high school diploma shall</a:t>
            </a:r>
            <a:endParaRPr/>
          </a:p>
          <a:p>
            <a:pPr marL="0" lvl="0" indent="0" algn="l" rtl="0">
              <a:spcBef>
                <a:spcPts val="853"/>
              </a:spcBef>
              <a:spcAft>
                <a:spcPts val="0"/>
              </a:spcAft>
              <a:buClr>
                <a:schemeClr val="dk1"/>
              </a:buClr>
              <a:buSzPts val="1100"/>
              <a:buFont typeface="Arial"/>
              <a:buNone/>
            </a:pPr>
            <a:r>
              <a:rPr lang="en-US"/>
              <a:t>not be aligned to the alternate academic achievement standards</a:t>
            </a:r>
            <a:endParaRPr/>
          </a:p>
          <a:p>
            <a:pPr marL="0" lvl="0" indent="0" algn="l" rtl="0">
              <a:spcBef>
                <a:spcPts val="853"/>
              </a:spcBef>
              <a:spcAft>
                <a:spcPts val="0"/>
              </a:spcAft>
              <a:buClr>
                <a:schemeClr val="dk1"/>
              </a:buClr>
              <a:buSzPts val="1100"/>
              <a:buFont typeface="Arial"/>
              <a:buNone/>
            </a:pPr>
            <a:r>
              <a:rPr lang="en-US"/>
              <a:t>described in section 1111(b)(1)(E) of the ESEA.</a:t>
            </a:r>
            <a:endParaRPr/>
          </a:p>
          <a:p>
            <a:pPr marL="457200" lvl="0" indent="-431800" algn="l" rtl="0">
              <a:spcBef>
                <a:spcPts val="853"/>
              </a:spcBef>
              <a:spcAft>
                <a:spcPts val="0"/>
              </a:spcAft>
              <a:buSzPts val="3200"/>
              <a:buChar char="•"/>
            </a:pPr>
            <a:r>
              <a:rPr lang="en-US">
                <a:highlight>
                  <a:srgbClr val="FFFF00"/>
                </a:highlight>
              </a:rPr>
              <a:t>A regular high school diploma does not include a recognized</a:t>
            </a:r>
            <a:endParaRPr>
              <a:highlight>
                <a:srgbClr val="FFFF00"/>
              </a:highlight>
            </a:endParaRPr>
          </a:p>
          <a:p>
            <a:pPr marL="0" lvl="0" indent="0" algn="l" rtl="0">
              <a:spcBef>
                <a:spcPts val="853"/>
              </a:spcBef>
              <a:spcAft>
                <a:spcPts val="0"/>
              </a:spcAft>
              <a:buClr>
                <a:schemeClr val="dk1"/>
              </a:buClr>
              <a:buSzPts val="1100"/>
              <a:buFont typeface="Arial"/>
              <a:buNone/>
            </a:pPr>
            <a:r>
              <a:rPr lang="en-US">
                <a:highlight>
                  <a:srgbClr val="FFFF00"/>
                </a:highlight>
              </a:rPr>
              <a:t>equivalent of a diploma, such as a general equivalency diploma,</a:t>
            </a:r>
            <a:endParaRPr>
              <a:highlight>
                <a:srgbClr val="FFFF00"/>
              </a:highlight>
            </a:endParaRPr>
          </a:p>
          <a:p>
            <a:pPr marL="0" lvl="0" indent="0" algn="l" rtl="0">
              <a:spcBef>
                <a:spcPts val="853"/>
              </a:spcBef>
              <a:spcAft>
                <a:spcPts val="0"/>
              </a:spcAft>
              <a:buClr>
                <a:schemeClr val="dk1"/>
              </a:buClr>
              <a:buSzPts val="1100"/>
              <a:buFont typeface="Arial"/>
              <a:buNone/>
            </a:pPr>
            <a:r>
              <a:rPr lang="en-US">
                <a:highlight>
                  <a:srgbClr val="FFFF00"/>
                </a:highlight>
              </a:rPr>
              <a:t>certificate of completion, certificate of attendance, or similar</a:t>
            </a:r>
            <a:endParaRPr>
              <a:highlight>
                <a:srgbClr val="FFFF00"/>
              </a:highlight>
            </a:endParaRPr>
          </a:p>
          <a:p>
            <a:pPr marL="0" lvl="0" indent="0" algn="l" rtl="0">
              <a:spcBef>
                <a:spcPts val="853"/>
              </a:spcBef>
              <a:spcAft>
                <a:spcPts val="0"/>
              </a:spcAft>
              <a:buClr>
                <a:schemeClr val="dk1"/>
              </a:buClr>
              <a:buSzPts val="1100"/>
              <a:buFont typeface="Arial"/>
              <a:buNone/>
            </a:pPr>
            <a:r>
              <a:rPr lang="en-US">
                <a:highlight>
                  <a:srgbClr val="FFFF00"/>
                </a:highlight>
              </a:rPr>
              <a:t>lesser credential.”</a:t>
            </a:r>
            <a:endParaRPr>
              <a:highlight>
                <a:srgbClr val="FFFF00"/>
              </a:highlight>
            </a:endParaRPr>
          </a:p>
          <a:p>
            <a:pPr marL="0" lvl="0" indent="0" algn="l" rtl="0">
              <a:spcBef>
                <a:spcPts val="853"/>
              </a:spcBef>
              <a:spcAft>
                <a:spcPts val="0"/>
              </a:spcAft>
              <a:buNone/>
            </a:pPr>
            <a:endParaRPr/>
          </a:p>
        </p:txBody>
      </p:sp>
      <p:sp>
        <p:nvSpPr>
          <p:cNvPr id="290" name="Google Shape;290;p40"/>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“Regular High School Diploma”</a:t>
            </a:r>
            <a:endParaRPr/>
          </a:p>
        </p:txBody>
      </p:sp>
      <p:sp>
        <p:nvSpPr>
          <p:cNvPr id="291" name="Google Shape;291;p40"/>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fontScale="85000" lnSpcReduction="10000"/>
          </a:bodyPr>
          <a:lstStyle/>
          <a:p>
            <a:pPr marL="0" lvl="0" indent="0" algn="l" rtl="0">
              <a:spcBef>
                <a:spcPts val="373"/>
              </a:spcBef>
              <a:spcAft>
                <a:spcPts val="0"/>
              </a:spcAft>
              <a:buNone/>
            </a:pPr>
            <a:r>
              <a:rPr lang="en-US"/>
              <a:t> LRP Conference: Graduation and Termination of Special Education Services: When Does the Duty of FAPE End? David B. Hodgins April 25, 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p:nvPr/>
        </p:nvSpPr>
        <p:spPr>
          <a:xfrm>
            <a:off x="-116075" y="1212776"/>
            <a:ext cx="12487176" cy="5529600"/>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3865" lvl="0" indent="0" algn="l" rtl="0">
              <a:lnSpc>
                <a:spcPct val="90000"/>
              </a:lnSpc>
              <a:spcBef>
                <a:spcPts val="853"/>
              </a:spcBef>
              <a:spcAft>
                <a:spcPts val="0"/>
              </a:spcAft>
              <a:buNone/>
            </a:pPr>
            <a:endParaRPr sz="2800">
              <a:solidFill>
                <a:schemeClr val="dk1"/>
              </a:solidFill>
              <a:latin typeface="Calibri"/>
              <a:ea typeface="Calibri"/>
              <a:cs typeface="Calibri"/>
              <a:sym typeface="Calibri"/>
            </a:endParaRPr>
          </a:p>
          <a:p>
            <a:pPr marL="33865" lvl="0" indent="0" algn="l" rtl="0">
              <a:lnSpc>
                <a:spcPct val="90000"/>
              </a:lnSpc>
              <a:spcBef>
                <a:spcPts val="853"/>
              </a:spcBef>
              <a:spcAft>
                <a:spcPts val="0"/>
              </a:spcAft>
              <a:buNone/>
            </a:pPr>
            <a:r>
              <a:rPr lang="en-US" sz="2800">
                <a:solidFill>
                  <a:schemeClr val="dk1"/>
                </a:solidFill>
                <a:latin typeface="Calibri"/>
                <a:ea typeface="Calibri"/>
                <a:cs typeface="Calibri"/>
                <a:sym typeface="Calibri"/>
              </a:rPr>
              <a:t>Students who graduate without transition services may be entitled to post-graduation relief.  </a:t>
            </a:r>
            <a:r>
              <a:rPr lang="en-US" sz="2000" i="1">
                <a:solidFill>
                  <a:schemeClr val="dk1"/>
                </a:solidFill>
                <a:latin typeface="Calibri"/>
                <a:ea typeface="Calibri"/>
                <a:cs typeface="Calibri"/>
                <a:sym typeface="Calibri"/>
              </a:rPr>
              <a:t>See, J.B. v. Killingly Bd. Of Educ.</a:t>
            </a:r>
            <a:r>
              <a:rPr lang="en-US" sz="2000">
                <a:solidFill>
                  <a:schemeClr val="dk1"/>
                </a:solidFill>
                <a:latin typeface="Calibri"/>
                <a:ea typeface="Calibri"/>
                <a:cs typeface="Calibri"/>
                <a:sym typeface="Calibri"/>
              </a:rPr>
              <a:t>, 27 IDELR 324 (D. Conn. 1997) (ordering compensatory relief when a school district failed to provide appropriate transition services prior to awarding a regular high school diploma); </a:t>
            </a:r>
            <a:r>
              <a:rPr lang="en-US" sz="2000" i="1">
                <a:solidFill>
                  <a:schemeClr val="dk1"/>
                </a:solidFill>
                <a:latin typeface="Calibri"/>
                <a:ea typeface="Calibri"/>
                <a:cs typeface="Calibri"/>
                <a:sym typeface="Calibri"/>
              </a:rPr>
              <a:t>and Black River Falls Sch. Dist. </a:t>
            </a:r>
            <a:r>
              <a:rPr lang="en-US" sz="2000">
                <a:solidFill>
                  <a:schemeClr val="dk1"/>
                </a:solidFill>
                <a:latin typeface="Calibri"/>
                <a:ea typeface="Calibri"/>
                <a:cs typeface="Calibri"/>
                <a:sym typeface="Calibri"/>
              </a:rPr>
              <a:t>40 IDELR 163 (SEA WI 2004). </a:t>
            </a:r>
            <a:endParaRPr sz="2000">
              <a:solidFill>
                <a:schemeClr val="dk1"/>
              </a:solidFill>
              <a:latin typeface="Calibri"/>
              <a:ea typeface="Calibri"/>
              <a:cs typeface="Calibri"/>
              <a:sym typeface="Calibri"/>
            </a:endParaRPr>
          </a:p>
          <a:p>
            <a:pPr marL="33865" lvl="0" indent="0" algn="l" rtl="0">
              <a:lnSpc>
                <a:spcPct val="90000"/>
              </a:lnSpc>
              <a:spcBef>
                <a:spcPts val="853"/>
              </a:spcBef>
              <a:spcAft>
                <a:spcPts val="0"/>
              </a:spcAft>
              <a:buClr>
                <a:schemeClr val="dk1"/>
              </a:buClr>
              <a:buSzPts val="3200"/>
              <a:buFont typeface="Arial"/>
              <a:buNone/>
            </a:pPr>
            <a:r>
              <a:rPr lang="en-US" sz="2000">
                <a:solidFill>
                  <a:schemeClr val="dk1"/>
                </a:solidFill>
                <a:latin typeface="Calibri"/>
                <a:ea typeface="Calibri"/>
                <a:cs typeface="Calibri"/>
                <a:sym typeface="Calibri"/>
              </a:rPr>
              <a:t> </a:t>
            </a:r>
            <a:endParaRPr/>
          </a:p>
        </p:txBody>
      </p:sp>
      <p:sp>
        <p:nvSpPr>
          <p:cNvPr id="297" name="Google Shape;297;p41"/>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And Another FACT about Transition Services and Graduation</a:t>
            </a:r>
            <a:endParaRPr/>
          </a:p>
          <a:p>
            <a:pPr marL="33866" lvl="0" indent="0" algn="l" rtl="0">
              <a:lnSpc>
                <a:spcPct val="90000"/>
              </a:lnSpc>
              <a:spcBef>
                <a:spcPts val="853"/>
              </a:spcBef>
              <a:spcAft>
                <a:spcPts val="0"/>
              </a:spcAft>
              <a:buClr>
                <a:schemeClr val="dk1"/>
              </a:buClr>
              <a:buSzPts val="3200"/>
              <a:buNone/>
            </a:pPr>
            <a:endParaRPr/>
          </a:p>
          <a:p>
            <a:pPr marL="0" lvl="0" indent="0" algn="l" rtl="0">
              <a:lnSpc>
                <a:spcPct val="90000"/>
              </a:lnSpc>
              <a:spcBef>
                <a:spcPts val="853"/>
              </a:spcBef>
              <a:spcAft>
                <a:spcPts val="0"/>
              </a:spcAft>
              <a:buClr>
                <a:schemeClr val="dk1"/>
              </a:buClr>
              <a:buSzPts val="3200"/>
              <a:buNone/>
            </a:pPr>
            <a:endParaRPr/>
          </a:p>
        </p:txBody>
      </p:sp>
      <p:sp>
        <p:nvSpPr>
          <p:cNvPr id="298" name="Google Shape;298;p41"/>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Each State Determines Graduation Requirements for Its Students</a:t>
            </a:r>
            <a:endParaRPr/>
          </a:p>
          <a:p>
            <a:pPr marL="33866" lvl="0" indent="0" algn="l" rtl="0">
              <a:lnSpc>
                <a:spcPct val="90000"/>
              </a:lnSpc>
              <a:spcBef>
                <a:spcPts val="853"/>
              </a:spcBef>
              <a:spcAft>
                <a:spcPts val="0"/>
              </a:spcAft>
              <a:buClr>
                <a:schemeClr val="dk1"/>
              </a:buClr>
              <a:buSzPts val="3200"/>
              <a:buNone/>
            </a:pPr>
            <a:endParaRPr sz="3200" b="1"/>
          </a:p>
          <a:p>
            <a:pPr marL="609585" lvl="0" indent="-575719" algn="l" rtl="0">
              <a:lnSpc>
                <a:spcPct val="90000"/>
              </a:lnSpc>
              <a:spcBef>
                <a:spcPts val="853"/>
              </a:spcBef>
              <a:spcAft>
                <a:spcPts val="0"/>
              </a:spcAft>
              <a:buClr>
                <a:schemeClr val="dk1"/>
              </a:buClr>
              <a:buSzPts val="3200"/>
              <a:buChar char="•"/>
            </a:pPr>
            <a:r>
              <a:rPr lang="en-US" sz="3200"/>
              <a:t>In Missouri, these requirements are set forth in </a:t>
            </a:r>
            <a:r>
              <a:rPr lang="en-US" sz="3200" b="1"/>
              <a:t>Graduation Requirements for Students in Missouri Public Schools</a:t>
            </a:r>
            <a:r>
              <a:rPr lang="en-US" sz="3200"/>
              <a:t>.</a:t>
            </a:r>
            <a:endParaRPr sz="3200" b="1"/>
          </a:p>
          <a:p>
            <a:pPr marL="491065" lvl="0" indent="0" algn="l" rtl="0">
              <a:lnSpc>
                <a:spcPct val="90000"/>
              </a:lnSpc>
              <a:spcBef>
                <a:spcPts val="853"/>
              </a:spcBef>
              <a:spcAft>
                <a:spcPts val="0"/>
              </a:spcAft>
              <a:buClr>
                <a:schemeClr val="dk1"/>
              </a:buClr>
              <a:buSzPts val="3200"/>
              <a:buNone/>
            </a:pPr>
            <a:r>
              <a:rPr lang="en-US" sz="2400" u="sng">
                <a:solidFill>
                  <a:schemeClr val="hlink"/>
                </a:solidFill>
                <a:hlinkClick r:id="rId3"/>
              </a:rPr>
              <a:t>https://dese.mo.gov/media/pdf/graduation-requirements</a:t>
            </a:r>
            <a:r>
              <a:rPr lang="en-US" sz="2400"/>
              <a:t> </a:t>
            </a:r>
            <a:endParaRPr sz="2400"/>
          </a:p>
          <a:p>
            <a:pPr marL="33866" lvl="0" indent="0" algn="l" rtl="0">
              <a:lnSpc>
                <a:spcPct val="90000"/>
              </a:lnSpc>
              <a:spcBef>
                <a:spcPts val="853"/>
              </a:spcBef>
              <a:spcAft>
                <a:spcPts val="0"/>
              </a:spcAft>
              <a:buClr>
                <a:schemeClr val="dk1"/>
              </a:buClr>
              <a:buSzPts val="3200"/>
              <a:buNone/>
            </a:pPr>
            <a:endParaRPr sz="3200" b="1"/>
          </a:p>
          <a:p>
            <a:pPr marL="609585" lvl="0" indent="-575719" algn="l" rtl="0">
              <a:lnSpc>
                <a:spcPct val="90000"/>
              </a:lnSpc>
              <a:spcBef>
                <a:spcPts val="853"/>
              </a:spcBef>
              <a:spcAft>
                <a:spcPts val="0"/>
              </a:spcAft>
              <a:buClr>
                <a:schemeClr val="dk1"/>
              </a:buClr>
              <a:buSzPts val="3200"/>
              <a:buChar char="•"/>
            </a:pPr>
            <a:r>
              <a:rPr lang="en-US" sz="3200"/>
              <a:t>Local school districts may establish additional graduation requirements.  </a:t>
            </a:r>
            <a:endParaRPr/>
          </a:p>
          <a:p>
            <a:pPr marL="33866" lvl="0" indent="0" algn="ctr" rtl="0">
              <a:lnSpc>
                <a:spcPct val="90000"/>
              </a:lnSpc>
              <a:spcBef>
                <a:spcPts val="853"/>
              </a:spcBef>
              <a:spcAft>
                <a:spcPts val="0"/>
              </a:spcAft>
              <a:buClr>
                <a:schemeClr val="dk1"/>
              </a:buClr>
              <a:buSzPts val="3200"/>
              <a:buNone/>
            </a:pPr>
            <a:endParaRPr sz="3200" b="1"/>
          </a:p>
          <a:p>
            <a:pPr marL="33866" lvl="0" indent="0" algn="ctr" rtl="0">
              <a:lnSpc>
                <a:spcPct val="90000"/>
              </a:lnSpc>
              <a:spcBef>
                <a:spcPts val="853"/>
              </a:spcBef>
              <a:spcAft>
                <a:spcPts val="0"/>
              </a:spcAft>
              <a:buClr>
                <a:schemeClr val="dk1"/>
              </a:buClr>
              <a:buSzPts val="3200"/>
              <a:buNone/>
            </a:pPr>
            <a:endParaRPr sz="3200" b="1"/>
          </a:p>
        </p:txBody>
      </p:sp>
      <p:sp>
        <p:nvSpPr>
          <p:cNvPr id="304" name="Google Shape;304;p42"/>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05" name="Google Shape;305;p42"/>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4" lvl="0" indent="-304792" algn="l" rtl="0">
              <a:lnSpc>
                <a:spcPct val="90000"/>
              </a:lnSpc>
              <a:spcBef>
                <a:spcPts val="373"/>
              </a:spcBef>
              <a:spcAft>
                <a:spcPts val="0"/>
              </a:spcAft>
              <a:buClr>
                <a:schemeClr val="dk1"/>
              </a:buClr>
              <a:buSzPct val="74986"/>
              <a:buNone/>
            </a:pPr>
            <a:r>
              <a:rPr lang="en-US" u="sng">
                <a:solidFill>
                  <a:schemeClr val="hlink"/>
                </a:solidFill>
                <a:hlinkClick r:id="rId3"/>
              </a:rPr>
              <a:t>https://dese.mo.gov/media/pdf/graduation-requirements</a:t>
            </a:r>
            <a:endParaRPr/>
          </a:p>
          <a:p>
            <a:pPr marL="609585" lvl="0" indent="-304791" algn="l" rtl="0">
              <a:lnSpc>
                <a:spcPct val="90000"/>
              </a:lnSpc>
              <a:spcBef>
                <a:spcPts val="373"/>
              </a:spcBef>
              <a:spcAft>
                <a:spcPts val="0"/>
              </a:spcAft>
              <a:buClr>
                <a:schemeClr val="dk1"/>
              </a:buClr>
              <a:buSzPct val="74986"/>
              <a:buNone/>
            </a:pPr>
            <a:endParaRPr/>
          </a:p>
        </p:txBody>
      </p:sp>
      <p:sp>
        <p:nvSpPr>
          <p:cNvPr id="306" name="Google Shape;306;p4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body" idx="1"/>
          </p:nvPr>
        </p:nvSpPr>
        <p:spPr>
          <a:xfrm>
            <a:off x="203200" y="1092200"/>
            <a:ext cx="11785500" cy="5765700"/>
          </a:xfrm>
          <a:prstGeom prst="rect">
            <a:avLst/>
          </a:prstGeom>
          <a:noFill/>
          <a:ln>
            <a:noFill/>
          </a:ln>
        </p:spPr>
        <p:txBody>
          <a:bodyPr spcFirstLastPara="1" wrap="square" lIns="91425" tIns="45700" rIns="91425" bIns="45700" anchor="t" anchorCtr="0">
            <a:normAutofit lnSpcReduction="10000"/>
          </a:bodyPr>
          <a:lstStyle/>
          <a:p>
            <a:pPr marL="33866" lvl="0" indent="0" algn="ctr" rtl="0">
              <a:lnSpc>
                <a:spcPct val="90000"/>
              </a:lnSpc>
              <a:spcBef>
                <a:spcPts val="853"/>
              </a:spcBef>
              <a:spcAft>
                <a:spcPts val="0"/>
              </a:spcAft>
              <a:buClr>
                <a:schemeClr val="dk1"/>
              </a:buClr>
              <a:buSzPts val="3200"/>
              <a:buNone/>
            </a:pPr>
            <a:r>
              <a:rPr lang="en-US" sz="3200" b="1"/>
              <a:t>MO Minimum Graduation Requirements by Units of Credit</a:t>
            </a:r>
            <a:endParaRPr sz="3200"/>
          </a:p>
          <a:p>
            <a:pPr marL="33866" lvl="0" indent="0" algn="ctr" rtl="0">
              <a:lnSpc>
                <a:spcPct val="90000"/>
              </a:lnSpc>
              <a:spcBef>
                <a:spcPts val="853"/>
              </a:spcBef>
              <a:spcAft>
                <a:spcPts val="0"/>
              </a:spcAft>
              <a:buClr>
                <a:schemeClr val="dk1"/>
              </a:buClr>
              <a:buSzPts val="3200"/>
              <a:buNone/>
            </a:pPr>
            <a:r>
              <a:rPr lang="en-US" sz="1600"/>
              <a:t>Source:  Graduation Requirements for Students in MO Public Schools </a:t>
            </a:r>
            <a:endParaRPr/>
          </a:p>
          <a:p>
            <a:pPr marL="33866" lvl="0" indent="0" algn="l" rtl="0">
              <a:lnSpc>
                <a:spcPct val="90000"/>
              </a:lnSpc>
              <a:spcBef>
                <a:spcPts val="853"/>
              </a:spcBef>
              <a:spcAft>
                <a:spcPts val="0"/>
              </a:spcAft>
              <a:buClr>
                <a:schemeClr val="dk1"/>
              </a:buClr>
              <a:buSzPts val="3200"/>
              <a:buNone/>
            </a:pPr>
            <a:endParaRPr sz="16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a:p>
            <a:pPr marL="33865" lvl="0" indent="0" algn="l" rtl="0">
              <a:lnSpc>
                <a:spcPct val="90000"/>
              </a:lnSpc>
              <a:spcBef>
                <a:spcPts val="853"/>
              </a:spcBef>
              <a:spcAft>
                <a:spcPts val="0"/>
              </a:spcAft>
              <a:buClr>
                <a:schemeClr val="dk1"/>
              </a:buClr>
              <a:buSzPts val="3200"/>
              <a:buNone/>
            </a:pPr>
            <a:endParaRPr sz="2000"/>
          </a:p>
          <a:p>
            <a:pPr marL="33865" lvl="0" indent="0" algn="l" rtl="0">
              <a:lnSpc>
                <a:spcPct val="90000"/>
              </a:lnSpc>
              <a:spcBef>
                <a:spcPts val="853"/>
              </a:spcBef>
              <a:spcAft>
                <a:spcPts val="0"/>
              </a:spcAft>
              <a:buClr>
                <a:schemeClr val="dk1"/>
              </a:buClr>
              <a:buSzPts val="3200"/>
              <a:buNone/>
            </a:pPr>
            <a:endParaRPr sz="2000"/>
          </a:p>
          <a:p>
            <a:pPr marL="33865" lvl="0" indent="0" algn="l" rtl="0">
              <a:lnSpc>
                <a:spcPct val="90000"/>
              </a:lnSpc>
              <a:spcBef>
                <a:spcPts val="853"/>
              </a:spcBef>
              <a:spcAft>
                <a:spcPts val="0"/>
              </a:spcAft>
              <a:buClr>
                <a:schemeClr val="dk1"/>
              </a:buClr>
              <a:buSzPts val="3200"/>
              <a:buNone/>
            </a:pPr>
            <a:endParaRPr sz="2000"/>
          </a:p>
          <a:p>
            <a:pPr marL="33865"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r>
              <a:rPr lang="en-US" sz="2000"/>
              <a:t>The Coordinating Board for Higher Education has additional recommendations for coursework, and colleges have specific admission requirements.  </a:t>
            </a:r>
            <a:endParaRPr/>
          </a:p>
          <a:p>
            <a:pPr marL="33866" lvl="0" indent="0" algn="l" rtl="0">
              <a:lnSpc>
                <a:spcPct val="90000"/>
              </a:lnSpc>
              <a:spcBef>
                <a:spcPts val="853"/>
              </a:spcBef>
              <a:spcAft>
                <a:spcPts val="0"/>
              </a:spcAft>
              <a:buClr>
                <a:schemeClr val="dk1"/>
              </a:buClr>
              <a:buSzPts val="3200"/>
              <a:buNone/>
            </a:pPr>
            <a:endParaRPr sz="2000"/>
          </a:p>
          <a:p>
            <a:pPr marL="33866" lvl="0" indent="0" algn="l" rtl="0">
              <a:lnSpc>
                <a:spcPct val="90000"/>
              </a:lnSpc>
              <a:spcBef>
                <a:spcPts val="853"/>
              </a:spcBef>
              <a:spcAft>
                <a:spcPts val="0"/>
              </a:spcAft>
              <a:buClr>
                <a:schemeClr val="dk1"/>
              </a:buClr>
              <a:buSzPts val="3200"/>
              <a:buNone/>
            </a:pPr>
            <a:endParaRPr sz="2000"/>
          </a:p>
        </p:txBody>
      </p:sp>
      <p:sp>
        <p:nvSpPr>
          <p:cNvPr id="312" name="Google Shape;312;p43"/>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13" name="Google Shape;313;p43"/>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fontScale="47500" lnSpcReduction="20000"/>
          </a:bodyPr>
          <a:lstStyle/>
          <a:p>
            <a:pPr marL="609584" lvl="0" indent="-304792" algn="l" rtl="0">
              <a:lnSpc>
                <a:spcPct val="90000"/>
              </a:lnSpc>
              <a:spcBef>
                <a:spcPts val="373"/>
              </a:spcBef>
              <a:spcAft>
                <a:spcPts val="0"/>
              </a:spcAft>
              <a:buClr>
                <a:schemeClr val="dk1"/>
              </a:buClr>
              <a:buSzPct val="33535"/>
              <a:buNone/>
            </a:pPr>
            <a:r>
              <a:rPr lang="en-US" sz="4174" u="sng">
                <a:solidFill>
                  <a:schemeClr val="hlink"/>
                </a:solidFill>
                <a:hlinkClick r:id="rId3"/>
              </a:rPr>
              <a:t>https://dese.mo.gov/media/pdf/graduation-requirements</a:t>
            </a:r>
            <a:endParaRPr sz="4174"/>
          </a:p>
          <a:p>
            <a:pPr marL="609585" lvl="0" indent="-304791" algn="l" rtl="0">
              <a:lnSpc>
                <a:spcPct val="90000"/>
              </a:lnSpc>
              <a:spcBef>
                <a:spcPts val="373"/>
              </a:spcBef>
              <a:spcAft>
                <a:spcPts val="0"/>
              </a:spcAft>
              <a:buClr>
                <a:schemeClr val="dk1"/>
              </a:buClr>
              <a:buSzPct val="74986"/>
              <a:buNone/>
            </a:pPr>
            <a:endParaRPr/>
          </a:p>
          <a:p>
            <a:pPr marL="609585" lvl="0" indent="-304791" algn="l" rtl="0">
              <a:lnSpc>
                <a:spcPct val="90000"/>
              </a:lnSpc>
              <a:spcBef>
                <a:spcPts val="373"/>
              </a:spcBef>
              <a:spcAft>
                <a:spcPts val="0"/>
              </a:spcAft>
              <a:buClr>
                <a:schemeClr val="dk1"/>
              </a:buClr>
              <a:buSzPct val="74986"/>
              <a:buNone/>
            </a:pPr>
            <a:endParaRPr/>
          </a:p>
        </p:txBody>
      </p:sp>
      <p:graphicFrame>
        <p:nvGraphicFramePr>
          <p:cNvPr id="314" name="Google Shape;314;p43"/>
          <p:cNvGraphicFramePr/>
          <p:nvPr/>
        </p:nvGraphicFramePr>
        <p:xfrm>
          <a:off x="1085638" y="2078799"/>
          <a:ext cx="3000000" cy="3000000"/>
        </p:xfrm>
        <a:graphic>
          <a:graphicData uri="http://schemas.openxmlformats.org/drawingml/2006/table">
            <a:tbl>
              <a:tblPr firstRow="1" firstCol="1" bandRow="1">
                <a:noFill/>
                <a:tableStyleId>{FF3F1380-2B86-4159-9ADC-96667B9568A3}</a:tableStyleId>
              </a:tblPr>
              <a:tblGrid>
                <a:gridCol w="2460150">
                  <a:extLst>
                    <a:ext uri="{9D8B030D-6E8A-4147-A177-3AD203B41FA5}">
                      <a16:colId xmlns:a16="http://schemas.microsoft.com/office/drawing/2014/main" val="20000"/>
                    </a:ext>
                  </a:extLst>
                </a:gridCol>
                <a:gridCol w="1652400">
                  <a:extLst>
                    <a:ext uri="{9D8B030D-6E8A-4147-A177-3AD203B41FA5}">
                      <a16:colId xmlns:a16="http://schemas.microsoft.com/office/drawing/2014/main" val="20001"/>
                    </a:ext>
                  </a:extLst>
                </a:gridCol>
                <a:gridCol w="5143075">
                  <a:extLst>
                    <a:ext uri="{9D8B030D-6E8A-4147-A177-3AD203B41FA5}">
                      <a16:colId xmlns:a16="http://schemas.microsoft.com/office/drawing/2014/main" val="20002"/>
                    </a:ext>
                  </a:extLst>
                </a:gridCol>
              </a:tblGrid>
              <a:tr h="292875">
                <a:tc>
                  <a:txBody>
                    <a:bodyPr/>
                    <a:lstStyle/>
                    <a:p>
                      <a:pPr marL="0" marR="0" lvl="0" indent="0" algn="l" rtl="0">
                        <a:lnSpc>
                          <a:spcPct val="107000"/>
                        </a:lnSpc>
                        <a:spcBef>
                          <a:spcPts val="0"/>
                        </a:spcBef>
                        <a:spcAft>
                          <a:spcPts val="0"/>
                        </a:spcAft>
                        <a:buNone/>
                      </a:pPr>
                      <a:r>
                        <a:rPr lang="en-US" sz="1100" u="none" strike="noStrike" cap="none"/>
                        <a:t>Subject</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Units of Credit</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Additional Requirements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92875">
                <a:tc>
                  <a:txBody>
                    <a:bodyPr/>
                    <a:lstStyle/>
                    <a:p>
                      <a:pPr marL="0" marR="0" lvl="0" indent="0" algn="l" rtl="0">
                        <a:lnSpc>
                          <a:spcPct val="107000"/>
                        </a:lnSpc>
                        <a:spcBef>
                          <a:spcPts val="0"/>
                        </a:spcBef>
                        <a:spcAft>
                          <a:spcPts val="0"/>
                        </a:spcAft>
                        <a:buNone/>
                      </a:pPr>
                      <a:r>
                        <a:rPr lang="en-US" sz="1100" u="none" strike="noStrike" cap="none"/>
                        <a:t>English Language Arts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4</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92875">
                <a:tc>
                  <a:txBody>
                    <a:bodyPr/>
                    <a:lstStyle/>
                    <a:p>
                      <a:pPr marL="0" marR="0" lvl="0" indent="0" algn="l" rtl="0">
                        <a:lnSpc>
                          <a:spcPct val="107000"/>
                        </a:lnSpc>
                        <a:spcBef>
                          <a:spcPts val="0"/>
                        </a:spcBef>
                        <a:spcAft>
                          <a:spcPts val="0"/>
                        </a:spcAft>
                        <a:buNone/>
                      </a:pPr>
                      <a:r>
                        <a:rPr lang="en-US" sz="1100" u="none" strike="noStrike" cap="none"/>
                        <a:t>Mathematics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3</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92875">
                <a:tc>
                  <a:txBody>
                    <a:bodyPr/>
                    <a:lstStyle/>
                    <a:p>
                      <a:pPr marL="0" marR="0" lvl="0" indent="0" algn="l" rtl="0">
                        <a:lnSpc>
                          <a:spcPct val="107000"/>
                        </a:lnSpc>
                        <a:spcBef>
                          <a:spcPts val="0"/>
                        </a:spcBef>
                        <a:spcAft>
                          <a:spcPts val="0"/>
                        </a:spcAft>
                        <a:buNone/>
                      </a:pPr>
                      <a:r>
                        <a:rPr lang="en-US" sz="1100" u="none" strike="noStrike" cap="none"/>
                        <a:t>Social Studies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3</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Passing of U.S. &amp; MO Constitution and American Civics exam</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92875">
                <a:tc>
                  <a:txBody>
                    <a:bodyPr/>
                    <a:lstStyle/>
                    <a:p>
                      <a:pPr marL="0" marR="0" lvl="0" indent="0" algn="l" rtl="0">
                        <a:lnSpc>
                          <a:spcPct val="107000"/>
                        </a:lnSpc>
                        <a:spcBef>
                          <a:spcPts val="0"/>
                        </a:spcBef>
                        <a:spcAft>
                          <a:spcPts val="0"/>
                        </a:spcAft>
                        <a:buNone/>
                      </a:pPr>
                      <a:r>
                        <a:rPr lang="en-US" sz="1100" u="none" strike="noStrike" cap="none"/>
                        <a:t>Science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3</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92875">
                <a:tc>
                  <a:txBody>
                    <a:bodyPr/>
                    <a:lstStyle/>
                    <a:p>
                      <a:pPr marL="0" marR="0" lvl="0" indent="0" algn="l" rtl="0">
                        <a:lnSpc>
                          <a:spcPct val="107000"/>
                        </a:lnSpc>
                        <a:spcBef>
                          <a:spcPts val="0"/>
                        </a:spcBef>
                        <a:spcAft>
                          <a:spcPts val="0"/>
                        </a:spcAft>
                        <a:buNone/>
                      </a:pPr>
                      <a:r>
                        <a:rPr lang="en-US" sz="1100" u="none" strike="noStrike" cap="none"/>
                        <a:t>Fine Arts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1</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92875">
                <a:tc>
                  <a:txBody>
                    <a:bodyPr/>
                    <a:lstStyle/>
                    <a:p>
                      <a:pPr marL="0" marR="0" lvl="0" indent="0" algn="l" rtl="0">
                        <a:lnSpc>
                          <a:spcPct val="107000"/>
                        </a:lnSpc>
                        <a:spcBef>
                          <a:spcPts val="0"/>
                        </a:spcBef>
                        <a:spcAft>
                          <a:spcPts val="0"/>
                        </a:spcAft>
                        <a:buNone/>
                      </a:pPr>
                      <a:r>
                        <a:rPr lang="en-US" sz="1100" u="none" strike="noStrike" cap="none"/>
                        <a:t>Physical Education</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1</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30 minutes of CPR instruction and training in first aid for choking</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92875">
                <a:tc>
                  <a:txBody>
                    <a:bodyPr/>
                    <a:lstStyle/>
                    <a:p>
                      <a:pPr marL="0" marR="0" lvl="0" indent="0" algn="l" rtl="0">
                        <a:lnSpc>
                          <a:spcPct val="107000"/>
                        </a:lnSpc>
                        <a:spcBef>
                          <a:spcPts val="0"/>
                        </a:spcBef>
                        <a:spcAft>
                          <a:spcPts val="0"/>
                        </a:spcAft>
                        <a:buNone/>
                      </a:pPr>
                      <a:r>
                        <a:rPr lang="en-US" sz="1100" u="none" strike="noStrike" cap="none"/>
                        <a:t>Practical Arts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1</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292875">
                <a:tc>
                  <a:txBody>
                    <a:bodyPr/>
                    <a:lstStyle/>
                    <a:p>
                      <a:pPr marL="0" marR="0" lvl="0" indent="0" algn="l" rtl="0">
                        <a:lnSpc>
                          <a:spcPct val="107000"/>
                        </a:lnSpc>
                        <a:spcBef>
                          <a:spcPts val="0"/>
                        </a:spcBef>
                        <a:spcAft>
                          <a:spcPts val="0"/>
                        </a:spcAft>
                        <a:buNone/>
                      </a:pPr>
                      <a:r>
                        <a:rPr lang="en-US" sz="1100" u="none" strike="noStrike" cap="none"/>
                        <a:t>Health</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½ credit</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100000">
                <a:tc>
                  <a:txBody>
                    <a:bodyPr/>
                    <a:lstStyle/>
                    <a:p>
                      <a:pPr marL="0" marR="0" lvl="0" indent="0" algn="l" rtl="0">
                        <a:lnSpc>
                          <a:spcPct val="107000"/>
                        </a:lnSpc>
                        <a:spcBef>
                          <a:spcPts val="0"/>
                        </a:spcBef>
                        <a:spcAft>
                          <a:spcPts val="0"/>
                        </a:spcAft>
                        <a:buNone/>
                      </a:pPr>
                      <a:r>
                        <a:rPr lang="en-US" sz="1100" u="none" strike="noStrike" cap="none"/>
                        <a:t>Personal Finance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½ credit</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292875">
                <a:tc>
                  <a:txBody>
                    <a:bodyPr/>
                    <a:lstStyle/>
                    <a:p>
                      <a:pPr marL="0" marR="0" lvl="0" indent="0" algn="l" rtl="0">
                        <a:lnSpc>
                          <a:spcPct val="107000"/>
                        </a:lnSpc>
                        <a:spcBef>
                          <a:spcPts val="0"/>
                        </a:spcBef>
                        <a:spcAft>
                          <a:spcPts val="0"/>
                        </a:spcAft>
                        <a:buNone/>
                      </a:pPr>
                      <a:r>
                        <a:rPr lang="en-US" sz="1100" u="none" strike="noStrike" cap="none"/>
                        <a:t>Electives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7</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r h="292875">
                <a:tc>
                  <a:txBody>
                    <a:bodyPr/>
                    <a:lstStyle/>
                    <a:p>
                      <a:pPr marL="0" marR="0" lvl="0" indent="0" algn="l" rtl="0">
                        <a:lnSpc>
                          <a:spcPct val="107000"/>
                        </a:lnSpc>
                        <a:spcBef>
                          <a:spcPts val="0"/>
                        </a:spcBef>
                        <a:spcAft>
                          <a:spcPts val="0"/>
                        </a:spcAft>
                        <a:buNone/>
                      </a:pPr>
                      <a:r>
                        <a:rPr lang="en-US" sz="1100" u="none" strike="noStrike" cap="none"/>
                        <a:t>Total</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1100" u="none" strike="noStrike" cap="none"/>
                        <a:t>24</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Policy Considerations for Students with Disabilities under IDEA</a:t>
            </a:r>
            <a:endParaRPr sz="3200"/>
          </a:p>
          <a:p>
            <a:pPr marL="33866" lvl="0" indent="0" algn="ctr" rtl="0">
              <a:lnSpc>
                <a:spcPct val="90000"/>
              </a:lnSpc>
              <a:spcBef>
                <a:spcPts val="853"/>
              </a:spcBef>
              <a:spcAft>
                <a:spcPts val="0"/>
              </a:spcAft>
              <a:buClr>
                <a:schemeClr val="dk1"/>
              </a:buClr>
              <a:buSzPts val="3200"/>
              <a:buNone/>
            </a:pPr>
            <a:r>
              <a:rPr lang="en-US" sz="1600"/>
              <a:t>Source:  Graduation Requirements for Students in MO Public Schools </a:t>
            </a:r>
            <a:endParaRPr/>
          </a:p>
          <a:p>
            <a:pPr marL="33866" lvl="0" indent="0" algn="l" rtl="0">
              <a:lnSpc>
                <a:spcPct val="90000"/>
              </a:lnSpc>
              <a:spcBef>
                <a:spcPts val="853"/>
              </a:spcBef>
              <a:spcAft>
                <a:spcPts val="0"/>
              </a:spcAft>
              <a:buClr>
                <a:schemeClr val="dk1"/>
              </a:buClr>
              <a:buSzPts val="3200"/>
              <a:buNone/>
            </a:pPr>
            <a:endParaRPr sz="2000"/>
          </a:p>
        </p:txBody>
      </p:sp>
      <p:sp>
        <p:nvSpPr>
          <p:cNvPr id="320" name="Google Shape;320;p44"/>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21" name="Google Shape;321;p44"/>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5" lvl="0" indent="-304791" algn="l" rtl="0">
              <a:lnSpc>
                <a:spcPct val="90000"/>
              </a:lnSpc>
              <a:spcBef>
                <a:spcPts val="373"/>
              </a:spcBef>
              <a:spcAft>
                <a:spcPts val="0"/>
              </a:spcAft>
              <a:buClr>
                <a:schemeClr val="dk1"/>
              </a:buClr>
              <a:buSzPct val="74986"/>
              <a:buNone/>
            </a:pPr>
            <a:r>
              <a:rPr lang="en-US" u="sng">
                <a:solidFill>
                  <a:schemeClr val="hlink"/>
                </a:solidFill>
                <a:hlinkClick r:id="rId3"/>
              </a:rPr>
              <a:t>https://dese.mo.gov/media/pdf/graduation-requirements</a:t>
            </a:r>
            <a:r>
              <a:rPr lang="en-US"/>
              <a:t> </a:t>
            </a:r>
            <a:endParaRPr/>
          </a:p>
          <a:p>
            <a:pPr marL="609585" lvl="0" indent="-304791" algn="l" rtl="0">
              <a:lnSpc>
                <a:spcPct val="90000"/>
              </a:lnSpc>
              <a:spcBef>
                <a:spcPts val="373"/>
              </a:spcBef>
              <a:spcAft>
                <a:spcPts val="0"/>
              </a:spcAft>
              <a:buClr>
                <a:schemeClr val="dk1"/>
              </a:buClr>
              <a:buSzPct val="74986"/>
              <a:buNone/>
            </a:pPr>
            <a:endParaRPr/>
          </a:p>
        </p:txBody>
      </p:sp>
      <p:pic>
        <p:nvPicPr>
          <p:cNvPr id="322" name="Google Shape;322;p44"/>
          <p:cNvPicPr preferRelativeResize="0"/>
          <p:nvPr/>
        </p:nvPicPr>
        <p:blipFill rotWithShape="1">
          <a:blip r:embed="rId4">
            <a:alphaModFix/>
          </a:blip>
          <a:srcRect/>
          <a:stretch/>
        </p:blipFill>
        <p:spPr>
          <a:xfrm>
            <a:off x="141100" y="1970175"/>
            <a:ext cx="11894150" cy="412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Policy Considerations for Students with Disabilities under IDEA</a:t>
            </a:r>
            <a:endParaRPr sz="3200"/>
          </a:p>
          <a:p>
            <a:pPr marL="33866" lvl="0" indent="0" algn="ctr" rtl="0">
              <a:lnSpc>
                <a:spcPct val="90000"/>
              </a:lnSpc>
              <a:spcBef>
                <a:spcPts val="853"/>
              </a:spcBef>
              <a:spcAft>
                <a:spcPts val="0"/>
              </a:spcAft>
              <a:buClr>
                <a:schemeClr val="dk1"/>
              </a:buClr>
              <a:buSzPts val="3200"/>
              <a:buNone/>
            </a:pPr>
            <a:r>
              <a:rPr lang="en-US" sz="1600"/>
              <a:t>Source:  Graduation Requirements for Students in MO Public Schools </a:t>
            </a:r>
            <a:endParaRPr/>
          </a:p>
          <a:p>
            <a:pPr marL="33866" lvl="0" indent="0" algn="l" rtl="0">
              <a:lnSpc>
                <a:spcPct val="90000"/>
              </a:lnSpc>
              <a:spcBef>
                <a:spcPts val="853"/>
              </a:spcBef>
              <a:spcAft>
                <a:spcPts val="0"/>
              </a:spcAft>
              <a:buClr>
                <a:schemeClr val="dk1"/>
              </a:buClr>
              <a:buSzPts val="3200"/>
              <a:buNone/>
            </a:pPr>
            <a:endParaRPr sz="2000"/>
          </a:p>
        </p:txBody>
      </p:sp>
      <p:sp>
        <p:nvSpPr>
          <p:cNvPr id="328" name="Google Shape;328;p45"/>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29" name="Google Shape;329;p45"/>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fontScale="47500" lnSpcReduction="20000"/>
          </a:bodyPr>
          <a:lstStyle/>
          <a:p>
            <a:pPr marL="609584" lvl="0" indent="-304792" algn="l" rtl="0">
              <a:lnSpc>
                <a:spcPct val="90000"/>
              </a:lnSpc>
              <a:spcBef>
                <a:spcPts val="373"/>
              </a:spcBef>
              <a:spcAft>
                <a:spcPts val="0"/>
              </a:spcAft>
              <a:buClr>
                <a:schemeClr val="dk1"/>
              </a:buClr>
              <a:buSzPct val="33535"/>
              <a:buNone/>
            </a:pPr>
            <a:r>
              <a:rPr lang="en-US" sz="4174" u="sng">
                <a:solidFill>
                  <a:schemeClr val="hlink"/>
                </a:solidFill>
                <a:hlinkClick r:id="rId3"/>
              </a:rPr>
              <a:t>https://dese.mo.gov/media/pdf/graduation-requirements</a:t>
            </a:r>
            <a:endParaRPr sz="4174"/>
          </a:p>
          <a:p>
            <a:pPr marL="609585" lvl="0" indent="-304791" algn="l" rtl="0">
              <a:lnSpc>
                <a:spcPct val="90000"/>
              </a:lnSpc>
              <a:spcBef>
                <a:spcPts val="373"/>
              </a:spcBef>
              <a:spcAft>
                <a:spcPts val="0"/>
              </a:spcAft>
              <a:buClr>
                <a:schemeClr val="dk1"/>
              </a:buClr>
              <a:buSzPct val="74986"/>
              <a:buNone/>
            </a:pPr>
            <a:endParaRPr/>
          </a:p>
          <a:p>
            <a:pPr marL="609585" lvl="0" indent="-304791" algn="l" rtl="0">
              <a:lnSpc>
                <a:spcPct val="90000"/>
              </a:lnSpc>
              <a:spcBef>
                <a:spcPts val="373"/>
              </a:spcBef>
              <a:spcAft>
                <a:spcPts val="0"/>
              </a:spcAft>
              <a:buClr>
                <a:schemeClr val="dk1"/>
              </a:buClr>
              <a:buSzPct val="74986"/>
              <a:buNone/>
            </a:pPr>
            <a:endParaRPr/>
          </a:p>
        </p:txBody>
      </p:sp>
      <p:pic>
        <p:nvPicPr>
          <p:cNvPr id="330" name="Google Shape;330;p45"/>
          <p:cNvPicPr preferRelativeResize="0"/>
          <p:nvPr/>
        </p:nvPicPr>
        <p:blipFill rotWithShape="1">
          <a:blip r:embed="rId4">
            <a:alphaModFix/>
          </a:blip>
          <a:srcRect/>
          <a:stretch/>
        </p:blipFill>
        <p:spPr>
          <a:xfrm>
            <a:off x="54298" y="2426078"/>
            <a:ext cx="12067776" cy="2930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Don’t Forget the Prior Written Notice – Change of Placement, Change of Services and Graduation</a:t>
            </a:r>
            <a:endParaRPr/>
          </a:p>
          <a:p>
            <a:pPr marL="609585" lvl="0" indent="-372518" algn="l" rtl="0">
              <a:lnSpc>
                <a:spcPct val="90000"/>
              </a:lnSpc>
              <a:spcBef>
                <a:spcPts val="853"/>
              </a:spcBef>
              <a:spcAft>
                <a:spcPts val="0"/>
              </a:spcAft>
              <a:buClr>
                <a:schemeClr val="dk1"/>
              </a:buClr>
              <a:buSzPts val="3200"/>
              <a:buNone/>
            </a:pPr>
            <a:endParaRPr sz="3200"/>
          </a:p>
          <a:p>
            <a:pPr marL="609584" lvl="0" indent="-575718" algn="l" rtl="0">
              <a:lnSpc>
                <a:spcPct val="90000"/>
              </a:lnSpc>
              <a:spcBef>
                <a:spcPts val="853"/>
              </a:spcBef>
              <a:spcAft>
                <a:spcPts val="0"/>
              </a:spcAft>
              <a:buClr>
                <a:schemeClr val="dk1"/>
              </a:buClr>
              <a:buSzPts val="3200"/>
              <a:buChar char="•"/>
            </a:pPr>
            <a:r>
              <a:rPr lang="en-US" sz="3200"/>
              <a:t>For a student meeting regular graduation requirements or graduating on goals, the IEP team must provide a PWN at least 10 days prior to the last day of attendance.     </a:t>
            </a:r>
            <a:endParaRPr/>
          </a:p>
          <a:p>
            <a:pPr marL="609585" lvl="0" indent="-575719" algn="l" rtl="0">
              <a:lnSpc>
                <a:spcPct val="90000"/>
              </a:lnSpc>
              <a:spcBef>
                <a:spcPts val="853"/>
              </a:spcBef>
              <a:spcAft>
                <a:spcPts val="0"/>
              </a:spcAft>
              <a:buClr>
                <a:schemeClr val="dk1"/>
              </a:buClr>
              <a:buSzPts val="3200"/>
              <a:buChar char="•"/>
            </a:pPr>
            <a:r>
              <a:rPr lang="en-US" sz="3200"/>
              <a:t>For a student who “ages out” of special education, the IEP team must provide a PWN at least 10 days prior to the student’s 21</a:t>
            </a:r>
            <a:r>
              <a:rPr lang="en-US" sz="3200" baseline="30000"/>
              <a:t>st</a:t>
            </a:r>
            <a:r>
              <a:rPr lang="en-US" sz="3200"/>
              <a:t> birthday.  </a:t>
            </a:r>
            <a:endParaRPr/>
          </a:p>
        </p:txBody>
      </p:sp>
      <p:sp>
        <p:nvSpPr>
          <p:cNvPr id="336" name="Google Shape;336;p46"/>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37" name="Google Shape;337;p46"/>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5" lvl="0" indent="-304791" algn="l" rtl="0">
              <a:lnSpc>
                <a:spcPct val="90000"/>
              </a:lnSpc>
              <a:spcBef>
                <a:spcPts val="373"/>
              </a:spcBef>
              <a:spcAft>
                <a:spcPts val="0"/>
              </a:spcAft>
              <a:buClr>
                <a:schemeClr val="dk1"/>
              </a:buClr>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body" idx="1"/>
          </p:nvPr>
        </p:nvSpPr>
        <p:spPr>
          <a:xfrm>
            <a:off x="4927600" y="1193800"/>
            <a:ext cx="6974700" cy="5181600"/>
          </a:xfrm>
          <a:prstGeom prst="rect">
            <a:avLst/>
          </a:prstGeom>
        </p:spPr>
        <p:txBody>
          <a:bodyPr spcFirstLastPara="1" wrap="square" lIns="91425" tIns="45700" rIns="91425" bIns="45700" anchor="t" anchorCtr="0">
            <a:normAutofit fontScale="77500" lnSpcReduction="20000"/>
          </a:bodyPr>
          <a:lstStyle/>
          <a:p>
            <a:pPr marL="457200" lvl="0" indent="-400843" algn="l" rtl="0">
              <a:spcBef>
                <a:spcPts val="1000"/>
              </a:spcBef>
              <a:spcAft>
                <a:spcPts val="0"/>
              </a:spcAft>
              <a:buSzPct val="100000"/>
              <a:buChar char="•"/>
            </a:pPr>
            <a:r>
              <a:rPr lang="en-US" sz="3500">
                <a:latin typeface="Arial"/>
                <a:ea typeface="Arial"/>
                <a:cs typeface="Arial"/>
                <a:sym typeface="Arial"/>
              </a:rPr>
              <a:t>Mute unless you are speaking to the group</a:t>
            </a:r>
            <a:endParaRPr sz="3500">
              <a:latin typeface="Arial"/>
              <a:ea typeface="Arial"/>
              <a:cs typeface="Arial"/>
              <a:sym typeface="Arial"/>
            </a:endParaRPr>
          </a:p>
          <a:p>
            <a:pPr marL="0" lvl="0" indent="0" algn="l" rtl="0">
              <a:spcBef>
                <a:spcPts val="1000"/>
              </a:spcBef>
              <a:spcAft>
                <a:spcPts val="0"/>
              </a:spcAft>
              <a:buNone/>
            </a:pPr>
            <a:endParaRPr sz="3500">
              <a:latin typeface="Arial"/>
              <a:ea typeface="Arial"/>
              <a:cs typeface="Arial"/>
              <a:sym typeface="Arial"/>
            </a:endParaRPr>
          </a:p>
          <a:p>
            <a:pPr marL="457200" lvl="0" indent="-400843" algn="l" rtl="0">
              <a:spcBef>
                <a:spcPts val="1000"/>
              </a:spcBef>
              <a:spcAft>
                <a:spcPts val="0"/>
              </a:spcAft>
              <a:buSzPct val="100000"/>
              <a:buChar char="•"/>
            </a:pPr>
            <a:r>
              <a:rPr lang="en-US" sz="3500">
                <a:latin typeface="Arial"/>
                <a:ea typeface="Arial"/>
                <a:cs typeface="Arial"/>
                <a:sym typeface="Arial"/>
              </a:rPr>
              <a:t>Use the chat to ask questions</a:t>
            </a:r>
            <a:endParaRPr sz="3500">
              <a:latin typeface="Arial"/>
              <a:ea typeface="Arial"/>
              <a:cs typeface="Arial"/>
              <a:sym typeface="Arial"/>
            </a:endParaRPr>
          </a:p>
          <a:p>
            <a:pPr marL="0" lvl="0" indent="0" algn="l" rtl="0">
              <a:spcBef>
                <a:spcPts val="1000"/>
              </a:spcBef>
              <a:spcAft>
                <a:spcPts val="0"/>
              </a:spcAft>
              <a:buNone/>
            </a:pPr>
            <a:endParaRPr sz="3500">
              <a:latin typeface="Arial"/>
              <a:ea typeface="Arial"/>
              <a:cs typeface="Arial"/>
              <a:sym typeface="Arial"/>
            </a:endParaRPr>
          </a:p>
          <a:p>
            <a:pPr marL="457200" lvl="0" indent="-400843" algn="l" rtl="0">
              <a:spcBef>
                <a:spcPts val="1000"/>
              </a:spcBef>
              <a:spcAft>
                <a:spcPts val="0"/>
              </a:spcAft>
              <a:buSzPct val="100000"/>
              <a:buChar char="•"/>
            </a:pPr>
            <a:r>
              <a:rPr lang="en-US" sz="3500">
                <a:latin typeface="Arial"/>
                <a:ea typeface="Arial"/>
                <a:cs typeface="Arial"/>
                <a:sym typeface="Arial"/>
              </a:rPr>
              <a:t>Be mindful when asking questions about specific situations. Do not give out personally identifiable information.</a:t>
            </a:r>
            <a:endParaRPr sz="3500">
              <a:latin typeface="Arial"/>
              <a:ea typeface="Arial"/>
              <a:cs typeface="Arial"/>
              <a:sym typeface="Arial"/>
            </a:endParaRPr>
          </a:p>
          <a:p>
            <a:pPr marL="0" lvl="0" indent="0" algn="l" rtl="0">
              <a:spcBef>
                <a:spcPts val="1000"/>
              </a:spcBef>
              <a:spcAft>
                <a:spcPts val="0"/>
              </a:spcAft>
              <a:buNone/>
            </a:pPr>
            <a:endParaRPr sz="3500">
              <a:latin typeface="Arial"/>
              <a:ea typeface="Arial"/>
              <a:cs typeface="Arial"/>
              <a:sym typeface="Arial"/>
            </a:endParaRPr>
          </a:p>
          <a:p>
            <a:pPr marL="457200" lvl="0" indent="-400843" algn="l" rtl="0">
              <a:spcBef>
                <a:spcPts val="1000"/>
              </a:spcBef>
              <a:spcAft>
                <a:spcPts val="0"/>
              </a:spcAft>
              <a:buSzPct val="100000"/>
              <a:buChar char="•"/>
            </a:pPr>
            <a:r>
              <a:rPr lang="en-US" sz="3500">
                <a:latin typeface="Arial"/>
                <a:ea typeface="Arial"/>
                <a:cs typeface="Arial"/>
                <a:sym typeface="Arial"/>
              </a:rPr>
              <a:t>Remember all questions in the chat will be gathered and answered later date. A Q&amp;A will be posted at a later date on our virtual special education resource page. </a:t>
            </a:r>
            <a:endParaRPr/>
          </a:p>
        </p:txBody>
      </p:sp>
      <p:sp>
        <p:nvSpPr>
          <p:cNvPr id="146" name="Google Shape;146;p20"/>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sz="4000"/>
              <a:t>Zoom Norms</a:t>
            </a:r>
            <a:endParaRPr sz="4000"/>
          </a:p>
        </p:txBody>
      </p:sp>
      <p:pic>
        <p:nvPicPr>
          <p:cNvPr id="147" name="Google Shape;147;p20"/>
          <p:cNvPicPr preferRelativeResize="0"/>
          <p:nvPr/>
        </p:nvPicPr>
        <p:blipFill>
          <a:blip r:embed="rId3">
            <a:alphaModFix/>
          </a:blip>
          <a:stretch>
            <a:fillRect/>
          </a:stretch>
        </p:blipFill>
        <p:spPr>
          <a:xfrm>
            <a:off x="187575" y="2517775"/>
            <a:ext cx="4572000" cy="2533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body" idx="1"/>
          </p:nvPr>
        </p:nvSpPr>
        <p:spPr>
          <a:xfrm>
            <a:off x="203200" y="1092200"/>
            <a:ext cx="53586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Is my child on track to earn both the required credits for graduation and take the required graduation assessments (basic standards tests at the State or Individual Level)? </a:t>
            </a:r>
            <a:endParaRPr/>
          </a:p>
        </p:txBody>
      </p:sp>
      <p:sp>
        <p:nvSpPr>
          <p:cNvPr id="344" name="Google Shape;344;p47"/>
          <p:cNvSpPr txBox="1">
            <a:spLocks noGrp="1"/>
          </p:cNvSpPr>
          <p:nvPr>
            <p:ph type="body" idx="2"/>
          </p:nvPr>
        </p:nvSpPr>
        <p:spPr>
          <a:xfrm>
            <a:off x="406400" y="49075"/>
            <a:ext cx="57045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Awesome Flow Chart!</a:t>
            </a:r>
            <a:endParaRPr/>
          </a:p>
        </p:txBody>
      </p:sp>
      <p:pic>
        <p:nvPicPr>
          <p:cNvPr id="345" name="Google Shape;345;p47"/>
          <p:cNvPicPr preferRelativeResize="0"/>
          <p:nvPr/>
        </p:nvPicPr>
        <p:blipFill>
          <a:blip r:embed="rId3">
            <a:alphaModFix/>
          </a:blip>
          <a:stretch>
            <a:fillRect/>
          </a:stretch>
        </p:blipFill>
        <p:spPr>
          <a:xfrm>
            <a:off x="6487557" y="0"/>
            <a:ext cx="5704436" cy="6858000"/>
          </a:xfrm>
          <a:prstGeom prst="rect">
            <a:avLst/>
          </a:prstGeom>
          <a:noFill/>
          <a:ln>
            <a:noFill/>
          </a:ln>
        </p:spPr>
      </p:pic>
      <p:sp>
        <p:nvSpPr>
          <p:cNvPr id="346" name="Google Shape;346;p47"/>
          <p:cNvSpPr txBox="1"/>
          <p:nvPr/>
        </p:nvSpPr>
        <p:spPr>
          <a:xfrm>
            <a:off x="203200" y="6414600"/>
            <a:ext cx="7493100" cy="443400"/>
          </a:xfrm>
          <a:prstGeom prst="rect">
            <a:avLst/>
          </a:prstGeom>
          <a:noFill/>
          <a:ln>
            <a:noFill/>
          </a:ln>
        </p:spPr>
        <p:txBody>
          <a:bodyPr spcFirstLastPara="1" wrap="square" lIns="91425" tIns="91425" rIns="91425" bIns="91425" anchor="t" anchorCtr="0">
            <a:spAutoFit/>
          </a:bodyPr>
          <a:lstStyle/>
          <a:p>
            <a:pPr marL="609584" lvl="0" indent="-304792" algn="l" rtl="0">
              <a:lnSpc>
                <a:spcPct val="90000"/>
              </a:lnSpc>
              <a:spcBef>
                <a:spcPts val="373"/>
              </a:spcBef>
              <a:spcAft>
                <a:spcPts val="0"/>
              </a:spcAft>
              <a:buNone/>
            </a:pPr>
            <a:r>
              <a:rPr lang="en-US" sz="1867">
                <a:solidFill>
                  <a:schemeClr val="dk1"/>
                </a:solidFill>
                <a:latin typeface="Calibri"/>
                <a:ea typeface="Calibri"/>
                <a:cs typeface="Calibri"/>
                <a:sym typeface="Calibri"/>
              </a:rPr>
              <a:t>Minnesota- Pacer Center Action Information Sheet	 Pacer.org </a:t>
            </a:r>
            <a:endParaRPr sz="1867">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Clr>
                <a:schemeClr val="dk1"/>
              </a:buClr>
              <a:buSzPts val="1100"/>
              <a:buFont typeface="Arial"/>
              <a:buNone/>
            </a:pPr>
            <a:endParaRPr sz="2400"/>
          </a:p>
          <a:p>
            <a:pPr marL="0" lvl="0" indent="0" algn="l" rtl="0">
              <a:lnSpc>
                <a:spcPct val="115000"/>
              </a:lnSpc>
              <a:spcBef>
                <a:spcPts val="0"/>
              </a:spcBef>
              <a:spcAft>
                <a:spcPts val="0"/>
              </a:spcAft>
              <a:buNone/>
            </a:pPr>
            <a:r>
              <a:rPr lang="en-US" sz="2400">
                <a:solidFill>
                  <a:srgbClr val="221E1F"/>
                </a:solidFill>
                <a:latin typeface="Arial"/>
                <a:ea typeface="Arial"/>
                <a:cs typeface="Arial"/>
                <a:sym typeface="Arial"/>
              </a:rPr>
              <a:t>Ask your team what options are available to support your teen in catching up. For example: </a:t>
            </a: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None/>
            </a:pPr>
            <a:r>
              <a:rPr lang="en-US" sz="2400">
                <a:solidFill>
                  <a:srgbClr val="221E1F"/>
                </a:solidFill>
                <a:latin typeface="Arial"/>
                <a:ea typeface="Arial"/>
                <a:cs typeface="Arial"/>
                <a:sym typeface="Arial"/>
              </a:rPr>
              <a:t>• What additional accommodations, modifications, or specialized instruction might my teen need to earn credits or take assessments? </a:t>
            </a: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None/>
            </a:pPr>
            <a:r>
              <a:rPr lang="en-US" sz="2400">
                <a:solidFill>
                  <a:srgbClr val="221E1F"/>
                </a:solidFill>
                <a:latin typeface="Arial"/>
                <a:ea typeface="Arial"/>
                <a:cs typeface="Arial"/>
                <a:sym typeface="Arial"/>
              </a:rPr>
              <a:t>• What assistive technology is needed to support my teen’s learning? </a:t>
            </a: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None/>
            </a:pPr>
            <a:r>
              <a:rPr lang="en-US" sz="2400">
                <a:solidFill>
                  <a:srgbClr val="221E1F"/>
                </a:solidFill>
                <a:latin typeface="Arial"/>
                <a:ea typeface="Arial"/>
                <a:cs typeface="Arial"/>
                <a:sym typeface="Arial"/>
              </a:rPr>
              <a:t>• What alternative or online learning programs are offered in this district? </a:t>
            </a: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a:solidFill>
                  <a:srgbClr val="221E1F"/>
                </a:solidFill>
                <a:latin typeface="Arial"/>
                <a:ea typeface="Arial"/>
                <a:cs typeface="Arial"/>
                <a:sym typeface="Arial"/>
              </a:rPr>
              <a:t>• What challenges (such as attendance or behavior) is my teen facing that may impact earning credits or taking required assessments? How will we address those challenges? </a:t>
            </a:r>
            <a:endParaRPr sz="2400">
              <a:solidFill>
                <a:srgbClr val="221E1F"/>
              </a:solidFill>
              <a:latin typeface="Arial"/>
              <a:ea typeface="Arial"/>
              <a:cs typeface="Arial"/>
              <a:sym typeface="Arial"/>
            </a:endParaRPr>
          </a:p>
          <a:p>
            <a:pPr marL="0" lvl="0" indent="0" algn="l" rtl="0">
              <a:spcBef>
                <a:spcPts val="853"/>
              </a:spcBef>
              <a:spcAft>
                <a:spcPts val="0"/>
              </a:spcAft>
              <a:buNone/>
            </a:pPr>
            <a:endParaRPr/>
          </a:p>
        </p:txBody>
      </p:sp>
      <p:sp>
        <p:nvSpPr>
          <p:cNvPr id="353" name="Google Shape;353;p48"/>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If the Answer is “Not Yet”</a:t>
            </a:r>
            <a:endParaRPr/>
          </a:p>
        </p:txBody>
      </p:sp>
      <p:sp>
        <p:nvSpPr>
          <p:cNvPr id="354" name="Google Shape;354;p48"/>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fontScale="92500" lnSpcReduction="20000"/>
          </a:bodyPr>
          <a:lstStyle/>
          <a:p>
            <a:pPr marL="0" lvl="0" indent="0" algn="l" rtl="0">
              <a:spcBef>
                <a:spcPts val="373"/>
              </a:spcBef>
              <a:spcAft>
                <a:spcPts val="0"/>
              </a:spcAft>
              <a:buNone/>
            </a:pPr>
            <a:r>
              <a:rPr lang="en-US"/>
              <a:t>Pacer Center Champions for Children with Disabilities: Minnesota High School Diploma for Students Receiving Special Education Services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body" idx="1"/>
          </p:nvPr>
        </p:nvSpPr>
        <p:spPr>
          <a:xfrm>
            <a:off x="203250" y="1065200"/>
            <a:ext cx="11785500" cy="5181600"/>
          </a:xfrm>
          <a:prstGeom prst="rect">
            <a:avLst/>
          </a:prstGeom>
        </p:spPr>
        <p:txBody>
          <a:bodyPr spcFirstLastPara="1" wrap="square" lIns="91425" tIns="45700" rIns="91425" bIns="45700" anchor="t" anchorCtr="0">
            <a:normAutofit fontScale="92500" lnSpcReduction="20000"/>
          </a:bodyPr>
          <a:lstStyle/>
          <a:p>
            <a:pPr marL="0" lvl="0" indent="0" algn="l" rtl="0">
              <a:spcBef>
                <a:spcPts val="853"/>
              </a:spcBef>
              <a:spcAft>
                <a:spcPts val="0"/>
              </a:spcAft>
              <a:buClr>
                <a:schemeClr val="dk1"/>
              </a:buClr>
              <a:buSzPct val="45833"/>
              <a:buFont typeface="Arial"/>
              <a:buNone/>
            </a:pPr>
            <a:endParaRPr sz="2400"/>
          </a:p>
          <a:p>
            <a:pPr marL="0" lvl="0" indent="0" algn="l" rtl="0">
              <a:lnSpc>
                <a:spcPct val="115000"/>
              </a:lnSpc>
              <a:spcBef>
                <a:spcPts val="0"/>
              </a:spcBef>
              <a:spcAft>
                <a:spcPts val="0"/>
              </a:spcAft>
              <a:buNone/>
            </a:pPr>
            <a:r>
              <a:rPr lang="en-US" sz="2400">
                <a:solidFill>
                  <a:srgbClr val="221E1F"/>
                </a:solidFill>
                <a:latin typeface="Arial"/>
                <a:ea typeface="Arial"/>
                <a:cs typeface="Arial"/>
                <a:sym typeface="Arial"/>
              </a:rPr>
              <a:t>Consider these questions:</a:t>
            </a:r>
            <a:endParaRPr sz="2400">
              <a:solidFill>
                <a:srgbClr val="221E1F"/>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221E1F"/>
              </a:solidFill>
              <a:latin typeface="Arial"/>
              <a:ea typeface="Arial"/>
              <a:cs typeface="Arial"/>
              <a:sym typeface="Arial"/>
            </a:endParaRPr>
          </a:p>
          <a:p>
            <a:pPr marL="457200" lvl="0" indent="-387470" algn="l" rtl="0">
              <a:lnSpc>
                <a:spcPct val="100000"/>
              </a:lnSpc>
              <a:spcBef>
                <a:spcPts val="0"/>
              </a:spcBef>
              <a:spcAft>
                <a:spcPts val="0"/>
              </a:spcAft>
              <a:buSzPct val="107290"/>
              <a:buChar char="●"/>
            </a:pPr>
            <a:r>
              <a:rPr lang="en-US" sz="2743"/>
              <a:t>Is this a student that will likely require significant support as an adult?</a:t>
            </a:r>
            <a:endParaRPr sz="2743"/>
          </a:p>
          <a:p>
            <a:pPr marL="457200" lvl="0" indent="-387470" algn="l" rtl="0">
              <a:lnSpc>
                <a:spcPct val="100000"/>
              </a:lnSpc>
              <a:spcBef>
                <a:spcPts val="0"/>
              </a:spcBef>
              <a:spcAft>
                <a:spcPts val="0"/>
              </a:spcAft>
              <a:buSzPct val="107290"/>
              <a:buChar char="●"/>
            </a:pPr>
            <a:r>
              <a:rPr lang="en-US" sz="2743"/>
              <a:t>Is this a student with significant cognitive delays such that MAP-A is appropriate?</a:t>
            </a:r>
            <a:endParaRPr sz="2743"/>
          </a:p>
          <a:p>
            <a:pPr marL="457200" lvl="0" indent="-387470" algn="l" rtl="0">
              <a:lnSpc>
                <a:spcPct val="100000"/>
              </a:lnSpc>
              <a:spcBef>
                <a:spcPts val="0"/>
              </a:spcBef>
              <a:spcAft>
                <a:spcPts val="0"/>
              </a:spcAft>
              <a:buSzPct val="107290"/>
              <a:buChar char="●"/>
            </a:pPr>
            <a:r>
              <a:rPr lang="en-US" sz="2743"/>
              <a:t>Is this a student who will likely need to attend high school past the end of the 12th grade year to develop functional skills?</a:t>
            </a:r>
            <a:endParaRPr sz="2743"/>
          </a:p>
          <a:p>
            <a:pPr marL="457200" lvl="0" indent="-387470" algn="l" rtl="0">
              <a:lnSpc>
                <a:spcPct val="100000"/>
              </a:lnSpc>
              <a:spcBef>
                <a:spcPts val="0"/>
              </a:spcBef>
              <a:spcAft>
                <a:spcPts val="0"/>
              </a:spcAft>
              <a:buSzPct val="107290"/>
              <a:buChar char="●"/>
            </a:pPr>
            <a:r>
              <a:rPr lang="en-US" sz="2743"/>
              <a:t>Is this student’s special education needs so significant that their participation in high school coursework requires drastic modifications and pull out services?</a:t>
            </a:r>
            <a:endParaRPr sz="2743"/>
          </a:p>
          <a:p>
            <a:pPr marL="457200" lvl="0" indent="-387470" algn="l" rtl="0">
              <a:lnSpc>
                <a:spcPct val="100000"/>
              </a:lnSpc>
              <a:spcBef>
                <a:spcPts val="0"/>
              </a:spcBef>
              <a:spcAft>
                <a:spcPts val="0"/>
              </a:spcAft>
              <a:buSzPct val="107290"/>
              <a:buChar char="●"/>
            </a:pPr>
            <a:r>
              <a:rPr lang="en-US" sz="2743"/>
              <a:t>Does this student’s curriculum focus mainly on increasing independence and functional skills?</a:t>
            </a:r>
            <a:endParaRPr sz="2743"/>
          </a:p>
          <a:p>
            <a:pPr marL="457200" lvl="0" indent="-387470" algn="l" rtl="0">
              <a:lnSpc>
                <a:spcPct val="100000"/>
              </a:lnSpc>
              <a:spcBef>
                <a:spcPts val="0"/>
              </a:spcBef>
              <a:spcAft>
                <a:spcPts val="0"/>
              </a:spcAft>
              <a:buSzPct val="107290"/>
              <a:buChar char="●"/>
            </a:pPr>
            <a:r>
              <a:rPr lang="en-US" sz="2743"/>
              <a:t>What are the possible consequences of earning a diploma based on meeting IEP goals?</a:t>
            </a:r>
            <a:endParaRPr sz="2743"/>
          </a:p>
          <a:p>
            <a:pPr marL="457200" lvl="0" indent="-387470" algn="l" rtl="0">
              <a:lnSpc>
                <a:spcPct val="100000"/>
              </a:lnSpc>
              <a:spcBef>
                <a:spcPts val="0"/>
              </a:spcBef>
              <a:spcAft>
                <a:spcPts val="0"/>
              </a:spcAft>
              <a:buSzPct val="107290"/>
              <a:buChar char="●"/>
            </a:pPr>
            <a:r>
              <a:rPr lang="en-US" sz="2743"/>
              <a:t>How might graduating on goals impact the student’s plans for post-secondary education, employment, and independent living?</a:t>
            </a:r>
            <a:endParaRPr sz="2743"/>
          </a:p>
          <a:p>
            <a:pPr marL="457200" lvl="0" indent="-387470" algn="l" rtl="0">
              <a:lnSpc>
                <a:spcPct val="100000"/>
              </a:lnSpc>
              <a:spcBef>
                <a:spcPts val="0"/>
              </a:spcBef>
              <a:spcAft>
                <a:spcPts val="0"/>
              </a:spcAft>
              <a:buSzPct val="107290"/>
              <a:buChar char="●"/>
            </a:pPr>
            <a:r>
              <a:rPr lang="en-US" sz="2743"/>
              <a:t>What goals will be used to determine if the student receives a diploma?</a:t>
            </a:r>
            <a:endParaRPr sz="2743"/>
          </a:p>
          <a:p>
            <a:pPr marL="0" lvl="0" indent="0" algn="l" rtl="0">
              <a:lnSpc>
                <a:spcPct val="115000"/>
              </a:lnSpc>
              <a:spcBef>
                <a:spcPts val="0"/>
              </a:spcBef>
              <a:spcAft>
                <a:spcPts val="0"/>
              </a:spcAft>
              <a:buClr>
                <a:schemeClr val="dk1"/>
              </a:buClr>
              <a:buSzPct val="45833"/>
              <a:buFont typeface="Arial"/>
              <a:buNone/>
            </a:pPr>
            <a:endParaRPr sz="2400">
              <a:solidFill>
                <a:srgbClr val="221E1F"/>
              </a:solidFill>
              <a:latin typeface="Arial"/>
              <a:ea typeface="Arial"/>
              <a:cs typeface="Arial"/>
              <a:sym typeface="Arial"/>
            </a:endParaRPr>
          </a:p>
          <a:p>
            <a:pPr marL="0" lvl="0" indent="0" algn="l" rtl="0">
              <a:spcBef>
                <a:spcPts val="853"/>
              </a:spcBef>
              <a:spcAft>
                <a:spcPts val="0"/>
              </a:spcAft>
              <a:buNone/>
            </a:pPr>
            <a:endParaRPr/>
          </a:p>
        </p:txBody>
      </p:sp>
      <p:sp>
        <p:nvSpPr>
          <p:cNvPr id="361" name="Google Shape;361;p49"/>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If the Answer is “No”</a:t>
            </a:r>
            <a:endParaRPr/>
          </a:p>
        </p:txBody>
      </p:sp>
      <p:sp>
        <p:nvSpPr>
          <p:cNvPr id="362" name="Google Shape;362;p49"/>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fontScale="92500" lnSpcReduction="20000"/>
          </a:bodyPr>
          <a:lstStyle/>
          <a:p>
            <a:pPr marL="0" lvl="0" indent="0" algn="l" rtl="0">
              <a:spcBef>
                <a:spcPts val="373"/>
              </a:spcBef>
              <a:spcAft>
                <a:spcPts val="0"/>
              </a:spcAft>
              <a:buNone/>
            </a:pPr>
            <a:r>
              <a:rPr lang="en-US"/>
              <a:t>Pacer Center Champions for Children with Disabilities: Minnesota High School Diploma for Students Receiving Special Education Services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lnSpcReduction="10000"/>
          </a:bodyPr>
          <a:lstStyle/>
          <a:p>
            <a:pPr marL="33866" lvl="0" indent="0" algn="ctr" rtl="0">
              <a:lnSpc>
                <a:spcPct val="90000"/>
              </a:lnSpc>
              <a:spcBef>
                <a:spcPts val="853"/>
              </a:spcBef>
              <a:spcAft>
                <a:spcPts val="0"/>
              </a:spcAft>
              <a:buClr>
                <a:schemeClr val="dk1"/>
              </a:buClr>
              <a:buSzPts val="3200"/>
              <a:buNone/>
            </a:pPr>
            <a:r>
              <a:rPr lang="en-US" sz="3200" b="1"/>
              <a:t>Reminders</a:t>
            </a:r>
            <a:endParaRPr/>
          </a:p>
          <a:p>
            <a:pPr marL="609585" lvl="0" indent="-575719" algn="l" rtl="0">
              <a:lnSpc>
                <a:spcPct val="90000"/>
              </a:lnSpc>
              <a:spcBef>
                <a:spcPts val="853"/>
              </a:spcBef>
              <a:spcAft>
                <a:spcPts val="0"/>
              </a:spcAft>
              <a:buClr>
                <a:schemeClr val="dk1"/>
              </a:buClr>
              <a:buSzPts val="3200"/>
              <a:buChar char="•"/>
            </a:pPr>
            <a:r>
              <a:rPr lang="en-US" sz="3200"/>
              <a:t>IEP team has the authority to set graduation standards for students with disabilities.</a:t>
            </a:r>
            <a:endParaRPr/>
          </a:p>
          <a:p>
            <a:pPr marL="609585" lvl="0" indent="-575719" algn="l" rtl="0">
              <a:lnSpc>
                <a:spcPct val="90000"/>
              </a:lnSpc>
              <a:spcBef>
                <a:spcPts val="853"/>
              </a:spcBef>
              <a:spcAft>
                <a:spcPts val="0"/>
              </a:spcAft>
              <a:buClr>
                <a:schemeClr val="dk1"/>
              </a:buClr>
              <a:buSzPts val="3200"/>
              <a:buChar char="•"/>
            </a:pPr>
            <a:r>
              <a:rPr lang="en-US" sz="3200"/>
              <a:t>IEP teams must evaluate several factors before making decisions.</a:t>
            </a:r>
            <a:endParaRPr/>
          </a:p>
          <a:p>
            <a:pPr marL="609585" lvl="0" indent="-575719" algn="l" rtl="0">
              <a:lnSpc>
                <a:spcPct val="90000"/>
              </a:lnSpc>
              <a:spcBef>
                <a:spcPts val="853"/>
              </a:spcBef>
              <a:spcAft>
                <a:spcPts val="0"/>
              </a:spcAft>
              <a:buClr>
                <a:schemeClr val="dk1"/>
              </a:buClr>
              <a:buSzPts val="3200"/>
              <a:buChar char="•"/>
            </a:pPr>
            <a:r>
              <a:rPr lang="en-US" sz="3200" b="1"/>
              <a:t>If the team makes the decision to graduate the student on goals, that decision is typically made at the beginning of high school and then is reported annually on Form C of the IEP.</a:t>
            </a:r>
            <a:r>
              <a:rPr lang="en-US" sz="3200"/>
              <a:t>  (This option is most commonly used for students who are attending high school past the end of their 12</a:t>
            </a:r>
            <a:r>
              <a:rPr lang="en-US" sz="3200" baseline="30000"/>
              <a:t>th</a:t>
            </a:r>
            <a:r>
              <a:rPr lang="en-US" sz="3200"/>
              <a:t> grade year.)  </a:t>
            </a:r>
            <a:endParaRPr/>
          </a:p>
          <a:p>
            <a:pPr marL="609585" lvl="0" indent="-575719" algn="l" rtl="0">
              <a:lnSpc>
                <a:spcPct val="90000"/>
              </a:lnSpc>
              <a:spcBef>
                <a:spcPts val="853"/>
              </a:spcBef>
              <a:spcAft>
                <a:spcPts val="0"/>
              </a:spcAft>
              <a:buClr>
                <a:schemeClr val="dk1"/>
              </a:buClr>
              <a:buSzPts val="3200"/>
              <a:buChar char="•"/>
            </a:pPr>
            <a:r>
              <a:rPr lang="en-US" sz="3200"/>
              <a:t>Decisions should be data based and documented in PLAAFP and/or IEP team meeting notes.  </a:t>
            </a:r>
            <a:endParaRPr/>
          </a:p>
        </p:txBody>
      </p:sp>
      <p:sp>
        <p:nvSpPr>
          <p:cNvPr id="368" name="Google Shape;368;p50"/>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33866" lvl="0" indent="0" algn="ctr" rtl="0">
              <a:lnSpc>
                <a:spcPct val="90000"/>
              </a:lnSpc>
              <a:spcBef>
                <a:spcPts val="853"/>
              </a:spcBef>
              <a:spcAft>
                <a:spcPts val="0"/>
              </a:spcAft>
              <a:buClr>
                <a:schemeClr val="dk1"/>
              </a:buClr>
              <a:buSzPts val="3200"/>
              <a:buNone/>
            </a:pPr>
            <a:r>
              <a:rPr lang="en-US" sz="3200" b="1"/>
              <a:t>Districts Have an Obligation to Ensure Educational Benefit</a:t>
            </a:r>
            <a:endParaRPr/>
          </a:p>
          <a:p>
            <a:pPr marL="33866" lvl="0" indent="0" algn="l" rtl="0">
              <a:lnSpc>
                <a:spcPct val="90000"/>
              </a:lnSpc>
              <a:spcBef>
                <a:spcPts val="853"/>
              </a:spcBef>
              <a:spcAft>
                <a:spcPts val="0"/>
              </a:spcAft>
              <a:buClr>
                <a:schemeClr val="dk1"/>
              </a:buClr>
              <a:buSzPts val="3200"/>
              <a:buNone/>
            </a:pPr>
            <a:endParaRPr/>
          </a:p>
          <a:p>
            <a:pPr marL="33866" lvl="0" indent="0" algn="l" rtl="0">
              <a:lnSpc>
                <a:spcPct val="90000"/>
              </a:lnSpc>
              <a:spcBef>
                <a:spcPts val="853"/>
              </a:spcBef>
              <a:spcAft>
                <a:spcPts val="0"/>
              </a:spcAft>
              <a:buClr>
                <a:schemeClr val="dk1"/>
              </a:buClr>
              <a:buSzPts val="3200"/>
              <a:buNone/>
            </a:pPr>
            <a:r>
              <a:rPr lang="en-US"/>
              <a:t>In analyzing a district’s decision to graduate a student with a disability, the correct standard is whether the district, by virtue of a reasonably calculated IEP, made educational benefit available to the student.  </a:t>
            </a:r>
            <a:r>
              <a:rPr lang="en-US" sz="2000" i="1"/>
              <a:t>See, e.g., Doe v. Marlborough Pub. Schs., </a:t>
            </a:r>
            <a:r>
              <a:rPr lang="en-US" sz="2000"/>
              <a:t>54 IDELR 283 (D. Mass. 2010) (holding that because the 12</a:t>
            </a:r>
            <a:r>
              <a:rPr lang="en-US" sz="2000" baseline="30000"/>
              <a:t>th</a:t>
            </a:r>
            <a:r>
              <a:rPr lang="en-US" sz="2000"/>
              <a:t>-grade IEP contained transition services, provided services to address the student’s identified areas of difficulty, and was based on the student’s 11</a:t>
            </a:r>
            <a:r>
              <a:rPr lang="en-US" sz="2000" baseline="30000"/>
              <a:t>th</a:t>
            </a:r>
            <a:r>
              <a:rPr lang="en-US" sz="2000"/>
              <a:t>-grade IEP, it was reasonable to conclude that the IEP was reasonably calculated to provide the student with educational benefit).  </a:t>
            </a:r>
            <a:endParaRPr/>
          </a:p>
          <a:p>
            <a:pPr marL="33866" lvl="0" indent="0" algn="l" rtl="0">
              <a:lnSpc>
                <a:spcPct val="90000"/>
              </a:lnSpc>
              <a:spcBef>
                <a:spcPts val="853"/>
              </a:spcBef>
              <a:spcAft>
                <a:spcPts val="0"/>
              </a:spcAft>
              <a:buClr>
                <a:schemeClr val="dk1"/>
              </a:buClr>
              <a:buSzPts val="3200"/>
              <a:buNone/>
            </a:pPr>
            <a:endParaRPr/>
          </a:p>
        </p:txBody>
      </p:sp>
      <p:sp>
        <p:nvSpPr>
          <p:cNvPr id="374" name="Google Shape;374;p51"/>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375" name="Google Shape;375;p51"/>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lnSpcReduction="10000"/>
          </a:bodyPr>
          <a:lstStyle/>
          <a:p>
            <a:pPr marL="609584" lvl="0" indent="-304792" algn="l" rtl="0">
              <a:lnSpc>
                <a:spcPct val="90000"/>
              </a:lnSpc>
              <a:spcBef>
                <a:spcPts val="373"/>
              </a:spcBef>
              <a:spcAft>
                <a:spcPts val="0"/>
              </a:spcAft>
              <a:buClr>
                <a:schemeClr val="dk1"/>
              </a:buClr>
              <a:buSzPts val="1400"/>
              <a:buNone/>
            </a:pPr>
            <a:r>
              <a:rPr lang="en-US"/>
              <a:t>Minnesota- Pacer Center Action Information Sheet	 Pacer.org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2"/>
          <p:cNvSpPr txBox="1">
            <a:spLocks noGrp="1"/>
          </p:cNvSpPr>
          <p:nvPr>
            <p:ph type="body" idx="2"/>
          </p:nvPr>
        </p:nvSpPr>
        <p:spPr>
          <a:xfrm>
            <a:off x="3146100" y="3015200"/>
            <a:ext cx="8475000" cy="711300"/>
          </a:xfrm>
          <a:prstGeom prst="rect">
            <a:avLst/>
          </a:prstGeom>
        </p:spPr>
        <p:txBody>
          <a:bodyPr spcFirstLastPara="1" wrap="square" lIns="91425" tIns="45700" rIns="91425" bIns="45700" anchor="t" anchorCtr="0">
            <a:normAutofit/>
          </a:bodyPr>
          <a:lstStyle/>
          <a:p>
            <a:pPr marL="0" lvl="0" indent="0" algn="ctr" rtl="0">
              <a:spcBef>
                <a:spcPts val="747"/>
              </a:spcBef>
              <a:spcAft>
                <a:spcPts val="0"/>
              </a:spcAft>
              <a:buNone/>
            </a:pPr>
            <a:r>
              <a:rPr lang="en-US"/>
              <a:t>Scenario Time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3"/>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lnSpcReduction="10000"/>
          </a:bodyPr>
          <a:lstStyle/>
          <a:p>
            <a:pPr marL="0" lvl="0" indent="0" algn="l" rtl="0">
              <a:spcBef>
                <a:spcPts val="853"/>
              </a:spcBef>
              <a:spcAft>
                <a:spcPts val="0"/>
              </a:spcAft>
              <a:buNone/>
            </a:pPr>
            <a:r>
              <a:rPr lang="en-US"/>
              <a:t>The IEP team met for an 18 year old student with an eligibility category of Emotional Disturbance. The student was on track to graduate with credits by completing regular education courses until the most recent semester when the behaviors really starting interfering with academic performance and the result is that the student will earn no credits this semester, putting him a semester behind in graduating.  During this quick IEP meeting, the team determined that they were going to change the student from graduating with credits to graduating by meeting goals due to the significant behavior concerns. </a:t>
            </a:r>
            <a:endParaRPr/>
          </a:p>
          <a:p>
            <a:pPr marL="0" lvl="0" indent="0" algn="l" rtl="0">
              <a:spcBef>
                <a:spcPts val="853"/>
              </a:spcBef>
              <a:spcAft>
                <a:spcPts val="0"/>
              </a:spcAft>
              <a:buNone/>
            </a:pPr>
            <a:endParaRPr/>
          </a:p>
          <a:p>
            <a:pPr marL="0" lvl="0" indent="0" algn="l" rtl="0">
              <a:spcBef>
                <a:spcPts val="853"/>
              </a:spcBef>
              <a:spcAft>
                <a:spcPts val="0"/>
              </a:spcAft>
              <a:buNone/>
            </a:pPr>
            <a:r>
              <a:rPr lang="en-US"/>
              <a:t>Is this a good decision?</a:t>
            </a:r>
            <a:endParaRPr/>
          </a:p>
          <a:p>
            <a:pPr marL="0" lvl="0" indent="0" algn="l" rtl="0">
              <a:spcBef>
                <a:spcPts val="853"/>
              </a:spcBef>
              <a:spcAft>
                <a:spcPts val="0"/>
              </a:spcAft>
              <a:buNone/>
            </a:pPr>
            <a:endParaRPr/>
          </a:p>
          <a:p>
            <a:pPr marL="0" lvl="0" indent="0" algn="l" rtl="0">
              <a:spcBef>
                <a:spcPts val="853"/>
              </a:spcBef>
              <a:spcAft>
                <a:spcPts val="0"/>
              </a:spcAft>
              <a:buNone/>
            </a:pPr>
            <a:r>
              <a:rPr lang="en-US"/>
              <a:t>If we make this decision, has this student received FAPE?</a:t>
            </a:r>
            <a:endParaRPr/>
          </a:p>
        </p:txBody>
      </p:sp>
      <p:sp>
        <p:nvSpPr>
          <p:cNvPr id="388" name="Google Shape;388;p53"/>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4"/>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IEP team comes together to discuss a 17 year old student that has been identified as having a Specific Learning Disability. The team determines that the student will graduate based on goals due to the fact that the student is rarely present for class (63% attendance rate). </a:t>
            </a:r>
            <a:endParaRPr/>
          </a:p>
          <a:p>
            <a:pPr marL="0" lvl="0" indent="0" algn="l" rtl="0">
              <a:spcBef>
                <a:spcPts val="853"/>
              </a:spcBef>
              <a:spcAft>
                <a:spcPts val="0"/>
              </a:spcAft>
              <a:buNone/>
            </a:pPr>
            <a:endParaRPr/>
          </a:p>
          <a:p>
            <a:pPr marL="0" lvl="0" indent="0" algn="l" rtl="0">
              <a:spcBef>
                <a:spcPts val="853"/>
              </a:spcBef>
              <a:spcAft>
                <a:spcPts val="0"/>
              </a:spcAft>
              <a:buNone/>
            </a:pPr>
            <a:r>
              <a:rPr lang="en-US"/>
              <a:t>Can the team graduate on goals even though they are behind in credits?</a:t>
            </a:r>
            <a:endParaRPr/>
          </a:p>
          <a:p>
            <a:pPr marL="0" lvl="0" indent="0" algn="l" rtl="0">
              <a:spcBef>
                <a:spcPts val="853"/>
              </a:spcBef>
              <a:spcAft>
                <a:spcPts val="0"/>
              </a:spcAft>
              <a:buNone/>
            </a:pPr>
            <a:endParaRPr/>
          </a:p>
          <a:p>
            <a:pPr marL="0" lvl="0" indent="0" algn="l" rtl="0">
              <a:spcBef>
                <a:spcPts val="853"/>
              </a:spcBef>
              <a:spcAft>
                <a:spcPts val="0"/>
              </a:spcAft>
              <a:buClr>
                <a:schemeClr val="dk1"/>
              </a:buClr>
              <a:buSzPts val="1100"/>
              <a:buFont typeface="Arial"/>
              <a:buNone/>
            </a:pPr>
            <a:r>
              <a:rPr lang="en-US"/>
              <a:t>If we make this decision, has this student received FAPE?</a:t>
            </a:r>
            <a:endParaRPr/>
          </a:p>
        </p:txBody>
      </p:sp>
      <p:sp>
        <p:nvSpPr>
          <p:cNvPr id="395" name="Google Shape;395;p54"/>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5"/>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The IEP team meets to discuss Georgia, a 16-year-old student who is Other Health Impaired due to having Attention Deficit Hyperactivity Disorder. During the meeting, information is brought up that Georgia is failing classes due to not completing work in her general education courses causing her to fall behind on receiving her high school credits. </a:t>
            </a:r>
            <a:endParaRPr/>
          </a:p>
          <a:p>
            <a:pPr marL="0" lvl="0" indent="0" algn="l" rtl="0">
              <a:spcBef>
                <a:spcPts val="853"/>
              </a:spcBef>
              <a:spcAft>
                <a:spcPts val="0"/>
              </a:spcAft>
              <a:buNone/>
            </a:pPr>
            <a:endParaRPr/>
          </a:p>
          <a:p>
            <a:pPr marL="0" lvl="0" indent="0" algn="l" rtl="0">
              <a:spcBef>
                <a:spcPts val="853"/>
              </a:spcBef>
              <a:spcAft>
                <a:spcPts val="0"/>
              </a:spcAft>
              <a:buNone/>
            </a:pPr>
            <a:r>
              <a:rPr lang="en-US"/>
              <a:t>How should the team proceed? </a:t>
            </a:r>
            <a:endParaRPr/>
          </a:p>
          <a:p>
            <a:pPr marL="0" lvl="0" indent="0" algn="l" rtl="0">
              <a:spcBef>
                <a:spcPts val="853"/>
              </a:spcBef>
              <a:spcAft>
                <a:spcPts val="0"/>
              </a:spcAft>
              <a:buNone/>
            </a:pPr>
            <a:endParaRPr/>
          </a:p>
          <a:p>
            <a:pPr marL="0" lvl="0" indent="0" algn="l" rtl="0">
              <a:spcBef>
                <a:spcPts val="853"/>
              </a:spcBef>
              <a:spcAft>
                <a:spcPts val="0"/>
              </a:spcAft>
              <a:buNone/>
            </a:pPr>
            <a:r>
              <a:rPr lang="en-US"/>
              <a:t>Should they determine they will graduate her on goals due to work completion?</a:t>
            </a:r>
            <a:endParaRPr/>
          </a:p>
          <a:p>
            <a:pPr marL="0" lvl="0" indent="0" algn="l" rtl="0">
              <a:spcBef>
                <a:spcPts val="853"/>
              </a:spcBef>
              <a:spcAft>
                <a:spcPts val="0"/>
              </a:spcAft>
              <a:buNone/>
            </a:pPr>
            <a:endParaRPr/>
          </a:p>
          <a:p>
            <a:pPr marL="0" lvl="0" indent="0" algn="l" rtl="0">
              <a:spcBef>
                <a:spcPts val="853"/>
              </a:spcBef>
              <a:spcAft>
                <a:spcPts val="0"/>
              </a:spcAft>
              <a:buNone/>
            </a:pPr>
            <a:r>
              <a:rPr lang="en-US"/>
              <a:t>Should they continue to graduate her on credits even though she is behind?</a:t>
            </a:r>
            <a:endParaRPr/>
          </a:p>
        </p:txBody>
      </p:sp>
      <p:sp>
        <p:nvSpPr>
          <p:cNvPr id="402" name="Google Shape;402;p55"/>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#3</a:t>
            </a:r>
            <a:endParaRPr/>
          </a:p>
        </p:txBody>
      </p:sp>
      <p:sp>
        <p:nvSpPr>
          <p:cNvPr id="403" name="Google Shape;403;p55"/>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6"/>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The IEP team was asked to convene due to the parents having concerns about their child graduating on time. Bentley is a 12th grade student who has been identified as having an Intellectual Disability.  He receives all of his classes in a self-contained classroom but is working towards graduation on credits, although a little behind. Both parents would like to see Bentley graduate on time with his typical peers and are asking that the team change him to graduating based on goals so that he can graduate with his class in the spring rather than stay on additional semesters.  </a:t>
            </a:r>
            <a:endParaRPr/>
          </a:p>
          <a:p>
            <a:pPr marL="0" lvl="0" indent="0" algn="l" rtl="0">
              <a:spcBef>
                <a:spcPts val="853"/>
              </a:spcBef>
              <a:spcAft>
                <a:spcPts val="0"/>
              </a:spcAft>
              <a:buNone/>
            </a:pPr>
            <a:endParaRPr/>
          </a:p>
          <a:p>
            <a:pPr marL="0" lvl="0" indent="0" algn="l" rtl="0">
              <a:spcBef>
                <a:spcPts val="853"/>
              </a:spcBef>
              <a:spcAft>
                <a:spcPts val="0"/>
              </a:spcAft>
              <a:buNone/>
            </a:pPr>
            <a:r>
              <a:rPr lang="en-US"/>
              <a:t>Does the parent make the final decision?</a:t>
            </a:r>
            <a:endParaRPr/>
          </a:p>
          <a:p>
            <a:pPr marL="0" lvl="0" indent="0" algn="l" rtl="0">
              <a:spcBef>
                <a:spcPts val="853"/>
              </a:spcBef>
              <a:spcAft>
                <a:spcPts val="0"/>
              </a:spcAft>
              <a:buNone/>
            </a:pPr>
            <a:endParaRPr/>
          </a:p>
          <a:p>
            <a:pPr marL="0" lvl="0" indent="0" algn="l" rtl="0">
              <a:spcBef>
                <a:spcPts val="853"/>
              </a:spcBef>
              <a:spcAft>
                <a:spcPts val="0"/>
              </a:spcAft>
              <a:buNone/>
            </a:pPr>
            <a:endParaRPr/>
          </a:p>
        </p:txBody>
      </p:sp>
      <p:sp>
        <p:nvSpPr>
          <p:cNvPr id="410" name="Google Shape;410;p56"/>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Scenario #4</a:t>
            </a:r>
            <a:endParaRPr/>
          </a:p>
        </p:txBody>
      </p:sp>
      <p:sp>
        <p:nvSpPr>
          <p:cNvPr id="411" name="Google Shape;411;p56"/>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203200" y="1092200"/>
            <a:ext cx="6486000" cy="5181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500">
                <a:latin typeface="Arial"/>
                <a:ea typeface="Arial"/>
                <a:cs typeface="Arial"/>
                <a:sym typeface="Arial"/>
              </a:rPr>
              <a:t>Today we will discuss the following:</a:t>
            </a:r>
            <a:endParaRPr sz="3500">
              <a:latin typeface="Arial"/>
              <a:ea typeface="Arial"/>
              <a:cs typeface="Arial"/>
              <a:sym typeface="Arial"/>
            </a:endParaRPr>
          </a:p>
          <a:p>
            <a:pPr marL="457200" lvl="0" indent="-450850" algn="l" rtl="0">
              <a:spcBef>
                <a:spcPts val="1000"/>
              </a:spcBef>
              <a:spcAft>
                <a:spcPts val="0"/>
              </a:spcAft>
              <a:buSzPts val="3500"/>
              <a:buFont typeface="Arial"/>
              <a:buChar char="•"/>
            </a:pPr>
            <a:r>
              <a:rPr lang="en-US" sz="3500">
                <a:latin typeface="Arial"/>
                <a:ea typeface="Arial"/>
                <a:cs typeface="Arial"/>
                <a:sym typeface="Arial"/>
              </a:rPr>
              <a:t>When an evaluation is necessary for dismissal of related services</a:t>
            </a:r>
            <a:endParaRPr sz="3500">
              <a:latin typeface="Arial"/>
              <a:ea typeface="Arial"/>
              <a:cs typeface="Arial"/>
              <a:sym typeface="Arial"/>
            </a:endParaRPr>
          </a:p>
          <a:p>
            <a:pPr marL="457200" lvl="0" indent="-450850" algn="l" rtl="0">
              <a:spcBef>
                <a:spcPts val="0"/>
              </a:spcBef>
              <a:spcAft>
                <a:spcPts val="0"/>
              </a:spcAft>
              <a:buSzPts val="3500"/>
              <a:buFont typeface="Arial"/>
              <a:buChar char="•"/>
            </a:pPr>
            <a:r>
              <a:rPr lang="en-US" sz="3500">
                <a:latin typeface="Arial"/>
                <a:ea typeface="Arial"/>
                <a:cs typeface="Arial"/>
                <a:sym typeface="Arial"/>
              </a:rPr>
              <a:t>Graduating on goals vs. credits</a:t>
            </a:r>
            <a:endParaRPr sz="3500">
              <a:latin typeface="Arial"/>
              <a:ea typeface="Arial"/>
              <a:cs typeface="Arial"/>
              <a:sym typeface="Arial"/>
            </a:endParaRPr>
          </a:p>
        </p:txBody>
      </p:sp>
      <p:sp>
        <p:nvSpPr>
          <p:cNvPr id="154" name="Google Shape;154;p21"/>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Objectives for Today</a:t>
            </a:r>
            <a:endParaRPr/>
          </a:p>
        </p:txBody>
      </p:sp>
      <p:sp>
        <p:nvSpPr>
          <p:cNvPr id="155" name="Google Shape;155;p21"/>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pic>
        <p:nvPicPr>
          <p:cNvPr id="156" name="Google Shape;156;p21"/>
          <p:cNvPicPr preferRelativeResize="0"/>
          <p:nvPr/>
        </p:nvPicPr>
        <p:blipFill>
          <a:blip r:embed="rId3">
            <a:alphaModFix/>
          </a:blip>
          <a:stretch>
            <a:fillRect/>
          </a:stretch>
        </p:blipFill>
        <p:spPr>
          <a:xfrm>
            <a:off x="7403250" y="1564275"/>
            <a:ext cx="4496749" cy="3729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7"/>
          <p:cNvSpPr txBox="1">
            <a:spLocks noGrp="1"/>
          </p:cNvSpPr>
          <p:nvPr>
            <p:ph type="body" idx="2"/>
          </p:nvPr>
        </p:nvSpPr>
        <p:spPr>
          <a:xfrm>
            <a:off x="3146100" y="3015200"/>
            <a:ext cx="8475000" cy="711300"/>
          </a:xfrm>
          <a:prstGeom prst="rect">
            <a:avLst/>
          </a:prstGeom>
        </p:spPr>
        <p:txBody>
          <a:bodyPr spcFirstLastPara="1" wrap="square" lIns="91425" tIns="45700" rIns="91425" bIns="45700" anchor="t" anchorCtr="0">
            <a:normAutofit/>
          </a:bodyPr>
          <a:lstStyle/>
          <a:p>
            <a:pPr marL="0" lvl="0" indent="0" algn="ctr" rtl="0">
              <a:spcBef>
                <a:spcPts val="747"/>
              </a:spcBef>
              <a:spcAft>
                <a:spcPts val="0"/>
              </a:spcAft>
              <a:buNone/>
            </a:pPr>
            <a:r>
              <a:rPr lang="en-US"/>
              <a:t>Let’s Talk about MOSIS Reporting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body" idx="1"/>
          </p:nvPr>
        </p:nvSpPr>
        <p:spPr>
          <a:xfrm>
            <a:off x="252750" y="112195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Two types of students:</a:t>
            </a:r>
            <a:endParaRPr/>
          </a:p>
          <a:p>
            <a:pPr marL="457200" lvl="0" indent="-431800" algn="l" rtl="0">
              <a:spcBef>
                <a:spcPts val="853"/>
              </a:spcBef>
              <a:spcAft>
                <a:spcPts val="0"/>
              </a:spcAft>
              <a:buSzPts val="3200"/>
              <a:buChar char="•"/>
            </a:pPr>
            <a:r>
              <a:rPr lang="en-US"/>
              <a:t>G01:  student is held accountable for regular curriculum/content and graduation requirements.  (Modified classes may also be used to meet this requirement.)</a:t>
            </a:r>
            <a:endParaRPr/>
          </a:p>
          <a:p>
            <a:pPr marL="457200" lvl="0" indent="-431800" algn="l" rtl="0">
              <a:spcBef>
                <a:spcPts val="0"/>
              </a:spcBef>
              <a:spcAft>
                <a:spcPts val="0"/>
              </a:spcAft>
              <a:buSzPts val="3200"/>
              <a:buChar char="•"/>
            </a:pPr>
            <a:r>
              <a:rPr lang="en-US"/>
              <a:t>G03:  student is not held to the same curriculum/content and graduation requirements as all students (might have earned some credits through modified standards and typically, graduating on goals).  Most commonly these students are MAP-A with significant cognitive delay, but not always as there could be other locally determined reasons for exiting a student as G03.      </a:t>
            </a:r>
            <a:endParaRPr/>
          </a:p>
        </p:txBody>
      </p:sp>
      <p:sp>
        <p:nvSpPr>
          <p:cNvPr id="424" name="Google Shape;424;p58"/>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Guidance on Reporting Graduates </a:t>
            </a:r>
            <a:endParaRPr/>
          </a:p>
        </p:txBody>
      </p:sp>
      <p:sp>
        <p:nvSpPr>
          <p:cNvPr id="425" name="Google Shape;425;p58"/>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r>
              <a:rPr lang="en-US" u="sng">
                <a:solidFill>
                  <a:schemeClr val="hlink"/>
                </a:solidFill>
                <a:hlinkClick r:id="rId3"/>
              </a:rPr>
              <a:t>https://dese.mo.gov/media/pdf/sped-graduate-reporting</a:t>
            </a:r>
            <a:endParaRPr/>
          </a:p>
          <a:p>
            <a:pPr marL="0" lvl="0" indent="0" algn="l" rtl="0">
              <a:spcBef>
                <a:spcPts val="373"/>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9"/>
          <p:cNvSpPr txBox="1">
            <a:spLocks noGrp="1"/>
          </p:cNvSpPr>
          <p:nvPr>
            <p:ph type="body" idx="1"/>
          </p:nvPr>
        </p:nvSpPr>
        <p:spPr>
          <a:xfrm>
            <a:off x="252750" y="112195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Two types of students:</a:t>
            </a:r>
            <a:endParaRPr/>
          </a:p>
          <a:p>
            <a:pPr marL="457200" lvl="0" indent="-431800" algn="l" rtl="0">
              <a:spcBef>
                <a:spcPts val="853"/>
              </a:spcBef>
              <a:spcAft>
                <a:spcPts val="0"/>
              </a:spcAft>
              <a:buSzPts val="3200"/>
              <a:buChar char="•"/>
            </a:pPr>
            <a:r>
              <a:rPr lang="en-US"/>
              <a:t>D03:  Dropped Out:  Received Cert - student with disability who exited through receipt of certificate of attendance.</a:t>
            </a:r>
            <a:endParaRPr/>
          </a:p>
          <a:p>
            <a:pPr marL="457200" lvl="0" indent="-431800" algn="l" rtl="0">
              <a:spcBef>
                <a:spcPts val="0"/>
              </a:spcBef>
              <a:spcAft>
                <a:spcPts val="0"/>
              </a:spcAft>
              <a:buSzPts val="3200"/>
              <a:buChar char="•"/>
            </a:pPr>
            <a:r>
              <a:rPr lang="en-US"/>
              <a:t>D04:  Dropped Out:  Reached Max Age - student with disability who exited because he/she reached maximum age for receipt of educational services and </a:t>
            </a:r>
            <a:r>
              <a:rPr lang="en-US" u="sng"/>
              <a:t>did not</a:t>
            </a:r>
            <a:r>
              <a:rPr lang="en-US"/>
              <a:t> receive a diploma or certificate of attendance.        </a:t>
            </a:r>
            <a:endParaRPr/>
          </a:p>
        </p:txBody>
      </p:sp>
      <p:sp>
        <p:nvSpPr>
          <p:cNvPr id="432" name="Google Shape;432;p59"/>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853"/>
              </a:spcBef>
              <a:spcAft>
                <a:spcPts val="0"/>
              </a:spcAft>
              <a:buNone/>
            </a:pPr>
            <a:r>
              <a:rPr lang="en-US"/>
              <a:t>Guidance on Reporting Students Who Receive Certificate of Attendance </a:t>
            </a:r>
            <a:endParaRPr/>
          </a:p>
        </p:txBody>
      </p:sp>
      <p:sp>
        <p:nvSpPr>
          <p:cNvPr id="433" name="Google Shape;433;p59"/>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a:p>
            <a:pPr marL="0" lvl="0" indent="0" algn="l" rtl="0">
              <a:spcBef>
                <a:spcPts val="373"/>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0"/>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fontScale="92500"/>
          </a:bodyPr>
          <a:lstStyle/>
          <a:p>
            <a:pPr marL="0" lvl="0" indent="0" algn="l" rtl="0">
              <a:spcBef>
                <a:spcPts val="853"/>
              </a:spcBef>
              <a:spcAft>
                <a:spcPts val="0"/>
              </a:spcAft>
              <a:buNone/>
            </a:pPr>
            <a:r>
              <a:rPr lang="en-US" sz="3200"/>
              <a:t>The answer to this is “yes” and “no.” </a:t>
            </a:r>
            <a:endParaRPr sz="3200"/>
          </a:p>
          <a:p>
            <a:pPr marL="457200" lvl="0" indent="-457200" algn="l" rtl="0">
              <a:spcBef>
                <a:spcPts val="853"/>
              </a:spcBef>
              <a:spcAft>
                <a:spcPts val="0"/>
              </a:spcAft>
              <a:buSzPts val="3600"/>
              <a:buChar char="•"/>
            </a:pPr>
            <a:r>
              <a:rPr lang="en-US" sz="3200"/>
              <a:t>DESE calculates a 4-year, 5-year, 6-year, and 7-year graduation rate.</a:t>
            </a:r>
            <a:endParaRPr sz="3200"/>
          </a:p>
          <a:p>
            <a:pPr marL="457200" lvl="0" indent="-457200" algn="l" rtl="0">
              <a:spcBef>
                <a:spcPts val="0"/>
              </a:spcBef>
              <a:spcAft>
                <a:spcPts val="0"/>
              </a:spcAft>
              <a:buSzPts val="3600"/>
              <a:buChar char="•"/>
            </a:pPr>
            <a:r>
              <a:rPr lang="en-US" sz="3200"/>
              <a:t>Students who stay past the “usual” 4 years won’t be in the 4-year grad rate.</a:t>
            </a:r>
            <a:endParaRPr sz="3200"/>
          </a:p>
          <a:p>
            <a:pPr marL="457200" lvl="0" indent="-457200" algn="l" rtl="0">
              <a:spcBef>
                <a:spcPts val="0"/>
              </a:spcBef>
              <a:spcAft>
                <a:spcPts val="0"/>
              </a:spcAft>
              <a:buSzPts val="3600"/>
              <a:buChar char="•"/>
            </a:pPr>
            <a:r>
              <a:rPr lang="en-US" sz="3200"/>
              <a:t>Eventually, these students will be picked up in an extended year grad rate - if they leave with a diploma. </a:t>
            </a:r>
            <a:endParaRPr sz="3200"/>
          </a:p>
          <a:p>
            <a:pPr marL="457200" lvl="0" indent="0" algn="l" rtl="0">
              <a:spcBef>
                <a:spcPts val="853"/>
              </a:spcBef>
              <a:spcAft>
                <a:spcPts val="0"/>
              </a:spcAft>
              <a:buNone/>
            </a:pPr>
            <a:endParaRPr sz="3200"/>
          </a:p>
          <a:p>
            <a:pPr marL="457200" lvl="0" indent="-457200" algn="l" rtl="0">
              <a:spcBef>
                <a:spcPts val="853"/>
              </a:spcBef>
              <a:spcAft>
                <a:spcPts val="0"/>
              </a:spcAft>
              <a:buSzPts val="3600"/>
              <a:buChar char="•"/>
            </a:pPr>
            <a:r>
              <a:rPr lang="en-US" sz="3200"/>
              <a:t>Students who are 12th graders for more than one year are reported as </a:t>
            </a:r>
            <a:r>
              <a:rPr lang="en-US" sz="3200">
                <a:solidFill>
                  <a:srgbClr val="980000"/>
                </a:solidFill>
              </a:rPr>
              <a:t>Remained:Retained (R002)</a:t>
            </a:r>
            <a:r>
              <a:rPr lang="en-US" sz="3200"/>
              <a:t> in the June Cycle until they graduate or age out at which time they are then coded as G01, G03, D03, or D04, whichever applies .   </a:t>
            </a:r>
            <a:endParaRPr sz="3200"/>
          </a:p>
        </p:txBody>
      </p:sp>
      <p:sp>
        <p:nvSpPr>
          <p:cNvPr id="440" name="Google Shape;440;p60"/>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853"/>
              </a:spcBef>
              <a:spcAft>
                <a:spcPts val="0"/>
              </a:spcAft>
              <a:buNone/>
            </a:pPr>
            <a:r>
              <a:rPr lang="en-US"/>
              <a:t>Will a student who graduates on goals and stays in the district until age 21 negatively affect the district’s graduation rate?  </a:t>
            </a:r>
            <a:endParaRPr/>
          </a:p>
        </p:txBody>
      </p:sp>
      <p:sp>
        <p:nvSpPr>
          <p:cNvPr id="441" name="Google Shape;441;p60"/>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fontScale="77500" lnSpcReduction="20000"/>
          </a:bodyPr>
          <a:lstStyle/>
          <a:p>
            <a:pPr marL="33866" lvl="0" indent="0" algn="ctr" rtl="0">
              <a:lnSpc>
                <a:spcPct val="90000"/>
              </a:lnSpc>
              <a:spcBef>
                <a:spcPts val="853"/>
              </a:spcBef>
              <a:spcAft>
                <a:spcPts val="0"/>
              </a:spcAft>
              <a:buClr>
                <a:schemeClr val="dk1"/>
              </a:buClr>
              <a:buSzPct val="108108"/>
              <a:buNone/>
            </a:pPr>
            <a:r>
              <a:rPr lang="en-US" sz="3200" b="1"/>
              <a:t>Helpful Resources</a:t>
            </a:r>
            <a:endParaRPr/>
          </a:p>
          <a:p>
            <a:pPr marL="609584" lvl="0" indent="-526291" algn="l" rtl="0">
              <a:lnSpc>
                <a:spcPct val="90000"/>
              </a:lnSpc>
              <a:spcBef>
                <a:spcPts val="853"/>
              </a:spcBef>
              <a:spcAft>
                <a:spcPts val="0"/>
              </a:spcAft>
              <a:buClr>
                <a:schemeClr val="dk1"/>
              </a:buClr>
              <a:buSzPct val="108108"/>
              <a:buChar char="•"/>
            </a:pPr>
            <a:r>
              <a:rPr lang="en-US" sz="3200"/>
              <a:t>Myth of the Month- Evaluations March 2015</a:t>
            </a:r>
            <a:endParaRPr sz="3200"/>
          </a:p>
          <a:p>
            <a:pPr marL="609584" lvl="0" indent="0" algn="l" rtl="0">
              <a:lnSpc>
                <a:spcPct val="90000"/>
              </a:lnSpc>
              <a:spcBef>
                <a:spcPts val="853"/>
              </a:spcBef>
              <a:spcAft>
                <a:spcPts val="0"/>
              </a:spcAft>
              <a:buNone/>
            </a:pPr>
            <a:r>
              <a:rPr lang="en-US" sz="3200" u="sng">
                <a:solidFill>
                  <a:schemeClr val="hlink"/>
                </a:solidFill>
                <a:hlinkClick r:id="rId3"/>
              </a:rPr>
              <a:t>https://dese.mo.gov/media/pdf/evaluations-myth-month</a:t>
            </a:r>
            <a:endParaRPr sz="3200"/>
          </a:p>
          <a:p>
            <a:pPr marL="609585" lvl="0" indent="-526291" algn="l" rtl="0">
              <a:lnSpc>
                <a:spcPct val="90000"/>
              </a:lnSpc>
              <a:spcBef>
                <a:spcPts val="853"/>
              </a:spcBef>
              <a:spcAft>
                <a:spcPts val="0"/>
              </a:spcAft>
              <a:buClr>
                <a:schemeClr val="dk1"/>
              </a:buClr>
              <a:buSzPct val="108108"/>
              <a:buChar char="•"/>
            </a:pPr>
            <a:r>
              <a:rPr lang="en-US" sz="3200"/>
              <a:t>Myth of the Month – Graduation April 2021 </a:t>
            </a:r>
            <a:r>
              <a:rPr lang="en-US" sz="3200" u="sng">
                <a:solidFill>
                  <a:schemeClr val="hlink"/>
                </a:solidFill>
                <a:hlinkClick r:id="rId4"/>
              </a:rPr>
              <a:t>file:///C:/Users/ldnd3/Desktop/Graduating%20on%20Goals/se-compliance-2021-April-Myth-Graduation_2.pdf</a:t>
            </a:r>
            <a:endParaRPr sz="3200"/>
          </a:p>
          <a:p>
            <a:pPr marL="609585" lvl="0" indent="-526291" algn="l" rtl="0">
              <a:lnSpc>
                <a:spcPct val="90000"/>
              </a:lnSpc>
              <a:spcBef>
                <a:spcPts val="853"/>
              </a:spcBef>
              <a:spcAft>
                <a:spcPts val="0"/>
              </a:spcAft>
              <a:buClr>
                <a:schemeClr val="dk1"/>
              </a:buClr>
              <a:buSzPct val="108108"/>
              <a:buChar char="•"/>
            </a:pPr>
            <a:r>
              <a:rPr lang="en-US" sz="3200"/>
              <a:t>Special Ed Connection – SmartStart:  Decisions about Graduation </a:t>
            </a:r>
            <a:r>
              <a:rPr lang="en-US" sz="3200" u="sng">
                <a:solidFill>
                  <a:schemeClr val="hlink"/>
                </a:solidFill>
                <a:hlinkClick r:id="rId4"/>
              </a:rPr>
              <a:t>file:///C:/Users/ldnd3/Desktop/Graduating%20on%20Goals/LRP%20Graduation%20Decisions.pdf</a:t>
            </a:r>
            <a:endParaRPr sz="3200"/>
          </a:p>
          <a:p>
            <a:pPr marL="609585" lvl="0" indent="-526291" algn="l" rtl="0">
              <a:lnSpc>
                <a:spcPct val="90000"/>
              </a:lnSpc>
              <a:spcBef>
                <a:spcPts val="853"/>
              </a:spcBef>
              <a:spcAft>
                <a:spcPts val="0"/>
              </a:spcAft>
              <a:buClr>
                <a:schemeClr val="dk1"/>
              </a:buClr>
              <a:buSzPct val="108108"/>
              <a:buChar char="•"/>
            </a:pPr>
            <a:r>
              <a:rPr lang="en-US" sz="3200"/>
              <a:t>Special Ed Connection – SmartStart—Graduation and Termination of Special Education Services </a:t>
            </a:r>
            <a:r>
              <a:rPr lang="en-US" sz="3200" u="sng">
                <a:solidFill>
                  <a:schemeClr val="hlink"/>
                </a:solidFill>
                <a:hlinkClick r:id="rId4"/>
              </a:rPr>
              <a:t>file:///C:/Users/ldnd3/Desktop/Graduating%20on%20Goals/Special%20Ed%20Connection.pdf</a:t>
            </a:r>
            <a:endParaRPr sz="3200"/>
          </a:p>
          <a:p>
            <a:pPr marL="609585" lvl="0" indent="-526291" algn="l" rtl="0">
              <a:lnSpc>
                <a:spcPct val="90000"/>
              </a:lnSpc>
              <a:spcBef>
                <a:spcPts val="853"/>
              </a:spcBef>
              <a:spcAft>
                <a:spcPts val="0"/>
              </a:spcAft>
              <a:buClr>
                <a:schemeClr val="dk1"/>
              </a:buClr>
              <a:buSzPct val="108108"/>
              <a:buChar char="•"/>
            </a:pPr>
            <a:r>
              <a:rPr lang="en-US" sz="3200"/>
              <a:t>Grading, Awarding Credit and Graduation for Students with Disabilities </a:t>
            </a:r>
            <a:r>
              <a:rPr lang="en-US" sz="3200" u="sng">
                <a:solidFill>
                  <a:schemeClr val="hlink"/>
                </a:solidFill>
                <a:hlinkClick r:id="rId4"/>
              </a:rPr>
              <a:t>file:///C:/Users/ldnd3/Desktop/Graduating%20on%20Goals/GradingAwardingCreditGraduation.pdf</a:t>
            </a:r>
            <a:endParaRPr sz="3200"/>
          </a:p>
          <a:p>
            <a:pPr marL="609585" lvl="0" indent="-372518" algn="l" rtl="0">
              <a:lnSpc>
                <a:spcPct val="90000"/>
              </a:lnSpc>
              <a:spcBef>
                <a:spcPts val="853"/>
              </a:spcBef>
              <a:spcAft>
                <a:spcPts val="0"/>
              </a:spcAft>
              <a:buClr>
                <a:schemeClr val="dk1"/>
              </a:buClr>
              <a:buSzPct val="108108"/>
              <a:buNone/>
            </a:pPr>
            <a:endParaRPr sz="3200"/>
          </a:p>
        </p:txBody>
      </p:sp>
      <p:sp>
        <p:nvSpPr>
          <p:cNvPr id="447" name="Google Shape;447;p61"/>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853"/>
              </a:spcBef>
              <a:spcAft>
                <a:spcPts val="0"/>
              </a:spcAft>
              <a:buClr>
                <a:schemeClr val="lt1"/>
              </a:buClr>
              <a:buSzPts val="3200"/>
              <a:buNone/>
            </a:pPr>
            <a:r>
              <a:rPr lang="en-US"/>
              <a:t>Graduating on Goals vs. Credits</a:t>
            </a:r>
            <a:endParaRPr/>
          </a:p>
          <a:p>
            <a:pPr marL="609585" lvl="0" indent="-304791" algn="ctr" rtl="0">
              <a:lnSpc>
                <a:spcPct val="90000"/>
              </a:lnSpc>
              <a:spcBef>
                <a:spcPts val="853"/>
              </a:spcBef>
              <a:spcAft>
                <a:spcPts val="0"/>
              </a:spcAft>
              <a:buClr>
                <a:schemeClr val="lt1"/>
              </a:buClr>
              <a:buSzPts val="3200"/>
              <a:buNone/>
            </a:pPr>
            <a:endParaRPr/>
          </a:p>
        </p:txBody>
      </p:sp>
      <p:sp>
        <p:nvSpPr>
          <p:cNvPr id="448" name="Google Shape;448;p61"/>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Autofit/>
          </a:bodyPr>
          <a:lstStyle/>
          <a:p>
            <a:pPr marL="609585" lvl="0" indent="-304791" algn="l" rtl="0">
              <a:lnSpc>
                <a:spcPct val="90000"/>
              </a:lnSpc>
              <a:spcBef>
                <a:spcPts val="373"/>
              </a:spcBef>
              <a:spcAft>
                <a:spcPts val="0"/>
              </a:spcAft>
              <a:buClr>
                <a:schemeClr val="dk1"/>
              </a:buClr>
              <a:buSzPts val="1400"/>
              <a:buNone/>
            </a:pPr>
            <a:r>
              <a:rPr lang="en-US" sz="2967" b="1">
                <a:solidFill>
                  <a:srgbClr val="980000"/>
                </a:solidFill>
              </a:rPr>
              <a:t>Coming Soon: Myth of the Month- Graduating on Goals  December 2022</a:t>
            </a:r>
            <a:endParaRPr sz="2967" b="1">
              <a:solidFill>
                <a:srgbClr val="98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2"/>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endParaRPr/>
          </a:p>
        </p:txBody>
      </p:sp>
      <p:sp>
        <p:nvSpPr>
          <p:cNvPr id="455" name="Google Shape;455;p62"/>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endParaRPr/>
          </a:p>
        </p:txBody>
      </p:sp>
      <p:sp>
        <p:nvSpPr>
          <p:cNvPr id="456" name="Google Shape;456;p62"/>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pic>
        <p:nvPicPr>
          <p:cNvPr id="457" name="Google Shape;457;p6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63"/>
          <p:cNvPicPr preferRelativeResize="0"/>
          <p:nvPr/>
        </p:nvPicPr>
        <p:blipFill rotWithShape="1">
          <a:blip r:embed="rId3">
            <a:alphaModFix/>
          </a:blip>
          <a:srcRect/>
          <a:stretch/>
        </p:blipFill>
        <p:spPr>
          <a:xfrm>
            <a:off x="0" y="42875"/>
            <a:ext cx="12192001" cy="677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a:t>FAPE Standard</a:t>
            </a:r>
            <a:endParaRPr/>
          </a:p>
        </p:txBody>
      </p:sp>
      <p:sp>
        <p:nvSpPr>
          <p:cNvPr id="163" name="Google Shape;163;p22"/>
          <p:cNvSpPr/>
          <p:nvPr/>
        </p:nvSpPr>
        <p:spPr>
          <a:xfrm>
            <a:off x="307825" y="2102750"/>
            <a:ext cx="11785500" cy="27687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None/>
            </a:pPr>
            <a:r>
              <a:rPr lang="en-US" sz="3100">
                <a:solidFill>
                  <a:schemeClr val="dk1"/>
                </a:solidFill>
              </a:rPr>
              <a:t>The provision of FAPE standard is whether the district, by virtue of a reasonably calculated IEP, made educational benefit available to the student in light of the student’s circumstances.</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b="1"/>
              <a:t>Special Education</a:t>
            </a:r>
            <a:r>
              <a:rPr lang="en-US"/>
              <a:t>: specially designed instruction to meet the unique needs of the child with a disability, including instruction in the classroom, home, hospital or physical education settings. Special education includes: </a:t>
            </a:r>
            <a:endParaRPr/>
          </a:p>
          <a:p>
            <a:pPr marL="457200" lvl="0" indent="-431800" algn="l" rtl="0">
              <a:spcBef>
                <a:spcPts val="853"/>
              </a:spcBef>
              <a:spcAft>
                <a:spcPts val="0"/>
              </a:spcAft>
              <a:buSzPts val="3200"/>
              <a:buChar char="•"/>
            </a:pPr>
            <a:r>
              <a:rPr lang="en-US"/>
              <a:t>Speech-language pathology services or any other related service if the service is considered special education rather than a related service under state standards</a:t>
            </a:r>
            <a:endParaRPr/>
          </a:p>
          <a:p>
            <a:pPr marL="0" lvl="0" indent="0" algn="l" rtl="0">
              <a:spcBef>
                <a:spcPts val="853"/>
              </a:spcBef>
              <a:spcAft>
                <a:spcPts val="0"/>
              </a:spcAft>
              <a:buNone/>
            </a:pPr>
            <a:r>
              <a:rPr lang="en-US" b="1"/>
              <a:t>Related Services</a:t>
            </a:r>
            <a:r>
              <a:rPr lang="en-US"/>
              <a:t>: transportation and such developmental, corrective, and other supportive services as are required to assist a child with a disability to benefit from special education.</a:t>
            </a:r>
            <a:endParaRPr/>
          </a:p>
          <a:p>
            <a:pPr marL="0" lvl="0" indent="0" algn="l" rtl="0">
              <a:spcBef>
                <a:spcPts val="853"/>
              </a:spcBef>
              <a:spcAft>
                <a:spcPts val="0"/>
              </a:spcAft>
              <a:buNone/>
            </a:pPr>
            <a:r>
              <a:rPr lang="en-US"/>
              <a:t>(See the Missouri State Plan for Special Education, Regulation I - General Provisions, for the full definitions of special education and related services.)</a:t>
            </a:r>
            <a:endParaRPr/>
          </a:p>
        </p:txBody>
      </p:sp>
      <p:sp>
        <p:nvSpPr>
          <p:cNvPr id="170" name="Google Shape;170;p23"/>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sz="4100"/>
              <a:t>Critical Definitions</a:t>
            </a:r>
            <a:endParaRPr sz="4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b="1"/>
              <a:t>Change in eligibility</a:t>
            </a:r>
            <a:r>
              <a:rPr lang="en-US"/>
              <a:t>: the process of using an initial evaluation or reevaluation to make an eligibility determination, including </a:t>
            </a:r>
            <a:endParaRPr/>
          </a:p>
          <a:p>
            <a:pPr marL="457200" lvl="0" indent="-431800" algn="l" rtl="0">
              <a:spcBef>
                <a:spcPts val="853"/>
              </a:spcBef>
              <a:spcAft>
                <a:spcPts val="0"/>
              </a:spcAft>
              <a:buSzPts val="3200"/>
              <a:buChar char="•"/>
            </a:pPr>
            <a:r>
              <a:rPr lang="en-US"/>
              <a:t>making a change from no educational disability to eligibility under one or more of IDEA’s disability categories, </a:t>
            </a:r>
            <a:endParaRPr/>
          </a:p>
          <a:p>
            <a:pPr marL="457200" lvl="0" indent="-431800" algn="l" rtl="0">
              <a:spcBef>
                <a:spcPts val="0"/>
              </a:spcBef>
              <a:spcAft>
                <a:spcPts val="0"/>
              </a:spcAft>
              <a:buSzPts val="3200"/>
              <a:buChar char="•"/>
            </a:pPr>
            <a:r>
              <a:rPr lang="en-US"/>
              <a:t>making a change from one of IDEA’s disability categories to another, and</a:t>
            </a:r>
            <a:endParaRPr/>
          </a:p>
          <a:p>
            <a:pPr marL="457200" lvl="0" indent="-431800" algn="l" rtl="0">
              <a:spcBef>
                <a:spcPts val="0"/>
              </a:spcBef>
              <a:spcAft>
                <a:spcPts val="0"/>
              </a:spcAft>
              <a:buSzPts val="3200"/>
              <a:buChar char="•"/>
            </a:pPr>
            <a:r>
              <a:rPr lang="en-US"/>
              <a:t>making a change from eligible using one or more of IDEAs disability categories to ineligible under IDEA</a:t>
            </a:r>
            <a:endParaRPr/>
          </a:p>
          <a:p>
            <a:pPr marL="0" lvl="0" indent="0" algn="l" rtl="0">
              <a:spcBef>
                <a:spcPts val="853"/>
              </a:spcBef>
              <a:spcAft>
                <a:spcPts val="0"/>
              </a:spcAft>
              <a:buNone/>
            </a:pPr>
            <a:r>
              <a:rPr lang="en-US" b="1"/>
              <a:t>Change in services</a:t>
            </a:r>
            <a:r>
              <a:rPr lang="en-US"/>
              <a:t>: Using the IEP team meeting process to add or remove special education services for an IDEA eligible child or ending services following a determination the child is no longer eligible under IDEA for any special education or related services </a:t>
            </a:r>
            <a:endParaRPr/>
          </a:p>
        </p:txBody>
      </p:sp>
      <p:sp>
        <p:nvSpPr>
          <p:cNvPr id="177" name="Google Shape;177;p24"/>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a:bodyPr>
          <a:lstStyle/>
          <a:p>
            <a:pPr marL="0" lvl="0" indent="0" algn="ctr" rtl="0">
              <a:spcBef>
                <a:spcPts val="853"/>
              </a:spcBef>
              <a:spcAft>
                <a:spcPts val="0"/>
              </a:spcAft>
              <a:buNone/>
            </a:pPr>
            <a:r>
              <a:rPr lang="en-US" sz="4200"/>
              <a:t>More Critical Terms</a:t>
            </a:r>
            <a:endParaRPr sz="4200"/>
          </a:p>
        </p:txBody>
      </p:sp>
      <p:sp>
        <p:nvSpPr>
          <p:cNvPr id="178" name="Google Shape;178;p24"/>
          <p:cNvSpPr txBox="1">
            <a:spLocks noGrp="1"/>
          </p:cNvSpPr>
          <p:nvPr>
            <p:ph type="body" idx="3"/>
          </p:nvPr>
        </p:nvSpPr>
        <p:spPr>
          <a:xfrm>
            <a:off x="187569" y="6375400"/>
            <a:ext cx="11801100" cy="381000"/>
          </a:xfrm>
          <a:prstGeom prst="rect">
            <a:avLst/>
          </a:prstGeom>
        </p:spPr>
        <p:txBody>
          <a:bodyPr spcFirstLastPara="1" wrap="square" lIns="91425" tIns="45700" rIns="91425" bIns="45700" anchor="t" anchorCtr="0">
            <a:normAutofit lnSpcReduction="10000"/>
          </a:bodyPr>
          <a:lstStyle/>
          <a:p>
            <a:pPr marL="0" lvl="0" indent="0" algn="l" rtl="0">
              <a:spcBef>
                <a:spcPts val="373"/>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body" idx="1"/>
          </p:nvPr>
        </p:nvSpPr>
        <p:spPr>
          <a:xfrm>
            <a:off x="203200" y="1092200"/>
            <a:ext cx="11785500" cy="51816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a:t>Consider the relationship between the service and the child’s eligibility for an IEP under IDEA</a:t>
            </a:r>
            <a:endParaRPr/>
          </a:p>
          <a:p>
            <a:pPr marL="457200" lvl="0" indent="-431800" algn="l" rtl="0">
              <a:spcBef>
                <a:spcPts val="853"/>
              </a:spcBef>
              <a:spcAft>
                <a:spcPts val="0"/>
              </a:spcAft>
              <a:buSzPts val="3200"/>
              <a:buChar char="•"/>
            </a:pPr>
            <a:r>
              <a:rPr lang="en-US"/>
              <a:t>What data about the child’s educational performance forms the basis for the decision to dismiss the service?</a:t>
            </a:r>
            <a:endParaRPr/>
          </a:p>
          <a:p>
            <a:pPr marL="457200" lvl="0" indent="-431800" algn="l" rtl="0">
              <a:spcBef>
                <a:spcPts val="0"/>
              </a:spcBef>
              <a:spcAft>
                <a:spcPts val="0"/>
              </a:spcAft>
              <a:buSzPts val="3200"/>
              <a:buChar char="•"/>
            </a:pPr>
            <a:r>
              <a:rPr lang="en-US"/>
              <a:t>Does the IEP describe how the child’s disability results in the need for other special education services besides the service being dismissed?</a:t>
            </a:r>
            <a:endParaRPr/>
          </a:p>
          <a:p>
            <a:pPr marL="457200" lvl="0" indent="-431800" algn="l" rtl="0">
              <a:spcBef>
                <a:spcPts val="0"/>
              </a:spcBef>
              <a:spcAft>
                <a:spcPts val="0"/>
              </a:spcAft>
              <a:buSzPts val="3200"/>
              <a:buChar char="•"/>
            </a:pPr>
            <a:r>
              <a:rPr lang="en-US"/>
              <a:t>Is the service being dismissed a related service?</a:t>
            </a:r>
            <a:endParaRPr/>
          </a:p>
        </p:txBody>
      </p:sp>
      <p:sp>
        <p:nvSpPr>
          <p:cNvPr id="185" name="Google Shape;185;p25"/>
          <p:cNvSpPr txBox="1">
            <a:spLocks noGrp="1"/>
          </p:cNvSpPr>
          <p:nvPr>
            <p:ph type="body" idx="2"/>
          </p:nvPr>
        </p:nvSpPr>
        <p:spPr>
          <a:xfrm>
            <a:off x="406400" y="49075"/>
            <a:ext cx="8534400" cy="789900"/>
          </a:xfrm>
          <a:prstGeom prst="rect">
            <a:avLst/>
          </a:prstGeom>
        </p:spPr>
        <p:txBody>
          <a:bodyPr spcFirstLastPara="1" wrap="square" lIns="91425" tIns="45700" rIns="91425" bIns="45700" anchor="t" anchorCtr="0">
            <a:normAutofit fontScale="92500"/>
          </a:bodyPr>
          <a:lstStyle/>
          <a:p>
            <a:pPr marL="0" lvl="0" indent="0" algn="ctr" rtl="0">
              <a:spcBef>
                <a:spcPts val="853"/>
              </a:spcBef>
              <a:spcAft>
                <a:spcPts val="0"/>
              </a:spcAft>
              <a:buNone/>
            </a:pPr>
            <a:r>
              <a:rPr lang="en-US" sz="3800"/>
              <a:t>Guiding Questions when Dismissing a Service</a:t>
            </a:r>
            <a:endParaRPr sz="3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body" idx="2"/>
          </p:nvPr>
        </p:nvSpPr>
        <p:spPr>
          <a:xfrm>
            <a:off x="3072384" y="2717800"/>
            <a:ext cx="8475133" cy="711200"/>
          </a:xfrm>
          <a:prstGeom prst="rect">
            <a:avLst/>
          </a:prstGeom>
          <a:noFill/>
          <a:ln>
            <a:noFill/>
          </a:ln>
        </p:spPr>
        <p:txBody>
          <a:bodyPr spcFirstLastPara="1" wrap="square" lIns="91425" tIns="45700" rIns="91425" bIns="45700" anchor="t" anchorCtr="0">
            <a:normAutofit/>
          </a:bodyPr>
          <a:lstStyle/>
          <a:p>
            <a:pPr marL="609585" lvl="0" indent="-304791" algn="ctr" rtl="0">
              <a:lnSpc>
                <a:spcPct val="90000"/>
              </a:lnSpc>
              <a:spcBef>
                <a:spcPts val="747"/>
              </a:spcBef>
              <a:spcAft>
                <a:spcPts val="0"/>
              </a:spcAft>
              <a:buClr>
                <a:schemeClr val="dk1"/>
              </a:buClr>
              <a:buSzPts val="2800"/>
              <a:buNone/>
            </a:pPr>
            <a:r>
              <a:rPr lang="en-US"/>
              <a:t>Dismissing a Related Service</a:t>
            </a:r>
            <a:endParaRPr/>
          </a:p>
        </p:txBody>
      </p:sp>
      <p:sp>
        <p:nvSpPr>
          <p:cNvPr id="191" name="Google Shape;191;p26"/>
          <p:cNvSpPr txBox="1"/>
          <p:nvPr/>
        </p:nvSpPr>
        <p:spPr>
          <a:xfrm>
            <a:off x="3049929" y="3241440"/>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92" name="Google Shape;192;p26"/>
          <p:cNvSpPr txBox="1"/>
          <p:nvPr/>
        </p:nvSpPr>
        <p:spPr>
          <a:xfrm>
            <a:off x="3049929" y="3241440"/>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6879</Words>
  <Application>Microsoft Office PowerPoint</Application>
  <PresentationFormat>Widescreen</PresentationFormat>
  <Paragraphs>438</Paragraphs>
  <Slides>46</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Termination and Graduation of Special Education and Related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Termination and Graduation of Special Education and Related Services</dc:title>
  <dc:creator>Welch, Dana</dc:creator>
  <cp:lastModifiedBy>Murdock, Martina</cp:lastModifiedBy>
  <cp:revision>2</cp:revision>
  <dcterms:modified xsi:type="dcterms:W3CDTF">2022-12-13T20:14:29Z</dcterms:modified>
</cp:coreProperties>
</file>