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48" r:id="rId2"/>
    <p:sldMasterId id="2147483691" r:id="rId3"/>
    <p:sldMasterId id="2147483694" r:id="rId4"/>
    <p:sldMasterId id="2147483692" r:id="rId5"/>
  </p:sldMasterIdLst>
  <p:notesMasterIdLst>
    <p:notesMasterId r:id="rId33"/>
  </p:notesMasterIdLst>
  <p:handoutMasterIdLst>
    <p:handoutMasterId r:id="rId34"/>
  </p:handoutMasterIdLst>
  <p:sldIdLst>
    <p:sldId id="260" r:id="rId6"/>
    <p:sldId id="266" r:id="rId7"/>
    <p:sldId id="327" r:id="rId8"/>
    <p:sldId id="334" r:id="rId9"/>
    <p:sldId id="267" r:id="rId10"/>
    <p:sldId id="268" r:id="rId11"/>
    <p:sldId id="273" r:id="rId12"/>
    <p:sldId id="275" r:id="rId13"/>
    <p:sldId id="276" r:id="rId14"/>
    <p:sldId id="277" r:id="rId15"/>
    <p:sldId id="299" r:id="rId16"/>
    <p:sldId id="291" r:id="rId17"/>
    <p:sldId id="300" r:id="rId18"/>
    <p:sldId id="284" r:id="rId19"/>
    <p:sldId id="322" r:id="rId20"/>
    <p:sldId id="335" r:id="rId21"/>
    <p:sldId id="292" r:id="rId22"/>
    <p:sldId id="326" r:id="rId23"/>
    <p:sldId id="328" r:id="rId24"/>
    <p:sldId id="329" r:id="rId25"/>
    <p:sldId id="330" r:id="rId26"/>
    <p:sldId id="331" r:id="rId27"/>
    <p:sldId id="332" r:id="rId28"/>
    <p:sldId id="336" r:id="rId29"/>
    <p:sldId id="318" r:id="rId30"/>
    <p:sldId id="312" r:id="rId31"/>
    <p:sldId id="261" r:id="rId3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FFFF"/>
    <a:srgbClr val="0083A9"/>
    <a:srgbClr val="000099"/>
    <a:srgbClr val="0033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61" autoAdjust="0"/>
    <p:restoredTop sz="94737" autoAdjust="0"/>
  </p:normalViewPr>
  <p:slideViewPr>
    <p:cSldViewPr>
      <p:cViewPr varScale="1">
        <p:scale>
          <a:sx n="154" d="100"/>
          <a:sy n="154" d="100"/>
        </p:scale>
        <p:origin x="414" y="13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1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5B3549-48AF-4A47-A563-37BCF58341FB}" type="datetimeFigureOut">
              <a:rPr lang="en-US" smtClean="0"/>
              <a:t>11/16/2022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6766F-B39D-42FD-ACBC-1002D130679C}" type="slidenum">
              <a:rPr lang="en-US" smtClean="0"/>
              <a:t>‹#›</a:t>
            </a:fld>
            <a:endParaRPr lang="en-US"/>
          </a:p>
        </p:txBody>
      </p:sp>
    </p:spTree>
    <p:extLst>
      <p:ext uri="{BB962C8B-B14F-4D97-AF65-F5344CB8AC3E}">
        <p14:creationId xmlns:p14="http://schemas.microsoft.com/office/powerpoint/2010/main" val="3498927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8CF8AA-71CD-48AE-96C2-778BE54C3BBB}" type="datetimeFigureOut">
              <a:rPr lang="en-US" smtClean="0"/>
              <a:t>11/16/2022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4A2F3-949C-4DF8-B8FE-27C48E8E5C0D}" type="slidenum">
              <a:rPr lang="en-US" smtClean="0"/>
              <a:t>‹#›</a:t>
            </a:fld>
            <a:endParaRPr lang="en-US"/>
          </a:p>
        </p:txBody>
      </p:sp>
    </p:spTree>
    <p:extLst>
      <p:ext uri="{BB962C8B-B14F-4D97-AF65-F5344CB8AC3E}">
        <p14:creationId xmlns:p14="http://schemas.microsoft.com/office/powerpoint/2010/main" val="1315275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smtClean="0"/>
              <a:t>Date</a:t>
            </a:r>
            <a:endParaRPr lang="en-US" dirty="0"/>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4230490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3834" y="-4572"/>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8442927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89040103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449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6" y="0"/>
            <a:ext cx="9141768" cy="5143500"/>
          </a:xfrm>
          <a:prstGeom prst="rect">
            <a:avLst/>
          </a:prstGeom>
        </p:spPr>
      </p:pic>
    </p:spTree>
    <p:extLst>
      <p:ext uri="{BB962C8B-B14F-4D97-AF65-F5344CB8AC3E}">
        <p14:creationId xmlns:p14="http://schemas.microsoft.com/office/powerpoint/2010/main" val="136030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smtClean="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113043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Option 2">
    <p:spTree>
      <p:nvGrpSpPr>
        <p:cNvPr id="1" name=""/>
        <p:cNvGrpSpPr/>
        <p:nvPr/>
      </p:nvGrpSpPr>
      <p:grpSpPr>
        <a:xfrm>
          <a:off x="0" y="0"/>
          <a:ext cx="0" cy="0"/>
          <a:chOff x="0" y="0"/>
          <a:chExt cx="0" cy="0"/>
        </a:xfrm>
      </p:grpSpPr>
      <p:pic>
        <p:nvPicPr>
          <p:cNvPr id="7170" name="Picture 2" descr="R:\COM\COMM\Branding\PPT Templates\widescreen\Widescreen Powerpoint 2.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62"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11" name="Text Placeholder 9"/>
          <p:cNvSpPr>
            <a:spLocks noGrp="1"/>
          </p:cNvSpPr>
          <p:nvPr>
            <p:ph type="body" sz="quarter" idx="11" hasCustomPrompt="1"/>
          </p:nvPr>
        </p:nvSpPr>
        <p:spPr>
          <a:xfrm>
            <a:off x="2514600" y="2190750"/>
            <a:ext cx="2590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6"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205464541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146" name="Picture 2" descr="R:\COM\COMM\Branding\PPT Templates\widescreen\Widescreen Powerpoint 2-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525"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6" name="Text Placeholder 9"/>
          <p:cNvSpPr>
            <a:spLocks noGrp="1"/>
          </p:cNvSpPr>
          <p:nvPr>
            <p:ph type="body" sz="quarter" idx="11" hasCustomPrompt="1"/>
          </p:nvPr>
        </p:nvSpPr>
        <p:spPr>
          <a:xfrm>
            <a:off x="2514600" y="2190750"/>
            <a:ext cx="5257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6054148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smtClean="0"/>
              <a:t>Title</a:t>
            </a:r>
            <a:endParaRPr lang="en-US" dirty="0"/>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0" y="1581150"/>
            <a:ext cx="8610599"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802156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363767214"/>
      </p:ext>
    </p:extLst>
  </p:cSld>
  <p:clrMapOvr>
    <a:masterClrMapping/>
  </p:clrMapOvr>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Tree>
    <p:extLst>
      <p:ext uri="{BB962C8B-B14F-4D97-AF65-F5344CB8AC3E}">
        <p14:creationId xmlns:p14="http://schemas.microsoft.com/office/powerpoint/2010/main" val="159649471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2050" name="Picture 2" descr="R:\COM\COMM\Branding\PPT Templates\widescreen\Widescreen Powerpoint 24.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hasCustomPrompt="1"/>
          </p:nvPr>
        </p:nvSpPr>
        <p:spPr>
          <a:xfrm>
            <a:off x="76200" y="1116330"/>
            <a:ext cx="8991600" cy="14859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4" name="Text Placeholder 4"/>
          <p:cNvSpPr>
            <a:spLocks noGrp="1"/>
          </p:cNvSpPr>
          <p:nvPr>
            <p:ph type="body" sz="quarter" idx="10" hasCustomPrompt="1"/>
          </p:nvPr>
        </p:nvSpPr>
        <p:spPr>
          <a:xfrm>
            <a:off x="304800" y="33147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191000" y="57150"/>
            <a:ext cx="487680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41368157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smtClean="0"/>
              <a:t>Title</a:t>
            </a:r>
            <a:endParaRPr lang="en-US" dirty="0"/>
          </a:p>
        </p:txBody>
      </p:sp>
      <p:sp>
        <p:nvSpPr>
          <p:cNvPr id="3" name="Content Placeholder 2"/>
          <p:cNvSpPr>
            <a:spLocks noGrp="1"/>
          </p:cNvSpPr>
          <p:nvPr>
            <p:ph sz="quarter" idx="12"/>
          </p:nvPr>
        </p:nvSpPr>
        <p:spPr>
          <a:xfrm>
            <a:off x="1600200" y="1485900"/>
            <a:ext cx="7315200" cy="3448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53761131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DDD464-8F08-443D-B8EE-A73F94C2529A}" type="datetime4">
              <a:rPr lang="en-US" smtClean="0"/>
              <a:t>November 16, 2022</a:t>
            </a:fld>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69255608"/>
              </p:ext>
            </p:extLst>
          </p:nvPr>
        </p:nvGraphicFramePr>
        <p:xfrm>
          <a:off x="1600200" y="1962150"/>
          <a:ext cx="60960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781995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November 16, 2022</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188324978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November 16, 2022</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5"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83288274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November 16, 2022</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10073570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3306228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267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3243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3434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1744541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96340061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1524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364902280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76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8555112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pic>
        <p:nvPicPr>
          <p:cNvPr id="3074" name="Picture 2" descr="R:\COM\COMM\Branding\PPT Templates\widescreen\Widescreen Powerpoint 25.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a:spLocks noGrp="1"/>
          </p:cNvSpPr>
          <p:nvPr>
            <p:ph type="title" hasCustomPrompt="1"/>
          </p:nvPr>
        </p:nvSpPr>
        <p:spPr>
          <a:xfrm>
            <a:off x="0" y="971550"/>
            <a:ext cx="5943600" cy="1560195"/>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315200" y="44005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19050" y="0"/>
            <a:ext cx="4324350" cy="8953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81193071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 Content Option 2">
    <p:spTree>
      <p:nvGrpSpPr>
        <p:cNvPr id="1" name=""/>
        <p:cNvGrpSpPr/>
        <p:nvPr/>
      </p:nvGrpSpPr>
      <p:grpSpPr>
        <a:xfrm>
          <a:off x="0" y="0"/>
          <a:ext cx="0" cy="0"/>
          <a:chOff x="0" y="0"/>
          <a:chExt cx="0" cy="0"/>
        </a:xfrm>
      </p:grpSpPr>
      <p:pic>
        <p:nvPicPr>
          <p:cNvPr id="13314" name="Picture 2" descr="R:\COM\COMM\Branding\PPT Templates\widescreen\Widescreen Powerpoint 4.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p:cNvSpPr>
            <a:spLocks noGrp="1"/>
          </p:cNvSpPr>
          <p:nvPr>
            <p:ph type="pic" sz="quarter" idx="20"/>
          </p:nvPr>
        </p:nvSpPr>
        <p:spPr>
          <a:xfrm>
            <a:off x="2438400" y="1276350"/>
            <a:ext cx="685800" cy="457200"/>
          </a:xfrm>
          <a:prstGeom prst="rect">
            <a:avLst/>
          </a:prstGeom>
        </p:spPr>
        <p:txBody>
          <a:bodyPr/>
          <a:lstStyle>
            <a:lvl1pPr marL="0" indent="0">
              <a:buNone/>
              <a:defRPr sz="1100"/>
            </a:lvl1pPr>
          </a:lstStyle>
          <a:p>
            <a:endParaRPr lang="en-US" dirty="0"/>
          </a:p>
        </p:txBody>
      </p:sp>
      <p:sp>
        <p:nvSpPr>
          <p:cNvPr id="14" name="Text Placeholder 15"/>
          <p:cNvSpPr>
            <a:spLocks noGrp="1"/>
          </p:cNvSpPr>
          <p:nvPr>
            <p:ph type="body" sz="quarter" idx="23" hasCustomPrompt="1"/>
          </p:nvPr>
        </p:nvSpPr>
        <p:spPr>
          <a:xfrm>
            <a:off x="2133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8"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0" name="Text Placeholder 15"/>
          <p:cNvSpPr>
            <a:spLocks noGrp="1"/>
          </p:cNvSpPr>
          <p:nvPr>
            <p:ph type="body" sz="quarter" idx="25" hasCustomPrompt="1"/>
          </p:nvPr>
        </p:nvSpPr>
        <p:spPr>
          <a:xfrm>
            <a:off x="571500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2" name="Text Placeholder 15"/>
          <p:cNvSpPr>
            <a:spLocks noGrp="1"/>
          </p:cNvSpPr>
          <p:nvPr>
            <p:ph type="body" sz="quarter" idx="27" hasCustomPrompt="1"/>
          </p:nvPr>
        </p:nvSpPr>
        <p:spPr>
          <a:xfrm>
            <a:off x="198120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3" name="Text Placeholder 15"/>
          <p:cNvSpPr>
            <a:spLocks noGrp="1"/>
          </p:cNvSpPr>
          <p:nvPr>
            <p:ph type="body" sz="quarter" idx="28" hasCustomPrompt="1"/>
          </p:nvPr>
        </p:nvSpPr>
        <p:spPr>
          <a:xfrm>
            <a:off x="3769516"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4" name="Text Placeholder 15"/>
          <p:cNvSpPr>
            <a:spLocks noGrp="1"/>
          </p:cNvSpPr>
          <p:nvPr>
            <p:ph type="body" sz="quarter" idx="29" hasCustomPrompt="1"/>
          </p:nvPr>
        </p:nvSpPr>
        <p:spPr>
          <a:xfrm>
            <a:off x="558165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5"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26"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27" name="Picture Placeholder 14"/>
          <p:cNvSpPr>
            <a:spLocks noGrp="1"/>
          </p:cNvSpPr>
          <p:nvPr>
            <p:ph type="pic" sz="quarter" idx="31"/>
          </p:nvPr>
        </p:nvSpPr>
        <p:spPr>
          <a:xfrm>
            <a:off x="6019800" y="1276350"/>
            <a:ext cx="685800" cy="457200"/>
          </a:xfrm>
          <a:prstGeom prst="rect">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71927561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R:\COM\COMM\Branding\PPT Templates\widescreen\Widescreen Powerpoint 4-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14"/>
          <p:cNvSpPr>
            <a:spLocks noGrp="1"/>
          </p:cNvSpPr>
          <p:nvPr>
            <p:ph type="pic" sz="quarter" idx="20"/>
          </p:nvPr>
        </p:nvSpPr>
        <p:spPr>
          <a:xfrm>
            <a:off x="1295400" y="1276350"/>
            <a:ext cx="685800" cy="457200"/>
          </a:xfrm>
          <a:prstGeom prst="rect">
            <a:avLst/>
          </a:prstGeom>
        </p:spPr>
        <p:txBody>
          <a:bodyPr/>
          <a:lstStyle>
            <a:lvl1pPr marL="0" indent="0">
              <a:buNone/>
              <a:defRPr sz="1100"/>
            </a:lvl1pPr>
          </a:lstStyle>
          <a:p>
            <a:endParaRPr lang="en-US" dirty="0"/>
          </a:p>
        </p:txBody>
      </p:sp>
      <p:sp>
        <p:nvSpPr>
          <p:cNvPr id="6" name="Text Placeholder 15"/>
          <p:cNvSpPr>
            <a:spLocks noGrp="1"/>
          </p:cNvSpPr>
          <p:nvPr>
            <p:ph type="body" sz="quarter" idx="23" hasCustomPrompt="1"/>
          </p:nvPr>
        </p:nvSpPr>
        <p:spPr>
          <a:xfrm>
            <a:off x="990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683895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7" hasCustomPrompt="1"/>
          </p:nvPr>
        </p:nvSpPr>
        <p:spPr>
          <a:xfrm>
            <a:off x="304800" y="2343150"/>
            <a:ext cx="2667000" cy="2667000"/>
          </a:xfrm>
          <a:prstGeom prst="rect">
            <a:avLst/>
          </a:prstGeom>
        </p:spPr>
        <p:txBody>
          <a:bodyPr/>
          <a:lstStyle>
            <a:lvl1pPr marL="0" indent="0" algn="ctr">
              <a:buNone/>
              <a:defRPr sz="2000"/>
            </a:lvl1pPr>
          </a:lstStyle>
          <a:p>
            <a:pPr lvl="0"/>
            <a:r>
              <a:rPr lang="en-US" dirty="0" smtClean="0"/>
              <a:t>More info</a:t>
            </a:r>
          </a:p>
        </p:txBody>
      </p:sp>
      <p:sp>
        <p:nvSpPr>
          <p:cNvPr id="10" name="Text Placeholder 15"/>
          <p:cNvSpPr>
            <a:spLocks noGrp="1"/>
          </p:cNvSpPr>
          <p:nvPr>
            <p:ph type="body" sz="quarter" idx="28" hasCustomPrompt="1"/>
          </p:nvPr>
        </p:nvSpPr>
        <p:spPr>
          <a:xfrm>
            <a:off x="32004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1" name="Text Placeholder 15"/>
          <p:cNvSpPr>
            <a:spLocks noGrp="1"/>
          </p:cNvSpPr>
          <p:nvPr>
            <p:ph type="body" sz="quarter" idx="29" hasCustomPrompt="1"/>
          </p:nvPr>
        </p:nvSpPr>
        <p:spPr>
          <a:xfrm>
            <a:off x="61722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2"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13" name="Picture Placeholder 14"/>
          <p:cNvSpPr>
            <a:spLocks noGrp="1"/>
          </p:cNvSpPr>
          <p:nvPr>
            <p:ph type="pic" sz="quarter" idx="31"/>
          </p:nvPr>
        </p:nvSpPr>
        <p:spPr>
          <a:xfrm>
            <a:off x="7143750" y="1276350"/>
            <a:ext cx="685800" cy="457200"/>
          </a:xfrm>
          <a:prstGeom prst="rect">
            <a:avLst/>
          </a:prstGeom>
        </p:spPr>
        <p:txBody>
          <a:bodyPr/>
          <a:lstStyle>
            <a:lvl1pPr marL="0" indent="0">
              <a:buNone/>
              <a:defRPr sz="1100"/>
            </a:lvl1pPr>
          </a:lstStyle>
          <a:p>
            <a:endParaRPr lang="en-US" dirty="0"/>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84398144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 Content Option 3">
    <p:spTree>
      <p:nvGrpSpPr>
        <p:cNvPr id="1" name=""/>
        <p:cNvGrpSpPr/>
        <p:nvPr/>
      </p:nvGrpSpPr>
      <p:grpSpPr>
        <a:xfrm>
          <a:off x="0" y="0"/>
          <a:ext cx="0" cy="0"/>
          <a:chOff x="0" y="0"/>
          <a:chExt cx="0" cy="0"/>
        </a:xfrm>
      </p:grpSpPr>
      <p:pic>
        <p:nvPicPr>
          <p:cNvPr id="14338" name="Picture 2" descr="R:\COM\COMM\Branding\PPT Templates\widescreen\Widescreen Powerpoint 1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5" hasCustomPrompt="1"/>
          </p:nvPr>
        </p:nvSpPr>
        <p:spPr>
          <a:xfrm>
            <a:off x="2000250" y="2343150"/>
            <a:ext cx="1524000" cy="2590800"/>
          </a:xfrm>
          <a:prstGeom prst="rect">
            <a:avLst/>
          </a:prstGeom>
        </p:spPr>
        <p:txBody>
          <a:bodyPr/>
          <a:lstStyle>
            <a:lvl1pPr marL="0" indent="0">
              <a:buNone/>
              <a:defRPr sz="2000">
                <a:solidFill>
                  <a:srgbClr val="003399"/>
                </a:solidFill>
              </a:defRPr>
            </a:lvl1pPr>
          </a:lstStyle>
          <a:p>
            <a:pPr lvl="0"/>
            <a:r>
              <a:rPr lang="en-US" dirty="0" smtClean="0"/>
              <a:t>More info</a:t>
            </a:r>
          </a:p>
        </p:txBody>
      </p:sp>
      <p:sp>
        <p:nvSpPr>
          <p:cNvPr id="8" name="Text Placeholder 15"/>
          <p:cNvSpPr>
            <a:spLocks noGrp="1"/>
          </p:cNvSpPr>
          <p:nvPr>
            <p:ph type="body" sz="quarter" idx="18" hasCustomPrompt="1"/>
          </p:nvPr>
        </p:nvSpPr>
        <p:spPr>
          <a:xfrm>
            <a:off x="3781425"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9" name="Text Placeholder 15"/>
          <p:cNvSpPr>
            <a:spLocks noGrp="1"/>
          </p:cNvSpPr>
          <p:nvPr>
            <p:ph type="body" sz="quarter" idx="19" hasCustomPrompt="1"/>
          </p:nvPr>
        </p:nvSpPr>
        <p:spPr>
          <a:xfrm>
            <a:off x="5562600"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10" name="Text Placeholder 15"/>
          <p:cNvSpPr>
            <a:spLocks noGrp="1"/>
          </p:cNvSpPr>
          <p:nvPr>
            <p:ph type="body" sz="quarter" idx="20" hasCustomPrompt="1"/>
          </p:nvPr>
        </p:nvSpPr>
        <p:spPr>
          <a:xfrm>
            <a:off x="2162175"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5" name="Text Placeholder 15"/>
          <p:cNvSpPr>
            <a:spLocks noGrp="1"/>
          </p:cNvSpPr>
          <p:nvPr>
            <p:ph type="body" sz="quarter" idx="21" hasCustomPrompt="1"/>
          </p:nvPr>
        </p:nvSpPr>
        <p:spPr>
          <a:xfrm>
            <a:off x="3971508" y="1933575"/>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5734050"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103177313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506" name="Picture 2" descr="R:\COM\COMM\Branding\PPT Templates\widescreen\Widescreen Powerpoint 8.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8"/>
          <p:cNvSpPr>
            <a:spLocks noGrp="1"/>
          </p:cNvSpPr>
          <p:nvPr>
            <p:ph idx="1"/>
          </p:nvPr>
        </p:nvSpPr>
        <p:spPr>
          <a:xfrm>
            <a:off x="4553366" y="1504950"/>
            <a:ext cx="4362034" cy="3352800"/>
          </a:xfrm>
          <a:prstGeom prst="rect">
            <a:avLst/>
          </a:prstGeom>
        </p:spPr>
        <p:txBody>
          <a:bodyPr vert="horz" lIns="91440" tIns="45720" rIns="91440" bIns="45720" rtlCol="0">
            <a:normAutofit/>
          </a:bodyPr>
          <a:lstStyle>
            <a:lvl1pPr marL="342900" indent="-342900">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pPr>
            <a:r>
              <a:rPr lang="en-US" dirty="0" smtClean="0"/>
              <a:t>Click to enter Content</a:t>
            </a:r>
          </a:p>
        </p:txBody>
      </p:sp>
      <p:sp>
        <p:nvSpPr>
          <p:cNvPr id="6" name="Text Placeholder 15"/>
          <p:cNvSpPr>
            <a:spLocks noGrp="1"/>
          </p:cNvSpPr>
          <p:nvPr>
            <p:ph type="body" sz="quarter" idx="23" hasCustomPrompt="1"/>
          </p:nvPr>
        </p:nvSpPr>
        <p:spPr>
          <a:xfrm>
            <a:off x="2819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04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2819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304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15213928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3" name="Picture 3" descr="R:\COM\COMM\Branding\PPT Templates\widescreen\Widescreen Powerpoint 8-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905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5"/>
          <p:cNvSpPr>
            <a:spLocks noGrp="1"/>
          </p:cNvSpPr>
          <p:nvPr>
            <p:ph type="body" sz="quarter" idx="23" hasCustomPrompt="1"/>
          </p:nvPr>
        </p:nvSpPr>
        <p:spPr>
          <a:xfrm>
            <a:off x="5105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2590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5105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2590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Text Placeholder 8"/>
          <p:cNvSpPr>
            <a:spLocks noGrp="1"/>
          </p:cNvSpPr>
          <p:nvPr>
            <p:ph idx="1"/>
          </p:nvPr>
        </p:nvSpPr>
        <p:spPr>
          <a:xfrm>
            <a:off x="1524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1" name="Text Placeholder 8"/>
          <p:cNvSpPr>
            <a:spLocks noGrp="1"/>
          </p:cNvSpPr>
          <p:nvPr>
            <p:ph idx="27"/>
          </p:nvPr>
        </p:nvSpPr>
        <p:spPr>
          <a:xfrm>
            <a:off x="67056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2"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29414229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Breakout Option 1">
    <p:spTree>
      <p:nvGrpSpPr>
        <p:cNvPr id="1" name=""/>
        <p:cNvGrpSpPr/>
        <p:nvPr/>
      </p:nvGrpSpPr>
      <p:grpSpPr>
        <a:xfrm>
          <a:off x="0" y="0"/>
          <a:ext cx="0" cy="0"/>
          <a:chOff x="0" y="0"/>
          <a:chExt cx="0" cy="0"/>
        </a:xfrm>
      </p:grpSpPr>
      <p:pic>
        <p:nvPicPr>
          <p:cNvPr id="15362" name="Picture 2" descr="R:\COM\COMM\Branding\PPT Templates\widescreen\Widescreen Powerpoint 1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8"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1" name="Content Placeholder 7"/>
          <p:cNvSpPr>
            <a:spLocks noGrp="1"/>
          </p:cNvSpPr>
          <p:nvPr>
            <p:ph sz="quarter" idx="23" hasCustomPrompt="1"/>
          </p:nvPr>
        </p:nvSpPr>
        <p:spPr>
          <a:xfrm>
            <a:off x="762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49722343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R:\COM\COMM\Branding\PPT Templates\widescreen\Widescreen Powerpoint 12-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124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242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638800" y="742950"/>
            <a:ext cx="3276600" cy="25146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74828321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Breakout Option 2">
    <p:spTree>
      <p:nvGrpSpPr>
        <p:cNvPr id="1" name=""/>
        <p:cNvGrpSpPr/>
        <p:nvPr/>
      </p:nvGrpSpPr>
      <p:grpSpPr>
        <a:xfrm>
          <a:off x="0" y="0"/>
          <a:ext cx="0" cy="0"/>
          <a:chOff x="0" y="0"/>
          <a:chExt cx="0" cy="0"/>
        </a:xfrm>
      </p:grpSpPr>
      <p:pic>
        <p:nvPicPr>
          <p:cNvPr id="16386" name="Picture 2" descr="R:\COM\COMM\Branding\PPT Templates\widescreen\Widescreen Powerpoint 19.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148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1910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1910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243575723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Breakout Option 3">
    <p:spTree>
      <p:nvGrpSpPr>
        <p:cNvPr id="1" name=""/>
        <p:cNvGrpSpPr/>
        <p:nvPr/>
      </p:nvGrpSpPr>
      <p:grpSpPr>
        <a:xfrm>
          <a:off x="0" y="0"/>
          <a:ext cx="0" cy="0"/>
          <a:chOff x="0" y="0"/>
          <a:chExt cx="0" cy="0"/>
        </a:xfrm>
      </p:grpSpPr>
      <p:pic>
        <p:nvPicPr>
          <p:cNvPr id="4098" name="Picture 2" descr="R:\COM\COMM\Branding\PPT Templates\widescreen\Widescreen Powerpoint 1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91000" y="72390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267200" y="2578989"/>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8155401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170" name="Picture 2" descr="R:\COM\COMM\Branding\PPT Templates\widescreen\Widescreen Powerpoint 29.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41148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41910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41910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0"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223005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ption 4">
    <p:spTree>
      <p:nvGrpSpPr>
        <p:cNvPr id="1" name=""/>
        <p:cNvGrpSpPr/>
        <p:nvPr/>
      </p:nvGrpSpPr>
      <p:grpSpPr>
        <a:xfrm>
          <a:off x="0" y="0"/>
          <a:ext cx="0" cy="0"/>
          <a:chOff x="0" y="0"/>
          <a:chExt cx="0" cy="0"/>
        </a:xfrm>
      </p:grpSpPr>
      <p:pic>
        <p:nvPicPr>
          <p:cNvPr id="4098" name="Picture 2" descr="R:\COM\COMM\Branding\PPT Templates\widescreen\Widescreen Powerpoint 2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p:cNvSpPr>
            <a:spLocks noGrp="1"/>
          </p:cNvSpPr>
          <p:nvPr>
            <p:ph type="title" hasCustomPrompt="1"/>
          </p:nvPr>
        </p:nvSpPr>
        <p:spPr>
          <a:xfrm>
            <a:off x="0" y="16573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7" name="Text Placeholder 2"/>
          <p:cNvSpPr>
            <a:spLocks noGrp="1"/>
          </p:cNvSpPr>
          <p:nvPr>
            <p:ph type="body" sz="quarter" idx="11" hasCustomPrompt="1"/>
          </p:nvPr>
        </p:nvSpPr>
        <p:spPr>
          <a:xfrm>
            <a:off x="0" y="57150"/>
            <a:ext cx="4038600" cy="1524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48514647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194" name="Picture 2" descr="R:\COM\COMM\Branding\PPT Templates\widescreen\Widescreen Powerpoint 16-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4287" y="0"/>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4"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5"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65808874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146" name="Picture 2" descr="R:\COM\COMM\Branding\PPT Templates\widescreen\Widescreen Powerpoint 30.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62" y="-4762"/>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7635709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Breakout Option 4">
    <p:spTree>
      <p:nvGrpSpPr>
        <p:cNvPr id="1" name=""/>
        <p:cNvGrpSpPr/>
        <p:nvPr/>
      </p:nvGrpSpPr>
      <p:grpSpPr>
        <a:xfrm>
          <a:off x="0" y="0"/>
          <a:ext cx="0" cy="0"/>
          <a:chOff x="0" y="0"/>
          <a:chExt cx="0" cy="0"/>
        </a:xfrm>
      </p:grpSpPr>
      <p:pic>
        <p:nvPicPr>
          <p:cNvPr id="3074" name="Picture 2" descr="R:\COM\COMM\Branding\PPT Templates\widescreen\Widescreen Powerpoint 15.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10"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2" hasCustomPrompt="1"/>
          </p:nvPr>
        </p:nvSpPr>
        <p:spPr>
          <a:xfrm>
            <a:off x="42672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63825401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194" name="Picture 2" descr="R:\COM\COMM\Branding\PPT Templates\widescreen\Widescreen Powerpoint 3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4572"/>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5"/>
          <p:cNvSpPr>
            <a:spLocks noGrp="1"/>
          </p:cNvSpPr>
          <p:nvPr>
            <p:ph type="body" sz="quarter" idx="20" hasCustomPrompt="1"/>
          </p:nvPr>
        </p:nvSpPr>
        <p:spPr>
          <a:xfrm>
            <a:off x="9906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1" hasCustomPrompt="1"/>
          </p:nvPr>
        </p:nvSpPr>
        <p:spPr>
          <a:xfrm>
            <a:off x="10668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2" hasCustomPrompt="1"/>
          </p:nvPr>
        </p:nvSpPr>
        <p:spPr>
          <a:xfrm>
            <a:off x="10668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1246107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pic>
        <p:nvPicPr>
          <p:cNvPr id="19458" name="Picture 2" descr="R:\COM\COMM\Branding\PPT Templates\widescreen\Widescreen Powerpoint 10.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9" name="Chart Placeholder 8"/>
          <p:cNvSpPr>
            <a:spLocks noGrp="1"/>
          </p:cNvSpPr>
          <p:nvPr>
            <p:ph type="chart" sz="quarter" idx="14" hasCustomPrompt="1"/>
          </p:nvPr>
        </p:nvSpPr>
        <p:spPr>
          <a:xfrm>
            <a:off x="2514600" y="895350"/>
            <a:ext cx="4419600" cy="3733800"/>
          </a:xfrm>
        </p:spPr>
        <p:txBody>
          <a:bodyPr/>
          <a:lstStyle>
            <a:lvl1pPr marL="0" indent="0">
              <a:buNone/>
              <a:defRPr/>
            </a:lvl1pPr>
          </a:lstStyle>
          <a:p>
            <a:r>
              <a:rPr lang="en-US" dirty="0" smtClean="0"/>
              <a:t>Chart/Text</a:t>
            </a:r>
            <a:endParaRPr lang="en-US" dirty="0"/>
          </a:p>
        </p:txBody>
      </p:sp>
      <p:sp>
        <p:nvSpPr>
          <p:cNvPr id="10" name="Text Placeholder 15"/>
          <p:cNvSpPr>
            <a:spLocks noGrp="1"/>
          </p:cNvSpPr>
          <p:nvPr>
            <p:ph type="body" sz="quarter" idx="20" hasCustomPrompt="1"/>
          </p:nvPr>
        </p:nvSpPr>
        <p:spPr>
          <a:xfrm>
            <a:off x="457200" y="9144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3" name="Text Placeholder 15"/>
          <p:cNvSpPr>
            <a:spLocks noGrp="1"/>
          </p:cNvSpPr>
          <p:nvPr>
            <p:ph type="body" sz="quarter" idx="21" hasCustomPrompt="1"/>
          </p:nvPr>
        </p:nvSpPr>
        <p:spPr>
          <a:xfrm>
            <a:off x="457200" y="19812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457200" y="30670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7" name="Text Placeholder 15"/>
          <p:cNvSpPr>
            <a:spLocks noGrp="1"/>
          </p:cNvSpPr>
          <p:nvPr>
            <p:ph type="body" sz="quarter" idx="23" hasCustomPrompt="1"/>
          </p:nvPr>
        </p:nvSpPr>
        <p:spPr>
          <a:xfrm>
            <a:off x="457200" y="41338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94573360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reakoout Option">
    <p:spTree>
      <p:nvGrpSpPr>
        <p:cNvPr id="1" name=""/>
        <p:cNvGrpSpPr/>
        <p:nvPr/>
      </p:nvGrpSpPr>
      <p:grpSpPr>
        <a:xfrm>
          <a:off x="0" y="0"/>
          <a:ext cx="0" cy="0"/>
          <a:chOff x="0" y="0"/>
          <a:chExt cx="0" cy="0"/>
        </a:xfrm>
      </p:grpSpPr>
      <p:pic>
        <p:nvPicPr>
          <p:cNvPr id="20482" name="Picture 2" descr="R:\COM\COMM\Branding\PPT Templates\widescreen\Widescreen Powerpoint 9.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20" hasCustomPrompt="1"/>
          </p:nvPr>
        </p:nvSpPr>
        <p:spPr>
          <a:xfrm>
            <a:off x="1676400" y="10858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9"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
        <p:nvSpPr>
          <p:cNvPr id="10" name="Text Placeholder 15"/>
          <p:cNvSpPr>
            <a:spLocks noGrp="1"/>
          </p:cNvSpPr>
          <p:nvPr>
            <p:ph type="body" sz="quarter" idx="21" hasCustomPrompt="1"/>
          </p:nvPr>
        </p:nvSpPr>
        <p:spPr>
          <a:xfrm>
            <a:off x="4724400" y="1076325"/>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1676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4" name="Text Placeholder 15"/>
          <p:cNvSpPr>
            <a:spLocks noGrp="1"/>
          </p:cNvSpPr>
          <p:nvPr>
            <p:ph type="body" sz="quarter" idx="23" hasCustomPrompt="1"/>
          </p:nvPr>
        </p:nvSpPr>
        <p:spPr>
          <a:xfrm>
            <a:off x="4724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290382595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pic>
        <p:nvPicPr>
          <p:cNvPr id="2253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082040" y="1"/>
            <a:ext cx="7071360" cy="646331"/>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Contact</a:t>
            </a:r>
            <a:endParaRPr lang="en-US" sz="3600" b="1" dirty="0">
              <a:solidFill>
                <a:schemeClr val="bg1"/>
              </a:solidFill>
              <a:effectLst>
                <a:outerShdw blurRad="38100" dist="38100" dir="2700000" algn="tl">
                  <a:srgbClr val="000000">
                    <a:alpha val="43137"/>
                  </a:srgbClr>
                </a:outerShdw>
              </a:effectLst>
            </a:endParaRPr>
          </a:p>
        </p:txBody>
      </p:sp>
      <p:sp>
        <p:nvSpPr>
          <p:cNvPr id="4" name="Text Placeholder 3"/>
          <p:cNvSpPr>
            <a:spLocks noGrp="1"/>
          </p:cNvSpPr>
          <p:nvPr>
            <p:ph type="body" sz="quarter" idx="10"/>
          </p:nvPr>
        </p:nvSpPr>
        <p:spPr>
          <a:xfrm>
            <a:off x="1219200" y="2665632"/>
            <a:ext cx="6781800" cy="1885950"/>
          </a:xfrm>
          <a:prstGeom prst="rect">
            <a:avLst/>
          </a:prstGeom>
        </p:spPr>
        <p:txBody>
          <a:bodyPr>
            <a:noAutofit/>
          </a:bodyPr>
          <a:lstStyle>
            <a:lvl1pPr marL="0" indent="0">
              <a:buNone/>
              <a:defRPr sz="2400" b="0"/>
            </a:lvl1pPr>
          </a:lstStyle>
          <a:p>
            <a:pPr lvl="0" algn="ctr"/>
            <a:endParaRPr lang="en-US" sz="2800" b="1" dirty="0" smtClean="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39798081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0" y="3590925"/>
            <a:ext cx="6762333" cy="150495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56726851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R:\COM\COMM\Branding\PPT Templates\widescreen\Widescreen Powerpoint 3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064416" y="3181350"/>
            <a:ext cx="7010399"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14813124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22" name="Picture 2" descr="R:\COM\COMM\Branding\PPT Templates\widescreen\Widescreen Powerpoint 36.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587" y="3175"/>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9994537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5122" name="Picture 2" descr="R:\COM\COMM\Branding\PPT Templates\widescreen\Widescreen Powerpoint 2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8" name="Text Placeholder 2"/>
          <p:cNvSpPr>
            <a:spLocks noGrp="1"/>
          </p:cNvSpPr>
          <p:nvPr>
            <p:ph type="body" sz="quarter" idx="11" hasCustomPrompt="1"/>
          </p:nvPr>
        </p:nvSpPr>
        <p:spPr>
          <a:xfrm>
            <a:off x="76200" y="57150"/>
            <a:ext cx="4114800" cy="1219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72078544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654" y="3175"/>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93051477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654" y="3175"/>
            <a:ext cx="9146900"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40639290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0" y="-19050"/>
            <a:ext cx="9146898"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4876800" y="1962150"/>
            <a:ext cx="3886200" cy="29718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4876800" y="895350"/>
            <a:ext cx="3886200" cy="9144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424179462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descr="R:\COM\COMM\Branding\PPT Templates\widescreen\Widescreen Powerpoint 35.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381000" y="1047750"/>
            <a:ext cx="83058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9525" y="37147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569616" y="0"/>
            <a:ext cx="4114800" cy="9715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34291126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0" y="0"/>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152400" y="1047750"/>
            <a:ext cx="58674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4767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152400" y="9525"/>
            <a:ext cx="4114800" cy="971550"/>
          </a:xfrm>
          <a:prstGeom prst="rect">
            <a:avLst/>
          </a:prstGeom>
        </p:spPr>
        <p:txBody>
          <a:bodyPr anchor="ctr" anchorCtr="0">
            <a:normAutofit/>
          </a:bodyPr>
          <a:lstStyle>
            <a:lvl1pPr marL="0" indent="0" algn="ctr">
              <a:buNone/>
              <a:defRPr sz="20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3129108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074" name="Picture 2" descr="R:\COM\COMM\Branding\PPT Templates\widescreen\Widescreen Powerpoint 3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40689"/>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3867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29017251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R:\COM\COMM\Branding\PPT Templates\widescreen\Widescreen Powerpoint 32.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5173456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4.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37360924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71" r:id="rId3"/>
    <p:sldLayoutId id="2147483654" r:id="rId4"/>
    <p:sldLayoutId id="2147483653" r:id="rId5"/>
    <p:sldLayoutId id="2147483713" r:id="rId6"/>
    <p:sldLayoutId id="2147483732" r:id="rId7"/>
    <p:sldLayoutId id="2147483715" r:id="rId8"/>
    <p:sldLayoutId id="2147483714" r:id="rId9"/>
    <p:sldLayoutId id="2147483733" r:id="rId10"/>
    <p:sldLayoutId id="214748365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November 16, 2022</a:t>
            </a:fld>
            <a:endParaRPr lang="en-US" dirty="0"/>
          </a:p>
        </p:txBody>
      </p:sp>
    </p:spTree>
    <p:extLst>
      <p:ext uri="{BB962C8B-B14F-4D97-AF65-F5344CB8AC3E}">
        <p14:creationId xmlns:p14="http://schemas.microsoft.com/office/powerpoint/2010/main" val="2089011176"/>
      </p:ext>
    </p:extLst>
  </p:cSld>
  <p:clrMap bg1="lt1" tx1="dk1" bg2="lt2" tx2="dk2" accent1="accent1" accent2="accent2" accent3="accent3" accent4="accent4" accent5="accent5" accent6="accent6" hlink="hlink" folHlink="folHlink"/>
  <p:sldLayoutIdLst>
    <p:sldLayoutId id="2147483721" r:id="rId1"/>
    <p:sldLayoutId id="2147483731" r:id="rId2"/>
    <p:sldLayoutId id="2147483649" r:id="rId3"/>
    <p:sldLayoutId id="2147483657" r:id="rId4"/>
    <p:sldLayoutId id="2147483711" r:id="rId5"/>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November 16, 2022</a:t>
            </a:fld>
            <a:endParaRPr lang="en-US" dirty="0"/>
          </a:p>
        </p:txBody>
      </p:sp>
    </p:spTree>
    <p:extLst>
      <p:ext uri="{BB962C8B-B14F-4D97-AF65-F5344CB8AC3E}">
        <p14:creationId xmlns:p14="http://schemas.microsoft.com/office/powerpoint/2010/main" val="1218785721"/>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6" r:id="rId3"/>
    <p:sldLayoutId id="2147483650" r:id="rId4"/>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657351"/>
            <a:ext cx="8229600" cy="2937272"/>
          </a:xfrm>
          <a:prstGeom prst="rect">
            <a:avLst/>
          </a:prstGeom>
        </p:spPr>
        <p:txBody>
          <a:bodyPr vert="horz" lIns="91440" tIns="45720" rIns="91440" bIns="45720" rtlCol="0">
            <a:normAutofit/>
          </a:bodyPr>
          <a:lstStyle/>
          <a:p>
            <a:pPr lvl="0"/>
            <a:r>
              <a:rPr lang="en-US" dirty="0" smtClean="0"/>
              <a:t>Click to enter Content</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November 16, 2022</a:t>
            </a:fld>
            <a:endParaRPr lang="en-US" dirty="0"/>
          </a:p>
        </p:txBody>
      </p:sp>
      <p:sp>
        <p:nvSpPr>
          <p:cNvPr id="6" name="Text Placeholder 8"/>
          <p:cNvSpPr txBox="1">
            <a:spLocks/>
          </p:cNvSpPr>
          <p:nvPr/>
        </p:nvSpPr>
        <p:spPr>
          <a:xfrm>
            <a:off x="457200" y="1118509"/>
            <a:ext cx="8229600" cy="514350"/>
          </a:xfrm>
          <a:prstGeom prst="rect">
            <a:avLst/>
          </a:prstGeom>
        </p:spPr>
        <p:txBody>
          <a:bodyPr vert="horz" lIns="91440" tIns="45720" rIns="91440" bIns="45720" rtlCol="0">
            <a:normAutofit fontScale="92500"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lgn="ctr">
              <a:buNone/>
            </a:pPr>
            <a:r>
              <a:rPr lang="en-US" dirty="0" smtClean="0"/>
              <a:t>Click to enter Content</a:t>
            </a:r>
          </a:p>
        </p:txBody>
      </p:sp>
    </p:spTree>
    <p:extLst>
      <p:ext uri="{BB962C8B-B14F-4D97-AF65-F5344CB8AC3E}">
        <p14:creationId xmlns:p14="http://schemas.microsoft.com/office/powerpoint/2010/main" val="1647494266"/>
      </p:ext>
    </p:extLst>
  </p:cSld>
  <p:clrMap bg1="lt1" tx1="dk1" bg2="lt2" tx2="dk2" accent1="accent1" accent2="accent2" accent3="accent3" accent4="accent4" accent5="accent5" accent6="accent6" hlink="hlink" folHlink="folHlink"/>
  <p:sldLayoutIdLst>
    <p:sldLayoutId id="2147483730" r:id="rId1"/>
    <p:sldLayoutId id="2147483722" r:id="rId2"/>
    <p:sldLayoutId id="2147483723" r:id="rId3"/>
    <p:sldLayoutId id="2147483724" r:id="rId4"/>
    <p:sldLayoutId id="2147483725" r:id="rId5"/>
    <p:sldLayoutId id="2147483727" r:id="rId6"/>
    <p:sldLayoutId id="2147483728" r:id="rId7"/>
    <p:sldLayoutId id="2147483729" r:id="rId8"/>
    <p:sldLayoutId id="2147483726" r:id="rId9"/>
    <p:sldLayoutId id="2147483697" r:id="rId10"/>
    <p:sldLayoutId id="2147483708" r:id="rId11"/>
    <p:sldLayoutId id="2147483698" r:id="rId12"/>
    <p:sldLayoutId id="2147483707" r:id="rId13"/>
    <p:sldLayoutId id="2147483710" r:id="rId14"/>
    <p:sldLayoutId id="2147483699" r:id="rId15"/>
    <p:sldLayoutId id="2147483709" r:id="rId16"/>
    <p:sldLayoutId id="2147483700" r:id="rId17"/>
    <p:sldLayoutId id="2147483701" r:id="rId18"/>
    <p:sldLayoutId id="2147483719" r:id="rId19"/>
    <p:sldLayoutId id="2147483712" r:id="rId20"/>
    <p:sldLayoutId id="2147483718" r:id="rId21"/>
    <p:sldLayoutId id="2147483702" r:id="rId22"/>
    <p:sldLayoutId id="2147483720" r:id="rId23"/>
    <p:sldLayoutId id="2147483703" r:id="rId24"/>
    <p:sldLayoutId id="2147483705" r:id="rId25"/>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p:txBody>
      </p:sp>
      <p:graphicFrame>
        <p:nvGraphicFramePr>
          <p:cNvPr id="2" name="Table 1"/>
          <p:cNvGraphicFramePr>
            <a:graphicFrameLocks noGrp="1"/>
          </p:cNvGraphicFramePr>
          <p:nvPr userDrawn="1">
            <p:extLst>
              <p:ext uri="{D42A27DB-BD31-4B8C-83A1-F6EECF244321}">
                <p14:modId xmlns:p14="http://schemas.microsoft.com/office/powerpoint/2010/main" val="487360229"/>
              </p:ext>
            </p:extLst>
          </p:nvPr>
        </p:nvGraphicFramePr>
        <p:xfrm>
          <a:off x="1676400" y="203835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00625"/>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16" r:id="rId3"/>
    <p:sldLayoutId id="2147483717" r:id="rId4"/>
    <p:sldLayoutId id="2147483734" r:id="rId5"/>
    <p:sldLayoutId id="2147483735" r:id="rId6"/>
    <p:sldLayoutId id="2147483736" r:id="rId7"/>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112712" indent="0" algn="ctr" defTabSz="914400" rtl="0" eaLnBrk="1" latinLnBrk="0" hangingPunct="1">
        <a:spcBef>
          <a:spcPct val="20000"/>
        </a:spcBef>
        <a:buClr>
          <a:srgbClr val="00B050"/>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Clr>
          <a:srgbClr val="00B050"/>
        </a:buClr>
        <a:buSzPct val="60000"/>
        <a:buFont typeface="Wingdings" panose="05000000000000000000" pitchFamily="2" charset="2"/>
        <a:buNone/>
        <a:defRPr sz="3200" kern="1200">
          <a:solidFill>
            <a:schemeClr val="tx1"/>
          </a:solidFill>
          <a:latin typeface="+mn-lt"/>
          <a:ea typeface="+mn-ea"/>
          <a:cs typeface="+mn-cs"/>
        </a:defRPr>
      </a:lvl2pPr>
      <a:lvl3pPr marL="854075" indent="0" algn="ctr" defTabSz="914400" rtl="0" eaLnBrk="1" latinLnBrk="0" hangingPunct="1">
        <a:spcBef>
          <a:spcPct val="20000"/>
        </a:spcBef>
        <a:buClr>
          <a:srgbClr val="00B050"/>
        </a:buClr>
        <a:buSzPct val="85000"/>
        <a:buFont typeface="Courier New" panose="02070309020205020404" pitchFamily="49" charset="0"/>
        <a:buNone/>
        <a:defRPr sz="2800" kern="1200">
          <a:solidFill>
            <a:schemeClr val="tx1"/>
          </a:solidFill>
          <a:latin typeface="+mn-lt"/>
          <a:ea typeface="+mn-ea"/>
          <a:cs typeface="+mn-cs"/>
        </a:defRPr>
      </a:lvl3pPr>
      <a:lvl4pPr marL="1201738" indent="0" algn="ctr" defTabSz="914400" rtl="0" eaLnBrk="1" latinLnBrk="0" hangingPunct="1">
        <a:spcBef>
          <a:spcPct val="20000"/>
        </a:spcBef>
        <a:buClr>
          <a:srgbClr val="00B050"/>
        </a:buClr>
        <a:buSzPct val="80000"/>
        <a:buFont typeface="Wingdings" panose="05000000000000000000" pitchFamily="2" charset="2"/>
        <a:buNone/>
        <a:defRPr sz="2400" kern="1200">
          <a:solidFill>
            <a:schemeClr val="tx1"/>
          </a:solidFill>
          <a:latin typeface="+mn-lt"/>
          <a:ea typeface="+mn-ea"/>
          <a:cs typeface="+mn-cs"/>
        </a:defRPr>
      </a:lvl4pPr>
      <a:lvl5pPr marL="1541462" indent="0" algn="ctr" defTabSz="914400" rtl="0" eaLnBrk="1" latinLnBrk="0" hangingPunct="1">
        <a:spcBef>
          <a:spcPct val="20000"/>
        </a:spcBef>
        <a:buClr>
          <a:srgbClr val="00B050"/>
        </a:buClr>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hyperlink" Target="https://mo.nextera.questarai.com/admin" TargetMode="Externa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hyperlink" Target="https://mo.nextera.questarai.com/tds/#practice" TargetMode="Externa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hyperlink" Target="https://mo.nextera.questarai.com/admin"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END-OF-COURSE ASSESSMENTS</a:t>
            </a:r>
            <a:endParaRPr lang="en-US" dirty="0"/>
          </a:p>
        </p:txBody>
      </p:sp>
      <p:sp>
        <p:nvSpPr>
          <p:cNvPr id="3" name="Text Placeholder 2"/>
          <p:cNvSpPr>
            <a:spLocks noGrp="1"/>
          </p:cNvSpPr>
          <p:nvPr>
            <p:ph type="body" sz="quarter" idx="10"/>
          </p:nvPr>
        </p:nvSpPr>
        <p:spPr/>
        <p:txBody>
          <a:bodyPr/>
          <a:lstStyle/>
          <a:p>
            <a:r>
              <a:rPr lang="en-US" dirty="0" smtClean="0"/>
              <a:t>2022-2023</a:t>
            </a:r>
            <a:endParaRPr lang="en-US" dirty="0"/>
          </a:p>
        </p:txBody>
      </p:sp>
      <p:sp>
        <p:nvSpPr>
          <p:cNvPr id="4" name="Text Placeholder 3"/>
          <p:cNvSpPr>
            <a:spLocks noGrp="1"/>
          </p:cNvSpPr>
          <p:nvPr>
            <p:ph type="body" sz="quarter" idx="11"/>
          </p:nvPr>
        </p:nvSpPr>
        <p:spPr/>
        <p:txBody>
          <a:bodyPr/>
          <a:lstStyle/>
          <a:p>
            <a:r>
              <a:rPr lang="en-US" dirty="0" smtClean="0"/>
              <a:t>DESE Assessment</a:t>
            </a:r>
            <a:endParaRPr lang="en-US" dirty="0"/>
          </a:p>
        </p:txBody>
      </p:sp>
    </p:spTree>
    <p:extLst>
      <p:ext uri="{BB962C8B-B14F-4D97-AF65-F5344CB8AC3E}">
        <p14:creationId xmlns:p14="http://schemas.microsoft.com/office/powerpoint/2010/main" val="3936583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47500" lnSpcReduction="20000"/>
          </a:bodyPr>
          <a:lstStyle/>
          <a:p>
            <a:r>
              <a:rPr lang="en-US" sz="4900" dirty="0">
                <a:latin typeface="Calibri" pitchFamily="34" charset="0"/>
              </a:rPr>
              <a:t>Decision to read aloud should be made by educators who work with the student on a regular basis and believe it is necessary.</a:t>
            </a:r>
          </a:p>
          <a:p>
            <a:r>
              <a:rPr lang="en-US" sz="4900" dirty="0">
                <a:latin typeface="Calibri" pitchFamily="34" charset="0"/>
              </a:rPr>
              <a:t>DESE does not recommend the use of Read Aloud for students who do not use it as part of their everyday learning in the classroom.</a:t>
            </a:r>
          </a:p>
          <a:p>
            <a:r>
              <a:rPr lang="en-US" sz="4900" dirty="0">
                <a:latin typeface="Calibri" pitchFamily="34" charset="0"/>
              </a:rPr>
              <a:t>The use of Read Aloud for some students can prove distracting and become a hindrance to student performance.</a:t>
            </a:r>
          </a:p>
          <a:p>
            <a:r>
              <a:rPr lang="en-US" sz="4900" dirty="0">
                <a:latin typeface="Calibri" pitchFamily="34" charset="0"/>
              </a:rPr>
              <a:t>Read Aloud of ELA Listening items will </a:t>
            </a:r>
            <a:r>
              <a:rPr lang="en-US" sz="4900" dirty="0" smtClean="0">
                <a:latin typeface="Calibri" pitchFamily="34" charset="0"/>
              </a:rPr>
              <a:t>require the download of a script. </a:t>
            </a:r>
          </a:p>
          <a:p>
            <a:r>
              <a:rPr lang="en-US" sz="4900" dirty="0" smtClean="0">
                <a:latin typeface="Calibri" pitchFamily="34" charset="0"/>
              </a:rPr>
              <a:t>Listening items also have Closed Captioning and ASL video for the deaf/hard of hearing student.</a:t>
            </a:r>
            <a:endParaRPr lang="en-US" sz="4900" dirty="0">
              <a:latin typeface="Calibri" pitchFamily="34" charset="0"/>
            </a:endParaRPr>
          </a:p>
          <a:p>
            <a:pPr marL="112712" indent="0">
              <a:buNone/>
            </a:pPr>
            <a:endParaRPr lang="en-US" dirty="0"/>
          </a:p>
        </p:txBody>
      </p:sp>
      <p:sp>
        <p:nvSpPr>
          <p:cNvPr id="3" name="Title 2"/>
          <p:cNvSpPr>
            <a:spLocks noGrp="1"/>
          </p:cNvSpPr>
          <p:nvPr>
            <p:ph type="title"/>
          </p:nvPr>
        </p:nvSpPr>
        <p:spPr/>
        <p:txBody>
          <a:bodyPr/>
          <a:lstStyle/>
          <a:p>
            <a:r>
              <a:rPr lang="en-US" dirty="0" smtClean="0"/>
              <a:t>EOC Read Aloud</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10</a:t>
            </a:fld>
            <a:endParaRPr lang="en-US"/>
          </a:p>
        </p:txBody>
      </p:sp>
    </p:spTree>
    <p:extLst>
      <p:ext uri="{BB962C8B-B14F-4D97-AF65-F5344CB8AC3E}">
        <p14:creationId xmlns:p14="http://schemas.microsoft.com/office/powerpoint/2010/main" val="3922815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a:latin typeface="Calibri" pitchFamily="34" charset="0"/>
              </a:rPr>
              <a:t>Paper/Pencil edition of the test is available for:</a:t>
            </a:r>
          </a:p>
          <a:p>
            <a:pPr lvl="1"/>
            <a:r>
              <a:rPr lang="en-US" sz="2000" dirty="0">
                <a:latin typeface="Calibri" pitchFamily="34" charset="0"/>
              </a:rPr>
              <a:t>Students with an IEP that says the student should take the Paper Based Assessment.</a:t>
            </a:r>
          </a:p>
          <a:p>
            <a:pPr lvl="1"/>
            <a:r>
              <a:rPr lang="en-US" sz="2000" dirty="0">
                <a:latin typeface="Calibri" pitchFamily="34" charset="0"/>
              </a:rPr>
              <a:t>Students who are </a:t>
            </a:r>
            <a:r>
              <a:rPr lang="en-US" sz="2000" dirty="0" smtClean="0">
                <a:latin typeface="Calibri" pitchFamily="34" charset="0"/>
              </a:rPr>
              <a:t>testing out-of-district</a:t>
            </a:r>
            <a:r>
              <a:rPr lang="en-US" sz="2000" dirty="0">
                <a:latin typeface="Calibri" pitchFamily="34" charset="0"/>
              </a:rPr>
              <a:t>.</a:t>
            </a:r>
          </a:p>
          <a:p>
            <a:pPr lvl="1"/>
            <a:r>
              <a:rPr lang="en-US" sz="2000" dirty="0">
                <a:latin typeface="Calibri" pitchFamily="34" charset="0"/>
              </a:rPr>
              <a:t>Homebound students who cannot come to school to test.</a:t>
            </a:r>
          </a:p>
          <a:p>
            <a:pPr lvl="1"/>
            <a:r>
              <a:rPr lang="en-US" sz="2000" dirty="0">
                <a:latin typeface="Calibri" pitchFamily="34" charset="0"/>
              </a:rPr>
              <a:t>For EL Translation when the translator needs to translate prior to assessing the student due to technical language</a:t>
            </a:r>
            <a:r>
              <a:rPr lang="en-US" sz="2000" dirty="0" smtClean="0">
                <a:latin typeface="Calibri" pitchFamily="34" charset="0"/>
              </a:rPr>
              <a:t>.</a:t>
            </a:r>
            <a:endParaRPr lang="en-US" sz="2400" dirty="0">
              <a:latin typeface="Calibri" pitchFamily="34" charset="0"/>
            </a:endParaRPr>
          </a:p>
        </p:txBody>
      </p:sp>
      <p:sp>
        <p:nvSpPr>
          <p:cNvPr id="3" name="Title 2"/>
          <p:cNvSpPr>
            <a:spLocks noGrp="1"/>
          </p:cNvSpPr>
          <p:nvPr>
            <p:ph type="title"/>
          </p:nvPr>
        </p:nvSpPr>
        <p:spPr/>
        <p:txBody>
          <a:bodyPr/>
          <a:lstStyle/>
          <a:p>
            <a:r>
              <a:rPr lang="en-US" dirty="0" smtClean="0"/>
              <a:t>Paper/Pencil Editions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11</a:t>
            </a:fld>
            <a:endParaRPr lang="en-US"/>
          </a:p>
        </p:txBody>
      </p:sp>
    </p:spTree>
    <p:extLst>
      <p:ext uri="{BB962C8B-B14F-4D97-AF65-F5344CB8AC3E}">
        <p14:creationId xmlns:p14="http://schemas.microsoft.com/office/powerpoint/2010/main" val="392590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a:latin typeface="Calibri" pitchFamily="34" charset="0"/>
              </a:rPr>
              <a:t>Paper/Pencil, Braille, or Large Print assessments must be marked in </a:t>
            </a:r>
            <a:r>
              <a:rPr lang="en-US" sz="2400" dirty="0" err="1" smtClean="0">
                <a:latin typeface="Calibri" pitchFamily="34" charset="0"/>
              </a:rPr>
              <a:t>Nextera</a:t>
            </a:r>
            <a:r>
              <a:rPr lang="en-US" sz="2400" dirty="0" smtClean="0">
                <a:latin typeface="Calibri" pitchFamily="34" charset="0"/>
              </a:rPr>
              <a:t> </a:t>
            </a:r>
            <a:r>
              <a:rPr lang="en-US" sz="2400" dirty="0">
                <a:latin typeface="Calibri" pitchFamily="34" charset="0"/>
              </a:rPr>
              <a:t>prior to </a:t>
            </a:r>
            <a:r>
              <a:rPr lang="en-US" sz="2400" dirty="0" smtClean="0">
                <a:latin typeface="Calibri" pitchFamily="34" charset="0"/>
              </a:rPr>
              <a:t>testing.</a:t>
            </a:r>
          </a:p>
          <a:p>
            <a:pPr lvl="1"/>
            <a:r>
              <a:rPr lang="en-US" sz="2000" dirty="0" smtClean="0">
                <a:latin typeface="Calibri" pitchFamily="34" charset="0"/>
              </a:rPr>
              <a:t>Braille </a:t>
            </a:r>
            <a:r>
              <a:rPr lang="en-US" sz="2000" dirty="0">
                <a:latin typeface="Calibri" pitchFamily="34" charset="0"/>
              </a:rPr>
              <a:t>and Large Print </a:t>
            </a:r>
            <a:r>
              <a:rPr lang="en-US" sz="2000" dirty="0" smtClean="0">
                <a:latin typeface="Calibri" pitchFamily="34" charset="0"/>
              </a:rPr>
              <a:t>ordering window: Fall – October 17, 2022 to February 3, 2023. Spring – February 27 to June 2, 2023.</a:t>
            </a:r>
          </a:p>
          <a:p>
            <a:pPr lvl="1"/>
            <a:r>
              <a:rPr lang="en-US" sz="2000" dirty="0" smtClean="0">
                <a:latin typeface="Calibri" pitchFamily="34" charset="0"/>
              </a:rPr>
              <a:t>Paper/Pencil </a:t>
            </a:r>
            <a:r>
              <a:rPr lang="en-US" sz="2000" dirty="0">
                <a:latin typeface="Calibri" pitchFamily="34" charset="0"/>
              </a:rPr>
              <a:t>must be downloaded by the DTC via </a:t>
            </a:r>
            <a:r>
              <a:rPr lang="en-US" sz="2000" dirty="0" err="1" smtClean="0">
                <a:latin typeface="Calibri" pitchFamily="34" charset="0"/>
              </a:rPr>
              <a:t>Nextera</a:t>
            </a:r>
            <a:r>
              <a:rPr lang="en-US" sz="2000" dirty="0" smtClean="0">
                <a:latin typeface="Calibri" pitchFamily="34" charset="0"/>
              </a:rPr>
              <a:t> </a:t>
            </a:r>
            <a:r>
              <a:rPr lang="en-US" sz="2000" dirty="0">
                <a:latin typeface="Calibri" pitchFamily="34" charset="0"/>
              </a:rPr>
              <a:t>and printed locally prior to testing</a:t>
            </a:r>
            <a:r>
              <a:rPr lang="en-US" sz="2000" dirty="0" smtClean="0">
                <a:latin typeface="Calibri" pitchFamily="34" charset="0"/>
              </a:rPr>
              <a:t>.</a:t>
            </a:r>
          </a:p>
          <a:p>
            <a:r>
              <a:rPr lang="en-US" sz="2400" dirty="0">
                <a:latin typeface="Calibri" pitchFamily="34" charset="0"/>
              </a:rPr>
              <a:t>All accommodations should also be entered at least 48 hours prior to testing</a:t>
            </a:r>
            <a:r>
              <a:rPr lang="en-US" sz="2400" dirty="0" smtClean="0">
                <a:latin typeface="Calibri" pitchFamily="34" charset="0"/>
              </a:rPr>
              <a:t>.</a:t>
            </a:r>
            <a:endParaRPr lang="en-US" sz="2400" dirty="0">
              <a:latin typeface="Calibri" pitchFamily="34" charset="0"/>
            </a:endParaRPr>
          </a:p>
        </p:txBody>
      </p:sp>
      <p:sp>
        <p:nvSpPr>
          <p:cNvPr id="3" name="Title 2"/>
          <p:cNvSpPr>
            <a:spLocks noGrp="1"/>
          </p:cNvSpPr>
          <p:nvPr>
            <p:ph type="title"/>
          </p:nvPr>
        </p:nvSpPr>
        <p:spPr/>
        <p:txBody>
          <a:bodyPr/>
          <a:lstStyle/>
          <a:p>
            <a:r>
              <a:rPr lang="en-US" dirty="0" smtClean="0"/>
              <a:t>Special Considerations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12</a:t>
            </a:fld>
            <a:endParaRPr lang="en-US"/>
          </a:p>
        </p:txBody>
      </p:sp>
    </p:spTree>
    <p:extLst>
      <p:ext uri="{BB962C8B-B14F-4D97-AF65-F5344CB8AC3E}">
        <p14:creationId xmlns:p14="http://schemas.microsoft.com/office/powerpoint/2010/main" val="2303248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a:latin typeface="Calibri" pitchFamily="34" charset="0"/>
              </a:rPr>
              <a:t>If a student is not listed:</a:t>
            </a:r>
          </a:p>
          <a:p>
            <a:pPr lvl="1"/>
            <a:r>
              <a:rPr lang="en-US" sz="2000" dirty="0" smtClean="0">
                <a:latin typeface="Calibri" pitchFamily="34" charset="0"/>
              </a:rPr>
              <a:t>Add student manually</a:t>
            </a:r>
            <a:endParaRPr lang="en-US" sz="2000" dirty="0">
              <a:latin typeface="Calibri" pitchFamily="34" charset="0"/>
            </a:endParaRPr>
          </a:p>
          <a:p>
            <a:pPr lvl="1"/>
            <a:r>
              <a:rPr lang="en-US" sz="2000" dirty="0">
                <a:latin typeface="Calibri" pitchFamily="34" charset="0"/>
              </a:rPr>
              <a:t>Mark accommodations</a:t>
            </a:r>
          </a:p>
          <a:p>
            <a:pPr lvl="1"/>
            <a:r>
              <a:rPr lang="en-US" sz="2000" dirty="0">
                <a:latin typeface="Calibri" pitchFamily="34" charset="0"/>
              </a:rPr>
              <a:t>Assign student to a test session</a:t>
            </a:r>
            <a:endParaRPr lang="en-US" sz="2000" strike="sngStrike" dirty="0">
              <a:latin typeface="Calibri" pitchFamily="34" charset="0"/>
            </a:endParaRPr>
          </a:p>
          <a:p>
            <a:pPr lvl="1"/>
            <a:r>
              <a:rPr lang="en-US" sz="2000" dirty="0">
                <a:latin typeface="Calibri" pitchFamily="34" charset="0"/>
              </a:rPr>
              <a:t>Login information will be generated</a:t>
            </a:r>
          </a:p>
          <a:p>
            <a:r>
              <a:rPr lang="en-US" sz="2400" dirty="0">
                <a:latin typeface="Calibri" pitchFamily="34" charset="0"/>
              </a:rPr>
              <a:t>Make sure the test tickets have the correct Student Name and Test Session.</a:t>
            </a:r>
          </a:p>
          <a:p>
            <a:pPr lvl="1"/>
            <a:r>
              <a:rPr lang="en-US" sz="2000" dirty="0">
                <a:latin typeface="Calibri" pitchFamily="34" charset="0"/>
              </a:rPr>
              <a:t>If issues arise, the Test Examiner should contact the STC or DTC who can contact </a:t>
            </a:r>
            <a:r>
              <a:rPr lang="en-US" sz="2000" dirty="0" smtClean="0">
                <a:latin typeface="Calibri" pitchFamily="34" charset="0"/>
              </a:rPr>
              <a:t>Customer Service at 800-571-2545.</a:t>
            </a:r>
            <a:endParaRPr lang="en-US" sz="2000" dirty="0">
              <a:latin typeface="Calibri" pitchFamily="34" charset="0"/>
            </a:endParaRPr>
          </a:p>
          <a:p>
            <a:endParaRPr lang="en-US" dirty="0"/>
          </a:p>
        </p:txBody>
      </p:sp>
      <p:sp>
        <p:nvSpPr>
          <p:cNvPr id="3" name="Title 2"/>
          <p:cNvSpPr>
            <a:spLocks noGrp="1"/>
          </p:cNvSpPr>
          <p:nvPr>
            <p:ph type="title"/>
          </p:nvPr>
        </p:nvSpPr>
        <p:spPr/>
        <p:txBody>
          <a:bodyPr/>
          <a:lstStyle/>
          <a:p>
            <a:r>
              <a:rPr lang="en-US" dirty="0" smtClean="0"/>
              <a:t>Test Tickets – Student Information</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13</a:t>
            </a:fld>
            <a:endParaRPr lang="en-US"/>
          </a:p>
        </p:txBody>
      </p:sp>
    </p:spTree>
    <p:extLst>
      <p:ext uri="{BB962C8B-B14F-4D97-AF65-F5344CB8AC3E}">
        <p14:creationId xmlns:p14="http://schemas.microsoft.com/office/powerpoint/2010/main" val="3294057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a:latin typeface="Calibri" panose="020F0502020204030204" pitchFamily="34" charset="0"/>
              </a:rPr>
              <a:t>Blueprints serve as a guide for test construction.</a:t>
            </a:r>
          </a:p>
          <a:p>
            <a:r>
              <a:rPr lang="en-US" sz="2400" dirty="0">
                <a:latin typeface="Calibri" panose="020F0502020204030204" pitchFamily="34" charset="0"/>
              </a:rPr>
              <a:t>Arranged by content </a:t>
            </a:r>
            <a:r>
              <a:rPr lang="en-US" sz="2400" dirty="0" smtClean="0">
                <a:latin typeface="Calibri" panose="020F0502020204030204" pitchFamily="34" charset="0"/>
              </a:rPr>
              <a:t>areas.</a:t>
            </a:r>
            <a:endParaRPr lang="en-US" sz="2400" dirty="0">
              <a:latin typeface="Calibri" panose="020F0502020204030204" pitchFamily="34" charset="0"/>
            </a:endParaRPr>
          </a:p>
          <a:p>
            <a:pPr lvl="1"/>
            <a:r>
              <a:rPr lang="en-US" sz="2000" dirty="0">
                <a:latin typeface="Calibri" panose="020F0502020204030204" pitchFamily="34" charset="0"/>
              </a:rPr>
              <a:t>Reporting Category</a:t>
            </a:r>
          </a:p>
          <a:p>
            <a:pPr lvl="1"/>
            <a:r>
              <a:rPr lang="en-US" sz="2000" dirty="0">
                <a:latin typeface="Calibri" panose="020F0502020204030204" pitchFamily="34" charset="0"/>
              </a:rPr>
              <a:t>Strand/Domain</a:t>
            </a:r>
          </a:p>
          <a:p>
            <a:pPr lvl="1"/>
            <a:r>
              <a:rPr lang="en-US" sz="2000" dirty="0">
                <a:latin typeface="Calibri" panose="020F0502020204030204" pitchFamily="34" charset="0"/>
              </a:rPr>
              <a:t>Cluster/Theme/Big Idea</a:t>
            </a:r>
          </a:p>
          <a:p>
            <a:pPr lvl="1"/>
            <a:r>
              <a:rPr lang="en-US" sz="2000" dirty="0">
                <a:latin typeface="Calibri" panose="020F0502020204030204" pitchFamily="34" charset="0"/>
              </a:rPr>
              <a:t>Point Range</a:t>
            </a:r>
          </a:p>
          <a:p>
            <a:pPr lvl="1"/>
            <a:r>
              <a:rPr lang="en-US" sz="2000" dirty="0">
                <a:latin typeface="Calibri" panose="020F0502020204030204" pitchFamily="34" charset="0"/>
              </a:rPr>
              <a:t>Range of Emphasis </a:t>
            </a:r>
            <a:endParaRPr lang="en-US" sz="2400" dirty="0">
              <a:latin typeface="Calibri" panose="020F0502020204030204" pitchFamily="34" charset="0"/>
            </a:endParaRPr>
          </a:p>
          <a:p>
            <a:r>
              <a:rPr lang="en-US" sz="2400" dirty="0">
                <a:latin typeface="Calibri" panose="020F0502020204030204" pitchFamily="34" charset="0"/>
              </a:rPr>
              <a:t>Found on the </a:t>
            </a:r>
            <a:r>
              <a:rPr lang="en-US" sz="2400" dirty="0" smtClean="0">
                <a:latin typeface="Calibri" panose="020F0502020204030204" pitchFamily="34" charset="0"/>
              </a:rPr>
              <a:t>EOC </a:t>
            </a:r>
            <a:r>
              <a:rPr lang="en-US" sz="2400" dirty="0">
                <a:latin typeface="Calibri" panose="020F0502020204030204" pitchFamily="34" charset="0"/>
              </a:rPr>
              <a:t>website, under the Resources tab, and in the LEA </a:t>
            </a:r>
            <a:r>
              <a:rPr lang="en-US" sz="2400" dirty="0" smtClean="0">
                <a:latin typeface="Calibri" panose="020F0502020204030204" pitchFamily="34" charset="0"/>
              </a:rPr>
              <a:t>Guide To The Missouri Assessment Program.</a:t>
            </a:r>
            <a:endParaRPr lang="en-US" sz="2400" dirty="0">
              <a:latin typeface="Calibri" panose="020F0502020204030204" pitchFamily="34" charset="0"/>
            </a:endParaRPr>
          </a:p>
          <a:p>
            <a:endParaRPr lang="en-US" dirty="0"/>
          </a:p>
        </p:txBody>
      </p:sp>
      <p:sp>
        <p:nvSpPr>
          <p:cNvPr id="3" name="Title 2"/>
          <p:cNvSpPr>
            <a:spLocks noGrp="1"/>
          </p:cNvSpPr>
          <p:nvPr>
            <p:ph type="title"/>
          </p:nvPr>
        </p:nvSpPr>
        <p:spPr/>
        <p:txBody>
          <a:bodyPr/>
          <a:lstStyle/>
          <a:p>
            <a:r>
              <a:rPr lang="en-US" dirty="0" smtClean="0"/>
              <a:t>Blueprints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14</a:t>
            </a:fld>
            <a:endParaRPr lang="en-US"/>
          </a:p>
        </p:txBody>
      </p:sp>
    </p:spTree>
    <p:extLst>
      <p:ext uri="{BB962C8B-B14F-4D97-AF65-F5344CB8AC3E}">
        <p14:creationId xmlns:p14="http://schemas.microsoft.com/office/powerpoint/2010/main" val="1786587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0"/>
            <p:extLst>
              <p:ext uri="{D42A27DB-BD31-4B8C-83A1-F6EECF244321}">
                <p14:modId xmlns:p14="http://schemas.microsoft.com/office/powerpoint/2010/main" val="850678329"/>
              </p:ext>
            </p:extLst>
          </p:nvPr>
        </p:nvGraphicFramePr>
        <p:xfrm>
          <a:off x="381000" y="1809750"/>
          <a:ext cx="3882522" cy="1798320"/>
        </p:xfrm>
        <a:graphic>
          <a:graphicData uri="http://schemas.openxmlformats.org/drawingml/2006/table">
            <a:tbl>
              <a:tblPr firstRow="1" bandRow="1">
                <a:tableStyleId>{5C22544A-7EE6-4342-B048-85BDC9FD1C3A}</a:tableStyleId>
              </a:tblPr>
              <a:tblGrid>
                <a:gridCol w="1367921">
                  <a:extLst>
                    <a:ext uri="{9D8B030D-6E8A-4147-A177-3AD203B41FA5}">
                      <a16:colId xmlns:a16="http://schemas.microsoft.com/office/drawing/2014/main" val="2194587808"/>
                    </a:ext>
                  </a:extLst>
                </a:gridCol>
                <a:gridCol w="1295400">
                  <a:extLst>
                    <a:ext uri="{9D8B030D-6E8A-4147-A177-3AD203B41FA5}">
                      <a16:colId xmlns:a16="http://schemas.microsoft.com/office/drawing/2014/main" val="350258229"/>
                    </a:ext>
                  </a:extLst>
                </a:gridCol>
                <a:gridCol w="1219201">
                  <a:extLst>
                    <a:ext uri="{9D8B030D-6E8A-4147-A177-3AD203B41FA5}">
                      <a16:colId xmlns:a16="http://schemas.microsoft.com/office/drawing/2014/main" val="2958732183"/>
                    </a:ext>
                  </a:extLst>
                </a:gridCol>
              </a:tblGrid>
              <a:tr h="300685">
                <a:tc>
                  <a:txBody>
                    <a:bodyPr/>
                    <a:lstStyle/>
                    <a:p>
                      <a:pPr algn="ctr"/>
                      <a:r>
                        <a:rPr lang="en-US" sz="1400" dirty="0" smtClean="0"/>
                        <a:t>Grade</a:t>
                      </a:r>
                      <a:endParaRPr lang="en-US" sz="1400" dirty="0"/>
                    </a:p>
                  </a:txBody>
                  <a:tcPr anchor="ctr"/>
                </a:tc>
                <a:tc>
                  <a:txBody>
                    <a:bodyPr/>
                    <a:lstStyle/>
                    <a:p>
                      <a:pPr algn="ctr"/>
                      <a:r>
                        <a:rPr lang="en-US" sz="1400" dirty="0" smtClean="0"/>
                        <a:t>Session 1</a:t>
                      </a:r>
                      <a:endParaRPr lang="en-US" sz="1400" dirty="0"/>
                    </a:p>
                  </a:txBody>
                  <a:tcPr anchor="ctr"/>
                </a:tc>
                <a:tc>
                  <a:txBody>
                    <a:bodyPr/>
                    <a:lstStyle/>
                    <a:p>
                      <a:pPr algn="ctr"/>
                      <a:r>
                        <a:rPr lang="en-US" sz="1400" dirty="0" smtClean="0"/>
                        <a:t>Session</a:t>
                      </a:r>
                      <a:r>
                        <a:rPr lang="en-US" sz="1400" baseline="0" dirty="0" smtClean="0"/>
                        <a:t> 2</a:t>
                      </a:r>
                      <a:endParaRPr lang="en-US" sz="1400" dirty="0"/>
                    </a:p>
                  </a:txBody>
                  <a:tcPr anchor="ctr"/>
                </a:tc>
                <a:extLst>
                  <a:ext uri="{0D108BD9-81ED-4DB2-BD59-A6C34878D82A}">
                    <a16:rowId xmlns:a16="http://schemas.microsoft.com/office/drawing/2014/main" val="3071673881"/>
                  </a:ext>
                </a:extLst>
              </a:tr>
              <a:tr h="368339">
                <a:tc>
                  <a:txBody>
                    <a:bodyPr/>
                    <a:lstStyle/>
                    <a:p>
                      <a:pPr algn="ctr"/>
                      <a:r>
                        <a:rPr lang="en-US" sz="1200" dirty="0" smtClean="0"/>
                        <a:t>Algebra</a:t>
                      </a:r>
                      <a:r>
                        <a:rPr lang="en-US" sz="1200" baseline="0" dirty="0" smtClean="0"/>
                        <a:t> I</a:t>
                      </a:r>
                      <a:endParaRPr lang="en-US" sz="1200" dirty="0"/>
                    </a:p>
                  </a:txBody>
                  <a:tcPr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extLst>
                  <a:ext uri="{0D108BD9-81ED-4DB2-BD59-A6C34878D82A}">
                    <a16:rowId xmlns:a16="http://schemas.microsoft.com/office/drawing/2014/main" val="3240949489"/>
                  </a:ext>
                </a:extLst>
              </a:tr>
              <a:tr h="368339">
                <a:tc>
                  <a:txBody>
                    <a:bodyPr/>
                    <a:lstStyle/>
                    <a:p>
                      <a:pPr algn="ctr"/>
                      <a:r>
                        <a:rPr lang="en-US" sz="1200" dirty="0" smtClean="0"/>
                        <a:t>Biology</a:t>
                      </a:r>
                      <a:endParaRPr lang="en-US" sz="1200" dirty="0"/>
                    </a:p>
                  </a:txBody>
                  <a:tcPr anchor="ctr"/>
                </a:tc>
                <a:tc>
                  <a:txBody>
                    <a:bodyPr/>
                    <a:lstStyle/>
                    <a:p>
                      <a:pPr algn="ctr" fontAlgn="ctr"/>
                      <a:r>
                        <a:rPr lang="en-US" sz="1200" dirty="0" smtClean="0">
                          <a:effectLst/>
                        </a:rPr>
                        <a:t>60-80 minutes</a:t>
                      </a:r>
                      <a:endParaRPr lang="en-US" sz="1200" dirty="0">
                        <a:effectLst/>
                      </a:endParaRP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2497550217"/>
                  </a:ext>
                </a:extLst>
              </a:tr>
              <a:tr h="368339">
                <a:tc>
                  <a:txBody>
                    <a:bodyPr/>
                    <a:lstStyle/>
                    <a:p>
                      <a:pPr algn="ctr"/>
                      <a:r>
                        <a:rPr lang="en-US" sz="1200" dirty="0" smtClean="0"/>
                        <a:t>English</a:t>
                      </a:r>
                      <a:r>
                        <a:rPr lang="en-US" sz="1200" baseline="0" dirty="0" smtClean="0"/>
                        <a:t> II</a:t>
                      </a:r>
                      <a:endParaRPr lang="en-US" sz="1200" dirty="0"/>
                    </a:p>
                  </a:txBody>
                  <a:tcPr anchor="ctr"/>
                </a:tc>
                <a:tc>
                  <a:txBody>
                    <a:bodyPr/>
                    <a:lstStyle/>
                    <a:p>
                      <a:pPr algn="ctr" fontAlgn="ctr"/>
                      <a:r>
                        <a:rPr lang="en-US" sz="1200" dirty="0" smtClean="0">
                          <a:effectLst/>
                        </a:rPr>
                        <a:t>100-120 minutes</a:t>
                      </a:r>
                      <a:endParaRPr lang="en-US" sz="1200" dirty="0">
                        <a:effectLst/>
                      </a:endParaRPr>
                    </a:p>
                  </a:txBody>
                  <a:tcPr marL="95250" marR="95250" marT="95250" marB="95250"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extLst>
                  <a:ext uri="{0D108BD9-81ED-4DB2-BD59-A6C34878D82A}">
                    <a16:rowId xmlns:a16="http://schemas.microsoft.com/office/drawing/2014/main" val="202149920"/>
                  </a:ext>
                </a:extLst>
              </a:tr>
              <a:tr h="368339">
                <a:tc>
                  <a:txBody>
                    <a:bodyPr/>
                    <a:lstStyle/>
                    <a:p>
                      <a:pPr algn="ctr"/>
                      <a:r>
                        <a:rPr lang="en-US" sz="1200" dirty="0" smtClean="0"/>
                        <a:t>Government</a:t>
                      </a:r>
                      <a:endParaRPr lang="en-US" sz="1200" dirty="0"/>
                    </a:p>
                  </a:txBody>
                  <a:tcPr anchor="ctr"/>
                </a:tc>
                <a:tc>
                  <a:txBody>
                    <a:bodyPr/>
                    <a:lstStyle/>
                    <a:p>
                      <a:pPr algn="ctr" fontAlgn="ctr"/>
                      <a:r>
                        <a:rPr lang="en-US" sz="1200" dirty="0" smtClean="0">
                          <a:effectLst/>
                        </a:rPr>
                        <a:t>60-80 minutes</a:t>
                      </a:r>
                      <a:endParaRPr lang="en-US" sz="1200" dirty="0">
                        <a:effectLst/>
                      </a:endParaRP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4128823382"/>
                  </a:ext>
                </a:extLst>
              </a:tr>
            </a:tbl>
          </a:graphicData>
        </a:graphic>
      </p:graphicFrame>
      <p:sp>
        <p:nvSpPr>
          <p:cNvPr id="3" name="Title 2"/>
          <p:cNvSpPr>
            <a:spLocks noGrp="1"/>
          </p:cNvSpPr>
          <p:nvPr>
            <p:ph type="title"/>
          </p:nvPr>
        </p:nvSpPr>
        <p:spPr>
          <a:xfrm>
            <a:off x="152400" y="742950"/>
            <a:ext cx="8839200" cy="533400"/>
          </a:xfrm>
        </p:spPr>
        <p:txBody>
          <a:bodyPr>
            <a:normAutofit fontScale="90000"/>
          </a:bodyPr>
          <a:lstStyle/>
          <a:p>
            <a:r>
              <a:rPr lang="en-US" dirty="0" smtClean="0"/>
              <a:t>Timing Guidelines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15</a:t>
            </a:fld>
            <a:endParaRPr lang="en-US"/>
          </a:p>
        </p:txBody>
      </p:sp>
      <p:graphicFrame>
        <p:nvGraphicFramePr>
          <p:cNvPr id="7" name="Content Placeholder 5"/>
          <p:cNvGraphicFramePr>
            <a:graphicFrameLocks/>
          </p:cNvGraphicFramePr>
          <p:nvPr>
            <p:extLst>
              <p:ext uri="{D42A27DB-BD31-4B8C-83A1-F6EECF244321}">
                <p14:modId xmlns:p14="http://schemas.microsoft.com/office/powerpoint/2010/main" val="2755952388"/>
              </p:ext>
            </p:extLst>
          </p:nvPr>
        </p:nvGraphicFramePr>
        <p:xfrm>
          <a:off x="4876800" y="1809750"/>
          <a:ext cx="3882522" cy="2545080"/>
        </p:xfrm>
        <a:graphic>
          <a:graphicData uri="http://schemas.openxmlformats.org/drawingml/2006/table">
            <a:tbl>
              <a:tblPr firstRow="1" bandRow="1">
                <a:tableStyleId>{5C22544A-7EE6-4342-B048-85BDC9FD1C3A}</a:tableStyleId>
              </a:tblPr>
              <a:tblGrid>
                <a:gridCol w="1367921">
                  <a:extLst>
                    <a:ext uri="{9D8B030D-6E8A-4147-A177-3AD203B41FA5}">
                      <a16:colId xmlns:a16="http://schemas.microsoft.com/office/drawing/2014/main" val="2194587808"/>
                    </a:ext>
                  </a:extLst>
                </a:gridCol>
                <a:gridCol w="1295400">
                  <a:extLst>
                    <a:ext uri="{9D8B030D-6E8A-4147-A177-3AD203B41FA5}">
                      <a16:colId xmlns:a16="http://schemas.microsoft.com/office/drawing/2014/main" val="350258229"/>
                    </a:ext>
                  </a:extLst>
                </a:gridCol>
                <a:gridCol w="1219201">
                  <a:extLst>
                    <a:ext uri="{9D8B030D-6E8A-4147-A177-3AD203B41FA5}">
                      <a16:colId xmlns:a16="http://schemas.microsoft.com/office/drawing/2014/main" val="2958732183"/>
                    </a:ext>
                  </a:extLst>
                </a:gridCol>
              </a:tblGrid>
              <a:tr h="300685">
                <a:tc>
                  <a:txBody>
                    <a:bodyPr/>
                    <a:lstStyle/>
                    <a:p>
                      <a:pPr algn="ctr"/>
                      <a:r>
                        <a:rPr lang="en-US" sz="1400" dirty="0" smtClean="0"/>
                        <a:t>Grade</a:t>
                      </a:r>
                      <a:endParaRPr lang="en-US" sz="1400" dirty="0"/>
                    </a:p>
                  </a:txBody>
                  <a:tcPr anchor="ctr"/>
                </a:tc>
                <a:tc>
                  <a:txBody>
                    <a:bodyPr/>
                    <a:lstStyle/>
                    <a:p>
                      <a:pPr algn="ctr"/>
                      <a:r>
                        <a:rPr lang="en-US" sz="1400" dirty="0" smtClean="0"/>
                        <a:t>Session 1</a:t>
                      </a:r>
                      <a:endParaRPr lang="en-US" sz="1400" dirty="0"/>
                    </a:p>
                  </a:txBody>
                  <a:tcPr anchor="ctr"/>
                </a:tc>
                <a:tc>
                  <a:txBody>
                    <a:bodyPr/>
                    <a:lstStyle/>
                    <a:p>
                      <a:pPr algn="ctr"/>
                      <a:r>
                        <a:rPr lang="en-US" sz="1400" dirty="0" smtClean="0"/>
                        <a:t>Session</a:t>
                      </a:r>
                      <a:r>
                        <a:rPr lang="en-US" sz="1400" baseline="0" dirty="0" smtClean="0"/>
                        <a:t> 2</a:t>
                      </a:r>
                      <a:endParaRPr lang="en-US" sz="1400" dirty="0"/>
                    </a:p>
                  </a:txBody>
                  <a:tcPr anchor="ctr"/>
                </a:tc>
                <a:extLst>
                  <a:ext uri="{0D108BD9-81ED-4DB2-BD59-A6C34878D82A}">
                    <a16:rowId xmlns:a16="http://schemas.microsoft.com/office/drawing/2014/main" val="3071673881"/>
                  </a:ext>
                </a:extLst>
              </a:tr>
              <a:tr h="368339">
                <a:tc>
                  <a:txBody>
                    <a:bodyPr/>
                    <a:lstStyle/>
                    <a:p>
                      <a:pPr algn="ctr"/>
                      <a:r>
                        <a:rPr lang="en-US" sz="1200" dirty="0" smtClean="0"/>
                        <a:t>Algebra</a:t>
                      </a:r>
                      <a:r>
                        <a:rPr lang="en-US" sz="1200" baseline="0" dirty="0" smtClean="0"/>
                        <a:t> II</a:t>
                      </a:r>
                      <a:endParaRPr lang="en-US" sz="1200" dirty="0"/>
                    </a:p>
                  </a:txBody>
                  <a:tcPr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dirty="0" smtClean="0">
                          <a:effectLst/>
                        </a:rPr>
                        <a:t>90-110 minutes</a:t>
                      </a:r>
                    </a:p>
                  </a:txBody>
                  <a:tcPr marL="95250" marR="95250" marT="95250" marB="95250" anchor="ctr"/>
                </a:tc>
                <a:extLst>
                  <a:ext uri="{0D108BD9-81ED-4DB2-BD59-A6C34878D82A}">
                    <a16:rowId xmlns:a16="http://schemas.microsoft.com/office/drawing/2014/main" val="1088226583"/>
                  </a:ext>
                </a:extLst>
              </a:tr>
              <a:tr h="368339">
                <a:tc>
                  <a:txBody>
                    <a:bodyPr/>
                    <a:lstStyle/>
                    <a:p>
                      <a:pPr algn="ctr"/>
                      <a:r>
                        <a:rPr lang="en-US" sz="1200" dirty="0" smtClean="0"/>
                        <a:t>American History</a:t>
                      </a:r>
                      <a:endParaRPr lang="en-US" sz="1200" dirty="0"/>
                    </a:p>
                  </a:txBody>
                  <a:tcPr anchor="ctr"/>
                </a:tc>
                <a:tc>
                  <a:txBody>
                    <a:bodyPr/>
                    <a:lstStyle/>
                    <a:p>
                      <a:pPr algn="ctr" fontAlgn="ctr"/>
                      <a:r>
                        <a:rPr lang="en-US" sz="1200" dirty="0" smtClean="0">
                          <a:effectLst/>
                        </a:rPr>
                        <a:t>60-80 minutes</a:t>
                      </a:r>
                      <a:endParaRPr lang="en-US" sz="1200" dirty="0">
                        <a:effectLst/>
                      </a:endParaRP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4238429574"/>
                  </a:ext>
                </a:extLst>
              </a:tr>
              <a:tr h="368339">
                <a:tc>
                  <a:txBody>
                    <a:bodyPr/>
                    <a:lstStyle/>
                    <a:p>
                      <a:pPr algn="ctr"/>
                      <a:r>
                        <a:rPr lang="en-US" sz="1200" dirty="0" smtClean="0"/>
                        <a:t>English I</a:t>
                      </a:r>
                      <a:endParaRPr lang="en-US" sz="1200" dirty="0"/>
                    </a:p>
                  </a:txBody>
                  <a:tcPr anchor="ctr"/>
                </a:tc>
                <a:tc>
                  <a:txBody>
                    <a:bodyPr/>
                    <a:lstStyle/>
                    <a:p>
                      <a:pPr algn="ctr" fontAlgn="ctr"/>
                      <a:r>
                        <a:rPr lang="en-US" sz="1200" dirty="0" smtClean="0">
                          <a:effectLst/>
                        </a:rPr>
                        <a:t>100-120 minutes</a:t>
                      </a:r>
                      <a:endParaRPr lang="en-US" sz="1200" dirty="0">
                        <a:effectLst/>
                      </a:endParaRPr>
                    </a:p>
                  </a:txBody>
                  <a:tcPr marL="95250" marR="95250" marT="95250" marB="95250"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extLst>
                  <a:ext uri="{0D108BD9-81ED-4DB2-BD59-A6C34878D82A}">
                    <a16:rowId xmlns:a16="http://schemas.microsoft.com/office/drawing/2014/main" val="1714024462"/>
                  </a:ext>
                </a:extLst>
              </a:tr>
              <a:tr h="368339">
                <a:tc>
                  <a:txBody>
                    <a:bodyPr/>
                    <a:lstStyle/>
                    <a:p>
                      <a:pPr algn="ctr"/>
                      <a:r>
                        <a:rPr lang="en-US" sz="1200" dirty="0" smtClean="0"/>
                        <a:t>Geometry</a:t>
                      </a:r>
                      <a:endParaRPr lang="en-US" sz="1200" dirty="0"/>
                    </a:p>
                  </a:txBody>
                  <a:tcPr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extLst>
                  <a:ext uri="{0D108BD9-81ED-4DB2-BD59-A6C34878D82A}">
                    <a16:rowId xmlns:a16="http://schemas.microsoft.com/office/drawing/2014/main" val="4128823382"/>
                  </a:ext>
                </a:extLst>
              </a:tr>
              <a:tr h="368339">
                <a:tc>
                  <a:txBody>
                    <a:bodyPr/>
                    <a:lstStyle/>
                    <a:p>
                      <a:pPr algn="ctr"/>
                      <a:r>
                        <a:rPr lang="en-US" sz="1200" dirty="0" smtClean="0"/>
                        <a:t>Personal Finance*</a:t>
                      </a:r>
                      <a:endParaRPr lang="en-US" sz="1200" dirty="0"/>
                    </a:p>
                  </a:txBody>
                  <a:tcPr anchor="ctr"/>
                </a:tc>
                <a:tc>
                  <a:txBody>
                    <a:bodyPr/>
                    <a:lstStyle/>
                    <a:p>
                      <a:pPr algn="ctr" fontAlgn="ctr"/>
                      <a:r>
                        <a:rPr lang="en-US" sz="1200" dirty="0" smtClean="0">
                          <a:effectLst/>
                        </a:rPr>
                        <a:t>60-80 minutes</a:t>
                      </a:r>
                      <a:endParaRPr lang="en-US" sz="1200" dirty="0">
                        <a:effectLst/>
                      </a:endParaRP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286303097"/>
                  </a:ext>
                </a:extLst>
              </a:tr>
              <a:tr h="368339">
                <a:tc>
                  <a:txBody>
                    <a:bodyPr/>
                    <a:lstStyle/>
                    <a:p>
                      <a:pPr algn="ctr"/>
                      <a:r>
                        <a:rPr lang="en-US" sz="1200" dirty="0" smtClean="0"/>
                        <a:t>Physical Science</a:t>
                      </a:r>
                      <a:endParaRPr lang="en-US" sz="1200" dirty="0"/>
                    </a:p>
                  </a:txBody>
                  <a:tcPr anchor="ctr"/>
                </a:tc>
                <a:tc>
                  <a:txBody>
                    <a:bodyPr/>
                    <a:lstStyle/>
                    <a:p>
                      <a:pPr algn="ctr" fontAlgn="ctr"/>
                      <a:r>
                        <a:rPr lang="en-US" sz="1200" dirty="0" smtClean="0">
                          <a:effectLst/>
                        </a:rPr>
                        <a:t>60-80 minutes</a:t>
                      </a:r>
                      <a:endParaRPr lang="en-US" sz="1200" dirty="0">
                        <a:effectLst/>
                      </a:endParaRP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1884190858"/>
                  </a:ext>
                </a:extLst>
              </a:tr>
            </a:tbl>
          </a:graphicData>
        </a:graphic>
      </p:graphicFrame>
      <p:sp>
        <p:nvSpPr>
          <p:cNvPr id="5" name="TextBox 4"/>
          <p:cNvSpPr txBox="1"/>
          <p:nvPr/>
        </p:nvSpPr>
        <p:spPr>
          <a:xfrm>
            <a:off x="381000" y="1352550"/>
            <a:ext cx="3882522" cy="461665"/>
          </a:xfrm>
          <a:prstGeom prst="rect">
            <a:avLst/>
          </a:prstGeom>
          <a:noFill/>
        </p:spPr>
        <p:txBody>
          <a:bodyPr wrap="square" rtlCol="0">
            <a:spAutoFit/>
          </a:bodyPr>
          <a:lstStyle/>
          <a:p>
            <a:pPr algn="ctr"/>
            <a:r>
              <a:rPr lang="en-US" sz="2400" dirty="0" smtClean="0"/>
              <a:t>Required Assessments</a:t>
            </a:r>
          </a:p>
        </p:txBody>
      </p:sp>
      <p:sp>
        <p:nvSpPr>
          <p:cNvPr id="8" name="TextBox 7"/>
          <p:cNvSpPr txBox="1"/>
          <p:nvPr/>
        </p:nvSpPr>
        <p:spPr>
          <a:xfrm>
            <a:off x="4880478" y="1352550"/>
            <a:ext cx="3882522" cy="461665"/>
          </a:xfrm>
          <a:prstGeom prst="rect">
            <a:avLst/>
          </a:prstGeom>
          <a:noFill/>
        </p:spPr>
        <p:txBody>
          <a:bodyPr wrap="square" rtlCol="0">
            <a:spAutoFit/>
          </a:bodyPr>
          <a:lstStyle/>
          <a:p>
            <a:pPr algn="ctr"/>
            <a:r>
              <a:rPr lang="en-US" sz="2400" dirty="0" smtClean="0"/>
              <a:t>Optional Assessments</a:t>
            </a:r>
          </a:p>
        </p:txBody>
      </p:sp>
      <p:sp>
        <p:nvSpPr>
          <p:cNvPr id="9" name="Rectangle 8"/>
          <p:cNvSpPr/>
          <p:nvPr/>
        </p:nvSpPr>
        <p:spPr>
          <a:xfrm>
            <a:off x="3886200" y="4354830"/>
            <a:ext cx="4953000" cy="276999"/>
          </a:xfrm>
          <a:prstGeom prst="rect">
            <a:avLst/>
          </a:prstGeom>
        </p:spPr>
        <p:txBody>
          <a:bodyPr wrap="square">
            <a:spAutoFit/>
          </a:bodyPr>
          <a:lstStyle/>
          <a:p>
            <a:pPr lvl="2"/>
            <a:r>
              <a:rPr lang="en-US" sz="1200" dirty="0" smtClean="0"/>
              <a:t>*Required </a:t>
            </a:r>
            <a:r>
              <a:rPr lang="en-US" sz="1200" dirty="0"/>
              <a:t>for students taking content in an embedded course</a:t>
            </a:r>
          </a:p>
        </p:txBody>
      </p:sp>
    </p:spTree>
    <p:extLst>
      <p:ext uri="{BB962C8B-B14F-4D97-AF65-F5344CB8AC3E}">
        <p14:creationId xmlns:p14="http://schemas.microsoft.com/office/powerpoint/2010/main" val="2671671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85000" lnSpcReduction="20000"/>
          </a:bodyPr>
          <a:lstStyle/>
          <a:p>
            <a:r>
              <a:rPr lang="en-US" dirty="0" smtClean="0"/>
              <a:t>The </a:t>
            </a:r>
            <a:r>
              <a:rPr lang="en-US" dirty="0" err="1" smtClean="0"/>
              <a:t>Nextera</a:t>
            </a:r>
            <a:r>
              <a:rPr lang="en-US" dirty="0" smtClean="0"/>
              <a:t> Administration site:</a:t>
            </a:r>
          </a:p>
          <a:p>
            <a:pPr lvl="1"/>
            <a:r>
              <a:rPr lang="en-US" dirty="0" smtClean="0">
                <a:hlinkClick r:id="rId2"/>
              </a:rPr>
              <a:t>https://mo.nextera.questarai.com/admin</a:t>
            </a:r>
            <a:endParaRPr lang="en-US" dirty="0" smtClean="0"/>
          </a:p>
          <a:p>
            <a:r>
              <a:rPr lang="en-US" dirty="0" smtClean="0"/>
              <a:t>Ensure that proper staff have accounts.	</a:t>
            </a:r>
          </a:p>
          <a:p>
            <a:pPr lvl="1"/>
            <a:r>
              <a:rPr lang="en-US" dirty="0" smtClean="0"/>
              <a:t>Which may include: District IT Staff, STCs, and Test Examiners</a:t>
            </a:r>
          </a:p>
          <a:p>
            <a:r>
              <a:rPr lang="en-US" dirty="0" smtClean="0"/>
              <a:t>District IT staff should log in and download the latest version of the </a:t>
            </a:r>
            <a:r>
              <a:rPr lang="en-US" dirty="0" err="1" smtClean="0"/>
              <a:t>Nextera</a:t>
            </a:r>
            <a:r>
              <a:rPr lang="en-US" dirty="0" smtClean="0"/>
              <a:t> Test Delivery System (TDS) platform and run workstation readiness tests prior to testing.</a:t>
            </a:r>
            <a:endParaRPr lang="en-US" dirty="0"/>
          </a:p>
        </p:txBody>
      </p:sp>
      <p:sp>
        <p:nvSpPr>
          <p:cNvPr id="3" name="Title 2"/>
          <p:cNvSpPr>
            <a:spLocks noGrp="1"/>
          </p:cNvSpPr>
          <p:nvPr>
            <p:ph type="title"/>
          </p:nvPr>
        </p:nvSpPr>
        <p:spPr/>
        <p:txBody>
          <a:bodyPr/>
          <a:lstStyle/>
          <a:p>
            <a:r>
              <a:rPr lang="en-US" dirty="0" err="1" smtClean="0"/>
              <a:t>Nextera</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16</a:t>
            </a:fld>
            <a:endParaRPr lang="en-US"/>
          </a:p>
        </p:txBody>
      </p:sp>
    </p:spTree>
    <p:extLst>
      <p:ext uri="{BB962C8B-B14F-4D97-AF65-F5344CB8AC3E}">
        <p14:creationId xmlns:p14="http://schemas.microsoft.com/office/powerpoint/2010/main" val="3897141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700" dirty="0"/>
              <a:t>The </a:t>
            </a:r>
            <a:r>
              <a:rPr lang="en-US" sz="2700" dirty="0" smtClean="0"/>
              <a:t>question </a:t>
            </a:r>
            <a:r>
              <a:rPr lang="en-US" sz="2700" dirty="0"/>
              <a:t>sampler offers an opportunity for students to become familiar with the test format, the question types and the tools they will experience during testing to help prepare them for testing </a:t>
            </a:r>
            <a:r>
              <a:rPr lang="en-US" sz="2700" dirty="0" smtClean="0"/>
              <a:t>day.</a:t>
            </a:r>
            <a:endParaRPr lang="en-US" sz="2700" i="1" u="sng" dirty="0"/>
          </a:p>
          <a:p>
            <a:r>
              <a:rPr lang="en-US" sz="2700" i="1" u="sng" dirty="0" smtClean="0">
                <a:hlinkClick r:id="rId2"/>
              </a:rPr>
              <a:t>https</a:t>
            </a:r>
            <a:r>
              <a:rPr lang="en-US" sz="2700" i="1" u="sng" dirty="0">
                <a:hlinkClick r:id="rId2"/>
              </a:rPr>
              <a:t>://mo.nextera.questarai.com/tds/#practice</a:t>
            </a:r>
            <a:endParaRPr lang="en-US" sz="2700" dirty="0"/>
          </a:p>
        </p:txBody>
      </p:sp>
      <p:sp>
        <p:nvSpPr>
          <p:cNvPr id="3" name="Title 2"/>
          <p:cNvSpPr>
            <a:spLocks noGrp="1"/>
          </p:cNvSpPr>
          <p:nvPr>
            <p:ph type="title"/>
          </p:nvPr>
        </p:nvSpPr>
        <p:spPr/>
        <p:txBody>
          <a:bodyPr/>
          <a:lstStyle/>
          <a:p>
            <a:r>
              <a:rPr lang="en-US" dirty="0" smtClean="0"/>
              <a:t>Question Sampler</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17</a:t>
            </a:fld>
            <a:endParaRPr lang="en-US"/>
          </a:p>
        </p:txBody>
      </p:sp>
    </p:spTree>
    <p:extLst>
      <p:ext uri="{BB962C8B-B14F-4D97-AF65-F5344CB8AC3E}">
        <p14:creationId xmlns:p14="http://schemas.microsoft.com/office/powerpoint/2010/main" val="2846862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dirty="0"/>
              <a:t>The practice form mirrors the operational assessment and gives users the ability to see the types of items that will be on the assessment and, if taking the practice test online, become comfortable with answering items within the </a:t>
            </a:r>
            <a:r>
              <a:rPr lang="en-US" dirty="0" err="1" smtClean="0"/>
              <a:t>Nextera</a:t>
            </a:r>
            <a:r>
              <a:rPr lang="en-US" dirty="0" smtClean="0"/>
              <a:t> </a:t>
            </a:r>
            <a:r>
              <a:rPr lang="en-US" dirty="0"/>
              <a:t>testing platform</a:t>
            </a:r>
            <a:r>
              <a:rPr lang="en-US" dirty="0" smtClean="0"/>
              <a:t>.</a:t>
            </a:r>
          </a:p>
          <a:p>
            <a:r>
              <a:rPr lang="en-US" dirty="0" smtClean="0"/>
              <a:t>Also available via paper/pencil</a:t>
            </a:r>
            <a:endParaRPr lang="en-US" dirty="0"/>
          </a:p>
        </p:txBody>
      </p:sp>
      <p:sp>
        <p:nvSpPr>
          <p:cNvPr id="3" name="Title 2"/>
          <p:cNvSpPr>
            <a:spLocks noGrp="1"/>
          </p:cNvSpPr>
          <p:nvPr>
            <p:ph type="title"/>
          </p:nvPr>
        </p:nvSpPr>
        <p:spPr/>
        <p:txBody>
          <a:bodyPr/>
          <a:lstStyle/>
          <a:p>
            <a:r>
              <a:rPr lang="en-US" dirty="0" smtClean="0"/>
              <a:t>Practice Form</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18</a:t>
            </a:fld>
            <a:endParaRPr lang="en-US"/>
          </a:p>
        </p:txBody>
      </p:sp>
    </p:spTree>
    <p:extLst>
      <p:ext uri="{BB962C8B-B14F-4D97-AF65-F5344CB8AC3E}">
        <p14:creationId xmlns:p14="http://schemas.microsoft.com/office/powerpoint/2010/main" val="2352840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Autofit/>
          </a:bodyPr>
          <a:lstStyle/>
          <a:p>
            <a:r>
              <a:rPr lang="en-US" sz="1800" dirty="0" smtClean="0"/>
              <a:t>A </a:t>
            </a:r>
            <a:r>
              <a:rPr lang="en-US" sz="1800" dirty="0"/>
              <a:t>workstation with Internet access, a monitor, a mouse, and a keyboard for each student, </a:t>
            </a:r>
            <a:r>
              <a:rPr lang="en-US" sz="1800" b="1" dirty="0"/>
              <a:t>OR </a:t>
            </a:r>
            <a:r>
              <a:rPr lang="en-US" sz="1800" dirty="0"/>
              <a:t>a tablet device with Internet access if a student will be testing on a tablet. Devices must have </a:t>
            </a:r>
            <a:r>
              <a:rPr lang="en-US" sz="1800" dirty="0" err="1" smtClean="0"/>
              <a:t>Nextera</a:t>
            </a:r>
            <a:r>
              <a:rPr lang="en-US" sz="1800" dirty="0" smtClean="0"/>
              <a:t> </a:t>
            </a:r>
            <a:r>
              <a:rPr lang="en-US" sz="1800" dirty="0"/>
              <a:t>properly loaded and certified. </a:t>
            </a:r>
          </a:p>
          <a:p>
            <a:r>
              <a:rPr lang="en-US" sz="1800" dirty="0" smtClean="0"/>
              <a:t>Student </a:t>
            </a:r>
            <a:r>
              <a:rPr lang="en-US" sz="1800" dirty="0"/>
              <a:t>Test Tickets provide the secure login credentials (i.e., username and password) required for a student to use the testing software. </a:t>
            </a:r>
          </a:p>
          <a:p>
            <a:r>
              <a:rPr lang="en-US" sz="1800" dirty="0" smtClean="0"/>
              <a:t>Writer’s Checklists</a:t>
            </a:r>
            <a:r>
              <a:rPr lang="en-US" sz="1800" dirty="0"/>
              <a:t>, </a:t>
            </a:r>
            <a:r>
              <a:rPr lang="en-US" sz="1800" dirty="0" smtClean="0"/>
              <a:t>Mathematics and Science </a:t>
            </a:r>
            <a:r>
              <a:rPr lang="en-US" sz="1800" dirty="0"/>
              <a:t>Reference Sheets are available in the </a:t>
            </a:r>
            <a:r>
              <a:rPr lang="en-US" sz="1800" dirty="0" err="1" smtClean="0"/>
              <a:t>Nextera</a:t>
            </a:r>
            <a:r>
              <a:rPr lang="en-US" sz="1800" dirty="0" smtClean="0"/>
              <a:t> platform during testing for students </a:t>
            </a:r>
            <a:r>
              <a:rPr lang="en-US" sz="1800" dirty="0"/>
              <a:t>to access. </a:t>
            </a:r>
            <a:r>
              <a:rPr lang="en-US" sz="1800" dirty="0" smtClean="0"/>
              <a:t>Physical </a:t>
            </a:r>
            <a:r>
              <a:rPr lang="en-US" sz="1800" dirty="0"/>
              <a:t>copies may also be given to students. They may be copied from the appendices of </a:t>
            </a:r>
            <a:r>
              <a:rPr lang="en-US" sz="1800" dirty="0" smtClean="0"/>
              <a:t>the manuals.</a:t>
            </a:r>
          </a:p>
          <a:p>
            <a:r>
              <a:rPr lang="en-US" sz="1800" dirty="0" smtClean="0"/>
              <a:t>During </a:t>
            </a:r>
            <a:r>
              <a:rPr lang="en-US" sz="1800" dirty="0"/>
              <a:t>online testing, all students may have access to a printed list of the </a:t>
            </a:r>
            <a:r>
              <a:rPr lang="en-US" sz="1800" dirty="0" smtClean="0"/>
              <a:t>Quick Tips for Students </a:t>
            </a:r>
            <a:r>
              <a:rPr lang="en-US" sz="1800" dirty="0"/>
              <a:t>available in </a:t>
            </a:r>
            <a:r>
              <a:rPr lang="en-US" sz="1800" dirty="0" err="1" smtClean="0"/>
              <a:t>Nextera</a:t>
            </a:r>
            <a:r>
              <a:rPr lang="en-US" sz="1800" dirty="0" smtClean="0"/>
              <a:t>. </a:t>
            </a:r>
            <a:r>
              <a:rPr lang="en-US" sz="1800" dirty="0"/>
              <a:t>The list may be printed from the appendices of the </a:t>
            </a:r>
            <a:r>
              <a:rPr lang="en-US" sz="1800" dirty="0" smtClean="0"/>
              <a:t>manuals</a:t>
            </a:r>
            <a:r>
              <a:rPr lang="en-US" sz="1800" dirty="0"/>
              <a:t>. The list </a:t>
            </a:r>
            <a:r>
              <a:rPr lang="en-US" sz="1800" dirty="0" smtClean="0"/>
              <a:t>can </a:t>
            </a:r>
            <a:r>
              <a:rPr lang="en-US" sz="1800" dirty="0"/>
              <a:t>also be printed </a:t>
            </a:r>
            <a:r>
              <a:rPr lang="en-US" sz="1800" dirty="0" smtClean="0"/>
              <a:t>at </a:t>
            </a:r>
            <a:r>
              <a:rPr lang="en-US" sz="1800" dirty="0">
                <a:hlinkClick r:id="rId2"/>
              </a:rPr>
              <a:t>https://</a:t>
            </a:r>
            <a:r>
              <a:rPr lang="en-US" sz="1800" dirty="0" smtClean="0">
                <a:hlinkClick r:id="rId2"/>
              </a:rPr>
              <a:t>mo.nextera.questarai.com/admin</a:t>
            </a:r>
            <a:r>
              <a:rPr lang="en-US" sz="1800" dirty="0" smtClean="0"/>
              <a:t>. </a:t>
            </a:r>
            <a:endParaRPr lang="en-US" sz="1800" dirty="0"/>
          </a:p>
        </p:txBody>
      </p:sp>
      <p:sp>
        <p:nvSpPr>
          <p:cNvPr id="3" name="Title 2"/>
          <p:cNvSpPr>
            <a:spLocks noGrp="1"/>
          </p:cNvSpPr>
          <p:nvPr>
            <p:ph type="title"/>
          </p:nvPr>
        </p:nvSpPr>
        <p:spPr/>
        <p:txBody>
          <a:bodyPr/>
          <a:lstStyle/>
          <a:p>
            <a:r>
              <a:rPr lang="en-US" dirty="0" smtClean="0"/>
              <a:t>Required/Allowed Materials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19</a:t>
            </a:fld>
            <a:endParaRPr lang="en-US"/>
          </a:p>
        </p:txBody>
      </p:sp>
    </p:spTree>
    <p:extLst>
      <p:ext uri="{BB962C8B-B14F-4D97-AF65-F5344CB8AC3E}">
        <p14:creationId xmlns:p14="http://schemas.microsoft.com/office/powerpoint/2010/main" val="1747058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482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70000" lnSpcReduction="20000"/>
          </a:bodyPr>
          <a:lstStyle/>
          <a:p>
            <a:r>
              <a:rPr lang="en-US" dirty="0" smtClean="0"/>
              <a:t>A physical English dictionary, physical thesaurus and physical grammar handbook </a:t>
            </a:r>
            <a:r>
              <a:rPr lang="en-US" dirty="0"/>
              <a:t>may only be used on </a:t>
            </a:r>
            <a:r>
              <a:rPr lang="en-US" dirty="0" smtClean="0"/>
              <a:t>the </a:t>
            </a:r>
            <a:r>
              <a:rPr lang="en-US" dirty="0"/>
              <a:t>writing </a:t>
            </a:r>
            <a:r>
              <a:rPr lang="en-US" dirty="0" smtClean="0"/>
              <a:t>prompt in English I and English II. </a:t>
            </a:r>
            <a:r>
              <a:rPr lang="en-US" dirty="0"/>
              <a:t>If the grammar handbook is electronic, it may not connect to the internet. The grammar handbook must be one that is published—it cannot be a district, school or classroom created handbook</a:t>
            </a:r>
            <a:r>
              <a:rPr lang="en-US" dirty="0" smtClean="0"/>
              <a:t>.</a:t>
            </a:r>
          </a:p>
          <a:p>
            <a:r>
              <a:rPr lang="en-US" dirty="0" smtClean="0"/>
              <a:t>An </a:t>
            </a:r>
            <a:r>
              <a:rPr lang="en-US" dirty="0"/>
              <a:t>electronic English </a:t>
            </a:r>
            <a:r>
              <a:rPr lang="en-US" dirty="0" smtClean="0"/>
              <a:t>dictionary and thesaurus </a:t>
            </a:r>
            <a:r>
              <a:rPr lang="en-US" dirty="0"/>
              <a:t>is available in the </a:t>
            </a:r>
            <a:r>
              <a:rPr lang="en-US" dirty="0" err="1" smtClean="0"/>
              <a:t>Nextera</a:t>
            </a:r>
            <a:r>
              <a:rPr lang="en-US" dirty="0" smtClean="0"/>
              <a:t> </a:t>
            </a:r>
            <a:r>
              <a:rPr lang="en-US" dirty="0"/>
              <a:t>platform to use on the writing </a:t>
            </a:r>
            <a:r>
              <a:rPr lang="en-US" dirty="0" smtClean="0"/>
              <a:t>prompt.</a:t>
            </a:r>
          </a:p>
          <a:p>
            <a:r>
              <a:rPr lang="en-US" dirty="0" smtClean="0"/>
              <a:t>English Learners (EL) may have access to a physical bilingual dictionary for use only on the writing prompt in English I and English II. If the bilingual dictionary is electronic, it may not connect to the internet.</a:t>
            </a:r>
          </a:p>
        </p:txBody>
      </p:sp>
      <p:sp>
        <p:nvSpPr>
          <p:cNvPr id="3" name="Title 2"/>
          <p:cNvSpPr>
            <a:spLocks noGrp="1"/>
          </p:cNvSpPr>
          <p:nvPr>
            <p:ph type="title"/>
          </p:nvPr>
        </p:nvSpPr>
        <p:spPr/>
        <p:txBody>
          <a:bodyPr>
            <a:normAutofit fontScale="90000"/>
          </a:bodyPr>
          <a:lstStyle/>
          <a:p>
            <a:r>
              <a:rPr lang="en-US" dirty="0" smtClean="0"/>
              <a:t>Dictionary/Thesaurus/Grammar Handbook</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20</a:t>
            </a:fld>
            <a:endParaRPr lang="en-US"/>
          </a:p>
        </p:txBody>
      </p:sp>
    </p:spTree>
    <p:extLst>
      <p:ext uri="{BB962C8B-B14F-4D97-AF65-F5344CB8AC3E}">
        <p14:creationId xmlns:p14="http://schemas.microsoft.com/office/powerpoint/2010/main" val="1610907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40000" lnSpcReduction="20000"/>
          </a:bodyPr>
          <a:lstStyle/>
          <a:p>
            <a:r>
              <a:rPr lang="en-US" sz="4800" dirty="0" smtClean="0"/>
              <a:t>A </a:t>
            </a:r>
            <a:r>
              <a:rPr lang="en-US" sz="4800" dirty="0"/>
              <a:t>physical calculator can be accessed for </a:t>
            </a:r>
            <a:r>
              <a:rPr lang="en-US" sz="4800" dirty="0" smtClean="0"/>
              <a:t>the </a:t>
            </a:r>
            <a:r>
              <a:rPr lang="en-US" sz="4800" dirty="0"/>
              <a:t>Mathematics and Science </a:t>
            </a:r>
            <a:r>
              <a:rPr lang="en-US" sz="4800" dirty="0" smtClean="0"/>
              <a:t>assessments. An </a:t>
            </a:r>
            <a:r>
              <a:rPr lang="en-US" sz="4800" dirty="0"/>
              <a:t>electronic calculator is available in the </a:t>
            </a:r>
            <a:r>
              <a:rPr lang="en-US" sz="4800" dirty="0" err="1" smtClean="0"/>
              <a:t>Nextera</a:t>
            </a:r>
            <a:r>
              <a:rPr lang="en-US" sz="4800" dirty="0" smtClean="0"/>
              <a:t> platform</a:t>
            </a:r>
            <a:r>
              <a:rPr lang="en-US" sz="4800" dirty="0"/>
              <a:t> </a:t>
            </a:r>
            <a:r>
              <a:rPr lang="en-US" sz="4800" dirty="0" smtClean="0"/>
              <a:t>for Mathematics assessments.</a:t>
            </a:r>
            <a:endParaRPr lang="en-US" sz="4800" dirty="0"/>
          </a:p>
          <a:p>
            <a:r>
              <a:rPr lang="en-US" sz="4800" dirty="0" smtClean="0"/>
              <a:t>Test </a:t>
            </a:r>
            <a:r>
              <a:rPr lang="en-US" sz="4800" dirty="0"/>
              <a:t>Examiners are responsible for ensuring and verifying that any calculator with the ability to store functions and equations, e.g., a scientific calculator, has the memory cleared before and after each Mathematics assessment. </a:t>
            </a:r>
          </a:p>
          <a:p>
            <a:r>
              <a:rPr lang="en-US" sz="4800" dirty="0" smtClean="0"/>
              <a:t>Calculators </a:t>
            </a:r>
            <a:r>
              <a:rPr lang="en-US" sz="4800" dirty="0"/>
              <a:t>cannot have Internet connectivity or be able to connect to anyone inside or outside the classroom during testing. </a:t>
            </a:r>
          </a:p>
          <a:p>
            <a:r>
              <a:rPr lang="en-US" sz="4800" dirty="0" smtClean="0"/>
              <a:t>Students </a:t>
            </a:r>
            <a:r>
              <a:rPr lang="en-US" sz="4800" dirty="0"/>
              <a:t>cannot use a calculator on a laptop or other portable computer, pocket organizer, cell phone, watch, device with a typewriter-style keyboard, electronic writing pad, or pen-input device unless a particular assistive device is required for a student and is specified on his or her IEP. </a:t>
            </a:r>
            <a:r>
              <a:rPr lang="en-US" sz="4800" dirty="0" smtClean="0"/>
              <a:t>No </a:t>
            </a:r>
            <a:r>
              <a:rPr lang="en-US" sz="4800" dirty="0"/>
              <a:t>calculators with QWERTY keyboards are allowed</a:t>
            </a:r>
            <a:r>
              <a:rPr lang="en-US" sz="4800" dirty="0" smtClean="0"/>
              <a:t>.</a:t>
            </a:r>
            <a:endParaRPr lang="en-US" sz="4800" dirty="0"/>
          </a:p>
          <a:p>
            <a:endParaRPr lang="en-US" dirty="0"/>
          </a:p>
        </p:txBody>
      </p:sp>
      <p:sp>
        <p:nvSpPr>
          <p:cNvPr id="3" name="Title 2"/>
          <p:cNvSpPr>
            <a:spLocks noGrp="1"/>
          </p:cNvSpPr>
          <p:nvPr>
            <p:ph type="title"/>
          </p:nvPr>
        </p:nvSpPr>
        <p:spPr/>
        <p:txBody>
          <a:bodyPr>
            <a:normAutofit/>
          </a:bodyPr>
          <a:lstStyle/>
          <a:p>
            <a:r>
              <a:rPr lang="en-US" dirty="0" smtClean="0"/>
              <a:t>Calculators</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21</a:t>
            </a:fld>
            <a:endParaRPr lang="en-US"/>
          </a:p>
        </p:txBody>
      </p:sp>
    </p:spTree>
    <p:extLst>
      <p:ext uri="{BB962C8B-B14F-4D97-AF65-F5344CB8AC3E}">
        <p14:creationId xmlns:p14="http://schemas.microsoft.com/office/powerpoint/2010/main" val="3702911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62500" lnSpcReduction="20000"/>
          </a:bodyPr>
          <a:lstStyle/>
          <a:p>
            <a:r>
              <a:rPr lang="en-US" dirty="0"/>
              <a:t>Electronic devices, including any portable device that can connect to the internet or to anyone inside or outside of the classroom, must not be accessible during the testing sessions. Such items include, but are not limited to: </a:t>
            </a:r>
          </a:p>
          <a:p>
            <a:pPr lvl="1"/>
            <a:r>
              <a:rPr lang="en-US" dirty="0"/>
              <a:t>cellular/mobile phones </a:t>
            </a:r>
          </a:p>
          <a:p>
            <a:pPr lvl="1"/>
            <a:r>
              <a:rPr lang="en-US" dirty="0"/>
              <a:t>smart watches </a:t>
            </a:r>
          </a:p>
          <a:p>
            <a:pPr lvl="1"/>
            <a:r>
              <a:rPr lang="en-US" dirty="0"/>
              <a:t>electronic music players </a:t>
            </a:r>
          </a:p>
          <a:p>
            <a:pPr lvl="1"/>
            <a:r>
              <a:rPr lang="en-US" dirty="0"/>
              <a:t>digital cameras </a:t>
            </a:r>
          </a:p>
          <a:p>
            <a:pPr lvl="1"/>
            <a:r>
              <a:rPr lang="en-US" dirty="0"/>
              <a:t>handheld scanners </a:t>
            </a:r>
          </a:p>
          <a:p>
            <a:pPr lvl="1"/>
            <a:r>
              <a:rPr lang="en-US" dirty="0"/>
              <a:t>portable gaming devices </a:t>
            </a:r>
          </a:p>
          <a:p>
            <a:pPr lvl="1"/>
            <a:r>
              <a:rPr lang="en-US" dirty="0"/>
              <a:t>any device that can connect to the </a:t>
            </a:r>
            <a:r>
              <a:rPr lang="en-US" dirty="0" smtClean="0"/>
              <a:t>internet</a:t>
            </a:r>
            <a:endParaRPr lang="en-US" dirty="0"/>
          </a:p>
        </p:txBody>
      </p:sp>
      <p:sp>
        <p:nvSpPr>
          <p:cNvPr id="3" name="Title 2"/>
          <p:cNvSpPr>
            <a:spLocks noGrp="1"/>
          </p:cNvSpPr>
          <p:nvPr>
            <p:ph type="title"/>
          </p:nvPr>
        </p:nvSpPr>
        <p:spPr/>
        <p:txBody>
          <a:bodyPr/>
          <a:lstStyle/>
          <a:p>
            <a:r>
              <a:rPr lang="en-US" dirty="0" smtClean="0"/>
              <a:t>Prohibited Materials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22</a:t>
            </a:fld>
            <a:endParaRPr lang="en-US"/>
          </a:p>
        </p:txBody>
      </p:sp>
    </p:spTree>
    <p:extLst>
      <p:ext uri="{BB962C8B-B14F-4D97-AF65-F5344CB8AC3E}">
        <p14:creationId xmlns:p14="http://schemas.microsoft.com/office/powerpoint/2010/main" val="2482694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70000" lnSpcReduction="20000"/>
          </a:bodyPr>
          <a:lstStyle/>
          <a:p>
            <a:r>
              <a:rPr lang="en-US" dirty="0"/>
              <a:t>As part of your board approved assessment plan, each district shall have a cell phone/smart watch policy in place that ensures both test security and test validity. The policy should address both students and Test Examiners. Each classroom is expected to follow the district policy. </a:t>
            </a:r>
          </a:p>
          <a:p>
            <a:r>
              <a:rPr lang="en-US" dirty="0"/>
              <a:t>Some </a:t>
            </a:r>
            <a:r>
              <a:rPr lang="en-US"/>
              <a:t>students </a:t>
            </a:r>
            <a:r>
              <a:rPr lang="en-US" smtClean="0"/>
              <a:t>use </a:t>
            </a:r>
            <a:r>
              <a:rPr lang="en-US" dirty="0"/>
              <a:t>their phone to track medical issues, such as blood pressure, heart rate and blood sugar. If the student uses their phone for a medical issue, they can have it in the testing room, but it should be held on to by the Test Examiner or a test proctor and not by the student. The phone should also be setup to not disturb other students by making noise for phone calls, text messages or other non-medical alerts</a:t>
            </a:r>
            <a:r>
              <a:rPr lang="en-US" dirty="0" smtClean="0"/>
              <a:t>.</a:t>
            </a:r>
            <a:endParaRPr lang="en-US" dirty="0"/>
          </a:p>
        </p:txBody>
      </p:sp>
      <p:sp>
        <p:nvSpPr>
          <p:cNvPr id="3" name="Title 2"/>
          <p:cNvSpPr>
            <a:spLocks noGrp="1"/>
          </p:cNvSpPr>
          <p:nvPr>
            <p:ph type="title"/>
          </p:nvPr>
        </p:nvSpPr>
        <p:spPr/>
        <p:txBody>
          <a:bodyPr>
            <a:normAutofit/>
          </a:bodyPr>
          <a:lstStyle/>
          <a:p>
            <a:r>
              <a:rPr lang="en-US" dirty="0" smtClean="0"/>
              <a:t>Cell </a:t>
            </a:r>
            <a:r>
              <a:rPr lang="en-US" dirty="0"/>
              <a:t>Phone/Smart Watch </a:t>
            </a:r>
            <a:r>
              <a:rPr lang="en-US" dirty="0" smtClean="0"/>
              <a:t>Policy</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23</a:t>
            </a:fld>
            <a:endParaRPr lang="en-US"/>
          </a:p>
        </p:txBody>
      </p:sp>
    </p:spTree>
    <p:extLst>
      <p:ext uri="{BB962C8B-B14F-4D97-AF65-F5344CB8AC3E}">
        <p14:creationId xmlns:p14="http://schemas.microsoft.com/office/powerpoint/2010/main" val="3480297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400" dirty="0">
                <a:latin typeface="Calibri" pitchFamily="34" charset="0"/>
              </a:rPr>
              <a:t>Student may need to move during testing because of disruption or illness.</a:t>
            </a:r>
          </a:p>
          <a:p>
            <a:pPr lvl="1"/>
            <a:r>
              <a:rPr lang="en-US" sz="2000" dirty="0">
                <a:latin typeface="Calibri" pitchFamily="34" charset="0"/>
              </a:rPr>
              <a:t>Pause and Exit the test.</a:t>
            </a:r>
          </a:p>
          <a:p>
            <a:pPr lvl="1"/>
            <a:r>
              <a:rPr lang="en-US" sz="2000" dirty="0">
                <a:latin typeface="Calibri" pitchFamily="34" charset="0"/>
              </a:rPr>
              <a:t>Escort the student to a new </a:t>
            </a:r>
            <a:r>
              <a:rPr lang="en-US" sz="2000" dirty="0" smtClean="0">
                <a:latin typeface="Calibri" pitchFamily="34" charset="0"/>
              </a:rPr>
              <a:t>location.</a:t>
            </a:r>
            <a:endParaRPr lang="en-US" sz="2000" dirty="0">
              <a:latin typeface="Calibri" pitchFamily="34" charset="0"/>
            </a:endParaRPr>
          </a:p>
          <a:p>
            <a:pPr lvl="1"/>
            <a:r>
              <a:rPr lang="en-US" sz="2000" dirty="0">
                <a:latin typeface="Calibri" pitchFamily="34" charset="0"/>
              </a:rPr>
              <a:t>Login the student to a new workstation using the same test ticket</a:t>
            </a:r>
            <a:r>
              <a:rPr lang="en-US" sz="2000" dirty="0" smtClean="0">
                <a:latin typeface="Calibri" pitchFamily="34" charset="0"/>
              </a:rPr>
              <a:t>.</a:t>
            </a:r>
            <a:endParaRPr lang="en-US" sz="2000" dirty="0">
              <a:latin typeface="Calibri" pitchFamily="34" charset="0"/>
            </a:endParaRPr>
          </a:p>
        </p:txBody>
      </p:sp>
      <p:sp>
        <p:nvSpPr>
          <p:cNvPr id="3" name="Title 2"/>
          <p:cNvSpPr>
            <a:spLocks noGrp="1"/>
          </p:cNvSpPr>
          <p:nvPr>
            <p:ph type="title"/>
          </p:nvPr>
        </p:nvSpPr>
        <p:spPr/>
        <p:txBody>
          <a:bodyPr/>
          <a:lstStyle/>
          <a:p>
            <a:r>
              <a:rPr lang="en-US" dirty="0" smtClean="0"/>
              <a:t>Moving Students: Disruption or Illness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24</a:t>
            </a:fld>
            <a:endParaRPr lang="en-US"/>
          </a:p>
        </p:txBody>
      </p:sp>
    </p:spTree>
    <p:extLst>
      <p:ext uri="{BB962C8B-B14F-4D97-AF65-F5344CB8AC3E}">
        <p14:creationId xmlns:p14="http://schemas.microsoft.com/office/powerpoint/2010/main" val="2551173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a:latin typeface="Calibri" pitchFamily="34" charset="0"/>
              </a:rPr>
              <a:t>Tests are not invalidated because of:</a:t>
            </a:r>
          </a:p>
          <a:p>
            <a:pPr lvl="1"/>
            <a:r>
              <a:rPr lang="en-US" sz="2100" dirty="0">
                <a:latin typeface="Calibri" pitchFamily="34" charset="0"/>
              </a:rPr>
              <a:t>Students behavior</a:t>
            </a:r>
          </a:p>
          <a:p>
            <a:pPr lvl="1"/>
            <a:r>
              <a:rPr lang="en-US" sz="2100" dirty="0">
                <a:latin typeface="Calibri" pitchFamily="34" charset="0"/>
              </a:rPr>
              <a:t>Judgment of student effort</a:t>
            </a:r>
          </a:p>
          <a:p>
            <a:r>
              <a:rPr lang="en-US" sz="2400" dirty="0" smtClean="0">
                <a:latin typeface="Calibri" pitchFamily="34" charset="0"/>
              </a:rPr>
              <a:t>Tests are </a:t>
            </a:r>
            <a:r>
              <a:rPr lang="en-US" sz="2400" b="1" dirty="0" smtClean="0">
                <a:latin typeface="Calibri" pitchFamily="34" charset="0"/>
              </a:rPr>
              <a:t>only</a:t>
            </a:r>
            <a:r>
              <a:rPr lang="en-US" sz="2400" dirty="0" smtClean="0">
                <a:latin typeface="Calibri" pitchFamily="34" charset="0"/>
              </a:rPr>
              <a:t> </a:t>
            </a:r>
            <a:r>
              <a:rPr lang="en-US" sz="2400" dirty="0">
                <a:latin typeface="Calibri" pitchFamily="34" charset="0"/>
              </a:rPr>
              <a:t>invalidated because of cheating.</a:t>
            </a:r>
          </a:p>
          <a:p>
            <a:pPr lvl="1"/>
            <a:r>
              <a:rPr lang="en-US" sz="2100" dirty="0">
                <a:latin typeface="Calibri" pitchFamily="34" charset="0"/>
              </a:rPr>
              <a:t>Only the DTC can invalidate a test.</a:t>
            </a:r>
          </a:p>
          <a:p>
            <a:pPr lvl="1"/>
            <a:r>
              <a:rPr lang="en-US" sz="2100" dirty="0">
                <a:latin typeface="Calibri" pitchFamily="34" charset="0"/>
              </a:rPr>
              <a:t>Should be done as soon as possible while the circumstances are fresh in your mind.</a:t>
            </a:r>
            <a:endParaRPr lang="en-US" sz="2100" dirty="0">
              <a:solidFill>
                <a:srgbClr val="FF0000"/>
              </a:solidFill>
              <a:latin typeface="Calibri" pitchFamily="34" charset="0"/>
            </a:endParaRPr>
          </a:p>
          <a:p>
            <a:pPr lvl="1"/>
            <a:r>
              <a:rPr lang="en-US" sz="2100" dirty="0" smtClean="0">
                <a:latin typeface="Calibri" pitchFamily="34" charset="0"/>
              </a:rPr>
              <a:t>Follow </a:t>
            </a:r>
            <a:r>
              <a:rPr lang="en-US" sz="2100" dirty="0">
                <a:latin typeface="Calibri" pitchFamily="34" charset="0"/>
              </a:rPr>
              <a:t>the instructions from the </a:t>
            </a:r>
            <a:r>
              <a:rPr lang="en-US" sz="2100" dirty="0" smtClean="0">
                <a:latin typeface="Calibri" pitchFamily="34" charset="0"/>
              </a:rPr>
              <a:t>TCM</a:t>
            </a:r>
            <a:r>
              <a:rPr lang="en-US" sz="2100" dirty="0">
                <a:latin typeface="Calibri" pitchFamily="34" charset="0"/>
              </a:rPr>
              <a:t>.</a:t>
            </a:r>
          </a:p>
        </p:txBody>
      </p:sp>
      <p:sp>
        <p:nvSpPr>
          <p:cNvPr id="3" name="Title 2"/>
          <p:cNvSpPr>
            <a:spLocks noGrp="1"/>
          </p:cNvSpPr>
          <p:nvPr>
            <p:ph type="title"/>
          </p:nvPr>
        </p:nvSpPr>
        <p:spPr/>
        <p:txBody>
          <a:bodyPr/>
          <a:lstStyle/>
          <a:p>
            <a:r>
              <a:rPr lang="en-US" dirty="0" smtClean="0"/>
              <a:t>Invalidations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25</a:t>
            </a:fld>
            <a:endParaRPr lang="en-US"/>
          </a:p>
        </p:txBody>
      </p:sp>
    </p:spTree>
    <p:extLst>
      <p:ext uri="{BB962C8B-B14F-4D97-AF65-F5344CB8AC3E}">
        <p14:creationId xmlns:p14="http://schemas.microsoft.com/office/powerpoint/2010/main" val="1535908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a:latin typeface="Calibri" pitchFamily="34" charset="0"/>
              </a:rPr>
              <a:t>Paper/Pencil, Large Print and Braille test books and materials must be shipped back to </a:t>
            </a:r>
            <a:r>
              <a:rPr lang="en-US" sz="2400" dirty="0" err="1">
                <a:latin typeface="Calibri" pitchFamily="34" charset="0"/>
              </a:rPr>
              <a:t>Nextera</a:t>
            </a:r>
            <a:r>
              <a:rPr lang="en-US" sz="2400" dirty="0">
                <a:latin typeface="Calibri" pitchFamily="34" charset="0"/>
              </a:rPr>
              <a:t> after transcription</a:t>
            </a:r>
            <a:r>
              <a:rPr lang="en-US" sz="2400" dirty="0" smtClean="0">
                <a:latin typeface="Calibri" pitchFamily="34" charset="0"/>
              </a:rPr>
              <a:t>.</a:t>
            </a:r>
          </a:p>
          <a:p>
            <a:r>
              <a:rPr lang="en-US" sz="2400" dirty="0" smtClean="0">
                <a:latin typeface="Calibri" pitchFamily="34" charset="0"/>
              </a:rPr>
              <a:t>DTC </a:t>
            </a:r>
            <a:r>
              <a:rPr lang="en-US" sz="2400" dirty="0">
                <a:latin typeface="Calibri" pitchFamily="34" charset="0"/>
              </a:rPr>
              <a:t>responsibilities:</a:t>
            </a:r>
          </a:p>
          <a:p>
            <a:pPr lvl="1"/>
            <a:r>
              <a:rPr lang="en-US" sz="2000" dirty="0">
                <a:latin typeface="Calibri" pitchFamily="34" charset="0"/>
              </a:rPr>
              <a:t>100% return of all Paper/Pencil, Braille and Large Print assessments.</a:t>
            </a:r>
          </a:p>
          <a:p>
            <a:pPr lvl="1"/>
            <a:r>
              <a:rPr lang="en-US" sz="2000" dirty="0" err="1" smtClean="0">
                <a:latin typeface="Calibri" pitchFamily="34" charset="0"/>
              </a:rPr>
              <a:t>Questar</a:t>
            </a:r>
            <a:r>
              <a:rPr lang="en-US" sz="2000" dirty="0" smtClean="0">
                <a:latin typeface="Calibri" pitchFamily="34" charset="0"/>
              </a:rPr>
              <a:t> </a:t>
            </a:r>
            <a:r>
              <a:rPr lang="en-US" sz="2000" dirty="0">
                <a:latin typeface="Calibri" pitchFamily="34" charset="0"/>
              </a:rPr>
              <a:t>will audit the returned shipments</a:t>
            </a:r>
          </a:p>
          <a:p>
            <a:pPr lvl="1"/>
            <a:r>
              <a:rPr lang="en-US" sz="2000" dirty="0">
                <a:latin typeface="Calibri" pitchFamily="34" charset="0"/>
              </a:rPr>
              <a:t>Use the online Materials Accountability Form</a:t>
            </a:r>
          </a:p>
          <a:p>
            <a:r>
              <a:rPr lang="en-US" sz="2400" dirty="0" smtClean="0">
                <a:latin typeface="Calibri" pitchFamily="34" charset="0"/>
              </a:rPr>
              <a:t>Securely </a:t>
            </a:r>
            <a:r>
              <a:rPr lang="en-US" sz="2400" dirty="0">
                <a:latin typeface="Calibri" pitchFamily="34" charset="0"/>
              </a:rPr>
              <a:t>destroy immediately</a:t>
            </a:r>
          </a:p>
          <a:p>
            <a:pPr lvl="1"/>
            <a:r>
              <a:rPr lang="en-US" sz="2000" dirty="0">
                <a:latin typeface="Calibri" pitchFamily="34" charset="0"/>
              </a:rPr>
              <a:t>Test Tickets</a:t>
            </a:r>
          </a:p>
          <a:p>
            <a:pPr lvl="1"/>
            <a:r>
              <a:rPr lang="en-US" sz="2000" dirty="0">
                <a:latin typeface="Calibri" pitchFamily="34" charset="0"/>
              </a:rPr>
              <a:t>Scratch paper</a:t>
            </a:r>
          </a:p>
          <a:p>
            <a:endParaRPr lang="en-US" dirty="0"/>
          </a:p>
        </p:txBody>
      </p:sp>
      <p:sp>
        <p:nvSpPr>
          <p:cNvPr id="3" name="Title 2"/>
          <p:cNvSpPr>
            <a:spLocks noGrp="1"/>
          </p:cNvSpPr>
          <p:nvPr>
            <p:ph type="title"/>
          </p:nvPr>
        </p:nvSpPr>
        <p:spPr/>
        <p:txBody>
          <a:bodyPr/>
          <a:lstStyle/>
          <a:p>
            <a:r>
              <a:rPr lang="en-US" dirty="0" smtClean="0"/>
              <a:t>After Testing</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26</a:t>
            </a:fld>
            <a:endParaRPr lang="en-US"/>
          </a:p>
        </p:txBody>
      </p:sp>
    </p:spTree>
    <p:extLst>
      <p:ext uri="{BB962C8B-B14F-4D97-AF65-F5344CB8AC3E}">
        <p14:creationId xmlns:p14="http://schemas.microsoft.com/office/powerpoint/2010/main" val="1328804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43000" y="3257550"/>
            <a:ext cx="6762333" cy="1504950"/>
          </a:xfrm>
        </p:spPr>
        <p:txBody>
          <a:bodyPr/>
          <a:lstStyle/>
          <a:p>
            <a:r>
              <a:rPr lang="en-US" dirty="0" smtClean="0"/>
              <a:t>Contact/Questions</a:t>
            </a:r>
          </a:p>
          <a:p>
            <a:r>
              <a:rPr lang="en-US" dirty="0" smtClean="0"/>
              <a:t>dese.mo.gov/quality-schools/assessment</a:t>
            </a:r>
          </a:p>
          <a:p>
            <a:r>
              <a:rPr lang="en-US" dirty="0" smtClean="0"/>
              <a:t>(573) 751-3545</a:t>
            </a:r>
          </a:p>
          <a:p>
            <a:r>
              <a:rPr lang="en-US" dirty="0" smtClean="0"/>
              <a:t>assessment@dese.mo.gov</a:t>
            </a:r>
            <a:endParaRPr lang="en-US" dirty="0"/>
          </a:p>
        </p:txBody>
      </p:sp>
    </p:spTree>
    <p:extLst>
      <p:ext uri="{BB962C8B-B14F-4D97-AF65-F5344CB8AC3E}">
        <p14:creationId xmlns:p14="http://schemas.microsoft.com/office/powerpoint/2010/main" val="4114399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dirty="0" smtClean="0"/>
              <a:t>Version 1 – Posted 08/19/22</a:t>
            </a:r>
          </a:p>
          <a:p>
            <a:endParaRPr lang="en-US" dirty="0"/>
          </a:p>
          <a:p>
            <a:endParaRPr lang="en-US" dirty="0" smtClean="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r>
              <a:rPr lang="en-US" sz="800" dirty="0" smtClean="0"/>
              <a:t>The </a:t>
            </a:r>
            <a:r>
              <a:rPr lang="en-US" sz="800" dirty="0"/>
              <a:t>Department of Elementary and Secondary Education does not discriminate on the basis of race, color, religion, gender, gender identity, sexual orientation, national origin, age, veteran status, mental or physical disability, or any other basis prohibited by statute in its programs and activities. Inquiries related to department programs and to the location of services, activities, and facilities that are accessible by persons with disabilities may be directed to the Jefferson State Office Building, Director of Civil Rights Compliance and MOA Coordinator (Title VI/Title VII/Title IX/504/ADA/ADAAA/Age Act/GINA/USDA Title VI), 5th Floor, 205 Jefferson Street, P.O. Box 480, Jefferson City, MO 65102-0480; telephone number 573-526-4757 or TTY 800-735-2966; email civilrights@dese.mo.gov.</a:t>
            </a:r>
            <a:endParaRPr lang="en-US" sz="800" dirty="0" smtClean="0"/>
          </a:p>
        </p:txBody>
      </p:sp>
      <p:sp>
        <p:nvSpPr>
          <p:cNvPr id="3" name="Title 2"/>
          <p:cNvSpPr>
            <a:spLocks noGrp="1"/>
          </p:cNvSpPr>
          <p:nvPr>
            <p:ph type="title"/>
          </p:nvPr>
        </p:nvSpPr>
        <p:spPr/>
        <p:txBody>
          <a:bodyPr/>
          <a:lstStyle/>
          <a:p>
            <a:r>
              <a:rPr lang="en-US" smtClean="0"/>
              <a:t>Versions</a:t>
            </a:r>
            <a:endParaRPr lang="en-US"/>
          </a:p>
        </p:txBody>
      </p:sp>
      <p:sp>
        <p:nvSpPr>
          <p:cNvPr id="4" name="Slide Number Placeholder 3"/>
          <p:cNvSpPr>
            <a:spLocks noGrp="1"/>
          </p:cNvSpPr>
          <p:nvPr>
            <p:ph type="sldNum" sz="quarter" idx="4"/>
          </p:nvPr>
        </p:nvSpPr>
        <p:spPr/>
        <p:txBody>
          <a:bodyPr/>
          <a:lstStyle/>
          <a:p>
            <a:fld id="{3B745311-16E5-4BEF-BFE6-36758A3427EB}" type="slidenum">
              <a:rPr lang="en-US" smtClean="0"/>
              <a:pPr/>
              <a:t>3</a:t>
            </a:fld>
            <a:endParaRPr lang="en-US"/>
          </a:p>
        </p:txBody>
      </p:sp>
    </p:spTree>
    <p:extLst>
      <p:ext uri="{BB962C8B-B14F-4D97-AF65-F5344CB8AC3E}">
        <p14:creationId xmlns:p14="http://schemas.microsoft.com/office/powerpoint/2010/main" val="391191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dirty="0" smtClean="0"/>
              <a:t>Timing Guidelines for Biology and Physical Science have been updated.</a:t>
            </a:r>
          </a:p>
        </p:txBody>
      </p:sp>
      <p:sp>
        <p:nvSpPr>
          <p:cNvPr id="3" name="Title 2"/>
          <p:cNvSpPr>
            <a:spLocks noGrp="1"/>
          </p:cNvSpPr>
          <p:nvPr>
            <p:ph type="title"/>
          </p:nvPr>
        </p:nvSpPr>
        <p:spPr/>
        <p:txBody>
          <a:bodyPr/>
          <a:lstStyle/>
          <a:p>
            <a:r>
              <a:rPr lang="en-US" dirty="0" smtClean="0"/>
              <a:t>What is new</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4</a:t>
            </a:fld>
            <a:endParaRPr lang="en-US"/>
          </a:p>
        </p:txBody>
      </p:sp>
    </p:spTree>
    <p:extLst>
      <p:ext uri="{BB962C8B-B14F-4D97-AF65-F5344CB8AC3E}">
        <p14:creationId xmlns:p14="http://schemas.microsoft.com/office/powerpoint/2010/main" val="877121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85000" lnSpcReduction="10000"/>
          </a:bodyPr>
          <a:lstStyle/>
          <a:p>
            <a:pPr marL="457200" lvl="1"/>
            <a:r>
              <a:rPr lang="en-US" dirty="0" smtClean="0"/>
              <a:t>Required Assessments</a:t>
            </a:r>
          </a:p>
          <a:p>
            <a:pPr marL="914400" lvl="2"/>
            <a:r>
              <a:rPr lang="en-US" dirty="0" smtClean="0"/>
              <a:t>Algebra I, Biology, English II, Government</a:t>
            </a:r>
          </a:p>
          <a:p>
            <a:pPr marL="457200" lvl="1"/>
            <a:r>
              <a:rPr lang="en-US" dirty="0" smtClean="0"/>
              <a:t>Optional Assessments</a:t>
            </a:r>
          </a:p>
          <a:p>
            <a:pPr marL="914400" lvl="2"/>
            <a:r>
              <a:rPr lang="en-US" dirty="0" smtClean="0"/>
              <a:t>Algebra II, American History, English I, Geometry, Physical Science </a:t>
            </a:r>
          </a:p>
          <a:p>
            <a:pPr marL="457200" lvl="1"/>
            <a:r>
              <a:rPr lang="en-US" dirty="0" smtClean="0"/>
              <a:t>Personal Finance</a:t>
            </a:r>
          </a:p>
          <a:p>
            <a:pPr marL="914400" lvl="2"/>
            <a:r>
              <a:rPr lang="en-US" dirty="0" smtClean="0"/>
              <a:t>Required for students taking content in an embedded course</a:t>
            </a:r>
          </a:p>
          <a:p>
            <a:pPr marL="914400" lvl="2"/>
            <a:r>
              <a:rPr lang="en-US" dirty="0" smtClean="0"/>
              <a:t>Optional for students taking a stand alone course</a:t>
            </a:r>
          </a:p>
        </p:txBody>
      </p:sp>
      <p:sp>
        <p:nvSpPr>
          <p:cNvPr id="3" name="Title 2"/>
          <p:cNvSpPr>
            <a:spLocks noGrp="1"/>
          </p:cNvSpPr>
          <p:nvPr>
            <p:ph type="title"/>
          </p:nvPr>
        </p:nvSpPr>
        <p:spPr/>
        <p:txBody>
          <a:bodyPr/>
          <a:lstStyle/>
          <a:p>
            <a:r>
              <a:rPr lang="en-US" dirty="0" smtClean="0"/>
              <a:t>Content Tested</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5</a:t>
            </a:fld>
            <a:endParaRPr lang="en-US"/>
          </a:p>
        </p:txBody>
      </p:sp>
    </p:spTree>
    <p:extLst>
      <p:ext uri="{BB962C8B-B14F-4D97-AF65-F5344CB8AC3E}">
        <p14:creationId xmlns:p14="http://schemas.microsoft.com/office/powerpoint/2010/main" val="1842973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700" b="1" dirty="0"/>
              <a:t>English Learner (EL) Students </a:t>
            </a:r>
            <a:r>
              <a:rPr lang="en-US" sz="2700" dirty="0"/>
              <a:t>who have been in the U.S. for less than 12 cumulative months at the time of the test administration may be exempt from ELA assessments. </a:t>
            </a:r>
            <a:endParaRPr lang="en-US" sz="2700" dirty="0" smtClean="0"/>
          </a:p>
          <a:p>
            <a:r>
              <a:rPr lang="en-US" sz="2700" dirty="0" smtClean="0"/>
              <a:t>Students eligible for MAP-A do not take End-of-Course Assessments.</a:t>
            </a:r>
          </a:p>
          <a:p>
            <a:r>
              <a:rPr lang="en-US" sz="2700" dirty="0" smtClean="0"/>
              <a:t>The Test Coordinators Manual covers other special populations.</a:t>
            </a:r>
          </a:p>
        </p:txBody>
      </p:sp>
      <p:sp>
        <p:nvSpPr>
          <p:cNvPr id="3" name="Title 2"/>
          <p:cNvSpPr>
            <a:spLocks noGrp="1"/>
          </p:cNvSpPr>
          <p:nvPr>
            <p:ph type="title"/>
          </p:nvPr>
        </p:nvSpPr>
        <p:spPr/>
        <p:txBody>
          <a:bodyPr/>
          <a:lstStyle/>
          <a:p>
            <a:r>
              <a:rPr lang="en-US" dirty="0" smtClean="0"/>
              <a:t>Exceptions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6</a:t>
            </a:fld>
            <a:endParaRPr lang="en-US"/>
          </a:p>
        </p:txBody>
      </p:sp>
    </p:spTree>
    <p:extLst>
      <p:ext uri="{BB962C8B-B14F-4D97-AF65-F5344CB8AC3E}">
        <p14:creationId xmlns:p14="http://schemas.microsoft.com/office/powerpoint/2010/main" val="3001608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a:spcBef>
                <a:spcPts val="0"/>
              </a:spcBef>
            </a:pPr>
            <a:r>
              <a:rPr lang="en-US" sz="2700" dirty="0">
                <a:solidFill>
                  <a:srgbClr val="003399"/>
                </a:solidFill>
                <a:latin typeface="Calibri" pitchFamily="34" charset="0"/>
              </a:rPr>
              <a:t>Universal Tools are available to </a:t>
            </a:r>
            <a:r>
              <a:rPr lang="en-US" sz="2700" b="1" dirty="0">
                <a:solidFill>
                  <a:srgbClr val="003399"/>
                </a:solidFill>
                <a:latin typeface="Calibri" pitchFamily="34" charset="0"/>
              </a:rPr>
              <a:t>all</a:t>
            </a:r>
            <a:r>
              <a:rPr lang="en-US" sz="2700" dirty="0">
                <a:solidFill>
                  <a:srgbClr val="003399"/>
                </a:solidFill>
                <a:latin typeface="Calibri" pitchFamily="34" charset="0"/>
              </a:rPr>
              <a:t> students taking </a:t>
            </a:r>
            <a:r>
              <a:rPr lang="en-US" sz="2700" dirty="0" smtClean="0">
                <a:solidFill>
                  <a:srgbClr val="003399"/>
                </a:solidFill>
                <a:latin typeface="Calibri" pitchFamily="34" charset="0"/>
              </a:rPr>
              <a:t>EOC </a:t>
            </a:r>
            <a:r>
              <a:rPr lang="en-US" sz="2700" dirty="0">
                <a:solidFill>
                  <a:srgbClr val="003399"/>
                </a:solidFill>
                <a:latin typeface="Calibri" pitchFamily="34" charset="0"/>
              </a:rPr>
              <a:t>assessments, unless otherwise noted.</a:t>
            </a:r>
          </a:p>
          <a:p>
            <a:pPr>
              <a:spcBef>
                <a:spcPts val="0"/>
              </a:spcBef>
            </a:pPr>
            <a:r>
              <a:rPr lang="en-US" sz="2700" dirty="0">
                <a:solidFill>
                  <a:srgbClr val="003399"/>
                </a:solidFill>
                <a:latin typeface="Calibri" pitchFamily="34" charset="0"/>
              </a:rPr>
              <a:t>Accommodations must appear in an Individualized Education Plan </a:t>
            </a:r>
            <a:r>
              <a:rPr lang="en-US" sz="2700" b="1" dirty="0">
                <a:solidFill>
                  <a:srgbClr val="003399"/>
                </a:solidFill>
                <a:latin typeface="Calibri" pitchFamily="34" charset="0"/>
              </a:rPr>
              <a:t>(IEP) or 504 plan.</a:t>
            </a:r>
          </a:p>
          <a:p>
            <a:pPr>
              <a:spcBef>
                <a:spcPts val="0"/>
              </a:spcBef>
            </a:pPr>
            <a:r>
              <a:rPr lang="en-US" sz="2700" b="1" dirty="0" smtClean="0">
                <a:solidFill>
                  <a:srgbClr val="003399"/>
                </a:solidFill>
                <a:latin typeface="Calibri" pitchFamily="34" charset="0"/>
              </a:rPr>
              <a:t>Some</a:t>
            </a:r>
            <a:r>
              <a:rPr lang="en-US" sz="2700" dirty="0" smtClean="0">
                <a:solidFill>
                  <a:srgbClr val="003399"/>
                </a:solidFill>
                <a:latin typeface="Calibri" pitchFamily="34" charset="0"/>
              </a:rPr>
              <a:t> </a:t>
            </a:r>
            <a:r>
              <a:rPr lang="en-US" sz="2700" dirty="0">
                <a:solidFill>
                  <a:srgbClr val="003399"/>
                </a:solidFill>
                <a:latin typeface="Calibri" pitchFamily="34" charset="0"/>
              </a:rPr>
              <a:t>universal tools and accommodations are only for use by English Learners (ELs).</a:t>
            </a:r>
          </a:p>
          <a:p>
            <a:pPr lvl="1">
              <a:spcBef>
                <a:spcPts val="0"/>
              </a:spcBef>
            </a:pPr>
            <a:r>
              <a:rPr lang="en-US" sz="2400" dirty="0">
                <a:solidFill>
                  <a:srgbClr val="003399"/>
                </a:solidFill>
                <a:latin typeface="Calibri" panose="020F0502020204030204" pitchFamily="34" charset="0"/>
              </a:rPr>
              <a:t>EL students are those marked LEP-RCV </a:t>
            </a:r>
            <a:r>
              <a:rPr lang="en-US" sz="2400" dirty="0" smtClean="0">
                <a:solidFill>
                  <a:srgbClr val="003399"/>
                </a:solidFill>
                <a:latin typeface="Calibri" panose="020F0502020204030204" pitchFamily="34" charset="0"/>
              </a:rPr>
              <a:t>in </a:t>
            </a:r>
            <a:r>
              <a:rPr lang="en-US" sz="2400" dirty="0">
                <a:solidFill>
                  <a:srgbClr val="003399"/>
                </a:solidFill>
                <a:latin typeface="Calibri" panose="020F0502020204030204" pitchFamily="34" charset="0"/>
              </a:rPr>
              <a:t>Core </a:t>
            </a:r>
            <a:r>
              <a:rPr lang="en-US" sz="2400" dirty="0" smtClean="0">
                <a:solidFill>
                  <a:srgbClr val="003399"/>
                </a:solidFill>
                <a:latin typeface="Calibri" panose="020F0502020204030204" pitchFamily="34" charset="0"/>
              </a:rPr>
              <a:t>Data</a:t>
            </a:r>
          </a:p>
          <a:p>
            <a:pPr lvl="1">
              <a:spcBef>
                <a:spcPts val="0"/>
              </a:spcBef>
            </a:pPr>
            <a:r>
              <a:rPr lang="en-US" sz="2400" dirty="0">
                <a:solidFill>
                  <a:srgbClr val="003399"/>
                </a:solidFill>
                <a:latin typeface="Calibri" panose="020F0502020204030204" pitchFamily="34" charset="0"/>
              </a:rPr>
              <a:t>Students coded MY1, MY2, AY3 or AY4 are not eligible for tools/accommodations specifically marked for ELs.</a:t>
            </a:r>
            <a:endParaRPr lang="en-US" sz="2400" dirty="0"/>
          </a:p>
          <a:p>
            <a:pPr lvl="1">
              <a:spcBef>
                <a:spcPts val="0"/>
              </a:spcBef>
            </a:pPr>
            <a:endParaRPr lang="en-US" sz="2400" dirty="0"/>
          </a:p>
        </p:txBody>
      </p:sp>
      <p:sp>
        <p:nvSpPr>
          <p:cNvPr id="3" name="Title 2"/>
          <p:cNvSpPr>
            <a:spLocks noGrp="1"/>
          </p:cNvSpPr>
          <p:nvPr>
            <p:ph type="title"/>
          </p:nvPr>
        </p:nvSpPr>
        <p:spPr/>
        <p:txBody>
          <a:bodyPr/>
          <a:lstStyle/>
          <a:p>
            <a:r>
              <a:rPr lang="en-US" dirty="0" smtClean="0"/>
              <a:t>Universal Tools &amp; Accommodations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7</a:t>
            </a:fld>
            <a:endParaRPr lang="en-US"/>
          </a:p>
        </p:txBody>
      </p:sp>
    </p:spTree>
    <p:extLst>
      <p:ext uri="{BB962C8B-B14F-4D97-AF65-F5344CB8AC3E}">
        <p14:creationId xmlns:p14="http://schemas.microsoft.com/office/powerpoint/2010/main" val="1200258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a:spcBef>
                <a:spcPts val="0"/>
              </a:spcBef>
              <a:buClr>
                <a:schemeClr val="tx2"/>
              </a:buClr>
            </a:pPr>
            <a:r>
              <a:rPr lang="en-US" sz="2700" b="1" dirty="0">
                <a:solidFill>
                  <a:srgbClr val="003399"/>
                </a:solidFill>
                <a:latin typeface="Calibri" pitchFamily="34" charset="0"/>
              </a:rPr>
              <a:t>Some</a:t>
            </a:r>
            <a:r>
              <a:rPr lang="en-US" sz="2700" dirty="0">
                <a:solidFill>
                  <a:srgbClr val="003399"/>
                </a:solidFill>
                <a:latin typeface="Calibri" pitchFamily="34" charset="0"/>
              </a:rPr>
              <a:t> universal tools and </a:t>
            </a:r>
            <a:r>
              <a:rPr lang="en-US" sz="2700" b="1" dirty="0">
                <a:solidFill>
                  <a:srgbClr val="003399"/>
                </a:solidFill>
                <a:latin typeface="Calibri" pitchFamily="34" charset="0"/>
              </a:rPr>
              <a:t>all</a:t>
            </a:r>
            <a:r>
              <a:rPr lang="en-US" sz="2700" dirty="0">
                <a:solidFill>
                  <a:srgbClr val="003399"/>
                </a:solidFill>
                <a:latin typeface="Calibri" pitchFamily="34" charset="0"/>
              </a:rPr>
              <a:t> accommodations need to be marked in </a:t>
            </a:r>
            <a:r>
              <a:rPr lang="en-US" sz="2700" dirty="0" err="1" smtClean="0">
                <a:solidFill>
                  <a:srgbClr val="003399"/>
                </a:solidFill>
                <a:latin typeface="Calibri" pitchFamily="34" charset="0"/>
              </a:rPr>
              <a:t>Nextera</a:t>
            </a:r>
            <a:r>
              <a:rPr lang="en-US" sz="2700" dirty="0" smtClean="0">
                <a:solidFill>
                  <a:srgbClr val="003399"/>
                </a:solidFill>
                <a:latin typeface="Calibri" pitchFamily="34" charset="0"/>
              </a:rPr>
              <a:t> </a:t>
            </a:r>
            <a:r>
              <a:rPr lang="en-US" sz="2700" dirty="0">
                <a:solidFill>
                  <a:srgbClr val="003399"/>
                </a:solidFill>
                <a:latin typeface="Calibri" pitchFamily="34" charset="0"/>
              </a:rPr>
              <a:t>prior to the assessment.</a:t>
            </a:r>
          </a:p>
          <a:p>
            <a:pPr lvl="0">
              <a:spcBef>
                <a:spcPts val="0"/>
              </a:spcBef>
              <a:buClr>
                <a:schemeClr val="tx2"/>
              </a:buClr>
            </a:pPr>
            <a:r>
              <a:rPr lang="en-US" sz="2700" dirty="0" smtClean="0">
                <a:solidFill>
                  <a:srgbClr val="003399"/>
                </a:solidFill>
                <a:latin typeface="Calibri" pitchFamily="34" charset="0"/>
              </a:rPr>
              <a:t>Complete </a:t>
            </a:r>
            <a:r>
              <a:rPr lang="en-US" sz="2700" dirty="0">
                <a:solidFill>
                  <a:srgbClr val="003399"/>
                </a:solidFill>
                <a:latin typeface="Calibri" pitchFamily="34" charset="0"/>
              </a:rPr>
              <a:t>descriptions and codes for tools and </a:t>
            </a:r>
            <a:r>
              <a:rPr lang="en-US" sz="2700" dirty="0" smtClean="0">
                <a:solidFill>
                  <a:srgbClr val="003399"/>
                </a:solidFill>
                <a:latin typeface="Calibri" pitchFamily="34" charset="0"/>
              </a:rPr>
              <a:t>accommodations </a:t>
            </a:r>
            <a:r>
              <a:rPr lang="en-US" sz="2700" dirty="0">
                <a:solidFill>
                  <a:srgbClr val="003399"/>
                </a:solidFill>
                <a:latin typeface="Calibri" pitchFamily="34" charset="0"/>
              </a:rPr>
              <a:t>are available on the DESE </a:t>
            </a:r>
            <a:r>
              <a:rPr lang="en-US" sz="2700" dirty="0" smtClean="0">
                <a:solidFill>
                  <a:srgbClr val="003399"/>
                </a:solidFill>
                <a:latin typeface="Calibri" pitchFamily="34" charset="0"/>
              </a:rPr>
              <a:t>EOC </a:t>
            </a:r>
            <a:r>
              <a:rPr lang="en-US" sz="2700" dirty="0">
                <a:solidFill>
                  <a:srgbClr val="003399"/>
                </a:solidFill>
                <a:latin typeface="Calibri" pitchFamily="34" charset="0"/>
              </a:rPr>
              <a:t>website, under the Resources tab, and in the </a:t>
            </a:r>
            <a:r>
              <a:rPr lang="en-US" sz="2700" dirty="0" smtClean="0">
                <a:solidFill>
                  <a:srgbClr val="003399"/>
                </a:solidFill>
                <a:latin typeface="Calibri" pitchFamily="34" charset="0"/>
              </a:rPr>
              <a:t>TCM and TAM.</a:t>
            </a:r>
            <a:endParaRPr lang="en-US" sz="2700" dirty="0">
              <a:solidFill>
                <a:srgbClr val="003399"/>
              </a:solidFill>
              <a:latin typeface="Calibri" pitchFamily="34" charset="0"/>
            </a:endParaRPr>
          </a:p>
          <a:p>
            <a:pPr lvl="1">
              <a:spcBef>
                <a:spcPts val="0"/>
              </a:spcBef>
              <a:buClr>
                <a:srgbClr val="3D9833"/>
              </a:buClr>
            </a:pPr>
            <a:r>
              <a:rPr lang="en-US" sz="2400" dirty="0">
                <a:solidFill>
                  <a:srgbClr val="003399"/>
                </a:solidFill>
                <a:latin typeface="Calibri" pitchFamily="34" charset="0"/>
              </a:rPr>
              <a:t>Please carefully review the tools and accommodations procedures.</a:t>
            </a:r>
          </a:p>
          <a:p>
            <a:pPr lvl="1">
              <a:spcBef>
                <a:spcPts val="0"/>
              </a:spcBef>
              <a:buClr>
                <a:srgbClr val="3D9833"/>
              </a:buClr>
            </a:pPr>
            <a:r>
              <a:rPr lang="en-US" sz="2400" dirty="0">
                <a:solidFill>
                  <a:srgbClr val="003399"/>
                </a:solidFill>
                <a:latin typeface="Calibri" pitchFamily="34" charset="0"/>
              </a:rPr>
              <a:t>Test Examiner must be aware of the tools that have been specified for each student.</a:t>
            </a:r>
          </a:p>
          <a:p>
            <a:endParaRPr lang="en-US" dirty="0"/>
          </a:p>
        </p:txBody>
      </p:sp>
      <p:sp>
        <p:nvSpPr>
          <p:cNvPr id="3" name="Title 2"/>
          <p:cNvSpPr>
            <a:spLocks noGrp="1"/>
          </p:cNvSpPr>
          <p:nvPr>
            <p:ph type="title"/>
          </p:nvPr>
        </p:nvSpPr>
        <p:spPr/>
        <p:txBody>
          <a:bodyPr/>
          <a:lstStyle/>
          <a:p>
            <a:r>
              <a:rPr lang="en-US" dirty="0" smtClean="0"/>
              <a:t>Universal Tools and Accommodations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8</a:t>
            </a:fld>
            <a:endParaRPr lang="en-US"/>
          </a:p>
        </p:txBody>
      </p:sp>
    </p:spTree>
    <p:extLst>
      <p:ext uri="{BB962C8B-B14F-4D97-AF65-F5344CB8AC3E}">
        <p14:creationId xmlns:p14="http://schemas.microsoft.com/office/powerpoint/2010/main" val="3697345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619250"/>
            <a:ext cx="8686800" cy="3314700"/>
          </a:xfrm>
        </p:spPr>
        <p:txBody>
          <a:bodyPr>
            <a:noAutofit/>
          </a:bodyPr>
          <a:lstStyle/>
          <a:p>
            <a:r>
              <a:rPr lang="en-US" sz="2400" dirty="0">
                <a:latin typeface="Calibri" panose="020F0502020204030204" pitchFamily="34" charset="0"/>
              </a:rPr>
              <a:t>Read Aloud of </a:t>
            </a:r>
            <a:r>
              <a:rPr lang="en-US" sz="2400" b="1" dirty="0">
                <a:latin typeface="Calibri" panose="020F0502020204030204" pitchFamily="34" charset="0"/>
              </a:rPr>
              <a:t>all directions and items</a:t>
            </a:r>
            <a:r>
              <a:rPr lang="en-US" sz="2400" dirty="0">
                <a:latin typeface="Calibri" panose="020F0502020204030204" pitchFamily="34" charset="0"/>
              </a:rPr>
              <a:t> in any subject, except ELA reading passages, is available as a </a:t>
            </a:r>
            <a:r>
              <a:rPr lang="en-US" sz="2400" b="1" dirty="0">
                <a:latin typeface="Calibri" panose="020F0502020204030204" pitchFamily="34" charset="0"/>
              </a:rPr>
              <a:t>universal tool </a:t>
            </a:r>
            <a:r>
              <a:rPr lang="en-US" sz="2400" dirty="0">
                <a:latin typeface="Calibri" panose="020F0502020204030204" pitchFamily="34" charset="0"/>
              </a:rPr>
              <a:t>in 4 ways</a:t>
            </a:r>
            <a:r>
              <a:rPr lang="en-US" sz="2400" dirty="0" smtClean="0">
                <a:latin typeface="Calibri" panose="020F0502020204030204" pitchFamily="34" charset="0"/>
              </a:rPr>
              <a:t>:</a:t>
            </a:r>
          </a:p>
          <a:p>
            <a:pPr lvl="1"/>
            <a:r>
              <a:rPr lang="en-US" sz="2100" dirty="0" smtClean="0">
                <a:latin typeface="Calibri" panose="020F0502020204030204" pitchFamily="34" charset="0"/>
              </a:rPr>
              <a:t>Text-To-Speech</a:t>
            </a:r>
          </a:p>
          <a:p>
            <a:pPr lvl="1"/>
            <a:r>
              <a:rPr lang="en-US" sz="2100" dirty="0" smtClean="0">
                <a:latin typeface="Calibri" panose="020F0502020204030204" pitchFamily="34" charset="0"/>
              </a:rPr>
              <a:t>Human Reader</a:t>
            </a:r>
          </a:p>
          <a:p>
            <a:pPr lvl="1"/>
            <a:r>
              <a:rPr lang="en-US" sz="2100" dirty="0" smtClean="0">
                <a:latin typeface="Calibri" panose="020F0502020204030204" pitchFamily="34" charset="0"/>
              </a:rPr>
              <a:t>Assistive Technology</a:t>
            </a:r>
          </a:p>
          <a:p>
            <a:pPr lvl="1"/>
            <a:r>
              <a:rPr lang="en-US" sz="2100" dirty="0" smtClean="0">
                <a:latin typeface="Calibri" panose="020F0502020204030204" pitchFamily="34" charset="0"/>
              </a:rPr>
              <a:t>Native Language</a:t>
            </a:r>
            <a:endParaRPr lang="en-US" sz="2100" dirty="0">
              <a:latin typeface="Calibri" panose="020F0502020204030204" pitchFamily="34" charset="0"/>
            </a:endParaRPr>
          </a:p>
          <a:p>
            <a:pPr>
              <a:spcBef>
                <a:spcPts val="0"/>
              </a:spcBef>
            </a:pPr>
            <a:r>
              <a:rPr lang="en-US" sz="2400" dirty="0" smtClean="0">
                <a:latin typeface="Calibri" pitchFamily="34" charset="0"/>
              </a:rPr>
              <a:t>Read </a:t>
            </a:r>
            <a:r>
              <a:rPr lang="en-US" sz="2400" dirty="0">
                <a:latin typeface="Calibri" pitchFamily="34" charset="0"/>
              </a:rPr>
              <a:t>Aloud of an </a:t>
            </a:r>
            <a:r>
              <a:rPr lang="en-US" sz="2400" b="1" dirty="0">
                <a:latin typeface="Calibri" pitchFamily="34" charset="0"/>
              </a:rPr>
              <a:t>ELA reading passage </a:t>
            </a:r>
            <a:r>
              <a:rPr lang="en-US" sz="2400" dirty="0">
                <a:latin typeface="Calibri" pitchFamily="34" charset="0"/>
              </a:rPr>
              <a:t>requires an </a:t>
            </a:r>
            <a:r>
              <a:rPr lang="en-US" sz="2400" b="1" dirty="0">
                <a:latin typeface="Calibri" pitchFamily="34" charset="0"/>
              </a:rPr>
              <a:t>IEP or 504</a:t>
            </a:r>
            <a:r>
              <a:rPr lang="en-US" sz="2400" dirty="0">
                <a:latin typeface="Calibri" pitchFamily="34" charset="0"/>
              </a:rPr>
              <a:t>.</a:t>
            </a:r>
          </a:p>
          <a:p>
            <a:r>
              <a:rPr lang="en-US" sz="2400" dirty="0">
                <a:latin typeface="Calibri" pitchFamily="34" charset="0"/>
              </a:rPr>
              <a:t>Any Read Aloud tool must be marked in </a:t>
            </a:r>
            <a:r>
              <a:rPr lang="en-US" sz="2400" dirty="0" err="1" smtClean="0">
                <a:latin typeface="Calibri" pitchFamily="34" charset="0"/>
              </a:rPr>
              <a:t>Nextera</a:t>
            </a:r>
            <a:r>
              <a:rPr lang="en-US" sz="2400" dirty="0" smtClean="0">
                <a:latin typeface="Calibri" pitchFamily="34" charset="0"/>
              </a:rPr>
              <a:t> </a:t>
            </a:r>
            <a:r>
              <a:rPr lang="en-US" sz="2400" dirty="0">
                <a:latin typeface="Calibri" pitchFamily="34" charset="0"/>
              </a:rPr>
              <a:t>before testing</a:t>
            </a:r>
            <a:r>
              <a:rPr lang="en-US" sz="2400" dirty="0" smtClean="0">
                <a:latin typeface="Calibri" pitchFamily="34" charset="0"/>
              </a:rPr>
              <a:t>.</a:t>
            </a:r>
            <a:endParaRPr lang="en-US" sz="2400" dirty="0">
              <a:latin typeface="Calibri" pitchFamily="34" charset="0"/>
            </a:endParaRPr>
          </a:p>
        </p:txBody>
      </p:sp>
      <p:sp>
        <p:nvSpPr>
          <p:cNvPr id="3" name="Title 2"/>
          <p:cNvSpPr>
            <a:spLocks noGrp="1"/>
          </p:cNvSpPr>
          <p:nvPr>
            <p:ph type="title"/>
          </p:nvPr>
        </p:nvSpPr>
        <p:spPr/>
        <p:txBody>
          <a:bodyPr/>
          <a:lstStyle/>
          <a:p>
            <a:r>
              <a:rPr lang="en-US" dirty="0" smtClean="0"/>
              <a:t>EOC Read Aloud</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9</a:t>
            </a:fld>
            <a:endParaRPr lang="en-US"/>
          </a:p>
        </p:txBody>
      </p:sp>
    </p:spTree>
    <p:extLst>
      <p:ext uri="{BB962C8B-B14F-4D97-AF65-F5344CB8AC3E}">
        <p14:creationId xmlns:p14="http://schemas.microsoft.com/office/powerpoint/2010/main" val="3696334854"/>
      </p:ext>
    </p:extLst>
  </p:cSld>
  <p:clrMapOvr>
    <a:masterClrMapping/>
  </p:clrMapOvr>
</p:sld>
</file>

<file path=ppt/theme/theme1.xml><?xml version="1.0" encoding="utf-8"?>
<a:theme xmlns:a="http://schemas.openxmlformats.org/drawingml/2006/main" name="DESE PPT Template Widescreen 2017">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230B3E2F-480D-4264-98C0-D82396E619E0}"/>
    </a:ext>
  </a:extLst>
</a:theme>
</file>

<file path=ppt/theme/theme2.xml><?xml version="1.0" encoding="utf-8"?>
<a:theme xmlns:a="http://schemas.openxmlformats.org/drawingml/2006/main" name="Section Divider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C12A8041-013E-4E95-8503-0028A1D23E12}"/>
    </a:ext>
  </a:extLst>
</a:theme>
</file>

<file path=ppt/theme/theme3.xml><?xml version="1.0" encoding="utf-8"?>
<a:theme xmlns:a="http://schemas.openxmlformats.org/drawingml/2006/main" name="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C7C62DD9-93A0-408E-8B45-71F8BC63F443}"/>
    </a:ext>
  </a:extLst>
</a:theme>
</file>

<file path=ppt/theme/theme4.xml><?xml version="1.0" encoding="utf-8"?>
<a:theme xmlns:a="http://schemas.openxmlformats.org/drawingml/2006/main" name="Content Breakout">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061D5EC4-13E3-4BCE-900C-7263D41CE051}"/>
    </a:ext>
  </a:extLst>
</a:theme>
</file>

<file path=ppt/theme/theme5.xml><?xml version="1.0" encoding="utf-8"?>
<a:theme xmlns:a="http://schemas.openxmlformats.org/drawingml/2006/main" name="Closing ">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3BD8DDAA-E1D7-455B-AC66-2E2AABA3D7C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DESE PPT Correct Template 2017</Template>
  <TotalTime>742</TotalTime>
  <Words>1866</Words>
  <Application>Microsoft Office PowerPoint</Application>
  <PresentationFormat>On-screen Show (16:9)</PresentationFormat>
  <Paragraphs>205</Paragraphs>
  <Slides>27</Slides>
  <Notes>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27</vt:i4>
      </vt:variant>
    </vt:vector>
  </HeadingPairs>
  <TitlesOfParts>
    <vt:vector size="36" baseType="lpstr">
      <vt:lpstr>Arial</vt:lpstr>
      <vt:lpstr>Calibri</vt:lpstr>
      <vt:lpstr>Courier New</vt:lpstr>
      <vt:lpstr>Wingdings</vt:lpstr>
      <vt:lpstr>DESE PPT Template Widescreen 2017</vt:lpstr>
      <vt:lpstr>Section Dividers</vt:lpstr>
      <vt:lpstr>Content Layouts</vt:lpstr>
      <vt:lpstr>Content Breakout</vt:lpstr>
      <vt:lpstr>Closing </vt:lpstr>
      <vt:lpstr>END-OF-COURSE ASSESSMENTS</vt:lpstr>
      <vt:lpstr>PowerPoint Presentation</vt:lpstr>
      <vt:lpstr>Versions</vt:lpstr>
      <vt:lpstr>What is new</vt:lpstr>
      <vt:lpstr>Content Tested</vt:lpstr>
      <vt:lpstr>Exceptions</vt:lpstr>
      <vt:lpstr>Universal Tools &amp; Accommodations</vt:lpstr>
      <vt:lpstr>Universal Tools and Accommodations</vt:lpstr>
      <vt:lpstr>EOC Read Aloud</vt:lpstr>
      <vt:lpstr>EOC Read Aloud</vt:lpstr>
      <vt:lpstr>Paper/Pencil Editions</vt:lpstr>
      <vt:lpstr>Special Considerations</vt:lpstr>
      <vt:lpstr>Test Tickets – Student Information</vt:lpstr>
      <vt:lpstr>Blueprints</vt:lpstr>
      <vt:lpstr>Timing Guidelines</vt:lpstr>
      <vt:lpstr>Nextera</vt:lpstr>
      <vt:lpstr>Question Sampler</vt:lpstr>
      <vt:lpstr>Practice Form</vt:lpstr>
      <vt:lpstr>Required/Allowed Materials</vt:lpstr>
      <vt:lpstr>Dictionary/Thesaurus/Grammar Handbook</vt:lpstr>
      <vt:lpstr>Calculators</vt:lpstr>
      <vt:lpstr>Prohibited Materials</vt:lpstr>
      <vt:lpstr>Cell Phone/Smart Watch Policy</vt:lpstr>
      <vt:lpstr>Moving Students: Disruption or Illness</vt:lpstr>
      <vt:lpstr>Invalidations</vt:lpstr>
      <vt:lpstr>After Testing</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2020-2021 EOC Training Powerpoint Slides</dc:title>
  <dc:creator>Missouri Department Of Elementary And Secondary Education</dc:creator>
  <cp:lastModifiedBy>Linkon, Drew</cp:lastModifiedBy>
  <cp:revision>55</cp:revision>
  <dcterms:created xsi:type="dcterms:W3CDTF">2019-03-01T13:53:05Z</dcterms:created>
  <dcterms:modified xsi:type="dcterms:W3CDTF">2022-11-16T22:18:31Z</dcterms:modified>
</cp:coreProperties>
</file>