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310" r:id="rId3"/>
    <p:sldId id="258" r:id="rId4"/>
    <p:sldId id="302" r:id="rId5"/>
    <p:sldId id="257" r:id="rId6"/>
    <p:sldId id="309" r:id="rId7"/>
    <p:sldId id="260" r:id="rId8"/>
    <p:sldId id="262" r:id="rId9"/>
    <p:sldId id="306" r:id="rId10"/>
    <p:sldId id="295" r:id="rId11"/>
    <p:sldId id="263" r:id="rId12"/>
    <p:sldId id="281" r:id="rId13"/>
    <p:sldId id="283" r:id="rId14"/>
    <p:sldId id="265" r:id="rId15"/>
    <p:sldId id="282" r:id="rId16"/>
    <p:sldId id="264" r:id="rId17"/>
    <p:sldId id="284" r:id="rId18"/>
    <p:sldId id="285" r:id="rId19"/>
    <p:sldId id="301" r:id="rId20"/>
    <p:sldId id="286" r:id="rId21"/>
    <p:sldId id="297" r:id="rId22"/>
    <p:sldId id="298" r:id="rId23"/>
    <p:sldId id="299" r:id="rId24"/>
    <p:sldId id="296" r:id="rId25"/>
    <p:sldId id="266" r:id="rId26"/>
    <p:sldId id="287" r:id="rId27"/>
    <p:sldId id="288" r:id="rId28"/>
    <p:sldId id="289" r:id="rId29"/>
    <p:sldId id="290" r:id="rId30"/>
    <p:sldId id="291" r:id="rId31"/>
    <p:sldId id="294" r:id="rId32"/>
    <p:sldId id="273" r:id="rId33"/>
    <p:sldId id="308" r:id="rId34"/>
    <p:sldId id="293" r:id="rId35"/>
    <p:sldId id="292" r:id="rId36"/>
    <p:sldId id="271" r:id="rId37"/>
    <p:sldId id="272" r:id="rId38"/>
    <p:sldId id="307" r:id="rId39"/>
    <p:sldId id="304" r:id="rId40"/>
    <p:sldId id="279" r:id="rId41"/>
    <p:sldId id="280" r:id="rId42"/>
  </p:sldIdLst>
  <p:sldSz cx="9144000" cy="5143500" type="screen16x9"/>
  <p:notesSz cx="9144000" cy="5143500"/>
  <p:custDataLst>
    <p:tags r:id="rId45"/>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257175"/>
          </a:xfrm>
          <a:prstGeom prst="rect">
            <a:avLst/>
          </a:prstGeom>
        </p:spPr>
        <p:txBody>
          <a:bodyPr vert="horz" lIns="91440" tIns="45720" rIns="91440" bIns="45720" rtlCol="0"/>
          <a:lstStyle>
            <a:lvl1pPr algn="r">
              <a:defRPr sz="1200"/>
            </a:lvl1pPr>
          </a:lstStyle>
          <a:p>
            <a:fld id="{2FD8F689-3489-4A80-B7C7-F70004FF169E}" type="datetimeFigureOut">
              <a:rPr lang="en-US" smtClean="0"/>
              <a:t>11/30/2022</a:t>
            </a:fld>
            <a:endParaRPr lang="en-US"/>
          </a:p>
        </p:txBody>
      </p:sp>
      <p:sp>
        <p:nvSpPr>
          <p:cNvPr id="4" name="Footer Placeholder 3"/>
          <p:cNvSpPr>
            <a:spLocks noGrp="1"/>
          </p:cNvSpPr>
          <p:nvPr>
            <p:ph type="ftr" sz="quarter" idx="2"/>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4886325"/>
            <a:ext cx="3962400" cy="257175"/>
          </a:xfrm>
          <a:prstGeom prst="rect">
            <a:avLst/>
          </a:prstGeom>
        </p:spPr>
        <p:txBody>
          <a:bodyPr vert="horz" lIns="91440" tIns="45720" rIns="91440" bIns="45720" rtlCol="0" anchor="b"/>
          <a:lstStyle>
            <a:lvl1pPr algn="r">
              <a:defRPr sz="1200"/>
            </a:lvl1pPr>
          </a:lstStyle>
          <a:p>
            <a:fld id="{5B235C2A-42D9-466F-82BD-78D54E142E0C}" type="slidenum">
              <a:rPr lang="en-US" smtClean="0"/>
              <a:t>‹#›</a:t>
            </a:fld>
            <a:endParaRPr lang="en-US"/>
          </a:p>
        </p:txBody>
      </p:sp>
    </p:spTree>
    <p:extLst>
      <p:ext uri="{BB962C8B-B14F-4D97-AF65-F5344CB8AC3E}">
        <p14:creationId xmlns:p14="http://schemas.microsoft.com/office/powerpoint/2010/main" val="40386725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58A226D-8A80-40C8-9B08-1B6AD3DB3D59}" type="datetimeFigureOut">
              <a:rPr lang="en-US" smtClean="0"/>
              <a:t>11/30/2022</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30BFBD97-2B01-48EA-A6DC-56C962FF99CC}" type="slidenum">
              <a:rPr lang="en-US" smtClean="0"/>
              <a:t>‹#›</a:t>
            </a:fld>
            <a:endParaRPr lang="en-US"/>
          </a:p>
        </p:txBody>
      </p:sp>
    </p:spTree>
    <p:extLst>
      <p:ext uri="{BB962C8B-B14F-4D97-AF65-F5344CB8AC3E}">
        <p14:creationId xmlns:p14="http://schemas.microsoft.com/office/powerpoint/2010/main" val="36222437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393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11579" y="793496"/>
            <a:ext cx="5720841" cy="635000"/>
          </a:xfrm>
          <a:prstGeom prst="rect">
            <a:avLst/>
          </a:prstGeom>
        </p:spPr>
        <p:txBody>
          <a:bodyPr wrap="square" lIns="0" tIns="0" rIns="0" bIns="0">
            <a:spAutoFit/>
          </a:bodyPr>
          <a:lstStyle>
            <a:lvl1pPr>
              <a:defRPr sz="4000" b="1" i="0">
                <a:solidFill>
                  <a:srgbClr val="070707"/>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7070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000" b="0" i="0">
                <a:solidFill>
                  <a:srgbClr val="070707"/>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70707"/>
                </a:solidFill>
                <a:latin typeface="Calibri"/>
                <a:cs typeface="Calibri"/>
              </a:defRPr>
            </a:lvl1pPr>
          </a:lstStyle>
          <a:p>
            <a:endParaRPr/>
          </a:p>
        </p:txBody>
      </p:sp>
      <p:sp>
        <p:nvSpPr>
          <p:cNvPr id="3" name="Holder 3"/>
          <p:cNvSpPr>
            <a:spLocks noGrp="1"/>
          </p:cNvSpPr>
          <p:nvPr>
            <p:ph sz="half" idx="2"/>
          </p:nvPr>
        </p:nvSpPr>
        <p:spPr>
          <a:xfrm>
            <a:off x="1568875" y="1529517"/>
            <a:ext cx="2665095" cy="2951479"/>
          </a:xfrm>
          <a:prstGeom prst="rect">
            <a:avLst/>
          </a:prstGeom>
        </p:spPr>
        <p:txBody>
          <a:bodyPr wrap="square" lIns="0" tIns="0" rIns="0" bIns="0">
            <a:spAutoFit/>
          </a:bodyPr>
          <a:lstStyle>
            <a:lvl1pPr>
              <a:defRPr sz="3200" b="0" i="0">
                <a:solidFill>
                  <a:srgbClr val="070707"/>
                </a:solidFill>
                <a:latin typeface="Calibri"/>
                <a:cs typeface="Calibri"/>
              </a:defRPr>
            </a:lvl1pPr>
          </a:lstStyle>
          <a:p>
            <a:endParaRPr/>
          </a:p>
        </p:txBody>
      </p:sp>
      <p:sp>
        <p:nvSpPr>
          <p:cNvPr id="4" name="Holder 4"/>
          <p:cNvSpPr>
            <a:spLocks noGrp="1"/>
          </p:cNvSpPr>
          <p:nvPr>
            <p:ph sz="half" idx="3"/>
          </p:nvPr>
        </p:nvSpPr>
        <p:spPr>
          <a:xfrm>
            <a:off x="4837007" y="1529578"/>
            <a:ext cx="2941954" cy="3146425"/>
          </a:xfrm>
          <a:prstGeom prst="rect">
            <a:avLst/>
          </a:prstGeom>
        </p:spPr>
        <p:txBody>
          <a:bodyPr wrap="square" lIns="0" tIns="0" rIns="0" bIns="0">
            <a:spAutoFit/>
          </a:bodyPr>
          <a:lstStyle>
            <a:lvl1pPr>
              <a:defRPr sz="3200" b="0" i="0">
                <a:solidFill>
                  <a:srgbClr val="070707"/>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7070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6"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228601" y="666750"/>
            <a:ext cx="6696075" cy="800100"/>
          </a:xfrm>
          <a:prstGeom prst="rect">
            <a:avLst/>
          </a:prstGeom>
        </p:spPr>
        <p:txBody>
          <a:bodyPr vert="horz" lIns="91440" tIns="45720" rIns="91440" bIns="45720" rtlCol="0" anchor="ctr">
            <a:noAutofit/>
          </a:bodyPr>
          <a:lstStyle>
            <a:lvl1pPr>
              <a:defRPr sz="4000" b="1">
                <a:effectLst/>
              </a:defRPr>
            </a:lvl1pPr>
          </a:lstStyle>
          <a:p>
            <a:r>
              <a:rPr lang="en-US" dirty="0" smtClean="0"/>
              <a:t>Title</a:t>
            </a:r>
            <a:endParaRPr lang="en-US" dirty="0"/>
          </a:p>
        </p:txBody>
      </p:sp>
      <p:sp>
        <p:nvSpPr>
          <p:cNvPr id="9"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228601" y="1581150"/>
            <a:ext cx="8610599"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696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4000" cy="697423"/>
          </a:xfrm>
          <a:prstGeom prst="rect">
            <a:avLst/>
          </a:prstGeom>
        </p:spPr>
      </p:pic>
      <p:sp>
        <p:nvSpPr>
          <p:cNvPr id="2" name="Holder 2"/>
          <p:cNvSpPr>
            <a:spLocks noGrp="1"/>
          </p:cNvSpPr>
          <p:nvPr>
            <p:ph type="title"/>
          </p:nvPr>
        </p:nvSpPr>
        <p:spPr>
          <a:xfrm>
            <a:off x="283590" y="793496"/>
            <a:ext cx="8576818" cy="635000"/>
          </a:xfrm>
          <a:prstGeom prst="rect">
            <a:avLst/>
          </a:prstGeom>
        </p:spPr>
        <p:txBody>
          <a:bodyPr wrap="square" lIns="0" tIns="0" rIns="0" bIns="0">
            <a:spAutoFit/>
          </a:bodyPr>
          <a:lstStyle>
            <a:lvl1pPr>
              <a:defRPr sz="4000" b="1" i="0">
                <a:solidFill>
                  <a:srgbClr val="070707"/>
                </a:solidFill>
                <a:latin typeface="Calibri"/>
                <a:cs typeface="Calibri"/>
              </a:defRPr>
            </a:lvl1pPr>
          </a:lstStyle>
          <a:p>
            <a:endParaRPr/>
          </a:p>
        </p:txBody>
      </p:sp>
      <p:sp>
        <p:nvSpPr>
          <p:cNvPr id="3" name="Holder 3"/>
          <p:cNvSpPr>
            <a:spLocks noGrp="1"/>
          </p:cNvSpPr>
          <p:nvPr>
            <p:ph type="body" idx="1"/>
          </p:nvPr>
        </p:nvSpPr>
        <p:spPr>
          <a:xfrm>
            <a:off x="310769" y="1536446"/>
            <a:ext cx="8522461" cy="3271520"/>
          </a:xfrm>
          <a:prstGeom prst="rect">
            <a:avLst/>
          </a:prstGeom>
        </p:spPr>
        <p:txBody>
          <a:bodyPr wrap="square" lIns="0" tIns="0" rIns="0" bIns="0">
            <a:spAutoFit/>
          </a:bodyPr>
          <a:lstStyle>
            <a:lvl1pPr>
              <a:defRPr sz="3000" b="0" i="0">
                <a:solidFill>
                  <a:srgbClr val="070707"/>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b="1" i="0" u="none">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se.mo.gov/special-education/missouri-schools-severely-disabled/eligibility1"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desemssdbustransportationinformation@state.m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Danny.Rydman@dese.mo.gov" TargetMode="External"/><Relationship Id="rId2" Type="http://schemas.openxmlformats.org/officeDocument/2006/relationships/hyperlink" Target="mailto:Samantha.marsicovetere@dese.mo.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3" name="object 3"/>
          <p:cNvSpPr txBox="1"/>
          <p:nvPr/>
        </p:nvSpPr>
        <p:spPr>
          <a:xfrm>
            <a:off x="3178732" y="1086865"/>
            <a:ext cx="5781040" cy="1397000"/>
          </a:xfrm>
          <a:prstGeom prst="rect">
            <a:avLst/>
          </a:prstGeom>
        </p:spPr>
        <p:txBody>
          <a:bodyPr vert="horz" wrap="square" lIns="0" tIns="12700" rIns="0" bIns="0" rtlCol="0">
            <a:spAutoFit/>
          </a:bodyPr>
          <a:lstStyle/>
          <a:p>
            <a:pPr marL="274320" marR="268605" algn="ctr">
              <a:lnSpc>
                <a:spcPct val="100000"/>
              </a:lnSpc>
              <a:spcBef>
                <a:spcPts val="100"/>
              </a:spcBef>
            </a:pPr>
            <a:r>
              <a:rPr sz="3000" b="1" dirty="0">
                <a:latin typeface="Calibri"/>
                <a:cs typeface="Calibri"/>
              </a:rPr>
              <a:t>Missouri</a:t>
            </a:r>
            <a:r>
              <a:rPr sz="3000" b="1" spc="-40" dirty="0">
                <a:latin typeface="Calibri"/>
                <a:cs typeface="Calibri"/>
              </a:rPr>
              <a:t> </a:t>
            </a:r>
            <a:r>
              <a:rPr sz="3000" b="1" dirty="0">
                <a:latin typeface="Calibri"/>
                <a:cs typeface="Calibri"/>
              </a:rPr>
              <a:t>Schools</a:t>
            </a:r>
            <a:r>
              <a:rPr sz="3000" b="1" spc="-25" dirty="0">
                <a:latin typeface="Calibri"/>
                <a:cs typeface="Calibri"/>
              </a:rPr>
              <a:t> </a:t>
            </a:r>
            <a:r>
              <a:rPr sz="3000" b="1" dirty="0">
                <a:latin typeface="Calibri"/>
                <a:cs typeface="Calibri"/>
              </a:rPr>
              <a:t>for</a:t>
            </a:r>
            <a:r>
              <a:rPr sz="3000" b="1" spc="-35" dirty="0">
                <a:latin typeface="Calibri"/>
                <a:cs typeface="Calibri"/>
              </a:rPr>
              <a:t> </a:t>
            </a:r>
            <a:r>
              <a:rPr sz="3000" b="1" dirty="0">
                <a:latin typeface="Calibri"/>
                <a:cs typeface="Calibri"/>
              </a:rPr>
              <a:t>the</a:t>
            </a:r>
            <a:r>
              <a:rPr sz="3000" b="1" spc="-20" dirty="0">
                <a:latin typeface="Calibri"/>
                <a:cs typeface="Calibri"/>
              </a:rPr>
              <a:t> </a:t>
            </a:r>
            <a:endParaRPr lang="en-US" sz="3000" b="1" spc="-20" dirty="0" smtClean="0">
              <a:latin typeface="Calibri"/>
              <a:cs typeface="Calibri"/>
            </a:endParaRPr>
          </a:p>
          <a:p>
            <a:pPr marL="274320" marR="268605" algn="ctr">
              <a:lnSpc>
                <a:spcPct val="100000"/>
              </a:lnSpc>
              <a:spcBef>
                <a:spcPts val="100"/>
              </a:spcBef>
            </a:pPr>
            <a:r>
              <a:rPr sz="3000" b="1" spc="-10" dirty="0" smtClean="0">
                <a:latin typeface="Calibri"/>
                <a:cs typeface="Calibri"/>
              </a:rPr>
              <a:t>Severely </a:t>
            </a:r>
            <a:r>
              <a:rPr sz="3000" b="1" spc="-10" dirty="0">
                <a:latin typeface="Calibri"/>
                <a:cs typeface="Calibri"/>
              </a:rPr>
              <a:t>Disabled:</a:t>
            </a:r>
            <a:endParaRPr sz="3000" dirty="0">
              <a:latin typeface="Calibri"/>
              <a:cs typeface="Calibri"/>
            </a:endParaRPr>
          </a:p>
          <a:p>
            <a:pPr algn="ctr">
              <a:lnSpc>
                <a:spcPct val="100000"/>
              </a:lnSpc>
            </a:pPr>
            <a:r>
              <a:rPr sz="3000" b="1" dirty="0">
                <a:latin typeface="Calibri"/>
                <a:cs typeface="Calibri"/>
              </a:rPr>
              <a:t>Eligibility</a:t>
            </a:r>
            <a:r>
              <a:rPr sz="3000" b="1" spc="-45" dirty="0">
                <a:latin typeface="Calibri"/>
                <a:cs typeface="Calibri"/>
              </a:rPr>
              <a:t> </a:t>
            </a:r>
            <a:r>
              <a:rPr sz="3000" b="1" spc="-10" dirty="0" smtClean="0">
                <a:latin typeface="Calibri"/>
                <a:cs typeface="Calibri"/>
              </a:rPr>
              <a:t>Process</a:t>
            </a:r>
            <a:endParaRPr sz="3000" dirty="0">
              <a:latin typeface="Calibri"/>
              <a:cs typeface="Calibri"/>
            </a:endParaRPr>
          </a:p>
        </p:txBody>
      </p:sp>
      <p:sp>
        <p:nvSpPr>
          <p:cNvPr id="4" name="object 4"/>
          <p:cNvSpPr txBox="1"/>
          <p:nvPr/>
        </p:nvSpPr>
        <p:spPr>
          <a:xfrm>
            <a:off x="870330" y="3045206"/>
            <a:ext cx="544195" cy="330835"/>
          </a:xfrm>
          <a:prstGeom prst="rect">
            <a:avLst/>
          </a:prstGeom>
        </p:spPr>
        <p:txBody>
          <a:bodyPr vert="horz" wrap="square" lIns="0" tIns="12700" rIns="0" bIns="0" rtlCol="0">
            <a:spAutoFit/>
          </a:bodyPr>
          <a:lstStyle/>
          <a:p>
            <a:pPr marL="12700">
              <a:lnSpc>
                <a:spcPct val="100000"/>
              </a:lnSpc>
              <a:spcBef>
                <a:spcPts val="100"/>
              </a:spcBef>
            </a:pPr>
            <a:r>
              <a:rPr lang="en-US" sz="2000" b="1" spc="-20" dirty="0" smtClean="0">
                <a:solidFill>
                  <a:srgbClr val="FFFFFF"/>
                </a:solidFill>
                <a:latin typeface="Calibri"/>
                <a:cs typeface="Calibri"/>
              </a:rPr>
              <a:t>2022</a:t>
            </a:r>
            <a:endParaRPr sz="2000" dirty="0">
              <a:latin typeface="Calibri"/>
              <a:cs typeface="Calibri"/>
            </a:endParaRPr>
          </a:p>
        </p:txBody>
      </p:sp>
      <p:sp>
        <p:nvSpPr>
          <p:cNvPr id="5" name="object 5"/>
          <p:cNvSpPr txBox="1">
            <a:spLocks noGrp="1"/>
          </p:cNvSpPr>
          <p:nvPr>
            <p:ph type="title"/>
          </p:nvPr>
        </p:nvSpPr>
        <p:spPr>
          <a:xfrm>
            <a:off x="4949585" y="180209"/>
            <a:ext cx="3700779" cy="636270"/>
          </a:xfrm>
          <a:prstGeom prst="rect">
            <a:avLst/>
          </a:prstGeom>
        </p:spPr>
        <p:txBody>
          <a:bodyPr vert="horz" wrap="square" lIns="0" tIns="13335" rIns="0" bIns="0" rtlCol="0">
            <a:spAutoFit/>
          </a:bodyPr>
          <a:lstStyle/>
          <a:p>
            <a:pPr marL="554990" marR="5080" indent="-542925">
              <a:lnSpc>
                <a:spcPct val="100000"/>
              </a:lnSpc>
              <a:spcBef>
                <a:spcPts val="105"/>
              </a:spcBef>
            </a:pPr>
            <a:r>
              <a:rPr sz="2000" b="0" i="1" dirty="0">
                <a:solidFill>
                  <a:srgbClr val="000000"/>
                </a:solidFill>
                <a:latin typeface="Calibri"/>
                <a:cs typeface="Calibri"/>
              </a:rPr>
              <a:t>Missouri</a:t>
            </a:r>
            <a:r>
              <a:rPr sz="2000" b="0" i="1" spc="-45" dirty="0">
                <a:solidFill>
                  <a:srgbClr val="000000"/>
                </a:solidFill>
                <a:latin typeface="Calibri"/>
                <a:cs typeface="Calibri"/>
              </a:rPr>
              <a:t> </a:t>
            </a:r>
            <a:r>
              <a:rPr sz="2000" b="0" i="1" dirty="0">
                <a:solidFill>
                  <a:srgbClr val="000000"/>
                </a:solidFill>
                <a:latin typeface="Calibri"/>
                <a:cs typeface="Calibri"/>
              </a:rPr>
              <a:t>Department</a:t>
            </a:r>
            <a:r>
              <a:rPr sz="2000" b="0" i="1" spc="-55" dirty="0">
                <a:solidFill>
                  <a:srgbClr val="000000"/>
                </a:solidFill>
                <a:latin typeface="Calibri"/>
                <a:cs typeface="Calibri"/>
              </a:rPr>
              <a:t> </a:t>
            </a:r>
            <a:r>
              <a:rPr sz="2000" b="0" i="1" dirty="0">
                <a:solidFill>
                  <a:srgbClr val="000000"/>
                </a:solidFill>
                <a:latin typeface="Calibri"/>
                <a:cs typeface="Calibri"/>
              </a:rPr>
              <a:t>of</a:t>
            </a:r>
            <a:r>
              <a:rPr sz="2000" b="0" i="1" spc="-25" dirty="0">
                <a:solidFill>
                  <a:srgbClr val="000000"/>
                </a:solidFill>
                <a:latin typeface="Calibri"/>
                <a:cs typeface="Calibri"/>
              </a:rPr>
              <a:t> </a:t>
            </a:r>
            <a:r>
              <a:rPr sz="2000" b="0" i="1" spc="-10" dirty="0">
                <a:solidFill>
                  <a:srgbClr val="000000"/>
                </a:solidFill>
                <a:latin typeface="Calibri"/>
                <a:cs typeface="Calibri"/>
              </a:rPr>
              <a:t>Elementary </a:t>
            </a:r>
            <a:r>
              <a:rPr sz="2000" b="0" i="1" dirty="0">
                <a:solidFill>
                  <a:srgbClr val="000000"/>
                </a:solidFill>
                <a:latin typeface="Calibri"/>
                <a:cs typeface="Calibri"/>
              </a:rPr>
              <a:t>and</a:t>
            </a:r>
            <a:r>
              <a:rPr sz="2000" b="0" i="1" spc="-35" dirty="0">
                <a:solidFill>
                  <a:srgbClr val="000000"/>
                </a:solidFill>
                <a:latin typeface="Calibri"/>
                <a:cs typeface="Calibri"/>
              </a:rPr>
              <a:t> </a:t>
            </a:r>
            <a:r>
              <a:rPr sz="2000" b="0" i="1" dirty="0">
                <a:solidFill>
                  <a:srgbClr val="000000"/>
                </a:solidFill>
                <a:latin typeface="Calibri"/>
                <a:cs typeface="Calibri"/>
              </a:rPr>
              <a:t>Secondary</a:t>
            </a:r>
            <a:r>
              <a:rPr sz="2000" b="0" i="1" spc="-40" dirty="0">
                <a:solidFill>
                  <a:srgbClr val="000000"/>
                </a:solidFill>
                <a:latin typeface="Calibri"/>
                <a:cs typeface="Calibri"/>
              </a:rPr>
              <a:t> </a:t>
            </a:r>
            <a:r>
              <a:rPr sz="2000" b="0" i="1" spc="-10" dirty="0">
                <a:solidFill>
                  <a:srgbClr val="000000"/>
                </a:solidFill>
                <a:latin typeface="Calibri"/>
                <a:cs typeface="Calibri"/>
              </a:rPr>
              <a:t>Education</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742950"/>
            <a:ext cx="9144000" cy="307777"/>
          </a:xfrm>
        </p:spPr>
        <p:txBody>
          <a:bodyPr/>
          <a:lstStyle/>
          <a:p>
            <a:pPr algn="ctr"/>
            <a:r>
              <a:rPr lang="en-US" sz="2000" dirty="0"/>
              <a:t>Establishing Cognitive and Adaptive Behavior Deficits</a:t>
            </a:r>
          </a:p>
        </p:txBody>
      </p:sp>
      <p:pic>
        <p:nvPicPr>
          <p:cNvPr id="3" name="Picture 2"/>
          <p:cNvPicPr>
            <a:picLocks noChangeAspect="1"/>
          </p:cNvPicPr>
          <p:nvPr/>
        </p:nvPicPr>
        <p:blipFill>
          <a:blip r:embed="rId2"/>
          <a:stretch>
            <a:fillRect/>
          </a:stretch>
        </p:blipFill>
        <p:spPr>
          <a:xfrm>
            <a:off x="2286000" y="1123950"/>
            <a:ext cx="4458439" cy="3900488"/>
          </a:xfrm>
          <a:prstGeom prst="rect">
            <a:avLst/>
          </a:prstGeom>
        </p:spPr>
      </p:pic>
    </p:spTree>
    <p:extLst>
      <p:ext uri="{BB962C8B-B14F-4D97-AF65-F5344CB8AC3E}">
        <p14:creationId xmlns:p14="http://schemas.microsoft.com/office/powerpoint/2010/main" val="398370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396" y="1962150"/>
            <a:ext cx="8117205" cy="2076851"/>
          </a:xfrm>
          <a:prstGeom prst="rect">
            <a:avLst/>
          </a:prstGeom>
        </p:spPr>
        <p:txBody>
          <a:bodyPr vert="horz" wrap="square" lIns="0" tIns="106045" rIns="0" bIns="0" rtlCol="0">
            <a:spAutoFit/>
          </a:bodyPr>
          <a:lstStyle/>
          <a:p>
            <a:pPr algn="ctr"/>
            <a:r>
              <a:rPr lang="en-US" sz="3200" dirty="0"/>
              <a:t>Both </a:t>
            </a:r>
            <a:r>
              <a:rPr lang="en-US" sz="3200" dirty="0" smtClean="0"/>
              <a:t>cognitive (IQ) </a:t>
            </a:r>
            <a:r>
              <a:rPr lang="en-US" sz="3200" dirty="0"/>
              <a:t>and adaptive behavior assessments must be “norm </a:t>
            </a:r>
            <a:r>
              <a:rPr lang="en-US" sz="3200" dirty="0" smtClean="0"/>
              <a:t>referenced” (mean score of 100) and </a:t>
            </a:r>
            <a:r>
              <a:rPr lang="en-US" sz="3200" dirty="0"/>
              <a:t>four standard deviations (SD) below the </a:t>
            </a:r>
            <a:r>
              <a:rPr lang="en-US" sz="3200" dirty="0" smtClean="0"/>
              <a:t>mean.</a:t>
            </a:r>
            <a:endParaRPr lang="en-US" sz="3200"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637030">
              <a:lnSpc>
                <a:spcPct val="100000"/>
              </a:lnSpc>
              <a:spcBef>
                <a:spcPts val="95"/>
              </a:spcBef>
            </a:pPr>
            <a:r>
              <a:rPr lang="en-US" dirty="0" smtClean="0"/>
              <a:t>Assessment</a:t>
            </a:r>
            <a:r>
              <a:rPr spc="-225" dirty="0" smtClean="0"/>
              <a:t> </a:t>
            </a:r>
            <a:r>
              <a:rPr spc="-10" dirty="0"/>
              <a:t>requirement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3590" y="793496"/>
            <a:ext cx="8576818" cy="369332"/>
          </a:xfrm>
        </p:spPr>
        <p:txBody>
          <a:bodyPr/>
          <a:lstStyle/>
          <a:p>
            <a:pPr algn="ctr"/>
            <a:r>
              <a:rPr lang="en-US" sz="2400" dirty="0" smtClean="0"/>
              <a:t>What does that “mean”? </a:t>
            </a:r>
            <a:endParaRPr lang="en-US" sz="2400" dirty="0"/>
          </a:p>
        </p:txBody>
      </p:sp>
      <p:pic>
        <p:nvPicPr>
          <p:cNvPr id="1026" name="Picture 2" descr="Normalized distribution of IQ with a mean of 100 and a standard...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50830"/>
            <a:ext cx="5638800" cy="36619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04900" y="1363668"/>
            <a:ext cx="2514600" cy="553998"/>
          </a:xfrm>
          <a:prstGeom prst="rect">
            <a:avLst/>
          </a:prstGeom>
          <a:noFill/>
        </p:spPr>
        <p:txBody>
          <a:bodyPr wrap="square" rtlCol="0">
            <a:spAutoFit/>
          </a:bodyPr>
          <a:lstStyle/>
          <a:p>
            <a:r>
              <a:rPr lang="en-US" dirty="0"/>
              <a:t>m</a:t>
            </a:r>
            <a:r>
              <a:rPr lang="en-US" dirty="0" smtClean="0"/>
              <a:t>ean score (100)</a:t>
            </a:r>
          </a:p>
          <a:p>
            <a:r>
              <a:rPr lang="en-US" sz="1200" dirty="0" smtClean="0"/>
              <a:t>average performance of a group</a:t>
            </a:r>
            <a:endParaRPr lang="en-US" sz="1200" dirty="0"/>
          </a:p>
        </p:txBody>
      </p:sp>
      <p:cxnSp>
        <p:nvCxnSpPr>
          <p:cNvPr id="9" name="Straight Arrow Connector 8"/>
          <p:cNvCxnSpPr>
            <a:stCxn id="7" idx="3"/>
            <a:endCxn id="1026" idx="0"/>
          </p:cNvCxnSpPr>
          <p:nvPr/>
        </p:nvCxnSpPr>
        <p:spPr>
          <a:xfrm flipV="1">
            <a:off x="3619500" y="1350830"/>
            <a:ext cx="2628900" cy="2898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4900" y="2049828"/>
            <a:ext cx="1676400" cy="646331"/>
          </a:xfrm>
          <a:prstGeom prst="rect">
            <a:avLst/>
          </a:prstGeom>
          <a:noFill/>
        </p:spPr>
        <p:txBody>
          <a:bodyPr wrap="square" rtlCol="0">
            <a:spAutoFit/>
          </a:bodyPr>
          <a:lstStyle/>
          <a:p>
            <a:r>
              <a:rPr lang="en-US" dirty="0"/>
              <a:t>s</a:t>
            </a:r>
            <a:r>
              <a:rPr lang="en-US" dirty="0" smtClean="0"/>
              <a:t>tandard deviation (15)</a:t>
            </a:r>
            <a:endParaRPr lang="en-US" dirty="0"/>
          </a:p>
        </p:txBody>
      </p:sp>
      <p:cxnSp>
        <p:nvCxnSpPr>
          <p:cNvPr id="12" name="Straight Arrow Connector 11"/>
          <p:cNvCxnSpPr>
            <a:stCxn id="10" idx="3"/>
          </p:cNvCxnSpPr>
          <p:nvPr/>
        </p:nvCxnSpPr>
        <p:spPr>
          <a:xfrm>
            <a:off x="2781300" y="2372994"/>
            <a:ext cx="2705100" cy="2619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stretch>
            <a:fillRect/>
          </a:stretch>
        </p:blipFill>
        <p:spPr>
          <a:xfrm>
            <a:off x="1078396" y="2791944"/>
            <a:ext cx="1483806" cy="575353"/>
          </a:xfrm>
          <a:prstGeom prst="rect">
            <a:avLst/>
          </a:prstGeom>
        </p:spPr>
      </p:pic>
      <p:cxnSp>
        <p:nvCxnSpPr>
          <p:cNvPr id="25" name="Straight Connector 24"/>
          <p:cNvCxnSpPr/>
          <p:nvPr/>
        </p:nvCxnSpPr>
        <p:spPr>
          <a:xfrm>
            <a:off x="3505200" y="3870373"/>
            <a:ext cx="0" cy="6170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29608" y="4487465"/>
            <a:ext cx="381000" cy="307777"/>
          </a:xfrm>
          <a:prstGeom prst="rect">
            <a:avLst/>
          </a:prstGeom>
          <a:noFill/>
        </p:spPr>
        <p:txBody>
          <a:bodyPr wrap="square" rtlCol="0">
            <a:spAutoFit/>
          </a:bodyPr>
          <a:lstStyle/>
          <a:p>
            <a:r>
              <a:rPr lang="en-US" sz="1400" dirty="0" smtClean="0"/>
              <a:t>40</a:t>
            </a:r>
            <a:endParaRPr lang="en-US" sz="1400" dirty="0"/>
          </a:p>
        </p:txBody>
      </p:sp>
      <p:sp>
        <p:nvSpPr>
          <p:cNvPr id="35" name="TextBox 34"/>
          <p:cNvSpPr txBox="1"/>
          <p:nvPr/>
        </p:nvSpPr>
        <p:spPr>
          <a:xfrm>
            <a:off x="2286000" y="3525619"/>
            <a:ext cx="1338470" cy="923330"/>
          </a:xfrm>
          <a:prstGeom prst="rect">
            <a:avLst/>
          </a:prstGeom>
          <a:noFill/>
        </p:spPr>
        <p:txBody>
          <a:bodyPr wrap="square" rtlCol="0">
            <a:spAutoFit/>
          </a:bodyPr>
          <a:lstStyle/>
          <a:p>
            <a:r>
              <a:rPr lang="en-US" dirty="0" smtClean="0"/>
              <a:t>4 standard deviations below</a:t>
            </a:r>
            <a:endParaRPr lang="en-US" dirty="0"/>
          </a:p>
        </p:txBody>
      </p:sp>
      <p:pic>
        <p:nvPicPr>
          <p:cNvPr id="2" name="Picture 1"/>
          <p:cNvPicPr>
            <a:picLocks noChangeAspect="1"/>
          </p:cNvPicPr>
          <p:nvPr/>
        </p:nvPicPr>
        <p:blipFill>
          <a:blip r:embed="rId5"/>
          <a:stretch>
            <a:fillRect/>
          </a:stretch>
        </p:blipFill>
        <p:spPr>
          <a:xfrm>
            <a:off x="6248400" y="702875"/>
            <a:ext cx="830918" cy="550573"/>
          </a:xfrm>
          <a:prstGeom prst="rect">
            <a:avLst/>
          </a:prstGeom>
        </p:spPr>
      </p:pic>
    </p:spTree>
    <p:extLst>
      <p:ext uri="{BB962C8B-B14F-4D97-AF65-F5344CB8AC3E}">
        <p14:creationId xmlns:p14="http://schemas.microsoft.com/office/powerpoint/2010/main" val="2579248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Cognitive Assessment</a:t>
            </a:r>
            <a:endParaRPr lang="en-US" dirty="0"/>
          </a:p>
        </p:txBody>
      </p:sp>
      <p:pic>
        <p:nvPicPr>
          <p:cNvPr id="8" name="Picture 7"/>
          <p:cNvPicPr>
            <a:picLocks noChangeAspect="1"/>
          </p:cNvPicPr>
          <p:nvPr/>
        </p:nvPicPr>
        <p:blipFill>
          <a:blip r:embed="rId2"/>
          <a:stretch>
            <a:fillRect/>
          </a:stretch>
        </p:blipFill>
        <p:spPr>
          <a:xfrm>
            <a:off x="163089" y="1809750"/>
            <a:ext cx="8948738" cy="2160866"/>
          </a:xfrm>
          <a:prstGeom prst="rect">
            <a:avLst/>
          </a:prstGeom>
        </p:spPr>
      </p:pic>
    </p:spTree>
    <p:extLst>
      <p:ext uri="{BB962C8B-B14F-4D97-AF65-F5344CB8AC3E}">
        <p14:creationId xmlns:p14="http://schemas.microsoft.com/office/powerpoint/2010/main" val="339459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3086" y="2260345"/>
            <a:ext cx="7611109" cy="1671320"/>
          </a:xfrm>
          <a:prstGeom prst="rect">
            <a:avLst/>
          </a:prstGeom>
        </p:spPr>
        <p:txBody>
          <a:bodyPr vert="horz" wrap="square" lIns="0" tIns="12700" rIns="0" bIns="0" rtlCol="0">
            <a:spAutoFit/>
          </a:bodyPr>
          <a:lstStyle/>
          <a:p>
            <a:pPr marL="1007744" marR="5080" indent="-995680">
              <a:lnSpc>
                <a:spcPct val="100000"/>
              </a:lnSpc>
              <a:spcBef>
                <a:spcPts val="100"/>
              </a:spcBef>
            </a:pPr>
            <a:r>
              <a:rPr sz="5400" dirty="0">
                <a:solidFill>
                  <a:srgbClr val="070707"/>
                </a:solidFill>
                <a:latin typeface="Calibri"/>
                <a:cs typeface="Calibri"/>
              </a:rPr>
              <a:t>What</a:t>
            </a:r>
            <a:r>
              <a:rPr sz="5400" spc="-20" dirty="0">
                <a:solidFill>
                  <a:srgbClr val="070707"/>
                </a:solidFill>
                <a:latin typeface="Calibri"/>
                <a:cs typeface="Calibri"/>
              </a:rPr>
              <a:t> </a:t>
            </a:r>
            <a:r>
              <a:rPr sz="5400" dirty="0">
                <a:solidFill>
                  <a:srgbClr val="070707"/>
                </a:solidFill>
                <a:latin typeface="Calibri"/>
                <a:cs typeface="Calibri"/>
              </a:rPr>
              <a:t>does</a:t>
            </a:r>
            <a:r>
              <a:rPr sz="5400" spc="-15" dirty="0">
                <a:solidFill>
                  <a:srgbClr val="070707"/>
                </a:solidFill>
                <a:latin typeface="Calibri"/>
                <a:cs typeface="Calibri"/>
              </a:rPr>
              <a:t> </a:t>
            </a:r>
            <a:r>
              <a:rPr sz="5400" dirty="0">
                <a:solidFill>
                  <a:srgbClr val="070707"/>
                </a:solidFill>
                <a:latin typeface="Calibri"/>
                <a:cs typeface="Calibri"/>
              </a:rPr>
              <a:t>it</a:t>
            </a:r>
            <a:r>
              <a:rPr sz="5400" spc="-20" dirty="0">
                <a:solidFill>
                  <a:srgbClr val="070707"/>
                </a:solidFill>
                <a:latin typeface="Calibri"/>
                <a:cs typeface="Calibri"/>
              </a:rPr>
              <a:t> </a:t>
            </a:r>
            <a:r>
              <a:rPr sz="5400" dirty="0">
                <a:solidFill>
                  <a:srgbClr val="070707"/>
                </a:solidFill>
                <a:latin typeface="Calibri"/>
                <a:cs typeface="Calibri"/>
              </a:rPr>
              <a:t>mean</a:t>
            </a:r>
            <a:r>
              <a:rPr sz="5400" spc="-20" dirty="0">
                <a:solidFill>
                  <a:srgbClr val="070707"/>
                </a:solidFill>
                <a:latin typeface="Calibri"/>
                <a:cs typeface="Calibri"/>
              </a:rPr>
              <a:t> </a:t>
            </a:r>
            <a:r>
              <a:rPr sz="5400" dirty="0">
                <a:solidFill>
                  <a:srgbClr val="070707"/>
                </a:solidFill>
                <a:latin typeface="Calibri"/>
                <a:cs typeface="Calibri"/>
              </a:rPr>
              <a:t>to</a:t>
            </a:r>
            <a:r>
              <a:rPr sz="5400" spc="-20" dirty="0">
                <a:solidFill>
                  <a:srgbClr val="070707"/>
                </a:solidFill>
                <a:latin typeface="Calibri"/>
                <a:cs typeface="Calibri"/>
              </a:rPr>
              <a:t> need </a:t>
            </a:r>
            <a:r>
              <a:rPr sz="5400" dirty="0">
                <a:solidFill>
                  <a:srgbClr val="070707"/>
                </a:solidFill>
                <a:latin typeface="Calibri"/>
                <a:cs typeface="Calibri"/>
              </a:rPr>
              <a:t>Pervasive</a:t>
            </a:r>
            <a:r>
              <a:rPr sz="5400" spc="-215" dirty="0">
                <a:solidFill>
                  <a:srgbClr val="070707"/>
                </a:solidFill>
                <a:latin typeface="Calibri"/>
                <a:cs typeface="Calibri"/>
              </a:rPr>
              <a:t> </a:t>
            </a:r>
            <a:r>
              <a:rPr sz="5400" spc="-10" dirty="0">
                <a:solidFill>
                  <a:srgbClr val="070707"/>
                </a:solidFill>
                <a:latin typeface="Calibri"/>
                <a:cs typeface="Calibri"/>
              </a:rPr>
              <a:t>Supports?</a:t>
            </a:r>
            <a:endParaRPr sz="5400" dirty="0">
              <a:latin typeface="Calibri"/>
              <a:cs typeface="Calibri"/>
            </a:endParaRPr>
          </a:p>
        </p:txBody>
      </p:sp>
      <p:sp>
        <p:nvSpPr>
          <p:cNvPr id="3" name="object 3"/>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pc="-10" dirty="0"/>
              <a:t>Frequently</a:t>
            </a:r>
            <a:r>
              <a:rPr spc="-180" dirty="0"/>
              <a:t> </a:t>
            </a:r>
            <a:r>
              <a:rPr dirty="0"/>
              <a:t>Asked</a:t>
            </a:r>
            <a:r>
              <a:rPr spc="-185" dirty="0"/>
              <a:t> </a:t>
            </a:r>
            <a:r>
              <a:rPr spc="-10" dirty="0"/>
              <a:t>Question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260345"/>
            <a:ext cx="8454263" cy="2228815"/>
          </a:xfrm>
          <a:prstGeom prst="rect">
            <a:avLst/>
          </a:prstGeom>
        </p:spPr>
        <p:txBody>
          <a:bodyPr vert="horz" wrap="square" lIns="0" tIns="12700" rIns="0" bIns="0" rtlCol="0">
            <a:spAutoFit/>
          </a:bodyPr>
          <a:lstStyle/>
          <a:p>
            <a:pPr marL="1007744" marR="5080" indent="-995680">
              <a:lnSpc>
                <a:spcPct val="100000"/>
              </a:lnSpc>
              <a:spcBef>
                <a:spcPts val="100"/>
              </a:spcBef>
            </a:pPr>
            <a:r>
              <a:rPr lang="en-US" sz="2400" b="1" dirty="0" smtClean="0"/>
              <a:t>Pervasive </a:t>
            </a:r>
            <a:r>
              <a:rPr lang="en-US" sz="2400" b="1" dirty="0"/>
              <a:t>Supports </a:t>
            </a:r>
            <a:r>
              <a:rPr lang="en-US" sz="2400" b="1" dirty="0" smtClean="0"/>
              <a:t>–</a:t>
            </a:r>
            <a:r>
              <a:rPr lang="en-US" sz="2400" dirty="0" smtClean="0"/>
              <a:t> </a:t>
            </a:r>
            <a:r>
              <a:rPr lang="en-US" sz="2400" i="1" dirty="0" smtClean="0"/>
              <a:t>Supports characterized </a:t>
            </a:r>
            <a:r>
              <a:rPr lang="en-US" sz="2400" i="1" dirty="0"/>
              <a:t>by their constancy, high intensity; provided across environments; potential life sustaining nature.  Pervasive supports typically involve more staff members and intrusiveness than do extensive or time limited support</a:t>
            </a:r>
            <a:r>
              <a:rPr lang="en-US" sz="2400" dirty="0"/>
              <a:t>s.</a:t>
            </a:r>
            <a:endParaRPr sz="2400" dirty="0">
              <a:latin typeface="Calibri"/>
              <a:cs typeface="Calibri"/>
            </a:endParaRPr>
          </a:p>
        </p:txBody>
      </p:sp>
      <p:sp>
        <p:nvSpPr>
          <p:cNvPr id="3" name="object 3"/>
          <p:cNvSpPr txBox="1">
            <a:spLocks noGrp="1"/>
          </p:cNvSpPr>
          <p:nvPr>
            <p:ph type="ctrTitle"/>
          </p:nvPr>
        </p:nvSpPr>
        <p:spPr>
          <a:xfrm>
            <a:off x="0" y="793496"/>
            <a:ext cx="9143999" cy="635000"/>
          </a:xfrm>
          <a:prstGeom prst="rect">
            <a:avLst/>
          </a:prstGeom>
        </p:spPr>
        <p:txBody>
          <a:bodyPr vert="horz" wrap="square" lIns="0" tIns="12065" rIns="0" bIns="0" rtlCol="0">
            <a:spAutoFit/>
          </a:bodyPr>
          <a:lstStyle/>
          <a:p>
            <a:pPr marL="12700" algn="ctr">
              <a:lnSpc>
                <a:spcPct val="100000"/>
              </a:lnSpc>
              <a:spcBef>
                <a:spcPts val="95"/>
              </a:spcBef>
            </a:pPr>
            <a:r>
              <a:rPr lang="en-US" spc="-10" dirty="0" smtClean="0"/>
              <a:t>Pervasive Supports</a:t>
            </a:r>
            <a:endParaRPr spc="-10" dirty="0"/>
          </a:p>
        </p:txBody>
      </p:sp>
    </p:spTree>
    <p:extLst>
      <p:ext uri="{BB962C8B-B14F-4D97-AF65-F5344CB8AC3E}">
        <p14:creationId xmlns:p14="http://schemas.microsoft.com/office/powerpoint/2010/main" val="4259424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1066800" y="1657350"/>
            <a:ext cx="3167171" cy="3078150"/>
          </a:xfrm>
          <a:prstGeom prst="rect">
            <a:avLst/>
          </a:prstGeom>
        </p:spPr>
        <p:txBody>
          <a:bodyPr vert="horz" wrap="square" lIns="0" tIns="12065" rIns="0" bIns="0" rtlCol="0">
            <a:spAutoFit/>
          </a:bodyPr>
          <a:lstStyle/>
          <a:p>
            <a:pPr marL="457200" indent="-457200">
              <a:buFont typeface="Arial" panose="020B0604020202020204" pitchFamily="34" charset="0"/>
              <a:buChar char="•"/>
            </a:pPr>
            <a:r>
              <a:rPr lang="en-US" dirty="0"/>
              <a:t>Communication </a:t>
            </a:r>
          </a:p>
          <a:p>
            <a:pPr marL="457200" indent="-457200">
              <a:buFont typeface="Arial" panose="020B0604020202020204" pitchFamily="34" charset="0"/>
              <a:buChar char="•"/>
            </a:pPr>
            <a:r>
              <a:rPr lang="en-US" dirty="0"/>
              <a:t>Self-Care</a:t>
            </a:r>
          </a:p>
          <a:p>
            <a:pPr marL="457200" indent="-457200">
              <a:buFont typeface="Arial" panose="020B0604020202020204" pitchFamily="34" charset="0"/>
              <a:buChar char="•"/>
            </a:pPr>
            <a:r>
              <a:rPr lang="en-US" dirty="0"/>
              <a:t>Daily Living </a:t>
            </a:r>
          </a:p>
          <a:p>
            <a:pPr marL="457200" indent="-457200">
              <a:buFont typeface="Arial" panose="020B0604020202020204" pitchFamily="34" charset="0"/>
              <a:buChar char="•"/>
            </a:pPr>
            <a:r>
              <a:rPr lang="en-US" dirty="0"/>
              <a:t>Social Skills </a:t>
            </a:r>
          </a:p>
          <a:p>
            <a:pPr marL="457200" indent="-457200">
              <a:buFont typeface="Arial" panose="020B0604020202020204" pitchFamily="34" charset="0"/>
              <a:buChar char="•"/>
            </a:pPr>
            <a:r>
              <a:rPr lang="en-US" dirty="0"/>
              <a:t>Community Use</a:t>
            </a:r>
          </a:p>
          <a:p>
            <a:pPr marL="12700" marR="26034">
              <a:lnSpc>
                <a:spcPct val="120000"/>
              </a:lnSpc>
              <a:spcBef>
                <a:spcPts val="95"/>
              </a:spcBef>
            </a:pPr>
            <a:endParaRPr spc="-25" dirty="0"/>
          </a:p>
        </p:txBody>
      </p:sp>
      <p:sp>
        <p:nvSpPr>
          <p:cNvPr id="5" name="object 5"/>
          <p:cNvSpPr txBox="1">
            <a:spLocks noGrp="1"/>
          </p:cNvSpPr>
          <p:nvPr>
            <p:ph sz="half" idx="3"/>
          </p:nvPr>
        </p:nvSpPr>
        <p:spPr>
          <a:xfrm>
            <a:off x="4735631" y="1657350"/>
            <a:ext cx="4154594" cy="3028906"/>
          </a:xfrm>
          <a:prstGeom prst="rect">
            <a:avLst/>
          </a:prstGeom>
        </p:spPr>
        <p:txBody>
          <a:bodyPr vert="horz" wrap="square" lIns="0" tIns="12065" rIns="0" bIns="0" rtlCol="0">
            <a:spAutoFit/>
          </a:bodyPr>
          <a:lstStyle/>
          <a:p>
            <a:pPr marL="457200" indent="-457200">
              <a:buFont typeface="Arial" panose="020B0604020202020204" pitchFamily="34" charset="0"/>
              <a:buChar char="•"/>
            </a:pPr>
            <a:r>
              <a:rPr lang="en-US" dirty="0"/>
              <a:t>Self-Direction </a:t>
            </a:r>
          </a:p>
          <a:p>
            <a:pPr marL="457200" indent="-457200">
              <a:buFont typeface="Arial" panose="020B0604020202020204" pitchFamily="34" charset="0"/>
              <a:buChar char="•"/>
            </a:pPr>
            <a:r>
              <a:rPr lang="en-US" dirty="0"/>
              <a:t>Health and Safety</a:t>
            </a:r>
          </a:p>
          <a:p>
            <a:pPr marL="457200" indent="-457200">
              <a:buFont typeface="Arial" panose="020B0604020202020204" pitchFamily="34" charset="0"/>
              <a:buChar char="•"/>
            </a:pPr>
            <a:r>
              <a:rPr lang="en-US" dirty="0"/>
              <a:t>Functional Academics </a:t>
            </a:r>
          </a:p>
          <a:p>
            <a:pPr marL="457200" indent="-457200">
              <a:buFont typeface="Arial" panose="020B0604020202020204" pitchFamily="34" charset="0"/>
              <a:buChar char="•"/>
            </a:pPr>
            <a:r>
              <a:rPr lang="en-US" dirty="0"/>
              <a:t>Leisure</a:t>
            </a:r>
          </a:p>
          <a:p>
            <a:pPr marL="457200" indent="-457200">
              <a:buFont typeface="Arial" panose="020B0604020202020204" pitchFamily="34" charset="0"/>
              <a:buChar char="•"/>
            </a:pPr>
            <a:r>
              <a:rPr lang="en-US" dirty="0"/>
              <a:t>Work</a:t>
            </a:r>
          </a:p>
          <a:p>
            <a:pPr marL="12700" marR="5080" algn="just">
              <a:lnSpc>
                <a:spcPct val="110000"/>
              </a:lnSpc>
              <a:spcBef>
                <a:spcPts val="95"/>
              </a:spcBef>
            </a:pPr>
            <a:endParaRPr spc="-20" dirty="0"/>
          </a:p>
        </p:txBody>
      </p:sp>
      <p:sp>
        <p:nvSpPr>
          <p:cNvPr id="7" name="object 3"/>
          <p:cNvSpPr txBox="1">
            <a:spLocks noGrp="1"/>
          </p:cNvSpPr>
          <p:nvPr>
            <p:ph type="title"/>
          </p:nvPr>
        </p:nvSpPr>
        <p:spPr>
          <a:prstGeom prst="rect">
            <a:avLst/>
          </a:prstGeom>
        </p:spPr>
        <p:txBody>
          <a:bodyPr vert="horz" wrap="square" lIns="0" tIns="12065" rIns="0" bIns="0" rtlCol="0">
            <a:spAutoFit/>
          </a:bodyPr>
          <a:lstStyle/>
          <a:p>
            <a:pPr marL="12700" algn="ctr">
              <a:lnSpc>
                <a:spcPct val="100000"/>
              </a:lnSpc>
              <a:spcBef>
                <a:spcPts val="95"/>
              </a:spcBef>
            </a:pPr>
            <a:r>
              <a:rPr lang="en-US" spc="-10" dirty="0" smtClean="0"/>
              <a:t>Pervasive Supports</a:t>
            </a:r>
            <a:endParaRPr spc="-1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742950"/>
            <a:ext cx="6441821" cy="861774"/>
          </a:xfrm>
        </p:spPr>
        <p:txBody>
          <a:bodyPr/>
          <a:lstStyle/>
          <a:p>
            <a:pPr algn="ctr"/>
            <a:r>
              <a:rPr lang="en-US" sz="2800" dirty="0" smtClean="0"/>
              <a:t>Cognitive Assessment/Pervasive Supports</a:t>
            </a:r>
            <a:endParaRPr lang="en-US" sz="2800" dirty="0"/>
          </a:p>
        </p:txBody>
      </p:sp>
      <p:pic>
        <p:nvPicPr>
          <p:cNvPr id="2" name="Picture 1"/>
          <p:cNvPicPr>
            <a:picLocks noChangeAspect="1"/>
          </p:cNvPicPr>
          <p:nvPr/>
        </p:nvPicPr>
        <p:blipFill>
          <a:blip r:embed="rId2"/>
          <a:stretch>
            <a:fillRect/>
          </a:stretch>
        </p:blipFill>
        <p:spPr>
          <a:xfrm>
            <a:off x="-500" y="1276350"/>
            <a:ext cx="8928179" cy="3657600"/>
          </a:xfrm>
          <a:prstGeom prst="rect">
            <a:avLst/>
          </a:prstGeom>
        </p:spPr>
      </p:pic>
    </p:spTree>
    <p:extLst>
      <p:ext uri="{BB962C8B-B14F-4D97-AF65-F5344CB8AC3E}">
        <p14:creationId xmlns:p14="http://schemas.microsoft.com/office/powerpoint/2010/main" val="3854433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742950"/>
            <a:ext cx="6441821" cy="430887"/>
          </a:xfrm>
        </p:spPr>
        <p:txBody>
          <a:bodyPr/>
          <a:lstStyle/>
          <a:p>
            <a:pPr algn="ctr"/>
            <a:r>
              <a:rPr lang="en-US" sz="2800" dirty="0" smtClean="0"/>
              <a:t>Adaptive Behavior Assessment</a:t>
            </a:r>
            <a:endParaRPr lang="en-US" sz="2800" dirty="0"/>
          </a:p>
        </p:txBody>
      </p:sp>
      <p:pic>
        <p:nvPicPr>
          <p:cNvPr id="3" name="Picture 2"/>
          <p:cNvPicPr>
            <a:picLocks noChangeAspect="1"/>
          </p:cNvPicPr>
          <p:nvPr/>
        </p:nvPicPr>
        <p:blipFill>
          <a:blip r:embed="rId2"/>
          <a:stretch>
            <a:fillRect/>
          </a:stretch>
        </p:blipFill>
        <p:spPr>
          <a:xfrm>
            <a:off x="90911" y="1885950"/>
            <a:ext cx="9034462" cy="2012303"/>
          </a:xfrm>
          <a:prstGeom prst="rect">
            <a:avLst/>
          </a:prstGeom>
        </p:spPr>
      </p:pic>
    </p:spTree>
    <p:extLst>
      <p:ext uri="{BB962C8B-B14F-4D97-AF65-F5344CB8AC3E}">
        <p14:creationId xmlns:p14="http://schemas.microsoft.com/office/powerpoint/2010/main" val="2221660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742950"/>
            <a:ext cx="9144000" cy="307777"/>
          </a:xfrm>
        </p:spPr>
        <p:txBody>
          <a:bodyPr/>
          <a:lstStyle/>
          <a:p>
            <a:pPr algn="ctr"/>
            <a:r>
              <a:rPr lang="en-US" sz="2000" dirty="0"/>
              <a:t>Establishing Cognitive and Adaptive Behavior Deficits</a:t>
            </a:r>
          </a:p>
        </p:txBody>
      </p:sp>
      <p:pic>
        <p:nvPicPr>
          <p:cNvPr id="3" name="Picture 2"/>
          <p:cNvPicPr>
            <a:picLocks noChangeAspect="1"/>
          </p:cNvPicPr>
          <p:nvPr/>
        </p:nvPicPr>
        <p:blipFill>
          <a:blip r:embed="rId2"/>
          <a:stretch>
            <a:fillRect/>
          </a:stretch>
        </p:blipFill>
        <p:spPr>
          <a:xfrm>
            <a:off x="2286000" y="1123950"/>
            <a:ext cx="4458439" cy="3900488"/>
          </a:xfrm>
          <a:prstGeom prst="rect">
            <a:avLst/>
          </a:prstGeom>
        </p:spPr>
      </p:pic>
    </p:spTree>
    <p:extLst>
      <p:ext uri="{BB962C8B-B14F-4D97-AF65-F5344CB8AC3E}">
        <p14:creationId xmlns:p14="http://schemas.microsoft.com/office/powerpoint/2010/main" val="283783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Zoom Support Meeting Norms</a:t>
            </a:r>
            <a:endParaRPr lang="en-US" dirty="0"/>
          </a:p>
        </p:txBody>
      </p:sp>
      <p:sp>
        <p:nvSpPr>
          <p:cNvPr id="6" name="Content Placeholder 5"/>
          <p:cNvSpPr>
            <a:spLocks noGrp="1"/>
          </p:cNvSpPr>
          <p:nvPr>
            <p:ph sz="quarter" idx="10"/>
          </p:nvPr>
        </p:nvSpPr>
        <p:spPr/>
        <p:txBody>
          <a:bodyPr>
            <a:normAutofit/>
          </a:bodyPr>
          <a:lstStyle/>
          <a:p>
            <a:pPr marL="457200" indent="-457200">
              <a:buFont typeface="Arial" panose="020B0604020202020204" pitchFamily="34" charset="0"/>
              <a:buChar char="•"/>
            </a:pPr>
            <a:r>
              <a:rPr lang="en-US" dirty="0"/>
              <a:t>Mute unless you are speaking to the </a:t>
            </a:r>
            <a:r>
              <a:rPr lang="en-US" dirty="0" smtClean="0"/>
              <a:t>group</a:t>
            </a:r>
          </a:p>
          <a:p>
            <a:pPr marL="457200" indent="-457200">
              <a:buFont typeface="Arial" panose="020B0604020202020204" pitchFamily="34" charset="0"/>
              <a:buChar char="•"/>
            </a:pPr>
            <a:r>
              <a:rPr lang="en-US" dirty="0"/>
              <a:t>Use the chat to ask questions</a:t>
            </a:r>
          </a:p>
          <a:p>
            <a:pPr marL="457200" indent="-457200">
              <a:buFont typeface="Arial" panose="020B0604020202020204" pitchFamily="34" charset="0"/>
              <a:buChar char="•"/>
            </a:pPr>
            <a:r>
              <a:rPr lang="en-US" dirty="0"/>
              <a:t>Be professional and </a:t>
            </a:r>
            <a:r>
              <a:rPr lang="en-US" dirty="0" smtClean="0"/>
              <a:t>helpful</a:t>
            </a:r>
          </a:p>
          <a:p>
            <a:pPr marL="457200" indent="-457200">
              <a:buFont typeface="Arial" panose="020B0604020202020204" pitchFamily="34" charset="0"/>
              <a:buChar char="•"/>
            </a:pPr>
            <a:r>
              <a:rPr lang="en-US" dirty="0"/>
              <a:t>Be mindful when asking questions about specific situations - don't give out any information that could reveal the identity of a person with a disability</a:t>
            </a:r>
          </a:p>
          <a:p>
            <a:endParaRPr lang="en-US" dirty="0"/>
          </a:p>
        </p:txBody>
      </p:sp>
    </p:spTree>
    <p:extLst>
      <p:ext uri="{BB962C8B-B14F-4D97-AF65-F5344CB8AC3E}">
        <p14:creationId xmlns:p14="http://schemas.microsoft.com/office/powerpoint/2010/main" val="177322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793496"/>
            <a:ext cx="9144000" cy="566822"/>
          </a:xfrm>
          <a:prstGeom prst="rect">
            <a:avLst/>
          </a:prstGeom>
        </p:spPr>
        <p:txBody>
          <a:bodyPr vert="horz" wrap="square" lIns="0" tIns="12700" rIns="0" bIns="0" rtlCol="0">
            <a:spAutoFit/>
          </a:bodyPr>
          <a:lstStyle/>
          <a:p>
            <a:pPr marL="337185" algn="ctr">
              <a:lnSpc>
                <a:spcPct val="100000"/>
              </a:lnSpc>
              <a:spcBef>
                <a:spcPts val="100"/>
              </a:spcBef>
            </a:pPr>
            <a:r>
              <a:rPr lang="en-US" sz="3600" dirty="0" smtClean="0"/>
              <a:t>IEP Components</a:t>
            </a:r>
            <a:endParaRPr sz="3600" dirty="0"/>
          </a:p>
        </p:txBody>
      </p:sp>
      <p:pic>
        <p:nvPicPr>
          <p:cNvPr id="5" name="Picture 4"/>
          <p:cNvPicPr>
            <a:picLocks noChangeAspect="1"/>
          </p:cNvPicPr>
          <p:nvPr/>
        </p:nvPicPr>
        <p:blipFill>
          <a:blip r:embed="rId2"/>
          <a:stretch>
            <a:fillRect/>
          </a:stretch>
        </p:blipFill>
        <p:spPr>
          <a:xfrm>
            <a:off x="521281" y="1712347"/>
            <a:ext cx="8250710" cy="2535803"/>
          </a:xfrm>
          <a:prstGeom prst="rect">
            <a:avLst/>
          </a:prstGeom>
        </p:spPr>
      </p:pic>
    </p:spTree>
    <p:extLst>
      <p:ext uri="{BB962C8B-B14F-4D97-AF65-F5344CB8AC3E}">
        <p14:creationId xmlns:p14="http://schemas.microsoft.com/office/powerpoint/2010/main" val="1416869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583" y="1123951"/>
            <a:ext cx="7376417" cy="3950854"/>
          </a:xfrm>
          <a:prstGeom prst="rect">
            <a:avLst/>
          </a:prstGeom>
        </p:spPr>
      </p:pic>
      <p:sp>
        <p:nvSpPr>
          <p:cNvPr id="3" name="object 3"/>
          <p:cNvSpPr txBox="1">
            <a:spLocks noGrp="1"/>
          </p:cNvSpPr>
          <p:nvPr>
            <p:ph type="title"/>
          </p:nvPr>
        </p:nvSpPr>
        <p:spPr>
          <a:xfrm>
            <a:off x="0" y="793496"/>
            <a:ext cx="9144000" cy="566822"/>
          </a:xfrm>
          <a:prstGeom prst="rect">
            <a:avLst/>
          </a:prstGeom>
        </p:spPr>
        <p:txBody>
          <a:bodyPr vert="horz" wrap="square" lIns="0" tIns="12700" rIns="0" bIns="0" rtlCol="0">
            <a:spAutoFit/>
          </a:bodyPr>
          <a:lstStyle/>
          <a:p>
            <a:pPr marL="337185" algn="ctr">
              <a:lnSpc>
                <a:spcPct val="100000"/>
              </a:lnSpc>
              <a:spcBef>
                <a:spcPts val="100"/>
              </a:spcBef>
            </a:pPr>
            <a:r>
              <a:rPr lang="en-US" sz="3600" dirty="0" smtClean="0"/>
              <a:t>IEP Components</a:t>
            </a:r>
            <a:endParaRPr sz="3600" dirty="0"/>
          </a:p>
        </p:txBody>
      </p:sp>
    </p:spTree>
    <p:extLst>
      <p:ext uri="{BB962C8B-B14F-4D97-AF65-F5344CB8AC3E}">
        <p14:creationId xmlns:p14="http://schemas.microsoft.com/office/powerpoint/2010/main" val="1541505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793496"/>
            <a:ext cx="9144000" cy="566822"/>
          </a:xfrm>
          <a:prstGeom prst="rect">
            <a:avLst/>
          </a:prstGeom>
        </p:spPr>
        <p:txBody>
          <a:bodyPr vert="horz" wrap="square" lIns="0" tIns="12700" rIns="0" bIns="0" rtlCol="0">
            <a:spAutoFit/>
          </a:bodyPr>
          <a:lstStyle/>
          <a:p>
            <a:pPr marL="337185" algn="ctr">
              <a:lnSpc>
                <a:spcPct val="100000"/>
              </a:lnSpc>
              <a:spcBef>
                <a:spcPts val="100"/>
              </a:spcBef>
            </a:pPr>
            <a:r>
              <a:rPr lang="en-US" sz="3600" dirty="0" smtClean="0"/>
              <a:t>IEP Components</a:t>
            </a:r>
            <a:endParaRPr sz="3600" dirty="0"/>
          </a:p>
        </p:txBody>
      </p:sp>
      <p:pic>
        <p:nvPicPr>
          <p:cNvPr id="2" name="Picture 1"/>
          <p:cNvPicPr>
            <a:picLocks noChangeAspect="1"/>
          </p:cNvPicPr>
          <p:nvPr/>
        </p:nvPicPr>
        <p:blipFill>
          <a:blip r:embed="rId2"/>
          <a:stretch>
            <a:fillRect/>
          </a:stretch>
        </p:blipFill>
        <p:spPr>
          <a:xfrm>
            <a:off x="212198" y="1657350"/>
            <a:ext cx="8537557" cy="2667000"/>
          </a:xfrm>
          <a:prstGeom prst="rect">
            <a:avLst/>
          </a:prstGeom>
        </p:spPr>
      </p:pic>
    </p:spTree>
    <p:extLst>
      <p:ext uri="{BB962C8B-B14F-4D97-AF65-F5344CB8AC3E}">
        <p14:creationId xmlns:p14="http://schemas.microsoft.com/office/powerpoint/2010/main" val="2088591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793496"/>
            <a:ext cx="9144000" cy="566822"/>
          </a:xfrm>
          <a:prstGeom prst="rect">
            <a:avLst/>
          </a:prstGeom>
        </p:spPr>
        <p:txBody>
          <a:bodyPr vert="horz" wrap="square" lIns="0" tIns="12700" rIns="0" bIns="0" rtlCol="0">
            <a:spAutoFit/>
          </a:bodyPr>
          <a:lstStyle/>
          <a:p>
            <a:pPr marL="337185" algn="ctr">
              <a:lnSpc>
                <a:spcPct val="100000"/>
              </a:lnSpc>
              <a:spcBef>
                <a:spcPts val="100"/>
              </a:spcBef>
            </a:pPr>
            <a:r>
              <a:rPr lang="en-US" sz="3600" dirty="0" smtClean="0"/>
              <a:t>IEP Components</a:t>
            </a:r>
            <a:endParaRPr sz="3600" dirty="0"/>
          </a:p>
        </p:txBody>
      </p:sp>
      <p:pic>
        <p:nvPicPr>
          <p:cNvPr id="5" name="Picture 4"/>
          <p:cNvPicPr>
            <a:picLocks noChangeAspect="1"/>
          </p:cNvPicPr>
          <p:nvPr/>
        </p:nvPicPr>
        <p:blipFill>
          <a:blip r:embed="rId2"/>
          <a:stretch>
            <a:fillRect/>
          </a:stretch>
        </p:blipFill>
        <p:spPr>
          <a:xfrm>
            <a:off x="1676400" y="1360318"/>
            <a:ext cx="5715000" cy="3761040"/>
          </a:xfrm>
          <a:prstGeom prst="rect">
            <a:avLst/>
          </a:prstGeom>
        </p:spPr>
      </p:pic>
    </p:spTree>
    <p:extLst>
      <p:ext uri="{BB962C8B-B14F-4D97-AF65-F5344CB8AC3E}">
        <p14:creationId xmlns:p14="http://schemas.microsoft.com/office/powerpoint/2010/main" val="1132972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915" y="1626362"/>
            <a:ext cx="8266685" cy="2968120"/>
          </a:xfrm>
          <a:prstGeom prst="rect">
            <a:avLst/>
          </a:prstGeom>
        </p:spPr>
        <p:txBody>
          <a:bodyPr vert="horz" wrap="square" lIns="0" tIns="13335" rIns="0" bIns="0" rtlCol="0">
            <a:spAutoFit/>
          </a:bodyPr>
          <a:lstStyle/>
          <a:p>
            <a:pPr marL="361315" algn="ctr">
              <a:lnSpc>
                <a:spcPct val="100000"/>
              </a:lnSpc>
            </a:pPr>
            <a:r>
              <a:rPr sz="3200" dirty="0" smtClean="0">
                <a:solidFill>
                  <a:srgbClr val="070707"/>
                </a:solidFill>
                <a:latin typeface="Calibri"/>
                <a:cs typeface="Calibri"/>
              </a:rPr>
              <a:t>What</a:t>
            </a:r>
            <a:r>
              <a:rPr sz="3200" spc="-20" dirty="0" smtClean="0">
                <a:solidFill>
                  <a:srgbClr val="070707"/>
                </a:solidFill>
                <a:latin typeface="Calibri"/>
                <a:cs typeface="Calibri"/>
              </a:rPr>
              <a:t> </a:t>
            </a:r>
            <a:r>
              <a:rPr sz="3200" dirty="0">
                <a:solidFill>
                  <a:srgbClr val="070707"/>
                </a:solidFill>
                <a:latin typeface="Calibri"/>
                <a:cs typeface="Calibri"/>
              </a:rPr>
              <a:t>does</a:t>
            </a:r>
            <a:r>
              <a:rPr sz="3200" spc="-25" dirty="0">
                <a:solidFill>
                  <a:srgbClr val="070707"/>
                </a:solidFill>
                <a:latin typeface="Calibri"/>
                <a:cs typeface="Calibri"/>
              </a:rPr>
              <a:t> </a:t>
            </a:r>
            <a:r>
              <a:rPr sz="3200" dirty="0">
                <a:solidFill>
                  <a:srgbClr val="070707"/>
                </a:solidFill>
                <a:latin typeface="Calibri"/>
                <a:cs typeface="Calibri"/>
              </a:rPr>
              <a:t>this </a:t>
            </a:r>
            <a:r>
              <a:rPr sz="3200" spc="-20" dirty="0">
                <a:solidFill>
                  <a:srgbClr val="070707"/>
                </a:solidFill>
                <a:latin typeface="Calibri"/>
                <a:cs typeface="Calibri"/>
              </a:rPr>
              <a:t>mean</a:t>
            </a:r>
            <a:r>
              <a:rPr sz="3200" spc="-20" dirty="0" smtClean="0">
                <a:solidFill>
                  <a:srgbClr val="070707"/>
                </a:solidFill>
                <a:latin typeface="Calibri"/>
                <a:cs typeface="Calibri"/>
              </a:rPr>
              <a:t>?</a:t>
            </a:r>
            <a:endParaRPr lang="en-US" sz="3200" spc="-20" dirty="0" smtClean="0">
              <a:solidFill>
                <a:srgbClr val="070707"/>
              </a:solidFill>
              <a:latin typeface="Calibri"/>
              <a:cs typeface="Calibri"/>
            </a:endParaRPr>
          </a:p>
          <a:p>
            <a:pPr marL="361315" algn="l">
              <a:lnSpc>
                <a:spcPct val="100000"/>
              </a:lnSpc>
            </a:pPr>
            <a:r>
              <a:rPr lang="en-US" sz="3200" spc="-20" dirty="0" smtClean="0">
                <a:solidFill>
                  <a:srgbClr val="070707"/>
                </a:solidFill>
                <a:latin typeface="Calibri"/>
                <a:cs typeface="Calibri"/>
              </a:rPr>
              <a:t> </a:t>
            </a:r>
          </a:p>
          <a:p>
            <a:pPr marL="361315" algn="l">
              <a:lnSpc>
                <a:spcPct val="100000"/>
              </a:lnSpc>
            </a:pPr>
            <a:r>
              <a:rPr lang="en-US" sz="3200" spc="-20" dirty="0" smtClean="0">
                <a:solidFill>
                  <a:srgbClr val="070707"/>
                </a:solidFill>
                <a:latin typeface="Calibri"/>
                <a:cs typeface="Calibri"/>
              </a:rPr>
              <a:t>The LEA’s </a:t>
            </a:r>
            <a:r>
              <a:rPr lang="en-US" sz="3200" b="1" i="1" spc="-20" dirty="0" smtClean="0">
                <a:solidFill>
                  <a:srgbClr val="070707"/>
                </a:solidFill>
                <a:latin typeface="Calibri"/>
                <a:cs typeface="Calibri"/>
              </a:rPr>
              <a:t>“justification” </a:t>
            </a:r>
            <a:r>
              <a:rPr lang="en-US" sz="3200" spc="-20" dirty="0" smtClean="0">
                <a:solidFill>
                  <a:srgbClr val="070707"/>
                </a:solidFill>
                <a:latin typeface="Calibri"/>
                <a:cs typeface="Calibri"/>
              </a:rPr>
              <a:t>for moving a student to an educational </a:t>
            </a:r>
            <a:r>
              <a:rPr lang="en-US" sz="3200" b="1" i="1" spc="-20" dirty="0" smtClean="0">
                <a:solidFill>
                  <a:srgbClr val="070707"/>
                </a:solidFill>
                <a:latin typeface="Calibri"/>
                <a:cs typeface="Calibri"/>
              </a:rPr>
              <a:t>“placement” </a:t>
            </a:r>
            <a:r>
              <a:rPr lang="en-US" sz="3200" spc="-20" dirty="0" smtClean="0">
                <a:solidFill>
                  <a:srgbClr val="070707"/>
                </a:solidFill>
                <a:latin typeface="Calibri"/>
                <a:cs typeface="Calibri"/>
              </a:rPr>
              <a:t>that is </a:t>
            </a:r>
            <a:r>
              <a:rPr lang="en-US" sz="3200" b="1" i="1" spc="-20" dirty="0" smtClean="0">
                <a:solidFill>
                  <a:srgbClr val="070707"/>
                </a:solidFill>
                <a:latin typeface="Calibri"/>
                <a:cs typeface="Calibri"/>
              </a:rPr>
              <a:t>“separate” </a:t>
            </a:r>
            <a:r>
              <a:rPr lang="en-US" sz="3200" spc="-20" dirty="0" smtClean="0">
                <a:solidFill>
                  <a:srgbClr val="070707"/>
                </a:solidFill>
                <a:latin typeface="Calibri"/>
                <a:cs typeface="Calibri"/>
              </a:rPr>
              <a:t>from the regular student population, such as MSSD.</a:t>
            </a:r>
            <a:endParaRPr sz="32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37185">
              <a:lnSpc>
                <a:spcPct val="100000"/>
              </a:lnSpc>
              <a:spcBef>
                <a:spcPts val="100"/>
              </a:spcBef>
            </a:pPr>
            <a:r>
              <a:rPr sz="3600" dirty="0"/>
              <a:t>Justification</a:t>
            </a:r>
            <a:r>
              <a:rPr sz="3600" spc="-90" dirty="0"/>
              <a:t> </a:t>
            </a:r>
            <a:r>
              <a:rPr sz="3600" dirty="0"/>
              <a:t>for</a:t>
            </a:r>
            <a:r>
              <a:rPr sz="3600" spc="-95" dirty="0"/>
              <a:t> </a:t>
            </a:r>
            <a:r>
              <a:rPr sz="3600" dirty="0"/>
              <a:t>Separate</a:t>
            </a:r>
            <a:r>
              <a:rPr sz="3600" spc="-105" dirty="0"/>
              <a:t> </a:t>
            </a:r>
            <a:r>
              <a:rPr sz="3600" dirty="0"/>
              <a:t>Placement</a:t>
            </a:r>
            <a:r>
              <a:rPr sz="3600" spc="-105" dirty="0"/>
              <a:t> </a:t>
            </a:r>
            <a:r>
              <a:rPr sz="3600" spc="-10" dirty="0"/>
              <a:t>(JOP)</a:t>
            </a:r>
            <a:endParaRPr sz="3600"/>
          </a:p>
        </p:txBody>
      </p:sp>
    </p:spTree>
    <p:extLst>
      <p:ext uri="{BB962C8B-B14F-4D97-AF65-F5344CB8AC3E}">
        <p14:creationId xmlns:p14="http://schemas.microsoft.com/office/powerpoint/2010/main" val="1791510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590" y="1626362"/>
            <a:ext cx="8627873" cy="2968120"/>
          </a:xfrm>
          <a:prstGeom prst="rect">
            <a:avLst/>
          </a:prstGeom>
        </p:spPr>
        <p:txBody>
          <a:bodyPr vert="horz" wrap="square" lIns="0" tIns="13335" rIns="0" bIns="0" rtlCol="0">
            <a:spAutoFit/>
          </a:bodyPr>
          <a:lstStyle/>
          <a:p>
            <a:pPr marL="12700" marR="5080">
              <a:lnSpc>
                <a:spcPct val="100000"/>
              </a:lnSpc>
              <a:spcBef>
                <a:spcPts val="105"/>
              </a:spcBef>
            </a:pPr>
            <a:r>
              <a:rPr lang="en-US" sz="3200" dirty="0" smtClean="0">
                <a:solidFill>
                  <a:srgbClr val="070707"/>
                </a:solidFill>
                <a:latin typeface="Calibri"/>
                <a:cs typeface="Calibri"/>
              </a:rPr>
              <a:t>This is essentially the LEA’s narrative about their efforts to educate the student in their district with their resources. It explains what worked, what failed, the student’s progress, resources used or considered, why the current placement is no longer appropriate, and more.</a:t>
            </a:r>
            <a:endParaRPr sz="3200" dirty="0">
              <a:solidFill>
                <a:srgbClr val="070707"/>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37185">
              <a:lnSpc>
                <a:spcPct val="100000"/>
              </a:lnSpc>
              <a:spcBef>
                <a:spcPts val="100"/>
              </a:spcBef>
            </a:pPr>
            <a:r>
              <a:rPr sz="3600" dirty="0"/>
              <a:t>Justification</a:t>
            </a:r>
            <a:r>
              <a:rPr sz="3600" spc="-90" dirty="0"/>
              <a:t> </a:t>
            </a:r>
            <a:r>
              <a:rPr sz="3600" dirty="0"/>
              <a:t>for</a:t>
            </a:r>
            <a:r>
              <a:rPr sz="3600" spc="-95" dirty="0"/>
              <a:t> </a:t>
            </a:r>
            <a:r>
              <a:rPr sz="3600" dirty="0"/>
              <a:t>Separate</a:t>
            </a:r>
            <a:r>
              <a:rPr sz="3600" spc="-105" dirty="0"/>
              <a:t> </a:t>
            </a:r>
            <a:r>
              <a:rPr sz="3600" dirty="0"/>
              <a:t>Placement</a:t>
            </a:r>
            <a:r>
              <a:rPr sz="3600" spc="-105" dirty="0"/>
              <a:t> </a:t>
            </a:r>
            <a:r>
              <a:rPr sz="3600" spc="-10" dirty="0"/>
              <a:t>(JOP)</a:t>
            </a:r>
            <a:endParaRPr sz="3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337185">
              <a:lnSpc>
                <a:spcPct val="100000"/>
              </a:lnSpc>
              <a:spcBef>
                <a:spcPts val="100"/>
              </a:spcBef>
            </a:pPr>
            <a:r>
              <a:rPr sz="3600" dirty="0"/>
              <a:t>Justification</a:t>
            </a:r>
            <a:r>
              <a:rPr sz="3600" spc="-90" dirty="0"/>
              <a:t> </a:t>
            </a:r>
            <a:r>
              <a:rPr sz="3600" dirty="0"/>
              <a:t>for</a:t>
            </a:r>
            <a:r>
              <a:rPr sz="3600" spc="-95" dirty="0"/>
              <a:t> </a:t>
            </a:r>
            <a:r>
              <a:rPr sz="3600" dirty="0"/>
              <a:t>Separate</a:t>
            </a:r>
            <a:r>
              <a:rPr sz="3600" spc="-105" dirty="0"/>
              <a:t> </a:t>
            </a:r>
            <a:r>
              <a:rPr sz="3600" dirty="0"/>
              <a:t>Placement</a:t>
            </a:r>
            <a:r>
              <a:rPr sz="3600" spc="-105" dirty="0"/>
              <a:t> </a:t>
            </a:r>
            <a:r>
              <a:rPr sz="3600" spc="-10" dirty="0"/>
              <a:t>(JOP)</a:t>
            </a:r>
            <a:endParaRPr sz="3600" dirty="0"/>
          </a:p>
        </p:txBody>
      </p:sp>
      <p:pic>
        <p:nvPicPr>
          <p:cNvPr id="5" name="Picture 4"/>
          <p:cNvPicPr>
            <a:picLocks noChangeAspect="1"/>
          </p:cNvPicPr>
          <p:nvPr/>
        </p:nvPicPr>
        <p:blipFill>
          <a:blip r:embed="rId2"/>
          <a:stretch>
            <a:fillRect/>
          </a:stretch>
        </p:blipFill>
        <p:spPr>
          <a:xfrm>
            <a:off x="685799" y="1459142"/>
            <a:ext cx="7962285" cy="3551008"/>
          </a:xfrm>
          <a:prstGeom prst="rect">
            <a:avLst/>
          </a:prstGeom>
        </p:spPr>
      </p:pic>
    </p:spTree>
    <p:extLst>
      <p:ext uri="{BB962C8B-B14F-4D97-AF65-F5344CB8AC3E}">
        <p14:creationId xmlns:p14="http://schemas.microsoft.com/office/powerpoint/2010/main" val="916846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1581149"/>
            <a:ext cx="4495800" cy="3440919"/>
          </a:xfrm>
          <a:prstGeom prst="rect">
            <a:avLst/>
          </a:prstGeom>
        </p:spPr>
      </p:pic>
      <p:sp>
        <p:nvSpPr>
          <p:cNvPr id="7" name="object 3"/>
          <p:cNvSpPr txBox="1">
            <a:spLocks noGrp="1"/>
          </p:cNvSpPr>
          <p:nvPr>
            <p:ph type="title"/>
          </p:nvPr>
        </p:nvSpPr>
        <p:spPr>
          <a:prstGeom prst="rect">
            <a:avLst/>
          </a:prstGeom>
        </p:spPr>
        <p:txBody>
          <a:bodyPr vert="horz" wrap="square" lIns="0" tIns="12700" rIns="0" bIns="0" rtlCol="0">
            <a:spAutoFit/>
          </a:bodyPr>
          <a:lstStyle/>
          <a:p>
            <a:pPr marL="337185">
              <a:lnSpc>
                <a:spcPct val="100000"/>
              </a:lnSpc>
              <a:spcBef>
                <a:spcPts val="100"/>
              </a:spcBef>
            </a:pPr>
            <a:r>
              <a:rPr sz="3600" dirty="0"/>
              <a:t>Justification</a:t>
            </a:r>
            <a:r>
              <a:rPr sz="3600" spc="-90" dirty="0"/>
              <a:t> </a:t>
            </a:r>
            <a:r>
              <a:rPr sz="3600" dirty="0"/>
              <a:t>for</a:t>
            </a:r>
            <a:r>
              <a:rPr sz="3600" spc="-95" dirty="0"/>
              <a:t> </a:t>
            </a:r>
            <a:r>
              <a:rPr sz="3600" dirty="0"/>
              <a:t>Separate</a:t>
            </a:r>
            <a:r>
              <a:rPr sz="3600" spc="-105" dirty="0"/>
              <a:t> </a:t>
            </a:r>
            <a:r>
              <a:rPr sz="3600" dirty="0"/>
              <a:t>Placement</a:t>
            </a:r>
            <a:r>
              <a:rPr sz="3600" spc="-105" dirty="0"/>
              <a:t> </a:t>
            </a:r>
            <a:r>
              <a:rPr sz="3600" spc="-10" dirty="0"/>
              <a:t>(JOP)</a:t>
            </a:r>
            <a:endParaRPr sz="3600" dirty="0"/>
          </a:p>
        </p:txBody>
      </p:sp>
    </p:spTree>
    <p:extLst>
      <p:ext uri="{BB962C8B-B14F-4D97-AF65-F5344CB8AC3E}">
        <p14:creationId xmlns:p14="http://schemas.microsoft.com/office/powerpoint/2010/main" val="3713327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a:spLocks noGrp="1"/>
          </p:cNvSpPr>
          <p:nvPr>
            <p:ph type="title"/>
          </p:nvPr>
        </p:nvSpPr>
        <p:spPr>
          <a:prstGeom prst="rect">
            <a:avLst/>
          </a:prstGeom>
        </p:spPr>
        <p:txBody>
          <a:bodyPr vert="horz" wrap="square" lIns="0" tIns="12700" rIns="0" bIns="0" rtlCol="0">
            <a:spAutoFit/>
          </a:bodyPr>
          <a:lstStyle/>
          <a:p>
            <a:pPr marL="337185">
              <a:lnSpc>
                <a:spcPct val="100000"/>
              </a:lnSpc>
              <a:spcBef>
                <a:spcPts val="100"/>
              </a:spcBef>
            </a:pPr>
            <a:r>
              <a:rPr sz="3600" dirty="0"/>
              <a:t>Justification</a:t>
            </a:r>
            <a:r>
              <a:rPr sz="3600" spc="-90" dirty="0"/>
              <a:t> </a:t>
            </a:r>
            <a:r>
              <a:rPr sz="3600" dirty="0"/>
              <a:t>for</a:t>
            </a:r>
            <a:r>
              <a:rPr sz="3600" spc="-95" dirty="0"/>
              <a:t> </a:t>
            </a:r>
            <a:r>
              <a:rPr sz="3600" dirty="0"/>
              <a:t>Separate</a:t>
            </a:r>
            <a:r>
              <a:rPr sz="3600" spc="-105" dirty="0"/>
              <a:t> </a:t>
            </a:r>
            <a:r>
              <a:rPr sz="3600" dirty="0"/>
              <a:t>Placement</a:t>
            </a:r>
            <a:r>
              <a:rPr sz="3600" spc="-105" dirty="0"/>
              <a:t> </a:t>
            </a:r>
            <a:r>
              <a:rPr sz="3600" spc="-10" dirty="0"/>
              <a:t>(JOP)</a:t>
            </a:r>
            <a:endParaRPr sz="3600" dirty="0"/>
          </a:p>
        </p:txBody>
      </p:sp>
      <p:pic>
        <p:nvPicPr>
          <p:cNvPr id="2" name="Picture 1"/>
          <p:cNvPicPr>
            <a:picLocks noChangeAspect="1"/>
          </p:cNvPicPr>
          <p:nvPr/>
        </p:nvPicPr>
        <p:blipFill>
          <a:blip r:embed="rId2"/>
          <a:stretch>
            <a:fillRect/>
          </a:stretch>
        </p:blipFill>
        <p:spPr>
          <a:xfrm>
            <a:off x="1981200" y="1452516"/>
            <a:ext cx="4948238" cy="3542418"/>
          </a:xfrm>
          <a:prstGeom prst="rect">
            <a:avLst/>
          </a:prstGeom>
        </p:spPr>
      </p:pic>
    </p:spTree>
    <p:extLst>
      <p:ext uri="{BB962C8B-B14F-4D97-AF65-F5344CB8AC3E}">
        <p14:creationId xmlns:p14="http://schemas.microsoft.com/office/powerpoint/2010/main" val="2545985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Eligibility Process</a:t>
            </a:r>
            <a:endParaRPr lang="en-US" dirty="0"/>
          </a:p>
        </p:txBody>
      </p:sp>
      <p:pic>
        <p:nvPicPr>
          <p:cNvPr id="7" name="Picture 6"/>
          <p:cNvPicPr>
            <a:picLocks noChangeAspect="1"/>
          </p:cNvPicPr>
          <p:nvPr/>
        </p:nvPicPr>
        <p:blipFill>
          <a:blip r:embed="rId2"/>
          <a:stretch>
            <a:fillRect/>
          </a:stretch>
        </p:blipFill>
        <p:spPr>
          <a:xfrm>
            <a:off x="914400" y="1657350"/>
            <a:ext cx="4962525" cy="3343275"/>
          </a:xfrm>
          <a:prstGeom prst="rect">
            <a:avLst/>
          </a:prstGeom>
        </p:spPr>
      </p:pic>
      <p:sp>
        <p:nvSpPr>
          <p:cNvPr id="2" name="TextBox 1"/>
          <p:cNvSpPr txBox="1"/>
          <p:nvPr/>
        </p:nvSpPr>
        <p:spPr>
          <a:xfrm>
            <a:off x="6172200" y="4019550"/>
            <a:ext cx="2078608" cy="646331"/>
          </a:xfrm>
          <a:prstGeom prst="rect">
            <a:avLst/>
          </a:prstGeom>
          <a:noFill/>
        </p:spPr>
        <p:txBody>
          <a:bodyPr wrap="square" rtlCol="0">
            <a:spAutoFit/>
          </a:bodyPr>
          <a:lstStyle/>
          <a:p>
            <a:r>
              <a:rPr lang="en-US" dirty="0" smtClean="0"/>
              <a:t>Decision made…</a:t>
            </a:r>
          </a:p>
          <a:p>
            <a:r>
              <a:rPr lang="en-US" dirty="0" smtClean="0"/>
              <a:t>…now what?</a:t>
            </a:r>
            <a:endParaRPr lang="en-US" dirty="0"/>
          </a:p>
        </p:txBody>
      </p:sp>
    </p:spTree>
    <p:extLst>
      <p:ext uri="{BB962C8B-B14F-4D97-AF65-F5344CB8AC3E}">
        <p14:creationId xmlns:p14="http://schemas.microsoft.com/office/powerpoint/2010/main" val="3331328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92" y="133350"/>
            <a:ext cx="9034564" cy="4481512"/>
          </a:xfrm>
          <a:prstGeom prst="rect">
            <a:avLst/>
          </a:prstGeom>
        </p:spPr>
      </p:pic>
      <p:sp>
        <p:nvSpPr>
          <p:cNvPr id="3" name="TextBox 2">
            <a:hlinkClick r:id="rId3"/>
          </p:cNvPr>
          <p:cNvSpPr txBox="1"/>
          <p:nvPr/>
        </p:nvSpPr>
        <p:spPr>
          <a:xfrm>
            <a:off x="131016" y="4614862"/>
            <a:ext cx="8991600" cy="338554"/>
          </a:xfrm>
          <a:prstGeom prst="rect">
            <a:avLst/>
          </a:prstGeom>
          <a:noFill/>
        </p:spPr>
        <p:txBody>
          <a:bodyPr wrap="square" rtlCol="0">
            <a:spAutoFit/>
          </a:bodyPr>
          <a:lstStyle/>
          <a:p>
            <a:pPr algn="ctr"/>
            <a:r>
              <a:rPr lang="en-US" sz="1600" dirty="0" smtClean="0">
                <a:solidFill>
                  <a:srgbClr val="0000FF"/>
                </a:solidFill>
              </a:rPr>
              <a:t>Link: </a:t>
            </a:r>
            <a:r>
              <a:rPr lang="en-US" sz="1600" dirty="0" smtClean="0">
                <a:solidFill>
                  <a:srgbClr val="0000FF"/>
                </a:solidFill>
                <a:hlinkClick r:id="rId3"/>
              </a:rPr>
              <a:t>https://dese.mo.gov/special-education/missouri-schools-severely-disabled/eligibility1</a:t>
            </a:r>
            <a:endParaRPr lang="en-US" sz="1600" dirty="0">
              <a:solidFill>
                <a:srgbClr val="0000FF"/>
              </a:solidFill>
            </a:endParaRPr>
          </a:p>
        </p:txBody>
      </p:sp>
      <p:sp>
        <p:nvSpPr>
          <p:cNvPr id="4" name="Rounded Rectangle 3"/>
          <p:cNvSpPr/>
          <p:nvPr/>
        </p:nvSpPr>
        <p:spPr>
          <a:xfrm>
            <a:off x="5562600" y="3790950"/>
            <a:ext cx="1752600" cy="1524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Eligibility Process</a:t>
            </a:r>
            <a:endParaRPr lang="en-US" dirty="0"/>
          </a:p>
        </p:txBody>
      </p:sp>
      <p:grpSp>
        <p:nvGrpSpPr>
          <p:cNvPr id="6" name="Group 5"/>
          <p:cNvGrpSpPr/>
          <p:nvPr/>
        </p:nvGrpSpPr>
        <p:grpSpPr>
          <a:xfrm>
            <a:off x="2057400" y="1428495"/>
            <a:ext cx="4928298" cy="3632657"/>
            <a:chOff x="2057400" y="1428495"/>
            <a:chExt cx="4928298" cy="3632657"/>
          </a:xfrm>
        </p:grpSpPr>
        <p:pic>
          <p:nvPicPr>
            <p:cNvPr id="2" name="Picture 1"/>
            <p:cNvPicPr>
              <a:picLocks noChangeAspect="1"/>
            </p:cNvPicPr>
            <p:nvPr/>
          </p:nvPicPr>
          <p:blipFill>
            <a:blip r:embed="rId2"/>
            <a:stretch>
              <a:fillRect/>
            </a:stretch>
          </p:blipFill>
          <p:spPr>
            <a:xfrm>
              <a:off x="2133600" y="1428496"/>
              <a:ext cx="4852098" cy="3632656"/>
            </a:xfrm>
            <a:prstGeom prst="rect">
              <a:avLst/>
            </a:prstGeom>
          </p:spPr>
        </p:pic>
        <p:sp>
          <p:nvSpPr>
            <p:cNvPr id="3" name="Rectangle 2"/>
            <p:cNvSpPr/>
            <p:nvPr/>
          </p:nvSpPr>
          <p:spPr>
            <a:xfrm>
              <a:off x="2057400" y="1428495"/>
              <a:ext cx="609600" cy="35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055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3043555">
              <a:lnSpc>
                <a:spcPct val="100000"/>
              </a:lnSpc>
              <a:spcBef>
                <a:spcPts val="95"/>
              </a:spcBef>
            </a:pPr>
            <a:r>
              <a:rPr b="0" dirty="0"/>
              <a:t>Now</a:t>
            </a:r>
            <a:r>
              <a:rPr b="0" spc="-95" dirty="0"/>
              <a:t> </a:t>
            </a:r>
            <a:r>
              <a:rPr b="0" spc="-10" dirty="0"/>
              <a:t>What?</a:t>
            </a:r>
          </a:p>
        </p:txBody>
      </p:sp>
      <p:sp>
        <p:nvSpPr>
          <p:cNvPr id="5" name="Content Placeholder 4"/>
          <p:cNvSpPr>
            <a:spLocks noGrp="1"/>
          </p:cNvSpPr>
          <p:nvPr>
            <p:ph sz="half" idx="2"/>
          </p:nvPr>
        </p:nvSpPr>
        <p:spPr>
          <a:xfrm>
            <a:off x="457201" y="1529517"/>
            <a:ext cx="3776770" cy="2708434"/>
          </a:xfrm>
        </p:spPr>
        <p:txBody>
          <a:bodyPr/>
          <a:lstStyle/>
          <a:p>
            <a:r>
              <a:rPr lang="en-US" dirty="0" smtClean="0"/>
              <a:t>Additional Info</a:t>
            </a:r>
          </a:p>
          <a:p>
            <a:pPr marL="457200" indent="-457200">
              <a:buFont typeface="Arial" panose="020B0604020202020204" pitchFamily="34" charset="0"/>
              <a:buChar char="•"/>
            </a:pPr>
            <a:r>
              <a:rPr lang="en-US" sz="2400" dirty="0" smtClean="0"/>
              <a:t>An email is sent to the LEA requesting further clarification.</a:t>
            </a:r>
          </a:p>
          <a:p>
            <a:pPr marL="457200" indent="-457200">
              <a:buFont typeface="Arial" panose="020B0604020202020204" pitchFamily="34" charset="0"/>
              <a:buChar char="•"/>
            </a:pPr>
            <a:r>
              <a:rPr lang="en-US" sz="2400" dirty="0" smtClean="0"/>
              <a:t>Most cases an email reply will provide enough information.</a:t>
            </a:r>
          </a:p>
        </p:txBody>
      </p:sp>
      <p:sp>
        <p:nvSpPr>
          <p:cNvPr id="6" name="Content Placeholder 5"/>
          <p:cNvSpPr>
            <a:spLocks noGrp="1"/>
          </p:cNvSpPr>
          <p:nvPr>
            <p:ph sz="half" idx="3"/>
          </p:nvPr>
        </p:nvSpPr>
        <p:spPr>
          <a:xfrm>
            <a:off x="4837006" y="1529578"/>
            <a:ext cx="4023401" cy="3077766"/>
          </a:xfrm>
        </p:spPr>
        <p:txBody>
          <a:bodyPr/>
          <a:lstStyle/>
          <a:p>
            <a:r>
              <a:rPr lang="en-US" dirty="0" smtClean="0"/>
              <a:t>Observation</a:t>
            </a:r>
          </a:p>
          <a:p>
            <a:pPr marL="457200" indent="-457200">
              <a:buFont typeface="Arial" panose="020B0604020202020204" pitchFamily="34" charset="0"/>
              <a:buChar char="•"/>
            </a:pPr>
            <a:r>
              <a:rPr lang="en-US" sz="2400" dirty="0" smtClean="0"/>
              <a:t>A request is sent to the LEA to observe the student in the classroom setting.</a:t>
            </a:r>
          </a:p>
          <a:p>
            <a:pPr marL="457200" indent="-457200">
              <a:buFont typeface="Arial" panose="020B0604020202020204" pitchFamily="34" charset="0"/>
              <a:buChar char="•"/>
            </a:pPr>
            <a:r>
              <a:rPr lang="en-US" sz="2400" dirty="0" smtClean="0"/>
              <a:t>Usually the BA at the school where the student will attend is assigned to conduct the observation.</a:t>
            </a:r>
          </a:p>
        </p:txBody>
      </p:sp>
    </p:spTree>
    <p:extLst>
      <p:ext uri="{BB962C8B-B14F-4D97-AF65-F5344CB8AC3E}">
        <p14:creationId xmlns:p14="http://schemas.microsoft.com/office/powerpoint/2010/main" val="2385374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121" y="1733550"/>
            <a:ext cx="8453755" cy="2904000"/>
          </a:xfrm>
          <a:prstGeom prst="rect">
            <a:avLst/>
          </a:prstGeom>
        </p:spPr>
        <p:txBody>
          <a:bodyPr vert="horz" wrap="square" lIns="0" tIns="76835" rIns="0" bIns="0" rtlCol="0">
            <a:spAutoFit/>
          </a:bodyPr>
          <a:lstStyle/>
          <a:p>
            <a:pPr marL="285750" indent="-285750">
              <a:buFont typeface="Arial" panose="020B0604020202020204" pitchFamily="34" charset="0"/>
              <a:buChar char="•"/>
            </a:pPr>
            <a:r>
              <a:rPr lang="en-US" sz="1800" dirty="0"/>
              <a:t>Why would separate school placement be more appropriate considering the student as made some progress in the local school district program?</a:t>
            </a:r>
          </a:p>
          <a:p>
            <a:pPr marL="285750" indent="-285750">
              <a:buFont typeface="Arial" panose="020B0604020202020204" pitchFamily="34" charset="0"/>
              <a:buChar char="•"/>
            </a:pPr>
            <a:r>
              <a:rPr lang="en-US" dirty="0"/>
              <a:t>A</a:t>
            </a:r>
            <a:r>
              <a:rPr lang="en-US" sz="1800" dirty="0" smtClean="0"/>
              <a:t>dditional </a:t>
            </a:r>
            <a:r>
              <a:rPr lang="en-US" sz="1800" dirty="0"/>
              <a:t>information about the student’s challenging behaviors in the school setting and why they would be more appropriately addressed in a public separate day placement.</a:t>
            </a:r>
          </a:p>
          <a:p>
            <a:pPr marL="285750" indent="-285750">
              <a:buFont typeface="Arial" panose="020B0604020202020204" pitchFamily="34" charset="0"/>
              <a:buChar char="•"/>
            </a:pPr>
            <a:r>
              <a:rPr lang="en-US" sz="1800" dirty="0" smtClean="0"/>
              <a:t>Considering </a:t>
            </a:r>
            <a:r>
              <a:rPr lang="en-US" sz="1800" dirty="0"/>
              <a:t>the low student/teacher ratio at MSSD, would </a:t>
            </a:r>
            <a:r>
              <a:rPr lang="en-US" sz="1800" dirty="0" smtClean="0"/>
              <a:t>the student </a:t>
            </a:r>
            <a:r>
              <a:rPr lang="en-US" sz="1800" dirty="0"/>
              <a:t>need a 1:1 </a:t>
            </a:r>
            <a:r>
              <a:rPr lang="en-US" sz="1800" dirty="0" smtClean="0"/>
              <a:t>paraprofessional or nurse </a:t>
            </a:r>
            <a:r>
              <a:rPr lang="en-US" sz="1800" dirty="0"/>
              <a:t>to meet their educational needs?</a:t>
            </a:r>
          </a:p>
          <a:p>
            <a:pPr marL="285750" indent="-285750">
              <a:buFont typeface="Arial" panose="020B0604020202020204" pitchFamily="34" charset="0"/>
              <a:buChar char="•"/>
            </a:pPr>
            <a:r>
              <a:rPr lang="en-US" sz="1800" dirty="0" smtClean="0"/>
              <a:t>Would the </a:t>
            </a:r>
            <a:r>
              <a:rPr lang="en-US" sz="1800" dirty="0"/>
              <a:t>student be able to attend a full 6 hour day at MSSD</a:t>
            </a:r>
            <a:r>
              <a:rPr lang="en-US" sz="1800" dirty="0" smtClean="0"/>
              <a:t>?</a:t>
            </a:r>
          </a:p>
          <a:p>
            <a:pPr marL="285750" indent="-285750">
              <a:buFont typeface="Arial" panose="020B0604020202020204" pitchFamily="34" charset="0"/>
              <a:buChar char="•"/>
            </a:pPr>
            <a:endParaRPr lang="en-US" sz="1800" dirty="0"/>
          </a:p>
          <a:p>
            <a:pPr marL="356870" marR="357505" indent="-344805">
              <a:lnSpc>
                <a:spcPts val="2110"/>
              </a:lnSpc>
              <a:spcBef>
                <a:spcPts val="535"/>
              </a:spcBef>
              <a:buClr>
                <a:srgbClr val="00AF50"/>
              </a:buClr>
              <a:buFont typeface="Arial"/>
              <a:buChar char="•"/>
              <a:tabLst>
                <a:tab pos="356870" algn="l"/>
                <a:tab pos="357505" algn="l"/>
              </a:tabLst>
            </a:pPr>
            <a:endParaRPr sz="2200" dirty="0">
              <a:latin typeface="Calibri"/>
              <a:cs typeface="Calibri"/>
            </a:endParaRPr>
          </a:p>
        </p:txBody>
      </p:sp>
      <p:sp>
        <p:nvSpPr>
          <p:cNvPr id="3" name="object 3"/>
          <p:cNvSpPr txBox="1">
            <a:spLocks noGrp="1"/>
          </p:cNvSpPr>
          <p:nvPr>
            <p:ph type="title"/>
          </p:nvPr>
        </p:nvSpPr>
        <p:spPr>
          <a:xfrm>
            <a:off x="283590" y="793496"/>
            <a:ext cx="8576818" cy="381515"/>
          </a:xfrm>
          <a:prstGeom prst="rect">
            <a:avLst/>
          </a:prstGeom>
        </p:spPr>
        <p:txBody>
          <a:bodyPr vert="horz" wrap="square" lIns="0" tIns="12065" rIns="0" bIns="0" rtlCol="0">
            <a:spAutoFit/>
          </a:bodyPr>
          <a:lstStyle/>
          <a:p>
            <a:pPr marL="916305" algn="l">
              <a:lnSpc>
                <a:spcPct val="100000"/>
              </a:lnSpc>
              <a:spcBef>
                <a:spcPts val="95"/>
              </a:spcBef>
            </a:pPr>
            <a:r>
              <a:rPr lang="en-US" sz="2400" spc="-10" dirty="0" smtClean="0"/>
              <a:t>Common additional </a:t>
            </a:r>
            <a:r>
              <a:rPr sz="2400" spc="-10" dirty="0" smtClean="0"/>
              <a:t>Information</a:t>
            </a:r>
            <a:r>
              <a:rPr sz="2400" spc="-125" dirty="0" smtClean="0"/>
              <a:t> </a:t>
            </a:r>
            <a:r>
              <a:rPr sz="2400" spc="-20" dirty="0"/>
              <a:t>requested</a:t>
            </a:r>
            <a:r>
              <a:rPr sz="2400" spc="-140" dirty="0"/>
              <a:t> </a:t>
            </a:r>
            <a:r>
              <a:rPr sz="2400" dirty="0"/>
              <a:t>by</a:t>
            </a:r>
            <a:r>
              <a:rPr sz="2400" spc="-145" dirty="0"/>
              <a:t> </a:t>
            </a:r>
            <a:r>
              <a:rPr sz="2400" spc="-20" dirty="0"/>
              <a:t>MSSD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121" y="1962150"/>
            <a:ext cx="8453755" cy="2534668"/>
          </a:xfrm>
          <a:prstGeom prst="rect">
            <a:avLst/>
          </a:prstGeom>
        </p:spPr>
        <p:txBody>
          <a:bodyPr vert="horz" wrap="square" lIns="0" tIns="76835" rIns="0" bIns="0" rtlCol="0">
            <a:spAutoFit/>
          </a:bodyPr>
          <a:lstStyle/>
          <a:p>
            <a:pPr marL="285750" indent="-285750">
              <a:buFont typeface="Arial" panose="020B0604020202020204" pitchFamily="34" charset="0"/>
              <a:buChar char="•"/>
            </a:pPr>
            <a:r>
              <a:rPr lang="en-US" sz="2000" dirty="0" smtClean="0"/>
              <a:t>Extreme (aggressive, overt, frequent) behaviors that may be considered unsafe at MSSD due to our student population</a:t>
            </a:r>
          </a:p>
          <a:p>
            <a:pPr marL="285750" indent="-285750">
              <a:buFont typeface="Arial" panose="020B0604020202020204" pitchFamily="34" charset="0"/>
              <a:buChar char="•"/>
            </a:pPr>
            <a:r>
              <a:rPr lang="en-US" sz="2000" dirty="0" smtClean="0"/>
              <a:t>Suspected predominate health or mental health issues</a:t>
            </a:r>
          </a:p>
          <a:p>
            <a:pPr marL="285750" indent="-285750">
              <a:buFont typeface="Arial" panose="020B0604020202020204" pitchFamily="34" charset="0"/>
              <a:buChar char="•"/>
            </a:pPr>
            <a:r>
              <a:rPr lang="en-US" sz="2000" dirty="0" smtClean="0"/>
              <a:t>Incongruence in cognitive or adaptive behavior scores</a:t>
            </a:r>
          </a:p>
          <a:p>
            <a:pPr marL="285750" indent="-285750">
              <a:buFont typeface="Arial" panose="020B0604020202020204" pitchFamily="34" charset="0"/>
              <a:buChar char="•"/>
            </a:pPr>
            <a:r>
              <a:rPr lang="en-US" sz="2000" dirty="0" smtClean="0"/>
              <a:t>To get “eyes on” a student when certain aspects of the eligibility submission seem suspect or unclear</a:t>
            </a:r>
          </a:p>
          <a:p>
            <a:pPr marL="285750" indent="-285750">
              <a:buFont typeface="Arial" panose="020B0604020202020204" pitchFamily="34" charset="0"/>
              <a:buChar char="•"/>
            </a:pPr>
            <a:endParaRPr lang="en-US" sz="1800" dirty="0"/>
          </a:p>
          <a:p>
            <a:pPr marL="356870" marR="357505" indent="-344805">
              <a:lnSpc>
                <a:spcPts val="2110"/>
              </a:lnSpc>
              <a:spcBef>
                <a:spcPts val="535"/>
              </a:spcBef>
              <a:buClr>
                <a:srgbClr val="00AF50"/>
              </a:buClr>
              <a:buFont typeface="Arial"/>
              <a:buChar char="•"/>
              <a:tabLst>
                <a:tab pos="356870" algn="l"/>
                <a:tab pos="357505" algn="l"/>
              </a:tabLst>
            </a:pPr>
            <a:endParaRPr sz="2200" dirty="0">
              <a:latin typeface="Calibri"/>
              <a:cs typeface="Calibri"/>
            </a:endParaRPr>
          </a:p>
        </p:txBody>
      </p:sp>
      <p:sp>
        <p:nvSpPr>
          <p:cNvPr id="3" name="object 3"/>
          <p:cNvSpPr txBox="1">
            <a:spLocks noGrp="1"/>
          </p:cNvSpPr>
          <p:nvPr>
            <p:ph type="title"/>
          </p:nvPr>
        </p:nvSpPr>
        <p:spPr>
          <a:xfrm>
            <a:off x="283590" y="793496"/>
            <a:ext cx="8576818" cy="381515"/>
          </a:xfrm>
          <a:prstGeom prst="rect">
            <a:avLst/>
          </a:prstGeom>
        </p:spPr>
        <p:txBody>
          <a:bodyPr vert="horz" wrap="square" lIns="0" tIns="12065" rIns="0" bIns="0" rtlCol="0">
            <a:spAutoFit/>
          </a:bodyPr>
          <a:lstStyle/>
          <a:p>
            <a:pPr marL="916305" algn="l">
              <a:lnSpc>
                <a:spcPct val="100000"/>
              </a:lnSpc>
              <a:spcBef>
                <a:spcPts val="95"/>
              </a:spcBef>
            </a:pPr>
            <a:r>
              <a:rPr lang="en-US" sz="2400" spc="-10" dirty="0" smtClean="0"/>
              <a:t>Common reasons for an observation </a:t>
            </a:r>
            <a:r>
              <a:rPr sz="2400" spc="-20" dirty="0" smtClean="0"/>
              <a:t>requested</a:t>
            </a:r>
            <a:r>
              <a:rPr sz="2400" spc="-140" dirty="0" smtClean="0"/>
              <a:t> </a:t>
            </a:r>
            <a:r>
              <a:rPr sz="2400" dirty="0"/>
              <a:t>by</a:t>
            </a:r>
            <a:r>
              <a:rPr sz="2400" spc="-145" dirty="0"/>
              <a:t> </a:t>
            </a:r>
            <a:r>
              <a:rPr sz="2400" spc="-20" dirty="0"/>
              <a:t>MSSD</a:t>
            </a:r>
          </a:p>
        </p:txBody>
      </p:sp>
    </p:spTree>
    <p:extLst>
      <p:ext uri="{BB962C8B-B14F-4D97-AF65-F5344CB8AC3E}">
        <p14:creationId xmlns:p14="http://schemas.microsoft.com/office/powerpoint/2010/main" val="3425247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3043555">
              <a:lnSpc>
                <a:spcPct val="100000"/>
              </a:lnSpc>
              <a:spcBef>
                <a:spcPts val="95"/>
              </a:spcBef>
            </a:pPr>
            <a:r>
              <a:rPr b="0" dirty="0"/>
              <a:t>Now</a:t>
            </a:r>
            <a:r>
              <a:rPr b="0" spc="-95" dirty="0"/>
              <a:t> </a:t>
            </a:r>
            <a:r>
              <a:rPr b="0" spc="-10" dirty="0"/>
              <a:t>What?</a:t>
            </a:r>
          </a:p>
        </p:txBody>
      </p:sp>
      <p:sp>
        <p:nvSpPr>
          <p:cNvPr id="5" name="Content Placeholder 4"/>
          <p:cNvSpPr>
            <a:spLocks noGrp="1"/>
          </p:cNvSpPr>
          <p:nvPr>
            <p:ph sz="half" idx="2"/>
          </p:nvPr>
        </p:nvSpPr>
        <p:spPr>
          <a:xfrm>
            <a:off x="457200" y="1581150"/>
            <a:ext cx="3776770" cy="2339102"/>
          </a:xfrm>
        </p:spPr>
        <p:txBody>
          <a:bodyPr/>
          <a:lstStyle/>
          <a:p>
            <a:r>
              <a:rPr lang="en-US" dirty="0" smtClean="0"/>
              <a:t>Eligible</a:t>
            </a:r>
          </a:p>
          <a:p>
            <a:pPr marL="457200" indent="-457200">
              <a:buFont typeface="Arial" panose="020B0604020202020204" pitchFamily="34" charset="0"/>
              <a:buChar char="•"/>
            </a:pPr>
            <a:r>
              <a:rPr lang="en-US" sz="2400" dirty="0" smtClean="0"/>
              <a:t>Letter of Eligibility (LOE) is sent to LEA. </a:t>
            </a:r>
          </a:p>
          <a:p>
            <a:pPr marL="457200" indent="-457200">
              <a:buFont typeface="Arial" panose="020B0604020202020204" pitchFamily="34" charset="0"/>
              <a:buChar char="•"/>
            </a:pPr>
            <a:r>
              <a:rPr lang="en-US" sz="2400" dirty="0"/>
              <a:t>I</a:t>
            </a:r>
            <a:r>
              <a:rPr lang="en-US" sz="2400" dirty="0" smtClean="0"/>
              <a:t>ncludes the Referral form and instructions to submit the referral to MSSD.</a:t>
            </a:r>
            <a:endParaRPr lang="en-US" sz="2400" dirty="0"/>
          </a:p>
        </p:txBody>
      </p:sp>
      <p:sp>
        <p:nvSpPr>
          <p:cNvPr id="6" name="Content Placeholder 5"/>
          <p:cNvSpPr>
            <a:spLocks noGrp="1"/>
          </p:cNvSpPr>
          <p:nvPr>
            <p:ph sz="half" idx="3"/>
          </p:nvPr>
        </p:nvSpPr>
        <p:spPr>
          <a:xfrm>
            <a:off x="4615759" y="1581150"/>
            <a:ext cx="4230794" cy="2954655"/>
          </a:xfrm>
        </p:spPr>
        <p:txBody>
          <a:bodyPr/>
          <a:lstStyle/>
          <a:p>
            <a:r>
              <a:rPr lang="en-US" dirty="0" smtClean="0"/>
              <a:t>Ineligible</a:t>
            </a:r>
          </a:p>
          <a:p>
            <a:pPr marL="457200" indent="-457200">
              <a:buFont typeface="Arial" panose="020B0604020202020204" pitchFamily="34" charset="0"/>
              <a:buChar char="•"/>
            </a:pPr>
            <a:r>
              <a:rPr lang="en-US" sz="2000" dirty="0" smtClean="0"/>
              <a:t>Letter stating the student is ineligible is sent to the LEA.</a:t>
            </a:r>
          </a:p>
          <a:p>
            <a:pPr marL="457200" indent="-457200">
              <a:buFont typeface="Arial" panose="020B0604020202020204" pitchFamily="34" charset="0"/>
              <a:buChar char="•"/>
            </a:pPr>
            <a:r>
              <a:rPr lang="en-US" sz="2000" dirty="0" smtClean="0"/>
              <a:t>Includes the reason(s) for ineligibility.</a:t>
            </a:r>
          </a:p>
          <a:p>
            <a:pPr marL="457200" indent="-457200">
              <a:buFont typeface="Arial" panose="020B0604020202020204" pitchFamily="34" charset="0"/>
              <a:buChar char="•"/>
            </a:pPr>
            <a:r>
              <a:rPr lang="en-US" sz="2000" dirty="0" smtClean="0"/>
              <a:t>LEA contacts parents</a:t>
            </a:r>
          </a:p>
          <a:p>
            <a:pPr marL="457200" indent="-457200">
              <a:buFont typeface="Arial" panose="020B0604020202020204" pitchFamily="34" charset="0"/>
              <a:buChar char="•"/>
            </a:pPr>
            <a:r>
              <a:rPr lang="en-US" sz="2000" dirty="0" smtClean="0"/>
              <a:t>There are no appeals, however resubmission with new information allowed at any time.</a:t>
            </a:r>
            <a:endParaRPr lang="en-US" sz="2000" dirty="0"/>
          </a:p>
        </p:txBody>
      </p:sp>
    </p:spTree>
    <p:extLst>
      <p:ext uri="{BB962C8B-B14F-4D97-AF65-F5344CB8AC3E}">
        <p14:creationId xmlns:p14="http://schemas.microsoft.com/office/powerpoint/2010/main" val="2083115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915" y="1626362"/>
            <a:ext cx="8539480" cy="2270493"/>
          </a:xfrm>
          <a:prstGeom prst="rect">
            <a:avLst/>
          </a:prstGeom>
        </p:spPr>
        <p:txBody>
          <a:bodyPr vert="horz" wrap="square" lIns="0" tIns="13335" rIns="0" bIns="0" rtlCol="0">
            <a:spAutoFit/>
          </a:bodyPr>
          <a:lstStyle/>
          <a:p>
            <a:pPr marL="356870" marR="5080" indent="-344805">
              <a:lnSpc>
                <a:spcPct val="100000"/>
              </a:lnSpc>
              <a:spcBef>
                <a:spcPts val="765"/>
              </a:spcBef>
              <a:buClr>
                <a:srgbClr val="00AF50"/>
              </a:buClr>
              <a:buFont typeface="Arial"/>
              <a:buChar char="•"/>
              <a:tabLst>
                <a:tab pos="356870" algn="l"/>
                <a:tab pos="357505" algn="l"/>
              </a:tabLst>
            </a:pPr>
            <a:r>
              <a:rPr sz="2800" dirty="0" smtClean="0">
                <a:solidFill>
                  <a:srgbClr val="070707"/>
                </a:solidFill>
                <a:latin typeface="Calibri"/>
                <a:cs typeface="Calibri"/>
              </a:rPr>
              <a:t>If</a:t>
            </a:r>
            <a:r>
              <a:rPr sz="2800" spc="-50" dirty="0" smtClean="0">
                <a:solidFill>
                  <a:srgbClr val="070707"/>
                </a:solidFill>
                <a:latin typeface="Calibri"/>
                <a:cs typeface="Calibri"/>
              </a:rPr>
              <a:t> </a:t>
            </a:r>
            <a:r>
              <a:rPr lang="en-US" sz="2800" spc="-50" dirty="0" smtClean="0">
                <a:solidFill>
                  <a:srgbClr val="070707"/>
                </a:solidFill>
                <a:latin typeface="Calibri"/>
                <a:cs typeface="Calibri"/>
              </a:rPr>
              <a:t>a student is found to be </a:t>
            </a:r>
            <a:r>
              <a:rPr sz="2800" b="1" i="1" dirty="0" smtClean="0">
                <a:solidFill>
                  <a:srgbClr val="070707"/>
                </a:solidFill>
                <a:latin typeface="Calibri"/>
                <a:cs typeface="Calibri"/>
              </a:rPr>
              <a:t>eligible</a:t>
            </a:r>
            <a:r>
              <a:rPr lang="en-US" sz="2800" dirty="0" smtClean="0">
                <a:solidFill>
                  <a:srgbClr val="070707"/>
                </a:solidFill>
                <a:latin typeface="Calibri"/>
                <a:cs typeface="Calibri"/>
              </a:rPr>
              <a:t> for services at MSSD</a:t>
            </a:r>
            <a:r>
              <a:rPr sz="2800" dirty="0" smtClean="0">
                <a:solidFill>
                  <a:srgbClr val="070707"/>
                </a:solidFill>
                <a:latin typeface="Calibri"/>
                <a:cs typeface="Calibri"/>
              </a:rPr>
              <a:t>,</a:t>
            </a:r>
            <a:r>
              <a:rPr sz="2800" spc="-20" dirty="0" smtClean="0">
                <a:solidFill>
                  <a:srgbClr val="070707"/>
                </a:solidFill>
                <a:latin typeface="Calibri"/>
                <a:cs typeface="Calibri"/>
              </a:rPr>
              <a:t> </a:t>
            </a:r>
            <a:r>
              <a:rPr lang="en-US" sz="2800" spc="-20" dirty="0" smtClean="0">
                <a:solidFill>
                  <a:srgbClr val="070707"/>
                </a:solidFill>
                <a:latin typeface="Calibri"/>
                <a:cs typeface="Calibri"/>
              </a:rPr>
              <a:t>the </a:t>
            </a:r>
            <a:r>
              <a:rPr sz="2800" dirty="0" smtClean="0">
                <a:solidFill>
                  <a:srgbClr val="070707"/>
                </a:solidFill>
                <a:latin typeface="Calibri"/>
                <a:cs typeface="Calibri"/>
              </a:rPr>
              <a:t>IEP</a:t>
            </a:r>
            <a:r>
              <a:rPr sz="2800" spc="-45" dirty="0" smtClean="0">
                <a:solidFill>
                  <a:srgbClr val="070707"/>
                </a:solidFill>
                <a:latin typeface="Calibri"/>
                <a:cs typeface="Calibri"/>
              </a:rPr>
              <a:t> </a:t>
            </a:r>
            <a:r>
              <a:rPr sz="2800" dirty="0">
                <a:solidFill>
                  <a:srgbClr val="070707"/>
                </a:solidFill>
                <a:latin typeface="Calibri"/>
                <a:cs typeface="Calibri"/>
              </a:rPr>
              <a:t>team</a:t>
            </a:r>
            <a:r>
              <a:rPr sz="2800" spc="-35" dirty="0">
                <a:solidFill>
                  <a:srgbClr val="070707"/>
                </a:solidFill>
                <a:latin typeface="Calibri"/>
                <a:cs typeface="Calibri"/>
              </a:rPr>
              <a:t> </a:t>
            </a:r>
            <a:r>
              <a:rPr sz="2800" dirty="0">
                <a:solidFill>
                  <a:srgbClr val="070707"/>
                </a:solidFill>
                <a:latin typeface="Calibri"/>
                <a:cs typeface="Calibri"/>
              </a:rPr>
              <a:t>convenes</a:t>
            </a:r>
            <a:r>
              <a:rPr sz="2800" spc="-45" dirty="0">
                <a:solidFill>
                  <a:srgbClr val="070707"/>
                </a:solidFill>
                <a:latin typeface="Calibri"/>
                <a:cs typeface="Calibri"/>
              </a:rPr>
              <a:t> </a:t>
            </a:r>
            <a:r>
              <a:rPr sz="2800" dirty="0">
                <a:solidFill>
                  <a:srgbClr val="070707"/>
                </a:solidFill>
                <a:latin typeface="Calibri"/>
                <a:cs typeface="Calibri"/>
              </a:rPr>
              <a:t>to</a:t>
            </a:r>
            <a:r>
              <a:rPr sz="2800" spc="-30" dirty="0">
                <a:solidFill>
                  <a:srgbClr val="070707"/>
                </a:solidFill>
                <a:latin typeface="Calibri"/>
                <a:cs typeface="Calibri"/>
              </a:rPr>
              <a:t> </a:t>
            </a:r>
            <a:r>
              <a:rPr sz="2800" dirty="0">
                <a:solidFill>
                  <a:srgbClr val="070707"/>
                </a:solidFill>
                <a:latin typeface="Calibri"/>
                <a:cs typeface="Calibri"/>
              </a:rPr>
              <a:t>discuss</a:t>
            </a:r>
            <a:r>
              <a:rPr sz="2800" spc="-30" dirty="0">
                <a:solidFill>
                  <a:srgbClr val="070707"/>
                </a:solidFill>
                <a:latin typeface="Calibri"/>
                <a:cs typeface="Calibri"/>
              </a:rPr>
              <a:t> </a:t>
            </a:r>
            <a:r>
              <a:rPr lang="en-US" sz="2800" spc="-30" dirty="0" smtClean="0">
                <a:solidFill>
                  <a:srgbClr val="070707"/>
                </a:solidFill>
                <a:latin typeface="Calibri"/>
                <a:cs typeface="Calibri"/>
              </a:rPr>
              <a:t>the </a:t>
            </a:r>
            <a:r>
              <a:rPr sz="2800" dirty="0" smtClean="0">
                <a:solidFill>
                  <a:srgbClr val="070707"/>
                </a:solidFill>
                <a:latin typeface="Calibri"/>
                <a:cs typeface="Calibri"/>
              </a:rPr>
              <a:t>change</a:t>
            </a:r>
            <a:r>
              <a:rPr sz="2800" spc="-40" dirty="0" smtClean="0">
                <a:solidFill>
                  <a:srgbClr val="070707"/>
                </a:solidFill>
                <a:latin typeface="Calibri"/>
                <a:cs typeface="Calibri"/>
              </a:rPr>
              <a:t> </a:t>
            </a:r>
            <a:r>
              <a:rPr sz="2800" spc="-25" dirty="0">
                <a:solidFill>
                  <a:srgbClr val="070707"/>
                </a:solidFill>
                <a:latin typeface="Calibri"/>
                <a:cs typeface="Calibri"/>
              </a:rPr>
              <a:t>in </a:t>
            </a:r>
            <a:r>
              <a:rPr sz="2800" spc="-10" dirty="0" smtClean="0">
                <a:solidFill>
                  <a:srgbClr val="070707"/>
                </a:solidFill>
                <a:latin typeface="Calibri"/>
                <a:cs typeface="Calibri"/>
              </a:rPr>
              <a:t>placement</a:t>
            </a:r>
            <a:r>
              <a:rPr lang="en-US" sz="2800" spc="-10" dirty="0" smtClean="0">
                <a:solidFill>
                  <a:srgbClr val="070707"/>
                </a:solidFill>
                <a:latin typeface="Calibri"/>
                <a:cs typeface="Calibri"/>
              </a:rPr>
              <a:t>.</a:t>
            </a:r>
          </a:p>
          <a:p>
            <a:pPr marL="356870" marR="5080" indent="-344805">
              <a:lnSpc>
                <a:spcPct val="100000"/>
              </a:lnSpc>
              <a:spcBef>
                <a:spcPts val="765"/>
              </a:spcBef>
              <a:buClr>
                <a:srgbClr val="00AF50"/>
              </a:buClr>
              <a:buFont typeface="Arial"/>
              <a:buChar char="•"/>
              <a:tabLst>
                <a:tab pos="356870" algn="l"/>
                <a:tab pos="357505" algn="l"/>
              </a:tabLst>
            </a:pPr>
            <a:r>
              <a:rPr lang="en-US" sz="2800" spc="-10" dirty="0" smtClean="0">
                <a:solidFill>
                  <a:srgbClr val="070707"/>
                </a:solidFill>
                <a:latin typeface="Calibri"/>
                <a:cs typeface="Calibri"/>
              </a:rPr>
              <a:t>If the IEP team agrees, the referral to MSSD is made by the LEA.</a:t>
            </a:r>
            <a:endParaRPr sz="28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043555">
              <a:lnSpc>
                <a:spcPct val="100000"/>
              </a:lnSpc>
              <a:spcBef>
                <a:spcPts val="95"/>
              </a:spcBef>
            </a:pPr>
            <a:r>
              <a:rPr b="0" dirty="0" smtClean="0"/>
              <a:t>N</a:t>
            </a:r>
            <a:r>
              <a:rPr lang="en-US" b="0" dirty="0" smtClean="0"/>
              <a:t>ext</a:t>
            </a:r>
            <a:r>
              <a:rPr b="0" spc="-10" dirty="0" smtClean="0"/>
              <a:t>?</a:t>
            </a:r>
            <a:endParaRPr b="0" spc="-10" dirty="0"/>
          </a:p>
        </p:txBody>
      </p:sp>
    </p:spTree>
    <p:extLst>
      <p:ext uri="{BB962C8B-B14F-4D97-AF65-F5344CB8AC3E}">
        <p14:creationId xmlns:p14="http://schemas.microsoft.com/office/powerpoint/2010/main" val="4291228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915" y="1545589"/>
            <a:ext cx="8479790" cy="3075201"/>
          </a:xfrm>
          <a:prstGeom prst="rect">
            <a:avLst/>
          </a:prstGeom>
        </p:spPr>
        <p:txBody>
          <a:bodyPr vert="horz" wrap="square" lIns="0" tIns="12700" rIns="0" bIns="0" rtlCol="0">
            <a:spAutoFit/>
          </a:bodyPr>
          <a:lstStyle/>
          <a:p>
            <a:pPr marL="12700" algn="l">
              <a:lnSpc>
                <a:spcPct val="100000"/>
              </a:lnSpc>
              <a:spcBef>
                <a:spcPts val="100"/>
              </a:spcBef>
            </a:pPr>
            <a:r>
              <a:rPr sz="3000" dirty="0">
                <a:solidFill>
                  <a:srgbClr val="070707"/>
                </a:solidFill>
                <a:latin typeface="Calibri"/>
                <a:cs typeface="Calibri"/>
              </a:rPr>
              <a:t>Provide</a:t>
            </a:r>
            <a:r>
              <a:rPr sz="3000" spc="-45" dirty="0">
                <a:solidFill>
                  <a:srgbClr val="070707"/>
                </a:solidFill>
                <a:latin typeface="Calibri"/>
                <a:cs typeface="Calibri"/>
              </a:rPr>
              <a:t> </a:t>
            </a:r>
            <a:r>
              <a:rPr sz="3000" dirty="0">
                <a:solidFill>
                  <a:srgbClr val="070707"/>
                </a:solidFill>
                <a:latin typeface="Calibri"/>
                <a:cs typeface="Calibri"/>
              </a:rPr>
              <a:t>the</a:t>
            </a:r>
            <a:r>
              <a:rPr sz="3000" spc="-50" dirty="0">
                <a:solidFill>
                  <a:srgbClr val="070707"/>
                </a:solidFill>
                <a:latin typeface="Calibri"/>
                <a:cs typeface="Calibri"/>
              </a:rPr>
              <a:t> </a:t>
            </a:r>
            <a:r>
              <a:rPr sz="3000" spc="-10" dirty="0" smtClean="0">
                <a:solidFill>
                  <a:srgbClr val="070707"/>
                </a:solidFill>
                <a:latin typeface="Calibri"/>
                <a:cs typeface="Calibri"/>
              </a:rPr>
              <a:t>following</a:t>
            </a:r>
            <a:r>
              <a:rPr lang="en-US" sz="3000" spc="-10" dirty="0" smtClean="0">
                <a:solidFill>
                  <a:srgbClr val="070707"/>
                </a:solidFill>
                <a:latin typeface="Calibri"/>
                <a:cs typeface="Calibri"/>
              </a:rPr>
              <a:t> within one (1) year of the eligibility determination date</a:t>
            </a:r>
            <a:r>
              <a:rPr sz="3000" spc="-10" dirty="0" smtClean="0">
                <a:solidFill>
                  <a:srgbClr val="070707"/>
                </a:solidFill>
                <a:latin typeface="Calibri"/>
                <a:cs typeface="Calibri"/>
              </a:rPr>
              <a:t>:</a:t>
            </a:r>
            <a:endParaRPr lang="en-US" sz="3000" spc="-10" dirty="0" smtClean="0">
              <a:solidFill>
                <a:srgbClr val="070707"/>
              </a:solidFill>
              <a:latin typeface="Calibri"/>
              <a:cs typeface="Calibri"/>
            </a:endParaRPr>
          </a:p>
          <a:p>
            <a:pPr marL="12700" algn="l">
              <a:lnSpc>
                <a:spcPct val="100000"/>
              </a:lnSpc>
              <a:spcBef>
                <a:spcPts val="100"/>
              </a:spcBef>
            </a:pPr>
            <a:endParaRPr sz="1200" dirty="0">
              <a:latin typeface="Calibri"/>
              <a:cs typeface="Calibri"/>
            </a:endParaRPr>
          </a:p>
          <a:p>
            <a:pPr marL="753110" indent="-396875" algn="just">
              <a:lnSpc>
                <a:spcPct val="100000"/>
              </a:lnSpc>
              <a:buClr>
                <a:srgbClr val="00AF50"/>
              </a:buClr>
              <a:buSzPct val="60000"/>
              <a:buFont typeface="Arial"/>
              <a:buChar char="•"/>
              <a:tabLst>
                <a:tab pos="753745" algn="l"/>
              </a:tabLst>
            </a:pPr>
            <a:r>
              <a:rPr sz="2400" dirty="0">
                <a:solidFill>
                  <a:srgbClr val="070707"/>
                </a:solidFill>
                <a:latin typeface="Calibri"/>
                <a:cs typeface="Calibri"/>
              </a:rPr>
              <a:t>Completed</a:t>
            </a:r>
            <a:r>
              <a:rPr sz="2400" spc="-120" dirty="0">
                <a:solidFill>
                  <a:srgbClr val="070707"/>
                </a:solidFill>
                <a:latin typeface="Calibri"/>
                <a:cs typeface="Calibri"/>
              </a:rPr>
              <a:t> </a:t>
            </a:r>
            <a:r>
              <a:rPr sz="2400" spc="-10" dirty="0">
                <a:solidFill>
                  <a:srgbClr val="070707"/>
                </a:solidFill>
                <a:latin typeface="Calibri"/>
                <a:cs typeface="Calibri"/>
              </a:rPr>
              <a:t>referral</a:t>
            </a:r>
            <a:r>
              <a:rPr sz="2400" spc="-110" dirty="0">
                <a:solidFill>
                  <a:srgbClr val="070707"/>
                </a:solidFill>
                <a:latin typeface="Calibri"/>
                <a:cs typeface="Calibri"/>
              </a:rPr>
              <a:t> </a:t>
            </a:r>
            <a:r>
              <a:rPr sz="2400" spc="-20" dirty="0">
                <a:solidFill>
                  <a:srgbClr val="070707"/>
                </a:solidFill>
                <a:latin typeface="Calibri"/>
                <a:cs typeface="Calibri"/>
              </a:rPr>
              <a:t>form</a:t>
            </a:r>
            <a:endParaRPr sz="2400" dirty="0">
              <a:latin typeface="Calibri"/>
              <a:cs typeface="Calibri"/>
            </a:endParaRPr>
          </a:p>
          <a:p>
            <a:pPr marL="753110" indent="-396875" algn="just">
              <a:lnSpc>
                <a:spcPct val="100000"/>
              </a:lnSpc>
              <a:buClr>
                <a:srgbClr val="00AF50"/>
              </a:buClr>
              <a:buSzPct val="60000"/>
              <a:buFont typeface="Arial"/>
              <a:buChar char="•"/>
              <a:tabLst>
                <a:tab pos="753745" algn="l"/>
              </a:tabLst>
            </a:pPr>
            <a:r>
              <a:rPr sz="2400" dirty="0">
                <a:solidFill>
                  <a:srgbClr val="070707"/>
                </a:solidFill>
                <a:latin typeface="Calibri"/>
                <a:cs typeface="Calibri"/>
              </a:rPr>
              <a:t>IEP</a:t>
            </a:r>
            <a:r>
              <a:rPr sz="2400" spc="-80" dirty="0">
                <a:solidFill>
                  <a:srgbClr val="070707"/>
                </a:solidFill>
                <a:latin typeface="Calibri"/>
                <a:cs typeface="Calibri"/>
              </a:rPr>
              <a:t> </a:t>
            </a:r>
            <a:r>
              <a:rPr lang="en-US" sz="2400" dirty="0" smtClean="0">
                <a:solidFill>
                  <a:srgbClr val="070707"/>
                </a:solidFill>
                <a:latin typeface="Calibri"/>
                <a:cs typeface="Calibri"/>
              </a:rPr>
              <a:t>stating placement in a</a:t>
            </a:r>
            <a:r>
              <a:rPr sz="2400" spc="-55" dirty="0" smtClean="0">
                <a:solidFill>
                  <a:srgbClr val="070707"/>
                </a:solidFill>
                <a:latin typeface="Calibri"/>
                <a:cs typeface="Calibri"/>
              </a:rPr>
              <a:t> </a:t>
            </a:r>
            <a:r>
              <a:rPr sz="2400" dirty="0">
                <a:solidFill>
                  <a:srgbClr val="070707"/>
                </a:solidFill>
                <a:latin typeface="Calibri"/>
                <a:cs typeface="Calibri"/>
              </a:rPr>
              <a:t>Public</a:t>
            </a:r>
            <a:r>
              <a:rPr sz="2400" spc="-65" dirty="0">
                <a:solidFill>
                  <a:srgbClr val="070707"/>
                </a:solidFill>
                <a:latin typeface="Calibri"/>
                <a:cs typeface="Calibri"/>
              </a:rPr>
              <a:t> </a:t>
            </a:r>
            <a:r>
              <a:rPr sz="2400" dirty="0">
                <a:solidFill>
                  <a:srgbClr val="070707"/>
                </a:solidFill>
                <a:latin typeface="Calibri"/>
                <a:cs typeface="Calibri"/>
              </a:rPr>
              <a:t>Separate</a:t>
            </a:r>
            <a:r>
              <a:rPr sz="2400" spc="-70" dirty="0">
                <a:solidFill>
                  <a:srgbClr val="070707"/>
                </a:solidFill>
                <a:latin typeface="Calibri"/>
                <a:cs typeface="Calibri"/>
              </a:rPr>
              <a:t> </a:t>
            </a:r>
            <a:r>
              <a:rPr sz="2400" dirty="0">
                <a:solidFill>
                  <a:srgbClr val="070707"/>
                </a:solidFill>
                <a:latin typeface="Calibri"/>
                <a:cs typeface="Calibri"/>
              </a:rPr>
              <a:t>Day</a:t>
            </a:r>
            <a:r>
              <a:rPr sz="2400" spc="-55" dirty="0">
                <a:solidFill>
                  <a:srgbClr val="070707"/>
                </a:solidFill>
                <a:latin typeface="Calibri"/>
                <a:cs typeface="Calibri"/>
              </a:rPr>
              <a:t> </a:t>
            </a:r>
            <a:r>
              <a:rPr sz="2400" spc="-10" dirty="0">
                <a:solidFill>
                  <a:srgbClr val="070707"/>
                </a:solidFill>
                <a:latin typeface="Calibri"/>
                <a:cs typeface="Calibri"/>
              </a:rPr>
              <a:t>Facility</a:t>
            </a:r>
            <a:endParaRPr sz="2400" dirty="0">
              <a:latin typeface="Calibri"/>
              <a:cs typeface="Calibri"/>
            </a:endParaRPr>
          </a:p>
          <a:p>
            <a:pPr marL="753110" marR="5080" indent="-396240" algn="just">
              <a:lnSpc>
                <a:spcPts val="2880"/>
              </a:lnSpc>
              <a:spcBef>
                <a:spcPts val="695"/>
              </a:spcBef>
              <a:buClr>
                <a:srgbClr val="00AF50"/>
              </a:buClr>
              <a:buSzPct val="60000"/>
              <a:buFont typeface="Arial"/>
              <a:buChar char="•"/>
              <a:tabLst>
                <a:tab pos="753745" algn="l"/>
              </a:tabLst>
            </a:pPr>
            <a:r>
              <a:rPr sz="2400" dirty="0">
                <a:solidFill>
                  <a:srgbClr val="070707"/>
                </a:solidFill>
                <a:latin typeface="Calibri"/>
                <a:cs typeface="Calibri"/>
              </a:rPr>
              <a:t>IEP</a:t>
            </a:r>
            <a:r>
              <a:rPr sz="2400" spc="-50" dirty="0">
                <a:solidFill>
                  <a:srgbClr val="070707"/>
                </a:solidFill>
                <a:latin typeface="Calibri"/>
                <a:cs typeface="Calibri"/>
              </a:rPr>
              <a:t> </a:t>
            </a:r>
            <a:r>
              <a:rPr sz="2400" dirty="0">
                <a:solidFill>
                  <a:srgbClr val="070707"/>
                </a:solidFill>
                <a:latin typeface="Calibri"/>
                <a:cs typeface="Calibri"/>
              </a:rPr>
              <a:t>includes</a:t>
            </a:r>
            <a:r>
              <a:rPr sz="2400" spc="-30" dirty="0">
                <a:solidFill>
                  <a:srgbClr val="070707"/>
                </a:solidFill>
                <a:latin typeface="Calibri"/>
                <a:cs typeface="Calibri"/>
              </a:rPr>
              <a:t> </a:t>
            </a:r>
            <a:r>
              <a:rPr sz="2400" dirty="0">
                <a:solidFill>
                  <a:srgbClr val="070707"/>
                </a:solidFill>
                <a:latin typeface="Calibri"/>
                <a:cs typeface="Calibri"/>
              </a:rPr>
              <a:t>1800</a:t>
            </a:r>
            <a:r>
              <a:rPr sz="2400" spc="-20" dirty="0">
                <a:solidFill>
                  <a:srgbClr val="070707"/>
                </a:solidFill>
                <a:latin typeface="Calibri"/>
                <a:cs typeface="Calibri"/>
              </a:rPr>
              <a:t> </a:t>
            </a:r>
            <a:r>
              <a:rPr sz="2400" dirty="0">
                <a:solidFill>
                  <a:srgbClr val="070707"/>
                </a:solidFill>
                <a:latin typeface="Calibri"/>
                <a:cs typeface="Calibri"/>
              </a:rPr>
              <a:t>minutes</a:t>
            </a:r>
            <a:r>
              <a:rPr sz="2400" spc="-20" dirty="0">
                <a:solidFill>
                  <a:srgbClr val="070707"/>
                </a:solidFill>
                <a:latin typeface="Calibri"/>
                <a:cs typeface="Calibri"/>
              </a:rPr>
              <a:t> </a:t>
            </a:r>
            <a:r>
              <a:rPr lang="en-US" sz="2400" spc="-20" dirty="0" smtClean="0">
                <a:solidFill>
                  <a:srgbClr val="070707"/>
                </a:solidFill>
                <a:latin typeface="Calibri"/>
                <a:cs typeface="Calibri"/>
              </a:rPr>
              <a:t>of </a:t>
            </a:r>
            <a:r>
              <a:rPr sz="2400" dirty="0" smtClean="0">
                <a:solidFill>
                  <a:srgbClr val="070707"/>
                </a:solidFill>
                <a:latin typeface="Calibri"/>
                <a:cs typeface="Calibri"/>
              </a:rPr>
              <a:t>instruction</a:t>
            </a:r>
            <a:r>
              <a:rPr sz="2400" spc="-40" dirty="0" smtClean="0">
                <a:solidFill>
                  <a:srgbClr val="070707"/>
                </a:solidFill>
                <a:latin typeface="Calibri"/>
                <a:cs typeface="Calibri"/>
              </a:rPr>
              <a:t> </a:t>
            </a:r>
            <a:r>
              <a:rPr sz="2400" dirty="0">
                <a:solidFill>
                  <a:srgbClr val="070707"/>
                </a:solidFill>
                <a:latin typeface="Calibri"/>
                <a:cs typeface="Calibri"/>
              </a:rPr>
              <a:t>and</a:t>
            </a:r>
            <a:r>
              <a:rPr sz="2400" spc="-25" dirty="0">
                <a:solidFill>
                  <a:srgbClr val="070707"/>
                </a:solidFill>
                <a:latin typeface="Calibri"/>
                <a:cs typeface="Calibri"/>
              </a:rPr>
              <a:t> </a:t>
            </a:r>
            <a:r>
              <a:rPr sz="2400" spc="-10" dirty="0">
                <a:solidFill>
                  <a:srgbClr val="070707"/>
                </a:solidFill>
                <a:latin typeface="Calibri"/>
                <a:cs typeface="Calibri"/>
              </a:rPr>
              <a:t>related </a:t>
            </a:r>
            <a:r>
              <a:rPr sz="2400" dirty="0">
                <a:solidFill>
                  <a:srgbClr val="070707"/>
                </a:solidFill>
                <a:latin typeface="Calibri"/>
                <a:cs typeface="Calibri"/>
              </a:rPr>
              <a:t>services</a:t>
            </a:r>
            <a:r>
              <a:rPr sz="2400" spc="-35" dirty="0">
                <a:solidFill>
                  <a:srgbClr val="070707"/>
                </a:solidFill>
                <a:latin typeface="Calibri"/>
                <a:cs typeface="Calibri"/>
              </a:rPr>
              <a:t> </a:t>
            </a:r>
            <a:r>
              <a:rPr sz="2400" dirty="0">
                <a:solidFill>
                  <a:srgbClr val="070707"/>
                </a:solidFill>
                <a:latin typeface="Calibri"/>
                <a:cs typeface="Calibri"/>
              </a:rPr>
              <a:t>combined,</a:t>
            </a:r>
            <a:r>
              <a:rPr sz="2400" spc="-20" dirty="0">
                <a:solidFill>
                  <a:srgbClr val="070707"/>
                </a:solidFill>
                <a:latin typeface="Calibri"/>
                <a:cs typeface="Calibri"/>
              </a:rPr>
              <a:t> </a:t>
            </a:r>
            <a:r>
              <a:rPr sz="2400" dirty="0">
                <a:solidFill>
                  <a:srgbClr val="070707"/>
                </a:solidFill>
                <a:latin typeface="Calibri"/>
                <a:cs typeface="Calibri"/>
              </a:rPr>
              <a:t>or</a:t>
            </a:r>
            <a:r>
              <a:rPr sz="2400" spc="-15" dirty="0">
                <a:solidFill>
                  <a:srgbClr val="070707"/>
                </a:solidFill>
                <a:latin typeface="Calibri"/>
                <a:cs typeface="Calibri"/>
              </a:rPr>
              <a:t> </a:t>
            </a:r>
            <a:r>
              <a:rPr sz="2400" dirty="0">
                <a:solidFill>
                  <a:srgbClr val="070707"/>
                </a:solidFill>
                <a:latin typeface="Calibri"/>
                <a:cs typeface="Calibri"/>
              </a:rPr>
              <a:t>less</a:t>
            </a:r>
            <a:r>
              <a:rPr sz="2400" spc="-25" dirty="0">
                <a:solidFill>
                  <a:srgbClr val="070707"/>
                </a:solidFill>
                <a:latin typeface="Calibri"/>
                <a:cs typeface="Calibri"/>
              </a:rPr>
              <a:t> </a:t>
            </a:r>
            <a:r>
              <a:rPr sz="2400" dirty="0">
                <a:solidFill>
                  <a:srgbClr val="070707"/>
                </a:solidFill>
                <a:latin typeface="Calibri"/>
                <a:cs typeface="Calibri"/>
              </a:rPr>
              <a:t>if</a:t>
            </a:r>
            <a:r>
              <a:rPr sz="2400" spc="-15" dirty="0">
                <a:solidFill>
                  <a:srgbClr val="070707"/>
                </a:solidFill>
                <a:latin typeface="Calibri"/>
                <a:cs typeface="Calibri"/>
              </a:rPr>
              <a:t> </a:t>
            </a:r>
            <a:r>
              <a:rPr sz="2400" dirty="0">
                <a:solidFill>
                  <a:srgbClr val="070707"/>
                </a:solidFill>
                <a:latin typeface="Calibri"/>
                <a:cs typeface="Calibri"/>
              </a:rPr>
              <a:t>shortened</a:t>
            </a:r>
            <a:r>
              <a:rPr sz="2400" spc="-20" dirty="0">
                <a:solidFill>
                  <a:srgbClr val="070707"/>
                </a:solidFill>
                <a:latin typeface="Calibri"/>
                <a:cs typeface="Calibri"/>
              </a:rPr>
              <a:t> </a:t>
            </a:r>
            <a:r>
              <a:rPr sz="2400" dirty="0">
                <a:solidFill>
                  <a:srgbClr val="070707"/>
                </a:solidFill>
                <a:latin typeface="Calibri"/>
                <a:cs typeface="Calibri"/>
              </a:rPr>
              <a:t>school</a:t>
            </a:r>
            <a:r>
              <a:rPr sz="2400" spc="-15" dirty="0">
                <a:solidFill>
                  <a:srgbClr val="070707"/>
                </a:solidFill>
                <a:latin typeface="Calibri"/>
                <a:cs typeface="Calibri"/>
              </a:rPr>
              <a:t> </a:t>
            </a:r>
            <a:r>
              <a:rPr sz="2400" spc="-25" dirty="0">
                <a:solidFill>
                  <a:srgbClr val="070707"/>
                </a:solidFill>
                <a:latin typeface="Calibri"/>
                <a:cs typeface="Calibri"/>
              </a:rPr>
              <a:t>day </a:t>
            </a:r>
            <a:r>
              <a:rPr sz="2400" dirty="0">
                <a:solidFill>
                  <a:srgbClr val="070707"/>
                </a:solidFill>
                <a:latin typeface="Calibri"/>
                <a:cs typeface="Calibri"/>
              </a:rPr>
              <a:t>is</a:t>
            </a:r>
            <a:r>
              <a:rPr sz="2400" spc="-10" dirty="0">
                <a:solidFill>
                  <a:srgbClr val="070707"/>
                </a:solidFill>
                <a:latin typeface="Calibri"/>
                <a:cs typeface="Calibri"/>
              </a:rPr>
              <a:t> appropriate</a:t>
            </a:r>
            <a:endParaRPr sz="2400" dirty="0">
              <a:latin typeface="Calibri"/>
              <a:cs typeface="Calibri"/>
            </a:endParaRPr>
          </a:p>
          <a:p>
            <a:pPr marL="753110" indent="-396875" algn="just">
              <a:lnSpc>
                <a:spcPct val="100000"/>
              </a:lnSpc>
              <a:spcBef>
                <a:spcPts val="25"/>
              </a:spcBef>
              <a:buClr>
                <a:srgbClr val="00AF50"/>
              </a:buClr>
              <a:buSzPct val="60000"/>
              <a:buFont typeface="Arial"/>
              <a:buChar char="•"/>
              <a:tabLst>
                <a:tab pos="753745" algn="l"/>
              </a:tabLst>
            </a:pPr>
            <a:r>
              <a:rPr sz="2400" dirty="0">
                <a:solidFill>
                  <a:srgbClr val="070707"/>
                </a:solidFill>
                <a:latin typeface="Calibri"/>
                <a:cs typeface="Calibri"/>
              </a:rPr>
              <a:t>Notice</a:t>
            </a:r>
            <a:r>
              <a:rPr sz="2400" spc="-45" dirty="0">
                <a:solidFill>
                  <a:srgbClr val="070707"/>
                </a:solidFill>
                <a:latin typeface="Calibri"/>
                <a:cs typeface="Calibri"/>
              </a:rPr>
              <a:t> </a:t>
            </a:r>
            <a:r>
              <a:rPr sz="2400" dirty="0">
                <a:solidFill>
                  <a:srgbClr val="070707"/>
                </a:solidFill>
                <a:latin typeface="Calibri"/>
                <a:cs typeface="Calibri"/>
              </a:rPr>
              <a:t>of</a:t>
            </a:r>
            <a:r>
              <a:rPr sz="2400" spc="-35" dirty="0">
                <a:solidFill>
                  <a:srgbClr val="070707"/>
                </a:solidFill>
                <a:latin typeface="Calibri"/>
                <a:cs typeface="Calibri"/>
              </a:rPr>
              <a:t> </a:t>
            </a:r>
            <a:r>
              <a:rPr sz="2400" dirty="0">
                <a:solidFill>
                  <a:srgbClr val="070707"/>
                </a:solidFill>
                <a:latin typeface="Calibri"/>
                <a:cs typeface="Calibri"/>
              </a:rPr>
              <a:t>Action</a:t>
            </a:r>
            <a:r>
              <a:rPr sz="2400" spc="-35" dirty="0">
                <a:solidFill>
                  <a:srgbClr val="070707"/>
                </a:solidFill>
                <a:latin typeface="Calibri"/>
                <a:cs typeface="Calibri"/>
              </a:rPr>
              <a:t> </a:t>
            </a:r>
            <a:r>
              <a:rPr sz="2400" dirty="0">
                <a:solidFill>
                  <a:srgbClr val="070707"/>
                </a:solidFill>
                <a:latin typeface="Calibri"/>
                <a:cs typeface="Calibri"/>
              </a:rPr>
              <a:t>for</a:t>
            </a:r>
            <a:r>
              <a:rPr sz="2400" spc="-25" dirty="0">
                <a:solidFill>
                  <a:srgbClr val="070707"/>
                </a:solidFill>
                <a:latin typeface="Calibri"/>
                <a:cs typeface="Calibri"/>
              </a:rPr>
              <a:t> </a:t>
            </a:r>
            <a:r>
              <a:rPr sz="2400" dirty="0">
                <a:solidFill>
                  <a:srgbClr val="070707"/>
                </a:solidFill>
                <a:latin typeface="Calibri"/>
                <a:cs typeface="Calibri"/>
              </a:rPr>
              <a:t>change</a:t>
            </a:r>
            <a:r>
              <a:rPr sz="2400" spc="-40" dirty="0">
                <a:solidFill>
                  <a:srgbClr val="070707"/>
                </a:solidFill>
                <a:latin typeface="Calibri"/>
                <a:cs typeface="Calibri"/>
              </a:rPr>
              <a:t> </a:t>
            </a:r>
            <a:r>
              <a:rPr sz="2400" dirty="0">
                <a:solidFill>
                  <a:srgbClr val="070707"/>
                </a:solidFill>
                <a:latin typeface="Calibri"/>
                <a:cs typeface="Calibri"/>
              </a:rPr>
              <a:t>in</a:t>
            </a:r>
            <a:r>
              <a:rPr sz="2400" spc="-20" dirty="0">
                <a:solidFill>
                  <a:srgbClr val="070707"/>
                </a:solidFill>
                <a:latin typeface="Calibri"/>
                <a:cs typeface="Calibri"/>
              </a:rPr>
              <a:t> </a:t>
            </a:r>
            <a:r>
              <a:rPr sz="2400" spc="-10" dirty="0">
                <a:solidFill>
                  <a:srgbClr val="070707"/>
                </a:solidFill>
                <a:latin typeface="Calibri"/>
                <a:cs typeface="Calibri"/>
              </a:rPr>
              <a:t>placement</a:t>
            </a:r>
            <a:endParaRPr sz="2400" dirty="0">
              <a:latin typeface="Calibri"/>
              <a:cs typeface="Calibri"/>
            </a:endParaRPr>
          </a:p>
        </p:txBody>
      </p:sp>
      <p:sp>
        <p:nvSpPr>
          <p:cNvPr id="3" name="object 3"/>
          <p:cNvSpPr txBox="1">
            <a:spLocks noGrp="1"/>
          </p:cNvSpPr>
          <p:nvPr>
            <p:ph type="title"/>
          </p:nvPr>
        </p:nvSpPr>
        <p:spPr>
          <a:xfrm>
            <a:off x="2750978" y="793496"/>
            <a:ext cx="3641725" cy="635000"/>
          </a:xfrm>
          <a:prstGeom prst="rect">
            <a:avLst/>
          </a:prstGeom>
        </p:spPr>
        <p:txBody>
          <a:bodyPr vert="horz" wrap="square" lIns="0" tIns="12065" rIns="0" bIns="0" rtlCol="0">
            <a:spAutoFit/>
          </a:bodyPr>
          <a:lstStyle/>
          <a:p>
            <a:pPr marL="12700">
              <a:lnSpc>
                <a:spcPct val="100000"/>
              </a:lnSpc>
              <a:spcBef>
                <a:spcPts val="95"/>
              </a:spcBef>
            </a:pPr>
            <a:r>
              <a:rPr dirty="0"/>
              <a:t>Making</a:t>
            </a:r>
            <a:r>
              <a:rPr spc="-60" dirty="0"/>
              <a:t> </a:t>
            </a:r>
            <a:r>
              <a:rPr dirty="0"/>
              <a:t>a</a:t>
            </a:r>
            <a:r>
              <a:rPr spc="-75" dirty="0"/>
              <a:t> </a:t>
            </a:r>
            <a:r>
              <a:rPr spc="-10" dirty="0"/>
              <a:t>referral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3400" y="2077576"/>
            <a:ext cx="7234238" cy="2504286"/>
            <a:chOff x="533400" y="2646668"/>
            <a:chExt cx="7234238" cy="2504286"/>
          </a:xfrm>
        </p:grpSpPr>
        <p:pic>
          <p:nvPicPr>
            <p:cNvPr id="5" name="Picture 4"/>
            <p:cNvPicPr>
              <a:picLocks noChangeAspect="1"/>
            </p:cNvPicPr>
            <p:nvPr/>
          </p:nvPicPr>
          <p:blipFill>
            <a:blip r:embed="rId2"/>
            <a:stretch>
              <a:fillRect/>
            </a:stretch>
          </p:blipFill>
          <p:spPr>
            <a:xfrm>
              <a:off x="533400" y="2705475"/>
              <a:ext cx="7234238" cy="2445479"/>
            </a:xfrm>
            <a:prstGeom prst="rect">
              <a:avLst/>
            </a:prstGeom>
          </p:spPr>
        </p:pic>
        <p:sp>
          <p:nvSpPr>
            <p:cNvPr id="6" name="Rectangle 5"/>
            <p:cNvSpPr/>
            <p:nvPr/>
          </p:nvSpPr>
          <p:spPr>
            <a:xfrm>
              <a:off x="3581400" y="2646668"/>
              <a:ext cx="1524000" cy="22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bject 2"/>
          <p:cNvSpPr txBox="1"/>
          <p:nvPr/>
        </p:nvSpPr>
        <p:spPr>
          <a:xfrm>
            <a:off x="2286000" y="1200150"/>
            <a:ext cx="6629400" cy="2634696"/>
          </a:xfrm>
          <a:prstGeom prst="rect">
            <a:avLst/>
          </a:prstGeom>
        </p:spPr>
        <p:txBody>
          <a:bodyPr vert="horz" wrap="square" lIns="0" tIns="109855" rIns="0" bIns="0" rtlCol="0">
            <a:spAutoFit/>
          </a:bodyPr>
          <a:lstStyle/>
          <a:p>
            <a:pPr marL="469265" indent="-457200">
              <a:lnSpc>
                <a:spcPct val="100000"/>
              </a:lnSpc>
              <a:spcBef>
                <a:spcPts val="865"/>
              </a:spcBef>
              <a:buClr>
                <a:srgbClr val="00AF50"/>
              </a:buClr>
              <a:buFont typeface="Arial" panose="020B0604020202020204" pitchFamily="34" charset="0"/>
              <a:buChar char="•"/>
              <a:tabLst>
                <a:tab pos="356870" algn="l"/>
                <a:tab pos="357505" algn="l"/>
              </a:tabLst>
            </a:pPr>
            <a:r>
              <a:rPr sz="2800" dirty="0">
                <a:solidFill>
                  <a:srgbClr val="070707"/>
                </a:solidFill>
                <a:latin typeface="Calibri"/>
                <a:cs typeface="Calibri"/>
              </a:rPr>
              <a:t>Letter</a:t>
            </a:r>
            <a:r>
              <a:rPr sz="2800" spc="-65" dirty="0">
                <a:solidFill>
                  <a:srgbClr val="070707"/>
                </a:solidFill>
                <a:latin typeface="Calibri"/>
                <a:cs typeface="Calibri"/>
              </a:rPr>
              <a:t> </a:t>
            </a:r>
            <a:r>
              <a:rPr sz="2800" dirty="0">
                <a:solidFill>
                  <a:srgbClr val="070707"/>
                </a:solidFill>
                <a:latin typeface="Calibri"/>
                <a:cs typeface="Calibri"/>
              </a:rPr>
              <a:t>of</a:t>
            </a:r>
            <a:r>
              <a:rPr sz="2800" spc="-60" dirty="0">
                <a:solidFill>
                  <a:srgbClr val="070707"/>
                </a:solidFill>
                <a:latin typeface="Calibri"/>
                <a:cs typeface="Calibri"/>
              </a:rPr>
              <a:t> </a:t>
            </a:r>
            <a:r>
              <a:rPr sz="2800" spc="-10" dirty="0" smtClean="0">
                <a:solidFill>
                  <a:srgbClr val="070707"/>
                </a:solidFill>
                <a:latin typeface="Calibri"/>
                <a:cs typeface="Calibri"/>
              </a:rPr>
              <a:t>Assignment</a:t>
            </a:r>
            <a:r>
              <a:rPr lang="en-US" sz="2800" spc="-10" dirty="0" smtClean="0">
                <a:solidFill>
                  <a:srgbClr val="070707"/>
                </a:solidFill>
                <a:latin typeface="Calibri"/>
                <a:cs typeface="Calibri"/>
              </a:rPr>
              <a:t> (LOA) sent to LEA and parent </a:t>
            </a:r>
            <a:r>
              <a:rPr lang="en-US" sz="2400" spc="-10" dirty="0" smtClean="0">
                <a:solidFill>
                  <a:srgbClr val="070707"/>
                </a:solidFill>
                <a:latin typeface="Calibri"/>
                <a:cs typeface="Calibri"/>
              </a:rPr>
              <a:t>(also site BA and Area Director)</a:t>
            </a:r>
            <a:endParaRPr sz="2400" dirty="0">
              <a:latin typeface="Calibri"/>
              <a:cs typeface="Calibri"/>
            </a:endParaRPr>
          </a:p>
          <a:p>
            <a:pPr marL="469265" indent="-457200">
              <a:lnSpc>
                <a:spcPct val="100000"/>
              </a:lnSpc>
              <a:spcBef>
                <a:spcPts val="770"/>
              </a:spcBef>
              <a:buClr>
                <a:srgbClr val="00AF50"/>
              </a:buClr>
              <a:buFont typeface="Arial" panose="020B0604020202020204" pitchFamily="34" charset="0"/>
              <a:buChar char="•"/>
              <a:tabLst>
                <a:tab pos="356870" algn="l"/>
                <a:tab pos="357505" algn="l"/>
              </a:tabLst>
            </a:pPr>
            <a:r>
              <a:rPr lang="en-US" sz="2800" dirty="0" smtClean="0">
                <a:solidFill>
                  <a:srgbClr val="070707"/>
                </a:solidFill>
                <a:latin typeface="Calibri"/>
                <a:cs typeface="Calibri"/>
              </a:rPr>
              <a:t>Includes </a:t>
            </a:r>
            <a:r>
              <a:rPr sz="2800" dirty="0" smtClean="0">
                <a:solidFill>
                  <a:srgbClr val="070707"/>
                </a:solidFill>
                <a:latin typeface="Calibri"/>
                <a:cs typeface="Calibri"/>
              </a:rPr>
              <a:t>Enrollment</a:t>
            </a:r>
            <a:r>
              <a:rPr sz="2800" spc="-105" dirty="0" smtClean="0">
                <a:solidFill>
                  <a:srgbClr val="070707"/>
                </a:solidFill>
                <a:latin typeface="Calibri"/>
                <a:cs typeface="Calibri"/>
              </a:rPr>
              <a:t> </a:t>
            </a:r>
            <a:r>
              <a:rPr lang="en-US" sz="2800" spc="-10" dirty="0" smtClean="0">
                <a:solidFill>
                  <a:srgbClr val="070707"/>
                </a:solidFill>
                <a:latin typeface="Calibri"/>
                <a:cs typeface="Calibri"/>
              </a:rPr>
              <a:t>Packet</a:t>
            </a:r>
          </a:p>
          <a:p>
            <a:pPr marL="469265" indent="-457200">
              <a:lnSpc>
                <a:spcPct val="100000"/>
              </a:lnSpc>
              <a:spcBef>
                <a:spcPts val="770"/>
              </a:spcBef>
              <a:buClr>
                <a:srgbClr val="00AF50"/>
              </a:buClr>
              <a:buFont typeface="Arial" panose="020B0604020202020204" pitchFamily="34" charset="0"/>
              <a:buChar char="•"/>
              <a:tabLst>
                <a:tab pos="356870" algn="l"/>
                <a:tab pos="357505" algn="l"/>
              </a:tabLst>
            </a:pPr>
            <a:r>
              <a:rPr lang="en-US" sz="2800" spc="-10" dirty="0" smtClean="0">
                <a:solidFill>
                  <a:srgbClr val="070707"/>
                </a:solidFill>
                <a:latin typeface="Calibri"/>
                <a:cs typeface="Calibri"/>
              </a:rPr>
              <a:t>60 days to enroll (ESY not included)</a:t>
            </a:r>
          </a:p>
          <a:p>
            <a:pPr marL="469265" lvl="2" indent="-457200">
              <a:spcBef>
                <a:spcPts val="770"/>
              </a:spcBef>
              <a:buClr>
                <a:srgbClr val="00AF50"/>
              </a:buClr>
              <a:buFont typeface="Arial" panose="020B0604020202020204" pitchFamily="34" charset="0"/>
              <a:buChar char="•"/>
              <a:tabLst>
                <a:tab pos="356870" algn="l"/>
                <a:tab pos="357505" algn="l"/>
              </a:tabLst>
            </a:pPr>
            <a:endParaRPr lang="en-US" sz="3200" spc="-10" dirty="0" smtClean="0">
              <a:solidFill>
                <a:srgbClr val="070707"/>
              </a:solidFill>
              <a:latin typeface="Calibri"/>
              <a:cs typeface="Calibri"/>
            </a:endParaRPr>
          </a:p>
        </p:txBody>
      </p:sp>
      <p:sp>
        <p:nvSpPr>
          <p:cNvPr id="3" name="object 3"/>
          <p:cNvSpPr txBox="1">
            <a:spLocks noGrp="1"/>
          </p:cNvSpPr>
          <p:nvPr>
            <p:ph type="title"/>
          </p:nvPr>
        </p:nvSpPr>
        <p:spPr>
          <a:xfrm>
            <a:off x="228600" y="641350"/>
            <a:ext cx="8576818" cy="635000"/>
          </a:xfrm>
          <a:prstGeom prst="rect">
            <a:avLst/>
          </a:prstGeom>
        </p:spPr>
        <p:txBody>
          <a:bodyPr vert="horz" wrap="square" lIns="0" tIns="12065" rIns="0" bIns="0" rtlCol="0">
            <a:spAutoFit/>
          </a:bodyPr>
          <a:lstStyle/>
          <a:p>
            <a:pPr marL="3122930">
              <a:lnSpc>
                <a:spcPct val="100000"/>
              </a:lnSpc>
              <a:spcBef>
                <a:spcPts val="95"/>
              </a:spcBef>
            </a:pPr>
            <a:r>
              <a:rPr spc="-10" dirty="0"/>
              <a:t>Enrollment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819150"/>
            <a:ext cx="4572000" cy="3939540"/>
          </a:xfrm>
          <a:prstGeom prst="rect">
            <a:avLst/>
          </a:prstGeom>
          <a:noFill/>
        </p:spPr>
        <p:txBody>
          <a:bodyPr wrap="square" rtlCol="0">
            <a:spAutoFit/>
          </a:bodyPr>
          <a:lstStyle/>
          <a:p>
            <a:r>
              <a:rPr lang="en-US" sz="2000" b="1" dirty="0" smtClean="0">
                <a:effectLst/>
              </a:rPr>
              <a:t>Must be completed!</a:t>
            </a:r>
          </a:p>
          <a:p>
            <a:pPr marL="285750" indent="-285750">
              <a:buFont typeface="Arial" panose="020B0604020202020204" pitchFamily="34" charset="0"/>
              <a:buChar char="•"/>
            </a:pPr>
            <a:r>
              <a:rPr lang="en-US" sz="1400" b="1" dirty="0" smtClean="0">
                <a:effectLst>
                  <a:glow rad="228600">
                    <a:schemeClr val="accent3">
                      <a:satMod val="175000"/>
                      <a:alpha val="40000"/>
                    </a:schemeClr>
                  </a:glow>
                </a:effectLst>
              </a:rPr>
              <a:t>Enrollment Date </a:t>
            </a:r>
          </a:p>
          <a:p>
            <a:pPr marL="285750" indent="-285750">
              <a:buFont typeface="Arial" panose="020B0604020202020204" pitchFamily="34" charset="0"/>
              <a:buChar char="•"/>
            </a:pPr>
            <a:r>
              <a:rPr lang="en-US" sz="1400" b="1" dirty="0" smtClean="0">
                <a:effectLst>
                  <a:glow rad="228600">
                    <a:schemeClr val="accent4">
                      <a:satMod val="175000"/>
                      <a:alpha val="40000"/>
                    </a:schemeClr>
                  </a:glow>
                </a:effectLst>
              </a:rPr>
              <a:t>Grade Level</a:t>
            </a:r>
            <a:endParaRPr lang="en-US" sz="1400" dirty="0" smtClean="0">
              <a:effectLst>
                <a:glow rad="228600">
                  <a:schemeClr val="accent4">
                    <a:satMod val="175000"/>
                    <a:alpha val="40000"/>
                  </a:schemeClr>
                </a:glow>
              </a:effectLst>
            </a:endParaRPr>
          </a:p>
          <a:p>
            <a:pPr marL="285750" indent="-285750">
              <a:buFont typeface="Arial" panose="020B0604020202020204" pitchFamily="34" charset="0"/>
              <a:buChar char="•"/>
            </a:pPr>
            <a:r>
              <a:rPr lang="en-US" sz="1400" b="1" dirty="0" smtClean="0">
                <a:effectLst>
                  <a:glow rad="228600">
                    <a:schemeClr val="accent6">
                      <a:satMod val="175000"/>
                      <a:alpha val="40000"/>
                    </a:schemeClr>
                  </a:glow>
                </a:effectLst>
              </a:rPr>
              <a:t>Teacher</a:t>
            </a:r>
          </a:p>
          <a:p>
            <a:pPr marL="285750" indent="-285750">
              <a:buFont typeface="Arial" panose="020B0604020202020204" pitchFamily="34" charset="0"/>
              <a:buChar char="•"/>
            </a:pPr>
            <a:r>
              <a:rPr lang="en-US" sz="1400" b="1" dirty="0" smtClean="0">
                <a:effectLst>
                  <a:glow rad="228600">
                    <a:schemeClr val="accent5">
                      <a:satMod val="175000"/>
                      <a:alpha val="40000"/>
                    </a:schemeClr>
                  </a:glow>
                </a:effectLst>
              </a:rPr>
              <a:t>School</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400" b="1" dirty="0" smtClean="0"/>
              <a:t>Demographic Information </a:t>
            </a:r>
            <a:r>
              <a:rPr lang="en-US" sz="1400" dirty="0" smtClean="0"/>
              <a:t>– Completed by parent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400" dirty="0" smtClean="0"/>
              <a:t>From the enrollment packet, send the Bus Transportation Information form ONLY to the Bus Transportation Information email group:</a:t>
            </a:r>
          </a:p>
          <a:p>
            <a:pPr algn="ctr"/>
            <a:r>
              <a:rPr lang="en-US" sz="1400" dirty="0" smtClean="0"/>
              <a:t>DESE.MSSD Bus Transportation Information </a:t>
            </a:r>
            <a:r>
              <a:rPr lang="en-US" sz="1200" dirty="0" smtClean="0">
                <a:solidFill>
                  <a:srgbClr val="0000FF"/>
                </a:solidFill>
                <a:hlinkClick r:id="rId2"/>
              </a:rPr>
              <a:t>desemssdbustransportationinformation@state.mo.us</a:t>
            </a:r>
            <a:r>
              <a:rPr lang="en-US" sz="1200" dirty="0" smtClean="0">
                <a:solidFill>
                  <a:srgbClr val="0000FF"/>
                </a:solidFill>
              </a:rPr>
              <a:t> </a:t>
            </a:r>
          </a:p>
          <a:p>
            <a:pPr marL="171450" indent="-171450" algn="l">
              <a:buFont typeface="Arial" panose="020B0604020202020204" pitchFamily="34" charset="0"/>
              <a:buChar char="•"/>
            </a:pPr>
            <a:endParaRPr lang="en-US" sz="1200" dirty="0">
              <a:solidFill>
                <a:srgbClr val="0000FF"/>
              </a:solidFill>
            </a:endParaRPr>
          </a:p>
          <a:p>
            <a:pPr marL="171450" indent="-171450" algn="l">
              <a:buFont typeface="Arial" panose="020B0604020202020204" pitchFamily="34" charset="0"/>
              <a:buChar char="•"/>
            </a:pPr>
            <a:r>
              <a:rPr lang="en-US" sz="1200" dirty="0" smtClean="0">
                <a:solidFill>
                  <a:schemeClr val="tx1"/>
                </a:solidFill>
              </a:rPr>
              <a:t>Upload the rest of the enrollment forms to the student’s file in SISK12.</a:t>
            </a:r>
          </a:p>
          <a:p>
            <a:pPr marL="171450" indent="-171450" algn="l">
              <a:buFont typeface="Arial" panose="020B0604020202020204" pitchFamily="34" charset="0"/>
              <a:buChar char="•"/>
            </a:pPr>
            <a:r>
              <a:rPr lang="en-US" sz="1200" dirty="0" smtClean="0">
                <a:solidFill>
                  <a:schemeClr val="tx1"/>
                </a:solidFill>
              </a:rPr>
              <a:t>Send this form at least a few days</a:t>
            </a:r>
            <a:r>
              <a:rPr lang="en-US" sz="1200" b="1" dirty="0" smtClean="0">
                <a:solidFill>
                  <a:schemeClr val="tx1"/>
                </a:solidFill>
              </a:rPr>
              <a:t> </a:t>
            </a:r>
            <a:r>
              <a:rPr lang="en-US" sz="1200" b="1" i="1" dirty="0" smtClean="0">
                <a:solidFill>
                  <a:schemeClr val="tx1"/>
                </a:solidFill>
              </a:rPr>
              <a:t>BEFORE</a:t>
            </a:r>
            <a:r>
              <a:rPr lang="en-US" sz="1200" b="1" dirty="0" smtClean="0">
                <a:solidFill>
                  <a:schemeClr val="tx1"/>
                </a:solidFill>
              </a:rPr>
              <a:t> </a:t>
            </a:r>
            <a:r>
              <a:rPr lang="en-US" sz="1200" dirty="0" smtClean="0">
                <a:solidFill>
                  <a:schemeClr val="tx1"/>
                </a:solidFill>
              </a:rPr>
              <a:t>the enrollment date if possible.</a:t>
            </a:r>
            <a:endParaRPr lang="en-US" sz="1200" dirty="0">
              <a:solidFill>
                <a:schemeClr val="tx1"/>
              </a:solidFill>
            </a:endParaRPr>
          </a:p>
        </p:txBody>
      </p:sp>
      <p:grpSp>
        <p:nvGrpSpPr>
          <p:cNvPr id="32" name="Group 31"/>
          <p:cNvGrpSpPr/>
          <p:nvPr/>
        </p:nvGrpSpPr>
        <p:grpSpPr>
          <a:xfrm>
            <a:off x="457200" y="742950"/>
            <a:ext cx="3526410" cy="4242433"/>
            <a:chOff x="228600" y="742950"/>
            <a:chExt cx="3526410" cy="4242433"/>
          </a:xfrm>
        </p:grpSpPr>
        <p:pic>
          <p:nvPicPr>
            <p:cNvPr id="4" name="Picture 3"/>
            <p:cNvPicPr>
              <a:picLocks noChangeAspect="1"/>
            </p:cNvPicPr>
            <p:nvPr/>
          </p:nvPicPr>
          <p:blipFill>
            <a:blip r:embed="rId3"/>
            <a:stretch>
              <a:fillRect/>
            </a:stretch>
          </p:blipFill>
          <p:spPr>
            <a:xfrm>
              <a:off x="228600" y="742950"/>
              <a:ext cx="3526410" cy="4242433"/>
            </a:xfrm>
            <a:prstGeom prst="rect">
              <a:avLst/>
            </a:prstGeom>
          </p:spPr>
        </p:pic>
        <p:sp>
          <p:nvSpPr>
            <p:cNvPr id="28" name="Rectangle 27"/>
            <p:cNvSpPr/>
            <p:nvPr/>
          </p:nvSpPr>
          <p:spPr>
            <a:xfrm>
              <a:off x="1847852" y="1042987"/>
              <a:ext cx="1828800" cy="109330"/>
            </a:xfrm>
            <a:prstGeom prst="rect">
              <a:avLst/>
            </a:prstGeom>
            <a:solidFill>
              <a:srgbClr val="92D050">
                <a:alpha val="26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9" name="Rectangle 28"/>
            <p:cNvSpPr/>
            <p:nvPr/>
          </p:nvSpPr>
          <p:spPr>
            <a:xfrm>
              <a:off x="2068005" y="1190624"/>
              <a:ext cx="837121" cy="99804"/>
            </a:xfrm>
            <a:prstGeom prst="rect">
              <a:avLst/>
            </a:prstGeom>
            <a:solidFill>
              <a:srgbClr val="7030A0">
                <a:alpha val="26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58479" y="1309480"/>
              <a:ext cx="1599121" cy="132522"/>
            </a:xfrm>
            <a:prstGeom prst="rect">
              <a:avLst/>
            </a:prstGeom>
            <a:solidFill>
              <a:srgbClr val="FFC000">
                <a:alpha val="33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04800" y="1309480"/>
              <a:ext cx="1687005" cy="132522"/>
            </a:xfrm>
            <a:prstGeom prst="rect">
              <a:avLst/>
            </a:prstGeom>
            <a:solidFill>
              <a:srgbClr val="00B0F0">
                <a:alpha val="36000"/>
              </a:srgb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046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3468" y="1047750"/>
            <a:ext cx="3371947" cy="3848100"/>
          </a:xfrm>
          <a:prstGeom prst="rect">
            <a:avLst/>
          </a:prstGeom>
        </p:spPr>
      </p:pic>
      <p:sp>
        <p:nvSpPr>
          <p:cNvPr id="5" name="Title 4"/>
          <p:cNvSpPr>
            <a:spLocks noGrp="1"/>
          </p:cNvSpPr>
          <p:nvPr>
            <p:ph type="title"/>
          </p:nvPr>
        </p:nvSpPr>
        <p:spPr/>
        <p:txBody>
          <a:bodyPr/>
          <a:lstStyle/>
          <a:p>
            <a:pPr algn="ctr"/>
            <a:r>
              <a:rPr lang="en-US" dirty="0" smtClean="0"/>
              <a:t>Eligibility Process</a:t>
            </a:r>
            <a:endParaRPr lang="en-US" dirty="0"/>
          </a:p>
        </p:txBody>
      </p:sp>
      <p:sp>
        <p:nvSpPr>
          <p:cNvPr id="7" name="TextBox 6"/>
          <p:cNvSpPr txBox="1"/>
          <p:nvPr/>
        </p:nvSpPr>
        <p:spPr>
          <a:xfrm>
            <a:off x="4114800" y="1756529"/>
            <a:ext cx="4648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Eligibility decision </a:t>
            </a:r>
            <a:r>
              <a:rPr lang="en-US" i="1" dirty="0" smtClean="0"/>
              <a:t>usually</a:t>
            </a:r>
            <a:r>
              <a:rPr lang="en-US" dirty="0" smtClean="0"/>
              <a:t> within 2 weeks of receiving the submission paperwork</a:t>
            </a:r>
          </a:p>
          <a:p>
            <a:pPr marL="285750" indent="-285750">
              <a:buFont typeface="Arial" panose="020B0604020202020204" pitchFamily="34" charset="0"/>
              <a:buChar char="•"/>
            </a:pPr>
            <a:r>
              <a:rPr lang="en-US" dirty="0" smtClean="0"/>
              <a:t>Additional information or observation delays eligibility</a:t>
            </a:r>
          </a:p>
          <a:p>
            <a:pPr marL="285750" indent="-285750">
              <a:buFont typeface="Arial" panose="020B0604020202020204" pitchFamily="34" charset="0"/>
              <a:buChar char="•"/>
            </a:pPr>
            <a:r>
              <a:rPr lang="en-US" dirty="0" smtClean="0"/>
              <a:t>LEA must return the referral before enrollment paperwork can be sent</a:t>
            </a:r>
          </a:p>
          <a:p>
            <a:pPr marL="285750" indent="-285750">
              <a:buFont typeface="Arial" panose="020B0604020202020204" pitchFamily="34" charset="0"/>
              <a:buChar char="•"/>
            </a:pPr>
            <a:r>
              <a:rPr lang="en-US" dirty="0" smtClean="0"/>
              <a:t>Student is enrolled according to the stated enrollment date once bus form is received at CO</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82915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4" name="Title 3"/>
          <p:cNvSpPr>
            <a:spLocks noGrp="1"/>
          </p:cNvSpPr>
          <p:nvPr>
            <p:ph type="title"/>
          </p:nvPr>
        </p:nvSpPr>
        <p:spPr>
          <a:xfrm>
            <a:off x="283590" y="793496"/>
            <a:ext cx="8576818" cy="430887"/>
          </a:xfrm>
        </p:spPr>
        <p:txBody>
          <a:bodyPr/>
          <a:lstStyle/>
          <a:p>
            <a:pPr algn="ctr"/>
            <a:r>
              <a:rPr lang="en-US" sz="2800" dirty="0" smtClean="0"/>
              <a:t>MSSD Eligibility Page Resources</a:t>
            </a:r>
            <a:endParaRPr lang="en-US" sz="2800" dirty="0"/>
          </a:p>
        </p:txBody>
      </p:sp>
      <p:sp>
        <p:nvSpPr>
          <p:cNvPr id="6" name="TextBox 5"/>
          <p:cNvSpPr txBox="1"/>
          <p:nvPr/>
        </p:nvSpPr>
        <p:spPr>
          <a:xfrm>
            <a:off x="1676400" y="1733550"/>
            <a:ext cx="731519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MSSD Eligibility Determination Guidelines</a:t>
            </a:r>
          </a:p>
          <a:p>
            <a:pPr marL="285750" indent="-285750">
              <a:buFont typeface="Arial" panose="020B0604020202020204" pitchFamily="34" charset="0"/>
              <a:buChar char="•"/>
            </a:pPr>
            <a:r>
              <a:rPr lang="en-US" dirty="0" smtClean="0"/>
              <a:t>Eligibility Submission Checklist</a:t>
            </a:r>
          </a:p>
          <a:p>
            <a:pPr marL="285750" indent="-285750">
              <a:buFont typeface="Arial" panose="020B0604020202020204" pitchFamily="34" charset="0"/>
              <a:buChar char="•"/>
            </a:pPr>
            <a:r>
              <a:rPr lang="en-US" dirty="0" smtClean="0"/>
              <a:t>Eligibility Process Flowchart</a:t>
            </a:r>
          </a:p>
          <a:p>
            <a:pPr marL="285750" indent="-285750">
              <a:buFont typeface="Arial" panose="020B0604020202020204" pitchFamily="34" charset="0"/>
              <a:buChar char="•"/>
            </a:pPr>
            <a:r>
              <a:rPr lang="en-US" dirty="0" smtClean="0"/>
              <a:t>IEP Eligibility Components Flowchart</a:t>
            </a:r>
          </a:p>
          <a:p>
            <a:pPr marL="285750" indent="-285750">
              <a:buFont typeface="Arial" panose="020B0604020202020204" pitchFamily="34" charset="0"/>
              <a:buChar char="•"/>
            </a:pPr>
            <a:r>
              <a:rPr lang="en-US" dirty="0" smtClean="0"/>
              <a:t>Establishing Cognitive and Adaptive Behavior Deficits Flowchart</a:t>
            </a:r>
          </a:p>
          <a:p>
            <a:pPr marL="285750" indent="-285750">
              <a:buFont typeface="Arial" panose="020B0604020202020204" pitchFamily="34" charset="0"/>
              <a:buChar char="•"/>
            </a:pPr>
            <a:r>
              <a:rPr lang="en-US" dirty="0" smtClean="0"/>
              <a:t>Justification of Placement (JOP) Flowchart</a:t>
            </a:r>
          </a:p>
          <a:p>
            <a:pPr marL="285750" indent="-285750">
              <a:buFont typeface="Arial" panose="020B0604020202020204" pitchFamily="34" charset="0"/>
              <a:buChar char="•"/>
            </a:pPr>
            <a:r>
              <a:rPr lang="en-US" dirty="0" smtClean="0"/>
              <a:t>Missouri State Plan for Part B</a:t>
            </a:r>
          </a:p>
          <a:p>
            <a:pPr marL="285750" indent="-285750">
              <a:buFont typeface="Arial" panose="020B0604020202020204" pitchFamily="34" charset="0"/>
              <a:buChar char="•"/>
            </a:pPr>
            <a:r>
              <a:rPr lang="en-US" dirty="0" smtClean="0"/>
              <a:t>FAQs</a:t>
            </a:r>
          </a:p>
          <a:p>
            <a:pPr marL="285750" indent="-285750">
              <a:buFont typeface="Arial" panose="020B0604020202020204" pitchFamily="34" charset="0"/>
              <a:buChar char="•"/>
            </a:pPr>
            <a:r>
              <a:rPr lang="en-US" dirty="0" smtClean="0"/>
              <a:t>Supplementary Aids, Services, Modifications &amp; Accommodations</a:t>
            </a:r>
            <a:endParaRPr lang="en-US" dirty="0"/>
          </a:p>
        </p:txBody>
      </p:sp>
    </p:spTree>
    <p:extLst>
      <p:ext uri="{BB962C8B-B14F-4D97-AF65-F5344CB8AC3E}">
        <p14:creationId xmlns:p14="http://schemas.microsoft.com/office/powerpoint/2010/main" val="2496831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43915" y="1545589"/>
            <a:ext cx="7653655" cy="2808461"/>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70707"/>
                </a:solidFill>
                <a:uFill>
                  <a:solidFill>
                    <a:srgbClr val="070707"/>
                  </a:solidFill>
                </a:uFill>
                <a:latin typeface="Calibri"/>
                <a:cs typeface="Calibri"/>
              </a:rPr>
              <a:t>Samantha</a:t>
            </a:r>
            <a:r>
              <a:rPr sz="2000" spc="-60" dirty="0">
                <a:solidFill>
                  <a:srgbClr val="070707"/>
                </a:solidFill>
                <a:uFill>
                  <a:solidFill>
                    <a:srgbClr val="070707"/>
                  </a:solidFill>
                </a:uFill>
                <a:latin typeface="Calibri"/>
                <a:cs typeface="Calibri"/>
              </a:rPr>
              <a:t> </a:t>
            </a:r>
            <a:r>
              <a:rPr sz="2000" spc="-10" dirty="0" smtClean="0">
                <a:solidFill>
                  <a:srgbClr val="070707"/>
                </a:solidFill>
                <a:uFill>
                  <a:solidFill>
                    <a:srgbClr val="070707"/>
                  </a:solidFill>
                </a:uFill>
                <a:latin typeface="Calibri"/>
                <a:cs typeface="Calibri"/>
              </a:rPr>
              <a:t>Marsicovetere</a:t>
            </a:r>
            <a:endParaRPr lang="en-US" sz="2000" spc="-10" dirty="0" smtClean="0">
              <a:solidFill>
                <a:srgbClr val="070707"/>
              </a:solidFill>
              <a:uFill>
                <a:solidFill>
                  <a:srgbClr val="070707"/>
                </a:solidFill>
              </a:uFill>
              <a:latin typeface="Calibri"/>
              <a:cs typeface="Calibri"/>
            </a:endParaRPr>
          </a:p>
          <a:p>
            <a:pPr marL="12700">
              <a:lnSpc>
                <a:spcPct val="100000"/>
              </a:lnSpc>
              <a:spcBef>
                <a:spcPts val="100"/>
              </a:spcBef>
            </a:pPr>
            <a:r>
              <a:rPr lang="en-US" sz="2000" spc="-10" dirty="0" smtClean="0">
                <a:solidFill>
                  <a:srgbClr val="070707"/>
                </a:solidFill>
                <a:uFill>
                  <a:solidFill>
                    <a:srgbClr val="070707"/>
                  </a:solidFill>
                </a:uFill>
                <a:latin typeface="Calibri"/>
                <a:cs typeface="Calibri"/>
              </a:rPr>
              <a:t>MSSD Director of Program Services</a:t>
            </a:r>
            <a:endParaRPr sz="2000" dirty="0">
              <a:latin typeface="Calibri"/>
              <a:cs typeface="Calibri"/>
            </a:endParaRPr>
          </a:p>
          <a:p>
            <a:pPr marL="356870" marR="5080">
              <a:lnSpc>
                <a:spcPct val="100000"/>
              </a:lnSpc>
              <a:tabLst>
                <a:tab pos="1478280" algn="l"/>
                <a:tab pos="2237105" algn="l"/>
              </a:tabLst>
            </a:pPr>
            <a:r>
              <a:rPr sz="2000" spc="-10" dirty="0">
                <a:solidFill>
                  <a:srgbClr val="070707"/>
                </a:solidFill>
                <a:latin typeface="Calibri"/>
                <a:cs typeface="Calibri"/>
              </a:rPr>
              <a:t>Email:</a:t>
            </a:r>
            <a:r>
              <a:rPr sz="2000" dirty="0">
                <a:solidFill>
                  <a:srgbClr val="070707"/>
                </a:solidFill>
                <a:latin typeface="Calibri"/>
                <a:cs typeface="Calibri"/>
              </a:rPr>
              <a:t>	</a:t>
            </a:r>
            <a:r>
              <a:rPr lang="en-US" sz="2000" dirty="0" smtClean="0">
                <a:solidFill>
                  <a:srgbClr val="070707"/>
                </a:solidFill>
                <a:latin typeface="Calibri"/>
                <a:cs typeface="Calibri"/>
              </a:rPr>
              <a:t>	</a:t>
            </a:r>
            <a:r>
              <a:rPr sz="2000" spc="-10" dirty="0" smtClean="0">
                <a:solidFill>
                  <a:srgbClr val="070707"/>
                </a:solidFill>
                <a:latin typeface="Calibri"/>
                <a:cs typeface="Calibri"/>
                <a:hlinkClick r:id="rId2"/>
              </a:rPr>
              <a:t>Samantha.</a:t>
            </a:r>
            <a:r>
              <a:rPr lang="en-US" sz="2000" spc="-10" dirty="0" smtClean="0">
                <a:solidFill>
                  <a:srgbClr val="070707"/>
                </a:solidFill>
                <a:latin typeface="Calibri"/>
                <a:cs typeface="Calibri"/>
                <a:hlinkClick r:id="rId2"/>
              </a:rPr>
              <a:t>M</a:t>
            </a:r>
            <a:r>
              <a:rPr sz="2000" spc="-10" dirty="0" smtClean="0">
                <a:solidFill>
                  <a:srgbClr val="070707"/>
                </a:solidFill>
                <a:latin typeface="Calibri"/>
                <a:cs typeface="Calibri"/>
                <a:hlinkClick r:id="rId2"/>
              </a:rPr>
              <a:t>arsicovetere@dese.mo.gov</a:t>
            </a:r>
            <a:r>
              <a:rPr sz="2000" spc="-10" dirty="0" smtClean="0">
                <a:solidFill>
                  <a:srgbClr val="070707"/>
                </a:solidFill>
                <a:latin typeface="Calibri"/>
                <a:cs typeface="Calibri"/>
              </a:rPr>
              <a:t> </a:t>
            </a:r>
            <a:endParaRPr lang="en-US" sz="2000" spc="-10" dirty="0" smtClean="0">
              <a:solidFill>
                <a:srgbClr val="070707"/>
              </a:solidFill>
              <a:latin typeface="Calibri"/>
              <a:cs typeface="Calibri"/>
            </a:endParaRPr>
          </a:p>
          <a:p>
            <a:pPr marL="356870" marR="5080">
              <a:lnSpc>
                <a:spcPct val="100000"/>
              </a:lnSpc>
              <a:tabLst>
                <a:tab pos="1478280" algn="l"/>
                <a:tab pos="2237105" algn="l"/>
              </a:tabLst>
            </a:pPr>
            <a:r>
              <a:rPr sz="2000" spc="-10" dirty="0" smtClean="0">
                <a:solidFill>
                  <a:srgbClr val="070707"/>
                </a:solidFill>
                <a:latin typeface="Calibri"/>
                <a:cs typeface="Calibri"/>
              </a:rPr>
              <a:t>Telephone</a:t>
            </a:r>
            <a:r>
              <a:rPr sz="2000" spc="-10" dirty="0">
                <a:solidFill>
                  <a:srgbClr val="070707"/>
                </a:solidFill>
                <a:latin typeface="Calibri"/>
                <a:cs typeface="Calibri"/>
              </a:rPr>
              <a:t>:</a:t>
            </a:r>
            <a:r>
              <a:rPr sz="2000" dirty="0">
                <a:solidFill>
                  <a:srgbClr val="070707"/>
                </a:solidFill>
                <a:latin typeface="Calibri"/>
                <a:cs typeface="Calibri"/>
              </a:rPr>
              <a:t>	(573)751-</a:t>
            </a:r>
            <a:r>
              <a:rPr sz="2000" spc="-20" dirty="0">
                <a:solidFill>
                  <a:srgbClr val="070707"/>
                </a:solidFill>
                <a:latin typeface="Calibri"/>
                <a:cs typeface="Calibri"/>
              </a:rPr>
              <a:t>0407</a:t>
            </a:r>
            <a:endParaRPr sz="2000" dirty="0">
              <a:latin typeface="Calibri"/>
              <a:cs typeface="Calibri"/>
            </a:endParaRPr>
          </a:p>
          <a:p>
            <a:pPr>
              <a:lnSpc>
                <a:spcPct val="100000"/>
              </a:lnSpc>
              <a:spcBef>
                <a:spcPts val="60"/>
              </a:spcBef>
            </a:pPr>
            <a:endParaRPr sz="2000" dirty="0">
              <a:latin typeface="Calibri"/>
              <a:cs typeface="Calibri"/>
            </a:endParaRPr>
          </a:p>
          <a:p>
            <a:pPr marL="12700">
              <a:lnSpc>
                <a:spcPct val="100000"/>
              </a:lnSpc>
            </a:pPr>
            <a:r>
              <a:rPr sz="2000" dirty="0">
                <a:solidFill>
                  <a:srgbClr val="070707"/>
                </a:solidFill>
                <a:uFill>
                  <a:solidFill>
                    <a:srgbClr val="070707"/>
                  </a:solidFill>
                </a:uFill>
                <a:latin typeface="Calibri"/>
                <a:cs typeface="Calibri"/>
              </a:rPr>
              <a:t>Danny</a:t>
            </a:r>
            <a:r>
              <a:rPr sz="2000" spc="-55" dirty="0">
                <a:solidFill>
                  <a:srgbClr val="070707"/>
                </a:solidFill>
                <a:uFill>
                  <a:solidFill>
                    <a:srgbClr val="070707"/>
                  </a:solidFill>
                </a:uFill>
                <a:latin typeface="Calibri"/>
                <a:cs typeface="Calibri"/>
              </a:rPr>
              <a:t> </a:t>
            </a:r>
            <a:r>
              <a:rPr sz="2000" spc="-10" dirty="0" smtClean="0">
                <a:solidFill>
                  <a:srgbClr val="070707"/>
                </a:solidFill>
                <a:uFill>
                  <a:solidFill>
                    <a:srgbClr val="070707"/>
                  </a:solidFill>
                </a:uFill>
                <a:latin typeface="Calibri"/>
                <a:cs typeface="Calibri"/>
              </a:rPr>
              <a:t>Rydman</a:t>
            </a:r>
            <a:endParaRPr lang="en-US" sz="2000" spc="-10" dirty="0" smtClean="0">
              <a:solidFill>
                <a:srgbClr val="070707"/>
              </a:solidFill>
              <a:uFill>
                <a:solidFill>
                  <a:srgbClr val="070707"/>
                </a:solidFill>
              </a:uFill>
              <a:latin typeface="Calibri"/>
              <a:cs typeface="Calibri"/>
            </a:endParaRPr>
          </a:p>
          <a:p>
            <a:pPr marL="12700">
              <a:lnSpc>
                <a:spcPct val="100000"/>
              </a:lnSpc>
            </a:pPr>
            <a:r>
              <a:rPr lang="en-US" sz="2000" spc="-10" dirty="0" smtClean="0">
                <a:solidFill>
                  <a:srgbClr val="070707"/>
                </a:solidFill>
                <a:uFill>
                  <a:solidFill>
                    <a:srgbClr val="070707"/>
                  </a:solidFill>
                </a:uFill>
                <a:latin typeface="Calibri"/>
                <a:cs typeface="Calibri"/>
              </a:rPr>
              <a:t>MSSD Assistant Director of Program Services</a:t>
            </a:r>
            <a:endParaRPr sz="2000" dirty="0">
              <a:latin typeface="Calibri"/>
              <a:cs typeface="Calibri"/>
            </a:endParaRPr>
          </a:p>
          <a:p>
            <a:pPr marL="356870" marR="1605280">
              <a:lnSpc>
                <a:spcPct val="100000"/>
              </a:lnSpc>
              <a:tabLst>
                <a:tab pos="1478280" algn="l"/>
                <a:tab pos="2237105" algn="l"/>
              </a:tabLst>
            </a:pPr>
            <a:r>
              <a:rPr sz="2000" spc="-10" dirty="0" smtClean="0">
                <a:solidFill>
                  <a:srgbClr val="070707"/>
                </a:solidFill>
                <a:latin typeface="Calibri"/>
                <a:cs typeface="Calibri"/>
              </a:rPr>
              <a:t>Email:</a:t>
            </a:r>
            <a:r>
              <a:rPr lang="en-US" sz="2000" dirty="0">
                <a:solidFill>
                  <a:srgbClr val="070707"/>
                </a:solidFill>
                <a:latin typeface="Calibri"/>
                <a:cs typeface="Calibri"/>
              </a:rPr>
              <a:t> </a:t>
            </a:r>
            <a:r>
              <a:rPr lang="en-US" sz="2000" dirty="0" smtClean="0">
                <a:solidFill>
                  <a:srgbClr val="070707"/>
                </a:solidFill>
                <a:latin typeface="Calibri"/>
                <a:cs typeface="Calibri"/>
              </a:rPr>
              <a:t>		</a:t>
            </a:r>
            <a:r>
              <a:rPr sz="2000" spc="-20" dirty="0" smtClean="0">
                <a:solidFill>
                  <a:srgbClr val="070707"/>
                </a:solidFill>
                <a:latin typeface="Calibri"/>
                <a:cs typeface="Calibri"/>
                <a:hlinkClick r:id="rId3"/>
              </a:rPr>
              <a:t>Danny.</a:t>
            </a:r>
            <a:r>
              <a:rPr lang="en-US" sz="2000" spc="-20" dirty="0" smtClean="0">
                <a:solidFill>
                  <a:srgbClr val="070707"/>
                </a:solidFill>
                <a:latin typeface="Calibri"/>
                <a:cs typeface="Calibri"/>
                <a:hlinkClick r:id="rId3"/>
              </a:rPr>
              <a:t>R</a:t>
            </a:r>
            <a:r>
              <a:rPr sz="2000" spc="-20" dirty="0" smtClean="0">
                <a:solidFill>
                  <a:srgbClr val="070707"/>
                </a:solidFill>
                <a:latin typeface="Calibri"/>
                <a:cs typeface="Calibri"/>
                <a:hlinkClick r:id="rId3"/>
              </a:rPr>
              <a:t>ydman@dese.mo.gov</a:t>
            </a:r>
            <a:r>
              <a:rPr lang="en-US" sz="2000" spc="-20" dirty="0" smtClean="0">
                <a:solidFill>
                  <a:srgbClr val="070707"/>
                </a:solidFill>
                <a:latin typeface="Calibri"/>
                <a:cs typeface="Calibri"/>
              </a:rPr>
              <a:t> </a:t>
            </a:r>
            <a:r>
              <a:rPr sz="2000" spc="-20" dirty="0" smtClean="0">
                <a:solidFill>
                  <a:srgbClr val="070707"/>
                </a:solidFill>
                <a:latin typeface="Calibri"/>
                <a:cs typeface="Calibri"/>
              </a:rPr>
              <a:t> </a:t>
            </a:r>
            <a:endParaRPr lang="en-US" sz="2000" spc="-20" dirty="0" smtClean="0">
              <a:solidFill>
                <a:srgbClr val="070707"/>
              </a:solidFill>
              <a:latin typeface="Calibri"/>
              <a:cs typeface="Calibri"/>
            </a:endParaRPr>
          </a:p>
          <a:p>
            <a:pPr marL="356870" marR="1605280">
              <a:lnSpc>
                <a:spcPct val="100000"/>
              </a:lnSpc>
              <a:tabLst>
                <a:tab pos="1478280" algn="l"/>
                <a:tab pos="2237105" algn="l"/>
              </a:tabLst>
            </a:pPr>
            <a:r>
              <a:rPr sz="2000" spc="-10" dirty="0" smtClean="0">
                <a:solidFill>
                  <a:srgbClr val="070707"/>
                </a:solidFill>
                <a:latin typeface="Calibri"/>
                <a:cs typeface="Calibri"/>
              </a:rPr>
              <a:t>Telephone</a:t>
            </a:r>
            <a:r>
              <a:rPr sz="2000" spc="-10" dirty="0">
                <a:solidFill>
                  <a:srgbClr val="070707"/>
                </a:solidFill>
                <a:latin typeface="Calibri"/>
                <a:cs typeface="Calibri"/>
              </a:rPr>
              <a:t>:</a:t>
            </a:r>
            <a:r>
              <a:rPr sz="2000" dirty="0">
                <a:solidFill>
                  <a:srgbClr val="070707"/>
                </a:solidFill>
                <a:latin typeface="Calibri"/>
                <a:cs typeface="Calibri"/>
              </a:rPr>
              <a:t>	(573)751-</a:t>
            </a:r>
            <a:r>
              <a:rPr sz="2000" spc="-20" dirty="0">
                <a:solidFill>
                  <a:srgbClr val="070707"/>
                </a:solidFill>
                <a:latin typeface="Calibri"/>
                <a:cs typeface="Calibri"/>
              </a:rPr>
              <a:t>0992</a:t>
            </a:r>
            <a:endParaRPr sz="2000" dirty="0">
              <a:latin typeface="Calibri"/>
              <a:cs typeface="Calibri"/>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2162810">
              <a:lnSpc>
                <a:spcPct val="100000"/>
              </a:lnSpc>
              <a:spcBef>
                <a:spcPts val="95"/>
              </a:spcBef>
            </a:pPr>
            <a:r>
              <a:rPr dirty="0"/>
              <a:t>Contact</a:t>
            </a:r>
            <a:r>
              <a:rPr spc="-225" dirty="0"/>
              <a:t> </a:t>
            </a:r>
            <a:r>
              <a:rPr spc="-10" dirty="0"/>
              <a:t>Information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108960">
              <a:lnSpc>
                <a:spcPct val="100000"/>
              </a:lnSpc>
              <a:spcBef>
                <a:spcPts val="95"/>
              </a:spcBef>
            </a:pPr>
            <a:r>
              <a:rPr spc="-10" dirty="0"/>
              <a:t>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a:spLocks noGrp="1"/>
          </p:cNvSpPr>
          <p:nvPr>
            <p:ph type="title"/>
          </p:nvPr>
        </p:nvSpPr>
        <p:spPr>
          <a:xfrm>
            <a:off x="3633374" y="1493012"/>
            <a:ext cx="3453226" cy="505908"/>
          </a:xfrm>
          <a:prstGeom prst="rect">
            <a:avLst/>
          </a:prstGeom>
        </p:spPr>
        <p:txBody>
          <a:bodyPr vert="horz" wrap="square" lIns="0" tIns="13335" rIns="0" bIns="0" rtlCol="0">
            <a:spAutoFit/>
          </a:bodyPr>
          <a:lstStyle/>
          <a:p>
            <a:pPr marL="12700">
              <a:lnSpc>
                <a:spcPct val="100000"/>
              </a:lnSpc>
              <a:spcBef>
                <a:spcPts val="105"/>
              </a:spcBef>
            </a:pPr>
            <a:r>
              <a:rPr sz="3200" b="0" dirty="0">
                <a:latin typeface="Calibri"/>
                <a:cs typeface="Calibri"/>
              </a:rPr>
              <a:t>Eligibility</a:t>
            </a:r>
            <a:r>
              <a:rPr sz="3200" b="0" spc="-70" dirty="0">
                <a:latin typeface="Calibri"/>
                <a:cs typeface="Calibri"/>
              </a:rPr>
              <a:t> </a:t>
            </a:r>
            <a:r>
              <a:rPr lang="en-US" sz="3200" b="0" dirty="0"/>
              <a:t>v</a:t>
            </a:r>
            <a:r>
              <a:rPr sz="3200" b="0" dirty="0" smtClean="0">
                <a:latin typeface="Calibri"/>
                <a:cs typeface="Calibri"/>
              </a:rPr>
              <a:t>s</a:t>
            </a:r>
            <a:r>
              <a:rPr sz="3200" b="0" spc="-95" dirty="0" smtClean="0">
                <a:latin typeface="Calibri"/>
                <a:cs typeface="Calibri"/>
              </a:rPr>
              <a:t> </a:t>
            </a:r>
            <a:r>
              <a:rPr sz="3200" b="0" spc="-25" dirty="0">
                <a:latin typeface="Calibri"/>
                <a:cs typeface="Calibri"/>
              </a:rPr>
              <a:t>Referral</a:t>
            </a:r>
            <a:endParaRPr sz="3200" dirty="0">
              <a:latin typeface="Calibri"/>
              <a:cs typeface="Calibri"/>
            </a:endParaRPr>
          </a:p>
        </p:txBody>
      </p:sp>
      <p:sp>
        <p:nvSpPr>
          <p:cNvPr id="5" name="TextBox 4"/>
          <p:cNvSpPr txBox="1"/>
          <p:nvPr/>
        </p:nvSpPr>
        <p:spPr>
          <a:xfrm>
            <a:off x="2438400" y="2114550"/>
            <a:ext cx="6096000"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Eligibility</a:t>
            </a:r>
            <a:r>
              <a:rPr lang="en-US" dirty="0" smtClean="0"/>
              <a:t> – The process in which MSSD reviews LEA submitted documentation, then determines a student’s eligibility to receive our services.</a:t>
            </a:r>
          </a:p>
          <a:p>
            <a:endParaRPr lang="en-US" dirty="0" smtClean="0"/>
          </a:p>
          <a:p>
            <a:pPr marL="285750" indent="-285750">
              <a:buFont typeface="Arial" panose="020B0604020202020204" pitchFamily="34" charset="0"/>
              <a:buChar char="•"/>
            </a:pPr>
            <a:r>
              <a:rPr lang="en-US" b="1" dirty="0" smtClean="0"/>
              <a:t>Referral</a:t>
            </a:r>
            <a:r>
              <a:rPr lang="en-US" dirty="0" smtClean="0"/>
              <a:t> – A form and accompanying documentation submitted to MSSD by the LEA once a student is deemed </a:t>
            </a:r>
            <a:r>
              <a:rPr lang="en-US" b="1" i="1" dirty="0" smtClean="0"/>
              <a:t>eligible</a:t>
            </a:r>
            <a:r>
              <a:rPr lang="en-US" b="1" dirty="0" smtClean="0"/>
              <a:t> </a:t>
            </a:r>
            <a:r>
              <a:rPr lang="en-US" dirty="0" smtClean="0"/>
              <a:t>for services.</a:t>
            </a:r>
          </a:p>
          <a:p>
            <a:pPr marL="285750" indent="-28575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9200" y="1428750"/>
            <a:ext cx="3733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A student must first be found </a:t>
            </a:r>
            <a:r>
              <a:rPr lang="en-US" b="1" i="1" dirty="0" smtClean="0">
                <a:latin typeface="+mn-lt"/>
              </a:rPr>
              <a:t>eligible</a:t>
            </a:r>
            <a:r>
              <a:rPr lang="en-US" dirty="0" smtClean="0">
                <a:latin typeface="+mn-lt"/>
              </a:rPr>
              <a:t> in accordance with the State Plan for Special Education, Part B </a:t>
            </a:r>
            <a:r>
              <a:rPr lang="en-US" i="1" dirty="0" smtClean="0">
                <a:latin typeface="+mn-lt"/>
              </a:rPr>
              <a:t>before</a:t>
            </a:r>
            <a:r>
              <a:rPr lang="en-US" dirty="0" smtClean="0">
                <a:latin typeface="+mn-lt"/>
              </a:rPr>
              <a:t> they can be </a:t>
            </a:r>
            <a:r>
              <a:rPr lang="en-US" b="1" i="1" dirty="0" smtClean="0">
                <a:latin typeface="+mn-lt"/>
              </a:rPr>
              <a:t>referred</a:t>
            </a:r>
            <a:r>
              <a:rPr lang="en-US" dirty="0" smtClean="0">
                <a:latin typeface="+mn-lt"/>
              </a:rPr>
              <a:t> to MSSD by the LEA.</a:t>
            </a:r>
          </a:p>
          <a:p>
            <a:pPr marL="285750" indent="-285750">
              <a:buFont typeface="Arial" panose="020B0604020202020204" pitchFamily="34" charset="0"/>
              <a:buChar char="•"/>
            </a:pPr>
            <a:r>
              <a:rPr lang="en-US" dirty="0" smtClean="0">
                <a:latin typeface="+mn-lt"/>
              </a:rPr>
              <a:t>Once a student is </a:t>
            </a:r>
            <a:r>
              <a:rPr lang="en-US" b="1" i="1" dirty="0" smtClean="0">
                <a:latin typeface="+mn-lt"/>
              </a:rPr>
              <a:t>referred </a:t>
            </a:r>
            <a:r>
              <a:rPr lang="en-US" dirty="0" smtClean="0">
                <a:latin typeface="+mn-lt"/>
              </a:rPr>
              <a:t>by the LEA, the parent can complete </a:t>
            </a:r>
            <a:r>
              <a:rPr lang="en-US" b="1" i="1" dirty="0" smtClean="0">
                <a:latin typeface="+mn-lt"/>
              </a:rPr>
              <a:t>enrollment</a:t>
            </a:r>
            <a:r>
              <a:rPr lang="en-US" dirty="0" smtClean="0">
                <a:latin typeface="+mn-lt"/>
              </a:rPr>
              <a:t> paperwork and the student can be enrolled.</a:t>
            </a:r>
            <a:endParaRPr lang="en-US" dirty="0">
              <a:latin typeface="+mn-lt"/>
            </a:endParaRPr>
          </a:p>
        </p:txBody>
      </p:sp>
      <p:grpSp>
        <p:nvGrpSpPr>
          <p:cNvPr id="8" name="Group 7"/>
          <p:cNvGrpSpPr/>
          <p:nvPr/>
        </p:nvGrpSpPr>
        <p:grpSpPr>
          <a:xfrm>
            <a:off x="152400" y="819150"/>
            <a:ext cx="4495800" cy="4101712"/>
            <a:chOff x="152400" y="819150"/>
            <a:chExt cx="4495800" cy="4101712"/>
          </a:xfrm>
        </p:grpSpPr>
        <p:pic>
          <p:nvPicPr>
            <p:cNvPr id="7" name="Picture 6"/>
            <p:cNvPicPr>
              <a:picLocks noChangeAspect="1"/>
            </p:cNvPicPr>
            <p:nvPr/>
          </p:nvPicPr>
          <p:blipFill>
            <a:blip r:embed="rId2"/>
            <a:stretch>
              <a:fillRect/>
            </a:stretch>
          </p:blipFill>
          <p:spPr>
            <a:xfrm>
              <a:off x="152400" y="819150"/>
              <a:ext cx="4495800" cy="4101712"/>
            </a:xfrm>
            <a:prstGeom prst="rect">
              <a:avLst/>
            </a:prstGeom>
          </p:spPr>
        </p:pic>
        <p:sp>
          <p:nvSpPr>
            <p:cNvPr id="4" name="TextBox 3"/>
            <p:cNvSpPr txBox="1"/>
            <p:nvPr/>
          </p:nvSpPr>
          <p:spPr>
            <a:xfrm>
              <a:off x="2971800" y="971550"/>
              <a:ext cx="1219200" cy="646331"/>
            </a:xfrm>
            <a:prstGeom prst="rect">
              <a:avLst/>
            </a:prstGeom>
            <a:noFill/>
          </p:spPr>
          <p:txBody>
            <a:bodyPr wrap="square" rtlCol="0">
              <a:spAutoFit/>
            </a:bodyPr>
            <a:lstStyle/>
            <a:p>
              <a:r>
                <a:rPr lang="en-US" dirty="0" smtClean="0"/>
                <a:t>Eligibility Flowchart</a:t>
              </a:r>
              <a:endParaRPr lang="en-US" dirty="0"/>
            </a:p>
          </p:txBody>
        </p:sp>
      </p:grpSp>
    </p:spTree>
    <p:extLst>
      <p:ext uri="{BB962C8B-B14F-4D97-AF65-F5344CB8AC3E}">
        <p14:creationId xmlns:p14="http://schemas.microsoft.com/office/powerpoint/2010/main" val="4197120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355090">
              <a:lnSpc>
                <a:spcPct val="100000"/>
              </a:lnSpc>
              <a:spcBef>
                <a:spcPts val="95"/>
              </a:spcBef>
            </a:pPr>
            <a:r>
              <a:rPr dirty="0" smtClean="0"/>
              <a:t>Documents</a:t>
            </a:r>
            <a:r>
              <a:rPr spc="-105" dirty="0" smtClean="0"/>
              <a:t> </a:t>
            </a:r>
            <a:r>
              <a:rPr spc="-10" dirty="0" smtClean="0"/>
              <a:t>submitted</a:t>
            </a:r>
            <a:r>
              <a:rPr lang="en-US" spc="-10" dirty="0" smtClean="0"/>
              <a:t> by LEA</a:t>
            </a:r>
            <a:endParaRPr spc="-10" dirty="0"/>
          </a:p>
        </p:txBody>
      </p:sp>
      <p:sp>
        <p:nvSpPr>
          <p:cNvPr id="5" name="TextBox 4"/>
          <p:cNvSpPr txBox="1"/>
          <p:nvPr/>
        </p:nvSpPr>
        <p:spPr>
          <a:xfrm>
            <a:off x="533399" y="1780525"/>
            <a:ext cx="8077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Cover letter stating request for eligibility </a:t>
            </a:r>
            <a:r>
              <a:rPr lang="en-US" sz="2000" dirty="0" smtClean="0"/>
              <a:t>determination (including LEA </a:t>
            </a:r>
            <a:r>
              <a:rPr lang="en-US" sz="2000" dirty="0"/>
              <a:t>contact </a:t>
            </a:r>
            <a:r>
              <a:rPr lang="en-US" sz="2000" dirty="0" smtClean="0"/>
              <a:t>information)</a:t>
            </a:r>
            <a:endParaRPr lang="en-US" sz="2000" dirty="0"/>
          </a:p>
          <a:p>
            <a:pPr marL="285750" indent="-285750">
              <a:buFont typeface="Arial" panose="020B0604020202020204" pitchFamily="34" charset="0"/>
              <a:buChar char="•"/>
            </a:pPr>
            <a:r>
              <a:rPr lang="en-US" sz="2000" dirty="0" smtClean="0"/>
              <a:t>A current Request </a:t>
            </a:r>
            <a:r>
              <a:rPr lang="en-US" sz="2000" dirty="0"/>
              <a:t>of Information (ROI), signed by </a:t>
            </a:r>
            <a:r>
              <a:rPr lang="en-US" sz="2000" dirty="0" smtClean="0"/>
              <a:t>parent/guardian</a:t>
            </a:r>
          </a:p>
          <a:p>
            <a:pPr marL="285750" indent="-285750">
              <a:buFont typeface="Arial" panose="020B0604020202020204" pitchFamily="34" charset="0"/>
              <a:buChar char="•"/>
            </a:pPr>
            <a:r>
              <a:rPr lang="en-US" sz="2000" dirty="0" smtClean="0"/>
              <a:t>Evaluation </a:t>
            </a:r>
            <a:r>
              <a:rPr lang="en-US" sz="2000" dirty="0"/>
              <a:t>Report (including current cognitive and adaptive behavior assessment results)</a:t>
            </a:r>
          </a:p>
          <a:p>
            <a:pPr marL="285750" indent="-285750">
              <a:buFont typeface="Arial" panose="020B0604020202020204" pitchFamily="34" charset="0"/>
              <a:buChar char="•"/>
            </a:pPr>
            <a:r>
              <a:rPr lang="en-US" sz="2000" dirty="0"/>
              <a:t>Justification for Separate Placement </a:t>
            </a:r>
            <a:r>
              <a:rPr lang="en-US" sz="2000" dirty="0" smtClean="0"/>
              <a:t>Statements (JOP)</a:t>
            </a:r>
            <a:endParaRPr lang="en-US" sz="2000" dirty="0"/>
          </a:p>
          <a:p>
            <a:pPr marL="285750" indent="-285750">
              <a:buFont typeface="Arial" panose="020B0604020202020204" pitchFamily="34" charset="0"/>
              <a:buChar char="•"/>
            </a:pPr>
            <a:r>
              <a:rPr lang="en-US" sz="2000" dirty="0"/>
              <a:t>Current IEP</a:t>
            </a:r>
          </a:p>
          <a:p>
            <a:pPr marL="285750" indent="-285750">
              <a:buFont typeface="Arial" panose="020B0604020202020204" pitchFamily="34" charset="0"/>
              <a:buChar char="•"/>
            </a:pPr>
            <a:r>
              <a:rPr lang="en-US" sz="2000" dirty="0"/>
              <a:t>2 Previous IEPs</a:t>
            </a:r>
          </a:p>
          <a:p>
            <a:pPr marL="285750" indent="-285750">
              <a:buFont typeface="Arial" panose="020B0604020202020204" pitchFamily="34" charset="0"/>
              <a:buChar char="•"/>
            </a:pPr>
            <a:r>
              <a:rPr lang="en-US" sz="2000" dirty="0"/>
              <a:t>Progress Notes for each IEP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623060">
              <a:lnSpc>
                <a:spcPct val="100000"/>
              </a:lnSpc>
              <a:spcBef>
                <a:spcPts val="95"/>
              </a:spcBef>
            </a:pPr>
            <a:r>
              <a:rPr dirty="0"/>
              <a:t>Eligibility</a:t>
            </a:r>
            <a:r>
              <a:rPr spc="-130" dirty="0"/>
              <a:t> </a:t>
            </a:r>
            <a:r>
              <a:rPr spc="-10" dirty="0"/>
              <a:t>Determinations</a:t>
            </a:r>
          </a:p>
        </p:txBody>
      </p:sp>
      <p:pic>
        <p:nvPicPr>
          <p:cNvPr id="3" name="Picture 2"/>
          <p:cNvPicPr>
            <a:picLocks noChangeAspect="1"/>
          </p:cNvPicPr>
          <p:nvPr/>
        </p:nvPicPr>
        <p:blipFill>
          <a:blip r:embed="rId2"/>
          <a:stretch>
            <a:fillRect/>
          </a:stretch>
        </p:blipFill>
        <p:spPr>
          <a:xfrm>
            <a:off x="381000" y="1504950"/>
            <a:ext cx="4743450" cy="3241358"/>
          </a:xfrm>
          <a:prstGeom prst="rect">
            <a:avLst/>
          </a:prstGeom>
        </p:spPr>
      </p:pic>
      <p:sp>
        <p:nvSpPr>
          <p:cNvPr id="4" name="TextBox 3"/>
          <p:cNvSpPr txBox="1"/>
          <p:nvPr/>
        </p:nvSpPr>
        <p:spPr>
          <a:xfrm>
            <a:off x="5486400" y="3943350"/>
            <a:ext cx="2590800" cy="646331"/>
          </a:xfrm>
          <a:prstGeom prst="rect">
            <a:avLst/>
          </a:prstGeom>
          <a:noFill/>
        </p:spPr>
        <p:txBody>
          <a:bodyPr wrap="square" rtlCol="0">
            <a:spAutoFit/>
          </a:bodyPr>
          <a:lstStyle/>
          <a:p>
            <a:r>
              <a:rPr lang="en-US" dirty="0" smtClean="0"/>
              <a:t>How is the team decision </a:t>
            </a:r>
            <a:r>
              <a:rPr lang="en-US" smtClean="0"/>
              <a:t>made?</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623060">
              <a:lnSpc>
                <a:spcPct val="100000"/>
              </a:lnSpc>
              <a:spcBef>
                <a:spcPts val="95"/>
              </a:spcBef>
            </a:pPr>
            <a:r>
              <a:rPr dirty="0"/>
              <a:t>Eligibility</a:t>
            </a:r>
            <a:r>
              <a:rPr spc="-130" dirty="0"/>
              <a:t> </a:t>
            </a:r>
            <a:r>
              <a:rPr spc="-10" dirty="0"/>
              <a:t>Determinations</a:t>
            </a:r>
          </a:p>
        </p:txBody>
      </p:sp>
      <p:grpSp>
        <p:nvGrpSpPr>
          <p:cNvPr id="3" name="Group 2"/>
          <p:cNvGrpSpPr/>
          <p:nvPr/>
        </p:nvGrpSpPr>
        <p:grpSpPr>
          <a:xfrm>
            <a:off x="1997764" y="2495550"/>
            <a:ext cx="5148469" cy="1600200"/>
            <a:chOff x="1981200" y="2114550"/>
            <a:chExt cx="5148469" cy="1600200"/>
          </a:xfrm>
        </p:grpSpPr>
        <p:sp>
          <p:nvSpPr>
            <p:cNvPr id="6" name="TextBox 5"/>
            <p:cNvSpPr txBox="1"/>
            <p:nvPr/>
          </p:nvSpPr>
          <p:spPr>
            <a:xfrm>
              <a:off x="2057400" y="2190750"/>
              <a:ext cx="2209800" cy="1384995"/>
            </a:xfrm>
            <a:prstGeom prst="rect">
              <a:avLst/>
            </a:prstGeom>
            <a:noFill/>
          </p:spPr>
          <p:txBody>
            <a:bodyPr wrap="square" rtlCol="0">
              <a:spAutoFit/>
            </a:bodyPr>
            <a:lstStyle/>
            <a:p>
              <a:pPr algn="ctr"/>
              <a:r>
                <a:rPr lang="en-US" sz="2800" dirty="0" smtClean="0"/>
                <a:t>Standard Cognitive Assessment</a:t>
              </a:r>
              <a:endParaRPr lang="en-US" sz="2800" dirty="0"/>
            </a:p>
          </p:txBody>
        </p:sp>
        <p:sp>
          <p:nvSpPr>
            <p:cNvPr id="7" name="TextBox 6"/>
            <p:cNvSpPr txBox="1"/>
            <p:nvPr/>
          </p:nvSpPr>
          <p:spPr>
            <a:xfrm>
              <a:off x="4886738" y="2188265"/>
              <a:ext cx="2123662" cy="1384995"/>
            </a:xfrm>
            <a:prstGeom prst="rect">
              <a:avLst/>
            </a:prstGeom>
            <a:noFill/>
          </p:spPr>
          <p:txBody>
            <a:bodyPr wrap="square" rtlCol="0">
              <a:spAutoFit/>
            </a:bodyPr>
            <a:lstStyle/>
            <a:p>
              <a:pPr algn="ctr"/>
              <a:r>
                <a:rPr lang="en-US" sz="2800" dirty="0" smtClean="0"/>
                <a:t>Adaptive Behavior Assessment</a:t>
              </a:r>
              <a:endParaRPr lang="en-US" sz="2800" dirty="0"/>
            </a:p>
          </p:txBody>
        </p:sp>
        <p:sp>
          <p:nvSpPr>
            <p:cNvPr id="8" name="Rectangle 7"/>
            <p:cNvSpPr/>
            <p:nvPr/>
          </p:nvSpPr>
          <p:spPr>
            <a:xfrm>
              <a:off x="1981200" y="2114550"/>
              <a:ext cx="2362200" cy="16002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7469" y="2114550"/>
              <a:ext cx="2362200" cy="16002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2073964" y="1733550"/>
            <a:ext cx="4953000" cy="461665"/>
          </a:xfrm>
          <a:prstGeom prst="rect">
            <a:avLst/>
          </a:prstGeom>
          <a:noFill/>
        </p:spPr>
        <p:txBody>
          <a:bodyPr wrap="square" rtlCol="0">
            <a:spAutoFit/>
          </a:bodyPr>
          <a:lstStyle/>
          <a:p>
            <a:pPr algn="ctr"/>
            <a:r>
              <a:rPr lang="en-US" sz="2400" dirty="0" smtClean="0"/>
              <a:t>Evaluation Report</a:t>
            </a:r>
            <a:endParaRPr lang="en-US" sz="2400" dirty="0"/>
          </a:p>
        </p:txBody>
      </p:sp>
    </p:spTree>
    <p:extLst>
      <p:ext uri="{BB962C8B-B14F-4D97-AF65-F5344CB8AC3E}">
        <p14:creationId xmlns:p14="http://schemas.microsoft.com/office/powerpoint/2010/main" val="42056547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Missouri Department of Elementary and Secondary Education&amp;quot;&quot;/&gt;&lt;property id=&quot;20307&quot; value=&quot;256&quot;/&gt;&lt;/object&gt;&lt;object type=&quot;3&quot; unique_id=&quot;10004&quot;&gt;&lt;property id=&quot;20148&quot; value=&quot;5&quot;/&gt;&lt;property id=&quot;20300&quot; value=&quot;Slide 5 - &amp;quot;Eligibility vs Referral&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7 - &amp;quot;Documents submitted by LEA&amp;quot;&quot;/&gt;&lt;property id=&quot;20307&quot; value=&quot;260&quot;/&gt;&lt;/object&gt;&lt;object type=&quot;3&quot; unique_id=&quot;10009&quot;&gt;&lt;property id=&quot;20148&quot; value=&quot;5&quot;/&gt;&lt;property id=&quot;20300&quot; value=&quot;Slide 8 - &amp;quot;Eligibility Determinations&amp;quot;&quot;/&gt;&lt;property id=&quot;20307&quot; value=&quot;262&quot;/&gt;&lt;/object&gt;&lt;object type=&quot;3&quot; unique_id=&quot;10010&quot;&gt;&lt;property id=&quot;20148&quot; value=&quot;5&quot;/&gt;&lt;property id=&quot;20300&quot; value=&quot;Slide 11 - &amp;quot;Assessment requirement&amp;quot;&quot;/&gt;&lt;property id=&quot;20307&quot; value=&quot;263&quot;/&gt;&lt;/object&gt;&lt;object type=&quot;3&quot; unique_id=&quot;10011&quot;&gt;&lt;property id=&quot;20148&quot; value=&quot;5&quot;/&gt;&lt;property id=&quot;20300&quot; value=&quot;Slide 16 - &amp;quot;Pervasive Supports&amp;quot;&quot;/&gt;&lt;property id=&quot;20307&quot; value=&quot;264&quot;/&gt;&lt;/object&gt;&lt;object type=&quot;3&quot; unique_id=&quot;10012&quot;&gt;&lt;property id=&quot;20148&quot; value=&quot;5&quot;/&gt;&lt;property id=&quot;20300&quot; value=&quot;Slide 14 - &amp;quot;Frequently Asked Question&amp;quot;&quot;/&gt;&lt;property id=&quot;20307&quot; value=&quot;265&quot;/&gt;&lt;/object&gt;&lt;object type=&quot;3&quot; unique_id=&quot;10013&quot;&gt;&lt;property id=&quot;20148&quot; value=&quot;5&quot;/&gt;&lt;property id=&quot;20300&quot; value=&quot;Slide 25 - &amp;quot;Justification for Separate Placement (JOP)&amp;quot;&quot;/&gt;&lt;property id=&quot;20307&quot; value=&quot;266&quot;/&gt;&lt;/object&gt;&lt;object type=&quot;3&quot; unique_id=&quot;10018&quot;&gt;&lt;property id=&quot;20148&quot; value=&quot;5&quot;/&gt;&lt;property id=&quot;20300&quot; value=&quot;Slide 36 - &amp;quot;Making a referral&amp;quot;&quot;/&gt;&lt;property id=&quot;20307&quot; value=&quot;271&quot;/&gt;&lt;/object&gt;&lt;object type=&quot;3&quot; unique_id=&quot;10019&quot;&gt;&lt;property id=&quot;20148&quot; value=&quot;5&quot;/&gt;&lt;property id=&quot;20300&quot; value=&quot;Slide 37 - &amp;quot;Enrollment&amp;quot;&quot;/&gt;&lt;property id=&quot;20307&quot; value=&quot;272&quot;/&gt;&lt;/object&gt;&lt;object type=&quot;3&quot; unique_id=&quot;10020&quot;&gt;&lt;property id=&quot;20148&quot; value=&quot;5&quot;/&gt;&lt;property id=&quot;20300&quot; value=&quot;Slide 32 - &amp;quot;Common additional Information requested by MSSD&amp;quot;&quot;/&gt;&lt;property id=&quot;20307&quot; value=&quot;273&quot;/&gt;&lt;/object&gt;&lt;object type=&quot;3&quot; unique_id=&quot;10026&quot;&gt;&lt;property id=&quot;20148&quot; value=&quot;5&quot;/&gt;&lt;property id=&quot;20300&quot; value=&quot;Slide 40 - &amp;quot;Contact Information&amp;quot;&quot;/&gt;&lt;property id=&quot;20307&quot; value=&quot;279&quot;/&gt;&lt;/object&gt;&lt;object type=&quot;3&quot; unique_id=&quot;10027&quot;&gt;&lt;property id=&quot;20148&quot; value=&quot;5&quot;/&gt;&lt;property id=&quot;20300&quot; value=&quot;Slide 41 - &amp;quot;Questions?&amp;quot;&quot;/&gt;&lt;property id=&quot;20307&quot; value=&quot;280&quot;/&gt;&lt;/object&gt;&lt;object type=&quot;3&quot; unique_id=&quot;10379&quot;&gt;&lt;property id=&quot;20148&quot; value=&quot;5&quot;/&gt;&lt;property id=&quot;20300&quot; value=&quot;Slide 12 - &amp;quot;What does that “mean”? &amp;quot;&quot;/&gt;&lt;property id=&quot;20307&quot; value=&quot;281&quot;/&gt;&lt;/object&gt;&lt;object type=&quot;3&quot; unique_id=&quot;10380&quot;&gt;&lt;property id=&quot;20148&quot; value=&quot;5&quot;/&gt;&lt;property id=&quot;20300&quot; value=&quot;Slide 15 - &amp;quot;Pervasive Supports&amp;quot;&quot;/&gt;&lt;property id=&quot;20307&quot; value=&quot;282&quot;/&gt;&lt;/object&gt;&lt;object type=&quot;3&quot; unique_id=&quot;10381&quot;&gt;&lt;property id=&quot;20148&quot; value=&quot;5&quot;/&gt;&lt;property id=&quot;20300&quot; value=&quot;Slide 13 - &amp;quot;Cognitive Assessment&amp;quot;&quot;/&gt;&lt;property id=&quot;20307&quot; value=&quot;283&quot;/&gt;&lt;/object&gt;&lt;object type=&quot;3&quot; unique_id=&quot;10382&quot;&gt;&lt;property id=&quot;20148&quot; value=&quot;5&quot;/&gt;&lt;property id=&quot;20300&quot; value=&quot;Slide 17 - &amp;quot;Cognitive Assessment/Pervasive Supports&amp;quot;&quot;/&gt;&lt;property id=&quot;20307&quot; value=&quot;284&quot;/&gt;&lt;/object&gt;&lt;object type=&quot;3&quot; unique_id=&quot;10383&quot;&gt;&lt;property id=&quot;20148&quot; value=&quot;5&quot;/&gt;&lt;property id=&quot;20300&quot; value=&quot;Slide 18 - &amp;quot;Adaptive Behavior Assessment&amp;quot;&quot;/&gt;&lt;property id=&quot;20307&quot; value=&quot;285&quot;/&gt;&lt;/object&gt;&lt;object type=&quot;3&quot; unique_id=&quot;10929&quot;&gt;&lt;property id=&quot;20148&quot; value=&quot;5&quot;/&gt;&lt;property id=&quot;20300&quot; value=&quot;Slide 10 - &amp;quot;Establishing Cognitive and Adaptive Behavior Deficits&amp;quot;&quot;/&gt;&lt;property id=&quot;20307&quot; value=&quot;295&quot;/&gt;&lt;/object&gt;&lt;object type=&quot;3&quot; unique_id=&quot;10930&quot;&gt;&lt;property id=&quot;20148&quot; value=&quot;5&quot;/&gt;&lt;property id=&quot;20300&quot; value=&quot;Slide 20 - &amp;quot;IEP Components&amp;quot;&quot;/&gt;&lt;property id=&quot;20307&quot; value=&quot;286&quot;/&gt;&lt;/object&gt;&lt;object type=&quot;3&quot; unique_id=&quot;10931&quot;&gt;&lt;property id=&quot;20148&quot; value=&quot;5&quot;/&gt;&lt;property id=&quot;20300&quot; value=&quot;Slide 21 - &amp;quot;IEP Components&amp;quot;&quot;/&gt;&lt;property id=&quot;20307&quot; value=&quot;297&quot;/&gt;&lt;/object&gt;&lt;object type=&quot;3&quot; unique_id=&quot;10932&quot;&gt;&lt;property id=&quot;20148&quot; value=&quot;5&quot;/&gt;&lt;property id=&quot;20300&quot; value=&quot;Slide 22 - &amp;quot;IEP Components&amp;quot;&quot;/&gt;&lt;property id=&quot;20307&quot; value=&quot;298&quot;/&gt;&lt;/object&gt;&lt;object type=&quot;3&quot; unique_id=&quot;10933&quot;&gt;&lt;property id=&quot;20148&quot; value=&quot;5&quot;/&gt;&lt;property id=&quot;20300&quot; value=&quot;Slide 23 - &amp;quot;IEP Components&amp;quot;&quot;/&gt;&lt;property id=&quot;20307&quot; value=&quot;299&quot;/&gt;&lt;/object&gt;&lt;object type=&quot;3&quot; unique_id=&quot;10934&quot;&gt;&lt;property id=&quot;20148&quot; value=&quot;5&quot;/&gt;&lt;property id=&quot;20300&quot; value=&quot;Slide 24 - &amp;quot;Justification for Separate Placement (JOP)&amp;quot;&quot;/&gt;&lt;property id=&quot;20307&quot; value=&quot;296&quot;/&gt;&lt;/object&gt;&lt;object type=&quot;3&quot; unique_id=&quot;10935&quot;&gt;&lt;property id=&quot;20148&quot; value=&quot;5&quot;/&gt;&lt;property id=&quot;20300&quot; value=&quot;Slide 26 - &amp;quot;Justification for Separate Placement (JOP)&amp;quot;&quot;/&gt;&lt;property id=&quot;20307&quot; value=&quot;287&quot;/&gt;&lt;/object&gt;&lt;object type=&quot;3&quot; unique_id=&quot;10936&quot;&gt;&lt;property id=&quot;20148&quot; value=&quot;5&quot;/&gt;&lt;property id=&quot;20300&quot; value=&quot;Slide 27 - &amp;quot;Justification for Separate Placement (JOP)&amp;quot;&quot;/&gt;&lt;property id=&quot;20307&quot; value=&quot;288&quot;/&gt;&lt;/object&gt;&lt;object type=&quot;3&quot; unique_id=&quot;10937&quot;&gt;&lt;property id=&quot;20148&quot; value=&quot;5&quot;/&gt;&lt;property id=&quot;20300&quot; value=&quot;Slide 28 - &amp;quot;Justification for Separate Placement (JOP)&amp;quot;&quot;/&gt;&lt;property id=&quot;20307&quot; value=&quot;289&quot;/&gt;&lt;/object&gt;&lt;object type=&quot;3&quot; unique_id=&quot;10938&quot;&gt;&lt;property id=&quot;20148&quot; value=&quot;5&quot;/&gt;&lt;property id=&quot;20300&quot; value=&quot;Slide 29 - &amp;quot;Eligibility Process&amp;quot;&quot;/&gt;&lt;property id=&quot;20307&quot; value=&quot;290&quot;/&gt;&lt;/object&gt;&lt;object type=&quot;3&quot; unique_id=&quot;10939&quot;&gt;&lt;property id=&quot;20148&quot; value=&quot;5&quot;/&gt;&lt;property id=&quot;20300&quot; value=&quot;Slide 30 - &amp;quot;Eligibility Process&amp;quot;&quot;/&gt;&lt;property id=&quot;20307&quot; value=&quot;291&quot;/&gt;&lt;/object&gt;&lt;object type=&quot;3&quot; unique_id=&quot;10940&quot;&gt;&lt;property id=&quot;20148&quot; value=&quot;5&quot;/&gt;&lt;property id=&quot;20300&quot; value=&quot;Slide 31 - &amp;quot;Now What?&amp;quot;&quot;/&gt;&lt;property id=&quot;20307&quot; value=&quot;294&quot;/&gt;&lt;/object&gt;&lt;object type=&quot;3&quot; unique_id=&quot;10941&quot;&gt;&lt;property id=&quot;20148&quot; value=&quot;5&quot;/&gt;&lt;property id=&quot;20300&quot; value=&quot;Slide 34 - &amp;quot;Now What?&amp;quot;&quot;/&gt;&lt;property id=&quot;20307&quot; value=&quot;293&quot;/&gt;&lt;/object&gt;&lt;object type=&quot;3&quot; unique_id=&quot;10942&quot;&gt;&lt;property id=&quot;20148&quot; value=&quot;5&quot;/&gt;&lt;property id=&quot;20300&quot; value=&quot;Slide 35 - &amp;quot;Next?&amp;quot;&quot;/&gt;&lt;property id=&quot;20307&quot; value=&quot;292&quot;/&gt;&lt;/object&gt;&lt;object type=&quot;3&quot; unique_id=&quot;11508&quot;&gt;&lt;property id=&quot;20148&quot; value=&quot;5&quot;/&gt;&lt;property id=&quot;20300&quot; value=&quot;Slide 19 - &amp;quot;Establishing Cognitive and Adaptive Behavior Deficits&amp;quot;&quot;/&gt;&lt;property id=&quot;20307&quot; value=&quot;301&quot;/&gt;&lt;/object&gt;&lt;object type=&quot;3&quot; unique_id=&quot;11724&quot;&gt;&lt;property id=&quot;20148&quot; value=&quot;5&quot;/&gt;&lt;property id=&quot;20300&quot; value=&quot;Slide 4 - &amp;quot;MSSD Eligibility Page Resources&amp;quot;&quot;/&gt;&lt;property id=&quot;20307&quot; value=&quot;302&quot;/&gt;&lt;/object&gt;&lt;object type=&quot;3&quot; unique_id=&quot;12035&quot;&gt;&lt;property id=&quot;20148&quot; value=&quot;5&quot;/&gt;&lt;property id=&quot;20300&quot; value=&quot;Slide 9 - &amp;quot;Eligibility Determinations&amp;quot;&quot;/&gt;&lt;property id=&quot;20307&quot; value=&quot;306&quot;/&gt;&lt;/object&gt;&lt;object type=&quot;3&quot; unique_id=&quot;12036&quot;&gt;&lt;property id=&quot;20148&quot; value=&quot;5&quot;/&gt;&lt;property id=&quot;20300&quot; value=&quot;Slide 33 - &amp;quot;Common reasons for an observation requested by MSSD&amp;quot;&quot;/&gt;&lt;property id=&quot;20307&quot; value=&quot;308&quot;/&gt;&lt;/object&gt;&lt;object type=&quot;3&quot; unique_id=&quot;12037&quot;&gt;&lt;property id=&quot;20148&quot; value=&quot;5&quot;/&gt;&lt;property id=&quot;20300&quot; value=&quot;Slide 38&quot;/&gt;&lt;property id=&quot;20307&quot; value=&quot;307&quot;/&gt;&lt;/object&gt;&lt;object type=&quot;3&quot; unique_id=&quot;12038&quot;&gt;&lt;property id=&quot;20148&quot; value=&quot;5&quot;/&gt;&lt;property id=&quot;20300&quot; value=&quot;Slide 39 - &amp;quot;Eligibility Process&amp;quot;&quot;/&gt;&lt;property id=&quot;20307&quot; value=&quot;304&quot;/&gt;&lt;/object&gt;&lt;object type=&quot;3&quot; unique_id=&quot;12171&quot;&gt;&lt;property id=&quot;20148&quot; value=&quot;5&quot;/&gt;&lt;property id=&quot;20300&quot; value=&quot;Slide 6&quot;/&gt;&lt;property id=&quot;20307&quot; value=&quot;309&quot;/&gt;&lt;/object&gt;&lt;object type=&quot;3&quot; unique_id=&quot;12257&quot;&gt;&lt;property id=&quot;20148&quot; value=&quot;5&quot;/&gt;&lt;property id=&quot;20300&quot; value=&quot;Slide 2 - &amp;quot;Zoom Support Meeting Norms&amp;quot;&quot;/&gt;&lt;property id=&quot;20307&quot; value=&quot;310&quot;/&gt;&lt;/object&gt;&lt;/object&gt;&lt;object type=&quot;8&quot; unique_id=&quot;1005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7070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964</TotalTime>
  <Words>1155</Words>
  <Application>Microsoft Office PowerPoint</Application>
  <PresentationFormat>On-screen Show (16:9)</PresentationFormat>
  <Paragraphs>156</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Missouri Department of Elementary and Secondary Education</vt:lpstr>
      <vt:lpstr>Zoom Support Meeting Norms</vt:lpstr>
      <vt:lpstr>PowerPoint Presentation</vt:lpstr>
      <vt:lpstr>MSSD Eligibility Page Resources</vt:lpstr>
      <vt:lpstr>Eligibility vs Referral</vt:lpstr>
      <vt:lpstr>PowerPoint Presentation</vt:lpstr>
      <vt:lpstr>Documents submitted by LEA</vt:lpstr>
      <vt:lpstr>Eligibility Determinations</vt:lpstr>
      <vt:lpstr>Eligibility Determinations</vt:lpstr>
      <vt:lpstr>Establishing Cognitive and Adaptive Behavior Deficits</vt:lpstr>
      <vt:lpstr>Assessment requirement</vt:lpstr>
      <vt:lpstr>What does that “mean”? </vt:lpstr>
      <vt:lpstr>Cognitive Assessment</vt:lpstr>
      <vt:lpstr>Frequently Asked Question</vt:lpstr>
      <vt:lpstr>Pervasive Supports</vt:lpstr>
      <vt:lpstr>Pervasive Supports</vt:lpstr>
      <vt:lpstr>Cognitive Assessment/Pervasive Supports</vt:lpstr>
      <vt:lpstr>Adaptive Behavior Assessment</vt:lpstr>
      <vt:lpstr>Establishing Cognitive and Adaptive Behavior Deficits</vt:lpstr>
      <vt:lpstr>IEP Components</vt:lpstr>
      <vt:lpstr>IEP Components</vt:lpstr>
      <vt:lpstr>IEP Components</vt:lpstr>
      <vt:lpstr>IEP Components</vt:lpstr>
      <vt:lpstr>Justification for Separate Placement (JOP)</vt:lpstr>
      <vt:lpstr>Justification for Separate Placement (JOP)</vt:lpstr>
      <vt:lpstr>Justification for Separate Placement (JOP)</vt:lpstr>
      <vt:lpstr>Justification for Separate Placement (JOP)</vt:lpstr>
      <vt:lpstr>Justification for Separate Placement (JOP)</vt:lpstr>
      <vt:lpstr>Eligibility Process</vt:lpstr>
      <vt:lpstr>Eligibility Process</vt:lpstr>
      <vt:lpstr>Now What?</vt:lpstr>
      <vt:lpstr>Common additional Information requested by MSSD</vt:lpstr>
      <vt:lpstr>Common reasons for an observation requested by MSSD</vt:lpstr>
      <vt:lpstr>Now What?</vt:lpstr>
      <vt:lpstr>Next?</vt:lpstr>
      <vt:lpstr>Making a referral</vt:lpstr>
      <vt:lpstr>Enrollment</vt:lpstr>
      <vt:lpstr>PowerPoint Presentation</vt:lpstr>
      <vt:lpstr>Eligibility Process</vt:lpstr>
      <vt:lpstr>Contact Information</vt:lpstr>
      <vt:lpstr>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Schools for the Severely Disabled: Overview of the Eligibility Process</dc:title>
  <dc:creator>Marsicovetere, Samantha</dc:creator>
  <cp:lastModifiedBy>Buchmiller, Ashley</cp:lastModifiedBy>
  <cp:revision>74</cp:revision>
  <dcterms:created xsi:type="dcterms:W3CDTF">2022-07-13T18:46:01Z</dcterms:created>
  <dcterms:modified xsi:type="dcterms:W3CDTF">2022-11-30T20:33:49Z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2020-01-27T00:00:00Z</vt:filetime>
  </property>
  <property fmtid="{D5CDD505-2E9C-101B-9397-08002B2CF9AE}" pid="3" name="Creator">
    <vt:lpwstr>Acrobat PDFMaker 19 for PowerPoint</vt:lpwstr>
  </property>
  <property fmtid="{D5CDD505-2E9C-101B-9397-08002B2CF9AE}" pid="4" name="LastSaved">
    <vt:filetime>2022-07-13T00:00:00Z</vt:filetime>
  </property>
  <property fmtid="{D5CDD505-2E9C-101B-9397-08002B2CF9AE}" pid="5" name="Producer">
    <vt:lpwstr>Adobe PDF Library 19.21.90</vt:lpwstr>
  </property>
</Properties>
</file>