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12" r:id="rId4"/>
  </p:sldMasterIdLst>
  <p:notesMasterIdLst>
    <p:notesMasterId r:id="rId14"/>
  </p:notesMasterIdLst>
  <p:handoutMasterIdLst>
    <p:handoutMasterId r:id="rId15"/>
  </p:handoutMasterIdLst>
  <p:sldIdLst>
    <p:sldId id="265" r:id="rId5"/>
    <p:sldId id="261" r:id="rId6"/>
    <p:sldId id="268" r:id="rId7"/>
    <p:sldId id="269" r:id="rId8"/>
    <p:sldId id="271" r:id="rId9"/>
    <p:sldId id="273" r:id="rId10"/>
    <p:sldId id="274" r:id="rId11"/>
    <p:sldId id="275" r:id="rId12"/>
    <p:sldId id="26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61" autoAdjust="0"/>
    <p:restoredTop sz="94687"/>
  </p:normalViewPr>
  <p:slideViewPr>
    <p:cSldViewPr snapToGrid="0" snapToObjects="1">
      <p:cViewPr varScale="1">
        <p:scale>
          <a:sx n="111" d="100"/>
          <a:sy n="111" d="100"/>
        </p:scale>
        <p:origin x="480" y="108"/>
      </p:cViewPr>
      <p:guideLst/>
    </p:cSldViewPr>
  </p:slideViewPr>
  <p:notesTextViewPr>
    <p:cViewPr>
      <p:scale>
        <a:sx n="1" d="1"/>
        <a:sy n="1" d="1"/>
      </p:scale>
      <p:origin x="0" y="0"/>
    </p:cViewPr>
  </p:notesTextViewPr>
  <p:notesViewPr>
    <p:cSldViewPr snapToGrid="0" snapToObjects="1">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6.png"/><Relationship Id="rId4" Type="http://schemas.openxmlformats.org/officeDocument/2006/relationships/image" Target="../media/image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6.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18/5/colors/Iconchunking_neutralicontext_accent5_2">
  <dgm:title val=""/>
  <dgm:desc val=""/>
  <dgm:catLst>
    <dgm:cat type="accent5" pri="15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dgm:fillClrLst>
    <dgm:linClrLst meth="repeat">
      <a:schemeClr val="lt1">
        <a:alpha val="0"/>
      </a:schemeClr>
    </dgm:linClrLst>
    <dgm:effectClrLst/>
    <dgm:txLinClrLst/>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720856-93F0-4CC7-B7FD-2466914A11D4}" type="doc">
      <dgm:prSet loTypeId="urn:microsoft.com/office/officeart/2018/2/layout/IconVerticalSolidList" loCatId="icon" qsTypeId="urn:microsoft.com/office/officeart/2005/8/quickstyle/simple1" qsCatId="simple" csTypeId="urn:microsoft.com/office/officeart/2018/5/colors/Iconchunking_neutralicontext_accent5_2" csCatId="accent5" phldr="1"/>
      <dgm:spPr/>
    </dgm:pt>
    <dgm:pt modelId="{4AF52931-E4CA-4429-AACB-B8747CDB2409}">
      <dgm:prSet phldrT="[Text]"/>
      <dgm:spPr/>
      <dgm:t>
        <a:bodyPr/>
        <a:lstStyle/>
        <a:p>
          <a:pPr>
            <a:lnSpc>
              <a:spcPct val="100000"/>
            </a:lnSpc>
          </a:pPr>
          <a:r>
            <a:rPr lang="en-US" dirty="0"/>
            <a:t>The Law</a:t>
          </a:r>
        </a:p>
      </dgm:t>
    </dgm:pt>
    <dgm:pt modelId="{67B2FC97-2FAE-4EFE-9DEE-E4216C657F35}" type="parTrans" cxnId="{F82329C8-C3B2-4E9B-9033-528488D72705}">
      <dgm:prSet/>
      <dgm:spPr/>
      <dgm:t>
        <a:bodyPr/>
        <a:lstStyle/>
        <a:p>
          <a:endParaRPr lang="en-US"/>
        </a:p>
      </dgm:t>
    </dgm:pt>
    <dgm:pt modelId="{D86AF01C-9CBC-41F8-9354-48CD82BDFDC9}" type="sibTrans" cxnId="{F82329C8-C3B2-4E9B-9033-528488D72705}">
      <dgm:prSet/>
      <dgm:spPr/>
      <dgm:t>
        <a:bodyPr/>
        <a:lstStyle/>
        <a:p>
          <a:endParaRPr lang="en-US"/>
        </a:p>
      </dgm:t>
    </dgm:pt>
    <dgm:pt modelId="{81BEB84D-9A77-49C6-9301-B3359FCAC75F}">
      <dgm:prSet phldrT="[Text]"/>
      <dgm:spPr/>
      <dgm:t>
        <a:bodyPr/>
        <a:lstStyle/>
        <a:p>
          <a:pPr>
            <a:lnSpc>
              <a:spcPct val="100000"/>
            </a:lnSpc>
          </a:pPr>
          <a:r>
            <a:rPr lang="en-US" dirty="0"/>
            <a:t>The Why	</a:t>
          </a:r>
        </a:p>
      </dgm:t>
    </dgm:pt>
    <dgm:pt modelId="{AE4D0D43-0332-4F79-8D35-BCD8C10758AE}" type="parTrans" cxnId="{420EF6C4-7321-43BE-A2FC-253606B1E06A}">
      <dgm:prSet/>
      <dgm:spPr/>
      <dgm:t>
        <a:bodyPr/>
        <a:lstStyle/>
        <a:p>
          <a:endParaRPr lang="en-US"/>
        </a:p>
      </dgm:t>
    </dgm:pt>
    <dgm:pt modelId="{5D260F18-25D2-4074-87F1-7E78DDA61C58}" type="sibTrans" cxnId="{420EF6C4-7321-43BE-A2FC-253606B1E06A}">
      <dgm:prSet/>
      <dgm:spPr/>
      <dgm:t>
        <a:bodyPr/>
        <a:lstStyle/>
        <a:p>
          <a:endParaRPr lang="en-US"/>
        </a:p>
      </dgm:t>
    </dgm:pt>
    <dgm:pt modelId="{BFF9359E-E9B1-4B73-BACC-2C7988765B16}">
      <dgm:prSet phldrT="[Text]"/>
      <dgm:spPr/>
      <dgm:t>
        <a:bodyPr/>
        <a:lstStyle/>
        <a:p>
          <a:pPr>
            <a:lnSpc>
              <a:spcPct val="100000"/>
            </a:lnSpc>
          </a:pPr>
          <a:r>
            <a:rPr lang="en-US" dirty="0"/>
            <a:t>The How</a:t>
          </a:r>
        </a:p>
      </dgm:t>
    </dgm:pt>
    <dgm:pt modelId="{6E0A40FA-1B79-4089-8B9A-3BA22865FE4E}" type="parTrans" cxnId="{516EC545-1971-48B3-978C-4756FCDCCFD9}">
      <dgm:prSet/>
      <dgm:spPr/>
      <dgm:t>
        <a:bodyPr/>
        <a:lstStyle/>
        <a:p>
          <a:endParaRPr lang="en-US"/>
        </a:p>
      </dgm:t>
    </dgm:pt>
    <dgm:pt modelId="{1CEF1965-C516-4C44-BAE3-2FA3F5116930}" type="sibTrans" cxnId="{516EC545-1971-48B3-978C-4756FCDCCFD9}">
      <dgm:prSet/>
      <dgm:spPr/>
      <dgm:t>
        <a:bodyPr/>
        <a:lstStyle/>
        <a:p>
          <a:endParaRPr lang="en-US"/>
        </a:p>
      </dgm:t>
    </dgm:pt>
    <dgm:pt modelId="{536D0097-A245-4152-8984-CC3ABB7DF273}" type="pres">
      <dgm:prSet presAssocID="{C7720856-93F0-4CC7-B7FD-2466914A11D4}" presName="root" presStyleCnt="0">
        <dgm:presLayoutVars>
          <dgm:dir/>
          <dgm:resizeHandles val="exact"/>
        </dgm:presLayoutVars>
      </dgm:prSet>
      <dgm:spPr/>
    </dgm:pt>
    <dgm:pt modelId="{DB8DBD9D-81A4-425A-BACC-11558B39BA4F}" type="pres">
      <dgm:prSet presAssocID="{4AF52931-E4CA-4429-AACB-B8747CDB2409}" presName="compNode" presStyleCnt="0"/>
      <dgm:spPr/>
    </dgm:pt>
    <dgm:pt modelId="{DE4D0CB4-0619-47EF-A746-365405D39958}" type="pres">
      <dgm:prSet presAssocID="{4AF52931-E4CA-4429-AACB-B8747CDB2409}" presName="bgRect" presStyleLbl="bgShp" presStyleIdx="0" presStyleCnt="3"/>
      <dgm:spPr/>
    </dgm:pt>
    <dgm:pt modelId="{ABC6D826-A6E6-42EC-BF0E-9025B33009B2}" type="pres">
      <dgm:prSet presAssocID="{4AF52931-E4CA-4429-AACB-B8747CDB240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gnifying glass"/>
        </a:ext>
      </dgm:extLst>
    </dgm:pt>
    <dgm:pt modelId="{3E7294FB-7627-4D43-88C1-EE466B3369AD}" type="pres">
      <dgm:prSet presAssocID="{4AF52931-E4CA-4429-AACB-B8747CDB2409}" presName="spaceRect" presStyleCnt="0"/>
      <dgm:spPr/>
    </dgm:pt>
    <dgm:pt modelId="{573FC8C9-03E6-4269-9DB7-824A4479C21C}" type="pres">
      <dgm:prSet presAssocID="{4AF52931-E4CA-4429-AACB-B8747CDB2409}" presName="parTx" presStyleLbl="revTx" presStyleIdx="0" presStyleCnt="3">
        <dgm:presLayoutVars>
          <dgm:chMax val="0"/>
          <dgm:chPref val="0"/>
        </dgm:presLayoutVars>
      </dgm:prSet>
      <dgm:spPr/>
      <dgm:t>
        <a:bodyPr/>
        <a:lstStyle/>
        <a:p>
          <a:endParaRPr lang="en-US"/>
        </a:p>
      </dgm:t>
    </dgm:pt>
    <dgm:pt modelId="{5F2C253B-D9B7-4F6A-BC58-58675D37BE4B}" type="pres">
      <dgm:prSet presAssocID="{D86AF01C-9CBC-41F8-9354-48CD82BDFDC9}" presName="sibTrans" presStyleCnt="0"/>
      <dgm:spPr/>
    </dgm:pt>
    <dgm:pt modelId="{6802359D-3E26-495D-95C0-D50D2FF0A0AB}" type="pres">
      <dgm:prSet presAssocID="{81BEB84D-9A77-49C6-9301-B3359FCAC75F}" presName="compNode" presStyleCnt="0"/>
      <dgm:spPr/>
    </dgm:pt>
    <dgm:pt modelId="{B58CA141-504B-412A-818E-73651C363A3D}" type="pres">
      <dgm:prSet presAssocID="{81BEB84D-9A77-49C6-9301-B3359FCAC75F}" presName="bgRect" presStyleLbl="bgShp" presStyleIdx="1" presStyleCnt="3"/>
      <dgm:spPr/>
    </dgm:pt>
    <dgm:pt modelId="{AFC95015-001F-49EB-8731-0714E310C46E}" type="pres">
      <dgm:prSet presAssocID="{81BEB84D-9A77-49C6-9301-B3359FCAC75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D4F75FDB-FBCC-4B87-AABC-5ADBB261BB02}" type="pres">
      <dgm:prSet presAssocID="{81BEB84D-9A77-49C6-9301-B3359FCAC75F}" presName="spaceRect" presStyleCnt="0"/>
      <dgm:spPr/>
    </dgm:pt>
    <dgm:pt modelId="{8C6416B8-BF6E-4B19-A8CD-80E01FEB1ED8}" type="pres">
      <dgm:prSet presAssocID="{81BEB84D-9A77-49C6-9301-B3359FCAC75F}" presName="parTx" presStyleLbl="revTx" presStyleIdx="1" presStyleCnt="3">
        <dgm:presLayoutVars>
          <dgm:chMax val="0"/>
          <dgm:chPref val="0"/>
        </dgm:presLayoutVars>
      </dgm:prSet>
      <dgm:spPr/>
      <dgm:t>
        <a:bodyPr/>
        <a:lstStyle/>
        <a:p>
          <a:endParaRPr lang="en-US"/>
        </a:p>
      </dgm:t>
    </dgm:pt>
    <dgm:pt modelId="{91C06081-CFBE-49AB-AE47-FB2FE4BD1620}" type="pres">
      <dgm:prSet presAssocID="{5D260F18-25D2-4074-87F1-7E78DDA61C58}" presName="sibTrans" presStyleCnt="0"/>
      <dgm:spPr/>
    </dgm:pt>
    <dgm:pt modelId="{780F5C81-E187-46CA-9F2B-7655A74715CA}" type="pres">
      <dgm:prSet presAssocID="{BFF9359E-E9B1-4B73-BACC-2C7988765B16}" presName="compNode" presStyleCnt="0"/>
      <dgm:spPr/>
    </dgm:pt>
    <dgm:pt modelId="{2DD6782C-3741-43AC-8E3F-C7C2A5A092FE}" type="pres">
      <dgm:prSet presAssocID="{BFF9359E-E9B1-4B73-BACC-2C7988765B16}" presName="bgRect" presStyleLbl="bgShp" presStyleIdx="2" presStyleCnt="3"/>
      <dgm:spPr/>
    </dgm:pt>
    <dgm:pt modelId="{22E3D4D5-84E6-41EE-BF94-D56D24841B8B}" type="pres">
      <dgm:prSet presAssocID="{BFF9359E-E9B1-4B73-BACC-2C7988765B1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97079802-B104-4A91-9CE1-92B9B5C9364A}" type="pres">
      <dgm:prSet presAssocID="{BFF9359E-E9B1-4B73-BACC-2C7988765B16}" presName="spaceRect" presStyleCnt="0"/>
      <dgm:spPr/>
    </dgm:pt>
    <dgm:pt modelId="{61C9C6B6-F051-4AFC-B696-34674ED32FC0}" type="pres">
      <dgm:prSet presAssocID="{BFF9359E-E9B1-4B73-BACC-2C7988765B16}" presName="parTx" presStyleLbl="revTx" presStyleIdx="2" presStyleCnt="3">
        <dgm:presLayoutVars>
          <dgm:chMax val="0"/>
          <dgm:chPref val="0"/>
        </dgm:presLayoutVars>
      </dgm:prSet>
      <dgm:spPr/>
      <dgm:t>
        <a:bodyPr/>
        <a:lstStyle/>
        <a:p>
          <a:endParaRPr lang="en-US"/>
        </a:p>
      </dgm:t>
    </dgm:pt>
  </dgm:ptLst>
  <dgm:cxnLst>
    <dgm:cxn modelId="{420EF6C4-7321-43BE-A2FC-253606B1E06A}" srcId="{C7720856-93F0-4CC7-B7FD-2466914A11D4}" destId="{81BEB84D-9A77-49C6-9301-B3359FCAC75F}" srcOrd="1" destOrd="0" parTransId="{AE4D0D43-0332-4F79-8D35-BCD8C10758AE}" sibTransId="{5D260F18-25D2-4074-87F1-7E78DDA61C58}"/>
    <dgm:cxn modelId="{6CE42D31-A5CD-4293-9252-02BB7390D545}" type="presOf" srcId="{4AF52931-E4CA-4429-AACB-B8747CDB2409}" destId="{573FC8C9-03E6-4269-9DB7-824A4479C21C}" srcOrd="0" destOrd="0" presId="urn:microsoft.com/office/officeart/2018/2/layout/IconVerticalSolidList"/>
    <dgm:cxn modelId="{F9899549-F706-4D9A-8D30-CC87785A4BD1}" type="presOf" srcId="{BFF9359E-E9B1-4B73-BACC-2C7988765B16}" destId="{61C9C6B6-F051-4AFC-B696-34674ED32FC0}" srcOrd="0" destOrd="0" presId="urn:microsoft.com/office/officeart/2018/2/layout/IconVerticalSolidList"/>
    <dgm:cxn modelId="{745B6C74-C9FD-47F7-996E-2D57D164A5C8}" type="presOf" srcId="{81BEB84D-9A77-49C6-9301-B3359FCAC75F}" destId="{8C6416B8-BF6E-4B19-A8CD-80E01FEB1ED8}" srcOrd="0" destOrd="0" presId="urn:microsoft.com/office/officeart/2018/2/layout/IconVerticalSolidList"/>
    <dgm:cxn modelId="{516EC545-1971-48B3-978C-4756FCDCCFD9}" srcId="{C7720856-93F0-4CC7-B7FD-2466914A11D4}" destId="{BFF9359E-E9B1-4B73-BACC-2C7988765B16}" srcOrd="2" destOrd="0" parTransId="{6E0A40FA-1B79-4089-8B9A-3BA22865FE4E}" sibTransId="{1CEF1965-C516-4C44-BAE3-2FA3F5116930}"/>
    <dgm:cxn modelId="{0314A3D2-5E17-48C8-86C5-FD62237EACB0}" type="presOf" srcId="{C7720856-93F0-4CC7-B7FD-2466914A11D4}" destId="{536D0097-A245-4152-8984-CC3ABB7DF273}" srcOrd="0" destOrd="0" presId="urn:microsoft.com/office/officeart/2018/2/layout/IconVerticalSolidList"/>
    <dgm:cxn modelId="{F82329C8-C3B2-4E9B-9033-528488D72705}" srcId="{C7720856-93F0-4CC7-B7FD-2466914A11D4}" destId="{4AF52931-E4CA-4429-AACB-B8747CDB2409}" srcOrd="0" destOrd="0" parTransId="{67B2FC97-2FAE-4EFE-9DEE-E4216C657F35}" sibTransId="{D86AF01C-9CBC-41F8-9354-48CD82BDFDC9}"/>
    <dgm:cxn modelId="{98B89911-E2C3-40B5-8E4D-32E9D5AF57FA}" type="presParOf" srcId="{536D0097-A245-4152-8984-CC3ABB7DF273}" destId="{DB8DBD9D-81A4-425A-BACC-11558B39BA4F}" srcOrd="0" destOrd="0" presId="urn:microsoft.com/office/officeart/2018/2/layout/IconVerticalSolidList"/>
    <dgm:cxn modelId="{AC1D2426-5DFE-4D6E-A87C-447D261455F2}" type="presParOf" srcId="{DB8DBD9D-81A4-425A-BACC-11558B39BA4F}" destId="{DE4D0CB4-0619-47EF-A746-365405D39958}" srcOrd="0" destOrd="0" presId="urn:microsoft.com/office/officeart/2018/2/layout/IconVerticalSolidList"/>
    <dgm:cxn modelId="{1D260F22-1154-411C-BE72-65712F06CB44}" type="presParOf" srcId="{DB8DBD9D-81A4-425A-BACC-11558B39BA4F}" destId="{ABC6D826-A6E6-42EC-BF0E-9025B33009B2}" srcOrd="1" destOrd="0" presId="urn:microsoft.com/office/officeart/2018/2/layout/IconVerticalSolidList"/>
    <dgm:cxn modelId="{851491A2-CC50-4F98-8620-1B16BCAA1E5F}" type="presParOf" srcId="{DB8DBD9D-81A4-425A-BACC-11558B39BA4F}" destId="{3E7294FB-7627-4D43-88C1-EE466B3369AD}" srcOrd="2" destOrd="0" presId="urn:microsoft.com/office/officeart/2018/2/layout/IconVerticalSolidList"/>
    <dgm:cxn modelId="{334AEA8F-9DBB-474B-B77E-C1F08C98FC4E}" type="presParOf" srcId="{DB8DBD9D-81A4-425A-BACC-11558B39BA4F}" destId="{573FC8C9-03E6-4269-9DB7-824A4479C21C}" srcOrd="3" destOrd="0" presId="urn:microsoft.com/office/officeart/2018/2/layout/IconVerticalSolidList"/>
    <dgm:cxn modelId="{254B904F-3F35-42D3-93F4-1CDEA88A8153}" type="presParOf" srcId="{536D0097-A245-4152-8984-CC3ABB7DF273}" destId="{5F2C253B-D9B7-4F6A-BC58-58675D37BE4B}" srcOrd="1" destOrd="0" presId="urn:microsoft.com/office/officeart/2018/2/layout/IconVerticalSolidList"/>
    <dgm:cxn modelId="{EA473A5F-67A7-465E-8AF0-BCC7AA4998D7}" type="presParOf" srcId="{536D0097-A245-4152-8984-CC3ABB7DF273}" destId="{6802359D-3E26-495D-95C0-D50D2FF0A0AB}" srcOrd="2" destOrd="0" presId="urn:microsoft.com/office/officeart/2018/2/layout/IconVerticalSolidList"/>
    <dgm:cxn modelId="{3EA1E20D-3681-4C75-B15D-5D1DD3930DEE}" type="presParOf" srcId="{6802359D-3E26-495D-95C0-D50D2FF0A0AB}" destId="{B58CA141-504B-412A-818E-73651C363A3D}" srcOrd="0" destOrd="0" presId="urn:microsoft.com/office/officeart/2018/2/layout/IconVerticalSolidList"/>
    <dgm:cxn modelId="{FDCE3AB2-924B-400D-A9DE-D08297DAF291}" type="presParOf" srcId="{6802359D-3E26-495D-95C0-D50D2FF0A0AB}" destId="{AFC95015-001F-49EB-8731-0714E310C46E}" srcOrd="1" destOrd="0" presId="urn:microsoft.com/office/officeart/2018/2/layout/IconVerticalSolidList"/>
    <dgm:cxn modelId="{BDA015F8-97AE-48DF-93CC-7552465E4756}" type="presParOf" srcId="{6802359D-3E26-495D-95C0-D50D2FF0A0AB}" destId="{D4F75FDB-FBCC-4B87-AABC-5ADBB261BB02}" srcOrd="2" destOrd="0" presId="urn:microsoft.com/office/officeart/2018/2/layout/IconVerticalSolidList"/>
    <dgm:cxn modelId="{9F0D6FCF-B728-4D45-BA20-DEE7162FFE27}" type="presParOf" srcId="{6802359D-3E26-495D-95C0-D50D2FF0A0AB}" destId="{8C6416B8-BF6E-4B19-A8CD-80E01FEB1ED8}" srcOrd="3" destOrd="0" presId="urn:microsoft.com/office/officeart/2018/2/layout/IconVerticalSolidList"/>
    <dgm:cxn modelId="{473851C0-4FDC-4DB1-8FC0-25AAC7B6CF71}" type="presParOf" srcId="{536D0097-A245-4152-8984-CC3ABB7DF273}" destId="{91C06081-CFBE-49AB-AE47-FB2FE4BD1620}" srcOrd="3" destOrd="0" presId="urn:microsoft.com/office/officeart/2018/2/layout/IconVerticalSolidList"/>
    <dgm:cxn modelId="{9CA6B505-46F0-4253-ADF2-226B921D100B}" type="presParOf" srcId="{536D0097-A245-4152-8984-CC3ABB7DF273}" destId="{780F5C81-E187-46CA-9F2B-7655A74715CA}" srcOrd="4" destOrd="0" presId="urn:microsoft.com/office/officeart/2018/2/layout/IconVerticalSolidList"/>
    <dgm:cxn modelId="{9D4847BD-25B9-4A68-8068-0711BBEAA0D7}" type="presParOf" srcId="{780F5C81-E187-46CA-9F2B-7655A74715CA}" destId="{2DD6782C-3741-43AC-8E3F-C7C2A5A092FE}" srcOrd="0" destOrd="0" presId="urn:microsoft.com/office/officeart/2018/2/layout/IconVerticalSolidList"/>
    <dgm:cxn modelId="{59281DA9-0529-406E-9193-EE63F35ED646}" type="presParOf" srcId="{780F5C81-E187-46CA-9F2B-7655A74715CA}" destId="{22E3D4D5-84E6-41EE-BF94-D56D24841B8B}" srcOrd="1" destOrd="0" presId="urn:microsoft.com/office/officeart/2018/2/layout/IconVerticalSolidList"/>
    <dgm:cxn modelId="{A8B9FF69-B1EC-4F7B-AF3A-3114F1BD1D77}" type="presParOf" srcId="{780F5C81-E187-46CA-9F2B-7655A74715CA}" destId="{97079802-B104-4A91-9CE1-92B9B5C9364A}" srcOrd="2" destOrd="0" presId="urn:microsoft.com/office/officeart/2018/2/layout/IconVerticalSolidList"/>
    <dgm:cxn modelId="{B7EF2B86-7E13-4C54-9A10-7AF5ADA58315}" type="presParOf" srcId="{780F5C81-E187-46CA-9F2B-7655A74715CA}" destId="{61C9C6B6-F051-4AFC-B696-34674ED32FC0}" srcOrd="3"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503D04-C97E-4622-AE07-D0307CB3B4CA}" type="doc">
      <dgm:prSet loTypeId="urn:microsoft.com/office/officeart/2016/7/layout/RepeatingBendingProcessNew" loCatId="process" qsTypeId="urn:microsoft.com/office/officeart/2005/8/quickstyle/simple2" qsCatId="simple" csTypeId="urn:microsoft.com/office/officeart/2005/8/colors/colorful1" csCatId="colorful" phldr="1"/>
      <dgm:spPr/>
      <dgm:t>
        <a:bodyPr/>
        <a:lstStyle/>
        <a:p>
          <a:endParaRPr lang="en-US"/>
        </a:p>
      </dgm:t>
    </dgm:pt>
    <dgm:pt modelId="{AAC263CB-8256-4B03-92FE-1622698FB3E9}">
      <dgm:prSet custT="1"/>
      <dgm:spPr/>
      <dgm:t>
        <a:bodyPr anchor="ctr"/>
        <a:lstStyle/>
        <a:p>
          <a:r>
            <a:rPr lang="en-US" sz="2800" b="1" i="0" dirty="0">
              <a:solidFill>
                <a:srgbClr val="FFC000"/>
              </a:solidFill>
            </a:rPr>
            <a:t>Almost 30 years of research and experience has demonstrated that the education of children with disabilities can be made more effective by… strengthening the role and responsibility of parents and ensuring that families … have meaningful opportunities to participate in the education of their children at school and at home.</a:t>
          </a:r>
          <a:endParaRPr lang="en-US" sz="2800" dirty="0">
            <a:solidFill>
              <a:srgbClr val="FFC000"/>
            </a:solidFill>
          </a:endParaRPr>
        </a:p>
      </dgm:t>
    </dgm:pt>
    <dgm:pt modelId="{0BEED663-FC38-4EAD-940F-4C475D2C87DB}" type="parTrans" cxnId="{C5E94186-9CB6-4C42-92B3-C546CC53A7B9}">
      <dgm:prSet/>
      <dgm:spPr/>
      <dgm:t>
        <a:bodyPr/>
        <a:lstStyle/>
        <a:p>
          <a:endParaRPr lang="en-US" sz="2000"/>
        </a:p>
      </dgm:t>
    </dgm:pt>
    <dgm:pt modelId="{808B76D0-8EC7-469A-93AC-7A6017188A9D}" type="sibTrans" cxnId="{C5E94186-9CB6-4C42-92B3-C546CC53A7B9}">
      <dgm:prSet custT="1"/>
      <dgm:spPr/>
      <dgm:t>
        <a:bodyPr/>
        <a:lstStyle/>
        <a:p>
          <a:endParaRPr lang="en-US" sz="2000" dirty="0"/>
        </a:p>
      </dgm:t>
    </dgm:pt>
    <dgm:pt modelId="{C7117AA3-29D3-A641-A58D-533CC172901B}" type="pres">
      <dgm:prSet presAssocID="{D4503D04-C97E-4622-AE07-D0307CB3B4CA}" presName="Name0" presStyleCnt="0">
        <dgm:presLayoutVars>
          <dgm:dir/>
          <dgm:resizeHandles val="exact"/>
        </dgm:presLayoutVars>
      </dgm:prSet>
      <dgm:spPr/>
      <dgm:t>
        <a:bodyPr/>
        <a:lstStyle/>
        <a:p>
          <a:endParaRPr lang="en-US"/>
        </a:p>
      </dgm:t>
    </dgm:pt>
    <dgm:pt modelId="{591CA60E-213E-7B4B-B9DE-D89D137D3DA9}" type="pres">
      <dgm:prSet presAssocID="{AAC263CB-8256-4B03-92FE-1622698FB3E9}" presName="node" presStyleLbl="node1" presStyleIdx="0" presStyleCnt="1" custLinFactNeighborX="4410" custLinFactNeighborY="8162">
        <dgm:presLayoutVars>
          <dgm:bulletEnabled val="1"/>
        </dgm:presLayoutVars>
      </dgm:prSet>
      <dgm:spPr/>
      <dgm:t>
        <a:bodyPr/>
        <a:lstStyle/>
        <a:p>
          <a:endParaRPr lang="en-US"/>
        </a:p>
      </dgm:t>
    </dgm:pt>
  </dgm:ptLst>
  <dgm:cxnLst>
    <dgm:cxn modelId="{C5E94186-9CB6-4C42-92B3-C546CC53A7B9}" srcId="{D4503D04-C97E-4622-AE07-D0307CB3B4CA}" destId="{AAC263CB-8256-4B03-92FE-1622698FB3E9}" srcOrd="0" destOrd="0" parTransId="{0BEED663-FC38-4EAD-940F-4C475D2C87DB}" sibTransId="{808B76D0-8EC7-469A-93AC-7A6017188A9D}"/>
    <dgm:cxn modelId="{47016397-455F-EC49-8301-8A7FB8F85FB3}" type="presOf" srcId="{D4503D04-C97E-4622-AE07-D0307CB3B4CA}" destId="{C7117AA3-29D3-A641-A58D-533CC172901B}" srcOrd="0" destOrd="0" presId="urn:microsoft.com/office/officeart/2016/7/layout/RepeatingBendingProcessNew"/>
    <dgm:cxn modelId="{FE75BCD7-BEFD-2B4A-857D-4205F1F546BF}" type="presOf" srcId="{AAC263CB-8256-4B03-92FE-1622698FB3E9}" destId="{591CA60E-213E-7B4B-B9DE-D89D137D3DA9}" srcOrd="0" destOrd="0" presId="urn:microsoft.com/office/officeart/2016/7/layout/RepeatingBendingProcessNew"/>
    <dgm:cxn modelId="{54EC6AF8-8601-FB4F-A2D0-DB03BBC973B1}" type="presParOf" srcId="{C7117AA3-29D3-A641-A58D-533CC172901B}" destId="{591CA60E-213E-7B4B-B9DE-D89D137D3DA9}" srcOrd="0" destOrd="0" presId="urn:microsoft.com/office/officeart/2016/7/layout/RepeatingBendingProcessNew"/>
  </dgm:cxnLst>
  <dgm:bg/>
  <dgm:whole>
    <a:effectLst/>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4D0CB4-0619-47EF-A746-365405D39958}">
      <dsp:nvSpPr>
        <dsp:cNvPr id="0" name=""/>
        <dsp:cNvSpPr/>
      </dsp:nvSpPr>
      <dsp:spPr>
        <a:xfrm>
          <a:off x="0" y="381"/>
          <a:ext cx="4716462" cy="89241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C6D826-A6E6-42EC-BF0E-9025B33009B2}">
      <dsp:nvSpPr>
        <dsp:cNvPr id="0" name=""/>
        <dsp:cNvSpPr/>
      </dsp:nvSpPr>
      <dsp:spPr>
        <a:xfrm>
          <a:off x="269954" y="201173"/>
          <a:ext cx="490826" cy="4908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73FC8C9-03E6-4269-9DB7-824A4479C21C}">
      <dsp:nvSpPr>
        <dsp:cNvPr id="0" name=""/>
        <dsp:cNvSpPr/>
      </dsp:nvSpPr>
      <dsp:spPr>
        <a:xfrm>
          <a:off x="1030734" y="381"/>
          <a:ext cx="3685727" cy="892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447" tIns="94447" rIns="94447" bIns="94447" numCol="1" spcCol="1270" anchor="ctr" anchorCtr="0">
          <a:noAutofit/>
        </a:bodyPr>
        <a:lstStyle/>
        <a:p>
          <a:pPr lvl="0" algn="l" defTabSz="1111250">
            <a:lnSpc>
              <a:spcPct val="100000"/>
            </a:lnSpc>
            <a:spcBef>
              <a:spcPct val="0"/>
            </a:spcBef>
            <a:spcAft>
              <a:spcPct val="35000"/>
            </a:spcAft>
          </a:pPr>
          <a:r>
            <a:rPr lang="en-US" sz="2500" kern="1200" dirty="0"/>
            <a:t>The Law</a:t>
          </a:r>
        </a:p>
      </dsp:txBody>
      <dsp:txXfrm>
        <a:off x="1030734" y="381"/>
        <a:ext cx="3685727" cy="892410"/>
      </dsp:txXfrm>
    </dsp:sp>
    <dsp:sp modelId="{B58CA141-504B-412A-818E-73651C363A3D}">
      <dsp:nvSpPr>
        <dsp:cNvPr id="0" name=""/>
        <dsp:cNvSpPr/>
      </dsp:nvSpPr>
      <dsp:spPr>
        <a:xfrm>
          <a:off x="0" y="1115895"/>
          <a:ext cx="4716462" cy="89241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C95015-001F-49EB-8731-0714E310C46E}">
      <dsp:nvSpPr>
        <dsp:cNvPr id="0" name=""/>
        <dsp:cNvSpPr/>
      </dsp:nvSpPr>
      <dsp:spPr>
        <a:xfrm>
          <a:off x="269954" y="1316687"/>
          <a:ext cx="490826" cy="4908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C6416B8-BF6E-4B19-A8CD-80E01FEB1ED8}">
      <dsp:nvSpPr>
        <dsp:cNvPr id="0" name=""/>
        <dsp:cNvSpPr/>
      </dsp:nvSpPr>
      <dsp:spPr>
        <a:xfrm>
          <a:off x="1030734" y="1115895"/>
          <a:ext cx="3685727" cy="892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447" tIns="94447" rIns="94447" bIns="94447" numCol="1" spcCol="1270" anchor="ctr" anchorCtr="0">
          <a:noAutofit/>
        </a:bodyPr>
        <a:lstStyle/>
        <a:p>
          <a:pPr lvl="0" algn="l" defTabSz="1111250">
            <a:lnSpc>
              <a:spcPct val="100000"/>
            </a:lnSpc>
            <a:spcBef>
              <a:spcPct val="0"/>
            </a:spcBef>
            <a:spcAft>
              <a:spcPct val="35000"/>
            </a:spcAft>
          </a:pPr>
          <a:r>
            <a:rPr lang="en-US" sz="2500" kern="1200" dirty="0"/>
            <a:t>The Why	</a:t>
          </a:r>
        </a:p>
      </dsp:txBody>
      <dsp:txXfrm>
        <a:off x="1030734" y="1115895"/>
        <a:ext cx="3685727" cy="892410"/>
      </dsp:txXfrm>
    </dsp:sp>
    <dsp:sp modelId="{2DD6782C-3741-43AC-8E3F-C7C2A5A092FE}">
      <dsp:nvSpPr>
        <dsp:cNvPr id="0" name=""/>
        <dsp:cNvSpPr/>
      </dsp:nvSpPr>
      <dsp:spPr>
        <a:xfrm>
          <a:off x="0" y="2231408"/>
          <a:ext cx="4716462" cy="89241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E3D4D5-84E6-41EE-BF94-D56D24841B8B}">
      <dsp:nvSpPr>
        <dsp:cNvPr id="0" name=""/>
        <dsp:cNvSpPr/>
      </dsp:nvSpPr>
      <dsp:spPr>
        <a:xfrm>
          <a:off x="269954" y="2432201"/>
          <a:ext cx="490826" cy="4908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1C9C6B6-F051-4AFC-B696-34674ED32FC0}">
      <dsp:nvSpPr>
        <dsp:cNvPr id="0" name=""/>
        <dsp:cNvSpPr/>
      </dsp:nvSpPr>
      <dsp:spPr>
        <a:xfrm>
          <a:off x="1030734" y="2231408"/>
          <a:ext cx="3685727" cy="892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447" tIns="94447" rIns="94447" bIns="94447" numCol="1" spcCol="1270" anchor="ctr" anchorCtr="0">
          <a:noAutofit/>
        </a:bodyPr>
        <a:lstStyle/>
        <a:p>
          <a:pPr lvl="0" algn="l" defTabSz="1111250">
            <a:lnSpc>
              <a:spcPct val="100000"/>
            </a:lnSpc>
            <a:spcBef>
              <a:spcPct val="0"/>
            </a:spcBef>
            <a:spcAft>
              <a:spcPct val="35000"/>
            </a:spcAft>
          </a:pPr>
          <a:r>
            <a:rPr lang="en-US" sz="2500" kern="1200" dirty="0"/>
            <a:t>The How</a:t>
          </a:r>
        </a:p>
      </dsp:txBody>
      <dsp:txXfrm>
        <a:off x="1030734" y="2231408"/>
        <a:ext cx="3685727" cy="8924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1CA60E-213E-7B4B-B9DE-D89D137D3DA9}">
      <dsp:nvSpPr>
        <dsp:cNvPr id="0" name=""/>
        <dsp:cNvSpPr/>
      </dsp:nvSpPr>
      <dsp:spPr>
        <a:xfrm>
          <a:off x="692652" y="1073"/>
          <a:ext cx="7853019" cy="4711811"/>
        </a:xfrm>
        <a:prstGeom prst="rect">
          <a:avLst/>
        </a:prstGeom>
        <a:solidFill>
          <a:schemeClr val="accent2">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4805" tIns="403920" rIns="384805" bIns="403920" numCol="1" spcCol="1270" anchor="ctr" anchorCtr="0">
          <a:noAutofit/>
        </a:bodyPr>
        <a:lstStyle/>
        <a:p>
          <a:pPr lvl="0" algn="ctr" defTabSz="1244600">
            <a:lnSpc>
              <a:spcPct val="90000"/>
            </a:lnSpc>
            <a:spcBef>
              <a:spcPct val="0"/>
            </a:spcBef>
            <a:spcAft>
              <a:spcPct val="35000"/>
            </a:spcAft>
          </a:pPr>
          <a:r>
            <a:rPr lang="en-US" sz="2800" b="1" i="0" kern="1200" dirty="0">
              <a:solidFill>
                <a:srgbClr val="FFC000"/>
              </a:solidFill>
            </a:rPr>
            <a:t>Almost 30 years of research and experience has demonstrated that the education of children with disabilities can be made more effective by… strengthening the role and responsibility of parents and ensuring that families … have meaningful opportunities to participate in the education of their children at school and at home.</a:t>
          </a:r>
          <a:endParaRPr lang="en-US" sz="2800" kern="1200" dirty="0">
            <a:solidFill>
              <a:srgbClr val="FFC000"/>
            </a:solidFill>
          </a:endParaRPr>
        </a:p>
      </dsp:txBody>
      <dsp:txXfrm>
        <a:off x="692652" y="1073"/>
        <a:ext cx="7853019" cy="471181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C40FD4-49E5-45F4-9F5F-D127674F3B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97B86CE-7533-4591-A533-3B285CBFBD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42818B-C764-43FB-9100-6BE58FDE1954}" type="datetimeFigureOut">
              <a:rPr lang="en-US" smtClean="0"/>
              <a:t>11/30/2022</a:t>
            </a:fld>
            <a:endParaRPr lang="en-US" dirty="0"/>
          </a:p>
        </p:txBody>
      </p:sp>
      <p:sp>
        <p:nvSpPr>
          <p:cNvPr id="4" name="Footer Placeholder 3">
            <a:extLst>
              <a:ext uri="{FF2B5EF4-FFF2-40B4-BE49-F238E27FC236}">
                <a16:creationId xmlns:a16="http://schemas.microsoft.com/office/drawing/2014/main" id="{6697BB4A-C2FA-48DD-9F31-664DF2C9F78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540AB79-C081-43E8-B49C-BA9D38FCFC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5F1E10-4074-4DC3-8E35-9146BD1FD828}" type="slidenum">
              <a:rPr lang="en-US" smtClean="0"/>
              <a:t>‹#›</a:t>
            </a:fld>
            <a:endParaRPr lang="en-US" dirty="0"/>
          </a:p>
        </p:txBody>
      </p:sp>
    </p:spTree>
    <p:extLst>
      <p:ext uri="{BB962C8B-B14F-4D97-AF65-F5344CB8AC3E}">
        <p14:creationId xmlns:p14="http://schemas.microsoft.com/office/powerpoint/2010/main" val="29888127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0BC4BE-0D73-E240-8B38-104FAC465A91}" type="datetimeFigureOut">
              <a:rPr lang="en-US" smtClean="0"/>
              <a:t>11/30/2022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8C15C5-0688-5345-99FC-721E08AD15D5}" type="slidenum">
              <a:rPr lang="en-US" smtClean="0"/>
              <a:t>‹#›</a:t>
            </a:fld>
            <a:endParaRPr lang="en-US" dirty="0"/>
          </a:p>
        </p:txBody>
      </p:sp>
    </p:spTree>
    <p:extLst>
      <p:ext uri="{BB962C8B-B14F-4D97-AF65-F5344CB8AC3E}">
        <p14:creationId xmlns:p14="http://schemas.microsoft.com/office/powerpoint/2010/main" val="427685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1</a:t>
            </a:fld>
            <a:endParaRPr lang="en-US" dirty="0"/>
          </a:p>
        </p:txBody>
      </p:sp>
    </p:spTree>
    <p:extLst>
      <p:ext uri="{BB962C8B-B14F-4D97-AF65-F5344CB8AC3E}">
        <p14:creationId xmlns:p14="http://schemas.microsoft.com/office/powerpoint/2010/main" val="1297207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2</a:t>
            </a:fld>
            <a:endParaRPr lang="en-US" dirty="0"/>
          </a:p>
        </p:txBody>
      </p:sp>
    </p:spTree>
    <p:extLst>
      <p:ext uri="{BB962C8B-B14F-4D97-AF65-F5344CB8AC3E}">
        <p14:creationId xmlns:p14="http://schemas.microsoft.com/office/powerpoint/2010/main" val="620627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9</a:t>
            </a:fld>
            <a:endParaRPr lang="en-US" dirty="0"/>
          </a:p>
        </p:txBody>
      </p:sp>
    </p:spTree>
    <p:extLst>
      <p:ext uri="{BB962C8B-B14F-4D97-AF65-F5344CB8AC3E}">
        <p14:creationId xmlns:p14="http://schemas.microsoft.com/office/powerpoint/2010/main" val="2777307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78801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30025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34520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74007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38416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158357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11363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68175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6567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85650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2874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13965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11/30/2022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59688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11/30/2022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26638921"/>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11/30/2022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01977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01870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smtClean="0"/>
              <a:pPr/>
              <a:t>11/30/2022</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89381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smtClean="0"/>
              <a:pPr/>
              <a:t>11/30/2022</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49767075"/>
      </p:ext>
    </p:extLst>
  </p:cSld>
  <p:clrMap bg1="dk1" tx1="lt1" bg2="dk2" tx2="lt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Ls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hyperlink" Target="http://www.missouriparentsact.org/" TargetMode="External"/><Relationship Id="rId3" Type="http://schemas.openxmlformats.org/officeDocument/2006/relationships/image" Target="../media/image1.jpeg"/><Relationship Id="rId7" Type="http://schemas.openxmlformats.org/officeDocument/2006/relationships/diagramLayout" Target="../diagrams/layout1.xml"/><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Data" Target="../diagrams/data1.xml"/><Relationship Id="rId11" Type="http://schemas.openxmlformats.org/officeDocument/2006/relationships/image" Target="../media/image7.jpg"/><Relationship Id="rId5" Type="http://schemas.openxmlformats.org/officeDocument/2006/relationships/image" Target="../media/image3.jpeg"/><Relationship Id="rId10" Type="http://schemas.microsoft.com/office/2007/relationships/diagramDrawing" Target="../diagrams/drawing1.xml"/><Relationship Id="rId4" Type="http://schemas.openxmlformats.org/officeDocument/2006/relationships/image" Target="../media/image2.jpg"/><Relationship Id="rId9" Type="http://schemas.openxmlformats.org/officeDocument/2006/relationships/diagramColors" Target="../diagrams/colors1.xml"/></Relationships>
</file>

<file path=ppt/slides/_rels/slide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jpeg"/><Relationship Id="rId7"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10.jpg"/><Relationship Id="rId4" Type="http://schemas.openxmlformats.org/officeDocument/2006/relationships/diagramData" Target="../diagrams/data2.xml"/><Relationship Id="rId9" Type="http://schemas.openxmlformats.org/officeDocument/2006/relationships/image" Target="../media/image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5.xml"/><Relationship Id="rId1" Type="http://schemas.openxmlformats.org/officeDocument/2006/relationships/video" Target="https://www.youtube.com/embed/KDPY1t8E6Cg?feature=oembed"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hyperlink" Target="https://globalfrp.org/Archive" TargetMode="External"/><Relationship Id="rId7" Type="http://schemas.openxmlformats.org/officeDocument/2006/relationships/hyperlink" Target="http://www.missouriparentsact.org/" TargetMode="External"/><Relationship Id="rId2" Type="http://schemas.openxmlformats.org/officeDocument/2006/relationships/hyperlink" Target="https://nces.ed.gov/nationsreportcard/" TargetMode="External"/><Relationship Id="rId1" Type="http://schemas.openxmlformats.org/officeDocument/2006/relationships/slideLayout" Target="../slideLayouts/slideLayout15.xml"/><Relationship Id="rId6" Type="http://schemas.openxmlformats.org/officeDocument/2006/relationships/hyperlink" Target="https://www.cdc.gov/healthyyouth/protective/factsheets/parentengagement_administrators.htm" TargetMode="External"/><Relationship Id="rId5" Type="http://schemas.openxmlformats.org/officeDocument/2006/relationships/hyperlink" Target="https://www.parentcenterhub.org/webinar-series-family-engagement/" TargetMode="External"/><Relationship Id="rId4" Type="http://schemas.openxmlformats.org/officeDocument/2006/relationships/hyperlink" Target="https://edtrust.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mailto:info@missouriparentsact.org" TargetMode="External"/><Relationship Id="rId5" Type="http://schemas.openxmlformats.org/officeDocument/2006/relationships/hyperlink" Target="http://www.missouriparentsact.org/" TargetMode="Externa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10" name="Picture 9" descr="Teacher explaining hands-on equipment to class">
            <a:extLst>
              <a:ext uri="{FF2B5EF4-FFF2-40B4-BE49-F238E27FC236}">
                <a16:creationId xmlns:a16="http://schemas.microsoft.com/office/drawing/2014/main" id="{7480DF21-DE52-7742-819E-D9D5B4148268}"/>
              </a:ext>
            </a:extLst>
          </p:cNvPr>
          <p:cNvPicPr>
            <a:picLocks noChangeAspect="1"/>
          </p:cNvPicPr>
          <p:nvPr/>
        </p:nvPicPr>
        <p:blipFill>
          <a:blip r:embed="rId4"/>
          <a:srcRect l="16501" r="16501"/>
          <a:stretch/>
        </p:blipFill>
        <p:spPr>
          <a:xfrm>
            <a:off x="6156582" y="188813"/>
            <a:ext cx="3443271" cy="1752876"/>
          </a:xfrm>
          <a:custGeom>
            <a:avLst/>
            <a:gdLst>
              <a:gd name="connsiteX0" fmla="*/ 0 w 3767328"/>
              <a:gd name="connsiteY0" fmla="*/ 0 h 3747805"/>
              <a:gd name="connsiteX1" fmla="*/ 3767328 w 3767328"/>
              <a:gd name="connsiteY1" fmla="*/ 0 h 3747805"/>
              <a:gd name="connsiteX2" fmla="*/ 3767328 w 3767328"/>
              <a:gd name="connsiteY2" fmla="*/ 2778856 h 3747805"/>
              <a:gd name="connsiteX3" fmla="*/ 1896721 w 3767328"/>
              <a:gd name="connsiteY3" fmla="*/ 2778856 h 3747805"/>
              <a:gd name="connsiteX4" fmla="*/ 1896721 w 3767328"/>
              <a:gd name="connsiteY4" fmla="*/ 3747805 h 3747805"/>
              <a:gd name="connsiteX5" fmla="*/ 0 w 3767328"/>
              <a:gd name="connsiteY5" fmla="*/ 3747805 h 374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7328" h="3747805">
                <a:moveTo>
                  <a:pt x="0" y="0"/>
                </a:moveTo>
                <a:lnTo>
                  <a:pt x="3767328" y="0"/>
                </a:lnTo>
                <a:lnTo>
                  <a:pt x="3767328" y="2778856"/>
                </a:lnTo>
                <a:lnTo>
                  <a:pt x="1896721" y="2778856"/>
                </a:lnTo>
                <a:lnTo>
                  <a:pt x="1896721" y="3747805"/>
                </a:lnTo>
                <a:lnTo>
                  <a:pt x="0" y="3747805"/>
                </a:lnTo>
                <a:close/>
              </a:path>
            </a:pathLst>
          </a:custGeom>
        </p:spPr>
      </p:pic>
      <p:sp>
        <p:nvSpPr>
          <p:cNvPr id="2" name="Title 1">
            <a:extLst>
              <a:ext uri="{FF2B5EF4-FFF2-40B4-BE49-F238E27FC236}">
                <a16:creationId xmlns:a16="http://schemas.microsoft.com/office/drawing/2014/main" id="{A850B972-0B7A-40CD-9E79-07E8A87AB03C}"/>
              </a:ext>
            </a:extLst>
          </p:cNvPr>
          <p:cNvSpPr>
            <a:spLocks noGrp="1"/>
          </p:cNvSpPr>
          <p:nvPr>
            <p:ph type="title"/>
          </p:nvPr>
        </p:nvSpPr>
        <p:spPr>
          <a:xfrm>
            <a:off x="1141413" y="609600"/>
            <a:ext cx="4716462" cy="1905000"/>
          </a:xfrm>
        </p:spPr>
        <p:txBody>
          <a:bodyPr>
            <a:normAutofit/>
          </a:bodyPr>
          <a:lstStyle/>
          <a:p>
            <a:pPr algn="ctr"/>
            <a:r>
              <a:rPr lang="en-US" b="1" dirty="0">
                <a:solidFill>
                  <a:srgbClr val="FFC000"/>
                </a:solidFill>
              </a:rPr>
              <a:t>Enhancing Parent engagement in schools</a:t>
            </a:r>
          </a:p>
        </p:txBody>
      </p:sp>
      <p:sp>
        <p:nvSpPr>
          <p:cNvPr id="64" name="Rectangle 63">
            <a:extLst>
              <a:ext uri="{FF2B5EF4-FFF2-40B4-BE49-F238E27FC236}">
                <a16:creationId xmlns:a16="http://schemas.microsoft.com/office/drawing/2014/main" id="{E7EE51AF-124C-4480-A4EA-7C1E9F8CC86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0"/>
            <a:ext cx="609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48757540-E5B7-47A6-BD81-8B54DAF689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85061" y="160868"/>
            <a:ext cx="1846073" cy="277885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6C0983F6-1C8E-4D0F-98C9-3667AD6E71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7" y="4071410"/>
            <a:ext cx="1898121" cy="264451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descr="students raising hands">
            <a:extLst>
              <a:ext uri="{FF2B5EF4-FFF2-40B4-BE49-F238E27FC236}">
                <a16:creationId xmlns:a16="http://schemas.microsoft.com/office/drawing/2014/main" id="{8D11AB9E-363B-C248-9288-085B4151B414}"/>
              </a:ext>
            </a:extLst>
          </p:cNvPr>
          <p:cNvPicPr>
            <a:picLocks noChangeAspect="1"/>
          </p:cNvPicPr>
          <p:nvPr/>
        </p:nvPicPr>
        <p:blipFill rotWithShape="1">
          <a:blip r:embed="rId5" cstate="print">
            <a:extLst>
              <a:ext uri="{28A0092B-C50C-407E-A947-70E740481C1C}">
                <a14:useLocalDpi xmlns:a14="http://schemas.microsoft.com/office/drawing/2010/main"/>
              </a:ext>
            </a:extLst>
          </a:blip>
          <a:stretch/>
        </p:blipFill>
        <p:spPr>
          <a:xfrm>
            <a:off x="6226326" y="0"/>
            <a:ext cx="2612227" cy="3929331"/>
          </a:xfrm>
          <a:prstGeom prst="rect">
            <a:avLst/>
          </a:prstGeom>
        </p:spPr>
      </p:pic>
      <p:graphicFrame>
        <p:nvGraphicFramePr>
          <p:cNvPr id="24" name="Content Placeholder 8" descr="Icon SmartArt graphic">
            <a:extLst>
              <a:ext uri="{FF2B5EF4-FFF2-40B4-BE49-F238E27FC236}">
                <a16:creationId xmlns:a16="http://schemas.microsoft.com/office/drawing/2014/main" id="{1E8F1206-26E1-9E44-A1A9-B061CF0EEA5A}"/>
              </a:ext>
            </a:extLst>
          </p:cNvPr>
          <p:cNvGraphicFramePr>
            <a:graphicFrameLocks noGrp="1"/>
          </p:cNvGraphicFramePr>
          <p:nvPr>
            <p:ph idx="1"/>
            <p:extLst>
              <p:ext uri="{D42A27DB-BD31-4B8C-83A1-F6EECF244321}">
                <p14:modId xmlns:p14="http://schemas.microsoft.com/office/powerpoint/2010/main" val="3014945914"/>
              </p:ext>
            </p:extLst>
          </p:nvPr>
        </p:nvGraphicFramePr>
        <p:xfrm>
          <a:off x="1141413" y="2666999"/>
          <a:ext cx="4716462" cy="312420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5" name="Picture 14" descr="Parents and child walking in autumn park">
            <a:extLst>
              <a:ext uri="{FF2B5EF4-FFF2-40B4-BE49-F238E27FC236}">
                <a16:creationId xmlns:a16="http://schemas.microsoft.com/office/drawing/2014/main" id="{96AC5EB4-FA24-7C87-CED8-B7F0104DC871}"/>
              </a:ext>
            </a:extLst>
          </p:cNvPr>
          <p:cNvPicPr>
            <a:picLocks noChangeAspect="1"/>
          </p:cNvPicPr>
          <p:nvPr/>
        </p:nvPicPr>
        <p:blipFill>
          <a:blip r:embed="rId11"/>
          <a:stretch>
            <a:fillRect/>
          </a:stretch>
        </p:blipFill>
        <p:spPr>
          <a:xfrm>
            <a:off x="8908297" y="0"/>
            <a:ext cx="3283704" cy="3929332"/>
          </a:xfrm>
          <a:prstGeom prst="rect">
            <a:avLst/>
          </a:prstGeom>
        </p:spPr>
      </p:pic>
      <p:pic>
        <p:nvPicPr>
          <p:cNvPr id="1026" name="Picture 2">
            <a:extLst>
              <a:ext uri="{FF2B5EF4-FFF2-40B4-BE49-F238E27FC236}">
                <a16:creationId xmlns:a16="http://schemas.microsoft.com/office/drawing/2014/main" id="{A792A0D2-ADE4-4A5E-3C14-921E4F21A0E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26326" y="4773551"/>
            <a:ext cx="1998406" cy="17444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89B0D72-1807-22E5-5120-AABD61AE149F}"/>
              </a:ext>
            </a:extLst>
          </p:cNvPr>
          <p:cNvSpPr txBox="1"/>
          <p:nvPr/>
        </p:nvSpPr>
        <p:spPr>
          <a:xfrm>
            <a:off x="8355057" y="4773551"/>
            <a:ext cx="3694921" cy="1384995"/>
          </a:xfrm>
          <a:prstGeom prst="rect">
            <a:avLst/>
          </a:prstGeom>
          <a:noFill/>
        </p:spPr>
        <p:txBody>
          <a:bodyPr wrap="square">
            <a:spAutoFit/>
          </a:bodyPr>
          <a:lstStyle/>
          <a:p>
            <a:pPr algn="l" rtl="0" fontAlgn="base"/>
            <a:r>
              <a:rPr lang="en-US" sz="2000" b="0" i="0" u="sng" strike="noStrike" dirty="0">
                <a:solidFill>
                  <a:schemeClr val="accent1"/>
                </a:solidFill>
                <a:effectLst/>
                <a:latin typeface="Tahoma" panose="020B0604030504040204" pitchFamily="34" charset="0"/>
                <a:hlinkClick r:id="rId13">
                  <a:extLst>
                    <a:ext uri="{A12FA001-AC4F-418D-AE19-62706E023703}">
                      <ahyp:hlinkClr xmlns="" xmlns:ahyp="http://schemas.microsoft.com/office/drawing/2018/hyperlinkcolor" val="tx"/>
                    </a:ext>
                  </a:extLst>
                </a:hlinkClick>
              </a:rPr>
              <a:t>www.missouriparentsact.org</a:t>
            </a:r>
            <a:r>
              <a:rPr lang="en-US" sz="2000" b="0" i="0" dirty="0">
                <a:solidFill>
                  <a:schemeClr val="accent1"/>
                </a:solidFill>
                <a:effectLst/>
                <a:latin typeface="Tahoma" panose="020B0604030504040204" pitchFamily="34" charset="0"/>
              </a:rPr>
              <a:t>​</a:t>
            </a:r>
          </a:p>
          <a:p>
            <a:pPr algn="l" rtl="0" fontAlgn="base"/>
            <a:endParaRPr lang="en-US" sz="3200" b="0" i="0" dirty="0">
              <a:solidFill>
                <a:schemeClr val="accent1"/>
              </a:solidFill>
              <a:effectLst/>
              <a:latin typeface="Segoe UI" panose="020B0502040204020203" pitchFamily="34" charset="0"/>
            </a:endParaRPr>
          </a:p>
          <a:p>
            <a:pPr algn="l" rtl="0" fontAlgn="base"/>
            <a:r>
              <a:rPr lang="en-US" sz="3200" b="0" i="0" u="none" strike="noStrike" dirty="0">
                <a:solidFill>
                  <a:schemeClr val="accent1"/>
                </a:solidFill>
                <a:effectLst/>
                <a:latin typeface="Arial" panose="020B0604020202020204" pitchFamily="34" charset="0"/>
              </a:rPr>
              <a:t>  800-743-7634 </a:t>
            </a:r>
            <a:endParaRPr lang="en-US" sz="3200" b="0" i="0" dirty="0">
              <a:solidFill>
                <a:schemeClr val="accent1"/>
              </a:solidFill>
              <a:effectLst/>
              <a:latin typeface="Segoe UI" panose="020B0502040204020203" pitchFamily="34" charset="0"/>
            </a:endParaRPr>
          </a:p>
        </p:txBody>
      </p:sp>
    </p:spTree>
    <p:extLst>
      <p:ext uri="{BB962C8B-B14F-4D97-AF65-F5344CB8AC3E}">
        <p14:creationId xmlns:p14="http://schemas.microsoft.com/office/powerpoint/2010/main" val="270140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4F96F-B0BE-4E84-A401-8F8438058CAB}"/>
              </a:ext>
            </a:extLst>
          </p:cNvPr>
          <p:cNvSpPr>
            <a:spLocks noGrp="1"/>
          </p:cNvSpPr>
          <p:nvPr>
            <p:ph type="title"/>
          </p:nvPr>
        </p:nvSpPr>
        <p:spPr>
          <a:xfrm>
            <a:off x="3437003" y="-429225"/>
            <a:ext cx="8655605" cy="2313433"/>
          </a:xfrm>
        </p:spPr>
        <p:txBody>
          <a:bodyPr>
            <a:normAutofit/>
          </a:bodyPr>
          <a:lstStyle/>
          <a:p>
            <a:pPr algn="ctr"/>
            <a:r>
              <a:rPr lang="en-US" sz="6600" b="1" dirty="0"/>
              <a:t>IDEA</a:t>
            </a:r>
            <a:r>
              <a:rPr lang="en-US" b="1" dirty="0"/>
              <a:t> </a:t>
            </a:r>
            <a:endParaRPr lang="en-US" dirty="0">
              <a:solidFill>
                <a:schemeClr val="tx1"/>
              </a:solidFill>
            </a:endParaRPr>
          </a:p>
        </p:txBody>
      </p:sp>
      <p:graphicFrame>
        <p:nvGraphicFramePr>
          <p:cNvPr id="5" name="Content Placeholder 2" descr="Icon SmartArt graphic">
            <a:extLst>
              <a:ext uri="{FF2B5EF4-FFF2-40B4-BE49-F238E27FC236}">
                <a16:creationId xmlns:a16="http://schemas.microsoft.com/office/drawing/2014/main" id="{2B828A48-3EC3-4EF9-8697-5D2A44F3F052}"/>
              </a:ext>
            </a:extLst>
          </p:cNvPr>
          <p:cNvGraphicFramePr>
            <a:graphicFrameLocks noGrp="1"/>
          </p:cNvGraphicFramePr>
          <p:nvPr>
            <p:ph idx="1"/>
            <p:extLst>
              <p:ext uri="{D42A27DB-BD31-4B8C-83A1-F6EECF244321}">
                <p14:modId xmlns:p14="http://schemas.microsoft.com/office/powerpoint/2010/main" val="3890050837"/>
              </p:ext>
            </p:extLst>
          </p:nvPr>
        </p:nvGraphicFramePr>
        <p:xfrm>
          <a:off x="3646312" y="1761067"/>
          <a:ext cx="8545688" cy="47128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Picture 10" descr="Father feeding baby">
            <a:extLst>
              <a:ext uri="{FF2B5EF4-FFF2-40B4-BE49-F238E27FC236}">
                <a16:creationId xmlns:a16="http://schemas.microsoft.com/office/drawing/2014/main" id="{BF90D952-E82C-BFBE-18A4-0B54920A0DAA}"/>
              </a:ext>
            </a:extLst>
          </p:cNvPr>
          <p:cNvPicPr>
            <a:picLocks noChangeAspect="1"/>
          </p:cNvPicPr>
          <p:nvPr/>
        </p:nvPicPr>
        <p:blipFill>
          <a:blip r:embed="rId9"/>
          <a:stretch>
            <a:fillRect/>
          </a:stretch>
        </p:blipFill>
        <p:spPr>
          <a:xfrm>
            <a:off x="261375" y="632526"/>
            <a:ext cx="3930419" cy="2620279"/>
          </a:xfrm>
          <a:prstGeom prst="rect">
            <a:avLst/>
          </a:prstGeom>
        </p:spPr>
      </p:pic>
      <p:pic>
        <p:nvPicPr>
          <p:cNvPr id="13" name="Picture 12" descr="People standing in a row wearing graduation caps with tassels and gowns">
            <a:extLst>
              <a:ext uri="{FF2B5EF4-FFF2-40B4-BE49-F238E27FC236}">
                <a16:creationId xmlns:a16="http://schemas.microsoft.com/office/drawing/2014/main" id="{495F45E0-A872-D4CD-C8FF-AAC7BC22FA1C}"/>
              </a:ext>
            </a:extLst>
          </p:cNvPr>
          <p:cNvPicPr>
            <a:picLocks noChangeAspect="1"/>
          </p:cNvPicPr>
          <p:nvPr/>
        </p:nvPicPr>
        <p:blipFill>
          <a:blip r:embed="rId10"/>
          <a:stretch>
            <a:fillRect/>
          </a:stretch>
        </p:blipFill>
        <p:spPr>
          <a:xfrm>
            <a:off x="332467" y="3605195"/>
            <a:ext cx="3859327" cy="2868757"/>
          </a:xfrm>
          <a:prstGeom prst="rect">
            <a:avLst/>
          </a:prstGeom>
        </p:spPr>
      </p:pic>
    </p:spTree>
    <p:extLst>
      <p:ext uri="{BB962C8B-B14F-4D97-AF65-F5344CB8AC3E}">
        <p14:creationId xmlns:p14="http://schemas.microsoft.com/office/powerpoint/2010/main" val="2706815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0DEC-0D93-2272-CA7E-B7BA536B76E2}"/>
              </a:ext>
            </a:extLst>
          </p:cNvPr>
          <p:cNvSpPr>
            <a:spLocks noGrp="1"/>
          </p:cNvSpPr>
          <p:nvPr>
            <p:ph type="title"/>
          </p:nvPr>
        </p:nvSpPr>
        <p:spPr>
          <a:xfrm>
            <a:off x="587022" y="745067"/>
            <a:ext cx="11085689" cy="3962400"/>
          </a:xfrm>
        </p:spPr>
        <p:txBody>
          <a:bodyPr>
            <a:normAutofit/>
          </a:bodyPr>
          <a:lstStyle/>
          <a:p>
            <a:r>
              <a:rPr lang="en-US" sz="3600" b="1" dirty="0"/>
              <a:t>Linking family engagement to learning</a:t>
            </a:r>
            <a:r>
              <a:rPr lang="en-US" sz="4000" dirty="0"/>
              <a:t/>
            </a:r>
            <a:br>
              <a:rPr lang="en-US" sz="4000" dirty="0"/>
            </a:br>
            <a:r>
              <a:rPr lang="en-US" sz="4000" dirty="0"/>
              <a:t/>
            </a:r>
            <a:br>
              <a:rPr lang="en-US" sz="4000" dirty="0"/>
            </a:br>
            <a:r>
              <a:rPr lang="en-US" sz="2800" dirty="0"/>
              <a:t>dr. </a:t>
            </a:r>
            <a:r>
              <a:rPr lang="en-US" sz="2800" dirty="0" err="1"/>
              <a:t>karen</a:t>
            </a:r>
            <a:r>
              <a:rPr lang="en-US" sz="2800" dirty="0"/>
              <a:t> MAPP</a:t>
            </a:r>
            <a:br>
              <a:rPr lang="en-US" sz="2800" dirty="0"/>
            </a:br>
            <a:r>
              <a:rPr lang="en-US" sz="2800" dirty="0"/>
              <a:t>Harvard university </a:t>
            </a:r>
            <a:br>
              <a:rPr lang="en-US" sz="2800" dirty="0"/>
            </a:br>
            <a:r>
              <a:rPr lang="en-US" sz="2800" dirty="0"/>
              <a:t>graduate School of education</a:t>
            </a:r>
          </a:p>
        </p:txBody>
      </p:sp>
      <p:sp>
        <p:nvSpPr>
          <p:cNvPr id="4" name="Text Placeholder 3">
            <a:extLst>
              <a:ext uri="{FF2B5EF4-FFF2-40B4-BE49-F238E27FC236}">
                <a16:creationId xmlns:a16="http://schemas.microsoft.com/office/drawing/2014/main" id="{6F23217D-183F-B751-FE5A-766DA16C981D}"/>
              </a:ext>
            </a:extLst>
          </p:cNvPr>
          <p:cNvSpPr>
            <a:spLocks noGrp="1"/>
          </p:cNvSpPr>
          <p:nvPr>
            <p:ph type="body" idx="1"/>
          </p:nvPr>
        </p:nvSpPr>
        <p:spPr>
          <a:xfrm>
            <a:off x="1143000" y="5063067"/>
            <a:ext cx="9906000" cy="1447800"/>
          </a:xfrm>
        </p:spPr>
        <p:txBody>
          <a:bodyPr/>
          <a:lstStyle/>
          <a:p>
            <a:r>
              <a:rPr lang="en-US" sz="2800" dirty="0"/>
              <a:t>https://youtu.be/KDPY1t8E6Cg</a:t>
            </a:r>
          </a:p>
          <a:p>
            <a:endParaRPr lang="en-US" dirty="0"/>
          </a:p>
        </p:txBody>
      </p:sp>
    </p:spTree>
    <p:extLst>
      <p:ext uri="{BB962C8B-B14F-4D97-AF65-F5344CB8AC3E}">
        <p14:creationId xmlns:p14="http://schemas.microsoft.com/office/powerpoint/2010/main" val="2991053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6" title="Linking Family Engagement to Learning: Karen Mapp's '8 for 8'">
            <a:hlinkClick r:id="" action="ppaction://media"/>
            <a:extLst>
              <a:ext uri="{FF2B5EF4-FFF2-40B4-BE49-F238E27FC236}">
                <a16:creationId xmlns:a16="http://schemas.microsoft.com/office/drawing/2014/main" id="{37B5311B-61D9-262E-F65B-C1AF15CB08D7}"/>
              </a:ext>
            </a:extLst>
          </p:cNvPr>
          <p:cNvPicPr>
            <a:picLocks noRot="1" noChangeAspect="1"/>
          </p:cNvPicPr>
          <p:nvPr>
            <a:videoFile r:link="rId1"/>
          </p:nvPr>
        </p:nvPicPr>
        <p:blipFill>
          <a:blip r:embed="rId3"/>
          <a:stretch>
            <a:fillRect/>
          </a:stretch>
        </p:blipFill>
        <p:spPr>
          <a:xfrm>
            <a:off x="462844" y="220755"/>
            <a:ext cx="11311467" cy="6390978"/>
          </a:xfrm>
          <a:prstGeom prst="rect">
            <a:avLst/>
          </a:prstGeom>
        </p:spPr>
      </p:pic>
    </p:spTree>
    <p:extLst>
      <p:ext uri="{BB962C8B-B14F-4D97-AF65-F5344CB8AC3E}">
        <p14:creationId xmlns:p14="http://schemas.microsoft.com/office/powerpoint/2010/main" val="351103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11532-B596-015F-6057-33769612B432}"/>
              </a:ext>
            </a:extLst>
          </p:cNvPr>
          <p:cNvSpPr>
            <a:spLocks noGrp="1"/>
          </p:cNvSpPr>
          <p:nvPr>
            <p:ph type="title"/>
          </p:nvPr>
        </p:nvSpPr>
        <p:spPr>
          <a:xfrm>
            <a:off x="1062389" y="160867"/>
            <a:ext cx="9905999" cy="1334910"/>
          </a:xfrm>
        </p:spPr>
        <p:txBody>
          <a:bodyPr/>
          <a:lstStyle/>
          <a:p>
            <a:r>
              <a:rPr lang="en-US" b="1" dirty="0"/>
              <a:t>Why Parental Involvement in Schools?</a:t>
            </a:r>
          </a:p>
        </p:txBody>
      </p:sp>
      <p:sp>
        <p:nvSpPr>
          <p:cNvPr id="3" name="Text Placeholder 2">
            <a:extLst>
              <a:ext uri="{FF2B5EF4-FFF2-40B4-BE49-F238E27FC236}">
                <a16:creationId xmlns:a16="http://schemas.microsoft.com/office/drawing/2014/main" id="{9600334D-090B-C9BC-7B6C-755E7CE32BD1}"/>
              </a:ext>
            </a:extLst>
          </p:cNvPr>
          <p:cNvSpPr>
            <a:spLocks noGrp="1"/>
          </p:cNvSpPr>
          <p:nvPr>
            <p:ph type="body" sz="quarter" idx="13"/>
          </p:nvPr>
        </p:nvSpPr>
        <p:spPr>
          <a:xfrm>
            <a:off x="1062389" y="1518354"/>
            <a:ext cx="9906000" cy="1137355"/>
          </a:xfrm>
        </p:spPr>
        <p:txBody>
          <a:bodyPr>
            <a:noAutofit/>
          </a:bodyPr>
          <a:lstStyle/>
          <a:p>
            <a:endParaRPr lang="en-US" sz="2400" b="1" dirty="0"/>
          </a:p>
          <a:p>
            <a:endParaRPr lang="en-US" sz="2400" b="1" dirty="0"/>
          </a:p>
          <a:p>
            <a:endParaRPr lang="en-US" sz="2400" b="1" dirty="0"/>
          </a:p>
          <a:p>
            <a:r>
              <a:rPr lang="en-US" b="1" dirty="0"/>
              <a:t>Because students with involved families:</a:t>
            </a:r>
            <a:br>
              <a:rPr lang="en-US" b="1" dirty="0"/>
            </a:br>
            <a:r>
              <a:rPr lang="en-US" b="1" dirty="0"/>
              <a:t/>
            </a:r>
            <a:br>
              <a:rPr lang="en-US" b="1" dirty="0"/>
            </a:br>
            <a:endParaRPr lang="en-US" b="1" dirty="0"/>
          </a:p>
        </p:txBody>
      </p:sp>
      <p:sp>
        <p:nvSpPr>
          <p:cNvPr id="4" name="Text Placeholder 3">
            <a:extLst>
              <a:ext uri="{FF2B5EF4-FFF2-40B4-BE49-F238E27FC236}">
                <a16:creationId xmlns:a16="http://schemas.microsoft.com/office/drawing/2014/main" id="{309179B1-710D-09B3-78D4-EABE2B207057}"/>
              </a:ext>
            </a:extLst>
          </p:cNvPr>
          <p:cNvSpPr>
            <a:spLocks noGrp="1"/>
          </p:cNvSpPr>
          <p:nvPr>
            <p:ph type="body" idx="1"/>
          </p:nvPr>
        </p:nvSpPr>
        <p:spPr>
          <a:xfrm>
            <a:off x="1141411" y="1998133"/>
            <a:ext cx="9906000" cy="3793067"/>
          </a:xfrm>
        </p:spPr>
        <p:txBody>
          <a:bodyPr>
            <a:normAutofit/>
          </a:bodyPr>
          <a:lstStyle/>
          <a:p>
            <a:pPr marL="285750" indent="-285750">
              <a:buFont typeface="Arial" panose="020B0604020202020204" pitchFamily="34" charset="0"/>
              <a:buChar char="•"/>
            </a:pPr>
            <a:r>
              <a:rPr lang="en-US" sz="2800" dirty="0">
                <a:solidFill>
                  <a:srgbClr val="FFC000"/>
                </a:solidFill>
              </a:rPr>
              <a:t>Score higher grades and test scores</a:t>
            </a:r>
          </a:p>
          <a:p>
            <a:pPr marL="285750" indent="-285750">
              <a:buFont typeface="Arial" panose="020B0604020202020204" pitchFamily="34" charset="0"/>
              <a:buChar char="•"/>
            </a:pPr>
            <a:r>
              <a:rPr lang="en-US" sz="2800" dirty="0">
                <a:solidFill>
                  <a:srgbClr val="FFC000"/>
                </a:solidFill>
              </a:rPr>
              <a:t>enroll in higher level academic programs</a:t>
            </a:r>
          </a:p>
          <a:p>
            <a:pPr marL="285750" indent="-285750">
              <a:buFont typeface="Arial" panose="020B0604020202020204" pitchFamily="34" charset="0"/>
              <a:buChar char="•"/>
            </a:pPr>
            <a:r>
              <a:rPr lang="en-US" sz="2800" dirty="0">
                <a:solidFill>
                  <a:srgbClr val="FFC000"/>
                </a:solidFill>
              </a:rPr>
              <a:t>are promoted on time and earn more credits</a:t>
            </a:r>
          </a:p>
          <a:p>
            <a:pPr marL="285750" indent="-285750">
              <a:buFont typeface="Arial" panose="020B0604020202020204" pitchFamily="34" charset="0"/>
              <a:buChar char="•"/>
            </a:pPr>
            <a:r>
              <a:rPr lang="en-US" sz="2800" dirty="0">
                <a:solidFill>
                  <a:srgbClr val="FFC000"/>
                </a:solidFill>
              </a:rPr>
              <a:t>adapt better to school and attend more regularly</a:t>
            </a:r>
          </a:p>
          <a:p>
            <a:pPr marL="285750" indent="-285750">
              <a:buFont typeface="Arial" panose="020B0604020202020204" pitchFamily="34" charset="0"/>
              <a:buChar char="•"/>
            </a:pPr>
            <a:r>
              <a:rPr lang="en-US" sz="2800" dirty="0">
                <a:solidFill>
                  <a:srgbClr val="FFC000"/>
                </a:solidFill>
              </a:rPr>
              <a:t>have better social skills and behaviors</a:t>
            </a:r>
          </a:p>
          <a:p>
            <a:pPr marL="285750" indent="-285750">
              <a:buFont typeface="Arial" panose="020B0604020202020204" pitchFamily="34" charset="0"/>
              <a:buChar char="•"/>
            </a:pPr>
            <a:r>
              <a:rPr lang="en-US" sz="2800" dirty="0">
                <a:solidFill>
                  <a:srgbClr val="FFC000"/>
                </a:solidFill>
              </a:rPr>
              <a:t>graduate and go on to post-secondary opportunities</a:t>
            </a:r>
          </a:p>
        </p:txBody>
      </p:sp>
    </p:spTree>
    <p:extLst>
      <p:ext uri="{BB962C8B-B14F-4D97-AF65-F5344CB8AC3E}">
        <p14:creationId xmlns:p14="http://schemas.microsoft.com/office/powerpoint/2010/main" val="3264041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11532-B596-015F-6057-33769612B432}"/>
              </a:ext>
            </a:extLst>
          </p:cNvPr>
          <p:cNvSpPr>
            <a:spLocks noGrp="1"/>
          </p:cNvSpPr>
          <p:nvPr>
            <p:ph type="title"/>
          </p:nvPr>
        </p:nvSpPr>
        <p:spPr>
          <a:xfrm>
            <a:off x="180623" y="160867"/>
            <a:ext cx="11842044" cy="1334910"/>
          </a:xfrm>
        </p:spPr>
        <p:txBody>
          <a:bodyPr/>
          <a:lstStyle/>
          <a:p>
            <a:r>
              <a:rPr lang="en-US" b="1" dirty="0"/>
              <a:t>Components of effective Family school partnerships</a:t>
            </a:r>
          </a:p>
        </p:txBody>
      </p:sp>
      <p:sp>
        <p:nvSpPr>
          <p:cNvPr id="3" name="Text Placeholder 2">
            <a:extLst>
              <a:ext uri="{FF2B5EF4-FFF2-40B4-BE49-F238E27FC236}">
                <a16:creationId xmlns:a16="http://schemas.microsoft.com/office/drawing/2014/main" id="{9600334D-090B-C9BC-7B6C-755E7CE32BD1}"/>
              </a:ext>
            </a:extLst>
          </p:cNvPr>
          <p:cNvSpPr>
            <a:spLocks noGrp="1"/>
          </p:cNvSpPr>
          <p:nvPr>
            <p:ph type="body" sz="quarter" idx="13"/>
          </p:nvPr>
        </p:nvSpPr>
        <p:spPr>
          <a:xfrm>
            <a:off x="1062389" y="1518354"/>
            <a:ext cx="9906000" cy="1137355"/>
          </a:xfrm>
        </p:spPr>
        <p:txBody>
          <a:bodyPr>
            <a:noAutofit/>
          </a:bodyPr>
          <a:lstStyle/>
          <a:p>
            <a:endParaRPr lang="en-US" sz="2400" b="1" dirty="0"/>
          </a:p>
          <a:p>
            <a:endParaRPr lang="en-US" sz="2400" b="1" dirty="0"/>
          </a:p>
          <a:p>
            <a:endParaRPr lang="en-US" sz="2400" b="1" dirty="0"/>
          </a:p>
          <a:p>
            <a:r>
              <a:rPr lang="en-US" b="1" dirty="0"/>
              <a:t/>
            </a:r>
            <a:br>
              <a:rPr lang="en-US" b="1" dirty="0"/>
            </a:br>
            <a:r>
              <a:rPr lang="en-US" b="1" dirty="0"/>
              <a:t/>
            </a:r>
            <a:br>
              <a:rPr lang="en-US" b="1" dirty="0"/>
            </a:br>
            <a:endParaRPr lang="en-US" b="1" dirty="0"/>
          </a:p>
        </p:txBody>
      </p:sp>
      <p:sp>
        <p:nvSpPr>
          <p:cNvPr id="4" name="Text Placeholder 3">
            <a:extLst>
              <a:ext uri="{FF2B5EF4-FFF2-40B4-BE49-F238E27FC236}">
                <a16:creationId xmlns:a16="http://schemas.microsoft.com/office/drawing/2014/main" id="{309179B1-710D-09B3-78D4-EABE2B207057}"/>
              </a:ext>
            </a:extLst>
          </p:cNvPr>
          <p:cNvSpPr>
            <a:spLocks noGrp="1"/>
          </p:cNvSpPr>
          <p:nvPr>
            <p:ph type="body" idx="1"/>
          </p:nvPr>
        </p:nvSpPr>
        <p:spPr>
          <a:xfrm>
            <a:off x="1141411" y="1998133"/>
            <a:ext cx="9906000" cy="3793067"/>
          </a:xfrm>
        </p:spPr>
        <p:txBody>
          <a:bodyPr>
            <a:normAutofit/>
          </a:bodyPr>
          <a:lstStyle/>
          <a:p>
            <a:pPr marL="285750" indent="-285750">
              <a:buFont typeface="Arial" panose="020B0604020202020204" pitchFamily="34" charset="0"/>
              <a:buChar char="•"/>
            </a:pPr>
            <a:r>
              <a:rPr lang="en-US" sz="3600" dirty="0">
                <a:solidFill>
                  <a:srgbClr val="FFC000"/>
                </a:solidFill>
              </a:rPr>
              <a:t>Relational</a:t>
            </a:r>
          </a:p>
          <a:p>
            <a:pPr marL="285750" indent="-285750">
              <a:buFont typeface="Arial" panose="020B0604020202020204" pitchFamily="34" charset="0"/>
              <a:buChar char="•"/>
            </a:pPr>
            <a:r>
              <a:rPr lang="en-US" sz="3600" dirty="0">
                <a:solidFill>
                  <a:srgbClr val="FFC000"/>
                </a:solidFill>
              </a:rPr>
              <a:t>Interactive</a:t>
            </a:r>
          </a:p>
          <a:p>
            <a:pPr marL="285750" indent="-285750">
              <a:buFont typeface="Arial" panose="020B0604020202020204" pitchFamily="34" charset="0"/>
              <a:buChar char="•"/>
            </a:pPr>
            <a:r>
              <a:rPr lang="en-US" sz="3600" dirty="0">
                <a:solidFill>
                  <a:srgbClr val="FFC000"/>
                </a:solidFill>
              </a:rPr>
              <a:t>Collaborative </a:t>
            </a:r>
          </a:p>
          <a:p>
            <a:pPr marL="285750" indent="-285750">
              <a:buFont typeface="Arial" panose="020B0604020202020204" pitchFamily="34" charset="0"/>
              <a:buChar char="•"/>
            </a:pPr>
            <a:r>
              <a:rPr lang="en-US" sz="3600" dirty="0">
                <a:solidFill>
                  <a:srgbClr val="FFC000"/>
                </a:solidFill>
              </a:rPr>
              <a:t>Developmental</a:t>
            </a:r>
          </a:p>
          <a:p>
            <a:pPr marL="285750" indent="-285750">
              <a:buFont typeface="Arial" panose="020B0604020202020204" pitchFamily="34" charset="0"/>
              <a:buChar char="•"/>
            </a:pPr>
            <a:r>
              <a:rPr lang="en-US" sz="3600" dirty="0">
                <a:solidFill>
                  <a:srgbClr val="FFC000"/>
                </a:solidFill>
              </a:rPr>
              <a:t>Linked to learning </a:t>
            </a:r>
          </a:p>
        </p:txBody>
      </p:sp>
    </p:spTree>
    <p:extLst>
      <p:ext uri="{BB962C8B-B14F-4D97-AF65-F5344CB8AC3E}">
        <p14:creationId xmlns:p14="http://schemas.microsoft.com/office/powerpoint/2010/main" val="4053712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11532-B596-015F-6057-33769612B432}"/>
              </a:ext>
            </a:extLst>
          </p:cNvPr>
          <p:cNvSpPr>
            <a:spLocks noGrp="1"/>
          </p:cNvSpPr>
          <p:nvPr>
            <p:ph type="title"/>
          </p:nvPr>
        </p:nvSpPr>
        <p:spPr>
          <a:xfrm>
            <a:off x="180623" y="160867"/>
            <a:ext cx="11842044" cy="1334910"/>
          </a:xfrm>
        </p:spPr>
        <p:txBody>
          <a:bodyPr/>
          <a:lstStyle/>
          <a:p>
            <a:pPr algn="ctr"/>
            <a:r>
              <a:rPr lang="en-US" b="1" dirty="0"/>
              <a:t>Some random thoughts that may apply</a:t>
            </a:r>
          </a:p>
        </p:txBody>
      </p:sp>
      <p:sp>
        <p:nvSpPr>
          <p:cNvPr id="3" name="Text Placeholder 2">
            <a:extLst>
              <a:ext uri="{FF2B5EF4-FFF2-40B4-BE49-F238E27FC236}">
                <a16:creationId xmlns:a16="http://schemas.microsoft.com/office/drawing/2014/main" id="{9600334D-090B-C9BC-7B6C-755E7CE32BD1}"/>
              </a:ext>
            </a:extLst>
          </p:cNvPr>
          <p:cNvSpPr>
            <a:spLocks noGrp="1"/>
          </p:cNvSpPr>
          <p:nvPr>
            <p:ph type="body" sz="quarter" idx="13"/>
          </p:nvPr>
        </p:nvSpPr>
        <p:spPr>
          <a:xfrm>
            <a:off x="1062389" y="1518354"/>
            <a:ext cx="9906000" cy="1137355"/>
          </a:xfrm>
        </p:spPr>
        <p:txBody>
          <a:bodyPr>
            <a:noAutofit/>
          </a:bodyPr>
          <a:lstStyle/>
          <a:p>
            <a:endParaRPr lang="en-US" sz="2400" b="1" dirty="0"/>
          </a:p>
          <a:p>
            <a:endParaRPr lang="en-US" sz="2400" b="1" dirty="0"/>
          </a:p>
          <a:p>
            <a:endParaRPr lang="en-US" sz="2400" b="1" dirty="0"/>
          </a:p>
          <a:p>
            <a:r>
              <a:rPr lang="en-US" b="1" dirty="0"/>
              <a:t/>
            </a:r>
            <a:br>
              <a:rPr lang="en-US" b="1" dirty="0"/>
            </a:br>
            <a:r>
              <a:rPr lang="en-US" b="1" dirty="0"/>
              <a:t/>
            </a:r>
            <a:br>
              <a:rPr lang="en-US" b="1" dirty="0"/>
            </a:br>
            <a:endParaRPr lang="en-US" b="1" dirty="0"/>
          </a:p>
        </p:txBody>
      </p:sp>
      <p:sp>
        <p:nvSpPr>
          <p:cNvPr id="4" name="Text Placeholder 3">
            <a:extLst>
              <a:ext uri="{FF2B5EF4-FFF2-40B4-BE49-F238E27FC236}">
                <a16:creationId xmlns:a16="http://schemas.microsoft.com/office/drawing/2014/main" id="{309179B1-710D-09B3-78D4-EABE2B207057}"/>
              </a:ext>
            </a:extLst>
          </p:cNvPr>
          <p:cNvSpPr>
            <a:spLocks noGrp="1"/>
          </p:cNvSpPr>
          <p:nvPr>
            <p:ph type="body" idx="1"/>
          </p:nvPr>
        </p:nvSpPr>
        <p:spPr>
          <a:xfrm>
            <a:off x="1141411" y="1410305"/>
            <a:ext cx="9906000" cy="4439989"/>
          </a:xfrm>
        </p:spPr>
        <p:txBody>
          <a:bodyPr>
            <a:normAutofit fontScale="92500" lnSpcReduction="10000"/>
          </a:bodyPr>
          <a:lstStyle/>
          <a:p>
            <a:pPr marL="285750" indent="-285750">
              <a:buFont typeface="Arial" panose="020B0604020202020204" pitchFamily="34" charset="0"/>
              <a:buChar char="•"/>
            </a:pPr>
            <a:r>
              <a:rPr lang="en-US" sz="3600" dirty="0">
                <a:solidFill>
                  <a:srgbClr val="FFC000"/>
                </a:solidFill>
              </a:rPr>
              <a:t>Disagreement Resolution</a:t>
            </a:r>
          </a:p>
          <a:p>
            <a:pPr marL="285750" indent="-285750">
              <a:buFont typeface="Arial" panose="020B0604020202020204" pitchFamily="34" charset="0"/>
              <a:buChar char="•"/>
            </a:pPr>
            <a:r>
              <a:rPr lang="en-US" sz="3600" dirty="0">
                <a:solidFill>
                  <a:srgbClr val="FFC000"/>
                </a:solidFill>
              </a:rPr>
              <a:t>FIEPs</a:t>
            </a:r>
          </a:p>
          <a:p>
            <a:pPr marL="285750" indent="-285750">
              <a:buFont typeface="Arial" panose="020B0604020202020204" pitchFamily="34" charset="0"/>
              <a:buChar char="•"/>
            </a:pPr>
            <a:r>
              <a:rPr lang="en-US" sz="3600" dirty="0">
                <a:solidFill>
                  <a:srgbClr val="FFC000"/>
                </a:solidFill>
              </a:rPr>
              <a:t>Linking It All To Learning </a:t>
            </a:r>
          </a:p>
          <a:p>
            <a:pPr marL="285750" indent="-285750">
              <a:buFont typeface="Arial" panose="020B0604020202020204" pitchFamily="34" charset="0"/>
              <a:buChar char="•"/>
            </a:pPr>
            <a:r>
              <a:rPr lang="en-US" sz="3600" dirty="0">
                <a:solidFill>
                  <a:srgbClr val="FFC000"/>
                </a:solidFill>
              </a:rPr>
              <a:t>Empathy</a:t>
            </a:r>
          </a:p>
          <a:p>
            <a:pPr marL="285750" indent="-285750">
              <a:buFont typeface="Arial" panose="020B0604020202020204" pitchFamily="34" charset="0"/>
              <a:buChar char="•"/>
            </a:pPr>
            <a:r>
              <a:rPr lang="en-US" sz="3600" dirty="0">
                <a:solidFill>
                  <a:srgbClr val="FFC000"/>
                </a:solidFill>
              </a:rPr>
              <a:t>Social Emotional Learning</a:t>
            </a:r>
          </a:p>
          <a:p>
            <a:pPr marL="285750" indent="-285750">
              <a:buFont typeface="Arial" panose="020B0604020202020204" pitchFamily="34" charset="0"/>
              <a:buChar char="•"/>
            </a:pPr>
            <a:r>
              <a:rPr lang="en-US" sz="3600" dirty="0">
                <a:solidFill>
                  <a:srgbClr val="FFC000"/>
                </a:solidFill>
              </a:rPr>
              <a:t>True Collaboration</a:t>
            </a:r>
          </a:p>
          <a:p>
            <a:pPr marL="285750" indent="-285750">
              <a:buFont typeface="Arial" panose="020B0604020202020204" pitchFamily="34" charset="0"/>
              <a:buChar char="•"/>
            </a:pPr>
            <a:r>
              <a:rPr lang="en-US" sz="3600" dirty="0">
                <a:solidFill>
                  <a:srgbClr val="FFC000"/>
                </a:solidFill>
              </a:rPr>
              <a:t>Self Care</a:t>
            </a:r>
          </a:p>
          <a:p>
            <a:pPr marL="285750" indent="-285750">
              <a:buFont typeface="Arial" panose="020B0604020202020204" pitchFamily="34" charset="0"/>
              <a:buChar char="•"/>
            </a:pPr>
            <a:endParaRPr lang="en-US" sz="3600" dirty="0">
              <a:solidFill>
                <a:srgbClr val="FFC000"/>
              </a:solidFill>
            </a:endParaRPr>
          </a:p>
        </p:txBody>
      </p:sp>
    </p:spTree>
    <p:extLst>
      <p:ext uri="{BB962C8B-B14F-4D97-AF65-F5344CB8AC3E}">
        <p14:creationId xmlns:p14="http://schemas.microsoft.com/office/powerpoint/2010/main" val="1007730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11532-B596-015F-6057-33769612B432}"/>
              </a:ext>
            </a:extLst>
          </p:cNvPr>
          <p:cNvSpPr>
            <a:spLocks noGrp="1"/>
          </p:cNvSpPr>
          <p:nvPr>
            <p:ph type="title"/>
          </p:nvPr>
        </p:nvSpPr>
        <p:spPr>
          <a:xfrm>
            <a:off x="180623" y="160867"/>
            <a:ext cx="11842044" cy="940145"/>
          </a:xfrm>
        </p:spPr>
        <p:txBody>
          <a:bodyPr/>
          <a:lstStyle/>
          <a:p>
            <a:pPr algn="ctr"/>
            <a:r>
              <a:rPr lang="en-US" b="1" dirty="0"/>
              <a:t>Resources</a:t>
            </a:r>
          </a:p>
        </p:txBody>
      </p:sp>
      <p:sp>
        <p:nvSpPr>
          <p:cNvPr id="3" name="Text Placeholder 2">
            <a:extLst>
              <a:ext uri="{FF2B5EF4-FFF2-40B4-BE49-F238E27FC236}">
                <a16:creationId xmlns:a16="http://schemas.microsoft.com/office/drawing/2014/main" id="{9600334D-090B-C9BC-7B6C-755E7CE32BD1}"/>
              </a:ext>
            </a:extLst>
          </p:cNvPr>
          <p:cNvSpPr>
            <a:spLocks noGrp="1"/>
          </p:cNvSpPr>
          <p:nvPr>
            <p:ph type="body" sz="quarter" idx="13"/>
          </p:nvPr>
        </p:nvSpPr>
        <p:spPr>
          <a:xfrm>
            <a:off x="1062389" y="1518354"/>
            <a:ext cx="9906000" cy="1137355"/>
          </a:xfrm>
        </p:spPr>
        <p:txBody>
          <a:bodyPr>
            <a:noAutofit/>
          </a:bodyPr>
          <a:lstStyle/>
          <a:p>
            <a:endParaRPr lang="en-US" sz="2400" b="1" dirty="0"/>
          </a:p>
          <a:p>
            <a:endParaRPr lang="en-US" sz="2400" b="1" dirty="0"/>
          </a:p>
          <a:p>
            <a:endParaRPr lang="en-US" sz="2400" b="1" dirty="0"/>
          </a:p>
          <a:p>
            <a:r>
              <a:rPr lang="en-US" b="1" dirty="0"/>
              <a:t/>
            </a:r>
            <a:br>
              <a:rPr lang="en-US" b="1" dirty="0"/>
            </a:br>
            <a:r>
              <a:rPr lang="en-US" b="1" dirty="0"/>
              <a:t/>
            </a:r>
            <a:br>
              <a:rPr lang="en-US" b="1" dirty="0"/>
            </a:br>
            <a:endParaRPr lang="en-US" b="1" dirty="0"/>
          </a:p>
        </p:txBody>
      </p:sp>
      <p:sp>
        <p:nvSpPr>
          <p:cNvPr id="4" name="Text Placeholder 3">
            <a:extLst>
              <a:ext uri="{FF2B5EF4-FFF2-40B4-BE49-F238E27FC236}">
                <a16:creationId xmlns:a16="http://schemas.microsoft.com/office/drawing/2014/main" id="{309179B1-710D-09B3-78D4-EABE2B207057}"/>
              </a:ext>
            </a:extLst>
          </p:cNvPr>
          <p:cNvSpPr>
            <a:spLocks noGrp="1"/>
          </p:cNvSpPr>
          <p:nvPr>
            <p:ph type="body" idx="1"/>
          </p:nvPr>
        </p:nvSpPr>
        <p:spPr>
          <a:xfrm>
            <a:off x="1143000" y="1101012"/>
            <a:ext cx="9906000" cy="5019870"/>
          </a:xfrm>
        </p:spPr>
        <p:txBody>
          <a:bodyPr>
            <a:normAutofit fontScale="92500"/>
          </a:bodyPr>
          <a:lstStyle/>
          <a:p>
            <a:pPr marL="285750" indent="-285750">
              <a:buFont typeface="Arial" panose="020B0604020202020204" pitchFamily="34" charset="0"/>
              <a:buChar char="•"/>
            </a:pPr>
            <a:r>
              <a:rPr lang="en-US" sz="2400" dirty="0">
                <a:solidFill>
                  <a:srgbClr val="FFC000"/>
                </a:solidFill>
              </a:rPr>
              <a:t>The Nation’s Report Card </a:t>
            </a:r>
            <a:r>
              <a:rPr lang="en-US" sz="2400" dirty="0">
                <a:solidFill>
                  <a:srgbClr val="00B0F0"/>
                </a:solidFill>
                <a:hlinkClick r:id="rId2">
                  <a:extLst>
                    <a:ext uri="{A12FA001-AC4F-418D-AE19-62706E023703}">
                      <ahyp:hlinkClr xmlns="" xmlns:ahyp="http://schemas.microsoft.com/office/drawing/2018/hyperlinkcolor" val="tx"/>
                    </a:ext>
                  </a:extLst>
                </a:hlinkClick>
              </a:rPr>
              <a:t>The Nation's Report Card | NAEP (ed.gov)</a:t>
            </a:r>
            <a:endParaRPr lang="en-US" sz="2400" dirty="0">
              <a:solidFill>
                <a:srgbClr val="00B0F0"/>
              </a:solidFill>
            </a:endParaRPr>
          </a:p>
          <a:p>
            <a:pPr marL="285750" indent="-285750">
              <a:buFont typeface="Arial" panose="020B0604020202020204" pitchFamily="34" charset="0"/>
              <a:buChar char="•"/>
            </a:pPr>
            <a:r>
              <a:rPr lang="en-US" sz="2400" dirty="0">
                <a:solidFill>
                  <a:srgbClr val="FFC000"/>
                </a:solidFill>
              </a:rPr>
              <a:t>Harvard’s Family Involvement Network of Educators </a:t>
            </a:r>
            <a:r>
              <a:rPr lang="en-US" sz="2400" dirty="0">
                <a:hlinkClick r:id="rId3"/>
              </a:rPr>
              <a:t>Archive | Global Family Research Project (globalfrp.org)</a:t>
            </a:r>
            <a:endParaRPr lang="en-US" sz="2400" dirty="0"/>
          </a:p>
          <a:p>
            <a:pPr marL="285750" indent="-285750">
              <a:buFont typeface="Arial" panose="020B0604020202020204" pitchFamily="34" charset="0"/>
              <a:buChar char="•"/>
            </a:pPr>
            <a:r>
              <a:rPr lang="en-US" sz="2400" dirty="0">
                <a:solidFill>
                  <a:srgbClr val="FFC000"/>
                </a:solidFill>
              </a:rPr>
              <a:t>The Education Trust </a:t>
            </a:r>
            <a:r>
              <a:rPr lang="en-US" sz="2400" dirty="0">
                <a:hlinkClick r:id="rId4"/>
              </a:rPr>
              <a:t>The Education Trust (edtrust.org)</a:t>
            </a:r>
            <a:endParaRPr lang="en-US" sz="2400" dirty="0"/>
          </a:p>
          <a:p>
            <a:pPr marL="285750" indent="-285750">
              <a:buFont typeface="Arial" panose="020B0604020202020204" pitchFamily="34" charset="0"/>
              <a:buChar char="•"/>
            </a:pPr>
            <a:r>
              <a:rPr lang="en-US" sz="2400" dirty="0">
                <a:solidFill>
                  <a:srgbClr val="FFC000"/>
                </a:solidFill>
              </a:rPr>
              <a:t>United Way - Webinar of Family, School and Community Engagement </a:t>
            </a:r>
            <a:r>
              <a:rPr lang="en-US" sz="2400" dirty="0">
                <a:solidFill>
                  <a:srgbClr val="00B0F0"/>
                </a:solidFill>
                <a:hlinkClick r:id="rId5"/>
              </a:rPr>
              <a:t>https://www.parentcenterhub.org/webinar-series-family-engagement/</a:t>
            </a:r>
            <a:endParaRPr lang="en-US" sz="2400" dirty="0">
              <a:solidFill>
                <a:srgbClr val="00B0F0"/>
              </a:solidFill>
            </a:endParaRPr>
          </a:p>
          <a:p>
            <a:pPr marL="285750" indent="-285750">
              <a:buFont typeface="Arial" panose="020B0604020202020204" pitchFamily="34" charset="0"/>
              <a:buChar char="•"/>
            </a:pPr>
            <a:r>
              <a:rPr lang="en-US" sz="2400" dirty="0">
                <a:solidFill>
                  <a:srgbClr val="FFC000"/>
                </a:solidFill>
              </a:rPr>
              <a:t>Centers for Disease Control and Prevention -  </a:t>
            </a:r>
            <a:r>
              <a:rPr lang="en-US" sz="2400" b="0" i="0" dirty="0">
                <a:solidFill>
                  <a:srgbClr val="FFC000"/>
                </a:solidFill>
                <a:effectLst/>
                <a:latin typeface="Open Sans" panose="020B0606030504020204" pitchFamily="34" charset="0"/>
              </a:rPr>
              <a:t>Promoting Parent Engagement: Improving Student Health and Academic Achievement </a:t>
            </a:r>
            <a:r>
              <a:rPr lang="en-US" sz="2400" dirty="0">
                <a:hlinkClick r:id="rId6"/>
              </a:rPr>
              <a:t>Parent Engagement: For School Districts and School Administrators | Adolescent and School Health | CDC</a:t>
            </a:r>
            <a:endParaRPr lang="en-US" sz="2400" dirty="0"/>
          </a:p>
          <a:p>
            <a:pPr marL="285750" indent="-285750">
              <a:buFont typeface="Arial" panose="020B0604020202020204" pitchFamily="34" charset="0"/>
              <a:buChar char="•"/>
            </a:pPr>
            <a:r>
              <a:rPr lang="en-US" sz="2400" b="0" i="0" dirty="0">
                <a:solidFill>
                  <a:srgbClr val="FFC000"/>
                </a:solidFill>
                <a:effectLst/>
                <a:latin typeface="Open Sans" panose="020B0606030504020204" pitchFamily="34" charset="0"/>
              </a:rPr>
              <a:t>MPACT Missouri’s Parent Training and Information Center </a:t>
            </a:r>
            <a:r>
              <a:rPr lang="en-US" sz="2400" b="0" i="0" dirty="0">
                <a:solidFill>
                  <a:srgbClr val="00B0F0"/>
                </a:solidFill>
                <a:effectLst/>
                <a:latin typeface="Open Sans" panose="020B0606030504020204" pitchFamily="34" charset="0"/>
                <a:hlinkClick r:id="rId7"/>
              </a:rPr>
              <a:t>www.missouriparentsact.org</a:t>
            </a:r>
            <a:r>
              <a:rPr lang="en-US" sz="2400" b="0" i="0" dirty="0">
                <a:solidFill>
                  <a:srgbClr val="00B0F0"/>
                </a:solidFill>
                <a:effectLst/>
                <a:latin typeface="Open Sans" panose="020B0606030504020204" pitchFamily="34" charset="0"/>
              </a:rPr>
              <a:t> </a:t>
            </a:r>
            <a:endParaRPr lang="en-US" sz="2400" dirty="0">
              <a:solidFill>
                <a:srgbClr val="00B0F0"/>
              </a:solidFill>
              <a:effectLst/>
              <a:latin typeface="Open Sans" panose="020B0606030504020204" pitchFamily="34" charset="0"/>
            </a:endParaRPr>
          </a:p>
          <a:p>
            <a:pPr marL="285750" indent="-285750">
              <a:buFont typeface="Arial" panose="020B0604020202020204" pitchFamily="34" charset="0"/>
              <a:buChar char="•"/>
            </a:pPr>
            <a:endParaRPr lang="en-US" sz="2400" b="0" i="0" dirty="0">
              <a:solidFill>
                <a:srgbClr val="FFC000"/>
              </a:solidFill>
              <a:effectLst/>
              <a:latin typeface="Open Sans" panose="020B0606030504020204" pitchFamily="34" charset="0"/>
            </a:endParaRPr>
          </a:p>
          <a:p>
            <a:pPr marL="285750" indent="-285750">
              <a:buFont typeface="Arial" panose="020B0604020202020204" pitchFamily="34" charset="0"/>
              <a:buChar char="•"/>
            </a:pPr>
            <a:endParaRPr lang="en-US" sz="2400" dirty="0">
              <a:solidFill>
                <a:srgbClr val="FFC000"/>
              </a:solidFill>
            </a:endParaRP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3600" dirty="0"/>
          </a:p>
        </p:txBody>
      </p:sp>
    </p:spTree>
    <p:extLst>
      <p:ext uri="{BB962C8B-B14F-4D97-AF65-F5344CB8AC3E}">
        <p14:creationId xmlns:p14="http://schemas.microsoft.com/office/powerpoint/2010/main" val="3245788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8" name="Picture 7" descr="students looking into microscope">
            <a:extLst>
              <a:ext uri="{FF2B5EF4-FFF2-40B4-BE49-F238E27FC236}">
                <a16:creationId xmlns:a16="http://schemas.microsoft.com/office/drawing/2014/main" id="{082DAC18-E623-0546-920C-6676DF6BBA3F}"/>
              </a:ext>
            </a:extLst>
          </p:cNvPr>
          <p:cNvPicPr>
            <a:picLocks noChangeAspect="1"/>
          </p:cNvPicPr>
          <p:nvPr/>
        </p:nvPicPr>
        <p:blipFill rotWithShape="1">
          <a:blip r:embed="rId4" cstate="print">
            <a:duotone>
              <a:prstClr val="black"/>
              <a:schemeClr val="bg1">
                <a:tint val="45000"/>
                <a:satMod val="400000"/>
              </a:schemeClr>
            </a:duotone>
            <a:alphaModFix amt="25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74080833-6B30-404E-B0FA-39D7DC4B1616}"/>
              </a:ext>
            </a:extLst>
          </p:cNvPr>
          <p:cNvSpPr>
            <a:spLocks noGrp="1"/>
          </p:cNvSpPr>
          <p:nvPr>
            <p:ph type="ctrTitle"/>
          </p:nvPr>
        </p:nvSpPr>
        <p:spPr>
          <a:xfrm>
            <a:off x="1751012" y="609601"/>
            <a:ext cx="8676222" cy="3200400"/>
          </a:xfrm>
        </p:spPr>
        <p:txBody>
          <a:bodyPr>
            <a:noAutofit/>
          </a:bodyPr>
          <a:lstStyle/>
          <a:p>
            <a:pPr algn="l"/>
            <a:r>
              <a:rPr lang="en-US" sz="11700" b="1" dirty="0"/>
              <a:t>Thank </a:t>
            </a:r>
            <a:br>
              <a:rPr lang="en-US" sz="11700" b="1" dirty="0"/>
            </a:br>
            <a:r>
              <a:rPr lang="en-US" sz="11700" dirty="0">
                <a:solidFill>
                  <a:schemeClr val="tx1"/>
                </a:solidFill>
              </a:rPr>
              <a:t>You</a:t>
            </a:r>
          </a:p>
        </p:txBody>
      </p:sp>
      <p:sp>
        <p:nvSpPr>
          <p:cNvPr id="4" name="Subtitle 3">
            <a:extLst>
              <a:ext uri="{FF2B5EF4-FFF2-40B4-BE49-F238E27FC236}">
                <a16:creationId xmlns:a16="http://schemas.microsoft.com/office/drawing/2014/main" id="{D49C5163-C20C-4544-B7B1-4C17B8DBE161}"/>
              </a:ext>
            </a:extLst>
          </p:cNvPr>
          <p:cNvSpPr>
            <a:spLocks noGrp="1"/>
          </p:cNvSpPr>
          <p:nvPr>
            <p:ph type="subTitle" idx="1"/>
          </p:nvPr>
        </p:nvSpPr>
        <p:spPr>
          <a:xfrm>
            <a:off x="631338" y="3886199"/>
            <a:ext cx="8676222" cy="2617237"/>
          </a:xfrm>
        </p:spPr>
        <p:txBody>
          <a:bodyPr numCol="2">
            <a:normAutofit/>
          </a:bodyPr>
          <a:lstStyle/>
          <a:p>
            <a:pPr marL="0" indent="0" algn="l">
              <a:buNone/>
            </a:pPr>
            <a:r>
              <a:rPr lang="en-US" sz="2200" dirty="0">
                <a:solidFill>
                  <a:srgbClr val="FFC000"/>
                </a:solidFill>
                <a:latin typeface="Corbel" panose="020B0503020204020204" pitchFamily="34" charset="0"/>
                <a:ea typeface="Tahoma" panose="020B0604030504040204" pitchFamily="34" charset="0"/>
              </a:rPr>
              <a:t>Browse our resources!</a:t>
            </a:r>
            <a:endParaRPr lang="en-US" sz="2200" dirty="0">
              <a:solidFill>
                <a:srgbClr val="FFC000"/>
              </a:solidFill>
              <a:latin typeface="Corbel" panose="020B0503020204020204" pitchFamily="34" charset="0"/>
              <a:ea typeface="Times New Roman" panose="02020603050405020304" pitchFamily="18" charset="0"/>
            </a:endParaRPr>
          </a:p>
          <a:p>
            <a:pPr marL="0" indent="0" algn="l">
              <a:buNone/>
            </a:pPr>
            <a:r>
              <a:rPr lang="en-US" sz="2200" u="sng" dirty="0">
                <a:latin typeface="Corbel" panose="020B0503020204020204" pitchFamily="34" charset="0"/>
                <a:ea typeface="Tahoma" panose="020B0604030504040204" pitchFamily="34" charset="0"/>
                <a:hlinkClick r:id="rId5"/>
              </a:rPr>
              <a:t>www.missouriparentsact.org</a:t>
            </a:r>
            <a:endParaRPr lang="en-US" sz="2200" u="sng" dirty="0">
              <a:latin typeface="Corbel" panose="020B0503020204020204" pitchFamily="34" charset="0"/>
              <a:ea typeface="Tahoma" panose="020B0604030504040204" pitchFamily="34" charset="0"/>
            </a:endParaRPr>
          </a:p>
          <a:p>
            <a:pPr marL="0" indent="0" algn="l">
              <a:buNone/>
            </a:pPr>
            <a:r>
              <a:rPr lang="en-US" sz="2200" dirty="0">
                <a:solidFill>
                  <a:srgbClr val="FFC000"/>
                </a:solidFill>
                <a:latin typeface="Corbel" panose="020B0503020204020204" pitchFamily="34" charset="0"/>
                <a:ea typeface="Tahoma" panose="020B0604030504040204" pitchFamily="34" charset="0"/>
              </a:rPr>
              <a:t>Stay in touch!  </a:t>
            </a:r>
          </a:p>
          <a:p>
            <a:pPr marL="0" indent="0" algn="l">
              <a:buNone/>
            </a:pPr>
            <a:r>
              <a:rPr lang="en-US" sz="2200" u="sng" dirty="0">
                <a:latin typeface="Corbel" panose="020B0503020204020204" pitchFamily="34" charset="0"/>
                <a:ea typeface="Tahoma" panose="020B0604030504040204" pitchFamily="34" charset="0"/>
                <a:hlinkClick r:id="rId6"/>
              </a:rPr>
              <a:t>info@missouriparentsact.org</a:t>
            </a:r>
            <a:endParaRPr lang="en-US" sz="2200" u="sng" dirty="0">
              <a:solidFill>
                <a:srgbClr val="FFC000"/>
              </a:solidFill>
              <a:latin typeface="Corbel" panose="020B0503020204020204" pitchFamily="34" charset="0"/>
              <a:ea typeface="Tahoma" panose="020B0604030504040204" pitchFamily="34" charset="0"/>
            </a:endParaRPr>
          </a:p>
          <a:p>
            <a:pPr marL="342900" indent="-342900" algn="l">
              <a:buFont typeface="Arial" panose="020B0604020202020204" pitchFamily="34" charset="0"/>
              <a:buChar char="•"/>
            </a:pPr>
            <a:endParaRPr lang="en-US" sz="2200" dirty="0">
              <a:solidFill>
                <a:srgbClr val="FFC000"/>
              </a:solidFill>
              <a:latin typeface="Corbel" panose="020B0503020204020204" pitchFamily="34" charset="0"/>
              <a:ea typeface="Tahoma" panose="020B0604030504040204" pitchFamily="34" charset="0"/>
            </a:endParaRPr>
          </a:p>
          <a:p>
            <a:pPr marL="342900" indent="-342900" algn="l">
              <a:buFont typeface="Arial" panose="020B0604020202020204" pitchFamily="34" charset="0"/>
              <a:buChar char="•"/>
            </a:pPr>
            <a:r>
              <a:rPr lang="en-US" sz="2200" dirty="0">
                <a:solidFill>
                  <a:srgbClr val="FFC000"/>
                </a:solidFill>
                <a:latin typeface="Corbel" panose="020B0503020204020204" pitchFamily="34" charset="0"/>
                <a:ea typeface="Tahoma" panose="020B0604030504040204" pitchFamily="34" charset="0"/>
              </a:rPr>
              <a:t>Find us on Social Media!</a:t>
            </a:r>
          </a:p>
          <a:p>
            <a:pPr marL="342900" indent="-342900" algn="l">
              <a:buFont typeface="Arial" panose="020B0604020202020204" pitchFamily="34" charset="0"/>
              <a:buChar char="•"/>
            </a:pPr>
            <a:endParaRPr lang="en-US" sz="2200" dirty="0">
              <a:solidFill>
                <a:srgbClr val="FFC000"/>
              </a:solidFill>
              <a:latin typeface="Corbel" panose="020B0503020204020204" pitchFamily="34" charset="0"/>
              <a:ea typeface="Tahoma" panose="020B0604030504040204" pitchFamily="34" charset="0"/>
            </a:endParaRPr>
          </a:p>
          <a:p>
            <a:pPr algn="l"/>
            <a:endParaRPr lang="en-US" dirty="0"/>
          </a:p>
        </p:txBody>
      </p:sp>
      <p:pic>
        <p:nvPicPr>
          <p:cNvPr id="3" name="Picture 2" descr="Qr code&#10;&#10;Description automatically generated">
            <a:extLst>
              <a:ext uri="{FF2B5EF4-FFF2-40B4-BE49-F238E27FC236}">
                <a16:creationId xmlns:a16="http://schemas.microsoft.com/office/drawing/2014/main" id="{39FD6C88-1057-AE2C-A4BE-3EB8FF021B5F}"/>
              </a:ext>
            </a:extLst>
          </p:cNvPr>
          <p:cNvPicPr>
            <a:picLocks noChangeAspect="1"/>
          </p:cNvPicPr>
          <p:nvPr/>
        </p:nvPicPr>
        <p:blipFill>
          <a:blip r:embed="rId7"/>
          <a:stretch>
            <a:fillRect/>
          </a:stretch>
        </p:blipFill>
        <p:spPr>
          <a:xfrm>
            <a:off x="8386048" y="4047309"/>
            <a:ext cx="1843024" cy="1843024"/>
          </a:xfrm>
          <a:prstGeom prst="rect">
            <a:avLst/>
          </a:prstGeom>
        </p:spPr>
      </p:pic>
    </p:spTree>
    <p:extLst>
      <p:ext uri="{BB962C8B-B14F-4D97-AF65-F5344CB8AC3E}">
        <p14:creationId xmlns:p14="http://schemas.microsoft.com/office/powerpoint/2010/main" val="53806194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93813dd7ca6ad654711aa0ab317e03a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f11dc0ce689dd3925e84e4e35398c6e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11B8520-39D0-4E39-88E2-3CE8E9A6E44A}">
  <ds:schemaRefs>
    <ds:schemaRef ds:uri="http://purl.org/dc/dcmitype/"/>
    <ds:schemaRef ds:uri="http://purl.org/dc/terms/"/>
    <ds:schemaRef ds:uri="http://schemas.microsoft.com/office/2006/documentManagement/types"/>
    <ds:schemaRef ds:uri="http://schemas.openxmlformats.org/package/2006/metadata/core-properties"/>
    <ds:schemaRef ds:uri="http://purl.org/dc/elements/1.1/"/>
    <ds:schemaRef ds:uri="http://www.w3.org/XML/1998/namespace"/>
    <ds:schemaRef ds:uri="http://schemas.microsoft.com/office/infopath/2007/PartnerControls"/>
    <ds:schemaRef ds:uri="16c05727-aa75-4e4a-9b5f-8a80a1165891"/>
    <ds:schemaRef ds:uri="71af3243-3dd4-4a8d-8c0d-dd76da1f02a5"/>
    <ds:schemaRef ds:uri="http://schemas.microsoft.com/office/2006/metadata/properties"/>
  </ds:schemaRefs>
</ds:datastoreItem>
</file>

<file path=customXml/itemProps2.xml><?xml version="1.0" encoding="utf-8"?>
<ds:datastoreItem xmlns:ds="http://schemas.openxmlformats.org/officeDocument/2006/customXml" ds:itemID="{6A89A57F-CF3F-47C6-90BB-70331E72BC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F017D31-E675-491F-B600-F06278E25D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School design</Template>
  <TotalTime>193</TotalTime>
  <Words>305</Words>
  <Application>Microsoft Office PowerPoint</Application>
  <PresentationFormat>Widescreen</PresentationFormat>
  <Paragraphs>67</Paragraphs>
  <Slides>9</Slides>
  <Notes>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vt:i4>
      </vt:variant>
    </vt:vector>
  </HeadingPairs>
  <TitlesOfParts>
    <vt:vector size="18" baseType="lpstr">
      <vt:lpstr>Arial</vt:lpstr>
      <vt:lpstr>Calibri</vt:lpstr>
      <vt:lpstr>Century Gothic</vt:lpstr>
      <vt:lpstr>Corbel</vt:lpstr>
      <vt:lpstr>Open Sans</vt:lpstr>
      <vt:lpstr>Segoe UI</vt:lpstr>
      <vt:lpstr>Tahoma</vt:lpstr>
      <vt:lpstr>Times New Roman</vt:lpstr>
      <vt:lpstr>Mesh</vt:lpstr>
      <vt:lpstr>Enhancing Parent engagement in schools</vt:lpstr>
      <vt:lpstr>IDEA </vt:lpstr>
      <vt:lpstr>Linking family engagement to learning  dr. karen MAPP Harvard university  graduate School of education</vt:lpstr>
      <vt:lpstr>PowerPoint Presentation</vt:lpstr>
      <vt:lpstr>Why Parental Involvement in Schools?</vt:lpstr>
      <vt:lpstr>Components of effective Family school partnerships</vt:lpstr>
      <vt:lpstr>Some random thoughts that may apply</vt:lpstr>
      <vt:lpstr>Resources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Enhancing Parent engagement in schools</dc:title>
  <dc:creator>Cheryl Thompson</dc:creator>
  <cp:lastModifiedBy>Buchmiller, Ashley</cp:lastModifiedBy>
  <cp:revision>4</cp:revision>
  <dcterms:created xsi:type="dcterms:W3CDTF">2022-10-20T02:23:11Z</dcterms:created>
  <dcterms:modified xsi:type="dcterms:W3CDTF">2022-11-30T20:29:29Z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